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 id="2147483702" r:id="rId4"/>
    <p:sldMasterId id="2147483716" r:id="rId5"/>
  </p:sldMasterIdLst>
  <p:notesMasterIdLst>
    <p:notesMasterId r:id="rId99"/>
  </p:notesMasterIdLst>
  <p:sldIdLst>
    <p:sldId id="325" r:id="rId6"/>
    <p:sldId id="257" r:id="rId7"/>
    <p:sldId id="258" r:id="rId8"/>
    <p:sldId id="259" r:id="rId9"/>
    <p:sldId id="262" r:id="rId10"/>
    <p:sldId id="263" r:id="rId11"/>
    <p:sldId id="264" r:id="rId12"/>
    <p:sldId id="265" r:id="rId13"/>
    <p:sldId id="266" r:id="rId14"/>
    <p:sldId id="267" r:id="rId15"/>
    <p:sldId id="268" r:id="rId16"/>
    <p:sldId id="269" r:id="rId17"/>
    <p:sldId id="270" r:id="rId18"/>
    <p:sldId id="272" r:id="rId19"/>
    <p:sldId id="273" r:id="rId20"/>
    <p:sldId id="359" r:id="rId21"/>
    <p:sldId id="274" r:id="rId22"/>
    <p:sldId id="275" r:id="rId23"/>
    <p:sldId id="368" r:id="rId24"/>
    <p:sldId id="365" r:id="rId25"/>
    <p:sldId id="277" r:id="rId26"/>
    <p:sldId id="278" r:id="rId27"/>
    <p:sldId id="369" r:id="rId28"/>
    <p:sldId id="366" r:id="rId29"/>
    <p:sldId id="367" r:id="rId30"/>
    <p:sldId id="279" r:id="rId31"/>
    <p:sldId id="281" r:id="rId32"/>
    <p:sldId id="327" r:id="rId33"/>
    <p:sldId id="328" r:id="rId34"/>
    <p:sldId id="329" r:id="rId35"/>
    <p:sldId id="330" r:id="rId36"/>
    <p:sldId id="331" r:id="rId37"/>
    <p:sldId id="332" r:id="rId38"/>
    <p:sldId id="337" r:id="rId39"/>
    <p:sldId id="338" r:id="rId40"/>
    <p:sldId id="361" r:id="rId41"/>
    <p:sldId id="354" r:id="rId42"/>
    <p:sldId id="339" r:id="rId43"/>
    <p:sldId id="340" r:id="rId44"/>
    <p:sldId id="341" r:id="rId45"/>
    <p:sldId id="342" r:id="rId46"/>
    <p:sldId id="343" r:id="rId47"/>
    <p:sldId id="344" r:id="rId48"/>
    <p:sldId id="345" r:id="rId49"/>
    <p:sldId id="363" r:id="rId50"/>
    <p:sldId id="362" r:id="rId51"/>
    <p:sldId id="283" r:id="rId52"/>
    <p:sldId id="282" r:id="rId53"/>
    <p:sldId id="364" r:id="rId54"/>
    <p:sldId id="284" r:id="rId55"/>
    <p:sldId id="285" r:id="rId56"/>
    <p:sldId id="286" r:id="rId57"/>
    <p:sldId id="287" r:id="rId58"/>
    <p:sldId id="289" r:id="rId59"/>
    <p:sldId id="290" r:id="rId60"/>
    <p:sldId id="291" r:id="rId61"/>
    <p:sldId id="292" r:id="rId62"/>
    <p:sldId id="293" r:id="rId63"/>
    <p:sldId id="357" r:id="rId64"/>
    <p:sldId id="358" r:id="rId65"/>
    <p:sldId id="294" r:id="rId66"/>
    <p:sldId id="295" r:id="rId67"/>
    <p:sldId id="297" r:id="rId68"/>
    <p:sldId id="298" r:id="rId69"/>
    <p:sldId id="299" r:id="rId70"/>
    <p:sldId id="350" r:id="rId71"/>
    <p:sldId id="351" r:id="rId72"/>
    <p:sldId id="352"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318" r:id="rId92"/>
    <p:sldId id="319" r:id="rId93"/>
    <p:sldId id="320" r:id="rId94"/>
    <p:sldId id="321" r:id="rId95"/>
    <p:sldId id="322" r:id="rId96"/>
    <p:sldId id="323" r:id="rId97"/>
    <p:sldId id="32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FBC"/>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26.wmf"/><Relationship Id="rId4"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7.wmf"/><Relationship Id="rId5" Type="http://schemas.openxmlformats.org/officeDocument/2006/relationships/image" Target="../media/image40.wmf"/><Relationship Id="rId4"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1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19.wmf"/><Relationship Id="rId1" Type="http://schemas.openxmlformats.org/officeDocument/2006/relationships/image" Target="../media/image6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7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1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0.wmf"/><Relationship Id="rId1" Type="http://schemas.openxmlformats.org/officeDocument/2006/relationships/image" Target="../media/image7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81.wmf"/><Relationship Id="rId4"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8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1B7DF-D0CC-4281-9B03-9F77AFCD3249}" type="datetimeFigureOut">
              <a:rPr lang="en-US" smtClean="0"/>
              <a:pPr/>
              <a:t>6/18/2017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5B394-8A1B-454B-B635-CE908BCE32ED}" type="slidenum">
              <a:rPr lang="en-US" smtClean="0"/>
              <a:pPr/>
              <a:t>‹#›</a:t>
            </a:fld>
            <a:endParaRPr lang="en-US"/>
          </a:p>
        </p:txBody>
      </p:sp>
    </p:spTree>
    <p:extLst>
      <p:ext uri="{BB962C8B-B14F-4D97-AF65-F5344CB8AC3E}">
        <p14:creationId xmlns:p14="http://schemas.microsoft.com/office/powerpoint/2010/main" val="66843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69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latin typeface="Times New Roman" pitchFamily="18" charset="0"/>
              </a:rPr>
              <a:t>5</a:t>
            </a:r>
          </a:p>
        </p:txBody>
      </p:sp>
      <p:sp>
        <p:nvSpPr>
          <p:cNvPr id="169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69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69990" name="Rectangle 6"/>
          <p:cNvSpPr>
            <a:spLocks noGrp="1" noRot="1" noChangeAspect="1" noChangeArrowheads="1" noTextEdit="1"/>
          </p:cNvSpPr>
          <p:nvPr>
            <p:ph type="sldImg"/>
          </p:nvPr>
        </p:nvSpPr>
        <p:spPr>
          <a:ln cap="flat"/>
        </p:spPr>
      </p:sp>
      <p:sp>
        <p:nvSpPr>
          <p:cNvPr id="169991" name="Rectangle 7"/>
          <p:cNvSpPr>
            <a:spLocks noGrp="1" noChangeArrowheads="1"/>
          </p:cNvSpPr>
          <p:nvPr>
            <p:ph type="body" idx="1"/>
          </p:nvPr>
        </p:nvSpPr>
        <p:spPr>
          <a:xfrm>
            <a:off x="914400" y="4343400"/>
            <a:ext cx="5029200" cy="4114800"/>
          </a:xfrm>
          <a:ln/>
        </p:spPr>
        <p:txBody>
          <a:bodyPr/>
          <a:lstStyle/>
          <a:p>
            <a:endParaRPr lang="en-US"/>
          </a:p>
        </p:txBody>
      </p:sp>
    </p:spTree>
    <p:extLst>
      <p:ext uri="{BB962C8B-B14F-4D97-AF65-F5344CB8AC3E}">
        <p14:creationId xmlns:p14="http://schemas.microsoft.com/office/powerpoint/2010/main" val="139406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0240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13</a:t>
            </a:r>
          </a:p>
        </p:txBody>
      </p:sp>
      <p:sp>
        <p:nvSpPr>
          <p:cNvPr id="10240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0240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02406" name="Rectangle 6"/>
          <p:cNvSpPr>
            <a:spLocks noGrp="1" noRot="1" noChangeAspect="1" noChangeArrowheads="1" noTextEdit="1"/>
          </p:cNvSpPr>
          <p:nvPr>
            <p:ph type="sldImg"/>
          </p:nvPr>
        </p:nvSpPr>
        <p:spPr>
          <a:xfrm>
            <a:off x="1150938" y="692150"/>
            <a:ext cx="4556125" cy="3416300"/>
          </a:xfrm>
          <a:ln cap="flat"/>
        </p:spPr>
      </p:sp>
      <p:sp>
        <p:nvSpPr>
          <p:cNvPr id="102407"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849689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0342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15</a:t>
            </a:r>
          </a:p>
        </p:txBody>
      </p:sp>
      <p:sp>
        <p:nvSpPr>
          <p:cNvPr id="10342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0342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03430" name="Rectangle 6"/>
          <p:cNvSpPr>
            <a:spLocks noGrp="1" noRot="1" noChangeAspect="1" noChangeArrowheads="1" noTextEdit="1"/>
          </p:cNvSpPr>
          <p:nvPr>
            <p:ph type="sldImg"/>
          </p:nvPr>
        </p:nvSpPr>
        <p:spPr>
          <a:xfrm>
            <a:off x="1150938" y="692150"/>
            <a:ext cx="4556125" cy="3416300"/>
          </a:xfrm>
          <a:ln cap="flat"/>
        </p:spPr>
      </p:sp>
      <p:sp>
        <p:nvSpPr>
          <p:cNvPr id="103431"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18748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0445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16</a:t>
            </a:r>
          </a:p>
        </p:txBody>
      </p:sp>
      <p:sp>
        <p:nvSpPr>
          <p:cNvPr id="10445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0445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04454" name="Rectangle 6"/>
          <p:cNvSpPr>
            <a:spLocks noGrp="1" noRot="1" noChangeAspect="1" noChangeArrowheads="1" noTextEdit="1"/>
          </p:cNvSpPr>
          <p:nvPr>
            <p:ph type="sldImg"/>
          </p:nvPr>
        </p:nvSpPr>
        <p:spPr>
          <a:xfrm>
            <a:off x="1150938" y="692150"/>
            <a:ext cx="4556125" cy="3416300"/>
          </a:xfrm>
          <a:ln cap="flat"/>
        </p:spPr>
      </p:sp>
      <p:sp>
        <p:nvSpPr>
          <p:cNvPr id="104455"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003088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0957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21</a:t>
            </a:r>
          </a:p>
        </p:txBody>
      </p:sp>
      <p:sp>
        <p:nvSpPr>
          <p:cNvPr id="10957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0957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09574" name="Rectangle 6"/>
          <p:cNvSpPr>
            <a:spLocks noGrp="1" noRot="1" noChangeAspect="1" noChangeArrowheads="1" noTextEdit="1"/>
          </p:cNvSpPr>
          <p:nvPr>
            <p:ph type="sldImg"/>
          </p:nvPr>
        </p:nvSpPr>
        <p:spPr>
          <a:xfrm>
            <a:off x="1150938" y="692150"/>
            <a:ext cx="4556125" cy="3416300"/>
          </a:xfrm>
          <a:ln cap="flat"/>
        </p:spPr>
      </p:sp>
      <p:sp>
        <p:nvSpPr>
          <p:cNvPr id="109575"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051582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1059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22</a:t>
            </a:r>
          </a:p>
        </p:txBody>
      </p:sp>
      <p:sp>
        <p:nvSpPr>
          <p:cNvPr id="11059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059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10598" name="Rectangle 6"/>
          <p:cNvSpPr>
            <a:spLocks noGrp="1" noRot="1" noChangeAspect="1" noChangeArrowheads="1" noTextEdit="1"/>
          </p:cNvSpPr>
          <p:nvPr>
            <p:ph type="sldImg"/>
          </p:nvPr>
        </p:nvSpPr>
        <p:spPr>
          <a:xfrm>
            <a:off x="1150938" y="692150"/>
            <a:ext cx="4556125" cy="3416300"/>
          </a:xfrm>
          <a:ln cap="flat"/>
        </p:spPr>
      </p:sp>
      <p:sp>
        <p:nvSpPr>
          <p:cNvPr id="110599"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363136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1161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23</a:t>
            </a:r>
          </a:p>
        </p:txBody>
      </p:sp>
      <p:sp>
        <p:nvSpPr>
          <p:cNvPr id="11162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162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11622" name="Rectangle 6"/>
          <p:cNvSpPr>
            <a:spLocks noGrp="1" noRot="1" noChangeAspect="1" noChangeArrowheads="1" noTextEdit="1"/>
          </p:cNvSpPr>
          <p:nvPr>
            <p:ph type="sldImg"/>
          </p:nvPr>
        </p:nvSpPr>
        <p:spPr>
          <a:xfrm>
            <a:off x="1150938" y="692150"/>
            <a:ext cx="4556125" cy="3416300"/>
          </a:xfrm>
          <a:ln cap="flat"/>
        </p:spPr>
      </p:sp>
      <p:sp>
        <p:nvSpPr>
          <p:cNvPr id="111623"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303257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1264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25</a:t>
            </a:r>
          </a:p>
        </p:txBody>
      </p:sp>
      <p:sp>
        <p:nvSpPr>
          <p:cNvPr id="11264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264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12646" name="Rectangle 6"/>
          <p:cNvSpPr>
            <a:spLocks noGrp="1" noRot="1" noChangeAspect="1" noChangeArrowheads="1" noTextEdit="1"/>
          </p:cNvSpPr>
          <p:nvPr>
            <p:ph type="sldImg"/>
          </p:nvPr>
        </p:nvSpPr>
        <p:spPr>
          <a:xfrm>
            <a:off x="1150938" y="692150"/>
            <a:ext cx="4556125" cy="3416300"/>
          </a:xfrm>
          <a:ln cap="flat"/>
        </p:spPr>
      </p:sp>
      <p:sp>
        <p:nvSpPr>
          <p:cNvPr id="112647"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9603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1366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26</a:t>
            </a:r>
          </a:p>
        </p:txBody>
      </p:sp>
      <p:sp>
        <p:nvSpPr>
          <p:cNvPr id="11366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366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13670" name="Rectangle 6"/>
          <p:cNvSpPr>
            <a:spLocks noGrp="1" noRot="1" noChangeAspect="1" noChangeArrowheads="1" noTextEdit="1"/>
          </p:cNvSpPr>
          <p:nvPr>
            <p:ph type="sldImg"/>
          </p:nvPr>
        </p:nvSpPr>
        <p:spPr>
          <a:xfrm>
            <a:off x="1150938" y="692150"/>
            <a:ext cx="4556125" cy="3416300"/>
          </a:xfrm>
          <a:ln cap="flat"/>
        </p:spPr>
      </p:sp>
      <p:sp>
        <p:nvSpPr>
          <p:cNvPr id="113671"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158178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1469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27</a:t>
            </a:r>
          </a:p>
        </p:txBody>
      </p:sp>
      <p:sp>
        <p:nvSpPr>
          <p:cNvPr id="11469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469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14694" name="Rectangle 6"/>
          <p:cNvSpPr>
            <a:spLocks noGrp="1" noRot="1" noChangeAspect="1" noChangeArrowheads="1" noTextEdit="1"/>
          </p:cNvSpPr>
          <p:nvPr>
            <p:ph type="sldImg"/>
          </p:nvPr>
        </p:nvSpPr>
        <p:spPr>
          <a:xfrm>
            <a:off x="1150938" y="692150"/>
            <a:ext cx="4556125" cy="3416300"/>
          </a:xfrm>
          <a:ln cap="flat"/>
        </p:spPr>
      </p:sp>
      <p:sp>
        <p:nvSpPr>
          <p:cNvPr id="114695"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77307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1571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28</a:t>
            </a:r>
          </a:p>
        </p:txBody>
      </p:sp>
      <p:sp>
        <p:nvSpPr>
          <p:cNvPr id="11571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571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15718" name="Rectangle 6"/>
          <p:cNvSpPr>
            <a:spLocks noGrp="1" noRot="1" noChangeAspect="1" noChangeArrowheads="1" noTextEdit="1"/>
          </p:cNvSpPr>
          <p:nvPr>
            <p:ph type="sldImg"/>
          </p:nvPr>
        </p:nvSpPr>
        <p:spPr>
          <a:xfrm>
            <a:off x="1150938" y="692150"/>
            <a:ext cx="4556125" cy="3416300"/>
          </a:xfrm>
          <a:ln cap="flat"/>
        </p:spPr>
      </p:sp>
      <p:sp>
        <p:nvSpPr>
          <p:cNvPr id="115719"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68247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1812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latin typeface="Times New Roman" pitchFamily="18" charset="0"/>
              </a:rPr>
              <a:t>6</a:t>
            </a:r>
          </a:p>
        </p:txBody>
      </p:sp>
      <p:sp>
        <p:nvSpPr>
          <p:cNvPr id="1812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1812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181254" name="Rectangle 6"/>
          <p:cNvSpPr>
            <a:spLocks noGrp="1" noRot="1" noChangeAspect="1" noChangeArrowheads="1" noTextEdit="1"/>
          </p:cNvSpPr>
          <p:nvPr>
            <p:ph type="sldImg"/>
          </p:nvPr>
        </p:nvSpPr>
        <p:spPr>
          <a:ln cap="flat"/>
        </p:spPr>
      </p:sp>
      <p:sp>
        <p:nvSpPr>
          <p:cNvPr id="181255" name="Rectangle 7"/>
          <p:cNvSpPr>
            <a:spLocks noGrp="1" noChangeArrowheads="1"/>
          </p:cNvSpPr>
          <p:nvPr>
            <p:ph type="body" idx="1"/>
          </p:nvPr>
        </p:nvSpPr>
        <p:spPr>
          <a:xfrm>
            <a:off x="914400" y="4343400"/>
            <a:ext cx="5029200" cy="4114800"/>
          </a:xfrm>
          <a:ln/>
        </p:spPr>
        <p:txBody>
          <a:bodyPr/>
          <a:lstStyle/>
          <a:p>
            <a:endParaRPr lang="en-US"/>
          </a:p>
        </p:txBody>
      </p:sp>
    </p:spTree>
    <p:extLst>
      <p:ext uri="{BB962C8B-B14F-4D97-AF65-F5344CB8AC3E}">
        <p14:creationId xmlns:p14="http://schemas.microsoft.com/office/powerpoint/2010/main" val="392591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43000" y="685800"/>
            <a:ext cx="4572000" cy="3429000"/>
          </a:xfrm>
          <a:ln/>
        </p:spPr>
      </p:sp>
      <p:sp>
        <p:nvSpPr>
          <p:cNvPr id="196611"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95120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43000" y="685800"/>
            <a:ext cx="4572000" cy="3429000"/>
          </a:xfrm>
          <a:ln/>
        </p:spPr>
      </p:sp>
      <p:sp>
        <p:nvSpPr>
          <p:cNvPr id="200707"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227454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43000" y="685800"/>
            <a:ext cx="4572000" cy="3429000"/>
          </a:xfrm>
          <a:ln/>
        </p:spPr>
      </p:sp>
      <p:sp>
        <p:nvSpPr>
          <p:cNvPr id="202755" name="Rectangle 3"/>
          <p:cNvSpPr>
            <a:spLocks noGrp="1" noChangeArrowheads="1"/>
          </p:cNvSpPr>
          <p:nvPr>
            <p:ph type="body" idx="1"/>
          </p:nvPr>
        </p:nvSpPr>
        <p:spPr>
          <a:xfrm>
            <a:off x="685800" y="4343400"/>
            <a:ext cx="5486400" cy="4114800"/>
          </a:xfrm>
        </p:spPr>
        <p:txBody>
          <a:bodyPr/>
          <a:lstStyle/>
          <a:p>
            <a:endParaRPr lang="en-US"/>
          </a:p>
        </p:txBody>
      </p:sp>
    </p:spTree>
    <p:extLst>
      <p:ext uri="{BB962C8B-B14F-4D97-AF65-F5344CB8AC3E}">
        <p14:creationId xmlns:p14="http://schemas.microsoft.com/office/powerpoint/2010/main" val="2456207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3000" y="685800"/>
            <a:ext cx="4572000" cy="3429000"/>
          </a:xfrm>
          <a:ln/>
        </p:spPr>
      </p:sp>
      <p:sp>
        <p:nvSpPr>
          <p:cNvPr id="147459" name="Rectangle 3"/>
          <p:cNvSpPr>
            <a:spLocks noGrp="1" noChangeArrowheads="1"/>
          </p:cNvSpPr>
          <p:nvPr>
            <p:ph type="body" idx="1"/>
          </p:nvPr>
        </p:nvSpPr>
        <p:spPr>
          <a:xfrm>
            <a:off x="914400" y="4343400"/>
            <a:ext cx="5029200" cy="4114800"/>
          </a:xfrm>
        </p:spPr>
        <p:txBody>
          <a:bodyPr/>
          <a:lstStyle/>
          <a:p>
            <a:r>
              <a:rPr lang="en-US"/>
              <a:t>Be sure to have students calculate this.</a:t>
            </a:r>
          </a:p>
        </p:txBody>
      </p:sp>
    </p:spTree>
    <p:extLst>
      <p:ext uri="{BB962C8B-B14F-4D97-AF65-F5344CB8AC3E}">
        <p14:creationId xmlns:p14="http://schemas.microsoft.com/office/powerpoint/2010/main" val="3725351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3000" y="685800"/>
            <a:ext cx="4572000" cy="3429000"/>
          </a:xfrm>
          <a:ln/>
        </p:spPr>
      </p:sp>
      <p:sp>
        <p:nvSpPr>
          <p:cNvPr id="149507" name="Rectangle 3"/>
          <p:cNvSpPr>
            <a:spLocks noGrp="1" noChangeArrowheads="1"/>
          </p:cNvSpPr>
          <p:nvPr>
            <p:ph type="body" idx="1"/>
          </p:nvPr>
        </p:nvSpPr>
        <p:spPr>
          <a:xfrm>
            <a:off x="914400" y="4343400"/>
            <a:ext cx="5029200" cy="4114800"/>
          </a:xfrm>
        </p:spPr>
        <p:txBody>
          <a:bodyPr/>
          <a:lstStyle/>
          <a:p>
            <a:r>
              <a:rPr lang="en-US"/>
              <a:t>Students calculate this again.</a:t>
            </a:r>
          </a:p>
        </p:txBody>
      </p:sp>
    </p:spTree>
    <p:extLst>
      <p:ext uri="{BB962C8B-B14F-4D97-AF65-F5344CB8AC3E}">
        <p14:creationId xmlns:p14="http://schemas.microsoft.com/office/powerpoint/2010/main" val="96903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143000" y="685800"/>
            <a:ext cx="4572000" cy="3429000"/>
          </a:xfrm>
          <a:ln/>
        </p:spPr>
      </p:sp>
      <p:sp>
        <p:nvSpPr>
          <p:cNvPr id="151555" name="Rectangle 3"/>
          <p:cNvSpPr>
            <a:spLocks noGrp="1" noChangeArrowheads="1"/>
          </p:cNvSpPr>
          <p:nvPr>
            <p:ph type="body" idx="1"/>
          </p:nvPr>
        </p:nvSpPr>
        <p:spPr>
          <a:xfrm>
            <a:off x="914400" y="4343400"/>
            <a:ext cx="5029200" cy="4114800"/>
          </a:xfrm>
        </p:spPr>
        <p:txBody>
          <a:bodyPr/>
          <a:lstStyle/>
          <a:p>
            <a:r>
              <a:rPr lang="en-US"/>
              <a:t>Students calculate this and ask WHAT IS THE MORAL?</a:t>
            </a:r>
          </a:p>
        </p:txBody>
      </p:sp>
    </p:spTree>
    <p:extLst>
      <p:ext uri="{BB962C8B-B14F-4D97-AF65-F5344CB8AC3E}">
        <p14:creationId xmlns:p14="http://schemas.microsoft.com/office/powerpoint/2010/main" val="3605916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1150938" y="692150"/>
            <a:ext cx="4556125" cy="3416300"/>
          </a:xfrm>
          <a:ln/>
        </p:spPr>
      </p:sp>
      <p:sp>
        <p:nvSpPr>
          <p:cNvPr id="142339" name="Rectangle 3"/>
          <p:cNvSpPr>
            <a:spLocks noGrp="1" noChangeArrowheads="1"/>
          </p:cNvSpPr>
          <p:nvPr>
            <p:ph type="body" idx="1"/>
          </p:nvPr>
        </p:nvSpPr>
        <p:spPr/>
        <p:txBody>
          <a:bodyPr/>
          <a:lstStyle/>
          <a:p>
            <a:pPr>
              <a:spcBef>
                <a:spcPct val="0"/>
              </a:spcBef>
            </a:pPr>
            <a:endParaRPr lang="en-US" sz="2400"/>
          </a:p>
        </p:txBody>
      </p:sp>
    </p:spTree>
    <p:extLst>
      <p:ext uri="{BB962C8B-B14F-4D97-AF65-F5344CB8AC3E}">
        <p14:creationId xmlns:p14="http://schemas.microsoft.com/office/powerpoint/2010/main" val="505284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50938" y="692150"/>
            <a:ext cx="4556125" cy="3416300"/>
          </a:xfrm>
          <a:ln/>
        </p:spPr>
      </p:sp>
      <p:sp>
        <p:nvSpPr>
          <p:cNvPr id="143363" name="Rectangle 3"/>
          <p:cNvSpPr>
            <a:spLocks noGrp="1" noChangeArrowheads="1"/>
          </p:cNvSpPr>
          <p:nvPr>
            <p:ph type="body" idx="1"/>
          </p:nvPr>
        </p:nvSpPr>
        <p:spPr/>
        <p:txBody>
          <a:bodyPr/>
          <a:lstStyle/>
          <a:p>
            <a:pPr>
              <a:spcBef>
                <a:spcPct val="0"/>
              </a:spcBef>
            </a:pPr>
            <a:endParaRPr lang="en-US" sz="2400"/>
          </a:p>
        </p:txBody>
      </p:sp>
    </p:spTree>
    <p:extLst>
      <p:ext uri="{BB962C8B-B14F-4D97-AF65-F5344CB8AC3E}">
        <p14:creationId xmlns:p14="http://schemas.microsoft.com/office/powerpoint/2010/main" val="1374060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2288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35</a:t>
            </a:r>
          </a:p>
        </p:txBody>
      </p:sp>
      <p:sp>
        <p:nvSpPr>
          <p:cNvPr id="12288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2288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22886" name="Rectangle 6"/>
          <p:cNvSpPr>
            <a:spLocks noGrp="1" noRot="1" noChangeAspect="1" noChangeArrowheads="1" noTextEdit="1"/>
          </p:cNvSpPr>
          <p:nvPr>
            <p:ph type="sldImg"/>
          </p:nvPr>
        </p:nvSpPr>
        <p:spPr>
          <a:xfrm>
            <a:off x="1150938" y="692150"/>
            <a:ext cx="4556125" cy="3416300"/>
          </a:xfrm>
          <a:ln cap="flat"/>
        </p:spPr>
      </p:sp>
      <p:sp>
        <p:nvSpPr>
          <p:cNvPr id="122887"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304526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2390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36</a:t>
            </a:r>
          </a:p>
        </p:txBody>
      </p:sp>
      <p:sp>
        <p:nvSpPr>
          <p:cNvPr id="12390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2390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23910" name="Rectangle 6"/>
          <p:cNvSpPr>
            <a:spLocks noGrp="1" noRot="1" noChangeAspect="1" noChangeArrowheads="1" noTextEdit="1"/>
          </p:cNvSpPr>
          <p:nvPr>
            <p:ph type="sldImg"/>
          </p:nvPr>
        </p:nvSpPr>
        <p:spPr>
          <a:xfrm>
            <a:off x="1150938" y="692150"/>
            <a:ext cx="4556125" cy="3416300"/>
          </a:xfrm>
          <a:ln cap="flat"/>
        </p:spPr>
      </p:sp>
      <p:sp>
        <p:nvSpPr>
          <p:cNvPr id="123911"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21554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They should use one tail test.</a:t>
            </a:r>
          </a:p>
          <a:p>
            <a:r>
              <a:rPr lang="en-US" smtClean="0"/>
              <a:t>Here </a:t>
            </a:r>
            <a:r>
              <a:rPr lang="en-US" dirty="0" smtClean="0"/>
              <a:t>the researcher</a:t>
            </a:r>
            <a:r>
              <a:rPr lang="en-US" baseline="0" dirty="0" smtClean="0"/>
              <a:t> is 3</a:t>
            </a:r>
            <a:r>
              <a:rPr lang="en-US" baseline="30000" dirty="0" smtClean="0"/>
              <a:t>rd</a:t>
            </a:r>
            <a:r>
              <a:rPr lang="en-US" baseline="0" dirty="0" smtClean="0"/>
              <a:t> party. So he wants to falsify the claim of State Electricity Board that it is less than 3124 and therefore:-</a:t>
            </a:r>
          </a:p>
          <a:p>
            <a:r>
              <a:rPr lang="en-US" baseline="0" dirty="0" smtClean="0"/>
              <a:t>Null Hypothesis :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H0: u&lt;3124</a:t>
            </a:r>
          </a:p>
          <a:p>
            <a:r>
              <a:rPr lang="en-US" sz="1200" kern="1200" dirty="0" smtClean="0">
                <a:solidFill>
                  <a:schemeClr val="tx1"/>
                </a:solidFill>
                <a:effectLst/>
                <a:latin typeface="+mn-lt"/>
                <a:ea typeface="+mn-ea"/>
                <a:cs typeface="+mn-cs"/>
              </a:rPr>
              <a:t>H1: u&gt;=3124</a:t>
            </a:r>
          </a:p>
          <a:p>
            <a:endParaRPr lang="en-US" dirty="0"/>
          </a:p>
        </p:txBody>
      </p:sp>
      <p:sp>
        <p:nvSpPr>
          <p:cNvPr id="4" name="Slide Number Placeholder 3"/>
          <p:cNvSpPr>
            <a:spLocks noGrp="1"/>
          </p:cNvSpPr>
          <p:nvPr>
            <p:ph type="sldNum" sz="quarter" idx="10"/>
          </p:nvPr>
        </p:nvSpPr>
        <p:spPr/>
        <p:txBody>
          <a:bodyPr/>
          <a:lstStyle/>
          <a:p>
            <a:fld id="{AF65B394-8A1B-454B-B635-CE908BCE32ED}" type="slidenum">
              <a:rPr lang="en-US" smtClean="0"/>
              <a:pPr/>
              <a:t>19</a:t>
            </a:fld>
            <a:endParaRPr lang="en-US"/>
          </a:p>
        </p:txBody>
      </p:sp>
    </p:spTree>
    <p:extLst>
      <p:ext uri="{BB962C8B-B14F-4D97-AF65-F5344CB8AC3E}">
        <p14:creationId xmlns:p14="http://schemas.microsoft.com/office/powerpoint/2010/main" val="1402693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2493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37</a:t>
            </a:r>
          </a:p>
        </p:txBody>
      </p:sp>
      <p:sp>
        <p:nvSpPr>
          <p:cNvPr id="12493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2493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24934" name="Rectangle 6"/>
          <p:cNvSpPr>
            <a:spLocks noGrp="1" noRot="1" noChangeAspect="1" noChangeArrowheads="1" noTextEdit="1"/>
          </p:cNvSpPr>
          <p:nvPr>
            <p:ph type="sldImg"/>
          </p:nvPr>
        </p:nvSpPr>
        <p:spPr>
          <a:xfrm>
            <a:off x="1150938" y="692150"/>
            <a:ext cx="4556125" cy="3416300"/>
          </a:xfrm>
          <a:ln cap="flat"/>
        </p:spPr>
      </p:sp>
      <p:sp>
        <p:nvSpPr>
          <p:cNvPr id="124935"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56770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solidFill>
                <a:prstClr val="black"/>
              </a:solidFill>
            </a:endParaRPr>
          </a:p>
        </p:txBody>
      </p:sp>
      <p:sp>
        <p:nvSpPr>
          <p:cNvPr id="18125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solidFill>
                  <a:prstClr val="black"/>
                </a:solidFill>
                <a:latin typeface="Times New Roman" pitchFamily="18" charset="0"/>
              </a:rPr>
              <a:t>6</a:t>
            </a:r>
          </a:p>
        </p:txBody>
      </p:sp>
      <p:sp>
        <p:nvSpPr>
          <p:cNvPr id="18125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solidFill>
                <a:prstClr val="black"/>
              </a:solidFill>
            </a:endParaRPr>
          </a:p>
        </p:txBody>
      </p:sp>
      <p:sp>
        <p:nvSpPr>
          <p:cNvPr id="18125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solidFill>
                <a:prstClr val="black"/>
              </a:solidFill>
            </a:endParaRPr>
          </a:p>
        </p:txBody>
      </p:sp>
      <p:sp>
        <p:nvSpPr>
          <p:cNvPr id="181254" name="Rectangle 6"/>
          <p:cNvSpPr>
            <a:spLocks noGrp="1" noRot="1" noChangeAspect="1" noChangeArrowheads="1" noTextEdit="1"/>
          </p:cNvSpPr>
          <p:nvPr>
            <p:ph type="sldImg"/>
          </p:nvPr>
        </p:nvSpPr>
        <p:spPr>
          <a:ln cap="flat"/>
        </p:spPr>
      </p:sp>
      <p:sp>
        <p:nvSpPr>
          <p:cNvPr id="181255" name="Rectangle 7"/>
          <p:cNvSpPr>
            <a:spLocks noGrp="1" noChangeArrowheads="1"/>
          </p:cNvSpPr>
          <p:nvPr>
            <p:ph type="body" idx="1"/>
          </p:nvPr>
        </p:nvSpPr>
        <p:spPr>
          <a:xfrm>
            <a:off x="914400" y="4343400"/>
            <a:ext cx="5029200" cy="4114800"/>
          </a:xfrm>
          <a:ln/>
        </p:spPr>
        <p:txBody>
          <a:bodyPr/>
          <a:lstStyle/>
          <a:p>
            <a:endParaRPr lang="en-US"/>
          </a:p>
        </p:txBody>
      </p:sp>
    </p:spTree>
    <p:extLst>
      <p:ext uri="{BB962C8B-B14F-4D97-AF65-F5344CB8AC3E}">
        <p14:creationId xmlns:p14="http://schemas.microsoft.com/office/powerpoint/2010/main" val="319436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solidFill>
                <a:prstClr val="black"/>
              </a:solidFill>
            </a:endParaRPr>
          </a:p>
        </p:txBody>
      </p:sp>
      <p:sp>
        <p:nvSpPr>
          <p:cNvPr id="9830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solidFill>
                  <a:prstClr val="black"/>
                </a:solidFill>
              </a:rPr>
              <a:t>7</a:t>
            </a:r>
          </a:p>
        </p:txBody>
      </p:sp>
      <p:sp>
        <p:nvSpPr>
          <p:cNvPr id="9830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solidFill>
                <a:prstClr val="black"/>
              </a:solidFill>
            </a:endParaRPr>
          </a:p>
        </p:txBody>
      </p:sp>
      <p:sp>
        <p:nvSpPr>
          <p:cNvPr id="9830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solidFill>
                <a:prstClr val="black"/>
              </a:solidFill>
            </a:endParaRPr>
          </a:p>
        </p:txBody>
      </p:sp>
      <p:sp>
        <p:nvSpPr>
          <p:cNvPr id="98310" name="Rectangle 6"/>
          <p:cNvSpPr>
            <a:spLocks noGrp="1" noRot="1" noChangeAspect="1" noChangeArrowheads="1" noTextEdit="1"/>
          </p:cNvSpPr>
          <p:nvPr>
            <p:ph type="sldImg"/>
          </p:nvPr>
        </p:nvSpPr>
        <p:spPr>
          <a:xfrm>
            <a:off x="1150938" y="692150"/>
            <a:ext cx="4556125" cy="3416300"/>
          </a:xfrm>
          <a:ln cap="flat"/>
        </p:spPr>
      </p:sp>
      <p:sp>
        <p:nvSpPr>
          <p:cNvPr id="98311"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253334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solidFill>
                <a:prstClr val="black"/>
              </a:solidFill>
            </a:endParaRPr>
          </a:p>
        </p:txBody>
      </p:sp>
      <p:sp>
        <p:nvSpPr>
          <p:cNvPr id="1832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19050" tIns="0" rIns="19050" bIns="0" anchor="b"/>
          <a:lstStyle/>
          <a:p>
            <a:pPr algn="r" eaLnBrk="0" hangingPunct="0"/>
            <a:r>
              <a:rPr lang="en-US" sz="1000" i="1">
                <a:solidFill>
                  <a:prstClr val="black"/>
                </a:solidFill>
                <a:latin typeface="Times New Roman" pitchFamily="18" charset="0"/>
              </a:rPr>
              <a:t>10</a:t>
            </a:r>
          </a:p>
        </p:txBody>
      </p:sp>
      <p:sp>
        <p:nvSpPr>
          <p:cNvPr id="1833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solidFill>
                <a:prstClr val="black"/>
              </a:solidFill>
            </a:endParaRPr>
          </a:p>
        </p:txBody>
      </p:sp>
      <p:sp>
        <p:nvSpPr>
          <p:cNvPr id="1833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solidFill>
                <a:prstClr val="black"/>
              </a:solidFill>
            </a:endParaRPr>
          </a:p>
        </p:txBody>
      </p:sp>
      <p:sp>
        <p:nvSpPr>
          <p:cNvPr id="183302" name="Rectangle 6"/>
          <p:cNvSpPr>
            <a:spLocks noGrp="1" noRot="1" noChangeAspect="1" noChangeArrowheads="1" noTextEdit="1"/>
          </p:cNvSpPr>
          <p:nvPr>
            <p:ph type="sldImg"/>
          </p:nvPr>
        </p:nvSpPr>
        <p:spPr>
          <a:ln cap="flat"/>
        </p:spPr>
      </p:sp>
      <p:sp>
        <p:nvSpPr>
          <p:cNvPr id="183303" name="Rectangle 7"/>
          <p:cNvSpPr>
            <a:spLocks noGrp="1" noChangeArrowheads="1"/>
          </p:cNvSpPr>
          <p:nvPr>
            <p:ph type="body" idx="1"/>
          </p:nvPr>
        </p:nvSpPr>
        <p:spPr>
          <a:xfrm>
            <a:off x="914400" y="4343400"/>
            <a:ext cx="5029200" cy="4114800"/>
          </a:xfrm>
          <a:ln/>
        </p:spPr>
        <p:txBody>
          <a:bodyPr/>
          <a:lstStyle/>
          <a:p>
            <a:endParaRPr lang="en-US"/>
          </a:p>
        </p:txBody>
      </p:sp>
    </p:spTree>
    <p:extLst>
      <p:ext uri="{BB962C8B-B14F-4D97-AF65-F5344CB8AC3E}">
        <p14:creationId xmlns:p14="http://schemas.microsoft.com/office/powerpoint/2010/main" val="22176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9933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11</a:t>
            </a:r>
          </a:p>
        </p:txBody>
      </p:sp>
      <p:sp>
        <p:nvSpPr>
          <p:cNvPr id="9933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9933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99334" name="Rectangle 6"/>
          <p:cNvSpPr>
            <a:spLocks noGrp="1" noRot="1" noChangeAspect="1" noChangeArrowheads="1" noTextEdit="1"/>
          </p:cNvSpPr>
          <p:nvPr>
            <p:ph type="sldImg"/>
          </p:nvPr>
        </p:nvSpPr>
        <p:spPr>
          <a:xfrm>
            <a:off x="1150938" y="692150"/>
            <a:ext cx="4556125" cy="3416300"/>
          </a:xfrm>
          <a:ln cap="flat"/>
        </p:spPr>
      </p:sp>
      <p:sp>
        <p:nvSpPr>
          <p:cNvPr id="99335"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11889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0035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12</a:t>
            </a:r>
          </a:p>
        </p:txBody>
      </p:sp>
      <p:sp>
        <p:nvSpPr>
          <p:cNvPr id="10035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0035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00358" name="Rectangle 6"/>
          <p:cNvSpPr>
            <a:spLocks noGrp="1" noRot="1" noChangeAspect="1" noChangeArrowheads="1" noTextEdit="1"/>
          </p:cNvSpPr>
          <p:nvPr>
            <p:ph type="sldImg"/>
          </p:nvPr>
        </p:nvSpPr>
        <p:spPr>
          <a:xfrm>
            <a:off x="1150938" y="692150"/>
            <a:ext cx="4556125" cy="3416300"/>
          </a:xfrm>
          <a:ln cap="flat"/>
        </p:spPr>
      </p:sp>
      <p:sp>
        <p:nvSpPr>
          <p:cNvPr id="100359"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91678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10137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13</a:t>
            </a:r>
          </a:p>
        </p:txBody>
      </p:sp>
      <p:sp>
        <p:nvSpPr>
          <p:cNvPr id="10138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0138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101382" name="Rectangle 6"/>
          <p:cNvSpPr>
            <a:spLocks noGrp="1" noRot="1" noChangeAspect="1" noChangeArrowheads="1" noTextEdit="1"/>
          </p:cNvSpPr>
          <p:nvPr>
            <p:ph type="sldImg"/>
          </p:nvPr>
        </p:nvSpPr>
        <p:spPr>
          <a:xfrm>
            <a:off x="1150938" y="692150"/>
            <a:ext cx="4556125" cy="3416300"/>
          </a:xfrm>
          <a:ln cap="flat"/>
        </p:spPr>
      </p:sp>
      <p:sp>
        <p:nvSpPr>
          <p:cNvPr id="101383"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00425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41575"/>
            <a:ext cx="9009063" cy="1047750"/>
            <a:chOff x="0" y="1536"/>
            <a:chExt cx="5675" cy="663"/>
          </a:xfrm>
        </p:grpSpPr>
        <p:grpSp>
          <p:nvGrpSpPr>
            <p:cNvPr id="3" name="Group 3"/>
            <p:cNvGrpSpPr>
              <a:grpSpLocks/>
            </p:cNvGrpSpPr>
            <p:nvPr/>
          </p:nvGrpSpPr>
          <p:grpSpPr bwMode="auto">
            <a:xfrm>
              <a:off x="183" y="1604"/>
              <a:ext cx="448" cy="299"/>
              <a:chOff x="720" y="336"/>
              <a:chExt cx="624" cy="432"/>
            </a:xfrm>
          </p:grpSpPr>
          <p:sp>
            <p:nvSpPr>
              <p:cNvPr id="4915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4915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4915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4916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4916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4916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4916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49164" name="Rectangle 1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49165" name="Rectangle 1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325" y="228600"/>
            <a:ext cx="20256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927725"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868488"/>
            <a:ext cx="396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4210050"/>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 name="Freeform 2"/>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96259"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6260"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bwMode="auto">
          <a:xfrm>
            <a:off x="762000" y="6172200"/>
            <a:ext cx="6324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800" smtClean="0">
                <a:solidFill>
                  <a:schemeClr val="accent1"/>
                </a:solidFill>
              </a:defRPr>
            </a:lvl1pPr>
          </a:lstStyle>
          <a:p>
            <a:pPr>
              <a:defRPr/>
            </a:pPr>
            <a:r>
              <a:rPr lang="en-US"/>
              <a:t>Business Statistics: Contemporary Decision Making</a:t>
            </a:r>
            <a:r>
              <a:rPr lang="en-US" i="0"/>
              <a:t>, 3e, by Black.  © 2003  John Wiley &amp; Sons</a:t>
            </a:r>
            <a:endParaRPr lang="en-US" sz="1400" i="0"/>
          </a:p>
        </p:txBody>
      </p:sp>
      <p:sp>
        <p:nvSpPr>
          <p:cNvPr id="6" name="Rectangle 6"/>
          <p:cNvSpPr>
            <a:spLocks noGrp="1" noChangeArrowheads="1"/>
          </p:cNvSpPr>
          <p:nvPr>
            <p:ph type="sldNum" sz="quarter" idx="11"/>
          </p:nvPr>
        </p:nvSpPr>
        <p:spPr bwMode="auto">
          <a:xfrm>
            <a:off x="7467600" y="6248400"/>
            <a:ext cx="990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i="0" smtClean="0">
                <a:solidFill>
                  <a:schemeClr val="accent1"/>
                </a:solidFill>
              </a:defRPr>
            </a:lvl1pPr>
          </a:lstStyle>
          <a:p>
            <a:pPr>
              <a:defRPr/>
            </a:pPr>
            <a:r>
              <a:rPr lang="en-US"/>
              <a:t>1-</a:t>
            </a:r>
            <a:fld id="{F737F8EB-021B-43E4-8309-9549B991ADF3}"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21145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6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2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76400"/>
            <a:ext cx="7772400" cy="4419600"/>
          </a:xfrm>
        </p:spPr>
        <p:txBody>
          <a:bodyPr/>
          <a:lstStyle/>
          <a:p>
            <a:pPr lvl="0"/>
            <a:endParaRPr lang="en-US" noProof="0" smtClean="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41575"/>
            <a:ext cx="9009063" cy="1047750"/>
            <a:chOff x="0" y="1536"/>
            <a:chExt cx="5675" cy="663"/>
          </a:xfrm>
        </p:grpSpPr>
        <p:grpSp>
          <p:nvGrpSpPr>
            <p:cNvPr id="3" name="Group 3"/>
            <p:cNvGrpSpPr>
              <a:grpSpLocks/>
            </p:cNvGrpSpPr>
            <p:nvPr/>
          </p:nvGrpSpPr>
          <p:grpSpPr bwMode="auto">
            <a:xfrm>
              <a:off x="183" y="1604"/>
              <a:ext cx="448" cy="299"/>
              <a:chOff x="720" y="336"/>
              <a:chExt cx="624" cy="432"/>
            </a:xfrm>
          </p:grpSpPr>
          <p:sp>
            <p:nvSpPr>
              <p:cNvPr id="4915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solidFill>
                    <a:srgbClr val="000000"/>
                  </a:solidFill>
                </a:endParaRPr>
              </a:p>
            </p:txBody>
          </p:sp>
          <p:sp>
            <p:nvSpPr>
              <p:cNvPr id="4915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grpSp>
          <p:nvGrpSpPr>
            <p:cNvPr id="4" name="Group 6"/>
            <p:cNvGrpSpPr>
              <a:grpSpLocks/>
            </p:cNvGrpSpPr>
            <p:nvPr/>
          </p:nvGrpSpPr>
          <p:grpSpPr bwMode="auto">
            <a:xfrm>
              <a:off x="261" y="1870"/>
              <a:ext cx="465" cy="299"/>
              <a:chOff x="912" y="2640"/>
              <a:chExt cx="672" cy="432"/>
            </a:xfrm>
          </p:grpSpPr>
          <p:sp>
            <p:nvSpPr>
              <p:cNvPr id="4915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solidFill>
                    <a:srgbClr val="000000"/>
                  </a:solidFill>
                </a:endParaRPr>
              </a:p>
            </p:txBody>
          </p:sp>
          <p:sp>
            <p:nvSpPr>
              <p:cNvPr id="4916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sp>
          <p:nvSpPr>
            <p:cNvPr id="4916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solidFill>
                  <a:srgbClr val="000000"/>
                </a:solidFill>
              </a:endParaRPr>
            </a:p>
          </p:txBody>
        </p:sp>
        <p:sp>
          <p:nvSpPr>
            <p:cNvPr id="4916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solidFill>
                  <a:srgbClr val="000000"/>
                </a:solidFill>
              </a:endParaRPr>
            </a:p>
          </p:txBody>
        </p:sp>
        <p:sp>
          <p:nvSpPr>
            <p:cNvPr id="4916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sp>
        <p:nvSpPr>
          <p:cNvPr id="49164" name="Rectangle 1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49165" name="Rectangle 1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325" y="228600"/>
            <a:ext cx="20256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927725"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868488"/>
            <a:ext cx="396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4210050"/>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41575"/>
            <a:ext cx="9009063" cy="1047750"/>
            <a:chOff x="0" y="1536"/>
            <a:chExt cx="5675" cy="663"/>
          </a:xfrm>
        </p:grpSpPr>
        <p:grpSp>
          <p:nvGrpSpPr>
            <p:cNvPr id="3" name="Group 3"/>
            <p:cNvGrpSpPr>
              <a:grpSpLocks/>
            </p:cNvGrpSpPr>
            <p:nvPr/>
          </p:nvGrpSpPr>
          <p:grpSpPr bwMode="auto">
            <a:xfrm>
              <a:off x="183" y="1604"/>
              <a:ext cx="448" cy="299"/>
              <a:chOff x="720" y="336"/>
              <a:chExt cx="624" cy="432"/>
            </a:xfrm>
          </p:grpSpPr>
          <p:sp>
            <p:nvSpPr>
              <p:cNvPr id="4915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solidFill>
                    <a:srgbClr val="000000"/>
                  </a:solidFill>
                </a:endParaRPr>
              </a:p>
            </p:txBody>
          </p:sp>
          <p:sp>
            <p:nvSpPr>
              <p:cNvPr id="4915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grpSp>
          <p:nvGrpSpPr>
            <p:cNvPr id="4" name="Group 6"/>
            <p:cNvGrpSpPr>
              <a:grpSpLocks/>
            </p:cNvGrpSpPr>
            <p:nvPr/>
          </p:nvGrpSpPr>
          <p:grpSpPr bwMode="auto">
            <a:xfrm>
              <a:off x="261" y="1870"/>
              <a:ext cx="465" cy="299"/>
              <a:chOff x="912" y="2640"/>
              <a:chExt cx="672" cy="432"/>
            </a:xfrm>
          </p:grpSpPr>
          <p:sp>
            <p:nvSpPr>
              <p:cNvPr id="4915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solidFill>
                    <a:srgbClr val="000000"/>
                  </a:solidFill>
                </a:endParaRPr>
              </a:p>
            </p:txBody>
          </p:sp>
          <p:sp>
            <p:nvSpPr>
              <p:cNvPr id="4916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sp>
          <p:nvSpPr>
            <p:cNvPr id="4916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solidFill>
                  <a:srgbClr val="000000"/>
                </a:solidFill>
              </a:endParaRPr>
            </a:p>
          </p:txBody>
        </p:sp>
        <p:sp>
          <p:nvSpPr>
            <p:cNvPr id="4916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solidFill>
                  <a:srgbClr val="000000"/>
                </a:solidFill>
              </a:endParaRPr>
            </a:p>
          </p:txBody>
        </p:sp>
        <p:sp>
          <p:nvSpPr>
            <p:cNvPr id="4916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sp>
        <p:nvSpPr>
          <p:cNvPr id="49164" name="Rectangle 1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49165" name="Rectangle 1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325" y="228600"/>
            <a:ext cx="20256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927725"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868488"/>
            <a:ext cx="396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4210050"/>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41575"/>
            <a:ext cx="9009063" cy="1047750"/>
            <a:chOff x="0" y="1536"/>
            <a:chExt cx="5675" cy="663"/>
          </a:xfrm>
        </p:grpSpPr>
        <p:grpSp>
          <p:nvGrpSpPr>
            <p:cNvPr id="3" name="Group 3"/>
            <p:cNvGrpSpPr>
              <a:grpSpLocks/>
            </p:cNvGrpSpPr>
            <p:nvPr/>
          </p:nvGrpSpPr>
          <p:grpSpPr bwMode="auto">
            <a:xfrm>
              <a:off x="183" y="1604"/>
              <a:ext cx="448" cy="299"/>
              <a:chOff x="720" y="336"/>
              <a:chExt cx="624" cy="432"/>
            </a:xfrm>
          </p:grpSpPr>
          <p:sp>
            <p:nvSpPr>
              <p:cNvPr id="4915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solidFill>
                    <a:srgbClr val="000000"/>
                  </a:solidFill>
                </a:endParaRPr>
              </a:p>
            </p:txBody>
          </p:sp>
          <p:sp>
            <p:nvSpPr>
              <p:cNvPr id="4915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grpSp>
          <p:nvGrpSpPr>
            <p:cNvPr id="4" name="Group 6"/>
            <p:cNvGrpSpPr>
              <a:grpSpLocks/>
            </p:cNvGrpSpPr>
            <p:nvPr/>
          </p:nvGrpSpPr>
          <p:grpSpPr bwMode="auto">
            <a:xfrm>
              <a:off x="261" y="1870"/>
              <a:ext cx="465" cy="299"/>
              <a:chOff x="912" y="2640"/>
              <a:chExt cx="672" cy="432"/>
            </a:xfrm>
          </p:grpSpPr>
          <p:sp>
            <p:nvSpPr>
              <p:cNvPr id="4915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solidFill>
                    <a:srgbClr val="000000"/>
                  </a:solidFill>
                </a:endParaRPr>
              </a:p>
            </p:txBody>
          </p:sp>
          <p:sp>
            <p:nvSpPr>
              <p:cNvPr id="4916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sp>
          <p:nvSpPr>
            <p:cNvPr id="4916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solidFill>
                  <a:srgbClr val="000000"/>
                </a:solidFill>
              </a:endParaRPr>
            </a:p>
          </p:txBody>
        </p:sp>
        <p:sp>
          <p:nvSpPr>
            <p:cNvPr id="4916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solidFill>
                  <a:srgbClr val="000000"/>
                </a:solidFill>
              </a:endParaRPr>
            </a:p>
          </p:txBody>
        </p:sp>
        <p:sp>
          <p:nvSpPr>
            <p:cNvPr id="4916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solidFill>
                  <a:srgbClr val="000000"/>
                </a:solidFill>
              </a:endParaRPr>
            </a:p>
          </p:txBody>
        </p:sp>
      </p:grpSp>
      <p:sp>
        <p:nvSpPr>
          <p:cNvPr id="49164" name="Rectangle 1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49165" name="Rectangle 1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325" y="228600"/>
            <a:ext cx="20256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927725"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868488"/>
            <a:ext cx="3962400" cy="453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53000" y="1868488"/>
            <a:ext cx="396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53000" y="4210050"/>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ltGray">
          <a:xfrm>
            <a:off x="417513" y="715963"/>
            <a:ext cx="438150" cy="476250"/>
          </a:xfrm>
          <a:prstGeom prst="rect">
            <a:avLst/>
          </a:prstGeom>
          <a:solidFill>
            <a:schemeClr val="accent2"/>
          </a:solidFill>
          <a:ln w="9525">
            <a:noFill/>
            <a:miter lim="800000"/>
            <a:headEnd/>
            <a:tailEnd/>
          </a:ln>
          <a:effectLst/>
        </p:spPr>
        <p:txBody>
          <a:bodyPr wrap="none" lIns="85342" tIns="42672" rIns="85342" bIns="42672" anchor="ctr"/>
          <a:lstStyle/>
          <a:p>
            <a:pPr algn="ctr" defTabSz="852488"/>
            <a:endParaRPr kumimoji="1" lang="en-US" sz="2300"/>
          </a:p>
        </p:txBody>
      </p:sp>
      <p:sp>
        <p:nvSpPr>
          <p:cNvPr id="48131" name="Rectangle 3"/>
          <p:cNvSpPr>
            <a:spLocks noChangeArrowheads="1"/>
          </p:cNvSpPr>
          <p:nvPr/>
        </p:nvSpPr>
        <p:spPr bwMode="ltGray">
          <a:xfrm>
            <a:off x="800100" y="715963"/>
            <a:ext cx="328613" cy="47625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p>
        </p:txBody>
      </p:sp>
      <p:sp>
        <p:nvSpPr>
          <p:cNvPr id="48132" name="Rectangle 4"/>
          <p:cNvSpPr>
            <a:spLocks noChangeArrowheads="1"/>
          </p:cNvSpPr>
          <p:nvPr/>
        </p:nvSpPr>
        <p:spPr bwMode="ltGray">
          <a:xfrm>
            <a:off x="541338" y="1144588"/>
            <a:ext cx="423862" cy="476250"/>
          </a:xfrm>
          <a:prstGeom prst="rect">
            <a:avLst/>
          </a:prstGeom>
          <a:solidFill>
            <a:schemeClr val="folHlink"/>
          </a:solidFill>
          <a:ln w="9525">
            <a:noFill/>
            <a:miter lim="800000"/>
            <a:headEnd/>
            <a:tailEnd/>
          </a:ln>
          <a:effectLst/>
        </p:spPr>
        <p:txBody>
          <a:bodyPr wrap="none" lIns="85342" tIns="42672" rIns="85342" bIns="42672" anchor="ctr"/>
          <a:lstStyle/>
          <a:p>
            <a:pPr algn="ctr" defTabSz="852488"/>
            <a:endParaRPr kumimoji="1" lang="en-US" sz="2300"/>
          </a:p>
        </p:txBody>
      </p:sp>
      <p:sp>
        <p:nvSpPr>
          <p:cNvPr id="48133" name="Rectangle 5"/>
          <p:cNvSpPr>
            <a:spLocks noChangeArrowheads="1"/>
          </p:cNvSpPr>
          <p:nvPr/>
        </p:nvSpPr>
        <p:spPr bwMode="ltGray">
          <a:xfrm>
            <a:off x="911225" y="1144588"/>
            <a:ext cx="368300" cy="47625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p>
        </p:txBody>
      </p:sp>
      <p:sp>
        <p:nvSpPr>
          <p:cNvPr id="48134" name="Rectangle 6"/>
          <p:cNvSpPr>
            <a:spLocks noChangeArrowheads="1"/>
          </p:cNvSpPr>
          <p:nvPr/>
        </p:nvSpPr>
        <p:spPr bwMode="ltGray">
          <a:xfrm>
            <a:off x="127000" y="1073150"/>
            <a:ext cx="560388" cy="417513"/>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lIns="85342" tIns="42672" rIns="85342" bIns="42672" anchor="ctr"/>
          <a:lstStyle/>
          <a:p>
            <a:pPr algn="ctr" defTabSz="852488"/>
            <a:endParaRPr kumimoji="1" lang="en-US" sz="2300"/>
          </a:p>
        </p:txBody>
      </p:sp>
      <p:sp>
        <p:nvSpPr>
          <p:cNvPr id="48135" name="Rectangle 7"/>
          <p:cNvSpPr>
            <a:spLocks noChangeArrowheads="1"/>
          </p:cNvSpPr>
          <p:nvPr/>
        </p:nvSpPr>
        <p:spPr bwMode="gray">
          <a:xfrm>
            <a:off x="762000" y="609600"/>
            <a:ext cx="31750" cy="1058863"/>
          </a:xfrm>
          <a:prstGeom prst="rect">
            <a:avLst/>
          </a:prstGeom>
          <a:solidFill>
            <a:schemeClr val="bg2"/>
          </a:solidFill>
          <a:ln w="9525">
            <a:noFill/>
            <a:miter lim="800000"/>
            <a:headEnd/>
            <a:tailEnd/>
          </a:ln>
          <a:effectLst/>
        </p:spPr>
        <p:txBody>
          <a:bodyPr wrap="none" lIns="85342" tIns="42672" rIns="85342" bIns="42672" anchor="ctr"/>
          <a:lstStyle/>
          <a:p>
            <a:pPr algn="ctr" defTabSz="852488"/>
            <a:endParaRPr kumimoji="1" lang="en-US" sz="2300"/>
          </a:p>
        </p:txBody>
      </p:sp>
      <p:sp>
        <p:nvSpPr>
          <p:cNvPr id="48136" name="Rectangle 8"/>
          <p:cNvSpPr>
            <a:spLocks noChangeArrowheads="1"/>
          </p:cNvSpPr>
          <p:nvPr/>
        </p:nvSpPr>
        <p:spPr bwMode="gray">
          <a:xfrm>
            <a:off x="442913" y="1439863"/>
            <a:ext cx="8226425" cy="23812"/>
          </a:xfrm>
          <a:prstGeom prst="rect">
            <a:avLst/>
          </a:prstGeom>
          <a:gradFill rotWithShape="0">
            <a:gsLst>
              <a:gs pos="0">
                <a:schemeClr val="bg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p>
        </p:txBody>
      </p:sp>
      <p:sp>
        <p:nvSpPr>
          <p:cNvPr id="48137" name="Rectangle 9"/>
          <p:cNvSpPr>
            <a:spLocks noGrp="1" noChangeArrowheads="1"/>
          </p:cNvSpPr>
          <p:nvPr>
            <p:ph type="title"/>
          </p:nvPr>
        </p:nvSpPr>
        <p:spPr bwMode="auto">
          <a:xfrm>
            <a:off x="1150938" y="228600"/>
            <a:ext cx="7793037" cy="114300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48138" name="Rectangle 10"/>
          <p:cNvSpPr>
            <a:spLocks noGrp="1" noChangeArrowheads="1"/>
          </p:cNvSpPr>
          <p:nvPr>
            <p:ph type="body" idx="1"/>
          </p:nvPr>
        </p:nvSpPr>
        <p:spPr bwMode="auto">
          <a:xfrm>
            <a:off x="838200" y="1868488"/>
            <a:ext cx="8077200" cy="4532312"/>
          </a:xfrm>
          <a:prstGeom prst="rect">
            <a:avLst/>
          </a:prstGeom>
          <a:noFill/>
          <a:ln w="9525">
            <a:noFill/>
            <a:miter lim="800000"/>
            <a:headEnd/>
            <a:tailEnd/>
          </a:ln>
          <a:effectLst/>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ctr" defTabSz="852488" rtl="0" fontAlgn="base">
        <a:spcBef>
          <a:spcPct val="0"/>
        </a:spcBef>
        <a:spcAft>
          <a:spcPct val="0"/>
        </a:spcAft>
        <a:defRPr sz="4100">
          <a:solidFill>
            <a:schemeClr val="tx2"/>
          </a:solidFill>
          <a:latin typeface="+mj-lt"/>
          <a:ea typeface="+mj-ea"/>
          <a:cs typeface="+mj-cs"/>
        </a:defRPr>
      </a:lvl1pPr>
      <a:lvl2pPr algn="ctr" defTabSz="852488" rtl="0" fontAlgn="base">
        <a:spcBef>
          <a:spcPct val="0"/>
        </a:spcBef>
        <a:spcAft>
          <a:spcPct val="0"/>
        </a:spcAft>
        <a:defRPr sz="4100">
          <a:solidFill>
            <a:schemeClr val="tx2"/>
          </a:solidFill>
          <a:latin typeface="Tahoma" charset="0"/>
        </a:defRPr>
      </a:lvl2pPr>
      <a:lvl3pPr algn="ctr" defTabSz="852488" rtl="0" fontAlgn="base">
        <a:spcBef>
          <a:spcPct val="0"/>
        </a:spcBef>
        <a:spcAft>
          <a:spcPct val="0"/>
        </a:spcAft>
        <a:defRPr sz="4100">
          <a:solidFill>
            <a:schemeClr val="tx2"/>
          </a:solidFill>
          <a:latin typeface="Tahoma" charset="0"/>
        </a:defRPr>
      </a:lvl3pPr>
      <a:lvl4pPr algn="ctr" defTabSz="852488" rtl="0" fontAlgn="base">
        <a:spcBef>
          <a:spcPct val="0"/>
        </a:spcBef>
        <a:spcAft>
          <a:spcPct val="0"/>
        </a:spcAft>
        <a:defRPr sz="4100">
          <a:solidFill>
            <a:schemeClr val="tx2"/>
          </a:solidFill>
          <a:latin typeface="Tahoma" charset="0"/>
        </a:defRPr>
      </a:lvl4pPr>
      <a:lvl5pPr algn="ctr" defTabSz="852488" rtl="0" fontAlgn="base">
        <a:spcBef>
          <a:spcPct val="0"/>
        </a:spcBef>
        <a:spcAft>
          <a:spcPct val="0"/>
        </a:spcAft>
        <a:defRPr sz="4100">
          <a:solidFill>
            <a:schemeClr val="tx2"/>
          </a:solidFill>
          <a:latin typeface="Tahoma" charset="0"/>
        </a:defRPr>
      </a:lvl5pPr>
      <a:lvl6pPr marL="457200" algn="ctr" defTabSz="852488" rtl="0" fontAlgn="base">
        <a:spcBef>
          <a:spcPct val="0"/>
        </a:spcBef>
        <a:spcAft>
          <a:spcPct val="0"/>
        </a:spcAft>
        <a:defRPr sz="4100">
          <a:solidFill>
            <a:schemeClr val="tx2"/>
          </a:solidFill>
          <a:latin typeface="Tahoma" charset="0"/>
        </a:defRPr>
      </a:lvl6pPr>
      <a:lvl7pPr marL="914400" algn="ctr" defTabSz="852488" rtl="0" fontAlgn="base">
        <a:spcBef>
          <a:spcPct val="0"/>
        </a:spcBef>
        <a:spcAft>
          <a:spcPct val="0"/>
        </a:spcAft>
        <a:defRPr sz="4100">
          <a:solidFill>
            <a:schemeClr val="tx2"/>
          </a:solidFill>
          <a:latin typeface="Tahoma" charset="0"/>
        </a:defRPr>
      </a:lvl7pPr>
      <a:lvl8pPr marL="1371600" algn="ctr" defTabSz="852488" rtl="0" fontAlgn="base">
        <a:spcBef>
          <a:spcPct val="0"/>
        </a:spcBef>
        <a:spcAft>
          <a:spcPct val="0"/>
        </a:spcAft>
        <a:defRPr sz="4100">
          <a:solidFill>
            <a:schemeClr val="tx2"/>
          </a:solidFill>
          <a:latin typeface="Tahoma" charset="0"/>
        </a:defRPr>
      </a:lvl8pPr>
      <a:lvl9pPr marL="1828800" algn="ctr" defTabSz="852488" rtl="0" fontAlgn="base">
        <a:spcBef>
          <a:spcPct val="0"/>
        </a:spcBef>
        <a:spcAft>
          <a:spcPct val="0"/>
        </a:spcAft>
        <a:defRPr sz="4100">
          <a:solidFill>
            <a:schemeClr val="tx2"/>
          </a:solidFill>
          <a:latin typeface="Tahoma" charset="0"/>
        </a:defRPr>
      </a:lvl9pPr>
    </p:titleStyle>
    <p:bodyStyle>
      <a:lvl1pPr marL="320675" indent="-320675" algn="l" defTabSz="852488" rtl="0" fontAlgn="base">
        <a:spcBef>
          <a:spcPct val="20000"/>
        </a:spcBef>
        <a:spcAft>
          <a:spcPct val="0"/>
        </a:spcAft>
        <a:buClr>
          <a:schemeClr val="folHlink"/>
        </a:buClr>
        <a:buSzPct val="60000"/>
        <a:buFont typeface="Wingdings" pitchFamily="2" charset="2"/>
        <a:buChar char="n"/>
        <a:defRPr sz="2900">
          <a:solidFill>
            <a:schemeClr val="tx1"/>
          </a:solidFill>
          <a:latin typeface="+mn-lt"/>
          <a:ea typeface="+mn-ea"/>
          <a:cs typeface="+mn-cs"/>
        </a:defRPr>
      </a:lvl1pPr>
      <a:lvl2pPr marL="693738" indent="-268288" algn="l" defTabSz="852488" rtl="0" fontAlgn="base">
        <a:spcBef>
          <a:spcPct val="20000"/>
        </a:spcBef>
        <a:spcAft>
          <a:spcPct val="0"/>
        </a:spcAft>
        <a:buClr>
          <a:schemeClr val="hlink"/>
        </a:buClr>
        <a:buSzPct val="55000"/>
        <a:buFont typeface="Wingdings" pitchFamily="2" charset="2"/>
        <a:buChar char="n"/>
        <a:defRPr sz="2500">
          <a:solidFill>
            <a:schemeClr val="tx1"/>
          </a:solidFill>
          <a:latin typeface="+mn-lt"/>
        </a:defRPr>
      </a:lvl2pPr>
      <a:lvl3pPr marL="1068388" indent="-215900" algn="l" defTabSz="852488" rtl="0" fontAlgn="base">
        <a:spcBef>
          <a:spcPct val="20000"/>
        </a:spcBef>
        <a:spcAft>
          <a:spcPct val="0"/>
        </a:spcAft>
        <a:buClr>
          <a:schemeClr val="accent2"/>
        </a:buClr>
        <a:buSzPct val="50000"/>
        <a:buFont typeface="Wingdings" pitchFamily="2" charset="2"/>
        <a:buChar char="n"/>
        <a:defRPr sz="2300">
          <a:solidFill>
            <a:schemeClr val="tx1"/>
          </a:solidFill>
          <a:latin typeface="+mn-lt"/>
        </a:defRPr>
      </a:lvl3pPr>
      <a:lvl4pPr marL="1493838" indent="-212725" algn="l" defTabSz="852488" rtl="0" fontAlgn="base">
        <a:spcBef>
          <a:spcPct val="20000"/>
        </a:spcBef>
        <a:spcAft>
          <a:spcPct val="0"/>
        </a:spcAft>
        <a:buClr>
          <a:schemeClr val="folHlink"/>
        </a:buClr>
        <a:buSzPct val="55000"/>
        <a:buFont typeface="Wingdings" pitchFamily="2" charset="2"/>
        <a:buChar char="n"/>
        <a:defRPr sz="1900">
          <a:solidFill>
            <a:schemeClr val="tx1"/>
          </a:solidFill>
          <a:latin typeface="+mn-lt"/>
        </a:defRPr>
      </a:lvl4pPr>
      <a:lvl5pPr marL="19192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invGray">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381000" y="3048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63" name="Rectangle 3"/>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txStyles>
    <p:titleStyle>
      <a:lvl1pPr algn="ctr" rtl="0" eaLnBrk="0" fontAlgn="base" hangingPunct="0">
        <a:spcBef>
          <a:spcPct val="0"/>
        </a:spcBef>
        <a:spcAft>
          <a:spcPct val="0"/>
        </a:spcAft>
        <a:defRPr kumimoji="1" sz="4000" b="1">
          <a:solidFill>
            <a:srgbClr val="CC0000"/>
          </a:solidFill>
          <a:latin typeface="+mj-lt"/>
          <a:ea typeface="+mj-ea"/>
          <a:cs typeface="+mj-cs"/>
        </a:defRPr>
      </a:lvl1pPr>
      <a:lvl2pPr algn="ctr" rtl="0" eaLnBrk="0" fontAlgn="base" hangingPunct="0">
        <a:spcBef>
          <a:spcPct val="0"/>
        </a:spcBef>
        <a:spcAft>
          <a:spcPct val="0"/>
        </a:spcAft>
        <a:defRPr kumimoji="1" sz="4000" b="1">
          <a:solidFill>
            <a:srgbClr val="CC0000"/>
          </a:solidFill>
          <a:latin typeface="Times New Roman" pitchFamily="18" charset="0"/>
        </a:defRPr>
      </a:lvl2pPr>
      <a:lvl3pPr algn="ctr" rtl="0" eaLnBrk="0" fontAlgn="base" hangingPunct="0">
        <a:spcBef>
          <a:spcPct val="0"/>
        </a:spcBef>
        <a:spcAft>
          <a:spcPct val="0"/>
        </a:spcAft>
        <a:defRPr kumimoji="1" sz="4000" b="1">
          <a:solidFill>
            <a:srgbClr val="CC0000"/>
          </a:solidFill>
          <a:latin typeface="Times New Roman" pitchFamily="18" charset="0"/>
        </a:defRPr>
      </a:lvl3pPr>
      <a:lvl4pPr algn="ctr" rtl="0" eaLnBrk="0" fontAlgn="base" hangingPunct="0">
        <a:spcBef>
          <a:spcPct val="0"/>
        </a:spcBef>
        <a:spcAft>
          <a:spcPct val="0"/>
        </a:spcAft>
        <a:defRPr kumimoji="1" sz="4000" b="1">
          <a:solidFill>
            <a:srgbClr val="CC0000"/>
          </a:solidFill>
          <a:latin typeface="Times New Roman" pitchFamily="18" charset="0"/>
        </a:defRPr>
      </a:lvl4pPr>
      <a:lvl5pPr algn="ctr" rtl="0" eaLnBrk="0" fontAlgn="base" hangingPunct="0">
        <a:spcBef>
          <a:spcPct val="0"/>
        </a:spcBef>
        <a:spcAft>
          <a:spcPct val="0"/>
        </a:spcAft>
        <a:defRPr kumimoji="1" sz="4000" b="1">
          <a:solidFill>
            <a:srgbClr val="CC0000"/>
          </a:solidFill>
          <a:latin typeface="Times New Roman" pitchFamily="18" charset="0"/>
        </a:defRPr>
      </a:lvl5pPr>
      <a:lvl6pPr marL="457200" algn="ctr" rtl="0" eaLnBrk="0" fontAlgn="base" hangingPunct="0">
        <a:spcBef>
          <a:spcPct val="0"/>
        </a:spcBef>
        <a:spcAft>
          <a:spcPct val="0"/>
        </a:spcAft>
        <a:defRPr kumimoji="1" sz="4000" b="1">
          <a:solidFill>
            <a:srgbClr val="CC0000"/>
          </a:solidFill>
          <a:latin typeface="Times New Roman" pitchFamily="18" charset="0"/>
        </a:defRPr>
      </a:lvl6pPr>
      <a:lvl7pPr marL="914400" algn="ctr" rtl="0" eaLnBrk="0" fontAlgn="base" hangingPunct="0">
        <a:spcBef>
          <a:spcPct val="0"/>
        </a:spcBef>
        <a:spcAft>
          <a:spcPct val="0"/>
        </a:spcAft>
        <a:defRPr kumimoji="1" sz="4000" b="1">
          <a:solidFill>
            <a:srgbClr val="CC0000"/>
          </a:solidFill>
          <a:latin typeface="Times New Roman" pitchFamily="18" charset="0"/>
        </a:defRPr>
      </a:lvl7pPr>
      <a:lvl8pPr marL="1371600" algn="ctr" rtl="0" eaLnBrk="0" fontAlgn="base" hangingPunct="0">
        <a:spcBef>
          <a:spcPct val="0"/>
        </a:spcBef>
        <a:spcAft>
          <a:spcPct val="0"/>
        </a:spcAft>
        <a:defRPr kumimoji="1" sz="4000" b="1">
          <a:solidFill>
            <a:srgbClr val="CC0000"/>
          </a:solidFill>
          <a:latin typeface="Times New Roman" pitchFamily="18" charset="0"/>
        </a:defRPr>
      </a:lvl8pPr>
      <a:lvl9pPr marL="1828800" algn="ctr" rtl="0" eaLnBrk="0" fontAlgn="base" hangingPunct="0">
        <a:spcBef>
          <a:spcPct val="0"/>
        </a:spcBef>
        <a:spcAft>
          <a:spcPct val="0"/>
        </a:spcAft>
        <a:defRPr kumimoji="1" sz="4000" b="1">
          <a:solidFill>
            <a:srgbClr val="CC0000"/>
          </a:solidFill>
          <a:latin typeface="Times New Roman" pitchFamily="18" charset="0"/>
        </a:defRPr>
      </a:lvl9pPr>
    </p:titleStyle>
    <p:bodyStyle>
      <a:lvl1pPr marL="342900" indent="-342900" algn="l" rtl="0" eaLnBrk="0" fontAlgn="base" hangingPunct="0">
        <a:lnSpc>
          <a:spcPct val="80000"/>
        </a:lnSpc>
        <a:spcBef>
          <a:spcPct val="20000"/>
        </a:spcBef>
        <a:spcAft>
          <a:spcPct val="0"/>
        </a:spcAft>
        <a:buChar char="•"/>
        <a:defRPr kumimoji="1" sz="3200">
          <a:solidFill>
            <a:schemeClr val="accent1"/>
          </a:solidFill>
          <a:latin typeface="+mn-lt"/>
          <a:ea typeface="+mn-ea"/>
          <a:cs typeface="+mn-cs"/>
        </a:defRPr>
      </a:lvl1pPr>
      <a:lvl2pPr marL="742950" indent="-285750" algn="l" rtl="0" eaLnBrk="0" fontAlgn="base" hangingPunct="0">
        <a:lnSpc>
          <a:spcPct val="80000"/>
        </a:lnSpc>
        <a:spcBef>
          <a:spcPct val="20000"/>
        </a:spcBef>
        <a:spcAft>
          <a:spcPct val="0"/>
        </a:spcAft>
        <a:buChar char="–"/>
        <a:defRPr kumimoji="1" sz="2800">
          <a:solidFill>
            <a:schemeClr val="accent1"/>
          </a:solidFill>
          <a:latin typeface="+mn-lt"/>
        </a:defRPr>
      </a:lvl2pPr>
      <a:lvl3pPr marL="1143000" indent="-228600" algn="l" rtl="0" eaLnBrk="0" fontAlgn="base" hangingPunct="0">
        <a:lnSpc>
          <a:spcPct val="80000"/>
        </a:lnSpc>
        <a:spcBef>
          <a:spcPct val="20000"/>
        </a:spcBef>
        <a:spcAft>
          <a:spcPct val="0"/>
        </a:spcAft>
        <a:buChar char="•"/>
        <a:defRPr kumimoji="1" sz="2400">
          <a:solidFill>
            <a:schemeClr val="accent1"/>
          </a:solidFill>
          <a:latin typeface="+mn-lt"/>
        </a:defRPr>
      </a:lvl3pPr>
      <a:lvl4pPr marL="1600200" indent="-228600" algn="l" rtl="0" eaLnBrk="0" fontAlgn="base" hangingPunct="0">
        <a:lnSpc>
          <a:spcPct val="80000"/>
        </a:lnSpc>
        <a:spcBef>
          <a:spcPct val="20000"/>
        </a:spcBef>
        <a:spcAft>
          <a:spcPct val="0"/>
        </a:spcAft>
        <a:buChar char="–"/>
        <a:defRPr kumimoji="1" sz="2000">
          <a:solidFill>
            <a:schemeClr val="accent1"/>
          </a:solidFill>
          <a:latin typeface="+mn-lt"/>
        </a:defRPr>
      </a:lvl4pPr>
      <a:lvl5pPr marL="2057400" indent="-228600" algn="l" rtl="0" eaLnBrk="0" fontAlgn="base" hangingPunct="0">
        <a:lnSpc>
          <a:spcPct val="80000"/>
        </a:lnSpc>
        <a:spcBef>
          <a:spcPct val="20000"/>
        </a:spcBef>
        <a:spcAft>
          <a:spcPct val="0"/>
        </a:spcAft>
        <a:buChar char="»"/>
        <a:defRPr kumimoji="1" sz="2000">
          <a:solidFill>
            <a:schemeClr val="accent1"/>
          </a:solidFill>
          <a:latin typeface="+mn-lt"/>
        </a:defRPr>
      </a:lvl5pPr>
      <a:lvl6pPr marL="2514600" indent="-228600" algn="l" rtl="0" eaLnBrk="0" fontAlgn="base" hangingPunct="0">
        <a:lnSpc>
          <a:spcPct val="80000"/>
        </a:lnSpc>
        <a:spcBef>
          <a:spcPct val="20000"/>
        </a:spcBef>
        <a:spcAft>
          <a:spcPct val="0"/>
        </a:spcAft>
        <a:buChar char="»"/>
        <a:defRPr kumimoji="1" sz="2000">
          <a:solidFill>
            <a:schemeClr val="accent1"/>
          </a:solidFill>
          <a:latin typeface="+mn-lt"/>
        </a:defRPr>
      </a:lvl6pPr>
      <a:lvl7pPr marL="2971800" indent="-228600" algn="l" rtl="0" eaLnBrk="0" fontAlgn="base" hangingPunct="0">
        <a:lnSpc>
          <a:spcPct val="80000"/>
        </a:lnSpc>
        <a:spcBef>
          <a:spcPct val="20000"/>
        </a:spcBef>
        <a:spcAft>
          <a:spcPct val="0"/>
        </a:spcAft>
        <a:buChar char="»"/>
        <a:defRPr kumimoji="1" sz="2000">
          <a:solidFill>
            <a:schemeClr val="accent1"/>
          </a:solidFill>
          <a:latin typeface="+mn-lt"/>
        </a:defRPr>
      </a:lvl7pPr>
      <a:lvl8pPr marL="3429000" indent="-228600" algn="l" rtl="0" eaLnBrk="0" fontAlgn="base" hangingPunct="0">
        <a:lnSpc>
          <a:spcPct val="80000"/>
        </a:lnSpc>
        <a:spcBef>
          <a:spcPct val="20000"/>
        </a:spcBef>
        <a:spcAft>
          <a:spcPct val="0"/>
        </a:spcAft>
        <a:buChar char="»"/>
        <a:defRPr kumimoji="1" sz="2000">
          <a:solidFill>
            <a:schemeClr val="accent1"/>
          </a:solidFill>
          <a:latin typeface="+mn-lt"/>
        </a:defRPr>
      </a:lvl8pPr>
      <a:lvl9pPr marL="3886200" indent="-228600" algn="l" rtl="0" eaLnBrk="0" fontAlgn="base" hangingPunct="0">
        <a:lnSpc>
          <a:spcPct val="80000"/>
        </a:lnSpc>
        <a:spcBef>
          <a:spcPct val="20000"/>
        </a:spcBef>
        <a:spcAft>
          <a:spcPct val="0"/>
        </a:spcAft>
        <a:buChar char="»"/>
        <a:defRPr kumimoji="1" sz="20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ltGray">
          <a:xfrm>
            <a:off x="417513" y="715963"/>
            <a:ext cx="438150" cy="476250"/>
          </a:xfrm>
          <a:prstGeom prst="rect">
            <a:avLst/>
          </a:prstGeom>
          <a:solidFill>
            <a:schemeClr val="accent2"/>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1" name="Rectangle 3"/>
          <p:cNvSpPr>
            <a:spLocks noChangeArrowheads="1"/>
          </p:cNvSpPr>
          <p:nvPr/>
        </p:nvSpPr>
        <p:spPr bwMode="ltGray">
          <a:xfrm>
            <a:off x="800100" y="715963"/>
            <a:ext cx="328613" cy="47625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2" name="Rectangle 4"/>
          <p:cNvSpPr>
            <a:spLocks noChangeArrowheads="1"/>
          </p:cNvSpPr>
          <p:nvPr/>
        </p:nvSpPr>
        <p:spPr bwMode="ltGray">
          <a:xfrm>
            <a:off x="541338" y="1144588"/>
            <a:ext cx="423862" cy="476250"/>
          </a:xfrm>
          <a:prstGeom prst="rect">
            <a:avLst/>
          </a:prstGeom>
          <a:solidFill>
            <a:schemeClr val="folHlink"/>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3" name="Rectangle 5"/>
          <p:cNvSpPr>
            <a:spLocks noChangeArrowheads="1"/>
          </p:cNvSpPr>
          <p:nvPr/>
        </p:nvSpPr>
        <p:spPr bwMode="ltGray">
          <a:xfrm>
            <a:off x="911225" y="1144588"/>
            <a:ext cx="368300" cy="47625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4" name="Rectangle 6"/>
          <p:cNvSpPr>
            <a:spLocks noChangeArrowheads="1"/>
          </p:cNvSpPr>
          <p:nvPr/>
        </p:nvSpPr>
        <p:spPr bwMode="ltGray">
          <a:xfrm>
            <a:off x="127000" y="1073150"/>
            <a:ext cx="560388" cy="417513"/>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5" name="Rectangle 7"/>
          <p:cNvSpPr>
            <a:spLocks noChangeArrowheads="1"/>
          </p:cNvSpPr>
          <p:nvPr/>
        </p:nvSpPr>
        <p:spPr bwMode="gray">
          <a:xfrm>
            <a:off x="762000" y="609600"/>
            <a:ext cx="31750" cy="1058863"/>
          </a:xfrm>
          <a:prstGeom prst="rect">
            <a:avLst/>
          </a:prstGeom>
          <a:solidFill>
            <a:schemeClr val="bg2"/>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6" name="Rectangle 8"/>
          <p:cNvSpPr>
            <a:spLocks noChangeArrowheads="1"/>
          </p:cNvSpPr>
          <p:nvPr/>
        </p:nvSpPr>
        <p:spPr bwMode="gray">
          <a:xfrm>
            <a:off x="442913" y="1439863"/>
            <a:ext cx="8226425" cy="23812"/>
          </a:xfrm>
          <a:prstGeom prst="rect">
            <a:avLst/>
          </a:prstGeom>
          <a:gradFill rotWithShape="0">
            <a:gsLst>
              <a:gs pos="0">
                <a:schemeClr val="bg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7" name="Rectangle 9"/>
          <p:cNvSpPr>
            <a:spLocks noGrp="1" noChangeArrowheads="1"/>
          </p:cNvSpPr>
          <p:nvPr>
            <p:ph type="title"/>
          </p:nvPr>
        </p:nvSpPr>
        <p:spPr bwMode="auto">
          <a:xfrm>
            <a:off x="1150938" y="228600"/>
            <a:ext cx="7793037" cy="114300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48138" name="Rectangle 10"/>
          <p:cNvSpPr>
            <a:spLocks noGrp="1" noChangeArrowheads="1"/>
          </p:cNvSpPr>
          <p:nvPr>
            <p:ph type="body" idx="1"/>
          </p:nvPr>
        </p:nvSpPr>
        <p:spPr bwMode="auto">
          <a:xfrm>
            <a:off x="838200" y="1868488"/>
            <a:ext cx="8077200" cy="4532312"/>
          </a:xfrm>
          <a:prstGeom prst="rect">
            <a:avLst/>
          </a:prstGeom>
          <a:noFill/>
          <a:ln w="9525">
            <a:noFill/>
            <a:miter lim="800000"/>
            <a:headEnd/>
            <a:tailEnd/>
          </a:ln>
          <a:effectLst/>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txStyles>
    <p:titleStyle>
      <a:lvl1pPr algn="ctr" defTabSz="852488" rtl="0" fontAlgn="base">
        <a:spcBef>
          <a:spcPct val="0"/>
        </a:spcBef>
        <a:spcAft>
          <a:spcPct val="0"/>
        </a:spcAft>
        <a:defRPr sz="4100">
          <a:solidFill>
            <a:schemeClr val="tx2"/>
          </a:solidFill>
          <a:latin typeface="+mj-lt"/>
          <a:ea typeface="+mj-ea"/>
          <a:cs typeface="+mj-cs"/>
        </a:defRPr>
      </a:lvl1pPr>
      <a:lvl2pPr algn="ctr" defTabSz="852488" rtl="0" fontAlgn="base">
        <a:spcBef>
          <a:spcPct val="0"/>
        </a:spcBef>
        <a:spcAft>
          <a:spcPct val="0"/>
        </a:spcAft>
        <a:defRPr sz="4100">
          <a:solidFill>
            <a:schemeClr val="tx2"/>
          </a:solidFill>
          <a:latin typeface="Tahoma" charset="0"/>
        </a:defRPr>
      </a:lvl2pPr>
      <a:lvl3pPr algn="ctr" defTabSz="852488" rtl="0" fontAlgn="base">
        <a:spcBef>
          <a:spcPct val="0"/>
        </a:spcBef>
        <a:spcAft>
          <a:spcPct val="0"/>
        </a:spcAft>
        <a:defRPr sz="4100">
          <a:solidFill>
            <a:schemeClr val="tx2"/>
          </a:solidFill>
          <a:latin typeface="Tahoma" charset="0"/>
        </a:defRPr>
      </a:lvl3pPr>
      <a:lvl4pPr algn="ctr" defTabSz="852488" rtl="0" fontAlgn="base">
        <a:spcBef>
          <a:spcPct val="0"/>
        </a:spcBef>
        <a:spcAft>
          <a:spcPct val="0"/>
        </a:spcAft>
        <a:defRPr sz="4100">
          <a:solidFill>
            <a:schemeClr val="tx2"/>
          </a:solidFill>
          <a:latin typeface="Tahoma" charset="0"/>
        </a:defRPr>
      </a:lvl4pPr>
      <a:lvl5pPr algn="ctr" defTabSz="852488" rtl="0" fontAlgn="base">
        <a:spcBef>
          <a:spcPct val="0"/>
        </a:spcBef>
        <a:spcAft>
          <a:spcPct val="0"/>
        </a:spcAft>
        <a:defRPr sz="4100">
          <a:solidFill>
            <a:schemeClr val="tx2"/>
          </a:solidFill>
          <a:latin typeface="Tahoma" charset="0"/>
        </a:defRPr>
      </a:lvl5pPr>
      <a:lvl6pPr marL="457200" algn="ctr" defTabSz="852488" rtl="0" fontAlgn="base">
        <a:spcBef>
          <a:spcPct val="0"/>
        </a:spcBef>
        <a:spcAft>
          <a:spcPct val="0"/>
        </a:spcAft>
        <a:defRPr sz="4100">
          <a:solidFill>
            <a:schemeClr val="tx2"/>
          </a:solidFill>
          <a:latin typeface="Tahoma" charset="0"/>
        </a:defRPr>
      </a:lvl6pPr>
      <a:lvl7pPr marL="914400" algn="ctr" defTabSz="852488" rtl="0" fontAlgn="base">
        <a:spcBef>
          <a:spcPct val="0"/>
        </a:spcBef>
        <a:spcAft>
          <a:spcPct val="0"/>
        </a:spcAft>
        <a:defRPr sz="4100">
          <a:solidFill>
            <a:schemeClr val="tx2"/>
          </a:solidFill>
          <a:latin typeface="Tahoma" charset="0"/>
        </a:defRPr>
      </a:lvl7pPr>
      <a:lvl8pPr marL="1371600" algn="ctr" defTabSz="852488" rtl="0" fontAlgn="base">
        <a:spcBef>
          <a:spcPct val="0"/>
        </a:spcBef>
        <a:spcAft>
          <a:spcPct val="0"/>
        </a:spcAft>
        <a:defRPr sz="4100">
          <a:solidFill>
            <a:schemeClr val="tx2"/>
          </a:solidFill>
          <a:latin typeface="Tahoma" charset="0"/>
        </a:defRPr>
      </a:lvl8pPr>
      <a:lvl9pPr marL="1828800" algn="ctr" defTabSz="852488" rtl="0" fontAlgn="base">
        <a:spcBef>
          <a:spcPct val="0"/>
        </a:spcBef>
        <a:spcAft>
          <a:spcPct val="0"/>
        </a:spcAft>
        <a:defRPr sz="4100">
          <a:solidFill>
            <a:schemeClr val="tx2"/>
          </a:solidFill>
          <a:latin typeface="Tahoma" charset="0"/>
        </a:defRPr>
      </a:lvl9pPr>
    </p:titleStyle>
    <p:bodyStyle>
      <a:lvl1pPr marL="320675" indent="-320675" algn="l" defTabSz="852488" rtl="0" fontAlgn="base">
        <a:spcBef>
          <a:spcPct val="20000"/>
        </a:spcBef>
        <a:spcAft>
          <a:spcPct val="0"/>
        </a:spcAft>
        <a:buClr>
          <a:schemeClr val="folHlink"/>
        </a:buClr>
        <a:buSzPct val="60000"/>
        <a:buFont typeface="Wingdings" pitchFamily="2" charset="2"/>
        <a:buChar char="n"/>
        <a:defRPr sz="2900">
          <a:solidFill>
            <a:schemeClr val="tx1"/>
          </a:solidFill>
          <a:latin typeface="+mn-lt"/>
          <a:ea typeface="+mn-ea"/>
          <a:cs typeface="+mn-cs"/>
        </a:defRPr>
      </a:lvl1pPr>
      <a:lvl2pPr marL="693738" indent="-268288" algn="l" defTabSz="852488" rtl="0" fontAlgn="base">
        <a:spcBef>
          <a:spcPct val="20000"/>
        </a:spcBef>
        <a:spcAft>
          <a:spcPct val="0"/>
        </a:spcAft>
        <a:buClr>
          <a:schemeClr val="hlink"/>
        </a:buClr>
        <a:buSzPct val="55000"/>
        <a:buFont typeface="Wingdings" pitchFamily="2" charset="2"/>
        <a:buChar char="n"/>
        <a:defRPr sz="2500">
          <a:solidFill>
            <a:schemeClr val="tx1"/>
          </a:solidFill>
          <a:latin typeface="+mn-lt"/>
        </a:defRPr>
      </a:lvl2pPr>
      <a:lvl3pPr marL="1068388" indent="-215900" algn="l" defTabSz="852488" rtl="0" fontAlgn="base">
        <a:spcBef>
          <a:spcPct val="20000"/>
        </a:spcBef>
        <a:spcAft>
          <a:spcPct val="0"/>
        </a:spcAft>
        <a:buClr>
          <a:schemeClr val="accent2"/>
        </a:buClr>
        <a:buSzPct val="50000"/>
        <a:buFont typeface="Wingdings" pitchFamily="2" charset="2"/>
        <a:buChar char="n"/>
        <a:defRPr sz="2300">
          <a:solidFill>
            <a:schemeClr val="tx1"/>
          </a:solidFill>
          <a:latin typeface="+mn-lt"/>
        </a:defRPr>
      </a:lvl3pPr>
      <a:lvl4pPr marL="1493838" indent="-212725" algn="l" defTabSz="852488" rtl="0" fontAlgn="base">
        <a:spcBef>
          <a:spcPct val="20000"/>
        </a:spcBef>
        <a:spcAft>
          <a:spcPct val="0"/>
        </a:spcAft>
        <a:buClr>
          <a:schemeClr val="folHlink"/>
        </a:buClr>
        <a:buSzPct val="55000"/>
        <a:buFont typeface="Wingdings" pitchFamily="2" charset="2"/>
        <a:buChar char="n"/>
        <a:defRPr sz="1900">
          <a:solidFill>
            <a:schemeClr val="tx1"/>
          </a:solidFill>
          <a:latin typeface="+mn-lt"/>
        </a:defRPr>
      </a:lvl4pPr>
      <a:lvl5pPr marL="19192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ltGray">
          <a:xfrm>
            <a:off x="417513" y="715963"/>
            <a:ext cx="438150" cy="476250"/>
          </a:xfrm>
          <a:prstGeom prst="rect">
            <a:avLst/>
          </a:prstGeom>
          <a:solidFill>
            <a:schemeClr val="accent2"/>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1" name="Rectangle 3"/>
          <p:cNvSpPr>
            <a:spLocks noChangeArrowheads="1"/>
          </p:cNvSpPr>
          <p:nvPr/>
        </p:nvSpPr>
        <p:spPr bwMode="ltGray">
          <a:xfrm>
            <a:off x="800100" y="715963"/>
            <a:ext cx="328613" cy="47625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2" name="Rectangle 4"/>
          <p:cNvSpPr>
            <a:spLocks noChangeArrowheads="1"/>
          </p:cNvSpPr>
          <p:nvPr/>
        </p:nvSpPr>
        <p:spPr bwMode="ltGray">
          <a:xfrm>
            <a:off x="541338" y="1144588"/>
            <a:ext cx="423862" cy="476250"/>
          </a:xfrm>
          <a:prstGeom prst="rect">
            <a:avLst/>
          </a:prstGeom>
          <a:solidFill>
            <a:schemeClr val="folHlink"/>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3" name="Rectangle 5"/>
          <p:cNvSpPr>
            <a:spLocks noChangeArrowheads="1"/>
          </p:cNvSpPr>
          <p:nvPr/>
        </p:nvSpPr>
        <p:spPr bwMode="ltGray">
          <a:xfrm>
            <a:off x="911225" y="1144588"/>
            <a:ext cx="368300" cy="47625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4" name="Rectangle 6"/>
          <p:cNvSpPr>
            <a:spLocks noChangeArrowheads="1"/>
          </p:cNvSpPr>
          <p:nvPr/>
        </p:nvSpPr>
        <p:spPr bwMode="ltGray">
          <a:xfrm>
            <a:off x="127000" y="1073150"/>
            <a:ext cx="560388" cy="417513"/>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5" name="Rectangle 7"/>
          <p:cNvSpPr>
            <a:spLocks noChangeArrowheads="1"/>
          </p:cNvSpPr>
          <p:nvPr/>
        </p:nvSpPr>
        <p:spPr bwMode="gray">
          <a:xfrm>
            <a:off x="762000" y="609600"/>
            <a:ext cx="31750" cy="1058863"/>
          </a:xfrm>
          <a:prstGeom prst="rect">
            <a:avLst/>
          </a:prstGeom>
          <a:solidFill>
            <a:schemeClr val="bg2"/>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6" name="Rectangle 8"/>
          <p:cNvSpPr>
            <a:spLocks noChangeArrowheads="1"/>
          </p:cNvSpPr>
          <p:nvPr/>
        </p:nvSpPr>
        <p:spPr bwMode="gray">
          <a:xfrm>
            <a:off x="442913" y="1439863"/>
            <a:ext cx="8226425" cy="23812"/>
          </a:xfrm>
          <a:prstGeom prst="rect">
            <a:avLst/>
          </a:prstGeom>
          <a:gradFill rotWithShape="0">
            <a:gsLst>
              <a:gs pos="0">
                <a:schemeClr val="bg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7" name="Rectangle 9"/>
          <p:cNvSpPr>
            <a:spLocks noGrp="1" noChangeArrowheads="1"/>
          </p:cNvSpPr>
          <p:nvPr>
            <p:ph type="title"/>
          </p:nvPr>
        </p:nvSpPr>
        <p:spPr bwMode="auto">
          <a:xfrm>
            <a:off x="1150938" y="228600"/>
            <a:ext cx="7793037" cy="114300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48138" name="Rectangle 10"/>
          <p:cNvSpPr>
            <a:spLocks noGrp="1" noChangeArrowheads="1"/>
          </p:cNvSpPr>
          <p:nvPr>
            <p:ph type="body" idx="1"/>
          </p:nvPr>
        </p:nvSpPr>
        <p:spPr bwMode="auto">
          <a:xfrm>
            <a:off x="838200" y="1868488"/>
            <a:ext cx="8077200" cy="4532312"/>
          </a:xfrm>
          <a:prstGeom prst="rect">
            <a:avLst/>
          </a:prstGeom>
          <a:noFill/>
          <a:ln w="9525">
            <a:noFill/>
            <a:miter lim="800000"/>
            <a:headEnd/>
            <a:tailEnd/>
          </a:ln>
          <a:effectLst/>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p:txStyles>
    <p:titleStyle>
      <a:lvl1pPr algn="ctr" defTabSz="852488" rtl="0" fontAlgn="base">
        <a:spcBef>
          <a:spcPct val="0"/>
        </a:spcBef>
        <a:spcAft>
          <a:spcPct val="0"/>
        </a:spcAft>
        <a:defRPr sz="4100">
          <a:solidFill>
            <a:schemeClr val="tx2"/>
          </a:solidFill>
          <a:latin typeface="+mj-lt"/>
          <a:ea typeface="+mj-ea"/>
          <a:cs typeface="+mj-cs"/>
        </a:defRPr>
      </a:lvl1pPr>
      <a:lvl2pPr algn="ctr" defTabSz="852488" rtl="0" fontAlgn="base">
        <a:spcBef>
          <a:spcPct val="0"/>
        </a:spcBef>
        <a:spcAft>
          <a:spcPct val="0"/>
        </a:spcAft>
        <a:defRPr sz="4100">
          <a:solidFill>
            <a:schemeClr val="tx2"/>
          </a:solidFill>
          <a:latin typeface="Tahoma" charset="0"/>
        </a:defRPr>
      </a:lvl2pPr>
      <a:lvl3pPr algn="ctr" defTabSz="852488" rtl="0" fontAlgn="base">
        <a:spcBef>
          <a:spcPct val="0"/>
        </a:spcBef>
        <a:spcAft>
          <a:spcPct val="0"/>
        </a:spcAft>
        <a:defRPr sz="4100">
          <a:solidFill>
            <a:schemeClr val="tx2"/>
          </a:solidFill>
          <a:latin typeface="Tahoma" charset="0"/>
        </a:defRPr>
      </a:lvl3pPr>
      <a:lvl4pPr algn="ctr" defTabSz="852488" rtl="0" fontAlgn="base">
        <a:spcBef>
          <a:spcPct val="0"/>
        </a:spcBef>
        <a:spcAft>
          <a:spcPct val="0"/>
        </a:spcAft>
        <a:defRPr sz="4100">
          <a:solidFill>
            <a:schemeClr val="tx2"/>
          </a:solidFill>
          <a:latin typeface="Tahoma" charset="0"/>
        </a:defRPr>
      </a:lvl4pPr>
      <a:lvl5pPr algn="ctr" defTabSz="852488" rtl="0" fontAlgn="base">
        <a:spcBef>
          <a:spcPct val="0"/>
        </a:spcBef>
        <a:spcAft>
          <a:spcPct val="0"/>
        </a:spcAft>
        <a:defRPr sz="4100">
          <a:solidFill>
            <a:schemeClr val="tx2"/>
          </a:solidFill>
          <a:latin typeface="Tahoma" charset="0"/>
        </a:defRPr>
      </a:lvl5pPr>
      <a:lvl6pPr marL="457200" algn="ctr" defTabSz="852488" rtl="0" fontAlgn="base">
        <a:spcBef>
          <a:spcPct val="0"/>
        </a:spcBef>
        <a:spcAft>
          <a:spcPct val="0"/>
        </a:spcAft>
        <a:defRPr sz="4100">
          <a:solidFill>
            <a:schemeClr val="tx2"/>
          </a:solidFill>
          <a:latin typeface="Tahoma" charset="0"/>
        </a:defRPr>
      </a:lvl6pPr>
      <a:lvl7pPr marL="914400" algn="ctr" defTabSz="852488" rtl="0" fontAlgn="base">
        <a:spcBef>
          <a:spcPct val="0"/>
        </a:spcBef>
        <a:spcAft>
          <a:spcPct val="0"/>
        </a:spcAft>
        <a:defRPr sz="4100">
          <a:solidFill>
            <a:schemeClr val="tx2"/>
          </a:solidFill>
          <a:latin typeface="Tahoma" charset="0"/>
        </a:defRPr>
      </a:lvl7pPr>
      <a:lvl8pPr marL="1371600" algn="ctr" defTabSz="852488" rtl="0" fontAlgn="base">
        <a:spcBef>
          <a:spcPct val="0"/>
        </a:spcBef>
        <a:spcAft>
          <a:spcPct val="0"/>
        </a:spcAft>
        <a:defRPr sz="4100">
          <a:solidFill>
            <a:schemeClr val="tx2"/>
          </a:solidFill>
          <a:latin typeface="Tahoma" charset="0"/>
        </a:defRPr>
      </a:lvl8pPr>
      <a:lvl9pPr marL="1828800" algn="ctr" defTabSz="852488" rtl="0" fontAlgn="base">
        <a:spcBef>
          <a:spcPct val="0"/>
        </a:spcBef>
        <a:spcAft>
          <a:spcPct val="0"/>
        </a:spcAft>
        <a:defRPr sz="4100">
          <a:solidFill>
            <a:schemeClr val="tx2"/>
          </a:solidFill>
          <a:latin typeface="Tahoma" charset="0"/>
        </a:defRPr>
      </a:lvl9pPr>
    </p:titleStyle>
    <p:bodyStyle>
      <a:lvl1pPr marL="320675" indent="-320675" algn="l" defTabSz="852488" rtl="0" fontAlgn="base">
        <a:spcBef>
          <a:spcPct val="20000"/>
        </a:spcBef>
        <a:spcAft>
          <a:spcPct val="0"/>
        </a:spcAft>
        <a:buClr>
          <a:schemeClr val="folHlink"/>
        </a:buClr>
        <a:buSzPct val="60000"/>
        <a:buFont typeface="Wingdings" pitchFamily="2" charset="2"/>
        <a:buChar char="n"/>
        <a:defRPr sz="2900">
          <a:solidFill>
            <a:schemeClr val="tx1"/>
          </a:solidFill>
          <a:latin typeface="+mn-lt"/>
          <a:ea typeface="+mn-ea"/>
          <a:cs typeface="+mn-cs"/>
        </a:defRPr>
      </a:lvl1pPr>
      <a:lvl2pPr marL="693738" indent="-268288" algn="l" defTabSz="852488" rtl="0" fontAlgn="base">
        <a:spcBef>
          <a:spcPct val="20000"/>
        </a:spcBef>
        <a:spcAft>
          <a:spcPct val="0"/>
        </a:spcAft>
        <a:buClr>
          <a:schemeClr val="hlink"/>
        </a:buClr>
        <a:buSzPct val="55000"/>
        <a:buFont typeface="Wingdings" pitchFamily="2" charset="2"/>
        <a:buChar char="n"/>
        <a:defRPr sz="2500">
          <a:solidFill>
            <a:schemeClr val="tx1"/>
          </a:solidFill>
          <a:latin typeface="+mn-lt"/>
        </a:defRPr>
      </a:lvl2pPr>
      <a:lvl3pPr marL="1068388" indent="-215900" algn="l" defTabSz="852488" rtl="0" fontAlgn="base">
        <a:spcBef>
          <a:spcPct val="20000"/>
        </a:spcBef>
        <a:spcAft>
          <a:spcPct val="0"/>
        </a:spcAft>
        <a:buClr>
          <a:schemeClr val="accent2"/>
        </a:buClr>
        <a:buSzPct val="50000"/>
        <a:buFont typeface="Wingdings" pitchFamily="2" charset="2"/>
        <a:buChar char="n"/>
        <a:defRPr sz="2300">
          <a:solidFill>
            <a:schemeClr val="tx1"/>
          </a:solidFill>
          <a:latin typeface="+mn-lt"/>
        </a:defRPr>
      </a:lvl3pPr>
      <a:lvl4pPr marL="1493838" indent="-212725" algn="l" defTabSz="852488" rtl="0" fontAlgn="base">
        <a:spcBef>
          <a:spcPct val="20000"/>
        </a:spcBef>
        <a:spcAft>
          <a:spcPct val="0"/>
        </a:spcAft>
        <a:buClr>
          <a:schemeClr val="folHlink"/>
        </a:buClr>
        <a:buSzPct val="55000"/>
        <a:buFont typeface="Wingdings" pitchFamily="2" charset="2"/>
        <a:buChar char="n"/>
        <a:defRPr sz="1900">
          <a:solidFill>
            <a:schemeClr val="tx1"/>
          </a:solidFill>
          <a:latin typeface="+mn-lt"/>
        </a:defRPr>
      </a:lvl4pPr>
      <a:lvl5pPr marL="19192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ltGray">
          <a:xfrm>
            <a:off x="417513" y="715963"/>
            <a:ext cx="438150" cy="476250"/>
          </a:xfrm>
          <a:prstGeom prst="rect">
            <a:avLst/>
          </a:prstGeom>
          <a:solidFill>
            <a:schemeClr val="accent2"/>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1" name="Rectangle 3"/>
          <p:cNvSpPr>
            <a:spLocks noChangeArrowheads="1"/>
          </p:cNvSpPr>
          <p:nvPr/>
        </p:nvSpPr>
        <p:spPr bwMode="ltGray">
          <a:xfrm>
            <a:off x="800100" y="715963"/>
            <a:ext cx="328613" cy="47625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2" name="Rectangle 4"/>
          <p:cNvSpPr>
            <a:spLocks noChangeArrowheads="1"/>
          </p:cNvSpPr>
          <p:nvPr/>
        </p:nvSpPr>
        <p:spPr bwMode="ltGray">
          <a:xfrm>
            <a:off x="541338" y="1144588"/>
            <a:ext cx="423862" cy="476250"/>
          </a:xfrm>
          <a:prstGeom prst="rect">
            <a:avLst/>
          </a:prstGeom>
          <a:solidFill>
            <a:schemeClr val="folHlink"/>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3" name="Rectangle 5"/>
          <p:cNvSpPr>
            <a:spLocks noChangeArrowheads="1"/>
          </p:cNvSpPr>
          <p:nvPr/>
        </p:nvSpPr>
        <p:spPr bwMode="ltGray">
          <a:xfrm>
            <a:off x="911225" y="1144588"/>
            <a:ext cx="368300" cy="47625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4" name="Rectangle 6"/>
          <p:cNvSpPr>
            <a:spLocks noChangeArrowheads="1"/>
          </p:cNvSpPr>
          <p:nvPr/>
        </p:nvSpPr>
        <p:spPr bwMode="ltGray">
          <a:xfrm>
            <a:off x="127000" y="1073150"/>
            <a:ext cx="560388" cy="417513"/>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5" name="Rectangle 7"/>
          <p:cNvSpPr>
            <a:spLocks noChangeArrowheads="1"/>
          </p:cNvSpPr>
          <p:nvPr/>
        </p:nvSpPr>
        <p:spPr bwMode="gray">
          <a:xfrm>
            <a:off x="762000" y="609600"/>
            <a:ext cx="31750" cy="1058863"/>
          </a:xfrm>
          <a:prstGeom prst="rect">
            <a:avLst/>
          </a:prstGeom>
          <a:solidFill>
            <a:schemeClr val="bg2"/>
          </a:soli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6" name="Rectangle 8"/>
          <p:cNvSpPr>
            <a:spLocks noChangeArrowheads="1"/>
          </p:cNvSpPr>
          <p:nvPr/>
        </p:nvSpPr>
        <p:spPr bwMode="gray">
          <a:xfrm>
            <a:off x="442913" y="1439863"/>
            <a:ext cx="8226425" cy="23812"/>
          </a:xfrm>
          <a:prstGeom prst="rect">
            <a:avLst/>
          </a:prstGeom>
          <a:gradFill rotWithShape="0">
            <a:gsLst>
              <a:gs pos="0">
                <a:schemeClr val="bg2"/>
              </a:gs>
              <a:gs pos="100000">
                <a:schemeClr val="bg1"/>
              </a:gs>
            </a:gsLst>
            <a:lin ang="0" scaled="1"/>
          </a:gradFill>
          <a:ln w="9525">
            <a:noFill/>
            <a:miter lim="800000"/>
            <a:headEnd/>
            <a:tailEnd/>
          </a:ln>
          <a:effectLst/>
        </p:spPr>
        <p:txBody>
          <a:bodyPr wrap="none" lIns="85342" tIns="42672" rIns="85342" bIns="42672" anchor="ctr"/>
          <a:lstStyle/>
          <a:p>
            <a:pPr algn="ctr" defTabSz="852488"/>
            <a:endParaRPr kumimoji="1" lang="en-US" sz="2300">
              <a:solidFill>
                <a:srgbClr val="000000"/>
              </a:solidFill>
            </a:endParaRPr>
          </a:p>
        </p:txBody>
      </p:sp>
      <p:sp>
        <p:nvSpPr>
          <p:cNvPr id="48137" name="Rectangle 9"/>
          <p:cNvSpPr>
            <a:spLocks noGrp="1" noChangeArrowheads="1"/>
          </p:cNvSpPr>
          <p:nvPr>
            <p:ph type="title"/>
          </p:nvPr>
        </p:nvSpPr>
        <p:spPr bwMode="auto">
          <a:xfrm>
            <a:off x="1150938" y="228600"/>
            <a:ext cx="7793037" cy="1143000"/>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48138" name="Rectangle 10"/>
          <p:cNvSpPr>
            <a:spLocks noGrp="1" noChangeArrowheads="1"/>
          </p:cNvSpPr>
          <p:nvPr>
            <p:ph type="body" idx="1"/>
          </p:nvPr>
        </p:nvSpPr>
        <p:spPr bwMode="auto">
          <a:xfrm>
            <a:off x="838200" y="1868488"/>
            <a:ext cx="8077200" cy="4532312"/>
          </a:xfrm>
          <a:prstGeom prst="rect">
            <a:avLst/>
          </a:prstGeom>
          <a:noFill/>
          <a:ln w="9525">
            <a:noFill/>
            <a:miter lim="800000"/>
            <a:headEnd/>
            <a:tailEnd/>
          </a:ln>
          <a:effectLst/>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ransition/>
  <p:txStyles>
    <p:titleStyle>
      <a:lvl1pPr algn="ctr" defTabSz="852488" rtl="0" fontAlgn="base">
        <a:spcBef>
          <a:spcPct val="0"/>
        </a:spcBef>
        <a:spcAft>
          <a:spcPct val="0"/>
        </a:spcAft>
        <a:defRPr sz="4100">
          <a:solidFill>
            <a:schemeClr val="tx2"/>
          </a:solidFill>
          <a:latin typeface="+mj-lt"/>
          <a:ea typeface="+mj-ea"/>
          <a:cs typeface="+mj-cs"/>
        </a:defRPr>
      </a:lvl1pPr>
      <a:lvl2pPr algn="ctr" defTabSz="852488" rtl="0" fontAlgn="base">
        <a:spcBef>
          <a:spcPct val="0"/>
        </a:spcBef>
        <a:spcAft>
          <a:spcPct val="0"/>
        </a:spcAft>
        <a:defRPr sz="4100">
          <a:solidFill>
            <a:schemeClr val="tx2"/>
          </a:solidFill>
          <a:latin typeface="Tahoma" charset="0"/>
        </a:defRPr>
      </a:lvl2pPr>
      <a:lvl3pPr algn="ctr" defTabSz="852488" rtl="0" fontAlgn="base">
        <a:spcBef>
          <a:spcPct val="0"/>
        </a:spcBef>
        <a:spcAft>
          <a:spcPct val="0"/>
        </a:spcAft>
        <a:defRPr sz="4100">
          <a:solidFill>
            <a:schemeClr val="tx2"/>
          </a:solidFill>
          <a:latin typeface="Tahoma" charset="0"/>
        </a:defRPr>
      </a:lvl3pPr>
      <a:lvl4pPr algn="ctr" defTabSz="852488" rtl="0" fontAlgn="base">
        <a:spcBef>
          <a:spcPct val="0"/>
        </a:spcBef>
        <a:spcAft>
          <a:spcPct val="0"/>
        </a:spcAft>
        <a:defRPr sz="4100">
          <a:solidFill>
            <a:schemeClr val="tx2"/>
          </a:solidFill>
          <a:latin typeface="Tahoma" charset="0"/>
        </a:defRPr>
      </a:lvl4pPr>
      <a:lvl5pPr algn="ctr" defTabSz="852488" rtl="0" fontAlgn="base">
        <a:spcBef>
          <a:spcPct val="0"/>
        </a:spcBef>
        <a:spcAft>
          <a:spcPct val="0"/>
        </a:spcAft>
        <a:defRPr sz="4100">
          <a:solidFill>
            <a:schemeClr val="tx2"/>
          </a:solidFill>
          <a:latin typeface="Tahoma" charset="0"/>
        </a:defRPr>
      </a:lvl5pPr>
      <a:lvl6pPr marL="457200" algn="ctr" defTabSz="852488" rtl="0" fontAlgn="base">
        <a:spcBef>
          <a:spcPct val="0"/>
        </a:spcBef>
        <a:spcAft>
          <a:spcPct val="0"/>
        </a:spcAft>
        <a:defRPr sz="4100">
          <a:solidFill>
            <a:schemeClr val="tx2"/>
          </a:solidFill>
          <a:latin typeface="Tahoma" charset="0"/>
        </a:defRPr>
      </a:lvl6pPr>
      <a:lvl7pPr marL="914400" algn="ctr" defTabSz="852488" rtl="0" fontAlgn="base">
        <a:spcBef>
          <a:spcPct val="0"/>
        </a:spcBef>
        <a:spcAft>
          <a:spcPct val="0"/>
        </a:spcAft>
        <a:defRPr sz="4100">
          <a:solidFill>
            <a:schemeClr val="tx2"/>
          </a:solidFill>
          <a:latin typeface="Tahoma" charset="0"/>
        </a:defRPr>
      </a:lvl7pPr>
      <a:lvl8pPr marL="1371600" algn="ctr" defTabSz="852488" rtl="0" fontAlgn="base">
        <a:spcBef>
          <a:spcPct val="0"/>
        </a:spcBef>
        <a:spcAft>
          <a:spcPct val="0"/>
        </a:spcAft>
        <a:defRPr sz="4100">
          <a:solidFill>
            <a:schemeClr val="tx2"/>
          </a:solidFill>
          <a:latin typeface="Tahoma" charset="0"/>
        </a:defRPr>
      </a:lvl8pPr>
      <a:lvl9pPr marL="1828800" algn="ctr" defTabSz="852488" rtl="0" fontAlgn="base">
        <a:spcBef>
          <a:spcPct val="0"/>
        </a:spcBef>
        <a:spcAft>
          <a:spcPct val="0"/>
        </a:spcAft>
        <a:defRPr sz="4100">
          <a:solidFill>
            <a:schemeClr val="tx2"/>
          </a:solidFill>
          <a:latin typeface="Tahoma" charset="0"/>
        </a:defRPr>
      </a:lvl9pPr>
    </p:titleStyle>
    <p:bodyStyle>
      <a:lvl1pPr marL="320675" indent="-320675" algn="l" defTabSz="852488" rtl="0" fontAlgn="base">
        <a:spcBef>
          <a:spcPct val="20000"/>
        </a:spcBef>
        <a:spcAft>
          <a:spcPct val="0"/>
        </a:spcAft>
        <a:buClr>
          <a:schemeClr val="folHlink"/>
        </a:buClr>
        <a:buSzPct val="60000"/>
        <a:buFont typeface="Wingdings" pitchFamily="2" charset="2"/>
        <a:buChar char="n"/>
        <a:defRPr sz="2900">
          <a:solidFill>
            <a:schemeClr val="tx1"/>
          </a:solidFill>
          <a:latin typeface="+mn-lt"/>
          <a:ea typeface="+mn-ea"/>
          <a:cs typeface="+mn-cs"/>
        </a:defRPr>
      </a:lvl1pPr>
      <a:lvl2pPr marL="693738" indent="-268288" algn="l" defTabSz="852488" rtl="0" fontAlgn="base">
        <a:spcBef>
          <a:spcPct val="20000"/>
        </a:spcBef>
        <a:spcAft>
          <a:spcPct val="0"/>
        </a:spcAft>
        <a:buClr>
          <a:schemeClr val="hlink"/>
        </a:buClr>
        <a:buSzPct val="55000"/>
        <a:buFont typeface="Wingdings" pitchFamily="2" charset="2"/>
        <a:buChar char="n"/>
        <a:defRPr sz="2500">
          <a:solidFill>
            <a:schemeClr val="tx1"/>
          </a:solidFill>
          <a:latin typeface="+mn-lt"/>
        </a:defRPr>
      </a:lvl2pPr>
      <a:lvl3pPr marL="1068388" indent="-215900" algn="l" defTabSz="852488" rtl="0" fontAlgn="base">
        <a:spcBef>
          <a:spcPct val="20000"/>
        </a:spcBef>
        <a:spcAft>
          <a:spcPct val="0"/>
        </a:spcAft>
        <a:buClr>
          <a:schemeClr val="accent2"/>
        </a:buClr>
        <a:buSzPct val="50000"/>
        <a:buFont typeface="Wingdings" pitchFamily="2" charset="2"/>
        <a:buChar char="n"/>
        <a:defRPr sz="2300">
          <a:solidFill>
            <a:schemeClr val="tx1"/>
          </a:solidFill>
          <a:latin typeface="+mn-lt"/>
        </a:defRPr>
      </a:lvl3pPr>
      <a:lvl4pPr marL="1493838" indent="-212725" algn="l" defTabSz="852488" rtl="0" fontAlgn="base">
        <a:spcBef>
          <a:spcPct val="20000"/>
        </a:spcBef>
        <a:spcAft>
          <a:spcPct val="0"/>
        </a:spcAft>
        <a:buClr>
          <a:schemeClr val="folHlink"/>
        </a:buClr>
        <a:buSzPct val="55000"/>
        <a:buFont typeface="Wingdings" pitchFamily="2" charset="2"/>
        <a:buChar char="n"/>
        <a:defRPr sz="1900">
          <a:solidFill>
            <a:schemeClr val="tx1"/>
          </a:solidFill>
          <a:latin typeface="+mn-lt"/>
        </a:defRPr>
      </a:lvl4pPr>
      <a:lvl5pPr marL="19192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0.w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6.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15.wmf"/><Relationship Id="rId4" Type="http://schemas.openxmlformats.org/officeDocument/2006/relationships/oleObject" Target="../embeddings/oleObject17.bin"/><Relationship Id="rId9" Type="http://schemas.openxmlformats.org/officeDocument/2006/relationships/image" Target="../media/image1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9.wmf"/><Relationship Id="rId5" Type="http://schemas.openxmlformats.org/officeDocument/2006/relationships/oleObject" Target="../embeddings/oleObject21.bin"/><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1.wmf"/><Relationship Id="rId2" Type="http://schemas.openxmlformats.org/officeDocument/2006/relationships/slideLayout" Target="../slideLayouts/slideLayout19.xml"/><Relationship Id="rId1" Type="http://schemas.openxmlformats.org/officeDocument/2006/relationships/vmlDrawing" Target="../drawings/vmlDrawing15.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vmlDrawing" Target="../drawings/vmlDrawing16.vml"/><Relationship Id="rId5" Type="http://schemas.openxmlformats.org/officeDocument/2006/relationships/image" Target="../media/image22.wmf"/><Relationship Id="rId4"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oleObject" Target="../embeddings/oleObject30.bin"/><Relationship Id="rId3" Type="http://schemas.openxmlformats.org/officeDocument/2006/relationships/notesSlide" Target="../notesSlides/notesSlide9.xml"/><Relationship Id="rId7" Type="http://schemas.openxmlformats.org/officeDocument/2006/relationships/image" Target="../media/image24.wmf"/><Relationship Id="rId12" Type="http://schemas.openxmlformats.org/officeDocument/2006/relationships/oleObject" Target="../embeddings/oleObject29.bin"/><Relationship Id="rId2" Type="http://schemas.openxmlformats.org/officeDocument/2006/relationships/slideLayout" Target="../slideLayouts/slideLayout19.xml"/><Relationship Id="rId1" Type="http://schemas.openxmlformats.org/officeDocument/2006/relationships/vmlDrawing" Target="../drawings/vmlDrawing17.vml"/><Relationship Id="rId6" Type="http://schemas.openxmlformats.org/officeDocument/2006/relationships/oleObject" Target="../embeddings/oleObject26.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5.wmf"/><Relationship Id="rId14"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0.xml"/><Relationship Id="rId7" Type="http://schemas.openxmlformats.org/officeDocument/2006/relationships/image" Target="../media/image29.wmf"/><Relationship Id="rId2" Type="http://schemas.openxmlformats.org/officeDocument/2006/relationships/slideLayout" Target="../slideLayouts/slideLayout19.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image" Target="../media/image28.wmf"/><Relationship Id="rId4" Type="http://schemas.openxmlformats.org/officeDocument/2006/relationships/oleObject" Target="../embeddings/oleObject31.bin"/><Relationship Id="rId9" Type="http://schemas.openxmlformats.org/officeDocument/2006/relationships/image" Target="../media/image30.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25.wmf"/><Relationship Id="rId3" Type="http://schemas.openxmlformats.org/officeDocument/2006/relationships/notesSlide" Target="../notesSlides/notesSlide11.xml"/><Relationship Id="rId7" Type="http://schemas.openxmlformats.org/officeDocument/2006/relationships/image" Target="../media/image32.wmf"/><Relationship Id="rId12" Type="http://schemas.openxmlformats.org/officeDocument/2006/relationships/oleObject" Target="../embeddings/oleObject38.bin"/><Relationship Id="rId2" Type="http://schemas.openxmlformats.org/officeDocument/2006/relationships/slideLayout" Target="../slideLayouts/slideLayout19.xml"/><Relationship Id="rId16" Type="http://schemas.openxmlformats.org/officeDocument/2006/relationships/oleObject" Target="../embeddings/oleObject40.bin"/><Relationship Id="rId1" Type="http://schemas.openxmlformats.org/officeDocument/2006/relationships/vmlDrawing" Target="../drawings/vmlDrawing19.vml"/><Relationship Id="rId6" Type="http://schemas.openxmlformats.org/officeDocument/2006/relationships/oleObject" Target="../embeddings/oleObject35.bin"/><Relationship Id="rId11" Type="http://schemas.openxmlformats.org/officeDocument/2006/relationships/image" Target="../media/image24.wmf"/><Relationship Id="rId5" Type="http://schemas.openxmlformats.org/officeDocument/2006/relationships/image" Target="../media/image31.wmf"/><Relationship Id="rId15" Type="http://schemas.openxmlformats.org/officeDocument/2006/relationships/image" Target="../media/image26.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3.wmf"/><Relationship Id="rId1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26.wmf"/><Relationship Id="rId3" Type="http://schemas.openxmlformats.org/officeDocument/2006/relationships/notesSlide" Target="../notesSlides/notesSlide12.xml"/><Relationship Id="rId7" Type="http://schemas.openxmlformats.org/officeDocument/2006/relationships/image" Target="../media/image35.wmf"/><Relationship Id="rId12" Type="http://schemas.openxmlformats.org/officeDocument/2006/relationships/oleObject" Target="../embeddings/oleObject45.bin"/><Relationship Id="rId2" Type="http://schemas.openxmlformats.org/officeDocument/2006/relationships/slideLayout" Target="../slideLayouts/slideLayout19.xml"/><Relationship Id="rId1" Type="http://schemas.openxmlformats.org/officeDocument/2006/relationships/vmlDrawing" Target="../drawings/vmlDrawing20.vml"/><Relationship Id="rId6" Type="http://schemas.openxmlformats.org/officeDocument/2006/relationships/oleObject" Target="../embeddings/oleObject42.bin"/><Relationship Id="rId11" Type="http://schemas.openxmlformats.org/officeDocument/2006/relationships/image" Target="../media/image25.wmf"/><Relationship Id="rId5" Type="http://schemas.openxmlformats.org/officeDocument/2006/relationships/image" Target="../media/image34.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24.wmf"/><Relationship Id="rId1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vmlDrawing" Target="../drawings/vmlDrawing21.vml"/><Relationship Id="rId5" Type="http://schemas.openxmlformats.org/officeDocument/2006/relationships/image" Target="../media/image37.wmf"/><Relationship Id="rId4" Type="http://schemas.openxmlformats.org/officeDocument/2006/relationships/oleObject" Target="../embeddings/oleObject4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42.wmf"/><Relationship Id="rId3" Type="http://schemas.openxmlformats.org/officeDocument/2006/relationships/notesSlide" Target="../notesSlides/notesSlide14.xml"/><Relationship Id="rId7" Type="http://schemas.openxmlformats.org/officeDocument/2006/relationships/image" Target="../media/image39.wmf"/><Relationship Id="rId12" Type="http://schemas.openxmlformats.org/officeDocument/2006/relationships/oleObject" Target="../embeddings/oleObject52.bin"/><Relationship Id="rId2" Type="http://schemas.openxmlformats.org/officeDocument/2006/relationships/slideLayout" Target="../slideLayouts/slideLayout19.xml"/><Relationship Id="rId1" Type="http://schemas.openxmlformats.org/officeDocument/2006/relationships/vmlDrawing" Target="../drawings/vmlDrawing22.vml"/><Relationship Id="rId6" Type="http://schemas.openxmlformats.org/officeDocument/2006/relationships/oleObject" Target="../embeddings/oleObject49.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0.wmf"/><Relationship Id="rId1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40.wmf"/><Relationship Id="rId3" Type="http://schemas.openxmlformats.org/officeDocument/2006/relationships/notesSlide" Target="../notesSlides/notesSlide15.xml"/><Relationship Id="rId7" Type="http://schemas.openxmlformats.org/officeDocument/2006/relationships/image" Target="../media/image45.wmf"/><Relationship Id="rId12" Type="http://schemas.openxmlformats.org/officeDocument/2006/relationships/oleObject" Target="../embeddings/oleObject58.bin"/><Relationship Id="rId17" Type="http://schemas.openxmlformats.org/officeDocument/2006/relationships/image" Target="../media/image48.wmf"/><Relationship Id="rId2" Type="http://schemas.openxmlformats.org/officeDocument/2006/relationships/slideLayout" Target="../slideLayouts/slideLayout19.xml"/><Relationship Id="rId16" Type="http://schemas.openxmlformats.org/officeDocument/2006/relationships/oleObject" Target="../embeddings/oleObject60.bin"/><Relationship Id="rId1" Type="http://schemas.openxmlformats.org/officeDocument/2006/relationships/vmlDrawing" Target="../drawings/vmlDrawing23.vml"/><Relationship Id="rId6" Type="http://schemas.openxmlformats.org/officeDocument/2006/relationships/oleObject" Target="../embeddings/oleObject55.bin"/><Relationship Id="rId11" Type="http://schemas.openxmlformats.org/officeDocument/2006/relationships/image" Target="../media/image39.wmf"/><Relationship Id="rId5" Type="http://schemas.openxmlformats.org/officeDocument/2006/relationships/image" Target="../media/image44.wmf"/><Relationship Id="rId15" Type="http://schemas.openxmlformats.org/officeDocument/2006/relationships/image" Target="../media/image47.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46.wmf"/><Relationship Id="rId14" Type="http://schemas.openxmlformats.org/officeDocument/2006/relationships/oleObject" Target="../embeddings/oleObject59.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vmlDrawing" Target="../drawings/vmlDrawing24.vml"/><Relationship Id="rId5" Type="http://schemas.openxmlformats.org/officeDocument/2006/relationships/image" Target="../media/image49.wmf"/><Relationship Id="rId4" Type="http://schemas.openxmlformats.org/officeDocument/2006/relationships/oleObject" Target="../embeddings/oleObject6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17.xml"/><Relationship Id="rId7" Type="http://schemas.openxmlformats.org/officeDocument/2006/relationships/image" Target="../media/image51.wmf"/><Relationship Id="rId2" Type="http://schemas.openxmlformats.org/officeDocument/2006/relationships/slideLayout" Target="../slideLayouts/slideLayout19.xml"/><Relationship Id="rId1" Type="http://schemas.openxmlformats.org/officeDocument/2006/relationships/vmlDrawing" Target="../drawings/vmlDrawing25.vml"/><Relationship Id="rId6" Type="http://schemas.openxmlformats.org/officeDocument/2006/relationships/oleObject" Target="../embeddings/oleObject63.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52.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53.wmf"/><Relationship Id="rId3" Type="http://schemas.openxmlformats.org/officeDocument/2006/relationships/notesSlide" Target="../notesSlides/notesSlide18.xml"/><Relationship Id="rId7" Type="http://schemas.openxmlformats.org/officeDocument/2006/relationships/image" Target="../media/image55.wmf"/><Relationship Id="rId12" Type="http://schemas.openxmlformats.org/officeDocument/2006/relationships/oleObject" Target="../embeddings/oleObject70.bin"/><Relationship Id="rId2" Type="http://schemas.openxmlformats.org/officeDocument/2006/relationships/slideLayout" Target="../slideLayouts/slideLayout19.xml"/><Relationship Id="rId1" Type="http://schemas.openxmlformats.org/officeDocument/2006/relationships/vmlDrawing" Target="../drawings/vmlDrawing26.vml"/><Relationship Id="rId6" Type="http://schemas.openxmlformats.org/officeDocument/2006/relationships/oleObject" Target="../embeddings/oleObject67.bin"/><Relationship Id="rId11" Type="http://schemas.openxmlformats.org/officeDocument/2006/relationships/image" Target="../media/image52.wmf"/><Relationship Id="rId5" Type="http://schemas.openxmlformats.org/officeDocument/2006/relationships/image" Target="../media/image54.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56.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8.wmf"/><Relationship Id="rId2" Type="http://schemas.openxmlformats.org/officeDocument/2006/relationships/slideLayout" Target="../slideLayouts/slideLayout19.xml"/><Relationship Id="rId1" Type="http://schemas.openxmlformats.org/officeDocument/2006/relationships/vmlDrawing" Target="../drawings/vmlDrawing27.vml"/><Relationship Id="rId6" Type="http://schemas.openxmlformats.org/officeDocument/2006/relationships/oleObject" Target="../embeddings/oleObject72.bin"/><Relationship Id="rId5" Type="http://schemas.openxmlformats.org/officeDocument/2006/relationships/image" Target="../media/image57.wmf"/><Relationship Id="rId4" Type="http://schemas.openxmlformats.org/officeDocument/2006/relationships/oleObject" Target="../embeddings/oleObject7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9.wmf"/><Relationship Id="rId5" Type="http://schemas.openxmlformats.org/officeDocument/2006/relationships/oleObject" Target="../embeddings/oleObject74.bin"/><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1.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8.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oleObject" Target="../embeddings/oleObject85.bin"/><Relationship Id="rId3" Type="http://schemas.openxmlformats.org/officeDocument/2006/relationships/oleObject" Target="../embeddings/oleObject78.bin"/><Relationship Id="rId7" Type="http://schemas.openxmlformats.org/officeDocument/2006/relationships/image" Target="../media/image19.wmf"/><Relationship Id="rId12"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oleObject" Target="../embeddings/oleObject88.bin"/><Relationship Id="rId1" Type="http://schemas.openxmlformats.org/officeDocument/2006/relationships/vmlDrawing" Target="../drawings/vmlDrawing31.vml"/><Relationship Id="rId6" Type="http://schemas.openxmlformats.org/officeDocument/2006/relationships/oleObject" Target="../embeddings/oleObject80.bin"/><Relationship Id="rId11" Type="http://schemas.openxmlformats.org/officeDocument/2006/relationships/oleObject" Target="../embeddings/oleObject83.bin"/><Relationship Id="rId5" Type="http://schemas.openxmlformats.org/officeDocument/2006/relationships/oleObject" Target="../embeddings/oleObject79.bin"/><Relationship Id="rId15" Type="http://schemas.openxmlformats.org/officeDocument/2006/relationships/oleObject" Target="../embeddings/oleObject87.bin"/><Relationship Id="rId10" Type="http://schemas.openxmlformats.org/officeDocument/2006/relationships/image" Target="../media/image70.wmf"/><Relationship Id="rId4" Type="http://schemas.openxmlformats.org/officeDocument/2006/relationships/image" Target="../media/image69.wmf"/><Relationship Id="rId9" Type="http://schemas.openxmlformats.org/officeDocument/2006/relationships/oleObject" Target="../embeddings/oleObject82.bin"/><Relationship Id="rId14" Type="http://schemas.openxmlformats.org/officeDocument/2006/relationships/oleObject" Target="../embeddings/oleObject86.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28.xml"/><Relationship Id="rId7" Type="http://schemas.openxmlformats.org/officeDocument/2006/relationships/image" Target="../media/image72.wmf"/><Relationship Id="rId2" Type="http://schemas.openxmlformats.org/officeDocument/2006/relationships/slideLayout" Target="../slideLayouts/slideLayout19.xml"/><Relationship Id="rId1" Type="http://schemas.openxmlformats.org/officeDocument/2006/relationships/vmlDrawing" Target="../drawings/vmlDrawing32.vml"/><Relationship Id="rId6" Type="http://schemas.openxmlformats.org/officeDocument/2006/relationships/oleObject" Target="../embeddings/oleObject90.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73.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vmlDrawing" Target="../drawings/vmlDrawing33.vml"/><Relationship Id="rId5" Type="http://schemas.openxmlformats.org/officeDocument/2006/relationships/image" Target="../media/image75.emf"/><Relationship Id="rId4" Type="http://schemas.openxmlformats.org/officeDocument/2006/relationships/oleObject" Target="../embeddings/oleObject93.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vmlDrawing" Target="../drawings/vmlDrawing34.vml"/><Relationship Id="rId5" Type="http://schemas.openxmlformats.org/officeDocument/2006/relationships/image" Target="../media/image76.emf"/><Relationship Id="rId4" Type="http://schemas.openxmlformats.org/officeDocument/2006/relationships/oleObject" Target="../embeddings/oleObject94.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9.wmf"/><Relationship Id="rId5" Type="http://schemas.openxmlformats.org/officeDocument/2006/relationships/oleObject" Target="../embeddings/oleObject96.bin"/><Relationship Id="rId4" Type="http://schemas.openxmlformats.org/officeDocument/2006/relationships/image" Target="../media/image7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103.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78.wmf"/><Relationship Id="rId11" Type="http://schemas.openxmlformats.org/officeDocument/2006/relationships/oleObject" Target="../embeddings/oleObject102.bin"/><Relationship Id="rId5" Type="http://schemas.openxmlformats.org/officeDocument/2006/relationships/oleObject" Target="../embeddings/oleObject98.bin"/><Relationship Id="rId15" Type="http://schemas.openxmlformats.org/officeDocument/2006/relationships/oleObject" Target="../embeddings/oleObject105.bin"/><Relationship Id="rId10" Type="http://schemas.openxmlformats.org/officeDocument/2006/relationships/oleObject" Target="../embeddings/oleObject101.bin"/><Relationship Id="rId4" Type="http://schemas.openxmlformats.org/officeDocument/2006/relationships/image" Target="../media/image77.wmf"/><Relationship Id="rId9" Type="http://schemas.openxmlformats.org/officeDocument/2006/relationships/oleObject" Target="../embeddings/oleObject100.bin"/><Relationship Id="rId14" Type="http://schemas.openxmlformats.org/officeDocument/2006/relationships/oleObject" Target="../embeddings/oleObject104.bin"/></Relationships>
</file>

<file path=ppt/slides/_rels/slide7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0.wmf"/><Relationship Id="rId5" Type="http://schemas.openxmlformats.org/officeDocument/2006/relationships/oleObject" Target="../embeddings/oleObject107.bin"/><Relationship Id="rId4" Type="http://schemas.openxmlformats.org/officeDocument/2006/relationships/image" Target="../media/image70.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78.wmf"/><Relationship Id="rId5" Type="http://schemas.openxmlformats.org/officeDocument/2006/relationships/oleObject" Target="../embeddings/oleObject110.bin"/><Relationship Id="rId10" Type="http://schemas.openxmlformats.org/officeDocument/2006/relationships/image" Target="../media/image82.wmf"/><Relationship Id="rId4" Type="http://schemas.openxmlformats.org/officeDocument/2006/relationships/image" Target="../media/image81.wmf"/><Relationship Id="rId9" Type="http://schemas.openxmlformats.org/officeDocument/2006/relationships/oleObject" Target="../embeddings/oleObject112.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oleObject" Target="../embeddings/oleObject114.bin"/><Relationship Id="rId4" Type="http://schemas.openxmlformats.org/officeDocument/2006/relationships/image" Target="../media/image19.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77.wmf"/><Relationship Id="rId5" Type="http://schemas.openxmlformats.org/officeDocument/2006/relationships/oleObject" Target="../embeddings/oleObject116.bin"/><Relationship Id="rId4" Type="http://schemas.openxmlformats.org/officeDocument/2006/relationships/image" Target="../media/image83.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84.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85.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77.wmf"/><Relationship Id="rId5" Type="http://schemas.openxmlformats.org/officeDocument/2006/relationships/oleObject" Target="../embeddings/oleObject120.bin"/><Relationship Id="rId4" Type="http://schemas.openxmlformats.org/officeDocument/2006/relationships/image" Target="../media/image86.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8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88.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89.wmf"/><Relationship Id="rId5" Type="http://schemas.openxmlformats.org/officeDocument/2006/relationships/oleObject" Target="../embeddings/oleObject124.bin"/><Relationship Id="rId4" Type="http://schemas.openxmlformats.org/officeDocument/2006/relationships/image" Target="../media/image81.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9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9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93.wmf"/><Relationship Id="rId5" Type="http://schemas.openxmlformats.org/officeDocument/2006/relationships/oleObject" Target="../embeddings/oleObject128.bin"/><Relationship Id="rId4" Type="http://schemas.openxmlformats.org/officeDocument/2006/relationships/image" Target="../media/image92.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95.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96.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838200" y="152400"/>
            <a:ext cx="7793038" cy="1143000"/>
          </a:xfrm>
        </p:spPr>
        <p:txBody>
          <a:bodyPr/>
          <a:lstStyle/>
          <a:p>
            <a:r>
              <a:rPr lang="en-US" sz="3700" dirty="0" smtClean="0"/>
              <a:t>Statistics Overview – Part 3</a:t>
            </a:r>
            <a:endParaRPr lang="en-US" sz="3200" b="1" dirty="0"/>
          </a:p>
        </p:txBody>
      </p:sp>
      <p:sp>
        <p:nvSpPr>
          <p:cNvPr id="121859" name="Rectangle 3"/>
          <p:cNvSpPr>
            <a:spLocks noGrp="1" noChangeArrowheads="1"/>
          </p:cNvSpPr>
          <p:nvPr>
            <p:ph type="body" idx="1"/>
          </p:nvPr>
        </p:nvSpPr>
        <p:spPr>
          <a:xfrm>
            <a:off x="838200" y="1524000"/>
            <a:ext cx="8077200" cy="4953000"/>
          </a:xfrm>
          <a:solidFill>
            <a:srgbClr val="CCFFCC"/>
          </a:solidFill>
        </p:spPr>
        <p:txBody>
          <a:bodyPr/>
          <a:lstStyle/>
          <a:p>
            <a:pPr algn="ctr">
              <a:buNone/>
            </a:pPr>
            <a:endParaRPr lang="en-US" sz="3600" dirty="0" smtClean="0"/>
          </a:p>
          <a:p>
            <a:pPr algn="ctr">
              <a:buNone/>
            </a:pPr>
            <a:endParaRPr lang="en-US" sz="3600" dirty="0"/>
          </a:p>
          <a:p>
            <a:pPr algn="ctr">
              <a:buNone/>
            </a:pPr>
            <a:r>
              <a:rPr lang="en-US" sz="4400" dirty="0" smtClean="0"/>
              <a:t>Hypothesis Development and Testing</a:t>
            </a:r>
            <a:endParaRPr lang="en-US" sz="3600" dirty="0"/>
          </a:p>
          <a:p>
            <a:pPr algn="ctr">
              <a:buNone/>
            </a:pPr>
            <a:endParaRPr lang="en-US" sz="3600" dirty="0" smtClean="0"/>
          </a:p>
          <a:p>
            <a:pPr algn="ctr">
              <a:buNone/>
            </a:pPr>
            <a:r>
              <a:rPr lang="en-US" sz="3600" dirty="0" smtClean="0"/>
              <a:t>Hardik Shah</a:t>
            </a:r>
          </a:p>
          <a:p>
            <a:pPr algn="ctr">
              <a:buNone/>
            </a:pPr>
            <a:r>
              <a:rPr lang="en-US" sz="3600" smtClean="0"/>
              <a:t>Epitome IT Coaching</a:t>
            </a:r>
            <a:endParaRPr lang="en-US" sz="36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defTabSz="914400"/>
            <a:r>
              <a:rPr lang="en-US"/>
              <a:t>Statistical Hypotheses</a:t>
            </a:r>
          </a:p>
        </p:txBody>
      </p:sp>
      <p:sp>
        <p:nvSpPr>
          <p:cNvPr id="167939" name="Rectangle 3"/>
          <p:cNvSpPr>
            <a:spLocks noGrp="1" noChangeArrowheads="1"/>
          </p:cNvSpPr>
          <p:nvPr>
            <p:ph type="body" idx="1"/>
          </p:nvPr>
        </p:nvSpPr>
        <p:spPr>
          <a:xfrm>
            <a:off x="685800" y="1447800"/>
            <a:ext cx="7772400" cy="4648200"/>
          </a:xfrm>
          <a:solidFill>
            <a:srgbClr val="CCFFCC"/>
          </a:solidFill>
        </p:spPr>
        <p:txBody>
          <a:bodyPr/>
          <a:lstStyle/>
          <a:p>
            <a:pPr marL="342900" indent="-342900" defTabSz="914400"/>
            <a:r>
              <a:rPr lang="en-US"/>
              <a:t>Two Parts</a:t>
            </a:r>
          </a:p>
          <a:p>
            <a:pPr marL="742950" lvl="1" indent="-285750" defTabSz="914400"/>
            <a:r>
              <a:rPr lang="en-US"/>
              <a:t>a null hypothesis</a:t>
            </a:r>
          </a:p>
          <a:p>
            <a:pPr marL="742950" lvl="1" indent="-285750" defTabSz="914400"/>
            <a:r>
              <a:rPr lang="en-US"/>
              <a:t>an alternative hypothesis</a:t>
            </a:r>
          </a:p>
          <a:p>
            <a:pPr marL="342900" indent="-342900" defTabSz="914400"/>
            <a:r>
              <a:rPr lang="en-US"/>
              <a:t>Null Hypothesis – nothing new is happening</a:t>
            </a:r>
          </a:p>
          <a:p>
            <a:pPr marL="342900" indent="-342900" defTabSz="914400"/>
            <a:r>
              <a:rPr lang="en-US"/>
              <a:t>Alternative Hypothesis – something new is happening</a:t>
            </a:r>
          </a:p>
          <a:p>
            <a:pPr marL="342900" indent="-342900" defTabSz="914400"/>
            <a:r>
              <a:rPr lang="en-US"/>
              <a:t>Notation</a:t>
            </a:r>
          </a:p>
          <a:p>
            <a:pPr marL="742950" lvl="1" indent="-285750" defTabSz="914400"/>
            <a:r>
              <a:rPr lang="en-US"/>
              <a:t>null: H</a:t>
            </a:r>
            <a:r>
              <a:rPr lang="en-US" baseline="-25000"/>
              <a:t>0</a:t>
            </a:r>
          </a:p>
          <a:p>
            <a:pPr marL="742950" lvl="1" indent="-285750" defTabSz="914400"/>
            <a:r>
              <a:rPr lang="en-US"/>
              <a:t>alternative: H</a:t>
            </a:r>
            <a:r>
              <a:rPr lang="en-US" baseline="-25000"/>
              <a:t>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6896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68964" name="Rectangle 4"/>
          <p:cNvSpPr>
            <a:spLocks noGrp="1" noChangeArrowheads="1"/>
          </p:cNvSpPr>
          <p:nvPr>
            <p:ph type="title"/>
          </p:nvPr>
        </p:nvSpPr>
        <p:spPr>
          <a:noFill/>
          <a:ln/>
        </p:spPr>
        <p:txBody>
          <a:bodyPr lIns="90488" tIns="44450" rIns="90488" bIns="44450" anchor="ctr"/>
          <a:lstStyle/>
          <a:p>
            <a:pPr defTabSz="914400"/>
            <a:r>
              <a:rPr lang="en-US"/>
              <a:t>Null and Alternative Hypotheses</a:t>
            </a:r>
          </a:p>
        </p:txBody>
      </p:sp>
      <p:sp>
        <p:nvSpPr>
          <p:cNvPr id="168965" name="Rectangle 5"/>
          <p:cNvSpPr>
            <a:spLocks noGrp="1" noChangeArrowheads="1"/>
          </p:cNvSpPr>
          <p:nvPr>
            <p:ph type="body" idx="1"/>
          </p:nvPr>
        </p:nvSpPr>
        <p:spPr>
          <a:xfrm>
            <a:off x="533400" y="1600200"/>
            <a:ext cx="8153400" cy="4953000"/>
          </a:xfrm>
          <a:solidFill>
            <a:srgbClr val="CCFFCC"/>
          </a:solidFill>
          <a:ln/>
        </p:spPr>
        <p:txBody>
          <a:bodyPr lIns="90488" tIns="44450" rIns="90488" bIns="44450"/>
          <a:lstStyle/>
          <a:p>
            <a:pPr marL="342900" indent="-342900" defTabSz="914400"/>
            <a:r>
              <a:rPr lang="en-US"/>
              <a:t>The Null and Alternative Hypotheses are mutually exclusive.  Only one of them can be true.</a:t>
            </a:r>
          </a:p>
          <a:p>
            <a:pPr marL="342900" indent="-342900" defTabSz="914400"/>
            <a:r>
              <a:rPr lang="en-US"/>
              <a:t>The Null and Alternative Hypotheses are collectively exhaustive.  They are stated to include all possibilities.  (An abbreviated form of the null hypothesis is often used.)</a:t>
            </a:r>
          </a:p>
          <a:p>
            <a:pPr marL="342900" indent="-342900" defTabSz="914400"/>
            <a:r>
              <a:rPr lang="en-US"/>
              <a:t>The Null Hypothesis is assumed to be true.</a:t>
            </a:r>
          </a:p>
          <a:p>
            <a:pPr marL="342900" indent="-342900" defTabSz="914400"/>
            <a:r>
              <a:rPr lang="en-US"/>
              <a:t>The burden of proof falls on the Alternative Hypothesis.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4867" name="Object 3"/>
          <p:cNvGraphicFramePr>
            <a:graphicFrameLocks noChangeAspect="1"/>
          </p:cNvGraphicFramePr>
          <p:nvPr/>
        </p:nvGraphicFramePr>
        <p:xfrm>
          <a:off x="838200" y="1524000"/>
          <a:ext cx="7696200" cy="3703638"/>
        </p:xfrm>
        <a:graphic>
          <a:graphicData uri="http://schemas.openxmlformats.org/presentationml/2006/ole">
            <mc:AlternateContent xmlns:mc="http://schemas.openxmlformats.org/markup-compatibility/2006">
              <mc:Choice xmlns:v="urn:schemas-microsoft-com:vml" Requires="v">
                <p:oleObj spid="_x0000_s40975" name="Equation" r:id="rId3" imgW="2057400" imgH="888840" progId="">
                  <p:embed/>
                </p:oleObj>
              </mc:Choice>
              <mc:Fallback>
                <p:oleObj name="Equation" r:id="rId3" imgW="2057400" imgH="8888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24000"/>
                        <a:ext cx="7696200" cy="3703638"/>
                      </a:xfrm>
                      <a:prstGeom prst="rect">
                        <a:avLst/>
                      </a:prstGeom>
                      <a:solidFill>
                        <a:srgbClr val="CCFFCC">
                          <a:alpha val="50000"/>
                        </a:srgbClr>
                      </a:solidFill>
                      <a:ln w="12700">
                        <a:solidFill>
                          <a:schemeClr val="tx2"/>
                        </a:solidFill>
                        <a:miter lim="800000"/>
                        <a:headEnd/>
                        <a:tailEnd/>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57200" y="685800"/>
            <a:ext cx="7793038" cy="1143000"/>
          </a:xfrm>
        </p:spPr>
        <p:txBody>
          <a:bodyPr/>
          <a:lstStyle/>
          <a:p>
            <a:pPr defTabSz="914400"/>
            <a:r>
              <a:rPr lang="en-US" sz="3700"/>
              <a:t>               The null hypothesis</a:t>
            </a:r>
            <a:r>
              <a:rPr lang="en-US"/>
              <a:t>			 </a:t>
            </a:r>
          </a:p>
        </p:txBody>
      </p:sp>
      <p:sp>
        <p:nvSpPr>
          <p:cNvPr id="162819" name="Rectangle 3"/>
          <p:cNvSpPr>
            <a:spLocks noGrp="1" noChangeArrowheads="1"/>
          </p:cNvSpPr>
          <p:nvPr>
            <p:ph type="body" idx="1"/>
          </p:nvPr>
        </p:nvSpPr>
        <p:spPr>
          <a:xfrm>
            <a:off x="914400" y="1828800"/>
            <a:ext cx="7315200" cy="4419600"/>
          </a:xfrm>
          <a:solidFill>
            <a:srgbClr val="CCFFCC"/>
          </a:solidFill>
        </p:spPr>
        <p:txBody>
          <a:bodyPr/>
          <a:lstStyle/>
          <a:p>
            <a:pPr marL="342900" indent="-342900" defTabSz="914400"/>
            <a:r>
              <a:rPr lang="en-US" sz="2400" dirty="0"/>
              <a:t>Null hypothesis is a statement that nothing unusual has occurred.  The notation is H</a:t>
            </a:r>
            <a:r>
              <a:rPr lang="en-US" sz="2400" b="1" baseline="-25000" dirty="0"/>
              <a:t>o</a:t>
            </a:r>
            <a:r>
              <a:rPr lang="en-US" sz="2400" dirty="0"/>
              <a:t>.</a:t>
            </a:r>
          </a:p>
          <a:p>
            <a:pPr marL="342900" indent="-342900" defTabSz="914400"/>
            <a:r>
              <a:rPr lang="en-US" sz="2400" dirty="0"/>
              <a:t>Alternative hypothesis states that something unusual has occurred.  The notation is</a:t>
            </a:r>
            <a:r>
              <a:rPr lang="en-US" sz="2400" b="1" i="1" dirty="0">
                <a:latin typeface="Times New (WE)" pitchFamily="18" charset="-18"/>
              </a:rPr>
              <a:t> </a:t>
            </a:r>
            <a:r>
              <a:rPr lang="en-US" sz="2400" dirty="0"/>
              <a:t>H</a:t>
            </a:r>
            <a:r>
              <a:rPr lang="en-US" sz="2400" baseline="-25000" dirty="0"/>
              <a:t>1</a:t>
            </a:r>
            <a:r>
              <a:rPr lang="en-US" sz="2400" dirty="0"/>
              <a:t> or H</a:t>
            </a:r>
            <a:r>
              <a:rPr lang="en-US" sz="2400" baseline="-25000" dirty="0"/>
              <a:t>A</a:t>
            </a:r>
            <a:endParaRPr lang="en-US" sz="2400" dirty="0"/>
          </a:p>
          <a:p>
            <a:pPr marL="342900" indent="-342900" defTabSz="914400"/>
            <a:r>
              <a:rPr lang="en-US" sz="2400" dirty="0"/>
              <a:t>Together they may be written in the form:</a:t>
            </a:r>
          </a:p>
          <a:p>
            <a:pPr marL="342900" indent="-342900" algn="ctr" defTabSz="914400">
              <a:buFont typeface="Wingdings" pitchFamily="2" charset="2"/>
              <a:buNone/>
            </a:pPr>
            <a:r>
              <a:rPr lang="en-US" sz="2400" dirty="0"/>
              <a:t>H</a:t>
            </a:r>
            <a:r>
              <a:rPr lang="en-US" sz="2400" baseline="-25000" dirty="0"/>
              <a:t>o</a:t>
            </a:r>
            <a:r>
              <a:rPr lang="en-US" sz="2400" dirty="0"/>
              <a:t>:(statement) </a:t>
            </a:r>
            <a:r>
              <a:rPr lang="en-US" sz="2400" b="1" dirty="0">
                <a:latin typeface="Times New (WE)" pitchFamily="18" charset="-18"/>
              </a:rPr>
              <a:t>v</a:t>
            </a:r>
            <a:r>
              <a:rPr lang="en-US" sz="2400" b="1" i="1" dirty="0">
                <a:latin typeface="Times New (WE)" pitchFamily="18" charset="-18"/>
              </a:rPr>
              <a:t> </a:t>
            </a:r>
            <a:r>
              <a:rPr lang="en-US" sz="2400" dirty="0"/>
              <a:t>H</a:t>
            </a:r>
            <a:r>
              <a:rPr lang="en-US" sz="2400" baseline="-25000" dirty="0"/>
              <a:t>1</a:t>
            </a:r>
            <a:r>
              <a:rPr lang="en-US" sz="2400" dirty="0"/>
              <a:t>(alternative statement)</a:t>
            </a:r>
          </a:p>
          <a:p>
            <a:pPr marL="342900" indent="-342900" defTabSz="914400">
              <a:buFont typeface="Wingdings" pitchFamily="2" charset="2"/>
              <a:buNone/>
            </a:pPr>
            <a:endParaRPr lang="en-US" sz="2400" i="1" dirty="0"/>
          </a:p>
          <a:p>
            <a:pPr marL="342900" indent="-342900" defTabSz="914400">
              <a:buFont typeface="Wingdings" pitchFamily="2" charset="2"/>
              <a:buNone/>
            </a:pPr>
            <a:r>
              <a:rPr lang="en-US" sz="2400" dirty="0"/>
              <a:t>Where: ‘v’</a:t>
            </a:r>
            <a:r>
              <a:rPr lang="en-US" sz="2400" i="1" dirty="0"/>
              <a:t> </a:t>
            </a:r>
            <a:r>
              <a:rPr lang="en-US" sz="2400" dirty="0"/>
              <a:t>stands for versus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The Null Hypothesis, H</a:t>
            </a:r>
            <a:r>
              <a:rPr lang="en-US" baseline="-25000"/>
              <a:t>0</a:t>
            </a:r>
          </a:p>
        </p:txBody>
      </p:sp>
      <p:sp>
        <p:nvSpPr>
          <p:cNvPr id="55299" name="Rectangle 3"/>
          <p:cNvSpPr>
            <a:spLocks noGrp="1" noChangeArrowheads="1"/>
          </p:cNvSpPr>
          <p:nvPr>
            <p:ph type="body" idx="1"/>
          </p:nvPr>
        </p:nvSpPr>
        <p:spPr>
          <a:xfrm>
            <a:off x="838200" y="1868488"/>
            <a:ext cx="8077200" cy="3236912"/>
          </a:xfrm>
          <a:solidFill>
            <a:srgbClr val="CCFFCC"/>
          </a:solidFill>
        </p:spPr>
        <p:txBody>
          <a:bodyPr/>
          <a:lstStyle/>
          <a:p>
            <a:r>
              <a:rPr lang="en-US" dirty="0"/>
              <a:t>States the assumption (numerical) to be tested</a:t>
            </a:r>
          </a:p>
          <a:p>
            <a:pPr lvl="1"/>
            <a:r>
              <a:rPr lang="en-US" dirty="0"/>
              <a:t>e.g.:  The average number of Children in </a:t>
            </a:r>
            <a:r>
              <a:rPr lang="en-US" dirty="0" smtClean="0"/>
              <a:t>Shillong </a:t>
            </a:r>
            <a:r>
              <a:rPr lang="en-US" dirty="0"/>
              <a:t>Households is three </a:t>
            </a:r>
          </a:p>
          <a:p>
            <a:pPr lvl="1"/>
            <a:r>
              <a:rPr lang="en-US" dirty="0"/>
              <a:t>Is always about a population parameter , not about a sample  statistic</a:t>
            </a:r>
          </a:p>
        </p:txBody>
      </p:sp>
      <p:graphicFrame>
        <p:nvGraphicFramePr>
          <p:cNvPr id="55300" name="Object 4"/>
          <p:cNvGraphicFramePr>
            <a:graphicFrameLocks noChangeAspect="1"/>
          </p:cNvGraphicFramePr>
          <p:nvPr/>
        </p:nvGraphicFramePr>
        <p:xfrm>
          <a:off x="5105400" y="3200400"/>
          <a:ext cx="1676400" cy="592138"/>
        </p:xfrm>
        <a:graphic>
          <a:graphicData uri="http://schemas.openxmlformats.org/presentationml/2006/ole">
            <mc:AlternateContent xmlns:mc="http://schemas.openxmlformats.org/markup-compatibility/2006">
              <mc:Choice xmlns:v="urn:schemas-microsoft-com:vml" Requires="v">
                <p:oleObj spid="_x0000_s41999" name="Equation" r:id="rId3" imgW="647640" imgH="228600" progId="">
                  <p:embed/>
                </p:oleObj>
              </mc:Choice>
              <mc:Fallback>
                <p:oleObj name="Equation" r:id="rId3" imgW="64764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200400"/>
                        <a:ext cx="1676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228600"/>
            <a:ext cx="7793038" cy="1143000"/>
          </a:xfrm>
        </p:spPr>
        <p:txBody>
          <a:bodyPr/>
          <a:lstStyle/>
          <a:p>
            <a:r>
              <a:rPr lang="en-US"/>
              <a:t>The Null Hypothesis, H</a:t>
            </a:r>
            <a:r>
              <a:rPr lang="en-US" baseline="-25000"/>
              <a:t>0</a:t>
            </a:r>
          </a:p>
        </p:txBody>
      </p:sp>
      <p:sp>
        <p:nvSpPr>
          <p:cNvPr id="57347" name="Rectangle 3"/>
          <p:cNvSpPr>
            <a:spLocks noGrp="1" noChangeArrowheads="1"/>
          </p:cNvSpPr>
          <p:nvPr>
            <p:ph type="body" idx="1"/>
          </p:nvPr>
        </p:nvSpPr>
        <p:spPr>
          <a:xfrm>
            <a:off x="838200" y="1868488"/>
            <a:ext cx="8077200" cy="3998912"/>
          </a:xfrm>
          <a:solidFill>
            <a:srgbClr val="CCFFCC"/>
          </a:solidFill>
        </p:spPr>
        <p:txBody>
          <a:bodyPr/>
          <a:lstStyle/>
          <a:p>
            <a:r>
              <a:rPr lang="en-US" dirty="0"/>
              <a:t>Begins with the assumption that the null hypothesis is true</a:t>
            </a:r>
          </a:p>
          <a:p>
            <a:pPr lvl="1"/>
            <a:r>
              <a:rPr lang="en-US" dirty="0"/>
              <a:t>Similar to the notion of innocent until</a:t>
            </a:r>
            <a:br>
              <a:rPr lang="en-US" dirty="0"/>
            </a:br>
            <a:r>
              <a:rPr lang="en-US" dirty="0"/>
              <a:t> proven guilty</a:t>
            </a:r>
          </a:p>
          <a:p>
            <a:r>
              <a:rPr lang="en-US" dirty="0"/>
              <a:t>Refers to the status quo</a:t>
            </a:r>
          </a:p>
          <a:p>
            <a:r>
              <a:rPr lang="en-US" dirty="0" smtClean="0"/>
              <a:t>May </a:t>
            </a:r>
            <a:r>
              <a:rPr lang="en-US" dirty="0"/>
              <a:t>or may not be rejected</a:t>
            </a:r>
          </a:p>
        </p:txBody>
      </p:sp>
      <p:graphicFrame>
        <p:nvGraphicFramePr>
          <p:cNvPr id="57348" name="Object 4">
            <a:hlinkClick r:id="" action="ppaction://ole?verb=0"/>
          </p:cNvPr>
          <p:cNvGraphicFramePr>
            <a:graphicFrameLocks/>
          </p:cNvGraphicFramePr>
          <p:nvPr/>
        </p:nvGraphicFramePr>
        <p:xfrm>
          <a:off x="7010400" y="2590800"/>
          <a:ext cx="1752600" cy="1600200"/>
        </p:xfrm>
        <a:graphic>
          <a:graphicData uri="http://schemas.openxmlformats.org/presentationml/2006/ole">
            <mc:AlternateContent xmlns:mc="http://schemas.openxmlformats.org/markup-compatibility/2006">
              <mc:Choice xmlns:v="urn:schemas-microsoft-com:vml" Requires="v">
                <p:oleObj spid="_x0000_s43023" name="Clip" r:id="rId3" imgW="1752480" imgH="1600200" progId="">
                  <p:embed/>
                </p:oleObj>
              </mc:Choice>
              <mc:Fallback>
                <p:oleObj name="Clip" r:id="rId3" imgW="1752480" imgH="160020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590800"/>
                        <a:ext cx="1752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defTabSz="914400"/>
            <a:r>
              <a:rPr lang="en-US"/>
              <a:t>Alternative hypothesis</a:t>
            </a:r>
          </a:p>
        </p:txBody>
      </p:sp>
      <p:sp>
        <p:nvSpPr>
          <p:cNvPr id="163843" name="Rectangle 3"/>
          <p:cNvSpPr>
            <a:spLocks noGrp="1" noChangeArrowheads="1"/>
          </p:cNvSpPr>
          <p:nvPr>
            <p:ph type="body" idx="1"/>
          </p:nvPr>
        </p:nvSpPr>
        <p:spPr>
          <a:xfrm>
            <a:off x="1143000" y="2209800"/>
            <a:ext cx="7772400" cy="4114800"/>
          </a:xfrm>
          <a:solidFill>
            <a:srgbClr val="CCFFCC"/>
          </a:solidFill>
        </p:spPr>
        <p:txBody>
          <a:bodyPr/>
          <a:lstStyle/>
          <a:p>
            <a:pPr marL="342900" indent="-342900" defTabSz="914400"/>
            <a:r>
              <a:rPr lang="en-US" sz="2400"/>
              <a:t>May be classified as two-tailed test or one-tailed test</a:t>
            </a:r>
          </a:p>
          <a:p>
            <a:pPr marL="342900" indent="-342900" defTabSz="914400"/>
            <a:r>
              <a:rPr lang="en-US" sz="2400"/>
              <a:t>Two-tailed test (two sided alternative)</a:t>
            </a:r>
          </a:p>
          <a:p>
            <a:pPr marL="342900" indent="-342900" defTabSz="914400"/>
            <a:r>
              <a:rPr lang="en-US" sz="2400"/>
              <a:t>Test with no preconceived notion that the true value of </a:t>
            </a:r>
            <a:r>
              <a:rPr lang="en-US" sz="2400" b="1">
                <a:latin typeface="Times New (WE)" pitchFamily="18" charset="-18"/>
              </a:rPr>
              <a:t>µ</a:t>
            </a:r>
            <a:r>
              <a:rPr lang="en-US" sz="2400"/>
              <a:t> is either above or below the hypothesised value of </a:t>
            </a:r>
            <a:r>
              <a:rPr lang="en-US" sz="2400" b="1">
                <a:latin typeface="Times New (WE)" pitchFamily="18" charset="-18"/>
              </a:rPr>
              <a:t>µ</a:t>
            </a:r>
            <a:endParaRPr lang="en-US" sz="2400" b="1" i="1">
              <a:latin typeface="Times New (WE)" pitchFamily="18" charset="-18"/>
            </a:endParaRPr>
          </a:p>
          <a:p>
            <a:pPr marL="342900" indent="-342900" algn="ctr" defTabSz="914400">
              <a:buFont typeface="Wingdings" pitchFamily="2" charset="2"/>
              <a:buNone/>
            </a:pPr>
            <a:r>
              <a:rPr lang="en-US" sz="2400" b="1">
                <a:latin typeface="Times New (WE)" pitchFamily="18" charset="-18"/>
              </a:rPr>
              <a:t>H</a:t>
            </a:r>
            <a:r>
              <a:rPr lang="en-US" sz="2400" b="1" baseline="-25000">
                <a:latin typeface="Times New (WE)" pitchFamily="18" charset="-18"/>
              </a:rPr>
              <a:t>1</a:t>
            </a:r>
            <a:r>
              <a:rPr lang="en-US" sz="2400" b="1">
                <a:latin typeface="Times New (WE)" pitchFamily="18" charset="-18"/>
              </a:rPr>
              <a:t>: µ </a:t>
            </a:r>
            <a:r>
              <a:rPr lang="en-US" sz="2400" b="1">
                <a:latin typeface="Times New (WE)" pitchFamily="18" charset="-18"/>
                <a:sym typeface="Symbol" pitchFamily="18" charset="2"/>
              </a:rPr>
              <a:t> </a:t>
            </a:r>
            <a:r>
              <a:rPr lang="en-US" sz="2400" b="1">
                <a:latin typeface="Times New (WE)" pitchFamily="18" charset="-18"/>
              </a:rPr>
              <a:t>µ</a:t>
            </a:r>
            <a:r>
              <a:rPr lang="en-US" sz="2400" b="1" baseline="-25000">
                <a:latin typeface="Times New (WE)" pitchFamily="18" charset="-18"/>
              </a:rPr>
              <a:t>o</a:t>
            </a:r>
            <a:endParaRPr lang="en-US" sz="2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The Alternative Hypothesis, H</a:t>
            </a:r>
            <a:r>
              <a:rPr lang="en-US" baseline="-25000"/>
              <a:t>1</a:t>
            </a:r>
          </a:p>
        </p:txBody>
      </p:sp>
      <p:sp>
        <p:nvSpPr>
          <p:cNvPr id="59395" name="Rectangle 3"/>
          <p:cNvSpPr>
            <a:spLocks noGrp="1" noChangeArrowheads="1"/>
          </p:cNvSpPr>
          <p:nvPr>
            <p:ph type="body" idx="1"/>
          </p:nvPr>
        </p:nvSpPr>
        <p:spPr>
          <a:xfrm>
            <a:off x="1066800" y="1676400"/>
            <a:ext cx="7391400" cy="4532313"/>
          </a:xfrm>
          <a:solidFill>
            <a:srgbClr val="CCFFCC"/>
          </a:solidFill>
        </p:spPr>
        <p:txBody>
          <a:bodyPr/>
          <a:lstStyle/>
          <a:p>
            <a:r>
              <a:rPr lang="en-US" dirty="0"/>
              <a:t>Is the opposite of the null hypothesis</a:t>
            </a:r>
          </a:p>
          <a:p>
            <a:pPr lvl="1"/>
            <a:r>
              <a:rPr lang="en-US" dirty="0"/>
              <a:t>e.g.: The average number of Children is less than 3 </a:t>
            </a:r>
            <a:r>
              <a:rPr lang="en-US" dirty="0" smtClean="0"/>
              <a:t>(</a:t>
            </a:r>
            <a:r>
              <a:rPr lang="en-US" dirty="0" smtClean="0">
                <a:solidFill>
                  <a:schemeClr val="bg1"/>
                </a:solidFill>
              </a:rPr>
              <a:t>                </a:t>
            </a:r>
            <a:r>
              <a:rPr lang="en-US" dirty="0" smtClean="0"/>
              <a:t>)</a:t>
            </a:r>
          </a:p>
          <a:p>
            <a:r>
              <a:rPr lang="en-US" dirty="0" smtClean="0"/>
              <a:t>Challenges the status quo</a:t>
            </a:r>
          </a:p>
          <a:p>
            <a:r>
              <a:rPr lang="en-US" dirty="0" smtClean="0"/>
              <a:t>May </a:t>
            </a:r>
            <a:r>
              <a:rPr lang="en-US" dirty="0"/>
              <a:t>or may not be accepted</a:t>
            </a:r>
          </a:p>
          <a:p>
            <a:r>
              <a:rPr lang="en-US" dirty="0"/>
              <a:t>Is generally the hypothesis that is believed (or needed to be proven) to be true by the researcher</a:t>
            </a:r>
          </a:p>
        </p:txBody>
      </p:sp>
      <p:graphicFrame>
        <p:nvGraphicFramePr>
          <p:cNvPr id="59396" name="Object 4"/>
          <p:cNvGraphicFramePr>
            <a:graphicFrameLocks noChangeAspect="1"/>
          </p:cNvGraphicFramePr>
          <p:nvPr/>
        </p:nvGraphicFramePr>
        <p:xfrm>
          <a:off x="2971800" y="2590800"/>
          <a:ext cx="1611313" cy="560388"/>
        </p:xfrm>
        <a:graphic>
          <a:graphicData uri="http://schemas.openxmlformats.org/presentationml/2006/ole">
            <mc:AlternateContent xmlns:mc="http://schemas.openxmlformats.org/markup-compatibility/2006">
              <mc:Choice xmlns:v="urn:schemas-microsoft-com:vml" Requires="v">
                <p:oleObj spid="_x0000_s44047" name="Equation" r:id="rId3" imgW="622080" imgH="215640" progId="">
                  <p:embed/>
                </p:oleObj>
              </mc:Choice>
              <mc:Fallback>
                <p:oleObj name="Equation" r:id="rId3" imgW="622080" imgH="21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90800"/>
                        <a:ext cx="161131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1802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80228" name="Rectangle 4"/>
          <p:cNvSpPr>
            <a:spLocks noGrp="1" noChangeArrowheads="1"/>
          </p:cNvSpPr>
          <p:nvPr>
            <p:ph type="title"/>
          </p:nvPr>
        </p:nvSpPr>
        <p:spPr>
          <a:noFill/>
          <a:ln/>
        </p:spPr>
        <p:txBody>
          <a:bodyPr lIns="90488" tIns="44450" rIns="90488" bIns="44450" anchor="ctr"/>
          <a:lstStyle/>
          <a:p>
            <a:pPr defTabSz="914400"/>
            <a:r>
              <a:rPr lang="en-US"/>
              <a:t>Null and Alternative Hypotheses:  Example</a:t>
            </a:r>
          </a:p>
        </p:txBody>
      </p:sp>
      <p:sp>
        <p:nvSpPr>
          <p:cNvPr id="180229" name="Rectangle 5"/>
          <p:cNvSpPr>
            <a:spLocks noGrp="1" noChangeArrowheads="1"/>
          </p:cNvSpPr>
          <p:nvPr>
            <p:ph type="body" idx="1"/>
          </p:nvPr>
        </p:nvSpPr>
        <p:spPr>
          <a:xfrm>
            <a:off x="838200" y="1868488"/>
            <a:ext cx="8077200" cy="1658937"/>
          </a:xfrm>
          <a:solidFill>
            <a:srgbClr val="CCFFCC"/>
          </a:solidFill>
          <a:ln/>
        </p:spPr>
        <p:txBody>
          <a:bodyPr lIns="90488" tIns="44450" rIns="90488" bIns="44450"/>
          <a:lstStyle/>
          <a:p>
            <a:pPr marL="342900" indent="-342900" defTabSz="914400">
              <a:lnSpc>
                <a:spcPct val="70000"/>
              </a:lnSpc>
            </a:pPr>
            <a:r>
              <a:rPr lang="en-US" dirty="0"/>
              <a:t>A manufacturer is filling 40 Kg. packages with flour.</a:t>
            </a:r>
          </a:p>
          <a:p>
            <a:pPr marL="342900" indent="-342900" defTabSz="914400">
              <a:lnSpc>
                <a:spcPct val="70000"/>
              </a:lnSpc>
            </a:pPr>
            <a:r>
              <a:rPr lang="en-US" dirty="0"/>
              <a:t>The company wants the package contents to average 40 </a:t>
            </a:r>
            <a:r>
              <a:rPr lang="en-US" dirty="0" err="1"/>
              <a:t>Kgs</a:t>
            </a:r>
            <a:r>
              <a:rPr lang="en-US" dirty="0"/>
              <a:t>.</a:t>
            </a:r>
          </a:p>
        </p:txBody>
      </p:sp>
      <p:graphicFrame>
        <p:nvGraphicFramePr>
          <p:cNvPr id="180230" name="Object 6">
            <a:hlinkClick r:id="" action="ppaction://ole?verb=0"/>
          </p:cNvPr>
          <p:cNvGraphicFramePr>
            <a:graphicFrameLocks/>
          </p:cNvGraphicFramePr>
          <p:nvPr/>
        </p:nvGraphicFramePr>
        <p:xfrm>
          <a:off x="2593975" y="3979863"/>
          <a:ext cx="3922713" cy="1585912"/>
        </p:xfrm>
        <a:graphic>
          <a:graphicData uri="http://schemas.openxmlformats.org/presentationml/2006/ole">
            <mc:AlternateContent xmlns:mc="http://schemas.openxmlformats.org/markup-compatibility/2006">
              <mc:Choice xmlns:v="urn:schemas-microsoft-com:vml" Requires="v">
                <p:oleObj spid="_x0000_s45071" name="Equation" r:id="rId4" imgW="927000" imgH="431640" progId="Equation.3">
                  <p:embed/>
                </p:oleObj>
              </mc:Choice>
              <mc:Fallback>
                <p:oleObj name="Equation" r:id="rId4" imgW="927000" imgH="431640" progId="Equation.3">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975" y="3979863"/>
                        <a:ext cx="3922713" cy="1585912"/>
                      </a:xfrm>
                      <a:prstGeom prst="rect">
                        <a:avLst/>
                      </a:prstGeom>
                      <a:solidFill>
                        <a:srgbClr val="CCFFCC"/>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30"/>
                                        </p:tgtEl>
                                        <p:attrNameLst>
                                          <p:attrName>style.visibility</p:attrName>
                                        </p:attrNameLst>
                                      </p:cBhvr>
                                      <p:to>
                                        <p:strVal val="visible"/>
                                      </p:to>
                                    </p:set>
                                    <p:anim calcmode="lin" valueType="num">
                                      <p:cBhvr additive="base">
                                        <p:cTn id="7" dur="500" fill="hold"/>
                                        <p:tgtEl>
                                          <p:spTgt spid="180230"/>
                                        </p:tgtEl>
                                        <p:attrNameLst>
                                          <p:attrName>ppt_x</p:attrName>
                                        </p:attrNameLst>
                                      </p:cBhvr>
                                      <p:tavLst>
                                        <p:tav tm="0">
                                          <p:val>
                                            <p:strVal val="#ppt_x"/>
                                          </p:val>
                                        </p:tav>
                                        <p:tav tm="100000">
                                          <p:val>
                                            <p:strVal val="#ppt_x"/>
                                          </p:val>
                                        </p:tav>
                                      </p:tavLst>
                                    </p:anim>
                                    <p:anim calcmode="lin" valueType="num">
                                      <p:cBhvr additive="base">
                                        <p:cTn id="8" dur="500" fill="hold"/>
                                        <p:tgtEl>
                                          <p:spTgt spid="180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762000"/>
          </a:xfrm>
        </p:spPr>
        <p:txBody>
          <a:bodyPr/>
          <a:lstStyle/>
          <a:p>
            <a:r>
              <a:rPr lang="en-US" dirty="0" smtClean="0"/>
              <a:t>Application</a:t>
            </a:r>
            <a:endParaRPr lang="en-US" dirty="0"/>
          </a:p>
        </p:txBody>
      </p:sp>
      <p:sp>
        <p:nvSpPr>
          <p:cNvPr id="6" name="Text Placeholder 5"/>
          <p:cNvSpPr>
            <a:spLocks noGrp="1"/>
          </p:cNvSpPr>
          <p:nvPr>
            <p:ph type="body" idx="1"/>
          </p:nvPr>
        </p:nvSpPr>
        <p:spPr>
          <a:xfrm>
            <a:off x="722313" y="1447800"/>
            <a:ext cx="7772400" cy="4952999"/>
          </a:xfrm>
        </p:spPr>
        <p:txBody>
          <a:bodyPr/>
          <a:lstStyle/>
          <a:p>
            <a:pPr algn="just"/>
            <a:r>
              <a:rPr lang="en-US" sz="3200" b="1" dirty="0"/>
              <a:t>The Meghalaya Electricity Department installed energy efficient lights, heaters and air conditioners last year. Now they want to determine whether the average monthly energy usage has decreased. Should they perform a one- or two-tail test? If their previous average monthly usage was 3124 </a:t>
            </a:r>
            <a:r>
              <a:rPr lang="en-US" sz="3200" b="1" dirty="0" smtClean="0"/>
              <a:t>Kwh, </a:t>
            </a:r>
            <a:r>
              <a:rPr lang="en-US" sz="3200" b="1" dirty="0"/>
              <a:t>what are the null and alternative hypotheses</a:t>
            </a:r>
            <a:r>
              <a:rPr lang="en-US" sz="3200" b="1" dirty="0" smtClean="0"/>
              <a:t>?</a:t>
            </a:r>
          </a:p>
          <a:p>
            <a:pPr algn="just"/>
            <a:endParaRPr lang="en-US" sz="3200" b="1" dirty="0">
              <a:solidFill>
                <a:schemeClr val="bg2"/>
              </a:solidFill>
            </a:endParaRPr>
          </a:p>
          <a:p>
            <a:pPr algn="just"/>
            <a:endParaRPr lang="en-US" sz="3200" dirty="0">
              <a:solidFill>
                <a:schemeClr val="bg2"/>
              </a:solidFill>
            </a:endParaRPr>
          </a:p>
        </p:txBody>
      </p:sp>
    </p:spTree>
    <p:extLst>
      <p:ext uri="{BB962C8B-B14F-4D97-AF65-F5344CB8AC3E}">
        <p14:creationId xmlns:p14="http://schemas.microsoft.com/office/powerpoint/2010/main" val="14323164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defTabSz="914400"/>
            <a:r>
              <a:rPr lang="en-US"/>
              <a:t>Statistical inference</a:t>
            </a:r>
          </a:p>
        </p:txBody>
      </p:sp>
      <p:sp>
        <p:nvSpPr>
          <p:cNvPr id="184323" name="Rectangle 3"/>
          <p:cNvSpPr>
            <a:spLocks noGrp="1" noChangeArrowheads="1"/>
          </p:cNvSpPr>
          <p:nvPr>
            <p:ph type="body" idx="1"/>
          </p:nvPr>
        </p:nvSpPr>
        <p:spPr>
          <a:xfrm>
            <a:off x="762000" y="1676400"/>
            <a:ext cx="7772400" cy="4114800"/>
          </a:xfrm>
          <a:solidFill>
            <a:srgbClr val="CCFFCC"/>
          </a:solidFill>
        </p:spPr>
        <p:txBody>
          <a:bodyPr/>
          <a:lstStyle/>
          <a:p>
            <a:pPr marL="342900" indent="-342900" defTabSz="914400"/>
            <a:r>
              <a:rPr lang="en-US" sz="2400" dirty="0"/>
              <a:t>One of the major roles of statisticians is to draw </a:t>
            </a:r>
            <a:r>
              <a:rPr lang="en-US" sz="2400" dirty="0" smtClean="0"/>
              <a:t>conclusions </a:t>
            </a:r>
            <a:r>
              <a:rPr lang="en-US" sz="2400" dirty="0"/>
              <a:t>from data</a:t>
            </a:r>
          </a:p>
          <a:p>
            <a:pPr marL="342900" indent="-342900" defTabSz="914400">
              <a:lnSpc>
                <a:spcPct val="30000"/>
              </a:lnSpc>
            </a:pPr>
            <a:endParaRPr lang="en-US" sz="2400" dirty="0"/>
          </a:p>
          <a:p>
            <a:pPr marL="342900" indent="-342900" defTabSz="914400"/>
            <a:r>
              <a:rPr lang="en-US" sz="2400" dirty="0"/>
              <a:t>This is referred to as </a:t>
            </a:r>
            <a:r>
              <a:rPr lang="en-US" sz="2400" i="1" dirty="0">
                <a:effectLst>
                  <a:outerShdw blurRad="38100" dist="38100" dir="2700000" algn="tl">
                    <a:srgbClr val="FFFFFF"/>
                  </a:outerShdw>
                </a:effectLst>
              </a:rPr>
              <a:t>statistical inference</a:t>
            </a:r>
            <a:endParaRPr lang="en-US" sz="2400" dirty="0"/>
          </a:p>
          <a:p>
            <a:pPr marL="342900" indent="-342900" defTabSz="914400">
              <a:lnSpc>
                <a:spcPct val="60000"/>
              </a:lnSpc>
            </a:pPr>
            <a:endParaRPr lang="en-US" sz="2400" dirty="0"/>
          </a:p>
          <a:p>
            <a:pPr marL="342900" indent="-342900" defTabSz="914400"/>
            <a:r>
              <a:rPr lang="en-US" sz="2400" dirty="0"/>
              <a:t>We can put a probability on whether a conclusion is correct within reasonable doubt</a:t>
            </a:r>
          </a:p>
          <a:p>
            <a:pPr marL="342900" indent="-342900" defTabSz="914400">
              <a:lnSpc>
                <a:spcPct val="10000"/>
              </a:lnSpc>
            </a:pPr>
            <a:endParaRPr lang="en-US" sz="2400" dirty="0"/>
          </a:p>
          <a:p>
            <a:pPr marL="342900" indent="-342900" defTabSz="914400">
              <a:lnSpc>
                <a:spcPct val="50000"/>
              </a:lnSpc>
            </a:pPr>
            <a:endParaRPr lang="en-US" sz="2400" dirty="0"/>
          </a:p>
          <a:p>
            <a:pPr marL="342900" indent="-342900" defTabSz="914400"/>
            <a:r>
              <a:rPr lang="en-US" sz="2400" dirty="0"/>
              <a:t>Statistical inference plays a major role in decision making</a:t>
            </a:r>
            <a:endParaRPr lang="en-US" sz="3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762000"/>
          </a:xfrm>
        </p:spPr>
        <p:txBody>
          <a:bodyPr/>
          <a:lstStyle/>
          <a:p>
            <a:r>
              <a:rPr lang="en-US" dirty="0" smtClean="0"/>
              <a:t>Application</a:t>
            </a:r>
            <a:endParaRPr lang="en-US" dirty="0"/>
          </a:p>
        </p:txBody>
      </p:sp>
      <p:sp>
        <p:nvSpPr>
          <p:cNvPr id="6" name="Text Placeholder 5"/>
          <p:cNvSpPr>
            <a:spLocks noGrp="1"/>
          </p:cNvSpPr>
          <p:nvPr>
            <p:ph type="body" idx="1"/>
          </p:nvPr>
        </p:nvSpPr>
        <p:spPr>
          <a:xfrm>
            <a:off x="722313" y="1447800"/>
            <a:ext cx="7772400" cy="4952999"/>
          </a:xfrm>
        </p:spPr>
        <p:txBody>
          <a:bodyPr/>
          <a:lstStyle/>
          <a:p>
            <a:pPr algn="just"/>
            <a:r>
              <a:rPr lang="en-US" sz="2400" dirty="0" smtClean="0">
                <a:solidFill>
                  <a:schemeClr val="bg2"/>
                </a:solidFill>
              </a:rPr>
              <a:t>Dr. Ross believes that nicotine in cigarettes causes cigarette smokers to have higher daytime heart rates on average than do nonsmokers. He also believes that smokers crave the nicotine in cigarette rather than just smoking  for physical satisfaction of the act, accordingly that the average smoker will smoke more cigarettes per day if he or she switches from a brand with high nicotine content to one with a low level of nicotine.</a:t>
            </a:r>
          </a:p>
          <a:p>
            <a:pPr marL="457200" indent="-457200" algn="just">
              <a:buAutoNum type="alphaLcPeriod"/>
            </a:pPr>
            <a:r>
              <a:rPr lang="en-US" sz="2400" dirty="0" smtClean="0">
                <a:solidFill>
                  <a:schemeClr val="bg2"/>
                </a:solidFill>
              </a:rPr>
              <a:t>Suppose Ross knows that nonsmokers have an average daytime heart rate of 78 beats per minute. What are the appropriate null and alternative hypotheses for testing his belief?</a:t>
            </a:r>
          </a:p>
          <a:p>
            <a:pPr marL="457200" indent="-457200" algn="just">
              <a:buAutoNum type="alphaLcPeriod"/>
            </a:pPr>
            <a:r>
              <a:rPr lang="en-US" sz="2400" dirty="0" smtClean="0">
                <a:solidFill>
                  <a:schemeClr val="bg2"/>
                </a:solidFill>
              </a:rPr>
              <a:t>For the past 3 months, he has been observing a sample of 48 individual who smoke an average of 15 high-nicotine cigarettes per day. He has just switch them to a brand with a  low nicotine content. State Null and alternative hypotheses for testing second belief.</a:t>
            </a:r>
            <a:endParaRPr lang="en-US" sz="2400" dirty="0">
              <a:solidFill>
                <a:schemeClr val="bg2"/>
              </a:solidFill>
            </a:endParaRPr>
          </a:p>
        </p:txBody>
      </p:sp>
    </p:spTree>
    <p:extLst>
      <p:ext uri="{BB962C8B-B14F-4D97-AF65-F5344CB8AC3E}">
        <p14:creationId xmlns:p14="http://schemas.microsoft.com/office/powerpoint/2010/main" val="19830546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Hypothesis Testing Process</a:t>
            </a:r>
          </a:p>
        </p:txBody>
      </p:sp>
      <p:sp>
        <p:nvSpPr>
          <p:cNvPr id="61444" name="Rectangle 4"/>
          <p:cNvSpPr>
            <a:spLocks noChangeArrowheads="1"/>
          </p:cNvSpPr>
          <p:nvPr/>
        </p:nvSpPr>
        <p:spPr bwMode="auto">
          <a:xfrm>
            <a:off x="4800600" y="2895600"/>
            <a:ext cx="4017963"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Identify the Population</a:t>
            </a:r>
          </a:p>
        </p:txBody>
      </p:sp>
      <p:sp>
        <p:nvSpPr>
          <p:cNvPr id="61445" name="Rectangle 5"/>
          <p:cNvSpPr>
            <a:spLocks noChangeArrowheads="1"/>
          </p:cNvSpPr>
          <p:nvPr/>
        </p:nvSpPr>
        <p:spPr bwMode="auto">
          <a:xfrm>
            <a:off x="609600" y="1752600"/>
            <a:ext cx="2200275"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Assume the</a:t>
            </a:r>
          </a:p>
        </p:txBody>
      </p:sp>
      <p:sp>
        <p:nvSpPr>
          <p:cNvPr id="61446" name="Rectangle 6"/>
          <p:cNvSpPr>
            <a:spLocks noChangeArrowheads="1"/>
          </p:cNvSpPr>
          <p:nvPr/>
        </p:nvSpPr>
        <p:spPr bwMode="auto">
          <a:xfrm>
            <a:off x="641350" y="2133600"/>
            <a:ext cx="2000250"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population</a:t>
            </a:r>
          </a:p>
        </p:txBody>
      </p:sp>
      <p:sp>
        <p:nvSpPr>
          <p:cNvPr id="61447" name="Rectangle 7"/>
          <p:cNvSpPr>
            <a:spLocks noChangeArrowheads="1"/>
          </p:cNvSpPr>
          <p:nvPr/>
        </p:nvSpPr>
        <p:spPr bwMode="auto">
          <a:xfrm>
            <a:off x="304800" y="2514600"/>
            <a:ext cx="2813050"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mean age is 50.</a:t>
            </a:r>
          </a:p>
        </p:txBody>
      </p:sp>
      <p:sp>
        <p:nvSpPr>
          <p:cNvPr id="61448" name="Rectangle 8"/>
          <p:cNvSpPr>
            <a:spLocks noChangeArrowheads="1"/>
          </p:cNvSpPr>
          <p:nvPr/>
        </p:nvSpPr>
        <p:spPr bwMode="auto">
          <a:xfrm>
            <a:off x="606425" y="3025775"/>
            <a:ext cx="2289175"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                   )</a:t>
            </a:r>
          </a:p>
        </p:txBody>
      </p:sp>
      <p:sp>
        <p:nvSpPr>
          <p:cNvPr id="61449" name="Freeform 9"/>
          <p:cNvSpPr>
            <a:spLocks/>
          </p:cNvSpPr>
          <p:nvPr/>
        </p:nvSpPr>
        <p:spPr bwMode="auto">
          <a:xfrm>
            <a:off x="8077200" y="3581400"/>
            <a:ext cx="677863" cy="704850"/>
          </a:xfrm>
          <a:custGeom>
            <a:avLst/>
            <a:gdLst/>
            <a:ahLst/>
            <a:cxnLst>
              <a:cxn ang="0">
                <a:pos x="107" y="0"/>
              </a:cxn>
              <a:cxn ang="0">
                <a:pos x="320" y="0"/>
              </a:cxn>
              <a:cxn ang="0">
                <a:pos x="320" y="335"/>
              </a:cxn>
              <a:cxn ang="0">
                <a:pos x="426" y="335"/>
              </a:cxn>
              <a:cxn ang="0">
                <a:pos x="214" y="443"/>
              </a:cxn>
              <a:cxn ang="0">
                <a:pos x="0" y="335"/>
              </a:cxn>
              <a:cxn ang="0">
                <a:pos x="107" y="335"/>
              </a:cxn>
              <a:cxn ang="0">
                <a:pos x="107" y="0"/>
              </a:cxn>
            </a:cxnLst>
            <a:rect l="0" t="0" r="r" b="b"/>
            <a:pathLst>
              <a:path w="427" h="444">
                <a:moveTo>
                  <a:pt x="107" y="0"/>
                </a:moveTo>
                <a:lnTo>
                  <a:pt x="320" y="0"/>
                </a:lnTo>
                <a:lnTo>
                  <a:pt x="320" y="335"/>
                </a:lnTo>
                <a:lnTo>
                  <a:pt x="426" y="335"/>
                </a:lnTo>
                <a:lnTo>
                  <a:pt x="214" y="443"/>
                </a:lnTo>
                <a:lnTo>
                  <a:pt x="0" y="335"/>
                </a:lnTo>
                <a:lnTo>
                  <a:pt x="107" y="335"/>
                </a:lnTo>
                <a:lnTo>
                  <a:pt x="107" y="0"/>
                </a:lnTo>
              </a:path>
            </a:pathLst>
          </a:custGeom>
          <a:solidFill>
            <a:srgbClr val="FFFF99"/>
          </a:solidFill>
          <a:ln w="9525" cap="rnd">
            <a:noFill/>
            <a:round/>
            <a:headEnd type="none" w="sm" len="sm"/>
            <a:tailEnd type="none" w="sm" len="sm"/>
          </a:ln>
          <a:effectLst/>
        </p:spPr>
        <p:txBody>
          <a:bodyPr/>
          <a:lstStyle/>
          <a:p>
            <a:endParaRPr lang="en-US"/>
          </a:p>
        </p:txBody>
      </p:sp>
      <p:sp>
        <p:nvSpPr>
          <p:cNvPr id="61450" name="Freeform 10"/>
          <p:cNvSpPr>
            <a:spLocks/>
          </p:cNvSpPr>
          <p:nvPr/>
        </p:nvSpPr>
        <p:spPr bwMode="auto">
          <a:xfrm>
            <a:off x="8064500" y="3581400"/>
            <a:ext cx="687388" cy="687388"/>
          </a:xfrm>
          <a:custGeom>
            <a:avLst/>
            <a:gdLst/>
            <a:ahLst/>
            <a:cxnLst>
              <a:cxn ang="0">
                <a:pos x="324" y="0"/>
              </a:cxn>
              <a:cxn ang="0">
                <a:pos x="324" y="323"/>
              </a:cxn>
              <a:cxn ang="0">
                <a:pos x="432" y="323"/>
              </a:cxn>
              <a:cxn ang="0">
                <a:pos x="217" y="432"/>
              </a:cxn>
              <a:cxn ang="0">
                <a:pos x="0" y="323"/>
              </a:cxn>
              <a:cxn ang="0">
                <a:pos x="109" y="323"/>
              </a:cxn>
              <a:cxn ang="0">
                <a:pos x="109" y="0"/>
              </a:cxn>
            </a:cxnLst>
            <a:rect l="0" t="0" r="r" b="b"/>
            <a:pathLst>
              <a:path w="433" h="433">
                <a:moveTo>
                  <a:pt x="324" y="0"/>
                </a:moveTo>
                <a:lnTo>
                  <a:pt x="324" y="323"/>
                </a:lnTo>
                <a:lnTo>
                  <a:pt x="432" y="323"/>
                </a:lnTo>
                <a:lnTo>
                  <a:pt x="217" y="432"/>
                </a:lnTo>
                <a:lnTo>
                  <a:pt x="0" y="323"/>
                </a:lnTo>
                <a:lnTo>
                  <a:pt x="109" y="323"/>
                </a:lnTo>
                <a:lnTo>
                  <a:pt x="109"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1451" name="Freeform 11"/>
          <p:cNvSpPr>
            <a:spLocks/>
          </p:cNvSpPr>
          <p:nvPr/>
        </p:nvSpPr>
        <p:spPr bwMode="auto">
          <a:xfrm>
            <a:off x="3429000" y="5103813"/>
            <a:ext cx="914400" cy="687387"/>
          </a:xfrm>
          <a:custGeom>
            <a:avLst/>
            <a:gdLst/>
            <a:ahLst/>
            <a:cxnLst>
              <a:cxn ang="0">
                <a:pos x="575" y="324"/>
              </a:cxn>
              <a:cxn ang="0">
                <a:pos x="107" y="324"/>
              </a:cxn>
              <a:cxn ang="0">
                <a:pos x="107" y="432"/>
              </a:cxn>
              <a:cxn ang="0">
                <a:pos x="0" y="215"/>
              </a:cxn>
              <a:cxn ang="0">
                <a:pos x="107" y="0"/>
              </a:cxn>
              <a:cxn ang="0">
                <a:pos x="107" y="107"/>
              </a:cxn>
              <a:cxn ang="0">
                <a:pos x="575" y="107"/>
              </a:cxn>
            </a:cxnLst>
            <a:rect l="0" t="0" r="r" b="b"/>
            <a:pathLst>
              <a:path w="576" h="433">
                <a:moveTo>
                  <a:pt x="575" y="324"/>
                </a:moveTo>
                <a:lnTo>
                  <a:pt x="107" y="324"/>
                </a:lnTo>
                <a:lnTo>
                  <a:pt x="107" y="432"/>
                </a:lnTo>
                <a:lnTo>
                  <a:pt x="0" y="215"/>
                </a:lnTo>
                <a:lnTo>
                  <a:pt x="107" y="0"/>
                </a:lnTo>
                <a:lnTo>
                  <a:pt x="107" y="107"/>
                </a:lnTo>
                <a:lnTo>
                  <a:pt x="575" y="107"/>
                </a:lnTo>
              </a:path>
            </a:pathLst>
          </a:custGeom>
          <a:solidFill>
            <a:srgbClr val="FFFF99"/>
          </a:solidFill>
          <a:ln w="12700" cap="rnd" cmpd="sng">
            <a:solidFill>
              <a:srgbClr val="000000"/>
            </a:solidFill>
            <a:prstDash val="solid"/>
            <a:round/>
            <a:headEnd type="none" w="sm" len="sm"/>
            <a:tailEnd type="none" w="sm" len="sm"/>
          </a:ln>
          <a:effectLst/>
        </p:spPr>
        <p:txBody>
          <a:bodyPr/>
          <a:lstStyle/>
          <a:p>
            <a:endParaRPr lang="en-US"/>
          </a:p>
        </p:txBody>
      </p:sp>
      <p:sp>
        <p:nvSpPr>
          <p:cNvPr id="61452" name="Freeform 12"/>
          <p:cNvSpPr>
            <a:spLocks/>
          </p:cNvSpPr>
          <p:nvPr/>
        </p:nvSpPr>
        <p:spPr bwMode="auto">
          <a:xfrm>
            <a:off x="915988" y="5257800"/>
            <a:ext cx="1500187" cy="723900"/>
          </a:xfrm>
          <a:custGeom>
            <a:avLst/>
            <a:gdLst/>
            <a:ahLst/>
            <a:cxnLst>
              <a:cxn ang="0">
                <a:pos x="0" y="360"/>
              </a:cxn>
              <a:cxn ang="0">
                <a:pos x="0" y="95"/>
              </a:cxn>
              <a:cxn ang="0">
                <a:pos x="95" y="0"/>
              </a:cxn>
              <a:cxn ang="0">
                <a:pos x="849" y="0"/>
              </a:cxn>
              <a:cxn ang="0">
                <a:pos x="944" y="95"/>
              </a:cxn>
              <a:cxn ang="0">
                <a:pos x="944" y="360"/>
              </a:cxn>
              <a:cxn ang="0">
                <a:pos x="849" y="455"/>
              </a:cxn>
              <a:cxn ang="0">
                <a:pos x="95" y="455"/>
              </a:cxn>
              <a:cxn ang="0">
                <a:pos x="0" y="360"/>
              </a:cxn>
              <a:cxn ang="0">
                <a:pos x="48" y="347"/>
              </a:cxn>
              <a:cxn ang="0">
                <a:pos x="48" y="111"/>
              </a:cxn>
              <a:cxn ang="0">
                <a:pos x="108" y="47"/>
              </a:cxn>
              <a:cxn ang="0">
                <a:pos x="834" y="47"/>
              </a:cxn>
              <a:cxn ang="0">
                <a:pos x="896" y="111"/>
              </a:cxn>
              <a:cxn ang="0">
                <a:pos x="896" y="347"/>
              </a:cxn>
              <a:cxn ang="0">
                <a:pos x="834" y="408"/>
              </a:cxn>
              <a:cxn ang="0">
                <a:pos x="108" y="408"/>
              </a:cxn>
              <a:cxn ang="0">
                <a:pos x="48" y="347"/>
              </a:cxn>
              <a:cxn ang="0">
                <a:pos x="0" y="360"/>
              </a:cxn>
            </a:cxnLst>
            <a:rect l="0" t="0" r="r" b="b"/>
            <a:pathLst>
              <a:path w="945" h="456">
                <a:moveTo>
                  <a:pt x="0" y="360"/>
                </a:moveTo>
                <a:lnTo>
                  <a:pt x="0" y="95"/>
                </a:lnTo>
                <a:lnTo>
                  <a:pt x="95" y="0"/>
                </a:lnTo>
                <a:lnTo>
                  <a:pt x="849" y="0"/>
                </a:lnTo>
                <a:lnTo>
                  <a:pt x="944" y="95"/>
                </a:lnTo>
                <a:lnTo>
                  <a:pt x="944" y="360"/>
                </a:lnTo>
                <a:lnTo>
                  <a:pt x="849" y="455"/>
                </a:lnTo>
                <a:lnTo>
                  <a:pt x="95" y="455"/>
                </a:lnTo>
                <a:lnTo>
                  <a:pt x="0" y="360"/>
                </a:lnTo>
                <a:lnTo>
                  <a:pt x="48" y="347"/>
                </a:lnTo>
                <a:lnTo>
                  <a:pt x="48" y="111"/>
                </a:lnTo>
                <a:lnTo>
                  <a:pt x="108" y="47"/>
                </a:lnTo>
                <a:lnTo>
                  <a:pt x="834" y="47"/>
                </a:lnTo>
                <a:lnTo>
                  <a:pt x="896" y="111"/>
                </a:lnTo>
                <a:lnTo>
                  <a:pt x="896" y="347"/>
                </a:lnTo>
                <a:lnTo>
                  <a:pt x="834" y="408"/>
                </a:lnTo>
                <a:lnTo>
                  <a:pt x="108" y="408"/>
                </a:lnTo>
                <a:lnTo>
                  <a:pt x="48" y="347"/>
                </a:lnTo>
                <a:lnTo>
                  <a:pt x="0" y="360"/>
                </a:lnTo>
              </a:path>
            </a:pathLst>
          </a:custGeom>
          <a:solidFill>
            <a:srgbClr val="FFCCCC"/>
          </a:solidFill>
          <a:ln w="9525" cap="rnd">
            <a:solidFill>
              <a:srgbClr val="FFCCCC"/>
            </a:solidFill>
            <a:round/>
            <a:headEnd type="none" w="sm" len="sm"/>
            <a:tailEnd type="none" w="sm" len="sm"/>
          </a:ln>
          <a:effectLst/>
        </p:spPr>
        <p:txBody>
          <a:bodyPr/>
          <a:lstStyle/>
          <a:p>
            <a:endParaRPr lang="en-US"/>
          </a:p>
        </p:txBody>
      </p:sp>
      <p:sp>
        <p:nvSpPr>
          <p:cNvPr id="61453" name="Rectangle 13"/>
          <p:cNvSpPr>
            <a:spLocks noChangeArrowheads="1"/>
          </p:cNvSpPr>
          <p:nvPr/>
        </p:nvSpPr>
        <p:spPr bwMode="auto">
          <a:xfrm>
            <a:off x="971550" y="5413375"/>
            <a:ext cx="138430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chemeClr val="tx2"/>
                </a:solidFill>
                <a:latin typeface="Arial" charset="0"/>
              </a:rPr>
              <a:t>REJECT</a:t>
            </a:r>
          </a:p>
        </p:txBody>
      </p:sp>
      <p:sp>
        <p:nvSpPr>
          <p:cNvPr id="61454" name="Freeform 14"/>
          <p:cNvSpPr>
            <a:spLocks/>
          </p:cNvSpPr>
          <p:nvPr/>
        </p:nvSpPr>
        <p:spPr bwMode="auto">
          <a:xfrm>
            <a:off x="6311900" y="5105400"/>
            <a:ext cx="533400" cy="611188"/>
          </a:xfrm>
          <a:custGeom>
            <a:avLst/>
            <a:gdLst/>
            <a:ahLst/>
            <a:cxnLst>
              <a:cxn ang="0">
                <a:pos x="335" y="288"/>
              </a:cxn>
              <a:cxn ang="0">
                <a:pos x="63" y="288"/>
              </a:cxn>
              <a:cxn ang="0">
                <a:pos x="63" y="384"/>
              </a:cxn>
              <a:cxn ang="0">
                <a:pos x="0" y="191"/>
              </a:cxn>
              <a:cxn ang="0">
                <a:pos x="63" y="0"/>
              </a:cxn>
              <a:cxn ang="0">
                <a:pos x="63" y="95"/>
              </a:cxn>
              <a:cxn ang="0">
                <a:pos x="335" y="95"/>
              </a:cxn>
            </a:cxnLst>
            <a:rect l="0" t="0" r="r" b="b"/>
            <a:pathLst>
              <a:path w="336" h="385">
                <a:moveTo>
                  <a:pt x="335" y="288"/>
                </a:moveTo>
                <a:lnTo>
                  <a:pt x="63" y="288"/>
                </a:lnTo>
                <a:lnTo>
                  <a:pt x="63" y="384"/>
                </a:lnTo>
                <a:lnTo>
                  <a:pt x="0" y="191"/>
                </a:lnTo>
                <a:lnTo>
                  <a:pt x="63" y="0"/>
                </a:lnTo>
                <a:lnTo>
                  <a:pt x="63" y="95"/>
                </a:lnTo>
                <a:lnTo>
                  <a:pt x="335" y="95"/>
                </a:lnTo>
              </a:path>
            </a:pathLst>
          </a:custGeom>
          <a:solidFill>
            <a:schemeClr val="folHlink"/>
          </a:solidFill>
          <a:ln w="12700" cap="rnd" cmpd="sng">
            <a:solidFill>
              <a:srgbClr val="000000"/>
            </a:solidFill>
            <a:prstDash val="solid"/>
            <a:round/>
            <a:headEnd type="none" w="sm" len="sm"/>
            <a:tailEnd type="none" w="sm" len="sm"/>
          </a:ln>
          <a:effectLst/>
        </p:spPr>
        <p:txBody>
          <a:bodyPr/>
          <a:lstStyle/>
          <a:p>
            <a:endParaRPr lang="en-US"/>
          </a:p>
        </p:txBody>
      </p:sp>
      <p:sp>
        <p:nvSpPr>
          <p:cNvPr id="61455" name="Freeform 15"/>
          <p:cNvSpPr>
            <a:spLocks/>
          </p:cNvSpPr>
          <p:nvPr/>
        </p:nvSpPr>
        <p:spPr bwMode="auto">
          <a:xfrm>
            <a:off x="3265488" y="2324100"/>
            <a:ext cx="933450" cy="677863"/>
          </a:xfrm>
          <a:custGeom>
            <a:avLst/>
            <a:gdLst/>
            <a:ahLst/>
            <a:cxnLst>
              <a:cxn ang="0">
                <a:pos x="0" y="320"/>
              </a:cxn>
              <a:cxn ang="0">
                <a:pos x="0" y="106"/>
              </a:cxn>
              <a:cxn ang="0">
                <a:pos x="479" y="106"/>
              </a:cxn>
              <a:cxn ang="0">
                <a:pos x="479" y="0"/>
              </a:cxn>
              <a:cxn ang="0">
                <a:pos x="587" y="214"/>
              </a:cxn>
              <a:cxn ang="0">
                <a:pos x="479" y="426"/>
              </a:cxn>
              <a:cxn ang="0">
                <a:pos x="479" y="320"/>
              </a:cxn>
              <a:cxn ang="0">
                <a:pos x="0" y="320"/>
              </a:cxn>
            </a:cxnLst>
            <a:rect l="0" t="0" r="r" b="b"/>
            <a:pathLst>
              <a:path w="588" h="427">
                <a:moveTo>
                  <a:pt x="0" y="320"/>
                </a:moveTo>
                <a:lnTo>
                  <a:pt x="0" y="106"/>
                </a:lnTo>
                <a:lnTo>
                  <a:pt x="479" y="106"/>
                </a:lnTo>
                <a:lnTo>
                  <a:pt x="479" y="0"/>
                </a:lnTo>
                <a:lnTo>
                  <a:pt x="587" y="214"/>
                </a:lnTo>
                <a:lnTo>
                  <a:pt x="479" y="426"/>
                </a:lnTo>
                <a:lnTo>
                  <a:pt x="479" y="320"/>
                </a:lnTo>
                <a:lnTo>
                  <a:pt x="0" y="320"/>
                </a:lnTo>
              </a:path>
            </a:pathLst>
          </a:custGeom>
          <a:solidFill>
            <a:schemeClr val="folHlink"/>
          </a:solidFill>
          <a:ln w="9525" cap="rnd">
            <a:noFill/>
            <a:round/>
            <a:headEnd type="none" w="sm" len="sm"/>
            <a:tailEnd type="none" w="sm" len="sm"/>
          </a:ln>
          <a:effectLst/>
        </p:spPr>
        <p:txBody>
          <a:bodyPr/>
          <a:lstStyle/>
          <a:p>
            <a:endParaRPr lang="en-US"/>
          </a:p>
        </p:txBody>
      </p:sp>
      <p:sp>
        <p:nvSpPr>
          <p:cNvPr id="61456" name="Freeform 16"/>
          <p:cNvSpPr>
            <a:spLocks/>
          </p:cNvSpPr>
          <p:nvPr/>
        </p:nvSpPr>
        <p:spPr bwMode="auto">
          <a:xfrm>
            <a:off x="3292475" y="2324100"/>
            <a:ext cx="915988" cy="687388"/>
          </a:xfrm>
          <a:custGeom>
            <a:avLst/>
            <a:gdLst/>
            <a:ahLst/>
            <a:cxnLst>
              <a:cxn ang="0">
                <a:pos x="0" y="107"/>
              </a:cxn>
              <a:cxn ang="0">
                <a:pos x="467" y="107"/>
              </a:cxn>
              <a:cxn ang="0">
                <a:pos x="467" y="0"/>
              </a:cxn>
              <a:cxn ang="0">
                <a:pos x="576" y="217"/>
              </a:cxn>
              <a:cxn ang="0">
                <a:pos x="467" y="432"/>
              </a:cxn>
              <a:cxn ang="0">
                <a:pos x="467" y="324"/>
              </a:cxn>
              <a:cxn ang="0">
                <a:pos x="0" y="324"/>
              </a:cxn>
            </a:cxnLst>
            <a:rect l="0" t="0" r="r" b="b"/>
            <a:pathLst>
              <a:path w="577" h="433">
                <a:moveTo>
                  <a:pt x="0" y="107"/>
                </a:moveTo>
                <a:lnTo>
                  <a:pt x="467" y="107"/>
                </a:lnTo>
                <a:lnTo>
                  <a:pt x="467" y="0"/>
                </a:lnTo>
                <a:lnTo>
                  <a:pt x="576" y="217"/>
                </a:lnTo>
                <a:lnTo>
                  <a:pt x="467" y="432"/>
                </a:lnTo>
                <a:lnTo>
                  <a:pt x="467" y="324"/>
                </a:lnTo>
                <a:lnTo>
                  <a:pt x="0" y="324"/>
                </a:lnTo>
              </a:path>
            </a:pathLst>
          </a:custGeom>
          <a:solidFill>
            <a:schemeClr val="folHlink"/>
          </a:solidFill>
          <a:ln w="12700" cap="rnd" cmpd="sng">
            <a:solidFill>
              <a:srgbClr val="000000"/>
            </a:solidFill>
            <a:prstDash val="solid"/>
            <a:round/>
            <a:headEnd type="none" w="sm" len="sm"/>
            <a:tailEnd type="none" w="sm" len="sm"/>
          </a:ln>
          <a:effectLst/>
        </p:spPr>
        <p:txBody>
          <a:bodyPr/>
          <a:lstStyle/>
          <a:p>
            <a:endParaRPr lang="en-US"/>
          </a:p>
        </p:txBody>
      </p:sp>
      <p:grpSp>
        <p:nvGrpSpPr>
          <p:cNvPr id="2" name="Group 17"/>
          <p:cNvGrpSpPr>
            <a:grpSpLocks/>
          </p:cNvGrpSpPr>
          <p:nvPr/>
        </p:nvGrpSpPr>
        <p:grpSpPr bwMode="auto">
          <a:xfrm>
            <a:off x="5105400" y="4243388"/>
            <a:ext cx="1027113" cy="1471612"/>
            <a:chOff x="2736" y="2832"/>
            <a:chExt cx="647" cy="927"/>
          </a:xfrm>
        </p:grpSpPr>
        <p:grpSp>
          <p:nvGrpSpPr>
            <p:cNvPr id="3" name="Group 18"/>
            <p:cNvGrpSpPr>
              <a:grpSpLocks/>
            </p:cNvGrpSpPr>
            <p:nvPr/>
          </p:nvGrpSpPr>
          <p:grpSpPr bwMode="auto">
            <a:xfrm>
              <a:off x="2736" y="2832"/>
              <a:ext cx="647" cy="927"/>
              <a:chOff x="2736" y="2832"/>
              <a:chExt cx="647" cy="927"/>
            </a:xfrm>
          </p:grpSpPr>
          <p:grpSp>
            <p:nvGrpSpPr>
              <p:cNvPr id="4" name="Group 19"/>
              <p:cNvGrpSpPr>
                <a:grpSpLocks/>
              </p:cNvGrpSpPr>
              <p:nvPr/>
            </p:nvGrpSpPr>
            <p:grpSpPr bwMode="auto">
              <a:xfrm>
                <a:off x="2736" y="2832"/>
                <a:ext cx="647" cy="927"/>
                <a:chOff x="2736" y="2832"/>
                <a:chExt cx="647" cy="927"/>
              </a:xfrm>
            </p:grpSpPr>
            <p:sp>
              <p:nvSpPr>
                <p:cNvPr id="61460" name="Freeform 20"/>
                <p:cNvSpPr>
                  <a:spLocks/>
                </p:cNvSpPr>
                <p:nvPr/>
              </p:nvSpPr>
              <p:spPr bwMode="auto">
                <a:xfrm>
                  <a:off x="2736" y="2832"/>
                  <a:ext cx="647" cy="5"/>
                </a:xfrm>
                <a:custGeom>
                  <a:avLst/>
                  <a:gdLst/>
                  <a:ahLst/>
                  <a:cxnLst>
                    <a:cxn ang="0">
                      <a:pos x="0" y="0"/>
                    </a:cxn>
                    <a:cxn ang="0">
                      <a:pos x="646" y="0"/>
                    </a:cxn>
                    <a:cxn ang="0">
                      <a:pos x="604" y="4"/>
                    </a:cxn>
                    <a:cxn ang="0">
                      <a:pos x="40" y="4"/>
                    </a:cxn>
                    <a:cxn ang="0">
                      <a:pos x="0" y="0"/>
                    </a:cxn>
                  </a:cxnLst>
                  <a:rect l="0" t="0" r="r" b="b"/>
                  <a:pathLst>
                    <a:path w="647" h="5">
                      <a:moveTo>
                        <a:pt x="0" y="0"/>
                      </a:moveTo>
                      <a:lnTo>
                        <a:pt x="646" y="0"/>
                      </a:lnTo>
                      <a:lnTo>
                        <a:pt x="604" y="4"/>
                      </a:lnTo>
                      <a:lnTo>
                        <a:pt x="40" y="4"/>
                      </a:lnTo>
                      <a:lnTo>
                        <a:pt x="0" y="0"/>
                      </a:lnTo>
                    </a:path>
                  </a:pathLst>
                </a:custGeom>
                <a:solidFill>
                  <a:srgbClr val="808000"/>
                </a:solidFill>
                <a:ln w="9525" cap="rnd">
                  <a:noFill/>
                  <a:round/>
                  <a:headEnd type="none" w="sm" len="sm"/>
                  <a:tailEnd type="none" w="sm" len="sm"/>
                </a:ln>
                <a:effectLst/>
              </p:spPr>
              <p:txBody>
                <a:bodyPr/>
                <a:lstStyle/>
                <a:p>
                  <a:endParaRPr lang="en-US"/>
                </a:p>
              </p:txBody>
            </p:sp>
            <p:sp>
              <p:nvSpPr>
                <p:cNvPr id="61461" name="Freeform 21"/>
                <p:cNvSpPr>
                  <a:spLocks/>
                </p:cNvSpPr>
                <p:nvPr/>
              </p:nvSpPr>
              <p:spPr bwMode="auto">
                <a:xfrm>
                  <a:off x="2736" y="2832"/>
                  <a:ext cx="647" cy="927"/>
                </a:xfrm>
                <a:custGeom>
                  <a:avLst/>
                  <a:gdLst/>
                  <a:ahLst/>
                  <a:cxnLst>
                    <a:cxn ang="0">
                      <a:pos x="0" y="0"/>
                    </a:cxn>
                    <a:cxn ang="0">
                      <a:pos x="43" y="11"/>
                    </a:cxn>
                    <a:cxn ang="0">
                      <a:pos x="602" y="11"/>
                    </a:cxn>
                    <a:cxn ang="0">
                      <a:pos x="646" y="0"/>
                    </a:cxn>
                    <a:cxn ang="0">
                      <a:pos x="646" y="854"/>
                    </a:cxn>
                    <a:cxn ang="0">
                      <a:pos x="641" y="872"/>
                    </a:cxn>
                    <a:cxn ang="0">
                      <a:pos x="633" y="890"/>
                    </a:cxn>
                    <a:cxn ang="0">
                      <a:pos x="624" y="905"/>
                    </a:cxn>
                    <a:cxn ang="0">
                      <a:pos x="611" y="915"/>
                    </a:cxn>
                    <a:cxn ang="0">
                      <a:pos x="598" y="922"/>
                    </a:cxn>
                    <a:cxn ang="0">
                      <a:pos x="580" y="926"/>
                    </a:cxn>
                    <a:cxn ang="0">
                      <a:pos x="65" y="926"/>
                    </a:cxn>
                    <a:cxn ang="0">
                      <a:pos x="42" y="923"/>
                    </a:cxn>
                    <a:cxn ang="0">
                      <a:pos x="27" y="914"/>
                    </a:cxn>
                    <a:cxn ang="0">
                      <a:pos x="16" y="901"/>
                    </a:cxn>
                    <a:cxn ang="0">
                      <a:pos x="7" y="889"/>
                    </a:cxn>
                    <a:cxn ang="0">
                      <a:pos x="2" y="872"/>
                    </a:cxn>
                    <a:cxn ang="0">
                      <a:pos x="0" y="854"/>
                    </a:cxn>
                    <a:cxn ang="0">
                      <a:pos x="0" y="0"/>
                    </a:cxn>
                  </a:cxnLst>
                  <a:rect l="0" t="0" r="r" b="b"/>
                  <a:pathLst>
                    <a:path w="647" h="927">
                      <a:moveTo>
                        <a:pt x="0" y="0"/>
                      </a:moveTo>
                      <a:lnTo>
                        <a:pt x="43" y="11"/>
                      </a:lnTo>
                      <a:lnTo>
                        <a:pt x="602" y="11"/>
                      </a:lnTo>
                      <a:lnTo>
                        <a:pt x="646" y="0"/>
                      </a:lnTo>
                      <a:lnTo>
                        <a:pt x="646" y="854"/>
                      </a:lnTo>
                      <a:lnTo>
                        <a:pt x="641" y="872"/>
                      </a:lnTo>
                      <a:lnTo>
                        <a:pt x="633" y="890"/>
                      </a:lnTo>
                      <a:lnTo>
                        <a:pt x="624" y="905"/>
                      </a:lnTo>
                      <a:lnTo>
                        <a:pt x="611" y="915"/>
                      </a:lnTo>
                      <a:lnTo>
                        <a:pt x="598" y="922"/>
                      </a:lnTo>
                      <a:lnTo>
                        <a:pt x="580" y="926"/>
                      </a:lnTo>
                      <a:lnTo>
                        <a:pt x="65" y="926"/>
                      </a:lnTo>
                      <a:lnTo>
                        <a:pt x="42" y="923"/>
                      </a:lnTo>
                      <a:lnTo>
                        <a:pt x="27" y="914"/>
                      </a:lnTo>
                      <a:lnTo>
                        <a:pt x="16" y="901"/>
                      </a:lnTo>
                      <a:lnTo>
                        <a:pt x="7" y="889"/>
                      </a:lnTo>
                      <a:lnTo>
                        <a:pt x="2" y="872"/>
                      </a:lnTo>
                      <a:lnTo>
                        <a:pt x="0" y="854"/>
                      </a:lnTo>
                      <a:lnTo>
                        <a:pt x="0" y="0"/>
                      </a:lnTo>
                    </a:path>
                  </a:pathLst>
                </a:custGeom>
                <a:solidFill>
                  <a:srgbClr val="FFFFBF"/>
                </a:solidFill>
                <a:ln w="9525" cap="rnd">
                  <a:noFill/>
                  <a:round/>
                  <a:headEnd type="none" w="sm" len="sm"/>
                  <a:tailEnd type="none" w="sm" len="sm"/>
                </a:ln>
                <a:effectLst/>
              </p:spPr>
              <p:txBody>
                <a:bodyPr/>
                <a:lstStyle/>
                <a:p>
                  <a:endParaRPr lang="en-US"/>
                </a:p>
              </p:txBody>
            </p:sp>
          </p:grpSp>
          <p:grpSp>
            <p:nvGrpSpPr>
              <p:cNvPr id="5" name="Group 22"/>
              <p:cNvGrpSpPr>
                <a:grpSpLocks/>
              </p:cNvGrpSpPr>
              <p:nvPr/>
            </p:nvGrpSpPr>
            <p:grpSpPr bwMode="auto">
              <a:xfrm>
                <a:off x="2777" y="2843"/>
                <a:ext cx="565" cy="872"/>
                <a:chOff x="2777" y="2843"/>
                <a:chExt cx="565" cy="872"/>
              </a:xfrm>
            </p:grpSpPr>
            <p:grpSp>
              <p:nvGrpSpPr>
                <p:cNvPr id="6" name="Group 23"/>
                <p:cNvGrpSpPr>
                  <a:grpSpLocks/>
                </p:cNvGrpSpPr>
                <p:nvPr/>
              </p:nvGrpSpPr>
              <p:grpSpPr bwMode="auto">
                <a:xfrm>
                  <a:off x="2777" y="2843"/>
                  <a:ext cx="565" cy="872"/>
                  <a:chOff x="2777" y="2843"/>
                  <a:chExt cx="565" cy="872"/>
                </a:xfrm>
              </p:grpSpPr>
              <p:grpSp>
                <p:nvGrpSpPr>
                  <p:cNvPr id="7" name="Group 24"/>
                  <p:cNvGrpSpPr>
                    <a:grpSpLocks/>
                  </p:cNvGrpSpPr>
                  <p:nvPr/>
                </p:nvGrpSpPr>
                <p:grpSpPr bwMode="auto">
                  <a:xfrm>
                    <a:off x="2777" y="2843"/>
                    <a:ext cx="565" cy="872"/>
                    <a:chOff x="2777" y="2843"/>
                    <a:chExt cx="565" cy="872"/>
                  </a:xfrm>
                </p:grpSpPr>
                <p:sp>
                  <p:nvSpPr>
                    <p:cNvPr id="61465" name="Freeform 25"/>
                    <p:cNvSpPr>
                      <a:spLocks/>
                    </p:cNvSpPr>
                    <p:nvPr/>
                  </p:nvSpPr>
                  <p:spPr bwMode="auto">
                    <a:xfrm>
                      <a:off x="2777" y="2844"/>
                      <a:ext cx="564" cy="864"/>
                    </a:xfrm>
                    <a:custGeom>
                      <a:avLst/>
                      <a:gdLst/>
                      <a:ahLst/>
                      <a:cxnLst>
                        <a:cxn ang="0">
                          <a:pos x="0" y="0"/>
                        </a:cxn>
                        <a:cxn ang="0">
                          <a:pos x="563" y="0"/>
                        </a:cxn>
                        <a:cxn ang="0">
                          <a:pos x="558" y="801"/>
                        </a:cxn>
                        <a:cxn ang="0">
                          <a:pos x="554" y="817"/>
                        </a:cxn>
                        <a:cxn ang="0">
                          <a:pos x="547" y="832"/>
                        </a:cxn>
                        <a:cxn ang="0">
                          <a:pos x="539" y="845"/>
                        </a:cxn>
                        <a:cxn ang="0">
                          <a:pos x="528" y="854"/>
                        </a:cxn>
                        <a:cxn ang="0">
                          <a:pos x="516" y="860"/>
                        </a:cxn>
                        <a:cxn ang="0">
                          <a:pos x="500" y="863"/>
                        </a:cxn>
                        <a:cxn ang="0">
                          <a:pos x="57" y="863"/>
                        </a:cxn>
                        <a:cxn ang="0">
                          <a:pos x="37" y="863"/>
                        </a:cxn>
                        <a:cxn ang="0">
                          <a:pos x="25" y="856"/>
                        </a:cxn>
                        <a:cxn ang="0">
                          <a:pos x="15" y="848"/>
                        </a:cxn>
                        <a:cxn ang="0">
                          <a:pos x="7" y="833"/>
                        </a:cxn>
                        <a:cxn ang="0">
                          <a:pos x="2" y="816"/>
                        </a:cxn>
                        <a:cxn ang="0">
                          <a:pos x="0" y="801"/>
                        </a:cxn>
                        <a:cxn ang="0">
                          <a:pos x="0" y="0"/>
                        </a:cxn>
                      </a:cxnLst>
                      <a:rect l="0" t="0" r="r" b="b"/>
                      <a:pathLst>
                        <a:path w="564" h="864">
                          <a:moveTo>
                            <a:pt x="0" y="0"/>
                          </a:moveTo>
                          <a:lnTo>
                            <a:pt x="563" y="0"/>
                          </a:lnTo>
                          <a:lnTo>
                            <a:pt x="558" y="801"/>
                          </a:lnTo>
                          <a:lnTo>
                            <a:pt x="554" y="817"/>
                          </a:lnTo>
                          <a:lnTo>
                            <a:pt x="547" y="832"/>
                          </a:lnTo>
                          <a:lnTo>
                            <a:pt x="539" y="845"/>
                          </a:lnTo>
                          <a:lnTo>
                            <a:pt x="528" y="854"/>
                          </a:lnTo>
                          <a:lnTo>
                            <a:pt x="516" y="860"/>
                          </a:lnTo>
                          <a:lnTo>
                            <a:pt x="500" y="863"/>
                          </a:lnTo>
                          <a:lnTo>
                            <a:pt x="57" y="863"/>
                          </a:lnTo>
                          <a:lnTo>
                            <a:pt x="37" y="863"/>
                          </a:lnTo>
                          <a:lnTo>
                            <a:pt x="25" y="856"/>
                          </a:lnTo>
                          <a:lnTo>
                            <a:pt x="15" y="848"/>
                          </a:lnTo>
                          <a:lnTo>
                            <a:pt x="7" y="833"/>
                          </a:lnTo>
                          <a:lnTo>
                            <a:pt x="2" y="816"/>
                          </a:lnTo>
                          <a:lnTo>
                            <a:pt x="0" y="801"/>
                          </a:lnTo>
                          <a:lnTo>
                            <a:pt x="0" y="0"/>
                          </a:lnTo>
                        </a:path>
                      </a:pathLst>
                    </a:custGeom>
                    <a:solidFill>
                      <a:srgbClr val="EAEC5E"/>
                    </a:solidFill>
                    <a:ln w="9525" cap="rnd">
                      <a:noFill/>
                      <a:round/>
                      <a:headEnd type="none" w="sm" len="sm"/>
                      <a:tailEnd type="none" w="sm" len="sm"/>
                    </a:ln>
                    <a:effectLst/>
                  </p:spPr>
                  <p:txBody>
                    <a:bodyPr/>
                    <a:lstStyle/>
                    <a:p>
                      <a:endParaRPr lang="en-US"/>
                    </a:p>
                  </p:txBody>
                </p:sp>
                <p:sp>
                  <p:nvSpPr>
                    <p:cNvPr id="61466" name="Freeform 26"/>
                    <p:cNvSpPr>
                      <a:spLocks/>
                    </p:cNvSpPr>
                    <p:nvPr/>
                  </p:nvSpPr>
                  <p:spPr bwMode="auto">
                    <a:xfrm>
                      <a:off x="2783" y="2843"/>
                      <a:ext cx="559" cy="872"/>
                    </a:xfrm>
                    <a:custGeom>
                      <a:avLst/>
                      <a:gdLst/>
                      <a:ahLst/>
                      <a:cxnLst>
                        <a:cxn ang="0">
                          <a:pos x="0" y="10"/>
                        </a:cxn>
                        <a:cxn ang="0">
                          <a:pos x="551" y="6"/>
                        </a:cxn>
                        <a:cxn ang="0">
                          <a:pos x="558" y="0"/>
                        </a:cxn>
                        <a:cxn ang="0">
                          <a:pos x="558" y="809"/>
                        </a:cxn>
                        <a:cxn ang="0">
                          <a:pos x="555" y="825"/>
                        </a:cxn>
                        <a:cxn ang="0">
                          <a:pos x="547" y="840"/>
                        </a:cxn>
                        <a:cxn ang="0">
                          <a:pos x="540" y="853"/>
                        </a:cxn>
                        <a:cxn ang="0">
                          <a:pos x="528" y="862"/>
                        </a:cxn>
                        <a:cxn ang="0">
                          <a:pos x="517" y="868"/>
                        </a:cxn>
                        <a:cxn ang="0">
                          <a:pos x="501" y="871"/>
                        </a:cxn>
                        <a:cxn ang="0">
                          <a:pos x="57" y="871"/>
                        </a:cxn>
                        <a:cxn ang="0">
                          <a:pos x="37" y="868"/>
                        </a:cxn>
                        <a:cxn ang="0">
                          <a:pos x="25" y="864"/>
                        </a:cxn>
                        <a:cxn ang="0">
                          <a:pos x="15" y="856"/>
                        </a:cxn>
                        <a:cxn ang="0">
                          <a:pos x="7" y="841"/>
                        </a:cxn>
                        <a:cxn ang="0">
                          <a:pos x="3" y="824"/>
                        </a:cxn>
                        <a:cxn ang="0">
                          <a:pos x="0" y="809"/>
                        </a:cxn>
                        <a:cxn ang="0">
                          <a:pos x="0" y="10"/>
                        </a:cxn>
                      </a:cxnLst>
                      <a:rect l="0" t="0" r="r" b="b"/>
                      <a:pathLst>
                        <a:path w="559" h="872">
                          <a:moveTo>
                            <a:pt x="0" y="10"/>
                          </a:moveTo>
                          <a:lnTo>
                            <a:pt x="551" y="6"/>
                          </a:lnTo>
                          <a:lnTo>
                            <a:pt x="558" y="0"/>
                          </a:lnTo>
                          <a:lnTo>
                            <a:pt x="558" y="809"/>
                          </a:lnTo>
                          <a:lnTo>
                            <a:pt x="555" y="825"/>
                          </a:lnTo>
                          <a:lnTo>
                            <a:pt x="547" y="840"/>
                          </a:lnTo>
                          <a:lnTo>
                            <a:pt x="540" y="853"/>
                          </a:lnTo>
                          <a:lnTo>
                            <a:pt x="528" y="862"/>
                          </a:lnTo>
                          <a:lnTo>
                            <a:pt x="517" y="868"/>
                          </a:lnTo>
                          <a:lnTo>
                            <a:pt x="501" y="871"/>
                          </a:lnTo>
                          <a:lnTo>
                            <a:pt x="57" y="871"/>
                          </a:lnTo>
                          <a:lnTo>
                            <a:pt x="37" y="868"/>
                          </a:lnTo>
                          <a:lnTo>
                            <a:pt x="25" y="864"/>
                          </a:lnTo>
                          <a:lnTo>
                            <a:pt x="15" y="856"/>
                          </a:lnTo>
                          <a:lnTo>
                            <a:pt x="7" y="841"/>
                          </a:lnTo>
                          <a:lnTo>
                            <a:pt x="3" y="824"/>
                          </a:lnTo>
                          <a:lnTo>
                            <a:pt x="0" y="809"/>
                          </a:lnTo>
                          <a:lnTo>
                            <a:pt x="0" y="10"/>
                          </a:lnTo>
                        </a:path>
                      </a:pathLst>
                    </a:custGeom>
                    <a:solidFill>
                      <a:srgbClr val="BFBF00"/>
                    </a:solidFill>
                    <a:ln w="9525" cap="rnd">
                      <a:noFill/>
                      <a:round/>
                      <a:headEnd type="none" w="sm" len="sm"/>
                      <a:tailEnd type="none" w="sm" len="sm"/>
                    </a:ln>
                    <a:effectLst/>
                  </p:spPr>
                  <p:txBody>
                    <a:bodyPr/>
                    <a:lstStyle/>
                    <a:p>
                      <a:endParaRPr lang="en-US"/>
                    </a:p>
                  </p:txBody>
                </p:sp>
                <p:sp>
                  <p:nvSpPr>
                    <p:cNvPr id="61467" name="Freeform 27"/>
                    <p:cNvSpPr>
                      <a:spLocks/>
                    </p:cNvSpPr>
                    <p:nvPr/>
                  </p:nvSpPr>
                  <p:spPr bwMode="auto">
                    <a:xfrm>
                      <a:off x="2780" y="2846"/>
                      <a:ext cx="559" cy="865"/>
                    </a:xfrm>
                    <a:custGeom>
                      <a:avLst/>
                      <a:gdLst/>
                      <a:ahLst/>
                      <a:cxnLst>
                        <a:cxn ang="0">
                          <a:pos x="0" y="0"/>
                        </a:cxn>
                        <a:cxn ang="0">
                          <a:pos x="558" y="0"/>
                        </a:cxn>
                        <a:cxn ang="0">
                          <a:pos x="558" y="802"/>
                        </a:cxn>
                        <a:cxn ang="0">
                          <a:pos x="555" y="818"/>
                        </a:cxn>
                        <a:cxn ang="0">
                          <a:pos x="548" y="832"/>
                        </a:cxn>
                        <a:cxn ang="0">
                          <a:pos x="540" y="845"/>
                        </a:cxn>
                        <a:cxn ang="0">
                          <a:pos x="528" y="854"/>
                        </a:cxn>
                        <a:cxn ang="0">
                          <a:pos x="517" y="861"/>
                        </a:cxn>
                        <a:cxn ang="0">
                          <a:pos x="501" y="864"/>
                        </a:cxn>
                        <a:cxn ang="0">
                          <a:pos x="58" y="864"/>
                        </a:cxn>
                        <a:cxn ang="0">
                          <a:pos x="37" y="861"/>
                        </a:cxn>
                        <a:cxn ang="0">
                          <a:pos x="26" y="856"/>
                        </a:cxn>
                        <a:cxn ang="0">
                          <a:pos x="16" y="848"/>
                        </a:cxn>
                        <a:cxn ang="0">
                          <a:pos x="8" y="834"/>
                        </a:cxn>
                        <a:cxn ang="0">
                          <a:pos x="3" y="816"/>
                        </a:cxn>
                        <a:cxn ang="0">
                          <a:pos x="0" y="802"/>
                        </a:cxn>
                        <a:cxn ang="0">
                          <a:pos x="0" y="0"/>
                        </a:cxn>
                      </a:cxnLst>
                      <a:rect l="0" t="0" r="r" b="b"/>
                      <a:pathLst>
                        <a:path w="559" h="865">
                          <a:moveTo>
                            <a:pt x="0" y="0"/>
                          </a:moveTo>
                          <a:lnTo>
                            <a:pt x="558" y="0"/>
                          </a:lnTo>
                          <a:lnTo>
                            <a:pt x="558" y="802"/>
                          </a:lnTo>
                          <a:lnTo>
                            <a:pt x="555" y="818"/>
                          </a:lnTo>
                          <a:lnTo>
                            <a:pt x="548" y="832"/>
                          </a:lnTo>
                          <a:lnTo>
                            <a:pt x="540" y="845"/>
                          </a:lnTo>
                          <a:lnTo>
                            <a:pt x="528" y="854"/>
                          </a:lnTo>
                          <a:lnTo>
                            <a:pt x="517" y="861"/>
                          </a:lnTo>
                          <a:lnTo>
                            <a:pt x="501" y="864"/>
                          </a:lnTo>
                          <a:lnTo>
                            <a:pt x="58" y="864"/>
                          </a:lnTo>
                          <a:lnTo>
                            <a:pt x="37" y="861"/>
                          </a:lnTo>
                          <a:lnTo>
                            <a:pt x="26" y="856"/>
                          </a:lnTo>
                          <a:lnTo>
                            <a:pt x="16" y="848"/>
                          </a:lnTo>
                          <a:lnTo>
                            <a:pt x="8" y="834"/>
                          </a:lnTo>
                          <a:lnTo>
                            <a:pt x="3" y="816"/>
                          </a:lnTo>
                          <a:lnTo>
                            <a:pt x="0" y="802"/>
                          </a:lnTo>
                          <a:lnTo>
                            <a:pt x="0" y="0"/>
                          </a:lnTo>
                        </a:path>
                      </a:pathLst>
                    </a:custGeom>
                    <a:solidFill>
                      <a:srgbClr val="FFFF9F"/>
                    </a:solidFill>
                    <a:ln w="9525" cap="rnd">
                      <a:noFill/>
                      <a:round/>
                      <a:headEnd type="none" w="sm" len="sm"/>
                      <a:tailEnd type="none" w="sm" len="sm"/>
                    </a:ln>
                    <a:effectLst/>
                  </p:spPr>
                  <p:txBody>
                    <a:bodyPr/>
                    <a:lstStyle/>
                    <a:p>
                      <a:endParaRPr lang="en-US"/>
                    </a:p>
                  </p:txBody>
                </p:sp>
              </p:grpSp>
              <p:grpSp>
                <p:nvGrpSpPr>
                  <p:cNvPr id="8" name="Group 28"/>
                  <p:cNvGrpSpPr>
                    <a:grpSpLocks/>
                  </p:cNvGrpSpPr>
                  <p:nvPr/>
                </p:nvGrpSpPr>
                <p:grpSpPr bwMode="auto">
                  <a:xfrm>
                    <a:off x="2801" y="2899"/>
                    <a:ext cx="519" cy="162"/>
                    <a:chOff x="2801" y="2899"/>
                    <a:chExt cx="519" cy="162"/>
                  </a:xfrm>
                </p:grpSpPr>
                <p:grpSp>
                  <p:nvGrpSpPr>
                    <p:cNvPr id="9" name="Group 29"/>
                    <p:cNvGrpSpPr>
                      <a:grpSpLocks/>
                    </p:cNvGrpSpPr>
                    <p:nvPr/>
                  </p:nvGrpSpPr>
                  <p:grpSpPr bwMode="auto">
                    <a:xfrm>
                      <a:off x="2801" y="2899"/>
                      <a:ext cx="519" cy="162"/>
                      <a:chOff x="2801" y="2899"/>
                      <a:chExt cx="519" cy="162"/>
                    </a:xfrm>
                  </p:grpSpPr>
                  <p:grpSp>
                    <p:nvGrpSpPr>
                      <p:cNvPr id="10" name="Group 30"/>
                      <p:cNvGrpSpPr>
                        <a:grpSpLocks/>
                      </p:cNvGrpSpPr>
                      <p:nvPr/>
                    </p:nvGrpSpPr>
                    <p:grpSpPr bwMode="auto">
                      <a:xfrm>
                        <a:off x="2801" y="3017"/>
                        <a:ext cx="517" cy="44"/>
                        <a:chOff x="2801" y="3017"/>
                        <a:chExt cx="517" cy="44"/>
                      </a:xfrm>
                    </p:grpSpPr>
                    <p:grpSp>
                      <p:nvGrpSpPr>
                        <p:cNvPr id="11" name="Group 31"/>
                        <p:cNvGrpSpPr>
                          <a:grpSpLocks/>
                        </p:cNvGrpSpPr>
                        <p:nvPr/>
                      </p:nvGrpSpPr>
                      <p:grpSpPr bwMode="auto">
                        <a:xfrm>
                          <a:off x="2801" y="3017"/>
                          <a:ext cx="517" cy="44"/>
                          <a:chOff x="2801" y="3017"/>
                          <a:chExt cx="517" cy="44"/>
                        </a:xfrm>
                      </p:grpSpPr>
                      <p:sp>
                        <p:nvSpPr>
                          <p:cNvPr id="61472" name="AutoShape 32"/>
                          <p:cNvSpPr>
                            <a:spLocks noChangeArrowheads="1"/>
                          </p:cNvSpPr>
                          <p:nvPr/>
                        </p:nvSpPr>
                        <p:spPr bwMode="auto">
                          <a:xfrm>
                            <a:off x="2801" y="3017"/>
                            <a:ext cx="517" cy="44"/>
                          </a:xfrm>
                          <a:prstGeom prst="roundRect">
                            <a:avLst>
                              <a:gd name="adj" fmla="val 21051"/>
                            </a:avLst>
                          </a:prstGeom>
                          <a:solidFill>
                            <a:srgbClr val="800000"/>
                          </a:solidFill>
                          <a:ln w="9525">
                            <a:noFill/>
                            <a:round/>
                            <a:headEnd/>
                            <a:tailEnd/>
                          </a:ln>
                          <a:effectLst/>
                        </p:spPr>
                        <p:txBody>
                          <a:bodyPr wrap="none" anchor="ctr"/>
                          <a:lstStyle/>
                          <a:p>
                            <a:endParaRPr lang="en-US"/>
                          </a:p>
                        </p:txBody>
                      </p:sp>
                      <p:sp>
                        <p:nvSpPr>
                          <p:cNvPr id="61473" name="AutoShape 33"/>
                          <p:cNvSpPr>
                            <a:spLocks noChangeArrowheads="1"/>
                          </p:cNvSpPr>
                          <p:nvPr/>
                        </p:nvSpPr>
                        <p:spPr bwMode="auto">
                          <a:xfrm>
                            <a:off x="3002" y="3017"/>
                            <a:ext cx="316" cy="44"/>
                          </a:xfrm>
                          <a:prstGeom prst="roundRect">
                            <a:avLst>
                              <a:gd name="adj" fmla="val 15269"/>
                            </a:avLst>
                          </a:prstGeom>
                          <a:solidFill>
                            <a:srgbClr val="000000"/>
                          </a:solidFill>
                          <a:ln w="9525">
                            <a:noFill/>
                            <a:round/>
                            <a:headEnd/>
                            <a:tailEnd/>
                          </a:ln>
                          <a:effectLst/>
                        </p:spPr>
                        <p:txBody>
                          <a:bodyPr wrap="none" anchor="ctr"/>
                          <a:lstStyle/>
                          <a:p>
                            <a:endParaRPr lang="en-US"/>
                          </a:p>
                        </p:txBody>
                      </p:sp>
                      <p:sp>
                        <p:nvSpPr>
                          <p:cNvPr id="61474" name="Rectangle 34"/>
                          <p:cNvSpPr>
                            <a:spLocks noChangeArrowheads="1"/>
                          </p:cNvSpPr>
                          <p:nvPr/>
                        </p:nvSpPr>
                        <p:spPr bwMode="auto">
                          <a:xfrm>
                            <a:off x="2997" y="3027"/>
                            <a:ext cx="13" cy="34"/>
                          </a:xfrm>
                          <a:prstGeom prst="rect">
                            <a:avLst/>
                          </a:prstGeom>
                          <a:solidFill>
                            <a:srgbClr val="800000"/>
                          </a:solidFill>
                          <a:ln w="9525">
                            <a:noFill/>
                            <a:miter lim="800000"/>
                            <a:headEnd/>
                            <a:tailEnd/>
                          </a:ln>
                          <a:effectLst/>
                        </p:spPr>
                        <p:txBody>
                          <a:bodyPr wrap="none" anchor="ctr"/>
                          <a:lstStyle/>
                          <a:p>
                            <a:endParaRPr lang="en-US"/>
                          </a:p>
                        </p:txBody>
                      </p:sp>
                    </p:grpSp>
                    <p:sp>
                      <p:nvSpPr>
                        <p:cNvPr id="61475" name="Rectangle 35"/>
                        <p:cNvSpPr>
                          <a:spLocks noChangeArrowheads="1"/>
                        </p:cNvSpPr>
                        <p:nvPr/>
                      </p:nvSpPr>
                      <p:spPr bwMode="auto">
                        <a:xfrm>
                          <a:off x="2819" y="3035"/>
                          <a:ext cx="172" cy="16"/>
                        </a:xfrm>
                        <a:prstGeom prst="rect">
                          <a:avLst/>
                        </a:prstGeom>
                        <a:solidFill>
                          <a:srgbClr val="C0C0C0"/>
                        </a:solidFill>
                        <a:ln w="9525">
                          <a:noFill/>
                          <a:miter lim="800000"/>
                          <a:headEnd/>
                          <a:tailEnd/>
                        </a:ln>
                        <a:effectLst/>
                      </p:spPr>
                      <p:txBody>
                        <a:bodyPr wrap="none" anchor="ctr"/>
                        <a:lstStyle/>
                        <a:p>
                          <a:endParaRPr lang="en-US"/>
                        </a:p>
                      </p:txBody>
                    </p:sp>
                  </p:grpSp>
                  <p:grpSp>
                    <p:nvGrpSpPr>
                      <p:cNvPr id="12" name="Group 36"/>
                      <p:cNvGrpSpPr>
                        <a:grpSpLocks/>
                      </p:cNvGrpSpPr>
                      <p:nvPr/>
                    </p:nvGrpSpPr>
                    <p:grpSpPr bwMode="auto">
                      <a:xfrm>
                        <a:off x="2801" y="2899"/>
                        <a:ext cx="519" cy="122"/>
                        <a:chOff x="2801" y="2899"/>
                        <a:chExt cx="519" cy="122"/>
                      </a:xfrm>
                    </p:grpSpPr>
                    <p:grpSp>
                      <p:nvGrpSpPr>
                        <p:cNvPr id="13" name="Group 37"/>
                        <p:cNvGrpSpPr>
                          <a:grpSpLocks/>
                        </p:cNvGrpSpPr>
                        <p:nvPr/>
                      </p:nvGrpSpPr>
                      <p:grpSpPr bwMode="auto">
                        <a:xfrm>
                          <a:off x="2801" y="2899"/>
                          <a:ext cx="519" cy="122"/>
                          <a:chOff x="2801" y="2899"/>
                          <a:chExt cx="519" cy="122"/>
                        </a:xfrm>
                      </p:grpSpPr>
                      <p:sp>
                        <p:nvSpPr>
                          <p:cNvPr id="61478" name="Freeform 38"/>
                          <p:cNvSpPr>
                            <a:spLocks/>
                          </p:cNvSpPr>
                          <p:nvPr/>
                        </p:nvSpPr>
                        <p:spPr bwMode="auto">
                          <a:xfrm>
                            <a:off x="2801" y="3003"/>
                            <a:ext cx="519" cy="17"/>
                          </a:xfrm>
                          <a:custGeom>
                            <a:avLst/>
                            <a:gdLst/>
                            <a:ahLst/>
                            <a:cxnLst>
                              <a:cxn ang="0">
                                <a:pos x="0" y="16"/>
                              </a:cxn>
                              <a:cxn ang="0">
                                <a:pos x="24" y="0"/>
                              </a:cxn>
                              <a:cxn ang="0">
                                <a:pos x="491" y="0"/>
                              </a:cxn>
                              <a:cxn ang="0">
                                <a:pos x="518" y="16"/>
                              </a:cxn>
                              <a:cxn ang="0">
                                <a:pos x="0" y="16"/>
                              </a:cxn>
                            </a:cxnLst>
                            <a:rect l="0" t="0" r="r" b="b"/>
                            <a:pathLst>
                              <a:path w="519" h="17">
                                <a:moveTo>
                                  <a:pt x="0" y="16"/>
                                </a:moveTo>
                                <a:lnTo>
                                  <a:pt x="24" y="0"/>
                                </a:lnTo>
                                <a:lnTo>
                                  <a:pt x="491" y="0"/>
                                </a:lnTo>
                                <a:lnTo>
                                  <a:pt x="518" y="16"/>
                                </a:lnTo>
                                <a:lnTo>
                                  <a:pt x="0" y="16"/>
                                </a:lnTo>
                              </a:path>
                            </a:pathLst>
                          </a:custGeom>
                          <a:solidFill>
                            <a:srgbClr val="FFFF9F"/>
                          </a:solidFill>
                          <a:ln w="9525" cap="rnd">
                            <a:noFill/>
                            <a:round/>
                            <a:headEnd type="none" w="sm" len="sm"/>
                            <a:tailEnd type="none" w="sm" len="sm"/>
                          </a:ln>
                          <a:effectLst/>
                        </p:spPr>
                        <p:txBody>
                          <a:bodyPr/>
                          <a:lstStyle/>
                          <a:p>
                            <a:endParaRPr lang="en-US"/>
                          </a:p>
                        </p:txBody>
                      </p:sp>
                      <p:sp>
                        <p:nvSpPr>
                          <p:cNvPr id="61479" name="Freeform 39"/>
                          <p:cNvSpPr>
                            <a:spLocks/>
                          </p:cNvSpPr>
                          <p:nvPr/>
                        </p:nvSpPr>
                        <p:spPr bwMode="auto">
                          <a:xfrm>
                            <a:off x="3296" y="2899"/>
                            <a:ext cx="24" cy="122"/>
                          </a:xfrm>
                          <a:custGeom>
                            <a:avLst/>
                            <a:gdLst/>
                            <a:ahLst/>
                            <a:cxnLst>
                              <a:cxn ang="0">
                                <a:pos x="0" y="95"/>
                              </a:cxn>
                              <a:cxn ang="0">
                                <a:pos x="23" y="121"/>
                              </a:cxn>
                              <a:cxn ang="0">
                                <a:pos x="23" y="0"/>
                              </a:cxn>
                              <a:cxn ang="0">
                                <a:pos x="0" y="25"/>
                              </a:cxn>
                              <a:cxn ang="0">
                                <a:pos x="0" y="95"/>
                              </a:cxn>
                            </a:cxnLst>
                            <a:rect l="0" t="0" r="r" b="b"/>
                            <a:pathLst>
                              <a:path w="24" h="122">
                                <a:moveTo>
                                  <a:pt x="0" y="95"/>
                                </a:moveTo>
                                <a:lnTo>
                                  <a:pt x="23" y="121"/>
                                </a:lnTo>
                                <a:lnTo>
                                  <a:pt x="23" y="0"/>
                                </a:lnTo>
                                <a:lnTo>
                                  <a:pt x="0" y="25"/>
                                </a:lnTo>
                                <a:lnTo>
                                  <a:pt x="0" y="95"/>
                                </a:lnTo>
                              </a:path>
                            </a:pathLst>
                          </a:custGeom>
                          <a:solidFill>
                            <a:srgbClr val="FFFFDF"/>
                          </a:solidFill>
                          <a:ln w="9525" cap="rnd">
                            <a:noFill/>
                            <a:round/>
                            <a:headEnd type="none" w="sm" len="sm"/>
                            <a:tailEnd type="none" w="sm" len="sm"/>
                          </a:ln>
                          <a:effectLst/>
                        </p:spPr>
                        <p:txBody>
                          <a:bodyPr/>
                          <a:lstStyle/>
                          <a:p>
                            <a:endParaRPr lang="en-US"/>
                          </a:p>
                        </p:txBody>
                      </p:sp>
                      <p:sp>
                        <p:nvSpPr>
                          <p:cNvPr id="61480" name="Freeform 40"/>
                          <p:cNvSpPr>
                            <a:spLocks/>
                          </p:cNvSpPr>
                          <p:nvPr/>
                        </p:nvSpPr>
                        <p:spPr bwMode="auto">
                          <a:xfrm>
                            <a:off x="2801" y="2899"/>
                            <a:ext cx="519" cy="20"/>
                          </a:xfrm>
                          <a:custGeom>
                            <a:avLst/>
                            <a:gdLst/>
                            <a:ahLst/>
                            <a:cxnLst>
                              <a:cxn ang="0">
                                <a:pos x="0" y="0"/>
                              </a:cxn>
                              <a:cxn ang="0">
                                <a:pos x="30" y="19"/>
                              </a:cxn>
                              <a:cxn ang="0">
                                <a:pos x="491" y="18"/>
                              </a:cxn>
                              <a:cxn ang="0">
                                <a:pos x="518" y="0"/>
                              </a:cxn>
                              <a:cxn ang="0">
                                <a:pos x="0" y="0"/>
                              </a:cxn>
                            </a:cxnLst>
                            <a:rect l="0" t="0" r="r" b="b"/>
                            <a:pathLst>
                              <a:path w="519" h="20">
                                <a:moveTo>
                                  <a:pt x="0" y="0"/>
                                </a:moveTo>
                                <a:lnTo>
                                  <a:pt x="30" y="19"/>
                                </a:lnTo>
                                <a:lnTo>
                                  <a:pt x="491" y="18"/>
                                </a:lnTo>
                                <a:lnTo>
                                  <a:pt x="518" y="0"/>
                                </a:lnTo>
                                <a:lnTo>
                                  <a:pt x="0" y="0"/>
                                </a:lnTo>
                              </a:path>
                            </a:pathLst>
                          </a:custGeom>
                          <a:solidFill>
                            <a:srgbClr val="F3F376"/>
                          </a:solidFill>
                          <a:ln w="9525" cap="rnd">
                            <a:noFill/>
                            <a:round/>
                            <a:headEnd type="none" w="sm" len="sm"/>
                            <a:tailEnd type="none" w="sm" len="sm"/>
                          </a:ln>
                          <a:effectLst/>
                        </p:spPr>
                        <p:txBody>
                          <a:bodyPr/>
                          <a:lstStyle/>
                          <a:p>
                            <a:endParaRPr lang="en-US"/>
                          </a:p>
                        </p:txBody>
                      </p:sp>
                      <p:sp>
                        <p:nvSpPr>
                          <p:cNvPr id="61481" name="Freeform 41"/>
                          <p:cNvSpPr>
                            <a:spLocks/>
                          </p:cNvSpPr>
                          <p:nvPr/>
                        </p:nvSpPr>
                        <p:spPr bwMode="auto">
                          <a:xfrm>
                            <a:off x="2801" y="2899"/>
                            <a:ext cx="24" cy="121"/>
                          </a:xfrm>
                          <a:custGeom>
                            <a:avLst/>
                            <a:gdLst/>
                            <a:ahLst/>
                            <a:cxnLst>
                              <a:cxn ang="0">
                                <a:pos x="23" y="94"/>
                              </a:cxn>
                              <a:cxn ang="0">
                                <a:pos x="0" y="120"/>
                              </a:cxn>
                              <a:cxn ang="0">
                                <a:pos x="0" y="0"/>
                              </a:cxn>
                              <a:cxn ang="0">
                                <a:pos x="23" y="26"/>
                              </a:cxn>
                              <a:cxn ang="0">
                                <a:pos x="23" y="94"/>
                              </a:cxn>
                            </a:cxnLst>
                            <a:rect l="0" t="0" r="r" b="b"/>
                            <a:pathLst>
                              <a:path w="24" h="121">
                                <a:moveTo>
                                  <a:pt x="23" y="94"/>
                                </a:moveTo>
                                <a:lnTo>
                                  <a:pt x="0" y="120"/>
                                </a:lnTo>
                                <a:lnTo>
                                  <a:pt x="0" y="0"/>
                                </a:lnTo>
                                <a:lnTo>
                                  <a:pt x="23" y="26"/>
                                </a:lnTo>
                                <a:lnTo>
                                  <a:pt x="23" y="94"/>
                                </a:lnTo>
                              </a:path>
                            </a:pathLst>
                          </a:custGeom>
                          <a:solidFill>
                            <a:srgbClr val="BFBF00"/>
                          </a:solidFill>
                          <a:ln w="9525" cap="rnd">
                            <a:noFill/>
                            <a:round/>
                            <a:headEnd type="none" w="sm" len="sm"/>
                            <a:tailEnd type="none" w="sm" len="sm"/>
                          </a:ln>
                          <a:effectLst/>
                        </p:spPr>
                        <p:txBody>
                          <a:bodyPr/>
                          <a:lstStyle/>
                          <a:p>
                            <a:endParaRPr lang="en-US"/>
                          </a:p>
                        </p:txBody>
                      </p:sp>
                      <p:grpSp>
                        <p:nvGrpSpPr>
                          <p:cNvPr id="14" name="Group 42"/>
                          <p:cNvGrpSpPr>
                            <a:grpSpLocks/>
                          </p:cNvGrpSpPr>
                          <p:nvPr/>
                        </p:nvGrpSpPr>
                        <p:grpSpPr bwMode="auto">
                          <a:xfrm>
                            <a:off x="2825" y="2920"/>
                            <a:ext cx="468" cy="77"/>
                            <a:chOff x="2825" y="2920"/>
                            <a:chExt cx="468" cy="77"/>
                          </a:xfrm>
                        </p:grpSpPr>
                        <p:sp>
                          <p:nvSpPr>
                            <p:cNvPr id="61483" name="AutoShape 43"/>
                            <p:cNvSpPr>
                              <a:spLocks noChangeArrowheads="1"/>
                            </p:cNvSpPr>
                            <p:nvPr/>
                          </p:nvSpPr>
                          <p:spPr bwMode="auto">
                            <a:xfrm>
                              <a:off x="2825" y="2923"/>
                              <a:ext cx="467" cy="74"/>
                            </a:xfrm>
                            <a:prstGeom prst="roundRect">
                              <a:avLst>
                                <a:gd name="adj" fmla="val 13329"/>
                              </a:avLst>
                            </a:prstGeom>
                            <a:solidFill>
                              <a:srgbClr val="808080"/>
                            </a:solidFill>
                            <a:ln w="9525">
                              <a:noFill/>
                              <a:round/>
                              <a:headEnd/>
                              <a:tailEnd/>
                            </a:ln>
                            <a:effectLst/>
                          </p:spPr>
                          <p:txBody>
                            <a:bodyPr wrap="none" anchor="ctr"/>
                            <a:lstStyle/>
                            <a:p>
                              <a:endParaRPr lang="en-US"/>
                            </a:p>
                          </p:txBody>
                        </p:sp>
                        <p:sp>
                          <p:nvSpPr>
                            <p:cNvPr id="61484" name="AutoShape 44"/>
                            <p:cNvSpPr>
                              <a:spLocks noChangeArrowheads="1"/>
                            </p:cNvSpPr>
                            <p:nvPr/>
                          </p:nvSpPr>
                          <p:spPr bwMode="auto">
                            <a:xfrm>
                              <a:off x="2827" y="2920"/>
                              <a:ext cx="466" cy="75"/>
                            </a:xfrm>
                            <a:prstGeom prst="roundRect">
                              <a:avLst>
                                <a:gd name="adj" fmla="val 13139"/>
                              </a:avLst>
                            </a:prstGeom>
                            <a:solidFill>
                              <a:srgbClr val="EAEC5E"/>
                            </a:solidFill>
                            <a:ln w="9525">
                              <a:noFill/>
                              <a:round/>
                              <a:headEnd/>
                              <a:tailEnd/>
                            </a:ln>
                            <a:effectLst/>
                          </p:spPr>
                          <p:txBody>
                            <a:bodyPr wrap="none" anchor="ctr"/>
                            <a:lstStyle/>
                            <a:p>
                              <a:endParaRPr lang="en-US"/>
                            </a:p>
                          </p:txBody>
                        </p:sp>
                        <p:sp>
                          <p:nvSpPr>
                            <p:cNvPr id="61485" name="AutoShape 45"/>
                            <p:cNvSpPr>
                              <a:spLocks noChangeArrowheads="1"/>
                            </p:cNvSpPr>
                            <p:nvPr/>
                          </p:nvSpPr>
                          <p:spPr bwMode="auto">
                            <a:xfrm>
                              <a:off x="2827" y="2922"/>
                              <a:ext cx="466" cy="74"/>
                            </a:xfrm>
                            <a:prstGeom prst="roundRect">
                              <a:avLst>
                                <a:gd name="adj" fmla="val 13329"/>
                              </a:avLst>
                            </a:prstGeom>
                            <a:solidFill>
                              <a:srgbClr val="C0C0C0"/>
                            </a:solidFill>
                            <a:ln w="9525">
                              <a:noFill/>
                              <a:round/>
                              <a:headEnd/>
                              <a:tailEnd/>
                            </a:ln>
                            <a:effectLst/>
                          </p:spPr>
                          <p:txBody>
                            <a:bodyPr wrap="none" anchor="ctr"/>
                            <a:lstStyle/>
                            <a:p>
                              <a:endParaRPr lang="en-US"/>
                            </a:p>
                          </p:txBody>
                        </p:sp>
                      </p:grpSp>
                    </p:grpSp>
                    <p:sp>
                      <p:nvSpPr>
                        <p:cNvPr id="61486" name="AutoShape 46"/>
                        <p:cNvSpPr>
                          <a:spLocks noChangeArrowheads="1"/>
                        </p:cNvSpPr>
                        <p:nvPr/>
                      </p:nvSpPr>
                      <p:spPr bwMode="auto">
                        <a:xfrm>
                          <a:off x="2843" y="2927"/>
                          <a:ext cx="430" cy="63"/>
                        </a:xfrm>
                        <a:prstGeom prst="roundRect">
                          <a:avLst>
                            <a:gd name="adj" fmla="val 15380"/>
                          </a:avLst>
                        </a:prstGeom>
                        <a:solidFill>
                          <a:srgbClr val="3F3F3F"/>
                        </a:solidFill>
                        <a:ln w="9525">
                          <a:noFill/>
                          <a:round/>
                          <a:headEnd/>
                          <a:tailEnd/>
                        </a:ln>
                        <a:effectLst/>
                      </p:spPr>
                      <p:txBody>
                        <a:bodyPr wrap="none" anchor="ctr"/>
                        <a:lstStyle/>
                        <a:p>
                          <a:endParaRPr lang="en-US"/>
                        </a:p>
                      </p:txBody>
                    </p:sp>
                    <p:sp>
                      <p:nvSpPr>
                        <p:cNvPr id="61487" name="AutoShape 47"/>
                        <p:cNvSpPr>
                          <a:spLocks noChangeArrowheads="1"/>
                        </p:cNvSpPr>
                        <p:nvPr/>
                      </p:nvSpPr>
                      <p:spPr bwMode="auto">
                        <a:xfrm>
                          <a:off x="2847" y="2927"/>
                          <a:ext cx="426" cy="60"/>
                        </a:xfrm>
                        <a:prstGeom prst="roundRect">
                          <a:avLst>
                            <a:gd name="adj" fmla="val 16060"/>
                          </a:avLst>
                        </a:prstGeom>
                        <a:solidFill>
                          <a:srgbClr val="808080"/>
                        </a:solidFill>
                        <a:ln w="9525">
                          <a:noFill/>
                          <a:round/>
                          <a:headEnd/>
                          <a:tailEnd/>
                        </a:ln>
                        <a:effectLst/>
                      </p:spPr>
                      <p:txBody>
                        <a:bodyPr wrap="none" anchor="ctr"/>
                        <a:lstStyle/>
                        <a:p>
                          <a:endParaRPr lang="en-US"/>
                        </a:p>
                      </p:txBody>
                    </p:sp>
                  </p:grpSp>
                </p:grpSp>
                <p:sp>
                  <p:nvSpPr>
                    <p:cNvPr id="61488" name="Rectangle 48"/>
                    <p:cNvSpPr>
                      <a:spLocks noChangeArrowheads="1"/>
                    </p:cNvSpPr>
                    <p:nvPr/>
                  </p:nvSpPr>
                  <p:spPr bwMode="auto">
                    <a:xfrm>
                      <a:off x="3278" y="3034"/>
                      <a:ext cx="24" cy="17"/>
                    </a:xfrm>
                    <a:prstGeom prst="rect">
                      <a:avLst/>
                    </a:prstGeom>
                    <a:noFill/>
                    <a:ln w="12700">
                      <a:solidFill>
                        <a:srgbClr val="FF0000"/>
                      </a:solidFill>
                      <a:miter lim="800000"/>
                      <a:headEnd/>
                      <a:tailEnd/>
                    </a:ln>
                    <a:effectLst/>
                  </p:spPr>
                  <p:txBody>
                    <a:bodyPr wrap="none" anchor="ctr"/>
                    <a:lstStyle/>
                    <a:p>
                      <a:endParaRPr lang="en-US"/>
                    </a:p>
                  </p:txBody>
                </p:sp>
                <p:sp>
                  <p:nvSpPr>
                    <p:cNvPr id="61489" name="Oval 49"/>
                    <p:cNvSpPr>
                      <a:spLocks noChangeArrowheads="1"/>
                    </p:cNvSpPr>
                    <p:nvPr/>
                  </p:nvSpPr>
                  <p:spPr bwMode="auto">
                    <a:xfrm>
                      <a:off x="3284" y="3039"/>
                      <a:ext cx="13" cy="7"/>
                    </a:xfrm>
                    <a:prstGeom prst="ellipse">
                      <a:avLst/>
                    </a:prstGeom>
                    <a:solidFill>
                      <a:srgbClr val="FF0000"/>
                    </a:solidFill>
                    <a:ln w="9525">
                      <a:noFill/>
                      <a:round/>
                      <a:headEnd/>
                      <a:tailEnd/>
                    </a:ln>
                    <a:effectLst/>
                  </p:spPr>
                  <p:txBody>
                    <a:bodyPr wrap="none" anchor="ctr"/>
                    <a:lstStyle/>
                    <a:p>
                      <a:endParaRPr lang="en-US"/>
                    </a:p>
                  </p:txBody>
                </p:sp>
                <p:sp>
                  <p:nvSpPr>
                    <p:cNvPr id="61490" name="Rectangle 50"/>
                    <p:cNvSpPr>
                      <a:spLocks noChangeArrowheads="1"/>
                    </p:cNvSpPr>
                    <p:nvPr/>
                  </p:nvSpPr>
                  <p:spPr bwMode="auto">
                    <a:xfrm>
                      <a:off x="3206" y="3038"/>
                      <a:ext cx="56" cy="4"/>
                    </a:xfrm>
                    <a:prstGeom prst="rect">
                      <a:avLst/>
                    </a:prstGeom>
                    <a:solidFill>
                      <a:srgbClr val="EAEC5E"/>
                    </a:solidFill>
                    <a:ln w="9525">
                      <a:noFill/>
                      <a:miter lim="800000"/>
                      <a:headEnd/>
                      <a:tailEnd/>
                    </a:ln>
                    <a:effectLst/>
                  </p:spPr>
                  <p:txBody>
                    <a:bodyPr wrap="none" anchor="ctr"/>
                    <a:lstStyle/>
                    <a:p>
                      <a:endParaRPr lang="en-US"/>
                    </a:p>
                  </p:txBody>
                </p:sp>
              </p:grpSp>
            </p:grpSp>
            <p:grpSp>
              <p:nvGrpSpPr>
                <p:cNvPr id="15" name="Group 51"/>
                <p:cNvGrpSpPr>
                  <a:grpSpLocks/>
                </p:cNvGrpSpPr>
                <p:nvPr/>
              </p:nvGrpSpPr>
              <p:grpSpPr bwMode="auto">
                <a:xfrm>
                  <a:off x="3099" y="3084"/>
                  <a:ext cx="217" cy="62"/>
                  <a:chOff x="3099" y="3084"/>
                  <a:chExt cx="217" cy="62"/>
                </a:xfrm>
              </p:grpSpPr>
              <p:sp>
                <p:nvSpPr>
                  <p:cNvPr id="61492" name="AutoShape 52"/>
                  <p:cNvSpPr>
                    <a:spLocks noChangeArrowheads="1"/>
                  </p:cNvSpPr>
                  <p:nvPr/>
                </p:nvSpPr>
                <p:spPr bwMode="auto">
                  <a:xfrm>
                    <a:off x="3099" y="3086"/>
                    <a:ext cx="215" cy="60"/>
                  </a:xfrm>
                  <a:prstGeom prst="roundRect">
                    <a:avLst>
                      <a:gd name="adj" fmla="val 20486"/>
                    </a:avLst>
                  </a:prstGeom>
                  <a:solidFill>
                    <a:srgbClr val="808000"/>
                  </a:solidFill>
                  <a:ln w="9525">
                    <a:noFill/>
                    <a:round/>
                    <a:headEnd/>
                    <a:tailEnd/>
                  </a:ln>
                  <a:effectLst/>
                </p:spPr>
                <p:txBody>
                  <a:bodyPr wrap="none" anchor="ctr"/>
                  <a:lstStyle/>
                  <a:p>
                    <a:endParaRPr lang="en-US"/>
                  </a:p>
                </p:txBody>
              </p:sp>
              <p:sp>
                <p:nvSpPr>
                  <p:cNvPr id="61493" name="AutoShape 53"/>
                  <p:cNvSpPr>
                    <a:spLocks noChangeArrowheads="1"/>
                  </p:cNvSpPr>
                  <p:nvPr/>
                </p:nvSpPr>
                <p:spPr bwMode="auto">
                  <a:xfrm>
                    <a:off x="3101" y="3084"/>
                    <a:ext cx="215" cy="60"/>
                  </a:xfrm>
                  <a:prstGeom prst="roundRect">
                    <a:avLst>
                      <a:gd name="adj" fmla="val 20486"/>
                    </a:avLst>
                  </a:prstGeom>
                  <a:solidFill>
                    <a:srgbClr val="BFBF00"/>
                  </a:solidFill>
                  <a:ln w="9525">
                    <a:noFill/>
                    <a:round/>
                    <a:headEnd/>
                    <a:tailEnd/>
                  </a:ln>
                  <a:effectLst/>
                </p:spPr>
                <p:txBody>
                  <a:bodyPr wrap="none" anchor="ctr"/>
                  <a:lstStyle/>
                  <a:p>
                    <a:endParaRPr lang="en-US"/>
                  </a:p>
                </p:txBody>
              </p:sp>
              <p:sp>
                <p:nvSpPr>
                  <p:cNvPr id="61494" name="AutoShape 54"/>
                  <p:cNvSpPr>
                    <a:spLocks noChangeArrowheads="1"/>
                  </p:cNvSpPr>
                  <p:nvPr/>
                </p:nvSpPr>
                <p:spPr bwMode="auto">
                  <a:xfrm>
                    <a:off x="3115" y="3091"/>
                    <a:ext cx="185" cy="46"/>
                  </a:xfrm>
                  <a:prstGeom prst="roundRect">
                    <a:avLst>
                      <a:gd name="adj" fmla="val 25838"/>
                    </a:avLst>
                  </a:prstGeom>
                  <a:solidFill>
                    <a:srgbClr val="3F3F3F"/>
                  </a:solidFill>
                  <a:ln w="9525">
                    <a:noFill/>
                    <a:round/>
                    <a:headEnd/>
                    <a:tailEnd/>
                  </a:ln>
                  <a:effectLst/>
                </p:spPr>
                <p:txBody>
                  <a:bodyPr wrap="none" anchor="ctr"/>
                  <a:lstStyle/>
                  <a:p>
                    <a:endParaRPr lang="en-US"/>
                  </a:p>
                </p:txBody>
              </p:sp>
              <p:grpSp>
                <p:nvGrpSpPr>
                  <p:cNvPr id="16" name="Group 55"/>
                  <p:cNvGrpSpPr>
                    <a:grpSpLocks/>
                  </p:cNvGrpSpPr>
                  <p:nvPr/>
                </p:nvGrpSpPr>
                <p:grpSpPr bwMode="auto">
                  <a:xfrm>
                    <a:off x="3152" y="3091"/>
                    <a:ext cx="5" cy="46"/>
                    <a:chOff x="3152" y="3091"/>
                    <a:chExt cx="5" cy="46"/>
                  </a:xfrm>
                </p:grpSpPr>
                <p:sp>
                  <p:nvSpPr>
                    <p:cNvPr id="61496" name="Rectangle 56"/>
                    <p:cNvSpPr>
                      <a:spLocks noChangeArrowheads="1"/>
                    </p:cNvSpPr>
                    <p:nvPr/>
                  </p:nvSpPr>
                  <p:spPr bwMode="auto">
                    <a:xfrm>
                      <a:off x="3154" y="3091"/>
                      <a:ext cx="3" cy="46"/>
                    </a:xfrm>
                    <a:prstGeom prst="rect">
                      <a:avLst/>
                    </a:prstGeom>
                    <a:solidFill>
                      <a:srgbClr val="C0C0C0"/>
                    </a:solidFill>
                    <a:ln w="9525">
                      <a:noFill/>
                      <a:miter lim="800000"/>
                      <a:headEnd/>
                      <a:tailEnd/>
                    </a:ln>
                    <a:effectLst/>
                  </p:spPr>
                  <p:txBody>
                    <a:bodyPr wrap="none" anchor="ctr"/>
                    <a:lstStyle/>
                    <a:p>
                      <a:endParaRPr lang="en-US"/>
                    </a:p>
                  </p:txBody>
                </p:sp>
                <p:sp>
                  <p:nvSpPr>
                    <p:cNvPr id="61497" name="Rectangle 57"/>
                    <p:cNvSpPr>
                      <a:spLocks noChangeArrowheads="1"/>
                    </p:cNvSpPr>
                    <p:nvPr/>
                  </p:nvSpPr>
                  <p:spPr bwMode="auto">
                    <a:xfrm>
                      <a:off x="3152" y="3091"/>
                      <a:ext cx="4" cy="46"/>
                    </a:xfrm>
                    <a:prstGeom prst="rect">
                      <a:avLst/>
                    </a:prstGeom>
                    <a:solidFill>
                      <a:srgbClr val="000000"/>
                    </a:solidFill>
                    <a:ln w="9525">
                      <a:noFill/>
                      <a:miter lim="800000"/>
                      <a:headEnd/>
                      <a:tailEnd/>
                    </a:ln>
                    <a:effectLst/>
                  </p:spPr>
                  <p:txBody>
                    <a:bodyPr wrap="none" anchor="ctr"/>
                    <a:lstStyle/>
                    <a:p>
                      <a:endParaRPr lang="en-US"/>
                    </a:p>
                  </p:txBody>
                </p:sp>
              </p:grpSp>
              <p:grpSp>
                <p:nvGrpSpPr>
                  <p:cNvPr id="17" name="Group 58"/>
                  <p:cNvGrpSpPr>
                    <a:grpSpLocks/>
                  </p:cNvGrpSpPr>
                  <p:nvPr/>
                </p:nvGrpSpPr>
                <p:grpSpPr bwMode="auto">
                  <a:xfrm>
                    <a:off x="3203" y="3091"/>
                    <a:ext cx="5" cy="46"/>
                    <a:chOff x="3203" y="3091"/>
                    <a:chExt cx="5" cy="46"/>
                  </a:xfrm>
                </p:grpSpPr>
                <p:sp>
                  <p:nvSpPr>
                    <p:cNvPr id="61499" name="Rectangle 59"/>
                    <p:cNvSpPr>
                      <a:spLocks noChangeArrowheads="1"/>
                    </p:cNvSpPr>
                    <p:nvPr/>
                  </p:nvSpPr>
                  <p:spPr bwMode="auto">
                    <a:xfrm>
                      <a:off x="3204" y="3091"/>
                      <a:ext cx="4" cy="46"/>
                    </a:xfrm>
                    <a:prstGeom prst="rect">
                      <a:avLst/>
                    </a:prstGeom>
                    <a:solidFill>
                      <a:srgbClr val="C0C0C0"/>
                    </a:solidFill>
                    <a:ln w="9525">
                      <a:noFill/>
                      <a:miter lim="800000"/>
                      <a:headEnd/>
                      <a:tailEnd/>
                    </a:ln>
                    <a:effectLst/>
                  </p:spPr>
                  <p:txBody>
                    <a:bodyPr wrap="none" anchor="ctr"/>
                    <a:lstStyle/>
                    <a:p>
                      <a:endParaRPr lang="en-US"/>
                    </a:p>
                  </p:txBody>
                </p:sp>
                <p:sp>
                  <p:nvSpPr>
                    <p:cNvPr id="61500" name="Rectangle 60"/>
                    <p:cNvSpPr>
                      <a:spLocks noChangeArrowheads="1"/>
                    </p:cNvSpPr>
                    <p:nvPr/>
                  </p:nvSpPr>
                  <p:spPr bwMode="auto">
                    <a:xfrm>
                      <a:off x="3203" y="3091"/>
                      <a:ext cx="3" cy="46"/>
                    </a:xfrm>
                    <a:prstGeom prst="rect">
                      <a:avLst/>
                    </a:prstGeom>
                    <a:solidFill>
                      <a:srgbClr val="000000"/>
                    </a:solidFill>
                    <a:ln w="9525">
                      <a:noFill/>
                      <a:miter lim="800000"/>
                      <a:headEnd/>
                      <a:tailEnd/>
                    </a:ln>
                    <a:effectLst/>
                  </p:spPr>
                  <p:txBody>
                    <a:bodyPr wrap="none" anchor="ctr"/>
                    <a:lstStyle/>
                    <a:p>
                      <a:endParaRPr lang="en-US"/>
                    </a:p>
                  </p:txBody>
                </p:sp>
              </p:grpSp>
              <p:grpSp>
                <p:nvGrpSpPr>
                  <p:cNvPr id="18" name="Group 61"/>
                  <p:cNvGrpSpPr>
                    <a:grpSpLocks/>
                  </p:cNvGrpSpPr>
                  <p:nvPr/>
                </p:nvGrpSpPr>
                <p:grpSpPr bwMode="auto">
                  <a:xfrm>
                    <a:off x="3256" y="3091"/>
                    <a:ext cx="4" cy="46"/>
                    <a:chOff x="3256" y="3091"/>
                    <a:chExt cx="4" cy="46"/>
                  </a:xfrm>
                </p:grpSpPr>
                <p:sp>
                  <p:nvSpPr>
                    <p:cNvPr id="61502" name="Rectangle 62"/>
                    <p:cNvSpPr>
                      <a:spLocks noChangeArrowheads="1"/>
                    </p:cNvSpPr>
                    <p:nvPr/>
                  </p:nvSpPr>
                  <p:spPr bwMode="auto">
                    <a:xfrm>
                      <a:off x="3257" y="3091"/>
                      <a:ext cx="3" cy="46"/>
                    </a:xfrm>
                    <a:prstGeom prst="rect">
                      <a:avLst/>
                    </a:prstGeom>
                    <a:solidFill>
                      <a:srgbClr val="C0C0C0"/>
                    </a:solidFill>
                    <a:ln w="9525">
                      <a:noFill/>
                      <a:miter lim="800000"/>
                      <a:headEnd/>
                      <a:tailEnd/>
                    </a:ln>
                    <a:effectLst/>
                  </p:spPr>
                  <p:txBody>
                    <a:bodyPr wrap="none" anchor="ctr"/>
                    <a:lstStyle/>
                    <a:p>
                      <a:endParaRPr lang="en-US"/>
                    </a:p>
                  </p:txBody>
                </p:sp>
                <p:sp>
                  <p:nvSpPr>
                    <p:cNvPr id="61503" name="Rectangle 63"/>
                    <p:cNvSpPr>
                      <a:spLocks noChangeArrowheads="1"/>
                    </p:cNvSpPr>
                    <p:nvPr/>
                  </p:nvSpPr>
                  <p:spPr bwMode="auto">
                    <a:xfrm>
                      <a:off x="3256" y="3091"/>
                      <a:ext cx="4" cy="46"/>
                    </a:xfrm>
                    <a:prstGeom prst="rect">
                      <a:avLst/>
                    </a:prstGeom>
                    <a:solidFill>
                      <a:srgbClr val="000000"/>
                    </a:solidFill>
                    <a:ln w="9525">
                      <a:noFill/>
                      <a:miter lim="800000"/>
                      <a:headEnd/>
                      <a:tailEnd/>
                    </a:ln>
                    <a:effectLst/>
                  </p:spPr>
                  <p:txBody>
                    <a:bodyPr wrap="none" anchor="ctr"/>
                    <a:lstStyle/>
                    <a:p>
                      <a:endParaRPr lang="en-US"/>
                    </a:p>
                  </p:txBody>
                </p:sp>
              </p:grpSp>
            </p:grpSp>
          </p:grpSp>
          <p:grpSp>
            <p:nvGrpSpPr>
              <p:cNvPr id="19" name="Group 64"/>
              <p:cNvGrpSpPr>
                <a:grpSpLocks/>
              </p:cNvGrpSpPr>
              <p:nvPr/>
            </p:nvGrpSpPr>
            <p:grpSpPr bwMode="auto">
              <a:xfrm>
                <a:off x="2800" y="3216"/>
                <a:ext cx="512" cy="411"/>
                <a:chOff x="2800" y="3216"/>
                <a:chExt cx="512" cy="411"/>
              </a:xfrm>
            </p:grpSpPr>
            <p:grpSp>
              <p:nvGrpSpPr>
                <p:cNvPr id="20" name="Group 65"/>
                <p:cNvGrpSpPr>
                  <a:grpSpLocks/>
                </p:cNvGrpSpPr>
                <p:nvPr/>
              </p:nvGrpSpPr>
              <p:grpSpPr bwMode="auto">
                <a:xfrm>
                  <a:off x="2800" y="3217"/>
                  <a:ext cx="508" cy="405"/>
                  <a:chOff x="2800" y="3217"/>
                  <a:chExt cx="508" cy="405"/>
                </a:xfrm>
              </p:grpSpPr>
              <p:sp>
                <p:nvSpPr>
                  <p:cNvPr id="61506" name="Rectangle 66"/>
                  <p:cNvSpPr>
                    <a:spLocks noChangeArrowheads="1"/>
                  </p:cNvSpPr>
                  <p:nvPr/>
                </p:nvSpPr>
                <p:spPr bwMode="auto">
                  <a:xfrm>
                    <a:off x="3239" y="3217"/>
                    <a:ext cx="69"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07" name="Rectangle 67"/>
                  <p:cNvSpPr>
                    <a:spLocks noChangeArrowheads="1"/>
                  </p:cNvSpPr>
                  <p:nvPr/>
                </p:nvSpPr>
                <p:spPr bwMode="auto">
                  <a:xfrm>
                    <a:off x="3128"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61508" name="Rectangle 68"/>
                  <p:cNvSpPr>
                    <a:spLocks noChangeArrowheads="1"/>
                  </p:cNvSpPr>
                  <p:nvPr/>
                </p:nvSpPr>
                <p:spPr bwMode="auto">
                  <a:xfrm>
                    <a:off x="3019"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61509" name="Rectangle 69"/>
                  <p:cNvSpPr>
                    <a:spLocks noChangeArrowheads="1"/>
                  </p:cNvSpPr>
                  <p:nvPr/>
                </p:nvSpPr>
                <p:spPr bwMode="auto">
                  <a:xfrm>
                    <a:off x="2910" y="3217"/>
                    <a:ext cx="69"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61510" name="Rectangle 70"/>
                  <p:cNvSpPr>
                    <a:spLocks noChangeArrowheads="1"/>
                  </p:cNvSpPr>
                  <p:nvPr/>
                </p:nvSpPr>
                <p:spPr bwMode="auto">
                  <a:xfrm>
                    <a:off x="2800" y="3217"/>
                    <a:ext cx="69"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nvGrpSpPr>
                  <p:cNvPr id="21" name="Group 71"/>
                  <p:cNvGrpSpPr>
                    <a:grpSpLocks/>
                  </p:cNvGrpSpPr>
                  <p:nvPr/>
                </p:nvGrpSpPr>
                <p:grpSpPr bwMode="auto">
                  <a:xfrm>
                    <a:off x="2800" y="3306"/>
                    <a:ext cx="508" cy="47"/>
                    <a:chOff x="2800" y="3306"/>
                    <a:chExt cx="508" cy="47"/>
                  </a:xfrm>
                </p:grpSpPr>
                <p:sp>
                  <p:nvSpPr>
                    <p:cNvPr id="61512" name="Rectangle 72"/>
                    <p:cNvSpPr>
                      <a:spLocks noChangeArrowheads="1"/>
                    </p:cNvSpPr>
                    <p:nvPr/>
                  </p:nvSpPr>
                  <p:spPr bwMode="auto">
                    <a:xfrm>
                      <a:off x="3239"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13" name="Rectangle 73"/>
                    <p:cNvSpPr>
                      <a:spLocks noChangeArrowheads="1"/>
                    </p:cNvSpPr>
                    <p:nvPr/>
                  </p:nvSpPr>
                  <p:spPr bwMode="auto">
                    <a:xfrm>
                      <a:off x="3128"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14" name="Rectangle 74"/>
                    <p:cNvSpPr>
                      <a:spLocks noChangeArrowheads="1"/>
                    </p:cNvSpPr>
                    <p:nvPr/>
                  </p:nvSpPr>
                  <p:spPr bwMode="auto">
                    <a:xfrm>
                      <a:off x="3019"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15" name="Rectangle 75"/>
                    <p:cNvSpPr>
                      <a:spLocks noChangeArrowheads="1"/>
                    </p:cNvSpPr>
                    <p:nvPr/>
                  </p:nvSpPr>
                  <p:spPr bwMode="auto">
                    <a:xfrm>
                      <a:off x="2910"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16" name="Rectangle 76"/>
                    <p:cNvSpPr>
                      <a:spLocks noChangeArrowheads="1"/>
                    </p:cNvSpPr>
                    <p:nvPr/>
                  </p:nvSpPr>
                  <p:spPr bwMode="auto">
                    <a:xfrm>
                      <a:off x="2800"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grpSp>
                <p:nvGrpSpPr>
                  <p:cNvPr id="22" name="Group 77"/>
                  <p:cNvGrpSpPr>
                    <a:grpSpLocks/>
                  </p:cNvGrpSpPr>
                  <p:nvPr/>
                </p:nvGrpSpPr>
                <p:grpSpPr bwMode="auto">
                  <a:xfrm>
                    <a:off x="2800" y="3395"/>
                    <a:ext cx="508" cy="47"/>
                    <a:chOff x="2800" y="3395"/>
                    <a:chExt cx="508" cy="47"/>
                  </a:xfrm>
                </p:grpSpPr>
                <p:sp>
                  <p:nvSpPr>
                    <p:cNvPr id="61518" name="Rectangle 78"/>
                    <p:cNvSpPr>
                      <a:spLocks noChangeArrowheads="1"/>
                    </p:cNvSpPr>
                    <p:nvPr/>
                  </p:nvSpPr>
                  <p:spPr bwMode="auto">
                    <a:xfrm>
                      <a:off x="3239"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19" name="Rectangle 79"/>
                    <p:cNvSpPr>
                      <a:spLocks noChangeArrowheads="1"/>
                    </p:cNvSpPr>
                    <p:nvPr/>
                  </p:nvSpPr>
                  <p:spPr bwMode="auto">
                    <a:xfrm>
                      <a:off x="3128"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0" name="Rectangle 80"/>
                    <p:cNvSpPr>
                      <a:spLocks noChangeArrowheads="1"/>
                    </p:cNvSpPr>
                    <p:nvPr/>
                  </p:nvSpPr>
                  <p:spPr bwMode="auto">
                    <a:xfrm>
                      <a:off x="3019"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1" name="Rectangle 81"/>
                    <p:cNvSpPr>
                      <a:spLocks noChangeArrowheads="1"/>
                    </p:cNvSpPr>
                    <p:nvPr/>
                  </p:nvSpPr>
                  <p:spPr bwMode="auto">
                    <a:xfrm>
                      <a:off x="2910"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2" name="Rectangle 82"/>
                    <p:cNvSpPr>
                      <a:spLocks noChangeArrowheads="1"/>
                    </p:cNvSpPr>
                    <p:nvPr/>
                  </p:nvSpPr>
                  <p:spPr bwMode="auto">
                    <a:xfrm>
                      <a:off x="2800"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sp>
                <p:nvSpPr>
                  <p:cNvPr id="61523" name="Rectangle 83"/>
                  <p:cNvSpPr>
                    <a:spLocks noChangeArrowheads="1"/>
                  </p:cNvSpPr>
                  <p:nvPr/>
                </p:nvSpPr>
                <p:spPr bwMode="auto">
                  <a:xfrm>
                    <a:off x="3239" y="3484"/>
                    <a:ext cx="69" cy="13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4" name="Rectangle 84"/>
                  <p:cNvSpPr>
                    <a:spLocks noChangeArrowheads="1"/>
                  </p:cNvSpPr>
                  <p:nvPr/>
                </p:nvSpPr>
                <p:spPr bwMode="auto">
                  <a:xfrm>
                    <a:off x="3128"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5" name="Rectangle 85"/>
                  <p:cNvSpPr>
                    <a:spLocks noChangeArrowheads="1"/>
                  </p:cNvSpPr>
                  <p:nvPr/>
                </p:nvSpPr>
                <p:spPr bwMode="auto">
                  <a:xfrm>
                    <a:off x="3019"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6" name="Rectangle 86"/>
                  <p:cNvSpPr>
                    <a:spLocks noChangeArrowheads="1"/>
                  </p:cNvSpPr>
                  <p:nvPr/>
                </p:nvSpPr>
                <p:spPr bwMode="auto">
                  <a:xfrm>
                    <a:off x="2910" y="348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7" name="Rectangle 87"/>
                  <p:cNvSpPr>
                    <a:spLocks noChangeArrowheads="1"/>
                  </p:cNvSpPr>
                  <p:nvPr/>
                </p:nvSpPr>
                <p:spPr bwMode="auto">
                  <a:xfrm>
                    <a:off x="2800" y="348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61528" name="Rectangle 88"/>
                  <p:cNvSpPr>
                    <a:spLocks noChangeArrowheads="1"/>
                  </p:cNvSpPr>
                  <p:nvPr/>
                </p:nvSpPr>
                <p:spPr bwMode="auto">
                  <a:xfrm>
                    <a:off x="3128"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29" name="Rectangle 89"/>
                  <p:cNvSpPr>
                    <a:spLocks noChangeArrowheads="1"/>
                  </p:cNvSpPr>
                  <p:nvPr/>
                </p:nvSpPr>
                <p:spPr bwMode="auto">
                  <a:xfrm>
                    <a:off x="3019"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30" name="Rectangle 90"/>
                  <p:cNvSpPr>
                    <a:spLocks noChangeArrowheads="1"/>
                  </p:cNvSpPr>
                  <p:nvPr/>
                </p:nvSpPr>
                <p:spPr bwMode="auto">
                  <a:xfrm>
                    <a:off x="2910" y="357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31" name="Rectangle 91"/>
                  <p:cNvSpPr>
                    <a:spLocks noChangeArrowheads="1"/>
                  </p:cNvSpPr>
                  <p:nvPr/>
                </p:nvSpPr>
                <p:spPr bwMode="auto">
                  <a:xfrm>
                    <a:off x="2800" y="357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grpSp>
            <p:grpSp>
              <p:nvGrpSpPr>
                <p:cNvPr id="23" name="Group 92"/>
                <p:cNvGrpSpPr>
                  <a:grpSpLocks/>
                </p:cNvGrpSpPr>
                <p:nvPr/>
              </p:nvGrpSpPr>
              <p:grpSpPr bwMode="auto">
                <a:xfrm>
                  <a:off x="2804" y="3221"/>
                  <a:ext cx="508" cy="406"/>
                  <a:chOff x="2804" y="3221"/>
                  <a:chExt cx="508" cy="406"/>
                </a:xfrm>
              </p:grpSpPr>
              <p:sp>
                <p:nvSpPr>
                  <p:cNvPr id="61533" name="Rectangle 93"/>
                  <p:cNvSpPr>
                    <a:spLocks noChangeArrowheads="1"/>
                  </p:cNvSpPr>
                  <p:nvPr/>
                </p:nvSpPr>
                <p:spPr bwMode="auto">
                  <a:xfrm>
                    <a:off x="3242" y="3221"/>
                    <a:ext cx="70"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34" name="Rectangle 94"/>
                  <p:cNvSpPr>
                    <a:spLocks noChangeArrowheads="1"/>
                  </p:cNvSpPr>
                  <p:nvPr/>
                </p:nvSpPr>
                <p:spPr bwMode="auto">
                  <a:xfrm>
                    <a:off x="3132"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61535" name="Rectangle 95"/>
                  <p:cNvSpPr>
                    <a:spLocks noChangeArrowheads="1"/>
                  </p:cNvSpPr>
                  <p:nvPr/>
                </p:nvSpPr>
                <p:spPr bwMode="auto">
                  <a:xfrm>
                    <a:off x="3023"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61536" name="Rectangle 96"/>
                  <p:cNvSpPr>
                    <a:spLocks noChangeArrowheads="1"/>
                  </p:cNvSpPr>
                  <p:nvPr/>
                </p:nvSpPr>
                <p:spPr bwMode="auto">
                  <a:xfrm>
                    <a:off x="2914" y="3221"/>
                    <a:ext cx="69"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61537" name="Rectangle 97"/>
                  <p:cNvSpPr>
                    <a:spLocks noChangeArrowheads="1"/>
                  </p:cNvSpPr>
                  <p:nvPr/>
                </p:nvSpPr>
                <p:spPr bwMode="auto">
                  <a:xfrm>
                    <a:off x="2804" y="3221"/>
                    <a:ext cx="69"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nvGrpSpPr>
                  <p:cNvPr id="24" name="Group 98"/>
                  <p:cNvGrpSpPr>
                    <a:grpSpLocks/>
                  </p:cNvGrpSpPr>
                  <p:nvPr/>
                </p:nvGrpSpPr>
                <p:grpSpPr bwMode="auto">
                  <a:xfrm>
                    <a:off x="2804" y="3311"/>
                    <a:ext cx="508" cy="46"/>
                    <a:chOff x="2804" y="3311"/>
                    <a:chExt cx="508" cy="46"/>
                  </a:xfrm>
                </p:grpSpPr>
                <p:sp>
                  <p:nvSpPr>
                    <p:cNvPr id="61539" name="Rectangle 99"/>
                    <p:cNvSpPr>
                      <a:spLocks noChangeArrowheads="1"/>
                    </p:cNvSpPr>
                    <p:nvPr/>
                  </p:nvSpPr>
                  <p:spPr bwMode="auto">
                    <a:xfrm>
                      <a:off x="3242"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0" name="Rectangle 100"/>
                    <p:cNvSpPr>
                      <a:spLocks noChangeArrowheads="1"/>
                    </p:cNvSpPr>
                    <p:nvPr/>
                  </p:nvSpPr>
                  <p:spPr bwMode="auto">
                    <a:xfrm>
                      <a:off x="3132"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1" name="Rectangle 101"/>
                    <p:cNvSpPr>
                      <a:spLocks noChangeArrowheads="1"/>
                    </p:cNvSpPr>
                    <p:nvPr/>
                  </p:nvSpPr>
                  <p:spPr bwMode="auto">
                    <a:xfrm>
                      <a:off x="3023"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2" name="Rectangle 102"/>
                    <p:cNvSpPr>
                      <a:spLocks noChangeArrowheads="1"/>
                    </p:cNvSpPr>
                    <p:nvPr/>
                  </p:nvSpPr>
                  <p:spPr bwMode="auto">
                    <a:xfrm>
                      <a:off x="2914"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3" name="Rectangle 103"/>
                    <p:cNvSpPr>
                      <a:spLocks noChangeArrowheads="1"/>
                    </p:cNvSpPr>
                    <p:nvPr/>
                  </p:nvSpPr>
                  <p:spPr bwMode="auto">
                    <a:xfrm>
                      <a:off x="2804"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grpSp>
                <p:nvGrpSpPr>
                  <p:cNvPr id="25" name="Group 104"/>
                  <p:cNvGrpSpPr>
                    <a:grpSpLocks/>
                  </p:cNvGrpSpPr>
                  <p:nvPr/>
                </p:nvGrpSpPr>
                <p:grpSpPr bwMode="auto">
                  <a:xfrm>
                    <a:off x="2804" y="3401"/>
                    <a:ext cx="508" cy="46"/>
                    <a:chOff x="2804" y="3401"/>
                    <a:chExt cx="508" cy="46"/>
                  </a:xfrm>
                </p:grpSpPr>
                <p:sp>
                  <p:nvSpPr>
                    <p:cNvPr id="61545" name="Rectangle 105"/>
                    <p:cNvSpPr>
                      <a:spLocks noChangeArrowheads="1"/>
                    </p:cNvSpPr>
                    <p:nvPr/>
                  </p:nvSpPr>
                  <p:spPr bwMode="auto">
                    <a:xfrm>
                      <a:off x="3242"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6" name="Rectangle 106"/>
                    <p:cNvSpPr>
                      <a:spLocks noChangeArrowheads="1"/>
                    </p:cNvSpPr>
                    <p:nvPr/>
                  </p:nvSpPr>
                  <p:spPr bwMode="auto">
                    <a:xfrm>
                      <a:off x="3132"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7" name="Rectangle 107"/>
                    <p:cNvSpPr>
                      <a:spLocks noChangeArrowheads="1"/>
                    </p:cNvSpPr>
                    <p:nvPr/>
                  </p:nvSpPr>
                  <p:spPr bwMode="auto">
                    <a:xfrm>
                      <a:off x="3023"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8" name="Rectangle 108"/>
                    <p:cNvSpPr>
                      <a:spLocks noChangeArrowheads="1"/>
                    </p:cNvSpPr>
                    <p:nvPr/>
                  </p:nvSpPr>
                  <p:spPr bwMode="auto">
                    <a:xfrm>
                      <a:off x="2914"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49" name="Rectangle 109"/>
                    <p:cNvSpPr>
                      <a:spLocks noChangeArrowheads="1"/>
                    </p:cNvSpPr>
                    <p:nvPr/>
                  </p:nvSpPr>
                  <p:spPr bwMode="auto">
                    <a:xfrm>
                      <a:off x="2804"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sp>
                <p:nvSpPr>
                  <p:cNvPr id="61550" name="Rectangle 110"/>
                  <p:cNvSpPr>
                    <a:spLocks noChangeArrowheads="1"/>
                  </p:cNvSpPr>
                  <p:nvPr/>
                </p:nvSpPr>
                <p:spPr bwMode="auto">
                  <a:xfrm>
                    <a:off x="3242" y="3489"/>
                    <a:ext cx="70" cy="13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1" name="Rectangle 111"/>
                  <p:cNvSpPr>
                    <a:spLocks noChangeArrowheads="1"/>
                  </p:cNvSpPr>
                  <p:nvPr/>
                </p:nvSpPr>
                <p:spPr bwMode="auto">
                  <a:xfrm>
                    <a:off x="3132"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2" name="Rectangle 112"/>
                  <p:cNvSpPr>
                    <a:spLocks noChangeArrowheads="1"/>
                  </p:cNvSpPr>
                  <p:nvPr/>
                </p:nvSpPr>
                <p:spPr bwMode="auto">
                  <a:xfrm>
                    <a:off x="3023"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3" name="Rectangle 113"/>
                  <p:cNvSpPr>
                    <a:spLocks noChangeArrowheads="1"/>
                  </p:cNvSpPr>
                  <p:nvPr/>
                </p:nvSpPr>
                <p:spPr bwMode="auto">
                  <a:xfrm>
                    <a:off x="2914" y="348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4" name="Rectangle 114"/>
                  <p:cNvSpPr>
                    <a:spLocks noChangeArrowheads="1"/>
                  </p:cNvSpPr>
                  <p:nvPr/>
                </p:nvSpPr>
                <p:spPr bwMode="auto">
                  <a:xfrm>
                    <a:off x="2804" y="348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sp>
                <p:nvSpPr>
                  <p:cNvPr id="61555" name="Rectangle 115"/>
                  <p:cNvSpPr>
                    <a:spLocks noChangeArrowheads="1"/>
                  </p:cNvSpPr>
                  <p:nvPr/>
                </p:nvSpPr>
                <p:spPr bwMode="auto">
                  <a:xfrm>
                    <a:off x="3132"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6" name="Rectangle 116"/>
                  <p:cNvSpPr>
                    <a:spLocks noChangeArrowheads="1"/>
                  </p:cNvSpPr>
                  <p:nvPr/>
                </p:nvSpPr>
                <p:spPr bwMode="auto">
                  <a:xfrm>
                    <a:off x="3023"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7" name="Rectangle 117"/>
                  <p:cNvSpPr>
                    <a:spLocks noChangeArrowheads="1"/>
                  </p:cNvSpPr>
                  <p:nvPr/>
                </p:nvSpPr>
                <p:spPr bwMode="auto">
                  <a:xfrm>
                    <a:off x="2914" y="357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58" name="Rectangle 118"/>
                  <p:cNvSpPr>
                    <a:spLocks noChangeArrowheads="1"/>
                  </p:cNvSpPr>
                  <p:nvPr/>
                </p:nvSpPr>
                <p:spPr bwMode="auto">
                  <a:xfrm>
                    <a:off x="2804" y="357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grpSp>
            <p:grpSp>
              <p:nvGrpSpPr>
                <p:cNvPr id="26" name="Group 119"/>
                <p:cNvGrpSpPr>
                  <a:grpSpLocks/>
                </p:cNvGrpSpPr>
                <p:nvPr/>
              </p:nvGrpSpPr>
              <p:grpSpPr bwMode="auto">
                <a:xfrm>
                  <a:off x="2800" y="3221"/>
                  <a:ext cx="508" cy="406"/>
                  <a:chOff x="2800" y="3221"/>
                  <a:chExt cx="508" cy="406"/>
                </a:xfrm>
              </p:grpSpPr>
              <p:sp>
                <p:nvSpPr>
                  <p:cNvPr id="61560" name="Rectangle 120"/>
                  <p:cNvSpPr>
                    <a:spLocks noChangeArrowheads="1"/>
                  </p:cNvSpPr>
                  <p:nvPr/>
                </p:nvSpPr>
                <p:spPr bwMode="auto">
                  <a:xfrm>
                    <a:off x="3239" y="3221"/>
                    <a:ext cx="69"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61" name="Rectangle 121"/>
                  <p:cNvSpPr>
                    <a:spLocks noChangeArrowheads="1"/>
                  </p:cNvSpPr>
                  <p:nvPr/>
                </p:nvSpPr>
                <p:spPr bwMode="auto">
                  <a:xfrm>
                    <a:off x="3128"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61562" name="Rectangle 122"/>
                  <p:cNvSpPr>
                    <a:spLocks noChangeArrowheads="1"/>
                  </p:cNvSpPr>
                  <p:nvPr/>
                </p:nvSpPr>
                <p:spPr bwMode="auto">
                  <a:xfrm>
                    <a:off x="3019" y="3221"/>
                    <a:ext cx="70"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61563" name="Rectangle 123"/>
                  <p:cNvSpPr>
                    <a:spLocks noChangeArrowheads="1"/>
                  </p:cNvSpPr>
                  <p:nvPr/>
                </p:nvSpPr>
                <p:spPr bwMode="auto">
                  <a:xfrm>
                    <a:off x="2910" y="3221"/>
                    <a:ext cx="69" cy="47"/>
                  </a:xfrm>
                  <a:prstGeom prst="rect">
                    <a:avLst/>
                  </a:prstGeom>
                  <a:solidFill>
                    <a:srgbClr val="9FBFFF"/>
                  </a:solidFill>
                  <a:ln w="12700">
                    <a:solidFill>
                      <a:srgbClr val="9FBFFF"/>
                    </a:solidFill>
                    <a:miter lim="800000"/>
                    <a:headEnd/>
                    <a:tailEnd/>
                  </a:ln>
                  <a:effectLst/>
                </p:spPr>
                <p:txBody>
                  <a:bodyPr wrap="none" anchor="ctr"/>
                  <a:lstStyle/>
                  <a:p>
                    <a:endParaRPr lang="en-US"/>
                  </a:p>
                </p:txBody>
              </p:sp>
              <p:sp>
                <p:nvSpPr>
                  <p:cNvPr id="61564" name="Rectangle 124"/>
                  <p:cNvSpPr>
                    <a:spLocks noChangeArrowheads="1"/>
                  </p:cNvSpPr>
                  <p:nvPr/>
                </p:nvSpPr>
                <p:spPr bwMode="auto">
                  <a:xfrm>
                    <a:off x="2800" y="3221"/>
                    <a:ext cx="69" cy="47"/>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nvGrpSpPr>
                  <p:cNvPr id="27" name="Group 125"/>
                  <p:cNvGrpSpPr>
                    <a:grpSpLocks/>
                  </p:cNvGrpSpPr>
                  <p:nvPr/>
                </p:nvGrpSpPr>
                <p:grpSpPr bwMode="auto">
                  <a:xfrm>
                    <a:off x="2800" y="3311"/>
                    <a:ext cx="508" cy="46"/>
                    <a:chOff x="2800" y="3311"/>
                    <a:chExt cx="508" cy="46"/>
                  </a:xfrm>
                </p:grpSpPr>
                <p:sp>
                  <p:nvSpPr>
                    <p:cNvPr id="61566" name="Rectangle 126"/>
                    <p:cNvSpPr>
                      <a:spLocks noChangeArrowheads="1"/>
                    </p:cNvSpPr>
                    <p:nvPr/>
                  </p:nvSpPr>
                  <p:spPr bwMode="auto">
                    <a:xfrm>
                      <a:off x="3239"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67" name="Rectangle 127"/>
                    <p:cNvSpPr>
                      <a:spLocks noChangeArrowheads="1"/>
                    </p:cNvSpPr>
                    <p:nvPr/>
                  </p:nvSpPr>
                  <p:spPr bwMode="auto">
                    <a:xfrm>
                      <a:off x="3128"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68" name="Rectangle 128"/>
                    <p:cNvSpPr>
                      <a:spLocks noChangeArrowheads="1"/>
                    </p:cNvSpPr>
                    <p:nvPr/>
                  </p:nvSpPr>
                  <p:spPr bwMode="auto">
                    <a:xfrm>
                      <a:off x="3019" y="331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69" name="Rectangle 129"/>
                    <p:cNvSpPr>
                      <a:spLocks noChangeArrowheads="1"/>
                    </p:cNvSpPr>
                    <p:nvPr/>
                  </p:nvSpPr>
                  <p:spPr bwMode="auto">
                    <a:xfrm>
                      <a:off x="2910"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0" name="Rectangle 130"/>
                    <p:cNvSpPr>
                      <a:spLocks noChangeArrowheads="1"/>
                    </p:cNvSpPr>
                    <p:nvPr/>
                  </p:nvSpPr>
                  <p:spPr bwMode="auto">
                    <a:xfrm>
                      <a:off x="2800" y="331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grpSp>
                <p:nvGrpSpPr>
                  <p:cNvPr id="28" name="Group 131"/>
                  <p:cNvGrpSpPr>
                    <a:grpSpLocks/>
                  </p:cNvGrpSpPr>
                  <p:nvPr/>
                </p:nvGrpSpPr>
                <p:grpSpPr bwMode="auto">
                  <a:xfrm>
                    <a:off x="2800" y="3401"/>
                    <a:ext cx="508" cy="46"/>
                    <a:chOff x="2800" y="3401"/>
                    <a:chExt cx="508" cy="46"/>
                  </a:xfrm>
                </p:grpSpPr>
                <p:sp>
                  <p:nvSpPr>
                    <p:cNvPr id="61572" name="Rectangle 132"/>
                    <p:cNvSpPr>
                      <a:spLocks noChangeArrowheads="1"/>
                    </p:cNvSpPr>
                    <p:nvPr/>
                  </p:nvSpPr>
                  <p:spPr bwMode="auto">
                    <a:xfrm>
                      <a:off x="3239"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3" name="Rectangle 133"/>
                    <p:cNvSpPr>
                      <a:spLocks noChangeArrowheads="1"/>
                    </p:cNvSpPr>
                    <p:nvPr/>
                  </p:nvSpPr>
                  <p:spPr bwMode="auto">
                    <a:xfrm>
                      <a:off x="3128"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4" name="Rectangle 134"/>
                    <p:cNvSpPr>
                      <a:spLocks noChangeArrowheads="1"/>
                    </p:cNvSpPr>
                    <p:nvPr/>
                  </p:nvSpPr>
                  <p:spPr bwMode="auto">
                    <a:xfrm>
                      <a:off x="3019" y="3401"/>
                      <a:ext cx="70"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5" name="Rectangle 135"/>
                    <p:cNvSpPr>
                      <a:spLocks noChangeArrowheads="1"/>
                    </p:cNvSpPr>
                    <p:nvPr/>
                  </p:nvSpPr>
                  <p:spPr bwMode="auto">
                    <a:xfrm>
                      <a:off x="2910"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6" name="Rectangle 136"/>
                    <p:cNvSpPr>
                      <a:spLocks noChangeArrowheads="1"/>
                    </p:cNvSpPr>
                    <p:nvPr/>
                  </p:nvSpPr>
                  <p:spPr bwMode="auto">
                    <a:xfrm>
                      <a:off x="2800" y="3401"/>
                      <a:ext cx="69" cy="46"/>
                    </a:xfrm>
                    <a:prstGeom prst="rect">
                      <a:avLst/>
                    </a:prstGeom>
                    <a:solidFill>
                      <a:srgbClr val="C0C0C0"/>
                    </a:solidFill>
                    <a:ln w="12700">
                      <a:solidFill>
                        <a:srgbClr val="C0C0C0"/>
                      </a:solidFill>
                      <a:miter lim="800000"/>
                      <a:headEnd/>
                      <a:tailEnd/>
                    </a:ln>
                    <a:effectLst/>
                  </p:spPr>
                  <p:txBody>
                    <a:bodyPr wrap="none" anchor="ctr"/>
                    <a:lstStyle/>
                    <a:p>
                      <a:endParaRPr lang="en-US"/>
                    </a:p>
                  </p:txBody>
                </p:sp>
              </p:grpSp>
              <p:sp>
                <p:nvSpPr>
                  <p:cNvPr id="61577" name="Rectangle 137"/>
                  <p:cNvSpPr>
                    <a:spLocks noChangeArrowheads="1"/>
                  </p:cNvSpPr>
                  <p:nvPr/>
                </p:nvSpPr>
                <p:spPr bwMode="auto">
                  <a:xfrm>
                    <a:off x="3239" y="3489"/>
                    <a:ext cx="69" cy="13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8" name="Rectangle 138"/>
                  <p:cNvSpPr>
                    <a:spLocks noChangeArrowheads="1"/>
                  </p:cNvSpPr>
                  <p:nvPr/>
                </p:nvSpPr>
                <p:spPr bwMode="auto">
                  <a:xfrm>
                    <a:off x="3128"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79" name="Rectangle 139"/>
                  <p:cNvSpPr>
                    <a:spLocks noChangeArrowheads="1"/>
                  </p:cNvSpPr>
                  <p:nvPr/>
                </p:nvSpPr>
                <p:spPr bwMode="auto">
                  <a:xfrm>
                    <a:off x="3019" y="348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80" name="Rectangle 140"/>
                  <p:cNvSpPr>
                    <a:spLocks noChangeArrowheads="1"/>
                  </p:cNvSpPr>
                  <p:nvPr/>
                </p:nvSpPr>
                <p:spPr bwMode="auto">
                  <a:xfrm>
                    <a:off x="2910" y="348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81" name="Rectangle 141"/>
                  <p:cNvSpPr>
                    <a:spLocks noChangeArrowheads="1"/>
                  </p:cNvSpPr>
                  <p:nvPr/>
                </p:nvSpPr>
                <p:spPr bwMode="auto">
                  <a:xfrm>
                    <a:off x="2800" y="348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sp>
                <p:nvSpPr>
                  <p:cNvPr id="61582" name="Rectangle 142"/>
                  <p:cNvSpPr>
                    <a:spLocks noChangeArrowheads="1"/>
                  </p:cNvSpPr>
                  <p:nvPr/>
                </p:nvSpPr>
                <p:spPr bwMode="auto">
                  <a:xfrm>
                    <a:off x="3128"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83" name="Rectangle 143"/>
                  <p:cNvSpPr>
                    <a:spLocks noChangeArrowheads="1"/>
                  </p:cNvSpPr>
                  <p:nvPr/>
                </p:nvSpPr>
                <p:spPr bwMode="auto">
                  <a:xfrm>
                    <a:off x="3019" y="3579"/>
                    <a:ext cx="70"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84" name="Rectangle 144"/>
                  <p:cNvSpPr>
                    <a:spLocks noChangeArrowheads="1"/>
                  </p:cNvSpPr>
                  <p:nvPr/>
                </p:nvSpPr>
                <p:spPr bwMode="auto">
                  <a:xfrm>
                    <a:off x="2910" y="3579"/>
                    <a:ext cx="69" cy="48"/>
                  </a:xfrm>
                  <a:prstGeom prst="rect">
                    <a:avLst/>
                  </a:prstGeom>
                  <a:solidFill>
                    <a:srgbClr val="C0C0C0"/>
                  </a:solidFill>
                  <a:ln w="12700">
                    <a:solidFill>
                      <a:srgbClr val="C0C0C0"/>
                    </a:solidFill>
                    <a:miter lim="800000"/>
                    <a:headEnd/>
                    <a:tailEnd/>
                  </a:ln>
                  <a:effectLst/>
                </p:spPr>
                <p:txBody>
                  <a:bodyPr wrap="none" anchor="ctr"/>
                  <a:lstStyle/>
                  <a:p>
                    <a:endParaRPr lang="en-US"/>
                  </a:p>
                </p:txBody>
              </p:sp>
              <p:sp>
                <p:nvSpPr>
                  <p:cNvPr id="61585" name="Rectangle 145"/>
                  <p:cNvSpPr>
                    <a:spLocks noChangeArrowheads="1"/>
                  </p:cNvSpPr>
                  <p:nvPr/>
                </p:nvSpPr>
                <p:spPr bwMode="auto">
                  <a:xfrm>
                    <a:off x="2800" y="3579"/>
                    <a:ext cx="69" cy="48"/>
                  </a:xfrm>
                  <a:prstGeom prst="rect">
                    <a:avLst/>
                  </a:prstGeom>
                  <a:solidFill>
                    <a:srgbClr val="FF5F7F"/>
                  </a:solidFill>
                  <a:ln w="12700">
                    <a:solidFill>
                      <a:srgbClr val="FF5F7F"/>
                    </a:solidFill>
                    <a:miter lim="800000"/>
                    <a:headEnd/>
                    <a:tailEnd/>
                  </a:ln>
                  <a:effectLst/>
                </p:spPr>
                <p:txBody>
                  <a:bodyPr wrap="none" anchor="ctr"/>
                  <a:lstStyle/>
                  <a:p>
                    <a:endParaRPr lang="en-US"/>
                  </a:p>
                </p:txBody>
              </p:sp>
            </p:grpSp>
            <p:grpSp>
              <p:nvGrpSpPr>
                <p:cNvPr id="29" name="Group 146"/>
                <p:cNvGrpSpPr>
                  <a:grpSpLocks/>
                </p:cNvGrpSpPr>
                <p:nvPr/>
              </p:nvGrpSpPr>
              <p:grpSpPr bwMode="auto">
                <a:xfrm>
                  <a:off x="2804" y="3217"/>
                  <a:ext cx="508" cy="405"/>
                  <a:chOff x="2804" y="3217"/>
                  <a:chExt cx="508" cy="405"/>
                </a:xfrm>
              </p:grpSpPr>
              <p:sp>
                <p:nvSpPr>
                  <p:cNvPr id="61587" name="Rectangle 147"/>
                  <p:cNvSpPr>
                    <a:spLocks noChangeArrowheads="1"/>
                  </p:cNvSpPr>
                  <p:nvPr/>
                </p:nvSpPr>
                <p:spPr bwMode="auto">
                  <a:xfrm>
                    <a:off x="3242" y="3217"/>
                    <a:ext cx="70"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88" name="Rectangle 148"/>
                  <p:cNvSpPr>
                    <a:spLocks noChangeArrowheads="1"/>
                  </p:cNvSpPr>
                  <p:nvPr/>
                </p:nvSpPr>
                <p:spPr bwMode="auto">
                  <a:xfrm>
                    <a:off x="3132"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61589" name="Rectangle 149"/>
                  <p:cNvSpPr>
                    <a:spLocks noChangeArrowheads="1"/>
                  </p:cNvSpPr>
                  <p:nvPr/>
                </p:nvSpPr>
                <p:spPr bwMode="auto">
                  <a:xfrm>
                    <a:off x="3023" y="3217"/>
                    <a:ext cx="70"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61590" name="Rectangle 150"/>
                  <p:cNvSpPr>
                    <a:spLocks noChangeArrowheads="1"/>
                  </p:cNvSpPr>
                  <p:nvPr/>
                </p:nvSpPr>
                <p:spPr bwMode="auto">
                  <a:xfrm>
                    <a:off x="2914" y="3217"/>
                    <a:ext cx="69" cy="4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61591" name="Rectangle 151"/>
                  <p:cNvSpPr>
                    <a:spLocks noChangeArrowheads="1"/>
                  </p:cNvSpPr>
                  <p:nvPr/>
                </p:nvSpPr>
                <p:spPr bwMode="auto">
                  <a:xfrm>
                    <a:off x="2804" y="3217"/>
                    <a:ext cx="69" cy="46"/>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nvGrpSpPr>
                  <p:cNvPr id="30" name="Group 152"/>
                  <p:cNvGrpSpPr>
                    <a:grpSpLocks/>
                  </p:cNvGrpSpPr>
                  <p:nvPr/>
                </p:nvGrpSpPr>
                <p:grpSpPr bwMode="auto">
                  <a:xfrm>
                    <a:off x="2804" y="3306"/>
                    <a:ext cx="508" cy="47"/>
                    <a:chOff x="2804" y="3306"/>
                    <a:chExt cx="508" cy="47"/>
                  </a:xfrm>
                </p:grpSpPr>
                <p:sp>
                  <p:nvSpPr>
                    <p:cNvPr id="61593" name="Rectangle 153"/>
                    <p:cNvSpPr>
                      <a:spLocks noChangeArrowheads="1"/>
                    </p:cNvSpPr>
                    <p:nvPr/>
                  </p:nvSpPr>
                  <p:spPr bwMode="auto">
                    <a:xfrm>
                      <a:off x="3242"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94" name="Rectangle 154"/>
                    <p:cNvSpPr>
                      <a:spLocks noChangeArrowheads="1"/>
                    </p:cNvSpPr>
                    <p:nvPr/>
                  </p:nvSpPr>
                  <p:spPr bwMode="auto">
                    <a:xfrm>
                      <a:off x="3132"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95" name="Rectangle 155"/>
                    <p:cNvSpPr>
                      <a:spLocks noChangeArrowheads="1"/>
                    </p:cNvSpPr>
                    <p:nvPr/>
                  </p:nvSpPr>
                  <p:spPr bwMode="auto">
                    <a:xfrm>
                      <a:off x="3023" y="3306"/>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96" name="Rectangle 156"/>
                    <p:cNvSpPr>
                      <a:spLocks noChangeArrowheads="1"/>
                    </p:cNvSpPr>
                    <p:nvPr/>
                  </p:nvSpPr>
                  <p:spPr bwMode="auto">
                    <a:xfrm>
                      <a:off x="2914"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597" name="Rectangle 157"/>
                    <p:cNvSpPr>
                      <a:spLocks noChangeArrowheads="1"/>
                    </p:cNvSpPr>
                    <p:nvPr/>
                  </p:nvSpPr>
                  <p:spPr bwMode="auto">
                    <a:xfrm>
                      <a:off x="2804" y="3306"/>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grpSp>
                <p:nvGrpSpPr>
                  <p:cNvPr id="31" name="Group 158"/>
                  <p:cNvGrpSpPr>
                    <a:grpSpLocks/>
                  </p:cNvGrpSpPr>
                  <p:nvPr/>
                </p:nvGrpSpPr>
                <p:grpSpPr bwMode="auto">
                  <a:xfrm>
                    <a:off x="2804" y="3395"/>
                    <a:ext cx="508" cy="47"/>
                    <a:chOff x="2804" y="3395"/>
                    <a:chExt cx="508" cy="47"/>
                  </a:xfrm>
                </p:grpSpPr>
                <p:sp>
                  <p:nvSpPr>
                    <p:cNvPr id="61599" name="Rectangle 159"/>
                    <p:cNvSpPr>
                      <a:spLocks noChangeArrowheads="1"/>
                    </p:cNvSpPr>
                    <p:nvPr/>
                  </p:nvSpPr>
                  <p:spPr bwMode="auto">
                    <a:xfrm>
                      <a:off x="3242"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0" name="Rectangle 160"/>
                    <p:cNvSpPr>
                      <a:spLocks noChangeArrowheads="1"/>
                    </p:cNvSpPr>
                    <p:nvPr/>
                  </p:nvSpPr>
                  <p:spPr bwMode="auto">
                    <a:xfrm>
                      <a:off x="3132"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1" name="Rectangle 161"/>
                    <p:cNvSpPr>
                      <a:spLocks noChangeArrowheads="1"/>
                    </p:cNvSpPr>
                    <p:nvPr/>
                  </p:nvSpPr>
                  <p:spPr bwMode="auto">
                    <a:xfrm>
                      <a:off x="3023" y="3395"/>
                      <a:ext cx="70"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2" name="Rectangle 162"/>
                    <p:cNvSpPr>
                      <a:spLocks noChangeArrowheads="1"/>
                    </p:cNvSpPr>
                    <p:nvPr/>
                  </p:nvSpPr>
                  <p:spPr bwMode="auto">
                    <a:xfrm>
                      <a:off x="2914"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3" name="Rectangle 163"/>
                    <p:cNvSpPr>
                      <a:spLocks noChangeArrowheads="1"/>
                    </p:cNvSpPr>
                    <p:nvPr/>
                  </p:nvSpPr>
                  <p:spPr bwMode="auto">
                    <a:xfrm>
                      <a:off x="2804" y="3395"/>
                      <a:ext cx="69" cy="47"/>
                    </a:xfrm>
                    <a:prstGeom prst="rect">
                      <a:avLst/>
                    </a:prstGeom>
                    <a:solidFill>
                      <a:srgbClr val="3F3F3F"/>
                    </a:solidFill>
                    <a:ln w="12700">
                      <a:solidFill>
                        <a:srgbClr val="3F3F3F"/>
                      </a:solidFill>
                      <a:miter lim="800000"/>
                      <a:headEnd/>
                      <a:tailEnd/>
                    </a:ln>
                    <a:effectLst/>
                  </p:spPr>
                  <p:txBody>
                    <a:bodyPr wrap="none" anchor="ctr"/>
                    <a:lstStyle/>
                    <a:p>
                      <a:endParaRPr lang="en-US"/>
                    </a:p>
                  </p:txBody>
                </p:sp>
              </p:grpSp>
              <p:sp>
                <p:nvSpPr>
                  <p:cNvPr id="61604" name="Rectangle 164"/>
                  <p:cNvSpPr>
                    <a:spLocks noChangeArrowheads="1"/>
                  </p:cNvSpPr>
                  <p:nvPr/>
                </p:nvSpPr>
                <p:spPr bwMode="auto">
                  <a:xfrm>
                    <a:off x="3242" y="3484"/>
                    <a:ext cx="70" cy="13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5" name="Rectangle 165"/>
                  <p:cNvSpPr>
                    <a:spLocks noChangeArrowheads="1"/>
                  </p:cNvSpPr>
                  <p:nvPr/>
                </p:nvSpPr>
                <p:spPr bwMode="auto">
                  <a:xfrm>
                    <a:off x="3132"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6" name="Rectangle 166"/>
                  <p:cNvSpPr>
                    <a:spLocks noChangeArrowheads="1"/>
                  </p:cNvSpPr>
                  <p:nvPr/>
                </p:nvSpPr>
                <p:spPr bwMode="auto">
                  <a:xfrm>
                    <a:off x="3023" y="348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7" name="Rectangle 167"/>
                  <p:cNvSpPr>
                    <a:spLocks noChangeArrowheads="1"/>
                  </p:cNvSpPr>
                  <p:nvPr/>
                </p:nvSpPr>
                <p:spPr bwMode="auto">
                  <a:xfrm>
                    <a:off x="2914" y="348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08" name="Rectangle 168"/>
                  <p:cNvSpPr>
                    <a:spLocks noChangeArrowheads="1"/>
                  </p:cNvSpPr>
                  <p:nvPr/>
                </p:nvSpPr>
                <p:spPr bwMode="auto">
                  <a:xfrm>
                    <a:off x="2804" y="348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61609" name="Rectangle 169"/>
                  <p:cNvSpPr>
                    <a:spLocks noChangeArrowheads="1"/>
                  </p:cNvSpPr>
                  <p:nvPr/>
                </p:nvSpPr>
                <p:spPr bwMode="auto">
                  <a:xfrm>
                    <a:off x="3132"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10" name="Rectangle 170"/>
                  <p:cNvSpPr>
                    <a:spLocks noChangeArrowheads="1"/>
                  </p:cNvSpPr>
                  <p:nvPr/>
                </p:nvSpPr>
                <p:spPr bwMode="auto">
                  <a:xfrm>
                    <a:off x="3023" y="3574"/>
                    <a:ext cx="70"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11" name="Rectangle 171"/>
                  <p:cNvSpPr>
                    <a:spLocks noChangeArrowheads="1"/>
                  </p:cNvSpPr>
                  <p:nvPr/>
                </p:nvSpPr>
                <p:spPr bwMode="auto">
                  <a:xfrm>
                    <a:off x="2914" y="3574"/>
                    <a:ext cx="69" cy="48"/>
                  </a:xfrm>
                  <a:prstGeom prst="rect">
                    <a:avLst/>
                  </a:prstGeom>
                  <a:solidFill>
                    <a:srgbClr val="3F3F3F"/>
                  </a:solidFill>
                  <a:ln w="12700">
                    <a:solidFill>
                      <a:srgbClr val="3F3F3F"/>
                    </a:solidFill>
                    <a:miter lim="800000"/>
                    <a:headEnd/>
                    <a:tailEnd/>
                  </a:ln>
                  <a:effectLst/>
                </p:spPr>
                <p:txBody>
                  <a:bodyPr wrap="none" anchor="ctr"/>
                  <a:lstStyle/>
                  <a:p>
                    <a:endParaRPr lang="en-US"/>
                  </a:p>
                </p:txBody>
              </p:sp>
              <p:sp>
                <p:nvSpPr>
                  <p:cNvPr id="61612" name="Rectangle 172"/>
                  <p:cNvSpPr>
                    <a:spLocks noChangeArrowheads="1"/>
                  </p:cNvSpPr>
                  <p:nvPr/>
                </p:nvSpPr>
                <p:spPr bwMode="auto">
                  <a:xfrm>
                    <a:off x="2804" y="3574"/>
                    <a:ext cx="69" cy="48"/>
                  </a:xfrm>
                  <a:prstGeom prst="rect">
                    <a:avLst/>
                  </a:prstGeom>
                  <a:solidFill>
                    <a:srgbClr val="800000"/>
                  </a:solidFill>
                  <a:ln w="12700">
                    <a:solidFill>
                      <a:srgbClr val="800000"/>
                    </a:solidFill>
                    <a:miter lim="800000"/>
                    <a:headEnd/>
                    <a:tailEnd/>
                  </a:ln>
                  <a:effectLst/>
                </p:spPr>
                <p:txBody>
                  <a:bodyPr wrap="none" anchor="ctr"/>
                  <a:lstStyle/>
                  <a:p>
                    <a:endParaRPr lang="en-US"/>
                  </a:p>
                </p:txBody>
              </p:sp>
            </p:grpSp>
            <p:grpSp>
              <p:nvGrpSpPr>
                <p:cNvPr id="61440" name="Group 173"/>
                <p:cNvGrpSpPr>
                  <a:grpSpLocks/>
                </p:cNvGrpSpPr>
                <p:nvPr/>
              </p:nvGrpSpPr>
              <p:grpSpPr bwMode="auto">
                <a:xfrm>
                  <a:off x="2800" y="3216"/>
                  <a:ext cx="512" cy="410"/>
                  <a:chOff x="2800" y="3216"/>
                  <a:chExt cx="512" cy="410"/>
                </a:xfrm>
              </p:grpSpPr>
              <p:sp>
                <p:nvSpPr>
                  <p:cNvPr id="61614" name="Rectangle 174"/>
                  <p:cNvSpPr>
                    <a:spLocks noChangeArrowheads="1"/>
                  </p:cNvSpPr>
                  <p:nvPr/>
                </p:nvSpPr>
                <p:spPr bwMode="auto">
                  <a:xfrm>
                    <a:off x="3238" y="3216"/>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15" name="Rectangle 175"/>
                  <p:cNvSpPr>
                    <a:spLocks noChangeArrowheads="1"/>
                  </p:cNvSpPr>
                  <p:nvPr/>
                </p:nvSpPr>
                <p:spPr bwMode="auto">
                  <a:xfrm>
                    <a:off x="3128" y="3216"/>
                    <a:ext cx="74" cy="52"/>
                  </a:xfrm>
                  <a:prstGeom prst="rect">
                    <a:avLst/>
                  </a:prstGeom>
                  <a:solidFill>
                    <a:srgbClr val="3F7FFF"/>
                  </a:solidFill>
                  <a:ln w="9525">
                    <a:noFill/>
                    <a:miter lim="800000"/>
                    <a:headEnd/>
                    <a:tailEnd/>
                  </a:ln>
                  <a:effectLst/>
                </p:spPr>
                <p:txBody>
                  <a:bodyPr wrap="none" anchor="ctr"/>
                  <a:lstStyle/>
                  <a:p>
                    <a:endParaRPr lang="en-US"/>
                  </a:p>
                </p:txBody>
              </p:sp>
              <p:sp>
                <p:nvSpPr>
                  <p:cNvPr id="61616" name="Rectangle 176"/>
                  <p:cNvSpPr>
                    <a:spLocks noChangeArrowheads="1"/>
                  </p:cNvSpPr>
                  <p:nvPr/>
                </p:nvSpPr>
                <p:spPr bwMode="auto">
                  <a:xfrm>
                    <a:off x="3019" y="3216"/>
                    <a:ext cx="74" cy="52"/>
                  </a:xfrm>
                  <a:prstGeom prst="rect">
                    <a:avLst/>
                  </a:prstGeom>
                  <a:solidFill>
                    <a:srgbClr val="3F7FFF"/>
                  </a:solidFill>
                  <a:ln w="9525">
                    <a:noFill/>
                    <a:miter lim="800000"/>
                    <a:headEnd/>
                    <a:tailEnd/>
                  </a:ln>
                  <a:effectLst/>
                </p:spPr>
                <p:txBody>
                  <a:bodyPr wrap="none" anchor="ctr"/>
                  <a:lstStyle/>
                  <a:p>
                    <a:endParaRPr lang="en-US"/>
                  </a:p>
                </p:txBody>
              </p:sp>
              <p:sp>
                <p:nvSpPr>
                  <p:cNvPr id="61617" name="Rectangle 177"/>
                  <p:cNvSpPr>
                    <a:spLocks noChangeArrowheads="1"/>
                  </p:cNvSpPr>
                  <p:nvPr/>
                </p:nvSpPr>
                <p:spPr bwMode="auto">
                  <a:xfrm>
                    <a:off x="2910" y="3216"/>
                    <a:ext cx="74" cy="52"/>
                  </a:xfrm>
                  <a:prstGeom prst="rect">
                    <a:avLst/>
                  </a:prstGeom>
                  <a:solidFill>
                    <a:srgbClr val="3F7FFF"/>
                  </a:solidFill>
                  <a:ln w="9525">
                    <a:noFill/>
                    <a:miter lim="800000"/>
                    <a:headEnd/>
                    <a:tailEnd/>
                  </a:ln>
                  <a:effectLst/>
                </p:spPr>
                <p:txBody>
                  <a:bodyPr wrap="none" anchor="ctr"/>
                  <a:lstStyle/>
                  <a:p>
                    <a:endParaRPr lang="en-US"/>
                  </a:p>
                </p:txBody>
              </p:sp>
              <p:sp>
                <p:nvSpPr>
                  <p:cNvPr id="61618" name="Rectangle 178"/>
                  <p:cNvSpPr>
                    <a:spLocks noChangeArrowheads="1"/>
                  </p:cNvSpPr>
                  <p:nvPr/>
                </p:nvSpPr>
                <p:spPr bwMode="auto">
                  <a:xfrm>
                    <a:off x="2800" y="3216"/>
                    <a:ext cx="74" cy="52"/>
                  </a:xfrm>
                  <a:prstGeom prst="rect">
                    <a:avLst/>
                  </a:prstGeom>
                  <a:solidFill>
                    <a:srgbClr val="5F5F5F"/>
                  </a:solidFill>
                  <a:ln w="9525">
                    <a:noFill/>
                    <a:miter lim="800000"/>
                    <a:headEnd/>
                    <a:tailEnd/>
                  </a:ln>
                  <a:effectLst/>
                </p:spPr>
                <p:txBody>
                  <a:bodyPr wrap="none" anchor="ctr"/>
                  <a:lstStyle/>
                  <a:p>
                    <a:endParaRPr lang="en-US"/>
                  </a:p>
                </p:txBody>
              </p:sp>
              <p:grpSp>
                <p:nvGrpSpPr>
                  <p:cNvPr id="61441" name="Group 179"/>
                  <p:cNvGrpSpPr>
                    <a:grpSpLocks/>
                  </p:cNvGrpSpPr>
                  <p:nvPr/>
                </p:nvGrpSpPr>
                <p:grpSpPr bwMode="auto">
                  <a:xfrm>
                    <a:off x="2800" y="3305"/>
                    <a:ext cx="512" cy="52"/>
                    <a:chOff x="2800" y="3305"/>
                    <a:chExt cx="512" cy="52"/>
                  </a:xfrm>
                </p:grpSpPr>
                <p:sp>
                  <p:nvSpPr>
                    <p:cNvPr id="61620" name="Rectangle 180"/>
                    <p:cNvSpPr>
                      <a:spLocks noChangeArrowheads="1"/>
                    </p:cNvSpPr>
                    <p:nvPr/>
                  </p:nvSpPr>
                  <p:spPr bwMode="auto">
                    <a:xfrm>
                      <a:off x="3238"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1" name="Rectangle 181"/>
                    <p:cNvSpPr>
                      <a:spLocks noChangeArrowheads="1"/>
                    </p:cNvSpPr>
                    <p:nvPr/>
                  </p:nvSpPr>
                  <p:spPr bwMode="auto">
                    <a:xfrm>
                      <a:off x="3128"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2" name="Rectangle 182"/>
                    <p:cNvSpPr>
                      <a:spLocks noChangeArrowheads="1"/>
                    </p:cNvSpPr>
                    <p:nvPr/>
                  </p:nvSpPr>
                  <p:spPr bwMode="auto">
                    <a:xfrm>
                      <a:off x="3019"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3" name="Rectangle 183"/>
                    <p:cNvSpPr>
                      <a:spLocks noChangeArrowheads="1"/>
                    </p:cNvSpPr>
                    <p:nvPr/>
                  </p:nvSpPr>
                  <p:spPr bwMode="auto">
                    <a:xfrm>
                      <a:off x="2910" y="330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4" name="Rectangle 184"/>
                    <p:cNvSpPr>
                      <a:spLocks noChangeArrowheads="1"/>
                    </p:cNvSpPr>
                    <p:nvPr/>
                  </p:nvSpPr>
                  <p:spPr bwMode="auto">
                    <a:xfrm>
                      <a:off x="2800" y="3305"/>
                      <a:ext cx="74" cy="52"/>
                    </a:xfrm>
                    <a:prstGeom prst="rect">
                      <a:avLst/>
                    </a:prstGeom>
                    <a:solidFill>
                      <a:srgbClr val="5F5F5F"/>
                    </a:solidFill>
                    <a:ln w="9525">
                      <a:noFill/>
                      <a:miter lim="800000"/>
                      <a:headEnd/>
                      <a:tailEnd/>
                    </a:ln>
                    <a:effectLst/>
                  </p:spPr>
                  <p:txBody>
                    <a:bodyPr wrap="none" anchor="ctr"/>
                    <a:lstStyle/>
                    <a:p>
                      <a:endParaRPr lang="en-US"/>
                    </a:p>
                  </p:txBody>
                </p:sp>
              </p:grpSp>
              <p:grpSp>
                <p:nvGrpSpPr>
                  <p:cNvPr id="61443" name="Group 185"/>
                  <p:cNvGrpSpPr>
                    <a:grpSpLocks/>
                  </p:cNvGrpSpPr>
                  <p:nvPr/>
                </p:nvGrpSpPr>
                <p:grpSpPr bwMode="auto">
                  <a:xfrm>
                    <a:off x="2800" y="3395"/>
                    <a:ext cx="512" cy="52"/>
                    <a:chOff x="2800" y="3395"/>
                    <a:chExt cx="512" cy="52"/>
                  </a:xfrm>
                </p:grpSpPr>
                <p:sp>
                  <p:nvSpPr>
                    <p:cNvPr id="61626" name="Rectangle 186"/>
                    <p:cNvSpPr>
                      <a:spLocks noChangeArrowheads="1"/>
                    </p:cNvSpPr>
                    <p:nvPr/>
                  </p:nvSpPr>
                  <p:spPr bwMode="auto">
                    <a:xfrm>
                      <a:off x="3238"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7" name="Rectangle 187"/>
                    <p:cNvSpPr>
                      <a:spLocks noChangeArrowheads="1"/>
                    </p:cNvSpPr>
                    <p:nvPr/>
                  </p:nvSpPr>
                  <p:spPr bwMode="auto">
                    <a:xfrm>
                      <a:off x="3128"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8" name="Rectangle 188"/>
                    <p:cNvSpPr>
                      <a:spLocks noChangeArrowheads="1"/>
                    </p:cNvSpPr>
                    <p:nvPr/>
                  </p:nvSpPr>
                  <p:spPr bwMode="auto">
                    <a:xfrm>
                      <a:off x="3019"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29" name="Rectangle 189"/>
                    <p:cNvSpPr>
                      <a:spLocks noChangeArrowheads="1"/>
                    </p:cNvSpPr>
                    <p:nvPr/>
                  </p:nvSpPr>
                  <p:spPr bwMode="auto">
                    <a:xfrm>
                      <a:off x="2910" y="3395"/>
                      <a:ext cx="74" cy="52"/>
                    </a:xfrm>
                    <a:prstGeom prst="rect">
                      <a:avLst/>
                    </a:prstGeom>
                    <a:solidFill>
                      <a:srgbClr val="5F5F5F"/>
                    </a:solidFill>
                    <a:ln w="9525">
                      <a:noFill/>
                      <a:miter lim="800000"/>
                      <a:headEnd/>
                      <a:tailEnd/>
                    </a:ln>
                    <a:effectLst/>
                  </p:spPr>
                  <p:txBody>
                    <a:bodyPr wrap="none" anchor="ctr"/>
                    <a:lstStyle/>
                    <a:p>
                      <a:endParaRPr lang="en-US"/>
                    </a:p>
                  </p:txBody>
                </p:sp>
                <p:sp>
                  <p:nvSpPr>
                    <p:cNvPr id="61630" name="Rectangle 190"/>
                    <p:cNvSpPr>
                      <a:spLocks noChangeArrowheads="1"/>
                    </p:cNvSpPr>
                    <p:nvPr/>
                  </p:nvSpPr>
                  <p:spPr bwMode="auto">
                    <a:xfrm>
                      <a:off x="2800" y="3395"/>
                      <a:ext cx="74" cy="52"/>
                    </a:xfrm>
                    <a:prstGeom prst="rect">
                      <a:avLst/>
                    </a:prstGeom>
                    <a:solidFill>
                      <a:srgbClr val="5F5F5F"/>
                    </a:solidFill>
                    <a:ln w="9525">
                      <a:noFill/>
                      <a:miter lim="800000"/>
                      <a:headEnd/>
                      <a:tailEnd/>
                    </a:ln>
                    <a:effectLst/>
                  </p:spPr>
                  <p:txBody>
                    <a:bodyPr wrap="none" anchor="ctr"/>
                    <a:lstStyle/>
                    <a:p>
                      <a:endParaRPr lang="en-US"/>
                    </a:p>
                  </p:txBody>
                </p:sp>
              </p:grpSp>
              <p:sp>
                <p:nvSpPr>
                  <p:cNvPr id="61631" name="Rectangle 191"/>
                  <p:cNvSpPr>
                    <a:spLocks noChangeArrowheads="1"/>
                  </p:cNvSpPr>
                  <p:nvPr/>
                </p:nvSpPr>
                <p:spPr bwMode="auto">
                  <a:xfrm>
                    <a:off x="3238" y="3485"/>
                    <a:ext cx="74" cy="141"/>
                  </a:xfrm>
                  <a:prstGeom prst="rect">
                    <a:avLst/>
                  </a:prstGeom>
                  <a:solidFill>
                    <a:srgbClr val="5F5F5F"/>
                  </a:solidFill>
                  <a:ln w="9525">
                    <a:noFill/>
                    <a:miter lim="800000"/>
                    <a:headEnd/>
                    <a:tailEnd/>
                  </a:ln>
                  <a:effectLst/>
                </p:spPr>
                <p:txBody>
                  <a:bodyPr wrap="none" anchor="ctr"/>
                  <a:lstStyle/>
                  <a:p>
                    <a:endParaRPr lang="en-US"/>
                  </a:p>
                </p:txBody>
              </p:sp>
              <p:sp>
                <p:nvSpPr>
                  <p:cNvPr id="61632" name="Rectangle 192"/>
                  <p:cNvSpPr>
                    <a:spLocks noChangeArrowheads="1"/>
                  </p:cNvSpPr>
                  <p:nvPr/>
                </p:nvSpPr>
                <p:spPr bwMode="auto">
                  <a:xfrm>
                    <a:off x="3128" y="3485"/>
                    <a:ext cx="74" cy="51"/>
                  </a:xfrm>
                  <a:prstGeom prst="rect">
                    <a:avLst/>
                  </a:prstGeom>
                  <a:solidFill>
                    <a:srgbClr val="5F5F5F"/>
                  </a:solidFill>
                  <a:ln w="9525">
                    <a:noFill/>
                    <a:miter lim="800000"/>
                    <a:headEnd/>
                    <a:tailEnd/>
                  </a:ln>
                  <a:effectLst/>
                </p:spPr>
                <p:txBody>
                  <a:bodyPr wrap="none" anchor="ctr"/>
                  <a:lstStyle/>
                  <a:p>
                    <a:endParaRPr lang="en-US"/>
                  </a:p>
                </p:txBody>
              </p:sp>
              <p:sp>
                <p:nvSpPr>
                  <p:cNvPr id="61633" name="Rectangle 193"/>
                  <p:cNvSpPr>
                    <a:spLocks noChangeArrowheads="1"/>
                  </p:cNvSpPr>
                  <p:nvPr/>
                </p:nvSpPr>
                <p:spPr bwMode="auto">
                  <a:xfrm>
                    <a:off x="3019" y="3485"/>
                    <a:ext cx="74" cy="51"/>
                  </a:xfrm>
                  <a:prstGeom prst="rect">
                    <a:avLst/>
                  </a:prstGeom>
                  <a:solidFill>
                    <a:srgbClr val="5F5F5F"/>
                  </a:solidFill>
                  <a:ln w="9525">
                    <a:noFill/>
                    <a:miter lim="800000"/>
                    <a:headEnd/>
                    <a:tailEnd/>
                  </a:ln>
                  <a:effectLst/>
                </p:spPr>
                <p:txBody>
                  <a:bodyPr wrap="none" anchor="ctr"/>
                  <a:lstStyle/>
                  <a:p>
                    <a:endParaRPr lang="en-US"/>
                  </a:p>
                </p:txBody>
              </p:sp>
              <p:sp>
                <p:nvSpPr>
                  <p:cNvPr id="61634" name="Rectangle 194"/>
                  <p:cNvSpPr>
                    <a:spLocks noChangeArrowheads="1"/>
                  </p:cNvSpPr>
                  <p:nvPr/>
                </p:nvSpPr>
                <p:spPr bwMode="auto">
                  <a:xfrm>
                    <a:off x="2910" y="3485"/>
                    <a:ext cx="74" cy="51"/>
                  </a:xfrm>
                  <a:prstGeom prst="rect">
                    <a:avLst/>
                  </a:prstGeom>
                  <a:solidFill>
                    <a:srgbClr val="5F5F5F"/>
                  </a:solidFill>
                  <a:ln w="9525">
                    <a:noFill/>
                    <a:miter lim="800000"/>
                    <a:headEnd/>
                    <a:tailEnd/>
                  </a:ln>
                  <a:effectLst/>
                </p:spPr>
                <p:txBody>
                  <a:bodyPr wrap="none" anchor="ctr"/>
                  <a:lstStyle/>
                  <a:p>
                    <a:endParaRPr lang="en-US"/>
                  </a:p>
                </p:txBody>
              </p:sp>
              <p:sp>
                <p:nvSpPr>
                  <p:cNvPr id="61635" name="Rectangle 195"/>
                  <p:cNvSpPr>
                    <a:spLocks noChangeArrowheads="1"/>
                  </p:cNvSpPr>
                  <p:nvPr/>
                </p:nvSpPr>
                <p:spPr bwMode="auto">
                  <a:xfrm>
                    <a:off x="2800" y="3485"/>
                    <a:ext cx="74" cy="51"/>
                  </a:xfrm>
                  <a:prstGeom prst="rect">
                    <a:avLst/>
                  </a:prstGeom>
                  <a:solidFill>
                    <a:srgbClr val="FF0000"/>
                  </a:solidFill>
                  <a:ln w="9525">
                    <a:noFill/>
                    <a:miter lim="800000"/>
                    <a:headEnd/>
                    <a:tailEnd/>
                  </a:ln>
                  <a:effectLst/>
                </p:spPr>
                <p:txBody>
                  <a:bodyPr wrap="none" anchor="ctr"/>
                  <a:lstStyle/>
                  <a:p>
                    <a:endParaRPr lang="en-US"/>
                  </a:p>
                </p:txBody>
              </p:sp>
              <p:sp>
                <p:nvSpPr>
                  <p:cNvPr id="61636" name="Rectangle 196"/>
                  <p:cNvSpPr>
                    <a:spLocks noChangeArrowheads="1"/>
                  </p:cNvSpPr>
                  <p:nvPr/>
                </p:nvSpPr>
                <p:spPr bwMode="auto">
                  <a:xfrm>
                    <a:off x="3128" y="3575"/>
                    <a:ext cx="74" cy="51"/>
                  </a:xfrm>
                  <a:prstGeom prst="rect">
                    <a:avLst/>
                  </a:prstGeom>
                  <a:solidFill>
                    <a:srgbClr val="5F5F5F"/>
                  </a:solidFill>
                  <a:ln w="9525">
                    <a:noFill/>
                    <a:miter lim="800000"/>
                    <a:headEnd/>
                    <a:tailEnd/>
                  </a:ln>
                  <a:effectLst/>
                </p:spPr>
                <p:txBody>
                  <a:bodyPr wrap="none" anchor="ctr"/>
                  <a:lstStyle/>
                  <a:p>
                    <a:endParaRPr lang="en-US"/>
                  </a:p>
                </p:txBody>
              </p:sp>
              <p:sp>
                <p:nvSpPr>
                  <p:cNvPr id="61637" name="Rectangle 197"/>
                  <p:cNvSpPr>
                    <a:spLocks noChangeArrowheads="1"/>
                  </p:cNvSpPr>
                  <p:nvPr/>
                </p:nvSpPr>
                <p:spPr bwMode="auto">
                  <a:xfrm>
                    <a:off x="3019" y="3575"/>
                    <a:ext cx="74" cy="51"/>
                  </a:xfrm>
                  <a:prstGeom prst="rect">
                    <a:avLst/>
                  </a:prstGeom>
                  <a:solidFill>
                    <a:srgbClr val="5F5F5F"/>
                  </a:solidFill>
                  <a:ln w="9525">
                    <a:noFill/>
                    <a:miter lim="800000"/>
                    <a:headEnd/>
                    <a:tailEnd/>
                  </a:ln>
                  <a:effectLst/>
                </p:spPr>
                <p:txBody>
                  <a:bodyPr wrap="none" anchor="ctr"/>
                  <a:lstStyle/>
                  <a:p>
                    <a:endParaRPr lang="en-US"/>
                  </a:p>
                </p:txBody>
              </p:sp>
              <p:sp>
                <p:nvSpPr>
                  <p:cNvPr id="61638" name="Rectangle 198"/>
                  <p:cNvSpPr>
                    <a:spLocks noChangeArrowheads="1"/>
                  </p:cNvSpPr>
                  <p:nvPr/>
                </p:nvSpPr>
                <p:spPr bwMode="auto">
                  <a:xfrm>
                    <a:off x="2910" y="3575"/>
                    <a:ext cx="74" cy="51"/>
                  </a:xfrm>
                  <a:prstGeom prst="rect">
                    <a:avLst/>
                  </a:prstGeom>
                  <a:solidFill>
                    <a:srgbClr val="5F5F5F"/>
                  </a:solidFill>
                  <a:ln w="9525">
                    <a:noFill/>
                    <a:miter lim="800000"/>
                    <a:headEnd/>
                    <a:tailEnd/>
                  </a:ln>
                  <a:effectLst/>
                </p:spPr>
                <p:txBody>
                  <a:bodyPr wrap="none" anchor="ctr"/>
                  <a:lstStyle/>
                  <a:p>
                    <a:endParaRPr lang="en-US"/>
                  </a:p>
                </p:txBody>
              </p:sp>
              <p:sp>
                <p:nvSpPr>
                  <p:cNvPr id="61639" name="Rectangle 199"/>
                  <p:cNvSpPr>
                    <a:spLocks noChangeArrowheads="1"/>
                  </p:cNvSpPr>
                  <p:nvPr/>
                </p:nvSpPr>
                <p:spPr bwMode="auto">
                  <a:xfrm>
                    <a:off x="2800" y="3575"/>
                    <a:ext cx="74" cy="51"/>
                  </a:xfrm>
                  <a:prstGeom prst="rect">
                    <a:avLst/>
                  </a:prstGeom>
                  <a:solidFill>
                    <a:srgbClr val="FF0000"/>
                  </a:solidFill>
                  <a:ln w="9525">
                    <a:noFill/>
                    <a:miter lim="800000"/>
                    <a:headEnd/>
                    <a:tailEnd/>
                  </a:ln>
                  <a:effectLst/>
                </p:spPr>
                <p:txBody>
                  <a:bodyPr wrap="none" anchor="ctr"/>
                  <a:lstStyle/>
                  <a:p>
                    <a:endParaRPr lang="en-US"/>
                  </a:p>
                </p:txBody>
              </p:sp>
            </p:grpSp>
          </p:grpSp>
        </p:grpSp>
        <p:grpSp>
          <p:nvGrpSpPr>
            <p:cNvPr id="61457" name="Group 200"/>
            <p:cNvGrpSpPr>
              <a:grpSpLocks/>
            </p:cNvGrpSpPr>
            <p:nvPr/>
          </p:nvGrpSpPr>
          <p:grpSpPr bwMode="auto">
            <a:xfrm>
              <a:off x="2954" y="2936"/>
              <a:ext cx="306" cy="47"/>
              <a:chOff x="2954" y="2936"/>
              <a:chExt cx="306" cy="47"/>
            </a:xfrm>
          </p:grpSpPr>
          <p:grpSp>
            <p:nvGrpSpPr>
              <p:cNvPr id="61458" name="Group 201"/>
              <p:cNvGrpSpPr>
                <a:grpSpLocks/>
              </p:cNvGrpSpPr>
              <p:nvPr/>
            </p:nvGrpSpPr>
            <p:grpSpPr bwMode="auto">
              <a:xfrm>
                <a:off x="3225" y="2936"/>
                <a:ext cx="35" cy="46"/>
                <a:chOff x="3225" y="2936"/>
                <a:chExt cx="35" cy="46"/>
              </a:xfrm>
            </p:grpSpPr>
            <p:sp>
              <p:nvSpPr>
                <p:cNvPr id="61642" name="Freeform 202"/>
                <p:cNvSpPr>
                  <a:spLocks/>
                </p:cNvSpPr>
                <p:nvPr/>
              </p:nvSpPr>
              <p:spPr bwMode="auto">
                <a:xfrm>
                  <a:off x="3239" y="2936"/>
                  <a:ext cx="20" cy="4"/>
                </a:xfrm>
                <a:custGeom>
                  <a:avLst/>
                  <a:gdLst/>
                  <a:ahLst/>
                  <a:cxnLst>
                    <a:cxn ang="0">
                      <a:pos x="0" y="3"/>
                    </a:cxn>
                    <a:cxn ang="0">
                      <a:pos x="2" y="0"/>
                    </a:cxn>
                    <a:cxn ang="0">
                      <a:pos x="15" y="0"/>
                    </a:cxn>
                    <a:cxn ang="0">
                      <a:pos x="19" y="3"/>
                    </a:cxn>
                    <a:cxn ang="0">
                      <a:pos x="0" y="3"/>
                    </a:cxn>
                  </a:cxnLst>
                  <a:rect l="0" t="0" r="r" b="b"/>
                  <a:pathLst>
                    <a:path w="20" h="4">
                      <a:moveTo>
                        <a:pt x="0" y="3"/>
                      </a:moveTo>
                      <a:lnTo>
                        <a:pt x="2" y="0"/>
                      </a:lnTo>
                      <a:lnTo>
                        <a:pt x="15" y="0"/>
                      </a:lnTo>
                      <a:lnTo>
                        <a:pt x="19"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43" name="Freeform 203"/>
                <p:cNvSpPr>
                  <a:spLocks/>
                </p:cNvSpPr>
                <p:nvPr/>
              </p:nvSpPr>
              <p:spPr bwMode="auto">
                <a:xfrm>
                  <a:off x="3226" y="2979"/>
                  <a:ext cx="21" cy="3"/>
                </a:xfrm>
                <a:custGeom>
                  <a:avLst/>
                  <a:gdLst/>
                  <a:ahLst/>
                  <a:cxnLst>
                    <a:cxn ang="0">
                      <a:pos x="0" y="0"/>
                    </a:cxn>
                    <a:cxn ang="0">
                      <a:pos x="5" y="2"/>
                    </a:cxn>
                    <a:cxn ang="0">
                      <a:pos x="18" y="2"/>
                    </a:cxn>
                    <a:cxn ang="0">
                      <a:pos x="20" y="0"/>
                    </a:cxn>
                    <a:cxn ang="0">
                      <a:pos x="0" y="0"/>
                    </a:cxn>
                  </a:cxnLst>
                  <a:rect l="0" t="0" r="r" b="b"/>
                  <a:pathLst>
                    <a:path w="21" h="3">
                      <a:moveTo>
                        <a:pt x="0" y="0"/>
                      </a:moveTo>
                      <a:lnTo>
                        <a:pt x="5" y="2"/>
                      </a:lnTo>
                      <a:lnTo>
                        <a:pt x="18"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44" name="Freeform 204"/>
                <p:cNvSpPr>
                  <a:spLocks/>
                </p:cNvSpPr>
                <p:nvPr/>
              </p:nvSpPr>
              <p:spPr bwMode="auto">
                <a:xfrm>
                  <a:off x="3232"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45" name="Freeform 205"/>
                <p:cNvSpPr>
                  <a:spLocks/>
                </p:cNvSpPr>
                <p:nvPr/>
              </p:nvSpPr>
              <p:spPr bwMode="auto">
                <a:xfrm>
                  <a:off x="3225"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46" name="Freeform 206"/>
                <p:cNvSpPr>
                  <a:spLocks/>
                </p:cNvSpPr>
                <p:nvPr/>
              </p:nvSpPr>
              <p:spPr bwMode="auto">
                <a:xfrm>
                  <a:off x="3252" y="2964"/>
                  <a:ext cx="2" cy="14"/>
                </a:xfrm>
                <a:custGeom>
                  <a:avLst/>
                  <a:gdLst/>
                  <a:ahLst/>
                  <a:cxnLst>
                    <a:cxn ang="0">
                      <a:pos x="0" y="10"/>
                    </a:cxn>
                    <a:cxn ang="0">
                      <a:pos x="0" y="13"/>
                    </a:cxn>
                    <a:cxn ang="0">
                      <a:pos x="1" y="0"/>
                    </a:cxn>
                    <a:cxn ang="0">
                      <a:pos x="0" y="2"/>
                    </a:cxn>
                    <a:cxn ang="0">
                      <a:pos x="0" y="10"/>
                    </a:cxn>
                  </a:cxnLst>
                  <a:rect l="0" t="0" r="r" b="b"/>
                  <a:pathLst>
                    <a:path w="2" h="14">
                      <a:moveTo>
                        <a:pt x="0" y="10"/>
                      </a:moveTo>
                      <a:lnTo>
                        <a:pt x="0" y="13"/>
                      </a:lnTo>
                      <a:lnTo>
                        <a:pt x="1" y="0"/>
                      </a:lnTo>
                      <a:lnTo>
                        <a:pt x="0"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47" name="Freeform 207"/>
                <p:cNvSpPr>
                  <a:spLocks/>
                </p:cNvSpPr>
                <p:nvPr/>
              </p:nvSpPr>
              <p:spPr bwMode="auto">
                <a:xfrm>
                  <a:off x="3258" y="2939"/>
                  <a:ext cx="2" cy="16"/>
                </a:xfrm>
                <a:custGeom>
                  <a:avLst/>
                  <a:gdLst/>
                  <a:ahLst/>
                  <a:cxnLst>
                    <a:cxn ang="0">
                      <a:pos x="0" y="4"/>
                    </a:cxn>
                    <a:cxn ang="0">
                      <a:pos x="1" y="0"/>
                    </a:cxn>
                    <a:cxn ang="0">
                      <a:pos x="0" y="15"/>
                    </a:cxn>
                    <a:cxn ang="0">
                      <a:pos x="0" y="13"/>
                    </a:cxn>
                    <a:cxn ang="0">
                      <a:pos x="0" y="4"/>
                    </a:cxn>
                  </a:cxnLst>
                  <a:rect l="0" t="0" r="r" b="b"/>
                  <a:pathLst>
                    <a:path w="2" h="16">
                      <a:moveTo>
                        <a:pt x="0" y="4"/>
                      </a:moveTo>
                      <a:lnTo>
                        <a:pt x="1" y="0"/>
                      </a:lnTo>
                      <a:lnTo>
                        <a:pt x="0" y="15"/>
                      </a:lnTo>
                      <a:lnTo>
                        <a:pt x="0" y="13"/>
                      </a:lnTo>
                      <a:lnTo>
                        <a:pt x="0" y="4"/>
                      </a:lnTo>
                    </a:path>
                  </a:pathLst>
                </a:custGeom>
                <a:solidFill>
                  <a:srgbClr val="00FF00"/>
                </a:solidFill>
                <a:ln w="9525" cap="rnd">
                  <a:noFill/>
                  <a:round/>
                  <a:headEnd type="none" w="sm" len="sm"/>
                  <a:tailEnd type="none" w="sm" len="sm"/>
                </a:ln>
                <a:effectLst/>
              </p:spPr>
              <p:txBody>
                <a:bodyPr/>
                <a:lstStyle/>
                <a:p>
                  <a:endParaRPr lang="en-US"/>
                </a:p>
              </p:txBody>
            </p:sp>
            <p:sp>
              <p:nvSpPr>
                <p:cNvPr id="61648" name="Freeform 208"/>
                <p:cNvSpPr>
                  <a:spLocks/>
                </p:cNvSpPr>
                <p:nvPr/>
              </p:nvSpPr>
              <p:spPr bwMode="auto">
                <a:xfrm>
                  <a:off x="3232"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sp>
            <p:nvSpPr>
              <p:cNvPr id="61649" name="Freeform 209"/>
              <p:cNvSpPr>
                <a:spLocks/>
              </p:cNvSpPr>
              <p:nvPr/>
            </p:nvSpPr>
            <p:spPr bwMode="auto">
              <a:xfrm>
                <a:off x="3176" y="2979"/>
                <a:ext cx="3" cy="4"/>
              </a:xfrm>
              <a:custGeom>
                <a:avLst/>
                <a:gdLst/>
                <a:ahLst/>
                <a:cxnLst>
                  <a:cxn ang="0">
                    <a:pos x="1" y="3"/>
                  </a:cxn>
                  <a:cxn ang="0">
                    <a:pos x="2" y="0"/>
                  </a:cxn>
                  <a:cxn ang="0">
                    <a:pos x="1" y="0"/>
                  </a:cxn>
                  <a:cxn ang="0">
                    <a:pos x="0" y="3"/>
                  </a:cxn>
                  <a:cxn ang="0">
                    <a:pos x="1" y="3"/>
                  </a:cxn>
                </a:cxnLst>
                <a:rect l="0" t="0" r="r" b="b"/>
                <a:pathLst>
                  <a:path w="3" h="4">
                    <a:moveTo>
                      <a:pt x="1" y="3"/>
                    </a:moveTo>
                    <a:lnTo>
                      <a:pt x="2" y="0"/>
                    </a:lnTo>
                    <a:lnTo>
                      <a:pt x="1" y="0"/>
                    </a:lnTo>
                    <a:lnTo>
                      <a:pt x="0" y="3"/>
                    </a:lnTo>
                    <a:lnTo>
                      <a:pt x="1" y="3"/>
                    </a:lnTo>
                  </a:path>
                </a:pathLst>
              </a:custGeom>
              <a:solidFill>
                <a:srgbClr val="00FF00"/>
              </a:solidFill>
              <a:ln w="9525" cap="rnd">
                <a:noFill/>
                <a:round/>
                <a:headEnd type="none" w="sm" len="sm"/>
                <a:tailEnd type="none" w="sm" len="sm"/>
              </a:ln>
              <a:effectLst/>
            </p:spPr>
            <p:txBody>
              <a:bodyPr/>
              <a:lstStyle/>
              <a:p>
                <a:endParaRPr lang="en-US"/>
              </a:p>
            </p:txBody>
          </p:sp>
          <p:grpSp>
            <p:nvGrpSpPr>
              <p:cNvPr id="61459" name="Group 210"/>
              <p:cNvGrpSpPr>
                <a:grpSpLocks/>
              </p:cNvGrpSpPr>
              <p:nvPr/>
            </p:nvGrpSpPr>
            <p:grpSpPr bwMode="auto">
              <a:xfrm>
                <a:off x="3187" y="2936"/>
                <a:ext cx="36" cy="46"/>
                <a:chOff x="3187" y="2936"/>
                <a:chExt cx="36" cy="46"/>
              </a:xfrm>
            </p:grpSpPr>
            <p:sp>
              <p:nvSpPr>
                <p:cNvPr id="61651" name="Freeform 211"/>
                <p:cNvSpPr>
                  <a:spLocks/>
                </p:cNvSpPr>
                <p:nvPr/>
              </p:nvSpPr>
              <p:spPr bwMode="auto">
                <a:xfrm>
                  <a:off x="3200" y="2936"/>
                  <a:ext cx="21" cy="4"/>
                </a:xfrm>
                <a:custGeom>
                  <a:avLst/>
                  <a:gdLst/>
                  <a:ahLst/>
                  <a:cxnLst>
                    <a:cxn ang="0">
                      <a:pos x="0" y="3"/>
                    </a:cxn>
                    <a:cxn ang="0">
                      <a:pos x="3" y="0"/>
                    </a:cxn>
                    <a:cxn ang="0">
                      <a:pos x="16" y="0"/>
                    </a:cxn>
                    <a:cxn ang="0">
                      <a:pos x="20" y="3"/>
                    </a:cxn>
                    <a:cxn ang="0">
                      <a:pos x="0" y="3"/>
                    </a:cxn>
                  </a:cxnLst>
                  <a:rect l="0" t="0" r="r" b="b"/>
                  <a:pathLst>
                    <a:path w="21" h="4">
                      <a:moveTo>
                        <a:pt x="0" y="3"/>
                      </a:moveTo>
                      <a:lnTo>
                        <a:pt x="3" y="0"/>
                      </a:lnTo>
                      <a:lnTo>
                        <a:pt x="16"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52" name="Freeform 212"/>
                <p:cNvSpPr>
                  <a:spLocks/>
                </p:cNvSpPr>
                <p:nvPr/>
              </p:nvSpPr>
              <p:spPr bwMode="auto">
                <a:xfrm>
                  <a:off x="3188"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53" name="Freeform 213"/>
                <p:cNvSpPr>
                  <a:spLocks/>
                </p:cNvSpPr>
                <p:nvPr/>
              </p:nvSpPr>
              <p:spPr bwMode="auto">
                <a:xfrm>
                  <a:off x="3193" y="2939"/>
                  <a:ext cx="3" cy="15"/>
                </a:xfrm>
                <a:custGeom>
                  <a:avLst/>
                  <a:gdLst/>
                  <a:ahLst/>
                  <a:cxnLst>
                    <a:cxn ang="0">
                      <a:pos x="1" y="0"/>
                    </a:cxn>
                    <a:cxn ang="0">
                      <a:pos x="2" y="4"/>
                    </a:cxn>
                    <a:cxn ang="0">
                      <a:pos x="1" y="13"/>
                    </a:cxn>
                    <a:cxn ang="0">
                      <a:pos x="0" y="14"/>
                    </a:cxn>
                    <a:cxn ang="0">
                      <a:pos x="1" y="0"/>
                    </a:cxn>
                  </a:cxnLst>
                  <a:rect l="0" t="0" r="r" b="b"/>
                  <a:pathLst>
                    <a:path w="3" h="15">
                      <a:moveTo>
                        <a:pt x="1" y="0"/>
                      </a:moveTo>
                      <a:lnTo>
                        <a:pt x="2"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54" name="Freeform 214"/>
                <p:cNvSpPr>
                  <a:spLocks/>
                </p:cNvSpPr>
                <p:nvPr/>
              </p:nvSpPr>
              <p:spPr bwMode="auto">
                <a:xfrm>
                  <a:off x="3187"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55" name="Freeform 215"/>
                <p:cNvSpPr>
                  <a:spLocks/>
                </p:cNvSpPr>
                <p:nvPr/>
              </p:nvSpPr>
              <p:spPr bwMode="auto">
                <a:xfrm>
                  <a:off x="3214" y="2964"/>
                  <a:ext cx="2" cy="14"/>
                </a:xfrm>
                <a:custGeom>
                  <a:avLst/>
                  <a:gdLst/>
                  <a:ahLst/>
                  <a:cxnLst>
                    <a:cxn ang="0">
                      <a:pos x="0" y="10"/>
                    </a:cxn>
                    <a:cxn ang="0">
                      <a:pos x="0" y="13"/>
                    </a:cxn>
                    <a:cxn ang="0">
                      <a:pos x="1" y="0"/>
                    </a:cxn>
                    <a:cxn ang="0">
                      <a:pos x="0" y="2"/>
                    </a:cxn>
                    <a:cxn ang="0">
                      <a:pos x="0" y="10"/>
                    </a:cxn>
                  </a:cxnLst>
                  <a:rect l="0" t="0" r="r" b="b"/>
                  <a:pathLst>
                    <a:path w="2" h="14">
                      <a:moveTo>
                        <a:pt x="0" y="10"/>
                      </a:moveTo>
                      <a:lnTo>
                        <a:pt x="0" y="13"/>
                      </a:lnTo>
                      <a:lnTo>
                        <a:pt x="1" y="0"/>
                      </a:lnTo>
                      <a:lnTo>
                        <a:pt x="0"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56" name="Freeform 216"/>
                <p:cNvSpPr>
                  <a:spLocks/>
                </p:cNvSpPr>
                <p:nvPr/>
              </p:nvSpPr>
              <p:spPr bwMode="auto">
                <a:xfrm>
                  <a:off x="3219" y="2939"/>
                  <a:ext cx="4" cy="16"/>
                </a:xfrm>
                <a:custGeom>
                  <a:avLst/>
                  <a:gdLst/>
                  <a:ahLst/>
                  <a:cxnLst>
                    <a:cxn ang="0">
                      <a:pos x="1" y="4"/>
                    </a:cxn>
                    <a:cxn ang="0">
                      <a:pos x="3" y="0"/>
                    </a:cxn>
                    <a:cxn ang="0">
                      <a:pos x="1" y="15"/>
                    </a:cxn>
                    <a:cxn ang="0">
                      <a:pos x="0" y="13"/>
                    </a:cxn>
                    <a:cxn ang="0">
                      <a:pos x="1" y="4"/>
                    </a:cxn>
                  </a:cxnLst>
                  <a:rect l="0" t="0" r="r" b="b"/>
                  <a:pathLst>
                    <a:path w="4" h="16">
                      <a:moveTo>
                        <a:pt x="1" y="4"/>
                      </a:moveTo>
                      <a:lnTo>
                        <a:pt x="3"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657" name="Freeform 217"/>
                <p:cNvSpPr>
                  <a:spLocks/>
                </p:cNvSpPr>
                <p:nvPr/>
              </p:nvSpPr>
              <p:spPr bwMode="auto">
                <a:xfrm>
                  <a:off x="3194"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61462" name="Group 218"/>
              <p:cNvGrpSpPr>
                <a:grpSpLocks/>
              </p:cNvGrpSpPr>
              <p:nvPr/>
            </p:nvGrpSpPr>
            <p:grpSpPr bwMode="auto">
              <a:xfrm>
                <a:off x="3068" y="2936"/>
                <a:ext cx="35" cy="46"/>
                <a:chOff x="3068" y="2936"/>
                <a:chExt cx="35" cy="46"/>
              </a:xfrm>
            </p:grpSpPr>
            <p:sp>
              <p:nvSpPr>
                <p:cNvPr id="61659" name="Freeform 219"/>
                <p:cNvSpPr>
                  <a:spLocks/>
                </p:cNvSpPr>
                <p:nvPr/>
              </p:nvSpPr>
              <p:spPr bwMode="auto">
                <a:xfrm>
                  <a:off x="3081" y="2936"/>
                  <a:ext cx="21" cy="4"/>
                </a:xfrm>
                <a:custGeom>
                  <a:avLst/>
                  <a:gdLst/>
                  <a:ahLst/>
                  <a:cxnLst>
                    <a:cxn ang="0">
                      <a:pos x="0" y="3"/>
                    </a:cxn>
                    <a:cxn ang="0">
                      <a:pos x="3" y="0"/>
                    </a:cxn>
                    <a:cxn ang="0">
                      <a:pos x="16" y="0"/>
                    </a:cxn>
                    <a:cxn ang="0">
                      <a:pos x="20" y="3"/>
                    </a:cxn>
                    <a:cxn ang="0">
                      <a:pos x="0" y="3"/>
                    </a:cxn>
                  </a:cxnLst>
                  <a:rect l="0" t="0" r="r" b="b"/>
                  <a:pathLst>
                    <a:path w="21" h="4">
                      <a:moveTo>
                        <a:pt x="0" y="3"/>
                      </a:moveTo>
                      <a:lnTo>
                        <a:pt x="3" y="0"/>
                      </a:lnTo>
                      <a:lnTo>
                        <a:pt x="16"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60" name="Freeform 220"/>
                <p:cNvSpPr>
                  <a:spLocks/>
                </p:cNvSpPr>
                <p:nvPr/>
              </p:nvSpPr>
              <p:spPr bwMode="auto">
                <a:xfrm>
                  <a:off x="3069"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61" name="Freeform 221"/>
                <p:cNvSpPr>
                  <a:spLocks/>
                </p:cNvSpPr>
                <p:nvPr/>
              </p:nvSpPr>
              <p:spPr bwMode="auto">
                <a:xfrm>
                  <a:off x="3074"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62" name="Freeform 222"/>
                <p:cNvSpPr>
                  <a:spLocks/>
                </p:cNvSpPr>
                <p:nvPr/>
              </p:nvSpPr>
              <p:spPr bwMode="auto">
                <a:xfrm>
                  <a:off x="3068"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63" name="Freeform 223"/>
                <p:cNvSpPr>
                  <a:spLocks/>
                </p:cNvSpPr>
                <p:nvPr/>
              </p:nvSpPr>
              <p:spPr bwMode="auto">
                <a:xfrm>
                  <a:off x="3094"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64" name="Freeform 224"/>
                <p:cNvSpPr>
                  <a:spLocks/>
                </p:cNvSpPr>
                <p:nvPr/>
              </p:nvSpPr>
              <p:spPr bwMode="auto">
                <a:xfrm>
                  <a:off x="3100"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665" name="Freeform 225"/>
                <p:cNvSpPr>
                  <a:spLocks/>
                </p:cNvSpPr>
                <p:nvPr/>
              </p:nvSpPr>
              <p:spPr bwMode="auto">
                <a:xfrm>
                  <a:off x="3075"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61463" name="Group 226"/>
              <p:cNvGrpSpPr>
                <a:grpSpLocks/>
              </p:cNvGrpSpPr>
              <p:nvPr/>
            </p:nvGrpSpPr>
            <p:grpSpPr bwMode="auto">
              <a:xfrm>
                <a:off x="3106" y="2936"/>
                <a:ext cx="35" cy="46"/>
                <a:chOff x="3106" y="2936"/>
                <a:chExt cx="35" cy="46"/>
              </a:xfrm>
            </p:grpSpPr>
            <p:sp>
              <p:nvSpPr>
                <p:cNvPr id="61667" name="Freeform 227"/>
                <p:cNvSpPr>
                  <a:spLocks/>
                </p:cNvSpPr>
                <p:nvPr/>
              </p:nvSpPr>
              <p:spPr bwMode="auto">
                <a:xfrm>
                  <a:off x="3119" y="2936"/>
                  <a:ext cx="21" cy="4"/>
                </a:xfrm>
                <a:custGeom>
                  <a:avLst/>
                  <a:gdLst/>
                  <a:ahLst/>
                  <a:cxnLst>
                    <a:cxn ang="0">
                      <a:pos x="0" y="3"/>
                    </a:cxn>
                    <a:cxn ang="0">
                      <a:pos x="3" y="0"/>
                    </a:cxn>
                    <a:cxn ang="0">
                      <a:pos x="15" y="0"/>
                    </a:cxn>
                    <a:cxn ang="0">
                      <a:pos x="20" y="3"/>
                    </a:cxn>
                    <a:cxn ang="0">
                      <a:pos x="0" y="3"/>
                    </a:cxn>
                  </a:cxnLst>
                  <a:rect l="0" t="0" r="r" b="b"/>
                  <a:pathLst>
                    <a:path w="21" h="4">
                      <a:moveTo>
                        <a:pt x="0" y="3"/>
                      </a:moveTo>
                      <a:lnTo>
                        <a:pt x="3" y="0"/>
                      </a:lnTo>
                      <a:lnTo>
                        <a:pt x="15"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68" name="Freeform 228"/>
                <p:cNvSpPr>
                  <a:spLocks/>
                </p:cNvSpPr>
                <p:nvPr/>
              </p:nvSpPr>
              <p:spPr bwMode="auto">
                <a:xfrm>
                  <a:off x="3107"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69" name="Freeform 229"/>
                <p:cNvSpPr>
                  <a:spLocks/>
                </p:cNvSpPr>
                <p:nvPr/>
              </p:nvSpPr>
              <p:spPr bwMode="auto">
                <a:xfrm>
                  <a:off x="3112"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70" name="Freeform 230"/>
                <p:cNvSpPr>
                  <a:spLocks/>
                </p:cNvSpPr>
                <p:nvPr/>
              </p:nvSpPr>
              <p:spPr bwMode="auto">
                <a:xfrm>
                  <a:off x="3106"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71" name="Freeform 231"/>
                <p:cNvSpPr>
                  <a:spLocks/>
                </p:cNvSpPr>
                <p:nvPr/>
              </p:nvSpPr>
              <p:spPr bwMode="auto">
                <a:xfrm>
                  <a:off x="3132"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72" name="Freeform 232"/>
                <p:cNvSpPr>
                  <a:spLocks/>
                </p:cNvSpPr>
                <p:nvPr/>
              </p:nvSpPr>
              <p:spPr bwMode="auto">
                <a:xfrm>
                  <a:off x="3138"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673" name="Freeform 233"/>
                <p:cNvSpPr>
                  <a:spLocks/>
                </p:cNvSpPr>
                <p:nvPr/>
              </p:nvSpPr>
              <p:spPr bwMode="auto">
                <a:xfrm>
                  <a:off x="3113" y="2958"/>
                  <a:ext cx="20" cy="3"/>
                </a:xfrm>
                <a:custGeom>
                  <a:avLst/>
                  <a:gdLst/>
                  <a:ahLst/>
                  <a:cxnLst>
                    <a:cxn ang="0">
                      <a:pos x="0" y="1"/>
                    </a:cxn>
                    <a:cxn ang="0">
                      <a:pos x="4" y="2"/>
                    </a:cxn>
                    <a:cxn ang="0">
                      <a:pos x="17" y="2"/>
                    </a:cxn>
                    <a:cxn ang="0">
                      <a:pos x="19" y="1"/>
                    </a:cxn>
                    <a:cxn ang="0">
                      <a:pos x="16" y="0"/>
                    </a:cxn>
                    <a:cxn ang="0">
                      <a:pos x="3" y="0"/>
                    </a:cxn>
                    <a:cxn ang="0">
                      <a:pos x="0" y="1"/>
                    </a:cxn>
                  </a:cxnLst>
                  <a:rect l="0" t="0" r="r" b="b"/>
                  <a:pathLst>
                    <a:path w="20" h="3">
                      <a:moveTo>
                        <a:pt x="0" y="1"/>
                      </a:moveTo>
                      <a:lnTo>
                        <a:pt x="4" y="2"/>
                      </a:lnTo>
                      <a:lnTo>
                        <a:pt x="17" y="2"/>
                      </a:lnTo>
                      <a:lnTo>
                        <a:pt x="19" y="1"/>
                      </a:lnTo>
                      <a:lnTo>
                        <a:pt x="16"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61464" name="Group 234"/>
              <p:cNvGrpSpPr>
                <a:grpSpLocks/>
              </p:cNvGrpSpPr>
              <p:nvPr/>
            </p:nvGrpSpPr>
            <p:grpSpPr bwMode="auto">
              <a:xfrm>
                <a:off x="3144" y="2936"/>
                <a:ext cx="35" cy="46"/>
                <a:chOff x="3144" y="2936"/>
                <a:chExt cx="35" cy="46"/>
              </a:xfrm>
            </p:grpSpPr>
            <p:sp>
              <p:nvSpPr>
                <p:cNvPr id="61675" name="Freeform 235"/>
                <p:cNvSpPr>
                  <a:spLocks/>
                </p:cNvSpPr>
                <p:nvPr/>
              </p:nvSpPr>
              <p:spPr bwMode="auto">
                <a:xfrm>
                  <a:off x="3157" y="2936"/>
                  <a:ext cx="20" cy="4"/>
                </a:xfrm>
                <a:custGeom>
                  <a:avLst/>
                  <a:gdLst/>
                  <a:ahLst/>
                  <a:cxnLst>
                    <a:cxn ang="0">
                      <a:pos x="0" y="3"/>
                    </a:cxn>
                    <a:cxn ang="0">
                      <a:pos x="3" y="0"/>
                    </a:cxn>
                    <a:cxn ang="0">
                      <a:pos x="15" y="0"/>
                    </a:cxn>
                    <a:cxn ang="0">
                      <a:pos x="19" y="3"/>
                    </a:cxn>
                    <a:cxn ang="0">
                      <a:pos x="0" y="3"/>
                    </a:cxn>
                  </a:cxnLst>
                  <a:rect l="0" t="0" r="r" b="b"/>
                  <a:pathLst>
                    <a:path w="20" h="4">
                      <a:moveTo>
                        <a:pt x="0" y="3"/>
                      </a:moveTo>
                      <a:lnTo>
                        <a:pt x="3" y="0"/>
                      </a:lnTo>
                      <a:lnTo>
                        <a:pt x="15" y="0"/>
                      </a:lnTo>
                      <a:lnTo>
                        <a:pt x="19"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76" name="Freeform 236"/>
                <p:cNvSpPr>
                  <a:spLocks/>
                </p:cNvSpPr>
                <p:nvPr/>
              </p:nvSpPr>
              <p:spPr bwMode="auto">
                <a:xfrm>
                  <a:off x="3145"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77" name="Freeform 237"/>
                <p:cNvSpPr>
                  <a:spLocks/>
                </p:cNvSpPr>
                <p:nvPr/>
              </p:nvSpPr>
              <p:spPr bwMode="auto">
                <a:xfrm>
                  <a:off x="3150"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78" name="Freeform 238"/>
                <p:cNvSpPr>
                  <a:spLocks/>
                </p:cNvSpPr>
                <p:nvPr/>
              </p:nvSpPr>
              <p:spPr bwMode="auto">
                <a:xfrm>
                  <a:off x="3144"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79" name="Freeform 239"/>
                <p:cNvSpPr>
                  <a:spLocks/>
                </p:cNvSpPr>
                <p:nvPr/>
              </p:nvSpPr>
              <p:spPr bwMode="auto">
                <a:xfrm>
                  <a:off x="3170"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80" name="Freeform 240"/>
                <p:cNvSpPr>
                  <a:spLocks/>
                </p:cNvSpPr>
                <p:nvPr/>
              </p:nvSpPr>
              <p:spPr bwMode="auto">
                <a:xfrm>
                  <a:off x="3176"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681" name="Freeform 241"/>
                <p:cNvSpPr>
                  <a:spLocks/>
                </p:cNvSpPr>
                <p:nvPr/>
              </p:nvSpPr>
              <p:spPr bwMode="auto">
                <a:xfrm>
                  <a:off x="3150" y="2958"/>
                  <a:ext cx="21" cy="3"/>
                </a:xfrm>
                <a:custGeom>
                  <a:avLst/>
                  <a:gdLst/>
                  <a:ahLst/>
                  <a:cxnLst>
                    <a:cxn ang="0">
                      <a:pos x="0" y="1"/>
                    </a:cxn>
                    <a:cxn ang="0">
                      <a:pos x="4" y="2"/>
                    </a:cxn>
                    <a:cxn ang="0">
                      <a:pos x="18" y="2"/>
                    </a:cxn>
                    <a:cxn ang="0">
                      <a:pos x="20" y="1"/>
                    </a:cxn>
                    <a:cxn ang="0">
                      <a:pos x="17" y="0"/>
                    </a:cxn>
                    <a:cxn ang="0">
                      <a:pos x="3" y="0"/>
                    </a:cxn>
                    <a:cxn ang="0">
                      <a:pos x="0" y="1"/>
                    </a:cxn>
                  </a:cxnLst>
                  <a:rect l="0" t="0" r="r" b="b"/>
                  <a:pathLst>
                    <a:path w="21" h="3">
                      <a:moveTo>
                        <a:pt x="0" y="1"/>
                      </a:moveTo>
                      <a:lnTo>
                        <a:pt x="4" y="2"/>
                      </a:lnTo>
                      <a:lnTo>
                        <a:pt x="18"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61468" name="Group 242"/>
              <p:cNvGrpSpPr>
                <a:grpSpLocks/>
              </p:cNvGrpSpPr>
              <p:nvPr/>
            </p:nvGrpSpPr>
            <p:grpSpPr bwMode="auto">
              <a:xfrm>
                <a:off x="2954" y="2936"/>
                <a:ext cx="35" cy="46"/>
                <a:chOff x="2954" y="2936"/>
                <a:chExt cx="35" cy="46"/>
              </a:xfrm>
            </p:grpSpPr>
            <p:sp>
              <p:nvSpPr>
                <p:cNvPr id="61683" name="Freeform 243"/>
                <p:cNvSpPr>
                  <a:spLocks/>
                </p:cNvSpPr>
                <p:nvPr/>
              </p:nvSpPr>
              <p:spPr bwMode="auto">
                <a:xfrm>
                  <a:off x="2968" y="2936"/>
                  <a:ext cx="20" cy="4"/>
                </a:xfrm>
                <a:custGeom>
                  <a:avLst/>
                  <a:gdLst/>
                  <a:ahLst/>
                  <a:cxnLst>
                    <a:cxn ang="0">
                      <a:pos x="0" y="3"/>
                    </a:cxn>
                    <a:cxn ang="0">
                      <a:pos x="2" y="0"/>
                    </a:cxn>
                    <a:cxn ang="0">
                      <a:pos x="15" y="0"/>
                    </a:cxn>
                    <a:cxn ang="0">
                      <a:pos x="19" y="3"/>
                    </a:cxn>
                    <a:cxn ang="0">
                      <a:pos x="0" y="3"/>
                    </a:cxn>
                  </a:cxnLst>
                  <a:rect l="0" t="0" r="r" b="b"/>
                  <a:pathLst>
                    <a:path w="20" h="4">
                      <a:moveTo>
                        <a:pt x="0" y="3"/>
                      </a:moveTo>
                      <a:lnTo>
                        <a:pt x="2" y="0"/>
                      </a:lnTo>
                      <a:lnTo>
                        <a:pt x="15" y="0"/>
                      </a:lnTo>
                      <a:lnTo>
                        <a:pt x="19"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84" name="Freeform 244"/>
                <p:cNvSpPr>
                  <a:spLocks/>
                </p:cNvSpPr>
                <p:nvPr/>
              </p:nvSpPr>
              <p:spPr bwMode="auto">
                <a:xfrm>
                  <a:off x="2955"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85" name="Freeform 245"/>
                <p:cNvSpPr>
                  <a:spLocks/>
                </p:cNvSpPr>
                <p:nvPr/>
              </p:nvSpPr>
              <p:spPr bwMode="auto">
                <a:xfrm>
                  <a:off x="2961"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86" name="Freeform 246"/>
                <p:cNvSpPr>
                  <a:spLocks/>
                </p:cNvSpPr>
                <p:nvPr/>
              </p:nvSpPr>
              <p:spPr bwMode="auto">
                <a:xfrm>
                  <a:off x="2954"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87" name="Freeform 247"/>
                <p:cNvSpPr>
                  <a:spLocks/>
                </p:cNvSpPr>
                <p:nvPr/>
              </p:nvSpPr>
              <p:spPr bwMode="auto">
                <a:xfrm>
                  <a:off x="2981" y="2964"/>
                  <a:ext cx="2" cy="14"/>
                </a:xfrm>
                <a:custGeom>
                  <a:avLst/>
                  <a:gdLst/>
                  <a:ahLst/>
                  <a:cxnLst>
                    <a:cxn ang="0">
                      <a:pos x="0" y="10"/>
                    </a:cxn>
                    <a:cxn ang="0">
                      <a:pos x="0" y="13"/>
                    </a:cxn>
                    <a:cxn ang="0">
                      <a:pos x="1" y="0"/>
                    </a:cxn>
                    <a:cxn ang="0">
                      <a:pos x="0" y="2"/>
                    </a:cxn>
                    <a:cxn ang="0">
                      <a:pos x="0" y="10"/>
                    </a:cxn>
                  </a:cxnLst>
                  <a:rect l="0" t="0" r="r" b="b"/>
                  <a:pathLst>
                    <a:path w="2" h="14">
                      <a:moveTo>
                        <a:pt x="0" y="10"/>
                      </a:moveTo>
                      <a:lnTo>
                        <a:pt x="0" y="13"/>
                      </a:lnTo>
                      <a:lnTo>
                        <a:pt x="1" y="0"/>
                      </a:lnTo>
                      <a:lnTo>
                        <a:pt x="0"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88" name="Freeform 248"/>
                <p:cNvSpPr>
                  <a:spLocks/>
                </p:cNvSpPr>
                <p:nvPr/>
              </p:nvSpPr>
              <p:spPr bwMode="auto">
                <a:xfrm>
                  <a:off x="2986"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689" name="Freeform 249"/>
                <p:cNvSpPr>
                  <a:spLocks/>
                </p:cNvSpPr>
                <p:nvPr/>
              </p:nvSpPr>
              <p:spPr bwMode="auto">
                <a:xfrm>
                  <a:off x="2961"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61469" name="Group 250"/>
              <p:cNvGrpSpPr>
                <a:grpSpLocks/>
              </p:cNvGrpSpPr>
              <p:nvPr/>
            </p:nvGrpSpPr>
            <p:grpSpPr bwMode="auto">
              <a:xfrm>
                <a:off x="2992" y="2936"/>
                <a:ext cx="35" cy="46"/>
                <a:chOff x="2992" y="2936"/>
                <a:chExt cx="35" cy="46"/>
              </a:xfrm>
            </p:grpSpPr>
            <p:sp>
              <p:nvSpPr>
                <p:cNvPr id="61691" name="Freeform 251"/>
                <p:cNvSpPr>
                  <a:spLocks/>
                </p:cNvSpPr>
                <p:nvPr/>
              </p:nvSpPr>
              <p:spPr bwMode="auto">
                <a:xfrm>
                  <a:off x="3005" y="2936"/>
                  <a:ext cx="21" cy="4"/>
                </a:xfrm>
                <a:custGeom>
                  <a:avLst/>
                  <a:gdLst/>
                  <a:ahLst/>
                  <a:cxnLst>
                    <a:cxn ang="0">
                      <a:pos x="0" y="3"/>
                    </a:cxn>
                    <a:cxn ang="0">
                      <a:pos x="3" y="0"/>
                    </a:cxn>
                    <a:cxn ang="0">
                      <a:pos x="16" y="0"/>
                    </a:cxn>
                    <a:cxn ang="0">
                      <a:pos x="20" y="3"/>
                    </a:cxn>
                    <a:cxn ang="0">
                      <a:pos x="0" y="3"/>
                    </a:cxn>
                  </a:cxnLst>
                  <a:rect l="0" t="0" r="r" b="b"/>
                  <a:pathLst>
                    <a:path w="21" h="4">
                      <a:moveTo>
                        <a:pt x="0" y="3"/>
                      </a:moveTo>
                      <a:lnTo>
                        <a:pt x="3" y="0"/>
                      </a:lnTo>
                      <a:lnTo>
                        <a:pt x="16"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692" name="Freeform 252"/>
                <p:cNvSpPr>
                  <a:spLocks/>
                </p:cNvSpPr>
                <p:nvPr/>
              </p:nvSpPr>
              <p:spPr bwMode="auto">
                <a:xfrm>
                  <a:off x="2993"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693" name="Freeform 253"/>
                <p:cNvSpPr>
                  <a:spLocks/>
                </p:cNvSpPr>
                <p:nvPr/>
              </p:nvSpPr>
              <p:spPr bwMode="auto">
                <a:xfrm>
                  <a:off x="2998"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694" name="Freeform 254"/>
                <p:cNvSpPr>
                  <a:spLocks/>
                </p:cNvSpPr>
                <p:nvPr/>
              </p:nvSpPr>
              <p:spPr bwMode="auto">
                <a:xfrm>
                  <a:off x="2992"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695" name="Freeform 255"/>
                <p:cNvSpPr>
                  <a:spLocks/>
                </p:cNvSpPr>
                <p:nvPr/>
              </p:nvSpPr>
              <p:spPr bwMode="auto">
                <a:xfrm>
                  <a:off x="3018"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696" name="Freeform 256"/>
                <p:cNvSpPr>
                  <a:spLocks/>
                </p:cNvSpPr>
                <p:nvPr/>
              </p:nvSpPr>
              <p:spPr bwMode="auto">
                <a:xfrm>
                  <a:off x="3024"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697" name="Freeform 257"/>
                <p:cNvSpPr>
                  <a:spLocks/>
                </p:cNvSpPr>
                <p:nvPr/>
              </p:nvSpPr>
              <p:spPr bwMode="auto">
                <a:xfrm>
                  <a:off x="2999" y="2958"/>
                  <a:ext cx="21" cy="3"/>
                </a:xfrm>
                <a:custGeom>
                  <a:avLst/>
                  <a:gdLst/>
                  <a:ahLst/>
                  <a:cxnLst>
                    <a:cxn ang="0">
                      <a:pos x="0" y="1"/>
                    </a:cxn>
                    <a:cxn ang="0">
                      <a:pos x="4" y="2"/>
                    </a:cxn>
                    <a:cxn ang="0">
                      <a:pos x="17" y="2"/>
                    </a:cxn>
                    <a:cxn ang="0">
                      <a:pos x="20" y="1"/>
                    </a:cxn>
                    <a:cxn ang="0">
                      <a:pos x="17" y="0"/>
                    </a:cxn>
                    <a:cxn ang="0">
                      <a:pos x="3" y="0"/>
                    </a:cxn>
                    <a:cxn ang="0">
                      <a:pos x="0" y="1"/>
                    </a:cxn>
                  </a:cxnLst>
                  <a:rect l="0" t="0" r="r" b="b"/>
                  <a:pathLst>
                    <a:path w="21" h="3">
                      <a:moveTo>
                        <a:pt x="0" y="1"/>
                      </a:moveTo>
                      <a:lnTo>
                        <a:pt x="4" y="2"/>
                      </a:lnTo>
                      <a:lnTo>
                        <a:pt x="17" y="2"/>
                      </a:lnTo>
                      <a:lnTo>
                        <a:pt x="20" y="1"/>
                      </a:lnTo>
                      <a:lnTo>
                        <a:pt x="17"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nvGrpSpPr>
              <p:cNvPr id="61470" name="Group 258"/>
              <p:cNvGrpSpPr>
                <a:grpSpLocks/>
              </p:cNvGrpSpPr>
              <p:nvPr/>
            </p:nvGrpSpPr>
            <p:grpSpPr bwMode="auto">
              <a:xfrm>
                <a:off x="3030" y="2936"/>
                <a:ext cx="35" cy="46"/>
                <a:chOff x="3030" y="2936"/>
                <a:chExt cx="35" cy="46"/>
              </a:xfrm>
            </p:grpSpPr>
            <p:sp>
              <p:nvSpPr>
                <p:cNvPr id="61699" name="Freeform 259"/>
                <p:cNvSpPr>
                  <a:spLocks/>
                </p:cNvSpPr>
                <p:nvPr/>
              </p:nvSpPr>
              <p:spPr bwMode="auto">
                <a:xfrm>
                  <a:off x="3043" y="2936"/>
                  <a:ext cx="21" cy="4"/>
                </a:xfrm>
                <a:custGeom>
                  <a:avLst/>
                  <a:gdLst/>
                  <a:ahLst/>
                  <a:cxnLst>
                    <a:cxn ang="0">
                      <a:pos x="0" y="3"/>
                    </a:cxn>
                    <a:cxn ang="0">
                      <a:pos x="3" y="0"/>
                    </a:cxn>
                    <a:cxn ang="0">
                      <a:pos x="15" y="0"/>
                    </a:cxn>
                    <a:cxn ang="0">
                      <a:pos x="20" y="3"/>
                    </a:cxn>
                    <a:cxn ang="0">
                      <a:pos x="0" y="3"/>
                    </a:cxn>
                  </a:cxnLst>
                  <a:rect l="0" t="0" r="r" b="b"/>
                  <a:pathLst>
                    <a:path w="21" h="4">
                      <a:moveTo>
                        <a:pt x="0" y="3"/>
                      </a:moveTo>
                      <a:lnTo>
                        <a:pt x="3" y="0"/>
                      </a:lnTo>
                      <a:lnTo>
                        <a:pt x="15" y="0"/>
                      </a:lnTo>
                      <a:lnTo>
                        <a:pt x="20" y="3"/>
                      </a:lnTo>
                      <a:lnTo>
                        <a:pt x="0" y="3"/>
                      </a:lnTo>
                    </a:path>
                  </a:pathLst>
                </a:custGeom>
                <a:solidFill>
                  <a:srgbClr val="00FF00"/>
                </a:solidFill>
                <a:ln w="9525" cap="rnd">
                  <a:noFill/>
                  <a:round/>
                  <a:headEnd type="none" w="sm" len="sm"/>
                  <a:tailEnd type="none" w="sm" len="sm"/>
                </a:ln>
                <a:effectLst/>
              </p:spPr>
              <p:txBody>
                <a:bodyPr/>
                <a:lstStyle/>
                <a:p>
                  <a:endParaRPr lang="en-US"/>
                </a:p>
              </p:txBody>
            </p:sp>
            <p:sp>
              <p:nvSpPr>
                <p:cNvPr id="61700" name="Freeform 260"/>
                <p:cNvSpPr>
                  <a:spLocks/>
                </p:cNvSpPr>
                <p:nvPr/>
              </p:nvSpPr>
              <p:spPr bwMode="auto">
                <a:xfrm>
                  <a:off x="3031" y="2979"/>
                  <a:ext cx="21" cy="3"/>
                </a:xfrm>
                <a:custGeom>
                  <a:avLst/>
                  <a:gdLst/>
                  <a:ahLst/>
                  <a:cxnLst>
                    <a:cxn ang="0">
                      <a:pos x="0" y="0"/>
                    </a:cxn>
                    <a:cxn ang="0">
                      <a:pos x="5" y="2"/>
                    </a:cxn>
                    <a:cxn ang="0">
                      <a:pos x="17" y="2"/>
                    </a:cxn>
                    <a:cxn ang="0">
                      <a:pos x="20" y="0"/>
                    </a:cxn>
                    <a:cxn ang="0">
                      <a:pos x="0" y="0"/>
                    </a:cxn>
                  </a:cxnLst>
                  <a:rect l="0" t="0" r="r" b="b"/>
                  <a:pathLst>
                    <a:path w="21" h="3">
                      <a:moveTo>
                        <a:pt x="0" y="0"/>
                      </a:moveTo>
                      <a:lnTo>
                        <a:pt x="5" y="2"/>
                      </a:lnTo>
                      <a:lnTo>
                        <a:pt x="17" y="2"/>
                      </a:lnTo>
                      <a:lnTo>
                        <a:pt x="20" y="0"/>
                      </a:lnTo>
                      <a:lnTo>
                        <a:pt x="0" y="0"/>
                      </a:lnTo>
                    </a:path>
                  </a:pathLst>
                </a:custGeom>
                <a:solidFill>
                  <a:srgbClr val="00FF00"/>
                </a:solidFill>
                <a:ln w="9525" cap="rnd">
                  <a:noFill/>
                  <a:round/>
                  <a:headEnd type="none" w="sm" len="sm"/>
                  <a:tailEnd type="none" w="sm" len="sm"/>
                </a:ln>
                <a:effectLst/>
              </p:spPr>
              <p:txBody>
                <a:bodyPr/>
                <a:lstStyle/>
                <a:p>
                  <a:endParaRPr lang="en-US"/>
                </a:p>
              </p:txBody>
            </p:sp>
            <p:sp>
              <p:nvSpPr>
                <p:cNvPr id="61701" name="Freeform 261"/>
                <p:cNvSpPr>
                  <a:spLocks/>
                </p:cNvSpPr>
                <p:nvPr/>
              </p:nvSpPr>
              <p:spPr bwMode="auto">
                <a:xfrm>
                  <a:off x="3036" y="2939"/>
                  <a:ext cx="2" cy="15"/>
                </a:xfrm>
                <a:custGeom>
                  <a:avLst/>
                  <a:gdLst/>
                  <a:ahLst/>
                  <a:cxnLst>
                    <a:cxn ang="0">
                      <a:pos x="1" y="0"/>
                    </a:cxn>
                    <a:cxn ang="0">
                      <a:pos x="1" y="4"/>
                    </a:cxn>
                    <a:cxn ang="0">
                      <a:pos x="1" y="13"/>
                    </a:cxn>
                    <a:cxn ang="0">
                      <a:pos x="0" y="14"/>
                    </a:cxn>
                    <a:cxn ang="0">
                      <a:pos x="1" y="0"/>
                    </a:cxn>
                  </a:cxnLst>
                  <a:rect l="0" t="0" r="r" b="b"/>
                  <a:pathLst>
                    <a:path w="2" h="15">
                      <a:moveTo>
                        <a:pt x="1" y="0"/>
                      </a:moveTo>
                      <a:lnTo>
                        <a:pt x="1" y="4"/>
                      </a:lnTo>
                      <a:lnTo>
                        <a:pt x="1" y="13"/>
                      </a:lnTo>
                      <a:lnTo>
                        <a:pt x="0" y="14"/>
                      </a:lnTo>
                      <a:lnTo>
                        <a:pt x="1" y="0"/>
                      </a:lnTo>
                    </a:path>
                  </a:pathLst>
                </a:custGeom>
                <a:solidFill>
                  <a:srgbClr val="00FF00"/>
                </a:solidFill>
                <a:ln w="9525" cap="rnd">
                  <a:noFill/>
                  <a:round/>
                  <a:headEnd type="none" w="sm" len="sm"/>
                  <a:tailEnd type="none" w="sm" len="sm"/>
                </a:ln>
                <a:effectLst/>
              </p:spPr>
              <p:txBody>
                <a:bodyPr/>
                <a:lstStyle/>
                <a:p>
                  <a:endParaRPr lang="en-US"/>
                </a:p>
              </p:txBody>
            </p:sp>
            <p:sp>
              <p:nvSpPr>
                <p:cNvPr id="61702" name="Freeform 262"/>
                <p:cNvSpPr>
                  <a:spLocks/>
                </p:cNvSpPr>
                <p:nvPr/>
              </p:nvSpPr>
              <p:spPr bwMode="auto">
                <a:xfrm>
                  <a:off x="3030" y="2964"/>
                  <a:ext cx="3" cy="15"/>
                </a:xfrm>
                <a:custGeom>
                  <a:avLst/>
                  <a:gdLst/>
                  <a:ahLst/>
                  <a:cxnLst>
                    <a:cxn ang="0">
                      <a:pos x="0" y="14"/>
                    </a:cxn>
                    <a:cxn ang="0">
                      <a:pos x="1" y="10"/>
                    </a:cxn>
                    <a:cxn ang="0">
                      <a:pos x="2" y="1"/>
                    </a:cxn>
                    <a:cxn ang="0">
                      <a:pos x="1" y="0"/>
                    </a:cxn>
                    <a:cxn ang="0">
                      <a:pos x="0" y="14"/>
                    </a:cxn>
                  </a:cxnLst>
                  <a:rect l="0" t="0" r="r" b="b"/>
                  <a:pathLst>
                    <a:path w="3" h="15">
                      <a:moveTo>
                        <a:pt x="0" y="14"/>
                      </a:moveTo>
                      <a:lnTo>
                        <a:pt x="1" y="10"/>
                      </a:lnTo>
                      <a:lnTo>
                        <a:pt x="2" y="1"/>
                      </a:lnTo>
                      <a:lnTo>
                        <a:pt x="1" y="0"/>
                      </a:lnTo>
                      <a:lnTo>
                        <a:pt x="0" y="14"/>
                      </a:lnTo>
                    </a:path>
                  </a:pathLst>
                </a:custGeom>
                <a:solidFill>
                  <a:srgbClr val="00FF00"/>
                </a:solidFill>
                <a:ln w="9525" cap="rnd">
                  <a:noFill/>
                  <a:round/>
                  <a:headEnd type="none" w="sm" len="sm"/>
                  <a:tailEnd type="none" w="sm" len="sm"/>
                </a:ln>
                <a:effectLst/>
              </p:spPr>
              <p:txBody>
                <a:bodyPr/>
                <a:lstStyle/>
                <a:p>
                  <a:endParaRPr lang="en-US"/>
                </a:p>
              </p:txBody>
            </p:sp>
            <p:sp>
              <p:nvSpPr>
                <p:cNvPr id="61703" name="Freeform 263"/>
                <p:cNvSpPr>
                  <a:spLocks/>
                </p:cNvSpPr>
                <p:nvPr/>
              </p:nvSpPr>
              <p:spPr bwMode="auto">
                <a:xfrm>
                  <a:off x="3056" y="2964"/>
                  <a:ext cx="3" cy="14"/>
                </a:xfrm>
                <a:custGeom>
                  <a:avLst/>
                  <a:gdLst/>
                  <a:ahLst/>
                  <a:cxnLst>
                    <a:cxn ang="0">
                      <a:pos x="0" y="10"/>
                    </a:cxn>
                    <a:cxn ang="0">
                      <a:pos x="1" y="13"/>
                    </a:cxn>
                    <a:cxn ang="0">
                      <a:pos x="2" y="0"/>
                    </a:cxn>
                    <a:cxn ang="0">
                      <a:pos x="1" y="2"/>
                    </a:cxn>
                    <a:cxn ang="0">
                      <a:pos x="0" y="10"/>
                    </a:cxn>
                  </a:cxnLst>
                  <a:rect l="0" t="0" r="r" b="b"/>
                  <a:pathLst>
                    <a:path w="3" h="14">
                      <a:moveTo>
                        <a:pt x="0" y="10"/>
                      </a:moveTo>
                      <a:lnTo>
                        <a:pt x="1" y="13"/>
                      </a:lnTo>
                      <a:lnTo>
                        <a:pt x="2" y="0"/>
                      </a:lnTo>
                      <a:lnTo>
                        <a:pt x="1" y="2"/>
                      </a:lnTo>
                      <a:lnTo>
                        <a:pt x="0" y="10"/>
                      </a:lnTo>
                    </a:path>
                  </a:pathLst>
                </a:custGeom>
                <a:solidFill>
                  <a:srgbClr val="00FF00"/>
                </a:solidFill>
                <a:ln w="9525" cap="rnd">
                  <a:noFill/>
                  <a:round/>
                  <a:headEnd type="none" w="sm" len="sm"/>
                  <a:tailEnd type="none" w="sm" len="sm"/>
                </a:ln>
                <a:effectLst/>
              </p:spPr>
              <p:txBody>
                <a:bodyPr/>
                <a:lstStyle/>
                <a:p>
                  <a:endParaRPr lang="en-US"/>
                </a:p>
              </p:txBody>
            </p:sp>
            <p:sp>
              <p:nvSpPr>
                <p:cNvPr id="61704" name="Freeform 264"/>
                <p:cNvSpPr>
                  <a:spLocks/>
                </p:cNvSpPr>
                <p:nvPr/>
              </p:nvSpPr>
              <p:spPr bwMode="auto">
                <a:xfrm>
                  <a:off x="3062" y="2939"/>
                  <a:ext cx="3" cy="16"/>
                </a:xfrm>
                <a:custGeom>
                  <a:avLst/>
                  <a:gdLst/>
                  <a:ahLst/>
                  <a:cxnLst>
                    <a:cxn ang="0">
                      <a:pos x="1" y="4"/>
                    </a:cxn>
                    <a:cxn ang="0">
                      <a:pos x="2" y="0"/>
                    </a:cxn>
                    <a:cxn ang="0">
                      <a:pos x="1" y="15"/>
                    </a:cxn>
                    <a:cxn ang="0">
                      <a:pos x="0" y="13"/>
                    </a:cxn>
                    <a:cxn ang="0">
                      <a:pos x="1" y="4"/>
                    </a:cxn>
                  </a:cxnLst>
                  <a:rect l="0" t="0" r="r" b="b"/>
                  <a:pathLst>
                    <a:path w="3" h="16">
                      <a:moveTo>
                        <a:pt x="1" y="4"/>
                      </a:moveTo>
                      <a:lnTo>
                        <a:pt x="2" y="0"/>
                      </a:lnTo>
                      <a:lnTo>
                        <a:pt x="1" y="15"/>
                      </a:lnTo>
                      <a:lnTo>
                        <a:pt x="0" y="13"/>
                      </a:lnTo>
                      <a:lnTo>
                        <a:pt x="1" y="4"/>
                      </a:lnTo>
                    </a:path>
                  </a:pathLst>
                </a:custGeom>
                <a:solidFill>
                  <a:srgbClr val="00FF00"/>
                </a:solidFill>
                <a:ln w="9525" cap="rnd">
                  <a:noFill/>
                  <a:round/>
                  <a:headEnd type="none" w="sm" len="sm"/>
                  <a:tailEnd type="none" w="sm" len="sm"/>
                </a:ln>
                <a:effectLst/>
              </p:spPr>
              <p:txBody>
                <a:bodyPr/>
                <a:lstStyle/>
                <a:p>
                  <a:endParaRPr lang="en-US"/>
                </a:p>
              </p:txBody>
            </p:sp>
            <p:sp>
              <p:nvSpPr>
                <p:cNvPr id="61705" name="Freeform 265"/>
                <p:cNvSpPr>
                  <a:spLocks/>
                </p:cNvSpPr>
                <p:nvPr/>
              </p:nvSpPr>
              <p:spPr bwMode="auto">
                <a:xfrm>
                  <a:off x="3037" y="2958"/>
                  <a:ext cx="20" cy="3"/>
                </a:xfrm>
                <a:custGeom>
                  <a:avLst/>
                  <a:gdLst/>
                  <a:ahLst/>
                  <a:cxnLst>
                    <a:cxn ang="0">
                      <a:pos x="0" y="1"/>
                    </a:cxn>
                    <a:cxn ang="0">
                      <a:pos x="4" y="2"/>
                    </a:cxn>
                    <a:cxn ang="0">
                      <a:pos x="17" y="2"/>
                    </a:cxn>
                    <a:cxn ang="0">
                      <a:pos x="19" y="1"/>
                    </a:cxn>
                    <a:cxn ang="0">
                      <a:pos x="16" y="0"/>
                    </a:cxn>
                    <a:cxn ang="0">
                      <a:pos x="3" y="0"/>
                    </a:cxn>
                    <a:cxn ang="0">
                      <a:pos x="0" y="1"/>
                    </a:cxn>
                  </a:cxnLst>
                  <a:rect l="0" t="0" r="r" b="b"/>
                  <a:pathLst>
                    <a:path w="20" h="3">
                      <a:moveTo>
                        <a:pt x="0" y="1"/>
                      </a:moveTo>
                      <a:lnTo>
                        <a:pt x="4" y="2"/>
                      </a:lnTo>
                      <a:lnTo>
                        <a:pt x="17" y="2"/>
                      </a:lnTo>
                      <a:lnTo>
                        <a:pt x="19" y="1"/>
                      </a:lnTo>
                      <a:lnTo>
                        <a:pt x="16" y="0"/>
                      </a:lnTo>
                      <a:lnTo>
                        <a:pt x="3" y="0"/>
                      </a:lnTo>
                      <a:lnTo>
                        <a:pt x="0" y="1"/>
                      </a:lnTo>
                    </a:path>
                  </a:pathLst>
                </a:custGeom>
                <a:solidFill>
                  <a:srgbClr val="00FF00"/>
                </a:solidFill>
                <a:ln w="9525" cap="rnd">
                  <a:noFill/>
                  <a:round/>
                  <a:headEnd type="none" w="sm" len="sm"/>
                  <a:tailEnd type="none" w="sm" len="sm"/>
                </a:ln>
                <a:effectLst/>
              </p:spPr>
              <p:txBody>
                <a:bodyPr/>
                <a:lstStyle/>
                <a:p>
                  <a:endParaRPr lang="en-US"/>
                </a:p>
              </p:txBody>
            </p:sp>
          </p:grpSp>
        </p:grpSp>
      </p:grpSp>
      <p:sp>
        <p:nvSpPr>
          <p:cNvPr id="61706" name="Freeform 266"/>
          <p:cNvSpPr>
            <a:spLocks/>
          </p:cNvSpPr>
          <p:nvPr/>
        </p:nvSpPr>
        <p:spPr bwMode="auto">
          <a:xfrm>
            <a:off x="6265863" y="18399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90" y="7"/>
              </a:cxn>
              <a:cxn ang="0">
                <a:pos x="123" y="0"/>
              </a:cxn>
              <a:cxn ang="0">
                <a:pos x="155" y="19"/>
              </a:cxn>
              <a:cxn ang="0">
                <a:pos x="165" y="52"/>
              </a:cxn>
              <a:cxn ang="0">
                <a:pos x="155" y="89"/>
              </a:cxn>
              <a:cxn ang="0">
                <a:pos x="123" y="106"/>
              </a:cxn>
              <a:cxn ang="0">
                <a:pos x="90" y="100"/>
              </a:cxn>
              <a:cxn ang="0">
                <a:pos x="67"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61707" name="Freeform 267"/>
          <p:cNvSpPr>
            <a:spLocks/>
          </p:cNvSpPr>
          <p:nvPr/>
        </p:nvSpPr>
        <p:spPr bwMode="auto">
          <a:xfrm>
            <a:off x="6265863" y="20335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61708" name="Freeform 268"/>
          <p:cNvSpPr>
            <a:spLocks/>
          </p:cNvSpPr>
          <p:nvPr/>
        </p:nvSpPr>
        <p:spPr bwMode="auto">
          <a:xfrm>
            <a:off x="6370638" y="1839913"/>
            <a:ext cx="155575" cy="158750"/>
          </a:xfrm>
          <a:custGeom>
            <a:avLst/>
            <a:gdLst/>
            <a:ahLst/>
            <a:cxnLst>
              <a:cxn ang="0">
                <a:pos x="0" y="49"/>
              </a:cxn>
              <a:cxn ang="0">
                <a:pos x="3"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3" y="68"/>
              </a:cxn>
              <a:cxn ang="0">
                <a:pos x="0" y="49"/>
              </a:cxn>
            </a:cxnLst>
            <a:rect l="0" t="0" r="r" b="b"/>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w="9525" cap="rnd">
            <a:noFill/>
            <a:round/>
            <a:headEnd type="none" w="sm" len="sm"/>
            <a:tailEnd type="none" w="sm" len="sm"/>
          </a:ln>
          <a:effectLst/>
        </p:spPr>
        <p:txBody>
          <a:bodyPr/>
          <a:lstStyle/>
          <a:p>
            <a:endParaRPr lang="en-US"/>
          </a:p>
        </p:txBody>
      </p:sp>
      <p:sp>
        <p:nvSpPr>
          <p:cNvPr id="61709" name="Freeform 269"/>
          <p:cNvSpPr>
            <a:spLocks/>
          </p:cNvSpPr>
          <p:nvPr/>
        </p:nvSpPr>
        <p:spPr bwMode="auto">
          <a:xfrm>
            <a:off x="5351463" y="18399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8" y="34"/>
              </a:cxn>
              <a:cxn ang="0">
                <a:pos x="90" y="7"/>
              </a:cxn>
              <a:cxn ang="0">
                <a:pos x="123" y="0"/>
              </a:cxn>
              <a:cxn ang="0">
                <a:pos x="155" y="19"/>
              </a:cxn>
              <a:cxn ang="0">
                <a:pos x="165" y="52"/>
              </a:cxn>
              <a:cxn ang="0">
                <a:pos x="155" y="89"/>
              </a:cxn>
              <a:cxn ang="0">
                <a:pos x="123" y="106"/>
              </a:cxn>
              <a:cxn ang="0">
                <a:pos x="90" y="100"/>
              </a:cxn>
              <a:cxn ang="0">
                <a:pos x="68"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w="9525" cap="rnd">
            <a:noFill/>
            <a:round/>
            <a:headEnd type="none" w="sm" len="sm"/>
            <a:tailEnd type="none" w="sm" len="sm"/>
          </a:ln>
          <a:effectLst/>
        </p:spPr>
        <p:txBody>
          <a:bodyPr/>
          <a:lstStyle/>
          <a:p>
            <a:endParaRPr lang="en-US"/>
          </a:p>
        </p:txBody>
      </p:sp>
      <p:sp>
        <p:nvSpPr>
          <p:cNvPr id="61710" name="Freeform 270"/>
          <p:cNvSpPr>
            <a:spLocks/>
          </p:cNvSpPr>
          <p:nvPr/>
        </p:nvSpPr>
        <p:spPr bwMode="auto">
          <a:xfrm>
            <a:off x="5351463" y="20335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61711" name="Freeform 271"/>
          <p:cNvSpPr>
            <a:spLocks/>
          </p:cNvSpPr>
          <p:nvPr/>
        </p:nvSpPr>
        <p:spPr bwMode="auto">
          <a:xfrm>
            <a:off x="5456238" y="1839913"/>
            <a:ext cx="155575" cy="158750"/>
          </a:xfrm>
          <a:custGeom>
            <a:avLst/>
            <a:gdLst/>
            <a:ahLst/>
            <a:cxnLst>
              <a:cxn ang="0">
                <a:pos x="0" y="49"/>
              </a:cxn>
              <a:cxn ang="0">
                <a:pos x="4"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4" y="68"/>
              </a:cxn>
              <a:cxn ang="0">
                <a:pos x="0" y="49"/>
              </a:cxn>
            </a:cxnLst>
            <a:rect l="0" t="0" r="r" b="b"/>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61712" name="Freeform 272"/>
          <p:cNvSpPr>
            <a:spLocks/>
          </p:cNvSpPr>
          <p:nvPr/>
        </p:nvSpPr>
        <p:spPr bwMode="auto">
          <a:xfrm>
            <a:off x="7180263" y="18399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89" y="7"/>
              </a:cxn>
              <a:cxn ang="0">
                <a:pos x="123" y="0"/>
              </a:cxn>
              <a:cxn ang="0">
                <a:pos x="155" y="19"/>
              </a:cxn>
              <a:cxn ang="0">
                <a:pos x="165" y="52"/>
              </a:cxn>
              <a:cxn ang="0">
                <a:pos x="155" y="89"/>
              </a:cxn>
              <a:cxn ang="0">
                <a:pos x="123" y="106"/>
              </a:cxn>
              <a:cxn ang="0">
                <a:pos x="89" y="100"/>
              </a:cxn>
              <a:cxn ang="0">
                <a:pos x="67" y="72"/>
              </a:cxn>
              <a:cxn ang="0">
                <a:pos x="127" y="539"/>
              </a:cxn>
            </a:cxnLst>
            <a:rect l="0" t="0" r="r" b="b"/>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B7A5"/>
          </a:solidFill>
          <a:ln w="9525" cap="rnd">
            <a:noFill/>
            <a:round/>
            <a:headEnd type="none" w="sm" len="sm"/>
            <a:tailEnd type="none" w="sm" len="sm"/>
          </a:ln>
          <a:effectLst/>
        </p:spPr>
        <p:txBody>
          <a:bodyPr/>
          <a:lstStyle/>
          <a:p>
            <a:endParaRPr lang="en-US"/>
          </a:p>
        </p:txBody>
      </p:sp>
      <p:sp>
        <p:nvSpPr>
          <p:cNvPr id="61713" name="Freeform 273"/>
          <p:cNvSpPr>
            <a:spLocks/>
          </p:cNvSpPr>
          <p:nvPr/>
        </p:nvSpPr>
        <p:spPr bwMode="auto">
          <a:xfrm>
            <a:off x="7180263" y="2033588"/>
            <a:ext cx="363537"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61714" name="Freeform 274"/>
          <p:cNvSpPr>
            <a:spLocks/>
          </p:cNvSpPr>
          <p:nvPr/>
        </p:nvSpPr>
        <p:spPr bwMode="auto">
          <a:xfrm>
            <a:off x="7285038" y="1839913"/>
            <a:ext cx="155575" cy="158750"/>
          </a:xfrm>
          <a:custGeom>
            <a:avLst/>
            <a:gdLst/>
            <a:ahLst/>
            <a:cxnLst>
              <a:cxn ang="0">
                <a:pos x="0" y="49"/>
              </a:cxn>
              <a:cxn ang="0">
                <a:pos x="3" y="31"/>
              </a:cxn>
              <a:cxn ang="0">
                <a:pos x="12" y="18"/>
              </a:cxn>
              <a:cxn ang="0">
                <a:pos x="24"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4" y="93"/>
              </a:cxn>
              <a:cxn ang="0">
                <a:pos x="12" y="83"/>
              </a:cxn>
              <a:cxn ang="0">
                <a:pos x="3" y="68"/>
              </a:cxn>
              <a:cxn ang="0">
                <a:pos x="0" y="49"/>
              </a:cxn>
            </a:cxnLst>
            <a:rect l="0" t="0" r="r" b="b"/>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61715" name="Freeform 275"/>
          <p:cNvSpPr>
            <a:spLocks/>
          </p:cNvSpPr>
          <p:nvPr/>
        </p:nvSpPr>
        <p:spPr bwMode="auto">
          <a:xfrm>
            <a:off x="4894263" y="18399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8" y="34"/>
              </a:cxn>
              <a:cxn ang="0">
                <a:pos x="90" y="7"/>
              </a:cxn>
              <a:cxn ang="0">
                <a:pos x="123" y="0"/>
              </a:cxn>
              <a:cxn ang="0">
                <a:pos x="155" y="19"/>
              </a:cxn>
              <a:cxn ang="0">
                <a:pos x="165" y="52"/>
              </a:cxn>
              <a:cxn ang="0">
                <a:pos x="155" y="89"/>
              </a:cxn>
              <a:cxn ang="0">
                <a:pos x="123" y="106"/>
              </a:cxn>
              <a:cxn ang="0">
                <a:pos x="90" y="100"/>
              </a:cxn>
              <a:cxn ang="0">
                <a:pos x="68"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61716" name="Freeform 276"/>
          <p:cNvSpPr>
            <a:spLocks/>
          </p:cNvSpPr>
          <p:nvPr/>
        </p:nvSpPr>
        <p:spPr bwMode="auto">
          <a:xfrm>
            <a:off x="4894263" y="20335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61717" name="Freeform 277"/>
          <p:cNvSpPr>
            <a:spLocks/>
          </p:cNvSpPr>
          <p:nvPr/>
        </p:nvSpPr>
        <p:spPr bwMode="auto">
          <a:xfrm>
            <a:off x="4999038" y="1839913"/>
            <a:ext cx="155575" cy="158750"/>
          </a:xfrm>
          <a:custGeom>
            <a:avLst/>
            <a:gdLst/>
            <a:ahLst/>
            <a:cxnLst>
              <a:cxn ang="0">
                <a:pos x="0" y="49"/>
              </a:cxn>
              <a:cxn ang="0">
                <a:pos x="4"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4" y="68"/>
              </a:cxn>
              <a:cxn ang="0">
                <a:pos x="0" y="49"/>
              </a:cxn>
            </a:cxnLst>
            <a:rect l="0" t="0" r="r" b="b"/>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noFill/>
          <a:ln w="9525" cap="rnd">
            <a:noFill/>
            <a:round/>
            <a:headEnd type="none" w="sm" len="sm"/>
            <a:tailEnd type="none" w="sm" len="sm"/>
          </a:ln>
          <a:effectLst/>
        </p:spPr>
        <p:txBody>
          <a:bodyPr/>
          <a:lstStyle/>
          <a:p>
            <a:endParaRPr lang="en-US"/>
          </a:p>
        </p:txBody>
      </p:sp>
      <p:sp>
        <p:nvSpPr>
          <p:cNvPr id="61718" name="Freeform 278"/>
          <p:cNvSpPr>
            <a:spLocks/>
          </p:cNvSpPr>
          <p:nvPr/>
        </p:nvSpPr>
        <p:spPr bwMode="auto">
          <a:xfrm>
            <a:off x="5808663" y="1839913"/>
            <a:ext cx="365125"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9"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8" y="34"/>
              </a:cxn>
              <a:cxn ang="0">
                <a:pos x="90" y="7"/>
              </a:cxn>
              <a:cxn ang="0">
                <a:pos x="123" y="0"/>
              </a:cxn>
              <a:cxn ang="0">
                <a:pos x="155" y="19"/>
              </a:cxn>
              <a:cxn ang="0">
                <a:pos x="165" y="52"/>
              </a:cxn>
              <a:cxn ang="0">
                <a:pos x="155" y="89"/>
              </a:cxn>
              <a:cxn ang="0">
                <a:pos x="123" y="106"/>
              </a:cxn>
              <a:cxn ang="0">
                <a:pos x="90" y="100"/>
              </a:cxn>
              <a:cxn ang="0">
                <a:pos x="68" y="72"/>
              </a:cxn>
              <a:cxn ang="0">
                <a:pos x="127" y="539"/>
              </a:cxn>
            </a:cxnLst>
            <a:rect l="0" t="0" r="r" b="b"/>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w="9525" cap="rnd">
            <a:noFill/>
            <a:round/>
            <a:headEnd type="none" w="sm" len="sm"/>
            <a:tailEnd type="none" w="sm" len="sm"/>
          </a:ln>
          <a:effectLst/>
        </p:spPr>
        <p:txBody>
          <a:bodyPr/>
          <a:lstStyle/>
          <a:p>
            <a:endParaRPr lang="en-US"/>
          </a:p>
        </p:txBody>
      </p:sp>
      <p:sp>
        <p:nvSpPr>
          <p:cNvPr id="61719" name="Freeform 279"/>
          <p:cNvSpPr>
            <a:spLocks/>
          </p:cNvSpPr>
          <p:nvPr/>
        </p:nvSpPr>
        <p:spPr bwMode="auto">
          <a:xfrm>
            <a:off x="5808663" y="2033588"/>
            <a:ext cx="365125"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6"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61720" name="Freeform 280"/>
          <p:cNvSpPr>
            <a:spLocks/>
          </p:cNvSpPr>
          <p:nvPr/>
        </p:nvSpPr>
        <p:spPr bwMode="auto">
          <a:xfrm>
            <a:off x="5913438" y="1839913"/>
            <a:ext cx="155575" cy="158750"/>
          </a:xfrm>
          <a:custGeom>
            <a:avLst/>
            <a:gdLst/>
            <a:ahLst/>
            <a:cxnLst>
              <a:cxn ang="0">
                <a:pos x="0" y="49"/>
              </a:cxn>
              <a:cxn ang="0">
                <a:pos x="4"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4" y="68"/>
              </a:cxn>
              <a:cxn ang="0">
                <a:pos x="0" y="49"/>
              </a:cxn>
            </a:cxnLst>
            <a:rect l="0" t="0" r="r" b="b"/>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61721" name="Freeform 281"/>
          <p:cNvSpPr>
            <a:spLocks/>
          </p:cNvSpPr>
          <p:nvPr/>
        </p:nvSpPr>
        <p:spPr bwMode="auto">
          <a:xfrm>
            <a:off x="6723063" y="18399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90" y="7"/>
              </a:cxn>
              <a:cxn ang="0">
                <a:pos x="123" y="0"/>
              </a:cxn>
              <a:cxn ang="0">
                <a:pos x="155" y="19"/>
              </a:cxn>
              <a:cxn ang="0">
                <a:pos x="165" y="52"/>
              </a:cxn>
              <a:cxn ang="0">
                <a:pos x="155" y="89"/>
              </a:cxn>
              <a:cxn ang="0">
                <a:pos x="123" y="106"/>
              </a:cxn>
              <a:cxn ang="0">
                <a:pos x="90" y="100"/>
              </a:cxn>
              <a:cxn ang="0">
                <a:pos x="67" y="72"/>
              </a:cxn>
              <a:cxn ang="0">
                <a:pos x="127" y="539"/>
              </a:cxn>
            </a:cxnLst>
            <a:rect l="0" t="0" r="r" b="b"/>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61722" name="Freeform 282"/>
          <p:cNvSpPr>
            <a:spLocks/>
          </p:cNvSpPr>
          <p:nvPr/>
        </p:nvSpPr>
        <p:spPr bwMode="auto">
          <a:xfrm>
            <a:off x="6723063" y="2033588"/>
            <a:ext cx="363537"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61723" name="Freeform 283"/>
          <p:cNvSpPr>
            <a:spLocks/>
          </p:cNvSpPr>
          <p:nvPr/>
        </p:nvSpPr>
        <p:spPr bwMode="auto">
          <a:xfrm>
            <a:off x="6827838" y="1839913"/>
            <a:ext cx="155575" cy="158750"/>
          </a:xfrm>
          <a:custGeom>
            <a:avLst/>
            <a:gdLst/>
            <a:ahLst/>
            <a:cxnLst>
              <a:cxn ang="0">
                <a:pos x="0" y="49"/>
              </a:cxn>
              <a:cxn ang="0">
                <a:pos x="3" y="31"/>
              </a:cxn>
              <a:cxn ang="0">
                <a:pos x="12" y="18"/>
              </a:cxn>
              <a:cxn ang="0">
                <a:pos x="25"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5" y="93"/>
              </a:cxn>
              <a:cxn ang="0">
                <a:pos x="12" y="83"/>
              </a:cxn>
              <a:cxn ang="0">
                <a:pos x="3" y="68"/>
              </a:cxn>
              <a:cxn ang="0">
                <a:pos x="0" y="49"/>
              </a:cxn>
            </a:cxnLst>
            <a:rect l="0" t="0" r="r" b="b"/>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w="9525" cap="rnd">
            <a:noFill/>
            <a:round/>
            <a:headEnd type="none" w="sm" len="sm"/>
            <a:tailEnd type="none" w="sm" len="sm"/>
          </a:ln>
          <a:effectLst/>
        </p:spPr>
        <p:txBody>
          <a:bodyPr/>
          <a:lstStyle/>
          <a:p>
            <a:endParaRPr lang="en-US"/>
          </a:p>
        </p:txBody>
      </p:sp>
      <p:sp>
        <p:nvSpPr>
          <p:cNvPr id="61724" name="Freeform 284"/>
          <p:cNvSpPr>
            <a:spLocks/>
          </p:cNvSpPr>
          <p:nvPr/>
        </p:nvSpPr>
        <p:spPr bwMode="auto">
          <a:xfrm>
            <a:off x="7637463" y="18399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89" y="7"/>
              </a:cxn>
              <a:cxn ang="0">
                <a:pos x="123" y="0"/>
              </a:cxn>
              <a:cxn ang="0">
                <a:pos x="155" y="19"/>
              </a:cxn>
              <a:cxn ang="0">
                <a:pos x="165" y="52"/>
              </a:cxn>
              <a:cxn ang="0">
                <a:pos x="155" y="89"/>
              </a:cxn>
              <a:cxn ang="0">
                <a:pos x="123" y="106"/>
              </a:cxn>
              <a:cxn ang="0">
                <a:pos x="89" y="100"/>
              </a:cxn>
              <a:cxn ang="0">
                <a:pos x="67" y="72"/>
              </a:cxn>
              <a:cxn ang="0">
                <a:pos x="127" y="539"/>
              </a:cxn>
            </a:cxnLst>
            <a:rect l="0" t="0" r="r" b="b"/>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61725" name="Freeform 285"/>
          <p:cNvSpPr>
            <a:spLocks/>
          </p:cNvSpPr>
          <p:nvPr/>
        </p:nvSpPr>
        <p:spPr bwMode="auto">
          <a:xfrm>
            <a:off x="7637463" y="2033588"/>
            <a:ext cx="363537" cy="709612"/>
          </a:xfrm>
          <a:custGeom>
            <a:avLst/>
            <a:gdLst/>
            <a:ahLst/>
            <a:cxnLst>
              <a:cxn ang="0">
                <a:pos x="127" y="418"/>
              </a:cxn>
              <a:cxn ang="0">
                <a:pos x="130" y="430"/>
              </a:cxn>
              <a:cxn ang="0">
                <a:pos x="139" y="442"/>
              </a:cxn>
              <a:cxn ang="0">
                <a:pos x="153" y="446"/>
              </a:cxn>
              <a:cxn ang="0">
                <a:pos x="158"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w="9525" cap="rnd">
            <a:noFill/>
            <a:round/>
            <a:headEnd type="none" w="sm" len="sm"/>
            <a:tailEnd type="none" w="sm" len="sm"/>
          </a:ln>
          <a:effectLst/>
        </p:spPr>
        <p:txBody>
          <a:bodyPr/>
          <a:lstStyle/>
          <a:p>
            <a:endParaRPr lang="en-US"/>
          </a:p>
        </p:txBody>
      </p:sp>
      <p:sp>
        <p:nvSpPr>
          <p:cNvPr id="61726" name="Freeform 286"/>
          <p:cNvSpPr>
            <a:spLocks/>
          </p:cNvSpPr>
          <p:nvPr/>
        </p:nvSpPr>
        <p:spPr bwMode="auto">
          <a:xfrm>
            <a:off x="7742238" y="1839913"/>
            <a:ext cx="155575" cy="158750"/>
          </a:xfrm>
          <a:custGeom>
            <a:avLst/>
            <a:gdLst/>
            <a:ahLst/>
            <a:cxnLst>
              <a:cxn ang="0">
                <a:pos x="0" y="49"/>
              </a:cxn>
              <a:cxn ang="0">
                <a:pos x="3" y="31"/>
              </a:cxn>
              <a:cxn ang="0">
                <a:pos x="12" y="18"/>
              </a:cxn>
              <a:cxn ang="0">
                <a:pos x="24"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4" y="93"/>
              </a:cxn>
              <a:cxn ang="0">
                <a:pos x="12" y="83"/>
              </a:cxn>
              <a:cxn ang="0">
                <a:pos x="3" y="68"/>
              </a:cxn>
              <a:cxn ang="0">
                <a:pos x="0" y="49"/>
              </a:cxn>
            </a:cxnLst>
            <a:rect l="0" t="0" r="r" b="b"/>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noFill/>
          <a:ln w="9525" cap="rnd">
            <a:noFill/>
            <a:round/>
            <a:headEnd type="none" w="sm" len="sm"/>
            <a:tailEnd type="none" w="sm" len="sm"/>
          </a:ln>
          <a:effectLst/>
        </p:spPr>
        <p:txBody>
          <a:bodyPr/>
          <a:lstStyle/>
          <a:p>
            <a:endParaRPr lang="en-US"/>
          </a:p>
        </p:txBody>
      </p:sp>
      <p:sp>
        <p:nvSpPr>
          <p:cNvPr id="61727" name="Freeform 287"/>
          <p:cNvSpPr>
            <a:spLocks/>
          </p:cNvSpPr>
          <p:nvPr/>
        </p:nvSpPr>
        <p:spPr bwMode="auto">
          <a:xfrm>
            <a:off x="8094663" y="1839913"/>
            <a:ext cx="363537" cy="903287"/>
          </a:xfrm>
          <a:custGeom>
            <a:avLst/>
            <a:gdLst/>
            <a:ahLst/>
            <a:cxnLst>
              <a:cxn ang="0">
                <a:pos x="130" y="552"/>
              </a:cxn>
              <a:cxn ang="0">
                <a:pos x="153" y="568"/>
              </a:cxn>
              <a:cxn ang="0">
                <a:pos x="171" y="564"/>
              </a:cxn>
              <a:cxn ang="0">
                <a:pos x="184" y="539"/>
              </a:cxn>
              <a:cxn ang="0">
                <a:pos x="184" y="168"/>
              </a:cxn>
              <a:cxn ang="0">
                <a:pos x="189" y="161"/>
              </a:cxn>
              <a:cxn ang="0">
                <a:pos x="195" y="168"/>
              </a:cxn>
              <a:cxn ang="0">
                <a:pos x="197" y="327"/>
              </a:cxn>
              <a:cxn ang="0">
                <a:pos x="212" y="336"/>
              </a:cxn>
              <a:cxn ang="0">
                <a:pos x="227" y="327"/>
              </a:cxn>
              <a:cxn ang="0">
                <a:pos x="228" y="140"/>
              </a:cxn>
              <a:cxn ang="0">
                <a:pos x="221" y="122"/>
              </a:cxn>
              <a:cxn ang="0">
                <a:pos x="17" y="120"/>
              </a:cxn>
              <a:cxn ang="0">
                <a:pos x="2" y="130"/>
              </a:cxn>
              <a:cxn ang="0">
                <a:pos x="0" y="320"/>
              </a:cxn>
              <a:cxn ang="0">
                <a:pos x="8" y="334"/>
              </a:cxn>
              <a:cxn ang="0">
                <a:pos x="26" y="334"/>
              </a:cxn>
              <a:cxn ang="0">
                <a:pos x="34" y="320"/>
              </a:cxn>
              <a:cxn ang="0">
                <a:pos x="36" y="163"/>
              </a:cxn>
              <a:cxn ang="0">
                <a:pos x="44" y="163"/>
              </a:cxn>
              <a:cxn ang="0">
                <a:pos x="46" y="331"/>
              </a:cxn>
              <a:cxn ang="0">
                <a:pos x="48" y="552"/>
              </a:cxn>
              <a:cxn ang="0">
                <a:pos x="71" y="568"/>
              </a:cxn>
              <a:cxn ang="0">
                <a:pos x="91" y="564"/>
              </a:cxn>
              <a:cxn ang="0">
                <a:pos x="104" y="539"/>
              </a:cxn>
              <a:cxn ang="0">
                <a:pos x="106" y="334"/>
              </a:cxn>
              <a:cxn ang="0">
                <a:pos x="123" y="334"/>
              </a:cxn>
              <a:cxn ang="0">
                <a:pos x="127" y="539"/>
              </a:cxn>
              <a:cxn ang="0">
                <a:pos x="67" y="34"/>
              </a:cxn>
              <a:cxn ang="0">
                <a:pos x="89" y="7"/>
              </a:cxn>
              <a:cxn ang="0">
                <a:pos x="123" y="0"/>
              </a:cxn>
              <a:cxn ang="0">
                <a:pos x="155" y="19"/>
              </a:cxn>
              <a:cxn ang="0">
                <a:pos x="165" y="52"/>
              </a:cxn>
              <a:cxn ang="0">
                <a:pos x="155" y="89"/>
              </a:cxn>
              <a:cxn ang="0">
                <a:pos x="123" y="106"/>
              </a:cxn>
              <a:cxn ang="0">
                <a:pos x="89" y="100"/>
              </a:cxn>
              <a:cxn ang="0">
                <a:pos x="67" y="72"/>
              </a:cxn>
              <a:cxn ang="0">
                <a:pos x="127" y="539"/>
              </a:cxn>
            </a:cxnLst>
            <a:rect l="0" t="0" r="r" b="b"/>
            <a:pathLst>
              <a:path w="229" h="569">
                <a:moveTo>
                  <a:pt x="127" y="539"/>
                </a:moveTo>
                <a:lnTo>
                  <a:pt x="130" y="552"/>
                </a:lnTo>
                <a:lnTo>
                  <a:pt x="139" y="564"/>
                </a:lnTo>
                <a:lnTo>
                  <a:pt x="153" y="568"/>
                </a:lnTo>
                <a:lnTo>
                  <a:pt x="157"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w="9525" cap="rnd">
            <a:noFill/>
            <a:round/>
            <a:headEnd type="none" w="sm" len="sm"/>
            <a:tailEnd type="none" w="sm" len="sm"/>
          </a:ln>
          <a:effectLst/>
        </p:spPr>
        <p:txBody>
          <a:bodyPr/>
          <a:lstStyle/>
          <a:p>
            <a:endParaRPr lang="en-US"/>
          </a:p>
        </p:txBody>
      </p:sp>
      <p:sp>
        <p:nvSpPr>
          <p:cNvPr id="61728" name="Freeform 288"/>
          <p:cNvSpPr>
            <a:spLocks/>
          </p:cNvSpPr>
          <p:nvPr/>
        </p:nvSpPr>
        <p:spPr bwMode="auto">
          <a:xfrm>
            <a:off x="8094663" y="2033588"/>
            <a:ext cx="363537" cy="709612"/>
          </a:xfrm>
          <a:custGeom>
            <a:avLst/>
            <a:gdLst/>
            <a:ahLst/>
            <a:cxnLst>
              <a:cxn ang="0">
                <a:pos x="127" y="418"/>
              </a:cxn>
              <a:cxn ang="0">
                <a:pos x="130" y="430"/>
              </a:cxn>
              <a:cxn ang="0">
                <a:pos x="139" y="442"/>
              </a:cxn>
              <a:cxn ang="0">
                <a:pos x="153" y="446"/>
              </a:cxn>
              <a:cxn ang="0">
                <a:pos x="157" y="446"/>
              </a:cxn>
              <a:cxn ang="0">
                <a:pos x="171" y="442"/>
              </a:cxn>
              <a:cxn ang="0">
                <a:pos x="181" y="430"/>
              </a:cxn>
              <a:cxn ang="0">
                <a:pos x="184" y="418"/>
              </a:cxn>
              <a:cxn ang="0">
                <a:pos x="184" y="210"/>
              </a:cxn>
              <a:cxn ang="0">
                <a:pos x="184" y="47"/>
              </a:cxn>
              <a:cxn ang="0">
                <a:pos x="185"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20"/>
              </a:cxn>
              <a:cxn ang="0">
                <a:pos x="227" y="10"/>
              </a:cxn>
              <a:cxn ang="0">
                <a:pos x="221" y="2"/>
              </a:cxn>
              <a:cxn ang="0">
                <a:pos x="212" y="0"/>
              </a:cxn>
              <a:cxn ang="0">
                <a:pos x="17" y="0"/>
              </a:cxn>
              <a:cxn ang="0">
                <a:pos x="8" y="2"/>
              </a:cxn>
              <a:cxn ang="0">
                <a:pos x="2" y="10"/>
              </a:cxn>
              <a:cxn ang="0">
                <a:pos x="0" y="20"/>
              </a:cxn>
              <a:cxn ang="0">
                <a:pos x="0" y="198"/>
              </a:cxn>
              <a:cxn ang="0">
                <a:pos x="2" y="206"/>
              </a:cxn>
              <a:cxn ang="0">
                <a:pos x="8" y="213"/>
              </a:cxn>
              <a:cxn ang="0">
                <a:pos x="17" y="215"/>
              </a:cxn>
              <a:cxn ang="0">
                <a:pos x="26" y="213"/>
              </a:cxn>
              <a:cxn ang="0">
                <a:pos x="32" y="206"/>
              </a:cxn>
              <a:cxn ang="0">
                <a:pos x="34" y="198"/>
              </a:cxn>
              <a:cxn ang="0">
                <a:pos x="34" y="47"/>
              </a:cxn>
              <a:cxn ang="0">
                <a:pos x="36" y="42"/>
              </a:cxn>
              <a:cxn ang="0">
                <a:pos x="42" y="40"/>
              </a:cxn>
              <a:cxn ang="0">
                <a:pos x="44" y="42"/>
              </a:cxn>
              <a:cxn ang="0">
                <a:pos x="46" y="47"/>
              </a:cxn>
              <a:cxn ang="0">
                <a:pos x="46" y="210"/>
              </a:cxn>
              <a:cxn ang="0">
                <a:pos x="46" y="418"/>
              </a:cxn>
              <a:cxn ang="0">
                <a:pos x="48" y="430"/>
              </a:cxn>
              <a:cxn ang="0">
                <a:pos x="58" y="442"/>
              </a:cxn>
              <a:cxn ang="0">
                <a:pos x="71" y="446"/>
              </a:cxn>
              <a:cxn ang="0">
                <a:pos x="78" y="446"/>
              </a:cxn>
              <a:cxn ang="0">
                <a:pos x="91" y="442"/>
              </a:cxn>
              <a:cxn ang="0">
                <a:pos x="100" y="430"/>
              </a:cxn>
              <a:cxn ang="0">
                <a:pos x="104" y="418"/>
              </a:cxn>
              <a:cxn ang="0">
                <a:pos x="104" y="221"/>
              </a:cxn>
              <a:cxn ang="0">
                <a:pos x="106" y="213"/>
              </a:cxn>
              <a:cxn ang="0">
                <a:pos x="115" y="210"/>
              </a:cxn>
              <a:cxn ang="0">
                <a:pos x="123" y="213"/>
              </a:cxn>
              <a:cxn ang="0">
                <a:pos x="127" y="221"/>
              </a:cxn>
              <a:cxn ang="0">
                <a:pos x="127" y="418"/>
              </a:cxn>
            </a:cxnLst>
            <a:rect l="0" t="0" r="r" b="b"/>
            <a:pathLst>
              <a:path w="229" h="447">
                <a:moveTo>
                  <a:pt x="127" y="418"/>
                </a:moveTo>
                <a:lnTo>
                  <a:pt x="130" y="430"/>
                </a:lnTo>
                <a:lnTo>
                  <a:pt x="139" y="442"/>
                </a:lnTo>
                <a:lnTo>
                  <a:pt x="153" y="446"/>
                </a:lnTo>
                <a:lnTo>
                  <a:pt x="157"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w="9525" cap="rnd">
            <a:noFill/>
            <a:round/>
            <a:headEnd type="none" w="sm" len="sm"/>
            <a:tailEnd type="none" w="sm" len="sm"/>
          </a:ln>
          <a:effectLst/>
        </p:spPr>
        <p:txBody>
          <a:bodyPr/>
          <a:lstStyle/>
          <a:p>
            <a:endParaRPr lang="en-US"/>
          </a:p>
        </p:txBody>
      </p:sp>
      <p:sp>
        <p:nvSpPr>
          <p:cNvPr id="61729" name="Freeform 289"/>
          <p:cNvSpPr>
            <a:spLocks/>
          </p:cNvSpPr>
          <p:nvPr/>
        </p:nvSpPr>
        <p:spPr bwMode="auto">
          <a:xfrm>
            <a:off x="8199438" y="1839913"/>
            <a:ext cx="155575" cy="158750"/>
          </a:xfrm>
          <a:custGeom>
            <a:avLst/>
            <a:gdLst/>
            <a:ahLst/>
            <a:cxnLst>
              <a:cxn ang="0">
                <a:pos x="0" y="49"/>
              </a:cxn>
              <a:cxn ang="0">
                <a:pos x="3" y="31"/>
              </a:cxn>
              <a:cxn ang="0">
                <a:pos x="12" y="18"/>
              </a:cxn>
              <a:cxn ang="0">
                <a:pos x="24" y="6"/>
              </a:cxn>
              <a:cxn ang="0">
                <a:pos x="41" y="0"/>
              </a:cxn>
              <a:cxn ang="0">
                <a:pos x="56" y="0"/>
              </a:cxn>
              <a:cxn ang="0">
                <a:pos x="72" y="6"/>
              </a:cxn>
              <a:cxn ang="0">
                <a:pos x="87" y="18"/>
              </a:cxn>
              <a:cxn ang="0">
                <a:pos x="93" y="31"/>
              </a:cxn>
              <a:cxn ang="0">
                <a:pos x="97" y="49"/>
              </a:cxn>
              <a:cxn ang="0">
                <a:pos x="93" y="68"/>
              </a:cxn>
              <a:cxn ang="0">
                <a:pos x="87" y="83"/>
              </a:cxn>
              <a:cxn ang="0">
                <a:pos x="72" y="93"/>
              </a:cxn>
              <a:cxn ang="0">
                <a:pos x="56" y="99"/>
              </a:cxn>
              <a:cxn ang="0">
                <a:pos x="41" y="99"/>
              </a:cxn>
              <a:cxn ang="0">
                <a:pos x="24" y="93"/>
              </a:cxn>
              <a:cxn ang="0">
                <a:pos x="12" y="83"/>
              </a:cxn>
              <a:cxn ang="0">
                <a:pos x="3" y="68"/>
              </a:cxn>
              <a:cxn ang="0">
                <a:pos x="0" y="49"/>
              </a:cxn>
            </a:cxnLst>
            <a:rect l="0" t="0" r="r" b="b"/>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w="9525" cap="rnd">
            <a:noFill/>
            <a:round/>
            <a:headEnd type="none" w="sm" len="sm"/>
            <a:tailEnd type="none" w="sm" len="sm"/>
          </a:ln>
          <a:effectLst/>
        </p:spPr>
        <p:txBody>
          <a:bodyPr/>
          <a:lstStyle/>
          <a:p>
            <a:endParaRPr lang="en-US"/>
          </a:p>
        </p:txBody>
      </p:sp>
      <p:sp>
        <p:nvSpPr>
          <p:cNvPr id="61730" name="Freeform 290"/>
          <p:cNvSpPr>
            <a:spLocks/>
          </p:cNvSpPr>
          <p:nvPr/>
        </p:nvSpPr>
        <p:spPr bwMode="auto">
          <a:xfrm>
            <a:off x="7256463" y="5192713"/>
            <a:ext cx="365125" cy="903287"/>
          </a:xfrm>
          <a:custGeom>
            <a:avLst/>
            <a:gdLst/>
            <a:ahLst/>
            <a:cxnLst>
              <a:cxn ang="0">
                <a:pos x="129"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9"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8" y="35"/>
              </a:cxn>
              <a:cxn ang="0">
                <a:pos x="90" y="8"/>
              </a:cxn>
              <a:cxn ang="0">
                <a:pos x="123" y="0"/>
              </a:cxn>
              <a:cxn ang="0">
                <a:pos x="153" y="20"/>
              </a:cxn>
              <a:cxn ang="0">
                <a:pos x="165" y="53"/>
              </a:cxn>
              <a:cxn ang="0">
                <a:pos x="153" y="90"/>
              </a:cxn>
              <a:cxn ang="0">
                <a:pos x="123" y="107"/>
              </a:cxn>
              <a:cxn ang="0">
                <a:pos x="90" y="101"/>
              </a:cxn>
              <a:cxn ang="0">
                <a:pos x="68" y="72"/>
              </a:cxn>
              <a:cxn ang="0">
                <a:pos x="127" y="540"/>
              </a:cxn>
            </a:cxnLst>
            <a:rect l="0" t="0" r="r" b="b"/>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4" y="331"/>
                </a:lnTo>
                <a:lnTo>
                  <a:pt x="123" y="335"/>
                </a:lnTo>
                <a:lnTo>
                  <a:pt x="127" y="343"/>
                </a:lnTo>
                <a:lnTo>
                  <a:pt x="127" y="540"/>
                </a:lnTo>
                <a:lnTo>
                  <a:pt x="64" y="53"/>
                </a:lnTo>
                <a:lnTo>
                  <a:pt x="68"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8"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61731" name="Freeform 291"/>
          <p:cNvSpPr>
            <a:spLocks/>
          </p:cNvSpPr>
          <p:nvPr/>
        </p:nvSpPr>
        <p:spPr bwMode="auto">
          <a:xfrm>
            <a:off x="7256463" y="5387975"/>
            <a:ext cx="365125" cy="708025"/>
          </a:xfrm>
          <a:custGeom>
            <a:avLst/>
            <a:gdLst/>
            <a:ahLst/>
            <a:cxnLst>
              <a:cxn ang="0">
                <a:pos x="127" y="417"/>
              </a:cxn>
              <a:cxn ang="0">
                <a:pos x="129"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4" y="209"/>
              </a:cxn>
              <a:cxn ang="0">
                <a:pos x="123" y="213"/>
              </a:cxn>
              <a:cxn ang="0">
                <a:pos x="127" y="221"/>
              </a:cxn>
              <a:cxn ang="0">
                <a:pos x="127" y="417"/>
              </a:cxn>
            </a:cxnLst>
            <a:rect l="0" t="0" r="r" b="b"/>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4"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61732" name="Freeform 292"/>
          <p:cNvSpPr>
            <a:spLocks/>
          </p:cNvSpPr>
          <p:nvPr/>
        </p:nvSpPr>
        <p:spPr bwMode="auto">
          <a:xfrm>
            <a:off x="7361238" y="5192713"/>
            <a:ext cx="155575" cy="160337"/>
          </a:xfrm>
          <a:custGeom>
            <a:avLst/>
            <a:gdLst/>
            <a:ahLst/>
            <a:cxnLst>
              <a:cxn ang="0">
                <a:pos x="0" y="50"/>
              </a:cxn>
              <a:cxn ang="0">
                <a:pos x="4" y="32"/>
              </a:cxn>
              <a:cxn ang="0">
                <a:pos x="10" y="19"/>
              </a:cxn>
              <a:cxn ang="0">
                <a:pos x="25"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5" y="94"/>
              </a:cxn>
              <a:cxn ang="0">
                <a:pos x="10" y="84"/>
              </a:cxn>
              <a:cxn ang="0">
                <a:pos x="4" y="68"/>
              </a:cxn>
              <a:cxn ang="0">
                <a:pos x="0" y="50"/>
              </a:cxn>
            </a:cxnLst>
            <a:rect l="0" t="0" r="r" b="b"/>
            <a:pathLst>
              <a:path w="98" h="101">
                <a:moveTo>
                  <a:pt x="0" y="50"/>
                </a:moveTo>
                <a:lnTo>
                  <a:pt x="4"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4"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61733" name="Freeform 293"/>
          <p:cNvSpPr>
            <a:spLocks/>
          </p:cNvSpPr>
          <p:nvPr/>
        </p:nvSpPr>
        <p:spPr bwMode="auto">
          <a:xfrm>
            <a:off x="7713663" y="5192713"/>
            <a:ext cx="365125" cy="903287"/>
          </a:xfrm>
          <a:custGeom>
            <a:avLst/>
            <a:gdLst/>
            <a:ahLst/>
            <a:cxnLst>
              <a:cxn ang="0">
                <a:pos x="129"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9"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7" y="35"/>
              </a:cxn>
              <a:cxn ang="0">
                <a:pos x="90" y="8"/>
              </a:cxn>
              <a:cxn ang="0">
                <a:pos x="123" y="0"/>
              </a:cxn>
              <a:cxn ang="0">
                <a:pos x="153" y="20"/>
              </a:cxn>
              <a:cxn ang="0">
                <a:pos x="165" y="53"/>
              </a:cxn>
              <a:cxn ang="0">
                <a:pos x="153" y="90"/>
              </a:cxn>
              <a:cxn ang="0">
                <a:pos x="123" y="107"/>
              </a:cxn>
              <a:cxn ang="0">
                <a:pos x="90" y="101"/>
              </a:cxn>
              <a:cxn ang="0">
                <a:pos x="67" y="72"/>
              </a:cxn>
              <a:cxn ang="0">
                <a:pos x="127" y="540"/>
              </a:cxn>
            </a:cxnLst>
            <a:rect l="0" t="0" r="r" b="b"/>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7"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61734" name="Freeform 294"/>
          <p:cNvSpPr>
            <a:spLocks/>
          </p:cNvSpPr>
          <p:nvPr/>
        </p:nvSpPr>
        <p:spPr bwMode="auto">
          <a:xfrm>
            <a:off x="7713663" y="5387975"/>
            <a:ext cx="365125" cy="708025"/>
          </a:xfrm>
          <a:custGeom>
            <a:avLst/>
            <a:gdLst/>
            <a:ahLst/>
            <a:cxnLst>
              <a:cxn ang="0">
                <a:pos x="127" y="417"/>
              </a:cxn>
              <a:cxn ang="0">
                <a:pos x="129"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3" y="209"/>
              </a:cxn>
              <a:cxn ang="0">
                <a:pos x="123" y="213"/>
              </a:cxn>
              <a:cxn ang="0">
                <a:pos x="127" y="221"/>
              </a:cxn>
              <a:cxn ang="0">
                <a:pos x="127" y="417"/>
              </a:cxn>
            </a:cxnLst>
            <a:rect l="0" t="0" r="r" b="b"/>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61735" name="Freeform 295"/>
          <p:cNvSpPr>
            <a:spLocks/>
          </p:cNvSpPr>
          <p:nvPr/>
        </p:nvSpPr>
        <p:spPr bwMode="auto">
          <a:xfrm>
            <a:off x="7818438" y="5192713"/>
            <a:ext cx="155575" cy="160337"/>
          </a:xfrm>
          <a:custGeom>
            <a:avLst/>
            <a:gdLst/>
            <a:ahLst/>
            <a:cxnLst>
              <a:cxn ang="0">
                <a:pos x="0" y="50"/>
              </a:cxn>
              <a:cxn ang="0">
                <a:pos x="3" y="32"/>
              </a:cxn>
              <a:cxn ang="0">
                <a:pos x="10" y="19"/>
              </a:cxn>
              <a:cxn ang="0">
                <a:pos x="25"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5" y="94"/>
              </a:cxn>
              <a:cxn ang="0">
                <a:pos x="10" y="84"/>
              </a:cxn>
              <a:cxn ang="0">
                <a:pos x="3" y="68"/>
              </a:cxn>
              <a:cxn ang="0">
                <a:pos x="0" y="50"/>
              </a:cxn>
            </a:cxnLst>
            <a:rect l="0" t="0" r="r" b="b"/>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61736" name="Freeform 296"/>
          <p:cNvSpPr>
            <a:spLocks/>
          </p:cNvSpPr>
          <p:nvPr/>
        </p:nvSpPr>
        <p:spPr bwMode="auto">
          <a:xfrm>
            <a:off x="8170863" y="5192713"/>
            <a:ext cx="365125" cy="903287"/>
          </a:xfrm>
          <a:custGeom>
            <a:avLst/>
            <a:gdLst/>
            <a:ahLst/>
            <a:cxnLst>
              <a:cxn ang="0">
                <a:pos x="129"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9"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7" y="35"/>
              </a:cxn>
              <a:cxn ang="0">
                <a:pos x="90" y="8"/>
              </a:cxn>
              <a:cxn ang="0">
                <a:pos x="123" y="0"/>
              </a:cxn>
              <a:cxn ang="0">
                <a:pos x="153" y="20"/>
              </a:cxn>
              <a:cxn ang="0">
                <a:pos x="165" y="53"/>
              </a:cxn>
              <a:cxn ang="0">
                <a:pos x="153" y="90"/>
              </a:cxn>
              <a:cxn ang="0">
                <a:pos x="123" y="107"/>
              </a:cxn>
              <a:cxn ang="0">
                <a:pos x="90" y="101"/>
              </a:cxn>
              <a:cxn ang="0">
                <a:pos x="67" y="72"/>
              </a:cxn>
              <a:cxn ang="0">
                <a:pos x="127" y="540"/>
              </a:cxn>
            </a:cxnLst>
            <a:rect l="0" t="0" r="r" b="b"/>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7"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61737" name="Freeform 297"/>
          <p:cNvSpPr>
            <a:spLocks/>
          </p:cNvSpPr>
          <p:nvPr/>
        </p:nvSpPr>
        <p:spPr bwMode="auto">
          <a:xfrm>
            <a:off x="8170863" y="5387975"/>
            <a:ext cx="365125" cy="708025"/>
          </a:xfrm>
          <a:custGeom>
            <a:avLst/>
            <a:gdLst/>
            <a:ahLst/>
            <a:cxnLst>
              <a:cxn ang="0">
                <a:pos x="127" y="417"/>
              </a:cxn>
              <a:cxn ang="0">
                <a:pos x="129"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9" y="198"/>
              </a:cxn>
              <a:cxn ang="0">
                <a:pos x="229"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3" y="209"/>
              </a:cxn>
              <a:cxn ang="0">
                <a:pos x="123" y="213"/>
              </a:cxn>
              <a:cxn ang="0">
                <a:pos x="127" y="221"/>
              </a:cxn>
              <a:cxn ang="0">
                <a:pos x="127" y="417"/>
              </a:cxn>
            </a:cxnLst>
            <a:rect l="0" t="0" r="r" b="b"/>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61738" name="Freeform 298"/>
          <p:cNvSpPr>
            <a:spLocks/>
          </p:cNvSpPr>
          <p:nvPr/>
        </p:nvSpPr>
        <p:spPr bwMode="auto">
          <a:xfrm>
            <a:off x="8275638" y="5192713"/>
            <a:ext cx="155575" cy="160337"/>
          </a:xfrm>
          <a:custGeom>
            <a:avLst/>
            <a:gdLst/>
            <a:ahLst/>
            <a:cxnLst>
              <a:cxn ang="0">
                <a:pos x="0" y="50"/>
              </a:cxn>
              <a:cxn ang="0">
                <a:pos x="3" y="32"/>
              </a:cxn>
              <a:cxn ang="0">
                <a:pos x="10" y="19"/>
              </a:cxn>
              <a:cxn ang="0">
                <a:pos x="25"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5" y="94"/>
              </a:cxn>
              <a:cxn ang="0">
                <a:pos x="10" y="84"/>
              </a:cxn>
              <a:cxn ang="0">
                <a:pos x="3" y="68"/>
              </a:cxn>
              <a:cxn ang="0">
                <a:pos x="0" y="50"/>
              </a:cxn>
            </a:cxnLst>
            <a:rect l="0" t="0" r="r" b="b"/>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61739" name="Freeform 299"/>
          <p:cNvSpPr>
            <a:spLocks/>
          </p:cNvSpPr>
          <p:nvPr/>
        </p:nvSpPr>
        <p:spPr bwMode="auto">
          <a:xfrm>
            <a:off x="8628063" y="5192713"/>
            <a:ext cx="363537" cy="903287"/>
          </a:xfrm>
          <a:custGeom>
            <a:avLst/>
            <a:gdLst/>
            <a:ahLst/>
            <a:cxnLst>
              <a:cxn ang="0">
                <a:pos x="128" y="553"/>
              </a:cxn>
              <a:cxn ang="0">
                <a:pos x="151" y="568"/>
              </a:cxn>
              <a:cxn ang="0">
                <a:pos x="171" y="565"/>
              </a:cxn>
              <a:cxn ang="0">
                <a:pos x="184" y="540"/>
              </a:cxn>
              <a:cxn ang="0">
                <a:pos x="184" y="169"/>
              </a:cxn>
              <a:cxn ang="0">
                <a:pos x="189" y="162"/>
              </a:cxn>
              <a:cxn ang="0">
                <a:pos x="195" y="169"/>
              </a:cxn>
              <a:cxn ang="0">
                <a:pos x="197" y="328"/>
              </a:cxn>
              <a:cxn ang="0">
                <a:pos x="212" y="337"/>
              </a:cxn>
              <a:cxn ang="0">
                <a:pos x="227" y="328"/>
              </a:cxn>
              <a:cxn ang="0">
                <a:pos x="228" y="140"/>
              </a:cxn>
              <a:cxn ang="0">
                <a:pos x="221" y="123"/>
              </a:cxn>
              <a:cxn ang="0">
                <a:pos x="17" y="121"/>
              </a:cxn>
              <a:cxn ang="0">
                <a:pos x="2" y="131"/>
              </a:cxn>
              <a:cxn ang="0">
                <a:pos x="0" y="320"/>
              </a:cxn>
              <a:cxn ang="0">
                <a:pos x="8" y="335"/>
              </a:cxn>
              <a:cxn ang="0">
                <a:pos x="26" y="335"/>
              </a:cxn>
              <a:cxn ang="0">
                <a:pos x="34" y="320"/>
              </a:cxn>
              <a:cxn ang="0">
                <a:pos x="36" y="164"/>
              </a:cxn>
              <a:cxn ang="0">
                <a:pos x="44" y="164"/>
              </a:cxn>
              <a:cxn ang="0">
                <a:pos x="44" y="331"/>
              </a:cxn>
              <a:cxn ang="0">
                <a:pos x="48" y="553"/>
              </a:cxn>
              <a:cxn ang="0">
                <a:pos x="71" y="568"/>
              </a:cxn>
              <a:cxn ang="0">
                <a:pos x="91" y="565"/>
              </a:cxn>
              <a:cxn ang="0">
                <a:pos x="102" y="540"/>
              </a:cxn>
              <a:cxn ang="0">
                <a:pos x="106" y="335"/>
              </a:cxn>
              <a:cxn ang="0">
                <a:pos x="123" y="335"/>
              </a:cxn>
              <a:cxn ang="0">
                <a:pos x="127" y="540"/>
              </a:cxn>
              <a:cxn ang="0">
                <a:pos x="67" y="35"/>
              </a:cxn>
              <a:cxn ang="0">
                <a:pos x="89" y="8"/>
              </a:cxn>
              <a:cxn ang="0">
                <a:pos x="123" y="0"/>
              </a:cxn>
              <a:cxn ang="0">
                <a:pos x="153" y="20"/>
              </a:cxn>
              <a:cxn ang="0">
                <a:pos x="165" y="53"/>
              </a:cxn>
              <a:cxn ang="0">
                <a:pos x="153" y="90"/>
              </a:cxn>
              <a:cxn ang="0">
                <a:pos x="123" y="107"/>
              </a:cxn>
              <a:cxn ang="0">
                <a:pos x="89" y="101"/>
              </a:cxn>
              <a:cxn ang="0">
                <a:pos x="67" y="72"/>
              </a:cxn>
              <a:cxn ang="0">
                <a:pos x="127" y="540"/>
              </a:cxn>
            </a:cxnLst>
            <a:rect l="0" t="0" r="r" b="b"/>
            <a:pathLst>
              <a:path w="229" h="569">
                <a:moveTo>
                  <a:pt x="127" y="540"/>
                </a:moveTo>
                <a:lnTo>
                  <a:pt x="128"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8" y="320"/>
                </a:lnTo>
                <a:lnTo>
                  <a:pt x="228"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89"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89" y="101"/>
                </a:lnTo>
                <a:lnTo>
                  <a:pt x="74" y="90"/>
                </a:lnTo>
                <a:lnTo>
                  <a:pt x="67" y="72"/>
                </a:lnTo>
                <a:lnTo>
                  <a:pt x="64" y="53"/>
                </a:lnTo>
                <a:lnTo>
                  <a:pt x="127" y="540"/>
                </a:lnTo>
              </a:path>
            </a:pathLst>
          </a:custGeom>
          <a:solidFill>
            <a:srgbClr val="00B7A5"/>
          </a:solidFill>
          <a:ln w="9525" cap="rnd">
            <a:noFill/>
            <a:round/>
            <a:headEnd type="none" w="sm" len="sm"/>
            <a:tailEnd type="none" w="sm" len="sm"/>
          </a:ln>
          <a:effectLst/>
        </p:spPr>
        <p:txBody>
          <a:bodyPr/>
          <a:lstStyle/>
          <a:p>
            <a:endParaRPr lang="en-US"/>
          </a:p>
        </p:txBody>
      </p:sp>
      <p:sp>
        <p:nvSpPr>
          <p:cNvPr id="61740" name="Freeform 300"/>
          <p:cNvSpPr>
            <a:spLocks/>
          </p:cNvSpPr>
          <p:nvPr/>
        </p:nvSpPr>
        <p:spPr bwMode="auto">
          <a:xfrm>
            <a:off x="8628063" y="5387975"/>
            <a:ext cx="363537" cy="708025"/>
          </a:xfrm>
          <a:custGeom>
            <a:avLst/>
            <a:gdLst/>
            <a:ahLst/>
            <a:cxnLst>
              <a:cxn ang="0">
                <a:pos x="127" y="417"/>
              </a:cxn>
              <a:cxn ang="0">
                <a:pos x="128" y="430"/>
              </a:cxn>
              <a:cxn ang="0">
                <a:pos x="137" y="442"/>
              </a:cxn>
              <a:cxn ang="0">
                <a:pos x="151" y="445"/>
              </a:cxn>
              <a:cxn ang="0">
                <a:pos x="158" y="445"/>
              </a:cxn>
              <a:cxn ang="0">
                <a:pos x="171" y="442"/>
              </a:cxn>
              <a:cxn ang="0">
                <a:pos x="181" y="430"/>
              </a:cxn>
              <a:cxn ang="0">
                <a:pos x="184" y="417"/>
              </a:cxn>
              <a:cxn ang="0">
                <a:pos x="184" y="209"/>
              </a:cxn>
              <a:cxn ang="0">
                <a:pos x="184" y="47"/>
              </a:cxn>
              <a:cxn ang="0">
                <a:pos x="184" y="42"/>
              </a:cxn>
              <a:cxn ang="0">
                <a:pos x="189" y="40"/>
              </a:cxn>
              <a:cxn ang="0">
                <a:pos x="193" y="42"/>
              </a:cxn>
              <a:cxn ang="0">
                <a:pos x="195" y="47"/>
              </a:cxn>
              <a:cxn ang="0">
                <a:pos x="195" y="198"/>
              </a:cxn>
              <a:cxn ang="0">
                <a:pos x="197" y="206"/>
              </a:cxn>
              <a:cxn ang="0">
                <a:pos x="203" y="213"/>
              </a:cxn>
              <a:cxn ang="0">
                <a:pos x="212" y="215"/>
              </a:cxn>
              <a:cxn ang="0">
                <a:pos x="221" y="213"/>
              </a:cxn>
              <a:cxn ang="0">
                <a:pos x="227" y="206"/>
              </a:cxn>
              <a:cxn ang="0">
                <a:pos x="228" y="198"/>
              </a:cxn>
              <a:cxn ang="0">
                <a:pos x="228" y="19"/>
              </a:cxn>
              <a:cxn ang="0">
                <a:pos x="227" y="10"/>
              </a:cxn>
              <a:cxn ang="0">
                <a:pos x="221" y="2"/>
              </a:cxn>
              <a:cxn ang="0">
                <a:pos x="212" y="0"/>
              </a:cxn>
              <a:cxn ang="0">
                <a:pos x="17" y="0"/>
              </a:cxn>
              <a:cxn ang="0">
                <a:pos x="8" y="2"/>
              </a:cxn>
              <a:cxn ang="0">
                <a:pos x="2" y="10"/>
              </a:cxn>
              <a:cxn ang="0">
                <a:pos x="0" y="19"/>
              </a:cxn>
              <a:cxn ang="0">
                <a:pos x="0" y="198"/>
              </a:cxn>
              <a:cxn ang="0">
                <a:pos x="2" y="206"/>
              </a:cxn>
              <a:cxn ang="0">
                <a:pos x="8" y="213"/>
              </a:cxn>
              <a:cxn ang="0">
                <a:pos x="17" y="215"/>
              </a:cxn>
              <a:cxn ang="0">
                <a:pos x="26" y="213"/>
              </a:cxn>
              <a:cxn ang="0">
                <a:pos x="32" y="206"/>
              </a:cxn>
              <a:cxn ang="0">
                <a:pos x="34" y="198"/>
              </a:cxn>
              <a:cxn ang="0">
                <a:pos x="34" y="47"/>
              </a:cxn>
              <a:cxn ang="0">
                <a:pos x="36" y="42"/>
              </a:cxn>
              <a:cxn ang="0">
                <a:pos x="40" y="40"/>
              </a:cxn>
              <a:cxn ang="0">
                <a:pos x="44" y="42"/>
              </a:cxn>
              <a:cxn ang="0">
                <a:pos x="44" y="47"/>
              </a:cxn>
              <a:cxn ang="0">
                <a:pos x="44" y="209"/>
              </a:cxn>
              <a:cxn ang="0">
                <a:pos x="44" y="417"/>
              </a:cxn>
              <a:cxn ang="0">
                <a:pos x="48" y="430"/>
              </a:cxn>
              <a:cxn ang="0">
                <a:pos x="58" y="442"/>
              </a:cxn>
              <a:cxn ang="0">
                <a:pos x="71" y="445"/>
              </a:cxn>
              <a:cxn ang="0">
                <a:pos x="78" y="445"/>
              </a:cxn>
              <a:cxn ang="0">
                <a:pos x="91" y="442"/>
              </a:cxn>
              <a:cxn ang="0">
                <a:pos x="100" y="430"/>
              </a:cxn>
              <a:cxn ang="0">
                <a:pos x="102" y="417"/>
              </a:cxn>
              <a:cxn ang="0">
                <a:pos x="102" y="221"/>
              </a:cxn>
              <a:cxn ang="0">
                <a:pos x="106" y="213"/>
              </a:cxn>
              <a:cxn ang="0">
                <a:pos x="113" y="209"/>
              </a:cxn>
              <a:cxn ang="0">
                <a:pos x="123" y="213"/>
              </a:cxn>
              <a:cxn ang="0">
                <a:pos x="127" y="221"/>
              </a:cxn>
              <a:cxn ang="0">
                <a:pos x="127" y="417"/>
              </a:cxn>
            </a:cxnLst>
            <a:rect l="0" t="0" r="r" b="b"/>
            <a:pathLst>
              <a:path w="229" h="446">
                <a:moveTo>
                  <a:pt x="127" y="417"/>
                </a:moveTo>
                <a:lnTo>
                  <a:pt x="128"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w="9525" cap="rnd">
            <a:noFill/>
            <a:round/>
            <a:headEnd type="none" w="sm" len="sm"/>
            <a:tailEnd type="none" w="sm" len="sm"/>
          </a:ln>
          <a:effectLst/>
        </p:spPr>
        <p:txBody>
          <a:bodyPr/>
          <a:lstStyle/>
          <a:p>
            <a:endParaRPr lang="en-US"/>
          </a:p>
        </p:txBody>
      </p:sp>
      <p:sp>
        <p:nvSpPr>
          <p:cNvPr id="61741" name="Freeform 301"/>
          <p:cNvSpPr>
            <a:spLocks/>
          </p:cNvSpPr>
          <p:nvPr/>
        </p:nvSpPr>
        <p:spPr bwMode="auto">
          <a:xfrm>
            <a:off x="8732838" y="5192713"/>
            <a:ext cx="155575" cy="160337"/>
          </a:xfrm>
          <a:custGeom>
            <a:avLst/>
            <a:gdLst/>
            <a:ahLst/>
            <a:cxnLst>
              <a:cxn ang="0">
                <a:pos x="0" y="50"/>
              </a:cxn>
              <a:cxn ang="0">
                <a:pos x="3" y="32"/>
              </a:cxn>
              <a:cxn ang="0">
                <a:pos x="10" y="19"/>
              </a:cxn>
              <a:cxn ang="0">
                <a:pos x="24" y="7"/>
              </a:cxn>
              <a:cxn ang="0">
                <a:pos x="41" y="0"/>
              </a:cxn>
              <a:cxn ang="0">
                <a:pos x="56" y="0"/>
              </a:cxn>
              <a:cxn ang="0">
                <a:pos x="72" y="7"/>
              </a:cxn>
              <a:cxn ang="0">
                <a:pos x="85" y="19"/>
              </a:cxn>
              <a:cxn ang="0">
                <a:pos x="93" y="32"/>
              </a:cxn>
              <a:cxn ang="0">
                <a:pos x="97" y="50"/>
              </a:cxn>
              <a:cxn ang="0">
                <a:pos x="93" y="68"/>
              </a:cxn>
              <a:cxn ang="0">
                <a:pos x="85" y="84"/>
              </a:cxn>
              <a:cxn ang="0">
                <a:pos x="72" y="94"/>
              </a:cxn>
              <a:cxn ang="0">
                <a:pos x="56" y="100"/>
              </a:cxn>
              <a:cxn ang="0">
                <a:pos x="41" y="100"/>
              </a:cxn>
              <a:cxn ang="0">
                <a:pos x="24" y="94"/>
              </a:cxn>
              <a:cxn ang="0">
                <a:pos x="10" y="84"/>
              </a:cxn>
              <a:cxn ang="0">
                <a:pos x="3" y="68"/>
              </a:cxn>
              <a:cxn ang="0">
                <a:pos x="0" y="50"/>
              </a:cxn>
            </a:cxnLst>
            <a:rect l="0" t="0" r="r" b="b"/>
            <a:pathLst>
              <a:path w="98" h="101">
                <a:moveTo>
                  <a:pt x="0" y="50"/>
                </a:moveTo>
                <a:lnTo>
                  <a:pt x="3" y="32"/>
                </a:lnTo>
                <a:lnTo>
                  <a:pt x="10" y="19"/>
                </a:lnTo>
                <a:lnTo>
                  <a:pt x="24"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4" y="94"/>
                </a:lnTo>
                <a:lnTo>
                  <a:pt x="10" y="84"/>
                </a:lnTo>
                <a:lnTo>
                  <a:pt x="3" y="68"/>
                </a:lnTo>
                <a:lnTo>
                  <a:pt x="0" y="50"/>
                </a:lnTo>
              </a:path>
            </a:pathLst>
          </a:custGeom>
          <a:solidFill>
            <a:srgbClr val="00A898"/>
          </a:solidFill>
          <a:ln w="9525" cap="rnd">
            <a:noFill/>
            <a:round/>
            <a:headEnd type="none" w="sm" len="sm"/>
            <a:tailEnd type="none" w="sm" len="sm"/>
          </a:ln>
          <a:effectLst/>
        </p:spPr>
        <p:txBody>
          <a:bodyPr/>
          <a:lstStyle/>
          <a:p>
            <a:endParaRPr lang="en-US"/>
          </a:p>
        </p:txBody>
      </p:sp>
      <p:sp>
        <p:nvSpPr>
          <p:cNvPr id="61742" name="Rectangle 302"/>
          <p:cNvSpPr>
            <a:spLocks noChangeArrowheads="1"/>
          </p:cNvSpPr>
          <p:nvPr/>
        </p:nvSpPr>
        <p:spPr bwMode="auto">
          <a:xfrm>
            <a:off x="6489700" y="4437063"/>
            <a:ext cx="2654300" cy="515937"/>
          </a:xfrm>
          <a:prstGeom prst="rect">
            <a:avLst/>
          </a:prstGeom>
          <a:noFill/>
          <a:ln w="9525">
            <a:noFill/>
            <a:miter lim="800000"/>
            <a:headEnd/>
            <a:tailEnd/>
          </a:ln>
          <a:effectLst/>
        </p:spPr>
        <p:txBody>
          <a:bodyPr wrap="none" lIns="90488" tIns="44450" rIns="90488" bIns="44450">
            <a:spAutoFit/>
          </a:bodyPr>
          <a:lstStyle/>
          <a:p>
            <a:pPr eaLnBrk="0" hangingPunct="0"/>
            <a:r>
              <a:rPr lang="en-US" sz="2800" b="1">
                <a:solidFill>
                  <a:schemeClr val="tx2"/>
                </a:solidFill>
                <a:latin typeface="Arial" charset="0"/>
              </a:rPr>
              <a:t>Take a Sample</a:t>
            </a:r>
          </a:p>
        </p:txBody>
      </p:sp>
      <p:sp>
        <p:nvSpPr>
          <p:cNvPr id="61743" name="Rectangle 303"/>
          <p:cNvSpPr>
            <a:spLocks noChangeArrowheads="1"/>
          </p:cNvSpPr>
          <p:nvPr/>
        </p:nvSpPr>
        <p:spPr bwMode="auto">
          <a:xfrm>
            <a:off x="527050" y="6096000"/>
            <a:ext cx="24828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chemeClr val="tx2"/>
                </a:solidFill>
                <a:latin typeface="Arial" charset="0"/>
              </a:rPr>
              <a:t>Null Hypothesis</a:t>
            </a:r>
          </a:p>
        </p:txBody>
      </p:sp>
      <p:sp>
        <p:nvSpPr>
          <p:cNvPr id="61744" name="Rectangle 304"/>
          <p:cNvSpPr>
            <a:spLocks noChangeArrowheads="1"/>
          </p:cNvSpPr>
          <p:nvPr/>
        </p:nvSpPr>
        <p:spPr bwMode="auto">
          <a:xfrm>
            <a:off x="681038" y="4724400"/>
            <a:ext cx="2219325" cy="463550"/>
          </a:xfrm>
          <a:prstGeom prst="rect">
            <a:avLst/>
          </a:prstGeom>
          <a:solidFill>
            <a:srgbClr val="FFFF99"/>
          </a:solidFill>
          <a:ln w="9525">
            <a:solidFill>
              <a:schemeClr val="tx2"/>
            </a:solidFill>
            <a:miter lim="800000"/>
            <a:headEnd/>
            <a:tailEnd/>
          </a:ln>
          <a:effectLst/>
        </p:spPr>
        <p:txBody>
          <a:bodyPr lIns="90488" tIns="44450" rIns="90488" bIns="44450">
            <a:spAutoFit/>
          </a:bodyPr>
          <a:lstStyle/>
          <a:p>
            <a:pPr eaLnBrk="0" hangingPunct="0">
              <a:spcBef>
                <a:spcPct val="50000"/>
              </a:spcBef>
            </a:pPr>
            <a:r>
              <a:rPr lang="en-US" b="1">
                <a:solidFill>
                  <a:schemeClr val="tx2"/>
                </a:solidFill>
                <a:latin typeface="Times New Roman" pitchFamily="18" charset="0"/>
              </a:rPr>
              <a:t>No, not likely!</a:t>
            </a:r>
          </a:p>
        </p:txBody>
      </p:sp>
      <p:graphicFrame>
        <p:nvGraphicFramePr>
          <p:cNvPr id="203776" name="Object 1024"/>
          <p:cNvGraphicFramePr>
            <a:graphicFrameLocks noChangeAspect="1"/>
          </p:cNvGraphicFramePr>
          <p:nvPr/>
        </p:nvGraphicFramePr>
        <p:xfrm>
          <a:off x="228600" y="4191000"/>
          <a:ext cx="4724400" cy="665163"/>
        </p:xfrm>
        <a:graphic>
          <a:graphicData uri="http://schemas.openxmlformats.org/presentationml/2006/ole">
            <mc:AlternateContent xmlns:mc="http://schemas.openxmlformats.org/markup-compatibility/2006">
              <mc:Choice xmlns:v="urn:schemas-microsoft-com:vml" Requires="v">
                <p:oleObj spid="_x0000_s47145" name="Equation" r:id="rId3" imgW="1701720" imgH="241200" progId="">
                  <p:embed/>
                </p:oleObj>
              </mc:Choice>
              <mc:Fallback>
                <p:oleObj name="Equation" r:id="rId3" imgW="1701720" imgH="241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91000"/>
                        <a:ext cx="4724400"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77" name="Object 1025"/>
          <p:cNvGraphicFramePr>
            <a:graphicFrameLocks noChangeAspect="1"/>
          </p:cNvGraphicFramePr>
          <p:nvPr/>
        </p:nvGraphicFramePr>
        <p:xfrm>
          <a:off x="835025" y="3044825"/>
          <a:ext cx="1908175" cy="600075"/>
        </p:xfrm>
        <a:graphic>
          <a:graphicData uri="http://schemas.openxmlformats.org/presentationml/2006/ole">
            <mc:AlternateContent xmlns:mc="http://schemas.openxmlformats.org/markup-compatibility/2006">
              <mc:Choice xmlns:v="urn:schemas-microsoft-com:vml" Requires="v">
                <p:oleObj spid="_x0000_s47146" name="Equation" r:id="rId5" imgW="723600" imgH="228600" progId="">
                  <p:embed/>
                </p:oleObj>
              </mc:Choice>
              <mc:Fallback>
                <p:oleObj name="Equation" r:id="rId5" imgW="723600" imgH="228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025" y="3044825"/>
                        <a:ext cx="190817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78" name="Object 1026"/>
          <p:cNvGraphicFramePr>
            <a:graphicFrameLocks noChangeAspect="1"/>
          </p:cNvGraphicFramePr>
          <p:nvPr/>
        </p:nvGraphicFramePr>
        <p:xfrm>
          <a:off x="4791075" y="5683250"/>
          <a:ext cx="1697038" cy="792163"/>
        </p:xfrm>
        <a:graphic>
          <a:graphicData uri="http://schemas.openxmlformats.org/presentationml/2006/ole">
            <mc:AlternateContent xmlns:mc="http://schemas.openxmlformats.org/markup-compatibility/2006">
              <mc:Choice xmlns:v="urn:schemas-microsoft-com:vml" Requires="v">
                <p:oleObj spid="_x0000_s47147" name="Equation" r:id="rId7" imgW="596880" imgH="279360" progId="">
                  <p:embed/>
                </p:oleObj>
              </mc:Choice>
              <mc:Fallback>
                <p:oleObj name="Equation" r:id="rId7" imgW="596880" imgH="2793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1075" y="5683250"/>
                        <a:ext cx="169703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98" name="Text Box 34"/>
          <p:cNvSpPr txBox="1">
            <a:spLocks noChangeArrowheads="1"/>
          </p:cNvSpPr>
          <p:nvPr/>
        </p:nvSpPr>
        <p:spPr bwMode="auto">
          <a:xfrm>
            <a:off x="1752600" y="1600200"/>
            <a:ext cx="5715000" cy="641350"/>
          </a:xfrm>
          <a:prstGeom prst="rect">
            <a:avLst/>
          </a:prstGeom>
          <a:solidFill>
            <a:srgbClr val="FFFF99"/>
          </a:solidFill>
          <a:ln w="9525">
            <a:noFill/>
            <a:miter lim="800000"/>
            <a:headEnd/>
            <a:tailEnd/>
          </a:ln>
          <a:effectLst/>
        </p:spPr>
        <p:txBody>
          <a:bodyPr>
            <a:spAutoFit/>
          </a:bodyPr>
          <a:lstStyle/>
          <a:p>
            <a:pPr>
              <a:spcBef>
                <a:spcPct val="50000"/>
              </a:spcBef>
            </a:pPr>
            <a:r>
              <a:rPr lang="en-US" sz="3600"/>
              <a:t>Sampling Distribution of</a:t>
            </a:r>
            <a:r>
              <a:rPr lang="en-US"/>
              <a:t> </a:t>
            </a:r>
          </a:p>
        </p:txBody>
      </p:sp>
      <p:sp>
        <p:nvSpPr>
          <p:cNvPr id="62484" name="Rectangle 20"/>
          <p:cNvSpPr>
            <a:spLocks noChangeArrowheads="1"/>
          </p:cNvSpPr>
          <p:nvPr/>
        </p:nvSpPr>
        <p:spPr bwMode="auto">
          <a:xfrm>
            <a:off x="4343400" y="5638800"/>
            <a:ext cx="1106488" cy="469900"/>
          </a:xfrm>
          <a:prstGeom prst="rect">
            <a:avLst/>
          </a:prstGeom>
          <a:solidFill>
            <a:srgbClr val="C9C9F1"/>
          </a:solidFill>
          <a:ln w="9525">
            <a:noFill/>
            <a:miter lim="800000"/>
            <a:headEnd/>
            <a:tailEnd/>
          </a:ln>
          <a:effectLst/>
        </p:spPr>
        <p:txBody>
          <a:bodyPr lIns="90488" tIns="44450" rIns="90488" bIns="44450">
            <a:spAutoFit/>
          </a:bodyPr>
          <a:lstStyle/>
          <a:p>
            <a:pPr algn="r" eaLnBrk="0" hangingPunct="0"/>
            <a:r>
              <a:rPr lang="en-US" sz="2500" b="1">
                <a:latin typeface="Arial" charset="0"/>
              </a:rPr>
              <a:t> = 50</a:t>
            </a:r>
          </a:p>
        </p:txBody>
      </p:sp>
      <p:sp>
        <p:nvSpPr>
          <p:cNvPr id="62487" name="Rectangle 23"/>
          <p:cNvSpPr>
            <a:spLocks noChangeArrowheads="1"/>
          </p:cNvSpPr>
          <p:nvPr/>
        </p:nvSpPr>
        <p:spPr bwMode="auto">
          <a:xfrm>
            <a:off x="457200" y="2362200"/>
            <a:ext cx="2971800" cy="1806575"/>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eaLnBrk="0" hangingPunct="0">
              <a:spcBef>
                <a:spcPct val="50000"/>
              </a:spcBef>
            </a:pPr>
            <a:r>
              <a:rPr lang="en-US" sz="2800"/>
              <a:t>It is unlikely that we would get a sample mean of this value ...</a:t>
            </a:r>
          </a:p>
        </p:txBody>
      </p:sp>
      <p:sp>
        <p:nvSpPr>
          <p:cNvPr id="62489" name="Rectangle 25"/>
          <p:cNvSpPr>
            <a:spLocks noChangeArrowheads="1"/>
          </p:cNvSpPr>
          <p:nvPr/>
        </p:nvSpPr>
        <p:spPr bwMode="auto">
          <a:xfrm>
            <a:off x="6319838" y="2317750"/>
            <a:ext cx="2671762" cy="1806575"/>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algn="ctr" eaLnBrk="0" hangingPunct="0">
              <a:spcBef>
                <a:spcPct val="50000"/>
              </a:spcBef>
            </a:pPr>
            <a:r>
              <a:rPr lang="en-US" sz="2800"/>
              <a:t>... Therefore, we reject the null hypothesis that </a:t>
            </a:r>
            <a:r>
              <a:rPr lang="en-US" sz="2800" i="1"/>
              <a:t>m</a:t>
            </a:r>
            <a:r>
              <a:rPr lang="en-US" sz="2800"/>
              <a:t> = 50.</a:t>
            </a:r>
          </a:p>
        </p:txBody>
      </p:sp>
      <p:sp>
        <p:nvSpPr>
          <p:cNvPr id="62466" name="Rectangle 2"/>
          <p:cNvSpPr>
            <a:spLocks noGrp="1" noChangeArrowheads="1"/>
          </p:cNvSpPr>
          <p:nvPr>
            <p:ph type="title"/>
          </p:nvPr>
        </p:nvSpPr>
        <p:spPr/>
        <p:txBody>
          <a:bodyPr/>
          <a:lstStyle/>
          <a:p>
            <a:r>
              <a:rPr lang="en-US"/>
              <a:t>Reason for Rejecting H</a:t>
            </a:r>
            <a:r>
              <a:rPr lang="en-US" baseline="-25000"/>
              <a:t>0</a:t>
            </a:r>
          </a:p>
        </p:txBody>
      </p:sp>
      <p:sp>
        <p:nvSpPr>
          <p:cNvPr id="62468" name="Freeform 4"/>
          <p:cNvSpPr>
            <a:spLocks/>
          </p:cNvSpPr>
          <p:nvPr/>
        </p:nvSpPr>
        <p:spPr bwMode="auto">
          <a:xfrm>
            <a:off x="4724400" y="2438400"/>
            <a:ext cx="3178175" cy="3059113"/>
          </a:xfrm>
          <a:custGeom>
            <a:avLst/>
            <a:gdLst/>
            <a:ahLst/>
            <a:cxnLst>
              <a:cxn ang="0">
                <a:pos x="2001" y="1926"/>
              </a:cxn>
              <a:cxn ang="0">
                <a:pos x="1790" y="1902"/>
              </a:cxn>
              <a:cxn ang="0">
                <a:pos x="1686" y="1881"/>
              </a:cxn>
              <a:cxn ang="0">
                <a:pos x="1579" y="1849"/>
              </a:cxn>
              <a:cxn ang="0">
                <a:pos x="1475" y="1806"/>
              </a:cxn>
              <a:cxn ang="0">
                <a:pos x="1369" y="1747"/>
              </a:cxn>
              <a:cxn ang="0">
                <a:pos x="1265" y="1667"/>
              </a:cxn>
              <a:cxn ang="0">
                <a:pos x="1054" y="1443"/>
              </a:cxn>
              <a:cxn ang="0">
                <a:pos x="843" y="1128"/>
              </a:cxn>
              <a:cxn ang="0">
                <a:pos x="632" y="752"/>
              </a:cxn>
              <a:cxn ang="0">
                <a:pos x="528" y="560"/>
              </a:cxn>
              <a:cxn ang="0">
                <a:pos x="422" y="379"/>
              </a:cxn>
              <a:cxn ang="0">
                <a:pos x="318" y="224"/>
              </a:cxn>
              <a:cxn ang="0">
                <a:pos x="211" y="104"/>
              </a:cxn>
              <a:cxn ang="0">
                <a:pos x="107" y="27"/>
              </a:cxn>
              <a:cxn ang="0">
                <a:pos x="0" y="0"/>
              </a:cxn>
            </a:cxnLst>
            <a:rect l="0" t="0" r="r" b="b"/>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62469" name="Freeform 5"/>
          <p:cNvSpPr>
            <a:spLocks/>
          </p:cNvSpPr>
          <p:nvPr/>
        </p:nvSpPr>
        <p:spPr bwMode="auto">
          <a:xfrm>
            <a:off x="1524000" y="2438400"/>
            <a:ext cx="3176588" cy="3059113"/>
          </a:xfrm>
          <a:custGeom>
            <a:avLst/>
            <a:gdLst/>
            <a:ahLst/>
            <a:cxnLst>
              <a:cxn ang="0">
                <a:pos x="0" y="1926"/>
              </a:cxn>
              <a:cxn ang="0">
                <a:pos x="211" y="1902"/>
              </a:cxn>
              <a:cxn ang="0">
                <a:pos x="317" y="1881"/>
              </a:cxn>
              <a:cxn ang="0">
                <a:pos x="421" y="1849"/>
              </a:cxn>
              <a:cxn ang="0">
                <a:pos x="525" y="1806"/>
              </a:cxn>
              <a:cxn ang="0">
                <a:pos x="632" y="1747"/>
              </a:cxn>
              <a:cxn ang="0">
                <a:pos x="736" y="1667"/>
              </a:cxn>
              <a:cxn ang="0">
                <a:pos x="950" y="1443"/>
              </a:cxn>
              <a:cxn ang="0">
                <a:pos x="1158" y="1128"/>
              </a:cxn>
              <a:cxn ang="0">
                <a:pos x="1368" y="752"/>
              </a:cxn>
              <a:cxn ang="0">
                <a:pos x="1475" y="560"/>
              </a:cxn>
              <a:cxn ang="0">
                <a:pos x="1579" y="379"/>
              </a:cxn>
              <a:cxn ang="0">
                <a:pos x="1686" y="224"/>
              </a:cxn>
              <a:cxn ang="0">
                <a:pos x="1790" y="104"/>
              </a:cxn>
              <a:cxn ang="0">
                <a:pos x="1896" y="27"/>
              </a:cxn>
              <a:cxn ang="0">
                <a:pos x="2000" y="0"/>
              </a:cxn>
            </a:cxnLst>
            <a:rect l="0" t="0" r="r" b="b"/>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62470" name="Freeform 6"/>
          <p:cNvSpPr>
            <a:spLocks/>
          </p:cNvSpPr>
          <p:nvPr/>
        </p:nvSpPr>
        <p:spPr bwMode="auto">
          <a:xfrm>
            <a:off x="1447800" y="4267200"/>
            <a:ext cx="6546850" cy="1331913"/>
          </a:xfrm>
          <a:custGeom>
            <a:avLst/>
            <a:gdLst/>
            <a:ahLst/>
            <a:cxnLst>
              <a:cxn ang="0">
                <a:pos x="0" y="0"/>
              </a:cxn>
              <a:cxn ang="0">
                <a:pos x="0" y="838"/>
              </a:cxn>
              <a:cxn ang="0">
                <a:pos x="4123" y="838"/>
              </a:cxn>
            </a:cxnLst>
            <a:rect l="0" t="0" r="r" b="b"/>
            <a:pathLst>
              <a:path w="4124" h="839">
                <a:moveTo>
                  <a:pt x="0" y="0"/>
                </a:moveTo>
                <a:lnTo>
                  <a:pt x="0" y="838"/>
                </a:lnTo>
                <a:lnTo>
                  <a:pt x="4123" y="838"/>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62471" name="Line 7"/>
          <p:cNvSpPr>
            <a:spLocks noChangeShapeType="1"/>
          </p:cNvSpPr>
          <p:nvPr/>
        </p:nvSpPr>
        <p:spPr bwMode="auto">
          <a:xfrm>
            <a:off x="8035925"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2" name="Line 8"/>
          <p:cNvSpPr>
            <a:spLocks noChangeShapeType="1"/>
          </p:cNvSpPr>
          <p:nvPr/>
        </p:nvSpPr>
        <p:spPr bwMode="auto">
          <a:xfrm>
            <a:off x="7392988"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3" name="Line 9"/>
          <p:cNvSpPr>
            <a:spLocks noChangeShapeType="1"/>
          </p:cNvSpPr>
          <p:nvPr/>
        </p:nvSpPr>
        <p:spPr bwMode="auto">
          <a:xfrm>
            <a:off x="6745288"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4" name="Line 10"/>
          <p:cNvSpPr>
            <a:spLocks noChangeShapeType="1"/>
          </p:cNvSpPr>
          <p:nvPr/>
        </p:nvSpPr>
        <p:spPr bwMode="auto">
          <a:xfrm>
            <a:off x="6097588"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5" name="Line 11"/>
          <p:cNvSpPr>
            <a:spLocks noChangeShapeType="1"/>
          </p:cNvSpPr>
          <p:nvPr/>
        </p:nvSpPr>
        <p:spPr bwMode="auto">
          <a:xfrm>
            <a:off x="5449888"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6" name="Line 12"/>
          <p:cNvSpPr>
            <a:spLocks noChangeShapeType="1"/>
          </p:cNvSpPr>
          <p:nvPr/>
        </p:nvSpPr>
        <p:spPr bwMode="auto">
          <a:xfrm>
            <a:off x="4802188"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7" name="Line 13"/>
          <p:cNvSpPr>
            <a:spLocks noChangeShapeType="1"/>
          </p:cNvSpPr>
          <p:nvPr/>
        </p:nvSpPr>
        <p:spPr bwMode="auto">
          <a:xfrm>
            <a:off x="4154488"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8" name="Line 14"/>
          <p:cNvSpPr>
            <a:spLocks noChangeShapeType="1"/>
          </p:cNvSpPr>
          <p:nvPr/>
        </p:nvSpPr>
        <p:spPr bwMode="auto">
          <a:xfrm>
            <a:off x="3509963"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79" name="Line 15"/>
          <p:cNvSpPr>
            <a:spLocks noChangeShapeType="1"/>
          </p:cNvSpPr>
          <p:nvPr/>
        </p:nvSpPr>
        <p:spPr bwMode="auto">
          <a:xfrm>
            <a:off x="2862263"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80" name="Line 16"/>
          <p:cNvSpPr>
            <a:spLocks noChangeShapeType="1"/>
          </p:cNvSpPr>
          <p:nvPr/>
        </p:nvSpPr>
        <p:spPr bwMode="auto">
          <a:xfrm>
            <a:off x="2214563" y="5622925"/>
            <a:ext cx="0" cy="1588"/>
          </a:xfrm>
          <a:prstGeom prst="line">
            <a:avLst/>
          </a:prstGeom>
          <a:noFill/>
          <a:ln w="50800">
            <a:solidFill>
              <a:schemeClr val="tx1"/>
            </a:solidFill>
            <a:round/>
            <a:headEnd type="none" w="sm" len="sm"/>
            <a:tailEnd type="none" w="sm" len="sm"/>
          </a:ln>
          <a:effectLst/>
        </p:spPr>
        <p:txBody>
          <a:bodyPr wrap="none" anchor="ctr"/>
          <a:lstStyle/>
          <a:p>
            <a:endParaRPr lang="en-US"/>
          </a:p>
        </p:txBody>
      </p:sp>
      <p:sp>
        <p:nvSpPr>
          <p:cNvPr id="62483" name="Rectangle 19"/>
          <p:cNvSpPr>
            <a:spLocks noChangeArrowheads="1"/>
          </p:cNvSpPr>
          <p:nvPr/>
        </p:nvSpPr>
        <p:spPr bwMode="auto">
          <a:xfrm>
            <a:off x="4337050" y="5632450"/>
            <a:ext cx="363538"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b="1" i="1">
                <a:latin typeface="Symbol" pitchFamily="18" charset="2"/>
              </a:rPr>
              <a:t>m</a:t>
            </a:r>
            <a:endParaRPr lang="en-US" sz="2500" b="1">
              <a:latin typeface="Symbol" pitchFamily="18" charset="2"/>
            </a:endParaRPr>
          </a:p>
        </p:txBody>
      </p:sp>
      <p:sp>
        <p:nvSpPr>
          <p:cNvPr id="62490" name="Line 26"/>
          <p:cNvSpPr>
            <a:spLocks noChangeShapeType="1"/>
          </p:cNvSpPr>
          <p:nvPr/>
        </p:nvSpPr>
        <p:spPr bwMode="auto">
          <a:xfrm>
            <a:off x="2819400" y="4719638"/>
            <a:ext cx="0" cy="690562"/>
          </a:xfrm>
          <a:prstGeom prst="line">
            <a:avLst/>
          </a:prstGeom>
          <a:noFill/>
          <a:ln w="50800">
            <a:solidFill>
              <a:schemeClr val="hlink"/>
            </a:solidFill>
            <a:round/>
            <a:headEnd type="none" w="sm" len="sm"/>
            <a:tailEnd type="stealth" w="med" len="med"/>
          </a:ln>
          <a:effectLst/>
        </p:spPr>
        <p:txBody>
          <a:bodyPr wrap="none" anchor="ctr"/>
          <a:lstStyle/>
          <a:p>
            <a:endParaRPr lang="en-US"/>
          </a:p>
        </p:txBody>
      </p:sp>
      <p:sp>
        <p:nvSpPr>
          <p:cNvPr id="62491" name="Line 27"/>
          <p:cNvSpPr>
            <a:spLocks noChangeShapeType="1"/>
          </p:cNvSpPr>
          <p:nvPr/>
        </p:nvSpPr>
        <p:spPr bwMode="auto">
          <a:xfrm>
            <a:off x="4876800" y="5495925"/>
            <a:ext cx="0" cy="66675"/>
          </a:xfrm>
          <a:prstGeom prst="line">
            <a:avLst/>
          </a:prstGeom>
          <a:noFill/>
          <a:ln w="76200">
            <a:solidFill>
              <a:schemeClr val="hlink"/>
            </a:solidFill>
            <a:round/>
            <a:headEnd type="none" w="sm" len="sm"/>
            <a:tailEnd type="stealth" w="med" len="med"/>
          </a:ln>
          <a:effectLst/>
        </p:spPr>
        <p:txBody>
          <a:bodyPr wrap="none" anchor="ctr"/>
          <a:lstStyle/>
          <a:p>
            <a:endParaRPr lang="en-US"/>
          </a:p>
        </p:txBody>
      </p:sp>
      <p:sp>
        <p:nvSpPr>
          <p:cNvPr id="62492" name="Rectangle 28"/>
          <p:cNvSpPr>
            <a:spLocks noChangeArrowheads="1"/>
          </p:cNvSpPr>
          <p:nvPr/>
        </p:nvSpPr>
        <p:spPr bwMode="auto">
          <a:xfrm>
            <a:off x="2586038" y="5710238"/>
            <a:ext cx="614362" cy="463550"/>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eaLnBrk="0" hangingPunct="0">
              <a:spcBef>
                <a:spcPct val="50000"/>
              </a:spcBef>
            </a:pPr>
            <a:r>
              <a:rPr lang="en-US" b="1">
                <a:latin typeface="Arial" charset="0"/>
              </a:rPr>
              <a:t>20</a:t>
            </a:r>
          </a:p>
        </p:txBody>
      </p:sp>
      <p:sp>
        <p:nvSpPr>
          <p:cNvPr id="62493" name="Rectangle 29"/>
          <p:cNvSpPr>
            <a:spLocks noChangeArrowheads="1"/>
          </p:cNvSpPr>
          <p:nvPr/>
        </p:nvSpPr>
        <p:spPr bwMode="auto">
          <a:xfrm>
            <a:off x="3806825" y="6103938"/>
            <a:ext cx="2136775" cy="525462"/>
          </a:xfrm>
          <a:prstGeom prst="rect">
            <a:avLst/>
          </a:prstGeom>
          <a:solidFill>
            <a:srgbClr val="C9C9F1"/>
          </a:solidFill>
          <a:ln w="9525">
            <a:solidFill>
              <a:srgbClr val="FF66FF"/>
            </a:solidFill>
            <a:miter lim="800000"/>
            <a:headEnd/>
            <a:tailEnd/>
          </a:ln>
          <a:effectLst/>
        </p:spPr>
        <p:txBody>
          <a:bodyPr lIns="90488" tIns="44450" rIns="90488" bIns="44450">
            <a:spAutoFit/>
          </a:bodyPr>
          <a:lstStyle/>
          <a:p>
            <a:pPr algn="ctr" eaLnBrk="0" hangingPunct="0">
              <a:spcBef>
                <a:spcPct val="50000"/>
              </a:spcBef>
            </a:pPr>
            <a:r>
              <a:rPr lang="en-US" sz="2800" b="1" i="1">
                <a:latin typeface="Arial" charset="0"/>
              </a:rPr>
              <a:t>If H</a:t>
            </a:r>
            <a:r>
              <a:rPr lang="en-US" sz="2800" b="1" baseline="-25000">
                <a:latin typeface="Arial" charset="0"/>
              </a:rPr>
              <a:t>0 </a:t>
            </a:r>
            <a:r>
              <a:rPr lang="en-US" sz="2800" b="1">
                <a:latin typeface="Arial" charset="0"/>
              </a:rPr>
              <a:t>is true</a:t>
            </a:r>
            <a:endParaRPr lang="en-US" sz="2800" b="1" baseline="-25000">
              <a:latin typeface="Arial" charset="0"/>
            </a:endParaRPr>
          </a:p>
        </p:txBody>
      </p:sp>
      <p:graphicFrame>
        <p:nvGraphicFramePr>
          <p:cNvPr id="204800" name="Object 0"/>
          <p:cNvGraphicFramePr>
            <a:graphicFrameLocks noChangeAspect="1"/>
          </p:cNvGraphicFramePr>
          <p:nvPr/>
        </p:nvGraphicFramePr>
        <p:xfrm>
          <a:off x="8066088" y="5562600"/>
          <a:ext cx="530225" cy="533400"/>
        </p:xfrm>
        <a:graphic>
          <a:graphicData uri="http://schemas.openxmlformats.org/presentationml/2006/ole">
            <mc:AlternateContent xmlns:mc="http://schemas.openxmlformats.org/markup-compatibility/2006">
              <mc:Choice xmlns:v="urn:schemas-microsoft-com:vml" Requires="v">
                <p:oleObj spid="_x0000_s48156" name="Equation" r:id="rId3" imgW="190440" imgH="190440" progId="">
                  <p:embed/>
                </p:oleObj>
              </mc:Choice>
              <mc:Fallback>
                <p:oleObj name="Equation" r:id="rId3" imgW="190440" imgH="190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6088" y="5562600"/>
                        <a:ext cx="530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488" name="Rectangle 24"/>
          <p:cNvSpPr>
            <a:spLocks noChangeArrowheads="1"/>
          </p:cNvSpPr>
          <p:nvPr/>
        </p:nvSpPr>
        <p:spPr bwMode="auto">
          <a:xfrm>
            <a:off x="3048000" y="4314825"/>
            <a:ext cx="3738563" cy="952500"/>
          </a:xfrm>
          <a:prstGeom prst="rect">
            <a:avLst/>
          </a:prstGeom>
          <a:solidFill>
            <a:srgbClr val="FFCCFF"/>
          </a:solidFill>
          <a:ln w="9525">
            <a:solidFill>
              <a:srgbClr val="FF66FF"/>
            </a:solidFill>
            <a:miter lim="800000"/>
            <a:headEnd/>
            <a:tailEnd/>
          </a:ln>
          <a:effectLst/>
        </p:spPr>
        <p:txBody>
          <a:bodyPr lIns="90488" tIns="44450" rIns="90488" bIns="44450">
            <a:spAutoFit/>
          </a:bodyPr>
          <a:lstStyle/>
          <a:p>
            <a:pPr eaLnBrk="0" hangingPunct="0">
              <a:spcBef>
                <a:spcPct val="50000"/>
              </a:spcBef>
            </a:pPr>
            <a:r>
              <a:rPr lang="en-US" sz="2800"/>
              <a:t>... if in fact this were</a:t>
            </a:r>
            <a:br>
              <a:rPr lang="en-US" sz="2800"/>
            </a:br>
            <a:r>
              <a:rPr lang="en-US" sz="2800"/>
              <a:t> the population mean.</a:t>
            </a:r>
          </a:p>
        </p:txBody>
      </p:sp>
      <p:sp>
        <p:nvSpPr>
          <p:cNvPr id="62496" name="Line 32"/>
          <p:cNvSpPr>
            <a:spLocks noChangeShapeType="1"/>
          </p:cNvSpPr>
          <p:nvPr/>
        </p:nvSpPr>
        <p:spPr bwMode="auto">
          <a:xfrm>
            <a:off x="5562600" y="1524000"/>
            <a:ext cx="0" cy="0"/>
          </a:xfrm>
          <a:prstGeom prst="line">
            <a:avLst/>
          </a:prstGeom>
          <a:noFill/>
          <a:ln w="9525">
            <a:solidFill>
              <a:schemeClr val="tx1"/>
            </a:solidFill>
            <a:miter lim="800000"/>
            <a:headEnd/>
            <a:tailEnd/>
          </a:ln>
          <a:effectLst/>
        </p:spPr>
        <p:txBody>
          <a:bodyPr wrap="none"/>
          <a:lstStyle/>
          <a:p>
            <a:endParaRPr lang="en-US"/>
          </a:p>
        </p:txBody>
      </p:sp>
      <p:graphicFrame>
        <p:nvGraphicFramePr>
          <p:cNvPr id="204801" name="Object 1"/>
          <p:cNvGraphicFramePr>
            <a:graphicFrameLocks noChangeAspect="1"/>
          </p:cNvGraphicFramePr>
          <p:nvPr/>
        </p:nvGraphicFramePr>
        <p:xfrm>
          <a:off x="6705600" y="1600200"/>
          <a:ext cx="609600" cy="533400"/>
        </p:xfrm>
        <a:graphic>
          <a:graphicData uri="http://schemas.openxmlformats.org/presentationml/2006/ole">
            <mc:AlternateContent xmlns:mc="http://schemas.openxmlformats.org/markup-compatibility/2006">
              <mc:Choice xmlns:v="urn:schemas-microsoft-com:vml" Requires="v">
                <p:oleObj spid="_x0000_s48157" name="Equation" r:id="rId5" imgW="190440" imgH="190440" progId="">
                  <p:embed/>
                </p:oleObj>
              </mc:Choice>
              <mc:Fallback>
                <p:oleObj name="Equation" r:id="rId5" imgW="190440" imgH="1904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600200"/>
                        <a:ext cx="609600" cy="5334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solidFill>
                <a:srgbClr val="000000"/>
              </a:solidFill>
            </a:endParaRPr>
          </a:p>
        </p:txBody>
      </p:sp>
      <p:sp>
        <p:nvSpPr>
          <p:cNvPr id="1802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solidFill>
                <a:srgbClr val="000000"/>
              </a:solidFill>
            </a:endParaRPr>
          </a:p>
        </p:txBody>
      </p:sp>
      <p:sp>
        <p:nvSpPr>
          <p:cNvPr id="180228" name="Rectangle 4"/>
          <p:cNvSpPr>
            <a:spLocks noGrp="1" noChangeArrowheads="1"/>
          </p:cNvSpPr>
          <p:nvPr>
            <p:ph type="title"/>
          </p:nvPr>
        </p:nvSpPr>
        <p:spPr>
          <a:noFill/>
          <a:ln/>
        </p:spPr>
        <p:txBody>
          <a:bodyPr lIns="90488" tIns="44450" rIns="90488" bIns="44450" anchor="ctr"/>
          <a:lstStyle/>
          <a:p>
            <a:pPr defTabSz="914400"/>
            <a:r>
              <a:rPr lang="en-US"/>
              <a:t>Null and Alternative Hypotheses:  Example</a:t>
            </a:r>
          </a:p>
        </p:txBody>
      </p:sp>
      <p:sp>
        <p:nvSpPr>
          <p:cNvPr id="180229" name="Rectangle 5"/>
          <p:cNvSpPr>
            <a:spLocks noGrp="1" noChangeArrowheads="1"/>
          </p:cNvSpPr>
          <p:nvPr>
            <p:ph type="body" idx="1"/>
          </p:nvPr>
        </p:nvSpPr>
        <p:spPr>
          <a:xfrm>
            <a:off x="838200" y="1868488"/>
            <a:ext cx="8077200" cy="1658937"/>
          </a:xfrm>
          <a:solidFill>
            <a:srgbClr val="CCFFCC"/>
          </a:solidFill>
          <a:ln/>
        </p:spPr>
        <p:txBody>
          <a:bodyPr lIns="90488" tIns="44450" rIns="90488" bIns="44450"/>
          <a:lstStyle/>
          <a:p>
            <a:pPr marL="342900" indent="-342900" defTabSz="914400">
              <a:lnSpc>
                <a:spcPct val="70000"/>
              </a:lnSpc>
            </a:pPr>
            <a:r>
              <a:rPr lang="en-US" dirty="0"/>
              <a:t>A manufacturer is filling 40 Kg. packages with flour.</a:t>
            </a:r>
          </a:p>
          <a:p>
            <a:pPr marL="342900" indent="-342900" defTabSz="914400">
              <a:lnSpc>
                <a:spcPct val="70000"/>
              </a:lnSpc>
            </a:pPr>
            <a:r>
              <a:rPr lang="en-US" dirty="0"/>
              <a:t>The company wants the package contents to average 40 </a:t>
            </a:r>
            <a:r>
              <a:rPr lang="en-US" dirty="0" err="1"/>
              <a:t>Kgs</a:t>
            </a:r>
            <a:r>
              <a:rPr lang="en-US" dirty="0"/>
              <a:t>.</a:t>
            </a:r>
          </a:p>
        </p:txBody>
      </p:sp>
      <p:graphicFrame>
        <p:nvGraphicFramePr>
          <p:cNvPr id="180230" name="Object 6">
            <a:hlinkClick r:id="" action="ppaction://ole?verb=0"/>
          </p:cNvPr>
          <p:cNvGraphicFramePr>
            <a:graphicFrameLocks/>
          </p:cNvGraphicFramePr>
          <p:nvPr/>
        </p:nvGraphicFramePr>
        <p:xfrm>
          <a:off x="2593975" y="3979863"/>
          <a:ext cx="3922713" cy="1585912"/>
        </p:xfrm>
        <a:graphic>
          <a:graphicData uri="http://schemas.openxmlformats.org/presentationml/2006/ole">
            <mc:AlternateContent xmlns:mc="http://schemas.openxmlformats.org/markup-compatibility/2006">
              <mc:Choice xmlns:v="urn:schemas-microsoft-com:vml" Requires="v">
                <p:oleObj spid="_x0000_s182280" name="Equation" r:id="rId4" imgW="927000" imgH="431640" progId="Equation.3">
                  <p:embed/>
                </p:oleObj>
              </mc:Choice>
              <mc:Fallback>
                <p:oleObj name="Equation" r:id="rId4" imgW="92700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975" y="3979863"/>
                        <a:ext cx="3922713" cy="1585912"/>
                      </a:xfrm>
                      <a:prstGeom prst="rect">
                        <a:avLst/>
                      </a:prstGeom>
                      <a:solidFill>
                        <a:srgbClr val="CCFFCC"/>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extLst>
      <p:ext uri="{BB962C8B-B14F-4D97-AF65-F5344CB8AC3E}">
        <p14:creationId xmlns:p14="http://schemas.microsoft.com/office/powerpoint/2010/main" val="11128024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30"/>
                                        </p:tgtEl>
                                        <p:attrNameLst>
                                          <p:attrName>style.visibility</p:attrName>
                                        </p:attrNameLst>
                                      </p:cBhvr>
                                      <p:to>
                                        <p:strVal val="visible"/>
                                      </p:to>
                                    </p:set>
                                    <p:anim calcmode="lin" valueType="num">
                                      <p:cBhvr additive="base">
                                        <p:cTn id="7" dur="500" fill="hold"/>
                                        <p:tgtEl>
                                          <p:spTgt spid="180230"/>
                                        </p:tgtEl>
                                        <p:attrNameLst>
                                          <p:attrName>ppt_x</p:attrName>
                                        </p:attrNameLst>
                                      </p:cBhvr>
                                      <p:tavLst>
                                        <p:tav tm="0">
                                          <p:val>
                                            <p:strVal val="#ppt_x"/>
                                          </p:val>
                                        </p:tav>
                                        <p:tav tm="100000">
                                          <p:val>
                                            <p:strVal val="#ppt_x"/>
                                          </p:val>
                                        </p:tav>
                                      </p:tavLst>
                                    </p:anim>
                                    <p:anim calcmode="lin" valueType="num">
                                      <p:cBhvr additive="base">
                                        <p:cTn id="8" dur="500" fill="hold"/>
                                        <p:tgtEl>
                                          <p:spTgt spid="180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solidFill>
                <a:srgbClr val="FFFFFF"/>
              </a:solidFill>
            </a:endParaRPr>
          </a:p>
        </p:txBody>
      </p:sp>
      <p:sp>
        <p:nvSpPr>
          <p:cNvPr id="78852" name="Rectangle 4"/>
          <p:cNvSpPr>
            <a:spLocks noGrp="1" noChangeArrowheads="1"/>
          </p:cNvSpPr>
          <p:nvPr>
            <p:ph type="title"/>
          </p:nvPr>
        </p:nvSpPr>
        <p:spPr>
          <a:noFill/>
        </p:spPr>
        <p:txBody>
          <a:bodyPr lIns="90488" tIns="44450" rIns="90488" bIns="44450"/>
          <a:lstStyle/>
          <a:p>
            <a:r>
              <a:rPr lang="en-US" smtClean="0"/>
              <a:t>Rejection and Non Rejection Regions</a:t>
            </a:r>
          </a:p>
        </p:txBody>
      </p:sp>
      <p:sp>
        <p:nvSpPr>
          <p:cNvPr id="78854" name="Rectangle 5"/>
          <p:cNvSpPr>
            <a:spLocks noChangeArrowheads="1"/>
          </p:cNvSpPr>
          <p:nvPr/>
        </p:nvSpPr>
        <p:spPr bwMode="auto">
          <a:xfrm>
            <a:off x="895350" y="1527175"/>
            <a:ext cx="7353300" cy="3805238"/>
          </a:xfrm>
          <a:prstGeom prst="rect">
            <a:avLst/>
          </a:prstGeom>
          <a:solidFill>
            <a:srgbClr val="CCFFCC"/>
          </a:solidFill>
          <a:ln w="76200">
            <a:solidFill>
              <a:schemeClr val="bg1"/>
            </a:solidFill>
            <a:miter lim="800000"/>
            <a:headEnd/>
            <a:tailEnd/>
          </a:ln>
        </p:spPr>
        <p:txBody>
          <a:bodyPr wrap="none" anchor="ctr"/>
          <a:lstStyle/>
          <a:p>
            <a:endParaRPr lang="en-US">
              <a:solidFill>
                <a:srgbClr val="FFFFFF"/>
              </a:solidFill>
            </a:endParaRPr>
          </a:p>
        </p:txBody>
      </p:sp>
      <p:sp>
        <p:nvSpPr>
          <p:cNvPr id="78855" name="Freeform 6"/>
          <p:cNvSpPr>
            <a:spLocks/>
          </p:cNvSpPr>
          <p:nvPr/>
        </p:nvSpPr>
        <p:spPr bwMode="auto">
          <a:xfrm>
            <a:off x="1268413" y="1760538"/>
            <a:ext cx="5565775" cy="2030413"/>
          </a:xfrm>
          <a:custGeom>
            <a:avLst/>
            <a:gdLst>
              <a:gd name="T0" fmla="*/ 105 w 3506"/>
              <a:gd name="T1" fmla="*/ 1256 h 1279"/>
              <a:gd name="T2" fmla="*/ 217 w 3506"/>
              <a:gd name="T3" fmla="*/ 1244 h 1279"/>
              <a:gd name="T4" fmla="*/ 330 w 3506"/>
              <a:gd name="T5" fmla="*/ 1226 h 1279"/>
              <a:gd name="T6" fmla="*/ 442 w 3506"/>
              <a:gd name="T7" fmla="*/ 1202 h 1279"/>
              <a:gd name="T8" fmla="*/ 554 w 3506"/>
              <a:gd name="T9" fmla="*/ 1167 h 1279"/>
              <a:gd name="T10" fmla="*/ 666 w 3506"/>
              <a:gd name="T11" fmla="*/ 1122 h 1279"/>
              <a:gd name="T12" fmla="*/ 779 w 3506"/>
              <a:gd name="T13" fmla="*/ 1064 h 1279"/>
              <a:gd name="T14" fmla="*/ 891 w 3506"/>
              <a:gd name="T15" fmla="*/ 992 h 1279"/>
              <a:gd name="T16" fmla="*/ 1003 w 3506"/>
              <a:gd name="T17" fmla="*/ 905 h 1279"/>
              <a:gd name="T18" fmla="*/ 1117 w 3506"/>
              <a:gd name="T19" fmla="*/ 805 h 1279"/>
              <a:gd name="T20" fmla="*/ 1230 w 3506"/>
              <a:gd name="T21" fmla="*/ 692 h 1279"/>
              <a:gd name="T22" fmla="*/ 1342 w 3506"/>
              <a:gd name="T23" fmla="*/ 573 h 1279"/>
              <a:gd name="T24" fmla="*/ 1454 w 3506"/>
              <a:gd name="T25" fmla="*/ 449 h 1279"/>
              <a:gd name="T26" fmla="*/ 1566 w 3506"/>
              <a:gd name="T27" fmla="*/ 328 h 1279"/>
              <a:gd name="T28" fmla="*/ 1679 w 3506"/>
              <a:gd name="T29" fmla="*/ 217 h 1279"/>
              <a:gd name="T30" fmla="*/ 1791 w 3506"/>
              <a:gd name="T31" fmla="*/ 123 h 1279"/>
              <a:gd name="T32" fmla="*/ 1903 w 3506"/>
              <a:gd name="T33" fmla="*/ 52 h 1279"/>
              <a:gd name="T34" fmla="*/ 2015 w 3506"/>
              <a:gd name="T35" fmla="*/ 10 h 1279"/>
              <a:gd name="T36" fmla="*/ 2129 w 3506"/>
              <a:gd name="T37" fmla="*/ 0 h 1279"/>
              <a:gd name="T38" fmla="*/ 2242 w 3506"/>
              <a:gd name="T39" fmla="*/ 22 h 1279"/>
              <a:gd name="T40" fmla="*/ 2354 w 3506"/>
              <a:gd name="T41" fmla="*/ 75 h 1279"/>
              <a:gd name="T42" fmla="*/ 2466 w 3506"/>
              <a:gd name="T43" fmla="*/ 155 h 1279"/>
              <a:gd name="T44" fmla="*/ 2578 w 3506"/>
              <a:gd name="T45" fmla="*/ 256 h 1279"/>
              <a:gd name="T46" fmla="*/ 2691 w 3506"/>
              <a:gd name="T47" fmla="*/ 372 h 1279"/>
              <a:gd name="T48" fmla="*/ 2803 w 3506"/>
              <a:gd name="T49" fmla="*/ 495 h 1279"/>
              <a:gd name="T50" fmla="*/ 2915 w 3506"/>
              <a:gd name="T51" fmla="*/ 618 h 1279"/>
              <a:gd name="T52" fmla="*/ 3027 w 3506"/>
              <a:gd name="T53" fmla="*/ 736 h 1279"/>
              <a:gd name="T54" fmla="*/ 3140 w 3506"/>
              <a:gd name="T55" fmla="*/ 844 h 1279"/>
              <a:gd name="T56" fmla="*/ 3252 w 3506"/>
              <a:gd name="T57" fmla="*/ 940 h 1279"/>
              <a:gd name="T58" fmla="*/ 3366 w 3506"/>
              <a:gd name="T59" fmla="*/ 1021 h 1279"/>
              <a:gd name="T60" fmla="*/ 3478 w 3506"/>
              <a:gd name="T61" fmla="*/ 1088 h 1279"/>
              <a:gd name="T62" fmla="*/ 3428 w 3506"/>
              <a:gd name="T63" fmla="*/ 1278 h 1279"/>
              <a:gd name="T64" fmla="*/ 3316 w 3506"/>
              <a:gd name="T65" fmla="*/ 1278 h 1279"/>
              <a:gd name="T66" fmla="*/ 3204 w 3506"/>
              <a:gd name="T67" fmla="*/ 1278 h 1279"/>
              <a:gd name="T68" fmla="*/ 3092 w 3506"/>
              <a:gd name="T69" fmla="*/ 1278 h 1279"/>
              <a:gd name="T70" fmla="*/ 2979 w 3506"/>
              <a:gd name="T71" fmla="*/ 1278 h 1279"/>
              <a:gd name="T72" fmla="*/ 2867 w 3506"/>
              <a:gd name="T73" fmla="*/ 1278 h 1279"/>
              <a:gd name="T74" fmla="*/ 2753 w 3506"/>
              <a:gd name="T75" fmla="*/ 1278 h 1279"/>
              <a:gd name="T76" fmla="*/ 2641 w 3506"/>
              <a:gd name="T77" fmla="*/ 1278 h 1279"/>
              <a:gd name="T78" fmla="*/ 2529 w 3506"/>
              <a:gd name="T79" fmla="*/ 1278 h 1279"/>
              <a:gd name="T80" fmla="*/ 2416 w 3506"/>
              <a:gd name="T81" fmla="*/ 1278 h 1279"/>
              <a:gd name="T82" fmla="*/ 2304 w 3506"/>
              <a:gd name="T83" fmla="*/ 1278 h 1279"/>
              <a:gd name="T84" fmla="*/ 2192 w 3506"/>
              <a:gd name="T85" fmla="*/ 1278 h 1279"/>
              <a:gd name="T86" fmla="*/ 2079 w 3506"/>
              <a:gd name="T87" fmla="*/ 1278 h 1279"/>
              <a:gd name="T88" fmla="*/ 1967 w 3506"/>
              <a:gd name="T89" fmla="*/ 1278 h 1279"/>
              <a:gd name="T90" fmla="*/ 1855 w 3506"/>
              <a:gd name="T91" fmla="*/ 1278 h 1279"/>
              <a:gd name="T92" fmla="*/ 1743 w 3506"/>
              <a:gd name="T93" fmla="*/ 1278 h 1279"/>
              <a:gd name="T94" fmla="*/ 1630 w 3506"/>
              <a:gd name="T95" fmla="*/ 1278 h 1279"/>
              <a:gd name="T96" fmla="*/ 1516 w 3506"/>
              <a:gd name="T97" fmla="*/ 1278 h 1279"/>
              <a:gd name="T98" fmla="*/ 1404 w 3506"/>
              <a:gd name="T99" fmla="*/ 1278 h 1279"/>
              <a:gd name="T100" fmla="*/ 1292 w 3506"/>
              <a:gd name="T101" fmla="*/ 1278 h 1279"/>
              <a:gd name="T102" fmla="*/ 1180 w 3506"/>
              <a:gd name="T103" fmla="*/ 1278 h 1279"/>
              <a:gd name="T104" fmla="*/ 1067 w 3506"/>
              <a:gd name="T105" fmla="*/ 1278 h 1279"/>
              <a:gd name="T106" fmla="*/ 955 w 3506"/>
              <a:gd name="T107" fmla="*/ 1278 h 1279"/>
              <a:gd name="T108" fmla="*/ 843 w 3506"/>
              <a:gd name="T109" fmla="*/ 1278 h 1279"/>
              <a:gd name="T110" fmla="*/ 731 w 3506"/>
              <a:gd name="T111" fmla="*/ 1278 h 1279"/>
              <a:gd name="T112" fmla="*/ 617 w 3506"/>
              <a:gd name="T113" fmla="*/ 1278 h 1279"/>
              <a:gd name="T114" fmla="*/ 504 w 3506"/>
              <a:gd name="T115" fmla="*/ 1278 h 1279"/>
              <a:gd name="T116" fmla="*/ 392 w 3506"/>
              <a:gd name="T117" fmla="*/ 1278 h 1279"/>
              <a:gd name="T118" fmla="*/ 280 w 3506"/>
              <a:gd name="T119" fmla="*/ 1278 h 1279"/>
              <a:gd name="T120" fmla="*/ 167 w 3506"/>
              <a:gd name="T121" fmla="*/ 1278 h 1279"/>
              <a:gd name="T122" fmla="*/ 55 w 3506"/>
              <a:gd name="T123" fmla="*/ 1278 h 12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6"/>
              <a:gd name="T187" fmla="*/ 0 h 1279"/>
              <a:gd name="T188" fmla="*/ 3506 w 3506"/>
              <a:gd name="T189" fmla="*/ 1279 h 12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6" h="1279">
                <a:moveTo>
                  <a:pt x="0" y="1265"/>
                </a:moveTo>
                <a:lnTo>
                  <a:pt x="7" y="1264"/>
                </a:lnTo>
                <a:lnTo>
                  <a:pt x="12" y="1264"/>
                </a:lnTo>
                <a:lnTo>
                  <a:pt x="20" y="1262"/>
                </a:lnTo>
                <a:lnTo>
                  <a:pt x="27" y="1262"/>
                </a:lnTo>
                <a:lnTo>
                  <a:pt x="34" y="1262"/>
                </a:lnTo>
                <a:lnTo>
                  <a:pt x="41" y="1261"/>
                </a:lnTo>
                <a:lnTo>
                  <a:pt x="48" y="1261"/>
                </a:lnTo>
                <a:lnTo>
                  <a:pt x="55" y="1260"/>
                </a:lnTo>
                <a:lnTo>
                  <a:pt x="62" y="1260"/>
                </a:lnTo>
                <a:lnTo>
                  <a:pt x="69" y="1259"/>
                </a:lnTo>
                <a:lnTo>
                  <a:pt x="77" y="1259"/>
                </a:lnTo>
                <a:lnTo>
                  <a:pt x="84" y="1258"/>
                </a:lnTo>
                <a:lnTo>
                  <a:pt x="91" y="1258"/>
                </a:lnTo>
                <a:lnTo>
                  <a:pt x="98" y="1257"/>
                </a:lnTo>
                <a:lnTo>
                  <a:pt x="105" y="1256"/>
                </a:lnTo>
                <a:lnTo>
                  <a:pt x="112" y="1256"/>
                </a:lnTo>
                <a:lnTo>
                  <a:pt x="118" y="1255"/>
                </a:lnTo>
                <a:lnTo>
                  <a:pt x="125" y="1255"/>
                </a:lnTo>
                <a:lnTo>
                  <a:pt x="132" y="1254"/>
                </a:lnTo>
                <a:lnTo>
                  <a:pt x="139" y="1253"/>
                </a:lnTo>
                <a:lnTo>
                  <a:pt x="146" y="1253"/>
                </a:lnTo>
                <a:lnTo>
                  <a:pt x="153" y="1251"/>
                </a:lnTo>
                <a:lnTo>
                  <a:pt x="160" y="1250"/>
                </a:lnTo>
                <a:lnTo>
                  <a:pt x="167" y="1250"/>
                </a:lnTo>
                <a:lnTo>
                  <a:pt x="175" y="1249"/>
                </a:lnTo>
                <a:lnTo>
                  <a:pt x="182" y="1248"/>
                </a:lnTo>
                <a:lnTo>
                  <a:pt x="189" y="1248"/>
                </a:lnTo>
                <a:lnTo>
                  <a:pt x="196" y="1247"/>
                </a:lnTo>
                <a:lnTo>
                  <a:pt x="203" y="1246"/>
                </a:lnTo>
                <a:lnTo>
                  <a:pt x="210" y="1245"/>
                </a:lnTo>
                <a:lnTo>
                  <a:pt x="217" y="1244"/>
                </a:lnTo>
                <a:lnTo>
                  <a:pt x="225" y="1243"/>
                </a:lnTo>
                <a:lnTo>
                  <a:pt x="232" y="1241"/>
                </a:lnTo>
                <a:lnTo>
                  <a:pt x="239" y="1241"/>
                </a:lnTo>
                <a:lnTo>
                  <a:pt x="246" y="1240"/>
                </a:lnTo>
                <a:lnTo>
                  <a:pt x="253" y="1239"/>
                </a:lnTo>
                <a:lnTo>
                  <a:pt x="258" y="1238"/>
                </a:lnTo>
                <a:lnTo>
                  <a:pt x="266" y="1237"/>
                </a:lnTo>
                <a:lnTo>
                  <a:pt x="273" y="1236"/>
                </a:lnTo>
                <a:lnTo>
                  <a:pt x="280" y="1235"/>
                </a:lnTo>
                <a:lnTo>
                  <a:pt x="287" y="1234"/>
                </a:lnTo>
                <a:lnTo>
                  <a:pt x="294" y="1233"/>
                </a:lnTo>
                <a:lnTo>
                  <a:pt x="301" y="1231"/>
                </a:lnTo>
                <a:lnTo>
                  <a:pt x="308" y="1230"/>
                </a:lnTo>
                <a:lnTo>
                  <a:pt x="315" y="1229"/>
                </a:lnTo>
                <a:lnTo>
                  <a:pt x="323" y="1227"/>
                </a:lnTo>
                <a:lnTo>
                  <a:pt x="330" y="1226"/>
                </a:lnTo>
                <a:lnTo>
                  <a:pt x="337" y="1225"/>
                </a:lnTo>
                <a:lnTo>
                  <a:pt x="344" y="1224"/>
                </a:lnTo>
                <a:lnTo>
                  <a:pt x="351" y="1222"/>
                </a:lnTo>
                <a:lnTo>
                  <a:pt x="358" y="1222"/>
                </a:lnTo>
                <a:lnTo>
                  <a:pt x="365" y="1219"/>
                </a:lnTo>
                <a:lnTo>
                  <a:pt x="372" y="1218"/>
                </a:lnTo>
                <a:lnTo>
                  <a:pt x="380" y="1217"/>
                </a:lnTo>
                <a:lnTo>
                  <a:pt x="387" y="1215"/>
                </a:lnTo>
                <a:lnTo>
                  <a:pt x="392" y="1214"/>
                </a:lnTo>
                <a:lnTo>
                  <a:pt x="399" y="1212"/>
                </a:lnTo>
                <a:lnTo>
                  <a:pt x="406" y="1210"/>
                </a:lnTo>
                <a:lnTo>
                  <a:pt x="413" y="1208"/>
                </a:lnTo>
                <a:lnTo>
                  <a:pt x="421" y="1207"/>
                </a:lnTo>
                <a:lnTo>
                  <a:pt x="428" y="1205"/>
                </a:lnTo>
                <a:lnTo>
                  <a:pt x="435" y="1203"/>
                </a:lnTo>
                <a:lnTo>
                  <a:pt x="442" y="1202"/>
                </a:lnTo>
                <a:lnTo>
                  <a:pt x="449" y="1199"/>
                </a:lnTo>
                <a:lnTo>
                  <a:pt x="456" y="1197"/>
                </a:lnTo>
                <a:lnTo>
                  <a:pt x="463" y="1196"/>
                </a:lnTo>
                <a:lnTo>
                  <a:pt x="470" y="1194"/>
                </a:lnTo>
                <a:lnTo>
                  <a:pt x="478" y="1192"/>
                </a:lnTo>
                <a:lnTo>
                  <a:pt x="485" y="1189"/>
                </a:lnTo>
                <a:lnTo>
                  <a:pt x="492" y="1187"/>
                </a:lnTo>
                <a:lnTo>
                  <a:pt x="499" y="1185"/>
                </a:lnTo>
                <a:lnTo>
                  <a:pt x="504" y="1184"/>
                </a:lnTo>
                <a:lnTo>
                  <a:pt x="511" y="1181"/>
                </a:lnTo>
                <a:lnTo>
                  <a:pt x="519" y="1178"/>
                </a:lnTo>
                <a:lnTo>
                  <a:pt x="526" y="1177"/>
                </a:lnTo>
                <a:lnTo>
                  <a:pt x="533" y="1174"/>
                </a:lnTo>
                <a:lnTo>
                  <a:pt x="540" y="1172"/>
                </a:lnTo>
                <a:lnTo>
                  <a:pt x="547" y="1169"/>
                </a:lnTo>
                <a:lnTo>
                  <a:pt x="554" y="1167"/>
                </a:lnTo>
                <a:lnTo>
                  <a:pt x="561" y="1165"/>
                </a:lnTo>
                <a:lnTo>
                  <a:pt x="568" y="1162"/>
                </a:lnTo>
                <a:lnTo>
                  <a:pt x="576" y="1160"/>
                </a:lnTo>
                <a:lnTo>
                  <a:pt x="583" y="1156"/>
                </a:lnTo>
                <a:lnTo>
                  <a:pt x="590" y="1154"/>
                </a:lnTo>
                <a:lnTo>
                  <a:pt x="597" y="1152"/>
                </a:lnTo>
                <a:lnTo>
                  <a:pt x="604" y="1148"/>
                </a:lnTo>
                <a:lnTo>
                  <a:pt x="611" y="1146"/>
                </a:lnTo>
                <a:lnTo>
                  <a:pt x="617" y="1143"/>
                </a:lnTo>
                <a:lnTo>
                  <a:pt x="624" y="1141"/>
                </a:lnTo>
                <a:lnTo>
                  <a:pt x="631" y="1137"/>
                </a:lnTo>
                <a:lnTo>
                  <a:pt x="638" y="1134"/>
                </a:lnTo>
                <a:lnTo>
                  <a:pt x="645" y="1132"/>
                </a:lnTo>
                <a:lnTo>
                  <a:pt x="652" y="1128"/>
                </a:lnTo>
                <a:lnTo>
                  <a:pt x="659" y="1125"/>
                </a:lnTo>
                <a:lnTo>
                  <a:pt x="666" y="1122"/>
                </a:lnTo>
                <a:lnTo>
                  <a:pt x="674" y="1119"/>
                </a:lnTo>
                <a:lnTo>
                  <a:pt x="681" y="1115"/>
                </a:lnTo>
                <a:lnTo>
                  <a:pt x="688" y="1112"/>
                </a:lnTo>
                <a:lnTo>
                  <a:pt x="695" y="1109"/>
                </a:lnTo>
                <a:lnTo>
                  <a:pt x="702" y="1105"/>
                </a:lnTo>
                <a:lnTo>
                  <a:pt x="709" y="1102"/>
                </a:lnTo>
                <a:lnTo>
                  <a:pt x="716" y="1099"/>
                </a:lnTo>
                <a:lnTo>
                  <a:pt x="723" y="1094"/>
                </a:lnTo>
                <a:lnTo>
                  <a:pt x="731" y="1091"/>
                </a:lnTo>
                <a:lnTo>
                  <a:pt x="738" y="1088"/>
                </a:lnTo>
                <a:lnTo>
                  <a:pt x="745" y="1084"/>
                </a:lnTo>
                <a:lnTo>
                  <a:pt x="752" y="1080"/>
                </a:lnTo>
                <a:lnTo>
                  <a:pt x="759" y="1076"/>
                </a:lnTo>
                <a:lnTo>
                  <a:pt x="764" y="1072"/>
                </a:lnTo>
                <a:lnTo>
                  <a:pt x="772" y="1068"/>
                </a:lnTo>
                <a:lnTo>
                  <a:pt x="779" y="1064"/>
                </a:lnTo>
                <a:lnTo>
                  <a:pt x="786" y="1060"/>
                </a:lnTo>
                <a:lnTo>
                  <a:pt x="793" y="1055"/>
                </a:lnTo>
                <a:lnTo>
                  <a:pt x="800" y="1051"/>
                </a:lnTo>
                <a:lnTo>
                  <a:pt x="807" y="1048"/>
                </a:lnTo>
                <a:lnTo>
                  <a:pt x="814" y="1043"/>
                </a:lnTo>
                <a:lnTo>
                  <a:pt x="821" y="1039"/>
                </a:lnTo>
                <a:lnTo>
                  <a:pt x="829" y="1034"/>
                </a:lnTo>
                <a:lnTo>
                  <a:pt x="836" y="1030"/>
                </a:lnTo>
                <a:lnTo>
                  <a:pt x="843" y="1026"/>
                </a:lnTo>
                <a:lnTo>
                  <a:pt x="850" y="1021"/>
                </a:lnTo>
                <a:lnTo>
                  <a:pt x="857" y="1017"/>
                </a:lnTo>
                <a:lnTo>
                  <a:pt x="864" y="1011"/>
                </a:lnTo>
                <a:lnTo>
                  <a:pt x="871" y="1007"/>
                </a:lnTo>
                <a:lnTo>
                  <a:pt x="878" y="1002"/>
                </a:lnTo>
                <a:lnTo>
                  <a:pt x="884" y="997"/>
                </a:lnTo>
                <a:lnTo>
                  <a:pt x="891" y="992"/>
                </a:lnTo>
                <a:lnTo>
                  <a:pt x="898" y="987"/>
                </a:lnTo>
                <a:lnTo>
                  <a:pt x="905" y="982"/>
                </a:lnTo>
                <a:lnTo>
                  <a:pt x="912" y="977"/>
                </a:lnTo>
                <a:lnTo>
                  <a:pt x="919" y="971"/>
                </a:lnTo>
                <a:lnTo>
                  <a:pt x="927" y="967"/>
                </a:lnTo>
                <a:lnTo>
                  <a:pt x="934" y="961"/>
                </a:lnTo>
                <a:lnTo>
                  <a:pt x="941" y="956"/>
                </a:lnTo>
                <a:lnTo>
                  <a:pt x="948" y="950"/>
                </a:lnTo>
                <a:lnTo>
                  <a:pt x="955" y="946"/>
                </a:lnTo>
                <a:lnTo>
                  <a:pt x="962" y="940"/>
                </a:lnTo>
                <a:lnTo>
                  <a:pt x="969" y="934"/>
                </a:lnTo>
                <a:lnTo>
                  <a:pt x="976" y="928"/>
                </a:lnTo>
                <a:lnTo>
                  <a:pt x="984" y="923"/>
                </a:lnTo>
                <a:lnTo>
                  <a:pt x="991" y="917"/>
                </a:lnTo>
                <a:lnTo>
                  <a:pt x="996" y="911"/>
                </a:lnTo>
                <a:lnTo>
                  <a:pt x="1003" y="905"/>
                </a:lnTo>
                <a:lnTo>
                  <a:pt x="1010" y="899"/>
                </a:lnTo>
                <a:lnTo>
                  <a:pt x="1017" y="894"/>
                </a:lnTo>
                <a:lnTo>
                  <a:pt x="1025" y="887"/>
                </a:lnTo>
                <a:lnTo>
                  <a:pt x="1032" y="882"/>
                </a:lnTo>
                <a:lnTo>
                  <a:pt x="1039" y="876"/>
                </a:lnTo>
                <a:lnTo>
                  <a:pt x="1046" y="869"/>
                </a:lnTo>
                <a:lnTo>
                  <a:pt x="1053" y="863"/>
                </a:lnTo>
                <a:lnTo>
                  <a:pt x="1060" y="857"/>
                </a:lnTo>
                <a:lnTo>
                  <a:pt x="1067" y="851"/>
                </a:lnTo>
                <a:lnTo>
                  <a:pt x="1074" y="844"/>
                </a:lnTo>
                <a:lnTo>
                  <a:pt x="1082" y="837"/>
                </a:lnTo>
                <a:lnTo>
                  <a:pt x="1089" y="832"/>
                </a:lnTo>
                <a:lnTo>
                  <a:pt x="1096" y="825"/>
                </a:lnTo>
                <a:lnTo>
                  <a:pt x="1103" y="818"/>
                </a:lnTo>
                <a:lnTo>
                  <a:pt x="1110" y="812"/>
                </a:lnTo>
                <a:lnTo>
                  <a:pt x="1117" y="805"/>
                </a:lnTo>
                <a:lnTo>
                  <a:pt x="1124" y="798"/>
                </a:lnTo>
                <a:lnTo>
                  <a:pt x="1130" y="792"/>
                </a:lnTo>
                <a:lnTo>
                  <a:pt x="1137" y="785"/>
                </a:lnTo>
                <a:lnTo>
                  <a:pt x="1144" y="779"/>
                </a:lnTo>
                <a:lnTo>
                  <a:pt x="1151" y="771"/>
                </a:lnTo>
                <a:lnTo>
                  <a:pt x="1158" y="764"/>
                </a:lnTo>
                <a:lnTo>
                  <a:pt x="1165" y="757"/>
                </a:lnTo>
                <a:lnTo>
                  <a:pt x="1172" y="751"/>
                </a:lnTo>
                <a:lnTo>
                  <a:pt x="1180" y="743"/>
                </a:lnTo>
                <a:lnTo>
                  <a:pt x="1187" y="736"/>
                </a:lnTo>
                <a:lnTo>
                  <a:pt x="1194" y="729"/>
                </a:lnTo>
                <a:lnTo>
                  <a:pt x="1201" y="722"/>
                </a:lnTo>
                <a:lnTo>
                  <a:pt x="1208" y="714"/>
                </a:lnTo>
                <a:lnTo>
                  <a:pt x="1215" y="708"/>
                </a:lnTo>
                <a:lnTo>
                  <a:pt x="1222" y="700"/>
                </a:lnTo>
                <a:lnTo>
                  <a:pt x="1230" y="692"/>
                </a:lnTo>
                <a:lnTo>
                  <a:pt x="1237" y="686"/>
                </a:lnTo>
                <a:lnTo>
                  <a:pt x="1244" y="678"/>
                </a:lnTo>
                <a:lnTo>
                  <a:pt x="1251" y="671"/>
                </a:lnTo>
                <a:lnTo>
                  <a:pt x="1258" y="663"/>
                </a:lnTo>
                <a:lnTo>
                  <a:pt x="1263" y="656"/>
                </a:lnTo>
                <a:lnTo>
                  <a:pt x="1270" y="648"/>
                </a:lnTo>
                <a:lnTo>
                  <a:pt x="1278" y="641"/>
                </a:lnTo>
                <a:lnTo>
                  <a:pt x="1285" y="633"/>
                </a:lnTo>
                <a:lnTo>
                  <a:pt x="1292" y="626"/>
                </a:lnTo>
                <a:lnTo>
                  <a:pt x="1299" y="618"/>
                </a:lnTo>
                <a:lnTo>
                  <a:pt x="1306" y="610"/>
                </a:lnTo>
                <a:lnTo>
                  <a:pt x="1313" y="602"/>
                </a:lnTo>
                <a:lnTo>
                  <a:pt x="1320" y="596"/>
                </a:lnTo>
                <a:lnTo>
                  <a:pt x="1328" y="588"/>
                </a:lnTo>
                <a:lnTo>
                  <a:pt x="1335" y="580"/>
                </a:lnTo>
                <a:lnTo>
                  <a:pt x="1342" y="573"/>
                </a:lnTo>
                <a:lnTo>
                  <a:pt x="1349" y="565"/>
                </a:lnTo>
                <a:lnTo>
                  <a:pt x="1356" y="557"/>
                </a:lnTo>
                <a:lnTo>
                  <a:pt x="1363" y="549"/>
                </a:lnTo>
                <a:lnTo>
                  <a:pt x="1370" y="542"/>
                </a:lnTo>
                <a:lnTo>
                  <a:pt x="1376" y="534"/>
                </a:lnTo>
                <a:lnTo>
                  <a:pt x="1383" y="526"/>
                </a:lnTo>
                <a:lnTo>
                  <a:pt x="1390" y="518"/>
                </a:lnTo>
                <a:lnTo>
                  <a:pt x="1397" y="511"/>
                </a:lnTo>
                <a:lnTo>
                  <a:pt x="1404" y="503"/>
                </a:lnTo>
                <a:lnTo>
                  <a:pt x="1411" y="495"/>
                </a:lnTo>
                <a:lnTo>
                  <a:pt x="1418" y="487"/>
                </a:lnTo>
                <a:lnTo>
                  <a:pt x="1426" y="480"/>
                </a:lnTo>
                <a:lnTo>
                  <a:pt x="1433" y="472"/>
                </a:lnTo>
                <a:lnTo>
                  <a:pt x="1440" y="464"/>
                </a:lnTo>
                <a:lnTo>
                  <a:pt x="1447" y="456"/>
                </a:lnTo>
                <a:lnTo>
                  <a:pt x="1454" y="449"/>
                </a:lnTo>
                <a:lnTo>
                  <a:pt x="1461" y="441"/>
                </a:lnTo>
                <a:lnTo>
                  <a:pt x="1468" y="433"/>
                </a:lnTo>
                <a:lnTo>
                  <a:pt x="1475" y="425"/>
                </a:lnTo>
                <a:lnTo>
                  <a:pt x="1483" y="418"/>
                </a:lnTo>
                <a:lnTo>
                  <a:pt x="1490" y="410"/>
                </a:lnTo>
                <a:lnTo>
                  <a:pt x="1495" y="402"/>
                </a:lnTo>
                <a:lnTo>
                  <a:pt x="1502" y="394"/>
                </a:lnTo>
                <a:lnTo>
                  <a:pt x="1509" y="388"/>
                </a:lnTo>
                <a:lnTo>
                  <a:pt x="1516" y="380"/>
                </a:lnTo>
                <a:lnTo>
                  <a:pt x="1524" y="372"/>
                </a:lnTo>
                <a:lnTo>
                  <a:pt x="1531" y="364"/>
                </a:lnTo>
                <a:lnTo>
                  <a:pt x="1538" y="357"/>
                </a:lnTo>
                <a:lnTo>
                  <a:pt x="1545" y="350"/>
                </a:lnTo>
                <a:lnTo>
                  <a:pt x="1552" y="342"/>
                </a:lnTo>
                <a:lnTo>
                  <a:pt x="1559" y="334"/>
                </a:lnTo>
                <a:lnTo>
                  <a:pt x="1566" y="328"/>
                </a:lnTo>
                <a:lnTo>
                  <a:pt x="1573" y="320"/>
                </a:lnTo>
                <a:lnTo>
                  <a:pt x="1581" y="313"/>
                </a:lnTo>
                <a:lnTo>
                  <a:pt x="1588" y="306"/>
                </a:lnTo>
                <a:lnTo>
                  <a:pt x="1595" y="298"/>
                </a:lnTo>
                <a:lnTo>
                  <a:pt x="1602" y="291"/>
                </a:lnTo>
                <a:lnTo>
                  <a:pt x="1609" y="285"/>
                </a:lnTo>
                <a:lnTo>
                  <a:pt x="1616" y="277"/>
                </a:lnTo>
                <a:lnTo>
                  <a:pt x="1623" y="270"/>
                </a:lnTo>
                <a:lnTo>
                  <a:pt x="1630" y="264"/>
                </a:lnTo>
                <a:lnTo>
                  <a:pt x="1636" y="256"/>
                </a:lnTo>
                <a:lnTo>
                  <a:pt x="1643" y="249"/>
                </a:lnTo>
                <a:lnTo>
                  <a:pt x="1650" y="243"/>
                </a:lnTo>
                <a:lnTo>
                  <a:pt x="1657" y="236"/>
                </a:lnTo>
                <a:lnTo>
                  <a:pt x="1664" y="229"/>
                </a:lnTo>
                <a:lnTo>
                  <a:pt x="1671" y="223"/>
                </a:lnTo>
                <a:lnTo>
                  <a:pt x="1679" y="217"/>
                </a:lnTo>
                <a:lnTo>
                  <a:pt x="1686" y="210"/>
                </a:lnTo>
                <a:lnTo>
                  <a:pt x="1693" y="204"/>
                </a:lnTo>
                <a:lnTo>
                  <a:pt x="1700" y="197"/>
                </a:lnTo>
                <a:lnTo>
                  <a:pt x="1707" y="192"/>
                </a:lnTo>
                <a:lnTo>
                  <a:pt x="1714" y="185"/>
                </a:lnTo>
                <a:lnTo>
                  <a:pt x="1721" y="179"/>
                </a:lnTo>
                <a:lnTo>
                  <a:pt x="1728" y="173"/>
                </a:lnTo>
                <a:lnTo>
                  <a:pt x="1736" y="167"/>
                </a:lnTo>
                <a:lnTo>
                  <a:pt x="1743" y="161"/>
                </a:lnTo>
                <a:lnTo>
                  <a:pt x="1750" y="155"/>
                </a:lnTo>
                <a:lnTo>
                  <a:pt x="1755" y="150"/>
                </a:lnTo>
                <a:lnTo>
                  <a:pt x="1762" y="144"/>
                </a:lnTo>
                <a:lnTo>
                  <a:pt x="1769" y="138"/>
                </a:lnTo>
                <a:lnTo>
                  <a:pt x="1777" y="133"/>
                </a:lnTo>
                <a:lnTo>
                  <a:pt x="1784" y="127"/>
                </a:lnTo>
                <a:lnTo>
                  <a:pt x="1791" y="123"/>
                </a:lnTo>
                <a:lnTo>
                  <a:pt x="1798" y="117"/>
                </a:lnTo>
                <a:lnTo>
                  <a:pt x="1805" y="112"/>
                </a:lnTo>
                <a:lnTo>
                  <a:pt x="1812" y="107"/>
                </a:lnTo>
                <a:lnTo>
                  <a:pt x="1819" y="102"/>
                </a:lnTo>
                <a:lnTo>
                  <a:pt x="1826" y="97"/>
                </a:lnTo>
                <a:lnTo>
                  <a:pt x="1834" y="93"/>
                </a:lnTo>
                <a:lnTo>
                  <a:pt x="1841" y="89"/>
                </a:lnTo>
                <a:lnTo>
                  <a:pt x="1848" y="84"/>
                </a:lnTo>
                <a:lnTo>
                  <a:pt x="1855" y="80"/>
                </a:lnTo>
                <a:lnTo>
                  <a:pt x="1862" y="75"/>
                </a:lnTo>
                <a:lnTo>
                  <a:pt x="1867" y="71"/>
                </a:lnTo>
                <a:lnTo>
                  <a:pt x="1875" y="68"/>
                </a:lnTo>
                <a:lnTo>
                  <a:pt x="1882" y="63"/>
                </a:lnTo>
                <a:lnTo>
                  <a:pt x="1889" y="60"/>
                </a:lnTo>
                <a:lnTo>
                  <a:pt x="1896" y="55"/>
                </a:lnTo>
                <a:lnTo>
                  <a:pt x="1903" y="52"/>
                </a:lnTo>
                <a:lnTo>
                  <a:pt x="1910" y="49"/>
                </a:lnTo>
                <a:lnTo>
                  <a:pt x="1917" y="45"/>
                </a:lnTo>
                <a:lnTo>
                  <a:pt x="1924" y="42"/>
                </a:lnTo>
                <a:lnTo>
                  <a:pt x="1932" y="39"/>
                </a:lnTo>
                <a:lnTo>
                  <a:pt x="1939" y="35"/>
                </a:lnTo>
                <a:lnTo>
                  <a:pt x="1946" y="33"/>
                </a:lnTo>
                <a:lnTo>
                  <a:pt x="1953" y="30"/>
                </a:lnTo>
                <a:lnTo>
                  <a:pt x="1960" y="27"/>
                </a:lnTo>
                <a:lnTo>
                  <a:pt x="1967" y="24"/>
                </a:lnTo>
                <a:lnTo>
                  <a:pt x="1974" y="22"/>
                </a:lnTo>
                <a:lnTo>
                  <a:pt x="1981" y="20"/>
                </a:lnTo>
                <a:lnTo>
                  <a:pt x="1989" y="18"/>
                </a:lnTo>
                <a:lnTo>
                  <a:pt x="1996" y="16"/>
                </a:lnTo>
                <a:lnTo>
                  <a:pt x="2001" y="13"/>
                </a:lnTo>
                <a:lnTo>
                  <a:pt x="2008" y="12"/>
                </a:lnTo>
                <a:lnTo>
                  <a:pt x="2015" y="10"/>
                </a:lnTo>
                <a:lnTo>
                  <a:pt x="2022" y="9"/>
                </a:lnTo>
                <a:lnTo>
                  <a:pt x="2030" y="7"/>
                </a:lnTo>
                <a:lnTo>
                  <a:pt x="2037" y="6"/>
                </a:lnTo>
                <a:lnTo>
                  <a:pt x="2044" y="4"/>
                </a:lnTo>
                <a:lnTo>
                  <a:pt x="2051" y="3"/>
                </a:lnTo>
                <a:lnTo>
                  <a:pt x="2058" y="2"/>
                </a:lnTo>
                <a:lnTo>
                  <a:pt x="2065" y="1"/>
                </a:lnTo>
                <a:lnTo>
                  <a:pt x="2072" y="1"/>
                </a:lnTo>
                <a:lnTo>
                  <a:pt x="2079" y="1"/>
                </a:lnTo>
                <a:lnTo>
                  <a:pt x="2087" y="0"/>
                </a:lnTo>
                <a:lnTo>
                  <a:pt x="2094" y="0"/>
                </a:lnTo>
                <a:lnTo>
                  <a:pt x="2101" y="0"/>
                </a:lnTo>
                <a:lnTo>
                  <a:pt x="2108" y="0"/>
                </a:lnTo>
                <a:lnTo>
                  <a:pt x="2115" y="0"/>
                </a:lnTo>
                <a:lnTo>
                  <a:pt x="2122" y="0"/>
                </a:lnTo>
                <a:lnTo>
                  <a:pt x="2129" y="0"/>
                </a:lnTo>
                <a:lnTo>
                  <a:pt x="2135" y="1"/>
                </a:lnTo>
                <a:lnTo>
                  <a:pt x="2142" y="1"/>
                </a:lnTo>
                <a:lnTo>
                  <a:pt x="2149" y="1"/>
                </a:lnTo>
                <a:lnTo>
                  <a:pt x="2156" y="2"/>
                </a:lnTo>
                <a:lnTo>
                  <a:pt x="2163" y="3"/>
                </a:lnTo>
                <a:lnTo>
                  <a:pt x="2170" y="4"/>
                </a:lnTo>
                <a:lnTo>
                  <a:pt x="2177" y="6"/>
                </a:lnTo>
                <a:lnTo>
                  <a:pt x="2185" y="7"/>
                </a:lnTo>
                <a:lnTo>
                  <a:pt x="2192" y="9"/>
                </a:lnTo>
                <a:lnTo>
                  <a:pt x="2199" y="10"/>
                </a:lnTo>
                <a:lnTo>
                  <a:pt x="2206" y="12"/>
                </a:lnTo>
                <a:lnTo>
                  <a:pt x="2213" y="13"/>
                </a:lnTo>
                <a:lnTo>
                  <a:pt x="2220" y="16"/>
                </a:lnTo>
                <a:lnTo>
                  <a:pt x="2227" y="18"/>
                </a:lnTo>
                <a:lnTo>
                  <a:pt x="2235" y="20"/>
                </a:lnTo>
                <a:lnTo>
                  <a:pt x="2242" y="22"/>
                </a:lnTo>
                <a:lnTo>
                  <a:pt x="2247" y="24"/>
                </a:lnTo>
                <a:lnTo>
                  <a:pt x="2254" y="27"/>
                </a:lnTo>
                <a:lnTo>
                  <a:pt x="2261" y="30"/>
                </a:lnTo>
                <a:lnTo>
                  <a:pt x="2268" y="33"/>
                </a:lnTo>
                <a:lnTo>
                  <a:pt x="2275" y="35"/>
                </a:lnTo>
                <a:lnTo>
                  <a:pt x="2283" y="39"/>
                </a:lnTo>
                <a:lnTo>
                  <a:pt x="2290" y="42"/>
                </a:lnTo>
                <a:lnTo>
                  <a:pt x="2297" y="45"/>
                </a:lnTo>
                <a:lnTo>
                  <a:pt x="2304" y="49"/>
                </a:lnTo>
                <a:lnTo>
                  <a:pt x="2311" y="52"/>
                </a:lnTo>
                <a:lnTo>
                  <a:pt x="2318" y="55"/>
                </a:lnTo>
                <a:lnTo>
                  <a:pt x="2325" y="60"/>
                </a:lnTo>
                <a:lnTo>
                  <a:pt x="2333" y="63"/>
                </a:lnTo>
                <a:lnTo>
                  <a:pt x="2340" y="68"/>
                </a:lnTo>
                <a:lnTo>
                  <a:pt x="2347" y="71"/>
                </a:lnTo>
                <a:lnTo>
                  <a:pt x="2354" y="75"/>
                </a:lnTo>
                <a:lnTo>
                  <a:pt x="2361" y="80"/>
                </a:lnTo>
                <a:lnTo>
                  <a:pt x="2366" y="84"/>
                </a:lnTo>
                <a:lnTo>
                  <a:pt x="2373" y="89"/>
                </a:lnTo>
                <a:lnTo>
                  <a:pt x="2381" y="93"/>
                </a:lnTo>
                <a:lnTo>
                  <a:pt x="2388" y="97"/>
                </a:lnTo>
                <a:lnTo>
                  <a:pt x="2395" y="102"/>
                </a:lnTo>
                <a:lnTo>
                  <a:pt x="2402" y="107"/>
                </a:lnTo>
                <a:lnTo>
                  <a:pt x="2409" y="112"/>
                </a:lnTo>
                <a:lnTo>
                  <a:pt x="2416" y="117"/>
                </a:lnTo>
                <a:lnTo>
                  <a:pt x="2423" y="123"/>
                </a:lnTo>
                <a:lnTo>
                  <a:pt x="2431" y="127"/>
                </a:lnTo>
                <a:lnTo>
                  <a:pt x="2438" y="133"/>
                </a:lnTo>
                <a:lnTo>
                  <a:pt x="2445" y="138"/>
                </a:lnTo>
                <a:lnTo>
                  <a:pt x="2452" y="144"/>
                </a:lnTo>
                <a:lnTo>
                  <a:pt x="2459" y="150"/>
                </a:lnTo>
                <a:lnTo>
                  <a:pt x="2466" y="155"/>
                </a:lnTo>
                <a:lnTo>
                  <a:pt x="2473" y="161"/>
                </a:lnTo>
                <a:lnTo>
                  <a:pt x="2480" y="167"/>
                </a:lnTo>
                <a:lnTo>
                  <a:pt x="2488" y="173"/>
                </a:lnTo>
                <a:lnTo>
                  <a:pt x="2495" y="179"/>
                </a:lnTo>
                <a:lnTo>
                  <a:pt x="2502" y="185"/>
                </a:lnTo>
                <a:lnTo>
                  <a:pt x="2507" y="192"/>
                </a:lnTo>
                <a:lnTo>
                  <a:pt x="2514" y="197"/>
                </a:lnTo>
                <a:lnTo>
                  <a:pt x="2521" y="204"/>
                </a:lnTo>
                <a:lnTo>
                  <a:pt x="2529" y="210"/>
                </a:lnTo>
                <a:lnTo>
                  <a:pt x="2536" y="217"/>
                </a:lnTo>
                <a:lnTo>
                  <a:pt x="2543" y="223"/>
                </a:lnTo>
                <a:lnTo>
                  <a:pt x="2550" y="229"/>
                </a:lnTo>
                <a:lnTo>
                  <a:pt x="2557" y="236"/>
                </a:lnTo>
                <a:lnTo>
                  <a:pt x="2564" y="243"/>
                </a:lnTo>
                <a:lnTo>
                  <a:pt x="2571" y="249"/>
                </a:lnTo>
                <a:lnTo>
                  <a:pt x="2578" y="256"/>
                </a:lnTo>
                <a:lnTo>
                  <a:pt x="2586" y="264"/>
                </a:lnTo>
                <a:lnTo>
                  <a:pt x="2593" y="270"/>
                </a:lnTo>
                <a:lnTo>
                  <a:pt x="2600" y="277"/>
                </a:lnTo>
                <a:lnTo>
                  <a:pt x="2607" y="285"/>
                </a:lnTo>
                <a:lnTo>
                  <a:pt x="2614" y="291"/>
                </a:lnTo>
                <a:lnTo>
                  <a:pt x="2621" y="298"/>
                </a:lnTo>
                <a:lnTo>
                  <a:pt x="2627" y="306"/>
                </a:lnTo>
                <a:lnTo>
                  <a:pt x="2634" y="313"/>
                </a:lnTo>
                <a:lnTo>
                  <a:pt x="2641" y="320"/>
                </a:lnTo>
                <a:lnTo>
                  <a:pt x="2648" y="328"/>
                </a:lnTo>
                <a:lnTo>
                  <a:pt x="2655" y="334"/>
                </a:lnTo>
                <a:lnTo>
                  <a:pt x="2662" y="342"/>
                </a:lnTo>
                <a:lnTo>
                  <a:pt x="2669" y="350"/>
                </a:lnTo>
                <a:lnTo>
                  <a:pt x="2676" y="357"/>
                </a:lnTo>
                <a:lnTo>
                  <a:pt x="2684" y="364"/>
                </a:lnTo>
                <a:lnTo>
                  <a:pt x="2691" y="372"/>
                </a:lnTo>
                <a:lnTo>
                  <a:pt x="2698" y="380"/>
                </a:lnTo>
                <a:lnTo>
                  <a:pt x="2705" y="388"/>
                </a:lnTo>
                <a:lnTo>
                  <a:pt x="2712" y="394"/>
                </a:lnTo>
                <a:lnTo>
                  <a:pt x="2719" y="402"/>
                </a:lnTo>
                <a:lnTo>
                  <a:pt x="2726" y="410"/>
                </a:lnTo>
                <a:lnTo>
                  <a:pt x="2733" y="418"/>
                </a:lnTo>
                <a:lnTo>
                  <a:pt x="2739" y="425"/>
                </a:lnTo>
                <a:lnTo>
                  <a:pt x="2746" y="433"/>
                </a:lnTo>
                <a:lnTo>
                  <a:pt x="2753" y="441"/>
                </a:lnTo>
                <a:lnTo>
                  <a:pt x="2760" y="449"/>
                </a:lnTo>
                <a:lnTo>
                  <a:pt x="2767" y="456"/>
                </a:lnTo>
                <a:lnTo>
                  <a:pt x="2774" y="464"/>
                </a:lnTo>
                <a:lnTo>
                  <a:pt x="2782" y="472"/>
                </a:lnTo>
                <a:lnTo>
                  <a:pt x="2789" y="480"/>
                </a:lnTo>
                <a:lnTo>
                  <a:pt x="2796" y="487"/>
                </a:lnTo>
                <a:lnTo>
                  <a:pt x="2803" y="495"/>
                </a:lnTo>
                <a:lnTo>
                  <a:pt x="2810" y="503"/>
                </a:lnTo>
                <a:lnTo>
                  <a:pt x="2817" y="511"/>
                </a:lnTo>
                <a:lnTo>
                  <a:pt x="2824" y="518"/>
                </a:lnTo>
                <a:lnTo>
                  <a:pt x="2831" y="526"/>
                </a:lnTo>
                <a:lnTo>
                  <a:pt x="2839" y="534"/>
                </a:lnTo>
                <a:lnTo>
                  <a:pt x="2846" y="542"/>
                </a:lnTo>
                <a:lnTo>
                  <a:pt x="2853" y="549"/>
                </a:lnTo>
                <a:lnTo>
                  <a:pt x="2860" y="557"/>
                </a:lnTo>
                <a:lnTo>
                  <a:pt x="2867" y="565"/>
                </a:lnTo>
                <a:lnTo>
                  <a:pt x="2872" y="573"/>
                </a:lnTo>
                <a:lnTo>
                  <a:pt x="2880" y="580"/>
                </a:lnTo>
                <a:lnTo>
                  <a:pt x="2887" y="588"/>
                </a:lnTo>
                <a:lnTo>
                  <a:pt x="2894" y="596"/>
                </a:lnTo>
                <a:lnTo>
                  <a:pt x="2901" y="602"/>
                </a:lnTo>
                <a:lnTo>
                  <a:pt x="2908" y="610"/>
                </a:lnTo>
                <a:lnTo>
                  <a:pt x="2915" y="618"/>
                </a:lnTo>
                <a:lnTo>
                  <a:pt x="2922" y="626"/>
                </a:lnTo>
                <a:lnTo>
                  <a:pt x="2929" y="633"/>
                </a:lnTo>
                <a:lnTo>
                  <a:pt x="2937" y="641"/>
                </a:lnTo>
                <a:lnTo>
                  <a:pt x="2944" y="648"/>
                </a:lnTo>
                <a:lnTo>
                  <a:pt x="2951" y="656"/>
                </a:lnTo>
                <a:lnTo>
                  <a:pt x="2958" y="663"/>
                </a:lnTo>
                <a:lnTo>
                  <a:pt x="2965" y="671"/>
                </a:lnTo>
                <a:lnTo>
                  <a:pt x="2972" y="678"/>
                </a:lnTo>
                <a:lnTo>
                  <a:pt x="2979" y="686"/>
                </a:lnTo>
                <a:lnTo>
                  <a:pt x="2986" y="692"/>
                </a:lnTo>
                <a:lnTo>
                  <a:pt x="2994" y="700"/>
                </a:lnTo>
                <a:lnTo>
                  <a:pt x="3001" y="708"/>
                </a:lnTo>
                <a:lnTo>
                  <a:pt x="3006" y="714"/>
                </a:lnTo>
                <a:lnTo>
                  <a:pt x="3013" y="722"/>
                </a:lnTo>
                <a:lnTo>
                  <a:pt x="3020" y="729"/>
                </a:lnTo>
                <a:lnTo>
                  <a:pt x="3027" y="736"/>
                </a:lnTo>
                <a:lnTo>
                  <a:pt x="3035" y="743"/>
                </a:lnTo>
                <a:lnTo>
                  <a:pt x="3042" y="751"/>
                </a:lnTo>
                <a:lnTo>
                  <a:pt x="3049" y="757"/>
                </a:lnTo>
                <a:lnTo>
                  <a:pt x="3056" y="764"/>
                </a:lnTo>
                <a:lnTo>
                  <a:pt x="3063" y="771"/>
                </a:lnTo>
                <a:lnTo>
                  <a:pt x="3070" y="779"/>
                </a:lnTo>
                <a:lnTo>
                  <a:pt x="3077" y="785"/>
                </a:lnTo>
                <a:lnTo>
                  <a:pt x="3084" y="792"/>
                </a:lnTo>
                <a:lnTo>
                  <a:pt x="3092" y="798"/>
                </a:lnTo>
                <a:lnTo>
                  <a:pt x="3099" y="805"/>
                </a:lnTo>
                <a:lnTo>
                  <a:pt x="3106" y="812"/>
                </a:lnTo>
                <a:lnTo>
                  <a:pt x="3113" y="818"/>
                </a:lnTo>
                <a:lnTo>
                  <a:pt x="3118" y="825"/>
                </a:lnTo>
                <a:lnTo>
                  <a:pt x="3125" y="832"/>
                </a:lnTo>
                <a:lnTo>
                  <a:pt x="3133" y="837"/>
                </a:lnTo>
                <a:lnTo>
                  <a:pt x="3140" y="844"/>
                </a:lnTo>
                <a:lnTo>
                  <a:pt x="3147" y="851"/>
                </a:lnTo>
                <a:lnTo>
                  <a:pt x="3154" y="857"/>
                </a:lnTo>
                <a:lnTo>
                  <a:pt x="3161" y="863"/>
                </a:lnTo>
                <a:lnTo>
                  <a:pt x="3168" y="869"/>
                </a:lnTo>
                <a:lnTo>
                  <a:pt x="3175" y="876"/>
                </a:lnTo>
                <a:lnTo>
                  <a:pt x="3182" y="882"/>
                </a:lnTo>
                <a:lnTo>
                  <a:pt x="3190" y="887"/>
                </a:lnTo>
                <a:lnTo>
                  <a:pt x="3197" y="894"/>
                </a:lnTo>
                <a:lnTo>
                  <a:pt x="3204" y="899"/>
                </a:lnTo>
                <a:lnTo>
                  <a:pt x="3211" y="905"/>
                </a:lnTo>
                <a:lnTo>
                  <a:pt x="3218" y="911"/>
                </a:lnTo>
                <a:lnTo>
                  <a:pt x="3225" y="917"/>
                </a:lnTo>
                <a:lnTo>
                  <a:pt x="3232" y="923"/>
                </a:lnTo>
                <a:lnTo>
                  <a:pt x="3238" y="928"/>
                </a:lnTo>
                <a:lnTo>
                  <a:pt x="3245" y="934"/>
                </a:lnTo>
                <a:lnTo>
                  <a:pt x="3252" y="940"/>
                </a:lnTo>
                <a:lnTo>
                  <a:pt x="3259" y="946"/>
                </a:lnTo>
                <a:lnTo>
                  <a:pt x="3266" y="950"/>
                </a:lnTo>
                <a:lnTo>
                  <a:pt x="3273" y="956"/>
                </a:lnTo>
                <a:lnTo>
                  <a:pt x="3280" y="961"/>
                </a:lnTo>
                <a:lnTo>
                  <a:pt x="3288" y="967"/>
                </a:lnTo>
                <a:lnTo>
                  <a:pt x="3295" y="971"/>
                </a:lnTo>
                <a:lnTo>
                  <a:pt x="3302" y="977"/>
                </a:lnTo>
                <a:lnTo>
                  <a:pt x="3309" y="982"/>
                </a:lnTo>
                <a:lnTo>
                  <a:pt x="3316" y="987"/>
                </a:lnTo>
                <a:lnTo>
                  <a:pt x="3323" y="992"/>
                </a:lnTo>
                <a:lnTo>
                  <a:pt x="3330" y="997"/>
                </a:lnTo>
                <a:lnTo>
                  <a:pt x="3338" y="1002"/>
                </a:lnTo>
                <a:lnTo>
                  <a:pt x="3345" y="1007"/>
                </a:lnTo>
                <a:lnTo>
                  <a:pt x="3352" y="1011"/>
                </a:lnTo>
                <a:lnTo>
                  <a:pt x="3359" y="1017"/>
                </a:lnTo>
                <a:lnTo>
                  <a:pt x="3366" y="1021"/>
                </a:lnTo>
                <a:lnTo>
                  <a:pt x="3373" y="1026"/>
                </a:lnTo>
                <a:lnTo>
                  <a:pt x="3380" y="1030"/>
                </a:lnTo>
                <a:lnTo>
                  <a:pt x="3386" y="1034"/>
                </a:lnTo>
                <a:lnTo>
                  <a:pt x="3393" y="1039"/>
                </a:lnTo>
                <a:lnTo>
                  <a:pt x="3400" y="1043"/>
                </a:lnTo>
                <a:lnTo>
                  <a:pt x="3407" y="1048"/>
                </a:lnTo>
                <a:lnTo>
                  <a:pt x="3414" y="1051"/>
                </a:lnTo>
                <a:lnTo>
                  <a:pt x="3421" y="1055"/>
                </a:lnTo>
                <a:lnTo>
                  <a:pt x="3428" y="1060"/>
                </a:lnTo>
                <a:lnTo>
                  <a:pt x="3436" y="1064"/>
                </a:lnTo>
                <a:lnTo>
                  <a:pt x="3443" y="1068"/>
                </a:lnTo>
                <a:lnTo>
                  <a:pt x="3450" y="1072"/>
                </a:lnTo>
                <a:lnTo>
                  <a:pt x="3457" y="1076"/>
                </a:lnTo>
                <a:lnTo>
                  <a:pt x="3464" y="1080"/>
                </a:lnTo>
                <a:lnTo>
                  <a:pt x="3471" y="1084"/>
                </a:lnTo>
                <a:lnTo>
                  <a:pt x="3478" y="1088"/>
                </a:lnTo>
                <a:lnTo>
                  <a:pt x="3485" y="1091"/>
                </a:lnTo>
                <a:lnTo>
                  <a:pt x="3493" y="1094"/>
                </a:lnTo>
                <a:lnTo>
                  <a:pt x="3498" y="1099"/>
                </a:lnTo>
                <a:lnTo>
                  <a:pt x="3505" y="1102"/>
                </a:lnTo>
                <a:lnTo>
                  <a:pt x="3505" y="1278"/>
                </a:lnTo>
                <a:lnTo>
                  <a:pt x="3498" y="1278"/>
                </a:lnTo>
                <a:lnTo>
                  <a:pt x="3493" y="1278"/>
                </a:lnTo>
                <a:lnTo>
                  <a:pt x="3485" y="1278"/>
                </a:lnTo>
                <a:lnTo>
                  <a:pt x="3478" y="1278"/>
                </a:lnTo>
                <a:lnTo>
                  <a:pt x="3471" y="1278"/>
                </a:lnTo>
                <a:lnTo>
                  <a:pt x="3464" y="1278"/>
                </a:lnTo>
                <a:lnTo>
                  <a:pt x="3457" y="1278"/>
                </a:lnTo>
                <a:lnTo>
                  <a:pt x="3450" y="1278"/>
                </a:lnTo>
                <a:lnTo>
                  <a:pt x="3443" y="1278"/>
                </a:lnTo>
                <a:lnTo>
                  <a:pt x="3436" y="1278"/>
                </a:lnTo>
                <a:lnTo>
                  <a:pt x="3428" y="1278"/>
                </a:lnTo>
                <a:lnTo>
                  <a:pt x="3421" y="1278"/>
                </a:lnTo>
                <a:lnTo>
                  <a:pt x="3414" y="1278"/>
                </a:lnTo>
                <a:lnTo>
                  <a:pt x="3407" y="1278"/>
                </a:lnTo>
                <a:lnTo>
                  <a:pt x="3400" y="1278"/>
                </a:lnTo>
                <a:lnTo>
                  <a:pt x="3393" y="1278"/>
                </a:lnTo>
                <a:lnTo>
                  <a:pt x="3386" y="1278"/>
                </a:lnTo>
                <a:lnTo>
                  <a:pt x="3380" y="1278"/>
                </a:lnTo>
                <a:lnTo>
                  <a:pt x="3373" y="1278"/>
                </a:lnTo>
                <a:lnTo>
                  <a:pt x="3366" y="1278"/>
                </a:lnTo>
                <a:lnTo>
                  <a:pt x="3359" y="1278"/>
                </a:lnTo>
                <a:lnTo>
                  <a:pt x="3352" y="1278"/>
                </a:lnTo>
                <a:lnTo>
                  <a:pt x="3345" y="1278"/>
                </a:lnTo>
                <a:lnTo>
                  <a:pt x="3338" y="1278"/>
                </a:lnTo>
                <a:lnTo>
                  <a:pt x="3330" y="1278"/>
                </a:lnTo>
                <a:lnTo>
                  <a:pt x="3323" y="1278"/>
                </a:lnTo>
                <a:lnTo>
                  <a:pt x="3316" y="1278"/>
                </a:lnTo>
                <a:lnTo>
                  <a:pt x="3309" y="1278"/>
                </a:lnTo>
                <a:lnTo>
                  <a:pt x="3302" y="1278"/>
                </a:lnTo>
                <a:lnTo>
                  <a:pt x="3295" y="1278"/>
                </a:lnTo>
                <a:lnTo>
                  <a:pt x="3288" y="1278"/>
                </a:lnTo>
                <a:lnTo>
                  <a:pt x="3280" y="1278"/>
                </a:lnTo>
                <a:lnTo>
                  <a:pt x="3273" y="1278"/>
                </a:lnTo>
                <a:lnTo>
                  <a:pt x="3266" y="1278"/>
                </a:lnTo>
                <a:lnTo>
                  <a:pt x="3259" y="1278"/>
                </a:lnTo>
                <a:lnTo>
                  <a:pt x="3252" y="1278"/>
                </a:lnTo>
                <a:lnTo>
                  <a:pt x="3245" y="1278"/>
                </a:lnTo>
                <a:lnTo>
                  <a:pt x="3238" y="1278"/>
                </a:lnTo>
                <a:lnTo>
                  <a:pt x="3232" y="1278"/>
                </a:lnTo>
                <a:lnTo>
                  <a:pt x="3225" y="1278"/>
                </a:lnTo>
                <a:lnTo>
                  <a:pt x="3218" y="1278"/>
                </a:lnTo>
                <a:lnTo>
                  <a:pt x="3211" y="1278"/>
                </a:lnTo>
                <a:lnTo>
                  <a:pt x="3204" y="1278"/>
                </a:lnTo>
                <a:lnTo>
                  <a:pt x="3197" y="1278"/>
                </a:lnTo>
                <a:lnTo>
                  <a:pt x="3190" y="1278"/>
                </a:lnTo>
                <a:lnTo>
                  <a:pt x="3182" y="1278"/>
                </a:lnTo>
                <a:lnTo>
                  <a:pt x="3175" y="1278"/>
                </a:lnTo>
                <a:lnTo>
                  <a:pt x="3168" y="1278"/>
                </a:lnTo>
                <a:lnTo>
                  <a:pt x="3161" y="1278"/>
                </a:lnTo>
                <a:lnTo>
                  <a:pt x="3154" y="1278"/>
                </a:lnTo>
                <a:lnTo>
                  <a:pt x="3147" y="1278"/>
                </a:lnTo>
                <a:lnTo>
                  <a:pt x="3140" y="1278"/>
                </a:lnTo>
                <a:lnTo>
                  <a:pt x="3133" y="1278"/>
                </a:lnTo>
                <a:lnTo>
                  <a:pt x="3125" y="1278"/>
                </a:lnTo>
                <a:lnTo>
                  <a:pt x="3118" y="1278"/>
                </a:lnTo>
                <a:lnTo>
                  <a:pt x="3113" y="1278"/>
                </a:lnTo>
                <a:lnTo>
                  <a:pt x="3106" y="1278"/>
                </a:lnTo>
                <a:lnTo>
                  <a:pt x="3099" y="1278"/>
                </a:lnTo>
                <a:lnTo>
                  <a:pt x="3092" y="1278"/>
                </a:lnTo>
                <a:lnTo>
                  <a:pt x="3084" y="1278"/>
                </a:lnTo>
                <a:lnTo>
                  <a:pt x="3077" y="1278"/>
                </a:lnTo>
                <a:lnTo>
                  <a:pt x="3070" y="1278"/>
                </a:lnTo>
                <a:lnTo>
                  <a:pt x="3063" y="1278"/>
                </a:lnTo>
                <a:lnTo>
                  <a:pt x="3056" y="1278"/>
                </a:lnTo>
                <a:lnTo>
                  <a:pt x="3049" y="1278"/>
                </a:lnTo>
                <a:lnTo>
                  <a:pt x="3042" y="1278"/>
                </a:lnTo>
                <a:lnTo>
                  <a:pt x="3035" y="1278"/>
                </a:lnTo>
                <a:lnTo>
                  <a:pt x="3027" y="1278"/>
                </a:lnTo>
                <a:lnTo>
                  <a:pt x="3020" y="1278"/>
                </a:lnTo>
                <a:lnTo>
                  <a:pt x="3013" y="1278"/>
                </a:lnTo>
                <a:lnTo>
                  <a:pt x="3006" y="1278"/>
                </a:lnTo>
                <a:lnTo>
                  <a:pt x="3001" y="1278"/>
                </a:lnTo>
                <a:lnTo>
                  <a:pt x="2994" y="1278"/>
                </a:lnTo>
                <a:lnTo>
                  <a:pt x="2986" y="1278"/>
                </a:lnTo>
                <a:lnTo>
                  <a:pt x="2979" y="1278"/>
                </a:lnTo>
                <a:lnTo>
                  <a:pt x="2972" y="1278"/>
                </a:lnTo>
                <a:lnTo>
                  <a:pt x="2965" y="1278"/>
                </a:lnTo>
                <a:lnTo>
                  <a:pt x="2958" y="1278"/>
                </a:lnTo>
                <a:lnTo>
                  <a:pt x="2951" y="1278"/>
                </a:lnTo>
                <a:lnTo>
                  <a:pt x="2944" y="1278"/>
                </a:lnTo>
                <a:lnTo>
                  <a:pt x="2937" y="1278"/>
                </a:lnTo>
                <a:lnTo>
                  <a:pt x="2929" y="1278"/>
                </a:lnTo>
                <a:lnTo>
                  <a:pt x="2922" y="1278"/>
                </a:lnTo>
                <a:lnTo>
                  <a:pt x="2915" y="1278"/>
                </a:lnTo>
                <a:lnTo>
                  <a:pt x="2908" y="1278"/>
                </a:lnTo>
                <a:lnTo>
                  <a:pt x="2901" y="1278"/>
                </a:lnTo>
                <a:lnTo>
                  <a:pt x="2894" y="1278"/>
                </a:lnTo>
                <a:lnTo>
                  <a:pt x="2887" y="1278"/>
                </a:lnTo>
                <a:lnTo>
                  <a:pt x="2880" y="1278"/>
                </a:lnTo>
                <a:lnTo>
                  <a:pt x="2872" y="1278"/>
                </a:lnTo>
                <a:lnTo>
                  <a:pt x="2867" y="1278"/>
                </a:lnTo>
                <a:lnTo>
                  <a:pt x="2860" y="1278"/>
                </a:lnTo>
                <a:lnTo>
                  <a:pt x="2853" y="1278"/>
                </a:lnTo>
                <a:lnTo>
                  <a:pt x="2846" y="1278"/>
                </a:lnTo>
                <a:lnTo>
                  <a:pt x="2839" y="1278"/>
                </a:lnTo>
                <a:lnTo>
                  <a:pt x="2831" y="1278"/>
                </a:lnTo>
                <a:lnTo>
                  <a:pt x="2824" y="1278"/>
                </a:lnTo>
                <a:lnTo>
                  <a:pt x="2817" y="1278"/>
                </a:lnTo>
                <a:lnTo>
                  <a:pt x="2810" y="1278"/>
                </a:lnTo>
                <a:lnTo>
                  <a:pt x="2803" y="1278"/>
                </a:lnTo>
                <a:lnTo>
                  <a:pt x="2796" y="1278"/>
                </a:lnTo>
                <a:lnTo>
                  <a:pt x="2789" y="1278"/>
                </a:lnTo>
                <a:lnTo>
                  <a:pt x="2782" y="1278"/>
                </a:lnTo>
                <a:lnTo>
                  <a:pt x="2774" y="1278"/>
                </a:lnTo>
                <a:lnTo>
                  <a:pt x="2767" y="1278"/>
                </a:lnTo>
                <a:lnTo>
                  <a:pt x="2760" y="1278"/>
                </a:lnTo>
                <a:lnTo>
                  <a:pt x="2753" y="1278"/>
                </a:lnTo>
                <a:lnTo>
                  <a:pt x="2746" y="1278"/>
                </a:lnTo>
                <a:lnTo>
                  <a:pt x="2739" y="1278"/>
                </a:lnTo>
                <a:lnTo>
                  <a:pt x="2733" y="1278"/>
                </a:lnTo>
                <a:lnTo>
                  <a:pt x="2726" y="1278"/>
                </a:lnTo>
                <a:lnTo>
                  <a:pt x="2719" y="1278"/>
                </a:lnTo>
                <a:lnTo>
                  <a:pt x="2712" y="1278"/>
                </a:lnTo>
                <a:lnTo>
                  <a:pt x="2705" y="1278"/>
                </a:lnTo>
                <a:lnTo>
                  <a:pt x="2698" y="1278"/>
                </a:lnTo>
                <a:lnTo>
                  <a:pt x="2691" y="1278"/>
                </a:lnTo>
                <a:lnTo>
                  <a:pt x="2684" y="1278"/>
                </a:lnTo>
                <a:lnTo>
                  <a:pt x="2676" y="1278"/>
                </a:lnTo>
                <a:lnTo>
                  <a:pt x="2669" y="1278"/>
                </a:lnTo>
                <a:lnTo>
                  <a:pt x="2662" y="1278"/>
                </a:lnTo>
                <a:lnTo>
                  <a:pt x="2655" y="1278"/>
                </a:lnTo>
                <a:lnTo>
                  <a:pt x="2648" y="1278"/>
                </a:lnTo>
                <a:lnTo>
                  <a:pt x="2641" y="1278"/>
                </a:lnTo>
                <a:lnTo>
                  <a:pt x="2634" y="1278"/>
                </a:lnTo>
                <a:lnTo>
                  <a:pt x="2627" y="1278"/>
                </a:lnTo>
                <a:lnTo>
                  <a:pt x="2621" y="1278"/>
                </a:lnTo>
                <a:lnTo>
                  <a:pt x="2614" y="1278"/>
                </a:lnTo>
                <a:lnTo>
                  <a:pt x="2607" y="1278"/>
                </a:lnTo>
                <a:lnTo>
                  <a:pt x="2600" y="1278"/>
                </a:lnTo>
                <a:lnTo>
                  <a:pt x="2593" y="1278"/>
                </a:lnTo>
                <a:lnTo>
                  <a:pt x="2586" y="1278"/>
                </a:lnTo>
                <a:lnTo>
                  <a:pt x="2578" y="1278"/>
                </a:lnTo>
                <a:lnTo>
                  <a:pt x="2571" y="1278"/>
                </a:lnTo>
                <a:lnTo>
                  <a:pt x="2564" y="1278"/>
                </a:lnTo>
                <a:lnTo>
                  <a:pt x="2557" y="1278"/>
                </a:lnTo>
                <a:lnTo>
                  <a:pt x="2550" y="1278"/>
                </a:lnTo>
                <a:lnTo>
                  <a:pt x="2543" y="1278"/>
                </a:lnTo>
                <a:lnTo>
                  <a:pt x="2536" y="1278"/>
                </a:lnTo>
                <a:lnTo>
                  <a:pt x="2529" y="1278"/>
                </a:lnTo>
                <a:lnTo>
                  <a:pt x="2521" y="1278"/>
                </a:lnTo>
                <a:lnTo>
                  <a:pt x="2514" y="1278"/>
                </a:lnTo>
                <a:lnTo>
                  <a:pt x="2507" y="1278"/>
                </a:lnTo>
                <a:lnTo>
                  <a:pt x="2502" y="1278"/>
                </a:lnTo>
                <a:lnTo>
                  <a:pt x="2495" y="1278"/>
                </a:lnTo>
                <a:lnTo>
                  <a:pt x="2488" y="1278"/>
                </a:lnTo>
                <a:lnTo>
                  <a:pt x="2480" y="1278"/>
                </a:lnTo>
                <a:lnTo>
                  <a:pt x="2473" y="1278"/>
                </a:lnTo>
                <a:lnTo>
                  <a:pt x="2466" y="1278"/>
                </a:lnTo>
                <a:lnTo>
                  <a:pt x="2459" y="1278"/>
                </a:lnTo>
                <a:lnTo>
                  <a:pt x="2452" y="1278"/>
                </a:lnTo>
                <a:lnTo>
                  <a:pt x="2445" y="1278"/>
                </a:lnTo>
                <a:lnTo>
                  <a:pt x="2438" y="1278"/>
                </a:lnTo>
                <a:lnTo>
                  <a:pt x="2431" y="1278"/>
                </a:lnTo>
                <a:lnTo>
                  <a:pt x="2423" y="1278"/>
                </a:lnTo>
                <a:lnTo>
                  <a:pt x="2416" y="1278"/>
                </a:lnTo>
                <a:lnTo>
                  <a:pt x="2409" y="1278"/>
                </a:lnTo>
                <a:lnTo>
                  <a:pt x="2402" y="1278"/>
                </a:lnTo>
                <a:lnTo>
                  <a:pt x="2395" y="1278"/>
                </a:lnTo>
                <a:lnTo>
                  <a:pt x="2388" y="1278"/>
                </a:lnTo>
                <a:lnTo>
                  <a:pt x="2381" y="1278"/>
                </a:lnTo>
                <a:lnTo>
                  <a:pt x="2373" y="1278"/>
                </a:lnTo>
                <a:lnTo>
                  <a:pt x="2366" y="1278"/>
                </a:lnTo>
                <a:lnTo>
                  <a:pt x="2361" y="1278"/>
                </a:lnTo>
                <a:lnTo>
                  <a:pt x="2354" y="1278"/>
                </a:lnTo>
                <a:lnTo>
                  <a:pt x="2347" y="1278"/>
                </a:lnTo>
                <a:lnTo>
                  <a:pt x="2340" y="1278"/>
                </a:lnTo>
                <a:lnTo>
                  <a:pt x="2333" y="1278"/>
                </a:lnTo>
                <a:lnTo>
                  <a:pt x="2325" y="1278"/>
                </a:lnTo>
                <a:lnTo>
                  <a:pt x="2318" y="1278"/>
                </a:lnTo>
                <a:lnTo>
                  <a:pt x="2311" y="1278"/>
                </a:lnTo>
                <a:lnTo>
                  <a:pt x="2304" y="1278"/>
                </a:lnTo>
                <a:lnTo>
                  <a:pt x="2297" y="1278"/>
                </a:lnTo>
                <a:lnTo>
                  <a:pt x="2290" y="1278"/>
                </a:lnTo>
                <a:lnTo>
                  <a:pt x="2283" y="1278"/>
                </a:lnTo>
                <a:lnTo>
                  <a:pt x="2275" y="1278"/>
                </a:lnTo>
                <a:lnTo>
                  <a:pt x="2268" y="1278"/>
                </a:lnTo>
                <a:lnTo>
                  <a:pt x="2261" y="1278"/>
                </a:lnTo>
                <a:lnTo>
                  <a:pt x="2254" y="1278"/>
                </a:lnTo>
                <a:lnTo>
                  <a:pt x="2247" y="1278"/>
                </a:lnTo>
                <a:lnTo>
                  <a:pt x="2242" y="1278"/>
                </a:lnTo>
                <a:lnTo>
                  <a:pt x="2235" y="1278"/>
                </a:lnTo>
                <a:lnTo>
                  <a:pt x="2227" y="1278"/>
                </a:lnTo>
                <a:lnTo>
                  <a:pt x="2220" y="1278"/>
                </a:lnTo>
                <a:lnTo>
                  <a:pt x="2213" y="1278"/>
                </a:lnTo>
                <a:lnTo>
                  <a:pt x="2206" y="1278"/>
                </a:lnTo>
                <a:lnTo>
                  <a:pt x="2199" y="1278"/>
                </a:lnTo>
                <a:lnTo>
                  <a:pt x="2192" y="1278"/>
                </a:lnTo>
                <a:lnTo>
                  <a:pt x="2185" y="1278"/>
                </a:lnTo>
                <a:lnTo>
                  <a:pt x="2177" y="1278"/>
                </a:lnTo>
                <a:lnTo>
                  <a:pt x="2170" y="1278"/>
                </a:lnTo>
                <a:lnTo>
                  <a:pt x="2163" y="1278"/>
                </a:lnTo>
                <a:lnTo>
                  <a:pt x="2156" y="1278"/>
                </a:lnTo>
                <a:lnTo>
                  <a:pt x="2149" y="1278"/>
                </a:lnTo>
                <a:lnTo>
                  <a:pt x="2142" y="1278"/>
                </a:lnTo>
                <a:lnTo>
                  <a:pt x="2135" y="1278"/>
                </a:lnTo>
                <a:lnTo>
                  <a:pt x="2129" y="1278"/>
                </a:lnTo>
                <a:lnTo>
                  <a:pt x="2122" y="1278"/>
                </a:lnTo>
                <a:lnTo>
                  <a:pt x="2115" y="1278"/>
                </a:lnTo>
                <a:lnTo>
                  <a:pt x="2108" y="1278"/>
                </a:lnTo>
                <a:lnTo>
                  <a:pt x="2101" y="1278"/>
                </a:lnTo>
                <a:lnTo>
                  <a:pt x="2094" y="1278"/>
                </a:lnTo>
                <a:lnTo>
                  <a:pt x="2087" y="1278"/>
                </a:lnTo>
                <a:lnTo>
                  <a:pt x="2079" y="1278"/>
                </a:lnTo>
                <a:lnTo>
                  <a:pt x="2072" y="1278"/>
                </a:lnTo>
                <a:lnTo>
                  <a:pt x="2065" y="1278"/>
                </a:lnTo>
                <a:lnTo>
                  <a:pt x="2058" y="1278"/>
                </a:lnTo>
                <a:lnTo>
                  <a:pt x="2051" y="1278"/>
                </a:lnTo>
                <a:lnTo>
                  <a:pt x="2044" y="1278"/>
                </a:lnTo>
                <a:lnTo>
                  <a:pt x="2037" y="1278"/>
                </a:lnTo>
                <a:lnTo>
                  <a:pt x="2030" y="1278"/>
                </a:lnTo>
                <a:lnTo>
                  <a:pt x="2022" y="1278"/>
                </a:lnTo>
                <a:lnTo>
                  <a:pt x="2015" y="1278"/>
                </a:lnTo>
                <a:lnTo>
                  <a:pt x="2008" y="1278"/>
                </a:lnTo>
                <a:lnTo>
                  <a:pt x="2001" y="1278"/>
                </a:lnTo>
                <a:lnTo>
                  <a:pt x="1996" y="1278"/>
                </a:lnTo>
                <a:lnTo>
                  <a:pt x="1989" y="1278"/>
                </a:lnTo>
                <a:lnTo>
                  <a:pt x="1981" y="1278"/>
                </a:lnTo>
                <a:lnTo>
                  <a:pt x="1974" y="1278"/>
                </a:lnTo>
                <a:lnTo>
                  <a:pt x="1967" y="1278"/>
                </a:lnTo>
                <a:lnTo>
                  <a:pt x="1960" y="1278"/>
                </a:lnTo>
                <a:lnTo>
                  <a:pt x="1953" y="1278"/>
                </a:lnTo>
                <a:lnTo>
                  <a:pt x="1946" y="1278"/>
                </a:lnTo>
                <a:lnTo>
                  <a:pt x="1939" y="1278"/>
                </a:lnTo>
                <a:lnTo>
                  <a:pt x="1932" y="1278"/>
                </a:lnTo>
                <a:lnTo>
                  <a:pt x="1924" y="1278"/>
                </a:lnTo>
                <a:lnTo>
                  <a:pt x="1917" y="1278"/>
                </a:lnTo>
                <a:lnTo>
                  <a:pt x="1910" y="1278"/>
                </a:lnTo>
                <a:lnTo>
                  <a:pt x="1903" y="1278"/>
                </a:lnTo>
                <a:lnTo>
                  <a:pt x="1896" y="1278"/>
                </a:lnTo>
                <a:lnTo>
                  <a:pt x="1889" y="1278"/>
                </a:lnTo>
                <a:lnTo>
                  <a:pt x="1882" y="1278"/>
                </a:lnTo>
                <a:lnTo>
                  <a:pt x="1875" y="1278"/>
                </a:lnTo>
                <a:lnTo>
                  <a:pt x="1867" y="1278"/>
                </a:lnTo>
                <a:lnTo>
                  <a:pt x="1862" y="1278"/>
                </a:lnTo>
                <a:lnTo>
                  <a:pt x="1855" y="1278"/>
                </a:lnTo>
                <a:lnTo>
                  <a:pt x="1848" y="1278"/>
                </a:lnTo>
                <a:lnTo>
                  <a:pt x="1841" y="1278"/>
                </a:lnTo>
                <a:lnTo>
                  <a:pt x="1834" y="1278"/>
                </a:lnTo>
                <a:lnTo>
                  <a:pt x="1826" y="1278"/>
                </a:lnTo>
                <a:lnTo>
                  <a:pt x="1819" y="1278"/>
                </a:lnTo>
                <a:lnTo>
                  <a:pt x="1812" y="1278"/>
                </a:lnTo>
                <a:lnTo>
                  <a:pt x="1805" y="1278"/>
                </a:lnTo>
                <a:lnTo>
                  <a:pt x="1798" y="1278"/>
                </a:lnTo>
                <a:lnTo>
                  <a:pt x="1791" y="1278"/>
                </a:lnTo>
                <a:lnTo>
                  <a:pt x="1784" y="1278"/>
                </a:lnTo>
                <a:lnTo>
                  <a:pt x="1777" y="1278"/>
                </a:lnTo>
                <a:lnTo>
                  <a:pt x="1769" y="1278"/>
                </a:lnTo>
                <a:lnTo>
                  <a:pt x="1762" y="1278"/>
                </a:lnTo>
                <a:lnTo>
                  <a:pt x="1755" y="1278"/>
                </a:lnTo>
                <a:lnTo>
                  <a:pt x="1750" y="1278"/>
                </a:lnTo>
                <a:lnTo>
                  <a:pt x="1743" y="1278"/>
                </a:lnTo>
                <a:lnTo>
                  <a:pt x="1736" y="1278"/>
                </a:lnTo>
                <a:lnTo>
                  <a:pt x="1728" y="1278"/>
                </a:lnTo>
                <a:lnTo>
                  <a:pt x="1721" y="1278"/>
                </a:lnTo>
                <a:lnTo>
                  <a:pt x="1714" y="1278"/>
                </a:lnTo>
                <a:lnTo>
                  <a:pt x="1707" y="1278"/>
                </a:lnTo>
                <a:lnTo>
                  <a:pt x="1700" y="1278"/>
                </a:lnTo>
                <a:lnTo>
                  <a:pt x="1693" y="1278"/>
                </a:lnTo>
                <a:lnTo>
                  <a:pt x="1686" y="1278"/>
                </a:lnTo>
                <a:lnTo>
                  <a:pt x="1679" y="1278"/>
                </a:lnTo>
                <a:lnTo>
                  <a:pt x="1671" y="1278"/>
                </a:lnTo>
                <a:lnTo>
                  <a:pt x="1664" y="1278"/>
                </a:lnTo>
                <a:lnTo>
                  <a:pt x="1657" y="1278"/>
                </a:lnTo>
                <a:lnTo>
                  <a:pt x="1650" y="1278"/>
                </a:lnTo>
                <a:lnTo>
                  <a:pt x="1643" y="1278"/>
                </a:lnTo>
                <a:lnTo>
                  <a:pt x="1636" y="1278"/>
                </a:lnTo>
                <a:lnTo>
                  <a:pt x="1630" y="1278"/>
                </a:lnTo>
                <a:lnTo>
                  <a:pt x="1623" y="1278"/>
                </a:lnTo>
                <a:lnTo>
                  <a:pt x="1616" y="1278"/>
                </a:lnTo>
                <a:lnTo>
                  <a:pt x="1609" y="1278"/>
                </a:lnTo>
                <a:lnTo>
                  <a:pt x="1602" y="1278"/>
                </a:lnTo>
                <a:lnTo>
                  <a:pt x="1595" y="1278"/>
                </a:lnTo>
                <a:lnTo>
                  <a:pt x="1588" y="1278"/>
                </a:lnTo>
                <a:lnTo>
                  <a:pt x="1581" y="1278"/>
                </a:lnTo>
                <a:lnTo>
                  <a:pt x="1573" y="1278"/>
                </a:lnTo>
                <a:lnTo>
                  <a:pt x="1566" y="1278"/>
                </a:lnTo>
                <a:lnTo>
                  <a:pt x="1559" y="1278"/>
                </a:lnTo>
                <a:lnTo>
                  <a:pt x="1552" y="1278"/>
                </a:lnTo>
                <a:lnTo>
                  <a:pt x="1545" y="1278"/>
                </a:lnTo>
                <a:lnTo>
                  <a:pt x="1538" y="1278"/>
                </a:lnTo>
                <a:lnTo>
                  <a:pt x="1531" y="1278"/>
                </a:lnTo>
                <a:lnTo>
                  <a:pt x="1524" y="1278"/>
                </a:lnTo>
                <a:lnTo>
                  <a:pt x="1516" y="1278"/>
                </a:lnTo>
                <a:lnTo>
                  <a:pt x="1509" y="1278"/>
                </a:lnTo>
                <a:lnTo>
                  <a:pt x="1502" y="1278"/>
                </a:lnTo>
                <a:lnTo>
                  <a:pt x="1495" y="1278"/>
                </a:lnTo>
                <a:lnTo>
                  <a:pt x="1490" y="1278"/>
                </a:lnTo>
                <a:lnTo>
                  <a:pt x="1483" y="1278"/>
                </a:lnTo>
                <a:lnTo>
                  <a:pt x="1475" y="1278"/>
                </a:lnTo>
                <a:lnTo>
                  <a:pt x="1468" y="1278"/>
                </a:lnTo>
                <a:lnTo>
                  <a:pt x="1461" y="1278"/>
                </a:lnTo>
                <a:lnTo>
                  <a:pt x="1454" y="1278"/>
                </a:lnTo>
                <a:lnTo>
                  <a:pt x="1447" y="1278"/>
                </a:lnTo>
                <a:lnTo>
                  <a:pt x="1440" y="1278"/>
                </a:lnTo>
                <a:lnTo>
                  <a:pt x="1433" y="1278"/>
                </a:lnTo>
                <a:lnTo>
                  <a:pt x="1426" y="1278"/>
                </a:lnTo>
                <a:lnTo>
                  <a:pt x="1418" y="1278"/>
                </a:lnTo>
                <a:lnTo>
                  <a:pt x="1411" y="1278"/>
                </a:lnTo>
                <a:lnTo>
                  <a:pt x="1404" y="1278"/>
                </a:lnTo>
                <a:lnTo>
                  <a:pt x="1397" y="1278"/>
                </a:lnTo>
                <a:lnTo>
                  <a:pt x="1390" y="1278"/>
                </a:lnTo>
                <a:lnTo>
                  <a:pt x="1383" y="1278"/>
                </a:lnTo>
                <a:lnTo>
                  <a:pt x="1376" y="1278"/>
                </a:lnTo>
                <a:lnTo>
                  <a:pt x="1370" y="1278"/>
                </a:lnTo>
                <a:lnTo>
                  <a:pt x="1363" y="1278"/>
                </a:lnTo>
                <a:lnTo>
                  <a:pt x="1356" y="1278"/>
                </a:lnTo>
                <a:lnTo>
                  <a:pt x="1349" y="1278"/>
                </a:lnTo>
                <a:lnTo>
                  <a:pt x="1342" y="1278"/>
                </a:lnTo>
                <a:lnTo>
                  <a:pt x="1335" y="1278"/>
                </a:lnTo>
                <a:lnTo>
                  <a:pt x="1328" y="1278"/>
                </a:lnTo>
                <a:lnTo>
                  <a:pt x="1320" y="1278"/>
                </a:lnTo>
                <a:lnTo>
                  <a:pt x="1313" y="1278"/>
                </a:lnTo>
                <a:lnTo>
                  <a:pt x="1306" y="1278"/>
                </a:lnTo>
                <a:lnTo>
                  <a:pt x="1299" y="1278"/>
                </a:lnTo>
                <a:lnTo>
                  <a:pt x="1292" y="1278"/>
                </a:lnTo>
                <a:lnTo>
                  <a:pt x="1285" y="1278"/>
                </a:lnTo>
                <a:lnTo>
                  <a:pt x="1278" y="1278"/>
                </a:lnTo>
                <a:lnTo>
                  <a:pt x="1270" y="1278"/>
                </a:lnTo>
                <a:lnTo>
                  <a:pt x="1263" y="1278"/>
                </a:lnTo>
                <a:lnTo>
                  <a:pt x="1258" y="1278"/>
                </a:lnTo>
                <a:lnTo>
                  <a:pt x="1251" y="1278"/>
                </a:lnTo>
                <a:lnTo>
                  <a:pt x="1244" y="1278"/>
                </a:lnTo>
                <a:lnTo>
                  <a:pt x="1237" y="1278"/>
                </a:lnTo>
                <a:lnTo>
                  <a:pt x="1230" y="1278"/>
                </a:lnTo>
                <a:lnTo>
                  <a:pt x="1222" y="1278"/>
                </a:lnTo>
                <a:lnTo>
                  <a:pt x="1215" y="1278"/>
                </a:lnTo>
                <a:lnTo>
                  <a:pt x="1208" y="1278"/>
                </a:lnTo>
                <a:lnTo>
                  <a:pt x="1201" y="1278"/>
                </a:lnTo>
                <a:lnTo>
                  <a:pt x="1194" y="1278"/>
                </a:lnTo>
                <a:lnTo>
                  <a:pt x="1187" y="1278"/>
                </a:lnTo>
                <a:lnTo>
                  <a:pt x="1180" y="1278"/>
                </a:lnTo>
                <a:lnTo>
                  <a:pt x="1172" y="1278"/>
                </a:lnTo>
                <a:lnTo>
                  <a:pt x="1165" y="1278"/>
                </a:lnTo>
                <a:lnTo>
                  <a:pt x="1158" y="1278"/>
                </a:lnTo>
                <a:lnTo>
                  <a:pt x="1151" y="1278"/>
                </a:lnTo>
                <a:lnTo>
                  <a:pt x="1144" y="1278"/>
                </a:lnTo>
                <a:lnTo>
                  <a:pt x="1137" y="1278"/>
                </a:lnTo>
                <a:lnTo>
                  <a:pt x="1130" y="1278"/>
                </a:lnTo>
                <a:lnTo>
                  <a:pt x="1124" y="1278"/>
                </a:lnTo>
                <a:lnTo>
                  <a:pt x="1117" y="1278"/>
                </a:lnTo>
                <a:lnTo>
                  <a:pt x="1110" y="1278"/>
                </a:lnTo>
                <a:lnTo>
                  <a:pt x="1103" y="1278"/>
                </a:lnTo>
                <a:lnTo>
                  <a:pt x="1096" y="1278"/>
                </a:lnTo>
                <a:lnTo>
                  <a:pt x="1089" y="1278"/>
                </a:lnTo>
                <a:lnTo>
                  <a:pt x="1082" y="1278"/>
                </a:lnTo>
                <a:lnTo>
                  <a:pt x="1074" y="1278"/>
                </a:lnTo>
                <a:lnTo>
                  <a:pt x="1067" y="1278"/>
                </a:lnTo>
                <a:lnTo>
                  <a:pt x="1060" y="1278"/>
                </a:lnTo>
                <a:lnTo>
                  <a:pt x="1053" y="1278"/>
                </a:lnTo>
                <a:lnTo>
                  <a:pt x="1046" y="1278"/>
                </a:lnTo>
                <a:lnTo>
                  <a:pt x="1039" y="1278"/>
                </a:lnTo>
                <a:lnTo>
                  <a:pt x="1032" y="1278"/>
                </a:lnTo>
                <a:lnTo>
                  <a:pt x="1025" y="1278"/>
                </a:lnTo>
                <a:lnTo>
                  <a:pt x="1017" y="1278"/>
                </a:lnTo>
                <a:lnTo>
                  <a:pt x="1010" y="1278"/>
                </a:lnTo>
                <a:lnTo>
                  <a:pt x="1003" y="1278"/>
                </a:lnTo>
                <a:lnTo>
                  <a:pt x="996" y="1278"/>
                </a:lnTo>
                <a:lnTo>
                  <a:pt x="991" y="1278"/>
                </a:lnTo>
                <a:lnTo>
                  <a:pt x="984" y="1278"/>
                </a:lnTo>
                <a:lnTo>
                  <a:pt x="976" y="1278"/>
                </a:lnTo>
                <a:lnTo>
                  <a:pt x="969" y="1278"/>
                </a:lnTo>
                <a:lnTo>
                  <a:pt x="962" y="1278"/>
                </a:lnTo>
                <a:lnTo>
                  <a:pt x="955" y="1278"/>
                </a:lnTo>
                <a:lnTo>
                  <a:pt x="948" y="1278"/>
                </a:lnTo>
                <a:lnTo>
                  <a:pt x="941" y="1278"/>
                </a:lnTo>
                <a:lnTo>
                  <a:pt x="934" y="1278"/>
                </a:lnTo>
                <a:lnTo>
                  <a:pt x="927" y="1278"/>
                </a:lnTo>
                <a:lnTo>
                  <a:pt x="919" y="1278"/>
                </a:lnTo>
                <a:lnTo>
                  <a:pt x="912" y="1278"/>
                </a:lnTo>
                <a:lnTo>
                  <a:pt x="905" y="1278"/>
                </a:lnTo>
                <a:lnTo>
                  <a:pt x="898" y="1278"/>
                </a:lnTo>
                <a:lnTo>
                  <a:pt x="891" y="1278"/>
                </a:lnTo>
                <a:lnTo>
                  <a:pt x="884" y="1278"/>
                </a:lnTo>
                <a:lnTo>
                  <a:pt x="878" y="1278"/>
                </a:lnTo>
                <a:lnTo>
                  <a:pt x="871" y="1278"/>
                </a:lnTo>
                <a:lnTo>
                  <a:pt x="864" y="1278"/>
                </a:lnTo>
                <a:lnTo>
                  <a:pt x="857" y="1278"/>
                </a:lnTo>
                <a:lnTo>
                  <a:pt x="850" y="1278"/>
                </a:lnTo>
                <a:lnTo>
                  <a:pt x="843" y="1278"/>
                </a:lnTo>
                <a:lnTo>
                  <a:pt x="836" y="1278"/>
                </a:lnTo>
                <a:lnTo>
                  <a:pt x="829" y="1278"/>
                </a:lnTo>
                <a:lnTo>
                  <a:pt x="821" y="1278"/>
                </a:lnTo>
                <a:lnTo>
                  <a:pt x="814" y="1278"/>
                </a:lnTo>
                <a:lnTo>
                  <a:pt x="807" y="1278"/>
                </a:lnTo>
                <a:lnTo>
                  <a:pt x="800" y="1278"/>
                </a:lnTo>
                <a:lnTo>
                  <a:pt x="793" y="1278"/>
                </a:lnTo>
                <a:lnTo>
                  <a:pt x="786" y="1278"/>
                </a:lnTo>
                <a:lnTo>
                  <a:pt x="779" y="1278"/>
                </a:lnTo>
                <a:lnTo>
                  <a:pt x="772" y="1278"/>
                </a:lnTo>
                <a:lnTo>
                  <a:pt x="764" y="1278"/>
                </a:lnTo>
                <a:lnTo>
                  <a:pt x="759" y="1278"/>
                </a:lnTo>
                <a:lnTo>
                  <a:pt x="752" y="1278"/>
                </a:lnTo>
                <a:lnTo>
                  <a:pt x="745" y="1278"/>
                </a:lnTo>
                <a:lnTo>
                  <a:pt x="738" y="1278"/>
                </a:lnTo>
                <a:lnTo>
                  <a:pt x="731" y="1278"/>
                </a:lnTo>
                <a:lnTo>
                  <a:pt x="723" y="1278"/>
                </a:lnTo>
                <a:lnTo>
                  <a:pt x="716" y="1278"/>
                </a:lnTo>
                <a:lnTo>
                  <a:pt x="709" y="1278"/>
                </a:lnTo>
                <a:lnTo>
                  <a:pt x="702" y="1278"/>
                </a:lnTo>
                <a:lnTo>
                  <a:pt x="695" y="1278"/>
                </a:lnTo>
                <a:lnTo>
                  <a:pt x="688" y="1278"/>
                </a:lnTo>
                <a:lnTo>
                  <a:pt x="681" y="1278"/>
                </a:lnTo>
                <a:lnTo>
                  <a:pt x="674" y="1278"/>
                </a:lnTo>
                <a:lnTo>
                  <a:pt x="666" y="1278"/>
                </a:lnTo>
                <a:lnTo>
                  <a:pt x="659" y="1278"/>
                </a:lnTo>
                <a:lnTo>
                  <a:pt x="652" y="1278"/>
                </a:lnTo>
                <a:lnTo>
                  <a:pt x="645" y="1278"/>
                </a:lnTo>
                <a:lnTo>
                  <a:pt x="638" y="1278"/>
                </a:lnTo>
                <a:lnTo>
                  <a:pt x="631" y="1278"/>
                </a:lnTo>
                <a:lnTo>
                  <a:pt x="624" y="1278"/>
                </a:lnTo>
                <a:lnTo>
                  <a:pt x="617" y="1278"/>
                </a:lnTo>
                <a:lnTo>
                  <a:pt x="611" y="1278"/>
                </a:lnTo>
                <a:lnTo>
                  <a:pt x="604" y="1278"/>
                </a:lnTo>
                <a:lnTo>
                  <a:pt x="597" y="1278"/>
                </a:lnTo>
                <a:lnTo>
                  <a:pt x="590" y="1278"/>
                </a:lnTo>
                <a:lnTo>
                  <a:pt x="583" y="1278"/>
                </a:lnTo>
                <a:lnTo>
                  <a:pt x="576" y="1278"/>
                </a:lnTo>
                <a:lnTo>
                  <a:pt x="568" y="1278"/>
                </a:lnTo>
                <a:lnTo>
                  <a:pt x="561" y="1278"/>
                </a:lnTo>
                <a:lnTo>
                  <a:pt x="554" y="1278"/>
                </a:lnTo>
                <a:lnTo>
                  <a:pt x="547" y="1278"/>
                </a:lnTo>
                <a:lnTo>
                  <a:pt x="540" y="1278"/>
                </a:lnTo>
                <a:lnTo>
                  <a:pt x="533" y="1278"/>
                </a:lnTo>
                <a:lnTo>
                  <a:pt x="526" y="1278"/>
                </a:lnTo>
                <a:lnTo>
                  <a:pt x="519" y="1278"/>
                </a:lnTo>
                <a:lnTo>
                  <a:pt x="511" y="1278"/>
                </a:lnTo>
                <a:lnTo>
                  <a:pt x="504" y="1278"/>
                </a:lnTo>
                <a:lnTo>
                  <a:pt x="499" y="1278"/>
                </a:lnTo>
                <a:lnTo>
                  <a:pt x="492" y="1278"/>
                </a:lnTo>
                <a:lnTo>
                  <a:pt x="485" y="1278"/>
                </a:lnTo>
                <a:lnTo>
                  <a:pt x="478" y="1278"/>
                </a:lnTo>
                <a:lnTo>
                  <a:pt x="470" y="1278"/>
                </a:lnTo>
                <a:lnTo>
                  <a:pt x="463" y="1278"/>
                </a:lnTo>
                <a:lnTo>
                  <a:pt x="456" y="1278"/>
                </a:lnTo>
                <a:lnTo>
                  <a:pt x="449" y="1278"/>
                </a:lnTo>
                <a:lnTo>
                  <a:pt x="442" y="1278"/>
                </a:lnTo>
                <a:lnTo>
                  <a:pt x="435" y="1278"/>
                </a:lnTo>
                <a:lnTo>
                  <a:pt x="428" y="1278"/>
                </a:lnTo>
                <a:lnTo>
                  <a:pt x="421" y="1278"/>
                </a:lnTo>
                <a:lnTo>
                  <a:pt x="413" y="1278"/>
                </a:lnTo>
                <a:lnTo>
                  <a:pt x="406" y="1278"/>
                </a:lnTo>
                <a:lnTo>
                  <a:pt x="399" y="1278"/>
                </a:lnTo>
                <a:lnTo>
                  <a:pt x="392" y="1278"/>
                </a:lnTo>
                <a:lnTo>
                  <a:pt x="387" y="1278"/>
                </a:lnTo>
                <a:lnTo>
                  <a:pt x="380" y="1278"/>
                </a:lnTo>
                <a:lnTo>
                  <a:pt x="372" y="1278"/>
                </a:lnTo>
                <a:lnTo>
                  <a:pt x="365" y="1278"/>
                </a:lnTo>
                <a:lnTo>
                  <a:pt x="358" y="1278"/>
                </a:lnTo>
                <a:lnTo>
                  <a:pt x="351" y="1278"/>
                </a:lnTo>
                <a:lnTo>
                  <a:pt x="344" y="1278"/>
                </a:lnTo>
                <a:lnTo>
                  <a:pt x="337" y="1278"/>
                </a:lnTo>
                <a:lnTo>
                  <a:pt x="330" y="1278"/>
                </a:lnTo>
                <a:lnTo>
                  <a:pt x="323" y="1278"/>
                </a:lnTo>
                <a:lnTo>
                  <a:pt x="315" y="1278"/>
                </a:lnTo>
                <a:lnTo>
                  <a:pt x="308" y="1278"/>
                </a:lnTo>
                <a:lnTo>
                  <a:pt x="301" y="1278"/>
                </a:lnTo>
                <a:lnTo>
                  <a:pt x="294" y="1278"/>
                </a:lnTo>
                <a:lnTo>
                  <a:pt x="287" y="1278"/>
                </a:lnTo>
                <a:lnTo>
                  <a:pt x="280" y="1278"/>
                </a:lnTo>
                <a:lnTo>
                  <a:pt x="273" y="1278"/>
                </a:lnTo>
                <a:lnTo>
                  <a:pt x="266" y="1278"/>
                </a:lnTo>
                <a:lnTo>
                  <a:pt x="258" y="1278"/>
                </a:lnTo>
                <a:lnTo>
                  <a:pt x="253" y="1278"/>
                </a:lnTo>
                <a:lnTo>
                  <a:pt x="246" y="1278"/>
                </a:lnTo>
                <a:lnTo>
                  <a:pt x="239" y="1278"/>
                </a:lnTo>
                <a:lnTo>
                  <a:pt x="232" y="1278"/>
                </a:lnTo>
                <a:lnTo>
                  <a:pt x="225" y="1278"/>
                </a:lnTo>
                <a:lnTo>
                  <a:pt x="217" y="1278"/>
                </a:lnTo>
                <a:lnTo>
                  <a:pt x="210" y="1278"/>
                </a:lnTo>
                <a:lnTo>
                  <a:pt x="203" y="1278"/>
                </a:lnTo>
                <a:lnTo>
                  <a:pt x="196" y="1278"/>
                </a:lnTo>
                <a:lnTo>
                  <a:pt x="189" y="1278"/>
                </a:lnTo>
                <a:lnTo>
                  <a:pt x="182" y="1278"/>
                </a:lnTo>
                <a:lnTo>
                  <a:pt x="175" y="1278"/>
                </a:lnTo>
                <a:lnTo>
                  <a:pt x="167" y="1278"/>
                </a:lnTo>
                <a:lnTo>
                  <a:pt x="160" y="1278"/>
                </a:lnTo>
                <a:lnTo>
                  <a:pt x="153" y="1278"/>
                </a:lnTo>
                <a:lnTo>
                  <a:pt x="146" y="1278"/>
                </a:lnTo>
                <a:lnTo>
                  <a:pt x="139" y="1278"/>
                </a:lnTo>
                <a:lnTo>
                  <a:pt x="132" y="1278"/>
                </a:lnTo>
                <a:lnTo>
                  <a:pt x="125" y="1278"/>
                </a:lnTo>
                <a:lnTo>
                  <a:pt x="118" y="1278"/>
                </a:lnTo>
                <a:lnTo>
                  <a:pt x="112" y="1278"/>
                </a:lnTo>
                <a:lnTo>
                  <a:pt x="105" y="1278"/>
                </a:lnTo>
                <a:lnTo>
                  <a:pt x="98" y="1278"/>
                </a:lnTo>
                <a:lnTo>
                  <a:pt x="91" y="1278"/>
                </a:lnTo>
                <a:lnTo>
                  <a:pt x="84" y="1278"/>
                </a:lnTo>
                <a:lnTo>
                  <a:pt x="77" y="1278"/>
                </a:lnTo>
                <a:lnTo>
                  <a:pt x="69" y="1278"/>
                </a:lnTo>
                <a:lnTo>
                  <a:pt x="62" y="1278"/>
                </a:lnTo>
                <a:lnTo>
                  <a:pt x="55" y="1278"/>
                </a:lnTo>
                <a:lnTo>
                  <a:pt x="48" y="1278"/>
                </a:lnTo>
                <a:lnTo>
                  <a:pt x="41" y="1278"/>
                </a:lnTo>
                <a:lnTo>
                  <a:pt x="34" y="1278"/>
                </a:lnTo>
                <a:lnTo>
                  <a:pt x="27" y="1278"/>
                </a:lnTo>
                <a:lnTo>
                  <a:pt x="20" y="1278"/>
                </a:lnTo>
                <a:lnTo>
                  <a:pt x="12" y="1278"/>
                </a:lnTo>
                <a:lnTo>
                  <a:pt x="7" y="1278"/>
                </a:lnTo>
                <a:lnTo>
                  <a:pt x="0" y="1278"/>
                </a:lnTo>
                <a:lnTo>
                  <a:pt x="0" y="1265"/>
                </a:lnTo>
              </a:path>
            </a:pathLst>
          </a:custGeom>
          <a:solidFill>
            <a:srgbClr val="CCFFCC"/>
          </a:solidFill>
          <a:ln w="12700" cap="rnd">
            <a:solidFill>
              <a:schemeClr val="bg1"/>
            </a:solidFill>
            <a:round/>
            <a:headEnd/>
            <a:tailEnd/>
          </a:ln>
        </p:spPr>
        <p:txBody>
          <a:bodyPr/>
          <a:lstStyle/>
          <a:p>
            <a:endParaRPr lang="en-US">
              <a:solidFill>
                <a:srgbClr val="FFFFFF"/>
              </a:solidFill>
            </a:endParaRPr>
          </a:p>
        </p:txBody>
      </p:sp>
      <p:sp>
        <p:nvSpPr>
          <p:cNvPr id="78856" name="Freeform 7"/>
          <p:cNvSpPr>
            <a:spLocks/>
          </p:cNvSpPr>
          <p:nvPr/>
        </p:nvSpPr>
        <p:spPr bwMode="auto">
          <a:xfrm>
            <a:off x="5668963" y="3505201"/>
            <a:ext cx="2220913" cy="273050"/>
          </a:xfrm>
          <a:custGeom>
            <a:avLst/>
            <a:gdLst>
              <a:gd name="T0" fmla="*/ 43 w 1399"/>
              <a:gd name="T1" fmla="*/ 153 h 154"/>
              <a:gd name="T2" fmla="*/ 90 w 1399"/>
              <a:gd name="T3" fmla="*/ 153 h 154"/>
              <a:gd name="T4" fmla="*/ 140 w 1399"/>
              <a:gd name="T5" fmla="*/ 153 h 154"/>
              <a:gd name="T6" fmla="*/ 190 w 1399"/>
              <a:gd name="T7" fmla="*/ 153 h 154"/>
              <a:gd name="T8" fmla="*/ 237 w 1399"/>
              <a:gd name="T9" fmla="*/ 153 h 154"/>
              <a:gd name="T10" fmla="*/ 287 w 1399"/>
              <a:gd name="T11" fmla="*/ 153 h 154"/>
              <a:gd name="T12" fmla="*/ 335 w 1399"/>
              <a:gd name="T13" fmla="*/ 153 h 154"/>
              <a:gd name="T14" fmla="*/ 384 w 1399"/>
              <a:gd name="T15" fmla="*/ 153 h 154"/>
              <a:gd name="T16" fmla="*/ 432 w 1399"/>
              <a:gd name="T17" fmla="*/ 153 h 154"/>
              <a:gd name="T18" fmla="*/ 482 w 1399"/>
              <a:gd name="T19" fmla="*/ 153 h 154"/>
              <a:gd name="T20" fmla="*/ 532 w 1399"/>
              <a:gd name="T21" fmla="*/ 153 h 154"/>
              <a:gd name="T22" fmla="*/ 579 w 1399"/>
              <a:gd name="T23" fmla="*/ 153 h 154"/>
              <a:gd name="T24" fmla="*/ 629 w 1399"/>
              <a:gd name="T25" fmla="*/ 153 h 154"/>
              <a:gd name="T26" fmla="*/ 679 w 1399"/>
              <a:gd name="T27" fmla="*/ 153 h 154"/>
              <a:gd name="T28" fmla="*/ 726 w 1399"/>
              <a:gd name="T29" fmla="*/ 0 h 154"/>
              <a:gd name="T30" fmla="*/ 776 w 1399"/>
              <a:gd name="T31" fmla="*/ 21 h 154"/>
              <a:gd name="T32" fmla="*/ 824 w 1399"/>
              <a:gd name="T33" fmla="*/ 39 h 154"/>
              <a:gd name="T34" fmla="*/ 874 w 1399"/>
              <a:gd name="T35" fmla="*/ 56 h 154"/>
              <a:gd name="T36" fmla="*/ 923 w 1399"/>
              <a:gd name="T37" fmla="*/ 70 h 154"/>
              <a:gd name="T38" fmla="*/ 971 w 1399"/>
              <a:gd name="T39" fmla="*/ 83 h 154"/>
              <a:gd name="T40" fmla="*/ 1021 w 1399"/>
              <a:gd name="T41" fmla="*/ 95 h 154"/>
              <a:gd name="T42" fmla="*/ 1068 w 1399"/>
              <a:gd name="T43" fmla="*/ 103 h 154"/>
              <a:gd name="T44" fmla="*/ 1118 w 1399"/>
              <a:gd name="T45" fmla="*/ 112 h 154"/>
              <a:gd name="T46" fmla="*/ 1168 w 1399"/>
              <a:gd name="T47" fmla="*/ 118 h 154"/>
              <a:gd name="T48" fmla="*/ 1215 w 1399"/>
              <a:gd name="T49" fmla="*/ 124 h 154"/>
              <a:gd name="T50" fmla="*/ 1265 w 1399"/>
              <a:gd name="T51" fmla="*/ 130 h 154"/>
              <a:gd name="T52" fmla="*/ 1313 w 1399"/>
              <a:gd name="T53" fmla="*/ 134 h 154"/>
              <a:gd name="T54" fmla="*/ 1363 w 1399"/>
              <a:gd name="T55" fmla="*/ 138 h 154"/>
              <a:gd name="T56" fmla="*/ 1391 w 1399"/>
              <a:gd name="T57" fmla="*/ 153 h 154"/>
              <a:gd name="T58" fmla="*/ 1341 w 1399"/>
              <a:gd name="T59" fmla="*/ 153 h 154"/>
              <a:gd name="T60" fmla="*/ 1292 w 1399"/>
              <a:gd name="T61" fmla="*/ 153 h 154"/>
              <a:gd name="T62" fmla="*/ 1244 w 1399"/>
              <a:gd name="T63" fmla="*/ 153 h 154"/>
              <a:gd name="T64" fmla="*/ 1194 w 1399"/>
              <a:gd name="T65" fmla="*/ 153 h 154"/>
              <a:gd name="T66" fmla="*/ 1146 w 1399"/>
              <a:gd name="T67" fmla="*/ 153 h 154"/>
              <a:gd name="T68" fmla="*/ 1097 w 1399"/>
              <a:gd name="T69" fmla="*/ 153 h 154"/>
              <a:gd name="T70" fmla="*/ 1049 w 1399"/>
              <a:gd name="T71" fmla="*/ 153 h 154"/>
              <a:gd name="T72" fmla="*/ 999 w 1399"/>
              <a:gd name="T73" fmla="*/ 153 h 154"/>
              <a:gd name="T74" fmla="*/ 950 w 1399"/>
              <a:gd name="T75" fmla="*/ 153 h 154"/>
              <a:gd name="T76" fmla="*/ 902 w 1399"/>
              <a:gd name="T77" fmla="*/ 153 h 154"/>
              <a:gd name="T78" fmla="*/ 852 w 1399"/>
              <a:gd name="T79" fmla="*/ 153 h 154"/>
              <a:gd name="T80" fmla="*/ 803 w 1399"/>
              <a:gd name="T81" fmla="*/ 153 h 154"/>
              <a:gd name="T82" fmla="*/ 755 w 1399"/>
              <a:gd name="T83" fmla="*/ 153 h 154"/>
              <a:gd name="T84" fmla="*/ 705 w 1399"/>
              <a:gd name="T85" fmla="*/ 153 h 154"/>
              <a:gd name="T86" fmla="*/ 657 w 1399"/>
              <a:gd name="T87" fmla="*/ 153 h 154"/>
              <a:gd name="T88" fmla="*/ 608 w 1399"/>
              <a:gd name="T89" fmla="*/ 153 h 154"/>
              <a:gd name="T90" fmla="*/ 560 w 1399"/>
              <a:gd name="T91" fmla="*/ 153 h 154"/>
              <a:gd name="T92" fmla="*/ 510 w 1399"/>
              <a:gd name="T93" fmla="*/ 153 h 154"/>
              <a:gd name="T94" fmla="*/ 461 w 1399"/>
              <a:gd name="T95" fmla="*/ 153 h 154"/>
              <a:gd name="T96" fmla="*/ 413 w 1399"/>
              <a:gd name="T97" fmla="*/ 153 h 154"/>
              <a:gd name="T98" fmla="*/ 363 w 1399"/>
              <a:gd name="T99" fmla="*/ 153 h 154"/>
              <a:gd name="T100" fmla="*/ 314 w 1399"/>
              <a:gd name="T101" fmla="*/ 153 h 154"/>
              <a:gd name="T102" fmla="*/ 266 w 1399"/>
              <a:gd name="T103" fmla="*/ 153 h 154"/>
              <a:gd name="T104" fmla="*/ 216 w 1399"/>
              <a:gd name="T105" fmla="*/ 153 h 154"/>
              <a:gd name="T106" fmla="*/ 168 w 1399"/>
              <a:gd name="T107" fmla="*/ 153 h 154"/>
              <a:gd name="T108" fmla="*/ 119 w 1399"/>
              <a:gd name="T109" fmla="*/ 153 h 154"/>
              <a:gd name="T110" fmla="*/ 69 w 1399"/>
              <a:gd name="T111" fmla="*/ 153 h 154"/>
              <a:gd name="T112" fmla="*/ 21 w 1399"/>
              <a:gd name="T113" fmla="*/ 153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9"/>
              <a:gd name="T172" fmla="*/ 0 h 154"/>
              <a:gd name="T173" fmla="*/ 1399 w 1399"/>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9" h="154">
                <a:moveTo>
                  <a:pt x="0" y="153"/>
                </a:moveTo>
                <a:lnTo>
                  <a:pt x="7" y="153"/>
                </a:lnTo>
                <a:lnTo>
                  <a:pt x="14" y="153"/>
                </a:lnTo>
                <a:lnTo>
                  <a:pt x="21" y="153"/>
                </a:lnTo>
                <a:lnTo>
                  <a:pt x="28" y="153"/>
                </a:lnTo>
                <a:lnTo>
                  <a:pt x="35" y="153"/>
                </a:lnTo>
                <a:lnTo>
                  <a:pt x="43" y="153"/>
                </a:lnTo>
                <a:lnTo>
                  <a:pt x="50" y="153"/>
                </a:lnTo>
                <a:lnTo>
                  <a:pt x="57" y="153"/>
                </a:lnTo>
                <a:lnTo>
                  <a:pt x="62" y="153"/>
                </a:lnTo>
                <a:lnTo>
                  <a:pt x="69" y="153"/>
                </a:lnTo>
                <a:lnTo>
                  <a:pt x="76" y="153"/>
                </a:lnTo>
                <a:lnTo>
                  <a:pt x="83" y="153"/>
                </a:lnTo>
                <a:lnTo>
                  <a:pt x="90" y="153"/>
                </a:lnTo>
                <a:lnTo>
                  <a:pt x="97" y="153"/>
                </a:lnTo>
                <a:lnTo>
                  <a:pt x="105" y="153"/>
                </a:lnTo>
                <a:lnTo>
                  <a:pt x="112" y="153"/>
                </a:lnTo>
                <a:lnTo>
                  <a:pt x="119" y="153"/>
                </a:lnTo>
                <a:lnTo>
                  <a:pt x="126" y="153"/>
                </a:lnTo>
                <a:lnTo>
                  <a:pt x="133" y="153"/>
                </a:lnTo>
                <a:lnTo>
                  <a:pt x="140" y="153"/>
                </a:lnTo>
                <a:lnTo>
                  <a:pt x="147" y="153"/>
                </a:lnTo>
                <a:lnTo>
                  <a:pt x="154" y="153"/>
                </a:lnTo>
                <a:lnTo>
                  <a:pt x="161" y="153"/>
                </a:lnTo>
                <a:lnTo>
                  <a:pt x="168" y="153"/>
                </a:lnTo>
                <a:lnTo>
                  <a:pt x="175" y="153"/>
                </a:lnTo>
                <a:lnTo>
                  <a:pt x="183" y="153"/>
                </a:lnTo>
                <a:lnTo>
                  <a:pt x="190" y="153"/>
                </a:lnTo>
                <a:lnTo>
                  <a:pt x="195" y="153"/>
                </a:lnTo>
                <a:lnTo>
                  <a:pt x="202" y="153"/>
                </a:lnTo>
                <a:lnTo>
                  <a:pt x="209" y="153"/>
                </a:lnTo>
                <a:lnTo>
                  <a:pt x="216" y="153"/>
                </a:lnTo>
                <a:lnTo>
                  <a:pt x="223" y="153"/>
                </a:lnTo>
                <a:lnTo>
                  <a:pt x="230" y="153"/>
                </a:lnTo>
                <a:lnTo>
                  <a:pt x="237" y="153"/>
                </a:lnTo>
                <a:lnTo>
                  <a:pt x="245" y="153"/>
                </a:lnTo>
                <a:lnTo>
                  <a:pt x="252" y="153"/>
                </a:lnTo>
                <a:lnTo>
                  <a:pt x="259" y="153"/>
                </a:lnTo>
                <a:lnTo>
                  <a:pt x="266" y="153"/>
                </a:lnTo>
                <a:lnTo>
                  <a:pt x="273" y="153"/>
                </a:lnTo>
                <a:lnTo>
                  <a:pt x="280" y="153"/>
                </a:lnTo>
                <a:lnTo>
                  <a:pt x="287" y="153"/>
                </a:lnTo>
                <a:lnTo>
                  <a:pt x="294" y="153"/>
                </a:lnTo>
                <a:lnTo>
                  <a:pt x="301" y="153"/>
                </a:lnTo>
                <a:lnTo>
                  <a:pt x="307" y="153"/>
                </a:lnTo>
                <a:lnTo>
                  <a:pt x="314" y="153"/>
                </a:lnTo>
                <a:lnTo>
                  <a:pt x="321" y="153"/>
                </a:lnTo>
                <a:lnTo>
                  <a:pt x="328" y="153"/>
                </a:lnTo>
                <a:lnTo>
                  <a:pt x="335" y="153"/>
                </a:lnTo>
                <a:lnTo>
                  <a:pt x="342" y="153"/>
                </a:lnTo>
                <a:lnTo>
                  <a:pt x="349" y="153"/>
                </a:lnTo>
                <a:lnTo>
                  <a:pt x="356" y="153"/>
                </a:lnTo>
                <a:lnTo>
                  <a:pt x="363" y="153"/>
                </a:lnTo>
                <a:lnTo>
                  <a:pt x="370" y="153"/>
                </a:lnTo>
                <a:lnTo>
                  <a:pt x="377" y="153"/>
                </a:lnTo>
                <a:lnTo>
                  <a:pt x="384" y="153"/>
                </a:lnTo>
                <a:lnTo>
                  <a:pt x="392" y="153"/>
                </a:lnTo>
                <a:lnTo>
                  <a:pt x="399" y="153"/>
                </a:lnTo>
                <a:lnTo>
                  <a:pt x="406" y="153"/>
                </a:lnTo>
                <a:lnTo>
                  <a:pt x="413" y="153"/>
                </a:lnTo>
                <a:lnTo>
                  <a:pt x="420" y="153"/>
                </a:lnTo>
                <a:lnTo>
                  <a:pt x="425" y="153"/>
                </a:lnTo>
                <a:lnTo>
                  <a:pt x="432" y="153"/>
                </a:lnTo>
                <a:lnTo>
                  <a:pt x="439" y="153"/>
                </a:lnTo>
                <a:lnTo>
                  <a:pt x="447" y="153"/>
                </a:lnTo>
                <a:lnTo>
                  <a:pt x="454" y="153"/>
                </a:lnTo>
                <a:lnTo>
                  <a:pt x="461" y="153"/>
                </a:lnTo>
                <a:lnTo>
                  <a:pt x="468" y="153"/>
                </a:lnTo>
                <a:lnTo>
                  <a:pt x="475" y="153"/>
                </a:lnTo>
                <a:lnTo>
                  <a:pt x="482" y="153"/>
                </a:lnTo>
                <a:lnTo>
                  <a:pt x="489" y="153"/>
                </a:lnTo>
                <a:lnTo>
                  <a:pt x="496" y="153"/>
                </a:lnTo>
                <a:lnTo>
                  <a:pt x="503" y="153"/>
                </a:lnTo>
                <a:lnTo>
                  <a:pt x="510" y="153"/>
                </a:lnTo>
                <a:lnTo>
                  <a:pt x="517" y="153"/>
                </a:lnTo>
                <a:lnTo>
                  <a:pt x="524" y="153"/>
                </a:lnTo>
                <a:lnTo>
                  <a:pt x="532" y="153"/>
                </a:lnTo>
                <a:lnTo>
                  <a:pt x="539" y="153"/>
                </a:lnTo>
                <a:lnTo>
                  <a:pt x="546" y="153"/>
                </a:lnTo>
                <a:lnTo>
                  <a:pt x="553" y="153"/>
                </a:lnTo>
                <a:lnTo>
                  <a:pt x="560" y="153"/>
                </a:lnTo>
                <a:lnTo>
                  <a:pt x="567" y="153"/>
                </a:lnTo>
                <a:lnTo>
                  <a:pt x="572" y="153"/>
                </a:lnTo>
                <a:lnTo>
                  <a:pt x="579" y="153"/>
                </a:lnTo>
                <a:lnTo>
                  <a:pt x="586" y="153"/>
                </a:lnTo>
                <a:lnTo>
                  <a:pt x="594" y="153"/>
                </a:lnTo>
                <a:lnTo>
                  <a:pt x="601" y="153"/>
                </a:lnTo>
                <a:lnTo>
                  <a:pt x="608" y="153"/>
                </a:lnTo>
                <a:lnTo>
                  <a:pt x="615" y="153"/>
                </a:lnTo>
                <a:lnTo>
                  <a:pt x="622" y="153"/>
                </a:lnTo>
                <a:lnTo>
                  <a:pt x="629" y="153"/>
                </a:lnTo>
                <a:lnTo>
                  <a:pt x="636" y="153"/>
                </a:lnTo>
                <a:lnTo>
                  <a:pt x="643" y="153"/>
                </a:lnTo>
                <a:lnTo>
                  <a:pt x="650" y="153"/>
                </a:lnTo>
                <a:lnTo>
                  <a:pt x="657" y="153"/>
                </a:lnTo>
                <a:lnTo>
                  <a:pt x="664" y="153"/>
                </a:lnTo>
                <a:lnTo>
                  <a:pt x="672" y="153"/>
                </a:lnTo>
                <a:lnTo>
                  <a:pt x="679" y="153"/>
                </a:lnTo>
                <a:lnTo>
                  <a:pt x="684" y="153"/>
                </a:lnTo>
                <a:lnTo>
                  <a:pt x="691" y="153"/>
                </a:lnTo>
                <a:lnTo>
                  <a:pt x="698" y="153"/>
                </a:lnTo>
                <a:lnTo>
                  <a:pt x="705" y="153"/>
                </a:lnTo>
                <a:lnTo>
                  <a:pt x="712" y="153"/>
                </a:lnTo>
                <a:lnTo>
                  <a:pt x="719" y="153"/>
                </a:lnTo>
                <a:lnTo>
                  <a:pt x="726" y="0"/>
                </a:lnTo>
                <a:lnTo>
                  <a:pt x="734" y="3"/>
                </a:lnTo>
                <a:lnTo>
                  <a:pt x="741" y="6"/>
                </a:lnTo>
                <a:lnTo>
                  <a:pt x="748" y="10"/>
                </a:lnTo>
                <a:lnTo>
                  <a:pt x="755" y="13"/>
                </a:lnTo>
                <a:lnTo>
                  <a:pt x="762" y="15"/>
                </a:lnTo>
                <a:lnTo>
                  <a:pt x="769" y="18"/>
                </a:lnTo>
                <a:lnTo>
                  <a:pt x="776" y="21"/>
                </a:lnTo>
                <a:lnTo>
                  <a:pt x="783" y="23"/>
                </a:lnTo>
                <a:lnTo>
                  <a:pt x="790" y="27"/>
                </a:lnTo>
                <a:lnTo>
                  <a:pt x="796" y="29"/>
                </a:lnTo>
                <a:lnTo>
                  <a:pt x="803" y="32"/>
                </a:lnTo>
                <a:lnTo>
                  <a:pt x="810" y="34"/>
                </a:lnTo>
                <a:lnTo>
                  <a:pt x="817" y="36"/>
                </a:lnTo>
                <a:lnTo>
                  <a:pt x="824" y="39"/>
                </a:lnTo>
                <a:lnTo>
                  <a:pt x="831" y="41"/>
                </a:lnTo>
                <a:lnTo>
                  <a:pt x="838" y="45"/>
                </a:lnTo>
                <a:lnTo>
                  <a:pt x="845" y="47"/>
                </a:lnTo>
                <a:lnTo>
                  <a:pt x="852" y="49"/>
                </a:lnTo>
                <a:lnTo>
                  <a:pt x="859" y="51"/>
                </a:lnTo>
                <a:lnTo>
                  <a:pt x="866" y="53"/>
                </a:lnTo>
                <a:lnTo>
                  <a:pt x="874" y="56"/>
                </a:lnTo>
                <a:lnTo>
                  <a:pt x="881" y="57"/>
                </a:lnTo>
                <a:lnTo>
                  <a:pt x="888" y="60"/>
                </a:lnTo>
                <a:lnTo>
                  <a:pt x="895" y="63"/>
                </a:lnTo>
                <a:lnTo>
                  <a:pt x="902" y="64"/>
                </a:lnTo>
                <a:lnTo>
                  <a:pt x="909" y="66"/>
                </a:lnTo>
                <a:lnTo>
                  <a:pt x="916" y="68"/>
                </a:lnTo>
                <a:lnTo>
                  <a:pt x="923" y="70"/>
                </a:lnTo>
                <a:lnTo>
                  <a:pt x="928" y="72"/>
                </a:lnTo>
                <a:lnTo>
                  <a:pt x="936" y="74"/>
                </a:lnTo>
                <a:lnTo>
                  <a:pt x="943" y="75"/>
                </a:lnTo>
                <a:lnTo>
                  <a:pt x="950" y="78"/>
                </a:lnTo>
                <a:lnTo>
                  <a:pt x="957" y="80"/>
                </a:lnTo>
                <a:lnTo>
                  <a:pt x="964" y="81"/>
                </a:lnTo>
                <a:lnTo>
                  <a:pt x="971" y="83"/>
                </a:lnTo>
                <a:lnTo>
                  <a:pt x="978" y="85"/>
                </a:lnTo>
                <a:lnTo>
                  <a:pt x="985" y="86"/>
                </a:lnTo>
                <a:lnTo>
                  <a:pt x="992" y="88"/>
                </a:lnTo>
                <a:lnTo>
                  <a:pt x="999" y="89"/>
                </a:lnTo>
                <a:lnTo>
                  <a:pt x="1006" y="91"/>
                </a:lnTo>
                <a:lnTo>
                  <a:pt x="1014" y="92"/>
                </a:lnTo>
                <a:lnTo>
                  <a:pt x="1021" y="95"/>
                </a:lnTo>
                <a:lnTo>
                  <a:pt x="1028" y="96"/>
                </a:lnTo>
                <a:lnTo>
                  <a:pt x="1035" y="97"/>
                </a:lnTo>
                <a:lnTo>
                  <a:pt x="1042" y="99"/>
                </a:lnTo>
                <a:lnTo>
                  <a:pt x="1049" y="99"/>
                </a:lnTo>
                <a:lnTo>
                  <a:pt x="1056" y="101"/>
                </a:lnTo>
                <a:lnTo>
                  <a:pt x="1061" y="102"/>
                </a:lnTo>
                <a:lnTo>
                  <a:pt x="1068" y="103"/>
                </a:lnTo>
                <a:lnTo>
                  <a:pt x="1076" y="104"/>
                </a:lnTo>
                <a:lnTo>
                  <a:pt x="1083" y="106"/>
                </a:lnTo>
                <a:lnTo>
                  <a:pt x="1090" y="107"/>
                </a:lnTo>
                <a:lnTo>
                  <a:pt x="1097" y="108"/>
                </a:lnTo>
                <a:lnTo>
                  <a:pt x="1104" y="109"/>
                </a:lnTo>
                <a:lnTo>
                  <a:pt x="1111" y="111"/>
                </a:lnTo>
                <a:lnTo>
                  <a:pt x="1118" y="112"/>
                </a:lnTo>
                <a:lnTo>
                  <a:pt x="1125" y="113"/>
                </a:lnTo>
                <a:lnTo>
                  <a:pt x="1132" y="114"/>
                </a:lnTo>
                <a:lnTo>
                  <a:pt x="1139" y="115"/>
                </a:lnTo>
                <a:lnTo>
                  <a:pt x="1146" y="116"/>
                </a:lnTo>
                <a:lnTo>
                  <a:pt x="1153" y="117"/>
                </a:lnTo>
                <a:lnTo>
                  <a:pt x="1161" y="118"/>
                </a:lnTo>
                <a:lnTo>
                  <a:pt x="1168" y="118"/>
                </a:lnTo>
                <a:lnTo>
                  <a:pt x="1173" y="119"/>
                </a:lnTo>
                <a:lnTo>
                  <a:pt x="1180" y="120"/>
                </a:lnTo>
                <a:lnTo>
                  <a:pt x="1187" y="121"/>
                </a:lnTo>
                <a:lnTo>
                  <a:pt x="1194" y="122"/>
                </a:lnTo>
                <a:lnTo>
                  <a:pt x="1201" y="123"/>
                </a:lnTo>
                <a:lnTo>
                  <a:pt x="1208" y="124"/>
                </a:lnTo>
                <a:lnTo>
                  <a:pt x="1215" y="124"/>
                </a:lnTo>
                <a:lnTo>
                  <a:pt x="1223" y="125"/>
                </a:lnTo>
                <a:lnTo>
                  <a:pt x="1230" y="126"/>
                </a:lnTo>
                <a:lnTo>
                  <a:pt x="1237" y="126"/>
                </a:lnTo>
                <a:lnTo>
                  <a:pt x="1244" y="128"/>
                </a:lnTo>
                <a:lnTo>
                  <a:pt x="1251" y="129"/>
                </a:lnTo>
                <a:lnTo>
                  <a:pt x="1258" y="129"/>
                </a:lnTo>
                <a:lnTo>
                  <a:pt x="1265" y="130"/>
                </a:lnTo>
                <a:lnTo>
                  <a:pt x="1272" y="131"/>
                </a:lnTo>
                <a:lnTo>
                  <a:pt x="1279" y="131"/>
                </a:lnTo>
                <a:lnTo>
                  <a:pt x="1286" y="132"/>
                </a:lnTo>
                <a:lnTo>
                  <a:pt x="1292" y="132"/>
                </a:lnTo>
                <a:lnTo>
                  <a:pt x="1299" y="133"/>
                </a:lnTo>
                <a:lnTo>
                  <a:pt x="1306" y="134"/>
                </a:lnTo>
                <a:lnTo>
                  <a:pt x="1313" y="134"/>
                </a:lnTo>
                <a:lnTo>
                  <a:pt x="1320" y="135"/>
                </a:lnTo>
                <a:lnTo>
                  <a:pt x="1327" y="135"/>
                </a:lnTo>
                <a:lnTo>
                  <a:pt x="1334" y="136"/>
                </a:lnTo>
                <a:lnTo>
                  <a:pt x="1341" y="136"/>
                </a:lnTo>
                <a:lnTo>
                  <a:pt x="1348" y="137"/>
                </a:lnTo>
                <a:lnTo>
                  <a:pt x="1355" y="137"/>
                </a:lnTo>
                <a:lnTo>
                  <a:pt x="1363" y="138"/>
                </a:lnTo>
                <a:lnTo>
                  <a:pt x="1370" y="138"/>
                </a:lnTo>
                <a:lnTo>
                  <a:pt x="1377" y="138"/>
                </a:lnTo>
                <a:lnTo>
                  <a:pt x="1384" y="139"/>
                </a:lnTo>
                <a:lnTo>
                  <a:pt x="1391" y="139"/>
                </a:lnTo>
                <a:lnTo>
                  <a:pt x="1398" y="140"/>
                </a:lnTo>
                <a:lnTo>
                  <a:pt x="1398" y="153"/>
                </a:lnTo>
                <a:lnTo>
                  <a:pt x="1391" y="153"/>
                </a:lnTo>
                <a:lnTo>
                  <a:pt x="1384" y="153"/>
                </a:lnTo>
                <a:lnTo>
                  <a:pt x="1377" y="153"/>
                </a:lnTo>
                <a:lnTo>
                  <a:pt x="1370" y="153"/>
                </a:lnTo>
                <a:lnTo>
                  <a:pt x="1363" y="153"/>
                </a:lnTo>
                <a:lnTo>
                  <a:pt x="1355" y="153"/>
                </a:lnTo>
                <a:lnTo>
                  <a:pt x="1348" y="153"/>
                </a:lnTo>
                <a:lnTo>
                  <a:pt x="1341" y="153"/>
                </a:lnTo>
                <a:lnTo>
                  <a:pt x="1334" y="153"/>
                </a:lnTo>
                <a:lnTo>
                  <a:pt x="1327" y="153"/>
                </a:lnTo>
                <a:lnTo>
                  <a:pt x="1320" y="153"/>
                </a:lnTo>
                <a:lnTo>
                  <a:pt x="1313" y="153"/>
                </a:lnTo>
                <a:lnTo>
                  <a:pt x="1306" y="153"/>
                </a:lnTo>
                <a:lnTo>
                  <a:pt x="1299" y="153"/>
                </a:lnTo>
                <a:lnTo>
                  <a:pt x="1292" y="153"/>
                </a:lnTo>
                <a:lnTo>
                  <a:pt x="1286" y="153"/>
                </a:lnTo>
                <a:lnTo>
                  <a:pt x="1279" y="153"/>
                </a:lnTo>
                <a:lnTo>
                  <a:pt x="1272" y="153"/>
                </a:lnTo>
                <a:lnTo>
                  <a:pt x="1265" y="153"/>
                </a:lnTo>
                <a:lnTo>
                  <a:pt x="1258" y="153"/>
                </a:lnTo>
                <a:lnTo>
                  <a:pt x="1251" y="153"/>
                </a:lnTo>
                <a:lnTo>
                  <a:pt x="1244" y="153"/>
                </a:lnTo>
                <a:lnTo>
                  <a:pt x="1237" y="153"/>
                </a:lnTo>
                <a:lnTo>
                  <a:pt x="1230" y="153"/>
                </a:lnTo>
                <a:lnTo>
                  <a:pt x="1223" y="153"/>
                </a:lnTo>
                <a:lnTo>
                  <a:pt x="1215" y="153"/>
                </a:lnTo>
                <a:lnTo>
                  <a:pt x="1208" y="153"/>
                </a:lnTo>
                <a:lnTo>
                  <a:pt x="1201" y="153"/>
                </a:lnTo>
                <a:lnTo>
                  <a:pt x="1194" y="153"/>
                </a:lnTo>
                <a:lnTo>
                  <a:pt x="1187" y="153"/>
                </a:lnTo>
                <a:lnTo>
                  <a:pt x="1180" y="153"/>
                </a:lnTo>
                <a:lnTo>
                  <a:pt x="1173" y="153"/>
                </a:lnTo>
                <a:lnTo>
                  <a:pt x="1168" y="153"/>
                </a:lnTo>
                <a:lnTo>
                  <a:pt x="1161" y="153"/>
                </a:lnTo>
                <a:lnTo>
                  <a:pt x="1153" y="153"/>
                </a:lnTo>
                <a:lnTo>
                  <a:pt x="1146" y="153"/>
                </a:lnTo>
                <a:lnTo>
                  <a:pt x="1139" y="153"/>
                </a:lnTo>
                <a:lnTo>
                  <a:pt x="1132" y="153"/>
                </a:lnTo>
                <a:lnTo>
                  <a:pt x="1125" y="153"/>
                </a:lnTo>
                <a:lnTo>
                  <a:pt x="1118" y="153"/>
                </a:lnTo>
                <a:lnTo>
                  <a:pt x="1111" y="153"/>
                </a:lnTo>
                <a:lnTo>
                  <a:pt x="1104" y="153"/>
                </a:lnTo>
                <a:lnTo>
                  <a:pt x="1097" y="153"/>
                </a:lnTo>
                <a:lnTo>
                  <a:pt x="1090" y="153"/>
                </a:lnTo>
                <a:lnTo>
                  <a:pt x="1083" y="153"/>
                </a:lnTo>
                <a:lnTo>
                  <a:pt x="1076" y="153"/>
                </a:lnTo>
                <a:lnTo>
                  <a:pt x="1068" y="153"/>
                </a:lnTo>
                <a:lnTo>
                  <a:pt x="1061" y="153"/>
                </a:lnTo>
                <a:lnTo>
                  <a:pt x="1056" y="153"/>
                </a:lnTo>
                <a:lnTo>
                  <a:pt x="1049" y="153"/>
                </a:lnTo>
                <a:lnTo>
                  <a:pt x="1042" y="153"/>
                </a:lnTo>
                <a:lnTo>
                  <a:pt x="1035" y="153"/>
                </a:lnTo>
                <a:lnTo>
                  <a:pt x="1028" y="153"/>
                </a:lnTo>
                <a:lnTo>
                  <a:pt x="1021" y="153"/>
                </a:lnTo>
                <a:lnTo>
                  <a:pt x="1014" y="153"/>
                </a:lnTo>
                <a:lnTo>
                  <a:pt x="1006" y="153"/>
                </a:lnTo>
                <a:lnTo>
                  <a:pt x="999" y="153"/>
                </a:lnTo>
                <a:lnTo>
                  <a:pt x="992" y="153"/>
                </a:lnTo>
                <a:lnTo>
                  <a:pt x="985" y="153"/>
                </a:lnTo>
                <a:lnTo>
                  <a:pt x="978" y="153"/>
                </a:lnTo>
                <a:lnTo>
                  <a:pt x="971" y="153"/>
                </a:lnTo>
                <a:lnTo>
                  <a:pt x="964" y="153"/>
                </a:lnTo>
                <a:lnTo>
                  <a:pt x="957" y="153"/>
                </a:lnTo>
                <a:lnTo>
                  <a:pt x="950" y="153"/>
                </a:lnTo>
                <a:lnTo>
                  <a:pt x="943" y="153"/>
                </a:lnTo>
                <a:lnTo>
                  <a:pt x="936" y="153"/>
                </a:lnTo>
                <a:lnTo>
                  <a:pt x="928" y="153"/>
                </a:lnTo>
                <a:lnTo>
                  <a:pt x="923" y="153"/>
                </a:lnTo>
                <a:lnTo>
                  <a:pt x="916" y="153"/>
                </a:lnTo>
                <a:lnTo>
                  <a:pt x="909" y="153"/>
                </a:lnTo>
                <a:lnTo>
                  <a:pt x="902" y="153"/>
                </a:lnTo>
                <a:lnTo>
                  <a:pt x="895" y="153"/>
                </a:lnTo>
                <a:lnTo>
                  <a:pt x="888" y="153"/>
                </a:lnTo>
                <a:lnTo>
                  <a:pt x="881" y="153"/>
                </a:lnTo>
                <a:lnTo>
                  <a:pt x="874" y="153"/>
                </a:lnTo>
                <a:lnTo>
                  <a:pt x="866" y="153"/>
                </a:lnTo>
                <a:lnTo>
                  <a:pt x="859" y="153"/>
                </a:lnTo>
                <a:lnTo>
                  <a:pt x="852" y="153"/>
                </a:lnTo>
                <a:lnTo>
                  <a:pt x="845" y="153"/>
                </a:lnTo>
                <a:lnTo>
                  <a:pt x="838" y="153"/>
                </a:lnTo>
                <a:lnTo>
                  <a:pt x="831" y="153"/>
                </a:lnTo>
                <a:lnTo>
                  <a:pt x="824" y="153"/>
                </a:lnTo>
                <a:lnTo>
                  <a:pt x="817" y="153"/>
                </a:lnTo>
                <a:lnTo>
                  <a:pt x="810" y="153"/>
                </a:lnTo>
                <a:lnTo>
                  <a:pt x="803" y="153"/>
                </a:lnTo>
                <a:lnTo>
                  <a:pt x="796" y="153"/>
                </a:lnTo>
                <a:lnTo>
                  <a:pt x="790" y="153"/>
                </a:lnTo>
                <a:lnTo>
                  <a:pt x="783" y="153"/>
                </a:lnTo>
                <a:lnTo>
                  <a:pt x="776" y="153"/>
                </a:lnTo>
                <a:lnTo>
                  <a:pt x="769" y="153"/>
                </a:lnTo>
                <a:lnTo>
                  <a:pt x="762" y="153"/>
                </a:lnTo>
                <a:lnTo>
                  <a:pt x="755" y="153"/>
                </a:lnTo>
                <a:lnTo>
                  <a:pt x="748" y="153"/>
                </a:lnTo>
                <a:lnTo>
                  <a:pt x="741" y="153"/>
                </a:lnTo>
                <a:lnTo>
                  <a:pt x="734" y="153"/>
                </a:lnTo>
                <a:lnTo>
                  <a:pt x="726" y="153"/>
                </a:lnTo>
                <a:lnTo>
                  <a:pt x="719" y="153"/>
                </a:lnTo>
                <a:lnTo>
                  <a:pt x="712" y="153"/>
                </a:lnTo>
                <a:lnTo>
                  <a:pt x="705" y="153"/>
                </a:lnTo>
                <a:lnTo>
                  <a:pt x="698" y="153"/>
                </a:lnTo>
                <a:lnTo>
                  <a:pt x="691" y="153"/>
                </a:lnTo>
                <a:lnTo>
                  <a:pt x="684" y="153"/>
                </a:lnTo>
                <a:lnTo>
                  <a:pt x="679" y="153"/>
                </a:lnTo>
                <a:lnTo>
                  <a:pt x="672" y="153"/>
                </a:lnTo>
                <a:lnTo>
                  <a:pt x="664" y="153"/>
                </a:lnTo>
                <a:lnTo>
                  <a:pt x="657" y="153"/>
                </a:lnTo>
                <a:lnTo>
                  <a:pt x="650" y="153"/>
                </a:lnTo>
                <a:lnTo>
                  <a:pt x="643" y="153"/>
                </a:lnTo>
                <a:lnTo>
                  <a:pt x="636" y="153"/>
                </a:lnTo>
                <a:lnTo>
                  <a:pt x="629" y="153"/>
                </a:lnTo>
                <a:lnTo>
                  <a:pt x="622" y="153"/>
                </a:lnTo>
                <a:lnTo>
                  <a:pt x="615" y="153"/>
                </a:lnTo>
                <a:lnTo>
                  <a:pt x="608" y="153"/>
                </a:lnTo>
                <a:lnTo>
                  <a:pt x="601" y="153"/>
                </a:lnTo>
                <a:lnTo>
                  <a:pt x="594" y="153"/>
                </a:lnTo>
                <a:lnTo>
                  <a:pt x="586" y="153"/>
                </a:lnTo>
                <a:lnTo>
                  <a:pt x="579" y="153"/>
                </a:lnTo>
                <a:lnTo>
                  <a:pt x="572" y="153"/>
                </a:lnTo>
                <a:lnTo>
                  <a:pt x="567" y="153"/>
                </a:lnTo>
                <a:lnTo>
                  <a:pt x="560" y="153"/>
                </a:lnTo>
                <a:lnTo>
                  <a:pt x="553" y="153"/>
                </a:lnTo>
                <a:lnTo>
                  <a:pt x="546" y="153"/>
                </a:lnTo>
                <a:lnTo>
                  <a:pt x="539" y="153"/>
                </a:lnTo>
                <a:lnTo>
                  <a:pt x="532" y="153"/>
                </a:lnTo>
                <a:lnTo>
                  <a:pt x="524" y="153"/>
                </a:lnTo>
                <a:lnTo>
                  <a:pt x="517" y="153"/>
                </a:lnTo>
                <a:lnTo>
                  <a:pt x="510" y="153"/>
                </a:lnTo>
                <a:lnTo>
                  <a:pt x="503" y="153"/>
                </a:lnTo>
                <a:lnTo>
                  <a:pt x="496" y="153"/>
                </a:lnTo>
                <a:lnTo>
                  <a:pt x="489" y="153"/>
                </a:lnTo>
                <a:lnTo>
                  <a:pt x="482" y="153"/>
                </a:lnTo>
                <a:lnTo>
                  <a:pt x="475" y="153"/>
                </a:lnTo>
                <a:lnTo>
                  <a:pt x="468" y="153"/>
                </a:lnTo>
                <a:lnTo>
                  <a:pt x="461" y="153"/>
                </a:lnTo>
                <a:lnTo>
                  <a:pt x="454" y="153"/>
                </a:lnTo>
                <a:lnTo>
                  <a:pt x="447" y="153"/>
                </a:lnTo>
                <a:lnTo>
                  <a:pt x="439" y="153"/>
                </a:lnTo>
                <a:lnTo>
                  <a:pt x="432" y="153"/>
                </a:lnTo>
                <a:lnTo>
                  <a:pt x="425" y="153"/>
                </a:lnTo>
                <a:lnTo>
                  <a:pt x="420" y="153"/>
                </a:lnTo>
                <a:lnTo>
                  <a:pt x="413" y="153"/>
                </a:lnTo>
                <a:lnTo>
                  <a:pt x="406" y="153"/>
                </a:lnTo>
                <a:lnTo>
                  <a:pt x="399" y="153"/>
                </a:lnTo>
                <a:lnTo>
                  <a:pt x="392" y="153"/>
                </a:lnTo>
                <a:lnTo>
                  <a:pt x="384" y="153"/>
                </a:lnTo>
                <a:lnTo>
                  <a:pt x="377" y="153"/>
                </a:lnTo>
                <a:lnTo>
                  <a:pt x="370" y="153"/>
                </a:lnTo>
                <a:lnTo>
                  <a:pt x="363" y="153"/>
                </a:lnTo>
                <a:lnTo>
                  <a:pt x="356" y="153"/>
                </a:lnTo>
                <a:lnTo>
                  <a:pt x="349" y="153"/>
                </a:lnTo>
                <a:lnTo>
                  <a:pt x="342" y="153"/>
                </a:lnTo>
                <a:lnTo>
                  <a:pt x="335" y="153"/>
                </a:lnTo>
                <a:lnTo>
                  <a:pt x="328" y="153"/>
                </a:lnTo>
                <a:lnTo>
                  <a:pt x="321" y="153"/>
                </a:lnTo>
                <a:lnTo>
                  <a:pt x="314" y="153"/>
                </a:lnTo>
                <a:lnTo>
                  <a:pt x="307" y="153"/>
                </a:lnTo>
                <a:lnTo>
                  <a:pt x="301" y="153"/>
                </a:lnTo>
                <a:lnTo>
                  <a:pt x="294" y="153"/>
                </a:lnTo>
                <a:lnTo>
                  <a:pt x="287" y="153"/>
                </a:lnTo>
                <a:lnTo>
                  <a:pt x="280" y="153"/>
                </a:lnTo>
                <a:lnTo>
                  <a:pt x="273" y="153"/>
                </a:lnTo>
                <a:lnTo>
                  <a:pt x="266" y="153"/>
                </a:lnTo>
                <a:lnTo>
                  <a:pt x="259" y="153"/>
                </a:lnTo>
                <a:lnTo>
                  <a:pt x="252" y="153"/>
                </a:lnTo>
                <a:lnTo>
                  <a:pt x="245" y="153"/>
                </a:lnTo>
                <a:lnTo>
                  <a:pt x="237" y="153"/>
                </a:lnTo>
                <a:lnTo>
                  <a:pt x="230" y="153"/>
                </a:lnTo>
                <a:lnTo>
                  <a:pt x="223" y="153"/>
                </a:lnTo>
                <a:lnTo>
                  <a:pt x="216" y="153"/>
                </a:lnTo>
                <a:lnTo>
                  <a:pt x="209" y="153"/>
                </a:lnTo>
                <a:lnTo>
                  <a:pt x="202" y="153"/>
                </a:lnTo>
                <a:lnTo>
                  <a:pt x="195" y="153"/>
                </a:lnTo>
                <a:lnTo>
                  <a:pt x="190" y="153"/>
                </a:lnTo>
                <a:lnTo>
                  <a:pt x="183" y="153"/>
                </a:lnTo>
                <a:lnTo>
                  <a:pt x="175" y="153"/>
                </a:lnTo>
                <a:lnTo>
                  <a:pt x="168" y="153"/>
                </a:lnTo>
                <a:lnTo>
                  <a:pt x="161" y="153"/>
                </a:lnTo>
                <a:lnTo>
                  <a:pt x="154" y="153"/>
                </a:lnTo>
                <a:lnTo>
                  <a:pt x="147" y="153"/>
                </a:lnTo>
                <a:lnTo>
                  <a:pt x="140" y="153"/>
                </a:lnTo>
                <a:lnTo>
                  <a:pt x="133" y="153"/>
                </a:lnTo>
                <a:lnTo>
                  <a:pt x="126" y="153"/>
                </a:lnTo>
                <a:lnTo>
                  <a:pt x="119" y="153"/>
                </a:lnTo>
                <a:lnTo>
                  <a:pt x="112" y="153"/>
                </a:lnTo>
                <a:lnTo>
                  <a:pt x="105" y="153"/>
                </a:lnTo>
                <a:lnTo>
                  <a:pt x="97" y="153"/>
                </a:lnTo>
                <a:lnTo>
                  <a:pt x="90" y="153"/>
                </a:lnTo>
                <a:lnTo>
                  <a:pt x="83" y="153"/>
                </a:lnTo>
                <a:lnTo>
                  <a:pt x="76" y="153"/>
                </a:lnTo>
                <a:lnTo>
                  <a:pt x="69" y="153"/>
                </a:lnTo>
                <a:lnTo>
                  <a:pt x="62" y="153"/>
                </a:lnTo>
                <a:lnTo>
                  <a:pt x="57" y="153"/>
                </a:lnTo>
                <a:lnTo>
                  <a:pt x="50" y="153"/>
                </a:lnTo>
                <a:lnTo>
                  <a:pt x="43" y="153"/>
                </a:lnTo>
                <a:lnTo>
                  <a:pt x="35" y="153"/>
                </a:lnTo>
                <a:lnTo>
                  <a:pt x="28" y="153"/>
                </a:lnTo>
                <a:lnTo>
                  <a:pt x="21" y="153"/>
                </a:lnTo>
                <a:lnTo>
                  <a:pt x="14" y="153"/>
                </a:lnTo>
                <a:lnTo>
                  <a:pt x="7" y="153"/>
                </a:lnTo>
                <a:lnTo>
                  <a:pt x="0" y="153"/>
                </a:lnTo>
              </a:path>
            </a:pathLst>
          </a:custGeom>
          <a:solidFill>
            <a:srgbClr val="CCFFCC"/>
          </a:solidFill>
          <a:ln w="12700" cap="rnd">
            <a:solidFill>
              <a:schemeClr val="bg1"/>
            </a:solidFill>
            <a:round/>
            <a:headEnd/>
            <a:tailEnd/>
          </a:ln>
        </p:spPr>
        <p:txBody>
          <a:bodyPr/>
          <a:lstStyle/>
          <a:p>
            <a:endParaRPr lang="en-US">
              <a:solidFill>
                <a:srgbClr val="FFFFFF"/>
              </a:solidFill>
            </a:endParaRPr>
          </a:p>
        </p:txBody>
      </p:sp>
      <p:sp>
        <p:nvSpPr>
          <p:cNvPr id="78858" name="Rectangle 9"/>
          <p:cNvSpPr>
            <a:spLocks noChangeArrowheads="1"/>
          </p:cNvSpPr>
          <p:nvPr/>
        </p:nvSpPr>
        <p:spPr bwMode="auto">
          <a:xfrm>
            <a:off x="4330700" y="3900488"/>
            <a:ext cx="927100" cy="214312"/>
          </a:xfrm>
          <a:prstGeom prst="rect">
            <a:avLst/>
          </a:prstGeom>
          <a:solidFill>
            <a:srgbClr val="CCFFCC"/>
          </a:solidFill>
          <a:ln w="12700">
            <a:solidFill>
              <a:schemeClr val="bg1"/>
            </a:solidFill>
            <a:miter lim="800000"/>
            <a:headEnd/>
            <a:tailEnd/>
          </a:ln>
        </p:spPr>
        <p:txBody>
          <a:bodyPr wrap="none" lIns="90488" tIns="44450" rIns="90488" bIns="44450" anchor="ctr"/>
          <a:lstStyle/>
          <a:p>
            <a:pPr algn="ctr"/>
            <a:r>
              <a:rPr lang="en-US" b="1" dirty="0">
                <a:solidFill>
                  <a:srgbClr val="000022"/>
                </a:solidFill>
                <a:latin typeface="Symbol" pitchFamily="18" charset="2"/>
              </a:rPr>
              <a:t></a:t>
            </a:r>
            <a:r>
              <a:rPr lang="en-US" b="1" dirty="0">
                <a:solidFill>
                  <a:srgbClr val="000022"/>
                </a:solidFill>
              </a:rPr>
              <a:t>=40 Kg</a:t>
            </a:r>
          </a:p>
        </p:txBody>
      </p:sp>
      <p:sp>
        <p:nvSpPr>
          <p:cNvPr id="78859" name="Line 10"/>
          <p:cNvSpPr>
            <a:spLocks noChangeShapeType="1"/>
          </p:cNvSpPr>
          <p:nvPr/>
        </p:nvSpPr>
        <p:spPr bwMode="auto">
          <a:xfrm>
            <a:off x="4610100" y="1751013"/>
            <a:ext cx="0" cy="2011363"/>
          </a:xfrm>
          <a:prstGeom prst="line">
            <a:avLst/>
          </a:prstGeom>
          <a:noFill/>
          <a:ln w="25400">
            <a:solidFill>
              <a:schemeClr val="bg1"/>
            </a:solidFill>
            <a:round/>
            <a:headEnd/>
            <a:tailEnd/>
          </a:ln>
        </p:spPr>
        <p:txBody>
          <a:bodyPr wrap="none" anchor="ctr"/>
          <a:lstStyle/>
          <a:p>
            <a:endParaRPr lang="en-US">
              <a:solidFill>
                <a:srgbClr val="FFFFFF"/>
              </a:solidFill>
            </a:endParaRPr>
          </a:p>
        </p:txBody>
      </p:sp>
      <p:sp>
        <p:nvSpPr>
          <p:cNvPr id="78860" name="Freeform 11"/>
          <p:cNvSpPr>
            <a:spLocks/>
          </p:cNvSpPr>
          <p:nvPr/>
        </p:nvSpPr>
        <p:spPr bwMode="auto">
          <a:xfrm>
            <a:off x="1282700" y="3784600"/>
            <a:ext cx="5565775" cy="1588"/>
          </a:xfrm>
          <a:custGeom>
            <a:avLst/>
            <a:gdLst>
              <a:gd name="T0" fmla="*/ 105 w 3506"/>
              <a:gd name="T1" fmla="*/ 0 h 1"/>
              <a:gd name="T2" fmla="*/ 217 w 3506"/>
              <a:gd name="T3" fmla="*/ 0 h 1"/>
              <a:gd name="T4" fmla="*/ 330 w 3506"/>
              <a:gd name="T5" fmla="*/ 0 h 1"/>
              <a:gd name="T6" fmla="*/ 442 w 3506"/>
              <a:gd name="T7" fmla="*/ 0 h 1"/>
              <a:gd name="T8" fmla="*/ 554 w 3506"/>
              <a:gd name="T9" fmla="*/ 0 h 1"/>
              <a:gd name="T10" fmla="*/ 666 w 3506"/>
              <a:gd name="T11" fmla="*/ 0 h 1"/>
              <a:gd name="T12" fmla="*/ 779 w 3506"/>
              <a:gd name="T13" fmla="*/ 0 h 1"/>
              <a:gd name="T14" fmla="*/ 891 w 3506"/>
              <a:gd name="T15" fmla="*/ 0 h 1"/>
              <a:gd name="T16" fmla="*/ 1003 w 3506"/>
              <a:gd name="T17" fmla="*/ 0 h 1"/>
              <a:gd name="T18" fmla="*/ 1117 w 3506"/>
              <a:gd name="T19" fmla="*/ 0 h 1"/>
              <a:gd name="T20" fmla="*/ 1230 w 3506"/>
              <a:gd name="T21" fmla="*/ 0 h 1"/>
              <a:gd name="T22" fmla="*/ 1342 w 3506"/>
              <a:gd name="T23" fmla="*/ 0 h 1"/>
              <a:gd name="T24" fmla="*/ 1454 w 3506"/>
              <a:gd name="T25" fmla="*/ 0 h 1"/>
              <a:gd name="T26" fmla="*/ 1566 w 3506"/>
              <a:gd name="T27" fmla="*/ 0 h 1"/>
              <a:gd name="T28" fmla="*/ 1679 w 3506"/>
              <a:gd name="T29" fmla="*/ 0 h 1"/>
              <a:gd name="T30" fmla="*/ 1791 w 3506"/>
              <a:gd name="T31" fmla="*/ 0 h 1"/>
              <a:gd name="T32" fmla="*/ 1903 w 3506"/>
              <a:gd name="T33" fmla="*/ 0 h 1"/>
              <a:gd name="T34" fmla="*/ 2015 w 3506"/>
              <a:gd name="T35" fmla="*/ 0 h 1"/>
              <a:gd name="T36" fmla="*/ 2129 w 3506"/>
              <a:gd name="T37" fmla="*/ 0 h 1"/>
              <a:gd name="T38" fmla="*/ 2242 w 3506"/>
              <a:gd name="T39" fmla="*/ 0 h 1"/>
              <a:gd name="T40" fmla="*/ 2354 w 3506"/>
              <a:gd name="T41" fmla="*/ 0 h 1"/>
              <a:gd name="T42" fmla="*/ 2466 w 3506"/>
              <a:gd name="T43" fmla="*/ 0 h 1"/>
              <a:gd name="T44" fmla="*/ 2578 w 3506"/>
              <a:gd name="T45" fmla="*/ 0 h 1"/>
              <a:gd name="T46" fmla="*/ 2691 w 3506"/>
              <a:gd name="T47" fmla="*/ 0 h 1"/>
              <a:gd name="T48" fmla="*/ 2803 w 3506"/>
              <a:gd name="T49" fmla="*/ 0 h 1"/>
              <a:gd name="T50" fmla="*/ 2915 w 3506"/>
              <a:gd name="T51" fmla="*/ 0 h 1"/>
              <a:gd name="T52" fmla="*/ 3027 w 3506"/>
              <a:gd name="T53" fmla="*/ 0 h 1"/>
              <a:gd name="T54" fmla="*/ 3140 w 3506"/>
              <a:gd name="T55" fmla="*/ 0 h 1"/>
              <a:gd name="T56" fmla="*/ 3252 w 3506"/>
              <a:gd name="T57" fmla="*/ 0 h 1"/>
              <a:gd name="T58" fmla="*/ 3366 w 3506"/>
              <a:gd name="T59" fmla="*/ 0 h 1"/>
              <a:gd name="T60" fmla="*/ 3478 w 3506"/>
              <a:gd name="T61" fmla="*/ 0 h 1"/>
              <a:gd name="T62" fmla="*/ 3421 w 3506"/>
              <a:gd name="T63" fmla="*/ 0 h 1"/>
              <a:gd name="T64" fmla="*/ 3309 w 3506"/>
              <a:gd name="T65" fmla="*/ 0 h 1"/>
              <a:gd name="T66" fmla="*/ 3197 w 3506"/>
              <a:gd name="T67" fmla="*/ 0 h 1"/>
              <a:gd name="T68" fmla="*/ 3084 w 3506"/>
              <a:gd name="T69" fmla="*/ 0 h 1"/>
              <a:gd name="T70" fmla="*/ 2972 w 3506"/>
              <a:gd name="T71" fmla="*/ 0 h 1"/>
              <a:gd name="T72" fmla="*/ 2860 w 3506"/>
              <a:gd name="T73" fmla="*/ 0 h 1"/>
              <a:gd name="T74" fmla="*/ 2746 w 3506"/>
              <a:gd name="T75" fmla="*/ 0 h 1"/>
              <a:gd name="T76" fmla="*/ 2634 w 3506"/>
              <a:gd name="T77" fmla="*/ 0 h 1"/>
              <a:gd name="T78" fmla="*/ 2521 w 3506"/>
              <a:gd name="T79" fmla="*/ 0 h 1"/>
              <a:gd name="T80" fmla="*/ 2409 w 3506"/>
              <a:gd name="T81" fmla="*/ 0 h 1"/>
              <a:gd name="T82" fmla="*/ 2297 w 3506"/>
              <a:gd name="T83" fmla="*/ 0 h 1"/>
              <a:gd name="T84" fmla="*/ 2185 w 3506"/>
              <a:gd name="T85" fmla="*/ 0 h 1"/>
              <a:gd name="T86" fmla="*/ 2072 w 3506"/>
              <a:gd name="T87" fmla="*/ 0 h 1"/>
              <a:gd name="T88" fmla="*/ 1960 w 3506"/>
              <a:gd name="T89" fmla="*/ 0 h 1"/>
              <a:gd name="T90" fmla="*/ 1848 w 3506"/>
              <a:gd name="T91" fmla="*/ 0 h 1"/>
              <a:gd name="T92" fmla="*/ 1736 w 3506"/>
              <a:gd name="T93" fmla="*/ 0 h 1"/>
              <a:gd name="T94" fmla="*/ 1623 w 3506"/>
              <a:gd name="T95" fmla="*/ 0 h 1"/>
              <a:gd name="T96" fmla="*/ 1509 w 3506"/>
              <a:gd name="T97" fmla="*/ 0 h 1"/>
              <a:gd name="T98" fmla="*/ 1397 w 3506"/>
              <a:gd name="T99" fmla="*/ 0 h 1"/>
              <a:gd name="T100" fmla="*/ 1285 w 3506"/>
              <a:gd name="T101" fmla="*/ 0 h 1"/>
              <a:gd name="T102" fmla="*/ 1172 w 3506"/>
              <a:gd name="T103" fmla="*/ 0 h 1"/>
              <a:gd name="T104" fmla="*/ 1060 w 3506"/>
              <a:gd name="T105" fmla="*/ 0 h 1"/>
              <a:gd name="T106" fmla="*/ 948 w 3506"/>
              <a:gd name="T107" fmla="*/ 0 h 1"/>
              <a:gd name="T108" fmla="*/ 836 w 3506"/>
              <a:gd name="T109" fmla="*/ 0 h 1"/>
              <a:gd name="T110" fmla="*/ 723 w 3506"/>
              <a:gd name="T111" fmla="*/ 0 h 1"/>
              <a:gd name="T112" fmla="*/ 611 w 3506"/>
              <a:gd name="T113" fmla="*/ 0 h 1"/>
              <a:gd name="T114" fmla="*/ 499 w 3506"/>
              <a:gd name="T115" fmla="*/ 0 h 1"/>
              <a:gd name="T116" fmla="*/ 387 w 3506"/>
              <a:gd name="T117" fmla="*/ 0 h 1"/>
              <a:gd name="T118" fmla="*/ 273 w 3506"/>
              <a:gd name="T119" fmla="*/ 0 h 1"/>
              <a:gd name="T120" fmla="*/ 160 w 3506"/>
              <a:gd name="T121" fmla="*/ 0 h 1"/>
              <a:gd name="T122" fmla="*/ 48 w 3506"/>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06"/>
              <a:gd name="T187" fmla="*/ 0 h 1"/>
              <a:gd name="T188" fmla="*/ 3506 w 3506"/>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06" h="1">
                <a:moveTo>
                  <a:pt x="0" y="0"/>
                </a:moveTo>
                <a:lnTo>
                  <a:pt x="7" y="0"/>
                </a:lnTo>
                <a:lnTo>
                  <a:pt x="12" y="0"/>
                </a:lnTo>
                <a:lnTo>
                  <a:pt x="20" y="0"/>
                </a:lnTo>
                <a:lnTo>
                  <a:pt x="27" y="0"/>
                </a:lnTo>
                <a:lnTo>
                  <a:pt x="34" y="0"/>
                </a:lnTo>
                <a:lnTo>
                  <a:pt x="41" y="0"/>
                </a:lnTo>
                <a:lnTo>
                  <a:pt x="48" y="0"/>
                </a:lnTo>
                <a:lnTo>
                  <a:pt x="55" y="0"/>
                </a:lnTo>
                <a:lnTo>
                  <a:pt x="62" y="0"/>
                </a:lnTo>
                <a:lnTo>
                  <a:pt x="69" y="0"/>
                </a:lnTo>
                <a:lnTo>
                  <a:pt x="77" y="0"/>
                </a:lnTo>
                <a:lnTo>
                  <a:pt x="84" y="0"/>
                </a:lnTo>
                <a:lnTo>
                  <a:pt x="91" y="0"/>
                </a:lnTo>
                <a:lnTo>
                  <a:pt x="98" y="0"/>
                </a:lnTo>
                <a:lnTo>
                  <a:pt x="105" y="0"/>
                </a:lnTo>
                <a:lnTo>
                  <a:pt x="112" y="0"/>
                </a:lnTo>
                <a:lnTo>
                  <a:pt x="118" y="0"/>
                </a:lnTo>
                <a:lnTo>
                  <a:pt x="125" y="0"/>
                </a:lnTo>
                <a:lnTo>
                  <a:pt x="132" y="0"/>
                </a:lnTo>
                <a:lnTo>
                  <a:pt x="139" y="0"/>
                </a:lnTo>
                <a:lnTo>
                  <a:pt x="146" y="0"/>
                </a:lnTo>
                <a:lnTo>
                  <a:pt x="153" y="0"/>
                </a:lnTo>
                <a:lnTo>
                  <a:pt x="160" y="0"/>
                </a:lnTo>
                <a:lnTo>
                  <a:pt x="167" y="0"/>
                </a:lnTo>
                <a:lnTo>
                  <a:pt x="175" y="0"/>
                </a:lnTo>
                <a:lnTo>
                  <a:pt x="182" y="0"/>
                </a:lnTo>
                <a:lnTo>
                  <a:pt x="189" y="0"/>
                </a:lnTo>
                <a:lnTo>
                  <a:pt x="196" y="0"/>
                </a:lnTo>
                <a:lnTo>
                  <a:pt x="203" y="0"/>
                </a:lnTo>
                <a:lnTo>
                  <a:pt x="210" y="0"/>
                </a:lnTo>
                <a:lnTo>
                  <a:pt x="217" y="0"/>
                </a:lnTo>
                <a:lnTo>
                  <a:pt x="225" y="0"/>
                </a:lnTo>
                <a:lnTo>
                  <a:pt x="232" y="0"/>
                </a:lnTo>
                <a:lnTo>
                  <a:pt x="239" y="0"/>
                </a:lnTo>
                <a:lnTo>
                  <a:pt x="246" y="0"/>
                </a:lnTo>
                <a:lnTo>
                  <a:pt x="253" y="0"/>
                </a:lnTo>
                <a:lnTo>
                  <a:pt x="258" y="0"/>
                </a:lnTo>
                <a:lnTo>
                  <a:pt x="266" y="0"/>
                </a:lnTo>
                <a:lnTo>
                  <a:pt x="273" y="0"/>
                </a:lnTo>
                <a:lnTo>
                  <a:pt x="280" y="0"/>
                </a:lnTo>
                <a:lnTo>
                  <a:pt x="287" y="0"/>
                </a:lnTo>
                <a:lnTo>
                  <a:pt x="294" y="0"/>
                </a:lnTo>
                <a:lnTo>
                  <a:pt x="301" y="0"/>
                </a:lnTo>
                <a:lnTo>
                  <a:pt x="308" y="0"/>
                </a:lnTo>
                <a:lnTo>
                  <a:pt x="315" y="0"/>
                </a:lnTo>
                <a:lnTo>
                  <a:pt x="323" y="0"/>
                </a:lnTo>
                <a:lnTo>
                  <a:pt x="330" y="0"/>
                </a:lnTo>
                <a:lnTo>
                  <a:pt x="337" y="0"/>
                </a:lnTo>
                <a:lnTo>
                  <a:pt x="344" y="0"/>
                </a:lnTo>
                <a:lnTo>
                  <a:pt x="351" y="0"/>
                </a:lnTo>
                <a:lnTo>
                  <a:pt x="358" y="0"/>
                </a:lnTo>
                <a:lnTo>
                  <a:pt x="365" y="0"/>
                </a:lnTo>
                <a:lnTo>
                  <a:pt x="372" y="0"/>
                </a:lnTo>
                <a:lnTo>
                  <a:pt x="380" y="0"/>
                </a:lnTo>
                <a:lnTo>
                  <a:pt x="387" y="0"/>
                </a:lnTo>
                <a:lnTo>
                  <a:pt x="392" y="0"/>
                </a:lnTo>
                <a:lnTo>
                  <a:pt x="399" y="0"/>
                </a:lnTo>
                <a:lnTo>
                  <a:pt x="406" y="0"/>
                </a:lnTo>
                <a:lnTo>
                  <a:pt x="413" y="0"/>
                </a:lnTo>
                <a:lnTo>
                  <a:pt x="421" y="0"/>
                </a:lnTo>
                <a:lnTo>
                  <a:pt x="428" y="0"/>
                </a:lnTo>
                <a:lnTo>
                  <a:pt x="435" y="0"/>
                </a:lnTo>
                <a:lnTo>
                  <a:pt x="442" y="0"/>
                </a:lnTo>
                <a:lnTo>
                  <a:pt x="449" y="0"/>
                </a:lnTo>
                <a:lnTo>
                  <a:pt x="456" y="0"/>
                </a:lnTo>
                <a:lnTo>
                  <a:pt x="463" y="0"/>
                </a:lnTo>
                <a:lnTo>
                  <a:pt x="470" y="0"/>
                </a:lnTo>
                <a:lnTo>
                  <a:pt x="478" y="0"/>
                </a:lnTo>
                <a:lnTo>
                  <a:pt x="485" y="0"/>
                </a:lnTo>
                <a:lnTo>
                  <a:pt x="492" y="0"/>
                </a:lnTo>
                <a:lnTo>
                  <a:pt x="499" y="0"/>
                </a:lnTo>
                <a:lnTo>
                  <a:pt x="504" y="0"/>
                </a:lnTo>
                <a:lnTo>
                  <a:pt x="511" y="0"/>
                </a:lnTo>
                <a:lnTo>
                  <a:pt x="519" y="0"/>
                </a:lnTo>
                <a:lnTo>
                  <a:pt x="526" y="0"/>
                </a:lnTo>
                <a:lnTo>
                  <a:pt x="533" y="0"/>
                </a:lnTo>
                <a:lnTo>
                  <a:pt x="540" y="0"/>
                </a:lnTo>
                <a:lnTo>
                  <a:pt x="547" y="0"/>
                </a:lnTo>
                <a:lnTo>
                  <a:pt x="554" y="0"/>
                </a:lnTo>
                <a:lnTo>
                  <a:pt x="561" y="0"/>
                </a:lnTo>
                <a:lnTo>
                  <a:pt x="568" y="0"/>
                </a:lnTo>
                <a:lnTo>
                  <a:pt x="576" y="0"/>
                </a:lnTo>
                <a:lnTo>
                  <a:pt x="583" y="0"/>
                </a:lnTo>
                <a:lnTo>
                  <a:pt x="590" y="0"/>
                </a:lnTo>
                <a:lnTo>
                  <a:pt x="597" y="0"/>
                </a:lnTo>
                <a:lnTo>
                  <a:pt x="604" y="0"/>
                </a:lnTo>
                <a:lnTo>
                  <a:pt x="611" y="0"/>
                </a:lnTo>
                <a:lnTo>
                  <a:pt x="617" y="0"/>
                </a:lnTo>
                <a:lnTo>
                  <a:pt x="624" y="0"/>
                </a:lnTo>
                <a:lnTo>
                  <a:pt x="631" y="0"/>
                </a:lnTo>
                <a:lnTo>
                  <a:pt x="638" y="0"/>
                </a:lnTo>
                <a:lnTo>
                  <a:pt x="645" y="0"/>
                </a:lnTo>
                <a:lnTo>
                  <a:pt x="652" y="0"/>
                </a:lnTo>
                <a:lnTo>
                  <a:pt x="659" y="0"/>
                </a:lnTo>
                <a:lnTo>
                  <a:pt x="666" y="0"/>
                </a:lnTo>
                <a:lnTo>
                  <a:pt x="674" y="0"/>
                </a:lnTo>
                <a:lnTo>
                  <a:pt x="681" y="0"/>
                </a:lnTo>
                <a:lnTo>
                  <a:pt x="688" y="0"/>
                </a:lnTo>
                <a:lnTo>
                  <a:pt x="695" y="0"/>
                </a:lnTo>
                <a:lnTo>
                  <a:pt x="702" y="0"/>
                </a:lnTo>
                <a:lnTo>
                  <a:pt x="709" y="0"/>
                </a:lnTo>
                <a:lnTo>
                  <a:pt x="716" y="0"/>
                </a:lnTo>
                <a:lnTo>
                  <a:pt x="723" y="0"/>
                </a:lnTo>
                <a:lnTo>
                  <a:pt x="731" y="0"/>
                </a:lnTo>
                <a:lnTo>
                  <a:pt x="738" y="0"/>
                </a:lnTo>
                <a:lnTo>
                  <a:pt x="745" y="0"/>
                </a:lnTo>
                <a:lnTo>
                  <a:pt x="752" y="0"/>
                </a:lnTo>
                <a:lnTo>
                  <a:pt x="759" y="0"/>
                </a:lnTo>
                <a:lnTo>
                  <a:pt x="764" y="0"/>
                </a:lnTo>
                <a:lnTo>
                  <a:pt x="772" y="0"/>
                </a:lnTo>
                <a:lnTo>
                  <a:pt x="779" y="0"/>
                </a:lnTo>
                <a:lnTo>
                  <a:pt x="786" y="0"/>
                </a:lnTo>
                <a:lnTo>
                  <a:pt x="793" y="0"/>
                </a:lnTo>
                <a:lnTo>
                  <a:pt x="800" y="0"/>
                </a:lnTo>
                <a:lnTo>
                  <a:pt x="807" y="0"/>
                </a:lnTo>
                <a:lnTo>
                  <a:pt x="814" y="0"/>
                </a:lnTo>
                <a:lnTo>
                  <a:pt x="821" y="0"/>
                </a:lnTo>
                <a:lnTo>
                  <a:pt x="829" y="0"/>
                </a:lnTo>
                <a:lnTo>
                  <a:pt x="836" y="0"/>
                </a:lnTo>
                <a:lnTo>
                  <a:pt x="843" y="0"/>
                </a:lnTo>
                <a:lnTo>
                  <a:pt x="850" y="0"/>
                </a:lnTo>
                <a:lnTo>
                  <a:pt x="857" y="0"/>
                </a:lnTo>
                <a:lnTo>
                  <a:pt x="864" y="0"/>
                </a:lnTo>
                <a:lnTo>
                  <a:pt x="871" y="0"/>
                </a:lnTo>
                <a:lnTo>
                  <a:pt x="878" y="0"/>
                </a:lnTo>
                <a:lnTo>
                  <a:pt x="884" y="0"/>
                </a:lnTo>
                <a:lnTo>
                  <a:pt x="891" y="0"/>
                </a:lnTo>
                <a:lnTo>
                  <a:pt x="898" y="0"/>
                </a:lnTo>
                <a:lnTo>
                  <a:pt x="905" y="0"/>
                </a:lnTo>
                <a:lnTo>
                  <a:pt x="912" y="0"/>
                </a:lnTo>
                <a:lnTo>
                  <a:pt x="919" y="0"/>
                </a:lnTo>
                <a:lnTo>
                  <a:pt x="927" y="0"/>
                </a:lnTo>
                <a:lnTo>
                  <a:pt x="934" y="0"/>
                </a:lnTo>
                <a:lnTo>
                  <a:pt x="941" y="0"/>
                </a:lnTo>
                <a:lnTo>
                  <a:pt x="948" y="0"/>
                </a:lnTo>
                <a:lnTo>
                  <a:pt x="955" y="0"/>
                </a:lnTo>
                <a:lnTo>
                  <a:pt x="962" y="0"/>
                </a:lnTo>
                <a:lnTo>
                  <a:pt x="969" y="0"/>
                </a:lnTo>
                <a:lnTo>
                  <a:pt x="976" y="0"/>
                </a:lnTo>
                <a:lnTo>
                  <a:pt x="984" y="0"/>
                </a:lnTo>
                <a:lnTo>
                  <a:pt x="991" y="0"/>
                </a:lnTo>
                <a:lnTo>
                  <a:pt x="996" y="0"/>
                </a:lnTo>
                <a:lnTo>
                  <a:pt x="1003" y="0"/>
                </a:lnTo>
                <a:lnTo>
                  <a:pt x="1010" y="0"/>
                </a:lnTo>
                <a:lnTo>
                  <a:pt x="1017" y="0"/>
                </a:lnTo>
                <a:lnTo>
                  <a:pt x="1025" y="0"/>
                </a:lnTo>
                <a:lnTo>
                  <a:pt x="1032" y="0"/>
                </a:lnTo>
                <a:lnTo>
                  <a:pt x="1039" y="0"/>
                </a:lnTo>
                <a:lnTo>
                  <a:pt x="1046" y="0"/>
                </a:lnTo>
                <a:lnTo>
                  <a:pt x="1053" y="0"/>
                </a:lnTo>
                <a:lnTo>
                  <a:pt x="1060" y="0"/>
                </a:lnTo>
                <a:lnTo>
                  <a:pt x="1067" y="0"/>
                </a:lnTo>
                <a:lnTo>
                  <a:pt x="1074" y="0"/>
                </a:lnTo>
                <a:lnTo>
                  <a:pt x="1082" y="0"/>
                </a:lnTo>
                <a:lnTo>
                  <a:pt x="1089" y="0"/>
                </a:lnTo>
                <a:lnTo>
                  <a:pt x="1096" y="0"/>
                </a:lnTo>
                <a:lnTo>
                  <a:pt x="1103" y="0"/>
                </a:lnTo>
                <a:lnTo>
                  <a:pt x="1110" y="0"/>
                </a:lnTo>
                <a:lnTo>
                  <a:pt x="1117" y="0"/>
                </a:lnTo>
                <a:lnTo>
                  <a:pt x="1124" y="0"/>
                </a:lnTo>
                <a:lnTo>
                  <a:pt x="1130" y="0"/>
                </a:lnTo>
                <a:lnTo>
                  <a:pt x="1137" y="0"/>
                </a:lnTo>
                <a:lnTo>
                  <a:pt x="1144" y="0"/>
                </a:lnTo>
                <a:lnTo>
                  <a:pt x="1151" y="0"/>
                </a:lnTo>
                <a:lnTo>
                  <a:pt x="1158" y="0"/>
                </a:lnTo>
                <a:lnTo>
                  <a:pt x="1165" y="0"/>
                </a:lnTo>
                <a:lnTo>
                  <a:pt x="1172" y="0"/>
                </a:lnTo>
                <a:lnTo>
                  <a:pt x="1180" y="0"/>
                </a:lnTo>
                <a:lnTo>
                  <a:pt x="1187" y="0"/>
                </a:lnTo>
                <a:lnTo>
                  <a:pt x="1194" y="0"/>
                </a:lnTo>
                <a:lnTo>
                  <a:pt x="1201" y="0"/>
                </a:lnTo>
                <a:lnTo>
                  <a:pt x="1208" y="0"/>
                </a:lnTo>
                <a:lnTo>
                  <a:pt x="1215" y="0"/>
                </a:lnTo>
                <a:lnTo>
                  <a:pt x="1222" y="0"/>
                </a:lnTo>
                <a:lnTo>
                  <a:pt x="1230" y="0"/>
                </a:lnTo>
                <a:lnTo>
                  <a:pt x="1237" y="0"/>
                </a:lnTo>
                <a:lnTo>
                  <a:pt x="1244" y="0"/>
                </a:lnTo>
                <a:lnTo>
                  <a:pt x="1251" y="0"/>
                </a:lnTo>
                <a:lnTo>
                  <a:pt x="1258" y="0"/>
                </a:lnTo>
                <a:lnTo>
                  <a:pt x="1263" y="0"/>
                </a:lnTo>
                <a:lnTo>
                  <a:pt x="1270" y="0"/>
                </a:lnTo>
                <a:lnTo>
                  <a:pt x="1278" y="0"/>
                </a:lnTo>
                <a:lnTo>
                  <a:pt x="1285" y="0"/>
                </a:lnTo>
                <a:lnTo>
                  <a:pt x="1292" y="0"/>
                </a:lnTo>
                <a:lnTo>
                  <a:pt x="1299" y="0"/>
                </a:lnTo>
                <a:lnTo>
                  <a:pt x="1306" y="0"/>
                </a:lnTo>
                <a:lnTo>
                  <a:pt x="1313" y="0"/>
                </a:lnTo>
                <a:lnTo>
                  <a:pt x="1320" y="0"/>
                </a:lnTo>
                <a:lnTo>
                  <a:pt x="1328" y="0"/>
                </a:lnTo>
                <a:lnTo>
                  <a:pt x="1335" y="0"/>
                </a:lnTo>
                <a:lnTo>
                  <a:pt x="1342" y="0"/>
                </a:lnTo>
                <a:lnTo>
                  <a:pt x="1349" y="0"/>
                </a:lnTo>
                <a:lnTo>
                  <a:pt x="1356" y="0"/>
                </a:lnTo>
                <a:lnTo>
                  <a:pt x="1363" y="0"/>
                </a:lnTo>
                <a:lnTo>
                  <a:pt x="1370" y="0"/>
                </a:lnTo>
                <a:lnTo>
                  <a:pt x="1376" y="0"/>
                </a:lnTo>
                <a:lnTo>
                  <a:pt x="1383" y="0"/>
                </a:lnTo>
                <a:lnTo>
                  <a:pt x="1390" y="0"/>
                </a:lnTo>
                <a:lnTo>
                  <a:pt x="1397" y="0"/>
                </a:lnTo>
                <a:lnTo>
                  <a:pt x="1404" y="0"/>
                </a:lnTo>
                <a:lnTo>
                  <a:pt x="1411" y="0"/>
                </a:lnTo>
                <a:lnTo>
                  <a:pt x="1418" y="0"/>
                </a:lnTo>
                <a:lnTo>
                  <a:pt x="1426" y="0"/>
                </a:lnTo>
                <a:lnTo>
                  <a:pt x="1433" y="0"/>
                </a:lnTo>
                <a:lnTo>
                  <a:pt x="1440" y="0"/>
                </a:lnTo>
                <a:lnTo>
                  <a:pt x="1447" y="0"/>
                </a:lnTo>
                <a:lnTo>
                  <a:pt x="1454" y="0"/>
                </a:lnTo>
                <a:lnTo>
                  <a:pt x="1461" y="0"/>
                </a:lnTo>
                <a:lnTo>
                  <a:pt x="1468" y="0"/>
                </a:lnTo>
                <a:lnTo>
                  <a:pt x="1475" y="0"/>
                </a:lnTo>
                <a:lnTo>
                  <a:pt x="1483" y="0"/>
                </a:lnTo>
                <a:lnTo>
                  <a:pt x="1490" y="0"/>
                </a:lnTo>
                <a:lnTo>
                  <a:pt x="1495" y="0"/>
                </a:lnTo>
                <a:lnTo>
                  <a:pt x="1502" y="0"/>
                </a:lnTo>
                <a:lnTo>
                  <a:pt x="1509" y="0"/>
                </a:lnTo>
                <a:lnTo>
                  <a:pt x="1516" y="0"/>
                </a:lnTo>
                <a:lnTo>
                  <a:pt x="1524" y="0"/>
                </a:lnTo>
                <a:lnTo>
                  <a:pt x="1531" y="0"/>
                </a:lnTo>
                <a:lnTo>
                  <a:pt x="1538" y="0"/>
                </a:lnTo>
                <a:lnTo>
                  <a:pt x="1545" y="0"/>
                </a:lnTo>
                <a:lnTo>
                  <a:pt x="1552" y="0"/>
                </a:lnTo>
                <a:lnTo>
                  <a:pt x="1559" y="0"/>
                </a:lnTo>
                <a:lnTo>
                  <a:pt x="1566" y="0"/>
                </a:lnTo>
                <a:lnTo>
                  <a:pt x="1573" y="0"/>
                </a:lnTo>
                <a:lnTo>
                  <a:pt x="1581" y="0"/>
                </a:lnTo>
                <a:lnTo>
                  <a:pt x="1588" y="0"/>
                </a:lnTo>
                <a:lnTo>
                  <a:pt x="1595" y="0"/>
                </a:lnTo>
                <a:lnTo>
                  <a:pt x="1602" y="0"/>
                </a:lnTo>
                <a:lnTo>
                  <a:pt x="1609" y="0"/>
                </a:lnTo>
                <a:lnTo>
                  <a:pt x="1616" y="0"/>
                </a:lnTo>
                <a:lnTo>
                  <a:pt x="1623" y="0"/>
                </a:lnTo>
                <a:lnTo>
                  <a:pt x="1630" y="0"/>
                </a:lnTo>
                <a:lnTo>
                  <a:pt x="1636" y="0"/>
                </a:lnTo>
                <a:lnTo>
                  <a:pt x="1643" y="0"/>
                </a:lnTo>
                <a:lnTo>
                  <a:pt x="1650" y="0"/>
                </a:lnTo>
                <a:lnTo>
                  <a:pt x="1657" y="0"/>
                </a:lnTo>
                <a:lnTo>
                  <a:pt x="1664" y="0"/>
                </a:lnTo>
                <a:lnTo>
                  <a:pt x="1671" y="0"/>
                </a:lnTo>
                <a:lnTo>
                  <a:pt x="1679" y="0"/>
                </a:lnTo>
                <a:lnTo>
                  <a:pt x="1686" y="0"/>
                </a:lnTo>
                <a:lnTo>
                  <a:pt x="1693" y="0"/>
                </a:lnTo>
                <a:lnTo>
                  <a:pt x="1700" y="0"/>
                </a:lnTo>
                <a:lnTo>
                  <a:pt x="1707" y="0"/>
                </a:lnTo>
                <a:lnTo>
                  <a:pt x="1714" y="0"/>
                </a:lnTo>
                <a:lnTo>
                  <a:pt x="1721" y="0"/>
                </a:lnTo>
                <a:lnTo>
                  <a:pt x="1728" y="0"/>
                </a:lnTo>
                <a:lnTo>
                  <a:pt x="1736" y="0"/>
                </a:lnTo>
                <a:lnTo>
                  <a:pt x="1743" y="0"/>
                </a:lnTo>
                <a:lnTo>
                  <a:pt x="1750" y="0"/>
                </a:lnTo>
                <a:lnTo>
                  <a:pt x="1755" y="0"/>
                </a:lnTo>
                <a:lnTo>
                  <a:pt x="1762" y="0"/>
                </a:lnTo>
                <a:lnTo>
                  <a:pt x="1769" y="0"/>
                </a:lnTo>
                <a:lnTo>
                  <a:pt x="1777" y="0"/>
                </a:lnTo>
                <a:lnTo>
                  <a:pt x="1784" y="0"/>
                </a:lnTo>
                <a:lnTo>
                  <a:pt x="1791" y="0"/>
                </a:lnTo>
                <a:lnTo>
                  <a:pt x="1798" y="0"/>
                </a:lnTo>
                <a:lnTo>
                  <a:pt x="1805" y="0"/>
                </a:lnTo>
                <a:lnTo>
                  <a:pt x="1812" y="0"/>
                </a:lnTo>
                <a:lnTo>
                  <a:pt x="1819" y="0"/>
                </a:lnTo>
                <a:lnTo>
                  <a:pt x="1826" y="0"/>
                </a:lnTo>
                <a:lnTo>
                  <a:pt x="1834" y="0"/>
                </a:lnTo>
                <a:lnTo>
                  <a:pt x="1841" y="0"/>
                </a:lnTo>
                <a:lnTo>
                  <a:pt x="1848" y="0"/>
                </a:lnTo>
                <a:lnTo>
                  <a:pt x="1855" y="0"/>
                </a:lnTo>
                <a:lnTo>
                  <a:pt x="1862" y="0"/>
                </a:lnTo>
                <a:lnTo>
                  <a:pt x="1867" y="0"/>
                </a:lnTo>
                <a:lnTo>
                  <a:pt x="1875" y="0"/>
                </a:lnTo>
                <a:lnTo>
                  <a:pt x="1882" y="0"/>
                </a:lnTo>
                <a:lnTo>
                  <a:pt x="1889" y="0"/>
                </a:lnTo>
                <a:lnTo>
                  <a:pt x="1896" y="0"/>
                </a:lnTo>
                <a:lnTo>
                  <a:pt x="1903" y="0"/>
                </a:lnTo>
                <a:lnTo>
                  <a:pt x="1910" y="0"/>
                </a:lnTo>
                <a:lnTo>
                  <a:pt x="1917" y="0"/>
                </a:lnTo>
                <a:lnTo>
                  <a:pt x="1924" y="0"/>
                </a:lnTo>
                <a:lnTo>
                  <a:pt x="1932" y="0"/>
                </a:lnTo>
                <a:lnTo>
                  <a:pt x="1939" y="0"/>
                </a:lnTo>
                <a:lnTo>
                  <a:pt x="1946" y="0"/>
                </a:lnTo>
                <a:lnTo>
                  <a:pt x="1953" y="0"/>
                </a:lnTo>
                <a:lnTo>
                  <a:pt x="1960" y="0"/>
                </a:lnTo>
                <a:lnTo>
                  <a:pt x="1967" y="0"/>
                </a:lnTo>
                <a:lnTo>
                  <a:pt x="1974" y="0"/>
                </a:lnTo>
                <a:lnTo>
                  <a:pt x="1981" y="0"/>
                </a:lnTo>
                <a:lnTo>
                  <a:pt x="1989" y="0"/>
                </a:lnTo>
                <a:lnTo>
                  <a:pt x="1996" y="0"/>
                </a:lnTo>
                <a:lnTo>
                  <a:pt x="2001" y="0"/>
                </a:lnTo>
                <a:lnTo>
                  <a:pt x="2008" y="0"/>
                </a:lnTo>
                <a:lnTo>
                  <a:pt x="2015" y="0"/>
                </a:lnTo>
                <a:lnTo>
                  <a:pt x="2022" y="0"/>
                </a:lnTo>
                <a:lnTo>
                  <a:pt x="2030" y="0"/>
                </a:lnTo>
                <a:lnTo>
                  <a:pt x="2037" y="0"/>
                </a:lnTo>
                <a:lnTo>
                  <a:pt x="2044" y="0"/>
                </a:lnTo>
                <a:lnTo>
                  <a:pt x="2051" y="0"/>
                </a:lnTo>
                <a:lnTo>
                  <a:pt x="2058" y="0"/>
                </a:lnTo>
                <a:lnTo>
                  <a:pt x="2065" y="0"/>
                </a:lnTo>
                <a:lnTo>
                  <a:pt x="2072" y="0"/>
                </a:lnTo>
                <a:lnTo>
                  <a:pt x="2079" y="0"/>
                </a:lnTo>
                <a:lnTo>
                  <a:pt x="2087" y="0"/>
                </a:lnTo>
                <a:lnTo>
                  <a:pt x="2094" y="0"/>
                </a:lnTo>
                <a:lnTo>
                  <a:pt x="2101" y="0"/>
                </a:lnTo>
                <a:lnTo>
                  <a:pt x="2108" y="0"/>
                </a:lnTo>
                <a:lnTo>
                  <a:pt x="2115" y="0"/>
                </a:lnTo>
                <a:lnTo>
                  <a:pt x="2122" y="0"/>
                </a:lnTo>
                <a:lnTo>
                  <a:pt x="2129" y="0"/>
                </a:lnTo>
                <a:lnTo>
                  <a:pt x="2135" y="0"/>
                </a:lnTo>
                <a:lnTo>
                  <a:pt x="2142" y="0"/>
                </a:lnTo>
                <a:lnTo>
                  <a:pt x="2149" y="0"/>
                </a:lnTo>
                <a:lnTo>
                  <a:pt x="2156" y="0"/>
                </a:lnTo>
                <a:lnTo>
                  <a:pt x="2163" y="0"/>
                </a:lnTo>
                <a:lnTo>
                  <a:pt x="2170" y="0"/>
                </a:lnTo>
                <a:lnTo>
                  <a:pt x="2177" y="0"/>
                </a:lnTo>
                <a:lnTo>
                  <a:pt x="2185" y="0"/>
                </a:lnTo>
                <a:lnTo>
                  <a:pt x="2192" y="0"/>
                </a:lnTo>
                <a:lnTo>
                  <a:pt x="2199" y="0"/>
                </a:lnTo>
                <a:lnTo>
                  <a:pt x="2206" y="0"/>
                </a:lnTo>
                <a:lnTo>
                  <a:pt x="2213" y="0"/>
                </a:lnTo>
                <a:lnTo>
                  <a:pt x="2220" y="0"/>
                </a:lnTo>
                <a:lnTo>
                  <a:pt x="2227" y="0"/>
                </a:lnTo>
                <a:lnTo>
                  <a:pt x="2235" y="0"/>
                </a:lnTo>
                <a:lnTo>
                  <a:pt x="2242" y="0"/>
                </a:lnTo>
                <a:lnTo>
                  <a:pt x="2247" y="0"/>
                </a:lnTo>
                <a:lnTo>
                  <a:pt x="2254" y="0"/>
                </a:lnTo>
                <a:lnTo>
                  <a:pt x="2261" y="0"/>
                </a:lnTo>
                <a:lnTo>
                  <a:pt x="2268" y="0"/>
                </a:lnTo>
                <a:lnTo>
                  <a:pt x="2275" y="0"/>
                </a:lnTo>
                <a:lnTo>
                  <a:pt x="2283" y="0"/>
                </a:lnTo>
                <a:lnTo>
                  <a:pt x="2290" y="0"/>
                </a:lnTo>
                <a:lnTo>
                  <a:pt x="2297" y="0"/>
                </a:lnTo>
                <a:lnTo>
                  <a:pt x="2304" y="0"/>
                </a:lnTo>
                <a:lnTo>
                  <a:pt x="2311" y="0"/>
                </a:lnTo>
                <a:lnTo>
                  <a:pt x="2318" y="0"/>
                </a:lnTo>
                <a:lnTo>
                  <a:pt x="2325" y="0"/>
                </a:lnTo>
                <a:lnTo>
                  <a:pt x="2333" y="0"/>
                </a:lnTo>
                <a:lnTo>
                  <a:pt x="2340" y="0"/>
                </a:lnTo>
                <a:lnTo>
                  <a:pt x="2347" y="0"/>
                </a:lnTo>
                <a:lnTo>
                  <a:pt x="2354" y="0"/>
                </a:lnTo>
                <a:lnTo>
                  <a:pt x="2361" y="0"/>
                </a:lnTo>
                <a:lnTo>
                  <a:pt x="2366" y="0"/>
                </a:lnTo>
                <a:lnTo>
                  <a:pt x="2373" y="0"/>
                </a:lnTo>
                <a:lnTo>
                  <a:pt x="2381" y="0"/>
                </a:lnTo>
                <a:lnTo>
                  <a:pt x="2388" y="0"/>
                </a:lnTo>
                <a:lnTo>
                  <a:pt x="2395" y="0"/>
                </a:lnTo>
                <a:lnTo>
                  <a:pt x="2402" y="0"/>
                </a:lnTo>
                <a:lnTo>
                  <a:pt x="2409" y="0"/>
                </a:lnTo>
                <a:lnTo>
                  <a:pt x="2416" y="0"/>
                </a:lnTo>
                <a:lnTo>
                  <a:pt x="2423" y="0"/>
                </a:lnTo>
                <a:lnTo>
                  <a:pt x="2431" y="0"/>
                </a:lnTo>
                <a:lnTo>
                  <a:pt x="2438" y="0"/>
                </a:lnTo>
                <a:lnTo>
                  <a:pt x="2445" y="0"/>
                </a:lnTo>
                <a:lnTo>
                  <a:pt x="2452" y="0"/>
                </a:lnTo>
                <a:lnTo>
                  <a:pt x="2459" y="0"/>
                </a:lnTo>
                <a:lnTo>
                  <a:pt x="2466" y="0"/>
                </a:lnTo>
                <a:lnTo>
                  <a:pt x="2473" y="0"/>
                </a:lnTo>
                <a:lnTo>
                  <a:pt x="2480" y="0"/>
                </a:lnTo>
                <a:lnTo>
                  <a:pt x="2488" y="0"/>
                </a:lnTo>
                <a:lnTo>
                  <a:pt x="2495" y="0"/>
                </a:lnTo>
                <a:lnTo>
                  <a:pt x="2502" y="0"/>
                </a:lnTo>
                <a:lnTo>
                  <a:pt x="2507" y="0"/>
                </a:lnTo>
                <a:lnTo>
                  <a:pt x="2514" y="0"/>
                </a:lnTo>
                <a:lnTo>
                  <a:pt x="2521" y="0"/>
                </a:lnTo>
                <a:lnTo>
                  <a:pt x="2529" y="0"/>
                </a:lnTo>
                <a:lnTo>
                  <a:pt x="2536" y="0"/>
                </a:lnTo>
                <a:lnTo>
                  <a:pt x="2543" y="0"/>
                </a:lnTo>
                <a:lnTo>
                  <a:pt x="2550" y="0"/>
                </a:lnTo>
                <a:lnTo>
                  <a:pt x="2557" y="0"/>
                </a:lnTo>
                <a:lnTo>
                  <a:pt x="2564" y="0"/>
                </a:lnTo>
                <a:lnTo>
                  <a:pt x="2571" y="0"/>
                </a:lnTo>
                <a:lnTo>
                  <a:pt x="2578" y="0"/>
                </a:lnTo>
                <a:lnTo>
                  <a:pt x="2586" y="0"/>
                </a:lnTo>
                <a:lnTo>
                  <a:pt x="2593" y="0"/>
                </a:lnTo>
                <a:lnTo>
                  <a:pt x="2600" y="0"/>
                </a:lnTo>
                <a:lnTo>
                  <a:pt x="2607" y="0"/>
                </a:lnTo>
                <a:lnTo>
                  <a:pt x="2614" y="0"/>
                </a:lnTo>
                <a:lnTo>
                  <a:pt x="2621" y="0"/>
                </a:lnTo>
                <a:lnTo>
                  <a:pt x="2627" y="0"/>
                </a:lnTo>
                <a:lnTo>
                  <a:pt x="2634" y="0"/>
                </a:lnTo>
                <a:lnTo>
                  <a:pt x="2641" y="0"/>
                </a:lnTo>
                <a:lnTo>
                  <a:pt x="2648" y="0"/>
                </a:lnTo>
                <a:lnTo>
                  <a:pt x="2655" y="0"/>
                </a:lnTo>
                <a:lnTo>
                  <a:pt x="2662" y="0"/>
                </a:lnTo>
                <a:lnTo>
                  <a:pt x="2669" y="0"/>
                </a:lnTo>
                <a:lnTo>
                  <a:pt x="2676" y="0"/>
                </a:lnTo>
                <a:lnTo>
                  <a:pt x="2684" y="0"/>
                </a:lnTo>
                <a:lnTo>
                  <a:pt x="2691" y="0"/>
                </a:lnTo>
                <a:lnTo>
                  <a:pt x="2698" y="0"/>
                </a:lnTo>
                <a:lnTo>
                  <a:pt x="2705" y="0"/>
                </a:lnTo>
                <a:lnTo>
                  <a:pt x="2712" y="0"/>
                </a:lnTo>
                <a:lnTo>
                  <a:pt x="2719" y="0"/>
                </a:lnTo>
                <a:lnTo>
                  <a:pt x="2726" y="0"/>
                </a:lnTo>
                <a:lnTo>
                  <a:pt x="2733" y="0"/>
                </a:lnTo>
                <a:lnTo>
                  <a:pt x="2739" y="0"/>
                </a:lnTo>
                <a:lnTo>
                  <a:pt x="2746" y="0"/>
                </a:lnTo>
                <a:lnTo>
                  <a:pt x="2753" y="0"/>
                </a:lnTo>
                <a:lnTo>
                  <a:pt x="2760" y="0"/>
                </a:lnTo>
                <a:lnTo>
                  <a:pt x="2767" y="0"/>
                </a:lnTo>
                <a:lnTo>
                  <a:pt x="2774" y="0"/>
                </a:lnTo>
                <a:lnTo>
                  <a:pt x="2782" y="0"/>
                </a:lnTo>
                <a:lnTo>
                  <a:pt x="2789" y="0"/>
                </a:lnTo>
                <a:lnTo>
                  <a:pt x="2796" y="0"/>
                </a:lnTo>
                <a:lnTo>
                  <a:pt x="2803" y="0"/>
                </a:lnTo>
                <a:lnTo>
                  <a:pt x="2810" y="0"/>
                </a:lnTo>
                <a:lnTo>
                  <a:pt x="2817" y="0"/>
                </a:lnTo>
                <a:lnTo>
                  <a:pt x="2824" y="0"/>
                </a:lnTo>
                <a:lnTo>
                  <a:pt x="2831" y="0"/>
                </a:lnTo>
                <a:lnTo>
                  <a:pt x="2839" y="0"/>
                </a:lnTo>
                <a:lnTo>
                  <a:pt x="2846" y="0"/>
                </a:lnTo>
                <a:lnTo>
                  <a:pt x="2853" y="0"/>
                </a:lnTo>
                <a:lnTo>
                  <a:pt x="2860" y="0"/>
                </a:lnTo>
                <a:lnTo>
                  <a:pt x="2867" y="0"/>
                </a:lnTo>
                <a:lnTo>
                  <a:pt x="2872" y="0"/>
                </a:lnTo>
                <a:lnTo>
                  <a:pt x="2880" y="0"/>
                </a:lnTo>
                <a:lnTo>
                  <a:pt x="2887" y="0"/>
                </a:lnTo>
                <a:lnTo>
                  <a:pt x="2894" y="0"/>
                </a:lnTo>
                <a:lnTo>
                  <a:pt x="2901" y="0"/>
                </a:lnTo>
                <a:lnTo>
                  <a:pt x="2908" y="0"/>
                </a:lnTo>
                <a:lnTo>
                  <a:pt x="2915" y="0"/>
                </a:lnTo>
                <a:lnTo>
                  <a:pt x="2922" y="0"/>
                </a:lnTo>
                <a:lnTo>
                  <a:pt x="2929" y="0"/>
                </a:lnTo>
                <a:lnTo>
                  <a:pt x="2937" y="0"/>
                </a:lnTo>
                <a:lnTo>
                  <a:pt x="2944" y="0"/>
                </a:lnTo>
                <a:lnTo>
                  <a:pt x="2951" y="0"/>
                </a:lnTo>
                <a:lnTo>
                  <a:pt x="2958" y="0"/>
                </a:lnTo>
                <a:lnTo>
                  <a:pt x="2965" y="0"/>
                </a:lnTo>
                <a:lnTo>
                  <a:pt x="2972" y="0"/>
                </a:lnTo>
                <a:lnTo>
                  <a:pt x="2979" y="0"/>
                </a:lnTo>
                <a:lnTo>
                  <a:pt x="2986" y="0"/>
                </a:lnTo>
                <a:lnTo>
                  <a:pt x="2994" y="0"/>
                </a:lnTo>
                <a:lnTo>
                  <a:pt x="3001" y="0"/>
                </a:lnTo>
                <a:lnTo>
                  <a:pt x="3006" y="0"/>
                </a:lnTo>
                <a:lnTo>
                  <a:pt x="3013" y="0"/>
                </a:lnTo>
                <a:lnTo>
                  <a:pt x="3020" y="0"/>
                </a:lnTo>
                <a:lnTo>
                  <a:pt x="3027" y="0"/>
                </a:lnTo>
                <a:lnTo>
                  <a:pt x="3035" y="0"/>
                </a:lnTo>
                <a:lnTo>
                  <a:pt x="3042" y="0"/>
                </a:lnTo>
                <a:lnTo>
                  <a:pt x="3049" y="0"/>
                </a:lnTo>
                <a:lnTo>
                  <a:pt x="3056" y="0"/>
                </a:lnTo>
                <a:lnTo>
                  <a:pt x="3063" y="0"/>
                </a:lnTo>
                <a:lnTo>
                  <a:pt x="3070" y="0"/>
                </a:lnTo>
                <a:lnTo>
                  <a:pt x="3077" y="0"/>
                </a:lnTo>
                <a:lnTo>
                  <a:pt x="3084" y="0"/>
                </a:lnTo>
                <a:lnTo>
                  <a:pt x="3092" y="0"/>
                </a:lnTo>
                <a:lnTo>
                  <a:pt x="3099" y="0"/>
                </a:lnTo>
                <a:lnTo>
                  <a:pt x="3106" y="0"/>
                </a:lnTo>
                <a:lnTo>
                  <a:pt x="3113" y="0"/>
                </a:lnTo>
                <a:lnTo>
                  <a:pt x="3118" y="0"/>
                </a:lnTo>
                <a:lnTo>
                  <a:pt x="3125" y="0"/>
                </a:lnTo>
                <a:lnTo>
                  <a:pt x="3133" y="0"/>
                </a:lnTo>
                <a:lnTo>
                  <a:pt x="3140" y="0"/>
                </a:lnTo>
                <a:lnTo>
                  <a:pt x="3147" y="0"/>
                </a:lnTo>
                <a:lnTo>
                  <a:pt x="3154" y="0"/>
                </a:lnTo>
                <a:lnTo>
                  <a:pt x="3161" y="0"/>
                </a:lnTo>
                <a:lnTo>
                  <a:pt x="3168" y="0"/>
                </a:lnTo>
                <a:lnTo>
                  <a:pt x="3175" y="0"/>
                </a:lnTo>
                <a:lnTo>
                  <a:pt x="3182" y="0"/>
                </a:lnTo>
                <a:lnTo>
                  <a:pt x="3190" y="0"/>
                </a:lnTo>
                <a:lnTo>
                  <a:pt x="3197" y="0"/>
                </a:lnTo>
                <a:lnTo>
                  <a:pt x="3204" y="0"/>
                </a:lnTo>
                <a:lnTo>
                  <a:pt x="3211" y="0"/>
                </a:lnTo>
                <a:lnTo>
                  <a:pt x="3218" y="0"/>
                </a:lnTo>
                <a:lnTo>
                  <a:pt x="3225" y="0"/>
                </a:lnTo>
                <a:lnTo>
                  <a:pt x="3232" y="0"/>
                </a:lnTo>
                <a:lnTo>
                  <a:pt x="3238" y="0"/>
                </a:lnTo>
                <a:lnTo>
                  <a:pt x="3245" y="0"/>
                </a:lnTo>
                <a:lnTo>
                  <a:pt x="3252" y="0"/>
                </a:lnTo>
                <a:lnTo>
                  <a:pt x="3259" y="0"/>
                </a:lnTo>
                <a:lnTo>
                  <a:pt x="3266" y="0"/>
                </a:lnTo>
                <a:lnTo>
                  <a:pt x="3273" y="0"/>
                </a:lnTo>
                <a:lnTo>
                  <a:pt x="3280" y="0"/>
                </a:lnTo>
                <a:lnTo>
                  <a:pt x="3288" y="0"/>
                </a:lnTo>
                <a:lnTo>
                  <a:pt x="3295" y="0"/>
                </a:lnTo>
                <a:lnTo>
                  <a:pt x="3302" y="0"/>
                </a:lnTo>
                <a:lnTo>
                  <a:pt x="3309" y="0"/>
                </a:lnTo>
                <a:lnTo>
                  <a:pt x="3316" y="0"/>
                </a:lnTo>
                <a:lnTo>
                  <a:pt x="3323" y="0"/>
                </a:lnTo>
                <a:lnTo>
                  <a:pt x="3330" y="0"/>
                </a:lnTo>
                <a:lnTo>
                  <a:pt x="3338" y="0"/>
                </a:lnTo>
                <a:lnTo>
                  <a:pt x="3345" y="0"/>
                </a:lnTo>
                <a:lnTo>
                  <a:pt x="3352" y="0"/>
                </a:lnTo>
                <a:lnTo>
                  <a:pt x="3359" y="0"/>
                </a:lnTo>
                <a:lnTo>
                  <a:pt x="3366" y="0"/>
                </a:lnTo>
                <a:lnTo>
                  <a:pt x="3373" y="0"/>
                </a:lnTo>
                <a:lnTo>
                  <a:pt x="3380" y="0"/>
                </a:lnTo>
                <a:lnTo>
                  <a:pt x="3386" y="0"/>
                </a:lnTo>
                <a:lnTo>
                  <a:pt x="3393" y="0"/>
                </a:lnTo>
                <a:lnTo>
                  <a:pt x="3400" y="0"/>
                </a:lnTo>
                <a:lnTo>
                  <a:pt x="3407" y="0"/>
                </a:lnTo>
                <a:lnTo>
                  <a:pt x="3414" y="0"/>
                </a:lnTo>
                <a:lnTo>
                  <a:pt x="3421" y="0"/>
                </a:lnTo>
                <a:lnTo>
                  <a:pt x="3428" y="0"/>
                </a:lnTo>
                <a:lnTo>
                  <a:pt x="3436" y="0"/>
                </a:lnTo>
                <a:lnTo>
                  <a:pt x="3443" y="0"/>
                </a:lnTo>
                <a:lnTo>
                  <a:pt x="3450" y="0"/>
                </a:lnTo>
                <a:lnTo>
                  <a:pt x="3457" y="0"/>
                </a:lnTo>
                <a:lnTo>
                  <a:pt x="3464" y="0"/>
                </a:lnTo>
                <a:lnTo>
                  <a:pt x="3471" y="0"/>
                </a:lnTo>
                <a:lnTo>
                  <a:pt x="3478" y="0"/>
                </a:lnTo>
                <a:lnTo>
                  <a:pt x="3485" y="0"/>
                </a:lnTo>
                <a:lnTo>
                  <a:pt x="3493" y="0"/>
                </a:lnTo>
                <a:lnTo>
                  <a:pt x="3498" y="0"/>
                </a:lnTo>
                <a:lnTo>
                  <a:pt x="3505" y="0"/>
                </a:lnTo>
                <a:lnTo>
                  <a:pt x="3498" y="0"/>
                </a:lnTo>
                <a:lnTo>
                  <a:pt x="3493" y="0"/>
                </a:lnTo>
                <a:lnTo>
                  <a:pt x="3485" y="0"/>
                </a:lnTo>
                <a:lnTo>
                  <a:pt x="3478" y="0"/>
                </a:lnTo>
                <a:lnTo>
                  <a:pt x="3471" y="0"/>
                </a:lnTo>
                <a:lnTo>
                  <a:pt x="3464" y="0"/>
                </a:lnTo>
                <a:lnTo>
                  <a:pt x="3457" y="0"/>
                </a:lnTo>
                <a:lnTo>
                  <a:pt x="3450" y="0"/>
                </a:lnTo>
                <a:lnTo>
                  <a:pt x="3443" y="0"/>
                </a:lnTo>
                <a:lnTo>
                  <a:pt x="3436" y="0"/>
                </a:lnTo>
                <a:lnTo>
                  <a:pt x="3428" y="0"/>
                </a:lnTo>
                <a:lnTo>
                  <a:pt x="3421" y="0"/>
                </a:lnTo>
                <a:lnTo>
                  <a:pt x="3414" y="0"/>
                </a:lnTo>
                <a:lnTo>
                  <a:pt x="3407" y="0"/>
                </a:lnTo>
                <a:lnTo>
                  <a:pt x="3400" y="0"/>
                </a:lnTo>
                <a:lnTo>
                  <a:pt x="3393" y="0"/>
                </a:lnTo>
                <a:lnTo>
                  <a:pt x="3386" y="0"/>
                </a:lnTo>
                <a:lnTo>
                  <a:pt x="3380" y="0"/>
                </a:lnTo>
                <a:lnTo>
                  <a:pt x="3373" y="0"/>
                </a:lnTo>
                <a:lnTo>
                  <a:pt x="3366" y="0"/>
                </a:lnTo>
                <a:lnTo>
                  <a:pt x="3359" y="0"/>
                </a:lnTo>
                <a:lnTo>
                  <a:pt x="3352" y="0"/>
                </a:lnTo>
                <a:lnTo>
                  <a:pt x="3345" y="0"/>
                </a:lnTo>
                <a:lnTo>
                  <a:pt x="3338" y="0"/>
                </a:lnTo>
                <a:lnTo>
                  <a:pt x="3330" y="0"/>
                </a:lnTo>
                <a:lnTo>
                  <a:pt x="3323" y="0"/>
                </a:lnTo>
                <a:lnTo>
                  <a:pt x="3316" y="0"/>
                </a:lnTo>
                <a:lnTo>
                  <a:pt x="3309" y="0"/>
                </a:lnTo>
                <a:lnTo>
                  <a:pt x="3302" y="0"/>
                </a:lnTo>
                <a:lnTo>
                  <a:pt x="3295" y="0"/>
                </a:lnTo>
                <a:lnTo>
                  <a:pt x="3288" y="0"/>
                </a:lnTo>
                <a:lnTo>
                  <a:pt x="3280" y="0"/>
                </a:lnTo>
                <a:lnTo>
                  <a:pt x="3273" y="0"/>
                </a:lnTo>
                <a:lnTo>
                  <a:pt x="3266" y="0"/>
                </a:lnTo>
                <a:lnTo>
                  <a:pt x="3259" y="0"/>
                </a:lnTo>
                <a:lnTo>
                  <a:pt x="3252" y="0"/>
                </a:lnTo>
                <a:lnTo>
                  <a:pt x="3245" y="0"/>
                </a:lnTo>
                <a:lnTo>
                  <a:pt x="3238" y="0"/>
                </a:lnTo>
                <a:lnTo>
                  <a:pt x="3232" y="0"/>
                </a:lnTo>
                <a:lnTo>
                  <a:pt x="3225" y="0"/>
                </a:lnTo>
                <a:lnTo>
                  <a:pt x="3218" y="0"/>
                </a:lnTo>
                <a:lnTo>
                  <a:pt x="3211" y="0"/>
                </a:lnTo>
                <a:lnTo>
                  <a:pt x="3204" y="0"/>
                </a:lnTo>
                <a:lnTo>
                  <a:pt x="3197" y="0"/>
                </a:lnTo>
                <a:lnTo>
                  <a:pt x="3190" y="0"/>
                </a:lnTo>
                <a:lnTo>
                  <a:pt x="3182" y="0"/>
                </a:lnTo>
                <a:lnTo>
                  <a:pt x="3175" y="0"/>
                </a:lnTo>
                <a:lnTo>
                  <a:pt x="3168" y="0"/>
                </a:lnTo>
                <a:lnTo>
                  <a:pt x="3161" y="0"/>
                </a:lnTo>
                <a:lnTo>
                  <a:pt x="3154" y="0"/>
                </a:lnTo>
                <a:lnTo>
                  <a:pt x="3147" y="0"/>
                </a:lnTo>
                <a:lnTo>
                  <a:pt x="3140" y="0"/>
                </a:lnTo>
                <a:lnTo>
                  <a:pt x="3133" y="0"/>
                </a:lnTo>
                <a:lnTo>
                  <a:pt x="3125" y="0"/>
                </a:lnTo>
                <a:lnTo>
                  <a:pt x="3118" y="0"/>
                </a:lnTo>
                <a:lnTo>
                  <a:pt x="3113" y="0"/>
                </a:lnTo>
                <a:lnTo>
                  <a:pt x="3106" y="0"/>
                </a:lnTo>
                <a:lnTo>
                  <a:pt x="3099" y="0"/>
                </a:lnTo>
                <a:lnTo>
                  <a:pt x="3092" y="0"/>
                </a:lnTo>
                <a:lnTo>
                  <a:pt x="3084" y="0"/>
                </a:lnTo>
                <a:lnTo>
                  <a:pt x="3077" y="0"/>
                </a:lnTo>
                <a:lnTo>
                  <a:pt x="3070" y="0"/>
                </a:lnTo>
                <a:lnTo>
                  <a:pt x="3063" y="0"/>
                </a:lnTo>
                <a:lnTo>
                  <a:pt x="3056" y="0"/>
                </a:lnTo>
                <a:lnTo>
                  <a:pt x="3049" y="0"/>
                </a:lnTo>
                <a:lnTo>
                  <a:pt x="3042" y="0"/>
                </a:lnTo>
                <a:lnTo>
                  <a:pt x="3035" y="0"/>
                </a:lnTo>
                <a:lnTo>
                  <a:pt x="3027" y="0"/>
                </a:lnTo>
                <a:lnTo>
                  <a:pt x="3020" y="0"/>
                </a:lnTo>
                <a:lnTo>
                  <a:pt x="3013" y="0"/>
                </a:lnTo>
                <a:lnTo>
                  <a:pt x="3006" y="0"/>
                </a:lnTo>
                <a:lnTo>
                  <a:pt x="3001" y="0"/>
                </a:lnTo>
                <a:lnTo>
                  <a:pt x="2994" y="0"/>
                </a:lnTo>
                <a:lnTo>
                  <a:pt x="2986" y="0"/>
                </a:lnTo>
                <a:lnTo>
                  <a:pt x="2979" y="0"/>
                </a:lnTo>
                <a:lnTo>
                  <a:pt x="2972" y="0"/>
                </a:lnTo>
                <a:lnTo>
                  <a:pt x="2965" y="0"/>
                </a:lnTo>
                <a:lnTo>
                  <a:pt x="2958" y="0"/>
                </a:lnTo>
                <a:lnTo>
                  <a:pt x="2951" y="0"/>
                </a:lnTo>
                <a:lnTo>
                  <a:pt x="2944" y="0"/>
                </a:lnTo>
                <a:lnTo>
                  <a:pt x="2937" y="0"/>
                </a:lnTo>
                <a:lnTo>
                  <a:pt x="2929" y="0"/>
                </a:lnTo>
                <a:lnTo>
                  <a:pt x="2922" y="0"/>
                </a:lnTo>
                <a:lnTo>
                  <a:pt x="2915" y="0"/>
                </a:lnTo>
                <a:lnTo>
                  <a:pt x="2908" y="0"/>
                </a:lnTo>
                <a:lnTo>
                  <a:pt x="2901" y="0"/>
                </a:lnTo>
                <a:lnTo>
                  <a:pt x="2894" y="0"/>
                </a:lnTo>
                <a:lnTo>
                  <a:pt x="2887" y="0"/>
                </a:lnTo>
                <a:lnTo>
                  <a:pt x="2880" y="0"/>
                </a:lnTo>
                <a:lnTo>
                  <a:pt x="2872" y="0"/>
                </a:lnTo>
                <a:lnTo>
                  <a:pt x="2867" y="0"/>
                </a:lnTo>
                <a:lnTo>
                  <a:pt x="2860" y="0"/>
                </a:lnTo>
                <a:lnTo>
                  <a:pt x="2853" y="0"/>
                </a:lnTo>
                <a:lnTo>
                  <a:pt x="2846" y="0"/>
                </a:lnTo>
                <a:lnTo>
                  <a:pt x="2839" y="0"/>
                </a:lnTo>
                <a:lnTo>
                  <a:pt x="2831" y="0"/>
                </a:lnTo>
                <a:lnTo>
                  <a:pt x="2824" y="0"/>
                </a:lnTo>
                <a:lnTo>
                  <a:pt x="2817" y="0"/>
                </a:lnTo>
                <a:lnTo>
                  <a:pt x="2810" y="0"/>
                </a:lnTo>
                <a:lnTo>
                  <a:pt x="2803" y="0"/>
                </a:lnTo>
                <a:lnTo>
                  <a:pt x="2796" y="0"/>
                </a:lnTo>
                <a:lnTo>
                  <a:pt x="2789" y="0"/>
                </a:lnTo>
                <a:lnTo>
                  <a:pt x="2782" y="0"/>
                </a:lnTo>
                <a:lnTo>
                  <a:pt x="2774" y="0"/>
                </a:lnTo>
                <a:lnTo>
                  <a:pt x="2767" y="0"/>
                </a:lnTo>
                <a:lnTo>
                  <a:pt x="2760" y="0"/>
                </a:lnTo>
                <a:lnTo>
                  <a:pt x="2753" y="0"/>
                </a:lnTo>
                <a:lnTo>
                  <a:pt x="2746" y="0"/>
                </a:lnTo>
                <a:lnTo>
                  <a:pt x="2739" y="0"/>
                </a:lnTo>
                <a:lnTo>
                  <a:pt x="2733" y="0"/>
                </a:lnTo>
                <a:lnTo>
                  <a:pt x="2726" y="0"/>
                </a:lnTo>
                <a:lnTo>
                  <a:pt x="2719" y="0"/>
                </a:lnTo>
                <a:lnTo>
                  <a:pt x="2712" y="0"/>
                </a:lnTo>
                <a:lnTo>
                  <a:pt x="2705" y="0"/>
                </a:lnTo>
                <a:lnTo>
                  <a:pt x="2698" y="0"/>
                </a:lnTo>
                <a:lnTo>
                  <a:pt x="2691" y="0"/>
                </a:lnTo>
                <a:lnTo>
                  <a:pt x="2684" y="0"/>
                </a:lnTo>
                <a:lnTo>
                  <a:pt x="2676" y="0"/>
                </a:lnTo>
                <a:lnTo>
                  <a:pt x="2669" y="0"/>
                </a:lnTo>
                <a:lnTo>
                  <a:pt x="2662" y="0"/>
                </a:lnTo>
                <a:lnTo>
                  <a:pt x="2655" y="0"/>
                </a:lnTo>
                <a:lnTo>
                  <a:pt x="2648" y="0"/>
                </a:lnTo>
                <a:lnTo>
                  <a:pt x="2641" y="0"/>
                </a:lnTo>
                <a:lnTo>
                  <a:pt x="2634" y="0"/>
                </a:lnTo>
                <a:lnTo>
                  <a:pt x="2627" y="0"/>
                </a:lnTo>
                <a:lnTo>
                  <a:pt x="2621" y="0"/>
                </a:lnTo>
                <a:lnTo>
                  <a:pt x="2614" y="0"/>
                </a:lnTo>
                <a:lnTo>
                  <a:pt x="2607" y="0"/>
                </a:lnTo>
                <a:lnTo>
                  <a:pt x="2600" y="0"/>
                </a:lnTo>
                <a:lnTo>
                  <a:pt x="2593" y="0"/>
                </a:lnTo>
                <a:lnTo>
                  <a:pt x="2586" y="0"/>
                </a:lnTo>
                <a:lnTo>
                  <a:pt x="2578" y="0"/>
                </a:lnTo>
                <a:lnTo>
                  <a:pt x="2571" y="0"/>
                </a:lnTo>
                <a:lnTo>
                  <a:pt x="2564" y="0"/>
                </a:lnTo>
                <a:lnTo>
                  <a:pt x="2557" y="0"/>
                </a:lnTo>
                <a:lnTo>
                  <a:pt x="2550" y="0"/>
                </a:lnTo>
                <a:lnTo>
                  <a:pt x="2543" y="0"/>
                </a:lnTo>
                <a:lnTo>
                  <a:pt x="2536" y="0"/>
                </a:lnTo>
                <a:lnTo>
                  <a:pt x="2529" y="0"/>
                </a:lnTo>
                <a:lnTo>
                  <a:pt x="2521" y="0"/>
                </a:lnTo>
                <a:lnTo>
                  <a:pt x="2514" y="0"/>
                </a:lnTo>
                <a:lnTo>
                  <a:pt x="2507" y="0"/>
                </a:lnTo>
                <a:lnTo>
                  <a:pt x="2502" y="0"/>
                </a:lnTo>
                <a:lnTo>
                  <a:pt x="2495" y="0"/>
                </a:lnTo>
                <a:lnTo>
                  <a:pt x="2488" y="0"/>
                </a:lnTo>
                <a:lnTo>
                  <a:pt x="2480" y="0"/>
                </a:lnTo>
                <a:lnTo>
                  <a:pt x="2473" y="0"/>
                </a:lnTo>
                <a:lnTo>
                  <a:pt x="2466" y="0"/>
                </a:lnTo>
                <a:lnTo>
                  <a:pt x="2459" y="0"/>
                </a:lnTo>
                <a:lnTo>
                  <a:pt x="2452" y="0"/>
                </a:lnTo>
                <a:lnTo>
                  <a:pt x="2445" y="0"/>
                </a:lnTo>
                <a:lnTo>
                  <a:pt x="2438" y="0"/>
                </a:lnTo>
                <a:lnTo>
                  <a:pt x="2431" y="0"/>
                </a:lnTo>
                <a:lnTo>
                  <a:pt x="2423" y="0"/>
                </a:lnTo>
                <a:lnTo>
                  <a:pt x="2416" y="0"/>
                </a:lnTo>
                <a:lnTo>
                  <a:pt x="2409" y="0"/>
                </a:lnTo>
                <a:lnTo>
                  <a:pt x="2402" y="0"/>
                </a:lnTo>
                <a:lnTo>
                  <a:pt x="2395" y="0"/>
                </a:lnTo>
                <a:lnTo>
                  <a:pt x="2388" y="0"/>
                </a:lnTo>
                <a:lnTo>
                  <a:pt x="2381" y="0"/>
                </a:lnTo>
                <a:lnTo>
                  <a:pt x="2373" y="0"/>
                </a:lnTo>
                <a:lnTo>
                  <a:pt x="2366" y="0"/>
                </a:lnTo>
                <a:lnTo>
                  <a:pt x="2361" y="0"/>
                </a:lnTo>
                <a:lnTo>
                  <a:pt x="2354" y="0"/>
                </a:lnTo>
                <a:lnTo>
                  <a:pt x="2347" y="0"/>
                </a:lnTo>
                <a:lnTo>
                  <a:pt x="2340" y="0"/>
                </a:lnTo>
                <a:lnTo>
                  <a:pt x="2333" y="0"/>
                </a:lnTo>
                <a:lnTo>
                  <a:pt x="2325" y="0"/>
                </a:lnTo>
                <a:lnTo>
                  <a:pt x="2318" y="0"/>
                </a:lnTo>
                <a:lnTo>
                  <a:pt x="2311" y="0"/>
                </a:lnTo>
                <a:lnTo>
                  <a:pt x="2304" y="0"/>
                </a:lnTo>
                <a:lnTo>
                  <a:pt x="2297" y="0"/>
                </a:lnTo>
                <a:lnTo>
                  <a:pt x="2290" y="0"/>
                </a:lnTo>
                <a:lnTo>
                  <a:pt x="2283" y="0"/>
                </a:lnTo>
                <a:lnTo>
                  <a:pt x="2275" y="0"/>
                </a:lnTo>
                <a:lnTo>
                  <a:pt x="2268" y="0"/>
                </a:lnTo>
                <a:lnTo>
                  <a:pt x="2261" y="0"/>
                </a:lnTo>
                <a:lnTo>
                  <a:pt x="2254" y="0"/>
                </a:lnTo>
                <a:lnTo>
                  <a:pt x="2247" y="0"/>
                </a:lnTo>
                <a:lnTo>
                  <a:pt x="2242" y="0"/>
                </a:lnTo>
                <a:lnTo>
                  <a:pt x="2235" y="0"/>
                </a:lnTo>
                <a:lnTo>
                  <a:pt x="2227" y="0"/>
                </a:lnTo>
                <a:lnTo>
                  <a:pt x="2220" y="0"/>
                </a:lnTo>
                <a:lnTo>
                  <a:pt x="2213" y="0"/>
                </a:lnTo>
                <a:lnTo>
                  <a:pt x="2206" y="0"/>
                </a:lnTo>
                <a:lnTo>
                  <a:pt x="2199" y="0"/>
                </a:lnTo>
                <a:lnTo>
                  <a:pt x="2192" y="0"/>
                </a:lnTo>
                <a:lnTo>
                  <a:pt x="2185" y="0"/>
                </a:lnTo>
                <a:lnTo>
                  <a:pt x="2177" y="0"/>
                </a:lnTo>
                <a:lnTo>
                  <a:pt x="2170" y="0"/>
                </a:lnTo>
                <a:lnTo>
                  <a:pt x="2163" y="0"/>
                </a:lnTo>
                <a:lnTo>
                  <a:pt x="2156" y="0"/>
                </a:lnTo>
                <a:lnTo>
                  <a:pt x="2149" y="0"/>
                </a:lnTo>
                <a:lnTo>
                  <a:pt x="2142" y="0"/>
                </a:lnTo>
                <a:lnTo>
                  <a:pt x="2135" y="0"/>
                </a:lnTo>
                <a:lnTo>
                  <a:pt x="2129" y="0"/>
                </a:lnTo>
                <a:lnTo>
                  <a:pt x="2122" y="0"/>
                </a:lnTo>
                <a:lnTo>
                  <a:pt x="2115" y="0"/>
                </a:lnTo>
                <a:lnTo>
                  <a:pt x="2108" y="0"/>
                </a:lnTo>
                <a:lnTo>
                  <a:pt x="2101" y="0"/>
                </a:lnTo>
                <a:lnTo>
                  <a:pt x="2094" y="0"/>
                </a:lnTo>
                <a:lnTo>
                  <a:pt x="2087" y="0"/>
                </a:lnTo>
                <a:lnTo>
                  <a:pt x="2079" y="0"/>
                </a:lnTo>
                <a:lnTo>
                  <a:pt x="2072" y="0"/>
                </a:lnTo>
                <a:lnTo>
                  <a:pt x="2065" y="0"/>
                </a:lnTo>
                <a:lnTo>
                  <a:pt x="2058" y="0"/>
                </a:lnTo>
                <a:lnTo>
                  <a:pt x="2051" y="0"/>
                </a:lnTo>
                <a:lnTo>
                  <a:pt x="2044" y="0"/>
                </a:lnTo>
                <a:lnTo>
                  <a:pt x="2037" y="0"/>
                </a:lnTo>
                <a:lnTo>
                  <a:pt x="2030" y="0"/>
                </a:lnTo>
                <a:lnTo>
                  <a:pt x="2022" y="0"/>
                </a:lnTo>
                <a:lnTo>
                  <a:pt x="2015" y="0"/>
                </a:lnTo>
                <a:lnTo>
                  <a:pt x="2008" y="0"/>
                </a:lnTo>
                <a:lnTo>
                  <a:pt x="2001" y="0"/>
                </a:lnTo>
                <a:lnTo>
                  <a:pt x="1996" y="0"/>
                </a:lnTo>
                <a:lnTo>
                  <a:pt x="1989" y="0"/>
                </a:lnTo>
                <a:lnTo>
                  <a:pt x="1981" y="0"/>
                </a:lnTo>
                <a:lnTo>
                  <a:pt x="1974" y="0"/>
                </a:lnTo>
                <a:lnTo>
                  <a:pt x="1967" y="0"/>
                </a:lnTo>
                <a:lnTo>
                  <a:pt x="1960" y="0"/>
                </a:lnTo>
                <a:lnTo>
                  <a:pt x="1953" y="0"/>
                </a:lnTo>
                <a:lnTo>
                  <a:pt x="1946" y="0"/>
                </a:lnTo>
                <a:lnTo>
                  <a:pt x="1939" y="0"/>
                </a:lnTo>
                <a:lnTo>
                  <a:pt x="1932" y="0"/>
                </a:lnTo>
                <a:lnTo>
                  <a:pt x="1924" y="0"/>
                </a:lnTo>
                <a:lnTo>
                  <a:pt x="1917" y="0"/>
                </a:lnTo>
                <a:lnTo>
                  <a:pt x="1910" y="0"/>
                </a:lnTo>
                <a:lnTo>
                  <a:pt x="1903" y="0"/>
                </a:lnTo>
                <a:lnTo>
                  <a:pt x="1896" y="0"/>
                </a:lnTo>
                <a:lnTo>
                  <a:pt x="1889" y="0"/>
                </a:lnTo>
                <a:lnTo>
                  <a:pt x="1882" y="0"/>
                </a:lnTo>
                <a:lnTo>
                  <a:pt x="1875" y="0"/>
                </a:lnTo>
                <a:lnTo>
                  <a:pt x="1867" y="0"/>
                </a:lnTo>
                <a:lnTo>
                  <a:pt x="1862" y="0"/>
                </a:lnTo>
                <a:lnTo>
                  <a:pt x="1855" y="0"/>
                </a:lnTo>
                <a:lnTo>
                  <a:pt x="1848" y="0"/>
                </a:lnTo>
                <a:lnTo>
                  <a:pt x="1841" y="0"/>
                </a:lnTo>
                <a:lnTo>
                  <a:pt x="1834" y="0"/>
                </a:lnTo>
                <a:lnTo>
                  <a:pt x="1826" y="0"/>
                </a:lnTo>
                <a:lnTo>
                  <a:pt x="1819" y="0"/>
                </a:lnTo>
                <a:lnTo>
                  <a:pt x="1812" y="0"/>
                </a:lnTo>
                <a:lnTo>
                  <a:pt x="1805" y="0"/>
                </a:lnTo>
                <a:lnTo>
                  <a:pt x="1798" y="0"/>
                </a:lnTo>
                <a:lnTo>
                  <a:pt x="1791" y="0"/>
                </a:lnTo>
                <a:lnTo>
                  <a:pt x="1784" y="0"/>
                </a:lnTo>
                <a:lnTo>
                  <a:pt x="1777" y="0"/>
                </a:lnTo>
                <a:lnTo>
                  <a:pt x="1769" y="0"/>
                </a:lnTo>
                <a:lnTo>
                  <a:pt x="1762" y="0"/>
                </a:lnTo>
                <a:lnTo>
                  <a:pt x="1755" y="0"/>
                </a:lnTo>
                <a:lnTo>
                  <a:pt x="1750" y="0"/>
                </a:lnTo>
                <a:lnTo>
                  <a:pt x="1743" y="0"/>
                </a:lnTo>
                <a:lnTo>
                  <a:pt x="1736" y="0"/>
                </a:lnTo>
                <a:lnTo>
                  <a:pt x="1728" y="0"/>
                </a:lnTo>
                <a:lnTo>
                  <a:pt x="1721" y="0"/>
                </a:lnTo>
                <a:lnTo>
                  <a:pt x="1714" y="0"/>
                </a:lnTo>
                <a:lnTo>
                  <a:pt x="1707" y="0"/>
                </a:lnTo>
                <a:lnTo>
                  <a:pt x="1700" y="0"/>
                </a:lnTo>
                <a:lnTo>
                  <a:pt x="1693" y="0"/>
                </a:lnTo>
                <a:lnTo>
                  <a:pt x="1686" y="0"/>
                </a:lnTo>
                <a:lnTo>
                  <a:pt x="1679" y="0"/>
                </a:lnTo>
                <a:lnTo>
                  <a:pt x="1671" y="0"/>
                </a:lnTo>
                <a:lnTo>
                  <a:pt x="1664" y="0"/>
                </a:lnTo>
                <a:lnTo>
                  <a:pt x="1657" y="0"/>
                </a:lnTo>
                <a:lnTo>
                  <a:pt x="1650" y="0"/>
                </a:lnTo>
                <a:lnTo>
                  <a:pt x="1643" y="0"/>
                </a:lnTo>
                <a:lnTo>
                  <a:pt x="1636" y="0"/>
                </a:lnTo>
                <a:lnTo>
                  <a:pt x="1630" y="0"/>
                </a:lnTo>
                <a:lnTo>
                  <a:pt x="1623" y="0"/>
                </a:lnTo>
                <a:lnTo>
                  <a:pt x="1616" y="0"/>
                </a:lnTo>
                <a:lnTo>
                  <a:pt x="1609" y="0"/>
                </a:lnTo>
                <a:lnTo>
                  <a:pt x="1602" y="0"/>
                </a:lnTo>
                <a:lnTo>
                  <a:pt x="1595" y="0"/>
                </a:lnTo>
                <a:lnTo>
                  <a:pt x="1588" y="0"/>
                </a:lnTo>
                <a:lnTo>
                  <a:pt x="1581" y="0"/>
                </a:lnTo>
                <a:lnTo>
                  <a:pt x="1573" y="0"/>
                </a:lnTo>
                <a:lnTo>
                  <a:pt x="1566" y="0"/>
                </a:lnTo>
                <a:lnTo>
                  <a:pt x="1559" y="0"/>
                </a:lnTo>
                <a:lnTo>
                  <a:pt x="1552" y="0"/>
                </a:lnTo>
                <a:lnTo>
                  <a:pt x="1545" y="0"/>
                </a:lnTo>
                <a:lnTo>
                  <a:pt x="1538" y="0"/>
                </a:lnTo>
                <a:lnTo>
                  <a:pt x="1531" y="0"/>
                </a:lnTo>
                <a:lnTo>
                  <a:pt x="1524" y="0"/>
                </a:lnTo>
                <a:lnTo>
                  <a:pt x="1516" y="0"/>
                </a:lnTo>
                <a:lnTo>
                  <a:pt x="1509" y="0"/>
                </a:lnTo>
                <a:lnTo>
                  <a:pt x="1502" y="0"/>
                </a:lnTo>
                <a:lnTo>
                  <a:pt x="1495" y="0"/>
                </a:lnTo>
                <a:lnTo>
                  <a:pt x="1490" y="0"/>
                </a:lnTo>
                <a:lnTo>
                  <a:pt x="1483" y="0"/>
                </a:lnTo>
                <a:lnTo>
                  <a:pt x="1475" y="0"/>
                </a:lnTo>
                <a:lnTo>
                  <a:pt x="1468" y="0"/>
                </a:lnTo>
                <a:lnTo>
                  <a:pt x="1461" y="0"/>
                </a:lnTo>
                <a:lnTo>
                  <a:pt x="1454" y="0"/>
                </a:lnTo>
                <a:lnTo>
                  <a:pt x="1447" y="0"/>
                </a:lnTo>
                <a:lnTo>
                  <a:pt x="1440" y="0"/>
                </a:lnTo>
                <a:lnTo>
                  <a:pt x="1433" y="0"/>
                </a:lnTo>
                <a:lnTo>
                  <a:pt x="1426" y="0"/>
                </a:lnTo>
                <a:lnTo>
                  <a:pt x="1418" y="0"/>
                </a:lnTo>
                <a:lnTo>
                  <a:pt x="1411" y="0"/>
                </a:lnTo>
                <a:lnTo>
                  <a:pt x="1404" y="0"/>
                </a:lnTo>
                <a:lnTo>
                  <a:pt x="1397" y="0"/>
                </a:lnTo>
                <a:lnTo>
                  <a:pt x="1390" y="0"/>
                </a:lnTo>
                <a:lnTo>
                  <a:pt x="1383" y="0"/>
                </a:lnTo>
                <a:lnTo>
                  <a:pt x="1376" y="0"/>
                </a:lnTo>
                <a:lnTo>
                  <a:pt x="1370" y="0"/>
                </a:lnTo>
                <a:lnTo>
                  <a:pt x="1363" y="0"/>
                </a:lnTo>
                <a:lnTo>
                  <a:pt x="1356" y="0"/>
                </a:lnTo>
                <a:lnTo>
                  <a:pt x="1349" y="0"/>
                </a:lnTo>
                <a:lnTo>
                  <a:pt x="1342" y="0"/>
                </a:lnTo>
                <a:lnTo>
                  <a:pt x="1335" y="0"/>
                </a:lnTo>
                <a:lnTo>
                  <a:pt x="1328" y="0"/>
                </a:lnTo>
                <a:lnTo>
                  <a:pt x="1320" y="0"/>
                </a:lnTo>
                <a:lnTo>
                  <a:pt x="1313" y="0"/>
                </a:lnTo>
                <a:lnTo>
                  <a:pt x="1306" y="0"/>
                </a:lnTo>
                <a:lnTo>
                  <a:pt x="1299" y="0"/>
                </a:lnTo>
                <a:lnTo>
                  <a:pt x="1292" y="0"/>
                </a:lnTo>
                <a:lnTo>
                  <a:pt x="1285" y="0"/>
                </a:lnTo>
                <a:lnTo>
                  <a:pt x="1278" y="0"/>
                </a:lnTo>
                <a:lnTo>
                  <a:pt x="1270" y="0"/>
                </a:lnTo>
                <a:lnTo>
                  <a:pt x="1263" y="0"/>
                </a:lnTo>
                <a:lnTo>
                  <a:pt x="1258" y="0"/>
                </a:lnTo>
                <a:lnTo>
                  <a:pt x="1251" y="0"/>
                </a:lnTo>
                <a:lnTo>
                  <a:pt x="1244" y="0"/>
                </a:lnTo>
                <a:lnTo>
                  <a:pt x="1237" y="0"/>
                </a:lnTo>
                <a:lnTo>
                  <a:pt x="1230" y="0"/>
                </a:lnTo>
                <a:lnTo>
                  <a:pt x="1222" y="0"/>
                </a:lnTo>
                <a:lnTo>
                  <a:pt x="1215" y="0"/>
                </a:lnTo>
                <a:lnTo>
                  <a:pt x="1208" y="0"/>
                </a:lnTo>
                <a:lnTo>
                  <a:pt x="1201" y="0"/>
                </a:lnTo>
                <a:lnTo>
                  <a:pt x="1194" y="0"/>
                </a:lnTo>
                <a:lnTo>
                  <a:pt x="1187" y="0"/>
                </a:lnTo>
                <a:lnTo>
                  <a:pt x="1180" y="0"/>
                </a:lnTo>
                <a:lnTo>
                  <a:pt x="1172" y="0"/>
                </a:lnTo>
                <a:lnTo>
                  <a:pt x="1165" y="0"/>
                </a:lnTo>
                <a:lnTo>
                  <a:pt x="1158" y="0"/>
                </a:lnTo>
                <a:lnTo>
                  <a:pt x="1151" y="0"/>
                </a:lnTo>
                <a:lnTo>
                  <a:pt x="1144" y="0"/>
                </a:lnTo>
                <a:lnTo>
                  <a:pt x="1137" y="0"/>
                </a:lnTo>
                <a:lnTo>
                  <a:pt x="1130" y="0"/>
                </a:lnTo>
                <a:lnTo>
                  <a:pt x="1124" y="0"/>
                </a:lnTo>
                <a:lnTo>
                  <a:pt x="1117" y="0"/>
                </a:lnTo>
                <a:lnTo>
                  <a:pt x="1110" y="0"/>
                </a:lnTo>
                <a:lnTo>
                  <a:pt x="1103" y="0"/>
                </a:lnTo>
                <a:lnTo>
                  <a:pt x="1096" y="0"/>
                </a:lnTo>
                <a:lnTo>
                  <a:pt x="1089" y="0"/>
                </a:lnTo>
                <a:lnTo>
                  <a:pt x="1082" y="0"/>
                </a:lnTo>
                <a:lnTo>
                  <a:pt x="1074" y="0"/>
                </a:lnTo>
                <a:lnTo>
                  <a:pt x="1067" y="0"/>
                </a:lnTo>
                <a:lnTo>
                  <a:pt x="1060" y="0"/>
                </a:lnTo>
                <a:lnTo>
                  <a:pt x="1053" y="0"/>
                </a:lnTo>
                <a:lnTo>
                  <a:pt x="1046" y="0"/>
                </a:lnTo>
                <a:lnTo>
                  <a:pt x="1039" y="0"/>
                </a:lnTo>
                <a:lnTo>
                  <a:pt x="1032" y="0"/>
                </a:lnTo>
                <a:lnTo>
                  <a:pt x="1025" y="0"/>
                </a:lnTo>
                <a:lnTo>
                  <a:pt x="1017" y="0"/>
                </a:lnTo>
                <a:lnTo>
                  <a:pt x="1010" y="0"/>
                </a:lnTo>
                <a:lnTo>
                  <a:pt x="1003" y="0"/>
                </a:lnTo>
                <a:lnTo>
                  <a:pt x="996" y="0"/>
                </a:lnTo>
                <a:lnTo>
                  <a:pt x="991" y="0"/>
                </a:lnTo>
                <a:lnTo>
                  <a:pt x="984" y="0"/>
                </a:lnTo>
                <a:lnTo>
                  <a:pt x="976" y="0"/>
                </a:lnTo>
                <a:lnTo>
                  <a:pt x="969" y="0"/>
                </a:lnTo>
                <a:lnTo>
                  <a:pt x="962" y="0"/>
                </a:lnTo>
                <a:lnTo>
                  <a:pt x="955" y="0"/>
                </a:lnTo>
                <a:lnTo>
                  <a:pt x="948" y="0"/>
                </a:lnTo>
                <a:lnTo>
                  <a:pt x="941" y="0"/>
                </a:lnTo>
                <a:lnTo>
                  <a:pt x="934" y="0"/>
                </a:lnTo>
                <a:lnTo>
                  <a:pt x="927" y="0"/>
                </a:lnTo>
                <a:lnTo>
                  <a:pt x="919" y="0"/>
                </a:lnTo>
                <a:lnTo>
                  <a:pt x="912" y="0"/>
                </a:lnTo>
                <a:lnTo>
                  <a:pt x="905" y="0"/>
                </a:lnTo>
                <a:lnTo>
                  <a:pt x="898" y="0"/>
                </a:lnTo>
                <a:lnTo>
                  <a:pt x="891" y="0"/>
                </a:lnTo>
                <a:lnTo>
                  <a:pt x="884" y="0"/>
                </a:lnTo>
                <a:lnTo>
                  <a:pt x="878" y="0"/>
                </a:lnTo>
                <a:lnTo>
                  <a:pt x="871" y="0"/>
                </a:lnTo>
                <a:lnTo>
                  <a:pt x="864" y="0"/>
                </a:lnTo>
                <a:lnTo>
                  <a:pt x="857" y="0"/>
                </a:lnTo>
                <a:lnTo>
                  <a:pt x="850" y="0"/>
                </a:lnTo>
                <a:lnTo>
                  <a:pt x="843" y="0"/>
                </a:lnTo>
                <a:lnTo>
                  <a:pt x="836" y="0"/>
                </a:lnTo>
                <a:lnTo>
                  <a:pt x="829" y="0"/>
                </a:lnTo>
                <a:lnTo>
                  <a:pt x="821" y="0"/>
                </a:lnTo>
                <a:lnTo>
                  <a:pt x="814" y="0"/>
                </a:lnTo>
                <a:lnTo>
                  <a:pt x="807" y="0"/>
                </a:lnTo>
                <a:lnTo>
                  <a:pt x="800" y="0"/>
                </a:lnTo>
                <a:lnTo>
                  <a:pt x="793" y="0"/>
                </a:lnTo>
                <a:lnTo>
                  <a:pt x="786" y="0"/>
                </a:lnTo>
                <a:lnTo>
                  <a:pt x="779" y="0"/>
                </a:lnTo>
                <a:lnTo>
                  <a:pt x="772" y="0"/>
                </a:lnTo>
                <a:lnTo>
                  <a:pt x="764" y="0"/>
                </a:lnTo>
                <a:lnTo>
                  <a:pt x="759" y="0"/>
                </a:lnTo>
                <a:lnTo>
                  <a:pt x="752" y="0"/>
                </a:lnTo>
                <a:lnTo>
                  <a:pt x="745" y="0"/>
                </a:lnTo>
                <a:lnTo>
                  <a:pt x="738" y="0"/>
                </a:lnTo>
                <a:lnTo>
                  <a:pt x="731" y="0"/>
                </a:lnTo>
                <a:lnTo>
                  <a:pt x="723" y="0"/>
                </a:lnTo>
                <a:lnTo>
                  <a:pt x="716" y="0"/>
                </a:lnTo>
                <a:lnTo>
                  <a:pt x="709" y="0"/>
                </a:lnTo>
                <a:lnTo>
                  <a:pt x="702" y="0"/>
                </a:lnTo>
                <a:lnTo>
                  <a:pt x="695" y="0"/>
                </a:lnTo>
                <a:lnTo>
                  <a:pt x="688" y="0"/>
                </a:lnTo>
                <a:lnTo>
                  <a:pt x="681" y="0"/>
                </a:lnTo>
                <a:lnTo>
                  <a:pt x="674" y="0"/>
                </a:lnTo>
                <a:lnTo>
                  <a:pt x="666" y="0"/>
                </a:lnTo>
                <a:lnTo>
                  <a:pt x="659" y="0"/>
                </a:lnTo>
                <a:lnTo>
                  <a:pt x="652" y="0"/>
                </a:lnTo>
                <a:lnTo>
                  <a:pt x="645" y="0"/>
                </a:lnTo>
                <a:lnTo>
                  <a:pt x="638" y="0"/>
                </a:lnTo>
                <a:lnTo>
                  <a:pt x="631" y="0"/>
                </a:lnTo>
                <a:lnTo>
                  <a:pt x="624" y="0"/>
                </a:lnTo>
                <a:lnTo>
                  <a:pt x="617" y="0"/>
                </a:lnTo>
                <a:lnTo>
                  <a:pt x="611" y="0"/>
                </a:lnTo>
                <a:lnTo>
                  <a:pt x="604" y="0"/>
                </a:lnTo>
                <a:lnTo>
                  <a:pt x="597" y="0"/>
                </a:lnTo>
                <a:lnTo>
                  <a:pt x="590" y="0"/>
                </a:lnTo>
                <a:lnTo>
                  <a:pt x="583" y="0"/>
                </a:lnTo>
                <a:lnTo>
                  <a:pt x="576" y="0"/>
                </a:lnTo>
                <a:lnTo>
                  <a:pt x="568" y="0"/>
                </a:lnTo>
                <a:lnTo>
                  <a:pt x="561" y="0"/>
                </a:lnTo>
                <a:lnTo>
                  <a:pt x="554" y="0"/>
                </a:lnTo>
                <a:lnTo>
                  <a:pt x="547" y="0"/>
                </a:lnTo>
                <a:lnTo>
                  <a:pt x="540" y="0"/>
                </a:lnTo>
                <a:lnTo>
                  <a:pt x="533" y="0"/>
                </a:lnTo>
                <a:lnTo>
                  <a:pt x="526" y="0"/>
                </a:lnTo>
                <a:lnTo>
                  <a:pt x="519" y="0"/>
                </a:lnTo>
                <a:lnTo>
                  <a:pt x="511" y="0"/>
                </a:lnTo>
                <a:lnTo>
                  <a:pt x="504" y="0"/>
                </a:lnTo>
                <a:lnTo>
                  <a:pt x="499" y="0"/>
                </a:lnTo>
                <a:lnTo>
                  <a:pt x="492" y="0"/>
                </a:lnTo>
                <a:lnTo>
                  <a:pt x="485" y="0"/>
                </a:lnTo>
                <a:lnTo>
                  <a:pt x="478" y="0"/>
                </a:lnTo>
                <a:lnTo>
                  <a:pt x="470" y="0"/>
                </a:lnTo>
                <a:lnTo>
                  <a:pt x="463" y="0"/>
                </a:lnTo>
                <a:lnTo>
                  <a:pt x="456" y="0"/>
                </a:lnTo>
                <a:lnTo>
                  <a:pt x="449" y="0"/>
                </a:lnTo>
                <a:lnTo>
                  <a:pt x="442" y="0"/>
                </a:lnTo>
                <a:lnTo>
                  <a:pt x="435" y="0"/>
                </a:lnTo>
                <a:lnTo>
                  <a:pt x="428" y="0"/>
                </a:lnTo>
                <a:lnTo>
                  <a:pt x="421" y="0"/>
                </a:lnTo>
                <a:lnTo>
                  <a:pt x="413" y="0"/>
                </a:lnTo>
                <a:lnTo>
                  <a:pt x="406" y="0"/>
                </a:lnTo>
                <a:lnTo>
                  <a:pt x="399" y="0"/>
                </a:lnTo>
                <a:lnTo>
                  <a:pt x="392" y="0"/>
                </a:lnTo>
                <a:lnTo>
                  <a:pt x="387" y="0"/>
                </a:lnTo>
                <a:lnTo>
                  <a:pt x="380" y="0"/>
                </a:lnTo>
                <a:lnTo>
                  <a:pt x="372" y="0"/>
                </a:lnTo>
                <a:lnTo>
                  <a:pt x="365" y="0"/>
                </a:lnTo>
                <a:lnTo>
                  <a:pt x="358" y="0"/>
                </a:lnTo>
                <a:lnTo>
                  <a:pt x="351" y="0"/>
                </a:lnTo>
                <a:lnTo>
                  <a:pt x="344" y="0"/>
                </a:lnTo>
                <a:lnTo>
                  <a:pt x="337" y="0"/>
                </a:lnTo>
                <a:lnTo>
                  <a:pt x="330" y="0"/>
                </a:lnTo>
                <a:lnTo>
                  <a:pt x="323" y="0"/>
                </a:lnTo>
                <a:lnTo>
                  <a:pt x="315" y="0"/>
                </a:lnTo>
                <a:lnTo>
                  <a:pt x="308" y="0"/>
                </a:lnTo>
                <a:lnTo>
                  <a:pt x="301" y="0"/>
                </a:lnTo>
                <a:lnTo>
                  <a:pt x="294" y="0"/>
                </a:lnTo>
                <a:lnTo>
                  <a:pt x="287" y="0"/>
                </a:lnTo>
                <a:lnTo>
                  <a:pt x="280" y="0"/>
                </a:lnTo>
                <a:lnTo>
                  <a:pt x="273" y="0"/>
                </a:lnTo>
                <a:lnTo>
                  <a:pt x="266" y="0"/>
                </a:lnTo>
                <a:lnTo>
                  <a:pt x="258" y="0"/>
                </a:lnTo>
                <a:lnTo>
                  <a:pt x="253" y="0"/>
                </a:lnTo>
                <a:lnTo>
                  <a:pt x="246" y="0"/>
                </a:lnTo>
                <a:lnTo>
                  <a:pt x="239" y="0"/>
                </a:lnTo>
                <a:lnTo>
                  <a:pt x="232" y="0"/>
                </a:lnTo>
                <a:lnTo>
                  <a:pt x="225" y="0"/>
                </a:lnTo>
                <a:lnTo>
                  <a:pt x="217" y="0"/>
                </a:lnTo>
                <a:lnTo>
                  <a:pt x="210" y="0"/>
                </a:lnTo>
                <a:lnTo>
                  <a:pt x="203" y="0"/>
                </a:lnTo>
                <a:lnTo>
                  <a:pt x="196" y="0"/>
                </a:lnTo>
                <a:lnTo>
                  <a:pt x="189" y="0"/>
                </a:lnTo>
                <a:lnTo>
                  <a:pt x="182" y="0"/>
                </a:lnTo>
                <a:lnTo>
                  <a:pt x="175" y="0"/>
                </a:lnTo>
                <a:lnTo>
                  <a:pt x="167" y="0"/>
                </a:lnTo>
                <a:lnTo>
                  <a:pt x="160" y="0"/>
                </a:lnTo>
                <a:lnTo>
                  <a:pt x="153" y="0"/>
                </a:lnTo>
                <a:lnTo>
                  <a:pt x="146" y="0"/>
                </a:lnTo>
                <a:lnTo>
                  <a:pt x="139" y="0"/>
                </a:lnTo>
                <a:lnTo>
                  <a:pt x="132" y="0"/>
                </a:lnTo>
                <a:lnTo>
                  <a:pt x="125" y="0"/>
                </a:lnTo>
                <a:lnTo>
                  <a:pt x="118" y="0"/>
                </a:lnTo>
                <a:lnTo>
                  <a:pt x="112" y="0"/>
                </a:lnTo>
                <a:lnTo>
                  <a:pt x="105" y="0"/>
                </a:lnTo>
                <a:lnTo>
                  <a:pt x="98" y="0"/>
                </a:lnTo>
                <a:lnTo>
                  <a:pt x="91" y="0"/>
                </a:lnTo>
                <a:lnTo>
                  <a:pt x="84" y="0"/>
                </a:lnTo>
                <a:lnTo>
                  <a:pt x="77" y="0"/>
                </a:lnTo>
                <a:lnTo>
                  <a:pt x="69" y="0"/>
                </a:lnTo>
                <a:lnTo>
                  <a:pt x="62" y="0"/>
                </a:lnTo>
                <a:lnTo>
                  <a:pt x="55" y="0"/>
                </a:lnTo>
                <a:lnTo>
                  <a:pt x="48" y="0"/>
                </a:lnTo>
                <a:lnTo>
                  <a:pt x="41" y="0"/>
                </a:lnTo>
                <a:lnTo>
                  <a:pt x="34" y="0"/>
                </a:lnTo>
                <a:lnTo>
                  <a:pt x="27" y="0"/>
                </a:lnTo>
                <a:lnTo>
                  <a:pt x="20" y="0"/>
                </a:lnTo>
                <a:lnTo>
                  <a:pt x="12" y="0"/>
                </a:lnTo>
                <a:lnTo>
                  <a:pt x="7" y="0"/>
                </a:lnTo>
                <a:lnTo>
                  <a:pt x="0" y="0"/>
                </a:lnTo>
              </a:path>
            </a:pathLst>
          </a:custGeom>
          <a:solidFill>
            <a:srgbClr val="CCFFCC"/>
          </a:solidFill>
          <a:ln w="12700" cap="rnd">
            <a:solidFill>
              <a:schemeClr val="bg1"/>
            </a:solidFill>
            <a:round/>
            <a:headEnd/>
            <a:tailEnd/>
          </a:ln>
        </p:spPr>
        <p:txBody>
          <a:bodyPr/>
          <a:lstStyle/>
          <a:p>
            <a:endParaRPr lang="en-US">
              <a:solidFill>
                <a:srgbClr val="FFFFFF"/>
              </a:solidFill>
            </a:endParaRPr>
          </a:p>
        </p:txBody>
      </p:sp>
      <p:sp>
        <p:nvSpPr>
          <p:cNvPr id="78861" name="Line 12"/>
          <p:cNvSpPr>
            <a:spLocks noChangeShapeType="1"/>
          </p:cNvSpPr>
          <p:nvPr/>
        </p:nvSpPr>
        <p:spPr bwMode="auto">
          <a:xfrm>
            <a:off x="1289050" y="3784600"/>
            <a:ext cx="6699250" cy="0"/>
          </a:xfrm>
          <a:prstGeom prst="line">
            <a:avLst/>
          </a:prstGeom>
          <a:noFill/>
          <a:ln w="12700">
            <a:solidFill>
              <a:schemeClr val="bg1"/>
            </a:solidFill>
            <a:round/>
            <a:headEnd/>
            <a:tailEnd/>
          </a:ln>
        </p:spPr>
        <p:txBody>
          <a:bodyPr wrap="none" anchor="ctr"/>
          <a:lstStyle/>
          <a:p>
            <a:endParaRPr lang="en-US">
              <a:solidFill>
                <a:srgbClr val="FFFFFF"/>
              </a:solidFill>
            </a:endParaRPr>
          </a:p>
        </p:txBody>
      </p:sp>
      <p:sp>
        <p:nvSpPr>
          <p:cNvPr id="78862" name="Rectangle 13"/>
          <p:cNvSpPr>
            <a:spLocks noChangeArrowheads="1"/>
          </p:cNvSpPr>
          <p:nvPr/>
        </p:nvSpPr>
        <p:spPr bwMode="auto">
          <a:xfrm>
            <a:off x="3300413" y="3200401"/>
            <a:ext cx="3038475" cy="366767"/>
          </a:xfrm>
          <a:prstGeom prst="rect">
            <a:avLst/>
          </a:prstGeom>
          <a:solidFill>
            <a:srgbClr val="CCFFCC"/>
          </a:solidFill>
          <a:ln w="12700">
            <a:solidFill>
              <a:schemeClr val="bg1"/>
            </a:solidFill>
            <a:miter lim="800000"/>
            <a:headEnd/>
            <a:tailEnd/>
          </a:ln>
        </p:spPr>
        <p:txBody>
          <a:bodyPr wrap="square" lIns="90488" tIns="44450" rIns="90488" bIns="44450">
            <a:spAutoFit/>
          </a:bodyPr>
          <a:lstStyle/>
          <a:p>
            <a:r>
              <a:rPr lang="en-US" b="1">
                <a:solidFill>
                  <a:srgbClr val="000022"/>
                </a:solidFill>
              </a:rPr>
              <a:t>Non Rejection Region</a:t>
            </a:r>
          </a:p>
        </p:txBody>
      </p:sp>
      <p:sp>
        <p:nvSpPr>
          <p:cNvPr id="78863" name="Freeform 14"/>
          <p:cNvSpPr>
            <a:spLocks/>
          </p:cNvSpPr>
          <p:nvPr/>
        </p:nvSpPr>
        <p:spPr bwMode="auto">
          <a:xfrm>
            <a:off x="1265238" y="3540125"/>
            <a:ext cx="2224088" cy="246063"/>
          </a:xfrm>
          <a:custGeom>
            <a:avLst/>
            <a:gdLst>
              <a:gd name="T0" fmla="*/ 1357 w 1401"/>
              <a:gd name="T1" fmla="*/ 154 h 155"/>
              <a:gd name="T2" fmla="*/ 1310 w 1401"/>
              <a:gd name="T3" fmla="*/ 154 h 155"/>
              <a:gd name="T4" fmla="*/ 1260 w 1401"/>
              <a:gd name="T5" fmla="*/ 154 h 155"/>
              <a:gd name="T6" fmla="*/ 1210 w 1401"/>
              <a:gd name="T7" fmla="*/ 154 h 155"/>
              <a:gd name="T8" fmla="*/ 1162 w 1401"/>
              <a:gd name="T9" fmla="*/ 154 h 155"/>
              <a:gd name="T10" fmla="*/ 1113 w 1401"/>
              <a:gd name="T11" fmla="*/ 154 h 155"/>
              <a:gd name="T12" fmla="*/ 1065 w 1401"/>
              <a:gd name="T13" fmla="*/ 154 h 155"/>
              <a:gd name="T14" fmla="*/ 1015 w 1401"/>
              <a:gd name="T15" fmla="*/ 154 h 155"/>
              <a:gd name="T16" fmla="*/ 967 w 1401"/>
              <a:gd name="T17" fmla="*/ 154 h 155"/>
              <a:gd name="T18" fmla="*/ 917 w 1401"/>
              <a:gd name="T19" fmla="*/ 154 h 155"/>
              <a:gd name="T20" fmla="*/ 868 w 1401"/>
              <a:gd name="T21" fmla="*/ 154 h 155"/>
              <a:gd name="T22" fmla="*/ 820 w 1401"/>
              <a:gd name="T23" fmla="*/ 154 h 155"/>
              <a:gd name="T24" fmla="*/ 770 w 1401"/>
              <a:gd name="T25" fmla="*/ 154 h 155"/>
              <a:gd name="T26" fmla="*/ 720 w 1401"/>
              <a:gd name="T27" fmla="*/ 154 h 155"/>
              <a:gd name="T28" fmla="*/ 672 w 1401"/>
              <a:gd name="T29" fmla="*/ 0 h 155"/>
              <a:gd name="T30" fmla="*/ 623 w 1401"/>
              <a:gd name="T31" fmla="*/ 21 h 155"/>
              <a:gd name="T32" fmla="*/ 575 w 1401"/>
              <a:gd name="T33" fmla="*/ 40 h 155"/>
              <a:gd name="T34" fmla="*/ 525 w 1401"/>
              <a:gd name="T35" fmla="*/ 57 h 155"/>
              <a:gd name="T36" fmla="*/ 476 w 1401"/>
              <a:gd name="T37" fmla="*/ 71 h 155"/>
              <a:gd name="T38" fmla="*/ 428 w 1401"/>
              <a:gd name="T39" fmla="*/ 83 h 155"/>
              <a:gd name="T40" fmla="*/ 378 w 1401"/>
              <a:gd name="T41" fmla="*/ 95 h 155"/>
              <a:gd name="T42" fmla="*/ 330 w 1401"/>
              <a:gd name="T43" fmla="*/ 104 h 155"/>
              <a:gd name="T44" fmla="*/ 280 w 1401"/>
              <a:gd name="T45" fmla="*/ 112 h 155"/>
              <a:gd name="T46" fmla="*/ 231 w 1401"/>
              <a:gd name="T47" fmla="*/ 119 h 155"/>
              <a:gd name="T48" fmla="*/ 183 w 1401"/>
              <a:gd name="T49" fmla="*/ 125 h 155"/>
              <a:gd name="T50" fmla="*/ 133 w 1401"/>
              <a:gd name="T51" fmla="*/ 130 h 155"/>
              <a:gd name="T52" fmla="*/ 85 w 1401"/>
              <a:gd name="T53" fmla="*/ 135 h 155"/>
              <a:gd name="T54" fmla="*/ 35 w 1401"/>
              <a:gd name="T55" fmla="*/ 139 h 155"/>
              <a:gd name="T56" fmla="*/ 7 w 1401"/>
              <a:gd name="T57" fmla="*/ 154 h 155"/>
              <a:gd name="T58" fmla="*/ 57 w 1401"/>
              <a:gd name="T59" fmla="*/ 154 h 155"/>
              <a:gd name="T60" fmla="*/ 106 w 1401"/>
              <a:gd name="T61" fmla="*/ 154 h 155"/>
              <a:gd name="T62" fmla="*/ 154 w 1401"/>
              <a:gd name="T63" fmla="*/ 154 h 155"/>
              <a:gd name="T64" fmla="*/ 204 w 1401"/>
              <a:gd name="T65" fmla="*/ 154 h 155"/>
              <a:gd name="T66" fmla="*/ 252 w 1401"/>
              <a:gd name="T67" fmla="*/ 154 h 155"/>
              <a:gd name="T68" fmla="*/ 302 w 1401"/>
              <a:gd name="T69" fmla="*/ 154 h 155"/>
              <a:gd name="T70" fmla="*/ 350 w 1401"/>
              <a:gd name="T71" fmla="*/ 154 h 155"/>
              <a:gd name="T72" fmla="*/ 399 w 1401"/>
              <a:gd name="T73" fmla="*/ 154 h 155"/>
              <a:gd name="T74" fmla="*/ 449 w 1401"/>
              <a:gd name="T75" fmla="*/ 154 h 155"/>
              <a:gd name="T76" fmla="*/ 497 w 1401"/>
              <a:gd name="T77" fmla="*/ 154 h 155"/>
              <a:gd name="T78" fmla="*/ 547 w 1401"/>
              <a:gd name="T79" fmla="*/ 154 h 155"/>
              <a:gd name="T80" fmla="*/ 596 w 1401"/>
              <a:gd name="T81" fmla="*/ 154 h 155"/>
              <a:gd name="T82" fmla="*/ 644 w 1401"/>
              <a:gd name="T83" fmla="*/ 154 h 155"/>
              <a:gd name="T84" fmla="*/ 694 w 1401"/>
              <a:gd name="T85" fmla="*/ 154 h 155"/>
              <a:gd name="T86" fmla="*/ 742 w 1401"/>
              <a:gd name="T87" fmla="*/ 154 h 155"/>
              <a:gd name="T88" fmla="*/ 791 w 1401"/>
              <a:gd name="T89" fmla="*/ 154 h 155"/>
              <a:gd name="T90" fmla="*/ 839 w 1401"/>
              <a:gd name="T91" fmla="*/ 154 h 155"/>
              <a:gd name="T92" fmla="*/ 889 w 1401"/>
              <a:gd name="T93" fmla="*/ 154 h 155"/>
              <a:gd name="T94" fmla="*/ 939 w 1401"/>
              <a:gd name="T95" fmla="*/ 154 h 155"/>
              <a:gd name="T96" fmla="*/ 987 w 1401"/>
              <a:gd name="T97" fmla="*/ 154 h 155"/>
              <a:gd name="T98" fmla="*/ 1036 w 1401"/>
              <a:gd name="T99" fmla="*/ 154 h 155"/>
              <a:gd name="T100" fmla="*/ 1086 w 1401"/>
              <a:gd name="T101" fmla="*/ 154 h 155"/>
              <a:gd name="T102" fmla="*/ 1134 w 1401"/>
              <a:gd name="T103" fmla="*/ 154 h 155"/>
              <a:gd name="T104" fmla="*/ 1184 w 1401"/>
              <a:gd name="T105" fmla="*/ 154 h 155"/>
              <a:gd name="T106" fmla="*/ 1231 w 1401"/>
              <a:gd name="T107" fmla="*/ 154 h 155"/>
              <a:gd name="T108" fmla="*/ 1281 w 1401"/>
              <a:gd name="T109" fmla="*/ 154 h 155"/>
              <a:gd name="T110" fmla="*/ 1331 w 1401"/>
              <a:gd name="T111" fmla="*/ 154 h 155"/>
              <a:gd name="T112" fmla="*/ 1379 w 1401"/>
              <a:gd name="T113" fmla="*/ 154 h 1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01"/>
              <a:gd name="T172" fmla="*/ 0 h 155"/>
              <a:gd name="T173" fmla="*/ 1401 w 1401"/>
              <a:gd name="T174" fmla="*/ 155 h 1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01" h="155">
                <a:moveTo>
                  <a:pt x="1400" y="154"/>
                </a:moveTo>
                <a:lnTo>
                  <a:pt x="1393" y="154"/>
                </a:lnTo>
                <a:lnTo>
                  <a:pt x="1386" y="154"/>
                </a:lnTo>
                <a:lnTo>
                  <a:pt x="1379" y="154"/>
                </a:lnTo>
                <a:lnTo>
                  <a:pt x="1372" y="154"/>
                </a:lnTo>
                <a:lnTo>
                  <a:pt x="1365" y="154"/>
                </a:lnTo>
                <a:lnTo>
                  <a:pt x="1357" y="154"/>
                </a:lnTo>
                <a:lnTo>
                  <a:pt x="1350" y="154"/>
                </a:lnTo>
                <a:lnTo>
                  <a:pt x="1343" y="154"/>
                </a:lnTo>
                <a:lnTo>
                  <a:pt x="1338" y="154"/>
                </a:lnTo>
                <a:lnTo>
                  <a:pt x="1331" y="154"/>
                </a:lnTo>
                <a:lnTo>
                  <a:pt x="1324" y="154"/>
                </a:lnTo>
                <a:lnTo>
                  <a:pt x="1317" y="154"/>
                </a:lnTo>
                <a:lnTo>
                  <a:pt x="1310" y="154"/>
                </a:lnTo>
                <a:lnTo>
                  <a:pt x="1302" y="154"/>
                </a:lnTo>
                <a:lnTo>
                  <a:pt x="1295" y="154"/>
                </a:lnTo>
                <a:lnTo>
                  <a:pt x="1288" y="154"/>
                </a:lnTo>
                <a:lnTo>
                  <a:pt x="1281" y="154"/>
                </a:lnTo>
                <a:lnTo>
                  <a:pt x="1274" y="154"/>
                </a:lnTo>
                <a:lnTo>
                  <a:pt x="1267" y="154"/>
                </a:lnTo>
                <a:lnTo>
                  <a:pt x="1260" y="154"/>
                </a:lnTo>
                <a:lnTo>
                  <a:pt x="1253" y="154"/>
                </a:lnTo>
                <a:lnTo>
                  <a:pt x="1246" y="154"/>
                </a:lnTo>
                <a:lnTo>
                  <a:pt x="1239" y="154"/>
                </a:lnTo>
                <a:lnTo>
                  <a:pt x="1231" y="154"/>
                </a:lnTo>
                <a:lnTo>
                  <a:pt x="1224" y="154"/>
                </a:lnTo>
                <a:lnTo>
                  <a:pt x="1217" y="154"/>
                </a:lnTo>
                <a:lnTo>
                  <a:pt x="1210" y="154"/>
                </a:lnTo>
                <a:lnTo>
                  <a:pt x="1205" y="154"/>
                </a:lnTo>
                <a:lnTo>
                  <a:pt x="1198" y="154"/>
                </a:lnTo>
                <a:lnTo>
                  <a:pt x="1191" y="154"/>
                </a:lnTo>
                <a:lnTo>
                  <a:pt x="1184" y="154"/>
                </a:lnTo>
                <a:lnTo>
                  <a:pt x="1176" y="154"/>
                </a:lnTo>
                <a:lnTo>
                  <a:pt x="1169" y="154"/>
                </a:lnTo>
                <a:lnTo>
                  <a:pt x="1162" y="154"/>
                </a:lnTo>
                <a:lnTo>
                  <a:pt x="1155" y="154"/>
                </a:lnTo>
                <a:lnTo>
                  <a:pt x="1148" y="154"/>
                </a:lnTo>
                <a:lnTo>
                  <a:pt x="1141" y="154"/>
                </a:lnTo>
                <a:lnTo>
                  <a:pt x="1134" y="154"/>
                </a:lnTo>
                <a:lnTo>
                  <a:pt x="1127" y="154"/>
                </a:lnTo>
                <a:lnTo>
                  <a:pt x="1120" y="154"/>
                </a:lnTo>
                <a:lnTo>
                  <a:pt x="1113" y="154"/>
                </a:lnTo>
                <a:lnTo>
                  <a:pt x="1105" y="154"/>
                </a:lnTo>
                <a:lnTo>
                  <a:pt x="1098" y="154"/>
                </a:lnTo>
                <a:lnTo>
                  <a:pt x="1093" y="154"/>
                </a:lnTo>
                <a:lnTo>
                  <a:pt x="1086" y="154"/>
                </a:lnTo>
                <a:lnTo>
                  <a:pt x="1079" y="154"/>
                </a:lnTo>
                <a:lnTo>
                  <a:pt x="1072" y="154"/>
                </a:lnTo>
                <a:lnTo>
                  <a:pt x="1065" y="154"/>
                </a:lnTo>
                <a:lnTo>
                  <a:pt x="1058" y="154"/>
                </a:lnTo>
                <a:lnTo>
                  <a:pt x="1050" y="154"/>
                </a:lnTo>
                <a:lnTo>
                  <a:pt x="1043" y="154"/>
                </a:lnTo>
                <a:lnTo>
                  <a:pt x="1036" y="154"/>
                </a:lnTo>
                <a:lnTo>
                  <a:pt x="1029" y="154"/>
                </a:lnTo>
                <a:lnTo>
                  <a:pt x="1022" y="154"/>
                </a:lnTo>
                <a:lnTo>
                  <a:pt x="1015" y="154"/>
                </a:lnTo>
                <a:lnTo>
                  <a:pt x="1008" y="154"/>
                </a:lnTo>
                <a:lnTo>
                  <a:pt x="1001" y="154"/>
                </a:lnTo>
                <a:lnTo>
                  <a:pt x="994" y="154"/>
                </a:lnTo>
                <a:lnTo>
                  <a:pt x="987" y="154"/>
                </a:lnTo>
                <a:lnTo>
                  <a:pt x="979" y="154"/>
                </a:lnTo>
                <a:lnTo>
                  <a:pt x="974" y="154"/>
                </a:lnTo>
                <a:lnTo>
                  <a:pt x="967" y="154"/>
                </a:lnTo>
                <a:lnTo>
                  <a:pt x="960" y="154"/>
                </a:lnTo>
                <a:lnTo>
                  <a:pt x="953" y="154"/>
                </a:lnTo>
                <a:lnTo>
                  <a:pt x="946" y="154"/>
                </a:lnTo>
                <a:lnTo>
                  <a:pt x="939" y="154"/>
                </a:lnTo>
                <a:lnTo>
                  <a:pt x="932" y="154"/>
                </a:lnTo>
                <a:lnTo>
                  <a:pt x="924" y="154"/>
                </a:lnTo>
                <a:lnTo>
                  <a:pt x="917" y="154"/>
                </a:lnTo>
                <a:lnTo>
                  <a:pt x="910" y="154"/>
                </a:lnTo>
                <a:lnTo>
                  <a:pt x="903" y="154"/>
                </a:lnTo>
                <a:lnTo>
                  <a:pt x="896" y="154"/>
                </a:lnTo>
                <a:lnTo>
                  <a:pt x="889" y="154"/>
                </a:lnTo>
                <a:lnTo>
                  <a:pt x="882" y="154"/>
                </a:lnTo>
                <a:lnTo>
                  <a:pt x="875" y="154"/>
                </a:lnTo>
                <a:lnTo>
                  <a:pt x="868" y="154"/>
                </a:lnTo>
                <a:lnTo>
                  <a:pt x="861" y="154"/>
                </a:lnTo>
                <a:lnTo>
                  <a:pt x="853" y="154"/>
                </a:lnTo>
                <a:lnTo>
                  <a:pt x="846" y="154"/>
                </a:lnTo>
                <a:lnTo>
                  <a:pt x="839" y="154"/>
                </a:lnTo>
                <a:lnTo>
                  <a:pt x="832" y="154"/>
                </a:lnTo>
                <a:lnTo>
                  <a:pt x="827" y="154"/>
                </a:lnTo>
                <a:lnTo>
                  <a:pt x="820" y="154"/>
                </a:lnTo>
                <a:lnTo>
                  <a:pt x="813" y="154"/>
                </a:lnTo>
                <a:lnTo>
                  <a:pt x="806" y="154"/>
                </a:lnTo>
                <a:lnTo>
                  <a:pt x="798" y="154"/>
                </a:lnTo>
                <a:lnTo>
                  <a:pt x="791" y="154"/>
                </a:lnTo>
                <a:lnTo>
                  <a:pt x="784" y="154"/>
                </a:lnTo>
                <a:lnTo>
                  <a:pt x="777" y="154"/>
                </a:lnTo>
                <a:lnTo>
                  <a:pt x="770" y="154"/>
                </a:lnTo>
                <a:lnTo>
                  <a:pt x="763" y="154"/>
                </a:lnTo>
                <a:lnTo>
                  <a:pt x="756" y="154"/>
                </a:lnTo>
                <a:lnTo>
                  <a:pt x="749" y="154"/>
                </a:lnTo>
                <a:lnTo>
                  <a:pt x="742" y="154"/>
                </a:lnTo>
                <a:lnTo>
                  <a:pt x="735" y="154"/>
                </a:lnTo>
                <a:lnTo>
                  <a:pt x="728" y="154"/>
                </a:lnTo>
                <a:lnTo>
                  <a:pt x="720" y="154"/>
                </a:lnTo>
                <a:lnTo>
                  <a:pt x="715" y="154"/>
                </a:lnTo>
                <a:lnTo>
                  <a:pt x="708" y="154"/>
                </a:lnTo>
                <a:lnTo>
                  <a:pt x="701" y="154"/>
                </a:lnTo>
                <a:lnTo>
                  <a:pt x="694" y="154"/>
                </a:lnTo>
                <a:lnTo>
                  <a:pt x="687" y="154"/>
                </a:lnTo>
                <a:lnTo>
                  <a:pt x="680" y="154"/>
                </a:lnTo>
                <a:lnTo>
                  <a:pt x="672" y="0"/>
                </a:lnTo>
                <a:lnTo>
                  <a:pt x="665" y="3"/>
                </a:lnTo>
                <a:lnTo>
                  <a:pt x="658" y="6"/>
                </a:lnTo>
                <a:lnTo>
                  <a:pt x="651" y="10"/>
                </a:lnTo>
                <a:lnTo>
                  <a:pt x="644" y="13"/>
                </a:lnTo>
                <a:lnTo>
                  <a:pt x="637" y="15"/>
                </a:lnTo>
                <a:lnTo>
                  <a:pt x="630" y="18"/>
                </a:lnTo>
                <a:lnTo>
                  <a:pt x="623" y="21"/>
                </a:lnTo>
                <a:lnTo>
                  <a:pt x="616" y="24"/>
                </a:lnTo>
                <a:lnTo>
                  <a:pt x="609" y="27"/>
                </a:lnTo>
                <a:lnTo>
                  <a:pt x="603" y="29"/>
                </a:lnTo>
                <a:lnTo>
                  <a:pt x="596" y="32"/>
                </a:lnTo>
                <a:lnTo>
                  <a:pt x="589" y="34"/>
                </a:lnTo>
                <a:lnTo>
                  <a:pt x="582" y="36"/>
                </a:lnTo>
                <a:lnTo>
                  <a:pt x="575" y="40"/>
                </a:lnTo>
                <a:lnTo>
                  <a:pt x="568" y="42"/>
                </a:lnTo>
                <a:lnTo>
                  <a:pt x="561" y="45"/>
                </a:lnTo>
                <a:lnTo>
                  <a:pt x="554" y="47"/>
                </a:lnTo>
                <a:lnTo>
                  <a:pt x="547" y="49"/>
                </a:lnTo>
                <a:lnTo>
                  <a:pt x="539" y="51"/>
                </a:lnTo>
                <a:lnTo>
                  <a:pt x="532" y="53"/>
                </a:lnTo>
                <a:lnTo>
                  <a:pt x="525" y="57"/>
                </a:lnTo>
                <a:lnTo>
                  <a:pt x="518" y="58"/>
                </a:lnTo>
                <a:lnTo>
                  <a:pt x="511" y="60"/>
                </a:lnTo>
                <a:lnTo>
                  <a:pt x="504" y="63"/>
                </a:lnTo>
                <a:lnTo>
                  <a:pt x="497" y="64"/>
                </a:lnTo>
                <a:lnTo>
                  <a:pt x="490" y="66"/>
                </a:lnTo>
                <a:lnTo>
                  <a:pt x="483" y="68"/>
                </a:lnTo>
                <a:lnTo>
                  <a:pt x="476" y="71"/>
                </a:lnTo>
                <a:lnTo>
                  <a:pt x="470" y="73"/>
                </a:lnTo>
                <a:lnTo>
                  <a:pt x="463" y="75"/>
                </a:lnTo>
                <a:lnTo>
                  <a:pt x="456" y="76"/>
                </a:lnTo>
                <a:lnTo>
                  <a:pt x="449" y="78"/>
                </a:lnTo>
                <a:lnTo>
                  <a:pt x="442" y="80"/>
                </a:lnTo>
                <a:lnTo>
                  <a:pt x="435" y="81"/>
                </a:lnTo>
                <a:lnTo>
                  <a:pt x="428" y="83"/>
                </a:lnTo>
                <a:lnTo>
                  <a:pt x="421" y="86"/>
                </a:lnTo>
                <a:lnTo>
                  <a:pt x="413" y="87"/>
                </a:lnTo>
                <a:lnTo>
                  <a:pt x="406" y="89"/>
                </a:lnTo>
                <a:lnTo>
                  <a:pt x="399" y="90"/>
                </a:lnTo>
                <a:lnTo>
                  <a:pt x="392" y="92"/>
                </a:lnTo>
                <a:lnTo>
                  <a:pt x="385" y="93"/>
                </a:lnTo>
                <a:lnTo>
                  <a:pt x="378" y="95"/>
                </a:lnTo>
                <a:lnTo>
                  <a:pt x="371" y="96"/>
                </a:lnTo>
                <a:lnTo>
                  <a:pt x="364" y="97"/>
                </a:lnTo>
                <a:lnTo>
                  <a:pt x="357" y="99"/>
                </a:lnTo>
                <a:lnTo>
                  <a:pt x="350" y="99"/>
                </a:lnTo>
                <a:lnTo>
                  <a:pt x="342" y="102"/>
                </a:lnTo>
                <a:lnTo>
                  <a:pt x="337" y="103"/>
                </a:lnTo>
                <a:lnTo>
                  <a:pt x="330" y="104"/>
                </a:lnTo>
                <a:lnTo>
                  <a:pt x="323" y="105"/>
                </a:lnTo>
                <a:lnTo>
                  <a:pt x="316" y="107"/>
                </a:lnTo>
                <a:lnTo>
                  <a:pt x="309" y="108"/>
                </a:lnTo>
                <a:lnTo>
                  <a:pt x="302" y="109"/>
                </a:lnTo>
                <a:lnTo>
                  <a:pt x="295" y="110"/>
                </a:lnTo>
                <a:lnTo>
                  <a:pt x="287" y="111"/>
                </a:lnTo>
                <a:lnTo>
                  <a:pt x="280" y="112"/>
                </a:lnTo>
                <a:lnTo>
                  <a:pt x="273" y="113"/>
                </a:lnTo>
                <a:lnTo>
                  <a:pt x="266" y="114"/>
                </a:lnTo>
                <a:lnTo>
                  <a:pt x="259" y="116"/>
                </a:lnTo>
                <a:lnTo>
                  <a:pt x="252" y="117"/>
                </a:lnTo>
                <a:lnTo>
                  <a:pt x="245" y="118"/>
                </a:lnTo>
                <a:lnTo>
                  <a:pt x="238" y="119"/>
                </a:lnTo>
                <a:lnTo>
                  <a:pt x="231" y="119"/>
                </a:lnTo>
                <a:lnTo>
                  <a:pt x="225" y="120"/>
                </a:lnTo>
                <a:lnTo>
                  <a:pt x="218" y="121"/>
                </a:lnTo>
                <a:lnTo>
                  <a:pt x="211" y="122"/>
                </a:lnTo>
                <a:lnTo>
                  <a:pt x="204" y="123"/>
                </a:lnTo>
                <a:lnTo>
                  <a:pt x="197" y="124"/>
                </a:lnTo>
                <a:lnTo>
                  <a:pt x="190" y="125"/>
                </a:lnTo>
                <a:lnTo>
                  <a:pt x="183" y="125"/>
                </a:lnTo>
                <a:lnTo>
                  <a:pt x="176" y="126"/>
                </a:lnTo>
                <a:lnTo>
                  <a:pt x="169" y="127"/>
                </a:lnTo>
                <a:lnTo>
                  <a:pt x="161" y="127"/>
                </a:lnTo>
                <a:lnTo>
                  <a:pt x="154" y="128"/>
                </a:lnTo>
                <a:lnTo>
                  <a:pt x="147" y="129"/>
                </a:lnTo>
                <a:lnTo>
                  <a:pt x="140" y="129"/>
                </a:lnTo>
                <a:lnTo>
                  <a:pt x="133" y="130"/>
                </a:lnTo>
                <a:lnTo>
                  <a:pt x="126" y="132"/>
                </a:lnTo>
                <a:lnTo>
                  <a:pt x="119" y="132"/>
                </a:lnTo>
                <a:lnTo>
                  <a:pt x="112" y="133"/>
                </a:lnTo>
                <a:lnTo>
                  <a:pt x="106" y="133"/>
                </a:lnTo>
                <a:lnTo>
                  <a:pt x="99" y="134"/>
                </a:lnTo>
                <a:lnTo>
                  <a:pt x="92" y="135"/>
                </a:lnTo>
                <a:lnTo>
                  <a:pt x="85" y="135"/>
                </a:lnTo>
                <a:lnTo>
                  <a:pt x="78" y="136"/>
                </a:lnTo>
                <a:lnTo>
                  <a:pt x="71" y="136"/>
                </a:lnTo>
                <a:lnTo>
                  <a:pt x="64" y="137"/>
                </a:lnTo>
                <a:lnTo>
                  <a:pt x="57" y="137"/>
                </a:lnTo>
                <a:lnTo>
                  <a:pt x="50" y="138"/>
                </a:lnTo>
                <a:lnTo>
                  <a:pt x="43" y="138"/>
                </a:lnTo>
                <a:lnTo>
                  <a:pt x="35" y="139"/>
                </a:lnTo>
                <a:lnTo>
                  <a:pt x="28" y="139"/>
                </a:lnTo>
                <a:lnTo>
                  <a:pt x="21" y="139"/>
                </a:lnTo>
                <a:lnTo>
                  <a:pt x="14" y="140"/>
                </a:lnTo>
                <a:lnTo>
                  <a:pt x="7" y="140"/>
                </a:lnTo>
                <a:lnTo>
                  <a:pt x="0" y="141"/>
                </a:lnTo>
                <a:lnTo>
                  <a:pt x="0" y="154"/>
                </a:lnTo>
                <a:lnTo>
                  <a:pt x="7" y="154"/>
                </a:lnTo>
                <a:lnTo>
                  <a:pt x="14" y="154"/>
                </a:lnTo>
                <a:lnTo>
                  <a:pt x="21" y="154"/>
                </a:lnTo>
                <a:lnTo>
                  <a:pt x="28" y="154"/>
                </a:lnTo>
                <a:lnTo>
                  <a:pt x="35" y="154"/>
                </a:lnTo>
                <a:lnTo>
                  <a:pt x="43" y="154"/>
                </a:lnTo>
                <a:lnTo>
                  <a:pt x="50" y="154"/>
                </a:lnTo>
                <a:lnTo>
                  <a:pt x="57" y="154"/>
                </a:lnTo>
                <a:lnTo>
                  <a:pt x="64" y="154"/>
                </a:lnTo>
                <a:lnTo>
                  <a:pt x="71" y="154"/>
                </a:lnTo>
                <a:lnTo>
                  <a:pt x="78" y="154"/>
                </a:lnTo>
                <a:lnTo>
                  <a:pt x="85" y="154"/>
                </a:lnTo>
                <a:lnTo>
                  <a:pt x="92" y="154"/>
                </a:lnTo>
                <a:lnTo>
                  <a:pt x="99" y="154"/>
                </a:lnTo>
                <a:lnTo>
                  <a:pt x="106" y="154"/>
                </a:lnTo>
                <a:lnTo>
                  <a:pt x="112" y="154"/>
                </a:lnTo>
                <a:lnTo>
                  <a:pt x="119" y="154"/>
                </a:lnTo>
                <a:lnTo>
                  <a:pt x="126" y="154"/>
                </a:lnTo>
                <a:lnTo>
                  <a:pt x="133" y="154"/>
                </a:lnTo>
                <a:lnTo>
                  <a:pt x="140" y="154"/>
                </a:lnTo>
                <a:lnTo>
                  <a:pt x="147" y="154"/>
                </a:lnTo>
                <a:lnTo>
                  <a:pt x="154" y="154"/>
                </a:lnTo>
                <a:lnTo>
                  <a:pt x="161" y="154"/>
                </a:lnTo>
                <a:lnTo>
                  <a:pt x="169" y="154"/>
                </a:lnTo>
                <a:lnTo>
                  <a:pt x="176" y="154"/>
                </a:lnTo>
                <a:lnTo>
                  <a:pt x="183" y="154"/>
                </a:lnTo>
                <a:lnTo>
                  <a:pt x="190" y="154"/>
                </a:lnTo>
                <a:lnTo>
                  <a:pt x="197" y="154"/>
                </a:lnTo>
                <a:lnTo>
                  <a:pt x="204" y="154"/>
                </a:lnTo>
                <a:lnTo>
                  <a:pt x="211" y="154"/>
                </a:lnTo>
                <a:lnTo>
                  <a:pt x="218" y="154"/>
                </a:lnTo>
                <a:lnTo>
                  <a:pt x="225" y="154"/>
                </a:lnTo>
                <a:lnTo>
                  <a:pt x="231" y="154"/>
                </a:lnTo>
                <a:lnTo>
                  <a:pt x="238" y="154"/>
                </a:lnTo>
                <a:lnTo>
                  <a:pt x="245" y="154"/>
                </a:lnTo>
                <a:lnTo>
                  <a:pt x="252" y="154"/>
                </a:lnTo>
                <a:lnTo>
                  <a:pt x="259" y="154"/>
                </a:lnTo>
                <a:lnTo>
                  <a:pt x="266" y="154"/>
                </a:lnTo>
                <a:lnTo>
                  <a:pt x="273" y="154"/>
                </a:lnTo>
                <a:lnTo>
                  <a:pt x="280" y="154"/>
                </a:lnTo>
                <a:lnTo>
                  <a:pt x="287" y="154"/>
                </a:lnTo>
                <a:lnTo>
                  <a:pt x="295" y="154"/>
                </a:lnTo>
                <a:lnTo>
                  <a:pt x="302" y="154"/>
                </a:lnTo>
                <a:lnTo>
                  <a:pt x="309" y="154"/>
                </a:lnTo>
                <a:lnTo>
                  <a:pt x="316" y="154"/>
                </a:lnTo>
                <a:lnTo>
                  <a:pt x="323" y="154"/>
                </a:lnTo>
                <a:lnTo>
                  <a:pt x="330" y="154"/>
                </a:lnTo>
                <a:lnTo>
                  <a:pt x="337" y="154"/>
                </a:lnTo>
                <a:lnTo>
                  <a:pt x="342" y="154"/>
                </a:lnTo>
                <a:lnTo>
                  <a:pt x="350" y="154"/>
                </a:lnTo>
                <a:lnTo>
                  <a:pt x="357" y="154"/>
                </a:lnTo>
                <a:lnTo>
                  <a:pt x="364" y="154"/>
                </a:lnTo>
                <a:lnTo>
                  <a:pt x="371" y="154"/>
                </a:lnTo>
                <a:lnTo>
                  <a:pt x="378" y="154"/>
                </a:lnTo>
                <a:lnTo>
                  <a:pt x="385" y="154"/>
                </a:lnTo>
                <a:lnTo>
                  <a:pt x="392" y="154"/>
                </a:lnTo>
                <a:lnTo>
                  <a:pt x="399" y="154"/>
                </a:lnTo>
                <a:lnTo>
                  <a:pt x="406" y="154"/>
                </a:lnTo>
                <a:lnTo>
                  <a:pt x="413" y="154"/>
                </a:lnTo>
                <a:lnTo>
                  <a:pt x="421" y="154"/>
                </a:lnTo>
                <a:lnTo>
                  <a:pt x="428" y="154"/>
                </a:lnTo>
                <a:lnTo>
                  <a:pt x="435" y="154"/>
                </a:lnTo>
                <a:lnTo>
                  <a:pt x="442" y="154"/>
                </a:lnTo>
                <a:lnTo>
                  <a:pt x="449" y="154"/>
                </a:lnTo>
                <a:lnTo>
                  <a:pt x="456" y="154"/>
                </a:lnTo>
                <a:lnTo>
                  <a:pt x="463" y="154"/>
                </a:lnTo>
                <a:lnTo>
                  <a:pt x="470" y="154"/>
                </a:lnTo>
                <a:lnTo>
                  <a:pt x="476" y="154"/>
                </a:lnTo>
                <a:lnTo>
                  <a:pt x="483" y="154"/>
                </a:lnTo>
                <a:lnTo>
                  <a:pt x="490" y="154"/>
                </a:lnTo>
                <a:lnTo>
                  <a:pt x="497" y="154"/>
                </a:lnTo>
                <a:lnTo>
                  <a:pt x="504" y="154"/>
                </a:lnTo>
                <a:lnTo>
                  <a:pt x="511" y="154"/>
                </a:lnTo>
                <a:lnTo>
                  <a:pt x="518" y="154"/>
                </a:lnTo>
                <a:lnTo>
                  <a:pt x="525" y="154"/>
                </a:lnTo>
                <a:lnTo>
                  <a:pt x="532" y="154"/>
                </a:lnTo>
                <a:lnTo>
                  <a:pt x="539" y="154"/>
                </a:lnTo>
                <a:lnTo>
                  <a:pt x="547" y="154"/>
                </a:lnTo>
                <a:lnTo>
                  <a:pt x="554" y="154"/>
                </a:lnTo>
                <a:lnTo>
                  <a:pt x="561" y="154"/>
                </a:lnTo>
                <a:lnTo>
                  <a:pt x="568" y="154"/>
                </a:lnTo>
                <a:lnTo>
                  <a:pt x="575" y="154"/>
                </a:lnTo>
                <a:lnTo>
                  <a:pt x="582" y="154"/>
                </a:lnTo>
                <a:lnTo>
                  <a:pt x="589" y="154"/>
                </a:lnTo>
                <a:lnTo>
                  <a:pt x="596" y="154"/>
                </a:lnTo>
                <a:lnTo>
                  <a:pt x="603" y="154"/>
                </a:lnTo>
                <a:lnTo>
                  <a:pt x="609" y="154"/>
                </a:lnTo>
                <a:lnTo>
                  <a:pt x="616" y="154"/>
                </a:lnTo>
                <a:lnTo>
                  <a:pt x="623" y="154"/>
                </a:lnTo>
                <a:lnTo>
                  <a:pt x="630" y="154"/>
                </a:lnTo>
                <a:lnTo>
                  <a:pt x="637" y="154"/>
                </a:lnTo>
                <a:lnTo>
                  <a:pt x="644" y="154"/>
                </a:lnTo>
                <a:lnTo>
                  <a:pt x="651" y="154"/>
                </a:lnTo>
                <a:lnTo>
                  <a:pt x="658" y="154"/>
                </a:lnTo>
                <a:lnTo>
                  <a:pt x="665" y="154"/>
                </a:lnTo>
                <a:lnTo>
                  <a:pt x="672" y="154"/>
                </a:lnTo>
                <a:lnTo>
                  <a:pt x="680" y="154"/>
                </a:lnTo>
                <a:lnTo>
                  <a:pt x="687" y="154"/>
                </a:lnTo>
                <a:lnTo>
                  <a:pt x="694" y="154"/>
                </a:lnTo>
                <a:lnTo>
                  <a:pt x="701" y="154"/>
                </a:lnTo>
                <a:lnTo>
                  <a:pt x="708" y="154"/>
                </a:lnTo>
                <a:lnTo>
                  <a:pt x="715" y="154"/>
                </a:lnTo>
                <a:lnTo>
                  <a:pt x="720" y="154"/>
                </a:lnTo>
                <a:lnTo>
                  <a:pt x="728" y="154"/>
                </a:lnTo>
                <a:lnTo>
                  <a:pt x="735" y="154"/>
                </a:lnTo>
                <a:lnTo>
                  <a:pt x="742" y="154"/>
                </a:lnTo>
                <a:lnTo>
                  <a:pt x="749" y="154"/>
                </a:lnTo>
                <a:lnTo>
                  <a:pt x="756" y="154"/>
                </a:lnTo>
                <a:lnTo>
                  <a:pt x="763" y="154"/>
                </a:lnTo>
                <a:lnTo>
                  <a:pt x="770" y="154"/>
                </a:lnTo>
                <a:lnTo>
                  <a:pt x="777" y="154"/>
                </a:lnTo>
                <a:lnTo>
                  <a:pt x="784" y="154"/>
                </a:lnTo>
                <a:lnTo>
                  <a:pt x="791" y="154"/>
                </a:lnTo>
                <a:lnTo>
                  <a:pt x="798" y="154"/>
                </a:lnTo>
                <a:lnTo>
                  <a:pt x="806" y="154"/>
                </a:lnTo>
                <a:lnTo>
                  <a:pt x="813" y="154"/>
                </a:lnTo>
                <a:lnTo>
                  <a:pt x="820" y="154"/>
                </a:lnTo>
                <a:lnTo>
                  <a:pt x="827" y="154"/>
                </a:lnTo>
                <a:lnTo>
                  <a:pt x="832" y="154"/>
                </a:lnTo>
                <a:lnTo>
                  <a:pt x="839" y="154"/>
                </a:lnTo>
                <a:lnTo>
                  <a:pt x="846" y="154"/>
                </a:lnTo>
                <a:lnTo>
                  <a:pt x="853" y="154"/>
                </a:lnTo>
                <a:lnTo>
                  <a:pt x="861" y="154"/>
                </a:lnTo>
                <a:lnTo>
                  <a:pt x="868" y="154"/>
                </a:lnTo>
                <a:lnTo>
                  <a:pt x="875" y="154"/>
                </a:lnTo>
                <a:lnTo>
                  <a:pt x="882" y="154"/>
                </a:lnTo>
                <a:lnTo>
                  <a:pt x="889" y="154"/>
                </a:lnTo>
                <a:lnTo>
                  <a:pt x="896" y="154"/>
                </a:lnTo>
                <a:lnTo>
                  <a:pt x="903" y="154"/>
                </a:lnTo>
                <a:lnTo>
                  <a:pt x="910" y="154"/>
                </a:lnTo>
                <a:lnTo>
                  <a:pt x="917" y="154"/>
                </a:lnTo>
                <a:lnTo>
                  <a:pt x="924" y="154"/>
                </a:lnTo>
                <a:lnTo>
                  <a:pt x="932" y="154"/>
                </a:lnTo>
                <a:lnTo>
                  <a:pt x="939" y="154"/>
                </a:lnTo>
                <a:lnTo>
                  <a:pt x="946" y="154"/>
                </a:lnTo>
                <a:lnTo>
                  <a:pt x="953" y="154"/>
                </a:lnTo>
                <a:lnTo>
                  <a:pt x="960" y="154"/>
                </a:lnTo>
                <a:lnTo>
                  <a:pt x="967" y="154"/>
                </a:lnTo>
                <a:lnTo>
                  <a:pt x="974" y="154"/>
                </a:lnTo>
                <a:lnTo>
                  <a:pt x="979" y="154"/>
                </a:lnTo>
                <a:lnTo>
                  <a:pt x="987" y="154"/>
                </a:lnTo>
                <a:lnTo>
                  <a:pt x="994" y="154"/>
                </a:lnTo>
                <a:lnTo>
                  <a:pt x="1001" y="154"/>
                </a:lnTo>
                <a:lnTo>
                  <a:pt x="1008" y="154"/>
                </a:lnTo>
                <a:lnTo>
                  <a:pt x="1015" y="154"/>
                </a:lnTo>
                <a:lnTo>
                  <a:pt x="1022" y="154"/>
                </a:lnTo>
                <a:lnTo>
                  <a:pt x="1029" y="154"/>
                </a:lnTo>
                <a:lnTo>
                  <a:pt x="1036" y="154"/>
                </a:lnTo>
                <a:lnTo>
                  <a:pt x="1043" y="154"/>
                </a:lnTo>
                <a:lnTo>
                  <a:pt x="1050" y="154"/>
                </a:lnTo>
                <a:lnTo>
                  <a:pt x="1058" y="154"/>
                </a:lnTo>
                <a:lnTo>
                  <a:pt x="1065" y="154"/>
                </a:lnTo>
                <a:lnTo>
                  <a:pt x="1072" y="154"/>
                </a:lnTo>
                <a:lnTo>
                  <a:pt x="1079" y="154"/>
                </a:lnTo>
                <a:lnTo>
                  <a:pt x="1086" y="154"/>
                </a:lnTo>
                <a:lnTo>
                  <a:pt x="1093" y="154"/>
                </a:lnTo>
                <a:lnTo>
                  <a:pt x="1098" y="154"/>
                </a:lnTo>
                <a:lnTo>
                  <a:pt x="1105" y="154"/>
                </a:lnTo>
                <a:lnTo>
                  <a:pt x="1113" y="154"/>
                </a:lnTo>
                <a:lnTo>
                  <a:pt x="1120" y="154"/>
                </a:lnTo>
                <a:lnTo>
                  <a:pt x="1127" y="154"/>
                </a:lnTo>
                <a:lnTo>
                  <a:pt x="1134" y="154"/>
                </a:lnTo>
                <a:lnTo>
                  <a:pt x="1141" y="154"/>
                </a:lnTo>
                <a:lnTo>
                  <a:pt x="1148" y="154"/>
                </a:lnTo>
                <a:lnTo>
                  <a:pt x="1155" y="154"/>
                </a:lnTo>
                <a:lnTo>
                  <a:pt x="1162" y="154"/>
                </a:lnTo>
                <a:lnTo>
                  <a:pt x="1169" y="154"/>
                </a:lnTo>
                <a:lnTo>
                  <a:pt x="1176" y="154"/>
                </a:lnTo>
                <a:lnTo>
                  <a:pt x="1184" y="154"/>
                </a:lnTo>
                <a:lnTo>
                  <a:pt x="1191" y="154"/>
                </a:lnTo>
                <a:lnTo>
                  <a:pt x="1198" y="154"/>
                </a:lnTo>
                <a:lnTo>
                  <a:pt x="1205" y="154"/>
                </a:lnTo>
                <a:lnTo>
                  <a:pt x="1210" y="154"/>
                </a:lnTo>
                <a:lnTo>
                  <a:pt x="1217" y="154"/>
                </a:lnTo>
                <a:lnTo>
                  <a:pt x="1224" y="154"/>
                </a:lnTo>
                <a:lnTo>
                  <a:pt x="1231" y="154"/>
                </a:lnTo>
                <a:lnTo>
                  <a:pt x="1239" y="154"/>
                </a:lnTo>
                <a:lnTo>
                  <a:pt x="1246" y="154"/>
                </a:lnTo>
                <a:lnTo>
                  <a:pt x="1253" y="154"/>
                </a:lnTo>
                <a:lnTo>
                  <a:pt x="1260" y="154"/>
                </a:lnTo>
                <a:lnTo>
                  <a:pt x="1267" y="154"/>
                </a:lnTo>
                <a:lnTo>
                  <a:pt x="1274" y="154"/>
                </a:lnTo>
                <a:lnTo>
                  <a:pt x="1281" y="154"/>
                </a:lnTo>
                <a:lnTo>
                  <a:pt x="1288" y="154"/>
                </a:lnTo>
                <a:lnTo>
                  <a:pt x="1295" y="154"/>
                </a:lnTo>
                <a:lnTo>
                  <a:pt x="1302" y="154"/>
                </a:lnTo>
                <a:lnTo>
                  <a:pt x="1310" y="154"/>
                </a:lnTo>
                <a:lnTo>
                  <a:pt x="1317" y="154"/>
                </a:lnTo>
                <a:lnTo>
                  <a:pt x="1324" y="154"/>
                </a:lnTo>
                <a:lnTo>
                  <a:pt x="1331" y="154"/>
                </a:lnTo>
                <a:lnTo>
                  <a:pt x="1338" y="154"/>
                </a:lnTo>
                <a:lnTo>
                  <a:pt x="1343" y="154"/>
                </a:lnTo>
                <a:lnTo>
                  <a:pt x="1350" y="154"/>
                </a:lnTo>
                <a:lnTo>
                  <a:pt x="1357" y="154"/>
                </a:lnTo>
                <a:lnTo>
                  <a:pt x="1365" y="154"/>
                </a:lnTo>
                <a:lnTo>
                  <a:pt x="1372" y="154"/>
                </a:lnTo>
                <a:lnTo>
                  <a:pt x="1379" y="154"/>
                </a:lnTo>
                <a:lnTo>
                  <a:pt x="1386" y="154"/>
                </a:lnTo>
                <a:lnTo>
                  <a:pt x="1393" y="154"/>
                </a:lnTo>
                <a:lnTo>
                  <a:pt x="1400" y="154"/>
                </a:lnTo>
              </a:path>
            </a:pathLst>
          </a:custGeom>
          <a:solidFill>
            <a:srgbClr val="CCFFCC"/>
          </a:solidFill>
          <a:ln w="12700" cap="rnd">
            <a:solidFill>
              <a:schemeClr val="bg1"/>
            </a:solidFill>
            <a:round/>
            <a:headEnd/>
            <a:tailEnd/>
          </a:ln>
        </p:spPr>
        <p:txBody>
          <a:bodyPr/>
          <a:lstStyle/>
          <a:p>
            <a:endParaRPr lang="en-US">
              <a:solidFill>
                <a:srgbClr val="FFFFFF"/>
              </a:solidFill>
            </a:endParaRPr>
          </a:p>
        </p:txBody>
      </p:sp>
      <p:sp>
        <p:nvSpPr>
          <p:cNvPr id="78864" name="Line 15"/>
          <p:cNvSpPr>
            <a:spLocks noChangeShapeType="1"/>
          </p:cNvSpPr>
          <p:nvPr/>
        </p:nvSpPr>
        <p:spPr bwMode="auto">
          <a:xfrm>
            <a:off x="1746250" y="2335213"/>
            <a:ext cx="266700" cy="1268413"/>
          </a:xfrm>
          <a:prstGeom prst="line">
            <a:avLst/>
          </a:prstGeom>
          <a:noFill/>
          <a:ln w="25400">
            <a:solidFill>
              <a:schemeClr val="bg1"/>
            </a:solidFill>
            <a:round/>
            <a:headEnd/>
            <a:tailEnd type="triangle" w="med" len="med"/>
          </a:ln>
        </p:spPr>
        <p:txBody>
          <a:bodyPr wrap="none" anchor="ctr"/>
          <a:lstStyle/>
          <a:p>
            <a:endParaRPr lang="en-US">
              <a:solidFill>
                <a:srgbClr val="FFFFFF"/>
              </a:solidFill>
            </a:endParaRPr>
          </a:p>
        </p:txBody>
      </p:sp>
      <p:sp>
        <p:nvSpPr>
          <p:cNvPr id="78865" name="Rectangle 16"/>
          <p:cNvSpPr>
            <a:spLocks noChangeArrowheads="1"/>
          </p:cNvSpPr>
          <p:nvPr/>
        </p:nvSpPr>
        <p:spPr bwMode="auto">
          <a:xfrm>
            <a:off x="1109663" y="1927225"/>
            <a:ext cx="2419350" cy="466725"/>
          </a:xfrm>
          <a:prstGeom prst="rect">
            <a:avLst/>
          </a:prstGeom>
          <a:solidFill>
            <a:srgbClr val="CCFFCC"/>
          </a:solidFill>
          <a:ln w="12700">
            <a:solidFill>
              <a:schemeClr val="bg1"/>
            </a:solidFill>
            <a:miter lim="800000"/>
            <a:headEnd/>
            <a:tailEnd/>
          </a:ln>
        </p:spPr>
        <p:txBody>
          <a:bodyPr wrap="none" lIns="90488" tIns="44450" rIns="90488" bIns="44450">
            <a:spAutoFit/>
          </a:bodyPr>
          <a:lstStyle/>
          <a:p>
            <a:r>
              <a:rPr lang="en-US" b="1" dirty="0">
                <a:solidFill>
                  <a:srgbClr val="000022"/>
                </a:solidFill>
              </a:rPr>
              <a:t>Rejection Region</a:t>
            </a:r>
          </a:p>
        </p:txBody>
      </p:sp>
      <p:sp>
        <p:nvSpPr>
          <p:cNvPr id="78866" name="Rectangle 17"/>
          <p:cNvSpPr>
            <a:spLocks noChangeArrowheads="1"/>
          </p:cNvSpPr>
          <p:nvPr/>
        </p:nvSpPr>
        <p:spPr bwMode="auto">
          <a:xfrm>
            <a:off x="1490663" y="4784725"/>
            <a:ext cx="1549400" cy="366713"/>
          </a:xfrm>
          <a:prstGeom prst="rect">
            <a:avLst/>
          </a:prstGeom>
          <a:solidFill>
            <a:srgbClr val="CCFFCC"/>
          </a:solidFill>
          <a:ln w="12700">
            <a:solidFill>
              <a:schemeClr val="bg1"/>
            </a:solidFill>
            <a:miter lim="800000"/>
            <a:headEnd/>
            <a:tailEnd/>
          </a:ln>
        </p:spPr>
        <p:txBody>
          <a:bodyPr wrap="none" lIns="90488" tIns="44450" rIns="90488" bIns="44450">
            <a:spAutoFit/>
          </a:bodyPr>
          <a:lstStyle/>
          <a:p>
            <a:r>
              <a:rPr lang="en-US" b="1" dirty="0">
                <a:solidFill>
                  <a:srgbClr val="FF0000"/>
                </a:solidFill>
              </a:rPr>
              <a:t>Critical Value</a:t>
            </a:r>
          </a:p>
        </p:txBody>
      </p:sp>
      <p:sp>
        <p:nvSpPr>
          <p:cNvPr id="78867" name="Line 18"/>
          <p:cNvSpPr>
            <a:spLocks noChangeShapeType="1"/>
          </p:cNvSpPr>
          <p:nvPr/>
        </p:nvSpPr>
        <p:spPr bwMode="auto">
          <a:xfrm flipV="1">
            <a:off x="2324100" y="3833813"/>
            <a:ext cx="0" cy="958850"/>
          </a:xfrm>
          <a:prstGeom prst="line">
            <a:avLst/>
          </a:prstGeom>
          <a:noFill/>
          <a:ln w="25400">
            <a:solidFill>
              <a:srgbClr val="FF0000"/>
            </a:solidFill>
            <a:round/>
            <a:headEnd/>
            <a:tailEnd type="triangle" w="med" len="med"/>
          </a:ln>
        </p:spPr>
        <p:txBody>
          <a:bodyPr wrap="none" anchor="ctr"/>
          <a:lstStyle/>
          <a:p>
            <a:endParaRPr lang="en-US">
              <a:ln>
                <a:solidFill>
                  <a:srgbClr val="FF0000"/>
                </a:solidFill>
              </a:ln>
              <a:solidFill>
                <a:srgbClr val="FFFFFF"/>
              </a:solidFill>
            </a:endParaRPr>
          </a:p>
        </p:txBody>
      </p:sp>
      <p:sp>
        <p:nvSpPr>
          <p:cNvPr id="78868" name="Line 19"/>
          <p:cNvSpPr>
            <a:spLocks noChangeShapeType="1"/>
          </p:cNvSpPr>
          <p:nvPr/>
        </p:nvSpPr>
        <p:spPr bwMode="auto">
          <a:xfrm>
            <a:off x="6775450" y="2182813"/>
            <a:ext cx="241300" cy="1365250"/>
          </a:xfrm>
          <a:prstGeom prst="line">
            <a:avLst/>
          </a:prstGeom>
          <a:noFill/>
          <a:ln w="25400">
            <a:solidFill>
              <a:schemeClr val="bg1"/>
            </a:solidFill>
            <a:round/>
            <a:headEnd/>
            <a:tailEnd type="triangle" w="med" len="med"/>
          </a:ln>
        </p:spPr>
        <p:txBody>
          <a:bodyPr wrap="none" anchor="ctr"/>
          <a:lstStyle/>
          <a:p>
            <a:endParaRPr lang="en-US">
              <a:solidFill>
                <a:srgbClr val="FFFFFF"/>
              </a:solidFill>
            </a:endParaRPr>
          </a:p>
        </p:txBody>
      </p:sp>
      <p:sp>
        <p:nvSpPr>
          <p:cNvPr id="78869" name="Rectangle 20"/>
          <p:cNvSpPr>
            <a:spLocks noChangeArrowheads="1"/>
          </p:cNvSpPr>
          <p:nvPr/>
        </p:nvSpPr>
        <p:spPr bwMode="auto">
          <a:xfrm>
            <a:off x="5834063" y="1774825"/>
            <a:ext cx="2419350" cy="466725"/>
          </a:xfrm>
          <a:prstGeom prst="rect">
            <a:avLst/>
          </a:prstGeom>
          <a:solidFill>
            <a:srgbClr val="CCFFCC"/>
          </a:solidFill>
          <a:ln w="12700">
            <a:solidFill>
              <a:schemeClr val="bg1"/>
            </a:solidFill>
            <a:miter lim="800000"/>
            <a:headEnd/>
            <a:tailEnd/>
          </a:ln>
        </p:spPr>
        <p:txBody>
          <a:bodyPr wrap="none" lIns="90488" tIns="44450" rIns="90488" bIns="44450">
            <a:spAutoFit/>
          </a:bodyPr>
          <a:lstStyle/>
          <a:p>
            <a:r>
              <a:rPr lang="en-US" b="1">
                <a:solidFill>
                  <a:srgbClr val="000022"/>
                </a:solidFill>
              </a:rPr>
              <a:t>Rejection Region</a:t>
            </a:r>
          </a:p>
        </p:txBody>
      </p:sp>
      <p:sp>
        <p:nvSpPr>
          <p:cNvPr id="78870" name="Rectangle 21"/>
          <p:cNvSpPr>
            <a:spLocks noChangeArrowheads="1"/>
          </p:cNvSpPr>
          <p:nvPr/>
        </p:nvSpPr>
        <p:spPr bwMode="auto">
          <a:xfrm>
            <a:off x="6062663" y="4784725"/>
            <a:ext cx="1549400" cy="366713"/>
          </a:xfrm>
          <a:prstGeom prst="rect">
            <a:avLst/>
          </a:prstGeom>
          <a:solidFill>
            <a:srgbClr val="CCFFCC"/>
          </a:solidFill>
          <a:ln w="12700">
            <a:solidFill>
              <a:schemeClr val="bg1"/>
            </a:solidFill>
            <a:miter lim="800000"/>
            <a:headEnd/>
            <a:tailEnd/>
          </a:ln>
        </p:spPr>
        <p:txBody>
          <a:bodyPr wrap="none" lIns="90488" tIns="44450" rIns="90488" bIns="44450">
            <a:spAutoFit/>
          </a:bodyPr>
          <a:lstStyle/>
          <a:p>
            <a:r>
              <a:rPr lang="en-US" b="1" dirty="0">
                <a:solidFill>
                  <a:srgbClr val="FF0000"/>
                </a:solidFill>
              </a:rPr>
              <a:t>Critical Value</a:t>
            </a:r>
          </a:p>
        </p:txBody>
      </p:sp>
      <p:sp>
        <p:nvSpPr>
          <p:cNvPr id="78871" name="Line 22"/>
          <p:cNvSpPr>
            <a:spLocks noChangeShapeType="1"/>
          </p:cNvSpPr>
          <p:nvPr/>
        </p:nvSpPr>
        <p:spPr bwMode="auto">
          <a:xfrm flipV="1">
            <a:off x="6896100" y="3833813"/>
            <a:ext cx="0" cy="958850"/>
          </a:xfrm>
          <a:prstGeom prst="line">
            <a:avLst/>
          </a:prstGeom>
          <a:noFill/>
          <a:ln w="25400">
            <a:solidFill>
              <a:srgbClr val="FF0000"/>
            </a:solidFill>
            <a:round/>
            <a:headEnd/>
            <a:tailEnd type="triangle" w="med" len="med"/>
          </a:ln>
        </p:spPr>
        <p:txBody>
          <a:bodyPr wrap="none" anchor="ctr"/>
          <a:lstStyle/>
          <a:p>
            <a:endParaRPr lang="en-US">
              <a:ln>
                <a:solidFill>
                  <a:srgbClr val="FF0000"/>
                </a:solidFill>
              </a:ln>
              <a:solidFill>
                <a:srgbClr val="FFFFFF"/>
              </a:solidFill>
            </a:endParaRPr>
          </a:p>
        </p:txBody>
      </p:sp>
    </p:spTree>
    <p:extLst>
      <p:ext uri="{BB962C8B-B14F-4D97-AF65-F5344CB8AC3E}">
        <p14:creationId xmlns:p14="http://schemas.microsoft.com/office/powerpoint/2010/main" val="1220892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62"/>
                                        </p:tgtEl>
                                        <p:attrNameLst>
                                          <p:attrName>style.visibility</p:attrName>
                                        </p:attrNameLst>
                                      </p:cBhvr>
                                      <p:to>
                                        <p:strVal val="visible"/>
                                      </p:to>
                                    </p:set>
                                    <p:animEffect transition="in" filter="blinds(horizontal)">
                                      <p:cBhvr>
                                        <p:cTn id="7" dur="500"/>
                                        <p:tgtEl>
                                          <p:spTgt spid="788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866"/>
                                        </p:tgtEl>
                                        <p:attrNameLst>
                                          <p:attrName>style.visibility</p:attrName>
                                        </p:attrNameLst>
                                      </p:cBhvr>
                                      <p:to>
                                        <p:strVal val="visible"/>
                                      </p:to>
                                    </p:set>
                                    <p:anim calcmode="lin" valueType="num">
                                      <p:cBhvr additive="base">
                                        <p:cTn id="12" dur="500" fill="hold"/>
                                        <p:tgtEl>
                                          <p:spTgt spid="78866"/>
                                        </p:tgtEl>
                                        <p:attrNameLst>
                                          <p:attrName>ppt_x</p:attrName>
                                        </p:attrNameLst>
                                      </p:cBhvr>
                                      <p:tavLst>
                                        <p:tav tm="0">
                                          <p:val>
                                            <p:strVal val="#ppt_x"/>
                                          </p:val>
                                        </p:tav>
                                        <p:tav tm="100000">
                                          <p:val>
                                            <p:strVal val="#ppt_x"/>
                                          </p:val>
                                        </p:tav>
                                      </p:tavLst>
                                    </p:anim>
                                    <p:anim calcmode="lin" valueType="num">
                                      <p:cBhvr additive="base">
                                        <p:cTn id="13" dur="500" fill="hold"/>
                                        <p:tgtEl>
                                          <p:spTgt spid="7886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8867"/>
                                        </p:tgtEl>
                                        <p:attrNameLst>
                                          <p:attrName>style.visibility</p:attrName>
                                        </p:attrNameLst>
                                      </p:cBhvr>
                                      <p:to>
                                        <p:strVal val="visible"/>
                                      </p:to>
                                    </p:set>
                                    <p:anim calcmode="lin" valueType="num">
                                      <p:cBhvr additive="base">
                                        <p:cTn id="16" dur="500" fill="hold"/>
                                        <p:tgtEl>
                                          <p:spTgt spid="78867"/>
                                        </p:tgtEl>
                                        <p:attrNameLst>
                                          <p:attrName>ppt_x</p:attrName>
                                        </p:attrNameLst>
                                      </p:cBhvr>
                                      <p:tavLst>
                                        <p:tav tm="0">
                                          <p:val>
                                            <p:strVal val="#ppt_x"/>
                                          </p:val>
                                        </p:tav>
                                        <p:tav tm="100000">
                                          <p:val>
                                            <p:strVal val="#ppt_x"/>
                                          </p:val>
                                        </p:tav>
                                      </p:tavLst>
                                    </p:anim>
                                    <p:anim calcmode="lin" valueType="num">
                                      <p:cBhvr additive="base">
                                        <p:cTn id="17" dur="500" fill="hold"/>
                                        <p:tgtEl>
                                          <p:spTgt spid="7886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8871"/>
                                        </p:tgtEl>
                                        <p:attrNameLst>
                                          <p:attrName>style.visibility</p:attrName>
                                        </p:attrNameLst>
                                      </p:cBhvr>
                                      <p:to>
                                        <p:strVal val="visible"/>
                                      </p:to>
                                    </p:set>
                                    <p:anim calcmode="lin" valueType="num">
                                      <p:cBhvr additive="base">
                                        <p:cTn id="20" dur="500" fill="hold"/>
                                        <p:tgtEl>
                                          <p:spTgt spid="78871"/>
                                        </p:tgtEl>
                                        <p:attrNameLst>
                                          <p:attrName>ppt_x</p:attrName>
                                        </p:attrNameLst>
                                      </p:cBhvr>
                                      <p:tavLst>
                                        <p:tav tm="0">
                                          <p:val>
                                            <p:strVal val="#ppt_x"/>
                                          </p:val>
                                        </p:tav>
                                        <p:tav tm="100000">
                                          <p:val>
                                            <p:strVal val="#ppt_x"/>
                                          </p:val>
                                        </p:tav>
                                      </p:tavLst>
                                    </p:anim>
                                    <p:anim calcmode="lin" valueType="num">
                                      <p:cBhvr additive="base">
                                        <p:cTn id="21" dur="500" fill="hold"/>
                                        <p:tgtEl>
                                          <p:spTgt spid="7887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8870"/>
                                        </p:tgtEl>
                                        <p:attrNameLst>
                                          <p:attrName>style.visibility</p:attrName>
                                        </p:attrNameLst>
                                      </p:cBhvr>
                                      <p:to>
                                        <p:strVal val="visible"/>
                                      </p:to>
                                    </p:set>
                                    <p:anim calcmode="lin" valueType="num">
                                      <p:cBhvr additive="base">
                                        <p:cTn id="24" dur="500" fill="hold"/>
                                        <p:tgtEl>
                                          <p:spTgt spid="78870"/>
                                        </p:tgtEl>
                                        <p:attrNameLst>
                                          <p:attrName>ppt_x</p:attrName>
                                        </p:attrNameLst>
                                      </p:cBhvr>
                                      <p:tavLst>
                                        <p:tav tm="0">
                                          <p:val>
                                            <p:strVal val="#ppt_x"/>
                                          </p:val>
                                        </p:tav>
                                        <p:tav tm="100000">
                                          <p:val>
                                            <p:strVal val="#ppt_x"/>
                                          </p:val>
                                        </p:tav>
                                      </p:tavLst>
                                    </p:anim>
                                    <p:anim calcmode="lin" valueType="num">
                                      <p:cBhvr additive="base">
                                        <p:cTn id="25" dur="500" fill="hold"/>
                                        <p:tgtEl>
                                          <p:spTgt spid="7887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8865"/>
                                        </p:tgtEl>
                                        <p:attrNameLst>
                                          <p:attrName>style.visibility</p:attrName>
                                        </p:attrNameLst>
                                      </p:cBhvr>
                                      <p:to>
                                        <p:strVal val="visible"/>
                                      </p:to>
                                    </p:set>
                                    <p:animEffect transition="in" filter="blinds(horizontal)">
                                      <p:cBhvr>
                                        <p:cTn id="30" dur="500"/>
                                        <p:tgtEl>
                                          <p:spTgt spid="7886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8864"/>
                                        </p:tgtEl>
                                        <p:attrNameLst>
                                          <p:attrName>style.visibility</p:attrName>
                                        </p:attrNameLst>
                                      </p:cBhvr>
                                      <p:to>
                                        <p:strVal val="visible"/>
                                      </p:to>
                                    </p:set>
                                    <p:animEffect transition="in" filter="blinds(horizontal)">
                                      <p:cBhvr>
                                        <p:cTn id="33" dur="500"/>
                                        <p:tgtEl>
                                          <p:spTgt spid="7886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8869"/>
                                        </p:tgtEl>
                                        <p:attrNameLst>
                                          <p:attrName>style.visibility</p:attrName>
                                        </p:attrNameLst>
                                      </p:cBhvr>
                                      <p:to>
                                        <p:strVal val="visible"/>
                                      </p:to>
                                    </p:set>
                                    <p:animEffect transition="in" filter="blinds(horizontal)">
                                      <p:cBhvr>
                                        <p:cTn id="36" dur="500"/>
                                        <p:tgtEl>
                                          <p:spTgt spid="7886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8868"/>
                                        </p:tgtEl>
                                        <p:attrNameLst>
                                          <p:attrName>style.visibility</p:attrName>
                                        </p:attrNameLst>
                                      </p:cBhvr>
                                      <p:to>
                                        <p:strVal val="visible"/>
                                      </p:to>
                                    </p:set>
                                    <p:animEffect transition="in" filter="blinds(horizontal)">
                                      <p:cBhvr>
                                        <p:cTn id="39" dur="500"/>
                                        <p:tgtEl>
                                          <p:spTgt spid="7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2" grpId="0" animBg="1"/>
      <p:bldP spid="78864" grpId="0" animBg="1"/>
      <p:bldP spid="78865" grpId="0" animBg="1"/>
      <p:bldP spid="78866" grpId="0" animBg="1"/>
      <p:bldP spid="78867" grpId="0" animBg="1"/>
      <p:bldP spid="78868" grpId="0" animBg="1"/>
      <p:bldP spid="78869" grpId="0" animBg="1"/>
      <p:bldP spid="78870" grpId="0" animBg="1"/>
      <p:bldP spid="7887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solidFill>
                <a:srgbClr val="000000"/>
              </a:solidFill>
            </a:endParaRPr>
          </a:p>
        </p:txBody>
      </p:sp>
      <p:sp>
        <p:nvSpPr>
          <p:cNvPr id="18227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solidFill>
                <a:srgbClr val="000000"/>
              </a:solidFill>
            </a:endParaRPr>
          </a:p>
        </p:txBody>
      </p:sp>
      <p:sp>
        <p:nvSpPr>
          <p:cNvPr id="182276" name="Rectangle 4"/>
          <p:cNvSpPr>
            <a:spLocks noGrp="1" noChangeArrowheads="1"/>
          </p:cNvSpPr>
          <p:nvPr>
            <p:ph type="body" sz="half" idx="1"/>
          </p:nvPr>
        </p:nvSpPr>
        <p:spPr>
          <a:xfrm>
            <a:off x="838200" y="1868488"/>
            <a:ext cx="3952875" cy="442912"/>
          </a:xfrm>
          <a:noFill/>
          <a:ln/>
        </p:spPr>
        <p:txBody>
          <a:bodyPr lIns="90488" tIns="44450" rIns="90488" bIns="44450"/>
          <a:lstStyle/>
          <a:p>
            <a:pPr marL="285750" indent="-285750" defTabSz="914400">
              <a:buNone/>
              <a:tabLst>
                <a:tab pos="2686050" algn="l"/>
              </a:tabLst>
            </a:pPr>
            <a:r>
              <a:rPr lang="en-US" sz="2500" b="1" dirty="0"/>
              <a:t>One-tailed Tests</a:t>
            </a:r>
          </a:p>
        </p:txBody>
      </p:sp>
      <p:sp>
        <p:nvSpPr>
          <p:cNvPr id="182277" name="Rectangle 5"/>
          <p:cNvSpPr>
            <a:spLocks noGrp="1" noChangeArrowheads="1"/>
          </p:cNvSpPr>
          <p:nvPr>
            <p:ph type="title"/>
          </p:nvPr>
        </p:nvSpPr>
        <p:spPr>
          <a:noFill/>
          <a:ln/>
        </p:spPr>
        <p:txBody>
          <a:bodyPr lIns="90488" tIns="44450" rIns="90488" bIns="44450" anchor="ctr"/>
          <a:lstStyle/>
          <a:p>
            <a:pPr defTabSz="914400"/>
            <a:r>
              <a:rPr lang="en-US"/>
              <a:t>One-tailed and Two-tailed Tests</a:t>
            </a:r>
          </a:p>
        </p:txBody>
      </p:sp>
      <p:graphicFrame>
        <p:nvGraphicFramePr>
          <p:cNvPr id="182278" name="Object 6">
            <a:hlinkClick r:id="" action="ppaction://ole?verb=0"/>
          </p:cNvPr>
          <p:cNvGraphicFramePr>
            <a:graphicFrameLocks noGrp="1"/>
          </p:cNvGraphicFramePr>
          <p:nvPr>
            <p:ph sz="quarter" idx="2"/>
          </p:nvPr>
        </p:nvGraphicFramePr>
        <p:xfrm>
          <a:off x="1584325" y="2657475"/>
          <a:ext cx="2041525" cy="1262063"/>
        </p:xfrm>
        <a:graphic>
          <a:graphicData uri="http://schemas.openxmlformats.org/presentationml/2006/ole">
            <mc:AlternateContent xmlns:mc="http://schemas.openxmlformats.org/markup-compatibility/2006">
              <mc:Choice xmlns:v="urn:schemas-microsoft-com:vml" Requires="v">
                <p:oleObj spid="_x0000_s181280" name="Equation" r:id="rId4" imgW="698400" imgH="431640" progId="Equation.3">
                  <p:embed/>
                </p:oleObj>
              </mc:Choice>
              <mc:Fallback>
                <p:oleObj name="Equation" r:id="rId4" imgW="69840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2657475"/>
                        <a:ext cx="2041525" cy="1262063"/>
                      </a:xfrm>
                      <a:prstGeom prst="rect">
                        <a:avLst/>
                      </a:prstGeom>
                      <a:solidFill>
                        <a:schemeClr val="accent2"/>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82279" name="Object 7">
            <a:hlinkClick r:id="" action="ppaction://ole?verb=0"/>
          </p:cNvPr>
          <p:cNvGraphicFramePr>
            <a:graphicFrameLocks/>
          </p:cNvGraphicFramePr>
          <p:nvPr/>
        </p:nvGraphicFramePr>
        <p:xfrm>
          <a:off x="4216400" y="2646363"/>
          <a:ext cx="2397125" cy="1239837"/>
        </p:xfrm>
        <a:graphic>
          <a:graphicData uri="http://schemas.openxmlformats.org/presentationml/2006/ole">
            <mc:AlternateContent xmlns:mc="http://schemas.openxmlformats.org/markup-compatibility/2006">
              <mc:Choice xmlns:v="urn:schemas-microsoft-com:vml" Requires="v">
                <p:oleObj spid="_x0000_s181281" name="Equation" r:id="rId6" imgW="812520" imgH="406080" progId="Equation.3">
                  <p:embed/>
                </p:oleObj>
              </mc:Choice>
              <mc:Fallback>
                <p:oleObj name="Equation" r:id="rId6" imgW="812520" imgH="4060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6400" y="2646363"/>
                        <a:ext cx="2397125" cy="1239837"/>
                      </a:xfrm>
                      <a:prstGeom prst="rect">
                        <a:avLst/>
                      </a:prstGeom>
                      <a:solidFill>
                        <a:schemeClr val="accent2"/>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82280" name="Object 8">
            <a:hlinkClick r:id="" action="ppaction://ole?verb=0"/>
          </p:cNvPr>
          <p:cNvGraphicFramePr>
            <a:graphicFrameLocks/>
          </p:cNvGraphicFramePr>
          <p:nvPr/>
        </p:nvGraphicFramePr>
        <p:xfrm>
          <a:off x="1330325" y="4732338"/>
          <a:ext cx="1941513" cy="1312862"/>
        </p:xfrm>
        <a:graphic>
          <a:graphicData uri="http://schemas.openxmlformats.org/presentationml/2006/ole">
            <mc:AlternateContent xmlns:mc="http://schemas.openxmlformats.org/markup-compatibility/2006">
              <mc:Choice xmlns:v="urn:schemas-microsoft-com:vml" Requires="v">
                <p:oleObj spid="_x0000_s181282" name="Equation" r:id="rId8" imgW="658800" imgH="430200" progId="Equation.3">
                  <p:embed/>
                </p:oleObj>
              </mc:Choice>
              <mc:Fallback>
                <p:oleObj name="Equation" r:id="rId8" imgW="658800" imgH="4302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0325" y="4732338"/>
                        <a:ext cx="1941513" cy="1312862"/>
                      </a:xfrm>
                      <a:prstGeom prst="rect">
                        <a:avLst/>
                      </a:prstGeom>
                      <a:solidFill>
                        <a:schemeClr val="accent2"/>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182281" name="Rectangle 9"/>
          <p:cNvSpPr>
            <a:spLocks noChangeArrowheads="1"/>
          </p:cNvSpPr>
          <p:nvPr/>
        </p:nvSpPr>
        <p:spPr bwMode="auto">
          <a:xfrm>
            <a:off x="685800" y="4087813"/>
            <a:ext cx="3424238" cy="407987"/>
          </a:xfrm>
          <a:prstGeom prst="rect">
            <a:avLst/>
          </a:prstGeom>
          <a:noFill/>
          <a:ln w="12700">
            <a:noFill/>
            <a:miter lim="800000"/>
            <a:headEnd/>
            <a:tailEnd/>
          </a:ln>
          <a:effectLst/>
        </p:spPr>
        <p:txBody>
          <a:bodyPr lIns="90488" tIns="44450" rIns="90488" bIns="44450"/>
          <a:lstStyle/>
          <a:p>
            <a:pPr marL="285750" indent="-285750" eaLnBrk="0" hangingPunct="0">
              <a:spcBef>
                <a:spcPct val="20000"/>
              </a:spcBef>
              <a:tabLst>
                <a:tab pos="2686050" algn="l"/>
              </a:tabLst>
            </a:pPr>
            <a:r>
              <a:rPr lang="en-US" sz="2500" b="1" dirty="0">
                <a:solidFill>
                  <a:srgbClr val="000000"/>
                </a:solidFill>
              </a:rPr>
              <a:t>Two-tailed Test</a:t>
            </a:r>
          </a:p>
        </p:txBody>
      </p:sp>
    </p:spTree>
    <p:extLst>
      <p:ext uri="{BB962C8B-B14F-4D97-AF65-F5344CB8AC3E}">
        <p14:creationId xmlns:p14="http://schemas.microsoft.com/office/powerpoint/2010/main" val="413110855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Level of Significance, </a:t>
            </a:r>
          </a:p>
        </p:txBody>
      </p:sp>
      <p:sp>
        <p:nvSpPr>
          <p:cNvPr id="63491" name="Rectangle 3"/>
          <p:cNvSpPr>
            <a:spLocks noGrp="1" noChangeArrowheads="1"/>
          </p:cNvSpPr>
          <p:nvPr>
            <p:ph type="body" idx="1"/>
          </p:nvPr>
        </p:nvSpPr>
        <p:spPr>
          <a:xfrm>
            <a:off x="609600" y="1752600"/>
            <a:ext cx="8077200" cy="4532313"/>
          </a:xfrm>
          <a:solidFill>
            <a:srgbClr val="CCFFCC"/>
          </a:solidFill>
        </p:spPr>
        <p:txBody>
          <a:bodyPr/>
          <a:lstStyle/>
          <a:p>
            <a:r>
              <a:rPr lang="en-US" dirty="0"/>
              <a:t>Defines unlikely values of sample statistic if null hypothesis is true</a:t>
            </a:r>
          </a:p>
          <a:p>
            <a:pPr lvl="1"/>
            <a:r>
              <a:rPr lang="en-US" dirty="0"/>
              <a:t>Called rejection region of the sampling distribution</a:t>
            </a:r>
          </a:p>
          <a:p>
            <a:r>
              <a:rPr lang="en-US" dirty="0"/>
              <a:t>Is designated by     , (level of significance)</a:t>
            </a:r>
          </a:p>
          <a:p>
            <a:pPr lvl="1"/>
            <a:r>
              <a:rPr lang="en-US" dirty="0"/>
              <a:t>Typical values are .01, .05, .10</a:t>
            </a:r>
          </a:p>
          <a:p>
            <a:r>
              <a:rPr lang="en-US" dirty="0"/>
              <a:t>Is selected by the researcher at the beginning</a:t>
            </a:r>
          </a:p>
          <a:p>
            <a:r>
              <a:rPr lang="en-US" dirty="0"/>
              <a:t>Provides the critical value(s) of the test </a:t>
            </a:r>
          </a:p>
        </p:txBody>
      </p:sp>
      <p:graphicFrame>
        <p:nvGraphicFramePr>
          <p:cNvPr id="63492" name="Object 4"/>
          <p:cNvGraphicFramePr>
            <a:graphicFrameLocks noChangeAspect="1"/>
          </p:cNvGraphicFramePr>
          <p:nvPr/>
        </p:nvGraphicFramePr>
        <p:xfrm>
          <a:off x="7543800" y="806450"/>
          <a:ext cx="533400" cy="488950"/>
        </p:xfrm>
        <a:graphic>
          <a:graphicData uri="http://schemas.openxmlformats.org/presentationml/2006/ole">
            <mc:AlternateContent xmlns:mc="http://schemas.openxmlformats.org/markup-compatibility/2006">
              <mc:Choice xmlns:v="urn:schemas-microsoft-com:vml" Requires="v">
                <p:oleObj spid="_x0000_s49180" name="Equation" r:id="rId3" imgW="152280" imgH="139680" progId="">
                  <p:embed/>
                </p:oleObj>
              </mc:Choice>
              <mc:Fallback>
                <p:oleObj name="Equation" r:id="rId3" imgW="152280" imgH="13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80645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5"/>
          <p:cNvGraphicFramePr>
            <a:graphicFrameLocks noChangeAspect="1"/>
          </p:cNvGraphicFramePr>
          <p:nvPr/>
        </p:nvGraphicFramePr>
        <p:xfrm>
          <a:off x="3886200" y="3276600"/>
          <a:ext cx="457200" cy="419100"/>
        </p:xfrm>
        <a:graphic>
          <a:graphicData uri="http://schemas.openxmlformats.org/presentationml/2006/ole">
            <mc:AlternateContent xmlns:mc="http://schemas.openxmlformats.org/markup-compatibility/2006">
              <mc:Choice xmlns:v="urn:schemas-microsoft-com:vml" Requires="v">
                <p:oleObj spid="_x0000_s49181" name="Equation" r:id="rId5" imgW="152280" imgH="139680" progId="">
                  <p:embed/>
                </p:oleObj>
              </mc:Choice>
              <mc:Fallback>
                <p:oleObj name="Equation" r:id="rId5" imgW="152280" imgH="139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276600"/>
                        <a:ext cx="457200" cy="419100"/>
                      </a:xfrm>
                      <a:prstGeom prst="rect">
                        <a:avLst/>
                      </a:prstGeom>
                      <a:solidFill>
                        <a:srgbClr val="CCFFCC"/>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Level of Significance </a:t>
            </a:r>
            <a:br>
              <a:rPr lang="en-US"/>
            </a:br>
            <a:r>
              <a:rPr lang="en-US"/>
              <a:t>and the Rejection Region</a:t>
            </a:r>
          </a:p>
        </p:txBody>
      </p:sp>
      <p:sp>
        <p:nvSpPr>
          <p:cNvPr id="65540" name="Freeform 4"/>
          <p:cNvSpPr>
            <a:spLocks/>
          </p:cNvSpPr>
          <p:nvPr/>
        </p:nvSpPr>
        <p:spPr bwMode="auto">
          <a:xfrm>
            <a:off x="4648200" y="2514600"/>
            <a:ext cx="457200" cy="457200"/>
          </a:xfrm>
          <a:custGeom>
            <a:avLst/>
            <a:gdLst/>
            <a:ahLst/>
            <a:cxnLst>
              <a:cxn ang="0">
                <a:pos x="0" y="282"/>
              </a:cxn>
              <a:cxn ang="0">
                <a:pos x="96" y="240"/>
              </a:cxn>
              <a:cxn ang="0">
                <a:pos x="156" y="194"/>
              </a:cxn>
              <a:cxn ang="0">
                <a:pos x="203" y="133"/>
              </a:cxn>
              <a:cxn ang="0">
                <a:pos x="251" y="53"/>
              </a:cxn>
              <a:cxn ang="0">
                <a:pos x="287" y="0"/>
              </a:cxn>
              <a:cxn ang="0">
                <a:pos x="287" y="287"/>
              </a:cxn>
              <a:cxn ang="0">
                <a:pos x="0" y="287"/>
              </a:cxn>
              <a:cxn ang="0">
                <a:pos x="0" y="282"/>
              </a:cxn>
            </a:cxnLst>
            <a:rect l="0" t="0" r="r" b="b"/>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1" name="Freeform 5"/>
          <p:cNvSpPr>
            <a:spLocks/>
          </p:cNvSpPr>
          <p:nvPr/>
        </p:nvSpPr>
        <p:spPr bwMode="auto">
          <a:xfrm>
            <a:off x="5791200" y="3962400"/>
            <a:ext cx="457200" cy="457200"/>
          </a:xfrm>
          <a:custGeom>
            <a:avLst/>
            <a:gdLst/>
            <a:ahLst/>
            <a:cxnLst>
              <a:cxn ang="0">
                <a:pos x="287" y="282"/>
              </a:cxn>
              <a:cxn ang="0">
                <a:pos x="192" y="240"/>
              </a:cxn>
              <a:cxn ang="0">
                <a:pos x="131" y="194"/>
              </a:cxn>
              <a:cxn ang="0">
                <a:pos x="83" y="133"/>
              </a:cxn>
              <a:cxn ang="0">
                <a:pos x="36" y="53"/>
              </a:cxn>
              <a:cxn ang="0">
                <a:pos x="0" y="0"/>
              </a:cxn>
              <a:cxn ang="0">
                <a:pos x="0" y="287"/>
              </a:cxn>
              <a:cxn ang="0">
                <a:pos x="287" y="287"/>
              </a:cxn>
              <a:cxn ang="0">
                <a:pos x="287" y="282"/>
              </a:cxn>
            </a:cxnLst>
            <a:rect l="0" t="0" r="r" b="b"/>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2" name="Freeform 6"/>
          <p:cNvSpPr>
            <a:spLocks/>
          </p:cNvSpPr>
          <p:nvPr/>
        </p:nvSpPr>
        <p:spPr bwMode="auto">
          <a:xfrm>
            <a:off x="5791200" y="5410200"/>
            <a:ext cx="457200" cy="457200"/>
          </a:xfrm>
          <a:custGeom>
            <a:avLst/>
            <a:gdLst/>
            <a:ahLst/>
            <a:cxnLst>
              <a:cxn ang="0">
                <a:pos x="287" y="282"/>
              </a:cxn>
              <a:cxn ang="0">
                <a:pos x="192" y="240"/>
              </a:cxn>
              <a:cxn ang="0">
                <a:pos x="131" y="194"/>
              </a:cxn>
              <a:cxn ang="0">
                <a:pos x="83" y="133"/>
              </a:cxn>
              <a:cxn ang="0">
                <a:pos x="36" y="53"/>
              </a:cxn>
              <a:cxn ang="0">
                <a:pos x="0" y="0"/>
              </a:cxn>
              <a:cxn ang="0">
                <a:pos x="0" y="287"/>
              </a:cxn>
              <a:cxn ang="0">
                <a:pos x="287" y="287"/>
              </a:cxn>
              <a:cxn ang="0">
                <a:pos x="287" y="282"/>
              </a:cxn>
            </a:cxnLst>
            <a:rect l="0" t="0" r="r" b="b"/>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3" name="Freeform 7"/>
          <p:cNvSpPr>
            <a:spLocks/>
          </p:cNvSpPr>
          <p:nvPr/>
        </p:nvSpPr>
        <p:spPr bwMode="auto">
          <a:xfrm>
            <a:off x="4648200" y="5410200"/>
            <a:ext cx="457200" cy="457200"/>
          </a:xfrm>
          <a:custGeom>
            <a:avLst/>
            <a:gdLst/>
            <a:ahLst/>
            <a:cxnLst>
              <a:cxn ang="0">
                <a:pos x="0" y="282"/>
              </a:cxn>
              <a:cxn ang="0">
                <a:pos x="96" y="240"/>
              </a:cxn>
              <a:cxn ang="0">
                <a:pos x="156" y="194"/>
              </a:cxn>
              <a:cxn ang="0">
                <a:pos x="203" y="133"/>
              </a:cxn>
              <a:cxn ang="0">
                <a:pos x="251" y="53"/>
              </a:cxn>
              <a:cxn ang="0">
                <a:pos x="287" y="0"/>
              </a:cxn>
              <a:cxn ang="0">
                <a:pos x="287" y="287"/>
              </a:cxn>
              <a:cxn ang="0">
                <a:pos x="0" y="287"/>
              </a:cxn>
              <a:cxn ang="0">
                <a:pos x="0" y="282"/>
              </a:cxn>
            </a:cxnLst>
            <a:rect l="0" t="0" r="r" b="b"/>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cmpd="sng">
            <a:solidFill>
              <a:srgbClr val="66FFFF"/>
            </a:solidFill>
            <a:prstDash val="solid"/>
            <a:round/>
            <a:headEnd type="none" w="sm" len="sm"/>
            <a:tailEnd type="none" w="sm" len="sm"/>
          </a:ln>
          <a:effectLst/>
        </p:spPr>
        <p:txBody>
          <a:bodyPr/>
          <a:lstStyle/>
          <a:p>
            <a:endParaRPr lang="en-US"/>
          </a:p>
        </p:txBody>
      </p:sp>
      <p:sp>
        <p:nvSpPr>
          <p:cNvPr id="65544" name="Freeform 8"/>
          <p:cNvSpPr>
            <a:spLocks/>
          </p:cNvSpPr>
          <p:nvPr/>
        </p:nvSpPr>
        <p:spPr bwMode="auto">
          <a:xfrm>
            <a:off x="4495800" y="2057400"/>
            <a:ext cx="952500" cy="914400"/>
          </a:xfrm>
          <a:custGeom>
            <a:avLst/>
            <a:gdLst/>
            <a:ahLst/>
            <a:cxnLst>
              <a:cxn ang="0">
                <a:pos x="0" y="575"/>
              </a:cxn>
              <a:cxn ang="0">
                <a:pos x="63" y="570"/>
              </a:cxn>
              <a:cxn ang="0">
                <a:pos x="95" y="562"/>
              </a:cxn>
              <a:cxn ang="0">
                <a:pos x="127" y="553"/>
              </a:cxn>
              <a:cxn ang="0">
                <a:pos x="158" y="540"/>
              </a:cxn>
              <a:cxn ang="0">
                <a:pos x="190" y="521"/>
              </a:cxn>
              <a:cxn ang="0">
                <a:pos x="222" y="498"/>
              </a:cxn>
              <a:cxn ang="0">
                <a:pos x="284" y="432"/>
              </a:cxn>
              <a:cxn ang="0">
                <a:pos x="347" y="338"/>
              </a:cxn>
              <a:cxn ang="0">
                <a:pos x="410" y="224"/>
              </a:cxn>
              <a:cxn ang="0">
                <a:pos x="441" y="167"/>
              </a:cxn>
              <a:cxn ang="0">
                <a:pos x="473" y="114"/>
              </a:cxn>
              <a:cxn ang="0">
                <a:pos x="505" y="67"/>
              </a:cxn>
              <a:cxn ang="0">
                <a:pos x="535" y="31"/>
              </a:cxn>
              <a:cxn ang="0">
                <a:pos x="567" y="8"/>
              </a:cxn>
              <a:cxn ang="0">
                <a:pos x="599" y="0"/>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5" name="Freeform 9"/>
          <p:cNvSpPr>
            <a:spLocks/>
          </p:cNvSpPr>
          <p:nvPr/>
        </p:nvSpPr>
        <p:spPr bwMode="auto">
          <a:xfrm>
            <a:off x="5486400" y="2057400"/>
            <a:ext cx="914400" cy="914400"/>
          </a:xfrm>
          <a:custGeom>
            <a:avLst/>
            <a:gdLst/>
            <a:ahLst/>
            <a:cxnLst>
              <a:cxn ang="0">
                <a:pos x="575" y="575"/>
              </a:cxn>
              <a:cxn ang="0">
                <a:pos x="515" y="570"/>
              </a:cxn>
              <a:cxn ang="0">
                <a:pos x="484" y="562"/>
              </a:cxn>
              <a:cxn ang="0">
                <a:pos x="455" y="553"/>
              </a:cxn>
              <a:cxn ang="0">
                <a:pos x="424" y="540"/>
              </a:cxn>
              <a:cxn ang="0">
                <a:pos x="393" y="521"/>
              </a:cxn>
              <a:cxn ang="0">
                <a:pos x="364" y="498"/>
              </a:cxn>
              <a:cxn ang="0">
                <a:pos x="303" y="432"/>
              </a:cxn>
              <a:cxn ang="0">
                <a:pos x="242" y="338"/>
              </a:cxn>
              <a:cxn ang="0">
                <a:pos x="182" y="224"/>
              </a:cxn>
              <a:cxn ang="0">
                <a:pos x="151" y="167"/>
              </a:cxn>
              <a:cxn ang="0">
                <a:pos x="120" y="114"/>
              </a:cxn>
              <a:cxn ang="0">
                <a:pos x="91" y="67"/>
              </a:cxn>
              <a:cxn ang="0">
                <a:pos x="60" y="31"/>
              </a:cxn>
              <a:cxn ang="0">
                <a:pos x="30" y="8"/>
              </a:cxn>
              <a:cxn ang="0">
                <a:pos x="0" y="0"/>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6" name="Freeform 10"/>
          <p:cNvSpPr>
            <a:spLocks/>
          </p:cNvSpPr>
          <p:nvPr/>
        </p:nvSpPr>
        <p:spPr bwMode="auto">
          <a:xfrm>
            <a:off x="4495800" y="3505200"/>
            <a:ext cx="952500" cy="914400"/>
          </a:xfrm>
          <a:custGeom>
            <a:avLst/>
            <a:gdLst/>
            <a:ahLst/>
            <a:cxnLst>
              <a:cxn ang="0">
                <a:pos x="0" y="575"/>
              </a:cxn>
              <a:cxn ang="0">
                <a:pos x="63" y="570"/>
              </a:cxn>
              <a:cxn ang="0">
                <a:pos x="95" y="562"/>
              </a:cxn>
              <a:cxn ang="0">
                <a:pos x="127" y="553"/>
              </a:cxn>
              <a:cxn ang="0">
                <a:pos x="158" y="540"/>
              </a:cxn>
              <a:cxn ang="0">
                <a:pos x="190" y="521"/>
              </a:cxn>
              <a:cxn ang="0">
                <a:pos x="222" y="498"/>
              </a:cxn>
              <a:cxn ang="0">
                <a:pos x="284" y="432"/>
              </a:cxn>
              <a:cxn ang="0">
                <a:pos x="347" y="338"/>
              </a:cxn>
              <a:cxn ang="0">
                <a:pos x="410" y="224"/>
              </a:cxn>
              <a:cxn ang="0">
                <a:pos x="441" y="167"/>
              </a:cxn>
              <a:cxn ang="0">
                <a:pos x="473" y="114"/>
              </a:cxn>
              <a:cxn ang="0">
                <a:pos x="505" y="67"/>
              </a:cxn>
              <a:cxn ang="0">
                <a:pos x="535" y="31"/>
              </a:cxn>
              <a:cxn ang="0">
                <a:pos x="567" y="8"/>
              </a:cxn>
              <a:cxn ang="0">
                <a:pos x="599" y="0"/>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7" name="Freeform 11"/>
          <p:cNvSpPr>
            <a:spLocks/>
          </p:cNvSpPr>
          <p:nvPr/>
        </p:nvSpPr>
        <p:spPr bwMode="auto">
          <a:xfrm>
            <a:off x="5486400" y="3505200"/>
            <a:ext cx="914400" cy="914400"/>
          </a:xfrm>
          <a:custGeom>
            <a:avLst/>
            <a:gdLst/>
            <a:ahLst/>
            <a:cxnLst>
              <a:cxn ang="0">
                <a:pos x="575" y="575"/>
              </a:cxn>
              <a:cxn ang="0">
                <a:pos x="515" y="570"/>
              </a:cxn>
              <a:cxn ang="0">
                <a:pos x="484" y="562"/>
              </a:cxn>
              <a:cxn ang="0">
                <a:pos x="455" y="553"/>
              </a:cxn>
              <a:cxn ang="0">
                <a:pos x="424" y="540"/>
              </a:cxn>
              <a:cxn ang="0">
                <a:pos x="393" y="521"/>
              </a:cxn>
              <a:cxn ang="0">
                <a:pos x="364" y="498"/>
              </a:cxn>
              <a:cxn ang="0">
                <a:pos x="303" y="432"/>
              </a:cxn>
              <a:cxn ang="0">
                <a:pos x="242" y="338"/>
              </a:cxn>
              <a:cxn ang="0">
                <a:pos x="182" y="224"/>
              </a:cxn>
              <a:cxn ang="0">
                <a:pos x="151" y="167"/>
              </a:cxn>
              <a:cxn ang="0">
                <a:pos x="120" y="114"/>
              </a:cxn>
              <a:cxn ang="0">
                <a:pos x="91" y="67"/>
              </a:cxn>
              <a:cxn ang="0">
                <a:pos x="60" y="31"/>
              </a:cxn>
              <a:cxn ang="0">
                <a:pos x="30" y="8"/>
              </a:cxn>
              <a:cxn ang="0">
                <a:pos x="0" y="0"/>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8" name="Freeform 12"/>
          <p:cNvSpPr>
            <a:spLocks/>
          </p:cNvSpPr>
          <p:nvPr/>
        </p:nvSpPr>
        <p:spPr bwMode="auto">
          <a:xfrm>
            <a:off x="4495800" y="4953000"/>
            <a:ext cx="952500" cy="914400"/>
          </a:xfrm>
          <a:custGeom>
            <a:avLst/>
            <a:gdLst/>
            <a:ahLst/>
            <a:cxnLst>
              <a:cxn ang="0">
                <a:pos x="0" y="575"/>
              </a:cxn>
              <a:cxn ang="0">
                <a:pos x="63" y="570"/>
              </a:cxn>
              <a:cxn ang="0">
                <a:pos x="95" y="562"/>
              </a:cxn>
              <a:cxn ang="0">
                <a:pos x="127" y="553"/>
              </a:cxn>
              <a:cxn ang="0">
                <a:pos x="158" y="540"/>
              </a:cxn>
              <a:cxn ang="0">
                <a:pos x="190" y="521"/>
              </a:cxn>
              <a:cxn ang="0">
                <a:pos x="222" y="498"/>
              </a:cxn>
              <a:cxn ang="0">
                <a:pos x="284" y="432"/>
              </a:cxn>
              <a:cxn ang="0">
                <a:pos x="347" y="338"/>
              </a:cxn>
              <a:cxn ang="0">
                <a:pos x="410" y="224"/>
              </a:cxn>
              <a:cxn ang="0">
                <a:pos x="441" y="167"/>
              </a:cxn>
              <a:cxn ang="0">
                <a:pos x="473" y="114"/>
              </a:cxn>
              <a:cxn ang="0">
                <a:pos x="505" y="67"/>
              </a:cxn>
              <a:cxn ang="0">
                <a:pos x="535" y="31"/>
              </a:cxn>
              <a:cxn ang="0">
                <a:pos x="567" y="8"/>
              </a:cxn>
              <a:cxn ang="0">
                <a:pos x="599" y="0"/>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49" name="Freeform 13"/>
          <p:cNvSpPr>
            <a:spLocks/>
          </p:cNvSpPr>
          <p:nvPr/>
        </p:nvSpPr>
        <p:spPr bwMode="auto">
          <a:xfrm>
            <a:off x="5486400" y="4953000"/>
            <a:ext cx="914400" cy="914400"/>
          </a:xfrm>
          <a:custGeom>
            <a:avLst/>
            <a:gdLst/>
            <a:ahLst/>
            <a:cxnLst>
              <a:cxn ang="0">
                <a:pos x="575" y="575"/>
              </a:cxn>
              <a:cxn ang="0">
                <a:pos x="515" y="570"/>
              </a:cxn>
              <a:cxn ang="0">
                <a:pos x="484" y="562"/>
              </a:cxn>
              <a:cxn ang="0">
                <a:pos x="455" y="553"/>
              </a:cxn>
              <a:cxn ang="0">
                <a:pos x="424" y="540"/>
              </a:cxn>
              <a:cxn ang="0">
                <a:pos x="393" y="521"/>
              </a:cxn>
              <a:cxn ang="0">
                <a:pos x="364" y="498"/>
              </a:cxn>
              <a:cxn ang="0">
                <a:pos x="303" y="432"/>
              </a:cxn>
              <a:cxn ang="0">
                <a:pos x="242" y="338"/>
              </a:cxn>
              <a:cxn ang="0">
                <a:pos x="182" y="224"/>
              </a:cxn>
              <a:cxn ang="0">
                <a:pos x="151" y="167"/>
              </a:cxn>
              <a:cxn ang="0">
                <a:pos x="120" y="114"/>
              </a:cxn>
              <a:cxn ang="0">
                <a:pos x="91" y="67"/>
              </a:cxn>
              <a:cxn ang="0">
                <a:pos x="60" y="31"/>
              </a:cxn>
              <a:cxn ang="0">
                <a:pos x="30" y="8"/>
              </a:cxn>
              <a:cxn ang="0">
                <a:pos x="0" y="0"/>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65550" name="Rectangle 14"/>
          <p:cNvSpPr>
            <a:spLocks noChangeArrowheads="1"/>
          </p:cNvSpPr>
          <p:nvPr/>
        </p:nvSpPr>
        <p:spPr bwMode="auto">
          <a:xfrm>
            <a:off x="838200" y="1905000"/>
            <a:ext cx="20669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a:t>
            </a:r>
            <a:r>
              <a:rPr lang="en-US" sz="2800" b="1">
                <a:latin typeface="Symbol" pitchFamily="18" charset="2"/>
              </a:rPr>
              <a:t> </a:t>
            </a:r>
            <a:r>
              <a:rPr lang="en-US" sz="2800" b="1" i="1">
                <a:latin typeface="Symbol" pitchFamily="18" charset="2"/>
              </a:rPr>
              <a:t>m</a:t>
            </a:r>
            <a:r>
              <a:rPr lang="en-US" sz="2800" b="1">
                <a:latin typeface="Times New Roman" pitchFamily="18" charset="0"/>
              </a:rPr>
              <a:t> =</a:t>
            </a:r>
            <a:r>
              <a:rPr lang="en-US" sz="2800" b="1">
                <a:latin typeface="Symbol" pitchFamily="18" charset="2"/>
              </a:rPr>
              <a:t> </a:t>
            </a:r>
            <a:r>
              <a:rPr lang="en-US" sz="2800" b="1">
                <a:latin typeface="Times New Roman" pitchFamily="18" charset="0"/>
              </a:rPr>
              <a:t>3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i="1">
                <a:latin typeface="Times New Roman" pitchFamily="18" charset="0"/>
              </a:rPr>
              <a:t> </a:t>
            </a:r>
            <a:r>
              <a:rPr lang="en-US" sz="2800" b="1">
                <a:latin typeface="Times New Roman" pitchFamily="18" charset="0"/>
              </a:rPr>
              <a:t>&lt; 3</a:t>
            </a:r>
          </a:p>
        </p:txBody>
      </p:sp>
      <p:sp>
        <p:nvSpPr>
          <p:cNvPr id="65551" name="Line 15"/>
          <p:cNvSpPr>
            <a:spLocks noChangeShapeType="1"/>
          </p:cNvSpPr>
          <p:nvPr/>
        </p:nvSpPr>
        <p:spPr bwMode="auto">
          <a:xfrm>
            <a:off x="4435475" y="2971800"/>
            <a:ext cx="206375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65552" name="Line 16"/>
          <p:cNvSpPr>
            <a:spLocks noChangeShapeType="1"/>
          </p:cNvSpPr>
          <p:nvPr/>
        </p:nvSpPr>
        <p:spPr bwMode="auto">
          <a:xfrm>
            <a:off x="4511675" y="4419600"/>
            <a:ext cx="206375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65553" name="Line 17"/>
          <p:cNvSpPr>
            <a:spLocks noChangeShapeType="1"/>
          </p:cNvSpPr>
          <p:nvPr/>
        </p:nvSpPr>
        <p:spPr bwMode="auto">
          <a:xfrm>
            <a:off x="4511675" y="5867400"/>
            <a:ext cx="206375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65554" name="Rectangle 18"/>
          <p:cNvSpPr>
            <a:spLocks noChangeArrowheads="1"/>
          </p:cNvSpPr>
          <p:nvPr/>
        </p:nvSpPr>
        <p:spPr bwMode="auto">
          <a:xfrm>
            <a:off x="5257800" y="2895600"/>
            <a:ext cx="7715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0</a:t>
            </a:r>
          </a:p>
        </p:txBody>
      </p:sp>
      <p:sp>
        <p:nvSpPr>
          <p:cNvPr id="65555" name="Rectangle 19"/>
          <p:cNvSpPr>
            <a:spLocks noChangeArrowheads="1"/>
          </p:cNvSpPr>
          <p:nvPr/>
        </p:nvSpPr>
        <p:spPr bwMode="auto">
          <a:xfrm>
            <a:off x="5105400" y="4343400"/>
            <a:ext cx="8477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   0</a:t>
            </a:r>
          </a:p>
        </p:txBody>
      </p:sp>
      <p:sp>
        <p:nvSpPr>
          <p:cNvPr id="65556" name="Rectangle 20"/>
          <p:cNvSpPr>
            <a:spLocks noChangeArrowheads="1"/>
          </p:cNvSpPr>
          <p:nvPr/>
        </p:nvSpPr>
        <p:spPr bwMode="auto">
          <a:xfrm>
            <a:off x="5334000" y="5715000"/>
            <a:ext cx="6191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0</a:t>
            </a:r>
          </a:p>
        </p:txBody>
      </p:sp>
      <p:sp>
        <p:nvSpPr>
          <p:cNvPr id="65557" name="Rectangle 21"/>
          <p:cNvSpPr>
            <a:spLocks noChangeArrowheads="1"/>
          </p:cNvSpPr>
          <p:nvPr/>
        </p:nvSpPr>
        <p:spPr bwMode="auto">
          <a:xfrm>
            <a:off x="762000" y="3429000"/>
            <a:ext cx="21431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a:t>
            </a:r>
            <a:r>
              <a:rPr lang="en-US" sz="2800" b="1">
                <a:latin typeface="Times New Roman" pitchFamily="18" charset="0"/>
              </a:rPr>
              <a:t> = 3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a:latin typeface="Times New Roman" pitchFamily="18" charset="0"/>
              </a:rPr>
              <a:t> &gt; 3</a:t>
            </a:r>
          </a:p>
        </p:txBody>
      </p:sp>
      <p:sp>
        <p:nvSpPr>
          <p:cNvPr id="65558" name="Rectangle 22"/>
          <p:cNvSpPr>
            <a:spLocks noChangeArrowheads="1"/>
          </p:cNvSpPr>
          <p:nvPr/>
        </p:nvSpPr>
        <p:spPr bwMode="auto">
          <a:xfrm>
            <a:off x="757238" y="4795838"/>
            <a:ext cx="19145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a:t>
            </a:r>
            <a:r>
              <a:rPr lang="en-US" sz="2800" b="1">
                <a:latin typeface="Times New Roman" pitchFamily="18" charset="0"/>
              </a:rPr>
              <a:t> </a:t>
            </a:r>
            <a:r>
              <a:rPr lang="en-US" sz="2800" b="1">
                <a:latin typeface="Symbol" pitchFamily="18" charset="2"/>
              </a:rPr>
              <a:t>= </a:t>
            </a:r>
            <a:r>
              <a:rPr lang="en-US" sz="2800" b="1">
                <a:latin typeface="Times New Roman" pitchFamily="18" charset="0"/>
              </a:rPr>
              <a:t>3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a:latin typeface="Times New Roman" pitchFamily="18" charset="0"/>
              </a:rPr>
              <a:t> </a:t>
            </a:r>
            <a:r>
              <a:rPr lang="en-US" sz="2800" b="1">
                <a:latin typeface="Symbol" pitchFamily="18" charset="2"/>
              </a:rPr>
              <a:t>¹</a:t>
            </a:r>
            <a:r>
              <a:rPr lang="en-US" sz="2800" b="1">
                <a:latin typeface="Times New Roman" pitchFamily="18" charset="0"/>
              </a:rPr>
              <a:t> 3</a:t>
            </a:r>
          </a:p>
        </p:txBody>
      </p:sp>
      <p:sp>
        <p:nvSpPr>
          <p:cNvPr id="65559" name="Line 23"/>
          <p:cNvSpPr>
            <a:spLocks noChangeShapeType="1"/>
          </p:cNvSpPr>
          <p:nvPr/>
        </p:nvSpPr>
        <p:spPr bwMode="auto">
          <a:xfrm flipH="1">
            <a:off x="5178425" y="2219325"/>
            <a:ext cx="1152525" cy="52705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0" name="Rectangle 24"/>
          <p:cNvSpPr>
            <a:spLocks noChangeArrowheads="1"/>
          </p:cNvSpPr>
          <p:nvPr/>
        </p:nvSpPr>
        <p:spPr bwMode="auto">
          <a:xfrm flipH="1">
            <a:off x="6249988" y="1754188"/>
            <a:ext cx="5302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Symbol" pitchFamily="18" charset="2"/>
              </a:rPr>
              <a:t>a</a:t>
            </a:r>
          </a:p>
        </p:txBody>
      </p:sp>
      <p:sp>
        <p:nvSpPr>
          <p:cNvPr id="65561" name="Rectangle 25"/>
          <p:cNvSpPr>
            <a:spLocks noChangeArrowheads="1"/>
          </p:cNvSpPr>
          <p:nvPr/>
        </p:nvSpPr>
        <p:spPr bwMode="auto">
          <a:xfrm>
            <a:off x="7462838" y="3195638"/>
            <a:ext cx="9239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Symbol" pitchFamily="18" charset="2"/>
              </a:rPr>
              <a:t>a</a:t>
            </a:r>
          </a:p>
        </p:txBody>
      </p:sp>
      <p:sp>
        <p:nvSpPr>
          <p:cNvPr id="65562" name="Rectangle 26"/>
          <p:cNvSpPr>
            <a:spLocks noChangeArrowheads="1"/>
          </p:cNvSpPr>
          <p:nvPr/>
        </p:nvSpPr>
        <p:spPr bwMode="auto">
          <a:xfrm>
            <a:off x="7386638" y="4491038"/>
            <a:ext cx="9239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Symbol" pitchFamily="18" charset="2"/>
              </a:rPr>
              <a:t> a</a:t>
            </a:r>
            <a:r>
              <a:rPr lang="en-US" sz="2800" b="1" i="1">
                <a:latin typeface="Times New Roman" pitchFamily="18" charset="0"/>
              </a:rPr>
              <a:t>/2</a:t>
            </a:r>
          </a:p>
        </p:txBody>
      </p:sp>
      <p:sp>
        <p:nvSpPr>
          <p:cNvPr id="65563" name="Line 27"/>
          <p:cNvSpPr>
            <a:spLocks noChangeShapeType="1"/>
          </p:cNvSpPr>
          <p:nvPr/>
        </p:nvSpPr>
        <p:spPr bwMode="auto">
          <a:xfrm flipH="1">
            <a:off x="6245225" y="3514725"/>
            <a:ext cx="1381125" cy="45085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4" name="Line 28"/>
          <p:cNvSpPr>
            <a:spLocks noChangeShapeType="1"/>
          </p:cNvSpPr>
          <p:nvPr/>
        </p:nvSpPr>
        <p:spPr bwMode="auto">
          <a:xfrm flipH="1">
            <a:off x="6092825" y="5041900"/>
            <a:ext cx="1444625" cy="59055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5" name="Line 29"/>
          <p:cNvSpPr>
            <a:spLocks noChangeShapeType="1"/>
          </p:cNvSpPr>
          <p:nvPr/>
        </p:nvSpPr>
        <p:spPr bwMode="auto">
          <a:xfrm flipH="1">
            <a:off x="5178425" y="4962525"/>
            <a:ext cx="2406650" cy="669925"/>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66" name="Freeform 30"/>
          <p:cNvSpPr>
            <a:spLocks/>
          </p:cNvSpPr>
          <p:nvPr/>
        </p:nvSpPr>
        <p:spPr bwMode="auto">
          <a:xfrm>
            <a:off x="4953000" y="5791200"/>
            <a:ext cx="306388"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accent2"/>
          </a:solidFill>
          <a:ln w="12700" cap="rnd" cmpd="sng">
            <a:solidFill>
              <a:schemeClr val="tx1"/>
            </a:solidFill>
            <a:prstDash val="solid"/>
            <a:round/>
            <a:headEnd type="none" w="sm" len="sm"/>
            <a:tailEnd type="none" w="sm" len="sm"/>
          </a:ln>
          <a:effectLst/>
        </p:spPr>
        <p:txBody>
          <a:bodyPr/>
          <a:lstStyle/>
          <a:p>
            <a:endParaRPr lang="en-US"/>
          </a:p>
        </p:txBody>
      </p:sp>
      <p:sp>
        <p:nvSpPr>
          <p:cNvPr id="65567" name="Freeform 31"/>
          <p:cNvSpPr>
            <a:spLocks/>
          </p:cNvSpPr>
          <p:nvPr/>
        </p:nvSpPr>
        <p:spPr bwMode="auto">
          <a:xfrm>
            <a:off x="5638800" y="4341813"/>
            <a:ext cx="306388" cy="306387"/>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68" name="Freeform 32"/>
          <p:cNvSpPr>
            <a:spLocks/>
          </p:cNvSpPr>
          <p:nvPr/>
        </p:nvSpPr>
        <p:spPr bwMode="auto">
          <a:xfrm>
            <a:off x="4953000" y="2895600"/>
            <a:ext cx="306388"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69" name="Freeform 33"/>
          <p:cNvSpPr>
            <a:spLocks/>
          </p:cNvSpPr>
          <p:nvPr/>
        </p:nvSpPr>
        <p:spPr bwMode="auto">
          <a:xfrm>
            <a:off x="5638800" y="5791200"/>
            <a:ext cx="306388"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70" name="Rectangle 34"/>
          <p:cNvSpPr>
            <a:spLocks noChangeArrowheads="1"/>
          </p:cNvSpPr>
          <p:nvPr/>
        </p:nvSpPr>
        <p:spPr bwMode="auto">
          <a:xfrm>
            <a:off x="7239000" y="1905000"/>
            <a:ext cx="1609725" cy="819150"/>
          </a:xfrm>
          <a:prstGeom prst="rect">
            <a:avLst/>
          </a:prstGeom>
          <a:solidFill>
            <a:srgbClr val="FFCCFF"/>
          </a:solid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     Critical          Value(s)</a:t>
            </a:r>
          </a:p>
        </p:txBody>
      </p:sp>
      <p:sp>
        <p:nvSpPr>
          <p:cNvPr id="65571" name="Freeform 35"/>
          <p:cNvSpPr>
            <a:spLocks/>
          </p:cNvSpPr>
          <p:nvPr/>
        </p:nvSpPr>
        <p:spPr bwMode="auto">
          <a:xfrm>
            <a:off x="7313613" y="1981200"/>
            <a:ext cx="306387" cy="306388"/>
          </a:xfrm>
          <a:custGeom>
            <a:avLst/>
            <a:gdLst/>
            <a:ahLst/>
            <a:cxnLst>
              <a:cxn ang="0">
                <a:pos x="192" y="96"/>
              </a:cxn>
              <a:cxn ang="0">
                <a:pos x="113" y="79"/>
              </a:cxn>
              <a:cxn ang="0">
                <a:pos x="96" y="0"/>
              </a:cxn>
              <a:cxn ang="0">
                <a:pos x="79" y="79"/>
              </a:cxn>
              <a:cxn ang="0">
                <a:pos x="0" y="96"/>
              </a:cxn>
              <a:cxn ang="0">
                <a:pos x="79" y="113"/>
              </a:cxn>
              <a:cxn ang="0">
                <a:pos x="96" y="192"/>
              </a:cxn>
              <a:cxn ang="0">
                <a:pos x="113" y="113"/>
              </a:cxn>
              <a:cxn ang="0">
                <a:pos x="192" y="96"/>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p:spPr>
        <p:txBody>
          <a:bodyPr/>
          <a:lstStyle/>
          <a:p>
            <a:endParaRPr lang="en-US"/>
          </a:p>
        </p:txBody>
      </p:sp>
      <p:sp>
        <p:nvSpPr>
          <p:cNvPr id="65572" name="Rectangle 36"/>
          <p:cNvSpPr>
            <a:spLocks noChangeArrowheads="1"/>
          </p:cNvSpPr>
          <p:nvPr/>
        </p:nvSpPr>
        <p:spPr bwMode="auto">
          <a:xfrm>
            <a:off x="2509838" y="2890838"/>
            <a:ext cx="2295525" cy="819150"/>
          </a:xfrm>
          <a:prstGeom prst="rect">
            <a:avLst/>
          </a:prstGeom>
          <a:noFill/>
          <a:ln w="9525">
            <a:noFill/>
            <a:miter lim="800000"/>
            <a:headEnd/>
            <a:tailEnd/>
          </a:ln>
          <a:effectLst/>
        </p:spPr>
        <p:txBody>
          <a:bodyPr lIns="90488" tIns="44450" rIns="90488" bIns="44450">
            <a:spAutoFit/>
          </a:bodyPr>
          <a:lstStyle/>
          <a:p>
            <a:pPr algn="ctr" eaLnBrk="0" hangingPunct="0">
              <a:spcBef>
                <a:spcPct val="50000"/>
              </a:spcBef>
            </a:pPr>
            <a:r>
              <a:rPr lang="en-US" b="1">
                <a:latin typeface="Times New Roman" pitchFamily="18" charset="0"/>
              </a:rPr>
              <a:t>Rejection Regions</a:t>
            </a:r>
          </a:p>
        </p:txBody>
      </p:sp>
      <p:sp>
        <p:nvSpPr>
          <p:cNvPr id="65573" name="Line 37"/>
          <p:cNvSpPr>
            <a:spLocks noChangeShapeType="1"/>
          </p:cNvSpPr>
          <p:nvPr/>
        </p:nvSpPr>
        <p:spPr bwMode="auto">
          <a:xfrm flipV="1">
            <a:off x="4422775" y="2967038"/>
            <a:ext cx="446088" cy="293687"/>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65574" name="Line 38"/>
          <p:cNvSpPr>
            <a:spLocks noChangeShapeType="1"/>
          </p:cNvSpPr>
          <p:nvPr/>
        </p:nvSpPr>
        <p:spPr bwMode="auto">
          <a:xfrm>
            <a:off x="4200525" y="3514725"/>
            <a:ext cx="1508125" cy="593725"/>
          </a:xfrm>
          <a:prstGeom prst="line">
            <a:avLst/>
          </a:prstGeom>
          <a:noFill/>
          <a:ln w="12700">
            <a:solidFill>
              <a:schemeClr val="tx2"/>
            </a:solidFill>
            <a:round/>
            <a:headEnd type="none" w="sm" len="sm"/>
            <a:tailEnd type="stealth"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a:noFill/>
        </p:spPr>
        <p:txBody>
          <a:bodyPr lIns="90488" tIns="44450" rIns="90488" bIns="44450"/>
          <a:lstStyle/>
          <a:p>
            <a:r>
              <a:rPr lang="en-US" smtClean="0"/>
              <a:t>One-tailed Tests</a:t>
            </a:r>
          </a:p>
        </p:txBody>
      </p:sp>
      <p:graphicFrame>
        <p:nvGraphicFramePr>
          <p:cNvPr id="3074" name="Object 5">
            <a:hlinkClick r:id="" action="ppaction://ole?verb=0"/>
          </p:cNvPr>
          <p:cNvGraphicFramePr>
            <a:graphicFrameLocks/>
          </p:cNvGraphicFramePr>
          <p:nvPr/>
        </p:nvGraphicFramePr>
        <p:xfrm>
          <a:off x="1493838" y="1654175"/>
          <a:ext cx="2179637" cy="1371600"/>
        </p:xfrm>
        <a:graphic>
          <a:graphicData uri="http://schemas.openxmlformats.org/presentationml/2006/ole">
            <mc:AlternateContent xmlns:mc="http://schemas.openxmlformats.org/markup-compatibility/2006">
              <mc:Choice xmlns:v="urn:schemas-microsoft-com:vml" Requires="v">
                <p:oleObj spid="_x0000_s153628" name="Equation" r:id="rId4" imgW="711000" imgH="431640" progId="Equation.3">
                  <p:embed/>
                </p:oleObj>
              </mc:Choice>
              <mc:Fallback>
                <p:oleObj name="Equation" r:id="rId4" imgW="711000" imgH="4316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838" y="1654175"/>
                        <a:ext cx="2179637" cy="137160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3075" name="Object 6">
            <a:hlinkClick r:id="" action="ppaction://ole?verb=0"/>
          </p:cNvPr>
          <p:cNvGraphicFramePr>
            <a:graphicFrameLocks/>
          </p:cNvGraphicFramePr>
          <p:nvPr/>
        </p:nvGraphicFramePr>
        <p:xfrm>
          <a:off x="5649913" y="1654175"/>
          <a:ext cx="2095500" cy="1408113"/>
        </p:xfrm>
        <a:graphic>
          <a:graphicData uri="http://schemas.openxmlformats.org/presentationml/2006/ole">
            <mc:AlternateContent xmlns:mc="http://schemas.openxmlformats.org/markup-compatibility/2006">
              <mc:Choice xmlns:v="urn:schemas-microsoft-com:vml" Requires="v">
                <p:oleObj spid="_x0000_s153629" name="Equation" r:id="rId6" imgW="711000" imgH="431640" progId="Equation.3">
                  <p:embed/>
                </p:oleObj>
              </mc:Choice>
              <mc:Fallback>
                <p:oleObj name="Equation" r:id="rId6" imgW="711000" imgH="4316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9913" y="1654175"/>
                        <a:ext cx="2095500" cy="140811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nvGrpSpPr>
          <p:cNvPr id="2" name="Group 21"/>
          <p:cNvGrpSpPr>
            <a:grpSpLocks/>
          </p:cNvGrpSpPr>
          <p:nvPr/>
        </p:nvGrpSpPr>
        <p:grpSpPr bwMode="auto">
          <a:xfrm>
            <a:off x="723900" y="3300413"/>
            <a:ext cx="3638550" cy="2376487"/>
            <a:chOff x="456" y="2079"/>
            <a:chExt cx="2292" cy="1497"/>
          </a:xfrm>
        </p:grpSpPr>
        <p:sp>
          <p:nvSpPr>
            <p:cNvPr id="3095" name="Rectangle 7"/>
            <p:cNvSpPr>
              <a:spLocks noChangeArrowheads="1"/>
            </p:cNvSpPr>
            <p:nvPr/>
          </p:nvSpPr>
          <p:spPr bwMode="auto">
            <a:xfrm>
              <a:off x="456" y="2079"/>
              <a:ext cx="2292" cy="1497"/>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3096" name="Freeform 8"/>
            <p:cNvSpPr>
              <a:spLocks/>
            </p:cNvSpPr>
            <p:nvPr/>
          </p:nvSpPr>
          <p:spPr bwMode="auto">
            <a:xfrm>
              <a:off x="561" y="2156"/>
              <a:ext cx="1754" cy="756"/>
            </a:xfrm>
            <a:custGeom>
              <a:avLst/>
              <a:gdLst>
                <a:gd name="T0" fmla="*/ 53 w 1754"/>
                <a:gd name="T1" fmla="*/ 742 h 756"/>
                <a:gd name="T2" fmla="*/ 109 w 1754"/>
                <a:gd name="T3" fmla="*/ 735 h 756"/>
                <a:gd name="T4" fmla="*/ 165 w 1754"/>
                <a:gd name="T5" fmla="*/ 724 h 756"/>
                <a:gd name="T6" fmla="*/ 221 w 1754"/>
                <a:gd name="T7" fmla="*/ 710 h 756"/>
                <a:gd name="T8" fmla="*/ 277 w 1754"/>
                <a:gd name="T9" fmla="*/ 690 h 756"/>
                <a:gd name="T10" fmla="*/ 333 w 1754"/>
                <a:gd name="T11" fmla="*/ 663 h 756"/>
                <a:gd name="T12" fmla="*/ 389 w 1754"/>
                <a:gd name="T13" fmla="*/ 629 h 756"/>
                <a:gd name="T14" fmla="*/ 446 w 1754"/>
                <a:gd name="T15" fmla="*/ 586 h 756"/>
                <a:gd name="T16" fmla="*/ 502 w 1754"/>
                <a:gd name="T17" fmla="*/ 535 h 756"/>
                <a:gd name="T18" fmla="*/ 559 w 1754"/>
                <a:gd name="T19" fmla="*/ 476 h 756"/>
                <a:gd name="T20" fmla="*/ 615 w 1754"/>
                <a:gd name="T21" fmla="*/ 409 h 756"/>
                <a:gd name="T22" fmla="*/ 671 w 1754"/>
                <a:gd name="T23" fmla="*/ 338 h 756"/>
                <a:gd name="T24" fmla="*/ 727 w 1754"/>
                <a:gd name="T25" fmla="*/ 265 h 756"/>
                <a:gd name="T26" fmla="*/ 783 w 1754"/>
                <a:gd name="T27" fmla="*/ 194 h 756"/>
                <a:gd name="T28" fmla="*/ 840 w 1754"/>
                <a:gd name="T29" fmla="*/ 128 h 756"/>
                <a:gd name="T30" fmla="*/ 896 w 1754"/>
                <a:gd name="T31" fmla="*/ 73 h 756"/>
                <a:gd name="T32" fmla="*/ 952 w 1754"/>
                <a:gd name="T33" fmla="*/ 31 h 756"/>
                <a:gd name="T34" fmla="*/ 1008 w 1754"/>
                <a:gd name="T35" fmla="*/ 6 h 756"/>
                <a:gd name="T36" fmla="*/ 1065 w 1754"/>
                <a:gd name="T37" fmla="*/ 0 h 756"/>
                <a:gd name="T38" fmla="*/ 1121 w 1754"/>
                <a:gd name="T39" fmla="*/ 13 h 756"/>
                <a:gd name="T40" fmla="*/ 1177 w 1754"/>
                <a:gd name="T41" fmla="*/ 44 h 756"/>
                <a:gd name="T42" fmla="*/ 1233 w 1754"/>
                <a:gd name="T43" fmla="*/ 92 h 756"/>
                <a:gd name="T44" fmla="*/ 1290 w 1754"/>
                <a:gd name="T45" fmla="*/ 151 h 756"/>
                <a:gd name="T46" fmla="*/ 1346 w 1754"/>
                <a:gd name="T47" fmla="*/ 220 h 756"/>
                <a:gd name="T48" fmla="*/ 1402 w 1754"/>
                <a:gd name="T49" fmla="*/ 292 h 756"/>
                <a:gd name="T50" fmla="*/ 1458 w 1754"/>
                <a:gd name="T51" fmla="*/ 365 h 756"/>
                <a:gd name="T52" fmla="*/ 1514 w 1754"/>
                <a:gd name="T53" fmla="*/ 435 h 756"/>
                <a:gd name="T54" fmla="*/ 1570 w 1754"/>
                <a:gd name="T55" fmla="*/ 499 h 756"/>
                <a:gd name="T56" fmla="*/ 1626 w 1754"/>
                <a:gd name="T57" fmla="*/ 555 h 756"/>
                <a:gd name="T58" fmla="*/ 1683 w 1754"/>
                <a:gd name="T59" fmla="*/ 603 h 756"/>
                <a:gd name="T60" fmla="*/ 1740 w 1754"/>
                <a:gd name="T61" fmla="*/ 642 h 756"/>
                <a:gd name="T62" fmla="*/ 1715 w 1754"/>
                <a:gd name="T63" fmla="*/ 755 h 756"/>
                <a:gd name="T64" fmla="*/ 1659 w 1754"/>
                <a:gd name="T65" fmla="*/ 755 h 756"/>
                <a:gd name="T66" fmla="*/ 1602 w 1754"/>
                <a:gd name="T67" fmla="*/ 755 h 756"/>
                <a:gd name="T68" fmla="*/ 1546 w 1754"/>
                <a:gd name="T69" fmla="*/ 755 h 756"/>
                <a:gd name="T70" fmla="*/ 1490 w 1754"/>
                <a:gd name="T71" fmla="*/ 755 h 756"/>
                <a:gd name="T72" fmla="*/ 1434 w 1754"/>
                <a:gd name="T73" fmla="*/ 755 h 756"/>
                <a:gd name="T74" fmla="*/ 1377 w 1754"/>
                <a:gd name="T75" fmla="*/ 755 h 756"/>
                <a:gd name="T76" fmla="*/ 1321 w 1754"/>
                <a:gd name="T77" fmla="*/ 755 h 756"/>
                <a:gd name="T78" fmla="*/ 1265 w 1754"/>
                <a:gd name="T79" fmla="*/ 755 h 756"/>
                <a:gd name="T80" fmla="*/ 1208 w 1754"/>
                <a:gd name="T81" fmla="*/ 755 h 756"/>
                <a:gd name="T82" fmla="*/ 1152 w 1754"/>
                <a:gd name="T83" fmla="*/ 755 h 756"/>
                <a:gd name="T84" fmla="*/ 1096 w 1754"/>
                <a:gd name="T85" fmla="*/ 755 h 756"/>
                <a:gd name="T86" fmla="*/ 1040 w 1754"/>
                <a:gd name="T87" fmla="*/ 755 h 756"/>
                <a:gd name="T88" fmla="*/ 984 w 1754"/>
                <a:gd name="T89" fmla="*/ 755 h 756"/>
                <a:gd name="T90" fmla="*/ 928 w 1754"/>
                <a:gd name="T91" fmla="*/ 755 h 756"/>
                <a:gd name="T92" fmla="*/ 872 w 1754"/>
                <a:gd name="T93" fmla="*/ 755 h 756"/>
                <a:gd name="T94" fmla="*/ 815 w 1754"/>
                <a:gd name="T95" fmla="*/ 755 h 756"/>
                <a:gd name="T96" fmla="*/ 758 w 1754"/>
                <a:gd name="T97" fmla="*/ 755 h 756"/>
                <a:gd name="T98" fmla="*/ 702 w 1754"/>
                <a:gd name="T99" fmla="*/ 755 h 756"/>
                <a:gd name="T100" fmla="*/ 646 w 1754"/>
                <a:gd name="T101" fmla="*/ 755 h 756"/>
                <a:gd name="T102" fmla="*/ 590 w 1754"/>
                <a:gd name="T103" fmla="*/ 755 h 756"/>
                <a:gd name="T104" fmla="*/ 534 w 1754"/>
                <a:gd name="T105" fmla="*/ 755 h 756"/>
                <a:gd name="T106" fmla="*/ 478 w 1754"/>
                <a:gd name="T107" fmla="*/ 755 h 756"/>
                <a:gd name="T108" fmla="*/ 422 w 1754"/>
                <a:gd name="T109" fmla="*/ 755 h 756"/>
                <a:gd name="T110" fmla="*/ 365 w 1754"/>
                <a:gd name="T111" fmla="*/ 755 h 756"/>
                <a:gd name="T112" fmla="*/ 308 w 1754"/>
                <a:gd name="T113" fmla="*/ 755 h 756"/>
                <a:gd name="T114" fmla="*/ 252 w 1754"/>
                <a:gd name="T115" fmla="*/ 755 h 756"/>
                <a:gd name="T116" fmla="*/ 196 w 1754"/>
                <a:gd name="T117" fmla="*/ 755 h 756"/>
                <a:gd name="T118" fmla="*/ 140 w 1754"/>
                <a:gd name="T119" fmla="*/ 755 h 756"/>
                <a:gd name="T120" fmla="*/ 84 w 1754"/>
                <a:gd name="T121" fmla="*/ 755 h 756"/>
                <a:gd name="T122" fmla="*/ 28 w 1754"/>
                <a:gd name="T123" fmla="*/ 755 h 7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756"/>
                <a:gd name="T188" fmla="*/ 1754 w 1754"/>
                <a:gd name="T189" fmla="*/ 756 h 7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756">
                  <a:moveTo>
                    <a:pt x="0" y="747"/>
                  </a:moveTo>
                  <a:lnTo>
                    <a:pt x="4" y="746"/>
                  </a:lnTo>
                  <a:lnTo>
                    <a:pt x="6" y="746"/>
                  </a:lnTo>
                  <a:lnTo>
                    <a:pt x="10" y="746"/>
                  </a:lnTo>
                  <a:lnTo>
                    <a:pt x="13" y="746"/>
                  </a:lnTo>
                  <a:lnTo>
                    <a:pt x="17" y="746"/>
                  </a:lnTo>
                  <a:lnTo>
                    <a:pt x="20" y="745"/>
                  </a:lnTo>
                  <a:lnTo>
                    <a:pt x="24" y="745"/>
                  </a:lnTo>
                  <a:lnTo>
                    <a:pt x="28" y="745"/>
                  </a:lnTo>
                  <a:lnTo>
                    <a:pt x="31" y="745"/>
                  </a:lnTo>
                  <a:lnTo>
                    <a:pt x="35" y="744"/>
                  </a:lnTo>
                  <a:lnTo>
                    <a:pt x="38" y="744"/>
                  </a:lnTo>
                  <a:lnTo>
                    <a:pt x="42" y="743"/>
                  </a:lnTo>
                  <a:lnTo>
                    <a:pt x="45" y="743"/>
                  </a:lnTo>
                  <a:lnTo>
                    <a:pt x="49" y="743"/>
                  </a:lnTo>
                  <a:lnTo>
                    <a:pt x="53" y="742"/>
                  </a:lnTo>
                  <a:lnTo>
                    <a:pt x="56" y="742"/>
                  </a:lnTo>
                  <a:lnTo>
                    <a:pt x="59" y="741"/>
                  </a:lnTo>
                  <a:lnTo>
                    <a:pt x="62" y="741"/>
                  </a:lnTo>
                  <a:lnTo>
                    <a:pt x="66" y="741"/>
                  </a:lnTo>
                  <a:lnTo>
                    <a:pt x="70" y="740"/>
                  </a:lnTo>
                  <a:lnTo>
                    <a:pt x="73" y="740"/>
                  </a:lnTo>
                  <a:lnTo>
                    <a:pt x="77" y="739"/>
                  </a:lnTo>
                  <a:lnTo>
                    <a:pt x="80" y="739"/>
                  </a:lnTo>
                  <a:lnTo>
                    <a:pt x="84" y="739"/>
                  </a:lnTo>
                  <a:lnTo>
                    <a:pt x="87" y="738"/>
                  </a:lnTo>
                  <a:lnTo>
                    <a:pt x="91" y="737"/>
                  </a:lnTo>
                  <a:lnTo>
                    <a:pt x="94" y="737"/>
                  </a:lnTo>
                  <a:lnTo>
                    <a:pt x="98" y="737"/>
                  </a:lnTo>
                  <a:lnTo>
                    <a:pt x="102" y="736"/>
                  </a:lnTo>
                  <a:lnTo>
                    <a:pt x="105" y="735"/>
                  </a:lnTo>
                  <a:lnTo>
                    <a:pt x="109" y="735"/>
                  </a:lnTo>
                  <a:lnTo>
                    <a:pt x="112" y="734"/>
                  </a:lnTo>
                  <a:lnTo>
                    <a:pt x="116" y="733"/>
                  </a:lnTo>
                  <a:lnTo>
                    <a:pt x="119" y="733"/>
                  </a:lnTo>
                  <a:lnTo>
                    <a:pt x="123" y="733"/>
                  </a:lnTo>
                  <a:lnTo>
                    <a:pt x="127" y="732"/>
                  </a:lnTo>
                  <a:lnTo>
                    <a:pt x="129" y="731"/>
                  </a:lnTo>
                  <a:lnTo>
                    <a:pt x="133" y="731"/>
                  </a:lnTo>
                  <a:lnTo>
                    <a:pt x="136" y="730"/>
                  </a:lnTo>
                  <a:lnTo>
                    <a:pt x="140" y="729"/>
                  </a:lnTo>
                  <a:lnTo>
                    <a:pt x="143" y="729"/>
                  </a:lnTo>
                  <a:lnTo>
                    <a:pt x="147" y="728"/>
                  </a:lnTo>
                  <a:lnTo>
                    <a:pt x="151" y="728"/>
                  </a:lnTo>
                  <a:lnTo>
                    <a:pt x="154" y="727"/>
                  </a:lnTo>
                  <a:lnTo>
                    <a:pt x="158" y="726"/>
                  </a:lnTo>
                  <a:lnTo>
                    <a:pt x="161" y="725"/>
                  </a:lnTo>
                  <a:lnTo>
                    <a:pt x="165" y="724"/>
                  </a:lnTo>
                  <a:lnTo>
                    <a:pt x="168" y="724"/>
                  </a:lnTo>
                  <a:lnTo>
                    <a:pt x="172" y="723"/>
                  </a:lnTo>
                  <a:lnTo>
                    <a:pt x="176" y="722"/>
                  </a:lnTo>
                  <a:lnTo>
                    <a:pt x="179" y="722"/>
                  </a:lnTo>
                  <a:lnTo>
                    <a:pt x="183" y="720"/>
                  </a:lnTo>
                  <a:lnTo>
                    <a:pt x="186" y="720"/>
                  </a:lnTo>
                  <a:lnTo>
                    <a:pt x="190" y="719"/>
                  </a:lnTo>
                  <a:lnTo>
                    <a:pt x="193" y="718"/>
                  </a:lnTo>
                  <a:lnTo>
                    <a:pt x="196" y="717"/>
                  </a:lnTo>
                  <a:lnTo>
                    <a:pt x="200" y="716"/>
                  </a:lnTo>
                  <a:lnTo>
                    <a:pt x="203" y="715"/>
                  </a:lnTo>
                  <a:lnTo>
                    <a:pt x="207" y="714"/>
                  </a:lnTo>
                  <a:lnTo>
                    <a:pt x="210" y="713"/>
                  </a:lnTo>
                  <a:lnTo>
                    <a:pt x="214" y="712"/>
                  </a:lnTo>
                  <a:lnTo>
                    <a:pt x="217" y="711"/>
                  </a:lnTo>
                  <a:lnTo>
                    <a:pt x="221" y="710"/>
                  </a:lnTo>
                  <a:lnTo>
                    <a:pt x="225" y="709"/>
                  </a:lnTo>
                  <a:lnTo>
                    <a:pt x="228" y="707"/>
                  </a:lnTo>
                  <a:lnTo>
                    <a:pt x="232" y="707"/>
                  </a:lnTo>
                  <a:lnTo>
                    <a:pt x="235" y="705"/>
                  </a:lnTo>
                  <a:lnTo>
                    <a:pt x="239" y="704"/>
                  </a:lnTo>
                  <a:lnTo>
                    <a:pt x="242" y="703"/>
                  </a:lnTo>
                  <a:lnTo>
                    <a:pt x="246" y="701"/>
                  </a:lnTo>
                  <a:lnTo>
                    <a:pt x="250" y="700"/>
                  </a:lnTo>
                  <a:lnTo>
                    <a:pt x="252" y="699"/>
                  </a:lnTo>
                  <a:lnTo>
                    <a:pt x="256" y="697"/>
                  </a:lnTo>
                  <a:lnTo>
                    <a:pt x="259" y="696"/>
                  </a:lnTo>
                  <a:lnTo>
                    <a:pt x="263" y="695"/>
                  </a:lnTo>
                  <a:lnTo>
                    <a:pt x="266" y="694"/>
                  </a:lnTo>
                  <a:lnTo>
                    <a:pt x="270" y="692"/>
                  </a:lnTo>
                  <a:lnTo>
                    <a:pt x="274" y="691"/>
                  </a:lnTo>
                  <a:lnTo>
                    <a:pt x="277" y="690"/>
                  </a:lnTo>
                  <a:lnTo>
                    <a:pt x="281" y="688"/>
                  </a:lnTo>
                  <a:lnTo>
                    <a:pt x="284" y="686"/>
                  </a:lnTo>
                  <a:lnTo>
                    <a:pt x="288" y="685"/>
                  </a:lnTo>
                  <a:lnTo>
                    <a:pt x="291" y="683"/>
                  </a:lnTo>
                  <a:lnTo>
                    <a:pt x="295" y="682"/>
                  </a:lnTo>
                  <a:lnTo>
                    <a:pt x="299" y="680"/>
                  </a:lnTo>
                  <a:lnTo>
                    <a:pt x="302" y="678"/>
                  </a:lnTo>
                  <a:lnTo>
                    <a:pt x="306" y="677"/>
                  </a:lnTo>
                  <a:lnTo>
                    <a:pt x="308" y="675"/>
                  </a:lnTo>
                  <a:lnTo>
                    <a:pt x="312" y="674"/>
                  </a:lnTo>
                  <a:lnTo>
                    <a:pt x="315" y="672"/>
                  </a:lnTo>
                  <a:lnTo>
                    <a:pt x="319" y="670"/>
                  </a:lnTo>
                  <a:lnTo>
                    <a:pt x="323" y="669"/>
                  </a:lnTo>
                  <a:lnTo>
                    <a:pt x="326" y="667"/>
                  </a:lnTo>
                  <a:lnTo>
                    <a:pt x="330" y="665"/>
                  </a:lnTo>
                  <a:lnTo>
                    <a:pt x="333" y="663"/>
                  </a:lnTo>
                  <a:lnTo>
                    <a:pt x="337" y="661"/>
                  </a:lnTo>
                  <a:lnTo>
                    <a:pt x="340" y="659"/>
                  </a:lnTo>
                  <a:lnTo>
                    <a:pt x="344" y="657"/>
                  </a:lnTo>
                  <a:lnTo>
                    <a:pt x="348" y="655"/>
                  </a:lnTo>
                  <a:lnTo>
                    <a:pt x="351" y="653"/>
                  </a:lnTo>
                  <a:lnTo>
                    <a:pt x="355" y="651"/>
                  </a:lnTo>
                  <a:lnTo>
                    <a:pt x="358" y="649"/>
                  </a:lnTo>
                  <a:lnTo>
                    <a:pt x="362" y="646"/>
                  </a:lnTo>
                  <a:lnTo>
                    <a:pt x="365" y="644"/>
                  </a:lnTo>
                  <a:lnTo>
                    <a:pt x="369" y="642"/>
                  </a:lnTo>
                  <a:lnTo>
                    <a:pt x="373" y="641"/>
                  </a:lnTo>
                  <a:lnTo>
                    <a:pt x="376" y="638"/>
                  </a:lnTo>
                  <a:lnTo>
                    <a:pt x="380" y="636"/>
                  </a:lnTo>
                  <a:lnTo>
                    <a:pt x="382" y="633"/>
                  </a:lnTo>
                  <a:lnTo>
                    <a:pt x="386" y="631"/>
                  </a:lnTo>
                  <a:lnTo>
                    <a:pt x="389" y="629"/>
                  </a:lnTo>
                  <a:lnTo>
                    <a:pt x="393" y="626"/>
                  </a:lnTo>
                  <a:lnTo>
                    <a:pt x="397" y="623"/>
                  </a:lnTo>
                  <a:lnTo>
                    <a:pt x="400" y="621"/>
                  </a:lnTo>
                  <a:lnTo>
                    <a:pt x="404" y="619"/>
                  </a:lnTo>
                  <a:lnTo>
                    <a:pt x="407" y="616"/>
                  </a:lnTo>
                  <a:lnTo>
                    <a:pt x="411" y="614"/>
                  </a:lnTo>
                  <a:lnTo>
                    <a:pt x="414" y="611"/>
                  </a:lnTo>
                  <a:lnTo>
                    <a:pt x="418" y="608"/>
                  </a:lnTo>
                  <a:lnTo>
                    <a:pt x="422" y="606"/>
                  </a:lnTo>
                  <a:lnTo>
                    <a:pt x="425" y="603"/>
                  </a:lnTo>
                  <a:lnTo>
                    <a:pt x="429" y="601"/>
                  </a:lnTo>
                  <a:lnTo>
                    <a:pt x="432" y="597"/>
                  </a:lnTo>
                  <a:lnTo>
                    <a:pt x="436" y="595"/>
                  </a:lnTo>
                  <a:lnTo>
                    <a:pt x="439" y="592"/>
                  </a:lnTo>
                  <a:lnTo>
                    <a:pt x="442" y="589"/>
                  </a:lnTo>
                  <a:lnTo>
                    <a:pt x="446" y="586"/>
                  </a:lnTo>
                  <a:lnTo>
                    <a:pt x="449" y="583"/>
                  </a:lnTo>
                  <a:lnTo>
                    <a:pt x="453" y="580"/>
                  </a:lnTo>
                  <a:lnTo>
                    <a:pt x="456" y="577"/>
                  </a:lnTo>
                  <a:lnTo>
                    <a:pt x="460" y="574"/>
                  </a:lnTo>
                  <a:lnTo>
                    <a:pt x="463" y="571"/>
                  </a:lnTo>
                  <a:lnTo>
                    <a:pt x="467" y="568"/>
                  </a:lnTo>
                  <a:lnTo>
                    <a:pt x="471" y="565"/>
                  </a:lnTo>
                  <a:lnTo>
                    <a:pt x="474" y="561"/>
                  </a:lnTo>
                  <a:lnTo>
                    <a:pt x="478" y="559"/>
                  </a:lnTo>
                  <a:lnTo>
                    <a:pt x="481" y="555"/>
                  </a:lnTo>
                  <a:lnTo>
                    <a:pt x="485" y="552"/>
                  </a:lnTo>
                  <a:lnTo>
                    <a:pt x="488" y="548"/>
                  </a:lnTo>
                  <a:lnTo>
                    <a:pt x="492" y="545"/>
                  </a:lnTo>
                  <a:lnTo>
                    <a:pt x="496" y="542"/>
                  </a:lnTo>
                  <a:lnTo>
                    <a:pt x="498" y="538"/>
                  </a:lnTo>
                  <a:lnTo>
                    <a:pt x="502" y="535"/>
                  </a:lnTo>
                  <a:lnTo>
                    <a:pt x="505" y="531"/>
                  </a:lnTo>
                  <a:lnTo>
                    <a:pt x="509" y="528"/>
                  </a:lnTo>
                  <a:lnTo>
                    <a:pt x="512" y="524"/>
                  </a:lnTo>
                  <a:lnTo>
                    <a:pt x="516" y="521"/>
                  </a:lnTo>
                  <a:lnTo>
                    <a:pt x="520" y="518"/>
                  </a:lnTo>
                  <a:lnTo>
                    <a:pt x="523" y="514"/>
                  </a:lnTo>
                  <a:lnTo>
                    <a:pt x="527" y="510"/>
                  </a:lnTo>
                  <a:lnTo>
                    <a:pt x="530" y="506"/>
                  </a:lnTo>
                  <a:lnTo>
                    <a:pt x="534" y="502"/>
                  </a:lnTo>
                  <a:lnTo>
                    <a:pt x="537" y="499"/>
                  </a:lnTo>
                  <a:lnTo>
                    <a:pt x="541" y="495"/>
                  </a:lnTo>
                  <a:lnTo>
                    <a:pt x="545" y="491"/>
                  </a:lnTo>
                  <a:lnTo>
                    <a:pt x="548" y="487"/>
                  </a:lnTo>
                  <a:lnTo>
                    <a:pt x="552" y="483"/>
                  </a:lnTo>
                  <a:lnTo>
                    <a:pt x="555" y="480"/>
                  </a:lnTo>
                  <a:lnTo>
                    <a:pt x="559" y="476"/>
                  </a:lnTo>
                  <a:lnTo>
                    <a:pt x="562" y="472"/>
                  </a:lnTo>
                  <a:lnTo>
                    <a:pt x="565" y="468"/>
                  </a:lnTo>
                  <a:lnTo>
                    <a:pt x="569" y="464"/>
                  </a:lnTo>
                  <a:lnTo>
                    <a:pt x="572" y="460"/>
                  </a:lnTo>
                  <a:lnTo>
                    <a:pt x="576" y="455"/>
                  </a:lnTo>
                  <a:lnTo>
                    <a:pt x="579" y="451"/>
                  </a:lnTo>
                  <a:lnTo>
                    <a:pt x="583" y="448"/>
                  </a:lnTo>
                  <a:lnTo>
                    <a:pt x="586" y="444"/>
                  </a:lnTo>
                  <a:lnTo>
                    <a:pt x="590" y="439"/>
                  </a:lnTo>
                  <a:lnTo>
                    <a:pt x="594" y="435"/>
                  </a:lnTo>
                  <a:lnTo>
                    <a:pt x="597" y="430"/>
                  </a:lnTo>
                  <a:lnTo>
                    <a:pt x="601" y="427"/>
                  </a:lnTo>
                  <a:lnTo>
                    <a:pt x="604" y="422"/>
                  </a:lnTo>
                  <a:lnTo>
                    <a:pt x="608" y="418"/>
                  </a:lnTo>
                  <a:lnTo>
                    <a:pt x="611" y="413"/>
                  </a:lnTo>
                  <a:lnTo>
                    <a:pt x="615" y="409"/>
                  </a:lnTo>
                  <a:lnTo>
                    <a:pt x="618" y="405"/>
                  </a:lnTo>
                  <a:lnTo>
                    <a:pt x="622" y="400"/>
                  </a:lnTo>
                  <a:lnTo>
                    <a:pt x="626" y="396"/>
                  </a:lnTo>
                  <a:lnTo>
                    <a:pt x="629" y="392"/>
                  </a:lnTo>
                  <a:lnTo>
                    <a:pt x="632" y="387"/>
                  </a:lnTo>
                  <a:lnTo>
                    <a:pt x="635" y="383"/>
                  </a:lnTo>
                  <a:lnTo>
                    <a:pt x="639" y="379"/>
                  </a:lnTo>
                  <a:lnTo>
                    <a:pt x="643" y="374"/>
                  </a:lnTo>
                  <a:lnTo>
                    <a:pt x="646" y="370"/>
                  </a:lnTo>
                  <a:lnTo>
                    <a:pt x="650" y="365"/>
                  </a:lnTo>
                  <a:lnTo>
                    <a:pt x="653" y="360"/>
                  </a:lnTo>
                  <a:lnTo>
                    <a:pt x="657" y="356"/>
                  </a:lnTo>
                  <a:lnTo>
                    <a:pt x="660" y="352"/>
                  </a:lnTo>
                  <a:lnTo>
                    <a:pt x="664" y="347"/>
                  </a:lnTo>
                  <a:lnTo>
                    <a:pt x="668" y="343"/>
                  </a:lnTo>
                  <a:lnTo>
                    <a:pt x="671" y="338"/>
                  </a:lnTo>
                  <a:lnTo>
                    <a:pt x="675" y="334"/>
                  </a:lnTo>
                  <a:lnTo>
                    <a:pt x="678" y="329"/>
                  </a:lnTo>
                  <a:lnTo>
                    <a:pt x="682" y="325"/>
                  </a:lnTo>
                  <a:lnTo>
                    <a:pt x="685" y="320"/>
                  </a:lnTo>
                  <a:lnTo>
                    <a:pt x="688" y="315"/>
                  </a:lnTo>
                  <a:lnTo>
                    <a:pt x="692" y="311"/>
                  </a:lnTo>
                  <a:lnTo>
                    <a:pt x="695" y="306"/>
                  </a:lnTo>
                  <a:lnTo>
                    <a:pt x="699" y="302"/>
                  </a:lnTo>
                  <a:lnTo>
                    <a:pt x="702" y="297"/>
                  </a:lnTo>
                  <a:lnTo>
                    <a:pt x="706" y="292"/>
                  </a:lnTo>
                  <a:lnTo>
                    <a:pt x="709" y="288"/>
                  </a:lnTo>
                  <a:lnTo>
                    <a:pt x="713" y="283"/>
                  </a:lnTo>
                  <a:lnTo>
                    <a:pt x="717" y="279"/>
                  </a:lnTo>
                  <a:lnTo>
                    <a:pt x="720" y="274"/>
                  </a:lnTo>
                  <a:lnTo>
                    <a:pt x="724" y="270"/>
                  </a:lnTo>
                  <a:lnTo>
                    <a:pt x="727" y="265"/>
                  </a:lnTo>
                  <a:lnTo>
                    <a:pt x="731" y="260"/>
                  </a:lnTo>
                  <a:lnTo>
                    <a:pt x="734" y="256"/>
                  </a:lnTo>
                  <a:lnTo>
                    <a:pt x="738" y="251"/>
                  </a:lnTo>
                  <a:lnTo>
                    <a:pt x="741" y="247"/>
                  </a:lnTo>
                  <a:lnTo>
                    <a:pt x="745" y="242"/>
                  </a:lnTo>
                  <a:lnTo>
                    <a:pt x="748" y="237"/>
                  </a:lnTo>
                  <a:lnTo>
                    <a:pt x="751" y="233"/>
                  </a:lnTo>
                  <a:lnTo>
                    <a:pt x="755" y="229"/>
                  </a:lnTo>
                  <a:lnTo>
                    <a:pt x="758" y="224"/>
                  </a:lnTo>
                  <a:lnTo>
                    <a:pt x="762" y="220"/>
                  </a:lnTo>
                  <a:lnTo>
                    <a:pt x="766" y="215"/>
                  </a:lnTo>
                  <a:lnTo>
                    <a:pt x="769" y="211"/>
                  </a:lnTo>
                  <a:lnTo>
                    <a:pt x="773" y="207"/>
                  </a:lnTo>
                  <a:lnTo>
                    <a:pt x="776" y="202"/>
                  </a:lnTo>
                  <a:lnTo>
                    <a:pt x="780" y="198"/>
                  </a:lnTo>
                  <a:lnTo>
                    <a:pt x="783" y="194"/>
                  </a:lnTo>
                  <a:lnTo>
                    <a:pt x="787" y="189"/>
                  </a:lnTo>
                  <a:lnTo>
                    <a:pt x="790" y="185"/>
                  </a:lnTo>
                  <a:lnTo>
                    <a:pt x="794" y="181"/>
                  </a:lnTo>
                  <a:lnTo>
                    <a:pt x="798" y="176"/>
                  </a:lnTo>
                  <a:lnTo>
                    <a:pt x="801" y="172"/>
                  </a:lnTo>
                  <a:lnTo>
                    <a:pt x="805" y="168"/>
                  </a:lnTo>
                  <a:lnTo>
                    <a:pt x="808" y="164"/>
                  </a:lnTo>
                  <a:lnTo>
                    <a:pt x="812" y="160"/>
                  </a:lnTo>
                  <a:lnTo>
                    <a:pt x="815" y="156"/>
                  </a:lnTo>
                  <a:lnTo>
                    <a:pt x="818" y="151"/>
                  </a:lnTo>
                  <a:lnTo>
                    <a:pt x="822" y="147"/>
                  </a:lnTo>
                  <a:lnTo>
                    <a:pt x="825" y="143"/>
                  </a:lnTo>
                  <a:lnTo>
                    <a:pt x="829" y="139"/>
                  </a:lnTo>
                  <a:lnTo>
                    <a:pt x="832" y="135"/>
                  </a:lnTo>
                  <a:lnTo>
                    <a:pt x="836" y="132"/>
                  </a:lnTo>
                  <a:lnTo>
                    <a:pt x="840" y="128"/>
                  </a:lnTo>
                  <a:lnTo>
                    <a:pt x="843" y="124"/>
                  </a:lnTo>
                  <a:lnTo>
                    <a:pt x="847" y="120"/>
                  </a:lnTo>
                  <a:lnTo>
                    <a:pt x="850" y="116"/>
                  </a:lnTo>
                  <a:lnTo>
                    <a:pt x="854" y="113"/>
                  </a:lnTo>
                  <a:lnTo>
                    <a:pt x="857" y="109"/>
                  </a:lnTo>
                  <a:lnTo>
                    <a:pt x="861" y="106"/>
                  </a:lnTo>
                  <a:lnTo>
                    <a:pt x="864" y="102"/>
                  </a:lnTo>
                  <a:lnTo>
                    <a:pt x="868" y="99"/>
                  </a:lnTo>
                  <a:lnTo>
                    <a:pt x="872" y="95"/>
                  </a:lnTo>
                  <a:lnTo>
                    <a:pt x="875" y="92"/>
                  </a:lnTo>
                  <a:lnTo>
                    <a:pt x="878" y="88"/>
                  </a:lnTo>
                  <a:lnTo>
                    <a:pt x="881" y="85"/>
                  </a:lnTo>
                  <a:lnTo>
                    <a:pt x="885" y="82"/>
                  </a:lnTo>
                  <a:lnTo>
                    <a:pt x="889" y="79"/>
                  </a:lnTo>
                  <a:lnTo>
                    <a:pt x="892" y="75"/>
                  </a:lnTo>
                  <a:lnTo>
                    <a:pt x="896" y="73"/>
                  </a:lnTo>
                  <a:lnTo>
                    <a:pt x="899" y="69"/>
                  </a:lnTo>
                  <a:lnTo>
                    <a:pt x="903" y="66"/>
                  </a:lnTo>
                  <a:lnTo>
                    <a:pt x="906" y="63"/>
                  </a:lnTo>
                  <a:lnTo>
                    <a:pt x="910" y="60"/>
                  </a:lnTo>
                  <a:lnTo>
                    <a:pt x="913" y="58"/>
                  </a:lnTo>
                  <a:lnTo>
                    <a:pt x="917" y="55"/>
                  </a:lnTo>
                  <a:lnTo>
                    <a:pt x="921" y="52"/>
                  </a:lnTo>
                  <a:lnTo>
                    <a:pt x="924" y="50"/>
                  </a:lnTo>
                  <a:lnTo>
                    <a:pt x="928" y="47"/>
                  </a:lnTo>
                  <a:lnTo>
                    <a:pt x="931" y="44"/>
                  </a:lnTo>
                  <a:lnTo>
                    <a:pt x="934" y="42"/>
                  </a:lnTo>
                  <a:lnTo>
                    <a:pt x="938" y="40"/>
                  </a:lnTo>
                  <a:lnTo>
                    <a:pt x="941" y="37"/>
                  </a:lnTo>
                  <a:lnTo>
                    <a:pt x="945" y="35"/>
                  </a:lnTo>
                  <a:lnTo>
                    <a:pt x="948" y="33"/>
                  </a:lnTo>
                  <a:lnTo>
                    <a:pt x="952" y="31"/>
                  </a:lnTo>
                  <a:lnTo>
                    <a:pt x="955" y="29"/>
                  </a:lnTo>
                  <a:lnTo>
                    <a:pt x="959" y="27"/>
                  </a:lnTo>
                  <a:lnTo>
                    <a:pt x="963" y="25"/>
                  </a:lnTo>
                  <a:lnTo>
                    <a:pt x="966" y="23"/>
                  </a:lnTo>
                  <a:lnTo>
                    <a:pt x="970" y="21"/>
                  </a:lnTo>
                  <a:lnTo>
                    <a:pt x="973" y="20"/>
                  </a:lnTo>
                  <a:lnTo>
                    <a:pt x="977" y="18"/>
                  </a:lnTo>
                  <a:lnTo>
                    <a:pt x="980" y="16"/>
                  </a:lnTo>
                  <a:lnTo>
                    <a:pt x="984" y="14"/>
                  </a:lnTo>
                  <a:lnTo>
                    <a:pt x="987" y="13"/>
                  </a:lnTo>
                  <a:lnTo>
                    <a:pt x="991" y="12"/>
                  </a:lnTo>
                  <a:lnTo>
                    <a:pt x="995" y="10"/>
                  </a:lnTo>
                  <a:lnTo>
                    <a:pt x="998" y="9"/>
                  </a:lnTo>
                  <a:lnTo>
                    <a:pt x="1001" y="8"/>
                  </a:lnTo>
                  <a:lnTo>
                    <a:pt x="1004" y="7"/>
                  </a:lnTo>
                  <a:lnTo>
                    <a:pt x="1008" y="6"/>
                  </a:lnTo>
                  <a:lnTo>
                    <a:pt x="1012" y="5"/>
                  </a:lnTo>
                  <a:lnTo>
                    <a:pt x="1015" y="4"/>
                  </a:lnTo>
                  <a:lnTo>
                    <a:pt x="1019" y="3"/>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3"/>
                  </a:lnTo>
                  <a:lnTo>
                    <a:pt x="1093" y="4"/>
                  </a:lnTo>
                  <a:lnTo>
                    <a:pt x="1096" y="5"/>
                  </a:lnTo>
                  <a:lnTo>
                    <a:pt x="1100" y="6"/>
                  </a:lnTo>
                  <a:lnTo>
                    <a:pt x="1103" y="7"/>
                  </a:lnTo>
                  <a:lnTo>
                    <a:pt x="1107" y="8"/>
                  </a:lnTo>
                  <a:lnTo>
                    <a:pt x="1110" y="9"/>
                  </a:lnTo>
                  <a:lnTo>
                    <a:pt x="1114" y="10"/>
                  </a:lnTo>
                  <a:lnTo>
                    <a:pt x="1118" y="12"/>
                  </a:lnTo>
                  <a:lnTo>
                    <a:pt x="1121" y="13"/>
                  </a:lnTo>
                  <a:lnTo>
                    <a:pt x="1124" y="14"/>
                  </a:lnTo>
                  <a:lnTo>
                    <a:pt x="1127" y="16"/>
                  </a:lnTo>
                  <a:lnTo>
                    <a:pt x="1131" y="18"/>
                  </a:lnTo>
                  <a:lnTo>
                    <a:pt x="1135" y="20"/>
                  </a:lnTo>
                  <a:lnTo>
                    <a:pt x="1138" y="21"/>
                  </a:lnTo>
                  <a:lnTo>
                    <a:pt x="1142" y="23"/>
                  </a:lnTo>
                  <a:lnTo>
                    <a:pt x="1145" y="25"/>
                  </a:lnTo>
                  <a:lnTo>
                    <a:pt x="1149" y="27"/>
                  </a:lnTo>
                  <a:lnTo>
                    <a:pt x="1152" y="29"/>
                  </a:lnTo>
                  <a:lnTo>
                    <a:pt x="1156" y="31"/>
                  </a:lnTo>
                  <a:lnTo>
                    <a:pt x="1159" y="33"/>
                  </a:lnTo>
                  <a:lnTo>
                    <a:pt x="1163" y="35"/>
                  </a:lnTo>
                  <a:lnTo>
                    <a:pt x="1167" y="37"/>
                  </a:lnTo>
                  <a:lnTo>
                    <a:pt x="1170" y="40"/>
                  </a:lnTo>
                  <a:lnTo>
                    <a:pt x="1174" y="42"/>
                  </a:lnTo>
                  <a:lnTo>
                    <a:pt x="1177" y="44"/>
                  </a:lnTo>
                  <a:lnTo>
                    <a:pt x="1181" y="47"/>
                  </a:lnTo>
                  <a:lnTo>
                    <a:pt x="1184" y="50"/>
                  </a:lnTo>
                  <a:lnTo>
                    <a:pt x="1187" y="52"/>
                  </a:lnTo>
                  <a:lnTo>
                    <a:pt x="1191" y="55"/>
                  </a:lnTo>
                  <a:lnTo>
                    <a:pt x="1194" y="58"/>
                  </a:lnTo>
                  <a:lnTo>
                    <a:pt x="1198" y="60"/>
                  </a:lnTo>
                  <a:lnTo>
                    <a:pt x="1201" y="63"/>
                  </a:lnTo>
                  <a:lnTo>
                    <a:pt x="1205" y="66"/>
                  </a:lnTo>
                  <a:lnTo>
                    <a:pt x="1208" y="69"/>
                  </a:lnTo>
                  <a:lnTo>
                    <a:pt x="1212" y="73"/>
                  </a:lnTo>
                  <a:lnTo>
                    <a:pt x="1216" y="75"/>
                  </a:lnTo>
                  <a:lnTo>
                    <a:pt x="1219" y="79"/>
                  </a:lnTo>
                  <a:lnTo>
                    <a:pt x="1223" y="82"/>
                  </a:lnTo>
                  <a:lnTo>
                    <a:pt x="1226" y="85"/>
                  </a:lnTo>
                  <a:lnTo>
                    <a:pt x="1230" y="88"/>
                  </a:lnTo>
                  <a:lnTo>
                    <a:pt x="1233" y="92"/>
                  </a:lnTo>
                  <a:lnTo>
                    <a:pt x="1237" y="95"/>
                  </a:lnTo>
                  <a:lnTo>
                    <a:pt x="1241" y="99"/>
                  </a:lnTo>
                  <a:lnTo>
                    <a:pt x="1244" y="102"/>
                  </a:lnTo>
                  <a:lnTo>
                    <a:pt x="1248" y="106"/>
                  </a:lnTo>
                  <a:lnTo>
                    <a:pt x="1251" y="109"/>
                  </a:lnTo>
                  <a:lnTo>
                    <a:pt x="1254" y="113"/>
                  </a:lnTo>
                  <a:lnTo>
                    <a:pt x="1257" y="116"/>
                  </a:lnTo>
                  <a:lnTo>
                    <a:pt x="1261" y="120"/>
                  </a:lnTo>
                  <a:lnTo>
                    <a:pt x="1265" y="124"/>
                  </a:lnTo>
                  <a:lnTo>
                    <a:pt x="1268" y="128"/>
                  </a:lnTo>
                  <a:lnTo>
                    <a:pt x="1272" y="132"/>
                  </a:lnTo>
                  <a:lnTo>
                    <a:pt x="1275" y="135"/>
                  </a:lnTo>
                  <a:lnTo>
                    <a:pt x="1279" y="139"/>
                  </a:lnTo>
                  <a:lnTo>
                    <a:pt x="1282" y="143"/>
                  </a:lnTo>
                  <a:lnTo>
                    <a:pt x="1286" y="147"/>
                  </a:lnTo>
                  <a:lnTo>
                    <a:pt x="1290" y="151"/>
                  </a:lnTo>
                  <a:lnTo>
                    <a:pt x="1293" y="156"/>
                  </a:lnTo>
                  <a:lnTo>
                    <a:pt x="1297" y="160"/>
                  </a:lnTo>
                  <a:lnTo>
                    <a:pt x="1300" y="164"/>
                  </a:lnTo>
                  <a:lnTo>
                    <a:pt x="1304" y="168"/>
                  </a:lnTo>
                  <a:lnTo>
                    <a:pt x="1307" y="172"/>
                  </a:lnTo>
                  <a:lnTo>
                    <a:pt x="1311" y="176"/>
                  </a:lnTo>
                  <a:lnTo>
                    <a:pt x="1314" y="181"/>
                  </a:lnTo>
                  <a:lnTo>
                    <a:pt x="1317" y="185"/>
                  </a:lnTo>
                  <a:lnTo>
                    <a:pt x="1321" y="189"/>
                  </a:lnTo>
                  <a:lnTo>
                    <a:pt x="1324" y="194"/>
                  </a:lnTo>
                  <a:lnTo>
                    <a:pt x="1328" y="198"/>
                  </a:lnTo>
                  <a:lnTo>
                    <a:pt x="1331" y="202"/>
                  </a:lnTo>
                  <a:lnTo>
                    <a:pt x="1335" y="207"/>
                  </a:lnTo>
                  <a:lnTo>
                    <a:pt x="1339" y="211"/>
                  </a:lnTo>
                  <a:lnTo>
                    <a:pt x="1342" y="215"/>
                  </a:lnTo>
                  <a:lnTo>
                    <a:pt x="1346" y="220"/>
                  </a:lnTo>
                  <a:lnTo>
                    <a:pt x="1349" y="224"/>
                  </a:lnTo>
                  <a:lnTo>
                    <a:pt x="1353" y="229"/>
                  </a:lnTo>
                  <a:lnTo>
                    <a:pt x="1356" y="233"/>
                  </a:lnTo>
                  <a:lnTo>
                    <a:pt x="1360" y="237"/>
                  </a:lnTo>
                  <a:lnTo>
                    <a:pt x="1364" y="242"/>
                  </a:lnTo>
                  <a:lnTo>
                    <a:pt x="1367" y="247"/>
                  </a:lnTo>
                  <a:lnTo>
                    <a:pt x="1370" y="251"/>
                  </a:lnTo>
                  <a:lnTo>
                    <a:pt x="1373" y="256"/>
                  </a:lnTo>
                  <a:lnTo>
                    <a:pt x="1377" y="260"/>
                  </a:lnTo>
                  <a:lnTo>
                    <a:pt x="1380" y="265"/>
                  </a:lnTo>
                  <a:lnTo>
                    <a:pt x="1384" y="270"/>
                  </a:lnTo>
                  <a:lnTo>
                    <a:pt x="1388" y="274"/>
                  </a:lnTo>
                  <a:lnTo>
                    <a:pt x="1391" y="279"/>
                  </a:lnTo>
                  <a:lnTo>
                    <a:pt x="1395" y="283"/>
                  </a:lnTo>
                  <a:lnTo>
                    <a:pt x="1398" y="288"/>
                  </a:lnTo>
                  <a:lnTo>
                    <a:pt x="1402" y="292"/>
                  </a:lnTo>
                  <a:lnTo>
                    <a:pt x="1405" y="297"/>
                  </a:lnTo>
                  <a:lnTo>
                    <a:pt x="1409" y="302"/>
                  </a:lnTo>
                  <a:lnTo>
                    <a:pt x="1413" y="306"/>
                  </a:lnTo>
                  <a:lnTo>
                    <a:pt x="1416" y="311"/>
                  </a:lnTo>
                  <a:lnTo>
                    <a:pt x="1420" y="315"/>
                  </a:lnTo>
                  <a:lnTo>
                    <a:pt x="1423" y="320"/>
                  </a:lnTo>
                  <a:lnTo>
                    <a:pt x="1427" y="325"/>
                  </a:lnTo>
                  <a:lnTo>
                    <a:pt x="1430" y="329"/>
                  </a:lnTo>
                  <a:lnTo>
                    <a:pt x="1434" y="334"/>
                  </a:lnTo>
                  <a:lnTo>
                    <a:pt x="1437" y="338"/>
                  </a:lnTo>
                  <a:lnTo>
                    <a:pt x="1440" y="343"/>
                  </a:lnTo>
                  <a:lnTo>
                    <a:pt x="1444" y="347"/>
                  </a:lnTo>
                  <a:lnTo>
                    <a:pt x="1447" y="352"/>
                  </a:lnTo>
                  <a:lnTo>
                    <a:pt x="1451" y="356"/>
                  </a:lnTo>
                  <a:lnTo>
                    <a:pt x="1454" y="360"/>
                  </a:lnTo>
                  <a:lnTo>
                    <a:pt x="1458" y="365"/>
                  </a:lnTo>
                  <a:lnTo>
                    <a:pt x="1462" y="370"/>
                  </a:lnTo>
                  <a:lnTo>
                    <a:pt x="1465" y="374"/>
                  </a:lnTo>
                  <a:lnTo>
                    <a:pt x="1469" y="379"/>
                  </a:lnTo>
                  <a:lnTo>
                    <a:pt x="1472" y="383"/>
                  </a:lnTo>
                  <a:lnTo>
                    <a:pt x="1476" y="387"/>
                  </a:lnTo>
                  <a:lnTo>
                    <a:pt x="1479" y="392"/>
                  </a:lnTo>
                  <a:lnTo>
                    <a:pt x="1483" y="396"/>
                  </a:lnTo>
                  <a:lnTo>
                    <a:pt x="1487" y="400"/>
                  </a:lnTo>
                  <a:lnTo>
                    <a:pt x="1490" y="405"/>
                  </a:lnTo>
                  <a:lnTo>
                    <a:pt x="1494" y="409"/>
                  </a:lnTo>
                  <a:lnTo>
                    <a:pt x="1497" y="413"/>
                  </a:lnTo>
                  <a:lnTo>
                    <a:pt x="1501" y="418"/>
                  </a:lnTo>
                  <a:lnTo>
                    <a:pt x="1503" y="422"/>
                  </a:lnTo>
                  <a:lnTo>
                    <a:pt x="1507" y="427"/>
                  </a:lnTo>
                  <a:lnTo>
                    <a:pt x="1511" y="430"/>
                  </a:lnTo>
                  <a:lnTo>
                    <a:pt x="1514" y="435"/>
                  </a:lnTo>
                  <a:lnTo>
                    <a:pt x="1518" y="439"/>
                  </a:lnTo>
                  <a:lnTo>
                    <a:pt x="1521" y="444"/>
                  </a:lnTo>
                  <a:lnTo>
                    <a:pt x="1525" y="448"/>
                  </a:lnTo>
                  <a:lnTo>
                    <a:pt x="1528" y="451"/>
                  </a:lnTo>
                  <a:lnTo>
                    <a:pt x="1532" y="455"/>
                  </a:lnTo>
                  <a:lnTo>
                    <a:pt x="1536" y="460"/>
                  </a:lnTo>
                  <a:lnTo>
                    <a:pt x="1539" y="464"/>
                  </a:lnTo>
                  <a:lnTo>
                    <a:pt x="1543" y="468"/>
                  </a:lnTo>
                  <a:lnTo>
                    <a:pt x="1546" y="472"/>
                  </a:lnTo>
                  <a:lnTo>
                    <a:pt x="1550" y="476"/>
                  </a:lnTo>
                  <a:lnTo>
                    <a:pt x="1553" y="480"/>
                  </a:lnTo>
                  <a:lnTo>
                    <a:pt x="1557" y="483"/>
                  </a:lnTo>
                  <a:lnTo>
                    <a:pt x="1560" y="487"/>
                  </a:lnTo>
                  <a:lnTo>
                    <a:pt x="1563" y="491"/>
                  </a:lnTo>
                  <a:lnTo>
                    <a:pt x="1567" y="495"/>
                  </a:lnTo>
                  <a:lnTo>
                    <a:pt x="1570" y="499"/>
                  </a:lnTo>
                  <a:lnTo>
                    <a:pt x="1574" y="502"/>
                  </a:lnTo>
                  <a:lnTo>
                    <a:pt x="1577" y="506"/>
                  </a:lnTo>
                  <a:lnTo>
                    <a:pt x="1581" y="510"/>
                  </a:lnTo>
                  <a:lnTo>
                    <a:pt x="1585" y="514"/>
                  </a:lnTo>
                  <a:lnTo>
                    <a:pt x="1588" y="518"/>
                  </a:lnTo>
                  <a:lnTo>
                    <a:pt x="1592" y="521"/>
                  </a:lnTo>
                  <a:lnTo>
                    <a:pt x="1595" y="524"/>
                  </a:lnTo>
                  <a:lnTo>
                    <a:pt x="1599" y="528"/>
                  </a:lnTo>
                  <a:lnTo>
                    <a:pt x="1602" y="531"/>
                  </a:lnTo>
                  <a:lnTo>
                    <a:pt x="1606" y="535"/>
                  </a:lnTo>
                  <a:lnTo>
                    <a:pt x="1610" y="538"/>
                  </a:lnTo>
                  <a:lnTo>
                    <a:pt x="1613" y="542"/>
                  </a:lnTo>
                  <a:lnTo>
                    <a:pt x="1617" y="545"/>
                  </a:lnTo>
                  <a:lnTo>
                    <a:pt x="1619" y="548"/>
                  </a:lnTo>
                  <a:lnTo>
                    <a:pt x="1623" y="552"/>
                  </a:lnTo>
                  <a:lnTo>
                    <a:pt x="1626" y="555"/>
                  </a:lnTo>
                  <a:lnTo>
                    <a:pt x="1630" y="559"/>
                  </a:lnTo>
                  <a:lnTo>
                    <a:pt x="1634" y="561"/>
                  </a:lnTo>
                  <a:lnTo>
                    <a:pt x="1637" y="565"/>
                  </a:lnTo>
                  <a:lnTo>
                    <a:pt x="1641" y="568"/>
                  </a:lnTo>
                  <a:lnTo>
                    <a:pt x="1644" y="571"/>
                  </a:lnTo>
                  <a:lnTo>
                    <a:pt x="1648" y="574"/>
                  </a:lnTo>
                  <a:lnTo>
                    <a:pt x="1651" y="577"/>
                  </a:lnTo>
                  <a:lnTo>
                    <a:pt x="1655" y="580"/>
                  </a:lnTo>
                  <a:lnTo>
                    <a:pt x="1659" y="583"/>
                  </a:lnTo>
                  <a:lnTo>
                    <a:pt x="1662" y="586"/>
                  </a:lnTo>
                  <a:lnTo>
                    <a:pt x="1666" y="589"/>
                  </a:lnTo>
                  <a:lnTo>
                    <a:pt x="1669" y="592"/>
                  </a:lnTo>
                  <a:lnTo>
                    <a:pt x="1673" y="595"/>
                  </a:lnTo>
                  <a:lnTo>
                    <a:pt x="1676" y="597"/>
                  </a:lnTo>
                  <a:lnTo>
                    <a:pt x="1680" y="601"/>
                  </a:lnTo>
                  <a:lnTo>
                    <a:pt x="1683" y="603"/>
                  </a:lnTo>
                  <a:lnTo>
                    <a:pt x="1687" y="606"/>
                  </a:lnTo>
                  <a:lnTo>
                    <a:pt x="1691" y="608"/>
                  </a:lnTo>
                  <a:lnTo>
                    <a:pt x="1693" y="611"/>
                  </a:lnTo>
                  <a:lnTo>
                    <a:pt x="1697" y="614"/>
                  </a:lnTo>
                  <a:lnTo>
                    <a:pt x="1700" y="616"/>
                  </a:lnTo>
                  <a:lnTo>
                    <a:pt x="1704" y="619"/>
                  </a:lnTo>
                  <a:lnTo>
                    <a:pt x="1708" y="621"/>
                  </a:lnTo>
                  <a:lnTo>
                    <a:pt x="1711" y="623"/>
                  </a:lnTo>
                  <a:lnTo>
                    <a:pt x="1715" y="626"/>
                  </a:lnTo>
                  <a:lnTo>
                    <a:pt x="1718" y="629"/>
                  </a:lnTo>
                  <a:lnTo>
                    <a:pt x="1722" y="631"/>
                  </a:lnTo>
                  <a:lnTo>
                    <a:pt x="1725" y="633"/>
                  </a:lnTo>
                  <a:lnTo>
                    <a:pt x="1729" y="636"/>
                  </a:lnTo>
                  <a:lnTo>
                    <a:pt x="1733" y="638"/>
                  </a:lnTo>
                  <a:lnTo>
                    <a:pt x="1736" y="641"/>
                  </a:lnTo>
                  <a:lnTo>
                    <a:pt x="1740" y="642"/>
                  </a:lnTo>
                  <a:lnTo>
                    <a:pt x="1743" y="644"/>
                  </a:lnTo>
                  <a:lnTo>
                    <a:pt x="1747" y="646"/>
                  </a:lnTo>
                  <a:lnTo>
                    <a:pt x="1749" y="649"/>
                  </a:lnTo>
                  <a:lnTo>
                    <a:pt x="1753" y="651"/>
                  </a:lnTo>
                  <a:lnTo>
                    <a:pt x="1753" y="755"/>
                  </a:lnTo>
                  <a:lnTo>
                    <a:pt x="1749" y="755"/>
                  </a:lnTo>
                  <a:lnTo>
                    <a:pt x="1747" y="755"/>
                  </a:lnTo>
                  <a:lnTo>
                    <a:pt x="1743" y="755"/>
                  </a:lnTo>
                  <a:lnTo>
                    <a:pt x="1740" y="755"/>
                  </a:lnTo>
                  <a:lnTo>
                    <a:pt x="1736" y="755"/>
                  </a:lnTo>
                  <a:lnTo>
                    <a:pt x="1733" y="755"/>
                  </a:lnTo>
                  <a:lnTo>
                    <a:pt x="1729" y="755"/>
                  </a:lnTo>
                  <a:lnTo>
                    <a:pt x="1725" y="755"/>
                  </a:lnTo>
                  <a:lnTo>
                    <a:pt x="1722" y="755"/>
                  </a:lnTo>
                  <a:lnTo>
                    <a:pt x="1718" y="755"/>
                  </a:lnTo>
                  <a:lnTo>
                    <a:pt x="1715" y="755"/>
                  </a:lnTo>
                  <a:lnTo>
                    <a:pt x="1711" y="755"/>
                  </a:lnTo>
                  <a:lnTo>
                    <a:pt x="1708" y="755"/>
                  </a:lnTo>
                  <a:lnTo>
                    <a:pt x="1704" y="755"/>
                  </a:lnTo>
                  <a:lnTo>
                    <a:pt x="1700" y="755"/>
                  </a:lnTo>
                  <a:lnTo>
                    <a:pt x="1697" y="755"/>
                  </a:lnTo>
                  <a:lnTo>
                    <a:pt x="1693" y="755"/>
                  </a:lnTo>
                  <a:lnTo>
                    <a:pt x="1691" y="755"/>
                  </a:lnTo>
                  <a:lnTo>
                    <a:pt x="1687" y="755"/>
                  </a:lnTo>
                  <a:lnTo>
                    <a:pt x="1683" y="755"/>
                  </a:lnTo>
                  <a:lnTo>
                    <a:pt x="1680" y="755"/>
                  </a:lnTo>
                  <a:lnTo>
                    <a:pt x="1676" y="755"/>
                  </a:lnTo>
                  <a:lnTo>
                    <a:pt x="1673" y="755"/>
                  </a:lnTo>
                  <a:lnTo>
                    <a:pt x="1669" y="755"/>
                  </a:lnTo>
                  <a:lnTo>
                    <a:pt x="1666" y="755"/>
                  </a:lnTo>
                  <a:lnTo>
                    <a:pt x="1662" y="755"/>
                  </a:lnTo>
                  <a:lnTo>
                    <a:pt x="1659" y="755"/>
                  </a:lnTo>
                  <a:lnTo>
                    <a:pt x="1655" y="755"/>
                  </a:lnTo>
                  <a:lnTo>
                    <a:pt x="1651" y="755"/>
                  </a:lnTo>
                  <a:lnTo>
                    <a:pt x="1648" y="755"/>
                  </a:lnTo>
                  <a:lnTo>
                    <a:pt x="1644" y="755"/>
                  </a:lnTo>
                  <a:lnTo>
                    <a:pt x="1641" y="755"/>
                  </a:lnTo>
                  <a:lnTo>
                    <a:pt x="1637" y="755"/>
                  </a:lnTo>
                  <a:lnTo>
                    <a:pt x="1634" y="755"/>
                  </a:lnTo>
                  <a:lnTo>
                    <a:pt x="1630" y="755"/>
                  </a:lnTo>
                  <a:lnTo>
                    <a:pt x="1626" y="755"/>
                  </a:lnTo>
                  <a:lnTo>
                    <a:pt x="1623" y="755"/>
                  </a:lnTo>
                  <a:lnTo>
                    <a:pt x="1619" y="755"/>
                  </a:lnTo>
                  <a:lnTo>
                    <a:pt x="1617" y="755"/>
                  </a:lnTo>
                  <a:lnTo>
                    <a:pt x="1613" y="755"/>
                  </a:lnTo>
                  <a:lnTo>
                    <a:pt x="1610" y="755"/>
                  </a:lnTo>
                  <a:lnTo>
                    <a:pt x="1606" y="755"/>
                  </a:lnTo>
                  <a:lnTo>
                    <a:pt x="1602" y="755"/>
                  </a:lnTo>
                  <a:lnTo>
                    <a:pt x="1599" y="755"/>
                  </a:lnTo>
                  <a:lnTo>
                    <a:pt x="1595" y="755"/>
                  </a:lnTo>
                  <a:lnTo>
                    <a:pt x="1592" y="755"/>
                  </a:lnTo>
                  <a:lnTo>
                    <a:pt x="1588" y="755"/>
                  </a:lnTo>
                  <a:lnTo>
                    <a:pt x="1585" y="755"/>
                  </a:lnTo>
                  <a:lnTo>
                    <a:pt x="1581" y="755"/>
                  </a:lnTo>
                  <a:lnTo>
                    <a:pt x="1577" y="755"/>
                  </a:lnTo>
                  <a:lnTo>
                    <a:pt x="1574" y="755"/>
                  </a:lnTo>
                  <a:lnTo>
                    <a:pt x="1570" y="755"/>
                  </a:lnTo>
                  <a:lnTo>
                    <a:pt x="1567" y="755"/>
                  </a:lnTo>
                  <a:lnTo>
                    <a:pt x="1563" y="755"/>
                  </a:lnTo>
                  <a:lnTo>
                    <a:pt x="1560" y="755"/>
                  </a:lnTo>
                  <a:lnTo>
                    <a:pt x="1557" y="755"/>
                  </a:lnTo>
                  <a:lnTo>
                    <a:pt x="1553" y="755"/>
                  </a:lnTo>
                  <a:lnTo>
                    <a:pt x="1550" y="755"/>
                  </a:lnTo>
                  <a:lnTo>
                    <a:pt x="1546" y="755"/>
                  </a:lnTo>
                  <a:lnTo>
                    <a:pt x="1543" y="755"/>
                  </a:lnTo>
                  <a:lnTo>
                    <a:pt x="1539" y="755"/>
                  </a:lnTo>
                  <a:lnTo>
                    <a:pt x="1536" y="755"/>
                  </a:lnTo>
                  <a:lnTo>
                    <a:pt x="1532" y="755"/>
                  </a:lnTo>
                  <a:lnTo>
                    <a:pt x="1528" y="755"/>
                  </a:lnTo>
                  <a:lnTo>
                    <a:pt x="1525" y="755"/>
                  </a:lnTo>
                  <a:lnTo>
                    <a:pt x="1521" y="755"/>
                  </a:lnTo>
                  <a:lnTo>
                    <a:pt x="1518" y="755"/>
                  </a:lnTo>
                  <a:lnTo>
                    <a:pt x="1514" y="755"/>
                  </a:lnTo>
                  <a:lnTo>
                    <a:pt x="1511" y="755"/>
                  </a:lnTo>
                  <a:lnTo>
                    <a:pt x="1507" y="755"/>
                  </a:lnTo>
                  <a:lnTo>
                    <a:pt x="1503" y="755"/>
                  </a:lnTo>
                  <a:lnTo>
                    <a:pt x="1501" y="755"/>
                  </a:lnTo>
                  <a:lnTo>
                    <a:pt x="1497" y="755"/>
                  </a:lnTo>
                  <a:lnTo>
                    <a:pt x="1494" y="755"/>
                  </a:lnTo>
                  <a:lnTo>
                    <a:pt x="1490" y="755"/>
                  </a:lnTo>
                  <a:lnTo>
                    <a:pt x="1487" y="755"/>
                  </a:lnTo>
                  <a:lnTo>
                    <a:pt x="1483" y="755"/>
                  </a:lnTo>
                  <a:lnTo>
                    <a:pt x="1479" y="755"/>
                  </a:lnTo>
                  <a:lnTo>
                    <a:pt x="1476" y="755"/>
                  </a:lnTo>
                  <a:lnTo>
                    <a:pt x="1472" y="755"/>
                  </a:lnTo>
                  <a:lnTo>
                    <a:pt x="1469" y="755"/>
                  </a:lnTo>
                  <a:lnTo>
                    <a:pt x="1465" y="755"/>
                  </a:lnTo>
                  <a:lnTo>
                    <a:pt x="1462" y="755"/>
                  </a:lnTo>
                  <a:lnTo>
                    <a:pt x="1458" y="755"/>
                  </a:lnTo>
                  <a:lnTo>
                    <a:pt x="1454" y="755"/>
                  </a:lnTo>
                  <a:lnTo>
                    <a:pt x="1451" y="755"/>
                  </a:lnTo>
                  <a:lnTo>
                    <a:pt x="1447" y="755"/>
                  </a:lnTo>
                  <a:lnTo>
                    <a:pt x="1444" y="755"/>
                  </a:lnTo>
                  <a:lnTo>
                    <a:pt x="1440" y="755"/>
                  </a:lnTo>
                  <a:lnTo>
                    <a:pt x="1437" y="755"/>
                  </a:lnTo>
                  <a:lnTo>
                    <a:pt x="1434" y="755"/>
                  </a:lnTo>
                  <a:lnTo>
                    <a:pt x="1430" y="755"/>
                  </a:lnTo>
                  <a:lnTo>
                    <a:pt x="1427" y="755"/>
                  </a:lnTo>
                  <a:lnTo>
                    <a:pt x="1423" y="755"/>
                  </a:lnTo>
                  <a:lnTo>
                    <a:pt x="1420" y="755"/>
                  </a:lnTo>
                  <a:lnTo>
                    <a:pt x="1416" y="755"/>
                  </a:lnTo>
                  <a:lnTo>
                    <a:pt x="1413" y="755"/>
                  </a:lnTo>
                  <a:lnTo>
                    <a:pt x="1409" y="755"/>
                  </a:lnTo>
                  <a:lnTo>
                    <a:pt x="1405" y="755"/>
                  </a:lnTo>
                  <a:lnTo>
                    <a:pt x="1402" y="755"/>
                  </a:lnTo>
                  <a:lnTo>
                    <a:pt x="1398" y="755"/>
                  </a:lnTo>
                  <a:lnTo>
                    <a:pt x="1395" y="755"/>
                  </a:lnTo>
                  <a:lnTo>
                    <a:pt x="1391" y="755"/>
                  </a:lnTo>
                  <a:lnTo>
                    <a:pt x="1388" y="755"/>
                  </a:lnTo>
                  <a:lnTo>
                    <a:pt x="1384" y="755"/>
                  </a:lnTo>
                  <a:lnTo>
                    <a:pt x="1380" y="755"/>
                  </a:lnTo>
                  <a:lnTo>
                    <a:pt x="1377" y="755"/>
                  </a:lnTo>
                  <a:lnTo>
                    <a:pt x="1373" y="755"/>
                  </a:lnTo>
                  <a:lnTo>
                    <a:pt x="1370" y="755"/>
                  </a:lnTo>
                  <a:lnTo>
                    <a:pt x="1367" y="755"/>
                  </a:lnTo>
                  <a:lnTo>
                    <a:pt x="1364" y="755"/>
                  </a:lnTo>
                  <a:lnTo>
                    <a:pt x="1360" y="755"/>
                  </a:lnTo>
                  <a:lnTo>
                    <a:pt x="1356" y="755"/>
                  </a:lnTo>
                  <a:lnTo>
                    <a:pt x="1353" y="755"/>
                  </a:lnTo>
                  <a:lnTo>
                    <a:pt x="1349" y="755"/>
                  </a:lnTo>
                  <a:lnTo>
                    <a:pt x="1346" y="755"/>
                  </a:lnTo>
                  <a:lnTo>
                    <a:pt x="1342" y="755"/>
                  </a:lnTo>
                  <a:lnTo>
                    <a:pt x="1339" y="755"/>
                  </a:lnTo>
                  <a:lnTo>
                    <a:pt x="1335" y="755"/>
                  </a:lnTo>
                  <a:lnTo>
                    <a:pt x="1331" y="755"/>
                  </a:lnTo>
                  <a:lnTo>
                    <a:pt x="1328" y="755"/>
                  </a:lnTo>
                  <a:lnTo>
                    <a:pt x="1324" y="755"/>
                  </a:lnTo>
                  <a:lnTo>
                    <a:pt x="1321" y="755"/>
                  </a:lnTo>
                  <a:lnTo>
                    <a:pt x="1317" y="755"/>
                  </a:lnTo>
                  <a:lnTo>
                    <a:pt x="1314" y="755"/>
                  </a:lnTo>
                  <a:lnTo>
                    <a:pt x="1311" y="755"/>
                  </a:lnTo>
                  <a:lnTo>
                    <a:pt x="1307" y="755"/>
                  </a:lnTo>
                  <a:lnTo>
                    <a:pt x="1304" y="755"/>
                  </a:lnTo>
                  <a:lnTo>
                    <a:pt x="1300" y="755"/>
                  </a:lnTo>
                  <a:lnTo>
                    <a:pt x="1297" y="755"/>
                  </a:lnTo>
                  <a:lnTo>
                    <a:pt x="1293" y="755"/>
                  </a:lnTo>
                  <a:lnTo>
                    <a:pt x="1290" y="755"/>
                  </a:lnTo>
                  <a:lnTo>
                    <a:pt x="1286" y="755"/>
                  </a:lnTo>
                  <a:lnTo>
                    <a:pt x="1282" y="755"/>
                  </a:lnTo>
                  <a:lnTo>
                    <a:pt x="1279" y="755"/>
                  </a:lnTo>
                  <a:lnTo>
                    <a:pt x="1275" y="755"/>
                  </a:lnTo>
                  <a:lnTo>
                    <a:pt x="1272" y="755"/>
                  </a:lnTo>
                  <a:lnTo>
                    <a:pt x="1268" y="755"/>
                  </a:lnTo>
                  <a:lnTo>
                    <a:pt x="1265" y="755"/>
                  </a:lnTo>
                  <a:lnTo>
                    <a:pt x="1261" y="755"/>
                  </a:lnTo>
                  <a:lnTo>
                    <a:pt x="1257" y="755"/>
                  </a:lnTo>
                  <a:lnTo>
                    <a:pt x="1254" y="755"/>
                  </a:lnTo>
                  <a:lnTo>
                    <a:pt x="1251" y="755"/>
                  </a:lnTo>
                  <a:lnTo>
                    <a:pt x="1248" y="755"/>
                  </a:lnTo>
                  <a:lnTo>
                    <a:pt x="1244" y="755"/>
                  </a:lnTo>
                  <a:lnTo>
                    <a:pt x="1241" y="755"/>
                  </a:lnTo>
                  <a:lnTo>
                    <a:pt x="1237" y="755"/>
                  </a:lnTo>
                  <a:lnTo>
                    <a:pt x="1233" y="755"/>
                  </a:lnTo>
                  <a:lnTo>
                    <a:pt x="1230" y="755"/>
                  </a:lnTo>
                  <a:lnTo>
                    <a:pt x="1226" y="755"/>
                  </a:lnTo>
                  <a:lnTo>
                    <a:pt x="1223" y="755"/>
                  </a:lnTo>
                  <a:lnTo>
                    <a:pt x="1219" y="755"/>
                  </a:lnTo>
                  <a:lnTo>
                    <a:pt x="1216" y="755"/>
                  </a:lnTo>
                  <a:lnTo>
                    <a:pt x="1212" y="755"/>
                  </a:lnTo>
                  <a:lnTo>
                    <a:pt x="1208" y="755"/>
                  </a:lnTo>
                  <a:lnTo>
                    <a:pt x="1205" y="755"/>
                  </a:lnTo>
                  <a:lnTo>
                    <a:pt x="1201" y="755"/>
                  </a:lnTo>
                  <a:lnTo>
                    <a:pt x="1198" y="755"/>
                  </a:lnTo>
                  <a:lnTo>
                    <a:pt x="1194" y="755"/>
                  </a:lnTo>
                  <a:lnTo>
                    <a:pt x="1191" y="755"/>
                  </a:lnTo>
                  <a:lnTo>
                    <a:pt x="1187" y="755"/>
                  </a:lnTo>
                  <a:lnTo>
                    <a:pt x="1184" y="755"/>
                  </a:lnTo>
                  <a:lnTo>
                    <a:pt x="1181" y="755"/>
                  </a:lnTo>
                  <a:lnTo>
                    <a:pt x="1177" y="755"/>
                  </a:lnTo>
                  <a:lnTo>
                    <a:pt x="1174" y="755"/>
                  </a:lnTo>
                  <a:lnTo>
                    <a:pt x="1170" y="755"/>
                  </a:lnTo>
                  <a:lnTo>
                    <a:pt x="1167" y="755"/>
                  </a:lnTo>
                  <a:lnTo>
                    <a:pt x="1163" y="755"/>
                  </a:lnTo>
                  <a:lnTo>
                    <a:pt x="1159" y="755"/>
                  </a:lnTo>
                  <a:lnTo>
                    <a:pt x="1156" y="755"/>
                  </a:lnTo>
                  <a:lnTo>
                    <a:pt x="1152" y="755"/>
                  </a:lnTo>
                  <a:lnTo>
                    <a:pt x="1149" y="755"/>
                  </a:lnTo>
                  <a:lnTo>
                    <a:pt x="1145" y="755"/>
                  </a:lnTo>
                  <a:lnTo>
                    <a:pt x="1142" y="755"/>
                  </a:lnTo>
                  <a:lnTo>
                    <a:pt x="1138" y="755"/>
                  </a:lnTo>
                  <a:lnTo>
                    <a:pt x="1135" y="755"/>
                  </a:lnTo>
                  <a:lnTo>
                    <a:pt x="1131" y="755"/>
                  </a:lnTo>
                  <a:lnTo>
                    <a:pt x="1127" y="755"/>
                  </a:lnTo>
                  <a:lnTo>
                    <a:pt x="1124" y="755"/>
                  </a:lnTo>
                  <a:lnTo>
                    <a:pt x="1121" y="755"/>
                  </a:lnTo>
                  <a:lnTo>
                    <a:pt x="1118" y="755"/>
                  </a:lnTo>
                  <a:lnTo>
                    <a:pt x="1114" y="755"/>
                  </a:lnTo>
                  <a:lnTo>
                    <a:pt x="1110" y="755"/>
                  </a:lnTo>
                  <a:lnTo>
                    <a:pt x="1107" y="755"/>
                  </a:lnTo>
                  <a:lnTo>
                    <a:pt x="1103" y="755"/>
                  </a:lnTo>
                  <a:lnTo>
                    <a:pt x="1100" y="755"/>
                  </a:lnTo>
                  <a:lnTo>
                    <a:pt x="1096" y="755"/>
                  </a:lnTo>
                  <a:lnTo>
                    <a:pt x="1093" y="755"/>
                  </a:lnTo>
                  <a:lnTo>
                    <a:pt x="1089" y="755"/>
                  </a:lnTo>
                  <a:lnTo>
                    <a:pt x="1085" y="755"/>
                  </a:lnTo>
                  <a:lnTo>
                    <a:pt x="1082" y="755"/>
                  </a:lnTo>
                  <a:lnTo>
                    <a:pt x="1078" y="755"/>
                  </a:lnTo>
                  <a:lnTo>
                    <a:pt x="1075" y="755"/>
                  </a:lnTo>
                  <a:lnTo>
                    <a:pt x="1071" y="755"/>
                  </a:lnTo>
                  <a:lnTo>
                    <a:pt x="1068" y="755"/>
                  </a:lnTo>
                  <a:lnTo>
                    <a:pt x="1065" y="755"/>
                  </a:lnTo>
                  <a:lnTo>
                    <a:pt x="1061" y="755"/>
                  </a:lnTo>
                  <a:lnTo>
                    <a:pt x="1058" y="755"/>
                  </a:lnTo>
                  <a:lnTo>
                    <a:pt x="1054" y="755"/>
                  </a:lnTo>
                  <a:lnTo>
                    <a:pt x="1051" y="755"/>
                  </a:lnTo>
                  <a:lnTo>
                    <a:pt x="1047" y="755"/>
                  </a:lnTo>
                  <a:lnTo>
                    <a:pt x="1044" y="755"/>
                  </a:lnTo>
                  <a:lnTo>
                    <a:pt x="1040" y="755"/>
                  </a:lnTo>
                  <a:lnTo>
                    <a:pt x="1036" y="755"/>
                  </a:lnTo>
                  <a:lnTo>
                    <a:pt x="1033" y="755"/>
                  </a:lnTo>
                  <a:lnTo>
                    <a:pt x="1029" y="755"/>
                  </a:lnTo>
                  <a:lnTo>
                    <a:pt x="1026" y="755"/>
                  </a:lnTo>
                  <a:lnTo>
                    <a:pt x="1022" y="755"/>
                  </a:lnTo>
                  <a:lnTo>
                    <a:pt x="1019" y="755"/>
                  </a:lnTo>
                  <a:lnTo>
                    <a:pt x="1015" y="755"/>
                  </a:lnTo>
                  <a:lnTo>
                    <a:pt x="1012" y="755"/>
                  </a:lnTo>
                  <a:lnTo>
                    <a:pt x="1008" y="755"/>
                  </a:lnTo>
                  <a:lnTo>
                    <a:pt x="1004" y="755"/>
                  </a:lnTo>
                  <a:lnTo>
                    <a:pt x="1001" y="755"/>
                  </a:lnTo>
                  <a:lnTo>
                    <a:pt x="998" y="755"/>
                  </a:lnTo>
                  <a:lnTo>
                    <a:pt x="995" y="755"/>
                  </a:lnTo>
                  <a:lnTo>
                    <a:pt x="991" y="755"/>
                  </a:lnTo>
                  <a:lnTo>
                    <a:pt x="987" y="755"/>
                  </a:lnTo>
                  <a:lnTo>
                    <a:pt x="984" y="755"/>
                  </a:lnTo>
                  <a:lnTo>
                    <a:pt x="980" y="755"/>
                  </a:lnTo>
                  <a:lnTo>
                    <a:pt x="977" y="755"/>
                  </a:lnTo>
                  <a:lnTo>
                    <a:pt x="973" y="755"/>
                  </a:lnTo>
                  <a:lnTo>
                    <a:pt x="970" y="755"/>
                  </a:lnTo>
                  <a:lnTo>
                    <a:pt x="966" y="755"/>
                  </a:lnTo>
                  <a:lnTo>
                    <a:pt x="963" y="755"/>
                  </a:lnTo>
                  <a:lnTo>
                    <a:pt x="959" y="755"/>
                  </a:lnTo>
                  <a:lnTo>
                    <a:pt x="955" y="755"/>
                  </a:lnTo>
                  <a:lnTo>
                    <a:pt x="952" y="755"/>
                  </a:lnTo>
                  <a:lnTo>
                    <a:pt x="948" y="755"/>
                  </a:lnTo>
                  <a:lnTo>
                    <a:pt x="945" y="755"/>
                  </a:lnTo>
                  <a:lnTo>
                    <a:pt x="941" y="755"/>
                  </a:lnTo>
                  <a:lnTo>
                    <a:pt x="938" y="755"/>
                  </a:lnTo>
                  <a:lnTo>
                    <a:pt x="934" y="755"/>
                  </a:lnTo>
                  <a:lnTo>
                    <a:pt x="931" y="755"/>
                  </a:lnTo>
                  <a:lnTo>
                    <a:pt x="928" y="755"/>
                  </a:lnTo>
                  <a:lnTo>
                    <a:pt x="924" y="755"/>
                  </a:lnTo>
                  <a:lnTo>
                    <a:pt x="921" y="755"/>
                  </a:lnTo>
                  <a:lnTo>
                    <a:pt x="917" y="755"/>
                  </a:lnTo>
                  <a:lnTo>
                    <a:pt x="913" y="755"/>
                  </a:lnTo>
                  <a:lnTo>
                    <a:pt x="910" y="755"/>
                  </a:lnTo>
                  <a:lnTo>
                    <a:pt x="906" y="755"/>
                  </a:lnTo>
                  <a:lnTo>
                    <a:pt x="903" y="755"/>
                  </a:lnTo>
                  <a:lnTo>
                    <a:pt x="899" y="755"/>
                  </a:lnTo>
                  <a:lnTo>
                    <a:pt x="896" y="755"/>
                  </a:lnTo>
                  <a:lnTo>
                    <a:pt x="892" y="755"/>
                  </a:lnTo>
                  <a:lnTo>
                    <a:pt x="889" y="755"/>
                  </a:lnTo>
                  <a:lnTo>
                    <a:pt x="885" y="755"/>
                  </a:lnTo>
                  <a:lnTo>
                    <a:pt x="881" y="755"/>
                  </a:lnTo>
                  <a:lnTo>
                    <a:pt x="878" y="755"/>
                  </a:lnTo>
                  <a:lnTo>
                    <a:pt x="875" y="755"/>
                  </a:lnTo>
                  <a:lnTo>
                    <a:pt x="872" y="755"/>
                  </a:lnTo>
                  <a:lnTo>
                    <a:pt x="868" y="755"/>
                  </a:lnTo>
                  <a:lnTo>
                    <a:pt x="864" y="755"/>
                  </a:lnTo>
                  <a:lnTo>
                    <a:pt x="861" y="755"/>
                  </a:lnTo>
                  <a:lnTo>
                    <a:pt x="857" y="755"/>
                  </a:lnTo>
                  <a:lnTo>
                    <a:pt x="854" y="755"/>
                  </a:lnTo>
                  <a:lnTo>
                    <a:pt x="850" y="755"/>
                  </a:lnTo>
                  <a:lnTo>
                    <a:pt x="847" y="755"/>
                  </a:lnTo>
                  <a:lnTo>
                    <a:pt x="843" y="755"/>
                  </a:lnTo>
                  <a:lnTo>
                    <a:pt x="840" y="755"/>
                  </a:lnTo>
                  <a:lnTo>
                    <a:pt x="836" y="755"/>
                  </a:lnTo>
                  <a:lnTo>
                    <a:pt x="832" y="755"/>
                  </a:lnTo>
                  <a:lnTo>
                    <a:pt x="829" y="755"/>
                  </a:lnTo>
                  <a:lnTo>
                    <a:pt x="825" y="755"/>
                  </a:lnTo>
                  <a:lnTo>
                    <a:pt x="822" y="755"/>
                  </a:lnTo>
                  <a:lnTo>
                    <a:pt x="818" y="755"/>
                  </a:lnTo>
                  <a:lnTo>
                    <a:pt x="815" y="755"/>
                  </a:lnTo>
                  <a:lnTo>
                    <a:pt x="812" y="755"/>
                  </a:lnTo>
                  <a:lnTo>
                    <a:pt x="808" y="755"/>
                  </a:lnTo>
                  <a:lnTo>
                    <a:pt x="805" y="755"/>
                  </a:lnTo>
                  <a:lnTo>
                    <a:pt x="801" y="755"/>
                  </a:lnTo>
                  <a:lnTo>
                    <a:pt x="798" y="755"/>
                  </a:lnTo>
                  <a:lnTo>
                    <a:pt x="794" y="755"/>
                  </a:lnTo>
                  <a:lnTo>
                    <a:pt x="790" y="755"/>
                  </a:lnTo>
                  <a:lnTo>
                    <a:pt x="787" y="755"/>
                  </a:lnTo>
                  <a:lnTo>
                    <a:pt x="783" y="755"/>
                  </a:lnTo>
                  <a:lnTo>
                    <a:pt x="780" y="755"/>
                  </a:lnTo>
                  <a:lnTo>
                    <a:pt x="776" y="755"/>
                  </a:lnTo>
                  <a:lnTo>
                    <a:pt x="773" y="755"/>
                  </a:lnTo>
                  <a:lnTo>
                    <a:pt x="769" y="755"/>
                  </a:lnTo>
                  <a:lnTo>
                    <a:pt x="766" y="755"/>
                  </a:lnTo>
                  <a:lnTo>
                    <a:pt x="762" y="755"/>
                  </a:lnTo>
                  <a:lnTo>
                    <a:pt x="758" y="755"/>
                  </a:lnTo>
                  <a:lnTo>
                    <a:pt x="755" y="755"/>
                  </a:lnTo>
                  <a:lnTo>
                    <a:pt x="751" y="755"/>
                  </a:lnTo>
                  <a:lnTo>
                    <a:pt x="748" y="755"/>
                  </a:lnTo>
                  <a:lnTo>
                    <a:pt x="745" y="755"/>
                  </a:lnTo>
                  <a:lnTo>
                    <a:pt x="741" y="755"/>
                  </a:lnTo>
                  <a:lnTo>
                    <a:pt x="738" y="755"/>
                  </a:lnTo>
                  <a:lnTo>
                    <a:pt x="734" y="755"/>
                  </a:lnTo>
                  <a:lnTo>
                    <a:pt x="731" y="755"/>
                  </a:lnTo>
                  <a:lnTo>
                    <a:pt x="727" y="755"/>
                  </a:lnTo>
                  <a:lnTo>
                    <a:pt x="724" y="755"/>
                  </a:lnTo>
                  <a:lnTo>
                    <a:pt x="720" y="755"/>
                  </a:lnTo>
                  <a:lnTo>
                    <a:pt x="717" y="755"/>
                  </a:lnTo>
                  <a:lnTo>
                    <a:pt x="713" y="755"/>
                  </a:lnTo>
                  <a:lnTo>
                    <a:pt x="709" y="755"/>
                  </a:lnTo>
                  <a:lnTo>
                    <a:pt x="706" y="755"/>
                  </a:lnTo>
                  <a:lnTo>
                    <a:pt x="702" y="755"/>
                  </a:lnTo>
                  <a:lnTo>
                    <a:pt x="699" y="755"/>
                  </a:lnTo>
                  <a:lnTo>
                    <a:pt x="695" y="755"/>
                  </a:lnTo>
                  <a:lnTo>
                    <a:pt x="692" y="755"/>
                  </a:lnTo>
                  <a:lnTo>
                    <a:pt x="688" y="755"/>
                  </a:lnTo>
                  <a:lnTo>
                    <a:pt x="685" y="755"/>
                  </a:lnTo>
                  <a:lnTo>
                    <a:pt x="682" y="755"/>
                  </a:lnTo>
                  <a:lnTo>
                    <a:pt x="678" y="755"/>
                  </a:lnTo>
                  <a:lnTo>
                    <a:pt x="675" y="755"/>
                  </a:lnTo>
                  <a:lnTo>
                    <a:pt x="671" y="755"/>
                  </a:lnTo>
                  <a:lnTo>
                    <a:pt x="668" y="755"/>
                  </a:lnTo>
                  <a:lnTo>
                    <a:pt x="664" y="755"/>
                  </a:lnTo>
                  <a:lnTo>
                    <a:pt x="660" y="755"/>
                  </a:lnTo>
                  <a:lnTo>
                    <a:pt x="657" y="755"/>
                  </a:lnTo>
                  <a:lnTo>
                    <a:pt x="653" y="755"/>
                  </a:lnTo>
                  <a:lnTo>
                    <a:pt x="650" y="755"/>
                  </a:lnTo>
                  <a:lnTo>
                    <a:pt x="646" y="755"/>
                  </a:lnTo>
                  <a:lnTo>
                    <a:pt x="643" y="755"/>
                  </a:lnTo>
                  <a:lnTo>
                    <a:pt x="639" y="755"/>
                  </a:lnTo>
                  <a:lnTo>
                    <a:pt x="635" y="755"/>
                  </a:lnTo>
                  <a:lnTo>
                    <a:pt x="632" y="755"/>
                  </a:lnTo>
                  <a:lnTo>
                    <a:pt x="629" y="755"/>
                  </a:lnTo>
                  <a:lnTo>
                    <a:pt x="626" y="755"/>
                  </a:lnTo>
                  <a:lnTo>
                    <a:pt x="622" y="755"/>
                  </a:lnTo>
                  <a:lnTo>
                    <a:pt x="618" y="755"/>
                  </a:lnTo>
                  <a:lnTo>
                    <a:pt x="615" y="755"/>
                  </a:lnTo>
                  <a:lnTo>
                    <a:pt x="611" y="755"/>
                  </a:lnTo>
                  <a:lnTo>
                    <a:pt x="608" y="755"/>
                  </a:lnTo>
                  <a:lnTo>
                    <a:pt x="604" y="755"/>
                  </a:lnTo>
                  <a:lnTo>
                    <a:pt x="601" y="755"/>
                  </a:lnTo>
                  <a:lnTo>
                    <a:pt x="597" y="755"/>
                  </a:lnTo>
                  <a:lnTo>
                    <a:pt x="594" y="755"/>
                  </a:lnTo>
                  <a:lnTo>
                    <a:pt x="590" y="755"/>
                  </a:lnTo>
                  <a:lnTo>
                    <a:pt x="586" y="755"/>
                  </a:lnTo>
                  <a:lnTo>
                    <a:pt x="583" y="755"/>
                  </a:lnTo>
                  <a:lnTo>
                    <a:pt x="579" y="755"/>
                  </a:lnTo>
                  <a:lnTo>
                    <a:pt x="576" y="755"/>
                  </a:lnTo>
                  <a:lnTo>
                    <a:pt x="572" y="755"/>
                  </a:lnTo>
                  <a:lnTo>
                    <a:pt x="569" y="755"/>
                  </a:lnTo>
                  <a:lnTo>
                    <a:pt x="565" y="755"/>
                  </a:lnTo>
                  <a:lnTo>
                    <a:pt x="562" y="755"/>
                  </a:lnTo>
                  <a:lnTo>
                    <a:pt x="559" y="755"/>
                  </a:lnTo>
                  <a:lnTo>
                    <a:pt x="555" y="755"/>
                  </a:lnTo>
                  <a:lnTo>
                    <a:pt x="552" y="755"/>
                  </a:lnTo>
                  <a:lnTo>
                    <a:pt x="548" y="755"/>
                  </a:lnTo>
                  <a:lnTo>
                    <a:pt x="545" y="755"/>
                  </a:lnTo>
                  <a:lnTo>
                    <a:pt x="541" y="755"/>
                  </a:lnTo>
                  <a:lnTo>
                    <a:pt x="537" y="755"/>
                  </a:lnTo>
                  <a:lnTo>
                    <a:pt x="534" y="755"/>
                  </a:lnTo>
                  <a:lnTo>
                    <a:pt x="530" y="755"/>
                  </a:lnTo>
                  <a:lnTo>
                    <a:pt x="527" y="755"/>
                  </a:lnTo>
                  <a:lnTo>
                    <a:pt x="523" y="755"/>
                  </a:lnTo>
                  <a:lnTo>
                    <a:pt x="520" y="755"/>
                  </a:lnTo>
                  <a:lnTo>
                    <a:pt x="516" y="755"/>
                  </a:lnTo>
                  <a:lnTo>
                    <a:pt x="512" y="755"/>
                  </a:lnTo>
                  <a:lnTo>
                    <a:pt x="509" y="755"/>
                  </a:lnTo>
                  <a:lnTo>
                    <a:pt x="505" y="755"/>
                  </a:lnTo>
                  <a:lnTo>
                    <a:pt x="502" y="755"/>
                  </a:lnTo>
                  <a:lnTo>
                    <a:pt x="498" y="755"/>
                  </a:lnTo>
                  <a:lnTo>
                    <a:pt x="496" y="755"/>
                  </a:lnTo>
                  <a:lnTo>
                    <a:pt x="492" y="755"/>
                  </a:lnTo>
                  <a:lnTo>
                    <a:pt x="488" y="755"/>
                  </a:lnTo>
                  <a:lnTo>
                    <a:pt x="485" y="755"/>
                  </a:lnTo>
                  <a:lnTo>
                    <a:pt x="481" y="755"/>
                  </a:lnTo>
                  <a:lnTo>
                    <a:pt x="478" y="755"/>
                  </a:lnTo>
                  <a:lnTo>
                    <a:pt x="474" y="755"/>
                  </a:lnTo>
                  <a:lnTo>
                    <a:pt x="471" y="755"/>
                  </a:lnTo>
                  <a:lnTo>
                    <a:pt x="467" y="755"/>
                  </a:lnTo>
                  <a:lnTo>
                    <a:pt x="463" y="755"/>
                  </a:lnTo>
                  <a:lnTo>
                    <a:pt x="460" y="755"/>
                  </a:lnTo>
                  <a:lnTo>
                    <a:pt x="456" y="755"/>
                  </a:lnTo>
                  <a:lnTo>
                    <a:pt x="453" y="755"/>
                  </a:lnTo>
                  <a:lnTo>
                    <a:pt x="449" y="755"/>
                  </a:lnTo>
                  <a:lnTo>
                    <a:pt x="446" y="755"/>
                  </a:lnTo>
                  <a:lnTo>
                    <a:pt x="442" y="755"/>
                  </a:lnTo>
                  <a:lnTo>
                    <a:pt x="439" y="755"/>
                  </a:lnTo>
                  <a:lnTo>
                    <a:pt x="436" y="755"/>
                  </a:lnTo>
                  <a:lnTo>
                    <a:pt x="432" y="755"/>
                  </a:lnTo>
                  <a:lnTo>
                    <a:pt x="429" y="755"/>
                  </a:lnTo>
                  <a:lnTo>
                    <a:pt x="425" y="755"/>
                  </a:lnTo>
                  <a:lnTo>
                    <a:pt x="422" y="755"/>
                  </a:lnTo>
                  <a:lnTo>
                    <a:pt x="418" y="755"/>
                  </a:lnTo>
                  <a:lnTo>
                    <a:pt x="414" y="755"/>
                  </a:lnTo>
                  <a:lnTo>
                    <a:pt x="411" y="755"/>
                  </a:lnTo>
                  <a:lnTo>
                    <a:pt x="407" y="755"/>
                  </a:lnTo>
                  <a:lnTo>
                    <a:pt x="404" y="755"/>
                  </a:lnTo>
                  <a:lnTo>
                    <a:pt x="400" y="755"/>
                  </a:lnTo>
                  <a:lnTo>
                    <a:pt x="397" y="755"/>
                  </a:lnTo>
                  <a:lnTo>
                    <a:pt x="393" y="755"/>
                  </a:lnTo>
                  <a:lnTo>
                    <a:pt x="389" y="755"/>
                  </a:lnTo>
                  <a:lnTo>
                    <a:pt x="386" y="755"/>
                  </a:lnTo>
                  <a:lnTo>
                    <a:pt x="382" y="755"/>
                  </a:lnTo>
                  <a:lnTo>
                    <a:pt x="380" y="755"/>
                  </a:lnTo>
                  <a:lnTo>
                    <a:pt x="376" y="755"/>
                  </a:lnTo>
                  <a:lnTo>
                    <a:pt x="373" y="755"/>
                  </a:lnTo>
                  <a:lnTo>
                    <a:pt x="369" y="755"/>
                  </a:lnTo>
                  <a:lnTo>
                    <a:pt x="365" y="755"/>
                  </a:lnTo>
                  <a:lnTo>
                    <a:pt x="362" y="755"/>
                  </a:lnTo>
                  <a:lnTo>
                    <a:pt x="358" y="755"/>
                  </a:lnTo>
                  <a:lnTo>
                    <a:pt x="355" y="755"/>
                  </a:lnTo>
                  <a:lnTo>
                    <a:pt x="351" y="755"/>
                  </a:lnTo>
                  <a:lnTo>
                    <a:pt x="348" y="755"/>
                  </a:lnTo>
                  <a:lnTo>
                    <a:pt x="344" y="755"/>
                  </a:lnTo>
                  <a:lnTo>
                    <a:pt x="340" y="755"/>
                  </a:lnTo>
                  <a:lnTo>
                    <a:pt x="337" y="755"/>
                  </a:lnTo>
                  <a:lnTo>
                    <a:pt x="333" y="755"/>
                  </a:lnTo>
                  <a:lnTo>
                    <a:pt x="330" y="755"/>
                  </a:lnTo>
                  <a:lnTo>
                    <a:pt x="326" y="755"/>
                  </a:lnTo>
                  <a:lnTo>
                    <a:pt x="323" y="755"/>
                  </a:lnTo>
                  <a:lnTo>
                    <a:pt x="319" y="755"/>
                  </a:lnTo>
                  <a:lnTo>
                    <a:pt x="315" y="755"/>
                  </a:lnTo>
                  <a:lnTo>
                    <a:pt x="312" y="755"/>
                  </a:lnTo>
                  <a:lnTo>
                    <a:pt x="308" y="755"/>
                  </a:lnTo>
                  <a:lnTo>
                    <a:pt x="306" y="755"/>
                  </a:lnTo>
                  <a:lnTo>
                    <a:pt x="302" y="755"/>
                  </a:lnTo>
                  <a:lnTo>
                    <a:pt x="299" y="755"/>
                  </a:lnTo>
                  <a:lnTo>
                    <a:pt x="295" y="755"/>
                  </a:lnTo>
                  <a:lnTo>
                    <a:pt x="291" y="755"/>
                  </a:lnTo>
                  <a:lnTo>
                    <a:pt x="288" y="755"/>
                  </a:lnTo>
                  <a:lnTo>
                    <a:pt x="284" y="755"/>
                  </a:lnTo>
                  <a:lnTo>
                    <a:pt x="281" y="755"/>
                  </a:lnTo>
                  <a:lnTo>
                    <a:pt x="277" y="755"/>
                  </a:lnTo>
                  <a:lnTo>
                    <a:pt x="274" y="755"/>
                  </a:lnTo>
                  <a:lnTo>
                    <a:pt x="270" y="755"/>
                  </a:lnTo>
                  <a:lnTo>
                    <a:pt x="266" y="755"/>
                  </a:lnTo>
                  <a:lnTo>
                    <a:pt x="263" y="755"/>
                  </a:lnTo>
                  <a:lnTo>
                    <a:pt x="259" y="755"/>
                  </a:lnTo>
                  <a:lnTo>
                    <a:pt x="256" y="755"/>
                  </a:lnTo>
                  <a:lnTo>
                    <a:pt x="252" y="755"/>
                  </a:lnTo>
                  <a:lnTo>
                    <a:pt x="250" y="755"/>
                  </a:lnTo>
                  <a:lnTo>
                    <a:pt x="246" y="755"/>
                  </a:lnTo>
                  <a:lnTo>
                    <a:pt x="242" y="755"/>
                  </a:lnTo>
                  <a:lnTo>
                    <a:pt x="239" y="755"/>
                  </a:lnTo>
                  <a:lnTo>
                    <a:pt x="235" y="755"/>
                  </a:lnTo>
                  <a:lnTo>
                    <a:pt x="232" y="755"/>
                  </a:lnTo>
                  <a:lnTo>
                    <a:pt x="228" y="755"/>
                  </a:lnTo>
                  <a:lnTo>
                    <a:pt x="225" y="755"/>
                  </a:lnTo>
                  <a:lnTo>
                    <a:pt x="221" y="755"/>
                  </a:lnTo>
                  <a:lnTo>
                    <a:pt x="217" y="755"/>
                  </a:lnTo>
                  <a:lnTo>
                    <a:pt x="214" y="755"/>
                  </a:lnTo>
                  <a:lnTo>
                    <a:pt x="210" y="755"/>
                  </a:lnTo>
                  <a:lnTo>
                    <a:pt x="207" y="755"/>
                  </a:lnTo>
                  <a:lnTo>
                    <a:pt x="203" y="755"/>
                  </a:lnTo>
                  <a:lnTo>
                    <a:pt x="200" y="755"/>
                  </a:lnTo>
                  <a:lnTo>
                    <a:pt x="196" y="755"/>
                  </a:lnTo>
                  <a:lnTo>
                    <a:pt x="193" y="755"/>
                  </a:lnTo>
                  <a:lnTo>
                    <a:pt x="190" y="755"/>
                  </a:lnTo>
                  <a:lnTo>
                    <a:pt x="186" y="755"/>
                  </a:lnTo>
                  <a:lnTo>
                    <a:pt x="183" y="755"/>
                  </a:lnTo>
                  <a:lnTo>
                    <a:pt x="179" y="755"/>
                  </a:lnTo>
                  <a:lnTo>
                    <a:pt x="176" y="755"/>
                  </a:lnTo>
                  <a:lnTo>
                    <a:pt x="172" y="755"/>
                  </a:lnTo>
                  <a:lnTo>
                    <a:pt x="168" y="755"/>
                  </a:lnTo>
                  <a:lnTo>
                    <a:pt x="165" y="755"/>
                  </a:lnTo>
                  <a:lnTo>
                    <a:pt x="161" y="755"/>
                  </a:lnTo>
                  <a:lnTo>
                    <a:pt x="158" y="755"/>
                  </a:lnTo>
                  <a:lnTo>
                    <a:pt x="154" y="755"/>
                  </a:lnTo>
                  <a:lnTo>
                    <a:pt x="151" y="755"/>
                  </a:lnTo>
                  <a:lnTo>
                    <a:pt x="147" y="755"/>
                  </a:lnTo>
                  <a:lnTo>
                    <a:pt x="143" y="755"/>
                  </a:lnTo>
                  <a:lnTo>
                    <a:pt x="140" y="755"/>
                  </a:lnTo>
                  <a:lnTo>
                    <a:pt x="136" y="755"/>
                  </a:lnTo>
                  <a:lnTo>
                    <a:pt x="133" y="755"/>
                  </a:lnTo>
                  <a:lnTo>
                    <a:pt x="129" y="755"/>
                  </a:lnTo>
                  <a:lnTo>
                    <a:pt x="127" y="755"/>
                  </a:lnTo>
                  <a:lnTo>
                    <a:pt x="123" y="755"/>
                  </a:lnTo>
                  <a:lnTo>
                    <a:pt x="119" y="755"/>
                  </a:lnTo>
                  <a:lnTo>
                    <a:pt x="116" y="755"/>
                  </a:lnTo>
                  <a:lnTo>
                    <a:pt x="112" y="755"/>
                  </a:lnTo>
                  <a:lnTo>
                    <a:pt x="109" y="755"/>
                  </a:lnTo>
                  <a:lnTo>
                    <a:pt x="105" y="755"/>
                  </a:lnTo>
                  <a:lnTo>
                    <a:pt x="102" y="755"/>
                  </a:lnTo>
                  <a:lnTo>
                    <a:pt x="98" y="755"/>
                  </a:lnTo>
                  <a:lnTo>
                    <a:pt x="94" y="755"/>
                  </a:lnTo>
                  <a:lnTo>
                    <a:pt x="91" y="755"/>
                  </a:lnTo>
                  <a:lnTo>
                    <a:pt x="87" y="755"/>
                  </a:lnTo>
                  <a:lnTo>
                    <a:pt x="84" y="755"/>
                  </a:lnTo>
                  <a:lnTo>
                    <a:pt x="80" y="755"/>
                  </a:lnTo>
                  <a:lnTo>
                    <a:pt x="77" y="755"/>
                  </a:lnTo>
                  <a:lnTo>
                    <a:pt x="73" y="755"/>
                  </a:lnTo>
                  <a:lnTo>
                    <a:pt x="70" y="755"/>
                  </a:lnTo>
                  <a:lnTo>
                    <a:pt x="66" y="755"/>
                  </a:lnTo>
                  <a:lnTo>
                    <a:pt x="62" y="755"/>
                  </a:lnTo>
                  <a:lnTo>
                    <a:pt x="59" y="755"/>
                  </a:lnTo>
                  <a:lnTo>
                    <a:pt x="56" y="755"/>
                  </a:lnTo>
                  <a:lnTo>
                    <a:pt x="53" y="755"/>
                  </a:lnTo>
                  <a:lnTo>
                    <a:pt x="49" y="755"/>
                  </a:lnTo>
                  <a:lnTo>
                    <a:pt x="45" y="755"/>
                  </a:lnTo>
                  <a:lnTo>
                    <a:pt x="42" y="755"/>
                  </a:lnTo>
                  <a:lnTo>
                    <a:pt x="38" y="755"/>
                  </a:lnTo>
                  <a:lnTo>
                    <a:pt x="35" y="755"/>
                  </a:lnTo>
                  <a:lnTo>
                    <a:pt x="31" y="755"/>
                  </a:lnTo>
                  <a:lnTo>
                    <a:pt x="28" y="755"/>
                  </a:lnTo>
                  <a:lnTo>
                    <a:pt x="24" y="755"/>
                  </a:lnTo>
                  <a:lnTo>
                    <a:pt x="20" y="755"/>
                  </a:lnTo>
                  <a:lnTo>
                    <a:pt x="17" y="755"/>
                  </a:lnTo>
                  <a:lnTo>
                    <a:pt x="13" y="755"/>
                  </a:lnTo>
                  <a:lnTo>
                    <a:pt x="10" y="755"/>
                  </a:lnTo>
                  <a:lnTo>
                    <a:pt x="6" y="755"/>
                  </a:lnTo>
                  <a:lnTo>
                    <a:pt x="4" y="755"/>
                  </a:lnTo>
                  <a:lnTo>
                    <a:pt x="0" y="755"/>
                  </a:lnTo>
                  <a:lnTo>
                    <a:pt x="0" y="747"/>
                  </a:lnTo>
                </a:path>
              </a:pathLst>
            </a:custGeom>
            <a:solidFill>
              <a:srgbClr val="C0C0C0"/>
            </a:solidFill>
            <a:ln w="12700" cap="rnd">
              <a:noFill/>
              <a:round/>
              <a:headEnd/>
              <a:tailEnd/>
            </a:ln>
          </p:spPr>
          <p:txBody>
            <a:bodyPr/>
            <a:lstStyle/>
            <a:p>
              <a:endParaRPr lang="en-US"/>
            </a:p>
          </p:txBody>
        </p:sp>
        <p:sp>
          <p:nvSpPr>
            <p:cNvPr id="3097" name="Freeform 9"/>
            <p:cNvSpPr>
              <a:spLocks/>
            </p:cNvSpPr>
            <p:nvPr/>
          </p:nvSpPr>
          <p:spPr bwMode="auto">
            <a:xfrm>
              <a:off x="1947" y="2820"/>
              <a:ext cx="700" cy="92"/>
            </a:xfrm>
            <a:custGeom>
              <a:avLst/>
              <a:gdLst>
                <a:gd name="T0" fmla="*/ 21 w 700"/>
                <a:gd name="T1" fmla="*/ 91 h 92"/>
                <a:gd name="T2" fmla="*/ 45 w 700"/>
                <a:gd name="T3" fmla="*/ 91 h 92"/>
                <a:gd name="T4" fmla="*/ 70 w 700"/>
                <a:gd name="T5" fmla="*/ 91 h 92"/>
                <a:gd name="T6" fmla="*/ 95 w 700"/>
                <a:gd name="T7" fmla="*/ 91 h 92"/>
                <a:gd name="T8" fmla="*/ 119 w 700"/>
                <a:gd name="T9" fmla="*/ 91 h 92"/>
                <a:gd name="T10" fmla="*/ 144 w 700"/>
                <a:gd name="T11" fmla="*/ 91 h 92"/>
                <a:gd name="T12" fmla="*/ 167 w 700"/>
                <a:gd name="T13" fmla="*/ 91 h 92"/>
                <a:gd name="T14" fmla="*/ 192 w 700"/>
                <a:gd name="T15" fmla="*/ 91 h 92"/>
                <a:gd name="T16" fmla="*/ 216 w 700"/>
                <a:gd name="T17" fmla="*/ 91 h 92"/>
                <a:gd name="T18" fmla="*/ 241 w 700"/>
                <a:gd name="T19" fmla="*/ 91 h 92"/>
                <a:gd name="T20" fmla="*/ 266 w 700"/>
                <a:gd name="T21" fmla="*/ 91 h 92"/>
                <a:gd name="T22" fmla="*/ 290 w 700"/>
                <a:gd name="T23" fmla="*/ 91 h 92"/>
                <a:gd name="T24" fmla="*/ 315 w 700"/>
                <a:gd name="T25" fmla="*/ 91 h 92"/>
                <a:gd name="T26" fmla="*/ 339 w 700"/>
                <a:gd name="T27" fmla="*/ 91 h 92"/>
                <a:gd name="T28" fmla="*/ 363 w 700"/>
                <a:gd name="T29" fmla="*/ 0 h 92"/>
                <a:gd name="T30" fmla="*/ 388 w 700"/>
                <a:gd name="T31" fmla="*/ 13 h 92"/>
                <a:gd name="T32" fmla="*/ 412 w 700"/>
                <a:gd name="T33" fmla="*/ 23 h 92"/>
                <a:gd name="T34" fmla="*/ 437 w 700"/>
                <a:gd name="T35" fmla="*/ 33 h 92"/>
                <a:gd name="T36" fmla="*/ 462 w 700"/>
                <a:gd name="T37" fmla="*/ 42 h 92"/>
                <a:gd name="T38" fmla="*/ 485 w 700"/>
                <a:gd name="T39" fmla="*/ 49 h 92"/>
                <a:gd name="T40" fmla="*/ 510 w 700"/>
                <a:gd name="T41" fmla="*/ 56 h 92"/>
                <a:gd name="T42" fmla="*/ 534 w 700"/>
                <a:gd name="T43" fmla="*/ 61 h 92"/>
                <a:gd name="T44" fmla="*/ 559 w 700"/>
                <a:gd name="T45" fmla="*/ 66 h 92"/>
                <a:gd name="T46" fmla="*/ 584 w 700"/>
                <a:gd name="T47" fmla="*/ 70 h 92"/>
                <a:gd name="T48" fmla="*/ 608 w 700"/>
                <a:gd name="T49" fmla="*/ 74 h 92"/>
                <a:gd name="T50" fmla="*/ 633 w 700"/>
                <a:gd name="T51" fmla="*/ 77 h 92"/>
                <a:gd name="T52" fmla="*/ 656 w 700"/>
                <a:gd name="T53" fmla="*/ 80 h 92"/>
                <a:gd name="T54" fmla="*/ 681 w 700"/>
                <a:gd name="T55" fmla="*/ 82 h 92"/>
                <a:gd name="T56" fmla="*/ 695 w 700"/>
                <a:gd name="T57" fmla="*/ 91 h 92"/>
                <a:gd name="T58" fmla="*/ 671 w 700"/>
                <a:gd name="T59" fmla="*/ 91 h 92"/>
                <a:gd name="T60" fmla="*/ 646 w 700"/>
                <a:gd name="T61" fmla="*/ 91 h 92"/>
                <a:gd name="T62" fmla="*/ 622 w 700"/>
                <a:gd name="T63" fmla="*/ 91 h 92"/>
                <a:gd name="T64" fmla="*/ 597 w 700"/>
                <a:gd name="T65" fmla="*/ 91 h 92"/>
                <a:gd name="T66" fmla="*/ 573 w 700"/>
                <a:gd name="T67" fmla="*/ 91 h 92"/>
                <a:gd name="T68" fmla="*/ 548 w 700"/>
                <a:gd name="T69" fmla="*/ 91 h 92"/>
                <a:gd name="T70" fmla="*/ 524 w 700"/>
                <a:gd name="T71" fmla="*/ 91 h 92"/>
                <a:gd name="T72" fmla="*/ 500 w 700"/>
                <a:gd name="T73" fmla="*/ 91 h 92"/>
                <a:gd name="T74" fmla="*/ 475 w 700"/>
                <a:gd name="T75" fmla="*/ 91 h 92"/>
                <a:gd name="T76" fmla="*/ 451 w 700"/>
                <a:gd name="T77" fmla="*/ 91 h 92"/>
                <a:gd name="T78" fmla="*/ 426 w 700"/>
                <a:gd name="T79" fmla="*/ 91 h 92"/>
                <a:gd name="T80" fmla="*/ 401 w 700"/>
                <a:gd name="T81" fmla="*/ 91 h 92"/>
                <a:gd name="T82" fmla="*/ 377 w 700"/>
                <a:gd name="T83" fmla="*/ 91 h 92"/>
                <a:gd name="T84" fmla="*/ 353 w 700"/>
                <a:gd name="T85" fmla="*/ 91 h 92"/>
                <a:gd name="T86" fmla="*/ 329 w 700"/>
                <a:gd name="T87" fmla="*/ 91 h 92"/>
                <a:gd name="T88" fmla="*/ 304 w 700"/>
                <a:gd name="T89" fmla="*/ 91 h 92"/>
                <a:gd name="T90" fmla="*/ 280 w 700"/>
                <a:gd name="T91" fmla="*/ 91 h 92"/>
                <a:gd name="T92" fmla="*/ 255 w 700"/>
                <a:gd name="T93" fmla="*/ 91 h 92"/>
                <a:gd name="T94" fmla="*/ 230 w 700"/>
                <a:gd name="T95" fmla="*/ 91 h 92"/>
                <a:gd name="T96" fmla="*/ 206 w 700"/>
                <a:gd name="T97" fmla="*/ 91 h 92"/>
                <a:gd name="T98" fmla="*/ 182 w 700"/>
                <a:gd name="T99" fmla="*/ 91 h 92"/>
                <a:gd name="T100" fmla="*/ 157 w 700"/>
                <a:gd name="T101" fmla="*/ 91 h 92"/>
                <a:gd name="T102" fmla="*/ 133 w 700"/>
                <a:gd name="T103" fmla="*/ 91 h 92"/>
                <a:gd name="T104" fmla="*/ 108 w 700"/>
                <a:gd name="T105" fmla="*/ 91 h 92"/>
                <a:gd name="T106" fmla="*/ 84 w 700"/>
                <a:gd name="T107" fmla="*/ 91 h 92"/>
                <a:gd name="T108" fmla="*/ 59 w 700"/>
                <a:gd name="T109" fmla="*/ 91 h 92"/>
                <a:gd name="T110" fmla="*/ 35 w 700"/>
                <a:gd name="T111" fmla="*/ 91 h 92"/>
                <a:gd name="T112" fmla="*/ 11 w 700"/>
                <a:gd name="T113" fmla="*/ 91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2"/>
                <a:gd name="T173" fmla="*/ 700 w 700"/>
                <a:gd name="T174" fmla="*/ 92 h 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2">
                  <a:moveTo>
                    <a:pt x="0" y="91"/>
                  </a:moveTo>
                  <a:lnTo>
                    <a:pt x="4" y="91"/>
                  </a:lnTo>
                  <a:lnTo>
                    <a:pt x="7" y="91"/>
                  </a:lnTo>
                  <a:lnTo>
                    <a:pt x="11" y="91"/>
                  </a:lnTo>
                  <a:lnTo>
                    <a:pt x="14" y="91"/>
                  </a:lnTo>
                  <a:lnTo>
                    <a:pt x="18" y="91"/>
                  </a:lnTo>
                  <a:lnTo>
                    <a:pt x="21" y="91"/>
                  </a:lnTo>
                  <a:lnTo>
                    <a:pt x="25" y="91"/>
                  </a:lnTo>
                  <a:lnTo>
                    <a:pt x="28" y="91"/>
                  </a:lnTo>
                  <a:lnTo>
                    <a:pt x="31" y="91"/>
                  </a:lnTo>
                  <a:lnTo>
                    <a:pt x="35" y="91"/>
                  </a:lnTo>
                  <a:lnTo>
                    <a:pt x="38" y="91"/>
                  </a:lnTo>
                  <a:lnTo>
                    <a:pt x="42" y="91"/>
                  </a:lnTo>
                  <a:lnTo>
                    <a:pt x="45" y="91"/>
                  </a:lnTo>
                  <a:lnTo>
                    <a:pt x="49" y="91"/>
                  </a:lnTo>
                  <a:lnTo>
                    <a:pt x="52" y="91"/>
                  </a:lnTo>
                  <a:lnTo>
                    <a:pt x="56" y="91"/>
                  </a:lnTo>
                  <a:lnTo>
                    <a:pt x="59" y="91"/>
                  </a:lnTo>
                  <a:lnTo>
                    <a:pt x="63" y="91"/>
                  </a:lnTo>
                  <a:lnTo>
                    <a:pt x="66" y="91"/>
                  </a:lnTo>
                  <a:lnTo>
                    <a:pt x="70" y="91"/>
                  </a:lnTo>
                  <a:lnTo>
                    <a:pt x="74" y="91"/>
                  </a:lnTo>
                  <a:lnTo>
                    <a:pt x="77" y="91"/>
                  </a:lnTo>
                  <a:lnTo>
                    <a:pt x="81" y="91"/>
                  </a:lnTo>
                  <a:lnTo>
                    <a:pt x="84" y="91"/>
                  </a:lnTo>
                  <a:lnTo>
                    <a:pt x="88" y="91"/>
                  </a:lnTo>
                  <a:lnTo>
                    <a:pt x="91" y="91"/>
                  </a:lnTo>
                  <a:lnTo>
                    <a:pt x="95" y="91"/>
                  </a:lnTo>
                  <a:lnTo>
                    <a:pt x="97" y="91"/>
                  </a:lnTo>
                  <a:lnTo>
                    <a:pt x="101" y="91"/>
                  </a:lnTo>
                  <a:lnTo>
                    <a:pt x="105" y="91"/>
                  </a:lnTo>
                  <a:lnTo>
                    <a:pt x="108" y="91"/>
                  </a:lnTo>
                  <a:lnTo>
                    <a:pt x="112" y="91"/>
                  </a:lnTo>
                  <a:lnTo>
                    <a:pt x="115" y="91"/>
                  </a:lnTo>
                  <a:lnTo>
                    <a:pt x="119" y="91"/>
                  </a:lnTo>
                  <a:lnTo>
                    <a:pt x="122" y="91"/>
                  </a:lnTo>
                  <a:lnTo>
                    <a:pt x="126" y="91"/>
                  </a:lnTo>
                  <a:lnTo>
                    <a:pt x="129" y="91"/>
                  </a:lnTo>
                  <a:lnTo>
                    <a:pt x="133" y="91"/>
                  </a:lnTo>
                  <a:lnTo>
                    <a:pt x="136" y="91"/>
                  </a:lnTo>
                  <a:lnTo>
                    <a:pt x="140" y="91"/>
                  </a:lnTo>
                  <a:lnTo>
                    <a:pt x="144" y="91"/>
                  </a:lnTo>
                  <a:lnTo>
                    <a:pt x="147" y="91"/>
                  </a:lnTo>
                  <a:lnTo>
                    <a:pt x="151" y="91"/>
                  </a:lnTo>
                  <a:lnTo>
                    <a:pt x="153" y="91"/>
                  </a:lnTo>
                  <a:lnTo>
                    <a:pt x="157" y="91"/>
                  </a:lnTo>
                  <a:lnTo>
                    <a:pt x="160" y="91"/>
                  </a:lnTo>
                  <a:lnTo>
                    <a:pt x="164" y="91"/>
                  </a:lnTo>
                  <a:lnTo>
                    <a:pt x="167" y="91"/>
                  </a:lnTo>
                  <a:lnTo>
                    <a:pt x="171" y="91"/>
                  </a:lnTo>
                  <a:lnTo>
                    <a:pt x="175" y="91"/>
                  </a:lnTo>
                  <a:lnTo>
                    <a:pt x="178" y="91"/>
                  </a:lnTo>
                  <a:lnTo>
                    <a:pt x="182" y="91"/>
                  </a:lnTo>
                  <a:lnTo>
                    <a:pt x="185" y="91"/>
                  </a:lnTo>
                  <a:lnTo>
                    <a:pt x="189" y="91"/>
                  </a:lnTo>
                  <a:lnTo>
                    <a:pt x="192" y="91"/>
                  </a:lnTo>
                  <a:lnTo>
                    <a:pt x="196" y="91"/>
                  </a:lnTo>
                  <a:lnTo>
                    <a:pt x="199" y="91"/>
                  </a:lnTo>
                  <a:lnTo>
                    <a:pt x="203" y="91"/>
                  </a:lnTo>
                  <a:lnTo>
                    <a:pt x="206" y="91"/>
                  </a:lnTo>
                  <a:lnTo>
                    <a:pt x="210" y="91"/>
                  </a:lnTo>
                  <a:lnTo>
                    <a:pt x="213" y="91"/>
                  </a:lnTo>
                  <a:lnTo>
                    <a:pt x="216" y="91"/>
                  </a:lnTo>
                  <a:lnTo>
                    <a:pt x="220" y="91"/>
                  </a:lnTo>
                  <a:lnTo>
                    <a:pt x="223" y="91"/>
                  </a:lnTo>
                  <a:lnTo>
                    <a:pt x="227" y="91"/>
                  </a:lnTo>
                  <a:lnTo>
                    <a:pt x="230" y="91"/>
                  </a:lnTo>
                  <a:lnTo>
                    <a:pt x="234" y="91"/>
                  </a:lnTo>
                  <a:lnTo>
                    <a:pt x="237" y="91"/>
                  </a:lnTo>
                  <a:lnTo>
                    <a:pt x="241" y="91"/>
                  </a:lnTo>
                  <a:lnTo>
                    <a:pt x="245" y="91"/>
                  </a:lnTo>
                  <a:lnTo>
                    <a:pt x="248" y="91"/>
                  </a:lnTo>
                  <a:lnTo>
                    <a:pt x="252" y="91"/>
                  </a:lnTo>
                  <a:lnTo>
                    <a:pt x="255" y="91"/>
                  </a:lnTo>
                  <a:lnTo>
                    <a:pt x="259" y="91"/>
                  </a:lnTo>
                  <a:lnTo>
                    <a:pt x="262" y="91"/>
                  </a:lnTo>
                  <a:lnTo>
                    <a:pt x="266" y="91"/>
                  </a:lnTo>
                  <a:lnTo>
                    <a:pt x="269" y="91"/>
                  </a:lnTo>
                  <a:lnTo>
                    <a:pt x="273" y="91"/>
                  </a:lnTo>
                  <a:lnTo>
                    <a:pt x="276" y="91"/>
                  </a:lnTo>
                  <a:lnTo>
                    <a:pt x="280" y="91"/>
                  </a:lnTo>
                  <a:lnTo>
                    <a:pt x="283" y="91"/>
                  </a:lnTo>
                  <a:lnTo>
                    <a:pt x="286" y="91"/>
                  </a:lnTo>
                  <a:lnTo>
                    <a:pt x="290" y="91"/>
                  </a:lnTo>
                  <a:lnTo>
                    <a:pt x="293" y="91"/>
                  </a:lnTo>
                  <a:lnTo>
                    <a:pt x="297" y="91"/>
                  </a:lnTo>
                  <a:lnTo>
                    <a:pt x="300" y="91"/>
                  </a:lnTo>
                  <a:lnTo>
                    <a:pt x="304" y="91"/>
                  </a:lnTo>
                  <a:lnTo>
                    <a:pt x="307" y="91"/>
                  </a:lnTo>
                  <a:lnTo>
                    <a:pt x="311" y="91"/>
                  </a:lnTo>
                  <a:lnTo>
                    <a:pt x="315" y="91"/>
                  </a:lnTo>
                  <a:lnTo>
                    <a:pt x="318" y="91"/>
                  </a:lnTo>
                  <a:lnTo>
                    <a:pt x="322" y="91"/>
                  </a:lnTo>
                  <a:lnTo>
                    <a:pt x="325" y="91"/>
                  </a:lnTo>
                  <a:lnTo>
                    <a:pt x="329" y="91"/>
                  </a:lnTo>
                  <a:lnTo>
                    <a:pt x="332" y="91"/>
                  </a:lnTo>
                  <a:lnTo>
                    <a:pt x="336" y="91"/>
                  </a:lnTo>
                  <a:lnTo>
                    <a:pt x="339" y="91"/>
                  </a:lnTo>
                  <a:lnTo>
                    <a:pt x="342" y="91"/>
                  </a:lnTo>
                  <a:lnTo>
                    <a:pt x="346" y="91"/>
                  </a:lnTo>
                  <a:lnTo>
                    <a:pt x="349" y="91"/>
                  </a:lnTo>
                  <a:lnTo>
                    <a:pt x="353" y="91"/>
                  </a:lnTo>
                  <a:lnTo>
                    <a:pt x="356" y="91"/>
                  </a:lnTo>
                  <a:lnTo>
                    <a:pt x="360" y="91"/>
                  </a:lnTo>
                  <a:lnTo>
                    <a:pt x="363" y="0"/>
                  </a:lnTo>
                  <a:lnTo>
                    <a:pt x="367" y="2"/>
                  </a:lnTo>
                  <a:lnTo>
                    <a:pt x="370" y="4"/>
                  </a:lnTo>
                  <a:lnTo>
                    <a:pt x="374" y="6"/>
                  </a:lnTo>
                  <a:lnTo>
                    <a:pt x="377" y="8"/>
                  </a:lnTo>
                  <a:lnTo>
                    <a:pt x="381" y="9"/>
                  </a:lnTo>
                  <a:lnTo>
                    <a:pt x="384" y="11"/>
                  </a:lnTo>
                  <a:lnTo>
                    <a:pt x="388" y="13"/>
                  </a:lnTo>
                  <a:lnTo>
                    <a:pt x="392" y="14"/>
                  </a:lnTo>
                  <a:lnTo>
                    <a:pt x="395" y="16"/>
                  </a:lnTo>
                  <a:lnTo>
                    <a:pt x="398" y="17"/>
                  </a:lnTo>
                  <a:lnTo>
                    <a:pt x="401" y="19"/>
                  </a:lnTo>
                  <a:lnTo>
                    <a:pt x="405" y="20"/>
                  </a:lnTo>
                  <a:lnTo>
                    <a:pt x="408" y="21"/>
                  </a:lnTo>
                  <a:lnTo>
                    <a:pt x="412" y="23"/>
                  </a:lnTo>
                  <a:lnTo>
                    <a:pt x="416" y="25"/>
                  </a:lnTo>
                  <a:lnTo>
                    <a:pt x="419" y="27"/>
                  </a:lnTo>
                  <a:lnTo>
                    <a:pt x="423" y="28"/>
                  </a:lnTo>
                  <a:lnTo>
                    <a:pt x="426" y="29"/>
                  </a:lnTo>
                  <a:lnTo>
                    <a:pt x="430" y="30"/>
                  </a:lnTo>
                  <a:lnTo>
                    <a:pt x="433" y="32"/>
                  </a:lnTo>
                  <a:lnTo>
                    <a:pt x="437" y="33"/>
                  </a:lnTo>
                  <a:lnTo>
                    <a:pt x="440" y="34"/>
                  </a:lnTo>
                  <a:lnTo>
                    <a:pt x="444" y="35"/>
                  </a:lnTo>
                  <a:lnTo>
                    <a:pt x="447" y="37"/>
                  </a:lnTo>
                  <a:lnTo>
                    <a:pt x="451" y="38"/>
                  </a:lnTo>
                  <a:lnTo>
                    <a:pt x="454" y="39"/>
                  </a:lnTo>
                  <a:lnTo>
                    <a:pt x="458" y="40"/>
                  </a:lnTo>
                  <a:lnTo>
                    <a:pt x="462" y="42"/>
                  </a:lnTo>
                  <a:lnTo>
                    <a:pt x="464" y="43"/>
                  </a:lnTo>
                  <a:lnTo>
                    <a:pt x="468" y="44"/>
                  </a:lnTo>
                  <a:lnTo>
                    <a:pt x="471" y="45"/>
                  </a:lnTo>
                  <a:lnTo>
                    <a:pt x="475" y="46"/>
                  </a:lnTo>
                  <a:lnTo>
                    <a:pt x="478" y="47"/>
                  </a:lnTo>
                  <a:lnTo>
                    <a:pt x="482" y="48"/>
                  </a:lnTo>
                  <a:lnTo>
                    <a:pt x="485" y="49"/>
                  </a:lnTo>
                  <a:lnTo>
                    <a:pt x="489" y="51"/>
                  </a:lnTo>
                  <a:lnTo>
                    <a:pt x="493" y="51"/>
                  </a:lnTo>
                  <a:lnTo>
                    <a:pt x="496" y="52"/>
                  </a:lnTo>
                  <a:lnTo>
                    <a:pt x="500" y="53"/>
                  </a:lnTo>
                  <a:lnTo>
                    <a:pt x="503" y="54"/>
                  </a:lnTo>
                  <a:lnTo>
                    <a:pt x="507" y="55"/>
                  </a:lnTo>
                  <a:lnTo>
                    <a:pt x="510" y="56"/>
                  </a:lnTo>
                  <a:lnTo>
                    <a:pt x="514" y="57"/>
                  </a:lnTo>
                  <a:lnTo>
                    <a:pt x="517" y="58"/>
                  </a:lnTo>
                  <a:lnTo>
                    <a:pt x="521" y="59"/>
                  </a:lnTo>
                  <a:lnTo>
                    <a:pt x="524" y="59"/>
                  </a:lnTo>
                  <a:lnTo>
                    <a:pt x="528" y="60"/>
                  </a:lnTo>
                  <a:lnTo>
                    <a:pt x="531" y="61"/>
                  </a:lnTo>
                  <a:lnTo>
                    <a:pt x="534" y="61"/>
                  </a:lnTo>
                  <a:lnTo>
                    <a:pt x="538" y="62"/>
                  </a:lnTo>
                  <a:lnTo>
                    <a:pt x="541" y="63"/>
                  </a:lnTo>
                  <a:lnTo>
                    <a:pt x="545" y="64"/>
                  </a:lnTo>
                  <a:lnTo>
                    <a:pt x="548" y="64"/>
                  </a:lnTo>
                  <a:lnTo>
                    <a:pt x="552" y="65"/>
                  </a:lnTo>
                  <a:lnTo>
                    <a:pt x="555" y="66"/>
                  </a:lnTo>
                  <a:lnTo>
                    <a:pt x="559" y="66"/>
                  </a:lnTo>
                  <a:lnTo>
                    <a:pt x="563" y="67"/>
                  </a:lnTo>
                  <a:lnTo>
                    <a:pt x="566" y="68"/>
                  </a:lnTo>
                  <a:lnTo>
                    <a:pt x="570" y="68"/>
                  </a:lnTo>
                  <a:lnTo>
                    <a:pt x="573" y="69"/>
                  </a:lnTo>
                  <a:lnTo>
                    <a:pt x="577" y="70"/>
                  </a:lnTo>
                  <a:lnTo>
                    <a:pt x="580" y="70"/>
                  </a:lnTo>
                  <a:lnTo>
                    <a:pt x="584" y="70"/>
                  </a:lnTo>
                  <a:lnTo>
                    <a:pt x="586" y="71"/>
                  </a:lnTo>
                  <a:lnTo>
                    <a:pt x="590" y="71"/>
                  </a:lnTo>
                  <a:lnTo>
                    <a:pt x="594" y="72"/>
                  </a:lnTo>
                  <a:lnTo>
                    <a:pt x="597" y="73"/>
                  </a:lnTo>
                  <a:lnTo>
                    <a:pt x="601" y="73"/>
                  </a:lnTo>
                  <a:lnTo>
                    <a:pt x="604" y="74"/>
                  </a:lnTo>
                  <a:lnTo>
                    <a:pt x="608" y="74"/>
                  </a:lnTo>
                  <a:lnTo>
                    <a:pt x="611" y="75"/>
                  </a:lnTo>
                  <a:lnTo>
                    <a:pt x="615" y="75"/>
                  </a:lnTo>
                  <a:lnTo>
                    <a:pt x="618" y="75"/>
                  </a:lnTo>
                  <a:lnTo>
                    <a:pt x="622" y="76"/>
                  </a:lnTo>
                  <a:lnTo>
                    <a:pt x="625" y="76"/>
                  </a:lnTo>
                  <a:lnTo>
                    <a:pt x="629" y="76"/>
                  </a:lnTo>
                  <a:lnTo>
                    <a:pt x="633" y="77"/>
                  </a:lnTo>
                  <a:lnTo>
                    <a:pt x="636" y="78"/>
                  </a:lnTo>
                  <a:lnTo>
                    <a:pt x="640" y="78"/>
                  </a:lnTo>
                  <a:lnTo>
                    <a:pt x="643" y="78"/>
                  </a:lnTo>
                  <a:lnTo>
                    <a:pt x="646" y="78"/>
                  </a:lnTo>
                  <a:lnTo>
                    <a:pt x="649" y="79"/>
                  </a:lnTo>
                  <a:lnTo>
                    <a:pt x="653" y="80"/>
                  </a:lnTo>
                  <a:lnTo>
                    <a:pt x="656" y="80"/>
                  </a:lnTo>
                  <a:lnTo>
                    <a:pt x="660" y="80"/>
                  </a:lnTo>
                  <a:lnTo>
                    <a:pt x="664" y="80"/>
                  </a:lnTo>
                  <a:lnTo>
                    <a:pt x="667" y="81"/>
                  </a:lnTo>
                  <a:lnTo>
                    <a:pt x="671" y="81"/>
                  </a:lnTo>
                  <a:lnTo>
                    <a:pt x="674" y="82"/>
                  </a:lnTo>
                  <a:lnTo>
                    <a:pt x="678" y="82"/>
                  </a:lnTo>
                  <a:lnTo>
                    <a:pt x="681" y="82"/>
                  </a:lnTo>
                  <a:lnTo>
                    <a:pt x="685" y="82"/>
                  </a:lnTo>
                  <a:lnTo>
                    <a:pt x="688" y="82"/>
                  </a:lnTo>
                  <a:lnTo>
                    <a:pt x="692" y="83"/>
                  </a:lnTo>
                  <a:lnTo>
                    <a:pt x="695" y="83"/>
                  </a:lnTo>
                  <a:lnTo>
                    <a:pt x="699" y="83"/>
                  </a:lnTo>
                  <a:lnTo>
                    <a:pt x="699" y="91"/>
                  </a:lnTo>
                  <a:lnTo>
                    <a:pt x="695" y="91"/>
                  </a:lnTo>
                  <a:lnTo>
                    <a:pt x="692" y="91"/>
                  </a:lnTo>
                  <a:lnTo>
                    <a:pt x="688" y="91"/>
                  </a:lnTo>
                  <a:lnTo>
                    <a:pt x="685" y="91"/>
                  </a:lnTo>
                  <a:lnTo>
                    <a:pt x="681" y="91"/>
                  </a:lnTo>
                  <a:lnTo>
                    <a:pt x="678" y="91"/>
                  </a:lnTo>
                  <a:lnTo>
                    <a:pt x="674" y="91"/>
                  </a:lnTo>
                  <a:lnTo>
                    <a:pt x="671" y="91"/>
                  </a:lnTo>
                  <a:lnTo>
                    <a:pt x="667" y="91"/>
                  </a:lnTo>
                  <a:lnTo>
                    <a:pt x="664" y="91"/>
                  </a:lnTo>
                  <a:lnTo>
                    <a:pt x="660" y="91"/>
                  </a:lnTo>
                  <a:lnTo>
                    <a:pt x="656" y="91"/>
                  </a:lnTo>
                  <a:lnTo>
                    <a:pt x="653" y="91"/>
                  </a:lnTo>
                  <a:lnTo>
                    <a:pt x="649" y="91"/>
                  </a:lnTo>
                  <a:lnTo>
                    <a:pt x="646" y="91"/>
                  </a:lnTo>
                  <a:lnTo>
                    <a:pt x="643" y="91"/>
                  </a:lnTo>
                  <a:lnTo>
                    <a:pt x="640" y="91"/>
                  </a:lnTo>
                  <a:lnTo>
                    <a:pt x="636" y="91"/>
                  </a:lnTo>
                  <a:lnTo>
                    <a:pt x="633" y="91"/>
                  </a:lnTo>
                  <a:lnTo>
                    <a:pt x="629" y="91"/>
                  </a:lnTo>
                  <a:lnTo>
                    <a:pt x="625" y="91"/>
                  </a:lnTo>
                  <a:lnTo>
                    <a:pt x="622" y="91"/>
                  </a:lnTo>
                  <a:lnTo>
                    <a:pt x="618" y="91"/>
                  </a:lnTo>
                  <a:lnTo>
                    <a:pt x="615" y="91"/>
                  </a:lnTo>
                  <a:lnTo>
                    <a:pt x="611" y="91"/>
                  </a:lnTo>
                  <a:lnTo>
                    <a:pt x="608" y="91"/>
                  </a:lnTo>
                  <a:lnTo>
                    <a:pt x="604" y="91"/>
                  </a:lnTo>
                  <a:lnTo>
                    <a:pt x="601" y="91"/>
                  </a:lnTo>
                  <a:lnTo>
                    <a:pt x="597" y="91"/>
                  </a:lnTo>
                  <a:lnTo>
                    <a:pt x="594" y="91"/>
                  </a:lnTo>
                  <a:lnTo>
                    <a:pt x="590" y="91"/>
                  </a:lnTo>
                  <a:lnTo>
                    <a:pt x="586" y="91"/>
                  </a:lnTo>
                  <a:lnTo>
                    <a:pt x="584" y="91"/>
                  </a:lnTo>
                  <a:lnTo>
                    <a:pt x="580" y="91"/>
                  </a:lnTo>
                  <a:lnTo>
                    <a:pt x="577" y="91"/>
                  </a:lnTo>
                  <a:lnTo>
                    <a:pt x="573" y="91"/>
                  </a:lnTo>
                  <a:lnTo>
                    <a:pt x="570" y="91"/>
                  </a:lnTo>
                  <a:lnTo>
                    <a:pt x="566" y="91"/>
                  </a:lnTo>
                  <a:lnTo>
                    <a:pt x="563" y="91"/>
                  </a:lnTo>
                  <a:lnTo>
                    <a:pt x="559" y="91"/>
                  </a:lnTo>
                  <a:lnTo>
                    <a:pt x="555" y="91"/>
                  </a:lnTo>
                  <a:lnTo>
                    <a:pt x="552" y="91"/>
                  </a:lnTo>
                  <a:lnTo>
                    <a:pt x="548" y="91"/>
                  </a:lnTo>
                  <a:lnTo>
                    <a:pt x="545" y="91"/>
                  </a:lnTo>
                  <a:lnTo>
                    <a:pt x="541" y="91"/>
                  </a:lnTo>
                  <a:lnTo>
                    <a:pt x="538" y="91"/>
                  </a:lnTo>
                  <a:lnTo>
                    <a:pt x="534" y="91"/>
                  </a:lnTo>
                  <a:lnTo>
                    <a:pt x="531" y="91"/>
                  </a:lnTo>
                  <a:lnTo>
                    <a:pt x="528" y="91"/>
                  </a:lnTo>
                  <a:lnTo>
                    <a:pt x="524" y="91"/>
                  </a:lnTo>
                  <a:lnTo>
                    <a:pt x="521" y="91"/>
                  </a:lnTo>
                  <a:lnTo>
                    <a:pt x="517" y="91"/>
                  </a:lnTo>
                  <a:lnTo>
                    <a:pt x="514" y="91"/>
                  </a:lnTo>
                  <a:lnTo>
                    <a:pt x="510" y="91"/>
                  </a:lnTo>
                  <a:lnTo>
                    <a:pt x="507" y="91"/>
                  </a:lnTo>
                  <a:lnTo>
                    <a:pt x="503" y="91"/>
                  </a:lnTo>
                  <a:lnTo>
                    <a:pt x="500" y="91"/>
                  </a:lnTo>
                  <a:lnTo>
                    <a:pt x="496" y="91"/>
                  </a:lnTo>
                  <a:lnTo>
                    <a:pt x="493" y="91"/>
                  </a:lnTo>
                  <a:lnTo>
                    <a:pt x="489" y="91"/>
                  </a:lnTo>
                  <a:lnTo>
                    <a:pt x="485" y="91"/>
                  </a:lnTo>
                  <a:lnTo>
                    <a:pt x="482" y="91"/>
                  </a:lnTo>
                  <a:lnTo>
                    <a:pt x="478" y="91"/>
                  </a:lnTo>
                  <a:lnTo>
                    <a:pt x="475" y="91"/>
                  </a:lnTo>
                  <a:lnTo>
                    <a:pt x="471" y="91"/>
                  </a:lnTo>
                  <a:lnTo>
                    <a:pt x="468" y="91"/>
                  </a:lnTo>
                  <a:lnTo>
                    <a:pt x="464" y="91"/>
                  </a:lnTo>
                  <a:lnTo>
                    <a:pt x="462" y="91"/>
                  </a:lnTo>
                  <a:lnTo>
                    <a:pt x="458" y="91"/>
                  </a:lnTo>
                  <a:lnTo>
                    <a:pt x="454" y="91"/>
                  </a:lnTo>
                  <a:lnTo>
                    <a:pt x="451" y="91"/>
                  </a:lnTo>
                  <a:lnTo>
                    <a:pt x="447" y="91"/>
                  </a:lnTo>
                  <a:lnTo>
                    <a:pt x="444" y="91"/>
                  </a:lnTo>
                  <a:lnTo>
                    <a:pt x="440" y="91"/>
                  </a:lnTo>
                  <a:lnTo>
                    <a:pt x="437" y="91"/>
                  </a:lnTo>
                  <a:lnTo>
                    <a:pt x="433" y="91"/>
                  </a:lnTo>
                  <a:lnTo>
                    <a:pt x="430" y="91"/>
                  </a:lnTo>
                  <a:lnTo>
                    <a:pt x="426" y="91"/>
                  </a:lnTo>
                  <a:lnTo>
                    <a:pt x="423" y="91"/>
                  </a:lnTo>
                  <a:lnTo>
                    <a:pt x="419" y="91"/>
                  </a:lnTo>
                  <a:lnTo>
                    <a:pt x="416" y="91"/>
                  </a:lnTo>
                  <a:lnTo>
                    <a:pt x="412" y="91"/>
                  </a:lnTo>
                  <a:lnTo>
                    <a:pt x="408" y="91"/>
                  </a:lnTo>
                  <a:lnTo>
                    <a:pt x="405" y="91"/>
                  </a:lnTo>
                  <a:lnTo>
                    <a:pt x="401" y="91"/>
                  </a:lnTo>
                  <a:lnTo>
                    <a:pt x="398" y="91"/>
                  </a:lnTo>
                  <a:lnTo>
                    <a:pt x="395" y="91"/>
                  </a:lnTo>
                  <a:lnTo>
                    <a:pt x="392" y="91"/>
                  </a:lnTo>
                  <a:lnTo>
                    <a:pt x="388" y="91"/>
                  </a:lnTo>
                  <a:lnTo>
                    <a:pt x="384" y="91"/>
                  </a:lnTo>
                  <a:lnTo>
                    <a:pt x="381" y="91"/>
                  </a:lnTo>
                  <a:lnTo>
                    <a:pt x="377" y="91"/>
                  </a:lnTo>
                  <a:lnTo>
                    <a:pt x="374" y="91"/>
                  </a:lnTo>
                  <a:lnTo>
                    <a:pt x="370" y="91"/>
                  </a:lnTo>
                  <a:lnTo>
                    <a:pt x="367" y="91"/>
                  </a:lnTo>
                  <a:lnTo>
                    <a:pt x="363" y="91"/>
                  </a:lnTo>
                  <a:lnTo>
                    <a:pt x="360" y="91"/>
                  </a:lnTo>
                  <a:lnTo>
                    <a:pt x="356" y="91"/>
                  </a:lnTo>
                  <a:lnTo>
                    <a:pt x="353" y="91"/>
                  </a:lnTo>
                  <a:lnTo>
                    <a:pt x="349" y="91"/>
                  </a:lnTo>
                  <a:lnTo>
                    <a:pt x="346" y="91"/>
                  </a:lnTo>
                  <a:lnTo>
                    <a:pt x="342" y="91"/>
                  </a:lnTo>
                  <a:lnTo>
                    <a:pt x="339" y="91"/>
                  </a:lnTo>
                  <a:lnTo>
                    <a:pt x="336" y="91"/>
                  </a:lnTo>
                  <a:lnTo>
                    <a:pt x="332" y="91"/>
                  </a:lnTo>
                  <a:lnTo>
                    <a:pt x="329" y="91"/>
                  </a:lnTo>
                  <a:lnTo>
                    <a:pt x="325" y="91"/>
                  </a:lnTo>
                  <a:lnTo>
                    <a:pt x="322" y="91"/>
                  </a:lnTo>
                  <a:lnTo>
                    <a:pt x="318" y="91"/>
                  </a:lnTo>
                  <a:lnTo>
                    <a:pt x="315" y="91"/>
                  </a:lnTo>
                  <a:lnTo>
                    <a:pt x="311" y="91"/>
                  </a:lnTo>
                  <a:lnTo>
                    <a:pt x="307" y="91"/>
                  </a:lnTo>
                  <a:lnTo>
                    <a:pt x="304" y="91"/>
                  </a:lnTo>
                  <a:lnTo>
                    <a:pt x="300" y="91"/>
                  </a:lnTo>
                  <a:lnTo>
                    <a:pt x="297" y="91"/>
                  </a:lnTo>
                  <a:lnTo>
                    <a:pt x="293" y="91"/>
                  </a:lnTo>
                  <a:lnTo>
                    <a:pt x="290" y="91"/>
                  </a:lnTo>
                  <a:lnTo>
                    <a:pt x="286" y="91"/>
                  </a:lnTo>
                  <a:lnTo>
                    <a:pt x="283" y="91"/>
                  </a:lnTo>
                  <a:lnTo>
                    <a:pt x="280" y="91"/>
                  </a:lnTo>
                  <a:lnTo>
                    <a:pt x="276" y="91"/>
                  </a:lnTo>
                  <a:lnTo>
                    <a:pt x="273" y="91"/>
                  </a:lnTo>
                  <a:lnTo>
                    <a:pt x="269" y="91"/>
                  </a:lnTo>
                  <a:lnTo>
                    <a:pt x="266" y="91"/>
                  </a:lnTo>
                  <a:lnTo>
                    <a:pt x="262" y="91"/>
                  </a:lnTo>
                  <a:lnTo>
                    <a:pt x="259" y="91"/>
                  </a:lnTo>
                  <a:lnTo>
                    <a:pt x="255" y="91"/>
                  </a:lnTo>
                  <a:lnTo>
                    <a:pt x="252" y="91"/>
                  </a:lnTo>
                  <a:lnTo>
                    <a:pt x="248" y="91"/>
                  </a:lnTo>
                  <a:lnTo>
                    <a:pt x="245" y="91"/>
                  </a:lnTo>
                  <a:lnTo>
                    <a:pt x="241" y="91"/>
                  </a:lnTo>
                  <a:lnTo>
                    <a:pt x="237" y="91"/>
                  </a:lnTo>
                  <a:lnTo>
                    <a:pt x="234" y="91"/>
                  </a:lnTo>
                  <a:lnTo>
                    <a:pt x="230" y="91"/>
                  </a:lnTo>
                  <a:lnTo>
                    <a:pt x="227" y="91"/>
                  </a:lnTo>
                  <a:lnTo>
                    <a:pt x="223" y="91"/>
                  </a:lnTo>
                  <a:lnTo>
                    <a:pt x="220" y="91"/>
                  </a:lnTo>
                  <a:lnTo>
                    <a:pt x="216" y="91"/>
                  </a:lnTo>
                  <a:lnTo>
                    <a:pt x="213" y="91"/>
                  </a:lnTo>
                  <a:lnTo>
                    <a:pt x="210" y="91"/>
                  </a:lnTo>
                  <a:lnTo>
                    <a:pt x="206" y="91"/>
                  </a:lnTo>
                  <a:lnTo>
                    <a:pt x="203" y="91"/>
                  </a:lnTo>
                  <a:lnTo>
                    <a:pt x="199" y="91"/>
                  </a:lnTo>
                  <a:lnTo>
                    <a:pt x="196" y="91"/>
                  </a:lnTo>
                  <a:lnTo>
                    <a:pt x="192" y="91"/>
                  </a:lnTo>
                  <a:lnTo>
                    <a:pt x="189" y="91"/>
                  </a:lnTo>
                  <a:lnTo>
                    <a:pt x="185" y="91"/>
                  </a:lnTo>
                  <a:lnTo>
                    <a:pt x="182" y="91"/>
                  </a:lnTo>
                  <a:lnTo>
                    <a:pt x="178" y="91"/>
                  </a:lnTo>
                  <a:lnTo>
                    <a:pt x="175" y="91"/>
                  </a:lnTo>
                  <a:lnTo>
                    <a:pt x="171" y="91"/>
                  </a:lnTo>
                  <a:lnTo>
                    <a:pt x="167" y="91"/>
                  </a:lnTo>
                  <a:lnTo>
                    <a:pt x="164" y="91"/>
                  </a:lnTo>
                  <a:lnTo>
                    <a:pt x="160" y="91"/>
                  </a:lnTo>
                  <a:lnTo>
                    <a:pt x="157" y="91"/>
                  </a:lnTo>
                  <a:lnTo>
                    <a:pt x="153" y="91"/>
                  </a:lnTo>
                  <a:lnTo>
                    <a:pt x="151" y="91"/>
                  </a:lnTo>
                  <a:lnTo>
                    <a:pt x="147" y="91"/>
                  </a:lnTo>
                  <a:lnTo>
                    <a:pt x="144" y="91"/>
                  </a:lnTo>
                  <a:lnTo>
                    <a:pt x="140" y="91"/>
                  </a:lnTo>
                  <a:lnTo>
                    <a:pt x="136" y="91"/>
                  </a:lnTo>
                  <a:lnTo>
                    <a:pt x="133" y="91"/>
                  </a:lnTo>
                  <a:lnTo>
                    <a:pt x="129" y="91"/>
                  </a:lnTo>
                  <a:lnTo>
                    <a:pt x="126" y="91"/>
                  </a:lnTo>
                  <a:lnTo>
                    <a:pt x="122" y="91"/>
                  </a:lnTo>
                  <a:lnTo>
                    <a:pt x="119" y="91"/>
                  </a:lnTo>
                  <a:lnTo>
                    <a:pt x="115" y="91"/>
                  </a:lnTo>
                  <a:lnTo>
                    <a:pt x="112" y="91"/>
                  </a:lnTo>
                  <a:lnTo>
                    <a:pt x="108" y="91"/>
                  </a:lnTo>
                  <a:lnTo>
                    <a:pt x="105" y="91"/>
                  </a:lnTo>
                  <a:lnTo>
                    <a:pt x="101" y="91"/>
                  </a:lnTo>
                  <a:lnTo>
                    <a:pt x="97" y="91"/>
                  </a:lnTo>
                  <a:lnTo>
                    <a:pt x="95" y="91"/>
                  </a:lnTo>
                  <a:lnTo>
                    <a:pt x="91" y="91"/>
                  </a:lnTo>
                  <a:lnTo>
                    <a:pt x="88" y="91"/>
                  </a:lnTo>
                  <a:lnTo>
                    <a:pt x="84" y="91"/>
                  </a:lnTo>
                  <a:lnTo>
                    <a:pt x="81" y="91"/>
                  </a:lnTo>
                  <a:lnTo>
                    <a:pt x="77" y="91"/>
                  </a:lnTo>
                  <a:lnTo>
                    <a:pt x="74" y="91"/>
                  </a:lnTo>
                  <a:lnTo>
                    <a:pt x="70" y="91"/>
                  </a:lnTo>
                  <a:lnTo>
                    <a:pt x="66" y="91"/>
                  </a:lnTo>
                  <a:lnTo>
                    <a:pt x="63" y="91"/>
                  </a:lnTo>
                  <a:lnTo>
                    <a:pt x="59" y="91"/>
                  </a:lnTo>
                  <a:lnTo>
                    <a:pt x="56" y="91"/>
                  </a:lnTo>
                  <a:lnTo>
                    <a:pt x="52" y="91"/>
                  </a:lnTo>
                  <a:lnTo>
                    <a:pt x="49" y="91"/>
                  </a:lnTo>
                  <a:lnTo>
                    <a:pt x="45" y="91"/>
                  </a:lnTo>
                  <a:lnTo>
                    <a:pt x="42" y="91"/>
                  </a:lnTo>
                  <a:lnTo>
                    <a:pt x="38" y="91"/>
                  </a:lnTo>
                  <a:lnTo>
                    <a:pt x="35" y="91"/>
                  </a:lnTo>
                  <a:lnTo>
                    <a:pt x="31" y="91"/>
                  </a:lnTo>
                  <a:lnTo>
                    <a:pt x="28" y="91"/>
                  </a:lnTo>
                  <a:lnTo>
                    <a:pt x="25" y="91"/>
                  </a:lnTo>
                  <a:lnTo>
                    <a:pt x="21" y="91"/>
                  </a:lnTo>
                  <a:lnTo>
                    <a:pt x="18" y="91"/>
                  </a:lnTo>
                  <a:lnTo>
                    <a:pt x="14" y="91"/>
                  </a:lnTo>
                  <a:lnTo>
                    <a:pt x="11" y="91"/>
                  </a:lnTo>
                  <a:lnTo>
                    <a:pt x="7" y="91"/>
                  </a:lnTo>
                  <a:lnTo>
                    <a:pt x="4" y="91"/>
                  </a:lnTo>
                  <a:lnTo>
                    <a:pt x="0" y="91"/>
                  </a:lnTo>
                </a:path>
              </a:pathLst>
            </a:custGeom>
            <a:solidFill>
              <a:srgbClr val="C0C0C0"/>
            </a:solidFill>
            <a:ln w="12700" cap="rnd">
              <a:noFill/>
              <a:round/>
              <a:headEnd/>
              <a:tailEnd/>
            </a:ln>
          </p:spPr>
          <p:txBody>
            <a:bodyPr/>
            <a:lstStyle/>
            <a:p>
              <a:endParaRPr lang="en-US"/>
            </a:p>
          </p:txBody>
        </p:sp>
        <p:sp>
          <p:nvSpPr>
            <p:cNvPr id="3098" name="Freeform 10"/>
            <p:cNvSpPr>
              <a:spLocks/>
            </p:cNvSpPr>
            <p:nvPr/>
          </p:nvSpPr>
          <p:spPr bwMode="auto">
            <a:xfrm>
              <a:off x="1970" y="2455"/>
              <a:ext cx="700" cy="457"/>
            </a:xfrm>
            <a:custGeom>
              <a:avLst/>
              <a:gdLst>
                <a:gd name="T0" fmla="*/ 21 w 700"/>
                <a:gd name="T1" fmla="*/ 27 h 457"/>
                <a:gd name="T2" fmla="*/ 45 w 700"/>
                <a:gd name="T3" fmla="*/ 59 h 457"/>
                <a:gd name="T4" fmla="*/ 70 w 700"/>
                <a:gd name="T5" fmla="*/ 90 h 457"/>
                <a:gd name="T6" fmla="*/ 95 w 700"/>
                <a:gd name="T7" fmla="*/ 121 h 457"/>
                <a:gd name="T8" fmla="*/ 119 w 700"/>
                <a:gd name="T9" fmla="*/ 150 h 457"/>
                <a:gd name="T10" fmla="*/ 144 w 700"/>
                <a:gd name="T11" fmla="*/ 178 h 457"/>
                <a:gd name="T12" fmla="*/ 167 w 700"/>
                <a:gd name="T13" fmla="*/ 205 h 457"/>
                <a:gd name="T14" fmla="*/ 192 w 700"/>
                <a:gd name="T15" fmla="*/ 230 h 457"/>
                <a:gd name="T16" fmla="*/ 216 w 700"/>
                <a:gd name="T17" fmla="*/ 253 h 457"/>
                <a:gd name="T18" fmla="*/ 241 w 700"/>
                <a:gd name="T19" fmla="*/ 276 h 457"/>
                <a:gd name="T20" fmla="*/ 266 w 700"/>
                <a:gd name="T21" fmla="*/ 296 h 457"/>
                <a:gd name="T22" fmla="*/ 290 w 700"/>
                <a:gd name="T23" fmla="*/ 315 h 457"/>
                <a:gd name="T24" fmla="*/ 315 w 700"/>
                <a:gd name="T25" fmla="*/ 332 h 457"/>
                <a:gd name="T26" fmla="*/ 339 w 700"/>
                <a:gd name="T27" fmla="*/ 348 h 457"/>
                <a:gd name="T28" fmla="*/ 363 w 700"/>
                <a:gd name="T29" fmla="*/ 456 h 457"/>
                <a:gd name="T30" fmla="*/ 388 w 700"/>
                <a:gd name="T31" fmla="*/ 456 h 457"/>
                <a:gd name="T32" fmla="*/ 412 w 700"/>
                <a:gd name="T33" fmla="*/ 456 h 457"/>
                <a:gd name="T34" fmla="*/ 437 w 700"/>
                <a:gd name="T35" fmla="*/ 456 h 457"/>
                <a:gd name="T36" fmla="*/ 462 w 700"/>
                <a:gd name="T37" fmla="*/ 456 h 457"/>
                <a:gd name="T38" fmla="*/ 485 w 700"/>
                <a:gd name="T39" fmla="*/ 456 h 457"/>
                <a:gd name="T40" fmla="*/ 510 w 700"/>
                <a:gd name="T41" fmla="*/ 456 h 457"/>
                <a:gd name="T42" fmla="*/ 534 w 700"/>
                <a:gd name="T43" fmla="*/ 456 h 457"/>
                <a:gd name="T44" fmla="*/ 559 w 700"/>
                <a:gd name="T45" fmla="*/ 456 h 457"/>
                <a:gd name="T46" fmla="*/ 584 w 700"/>
                <a:gd name="T47" fmla="*/ 456 h 457"/>
                <a:gd name="T48" fmla="*/ 608 w 700"/>
                <a:gd name="T49" fmla="*/ 456 h 457"/>
                <a:gd name="T50" fmla="*/ 633 w 700"/>
                <a:gd name="T51" fmla="*/ 456 h 457"/>
                <a:gd name="T52" fmla="*/ 656 w 700"/>
                <a:gd name="T53" fmla="*/ 456 h 457"/>
                <a:gd name="T54" fmla="*/ 681 w 700"/>
                <a:gd name="T55" fmla="*/ 456 h 457"/>
                <a:gd name="T56" fmla="*/ 692 w 700"/>
                <a:gd name="T57" fmla="*/ 456 h 457"/>
                <a:gd name="T58" fmla="*/ 667 w 700"/>
                <a:gd name="T59" fmla="*/ 456 h 457"/>
                <a:gd name="T60" fmla="*/ 643 w 700"/>
                <a:gd name="T61" fmla="*/ 456 h 457"/>
                <a:gd name="T62" fmla="*/ 618 w 700"/>
                <a:gd name="T63" fmla="*/ 456 h 457"/>
                <a:gd name="T64" fmla="*/ 594 w 700"/>
                <a:gd name="T65" fmla="*/ 456 h 457"/>
                <a:gd name="T66" fmla="*/ 570 w 700"/>
                <a:gd name="T67" fmla="*/ 456 h 457"/>
                <a:gd name="T68" fmla="*/ 545 w 700"/>
                <a:gd name="T69" fmla="*/ 456 h 457"/>
                <a:gd name="T70" fmla="*/ 521 w 700"/>
                <a:gd name="T71" fmla="*/ 456 h 457"/>
                <a:gd name="T72" fmla="*/ 496 w 700"/>
                <a:gd name="T73" fmla="*/ 456 h 457"/>
                <a:gd name="T74" fmla="*/ 471 w 700"/>
                <a:gd name="T75" fmla="*/ 456 h 457"/>
                <a:gd name="T76" fmla="*/ 447 w 700"/>
                <a:gd name="T77" fmla="*/ 456 h 457"/>
                <a:gd name="T78" fmla="*/ 423 w 700"/>
                <a:gd name="T79" fmla="*/ 456 h 457"/>
                <a:gd name="T80" fmla="*/ 398 w 700"/>
                <a:gd name="T81" fmla="*/ 456 h 457"/>
                <a:gd name="T82" fmla="*/ 374 w 700"/>
                <a:gd name="T83" fmla="*/ 456 h 457"/>
                <a:gd name="T84" fmla="*/ 349 w 700"/>
                <a:gd name="T85" fmla="*/ 456 h 457"/>
                <a:gd name="T86" fmla="*/ 325 w 700"/>
                <a:gd name="T87" fmla="*/ 456 h 457"/>
                <a:gd name="T88" fmla="*/ 300 w 700"/>
                <a:gd name="T89" fmla="*/ 456 h 457"/>
                <a:gd name="T90" fmla="*/ 276 w 700"/>
                <a:gd name="T91" fmla="*/ 456 h 457"/>
                <a:gd name="T92" fmla="*/ 252 w 700"/>
                <a:gd name="T93" fmla="*/ 456 h 457"/>
                <a:gd name="T94" fmla="*/ 227 w 700"/>
                <a:gd name="T95" fmla="*/ 456 h 457"/>
                <a:gd name="T96" fmla="*/ 203 w 700"/>
                <a:gd name="T97" fmla="*/ 456 h 457"/>
                <a:gd name="T98" fmla="*/ 178 w 700"/>
                <a:gd name="T99" fmla="*/ 456 h 457"/>
                <a:gd name="T100" fmla="*/ 153 w 700"/>
                <a:gd name="T101" fmla="*/ 456 h 457"/>
                <a:gd name="T102" fmla="*/ 129 w 700"/>
                <a:gd name="T103" fmla="*/ 456 h 457"/>
                <a:gd name="T104" fmla="*/ 105 w 700"/>
                <a:gd name="T105" fmla="*/ 456 h 457"/>
                <a:gd name="T106" fmla="*/ 81 w 700"/>
                <a:gd name="T107" fmla="*/ 456 h 457"/>
                <a:gd name="T108" fmla="*/ 56 w 700"/>
                <a:gd name="T109" fmla="*/ 456 h 457"/>
                <a:gd name="T110" fmla="*/ 31 w 700"/>
                <a:gd name="T111" fmla="*/ 456 h 457"/>
                <a:gd name="T112" fmla="*/ 7 w 700"/>
                <a:gd name="T113" fmla="*/ 456 h 4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57"/>
                <a:gd name="T173" fmla="*/ 700 w 700"/>
                <a:gd name="T174" fmla="*/ 457 h 45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57">
                  <a:moveTo>
                    <a:pt x="0" y="0"/>
                  </a:moveTo>
                  <a:lnTo>
                    <a:pt x="4" y="5"/>
                  </a:lnTo>
                  <a:lnTo>
                    <a:pt x="7" y="9"/>
                  </a:lnTo>
                  <a:lnTo>
                    <a:pt x="11" y="14"/>
                  </a:lnTo>
                  <a:lnTo>
                    <a:pt x="14" y="18"/>
                  </a:lnTo>
                  <a:lnTo>
                    <a:pt x="18" y="23"/>
                  </a:lnTo>
                  <a:lnTo>
                    <a:pt x="21" y="27"/>
                  </a:lnTo>
                  <a:lnTo>
                    <a:pt x="25" y="32"/>
                  </a:lnTo>
                  <a:lnTo>
                    <a:pt x="28" y="36"/>
                  </a:lnTo>
                  <a:lnTo>
                    <a:pt x="31" y="41"/>
                  </a:lnTo>
                  <a:lnTo>
                    <a:pt x="35" y="46"/>
                  </a:lnTo>
                  <a:lnTo>
                    <a:pt x="38" y="50"/>
                  </a:lnTo>
                  <a:lnTo>
                    <a:pt x="42" y="55"/>
                  </a:lnTo>
                  <a:lnTo>
                    <a:pt x="45" y="59"/>
                  </a:lnTo>
                  <a:lnTo>
                    <a:pt x="49" y="63"/>
                  </a:lnTo>
                  <a:lnTo>
                    <a:pt x="52" y="68"/>
                  </a:lnTo>
                  <a:lnTo>
                    <a:pt x="56" y="72"/>
                  </a:lnTo>
                  <a:lnTo>
                    <a:pt x="59" y="77"/>
                  </a:lnTo>
                  <a:lnTo>
                    <a:pt x="63" y="81"/>
                  </a:lnTo>
                  <a:lnTo>
                    <a:pt x="66" y="85"/>
                  </a:lnTo>
                  <a:lnTo>
                    <a:pt x="70" y="90"/>
                  </a:lnTo>
                  <a:lnTo>
                    <a:pt x="74" y="94"/>
                  </a:lnTo>
                  <a:lnTo>
                    <a:pt x="77" y="99"/>
                  </a:lnTo>
                  <a:lnTo>
                    <a:pt x="81" y="103"/>
                  </a:lnTo>
                  <a:lnTo>
                    <a:pt x="84" y="107"/>
                  </a:lnTo>
                  <a:lnTo>
                    <a:pt x="88" y="111"/>
                  </a:lnTo>
                  <a:lnTo>
                    <a:pt x="91" y="116"/>
                  </a:lnTo>
                  <a:lnTo>
                    <a:pt x="95" y="121"/>
                  </a:lnTo>
                  <a:lnTo>
                    <a:pt x="97" y="124"/>
                  </a:lnTo>
                  <a:lnTo>
                    <a:pt x="101" y="129"/>
                  </a:lnTo>
                  <a:lnTo>
                    <a:pt x="105" y="133"/>
                  </a:lnTo>
                  <a:lnTo>
                    <a:pt x="108" y="137"/>
                  </a:lnTo>
                  <a:lnTo>
                    <a:pt x="112" y="141"/>
                  </a:lnTo>
                  <a:lnTo>
                    <a:pt x="115" y="146"/>
                  </a:lnTo>
                  <a:lnTo>
                    <a:pt x="119" y="150"/>
                  </a:lnTo>
                  <a:lnTo>
                    <a:pt x="122" y="154"/>
                  </a:lnTo>
                  <a:lnTo>
                    <a:pt x="126" y="158"/>
                  </a:lnTo>
                  <a:lnTo>
                    <a:pt x="129" y="162"/>
                  </a:lnTo>
                  <a:lnTo>
                    <a:pt x="133" y="166"/>
                  </a:lnTo>
                  <a:lnTo>
                    <a:pt x="136" y="170"/>
                  </a:lnTo>
                  <a:lnTo>
                    <a:pt x="140" y="174"/>
                  </a:lnTo>
                  <a:lnTo>
                    <a:pt x="144" y="178"/>
                  </a:lnTo>
                  <a:lnTo>
                    <a:pt x="147" y="182"/>
                  </a:lnTo>
                  <a:lnTo>
                    <a:pt x="151" y="186"/>
                  </a:lnTo>
                  <a:lnTo>
                    <a:pt x="153" y="190"/>
                  </a:lnTo>
                  <a:lnTo>
                    <a:pt x="157" y="193"/>
                  </a:lnTo>
                  <a:lnTo>
                    <a:pt x="160" y="197"/>
                  </a:lnTo>
                  <a:lnTo>
                    <a:pt x="164" y="201"/>
                  </a:lnTo>
                  <a:lnTo>
                    <a:pt x="167" y="205"/>
                  </a:lnTo>
                  <a:lnTo>
                    <a:pt x="171" y="208"/>
                  </a:lnTo>
                  <a:lnTo>
                    <a:pt x="175" y="212"/>
                  </a:lnTo>
                  <a:lnTo>
                    <a:pt x="178" y="216"/>
                  </a:lnTo>
                  <a:lnTo>
                    <a:pt x="182" y="220"/>
                  </a:lnTo>
                  <a:lnTo>
                    <a:pt x="185" y="223"/>
                  </a:lnTo>
                  <a:lnTo>
                    <a:pt x="189" y="226"/>
                  </a:lnTo>
                  <a:lnTo>
                    <a:pt x="192" y="230"/>
                  </a:lnTo>
                  <a:lnTo>
                    <a:pt x="196" y="233"/>
                  </a:lnTo>
                  <a:lnTo>
                    <a:pt x="199" y="236"/>
                  </a:lnTo>
                  <a:lnTo>
                    <a:pt x="203" y="240"/>
                  </a:lnTo>
                  <a:lnTo>
                    <a:pt x="206" y="244"/>
                  </a:lnTo>
                  <a:lnTo>
                    <a:pt x="210" y="247"/>
                  </a:lnTo>
                  <a:lnTo>
                    <a:pt x="213" y="250"/>
                  </a:lnTo>
                  <a:lnTo>
                    <a:pt x="216" y="253"/>
                  </a:lnTo>
                  <a:lnTo>
                    <a:pt x="220" y="257"/>
                  </a:lnTo>
                  <a:lnTo>
                    <a:pt x="223" y="261"/>
                  </a:lnTo>
                  <a:lnTo>
                    <a:pt x="227" y="263"/>
                  </a:lnTo>
                  <a:lnTo>
                    <a:pt x="230" y="266"/>
                  </a:lnTo>
                  <a:lnTo>
                    <a:pt x="234" y="270"/>
                  </a:lnTo>
                  <a:lnTo>
                    <a:pt x="237" y="273"/>
                  </a:lnTo>
                  <a:lnTo>
                    <a:pt x="241" y="276"/>
                  </a:lnTo>
                  <a:lnTo>
                    <a:pt x="245" y="279"/>
                  </a:lnTo>
                  <a:lnTo>
                    <a:pt x="248" y="282"/>
                  </a:lnTo>
                  <a:lnTo>
                    <a:pt x="252" y="285"/>
                  </a:lnTo>
                  <a:lnTo>
                    <a:pt x="255" y="288"/>
                  </a:lnTo>
                  <a:lnTo>
                    <a:pt x="259" y="291"/>
                  </a:lnTo>
                  <a:lnTo>
                    <a:pt x="262" y="294"/>
                  </a:lnTo>
                  <a:lnTo>
                    <a:pt x="266" y="296"/>
                  </a:lnTo>
                  <a:lnTo>
                    <a:pt x="269" y="299"/>
                  </a:lnTo>
                  <a:lnTo>
                    <a:pt x="273" y="302"/>
                  </a:lnTo>
                  <a:lnTo>
                    <a:pt x="276" y="305"/>
                  </a:lnTo>
                  <a:lnTo>
                    <a:pt x="280" y="307"/>
                  </a:lnTo>
                  <a:lnTo>
                    <a:pt x="283" y="310"/>
                  </a:lnTo>
                  <a:lnTo>
                    <a:pt x="286" y="313"/>
                  </a:lnTo>
                  <a:lnTo>
                    <a:pt x="290" y="315"/>
                  </a:lnTo>
                  <a:lnTo>
                    <a:pt x="293" y="318"/>
                  </a:lnTo>
                  <a:lnTo>
                    <a:pt x="297" y="321"/>
                  </a:lnTo>
                  <a:lnTo>
                    <a:pt x="300" y="322"/>
                  </a:lnTo>
                  <a:lnTo>
                    <a:pt x="304" y="325"/>
                  </a:lnTo>
                  <a:lnTo>
                    <a:pt x="307" y="328"/>
                  </a:lnTo>
                  <a:lnTo>
                    <a:pt x="311" y="330"/>
                  </a:lnTo>
                  <a:lnTo>
                    <a:pt x="315" y="332"/>
                  </a:lnTo>
                  <a:lnTo>
                    <a:pt x="318" y="335"/>
                  </a:lnTo>
                  <a:lnTo>
                    <a:pt x="322" y="337"/>
                  </a:lnTo>
                  <a:lnTo>
                    <a:pt x="325" y="339"/>
                  </a:lnTo>
                  <a:lnTo>
                    <a:pt x="329" y="342"/>
                  </a:lnTo>
                  <a:lnTo>
                    <a:pt x="332" y="344"/>
                  </a:lnTo>
                  <a:lnTo>
                    <a:pt x="336" y="346"/>
                  </a:lnTo>
                  <a:lnTo>
                    <a:pt x="339" y="348"/>
                  </a:lnTo>
                  <a:lnTo>
                    <a:pt x="342" y="350"/>
                  </a:lnTo>
                  <a:lnTo>
                    <a:pt x="346" y="352"/>
                  </a:lnTo>
                  <a:lnTo>
                    <a:pt x="349" y="354"/>
                  </a:lnTo>
                  <a:lnTo>
                    <a:pt x="353" y="356"/>
                  </a:lnTo>
                  <a:lnTo>
                    <a:pt x="356" y="358"/>
                  </a:lnTo>
                  <a:lnTo>
                    <a:pt x="360" y="360"/>
                  </a:lnTo>
                  <a:lnTo>
                    <a:pt x="363" y="456"/>
                  </a:lnTo>
                  <a:lnTo>
                    <a:pt x="367" y="456"/>
                  </a:lnTo>
                  <a:lnTo>
                    <a:pt x="370" y="456"/>
                  </a:lnTo>
                  <a:lnTo>
                    <a:pt x="374" y="456"/>
                  </a:lnTo>
                  <a:lnTo>
                    <a:pt x="377" y="456"/>
                  </a:lnTo>
                  <a:lnTo>
                    <a:pt x="381" y="456"/>
                  </a:lnTo>
                  <a:lnTo>
                    <a:pt x="384" y="456"/>
                  </a:lnTo>
                  <a:lnTo>
                    <a:pt x="388" y="456"/>
                  </a:lnTo>
                  <a:lnTo>
                    <a:pt x="392" y="456"/>
                  </a:lnTo>
                  <a:lnTo>
                    <a:pt x="395" y="456"/>
                  </a:lnTo>
                  <a:lnTo>
                    <a:pt x="398" y="456"/>
                  </a:lnTo>
                  <a:lnTo>
                    <a:pt x="401" y="456"/>
                  </a:lnTo>
                  <a:lnTo>
                    <a:pt x="405" y="456"/>
                  </a:lnTo>
                  <a:lnTo>
                    <a:pt x="408" y="456"/>
                  </a:lnTo>
                  <a:lnTo>
                    <a:pt x="412" y="456"/>
                  </a:lnTo>
                  <a:lnTo>
                    <a:pt x="416" y="456"/>
                  </a:lnTo>
                  <a:lnTo>
                    <a:pt x="419" y="456"/>
                  </a:lnTo>
                  <a:lnTo>
                    <a:pt x="423" y="456"/>
                  </a:lnTo>
                  <a:lnTo>
                    <a:pt x="426" y="456"/>
                  </a:lnTo>
                  <a:lnTo>
                    <a:pt x="430" y="456"/>
                  </a:lnTo>
                  <a:lnTo>
                    <a:pt x="433" y="456"/>
                  </a:lnTo>
                  <a:lnTo>
                    <a:pt x="437" y="456"/>
                  </a:lnTo>
                  <a:lnTo>
                    <a:pt x="440" y="456"/>
                  </a:lnTo>
                  <a:lnTo>
                    <a:pt x="444" y="456"/>
                  </a:lnTo>
                  <a:lnTo>
                    <a:pt x="447" y="456"/>
                  </a:lnTo>
                  <a:lnTo>
                    <a:pt x="451" y="456"/>
                  </a:lnTo>
                  <a:lnTo>
                    <a:pt x="454" y="456"/>
                  </a:lnTo>
                  <a:lnTo>
                    <a:pt x="458" y="456"/>
                  </a:lnTo>
                  <a:lnTo>
                    <a:pt x="462" y="456"/>
                  </a:lnTo>
                  <a:lnTo>
                    <a:pt x="464" y="456"/>
                  </a:lnTo>
                  <a:lnTo>
                    <a:pt x="468" y="456"/>
                  </a:lnTo>
                  <a:lnTo>
                    <a:pt x="471" y="456"/>
                  </a:lnTo>
                  <a:lnTo>
                    <a:pt x="475" y="456"/>
                  </a:lnTo>
                  <a:lnTo>
                    <a:pt x="478" y="456"/>
                  </a:lnTo>
                  <a:lnTo>
                    <a:pt x="482" y="456"/>
                  </a:lnTo>
                  <a:lnTo>
                    <a:pt x="485" y="456"/>
                  </a:lnTo>
                  <a:lnTo>
                    <a:pt x="489" y="456"/>
                  </a:lnTo>
                  <a:lnTo>
                    <a:pt x="493" y="456"/>
                  </a:lnTo>
                  <a:lnTo>
                    <a:pt x="496" y="456"/>
                  </a:lnTo>
                  <a:lnTo>
                    <a:pt x="500" y="456"/>
                  </a:lnTo>
                  <a:lnTo>
                    <a:pt x="503" y="456"/>
                  </a:lnTo>
                  <a:lnTo>
                    <a:pt x="507" y="456"/>
                  </a:lnTo>
                  <a:lnTo>
                    <a:pt x="510" y="456"/>
                  </a:lnTo>
                  <a:lnTo>
                    <a:pt x="514" y="456"/>
                  </a:lnTo>
                  <a:lnTo>
                    <a:pt x="517" y="456"/>
                  </a:lnTo>
                  <a:lnTo>
                    <a:pt x="521" y="456"/>
                  </a:lnTo>
                  <a:lnTo>
                    <a:pt x="524" y="456"/>
                  </a:lnTo>
                  <a:lnTo>
                    <a:pt x="528" y="456"/>
                  </a:lnTo>
                  <a:lnTo>
                    <a:pt x="531" y="456"/>
                  </a:lnTo>
                  <a:lnTo>
                    <a:pt x="534" y="456"/>
                  </a:lnTo>
                  <a:lnTo>
                    <a:pt x="538" y="456"/>
                  </a:lnTo>
                  <a:lnTo>
                    <a:pt x="541" y="456"/>
                  </a:lnTo>
                  <a:lnTo>
                    <a:pt x="545" y="456"/>
                  </a:lnTo>
                  <a:lnTo>
                    <a:pt x="548" y="456"/>
                  </a:lnTo>
                  <a:lnTo>
                    <a:pt x="552" y="456"/>
                  </a:lnTo>
                  <a:lnTo>
                    <a:pt x="555" y="456"/>
                  </a:lnTo>
                  <a:lnTo>
                    <a:pt x="559" y="456"/>
                  </a:lnTo>
                  <a:lnTo>
                    <a:pt x="563" y="456"/>
                  </a:lnTo>
                  <a:lnTo>
                    <a:pt x="566" y="456"/>
                  </a:lnTo>
                  <a:lnTo>
                    <a:pt x="570" y="456"/>
                  </a:lnTo>
                  <a:lnTo>
                    <a:pt x="573" y="456"/>
                  </a:lnTo>
                  <a:lnTo>
                    <a:pt x="577" y="456"/>
                  </a:lnTo>
                  <a:lnTo>
                    <a:pt x="580" y="456"/>
                  </a:lnTo>
                  <a:lnTo>
                    <a:pt x="584" y="456"/>
                  </a:lnTo>
                  <a:lnTo>
                    <a:pt x="586" y="456"/>
                  </a:lnTo>
                  <a:lnTo>
                    <a:pt x="590" y="456"/>
                  </a:lnTo>
                  <a:lnTo>
                    <a:pt x="594" y="456"/>
                  </a:lnTo>
                  <a:lnTo>
                    <a:pt x="597" y="456"/>
                  </a:lnTo>
                  <a:lnTo>
                    <a:pt x="601" y="456"/>
                  </a:lnTo>
                  <a:lnTo>
                    <a:pt x="604" y="456"/>
                  </a:lnTo>
                  <a:lnTo>
                    <a:pt x="608" y="456"/>
                  </a:lnTo>
                  <a:lnTo>
                    <a:pt x="611" y="456"/>
                  </a:lnTo>
                  <a:lnTo>
                    <a:pt x="615" y="456"/>
                  </a:lnTo>
                  <a:lnTo>
                    <a:pt x="618" y="456"/>
                  </a:lnTo>
                  <a:lnTo>
                    <a:pt x="622" y="456"/>
                  </a:lnTo>
                  <a:lnTo>
                    <a:pt x="625" y="456"/>
                  </a:lnTo>
                  <a:lnTo>
                    <a:pt x="629" y="456"/>
                  </a:lnTo>
                  <a:lnTo>
                    <a:pt x="633" y="456"/>
                  </a:lnTo>
                  <a:lnTo>
                    <a:pt x="636" y="456"/>
                  </a:lnTo>
                  <a:lnTo>
                    <a:pt x="640" y="456"/>
                  </a:lnTo>
                  <a:lnTo>
                    <a:pt x="643" y="456"/>
                  </a:lnTo>
                  <a:lnTo>
                    <a:pt x="646" y="456"/>
                  </a:lnTo>
                  <a:lnTo>
                    <a:pt x="649" y="456"/>
                  </a:lnTo>
                  <a:lnTo>
                    <a:pt x="653" y="456"/>
                  </a:lnTo>
                  <a:lnTo>
                    <a:pt x="656" y="456"/>
                  </a:lnTo>
                  <a:lnTo>
                    <a:pt x="660" y="456"/>
                  </a:lnTo>
                  <a:lnTo>
                    <a:pt x="664" y="456"/>
                  </a:lnTo>
                  <a:lnTo>
                    <a:pt x="667" y="456"/>
                  </a:lnTo>
                  <a:lnTo>
                    <a:pt x="671" y="456"/>
                  </a:lnTo>
                  <a:lnTo>
                    <a:pt x="674" y="456"/>
                  </a:lnTo>
                  <a:lnTo>
                    <a:pt x="678" y="456"/>
                  </a:lnTo>
                  <a:lnTo>
                    <a:pt x="681" y="456"/>
                  </a:lnTo>
                  <a:lnTo>
                    <a:pt x="685" y="456"/>
                  </a:lnTo>
                  <a:lnTo>
                    <a:pt x="688" y="456"/>
                  </a:lnTo>
                  <a:lnTo>
                    <a:pt x="692" y="456"/>
                  </a:lnTo>
                  <a:lnTo>
                    <a:pt x="695" y="456"/>
                  </a:lnTo>
                  <a:lnTo>
                    <a:pt x="699" y="456"/>
                  </a:lnTo>
                  <a:lnTo>
                    <a:pt x="695" y="456"/>
                  </a:lnTo>
                  <a:lnTo>
                    <a:pt x="692" y="456"/>
                  </a:lnTo>
                  <a:lnTo>
                    <a:pt x="688" y="456"/>
                  </a:lnTo>
                  <a:lnTo>
                    <a:pt x="685" y="456"/>
                  </a:lnTo>
                  <a:lnTo>
                    <a:pt x="681" y="456"/>
                  </a:lnTo>
                  <a:lnTo>
                    <a:pt x="678" y="456"/>
                  </a:lnTo>
                  <a:lnTo>
                    <a:pt x="674" y="456"/>
                  </a:lnTo>
                  <a:lnTo>
                    <a:pt x="671" y="456"/>
                  </a:lnTo>
                  <a:lnTo>
                    <a:pt x="667" y="456"/>
                  </a:lnTo>
                  <a:lnTo>
                    <a:pt x="664" y="456"/>
                  </a:lnTo>
                  <a:lnTo>
                    <a:pt x="660" y="456"/>
                  </a:lnTo>
                  <a:lnTo>
                    <a:pt x="656" y="456"/>
                  </a:lnTo>
                  <a:lnTo>
                    <a:pt x="653" y="456"/>
                  </a:lnTo>
                  <a:lnTo>
                    <a:pt x="649" y="456"/>
                  </a:lnTo>
                  <a:lnTo>
                    <a:pt x="646" y="456"/>
                  </a:lnTo>
                  <a:lnTo>
                    <a:pt x="643" y="456"/>
                  </a:lnTo>
                  <a:lnTo>
                    <a:pt x="640" y="456"/>
                  </a:lnTo>
                  <a:lnTo>
                    <a:pt x="636" y="456"/>
                  </a:lnTo>
                  <a:lnTo>
                    <a:pt x="633" y="456"/>
                  </a:lnTo>
                  <a:lnTo>
                    <a:pt x="629" y="456"/>
                  </a:lnTo>
                  <a:lnTo>
                    <a:pt x="625" y="456"/>
                  </a:lnTo>
                  <a:lnTo>
                    <a:pt x="622" y="456"/>
                  </a:lnTo>
                  <a:lnTo>
                    <a:pt x="618" y="456"/>
                  </a:lnTo>
                  <a:lnTo>
                    <a:pt x="615" y="456"/>
                  </a:lnTo>
                  <a:lnTo>
                    <a:pt x="611" y="456"/>
                  </a:lnTo>
                  <a:lnTo>
                    <a:pt x="608" y="456"/>
                  </a:lnTo>
                  <a:lnTo>
                    <a:pt x="604" y="456"/>
                  </a:lnTo>
                  <a:lnTo>
                    <a:pt x="601" y="456"/>
                  </a:lnTo>
                  <a:lnTo>
                    <a:pt x="597" y="456"/>
                  </a:lnTo>
                  <a:lnTo>
                    <a:pt x="594" y="456"/>
                  </a:lnTo>
                  <a:lnTo>
                    <a:pt x="590" y="456"/>
                  </a:lnTo>
                  <a:lnTo>
                    <a:pt x="586" y="456"/>
                  </a:lnTo>
                  <a:lnTo>
                    <a:pt x="584" y="456"/>
                  </a:lnTo>
                  <a:lnTo>
                    <a:pt x="580" y="456"/>
                  </a:lnTo>
                  <a:lnTo>
                    <a:pt x="577" y="456"/>
                  </a:lnTo>
                  <a:lnTo>
                    <a:pt x="573" y="456"/>
                  </a:lnTo>
                  <a:lnTo>
                    <a:pt x="570" y="456"/>
                  </a:lnTo>
                  <a:lnTo>
                    <a:pt x="566" y="456"/>
                  </a:lnTo>
                  <a:lnTo>
                    <a:pt x="563" y="456"/>
                  </a:lnTo>
                  <a:lnTo>
                    <a:pt x="559" y="456"/>
                  </a:lnTo>
                  <a:lnTo>
                    <a:pt x="555" y="456"/>
                  </a:lnTo>
                  <a:lnTo>
                    <a:pt x="552" y="456"/>
                  </a:lnTo>
                  <a:lnTo>
                    <a:pt x="548" y="456"/>
                  </a:lnTo>
                  <a:lnTo>
                    <a:pt x="545" y="456"/>
                  </a:lnTo>
                  <a:lnTo>
                    <a:pt x="541" y="456"/>
                  </a:lnTo>
                  <a:lnTo>
                    <a:pt x="538" y="456"/>
                  </a:lnTo>
                  <a:lnTo>
                    <a:pt x="534" y="456"/>
                  </a:lnTo>
                  <a:lnTo>
                    <a:pt x="531" y="456"/>
                  </a:lnTo>
                  <a:lnTo>
                    <a:pt x="528" y="456"/>
                  </a:lnTo>
                  <a:lnTo>
                    <a:pt x="524" y="456"/>
                  </a:lnTo>
                  <a:lnTo>
                    <a:pt x="521" y="456"/>
                  </a:lnTo>
                  <a:lnTo>
                    <a:pt x="517" y="456"/>
                  </a:lnTo>
                  <a:lnTo>
                    <a:pt x="514" y="456"/>
                  </a:lnTo>
                  <a:lnTo>
                    <a:pt x="510" y="456"/>
                  </a:lnTo>
                  <a:lnTo>
                    <a:pt x="507" y="456"/>
                  </a:lnTo>
                  <a:lnTo>
                    <a:pt x="503" y="456"/>
                  </a:lnTo>
                  <a:lnTo>
                    <a:pt x="500" y="456"/>
                  </a:lnTo>
                  <a:lnTo>
                    <a:pt x="496" y="456"/>
                  </a:lnTo>
                  <a:lnTo>
                    <a:pt x="493" y="456"/>
                  </a:lnTo>
                  <a:lnTo>
                    <a:pt x="489" y="456"/>
                  </a:lnTo>
                  <a:lnTo>
                    <a:pt x="485" y="456"/>
                  </a:lnTo>
                  <a:lnTo>
                    <a:pt x="482" y="456"/>
                  </a:lnTo>
                  <a:lnTo>
                    <a:pt x="478" y="456"/>
                  </a:lnTo>
                  <a:lnTo>
                    <a:pt x="475" y="456"/>
                  </a:lnTo>
                  <a:lnTo>
                    <a:pt x="471" y="456"/>
                  </a:lnTo>
                  <a:lnTo>
                    <a:pt x="468" y="456"/>
                  </a:lnTo>
                  <a:lnTo>
                    <a:pt x="464" y="456"/>
                  </a:lnTo>
                  <a:lnTo>
                    <a:pt x="462" y="456"/>
                  </a:lnTo>
                  <a:lnTo>
                    <a:pt x="458" y="456"/>
                  </a:lnTo>
                  <a:lnTo>
                    <a:pt x="454" y="456"/>
                  </a:lnTo>
                  <a:lnTo>
                    <a:pt x="451" y="456"/>
                  </a:lnTo>
                  <a:lnTo>
                    <a:pt x="447" y="456"/>
                  </a:lnTo>
                  <a:lnTo>
                    <a:pt x="444" y="456"/>
                  </a:lnTo>
                  <a:lnTo>
                    <a:pt x="440" y="456"/>
                  </a:lnTo>
                  <a:lnTo>
                    <a:pt x="437" y="456"/>
                  </a:lnTo>
                  <a:lnTo>
                    <a:pt x="433" y="456"/>
                  </a:lnTo>
                  <a:lnTo>
                    <a:pt x="430" y="456"/>
                  </a:lnTo>
                  <a:lnTo>
                    <a:pt x="426" y="456"/>
                  </a:lnTo>
                  <a:lnTo>
                    <a:pt x="423" y="456"/>
                  </a:lnTo>
                  <a:lnTo>
                    <a:pt x="419" y="456"/>
                  </a:lnTo>
                  <a:lnTo>
                    <a:pt x="416" y="456"/>
                  </a:lnTo>
                  <a:lnTo>
                    <a:pt x="412" y="456"/>
                  </a:lnTo>
                  <a:lnTo>
                    <a:pt x="408" y="456"/>
                  </a:lnTo>
                  <a:lnTo>
                    <a:pt x="405" y="456"/>
                  </a:lnTo>
                  <a:lnTo>
                    <a:pt x="401" y="456"/>
                  </a:lnTo>
                  <a:lnTo>
                    <a:pt x="398" y="456"/>
                  </a:lnTo>
                  <a:lnTo>
                    <a:pt x="395" y="456"/>
                  </a:lnTo>
                  <a:lnTo>
                    <a:pt x="392" y="456"/>
                  </a:lnTo>
                  <a:lnTo>
                    <a:pt x="388" y="456"/>
                  </a:lnTo>
                  <a:lnTo>
                    <a:pt x="384" y="456"/>
                  </a:lnTo>
                  <a:lnTo>
                    <a:pt x="381" y="456"/>
                  </a:lnTo>
                  <a:lnTo>
                    <a:pt x="377" y="456"/>
                  </a:lnTo>
                  <a:lnTo>
                    <a:pt x="374" y="456"/>
                  </a:lnTo>
                  <a:lnTo>
                    <a:pt x="370" y="456"/>
                  </a:lnTo>
                  <a:lnTo>
                    <a:pt x="367" y="456"/>
                  </a:lnTo>
                  <a:lnTo>
                    <a:pt x="363" y="456"/>
                  </a:lnTo>
                  <a:lnTo>
                    <a:pt x="360" y="456"/>
                  </a:lnTo>
                  <a:lnTo>
                    <a:pt x="356" y="456"/>
                  </a:lnTo>
                  <a:lnTo>
                    <a:pt x="353" y="456"/>
                  </a:lnTo>
                  <a:lnTo>
                    <a:pt x="349" y="456"/>
                  </a:lnTo>
                  <a:lnTo>
                    <a:pt x="346" y="456"/>
                  </a:lnTo>
                  <a:lnTo>
                    <a:pt x="342" y="456"/>
                  </a:lnTo>
                  <a:lnTo>
                    <a:pt x="339" y="456"/>
                  </a:lnTo>
                  <a:lnTo>
                    <a:pt x="336" y="456"/>
                  </a:lnTo>
                  <a:lnTo>
                    <a:pt x="332" y="456"/>
                  </a:lnTo>
                  <a:lnTo>
                    <a:pt x="329" y="456"/>
                  </a:lnTo>
                  <a:lnTo>
                    <a:pt x="325" y="456"/>
                  </a:lnTo>
                  <a:lnTo>
                    <a:pt x="322" y="456"/>
                  </a:lnTo>
                  <a:lnTo>
                    <a:pt x="318" y="456"/>
                  </a:lnTo>
                  <a:lnTo>
                    <a:pt x="315" y="456"/>
                  </a:lnTo>
                  <a:lnTo>
                    <a:pt x="311" y="456"/>
                  </a:lnTo>
                  <a:lnTo>
                    <a:pt x="307" y="456"/>
                  </a:lnTo>
                  <a:lnTo>
                    <a:pt x="304" y="456"/>
                  </a:lnTo>
                  <a:lnTo>
                    <a:pt x="300" y="456"/>
                  </a:lnTo>
                  <a:lnTo>
                    <a:pt x="297" y="456"/>
                  </a:lnTo>
                  <a:lnTo>
                    <a:pt x="293" y="456"/>
                  </a:lnTo>
                  <a:lnTo>
                    <a:pt x="290" y="456"/>
                  </a:lnTo>
                  <a:lnTo>
                    <a:pt x="286" y="456"/>
                  </a:lnTo>
                  <a:lnTo>
                    <a:pt x="283" y="456"/>
                  </a:lnTo>
                  <a:lnTo>
                    <a:pt x="280" y="456"/>
                  </a:lnTo>
                  <a:lnTo>
                    <a:pt x="276" y="456"/>
                  </a:lnTo>
                  <a:lnTo>
                    <a:pt x="273" y="456"/>
                  </a:lnTo>
                  <a:lnTo>
                    <a:pt x="269" y="456"/>
                  </a:lnTo>
                  <a:lnTo>
                    <a:pt x="266" y="456"/>
                  </a:lnTo>
                  <a:lnTo>
                    <a:pt x="262" y="456"/>
                  </a:lnTo>
                  <a:lnTo>
                    <a:pt x="259" y="456"/>
                  </a:lnTo>
                  <a:lnTo>
                    <a:pt x="255" y="456"/>
                  </a:lnTo>
                  <a:lnTo>
                    <a:pt x="252" y="456"/>
                  </a:lnTo>
                  <a:lnTo>
                    <a:pt x="248" y="456"/>
                  </a:lnTo>
                  <a:lnTo>
                    <a:pt x="245" y="456"/>
                  </a:lnTo>
                  <a:lnTo>
                    <a:pt x="241" y="456"/>
                  </a:lnTo>
                  <a:lnTo>
                    <a:pt x="237" y="456"/>
                  </a:lnTo>
                  <a:lnTo>
                    <a:pt x="234" y="456"/>
                  </a:lnTo>
                  <a:lnTo>
                    <a:pt x="230" y="456"/>
                  </a:lnTo>
                  <a:lnTo>
                    <a:pt x="227" y="456"/>
                  </a:lnTo>
                  <a:lnTo>
                    <a:pt x="223" y="456"/>
                  </a:lnTo>
                  <a:lnTo>
                    <a:pt x="220" y="456"/>
                  </a:lnTo>
                  <a:lnTo>
                    <a:pt x="216" y="456"/>
                  </a:lnTo>
                  <a:lnTo>
                    <a:pt x="213" y="456"/>
                  </a:lnTo>
                  <a:lnTo>
                    <a:pt x="210" y="456"/>
                  </a:lnTo>
                  <a:lnTo>
                    <a:pt x="206" y="456"/>
                  </a:lnTo>
                  <a:lnTo>
                    <a:pt x="203" y="456"/>
                  </a:lnTo>
                  <a:lnTo>
                    <a:pt x="199" y="456"/>
                  </a:lnTo>
                  <a:lnTo>
                    <a:pt x="196" y="456"/>
                  </a:lnTo>
                  <a:lnTo>
                    <a:pt x="192" y="456"/>
                  </a:lnTo>
                  <a:lnTo>
                    <a:pt x="189" y="456"/>
                  </a:lnTo>
                  <a:lnTo>
                    <a:pt x="185" y="456"/>
                  </a:lnTo>
                  <a:lnTo>
                    <a:pt x="182" y="456"/>
                  </a:lnTo>
                  <a:lnTo>
                    <a:pt x="178" y="456"/>
                  </a:lnTo>
                  <a:lnTo>
                    <a:pt x="175" y="456"/>
                  </a:lnTo>
                  <a:lnTo>
                    <a:pt x="171" y="456"/>
                  </a:lnTo>
                  <a:lnTo>
                    <a:pt x="167" y="456"/>
                  </a:lnTo>
                  <a:lnTo>
                    <a:pt x="164" y="456"/>
                  </a:lnTo>
                  <a:lnTo>
                    <a:pt x="160" y="456"/>
                  </a:lnTo>
                  <a:lnTo>
                    <a:pt x="157" y="456"/>
                  </a:lnTo>
                  <a:lnTo>
                    <a:pt x="153" y="456"/>
                  </a:lnTo>
                  <a:lnTo>
                    <a:pt x="151" y="456"/>
                  </a:lnTo>
                  <a:lnTo>
                    <a:pt x="147" y="456"/>
                  </a:lnTo>
                  <a:lnTo>
                    <a:pt x="144" y="456"/>
                  </a:lnTo>
                  <a:lnTo>
                    <a:pt x="140" y="456"/>
                  </a:lnTo>
                  <a:lnTo>
                    <a:pt x="136" y="456"/>
                  </a:lnTo>
                  <a:lnTo>
                    <a:pt x="133" y="456"/>
                  </a:lnTo>
                  <a:lnTo>
                    <a:pt x="129" y="456"/>
                  </a:lnTo>
                  <a:lnTo>
                    <a:pt x="126" y="456"/>
                  </a:lnTo>
                  <a:lnTo>
                    <a:pt x="122" y="456"/>
                  </a:lnTo>
                  <a:lnTo>
                    <a:pt x="119" y="456"/>
                  </a:lnTo>
                  <a:lnTo>
                    <a:pt x="115" y="456"/>
                  </a:lnTo>
                  <a:lnTo>
                    <a:pt x="112" y="456"/>
                  </a:lnTo>
                  <a:lnTo>
                    <a:pt x="108" y="456"/>
                  </a:lnTo>
                  <a:lnTo>
                    <a:pt x="105" y="456"/>
                  </a:lnTo>
                  <a:lnTo>
                    <a:pt x="101" y="456"/>
                  </a:lnTo>
                  <a:lnTo>
                    <a:pt x="97" y="456"/>
                  </a:lnTo>
                  <a:lnTo>
                    <a:pt x="95" y="456"/>
                  </a:lnTo>
                  <a:lnTo>
                    <a:pt x="91" y="456"/>
                  </a:lnTo>
                  <a:lnTo>
                    <a:pt x="88" y="456"/>
                  </a:lnTo>
                  <a:lnTo>
                    <a:pt x="84" y="456"/>
                  </a:lnTo>
                  <a:lnTo>
                    <a:pt x="81" y="456"/>
                  </a:lnTo>
                  <a:lnTo>
                    <a:pt x="77" y="456"/>
                  </a:lnTo>
                  <a:lnTo>
                    <a:pt x="74" y="456"/>
                  </a:lnTo>
                  <a:lnTo>
                    <a:pt x="70" y="456"/>
                  </a:lnTo>
                  <a:lnTo>
                    <a:pt x="66" y="456"/>
                  </a:lnTo>
                  <a:lnTo>
                    <a:pt x="63" y="456"/>
                  </a:lnTo>
                  <a:lnTo>
                    <a:pt x="59" y="456"/>
                  </a:lnTo>
                  <a:lnTo>
                    <a:pt x="56" y="456"/>
                  </a:lnTo>
                  <a:lnTo>
                    <a:pt x="52" y="456"/>
                  </a:lnTo>
                  <a:lnTo>
                    <a:pt x="49" y="456"/>
                  </a:lnTo>
                  <a:lnTo>
                    <a:pt x="45" y="456"/>
                  </a:lnTo>
                  <a:lnTo>
                    <a:pt x="42" y="456"/>
                  </a:lnTo>
                  <a:lnTo>
                    <a:pt x="38" y="456"/>
                  </a:lnTo>
                  <a:lnTo>
                    <a:pt x="35" y="456"/>
                  </a:lnTo>
                  <a:lnTo>
                    <a:pt x="31" y="456"/>
                  </a:lnTo>
                  <a:lnTo>
                    <a:pt x="28" y="456"/>
                  </a:lnTo>
                  <a:lnTo>
                    <a:pt x="25" y="456"/>
                  </a:lnTo>
                  <a:lnTo>
                    <a:pt x="21" y="456"/>
                  </a:lnTo>
                  <a:lnTo>
                    <a:pt x="18" y="456"/>
                  </a:lnTo>
                  <a:lnTo>
                    <a:pt x="14" y="456"/>
                  </a:lnTo>
                  <a:lnTo>
                    <a:pt x="11" y="456"/>
                  </a:lnTo>
                  <a:lnTo>
                    <a:pt x="7" y="456"/>
                  </a:lnTo>
                  <a:lnTo>
                    <a:pt x="4" y="456"/>
                  </a:lnTo>
                  <a:lnTo>
                    <a:pt x="0" y="456"/>
                  </a:lnTo>
                  <a:lnTo>
                    <a:pt x="0" y="0"/>
                  </a:lnTo>
                </a:path>
              </a:pathLst>
            </a:custGeom>
            <a:solidFill>
              <a:srgbClr val="C0C0C0"/>
            </a:solidFill>
            <a:ln w="12700" cap="rnd">
              <a:noFill/>
              <a:round/>
              <a:headEnd/>
              <a:tailEnd/>
            </a:ln>
          </p:spPr>
          <p:txBody>
            <a:bodyPr/>
            <a:lstStyle/>
            <a:p>
              <a:endParaRPr lang="en-US"/>
            </a:p>
          </p:txBody>
        </p:sp>
        <p:sp>
          <p:nvSpPr>
            <p:cNvPr id="3099" name="Rectangle 11"/>
            <p:cNvSpPr>
              <a:spLocks noChangeArrowheads="1"/>
            </p:cNvSpPr>
            <p:nvPr/>
          </p:nvSpPr>
          <p:spPr bwMode="auto">
            <a:xfrm>
              <a:off x="1526" y="2952"/>
              <a:ext cx="203" cy="74"/>
            </a:xfrm>
            <a:prstGeom prst="rect">
              <a:avLst/>
            </a:prstGeom>
            <a:noFill/>
            <a:ln w="12700">
              <a:noFill/>
              <a:miter lim="800000"/>
              <a:headEnd/>
              <a:tailEnd/>
            </a:ln>
          </p:spPr>
          <p:txBody>
            <a:bodyPr wrap="none" lIns="90488" tIns="44450" rIns="90488" bIns="44450" anchor="ctr"/>
            <a:lstStyle/>
            <a:p>
              <a:pPr algn="ctr"/>
              <a:r>
                <a:rPr lang="en-US" sz="1800" b="1" i="0">
                  <a:solidFill>
                    <a:schemeClr val="bg2"/>
                  </a:solidFill>
                  <a:latin typeface="Symbol" pitchFamily="18" charset="2"/>
                </a:rPr>
                <a:t></a:t>
              </a:r>
              <a:r>
                <a:rPr lang="en-US" sz="1800" b="1" i="0">
                  <a:solidFill>
                    <a:schemeClr val="bg2"/>
                  </a:solidFill>
                </a:rPr>
                <a:t>=40 oz</a:t>
              </a:r>
            </a:p>
          </p:txBody>
        </p:sp>
        <p:sp>
          <p:nvSpPr>
            <p:cNvPr id="3100" name="Line 12"/>
            <p:cNvSpPr>
              <a:spLocks noChangeShapeType="1"/>
            </p:cNvSpPr>
            <p:nvPr/>
          </p:nvSpPr>
          <p:spPr bwMode="auto">
            <a:xfrm>
              <a:off x="1614" y="2156"/>
              <a:ext cx="0" cy="741"/>
            </a:xfrm>
            <a:prstGeom prst="line">
              <a:avLst/>
            </a:prstGeom>
            <a:noFill/>
            <a:ln w="25400">
              <a:solidFill>
                <a:schemeClr val="bg2"/>
              </a:solidFill>
              <a:round/>
              <a:headEnd/>
              <a:tailEnd/>
            </a:ln>
          </p:spPr>
          <p:txBody>
            <a:bodyPr wrap="none" anchor="ctr"/>
            <a:lstStyle/>
            <a:p>
              <a:endParaRPr lang="en-US"/>
            </a:p>
          </p:txBody>
        </p:sp>
        <p:sp>
          <p:nvSpPr>
            <p:cNvPr id="3101" name="Freeform 13"/>
            <p:cNvSpPr>
              <a:spLocks/>
            </p:cNvSpPr>
            <p:nvPr/>
          </p:nvSpPr>
          <p:spPr bwMode="auto">
            <a:xfrm>
              <a:off x="566" y="2909"/>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sp>
          <p:nvSpPr>
            <p:cNvPr id="3102" name="Freeform 14"/>
            <p:cNvSpPr>
              <a:spLocks/>
            </p:cNvSpPr>
            <p:nvPr/>
          </p:nvSpPr>
          <p:spPr bwMode="auto">
            <a:xfrm>
              <a:off x="561" y="2819"/>
              <a:ext cx="700" cy="91"/>
            </a:xfrm>
            <a:custGeom>
              <a:avLst/>
              <a:gdLst>
                <a:gd name="T0" fmla="*/ 678 w 700"/>
                <a:gd name="T1" fmla="*/ 90 h 91"/>
                <a:gd name="T2" fmla="*/ 654 w 700"/>
                <a:gd name="T3" fmla="*/ 90 h 91"/>
                <a:gd name="T4" fmla="*/ 629 w 700"/>
                <a:gd name="T5" fmla="*/ 90 h 91"/>
                <a:gd name="T6" fmla="*/ 604 w 700"/>
                <a:gd name="T7" fmla="*/ 90 h 91"/>
                <a:gd name="T8" fmla="*/ 580 w 700"/>
                <a:gd name="T9" fmla="*/ 90 h 91"/>
                <a:gd name="T10" fmla="*/ 555 w 700"/>
                <a:gd name="T11" fmla="*/ 90 h 91"/>
                <a:gd name="T12" fmla="*/ 532 w 700"/>
                <a:gd name="T13" fmla="*/ 90 h 91"/>
                <a:gd name="T14" fmla="*/ 507 w 700"/>
                <a:gd name="T15" fmla="*/ 90 h 91"/>
                <a:gd name="T16" fmla="*/ 483 w 700"/>
                <a:gd name="T17" fmla="*/ 90 h 91"/>
                <a:gd name="T18" fmla="*/ 458 w 700"/>
                <a:gd name="T19" fmla="*/ 90 h 91"/>
                <a:gd name="T20" fmla="*/ 433 w 700"/>
                <a:gd name="T21" fmla="*/ 90 h 91"/>
                <a:gd name="T22" fmla="*/ 409 w 700"/>
                <a:gd name="T23" fmla="*/ 90 h 91"/>
                <a:gd name="T24" fmla="*/ 384 w 700"/>
                <a:gd name="T25" fmla="*/ 90 h 91"/>
                <a:gd name="T26" fmla="*/ 360 w 700"/>
                <a:gd name="T27" fmla="*/ 90 h 91"/>
                <a:gd name="T28" fmla="*/ 336 w 700"/>
                <a:gd name="T29" fmla="*/ 0 h 91"/>
                <a:gd name="T30" fmla="*/ 311 w 700"/>
                <a:gd name="T31" fmla="*/ 13 h 91"/>
                <a:gd name="T32" fmla="*/ 287 w 700"/>
                <a:gd name="T33" fmla="*/ 23 h 91"/>
                <a:gd name="T34" fmla="*/ 262 w 700"/>
                <a:gd name="T35" fmla="*/ 33 h 91"/>
                <a:gd name="T36" fmla="*/ 237 w 700"/>
                <a:gd name="T37" fmla="*/ 41 h 91"/>
                <a:gd name="T38" fmla="*/ 214 w 700"/>
                <a:gd name="T39" fmla="*/ 49 h 91"/>
                <a:gd name="T40" fmla="*/ 189 w 700"/>
                <a:gd name="T41" fmla="*/ 56 h 91"/>
                <a:gd name="T42" fmla="*/ 165 w 700"/>
                <a:gd name="T43" fmla="*/ 61 h 91"/>
                <a:gd name="T44" fmla="*/ 140 w 700"/>
                <a:gd name="T45" fmla="*/ 66 h 91"/>
                <a:gd name="T46" fmla="*/ 115 w 700"/>
                <a:gd name="T47" fmla="*/ 69 h 91"/>
                <a:gd name="T48" fmla="*/ 91 w 700"/>
                <a:gd name="T49" fmla="*/ 73 h 91"/>
                <a:gd name="T50" fmla="*/ 66 w 700"/>
                <a:gd name="T51" fmla="*/ 76 h 91"/>
                <a:gd name="T52" fmla="*/ 43 w 700"/>
                <a:gd name="T53" fmla="*/ 79 h 91"/>
                <a:gd name="T54" fmla="*/ 18 w 700"/>
                <a:gd name="T55" fmla="*/ 81 h 91"/>
                <a:gd name="T56" fmla="*/ 4 w 700"/>
                <a:gd name="T57" fmla="*/ 90 h 91"/>
                <a:gd name="T58" fmla="*/ 28 w 700"/>
                <a:gd name="T59" fmla="*/ 90 h 91"/>
                <a:gd name="T60" fmla="*/ 53 w 700"/>
                <a:gd name="T61" fmla="*/ 90 h 91"/>
                <a:gd name="T62" fmla="*/ 77 w 700"/>
                <a:gd name="T63" fmla="*/ 90 h 91"/>
                <a:gd name="T64" fmla="*/ 102 w 700"/>
                <a:gd name="T65" fmla="*/ 90 h 91"/>
                <a:gd name="T66" fmla="*/ 126 w 700"/>
                <a:gd name="T67" fmla="*/ 90 h 91"/>
                <a:gd name="T68" fmla="*/ 151 w 700"/>
                <a:gd name="T69" fmla="*/ 90 h 91"/>
                <a:gd name="T70" fmla="*/ 175 w 700"/>
                <a:gd name="T71" fmla="*/ 90 h 91"/>
                <a:gd name="T72" fmla="*/ 199 w 700"/>
                <a:gd name="T73" fmla="*/ 90 h 91"/>
                <a:gd name="T74" fmla="*/ 224 w 700"/>
                <a:gd name="T75" fmla="*/ 90 h 91"/>
                <a:gd name="T76" fmla="*/ 248 w 700"/>
                <a:gd name="T77" fmla="*/ 90 h 91"/>
                <a:gd name="T78" fmla="*/ 273 w 700"/>
                <a:gd name="T79" fmla="*/ 90 h 91"/>
                <a:gd name="T80" fmla="*/ 298 w 700"/>
                <a:gd name="T81" fmla="*/ 90 h 91"/>
                <a:gd name="T82" fmla="*/ 322 w 700"/>
                <a:gd name="T83" fmla="*/ 90 h 91"/>
                <a:gd name="T84" fmla="*/ 346 w 700"/>
                <a:gd name="T85" fmla="*/ 90 h 91"/>
                <a:gd name="T86" fmla="*/ 370 w 700"/>
                <a:gd name="T87" fmla="*/ 90 h 91"/>
                <a:gd name="T88" fmla="*/ 395 w 700"/>
                <a:gd name="T89" fmla="*/ 90 h 91"/>
                <a:gd name="T90" fmla="*/ 419 w 700"/>
                <a:gd name="T91" fmla="*/ 90 h 91"/>
                <a:gd name="T92" fmla="*/ 444 w 700"/>
                <a:gd name="T93" fmla="*/ 90 h 91"/>
                <a:gd name="T94" fmla="*/ 469 w 700"/>
                <a:gd name="T95" fmla="*/ 90 h 91"/>
                <a:gd name="T96" fmla="*/ 493 w 700"/>
                <a:gd name="T97" fmla="*/ 90 h 91"/>
                <a:gd name="T98" fmla="*/ 517 w 700"/>
                <a:gd name="T99" fmla="*/ 90 h 91"/>
                <a:gd name="T100" fmla="*/ 542 w 700"/>
                <a:gd name="T101" fmla="*/ 90 h 91"/>
                <a:gd name="T102" fmla="*/ 566 w 700"/>
                <a:gd name="T103" fmla="*/ 90 h 91"/>
                <a:gd name="T104" fmla="*/ 591 w 700"/>
                <a:gd name="T105" fmla="*/ 90 h 91"/>
                <a:gd name="T106" fmla="*/ 615 w 700"/>
                <a:gd name="T107" fmla="*/ 90 h 91"/>
                <a:gd name="T108" fmla="*/ 640 w 700"/>
                <a:gd name="T109" fmla="*/ 90 h 91"/>
                <a:gd name="T110" fmla="*/ 664 w 700"/>
                <a:gd name="T111" fmla="*/ 90 h 91"/>
                <a:gd name="T112" fmla="*/ 688 w 700"/>
                <a:gd name="T113" fmla="*/ 90 h 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1"/>
                <a:gd name="T173" fmla="*/ 700 w 700"/>
                <a:gd name="T174" fmla="*/ 91 h 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1">
                  <a:moveTo>
                    <a:pt x="699" y="90"/>
                  </a:moveTo>
                  <a:lnTo>
                    <a:pt x="695" y="90"/>
                  </a:lnTo>
                  <a:lnTo>
                    <a:pt x="692" y="90"/>
                  </a:lnTo>
                  <a:lnTo>
                    <a:pt x="688" y="90"/>
                  </a:lnTo>
                  <a:lnTo>
                    <a:pt x="685" y="90"/>
                  </a:lnTo>
                  <a:lnTo>
                    <a:pt x="681" y="90"/>
                  </a:lnTo>
                  <a:lnTo>
                    <a:pt x="678" y="90"/>
                  </a:lnTo>
                  <a:lnTo>
                    <a:pt x="674" y="90"/>
                  </a:lnTo>
                  <a:lnTo>
                    <a:pt x="671" y="90"/>
                  </a:lnTo>
                  <a:lnTo>
                    <a:pt x="668" y="90"/>
                  </a:lnTo>
                  <a:lnTo>
                    <a:pt x="664" y="90"/>
                  </a:lnTo>
                  <a:lnTo>
                    <a:pt x="661" y="90"/>
                  </a:lnTo>
                  <a:lnTo>
                    <a:pt x="657" y="90"/>
                  </a:lnTo>
                  <a:lnTo>
                    <a:pt x="654" y="90"/>
                  </a:lnTo>
                  <a:lnTo>
                    <a:pt x="650" y="90"/>
                  </a:lnTo>
                  <a:lnTo>
                    <a:pt x="647" y="90"/>
                  </a:lnTo>
                  <a:lnTo>
                    <a:pt x="643" y="90"/>
                  </a:lnTo>
                  <a:lnTo>
                    <a:pt x="640" y="90"/>
                  </a:lnTo>
                  <a:lnTo>
                    <a:pt x="636" y="90"/>
                  </a:lnTo>
                  <a:lnTo>
                    <a:pt x="633" y="90"/>
                  </a:lnTo>
                  <a:lnTo>
                    <a:pt x="629" y="90"/>
                  </a:lnTo>
                  <a:lnTo>
                    <a:pt x="625" y="90"/>
                  </a:lnTo>
                  <a:lnTo>
                    <a:pt x="622" y="90"/>
                  </a:lnTo>
                  <a:lnTo>
                    <a:pt x="618" y="90"/>
                  </a:lnTo>
                  <a:lnTo>
                    <a:pt x="615" y="90"/>
                  </a:lnTo>
                  <a:lnTo>
                    <a:pt x="611" y="90"/>
                  </a:lnTo>
                  <a:lnTo>
                    <a:pt x="608" y="90"/>
                  </a:lnTo>
                  <a:lnTo>
                    <a:pt x="604" y="90"/>
                  </a:lnTo>
                  <a:lnTo>
                    <a:pt x="602" y="90"/>
                  </a:lnTo>
                  <a:lnTo>
                    <a:pt x="598" y="90"/>
                  </a:lnTo>
                  <a:lnTo>
                    <a:pt x="594" y="90"/>
                  </a:lnTo>
                  <a:lnTo>
                    <a:pt x="591" y="90"/>
                  </a:lnTo>
                  <a:lnTo>
                    <a:pt x="587" y="90"/>
                  </a:lnTo>
                  <a:lnTo>
                    <a:pt x="584" y="90"/>
                  </a:lnTo>
                  <a:lnTo>
                    <a:pt x="580" y="90"/>
                  </a:lnTo>
                  <a:lnTo>
                    <a:pt x="577" y="90"/>
                  </a:lnTo>
                  <a:lnTo>
                    <a:pt x="573" y="90"/>
                  </a:lnTo>
                  <a:lnTo>
                    <a:pt x="570" y="90"/>
                  </a:lnTo>
                  <a:lnTo>
                    <a:pt x="566" y="90"/>
                  </a:lnTo>
                  <a:lnTo>
                    <a:pt x="563" y="90"/>
                  </a:lnTo>
                  <a:lnTo>
                    <a:pt x="559" y="90"/>
                  </a:lnTo>
                  <a:lnTo>
                    <a:pt x="555" y="90"/>
                  </a:lnTo>
                  <a:lnTo>
                    <a:pt x="552" y="90"/>
                  </a:lnTo>
                  <a:lnTo>
                    <a:pt x="548" y="90"/>
                  </a:lnTo>
                  <a:lnTo>
                    <a:pt x="546" y="90"/>
                  </a:lnTo>
                  <a:lnTo>
                    <a:pt x="542" y="90"/>
                  </a:lnTo>
                  <a:lnTo>
                    <a:pt x="539" y="90"/>
                  </a:lnTo>
                  <a:lnTo>
                    <a:pt x="535" y="90"/>
                  </a:lnTo>
                  <a:lnTo>
                    <a:pt x="532" y="90"/>
                  </a:lnTo>
                  <a:lnTo>
                    <a:pt x="528" y="90"/>
                  </a:lnTo>
                  <a:lnTo>
                    <a:pt x="524" y="90"/>
                  </a:lnTo>
                  <a:lnTo>
                    <a:pt x="521" y="90"/>
                  </a:lnTo>
                  <a:lnTo>
                    <a:pt x="517" y="90"/>
                  </a:lnTo>
                  <a:lnTo>
                    <a:pt x="514" y="90"/>
                  </a:lnTo>
                  <a:lnTo>
                    <a:pt x="510" y="90"/>
                  </a:lnTo>
                  <a:lnTo>
                    <a:pt x="507" y="90"/>
                  </a:lnTo>
                  <a:lnTo>
                    <a:pt x="503" y="90"/>
                  </a:lnTo>
                  <a:lnTo>
                    <a:pt x="500" y="90"/>
                  </a:lnTo>
                  <a:lnTo>
                    <a:pt x="496" y="90"/>
                  </a:lnTo>
                  <a:lnTo>
                    <a:pt x="493" y="90"/>
                  </a:lnTo>
                  <a:lnTo>
                    <a:pt x="489" y="90"/>
                  </a:lnTo>
                  <a:lnTo>
                    <a:pt x="486" y="90"/>
                  </a:lnTo>
                  <a:lnTo>
                    <a:pt x="483" y="90"/>
                  </a:lnTo>
                  <a:lnTo>
                    <a:pt x="479" y="90"/>
                  </a:lnTo>
                  <a:lnTo>
                    <a:pt x="476" y="90"/>
                  </a:lnTo>
                  <a:lnTo>
                    <a:pt x="472" y="90"/>
                  </a:lnTo>
                  <a:lnTo>
                    <a:pt x="469" y="90"/>
                  </a:lnTo>
                  <a:lnTo>
                    <a:pt x="465" y="90"/>
                  </a:lnTo>
                  <a:lnTo>
                    <a:pt x="462" y="90"/>
                  </a:lnTo>
                  <a:lnTo>
                    <a:pt x="458" y="90"/>
                  </a:lnTo>
                  <a:lnTo>
                    <a:pt x="454" y="90"/>
                  </a:lnTo>
                  <a:lnTo>
                    <a:pt x="451" y="90"/>
                  </a:lnTo>
                  <a:lnTo>
                    <a:pt x="447" y="90"/>
                  </a:lnTo>
                  <a:lnTo>
                    <a:pt x="444" y="90"/>
                  </a:lnTo>
                  <a:lnTo>
                    <a:pt x="440" y="90"/>
                  </a:lnTo>
                  <a:lnTo>
                    <a:pt x="437" y="90"/>
                  </a:lnTo>
                  <a:lnTo>
                    <a:pt x="433" y="90"/>
                  </a:lnTo>
                  <a:lnTo>
                    <a:pt x="430" y="90"/>
                  </a:lnTo>
                  <a:lnTo>
                    <a:pt x="426" y="90"/>
                  </a:lnTo>
                  <a:lnTo>
                    <a:pt x="423" y="90"/>
                  </a:lnTo>
                  <a:lnTo>
                    <a:pt x="419" y="90"/>
                  </a:lnTo>
                  <a:lnTo>
                    <a:pt x="416" y="90"/>
                  </a:lnTo>
                  <a:lnTo>
                    <a:pt x="413" y="90"/>
                  </a:lnTo>
                  <a:lnTo>
                    <a:pt x="409" y="90"/>
                  </a:lnTo>
                  <a:lnTo>
                    <a:pt x="406" y="90"/>
                  </a:lnTo>
                  <a:lnTo>
                    <a:pt x="402" y="90"/>
                  </a:lnTo>
                  <a:lnTo>
                    <a:pt x="399" y="90"/>
                  </a:lnTo>
                  <a:lnTo>
                    <a:pt x="395" y="90"/>
                  </a:lnTo>
                  <a:lnTo>
                    <a:pt x="392" y="90"/>
                  </a:lnTo>
                  <a:lnTo>
                    <a:pt x="388" y="90"/>
                  </a:lnTo>
                  <a:lnTo>
                    <a:pt x="384" y="90"/>
                  </a:lnTo>
                  <a:lnTo>
                    <a:pt x="381" y="90"/>
                  </a:lnTo>
                  <a:lnTo>
                    <a:pt x="377" y="90"/>
                  </a:lnTo>
                  <a:lnTo>
                    <a:pt x="374" y="90"/>
                  </a:lnTo>
                  <a:lnTo>
                    <a:pt x="370" y="90"/>
                  </a:lnTo>
                  <a:lnTo>
                    <a:pt x="367" y="90"/>
                  </a:lnTo>
                  <a:lnTo>
                    <a:pt x="363" y="90"/>
                  </a:lnTo>
                  <a:lnTo>
                    <a:pt x="360" y="90"/>
                  </a:lnTo>
                  <a:lnTo>
                    <a:pt x="357" y="90"/>
                  </a:lnTo>
                  <a:lnTo>
                    <a:pt x="353" y="90"/>
                  </a:lnTo>
                  <a:lnTo>
                    <a:pt x="350" y="90"/>
                  </a:lnTo>
                  <a:lnTo>
                    <a:pt x="346" y="90"/>
                  </a:lnTo>
                  <a:lnTo>
                    <a:pt x="343" y="90"/>
                  </a:lnTo>
                  <a:lnTo>
                    <a:pt x="339" y="90"/>
                  </a:lnTo>
                  <a:lnTo>
                    <a:pt x="336" y="0"/>
                  </a:lnTo>
                  <a:lnTo>
                    <a:pt x="332" y="2"/>
                  </a:lnTo>
                  <a:lnTo>
                    <a:pt x="329" y="4"/>
                  </a:lnTo>
                  <a:lnTo>
                    <a:pt x="325" y="6"/>
                  </a:lnTo>
                  <a:lnTo>
                    <a:pt x="322" y="8"/>
                  </a:lnTo>
                  <a:lnTo>
                    <a:pt x="318" y="9"/>
                  </a:lnTo>
                  <a:lnTo>
                    <a:pt x="315" y="11"/>
                  </a:lnTo>
                  <a:lnTo>
                    <a:pt x="311" y="13"/>
                  </a:lnTo>
                  <a:lnTo>
                    <a:pt x="307" y="14"/>
                  </a:lnTo>
                  <a:lnTo>
                    <a:pt x="304" y="16"/>
                  </a:lnTo>
                  <a:lnTo>
                    <a:pt x="301" y="17"/>
                  </a:lnTo>
                  <a:lnTo>
                    <a:pt x="298" y="19"/>
                  </a:lnTo>
                  <a:lnTo>
                    <a:pt x="294" y="20"/>
                  </a:lnTo>
                  <a:lnTo>
                    <a:pt x="291" y="21"/>
                  </a:lnTo>
                  <a:lnTo>
                    <a:pt x="287" y="23"/>
                  </a:lnTo>
                  <a:lnTo>
                    <a:pt x="283" y="24"/>
                  </a:lnTo>
                  <a:lnTo>
                    <a:pt x="280" y="26"/>
                  </a:lnTo>
                  <a:lnTo>
                    <a:pt x="276" y="28"/>
                  </a:lnTo>
                  <a:lnTo>
                    <a:pt x="273" y="29"/>
                  </a:lnTo>
                  <a:lnTo>
                    <a:pt x="269" y="30"/>
                  </a:lnTo>
                  <a:lnTo>
                    <a:pt x="266" y="31"/>
                  </a:lnTo>
                  <a:lnTo>
                    <a:pt x="262" y="33"/>
                  </a:lnTo>
                  <a:lnTo>
                    <a:pt x="259" y="34"/>
                  </a:lnTo>
                  <a:lnTo>
                    <a:pt x="255" y="35"/>
                  </a:lnTo>
                  <a:lnTo>
                    <a:pt x="252" y="37"/>
                  </a:lnTo>
                  <a:lnTo>
                    <a:pt x="248" y="38"/>
                  </a:lnTo>
                  <a:lnTo>
                    <a:pt x="245" y="39"/>
                  </a:lnTo>
                  <a:lnTo>
                    <a:pt x="241" y="40"/>
                  </a:lnTo>
                  <a:lnTo>
                    <a:pt x="237" y="41"/>
                  </a:lnTo>
                  <a:lnTo>
                    <a:pt x="235" y="43"/>
                  </a:lnTo>
                  <a:lnTo>
                    <a:pt x="231" y="44"/>
                  </a:lnTo>
                  <a:lnTo>
                    <a:pt x="228" y="44"/>
                  </a:lnTo>
                  <a:lnTo>
                    <a:pt x="224" y="46"/>
                  </a:lnTo>
                  <a:lnTo>
                    <a:pt x="221" y="47"/>
                  </a:lnTo>
                  <a:lnTo>
                    <a:pt x="217" y="48"/>
                  </a:lnTo>
                  <a:lnTo>
                    <a:pt x="214" y="49"/>
                  </a:lnTo>
                  <a:lnTo>
                    <a:pt x="210" y="50"/>
                  </a:lnTo>
                  <a:lnTo>
                    <a:pt x="206" y="51"/>
                  </a:lnTo>
                  <a:lnTo>
                    <a:pt x="203" y="52"/>
                  </a:lnTo>
                  <a:lnTo>
                    <a:pt x="199" y="53"/>
                  </a:lnTo>
                  <a:lnTo>
                    <a:pt x="196" y="54"/>
                  </a:lnTo>
                  <a:lnTo>
                    <a:pt x="192" y="54"/>
                  </a:lnTo>
                  <a:lnTo>
                    <a:pt x="189" y="56"/>
                  </a:lnTo>
                  <a:lnTo>
                    <a:pt x="185" y="56"/>
                  </a:lnTo>
                  <a:lnTo>
                    <a:pt x="182" y="57"/>
                  </a:lnTo>
                  <a:lnTo>
                    <a:pt x="178" y="58"/>
                  </a:lnTo>
                  <a:lnTo>
                    <a:pt x="175" y="58"/>
                  </a:lnTo>
                  <a:lnTo>
                    <a:pt x="171" y="59"/>
                  </a:lnTo>
                  <a:lnTo>
                    <a:pt x="168" y="60"/>
                  </a:lnTo>
                  <a:lnTo>
                    <a:pt x="165" y="61"/>
                  </a:lnTo>
                  <a:lnTo>
                    <a:pt x="161" y="61"/>
                  </a:lnTo>
                  <a:lnTo>
                    <a:pt x="158" y="63"/>
                  </a:lnTo>
                  <a:lnTo>
                    <a:pt x="154" y="63"/>
                  </a:lnTo>
                  <a:lnTo>
                    <a:pt x="151" y="64"/>
                  </a:lnTo>
                  <a:lnTo>
                    <a:pt x="147" y="64"/>
                  </a:lnTo>
                  <a:lnTo>
                    <a:pt x="144" y="65"/>
                  </a:lnTo>
                  <a:lnTo>
                    <a:pt x="140" y="66"/>
                  </a:lnTo>
                  <a:lnTo>
                    <a:pt x="136" y="66"/>
                  </a:lnTo>
                  <a:lnTo>
                    <a:pt x="133" y="67"/>
                  </a:lnTo>
                  <a:lnTo>
                    <a:pt x="129" y="68"/>
                  </a:lnTo>
                  <a:lnTo>
                    <a:pt x="126" y="68"/>
                  </a:lnTo>
                  <a:lnTo>
                    <a:pt x="122" y="69"/>
                  </a:lnTo>
                  <a:lnTo>
                    <a:pt x="119" y="69"/>
                  </a:lnTo>
                  <a:lnTo>
                    <a:pt x="115" y="69"/>
                  </a:lnTo>
                  <a:lnTo>
                    <a:pt x="113" y="70"/>
                  </a:lnTo>
                  <a:lnTo>
                    <a:pt x="109" y="71"/>
                  </a:lnTo>
                  <a:lnTo>
                    <a:pt x="105" y="71"/>
                  </a:lnTo>
                  <a:lnTo>
                    <a:pt x="102" y="72"/>
                  </a:lnTo>
                  <a:lnTo>
                    <a:pt x="98" y="73"/>
                  </a:lnTo>
                  <a:lnTo>
                    <a:pt x="95" y="73"/>
                  </a:lnTo>
                  <a:lnTo>
                    <a:pt x="91" y="73"/>
                  </a:lnTo>
                  <a:lnTo>
                    <a:pt x="88" y="74"/>
                  </a:lnTo>
                  <a:lnTo>
                    <a:pt x="84" y="74"/>
                  </a:lnTo>
                  <a:lnTo>
                    <a:pt x="81" y="74"/>
                  </a:lnTo>
                  <a:lnTo>
                    <a:pt x="77" y="75"/>
                  </a:lnTo>
                  <a:lnTo>
                    <a:pt x="74" y="76"/>
                  </a:lnTo>
                  <a:lnTo>
                    <a:pt x="70" y="76"/>
                  </a:lnTo>
                  <a:lnTo>
                    <a:pt x="66" y="76"/>
                  </a:lnTo>
                  <a:lnTo>
                    <a:pt x="63" y="77"/>
                  </a:lnTo>
                  <a:lnTo>
                    <a:pt x="59" y="77"/>
                  </a:lnTo>
                  <a:lnTo>
                    <a:pt x="56" y="78"/>
                  </a:lnTo>
                  <a:lnTo>
                    <a:pt x="53" y="78"/>
                  </a:lnTo>
                  <a:lnTo>
                    <a:pt x="50" y="78"/>
                  </a:lnTo>
                  <a:lnTo>
                    <a:pt x="46" y="79"/>
                  </a:lnTo>
                  <a:lnTo>
                    <a:pt x="43" y="79"/>
                  </a:lnTo>
                  <a:lnTo>
                    <a:pt x="39" y="79"/>
                  </a:lnTo>
                  <a:lnTo>
                    <a:pt x="35" y="79"/>
                  </a:lnTo>
                  <a:lnTo>
                    <a:pt x="32" y="80"/>
                  </a:lnTo>
                  <a:lnTo>
                    <a:pt x="28" y="80"/>
                  </a:lnTo>
                  <a:lnTo>
                    <a:pt x="25" y="81"/>
                  </a:lnTo>
                  <a:lnTo>
                    <a:pt x="21" y="81"/>
                  </a:lnTo>
                  <a:lnTo>
                    <a:pt x="18" y="81"/>
                  </a:lnTo>
                  <a:lnTo>
                    <a:pt x="14" y="81"/>
                  </a:lnTo>
                  <a:lnTo>
                    <a:pt x="11" y="81"/>
                  </a:lnTo>
                  <a:lnTo>
                    <a:pt x="7" y="82"/>
                  </a:lnTo>
                  <a:lnTo>
                    <a:pt x="4" y="82"/>
                  </a:lnTo>
                  <a:lnTo>
                    <a:pt x="0" y="83"/>
                  </a:lnTo>
                  <a:lnTo>
                    <a:pt x="0" y="90"/>
                  </a:lnTo>
                  <a:lnTo>
                    <a:pt x="4" y="90"/>
                  </a:lnTo>
                  <a:lnTo>
                    <a:pt x="7" y="90"/>
                  </a:lnTo>
                  <a:lnTo>
                    <a:pt x="11" y="90"/>
                  </a:lnTo>
                  <a:lnTo>
                    <a:pt x="14" y="90"/>
                  </a:lnTo>
                  <a:lnTo>
                    <a:pt x="18" y="90"/>
                  </a:lnTo>
                  <a:lnTo>
                    <a:pt x="21" y="90"/>
                  </a:lnTo>
                  <a:lnTo>
                    <a:pt x="25" y="90"/>
                  </a:lnTo>
                  <a:lnTo>
                    <a:pt x="28" y="90"/>
                  </a:lnTo>
                  <a:lnTo>
                    <a:pt x="32" y="90"/>
                  </a:lnTo>
                  <a:lnTo>
                    <a:pt x="35" y="90"/>
                  </a:lnTo>
                  <a:lnTo>
                    <a:pt x="39" y="90"/>
                  </a:lnTo>
                  <a:lnTo>
                    <a:pt x="43" y="90"/>
                  </a:lnTo>
                  <a:lnTo>
                    <a:pt x="46" y="90"/>
                  </a:lnTo>
                  <a:lnTo>
                    <a:pt x="50" y="90"/>
                  </a:lnTo>
                  <a:lnTo>
                    <a:pt x="53" y="90"/>
                  </a:lnTo>
                  <a:lnTo>
                    <a:pt x="56" y="90"/>
                  </a:lnTo>
                  <a:lnTo>
                    <a:pt x="59" y="90"/>
                  </a:lnTo>
                  <a:lnTo>
                    <a:pt x="63" y="90"/>
                  </a:lnTo>
                  <a:lnTo>
                    <a:pt x="66" y="90"/>
                  </a:lnTo>
                  <a:lnTo>
                    <a:pt x="70" y="90"/>
                  </a:lnTo>
                  <a:lnTo>
                    <a:pt x="74" y="90"/>
                  </a:lnTo>
                  <a:lnTo>
                    <a:pt x="77" y="90"/>
                  </a:lnTo>
                  <a:lnTo>
                    <a:pt x="81" y="90"/>
                  </a:lnTo>
                  <a:lnTo>
                    <a:pt x="84" y="90"/>
                  </a:lnTo>
                  <a:lnTo>
                    <a:pt x="88" y="90"/>
                  </a:lnTo>
                  <a:lnTo>
                    <a:pt x="91" y="90"/>
                  </a:lnTo>
                  <a:lnTo>
                    <a:pt x="95" y="90"/>
                  </a:lnTo>
                  <a:lnTo>
                    <a:pt x="98" y="90"/>
                  </a:lnTo>
                  <a:lnTo>
                    <a:pt x="102" y="90"/>
                  </a:lnTo>
                  <a:lnTo>
                    <a:pt x="105" y="90"/>
                  </a:lnTo>
                  <a:lnTo>
                    <a:pt x="109" y="90"/>
                  </a:lnTo>
                  <a:lnTo>
                    <a:pt x="113" y="90"/>
                  </a:lnTo>
                  <a:lnTo>
                    <a:pt x="115" y="90"/>
                  </a:lnTo>
                  <a:lnTo>
                    <a:pt x="119" y="90"/>
                  </a:lnTo>
                  <a:lnTo>
                    <a:pt x="122" y="90"/>
                  </a:lnTo>
                  <a:lnTo>
                    <a:pt x="126" y="90"/>
                  </a:lnTo>
                  <a:lnTo>
                    <a:pt x="129" y="90"/>
                  </a:lnTo>
                  <a:lnTo>
                    <a:pt x="133" y="90"/>
                  </a:lnTo>
                  <a:lnTo>
                    <a:pt x="136" y="90"/>
                  </a:lnTo>
                  <a:lnTo>
                    <a:pt x="140" y="90"/>
                  </a:lnTo>
                  <a:lnTo>
                    <a:pt x="144" y="90"/>
                  </a:lnTo>
                  <a:lnTo>
                    <a:pt x="147" y="90"/>
                  </a:lnTo>
                  <a:lnTo>
                    <a:pt x="151" y="90"/>
                  </a:lnTo>
                  <a:lnTo>
                    <a:pt x="154" y="90"/>
                  </a:lnTo>
                  <a:lnTo>
                    <a:pt x="158" y="90"/>
                  </a:lnTo>
                  <a:lnTo>
                    <a:pt x="161" y="90"/>
                  </a:lnTo>
                  <a:lnTo>
                    <a:pt x="165" y="90"/>
                  </a:lnTo>
                  <a:lnTo>
                    <a:pt x="168" y="90"/>
                  </a:lnTo>
                  <a:lnTo>
                    <a:pt x="171" y="90"/>
                  </a:lnTo>
                  <a:lnTo>
                    <a:pt x="175" y="90"/>
                  </a:lnTo>
                  <a:lnTo>
                    <a:pt x="178" y="90"/>
                  </a:lnTo>
                  <a:lnTo>
                    <a:pt x="182" y="90"/>
                  </a:lnTo>
                  <a:lnTo>
                    <a:pt x="185" y="90"/>
                  </a:lnTo>
                  <a:lnTo>
                    <a:pt x="189" y="90"/>
                  </a:lnTo>
                  <a:lnTo>
                    <a:pt x="192" y="90"/>
                  </a:lnTo>
                  <a:lnTo>
                    <a:pt x="196" y="90"/>
                  </a:lnTo>
                  <a:lnTo>
                    <a:pt x="199" y="90"/>
                  </a:lnTo>
                  <a:lnTo>
                    <a:pt x="203" y="90"/>
                  </a:lnTo>
                  <a:lnTo>
                    <a:pt x="206" y="90"/>
                  </a:lnTo>
                  <a:lnTo>
                    <a:pt x="210" y="90"/>
                  </a:lnTo>
                  <a:lnTo>
                    <a:pt x="214" y="90"/>
                  </a:lnTo>
                  <a:lnTo>
                    <a:pt x="217" y="90"/>
                  </a:lnTo>
                  <a:lnTo>
                    <a:pt x="221" y="90"/>
                  </a:lnTo>
                  <a:lnTo>
                    <a:pt x="224" y="90"/>
                  </a:lnTo>
                  <a:lnTo>
                    <a:pt x="228" y="90"/>
                  </a:lnTo>
                  <a:lnTo>
                    <a:pt x="231" y="90"/>
                  </a:lnTo>
                  <a:lnTo>
                    <a:pt x="235" y="90"/>
                  </a:lnTo>
                  <a:lnTo>
                    <a:pt x="237" y="90"/>
                  </a:lnTo>
                  <a:lnTo>
                    <a:pt x="241" y="90"/>
                  </a:lnTo>
                  <a:lnTo>
                    <a:pt x="245" y="90"/>
                  </a:lnTo>
                  <a:lnTo>
                    <a:pt x="248" y="90"/>
                  </a:lnTo>
                  <a:lnTo>
                    <a:pt x="252" y="90"/>
                  </a:lnTo>
                  <a:lnTo>
                    <a:pt x="255" y="90"/>
                  </a:lnTo>
                  <a:lnTo>
                    <a:pt x="259" y="90"/>
                  </a:lnTo>
                  <a:lnTo>
                    <a:pt x="262" y="90"/>
                  </a:lnTo>
                  <a:lnTo>
                    <a:pt x="266" y="90"/>
                  </a:lnTo>
                  <a:lnTo>
                    <a:pt x="269" y="90"/>
                  </a:lnTo>
                  <a:lnTo>
                    <a:pt x="273" y="90"/>
                  </a:lnTo>
                  <a:lnTo>
                    <a:pt x="276" y="90"/>
                  </a:lnTo>
                  <a:lnTo>
                    <a:pt x="280" y="90"/>
                  </a:lnTo>
                  <a:lnTo>
                    <a:pt x="283" y="90"/>
                  </a:lnTo>
                  <a:lnTo>
                    <a:pt x="287" y="90"/>
                  </a:lnTo>
                  <a:lnTo>
                    <a:pt x="291" y="90"/>
                  </a:lnTo>
                  <a:lnTo>
                    <a:pt x="294" y="90"/>
                  </a:lnTo>
                  <a:lnTo>
                    <a:pt x="298" y="90"/>
                  </a:lnTo>
                  <a:lnTo>
                    <a:pt x="301" y="90"/>
                  </a:lnTo>
                  <a:lnTo>
                    <a:pt x="304" y="90"/>
                  </a:lnTo>
                  <a:lnTo>
                    <a:pt x="307" y="90"/>
                  </a:lnTo>
                  <a:lnTo>
                    <a:pt x="311" y="90"/>
                  </a:lnTo>
                  <a:lnTo>
                    <a:pt x="315" y="90"/>
                  </a:lnTo>
                  <a:lnTo>
                    <a:pt x="318" y="90"/>
                  </a:lnTo>
                  <a:lnTo>
                    <a:pt x="322" y="90"/>
                  </a:lnTo>
                  <a:lnTo>
                    <a:pt x="325" y="90"/>
                  </a:lnTo>
                  <a:lnTo>
                    <a:pt x="329" y="90"/>
                  </a:lnTo>
                  <a:lnTo>
                    <a:pt x="332" y="90"/>
                  </a:lnTo>
                  <a:lnTo>
                    <a:pt x="336" y="90"/>
                  </a:lnTo>
                  <a:lnTo>
                    <a:pt x="339" y="90"/>
                  </a:lnTo>
                  <a:lnTo>
                    <a:pt x="343" y="90"/>
                  </a:lnTo>
                  <a:lnTo>
                    <a:pt x="346" y="90"/>
                  </a:lnTo>
                  <a:lnTo>
                    <a:pt x="350" y="90"/>
                  </a:lnTo>
                  <a:lnTo>
                    <a:pt x="353" y="90"/>
                  </a:lnTo>
                  <a:lnTo>
                    <a:pt x="357" y="90"/>
                  </a:lnTo>
                  <a:lnTo>
                    <a:pt x="360" y="90"/>
                  </a:lnTo>
                  <a:lnTo>
                    <a:pt x="363" y="90"/>
                  </a:lnTo>
                  <a:lnTo>
                    <a:pt x="367" y="90"/>
                  </a:lnTo>
                  <a:lnTo>
                    <a:pt x="370" y="90"/>
                  </a:lnTo>
                  <a:lnTo>
                    <a:pt x="374" y="90"/>
                  </a:lnTo>
                  <a:lnTo>
                    <a:pt x="377" y="90"/>
                  </a:lnTo>
                  <a:lnTo>
                    <a:pt x="381" y="90"/>
                  </a:lnTo>
                  <a:lnTo>
                    <a:pt x="384" y="90"/>
                  </a:lnTo>
                  <a:lnTo>
                    <a:pt x="388" y="90"/>
                  </a:lnTo>
                  <a:lnTo>
                    <a:pt x="392" y="90"/>
                  </a:lnTo>
                  <a:lnTo>
                    <a:pt x="395" y="90"/>
                  </a:lnTo>
                  <a:lnTo>
                    <a:pt x="399" y="90"/>
                  </a:lnTo>
                  <a:lnTo>
                    <a:pt x="402" y="90"/>
                  </a:lnTo>
                  <a:lnTo>
                    <a:pt x="406" y="90"/>
                  </a:lnTo>
                  <a:lnTo>
                    <a:pt x="409" y="90"/>
                  </a:lnTo>
                  <a:lnTo>
                    <a:pt x="413" y="90"/>
                  </a:lnTo>
                  <a:lnTo>
                    <a:pt x="416" y="90"/>
                  </a:lnTo>
                  <a:lnTo>
                    <a:pt x="419" y="90"/>
                  </a:lnTo>
                  <a:lnTo>
                    <a:pt x="423" y="90"/>
                  </a:lnTo>
                  <a:lnTo>
                    <a:pt x="426" y="90"/>
                  </a:lnTo>
                  <a:lnTo>
                    <a:pt x="430" y="90"/>
                  </a:lnTo>
                  <a:lnTo>
                    <a:pt x="433" y="90"/>
                  </a:lnTo>
                  <a:lnTo>
                    <a:pt x="437" y="90"/>
                  </a:lnTo>
                  <a:lnTo>
                    <a:pt x="440" y="90"/>
                  </a:lnTo>
                  <a:lnTo>
                    <a:pt x="444" y="90"/>
                  </a:lnTo>
                  <a:lnTo>
                    <a:pt x="447" y="90"/>
                  </a:lnTo>
                  <a:lnTo>
                    <a:pt x="451" y="90"/>
                  </a:lnTo>
                  <a:lnTo>
                    <a:pt x="454" y="90"/>
                  </a:lnTo>
                  <a:lnTo>
                    <a:pt x="458" y="90"/>
                  </a:lnTo>
                  <a:lnTo>
                    <a:pt x="462" y="90"/>
                  </a:lnTo>
                  <a:lnTo>
                    <a:pt x="465" y="90"/>
                  </a:lnTo>
                  <a:lnTo>
                    <a:pt x="469" y="90"/>
                  </a:lnTo>
                  <a:lnTo>
                    <a:pt x="472" y="90"/>
                  </a:lnTo>
                  <a:lnTo>
                    <a:pt x="476" y="90"/>
                  </a:lnTo>
                  <a:lnTo>
                    <a:pt x="479" y="90"/>
                  </a:lnTo>
                  <a:lnTo>
                    <a:pt x="483" y="90"/>
                  </a:lnTo>
                  <a:lnTo>
                    <a:pt x="486" y="90"/>
                  </a:lnTo>
                  <a:lnTo>
                    <a:pt x="489" y="90"/>
                  </a:lnTo>
                  <a:lnTo>
                    <a:pt x="493" y="90"/>
                  </a:lnTo>
                  <a:lnTo>
                    <a:pt x="496" y="90"/>
                  </a:lnTo>
                  <a:lnTo>
                    <a:pt x="500" y="90"/>
                  </a:lnTo>
                  <a:lnTo>
                    <a:pt x="503" y="90"/>
                  </a:lnTo>
                  <a:lnTo>
                    <a:pt x="507" y="90"/>
                  </a:lnTo>
                  <a:lnTo>
                    <a:pt x="510" y="90"/>
                  </a:lnTo>
                  <a:lnTo>
                    <a:pt x="514" y="90"/>
                  </a:lnTo>
                  <a:lnTo>
                    <a:pt x="517" y="90"/>
                  </a:lnTo>
                  <a:lnTo>
                    <a:pt x="521" y="90"/>
                  </a:lnTo>
                  <a:lnTo>
                    <a:pt x="524" y="90"/>
                  </a:lnTo>
                  <a:lnTo>
                    <a:pt x="528" y="90"/>
                  </a:lnTo>
                  <a:lnTo>
                    <a:pt x="532" y="90"/>
                  </a:lnTo>
                  <a:lnTo>
                    <a:pt x="535" y="90"/>
                  </a:lnTo>
                  <a:lnTo>
                    <a:pt x="539" y="90"/>
                  </a:lnTo>
                  <a:lnTo>
                    <a:pt x="542" y="90"/>
                  </a:lnTo>
                  <a:lnTo>
                    <a:pt x="546" y="90"/>
                  </a:lnTo>
                  <a:lnTo>
                    <a:pt x="548" y="90"/>
                  </a:lnTo>
                  <a:lnTo>
                    <a:pt x="552" y="90"/>
                  </a:lnTo>
                  <a:lnTo>
                    <a:pt x="555" y="90"/>
                  </a:lnTo>
                  <a:lnTo>
                    <a:pt x="559" y="90"/>
                  </a:lnTo>
                  <a:lnTo>
                    <a:pt x="563" y="90"/>
                  </a:lnTo>
                  <a:lnTo>
                    <a:pt x="566" y="90"/>
                  </a:lnTo>
                  <a:lnTo>
                    <a:pt x="570" y="90"/>
                  </a:lnTo>
                  <a:lnTo>
                    <a:pt x="573" y="90"/>
                  </a:lnTo>
                  <a:lnTo>
                    <a:pt x="577" y="90"/>
                  </a:lnTo>
                  <a:lnTo>
                    <a:pt x="580" y="90"/>
                  </a:lnTo>
                  <a:lnTo>
                    <a:pt x="584" y="90"/>
                  </a:lnTo>
                  <a:lnTo>
                    <a:pt x="587" y="90"/>
                  </a:lnTo>
                  <a:lnTo>
                    <a:pt x="591" y="90"/>
                  </a:lnTo>
                  <a:lnTo>
                    <a:pt x="594" y="90"/>
                  </a:lnTo>
                  <a:lnTo>
                    <a:pt x="598" y="90"/>
                  </a:lnTo>
                  <a:lnTo>
                    <a:pt x="602" y="90"/>
                  </a:lnTo>
                  <a:lnTo>
                    <a:pt x="604" y="90"/>
                  </a:lnTo>
                  <a:lnTo>
                    <a:pt x="608" y="90"/>
                  </a:lnTo>
                  <a:lnTo>
                    <a:pt x="611" y="90"/>
                  </a:lnTo>
                  <a:lnTo>
                    <a:pt x="615" y="90"/>
                  </a:lnTo>
                  <a:lnTo>
                    <a:pt x="618" y="90"/>
                  </a:lnTo>
                  <a:lnTo>
                    <a:pt x="622" y="90"/>
                  </a:lnTo>
                  <a:lnTo>
                    <a:pt x="625" y="90"/>
                  </a:lnTo>
                  <a:lnTo>
                    <a:pt x="629" y="90"/>
                  </a:lnTo>
                  <a:lnTo>
                    <a:pt x="633" y="90"/>
                  </a:lnTo>
                  <a:lnTo>
                    <a:pt x="636" y="90"/>
                  </a:lnTo>
                  <a:lnTo>
                    <a:pt x="640" y="90"/>
                  </a:lnTo>
                  <a:lnTo>
                    <a:pt x="643" y="90"/>
                  </a:lnTo>
                  <a:lnTo>
                    <a:pt x="647" y="90"/>
                  </a:lnTo>
                  <a:lnTo>
                    <a:pt x="650" y="90"/>
                  </a:lnTo>
                  <a:lnTo>
                    <a:pt x="654" y="90"/>
                  </a:lnTo>
                  <a:lnTo>
                    <a:pt x="657" y="90"/>
                  </a:lnTo>
                  <a:lnTo>
                    <a:pt x="661" y="90"/>
                  </a:lnTo>
                  <a:lnTo>
                    <a:pt x="664" y="90"/>
                  </a:lnTo>
                  <a:lnTo>
                    <a:pt x="668" y="90"/>
                  </a:lnTo>
                  <a:lnTo>
                    <a:pt x="671" y="90"/>
                  </a:lnTo>
                  <a:lnTo>
                    <a:pt x="674" y="90"/>
                  </a:lnTo>
                  <a:lnTo>
                    <a:pt x="678" y="90"/>
                  </a:lnTo>
                  <a:lnTo>
                    <a:pt x="681" y="90"/>
                  </a:lnTo>
                  <a:lnTo>
                    <a:pt x="685" y="90"/>
                  </a:lnTo>
                  <a:lnTo>
                    <a:pt x="688" y="90"/>
                  </a:lnTo>
                  <a:lnTo>
                    <a:pt x="692" y="90"/>
                  </a:lnTo>
                  <a:lnTo>
                    <a:pt x="695" y="90"/>
                  </a:lnTo>
                  <a:lnTo>
                    <a:pt x="699" y="90"/>
                  </a:lnTo>
                </a:path>
              </a:pathLst>
            </a:custGeom>
            <a:solidFill>
              <a:srgbClr val="CC0000"/>
            </a:solidFill>
            <a:ln w="12700" cap="rnd">
              <a:noFill/>
              <a:round/>
              <a:headEnd/>
              <a:tailEnd/>
            </a:ln>
          </p:spPr>
          <p:txBody>
            <a:bodyPr/>
            <a:lstStyle/>
            <a:p>
              <a:endParaRPr lang="en-US"/>
            </a:p>
          </p:txBody>
        </p:sp>
        <p:sp>
          <p:nvSpPr>
            <p:cNvPr id="3103" name="Line 15"/>
            <p:cNvSpPr>
              <a:spLocks noChangeShapeType="1"/>
            </p:cNvSpPr>
            <p:nvPr/>
          </p:nvSpPr>
          <p:spPr bwMode="auto">
            <a:xfrm>
              <a:off x="570" y="2909"/>
              <a:ext cx="2106" cy="0"/>
            </a:xfrm>
            <a:prstGeom prst="line">
              <a:avLst/>
            </a:prstGeom>
            <a:noFill/>
            <a:ln w="12700">
              <a:solidFill>
                <a:srgbClr val="000000"/>
              </a:solidFill>
              <a:round/>
              <a:headEnd/>
              <a:tailEnd/>
            </a:ln>
          </p:spPr>
          <p:txBody>
            <a:bodyPr wrap="none" anchor="ctr"/>
            <a:lstStyle/>
            <a:p>
              <a:endParaRPr lang="en-US"/>
            </a:p>
          </p:txBody>
        </p:sp>
        <p:sp>
          <p:nvSpPr>
            <p:cNvPr id="3104" name="Line 16"/>
            <p:cNvSpPr>
              <a:spLocks noChangeShapeType="1"/>
            </p:cNvSpPr>
            <p:nvPr/>
          </p:nvSpPr>
          <p:spPr bwMode="auto">
            <a:xfrm>
              <a:off x="728" y="2492"/>
              <a:ext cx="64" cy="347"/>
            </a:xfrm>
            <a:prstGeom prst="line">
              <a:avLst/>
            </a:prstGeom>
            <a:noFill/>
            <a:ln w="25400">
              <a:solidFill>
                <a:srgbClr val="000000"/>
              </a:solidFill>
              <a:round/>
              <a:headEnd/>
              <a:tailEnd type="triangle" w="med" len="med"/>
            </a:ln>
          </p:spPr>
          <p:txBody>
            <a:bodyPr wrap="none" anchor="ctr"/>
            <a:lstStyle/>
            <a:p>
              <a:endParaRPr lang="en-US"/>
            </a:p>
          </p:txBody>
        </p:sp>
        <p:sp>
          <p:nvSpPr>
            <p:cNvPr id="3105" name="Rectangle 17"/>
            <p:cNvSpPr>
              <a:spLocks noChangeArrowheads="1"/>
            </p:cNvSpPr>
            <p:nvPr/>
          </p:nvSpPr>
          <p:spPr bwMode="auto">
            <a:xfrm>
              <a:off x="483" y="2250"/>
              <a:ext cx="1166" cy="229"/>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 Region</a:t>
              </a:r>
            </a:p>
          </p:txBody>
        </p:sp>
        <p:sp>
          <p:nvSpPr>
            <p:cNvPr id="3106" name="Rectangle 18"/>
            <p:cNvSpPr>
              <a:spLocks noChangeArrowheads="1"/>
            </p:cNvSpPr>
            <p:nvPr/>
          </p:nvSpPr>
          <p:spPr bwMode="auto">
            <a:xfrm>
              <a:off x="945" y="2708"/>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3107" name="Rectangle 19"/>
            <p:cNvSpPr>
              <a:spLocks noChangeArrowheads="1"/>
            </p:cNvSpPr>
            <p:nvPr/>
          </p:nvSpPr>
          <p:spPr bwMode="auto">
            <a:xfrm>
              <a:off x="603" y="3313"/>
              <a:ext cx="98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Critical Value</a:t>
              </a:r>
            </a:p>
          </p:txBody>
        </p:sp>
        <p:sp>
          <p:nvSpPr>
            <p:cNvPr id="3108" name="Line 20"/>
            <p:cNvSpPr>
              <a:spLocks noChangeShapeType="1"/>
            </p:cNvSpPr>
            <p:nvPr/>
          </p:nvSpPr>
          <p:spPr bwMode="auto">
            <a:xfrm flipV="1">
              <a:off x="894" y="2924"/>
              <a:ext cx="0" cy="364"/>
            </a:xfrm>
            <a:prstGeom prst="line">
              <a:avLst/>
            </a:prstGeom>
            <a:noFill/>
            <a:ln w="25400">
              <a:solidFill>
                <a:srgbClr val="000000"/>
              </a:solidFill>
              <a:round/>
              <a:headEnd/>
              <a:tailEnd type="triangle" w="med" len="med"/>
            </a:ln>
          </p:spPr>
          <p:txBody>
            <a:bodyPr wrap="none" anchor="ctr"/>
            <a:lstStyle/>
            <a:p>
              <a:endParaRPr lang="en-US"/>
            </a:p>
          </p:txBody>
        </p:sp>
      </p:grpSp>
      <p:grpSp>
        <p:nvGrpSpPr>
          <p:cNvPr id="3" name="Group 36"/>
          <p:cNvGrpSpPr>
            <a:grpSpLocks/>
          </p:cNvGrpSpPr>
          <p:nvPr/>
        </p:nvGrpSpPr>
        <p:grpSpPr bwMode="auto">
          <a:xfrm>
            <a:off x="4876800" y="3300413"/>
            <a:ext cx="3638550" cy="2357437"/>
            <a:chOff x="3072" y="2079"/>
            <a:chExt cx="2292" cy="1485"/>
          </a:xfrm>
        </p:grpSpPr>
        <p:sp>
          <p:nvSpPr>
            <p:cNvPr id="3081" name="Rectangle 22"/>
            <p:cNvSpPr>
              <a:spLocks noChangeArrowheads="1"/>
            </p:cNvSpPr>
            <p:nvPr/>
          </p:nvSpPr>
          <p:spPr bwMode="auto">
            <a:xfrm>
              <a:off x="3072" y="2079"/>
              <a:ext cx="2292" cy="1485"/>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3082" name="Freeform 23"/>
            <p:cNvSpPr>
              <a:spLocks/>
            </p:cNvSpPr>
            <p:nvPr/>
          </p:nvSpPr>
          <p:spPr bwMode="auto">
            <a:xfrm>
              <a:off x="3506" y="2156"/>
              <a:ext cx="1754" cy="756"/>
            </a:xfrm>
            <a:custGeom>
              <a:avLst/>
              <a:gdLst>
                <a:gd name="T0" fmla="*/ 1700 w 1754"/>
                <a:gd name="T1" fmla="*/ 742 h 756"/>
                <a:gd name="T2" fmla="*/ 1644 w 1754"/>
                <a:gd name="T3" fmla="*/ 735 h 756"/>
                <a:gd name="T4" fmla="*/ 1588 w 1754"/>
                <a:gd name="T5" fmla="*/ 724 h 756"/>
                <a:gd name="T6" fmla="*/ 1532 w 1754"/>
                <a:gd name="T7" fmla="*/ 710 h 756"/>
                <a:gd name="T8" fmla="*/ 1476 w 1754"/>
                <a:gd name="T9" fmla="*/ 690 h 756"/>
                <a:gd name="T10" fmla="*/ 1420 w 1754"/>
                <a:gd name="T11" fmla="*/ 663 h 756"/>
                <a:gd name="T12" fmla="*/ 1364 w 1754"/>
                <a:gd name="T13" fmla="*/ 629 h 756"/>
                <a:gd name="T14" fmla="*/ 1307 w 1754"/>
                <a:gd name="T15" fmla="*/ 586 h 756"/>
                <a:gd name="T16" fmla="*/ 1251 w 1754"/>
                <a:gd name="T17" fmla="*/ 535 h 756"/>
                <a:gd name="T18" fmla="*/ 1194 w 1754"/>
                <a:gd name="T19" fmla="*/ 476 h 756"/>
                <a:gd name="T20" fmla="*/ 1138 w 1754"/>
                <a:gd name="T21" fmla="*/ 409 h 756"/>
                <a:gd name="T22" fmla="*/ 1082 w 1754"/>
                <a:gd name="T23" fmla="*/ 338 h 756"/>
                <a:gd name="T24" fmla="*/ 1026 w 1754"/>
                <a:gd name="T25" fmla="*/ 265 h 756"/>
                <a:gd name="T26" fmla="*/ 970 w 1754"/>
                <a:gd name="T27" fmla="*/ 194 h 756"/>
                <a:gd name="T28" fmla="*/ 913 w 1754"/>
                <a:gd name="T29" fmla="*/ 128 h 756"/>
                <a:gd name="T30" fmla="*/ 857 w 1754"/>
                <a:gd name="T31" fmla="*/ 73 h 756"/>
                <a:gd name="T32" fmla="*/ 801 w 1754"/>
                <a:gd name="T33" fmla="*/ 31 h 756"/>
                <a:gd name="T34" fmla="*/ 745 w 1754"/>
                <a:gd name="T35" fmla="*/ 6 h 756"/>
                <a:gd name="T36" fmla="*/ 688 w 1754"/>
                <a:gd name="T37" fmla="*/ 0 h 756"/>
                <a:gd name="T38" fmla="*/ 632 w 1754"/>
                <a:gd name="T39" fmla="*/ 13 h 756"/>
                <a:gd name="T40" fmla="*/ 576 w 1754"/>
                <a:gd name="T41" fmla="*/ 44 h 756"/>
                <a:gd name="T42" fmla="*/ 520 w 1754"/>
                <a:gd name="T43" fmla="*/ 92 h 756"/>
                <a:gd name="T44" fmla="*/ 463 w 1754"/>
                <a:gd name="T45" fmla="*/ 151 h 756"/>
                <a:gd name="T46" fmla="*/ 407 w 1754"/>
                <a:gd name="T47" fmla="*/ 220 h 756"/>
                <a:gd name="T48" fmla="*/ 351 w 1754"/>
                <a:gd name="T49" fmla="*/ 292 h 756"/>
                <a:gd name="T50" fmla="*/ 295 w 1754"/>
                <a:gd name="T51" fmla="*/ 365 h 756"/>
                <a:gd name="T52" fmla="*/ 239 w 1754"/>
                <a:gd name="T53" fmla="*/ 435 h 756"/>
                <a:gd name="T54" fmla="*/ 183 w 1754"/>
                <a:gd name="T55" fmla="*/ 499 h 756"/>
                <a:gd name="T56" fmla="*/ 127 w 1754"/>
                <a:gd name="T57" fmla="*/ 555 h 756"/>
                <a:gd name="T58" fmla="*/ 70 w 1754"/>
                <a:gd name="T59" fmla="*/ 603 h 756"/>
                <a:gd name="T60" fmla="*/ 13 w 1754"/>
                <a:gd name="T61" fmla="*/ 642 h 756"/>
                <a:gd name="T62" fmla="*/ 38 w 1754"/>
                <a:gd name="T63" fmla="*/ 755 h 756"/>
                <a:gd name="T64" fmla="*/ 94 w 1754"/>
                <a:gd name="T65" fmla="*/ 755 h 756"/>
                <a:gd name="T66" fmla="*/ 151 w 1754"/>
                <a:gd name="T67" fmla="*/ 755 h 756"/>
                <a:gd name="T68" fmla="*/ 207 w 1754"/>
                <a:gd name="T69" fmla="*/ 755 h 756"/>
                <a:gd name="T70" fmla="*/ 263 w 1754"/>
                <a:gd name="T71" fmla="*/ 755 h 756"/>
                <a:gd name="T72" fmla="*/ 319 w 1754"/>
                <a:gd name="T73" fmla="*/ 755 h 756"/>
                <a:gd name="T74" fmla="*/ 376 w 1754"/>
                <a:gd name="T75" fmla="*/ 755 h 756"/>
                <a:gd name="T76" fmla="*/ 432 w 1754"/>
                <a:gd name="T77" fmla="*/ 755 h 756"/>
                <a:gd name="T78" fmla="*/ 488 w 1754"/>
                <a:gd name="T79" fmla="*/ 755 h 756"/>
                <a:gd name="T80" fmla="*/ 545 w 1754"/>
                <a:gd name="T81" fmla="*/ 755 h 756"/>
                <a:gd name="T82" fmla="*/ 601 w 1754"/>
                <a:gd name="T83" fmla="*/ 755 h 756"/>
                <a:gd name="T84" fmla="*/ 657 w 1754"/>
                <a:gd name="T85" fmla="*/ 755 h 756"/>
                <a:gd name="T86" fmla="*/ 713 w 1754"/>
                <a:gd name="T87" fmla="*/ 755 h 756"/>
                <a:gd name="T88" fmla="*/ 769 w 1754"/>
                <a:gd name="T89" fmla="*/ 755 h 756"/>
                <a:gd name="T90" fmla="*/ 825 w 1754"/>
                <a:gd name="T91" fmla="*/ 755 h 756"/>
                <a:gd name="T92" fmla="*/ 881 w 1754"/>
                <a:gd name="T93" fmla="*/ 755 h 756"/>
                <a:gd name="T94" fmla="*/ 938 w 1754"/>
                <a:gd name="T95" fmla="*/ 755 h 756"/>
                <a:gd name="T96" fmla="*/ 995 w 1754"/>
                <a:gd name="T97" fmla="*/ 755 h 756"/>
                <a:gd name="T98" fmla="*/ 1051 w 1754"/>
                <a:gd name="T99" fmla="*/ 755 h 756"/>
                <a:gd name="T100" fmla="*/ 1107 w 1754"/>
                <a:gd name="T101" fmla="*/ 755 h 756"/>
                <a:gd name="T102" fmla="*/ 1163 w 1754"/>
                <a:gd name="T103" fmla="*/ 755 h 756"/>
                <a:gd name="T104" fmla="*/ 1219 w 1754"/>
                <a:gd name="T105" fmla="*/ 755 h 756"/>
                <a:gd name="T106" fmla="*/ 1275 w 1754"/>
                <a:gd name="T107" fmla="*/ 755 h 756"/>
                <a:gd name="T108" fmla="*/ 1331 w 1754"/>
                <a:gd name="T109" fmla="*/ 755 h 756"/>
                <a:gd name="T110" fmla="*/ 1388 w 1754"/>
                <a:gd name="T111" fmla="*/ 755 h 756"/>
                <a:gd name="T112" fmla="*/ 1445 w 1754"/>
                <a:gd name="T113" fmla="*/ 755 h 756"/>
                <a:gd name="T114" fmla="*/ 1501 w 1754"/>
                <a:gd name="T115" fmla="*/ 755 h 756"/>
                <a:gd name="T116" fmla="*/ 1557 w 1754"/>
                <a:gd name="T117" fmla="*/ 755 h 756"/>
                <a:gd name="T118" fmla="*/ 1613 w 1754"/>
                <a:gd name="T119" fmla="*/ 755 h 756"/>
                <a:gd name="T120" fmla="*/ 1669 w 1754"/>
                <a:gd name="T121" fmla="*/ 755 h 756"/>
                <a:gd name="T122" fmla="*/ 1725 w 1754"/>
                <a:gd name="T123" fmla="*/ 755 h 75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756"/>
                <a:gd name="T188" fmla="*/ 1754 w 1754"/>
                <a:gd name="T189" fmla="*/ 756 h 75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756">
                  <a:moveTo>
                    <a:pt x="1753" y="747"/>
                  </a:moveTo>
                  <a:lnTo>
                    <a:pt x="1749" y="746"/>
                  </a:lnTo>
                  <a:lnTo>
                    <a:pt x="1747" y="746"/>
                  </a:lnTo>
                  <a:lnTo>
                    <a:pt x="1743" y="746"/>
                  </a:lnTo>
                  <a:lnTo>
                    <a:pt x="1740" y="746"/>
                  </a:lnTo>
                  <a:lnTo>
                    <a:pt x="1736" y="746"/>
                  </a:lnTo>
                  <a:lnTo>
                    <a:pt x="1733" y="745"/>
                  </a:lnTo>
                  <a:lnTo>
                    <a:pt x="1729" y="745"/>
                  </a:lnTo>
                  <a:lnTo>
                    <a:pt x="1725" y="745"/>
                  </a:lnTo>
                  <a:lnTo>
                    <a:pt x="1722" y="745"/>
                  </a:lnTo>
                  <a:lnTo>
                    <a:pt x="1718" y="744"/>
                  </a:lnTo>
                  <a:lnTo>
                    <a:pt x="1715" y="744"/>
                  </a:lnTo>
                  <a:lnTo>
                    <a:pt x="1711" y="743"/>
                  </a:lnTo>
                  <a:lnTo>
                    <a:pt x="1708" y="743"/>
                  </a:lnTo>
                  <a:lnTo>
                    <a:pt x="1704" y="743"/>
                  </a:lnTo>
                  <a:lnTo>
                    <a:pt x="1700" y="742"/>
                  </a:lnTo>
                  <a:lnTo>
                    <a:pt x="1697" y="742"/>
                  </a:lnTo>
                  <a:lnTo>
                    <a:pt x="1694" y="741"/>
                  </a:lnTo>
                  <a:lnTo>
                    <a:pt x="1691" y="741"/>
                  </a:lnTo>
                  <a:lnTo>
                    <a:pt x="1687" y="741"/>
                  </a:lnTo>
                  <a:lnTo>
                    <a:pt x="1683" y="740"/>
                  </a:lnTo>
                  <a:lnTo>
                    <a:pt x="1680" y="740"/>
                  </a:lnTo>
                  <a:lnTo>
                    <a:pt x="1676" y="739"/>
                  </a:lnTo>
                  <a:lnTo>
                    <a:pt x="1673" y="739"/>
                  </a:lnTo>
                  <a:lnTo>
                    <a:pt x="1669" y="739"/>
                  </a:lnTo>
                  <a:lnTo>
                    <a:pt x="1666" y="738"/>
                  </a:lnTo>
                  <a:lnTo>
                    <a:pt x="1662" y="737"/>
                  </a:lnTo>
                  <a:lnTo>
                    <a:pt x="1659" y="737"/>
                  </a:lnTo>
                  <a:lnTo>
                    <a:pt x="1655" y="737"/>
                  </a:lnTo>
                  <a:lnTo>
                    <a:pt x="1651" y="736"/>
                  </a:lnTo>
                  <a:lnTo>
                    <a:pt x="1648" y="735"/>
                  </a:lnTo>
                  <a:lnTo>
                    <a:pt x="1644" y="735"/>
                  </a:lnTo>
                  <a:lnTo>
                    <a:pt x="1641" y="734"/>
                  </a:lnTo>
                  <a:lnTo>
                    <a:pt x="1637" y="733"/>
                  </a:lnTo>
                  <a:lnTo>
                    <a:pt x="1634" y="733"/>
                  </a:lnTo>
                  <a:lnTo>
                    <a:pt x="1630" y="733"/>
                  </a:lnTo>
                  <a:lnTo>
                    <a:pt x="1626" y="732"/>
                  </a:lnTo>
                  <a:lnTo>
                    <a:pt x="1624" y="731"/>
                  </a:lnTo>
                  <a:lnTo>
                    <a:pt x="1620" y="731"/>
                  </a:lnTo>
                  <a:lnTo>
                    <a:pt x="1617" y="730"/>
                  </a:lnTo>
                  <a:lnTo>
                    <a:pt x="1613" y="729"/>
                  </a:lnTo>
                  <a:lnTo>
                    <a:pt x="1610" y="729"/>
                  </a:lnTo>
                  <a:lnTo>
                    <a:pt x="1606" y="728"/>
                  </a:lnTo>
                  <a:lnTo>
                    <a:pt x="1602" y="728"/>
                  </a:lnTo>
                  <a:lnTo>
                    <a:pt x="1599" y="727"/>
                  </a:lnTo>
                  <a:lnTo>
                    <a:pt x="1595" y="726"/>
                  </a:lnTo>
                  <a:lnTo>
                    <a:pt x="1592" y="725"/>
                  </a:lnTo>
                  <a:lnTo>
                    <a:pt x="1588" y="724"/>
                  </a:lnTo>
                  <a:lnTo>
                    <a:pt x="1585" y="724"/>
                  </a:lnTo>
                  <a:lnTo>
                    <a:pt x="1581" y="723"/>
                  </a:lnTo>
                  <a:lnTo>
                    <a:pt x="1577" y="722"/>
                  </a:lnTo>
                  <a:lnTo>
                    <a:pt x="1574" y="722"/>
                  </a:lnTo>
                  <a:lnTo>
                    <a:pt x="1570" y="720"/>
                  </a:lnTo>
                  <a:lnTo>
                    <a:pt x="1567" y="720"/>
                  </a:lnTo>
                  <a:lnTo>
                    <a:pt x="1563" y="719"/>
                  </a:lnTo>
                  <a:lnTo>
                    <a:pt x="1560" y="718"/>
                  </a:lnTo>
                  <a:lnTo>
                    <a:pt x="1557" y="717"/>
                  </a:lnTo>
                  <a:lnTo>
                    <a:pt x="1553" y="716"/>
                  </a:lnTo>
                  <a:lnTo>
                    <a:pt x="1550" y="715"/>
                  </a:lnTo>
                  <a:lnTo>
                    <a:pt x="1546" y="714"/>
                  </a:lnTo>
                  <a:lnTo>
                    <a:pt x="1543" y="713"/>
                  </a:lnTo>
                  <a:lnTo>
                    <a:pt x="1539" y="712"/>
                  </a:lnTo>
                  <a:lnTo>
                    <a:pt x="1536" y="711"/>
                  </a:lnTo>
                  <a:lnTo>
                    <a:pt x="1532" y="710"/>
                  </a:lnTo>
                  <a:lnTo>
                    <a:pt x="1528" y="709"/>
                  </a:lnTo>
                  <a:lnTo>
                    <a:pt x="1525" y="707"/>
                  </a:lnTo>
                  <a:lnTo>
                    <a:pt x="1521" y="707"/>
                  </a:lnTo>
                  <a:lnTo>
                    <a:pt x="1518" y="705"/>
                  </a:lnTo>
                  <a:lnTo>
                    <a:pt x="1514" y="704"/>
                  </a:lnTo>
                  <a:lnTo>
                    <a:pt x="1511" y="703"/>
                  </a:lnTo>
                  <a:lnTo>
                    <a:pt x="1507" y="701"/>
                  </a:lnTo>
                  <a:lnTo>
                    <a:pt x="1503" y="700"/>
                  </a:lnTo>
                  <a:lnTo>
                    <a:pt x="1501" y="699"/>
                  </a:lnTo>
                  <a:lnTo>
                    <a:pt x="1497" y="697"/>
                  </a:lnTo>
                  <a:lnTo>
                    <a:pt x="1494" y="696"/>
                  </a:lnTo>
                  <a:lnTo>
                    <a:pt x="1490" y="695"/>
                  </a:lnTo>
                  <a:lnTo>
                    <a:pt x="1487" y="694"/>
                  </a:lnTo>
                  <a:lnTo>
                    <a:pt x="1483" y="692"/>
                  </a:lnTo>
                  <a:lnTo>
                    <a:pt x="1479" y="691"/>
                  </a:lnTo>
                  <a:lnTo>
                    <a:pt x="1476" y="690"/>
                  </a:lnTo>
                  <a:lnTo>
                    <a:pt x="1472" y="688"/>
                  </a:lnTo>
                  <a:lnTo>
                    <a:pt x="1469" y="686"/>
                  </a:lnTo>
                  <a:lnTo>
                    <a:pt x="1465" y="685"/>
                  </a:lnTo>
                  <a:lnTo>
                    <a:pt x="1462" y="683"/>
                  </a:lnTo>
                  <a:lnTo>
                    <a:pt x="1458" y="682"/>
                  </a:lnTo>
                  <a:lnTo>
                    <a:pt x="1454" y="680"/>
                  </a:lnTo>
                  <a:lnTo>
                    <a:pt x="1451" y="678"/>
                  </a:lnTo>
                  <a:lnTo>
                    <a:pt x="1447" y="677"/>
                  </a:lnTo>
                  <a:lnTo>
                    <a:pt x="1445" y="675"/>
                  </a:lnTo>
                  <a:lnTo>
                    <a:pt x="1441" y="674"/>
                  </a:lnTo>
                  <a:lnTo>
                    <a:pt x="1438" y="672"/>
                  </a:lnTo>
                  <a:lnTo>
                    <a:pt x="1434" y="670"/>
                  </a:lnTo>
                  <a:lnTo>
                    <a:pt x="1430" y="669"/>
                  </a:lnTo>
                  <a:lnTo>
                    <a:pt x="1427" y="667"/>
                  </a:lnTo>
                  <a:lnTo>
                    <a:pt x="1423" y="665"/>
                  </a:lnTo>
                  <a:lnTo>
                    <a:pt x="1420" y="663"/>
                  </a:lnTo>
                  <a:lnTo>
                    <a:pt x="1416" y="661"/>
                  </a:lnTo>
                  <a:lnTo>
                    <a:pt x="1413" y="659"/>
                  </a:lnTo>
                  <a:lnTo>
                    <a:pt x="1409" y="657"/>
                  </a:lnTo>
                  <a:lnTo>
                    <a:pt x="1405" y="655"/>
                  </a:lnTo>
                  <a:lnTo>
                    <a:pt x="1402" y="653"/>
                  </a:lnTo>
                  <a:lnTo>
                    <a:pt x="1398" y="651"/>
                  </a:lnTo>
                  <a:lnTo>
                    <a:pt x="1395" y="649"/>
                  </a:lnTo>
                  <a:lnTo>
                    <a:pt x="1391" y="646"/>
                  </a:lnTo>
                  <a:lnTo>
                    <a:pt x="1388" y="644"/>
                  </a:lnTo>
                  <a:lnTo>
                    <a:pt x="1384" y="642"/>
                  </a:lnTo>
                  <a:lnTo>
                    <a:pt x="1380" y="641"/>
                  </a:lnTo>
                  <a:lnTo>
                    <a:pt x="1377" y="638"/>
                  </a:lnTo>
                  <a:lnTo>
                    <a:pt x="1373" y="636"/>
                  </a:lnTo>
                  <a:lnTo>
                    <a:pt x="1371" y="633"/>
                  </a:lnTo>
                  <a:lnTo>
                    <a:pt x="1367" y="631"/>
                  </a:lnTo>
                  <a:lnTo>
                    <a:pt x="1364" y="629"/>
                  </a:lnTo>
                  <a:lnTo>
                    <a:pt x="1360" y="626"/>
                  </a:lnTo>
                  <a:lnTo>
                    <a:pt x="1356" y="623"/>
                  </a:lnTo>
                  <a:lnTo>
                    <a:pt x="1353" y="621"/>
                  </a:lnTo>
                  <a:lnTo>
                    <a:pt x="1349" y="619"/>
                  </a:lnTo>
                  <a:lnTo>
                    <a:pt x="1346" y="616"/>
                  </a:lnTo>
                  <a:lnTo>
                    <a:pt x="1342" y="614"/>
                  </a:lnTo>
                  <a:lnTo>
                    <a:pt x="1339" y="611"/>
                  </a:lnTo>
                  <a:lnTo>
                    <a:pt x="1335" y="608"/>
                  </a:lnTo>
                  <a:lnTo>
                    <a:pt x="1331" y="606"/>
                  </a:lnTo>
                  <a:lnTo>
                    <a:pt x="1328" y="603"/>
                  </a:lnTo>
                  <a:lnTo>
                    <a:pt x="1324" y="601"/>
                  </a:lnTo>
                  <a:lnTo>
                    <a:pt x="1321" y="597"/>
                  </a:lnTo>
                  <a:lnTo>
                    <a:pt x="1317" y="595"/>
                  </a:lnTo>
                  <a:lnTo>
                    <a:pt x="1314" y="592"/>
                  </a:lnTo>
                  <a:lnTo>
                    <a:pt x="1311" y="589"/>
                  </a:lnTo>
                  <a:lnTo>
                    <a:pt x="1307" y="586"/>
                  </a:lnTo>
                  <a:lnTo>
                    <a:pt x="1304" y="583"/>
                  </a:lnTo>
                  <a:lnTo>
                    <a:pt x="1300" y="580"/>
                  </a:lnTo>
                  <a:lnTo>
                    <a:pt x="1297" y="577"/>
                  </a:lnTo>
                  <a:lnTo>
                    <a:pt x="1293" y="574"/>
                  </a:lnTo>
                  <a:lnTo>
                    <a:pt x="1290" y="571"/>
                  </a:lnTo>
                  <a:lnTo>
                    <a:pt x="1286" y="568"/>
                  </a:lnTo>
                  <a:lnTo>
                    <a:pt x="1282" y="565"/>
                  </a:lnTo>
                  <a:lnTo>
                    <a:pt x="1279" y="561"/>
                  </a:lnTo>
                  <a:lnTo>
                    <a:pt x="1275" y="559"/>
                  </a:lnTo>
                  <a:lnTo>
                    <a:pt x="1272" y="555"/>
                  </a:lnTo>
                  <a:lnTo>
                    <a:pt x="1268" y="552"/>
                  </a:lnTo>
                  <a:lnTo>
                    <a:pt x="1265" y="548"/>
                  </a:lnTo>
                  <a:lnTo>
                    <a:pt x="1261" y="545"/>
                  </a:lnTo>
                  <a:lnTo>
                    <a:pt x="1257" y="542"/>
                  </a:lnTo>
                  <a:lnTo>
                    <a:pt x="1255" y="538"/>
                  </a:lnTo>
                  <a:lnTo>
                    <a:pt x="1251" y="535"/>
                  </a:lnTo>
                  <a:lnTo>
                    <a:pt x="1248" y="531"/>
                  </a:lnTo>
                  <a:lnTo>
                    <a:pt x="1244" y="528"/>
                  </a:lnTo>
                  <a:lnTo>
                    <a:pt x="1241" y="524"/>
                  </a:lnTo>
                  <a:lnTo>
                    <a:pt x="1237" y="521"/>
                  </a:lnTo>
                  <a:lnTo>
                    <a:pt x="1233" y="518"/>
                  </a:lnTo>
                  <a:lnTo>
                    <a:pt x="1230" y="514"/>
                  </a:lnTo>
                  <a:lnTo>
                    <a:pt x="1226" y="510"/>
                  </a:lnTo>
                  <a:lnTo>
                    <a:pt x="1223" y="506"/>
                  </a:lnTo>
                  <a:lnTo>
                    <a:pt x="1219" y="502"/>
                  </a:lnTo>
                  <a:lnTo>
                    <a:pt x="1216" y="499"/>
                  </a:lnTo>
                  <a:lnTo>
                    <a:pt x="1212" y="495"/>
                  </a:lnTo>
                  <a:lnTo>
                    <a:pt x="1208" y="491"/>
                  </a:lnTo>
                  <a:lnTo>
                    <a:pt x="1205" y="487"/>
                  </a:lnTo>
                  <a:lnTo>
                    <a:pt x="1201" y="483"/>
                  </a:lnTo>
                  <a:lnTo>
                    <a:pt x="1198" y="480"/>
                  </a:lnTo>
                  <a:lnTo>
                    <a:pt x="1194" y="476"/>
                  </a:lnTo>
                  <a:lnTo>
                    <a:pt x="1191" y="472"/>
                  </a:lnTo>
                  <a:lnTo>
                    <a:pt x="1188" y="468"/>
                  </a:lnTo>
                  <a:lnTo>
                    <a:pt x="1184" y="464"/>
                  </a:lnTo>
                  <a:lnTo>
                    <a:pt x="1181" y="460"/>
                  </a:lnTo>
                  <a:lnTo>
                    <a:pt x="1177" y="455"/>
                  </a:lnTo>
                  <a:lnTo>
                    <a:pt x="1174" y="451"/>
                  </a:lnTo>
                  <a:lnTo>
                    <a:pt x="1170" y="448"/>
                  </a:lnTo>
                  <a:lnTo>
                    <a:pt x="1167" y="444"/>
                  </a:lnTo>
                  <a:lnTo>
                    <a:pt x="1163" y="439"/>
                  </a:lnTo>
                  <a:lnTo>
                    <a:pt x="1159" y="435"/>
                  </a:lnTo>
                  <a:lnTo>
                    <a:pt x="1156" y="430"/>
                  </a:lnTo>
                  <a:lnTo>
                    <a:pt x="1152" y="427"/>
                  </a:lnTo>
                  <a:lnTo>
                    <a:pt x="1149" y="422"/>
                  </a:lnTo>
                  <a:lnTo>
                    <a:pt x="1145" y="418"/>
                  </a:lnTo>
                  <a:lnTo>
                    <a:pt x="1142" y="413"/>
                  </a:lnTo>
                  <a:lnTo>
                    <a:pt x="1138" y="409"/>
                  </a:lnTo>
                  <a:lnTo>
                    <a:pt x="1135" y="405"/>
                  </a:lnTo>
                  <a:lnTo>
                    <a:pt x="1131" y="400"/>
                  </a:lnTo>
                  <a:lnTo>
                    <a:pt x="1127" y="396"/>
                  </a:lnTo>
                  <a:lnTo>
                    <a:pt x="1124" y="392"/>
                  </a:lnTo>
                  <a:lnTo>
                    <a:pt x="1121" y="387"/>
                  </a:lnTo>
                  <a:lnTo>
                    <a:pt x="1118" y="383"/>
                  </a:lnTo>
                  <a:lnTo>
                    <a:pt x="1114" y="379"/>
                  </a:lnTo>
                  <a:lnTo>
                    <a:pt x="1110" y="374"/>
                  </a:lnTo>
                  <a:lnTo>
                    <a:pt x="1107" y="370"/>
                  </a:lnTo>
                  <a:lnTo>
                    <a:pt x="1103" y="365"/>
                  </a:lnTo>
                  <a:lnTo>
                    <a:pt x="1100" y="360"/>
                  </a:lnTo>
                  <a:lnTo>
                    <a:pt x="1096" y="356"/>
                  </a:lnTo>
                  <a:lnTo>
                    <a:pt x="1093" y="352"/>
                  </a:lnTo>
                  <a:lnTo>
                    <a:pt x="1089" y="347"/>
                  </a:lnTo>
                  <a:lnTo>
                    <a:pt x="1085" y="343"/>
                  </a:lnTo>
                  <a:lnTo>
                    <a:pt x="1082" y="338"/>
                  </a:lnTo>
                  <a:lnTo>
                    <a:pt x="1078" y="334"/>
                  </a:lnTo>
                  <a:lnTo>
                    <a:pt x="1075" y="329"/>
                  </a:lnTo>
                  <a:lnTo>
                    <a:pt x="1071" y="325"/>
                  </a:lnTo>
                  <a:lnTo>
                    <a:pt x="1068" y="320"/>
                  </a:lnTo>
                  <a:lnTo>
                    <a:pt x="1065" y="315"/>
                  </a:lnTo>
                  <a:lnTo>
                    <a:pt x="1061" y="311"/>
                  </a:lnTo>
                  <a:lnTo>
                    <a:pt x="1058" y="306"/>
                  </a:lnTo>
                  <a:lnTo>
                    <a:pt x="1054" y="302"/>
                  </a:lnTo>
                  <a:lnTo>
                    <a:pt x="1051" y="297"/>
                  </a:lnTo>
                  <a:lnTo>
                    <a:pt x="1047" y="292"/>
                  </a:lnTo>
                  <a:lnTo>
                    <a:pt x="1044" y="288"/>
                  </a:lnTo>
                  <a:lnTo>
                    <a:pt x="1040" y="283"/>
                  </a:lnTo>
                  <a:lnTo>
                    <a:pt x="1036" y="279"/>
                  </a:lnTo>
                  <a:lnTo>
                    <a:pt x="1033" y="274"/>
                  </a:lnTo>
                  <a:lnTo>
                    <a:pt x="1029" y="270"/>
                  </a:lnTo>
                  <a:lnTo>
                    <a:pt x="1026" y="265"/>
                  </a:lnTo>
                  <a:lnTo>
                    <a:pt x="1022" y="260"/>
                  </a:lnTo>
                  <a:lnTo>
                    <a:pt x="1019" y="256"/>
                  </a:lnTo>
                  <a:lnTo>
                    <a:pt x="1015" y="251"/>
                  </a:lnTo>
                  <a:lnTo>
                    <a:pt x="1012" y="247"/>
                  </a:lnTo>
                  <a:lnTo>
                    <a:pt x="1008" y="242"/>
                  </a:lnTo>
                  <a:lnTo>
                    <a:pt x="1005" y="237"/>
                  </a:lnTo>
                  <a:lnTo>
                    <a:pt x="1002" y="233"/>
                  </a:lnTo>
                  <a:lnTo>
                    <a:pt x="998" y="229"/>
                  </a:lnTo>
                  <a:lnTo>
                    <a:pt x="995" y="224"/>
                  </a:lnTo>
                  <a:lnTo>
                    <a:pt x="991" y="220"/>
                  </a:lnTo>
                  <a:lnTo>
                    <a:pt x="987" y="215"/>
                  </a:lnTo>
                  <a:lnTo>
                    <a:pt x="984" y="211"/>
                  </a:lnTo>
                  <a:lnTo>
                    <a:pt x="980" y="207"/>
                  </a:lnTo>
                  <a:lnTo>
                    <a:pt x="977" y="202"/>
                  </a:lnTo>
                  <a:lnTo>
                    <a:pt x="973" y="198"/>
                  </a:lnTo>
                  <a:lnTo>
                    <a:pt x="970" y="194"/>
                  </a:lnTo>
                  <a:lnTo>
                    <a:pt x="966" y="189"/>
                  </a:lnTo>
                  <a:lnTo>
                    <a:pt x="963" y="185"/>
                  </a:lnTo>
                  <a:lnTo>
                    <a:pt x="959" y="181"/>
                  </a:lnTo>
                  <a:lnTo>
                    <a:pt x="955" y="176"/>
                  </a:lnTo>
                  <a:lnTo>
                    <a:pt x="952" y="172"/>
                  </a:lnTo>
                  <a:lnTo>
                    <a:pt x="948" y="168"/>
                  </a:lnTo>
                  <a:lnTo>
                    <a:pt x="945" y="164"/>
                  </a:lnTo>
                  <a:lnTo>
                    <a:pt x="941" y="160"/>
                  </a:lnTo>
                  <a:lnTo>
                    <a:pt x="938" y="156"/>
                  </a:lnTo>
                  <a:lnTo>
                    <a:pt x="935" y="151"/>
                  </a:lnTo>
                  <a:lnTo>
                    <a:pt x="931" y="147"/>
                  </a:lnTo>
                  <a:lnTo>
                    <a:pt x="928" y="143"/>
                  </a:lnTo>
                  <a:lnTo>
                    <a:pt x="924" y="139"/>
                  </a:lnTo>
                  <a:lnTo>
                    <a:pt x="921" y="135"/>
                  </a:lnTo>
                  <a:lnTo>
                    <a:pt x="917" y="132"/>
                  </a:lnTo>
                  <a:lnTo>
                    <a:pt x="913" y="128"/>
                  </a:lnTo>
                  <a:lnTo>
                    <a:pt x="910" y="124"/>
                  </a:lnTo>
                  <a:lnTo>
                    <a:pt x="906" y="120"/>
                  </a:lnTo>
                  <a:lnTo>
                    <a:pt x="903" y="116"/>
                  </a:lnTo>
                  <a:lnTo>
                    <a:pt x="899" y="113"/>
                  </a:lnTo>
                  <a:lnTo>
                    <a:pt x="896" y="109"/>
                  </a:lnTo>
                  <a:lnTo>
                    <a:pt x="892" y="106"/>
                  </a:lnTo>
                  <a:lnTo>
                    <a:pt x="889" y="102"/>
                  </a:lnTo>
                  <a:lnTo>
                    <a:pt x="885" y="99"/>
                  </a:lnTo>
                  <a:lnTo>
                    <a:pt x="881" y="95"/>
                  </a:lnTo>
                  <a:lnTo>
                    <a:pt x="878" y="92"/>
                  </a:lnTo>
                  <a:lnTo>
                    <a:pt x="875" y="88"/>
                  </a:lnTo>
                  <a:lnTo>
                    <a:pt x="872" y="85"/>
                  </a:lnTo>
                  <a:lnTo>
                    <a:pt x="868" y="82"/>
                  </a:lnTo>
                  <a:lnTo>
                    <a:pt x="864" y="79"/>
                  </a:lnTo>
                  <a:lnTo>
                    <a:pt x="861" y="75"/>
                  </a:lnTo>
                  <a:lnTo>
                    <a:pt x="857" y="73"/>
                  </a:lnTo>
                  <a:lnTo>
                    <a:pt x="854" y="69"/>
                  </a:lnTo>
                  <a:lnTo>
                    <a:pt x="850" y="66"/>
                  </a:lnTo>
                  <a:lnTo>
                    <a:pt x="847" y="63"/>
                  </a:lnTo>
                  <a:lnTo>
                    <a:pt x="843" y="60"/>
                  </a:lnTo>
                  <a:lnTo>
                    <a:pt x="840" y="58"/>
                  </a:lnTo>
                  <a:lnTo>
                    <a:pt x="836" y="55"/>
                  </a:lnTo>
                  <a:lnTo>
                    <a:pt x="832" y="52"/>
                  </a:lnTo>
                  <a:lnTo>
                    <a:pt x="829" y="50"/>
                  </a:lnTo>
                  <a:lnTo>
                    <a:pt x="825" y="47"/>
                  </a:lnTo>
                  <a:lnTo>
                    <a:pt x="822" y="44"/>
                  </a:lnTo>
                  <a:lnTo>
                    <a:pt x="819" y="42"/>
                  </a:lnTo>
                  <a:lnTo>
                    <a:pt x="815" y="40"/>
                  </a:lnTo>
                  <a:lnTo>
                    <a:pt x="812" y="37"/>
                  </a:lnTo>
                  <a:lnTo>
                    <a:pt x="808" y="35"/>
                  </a:lnTo>
                  <a:lnTo>
                    <a:pt x="805" y="33"/>
                  </a:lnTo>
                  <a:lnTo>
                    <a:pt x="801" y="31"/>
                  </a:lnTo>
                  <a:lnTo>
                    <a:pt x="798" y="29"/>
                  </a:lnTo>
                  <a:lnTo>
                    <a:pt x="794" y="27"/>
                  </a:lnTo>
                  <a:lnTo>
                    <a:pt x="790" y="25"/>
                  </a:lnTo>
                  <a:lnTo>
                    <a:pt x="787" y="23"/>
                  </a:lnTo>
                  <a:lnTo>
                    <a:pt x="783" y="21"/>
                  </a:lnTo>
                  <a:lnTo>
                    <a:pt x="780" y="20"/>
                  </a:lnTo>
                  <a:lnTo>
                    <a:pt x="776" y="18"/>
                  </a:lnTo>
                  <a:lnTo>
                    <a:pt x="773" y="16"/>
                  </a:lnTo>
                  <a:lnTo>
                    <a:pt x="769" y="14"/>
                  </a:lnTo>
                  <a:lnTo>
                    <a:pt x="766" y="13"/>
                  </a:lnTo>
                  <a:lnTo>
                    <a:pt x="762" y="12"/>
                  </a:lnTo>
                  <a:lnTo>
                    <a:pt x="758" y="10"/>
                  </a:lnTo>
                  <a:lnTo>
                    <a:pt x="755" y="9"/>
                  </a:lnTo>
                  <a:lnTo>
                    <a:pt x="752" y="8"/>
                  </a:lnTo>
                  <a:lnTo>
                    <a:pt x="749" y="7"/>
                  </a:lnTo>
                  <a:lnTo>
                    <a:pt x="745" y="6"/>
                  </a:lnTo>
                  <a:lnTo>
                    <a:pt x="741" y="5"/>
                  </a:lnTo>
                  <a:lnTo>
                    <a:pt x="738" y="4"/>
                  </a:lnTo>
                  <a:lnTo>
                    <a:pt x="734" y="3"/>
                  </a:lnTo>
                  <a:lnTo>
                    <a:pt x="731" y="3"/>
                  </a:lnTo>
                  <a:lnTo>
                    <a:pt x="727" y="2"/>
                  </a:lnTo>
                  <a:lnTo>
                    <a:pt x="724" y="1"/>
                  </a:lnTo>
                  <a:lnTo>
                    <a:pt x="720" y="1"/>
                  </a:lnTo>
                  <a:lnTo>
                    <a:pt x="717" y="1"/>
                  </a:lnTo>
                  <a:lnTo>
                    <a:pt x="713" y="1"/>
                  </a:lnTo>
                  <a:lnTo>
                    <a:pt x="709" y="0"/>
                  </a:lnTo>
                  <a:lnTo>
                    <a:pt x="706" y="0"/>
                  </a:lnTo>
                  <a:lnTo>
                    <a:pt x="702" y="0"/>
                  </a:lnTo>
                  <a:lnTo>
                    <a:pt x="699" y="0"/>
                  </a:lnTo>
                  <a:lnTo>
                    <a:pt x="695" y="0"/>
                  </a:lnTo>
                  <a:lnTo>
                    <a:pt x="692" y="0"/>
                  </a:lnTo>
                  <a:lnTo>
                    <a:pt x="688" y="0"/>
                  </a:lnTo>
                  <a:lnTo>
                    <a:pt x="685" y="1"/>
                  </a:lnTo>
                  <a:lnTo>
                    <a:pt x="682" y="1"/>
                  </a:lnTo>
                  <a:lnTo>
                    <a:pt x="678" y="1"/>
                  </a:lnTo>
                  <a:lnTo>
                    <a:pt x="675" y="1"/>
                  </a:lnTo>
                  <a:lnTo>
                    <a:pt x="671" y="2"/>
                  </a:lnTo>
                  <a:lnTo>
                    <a:pt x="668" y="3"/>
                  </a:lnTo>
                  <a:lnTo>
                    <a:pt x="664" y="3"/>
                  </a:lnTo>
                  <a:lnTo>
                    <a:pt x="660" y="4"/>
                  </a:lnTo>
                  <a:lnTo>
                    <a:pt x="657" y="5"/>
                  </a:lnTo>
                  <a:lnTo>
                    <a:pt x="653" y="6"/>
                  </a:lnTo>
                  <a:lnTo>
                    <a:pt x="650" y="7"/>
                  </a:lnTo>
                  <a:lnTo>
                    <a:pt x="646" y="8"/>
                  </a:lnTo>
                  <a:lnTo>
                    <a:pt x="643" y="9"/>
                  </a:lnTo>
                  <a:lnTo>
                    <a:pt x="639" y="10"/>
                  </a:lnTo>
                  <a:lnTo>
                    <a:pt x="635" y="12"/>
                  </a:lnTo>
                  <a:lnTo>
                    <a:pt x="632" y="13"/>
                  </a:lnTo>
                  <a:lnTo>
                    <a:pt x="629" y="14"/>
                  </a:lnTo>
                  <a:lnTo>
                    <a:pt x="626" y="16"/>
                  </a:lnTo>
                  <a:lnTo>
                    <a:pt x="622" y="18"/>
                  </a:lnTo>
                  <a:lnTo>
                    <a:pt x="618" y="20"/>
                  </a:lnTo>
                  <a:lnTo>
                    <a:pt x="615" y="21"/>
                  </a:lnTo>
                  <a:lnTo>
                    <a:pt x="611" y="23"/>
                  </a:lnTo>
                  <a:lnTo>
                    <a:pt x="608" y="25"/>
                  </a:lnTo>
                  <a:lnTo>
                    <a:pt x="604" y="27"/>
                  </a:lnTo>
                  <a:lnTo>
                    <a:pt x="601" y="29"/>
                  </a:lnTo>
                  <a:lnTo>
                    <a:pt x="597" y="31"/>
                  </a:lnTo>
                  <a:lnTo>
                    <a:pt x="594" y="33"/>
                  </a:lnTo>
                  <a:lnTo>
                    <a:pt x="590" y="35"/>
                  </a:lnTo>
                  <a:lnTo>
                    <a:pt x="586" y="37"/>
                  </a:lnTo>
                  <a:lnTo>
                    <a:pt x="583" y="40"/>
                  </a:lnTo>
                  <a:lnTo>
                    <a:pt x="579" y="42"/>
                  </a:lnTo>
                  <a:lnTo>
                    <a:pt x="576" y="44"/>
                  </a:lnTo>
                  <a:lnTo>
                    <a:pt x="572" y="47"/>
                  </a:lnTo>
                  <a:lnTo>
                    <a:pt x="569" y="50"/>
                  </a:lnTo>
                  <a:lnTo>
                    <a:pt x="566" y="52"/>
                  </a:lnTo>
                  <a:lnTo>
                    <a:pt x="562" y="55"/>
                  </a:lnTo>
                  <a:lnTo>
                    <a:pt x="559" y="58"/>
                  </a:lnTo>
                  <a:lnTo>
                    <a:pt x="555" y="60"/>
                  </a:lnTo>
                  <a:lnTo>
                    <a:pt x="552" y="63"/>
                  </a:lnTo>
                  <a:lnTo>
                    <a:pt x="548" y="66"/>
                  </a:lnTo>
                  <a:lnTo>
                    <a:pt x="545" y="69"/>
                  </a:lnTo>
                  <a:lnTo>
                    <a:pt x="541" y="73"/>
                  </a:lnTo>
                  <a:lnTo>
                    <a:pt x="537" y="75"/>
                  </a:lnTo>
                  <a:lnTo>
                    <a:pt x="534" y="79"/>
                  </a:lnTo>
                  <a:lnTo>
                    <a:pt x="530" y="82"/>
                  </a:lnTo>
                  <a:lnTo>
                    <a:pt x="527" y="85"/>
                  </a:lnTo>
                  <a:lnTo>
                    <a:pt x="523" y="88"/>
                  </a:lnTo>
                  <a:lnTo>
                    <a:pt x="520" y="92"/>
                  </a:lnTo>
                  <a:lnTo>
                    <a:pt x="516" y="95"/>
                  </a:lnTo>
                  <a:lnTo>
                    <a:pt x="512" y="99"/>
                  </a:lnTo>
                  <a:lnTo>
                    <a:pt x="509" y="102"/>
                  </a:lnTo>
                  <a:lnTo>
                    <a:pt x="505" y="106"/>
                  </a:lnTo>
                  <a:lnTo>
                    <a:pt x="502" y="109"/>
                  </a:lnTo>
                  <a:lnTo>
                    <a:pt x="499" y="113"/>
                  </a:lnTo>
                  <a:lnTo>
                    <a:pt x="496" y="116"/>
                  </a:lnTo>
                  <a:lnTo>
                    <a:pt x="492" y="120"/>
                  </a:lnTo>
                  <a:lnTo>
                    <a:pt x="488" y="124"/>
                  </a:lnTo>
                  <a:lnTo>
                    <a:pt x="485" y="128"/>
                  </a:lnTo>
                  <a:lnTo>
                    <a:pt x="481" y="132"/>
                  </a:lnTo>
                  <a:lnTo>
                    <a:pt x="478" y="135"/>
                  </a:lnTo>
                  <a:lnTo>
                    <a:pt x="474" y="139"/>
                  </a:lnTo>
                  <a:lnTo>
                    <a:pt x="471" y="143"/>
                  </a:lnTo>
                  <a:lnTo>
                    <a:pt x="467" y="147"/>
                  </a:lnTo>
                  <a:lnTo>
                    <a:pt x="463" y="151"/>
                  </a:lnTo>
                  <a:lnTo>
                    <a:pt x="460" y="156"/>
                  </a:lnTo>
                  <a:lnTo>
                    <a:pt x="456" y="160"/>
                  </a:lnTo>
                  <a:lnTo>
                    <a:pt x="453" y="164"/>
                  </a:lnTo>
                  <a:lnTo>
                    <a:pt x="449" y="168"/>
                  </a:lnTo>
                  <a:lnTo>
                    <a:pt x="446" y="172"/>
                  </a:lnTo>
                  <a:lnTo>
                    <a:pt x="442" y="176"/>
                  </a:lnTo>
                  <a:lnTo>
                    <a:pt x="439" y="181"/>
                  </a:lnTo>
                  <a:lnTo>
                    <a:pt x="436" y="185"/>
                  </a:lnTo>
                  <a:lnTo>
                    <a:pt x="432" y="189"/>
                  </a:lnTo>
                  <a:lnTo>
                    <a:pt x="429" y="194"/>
                  </a:lnTo>
                  <a:lnTo>
                    <a:pt x="425" y="198"/>
                  </a:lnTo>
                  <a:lnTo>
                    <a:pt x="422" y="202"/>
                  </a:lnTo>
                  <a:lnTo>
                    <a:pt x="418" y="207"/>
                  </a:lnTo>
                  <a:lnTo>
                    <a:pt x="414" y="211"/>
                  </a:lnTo>
                  <a:lnTo>
                    <a:pt x="411" y="215"/>
                  </a:lnTo>
                  <a:lnTo>
                    <a:pt x="407" y="220"/>
                  </a:lnTo>
                  <a:lnTo>
                    <a:pt x="404" y="224"/>
                  </a:lnTo>
                  <a:lnTo>
                    <a:pt x="400" y="229"/>
                  </a:lnTo>
                  <a:lnTo>
                    <a:pt x="397" y="233"/>
                  </a:lnTo>
                  <a:lnTo>
                    <a:pt x="393" y="237"/>
                  </a:lnTo>
                  <a:lnTo>
                    <a:pt x="389" y="242"/>
                  </a:lnTo>
                  <a:lnTo>
                    <a:pt x="386" y="247"/>
                  </a:lnTo>
                  <a:lnTo>
                    <a:pt x="383" y="251"/>
                  </a:lnTo>
                  <a:lnTo>
                    <a:pt x="380" y="256"/>
                  </a:lnTo>
                  <a:lnTo>
                    <a:pt x="376" y="260"/>
                  </a:lnTo>
                  <a:lnTo>
                    <a:pt x="373" y="265"/>
                  </a:lnTo>
                  <a:lnTo>
                    <a:pt x="369" y="270"/>
                  </a:lnTo>
                  <a:lnTo>
                    <a:pt x="365" y="274"/>
                  </a:lnTo>
                  <a:lnTo>
                    <a:pt x="362" y="279"/>
                  </a:lnTo>
                  <a:lnTo>
                    <a:pt x="358" y="283"/>
                  </a:lnTo>
                  <a:lnTo>
                    <a:pt x="355" y="288"/>
                  </a:lnTo>
                  <a:lnTo>
                    <a:pt x="351" y="292"/>
                  </a:lnTo>
                  <a:lnTo>
                    <a:pt x="348" y="297"/>
                  </a:lnTo>
                  <a:lnTo>
                    <a:pt x="344" y="302"/>
                  </a:lnTo>
                  <a:lnTo>
                    <a:pt x="340" y="306"/>
                  </a:lnTo>
                  <a:lnTo>
                    <a:pt x="337" y="311"/>
                  </a:lnTo>
                  <a:lnTo>
                    <a:pt x="333" y="315"/>
                  </a:lnTo>
                  <a:lnTo>
                    <a:pt x="330" y="320"/>
                  </a:lnTo>
                  <a:lnTo>
                    <a:pt x="326" y="325"/>
                  </a:lnTo>
                  <a:lnTo>
                    <a:pt x="323" y="329"/>
                  </a:lnTo>
                  <a:lnTo>
                    <a:pt x="319" y="334"/>
                  </a:lnTo>
                  <a:lnTo>
                    <a:pt x="316" y="338"/>
                  </a:lnTo>
                  <a:lnTo>
                    <a:pt x="313" y="343"/>
                  </a:lnTo>
                  <a:lnTo>
                    <a:pt x="309" y="347"/>
                  </a:lnTo>
                  <a:lnTo>
                    <a:pt x="306" y="352"/>
                  </a:lnTo>
                  <a:lnTo>
                    <a:pt x="302" y="356"/>
                  </a:lnTo>
                  <a:lnTo>
                    <a:pt x="299" y="360"/>
                  </a:lnTo>
                  <a:lnTo>
                    <a:pt x="295" y="365"/>
                  </a:lnTo>
                  <a:lnTo>
                    <a:pt x="291" y="370"/>
                  </a:lnTo>
                  <a:lnTo>
                    <a:pt x="288" y="374"/>
                  </a:lnTo>
                  <a:lnTo>
                    <a:pt x="284" y="379"/>
                  </a:lnTo>
                  <a:lnTo>
                    <a:pt x="281" y="383"/>
                  </a:lnTo>
                  <a:lnTo>
                    <a:pt x="277" y="387"/>
                  </a:lnTo>
                  <a:lnTo>
                    <a:pt x="274" y="392"/>
                  </a:lnTo>
                  <a:lnTo>
                    <a:pt x="270" y="396"/>
                  </a:lnTo>
                  <a:lnTo>
                    <a:pt x="266" y="400"/>
                  </a:lnTo>
                  <a:lnTo>
                    <a:pt x="263" y="405"/>
                  </a:lnTo>
                  <a:lnTo>
                    <a:pt x="259" y="409"/>
                  </a:lnTo>
                  <a:lnTo>
                    <a:pt x="256" y="413"/>
                  </a:lnTo>
                  <a:lnTo>
                    <a:pt x="252" y="418"/>
                  </a:lnTo>
                  <a:lnTo>
                    <a:pt x="250" y="422"/>
                  </a:lnTo>
                  <a:lnTo>
                    <a:pt x="246" y="427"/>
                  </a:lnTo>
                  <a:lnTo>
                    <a:pt x="242" y="430"/>
                  </a:lnTo>
                  <a:lnTo>
                    <a:pt x="239" y="435"/>
                  </a:lnTo>
                  <a:lnTo>
                    <a:pt x="235" y="439"/>
                  </a:lnTo>
                  <a:lnTo>
                    <a:pt x="232" y="444"/>
                  </a:lnTo>
                  <a:lnTo>
                    <a:pt x="228" y="448"/>
                  </a:lnTo>
                  <a:lnTo>
                    <a:pt x="225" y="451"/>
                  </a:lnTo>
                  <a:lnTo>
                    <a:pt x="221" y="455"/>
                  </a:lnTo>
                  <a:lnTo>
                    <a:pt x="217" y="460"/>
                  </a:lnTo>
                  <a:lnTo>
                    <a:pt x="214" y="464"/>
                  </a:lnTo>
                  <a:lnTo>
                    <a:pt x="210" y="468"/>
                  </a:lnTo>
                  <a:lnTo>
                    <a:pt x="207" y="472"/>
                  </a:lnTo>
                  <a:lnTo>
                    <a:pt x="203" y="476"/>
                  </a:lnTo>
                  <a:lnTo>
                    <a:pt x="200" y="480"/>
                  </a:lnTo>
                  <a:lnTo>
                    <a:pt x="196" y="483"/>
                  </a:lnTo>
                  <a:lnTo>
                    <a:pt x="193" y="487"/>
                  </a:lnTo>
                  <a:lnTo>
                    <a:pt x="190" y="491"/>
                  </a:lnTo>
                  <a:lnTo>
                    <a:pt x="186" y="495"/>
                  </a:lnTo>
                  <a:lnTo>
                    <a:pt x="183" y="499"/>
                  </a:lnTo>
                  <a:lnTo>
                    <a:pt x="179" y="502"/>
                  </a:lnTo>
                  <a:lnTo>
                    <a:pt x="176" y="506"/>
                  </a:lnTo>
                  <a:lnTo>
                    <a:pt x="172" y="510"/>
                  </a:lnTo>
                  <a:lnTo>
                    <a:pt x="168" y="514"/>
                  </a:lnTo>
                  <a:lnTo>
                    <a:pt x="165" y="518"/>
                  </a:lnTo>
                  <a:lnTo>
                    <a:pt x="161" y="521"/>
                  </a:lnTo>
                  <a:lnTo>
                    <a:pt x="158" y="524"/>
                  </a:lnTo>
                  <a:lnTo>
                    <a:pt x="154" y="528"/>
                  </a:lnTo>
                  <a:lnTo>
                    <a:pt x="151" y="531"/>
                  </a:lnTo>
                  <a:lnTo>
                    <a:pt x="147" y="535"/>
                  </a:lnTo>
                  <a:lnTo>
                    <a:pt x="143" y="538"/>
                  </a:lnTo>
                  <a:lnTo>
                    <a:pt x="140" y="542"/>
                  </a:lnTo>
                  <a:lnTo>
                    <a:pt x="136" y="545"/>
                  </a:lnTo>
                  <a:lnTo>
                    <a:pt x="134" y="548"/>
                  </a:lnTo>
                  <a:lnTo>
                    <a:pt x="130" y="552"/>
                  </a:lnTo>
                  <a:lnTo>
                    <a:pt x="127" y="555"/>
                  </a:lnTo>
                  <a:lnTo>
                    <a:pt x="123" y="559"/>
                  </a:lnTo>
                  <a:lnTo>
                    <a:pt x="119" y="561"/>
                  </a:lnTo>
                  <a:lnTo>
                    <a:pt x="116" y="565"/>
                  </a:lnTo>
                  <a:lnTo>
                    <a:pt x="112" y="568"/>
                  </a:lnTo>
                  <a:lnTo>
                    <a:pt x="109" y="571"/>
                  </a:lnTo>
                  <a:lnTo>
                    <a:pt x="105" y="574"/>
                  </a:lnTo>
                  <a:lnTo>
                    <a:pt x="102" y="577"/>
                  </a:lnTo>
                  <a:lnTo>
                    <a:pt x="98" y="580"/>
                  </a:lnTo>
                  <a:lnTo>
                    <a:pt x="94" y="583"/>
                  </a:lnTo>
                  <a:lnTo>
                    <a:pt x="91" y="586"/>
                  </a:lnTo>
                  <a:lnTo>
                    <a:pt x="87" y="589"/>
                  </a:lnTo>
                  <a:lnTo>
                    <a:pt x="84" y="592"/>
                  </a:lnTo>
                  <a:lnTo>
                    <a:pt x="80" y="595"/>
                  </a:lnTo>
                  <a:lnTo>
                    <a:pt x="77" y="597"/>
                  </a:lnTo>
                  <a:lnTo>
                    <a:pt x="73" y="601"/>
                  </a:lnTo>
                  <a:lnTo>
                    <a:pt x="70" y="603"/>
                  </a:lnTo>
                  <a:lnTo>
                    <a:pt x="66" y="606"/>
                  </a:lnTo>
                  <a:lnTo>
                    <a:pt x="62" y="608"/>
                  </a:lnTo>
                  <a:lnTo>
                    <a:pt x="60" y="611"/>
                  </a:lnTo>
                  <a:lnTo>
                    <a:pt x="56" y="614"/>
                  </a:lnTo>
                  <a:lnTo>
                    <a:pt x="53" y="616"/>
                  </a:lnTo>
                  <a:lnTo>
                    <a:pt x="49" y="619"/>
                  </a:lnTo>
                  <a:lnTo>
                    <a:pt x="45" y="621"/>
                  </a:lnTo>
                  <a:lnTo>
                    <a:pt x="42" y="623"/>
                  </a:lnTo>
                  <a:lnTo>
                    <a:pt x="38" y="626"/>
                  </a:lnTo>
                  <a:lnTo>
                    <a:pt x="35" y="629"/>
                  </a:lnTo>
                  <a:lnTo>
                    <a:pt x="31" y="631"/>
                  </a:lnTo>
                  <a:lnTo>
                    <a:pt x="28" y="633"/>
                  </a:lnTo>
                  <a:lnTo>
                    <a:pt x="24" y="636"/>
                  </a:lnTo>
                  <a:lnTo>
                    <a:pt x="20" y="638"/>
                  </a:lnTo>
                  <a:lnTo>
                    <a:pt x="17" y="641"/>
                  </a:lnTo>
                  <a:lnTo>
                    <a:pt x="13" y="642"/>
                  </a:lnTo>
                  <a:lnTo>
                    <a:pt x="10" y="644"/>
                  </a:lnTo>
                  <a:lnTo>
                    <a:pt x="6" y="646"/>
                  </a:lnTo>
                  <a:lnTo>
                    <a:pt x="4" y="649"/>
                  </a:lnTo>
                  <a:lnTo>
                    <a:pt x="0" y="651"/>
                  </a:lnTo>
                  <a:lnTo>
                    <a:pt x="0" y="755"/>
                  </a:lnTo>
                  <a:lnTo>
                    <a:pt x="4" y="755"/>
                  </a:lnTo>
                  <a:lnTo>
                    <a:pt x="6" y="755"/>
                  </a:lnTo>
                  <a:lnTo>
                    <a:pt x="10" y="755"/>
                  </a:lnTo>
                  <a:lnTo>
                    <a:pt x="13" y="755"/>
                  </a:lnTo>
                  <a:lnTo>
                    <a:pt x="17" y="755"/>
                  </a:lnTo>
                  <a:lnTo>
                    <a:pt x="20" y="755"/>
                  </a:lnTo>
                  <a:lnTo>
                    <a:pt x="24" y="755"/>
                  </a:lnTo>
                  <a:lnTo>
                    <a:pt x="28" y="755"/>
                  </a:lnTo>
                  <a:lnTo>
                    <a:pt x="31" y="755"/>
                  </a:lnTo>
                  <a:lnTo>
                    <a:pt x="35" y="755"/>
                  </a:lnTo>
                  <a:lnTo>
                    <a:pt x="38" y="755"/>
                  </a:lnTo>
                  <a:lnTo>
                    <a:pt x="42" y="755"/>
                  </a:lnTo>
                  <a:lnTo>
                    <a:pt x="45" y="755"/>
                  </a:lnTo>
                  <a:lnTo>
                    <a:pt x="49" y="755"/>
                  </a:lnTo>
                  <a:lnTo>
                    <a:pt x="53" y="755"/>
                  </a:lnTo>
                  <a:lnTo>
                    <a:pt x="56" y="755"/>
                  </a:lnTo>
                  <a:lnTo>
                    <a:pt x="60" y="755"/>
                  </a:lnTo>
                  <a:lnTo>
                    <a:pt x="62" y="755"/>
                  </a:lnTo>
                  <a:lnTo>
                    <a:pt x="66" y="755"/>
                  </a:lnTo>
                  <a:lnTo>
                    <a:pt x="70" y="755"/>
                  </a:lnTo>
                  <a:lnTo>
                    <a:pt x="73" y="755"/>
                  </a:lnTo>
                  <a:lnTo>
                    <a:pt x="77" y="755"/>
                  </a:lnTo>
                  <a:lnTo>
                    <a:pt x="80" y="755"/>
                  </a:lnTo>
                  <a:lnTo>
                    <a:pt x="84" y="755"/>
                  </a:lnTo>
                  <a:lnTo>
                    <a:pt x="87" y="755"/>
                  </a:lnTo>
                  <a:lnTo>
                    <a:pt x="91" y="755"/>
                  </a:lnTo>
                  <a:lnTo>
                    <a:pt x="94" y="755"/>
                  </a:lnTo>
                  <a:lnTo>
                    <a:pt x="98" y="755"/>
                  </a:lnTo>
                  <a:lnTo>
                    <a:pt x="102" y="755"/>
                  </a:lnTo>
                  <a:lnTo>
                    <a:pt x="105" y="755"/>
                  </a:lnTo>
                  <a:lnTo>
                    <a:pt x="109" y="755"/>
                  </a:lnTo>
                  <a:lnTo>
                    <a:pt x="112" y="755"/>
                  </a:lnTo>
                  <a:lnTo>
                    <a:pt x="116" y="755"/>
                  </a:lnTo>
                  <a:lnTo>
                    <a:pt x="119" y="755"/>
                  </a:lnTo>
                  <a:lnTo>
                    <a:pt x="123" y="755"/>
                  </a:lnTo>
                  <a:lnTo>
                    <a:pt x="127" y="755"/>
                  </a:lnTo>
                  <a:lnTo>
                    <a:pt x="130" y="755"/>
                  </a:lnTo>
                  <a:lnTo>
                    <a:pt x="134" y="755"/>
                  </a:lnTo>
                  <a:lnTo>
                    <a:pt x="136" y="755"/>
                  </a:lnTo>
                  <a:lnTo>
                    <a:pt x="140" y="755"/>
                  </a:lnTo>
                  <a:lnTo>
                    <a:pt x="143" y="755"/>
                  </a:lnTo>
                  <a:lnTo>
                    <a:pt x="147" y="755"/>
                  </a:lnTo>
                  <a:lnTo>
                    <a:pt x="151" y="755"/>
                  </a:lnTo>
                  <a:lnTo>
                    <a:pt x="154" y="755"/>
                  </a:lnTo>
                  <a:lnTo>
                    <a:pt x="158" y="755"/>
                  </a:lnTo>
                  <a:lnTo>
                    <a:pt x="161" y="755"/>
                  </a:lnTo>
                  <a:lnTo>
                    <a:pt x="165" y="755"/>
                  </a:lnTo>
                  <a:lnTo>
                    <a:pt x="168" y="755"/>
                  </a:lnTo>
                  <a:lnTo>
                    <a:pt x="172" y="755"/>
                  </a:lnTo>
                  <a:lnTo>
                    <a:pt x="176" y="755"/>
                  </a:lnTo>
                  <a:lnTo>
                    <a:pt x="179" y="755"/>
                  </a:lnTo>
                  <a:lnTo>
                    <a:pt x="183" y="755"/>
                  </a:lnTo>
                  <a:lnTo>
                    <a:pt x="186" y="755"/>
                  </a:lnTo>
                  <a:lnTo>
                    <a:pt x="190" y="755"/>
                  </a:lnTo>
                  <a:lnTo>
                    <a:pt x="193" y="755"/>
                  </a:lnTo>
                  <a:lnTo>
                    <a:pt x="196" y="755"/>
                  </a:lnTo>
                  <a:lnTo>
                    <a:pt x="200" y="755"/>
                  </a:lnTo>
                  <a:lnTo>
                    <a:pt x="203" y="755"/>
                  </a:lnTo>
                  <a:lnTo>
                    <a:pt x="207" y="755"/>
                  </a:lnTo>
                  <a:lnTo>
                    <a:pt x="210" y="755"/>
                  </a:lnTo>
                  <a:lnTo>
                    <a:pt x="214" y="755"/>
                  </a:lnTo>
                  <a:lnTo>
                    <a:pt x="217" y="755"/>
                  </a:lnTo>
                  <a:lnTo>
                    <a:pt x="221" y="755"/>
                  </a:lnTo>
                  <a:lnTo>
                    <a:pt x="225" y="755"/>
                  </a:lnTo>
                  <a:lnTo>
                    <a:pt x="228" y="755"/>
                  </a:lnTo>
                  <a:lnTo>
                    <a:pt x="232" y="755"/>
                  </a:lnTo>
                  <a:lnTo>
                    <a:pt x="235" y="755"/>
                  </a:lnTo>
                  <a:lnTo>
                    <a:pt x="239" y="755"/>
                  </a:lnTo>
                  <a:lnTo>
                    <a:pt x="242" y="755"/>
                  </a:lnTo>
                  <a:lnTo>
                    <a:pt x="246" y="755"/>
                  </a:lnTo>
                  <a:lnTo>
                    <a:pt x="250" y="755"/>
                  </a:lnTo>
                  <a:lnTo>
                    <a:pt x="252" y="755"/>
                  </a:lnTo>
                  <a:lnTo>
                    <a:pt x="256" y="755"/>
                  </a:lnTo>
                  <a:lnTo>
                    <a:pt x="259" y="755"/>
                  </a:lnTo>
                  <a:lnTo>
                    <a:pt x="263" y="755"/>
                  </a:lnTo>
                  <a:lnTo>
                    <a:pt x="266" y="755"/>
                  </a:lnTo>
                  <a:lnTo>
                    <a:pt x="270" y="755"/>
                  </a:lnTo>
                  <a:lnTo>
                    <a:pt x="274" y="755"/>
                  </a:lnTo>
                  <a:lnTo>
                    <a:pt x="277" y="755"/>
                  </a:lnTo>
                  <a:lnTo>
                    <a:pt x="281" y="755"/>
                  </a:lnTo>
                  <a:lnTo>
                    <a:pt x="284" y="755"/>
                  </a:lnTo>
                  <a:lnTo>
                    <a:pt x="288" y="755"/>
                  </a:lnTo>
                  <a:lnTo>
                    <a:pt x="291" y="755"/>
                  </a:lnTo>
                  <a:lnTo>
                    <a:pt x="295" y="755"/>
                  </a:lnTo>
                  <a:lnTo>
                    <a:pt x="299" y="755"/>
                  </a:lnTo>
                  <a:lnTo>
                    <a:pt x="302" y="755"/>
                  </a:lnTo>
                  <a:lnTo>
                    <a:pt x="306" y="755"/>
                  </a:lnTo>
                  <a:lnTo>
                    <a:pt x="309" y="755"/>
                  </a:lnTo>
                  <a:lnTo>
                    <a:pt x="313" y="755"/>
                  </a:lnTo>
                  <a:lnTo>
                    <a:pt x="316" y="755"/>
                  </a:lnTo>
                  <a:lnTo>
                    <a:pt x="319" y="755"/>
                  </a:lnTo>
                  <a:lnTo>
                    <a:pt x="323" y="755"/>
                  </a:lnTo>
                  <a:lnTo>
                    <a:pt x="326" y="755"/>
                  </a:lnTo>
                  <a:lnTo>
                    <a:pt x="330" y="755"/>
                  </a:lnTo>
                  <a:lnTo>
                    <a:pt x="333" y="755"/>
                  </a:lnTo>
                  <a:lnTo>
                    <a:pt x="337" y="755"/>
                  </a:lnTo>
                  <a:lnTo>
                    <a:pt x="340" y="755"/>
                  </a:lnTo>
                  <a:lnTo>
                    <a:pt x="344" y="755"/>
                  </a:lnTo>
                  <a:lnTo>
                    <a:pt x="348" y="755"/>
                  </a:lnTo>
                  <a:lnTo>
                    <a:pt x="351" y="755"/>
                  </a:lnTo>
                  <a:lnTo>
                    <a:pt x="355" y="755"/>
                  </a:lnTo>
                  <a:lnTo>
                    <a:pt x="358" y="755"/>
                  </a:lnTo>
                  <a:lnTo>
                    <a:pt x="362" y="755"/>
                  </a:lnTo>
                  <a:lnTo>
                    <a:pt x="365" y="755"/>
                  </a:lnTo>
                  <a:lnTo>
                    <a:pt x="369" y="755"/>
                  </a:lnTo>
                  <a:lnTo>
                    <a:pt x="373" y="755"/>
                  </a:lnTo>
                  <a:lnTo>
                    <a:pt x="376" y="755"/>
                  </a:lnTo>
                  <a:lnTo>
                    <a:pt x="380" y="755"/>
                  </a:lnTo>
                  <a:lnTo>
                    <a:pt x="383" y="755"/>
                  </a:lnTo>
                  <a:lnTo>
                    <a:pt x="386" y="755"/>
                  </a:lnTo>
                  <a:lnTo>
                    <a:pt x="389" y="755"/>
                  </a:lnTo>
                  <a:lnTo>
                    <a:pt x="393" y="755"/>
                  </a:lnTo>
                  <a:lnTo>
                    <a:pt x="397" y="755"/>
                  </a:lnTo>
                  <a:lnTo>
                    <a:pt x="400" y="755"/>
                  </a:lnTo>
                  <a:lnTo>
                    <a:pt x="404" y="755"/>
                  </a:lnTo>
                  <a:lnTo>
                    <a:pt x="407" y="755"/>
                  </a:lnTo>
                  <a:lnTo>
                    <a:pt x="411" y="755"/>
                  </a:lnTo>
                  <a:lnTo>
                    <a:pt x="414" y="755"/>
                  </a:lnTo>
                  <a:lnTo>
                    <a:pt x="418" y="755"/>
                  </a:lnTo>
                  <a:lnTo>
                    <a:pt x="422" y="755"/>
                  </a:lnTo>
                  <a:lnTo>
                    <a:pt x="425" y="755"/>
                  </a:lnTo>
                  <a:lnTo>
                    <a:pt x="429" y="755"/>
                  </a:lnTo>
                  <a:lnTo>
                    <a:pt x="432" y="755"/>
                  </a:lnTo>
                  <a:lnTo>
                    <a:pt x="436" y="755"/>
                  </a:lnTo>
                  <a:lnTo>
                    <a:pt x="439" y="755"/>
                  </a:lnTo>
                  <a:lnTo>
                    <a:pt x="442" y="755"/>
                  </a:lnTo>
                  <a:lnTo>
                    <a:pt x="446" y="755"/>
                  </a:lnTo>
                  <a:lnTo>
                    <a:pt x="449" y="755"/>
                  </a:lnTo>
                  <a:lnTo>
                    <a:pt x="453" y="755"/>
                  </a:lnTo>
                  <a:lnTo>
                    <a:pt x="456" y="755"/>
                  </a:lnTo>
                  <a:lnTo>
                    <a:pt x="460" y="755"/>
                  </a:lnTo>
                  <a:lnTo>
                    <a:pt x="463" y="755"/>
                  </a:lnTo>
                  <a:lnTo>
                    <a:pt x="467" y="755"/>
                  </a:lnTo>
                  <a:lnTo>
                    <a:pt x="471" y="755"/>
                  </a:lnTo>
                  <a:lnTo>
                    <a:pt x="474" y="755"/>
                  </a:lnTo>
                  <a:lnTo>
                    <a:pt x="478" y="755"/>
                  </a:lnTo>
                  <a:lnTo>
                    <a:pt x="481" y="755"/>
                  </a:lnTo>
                  <a:lnTo>
                    <a:pt x="485" y="755"/>
                  </a:lnTo>
                  <a:lnTo>
                    <a:pt x="488" y="755"/>
                  </a:lnTo>
                  <a:lnTo>
                    <a:pt x="492" y="755"/>
                  </a:lnTo>
                  <a:lnTo>
                    <a:pt x="496" y="755"/>
                  </a:lnTo>
                  <a:lnTo>
                    <a:pt x="499" y="755"/>
                  </a:lnTo>
                  <a:lnTo>
                    <a:pt x="502" y="755"/>
                  </a:lnTo>
                  <a:lnTo>
                    <a:pt x="505" y="755"/>
                  </a:lnTo>
                  <a:lnTo>
                    <a:pt x="509" y="755"/>
                  </a:lnTo>
                  <a:lnTo>
                    <a:pt x="512" y="755"/>
                  </a:lnTo>
                  <a:lnTo>
                    <a:pt x="516" y="755"/>
                  </a:lnTo>
                  <a:lnTo>
                    <a:pt x="520" y="755"/>
                  </a:lnTo>
                  <a:lnTo>
                    <a:pt x="523" y="755"/>
                  </a:lnTo>
                  <a:lnTo>
                    <a:pt x="527" y="755"/>
                  </a:lnTo>
                  <a:lnTo>
                    <a:pt x="530" y="755"/>
                  </a:lnTo>
                  <a:lnTo>
                    <a:pt x="534" y="755"/>
                  </a:lnTo>
                  <a:lnTo>
                    <a:pt x="537" y="755"/>
                  </a:lnTo>
                  <a:lnTo>
                    <a:pt x="541" y="755"/>
                  </a:lnTo>
                  <a:lnTo>
                    <a:pt x="545" y="755"/>
                  </a:lnTo>
                  <a:lnTo>
                    <a:pt x="548" y="755"/>
                  </a:lnTo>
                  <a:lnTo>
                    <a:pt x="552" y="755"/>
                  </a:lnTo>
                  <a:lnTo>
                    <a:pt x="555" y="755"/>
                  </a:lnTo>
                  <a:lnTo>
                    <a:pt x="559" y="755"/>
                  </a:lnTo>
                  <a:lnTo>
                    <a:pt x="562" y="755"/>
                  </a:lnTo>
                  <a:lnTo>
                    <a:pt x="566" y="755"/>
                  </a:lnTo>
                  <a:lnTo>
                    <a:pt x="569" y="755"/>
                  </a:lnTo>
                  <a:lnTo>
                    <a:pt x="572" y="755"/>
                  </a:lnTo>
                  <a:lnTo>
                    <a:pt x="576" y="755"/>
                  </a:lnTo>
                  <a:lnTo>
                    <a:pt x="579" y="755"/>
                  </a:lnTo>
                  <a:lnTo>
                    <a:pt x="583" y="755"/>
                  </a:lnTo>
                  <a:lnTo>
                    <a:pt x="586" y="755"/>
                  </a:lnTo>
                  <a:lnTo>
                    <a:pt x="590" y="755"/>
                  </a:lnTo>
                  <a:lnTo>
                    <a:pt x="594" y="755"/>
                  </a:lnTo>
                  <a:lnTo>
                    <a:pt x="597" y="755"/>
                  </a:lnTo>
                  <a:lnTo>
                    <a:pt x="601" y="755"/>
                  </a:lnTo>
                  <a:lnTo>
                    <a:pt x="604" y="755"/>
                  </a:lnTo>
                  <a:lnTo>
                    <a:pt x="608" y="755"/>
                  </a:lnTo>
                  <a:lnTo>
                    <a:pt x="611" y="755"/>
                  </a:lnTo>
                  <a:lnTo>
                    <a:pt x="615" y="755"/>
                  </a:lnTo>
                  <a:lnTo>
                    <a:pt x="618" y="755"/>
                  </a:lnTo>
                  <a:lnTo>
                    <a:pt x="622" y="755"/>
                  </a:lnTo>
                  <a:lnTo>
                    <a:pt x="626" y="755"/>
                  </a:lnTo>
                  <a:lnTo>
                    <a:pt x="629" y="755"/>
                  </a:lnTo>
                  <a:lnTo>
                    <a:pt x="632" y="755"/>
                  </a:lnTo>
                  <a:lnTo>
                    <a:pt x="635" y="755"/>
                  </a:lnTo>
                  <a:lnTo>
                    <a:pt x="639" y="755"/>
                  </a:lnTo>
                  <a:lnTo>
                    <a:pt x="643" y="755"/>
                  </a:lnTo>
                  <a:lnTo>
                    <a:pt x="646" y="755"/>
                  </a:lnTo>
                  <a:lnTo>
                    <a:pt x="650" y="755"/>
                  </a:lnTo>
                  <a:lnTo>
                    <a:pt x="653" y="755"/>
                  </a:lnTo>
                  <a:lnTo>
                    <a:pt x="657" y="755"/>
                  </a:lnTo>
                  <a:lnTo>
                    <a:pt x="660" y="755"/>
                  </a:lnTo>
                  <a:lnTo>
                    <a:pt x="664" y="755"/>
                  </a:lnTo>
                  <a:lnTo>
                    <a:pt x="668" y="755"/>
                  </a:lnTo>
                  <a:lnTo>
                    <a:pt x="671" y="755"/>
                  </a:lnTo>
                  <a:lnTo>
                    <a:pt x="675" y="755"/>
                  </a:lnTo>
                  <a:lnTo>
                    <a:pt x="678" y="755"/>
                  </a:lnTo>
                  <a:lnTo>
                    <a:pt x="682" y="755"/>
                  </a:lnTo>
                  <a:lnTo>
                    <a:pt x="685" y="755"/>
                  </a:lnTo>
                  <a:lnTo>
                    <a:pt x="688" y="755"/>
                  </a:lnTo>
                  <a:lnTo>
                    <a:pt x="692" y="755"/>
                  </a:lnTo>
                  <a:lnTo>
                    <a:pt x="695" y="755"/>
                  </a:lnTo>
                  <a:lnTo>
                    <a:pt x="699" y="755"/>
                  </a:lnTo>
                  <a:lnTo>
                    <a:pt x="702" y="755"/>
                  </a:lnTo>
                  <a:lnTo>
                    <a:pt x="706" y="755"/>
                  </a:lnTo>
                  <a:lnTo>
                    <a:pt x="709" y="755"/>
                  </a:lnTo>
                  <a:lnTo>
                    <a:pt x="713" y="755"/>
                  </a:lnTo>
                  <a:lnTo>
                    <a:pt x="717" y="755"/>
                  </a:lnTo>
                  <a:lnTo>
                    <a:pt x="720" y="755"/>
                  </a:lnTo>
                  <a:lnTo>
                    <a:pt x="724" y="755"/>
                  </a:lnTo>
                  <a:lnTo>
                    <a:pt x="727" y="755"/>
                  </a:lnTo>
                  <a:lnTo>
                    <a:pt x="731" y="755"/>
                  </a:lnTo>
                  <a:lnTo>
                    <a:pt x="734" y="755"/>
                  </a:lnTo>
                  <a:lnTo>
                    <a:pt x="738" y="755"/>
                  </a:lnTo>
                  <a:lnTo>
                    <a:pt x="741" y="755"/>
                  </a:lnTo>
                  <a:lnTo>
                    <a:pt x="745" y="755"/>
                  </a:lnTo>
                  <a:lnTo>
                    <a:pt x="749" y="755"/>
                  </a:lnTo>
                  <a:lnTo>
                    <a:pt x="752" y="755"/>
                  </a:lnTo>
                  <a:lnTo>
                    <a:pt x="755" y="755"/>
                  </a:lnTo>
                  <a:lnTo>
                    <a:pt x="758" y="755"/>
                  </a:lnTo>
                  <a:lnTo>
                    <a:pt x="762" y="755"/>
                  </a:lnTo>
                  <a:lnTo>
                    <a:pt x="766" y="755"/>
                  </a:lnTo>
                  <a:lnTo>
                    <a:pt x="769" y="755"/>
                  </a:lnTo>
                  <a:lnTo>
                    <a:pt x="773" y="755"/>
                  </a:lnTo>
                  <a:lnTo>
                    <a:pt x="776" y="755"/>
                  </a:lnTo>
                  <a:lnTo>
                    <a:pt x="780" y="755"/>
                  </a:lnTo>
                  <a:lnTo>
                    <a:pt x="783" y="755"/>
                  </a:lnTo>
                  <a:lnTo>
                    <a:pt x="787" y="755"/>
                  </a:lnTo>
                  <a:lnTo>
                    <a:pt x="790" y="755"/>
                  </a:lnTo>
                  <a:lnTo>
                    <a:pt x="794" y="755"/>
                  </a:lnTo>
                  <a:lnTo>
                    <a:pt x="798" y="755"/>
                  </a:lnTo>
                  <a:lnTo>
                    <a:pt x="801" y="755"/>
                  </a:lnTo>
                  <a:lnTo>
                    <a:pt x="805" y="755"/>
                  </a:lnTo>
                  <a:lnTo>
                    <a:pt x="808" y="755"/>
                  </a:lnTo>
                  <a:lnTo>
                    <a:pt x="812" y="755"/>
                  </a:lnTo>
                  <a:lnTo>
                    <a:pt x="815" y="755"/>
                  </a:lnTo>
                  <a:lnTo>
                    <a:pt x="819" y="755"/>
                  </a:lnTo>
                  <a:lnTo>
                    <a:pt x="822" y="755"/>
                  </a:lnTo>
                  <a:lnTo>
                    <a:pt x="825" y="755"/>
                  </a:lnTo>
                  <a:lnTo>
                    <a:pt x="829" y="755"/>
                  </a:lnTo>
                  <a:lnTo>
                    <a:pt x="832" y="755"/>
                  </a:lnTo>
                  <a:lnTo>
                    <a:pt x="836" y="755"/>
                  </a:lnTo>
                  <a:lnTo>
                    <a:pt x="840" y="755"/>
                  </a:lnTo>
                  <a:lnTo>
                    <a:pt x="843" y="755"/>
                  </a:lnTo>
                  <a:lnTo>
                    <a:pt x="847" y="755"/>
                  </a:lnTo>
                  <a:lnTo>
                    <a:pt x="850" y="755"/>
                  </a:lnTo>
                  <a:lnTo>
                    <a:pt x="854" y="755"/>
                  </a:lnTo>
                  <a:lnTo>
                    <a:pt x="857" y="755"/>
                  </a:lnTo>
                  <a:lnTo>
                    <a:pt x="861" y="755"/>
                  </a:lnTo>
                  <a:lnTo>
                    <a:pt x="864" y="755"/>
                  </a:lnTo>
                  <a:lnTo>
                    <a:pt x="868" y="755"/>
                  </a:lnTo>
                  <a:lnTo>
                    <a:pt x="872" y="755"/>
                  </a:lnTo>
                  <a:lnTo>
                    <a:pt x="875" y="755"/>
                  </a:lnTo>
                  <a:lnTo>
                    <a:pt x="878" y="755"/>
                  </a:lnTo>
                  <a:lnTo>
                    <a:pt x="881" y="755"/>
                  </a:lnTo>
                  <a:lnTo>
                    <a:pt x="885" y="755"/>
                  </a:lnTo>
                  <a:lnTo>
                    <a:pt x="889" y="755"/>
                  </a:lnTo>
                  <a:lnTo>
                    <a:pt x="892" y="755"/>
                  </a:lnTo>
                  <a:lnTo>
                    <a:pt x="896" y="755"/>
                  </a:lnTo>
                  <a:lnTo>
                    <a:pt x="899" y="755"/>
                  </a:lnTo>
                  <a:lnTo>
                    <a:pt x="903" y="755"/>
                  </a:lnTo>
                  <a:lnTo>
                    <a:pt x="906" y="755"/>
                  </a:lnTo>
                  <a:lnTo>
                    <a:pt x="910" y="755"/>
                  </a:lnTo>
                  <a:lnTo>
                    <a:pt x="913" y="755"/>
                  </a:lnTo>
                  <a:lnTo>
                    <a:pt x="917" y="755"/>
                  </a:lnTo>
                  <a:lnTo>
                    <a:pt x="921" y="755"/>
                  </a:lnTo>
                  <a:lnTo>
                    <a:pt x="924" y="755"/>
                  </a:lnTo>
                  <a:lnTo>
                    <a:pt x="928" y="755"/>
                  </a:lnTo>
                  <a:lnTo>
                    <a:pt x="931" y="755"/>
                  </a:lnTo>
                  <a:lnTo>
                    <a:pt x="935" y="755"/>
                  </a:lnTo>
                  <a:lnTo>
                    <a:pt x="938" y="755"/>
                  </a:lnTo>
                  <a:lnTo>
                    <a:pt x="941" y="755"/>
                  </a:lnTo>
                  <a:lnTo>
                    <a:pt x="945" y="755"/>
                  </a:lnTo>
                  <a:lnTo>
                    <a:pt x="948" y="755"/>
                  </a:lnTo>
                  <a:lnTo>
                    <a:pt x="952" y="755"/>
                  </a:lnTo>
                  <a:lnTo>
                    <a:pt x="955" y="755"/>
                  </a:lnTo>
                  <a:lnTo>
                    <a:pt x="959" y="755"/>
                  </a:lnTo>
                  <a:lnTo>
                    <a:pt x="963" y="755"/>
                  </a:lnTo>
                  <a:lnTo>
                    <a:pt x="966" y="755"/>
                  </a:lnTo>
                  <a:lnTo>
                    <a:pt x="970" y="755"/>
                  </a:lnTo>
                  <a:lnTo>
                    <a:pt x="973" y="755"/>
                  </a:lnTo>
                  <a:lnTo>
                    <a:pt x="977" y="755"/>
                  </a:lnTo>
                  <a:lnTo>
                    <a:pt x="980" y="755"/>
                  </a:lnTo>
                  <a:lnTo>
                    <a:pt x="984" y="755"/>
                  </a:lnTo>
                  <a:lnTo>
                    <a:pt x="987" y="755"/>
                  </a:lnTo>
                  <a:lnTo>
                    <a:pt x="991" y="755"/>
                  </a:lnTo>
                  <a:lnTo>
                    <a:pt x="995" y="755"/>
                  </a:lnTo>
                  <a:lnTo>
                    <a:pt x="998" y="755"/>
                  </a:lnTo>
                  <a:lnTo>
                    <a:pt x="1002" y="755"/>
                  </a:lnTo>
                  <a:lnTo>
                    <a:pt x="1005" y="755"/>
                  </a:lnTo>
                  <a:lnTo>
                    <a:pt x="1008" y="755"/>
                  </a:lnTo>
                  <a:lnTo>
                    <a:pt x="1012" y="755"/>
                  </a:lnTo>
                  <a:lnTo>
                    <a:pt x="1015" y="755"/>
                  </a:lnTo>
                  <a:lnTo>
                    <a:pt x="1019" y="755"/>
                  </a:lnTo>
                  <a:lnTo>
                    <a:pt x="1022" y="755"/>
                  </a:lnTo>
                  <a:lnTo>
                    <a:pt x="1026" y="755"/>
                  </a:lnTo>
                  <a:lnTo>
                    <a:pt x="1029" y="755"/>
                  </a:lnTo>
                  <a:lnTo>
                    <a:pt x="1033" y="755"/>
                  </a:lnTo>
                  <a:lnTo>
                    <a:pt x="1036" y="755"/>
                  </a:lnTo>
                  <a:lnTo>
                    <a:pt x="1040" y="755"/>
                  </a:lnTo>
                  <a:lnTo>
                    <a:pt x="1044" y="755"/>
                  </a:lnTo>
                  <a:lnTo>
                    <a:pt x="1047" y="755"/>
                  </a:lnTo>
                  <a:lnTo>
                    <a:pt x="1051" y="755"/>
                  </a:lnTo>
                  <a:lnTo>
                    <a:pt x="1054" y="755"/>
                  </a:lnTo>
                  <a:lnTo>
                    <a:pt x="1058" y="755"/>
                  </a:lnTo>
                  <a:lnTo>
                    <a:pt x="1061" y="755"/>
                  </a:lnTo>
                  <a:lnTo>
                    <a:pt x="1065" y="755"/>
                  </a:lnTo>
                  <a:lnTo>
                    <a:pt x="1068" y="755"/>
                  </a:lnTo>
                  <a:lnTo>
                    <a:pt x="1071" y="755"/>
                  </a:lnTo>
                  <a:lnTo>
                    <a:pt x="1075" y="755"/>
                  </a:lnTo>
                  <a:lnTo>
                    <a:pt x="1078" y="755"/>
                  </a:lnTo>
                  <a:lnTo>
                    <a:pt x="1082" y="755"/>
                  </a:lnTo>
                  <a:lnTo>
                    <a:pt x="1085" y="755"/>
                  </a:lnTo>
                  <a:lnTo>
                    <a:pt x="1089" y="755"/>
                  </a:lnTo>
                  <a:lnTo>
                    <a:pt x="1093" y="755"/>
                  </a:lnTo>
                  <a:lnTo>
                    <a:pt x="1096" y="755"/>
                  </a:lnTo>
                  <a:lnTo>
                    <a:pt x="1100" y="755"/>
                  </a:lnTo>
                  <a:lnTo>
                    <a:pt x="1103" y="755"/>
                  </a:lnTo>
                  <a:lnTo>
                    <a:pt x="1107" y="755"/>
                  </a:lnTo>
                  <a:lnTo>
                    <a:pt x="1110" y="755"/>
                  </a:lnTo>
                  <a:lnTo>
                    <a:pt x="1114" y="755"/>
                  </a:lnTo>
                  <a:lnTo>
                    <a:pt x="1118" y="755"/>
                  </a:lnTo>
                  <a:lnTo>
                    <a:pt x="1121" y="755"/>
                  </a:lnTo>
                  <a:lnTo>
                    <a:pt x="1124" y="755"/>
                  </a:lnTo>
                  <a:lnTo>
                    <a:pt x="1127" y="755"/>
                  </a:lnTo>
                  <a:lnTo>
                    <a:pt x="1131" y="755"/>
                  </a:lnTo>
                  <a:lnTo>
                    <a:pt x="1135" y="755"/>
                  </a:lnTo>
                  <a:lnTo>
                    <a:pt x="1138" y="755"/>
                  </a:lnTo>
                  <a:lnTo>
                    <a:pt x="1142" y="755"/>
                  </a:lnTo>
                  <a:lnTo>
                    <a:pt x="1145" y="755"/>
                  </a:lnTo>
                  <a:lnTo>
                    <a:pt x="1149" y="755"/>
                  </a:lnTo>
                  <a:lnTo>
                    <a:pt x="1152" y="755"/>
                  </a:lnTo>
                  <a:lnTo>
                    <a:pt x="1156" y="755"/>
                  </a:lnTo>
                  <a:lnTo>
                    <a:pt x="1159" y="755"/>
                  </a:lnTo>
                  <a:lnTo>
                    <a:pt x="1163" y="755"/>
                  </a:lnTo>
                  <a:lnTo>
                    <a:pt x="1167" y="755"/>
                  </a:lnTo>
                  <a:lnTo>
                    <a:pt x="1170" y="755"/>
                  </a:lnTo>
                  <a:lnTo>
                    <a:pt x="1174" y="755"/>
                  </a:lnTo>
                  <a:lnTo>
                    <a:pt x="1177" y="755"/>
                  </a:lnTo>
                  <a:lnTo>
                    <a:pt x="1181" y="755"/>
                  </a:lnTo>
                  <a:lnTo>
                    <a:pt x="1184" y="755"/>
                  </a:lnTo>
                  <a:lnTo>
                    <a:pt x="1188" y="755"/>
                  </a:lnTo>
                  <a:lnTo>
                    <a:pt x="1191" y="755"/>
                  </a:lnTo>
                  <a:lnTo>
                    <a:pt x="1194" y="755"/>
                  </a:lnTo>
                  <a:lnTo>
                    <a:pt x="1198" y="755"/>
                  </a:lnTo>
                  <a:lnTo>
                    <a:pt x="1201" y="755"/>
                  </a:lnTo>
                  <a:lnTo>
                    <a:pt x="1205" y="755"/>
                  </a:lnTo>
                  <a:lnTo>
                    <a:pt x="1208" y="755"/>
                  </a:lnTo>
                  <a:lnTo>
                    <a:pt x="1212" y="755"/>
                  </a:lnTo>
                  <a:lnTo>
                    <a:pt x="1216" y="755"/>
                  </a:lnTo>
                  <a:lnTo>
                    <a:pt x="1219" y="755"/>
                  </a:lnTo>
                  <a:lnTo>
                    <a:pt x="1223" y="755"/>
                  </a:lnTo>
                  <a:lnTo>
                    <a:pt x="1226" y="755"/>
                  </a:lnTo>
                  <a:lnTo>
                    <a:pt x="1230" y="755"/>
                  </a:lnTo>
                  <a:lnTo>
                    <a:pt x="1233" y="755"/>
                  </a:lnTo>
                  <a:lnTo>
                    <a:pt x="1237" y="755"/>
                  </a:lnTo>
                  <a:lnTo>
                    <a:pt x="1241" y="755"/>
                  </a:lnTo>
                  <a:lnTo>
                    <a:pt x="1244" y="755"/>
                  </a:lnTo>
                  <a:lnTo>
                    <a:pt x="1248" y="755"/>
                  </a:lnTo>
                  <a:lnTo>
                    <a:pt x="1251" y="755"/>
                  </a:lnTo>
                  <a:lnTo>
                    <a:pt x="1255" y="755"/>
                  </a:lnTo>
                  <a:lnTo>
                    <a:pt x="1257" y="755"/>
                  </a:lnTo>
                  <a:lnTo>
                    <a:pt x="1261" y="755"/>
                  </a:lnTo>
                  <a:lnTo>
                    <a:pt x="1265" y="755"/>
                  </a:lnTo>
                  <a:lnTo>
                    <a:pt x="1268" y="755"/>
                  </a:lnTo>
                  <a:lnTo>
                    <a:pt x="1272" y="755"/>
                  </a:lnTo>
                  <a:lnTo>
                    <a:pt x="1275" y="755"/>
                  </a:lnTo>
                  <a:lnTo>
                    <a:pt x="1279" y="755"/>
                  </a:lnTo>
                  <a:lnTo>
                    <a:pt x="1282" y="755"/>
                  </a:lnTo>
                  <a:lnTo>
                    <a:pt x="1286" y="755"/>
                  </a:lnTo>
                  <a:lnTo>
                    <a:pt x="1290" y="755"/>
                  </a:lnTo>
                  <a:lnTo>
                    <a:pt x="1293" y="755"/>
                  </a:lnTo>
                  <a:lnTo>
                    <a:pt x="1297" y="755"/>
                  </a:lnTo>
                  <a:lnTo>
                    <a:pt x="1300" y="755"/>
                  </a:lnTo>
                  <a:lnTo>
                    <a:pt x="1304" y="755"/>
                  </a:lnTo>
                  <a:lnTo>
                    <a:pt x="1307" y="755"/>
                  </a:lnTo>
                  <a:lnTo>
                    <a:pt x="1311" y="755"/>
                  </a:lnTo>
                  <a:lnTo>
                    <a:pt x="1314" y="755"/>
                  </a:lnTo>
                  <a:lnTo>
                    <a:pt x="1317" y="755"/>
                  </a:lnTo>
                  <a:lnTo>
                    <a:pt x="1321" y="755"/>
                  </a:lnTo>
                  <a:lnTo>
                    <a:pt x="1324" y="755"/>
                  </a:lnTo>
                  <a:lnTo>
                    <a:pt x="1328" y="755"/>
                  </a:lnTo>
                  <a:lnTo>
                    <a:pt x="1331" y="755"/>
                  </a:lnTo>
                  <a:lnTo>
                    <a:pt x="1335" y="755"/>
                  </a:lnTo>
                  <a:lnTo>
                    <a:pt x="1339" y="755"/>
                  </a:lnTo>
                  <a:lnTo>
                    <a:pt x="1342" y="755"/>
                  </a:lnTo>
                  <a:lnTo>
                    <a:pt x="1346" y="755"/>
                  </a:lnTo>
                  <a:lnTo>
                    <a:pt x="1349" y="755"/>
                  </a:lnTo>
                  <a:lnTo>
                    <a:pt x="1353" y="755"/>
                  </a:lnTo>
                  <a:lnTo>
                    <a:pt x="1356" y="755"/>
                  </a:lnTo>
                  <a:lnTo>
                    <a:pt x="1360" y="755"/>
                  </a:lnTo>
                  <a:lnTo>
                    <a:pt x="1364" y="755"/>
                  </a:lnTo>
                  <a:lnTo>
                    <a:pt x="1367" y="755"/>
                  </a:lnTo>
                  <a:lnTo>
                    <a:pt x="1371" y="755"/>
                  </a:lnTo>
                  <a:lnTo>
                    <a:pt x="1373" y="755"/>
                  </a:lnTo>
                  <a:lnTo>
                    <a:pt x="1377" y="755"/>
                  </a:lnTo>
                  <a:lnTo>
                    <a:pt x="1380" y="755"/>
                  </a:lnTo>
                  <a:lnTo>
                    <a:pt x="1384" y="755"/>
                  </a:lnTo>
                  <a:lnTo>
                    <a:pt x="1388" y="755"/>
                  </a:lnTo>
                  <a:lnTo>
                    <a:pt x="1391" y="755"/>
                  </a:lnTo>
                  <a:lnTo>
                    <a:pt x="1395" y="755"/>
                  </a:lnTo>
                  <a:lnTo>
                    <a:pt x="1398" y="755"/>
                  </a:lnTo>
                  <a:lnTo>
                    <a:pt x="1402" y="755"/>
                  </a:lnTo>
                  <a:lnTo>
                    <a:pt x="1405" y="755"/>
                  </a:lnTo>
                  <a:lnTo>
                    <a:pt x="1409" y="755"/>
                  </a:lnTo>
                  <a:lnTo>
                    <a:pt x="1413" y="755"/>
                  </a:lnTo>
                  <a:lnTo>
                    <a:pt x="1416" y="755"/>
                  </a:lnTo>
                  <a:lnTo>
                    <a:pt x="1420" y="755"/>
                  </a:lnTo>
                  <a:lnTo>
                    <a:pt x="1423" y="755"/>
                  </a:lnTo>
                  <a:lnTo>
                    <a:pt x="1427" y="755"/>
                  </a:lnTo>
                  <a:lnTo>
                    <a:pt x="1430" y="755"/>
                  </a:lnTo>
                  <a:lnTo>
                    <a:pt x="1434" y="755"/>
                  </a:lnTo>
                  <a:lnTo>
                    <a:pt x="1438" y="755"/>
                  </a:lnTo>
                  <a:lnTo>
                    <a:pt x="1441" y="755"/>
                  </a:lnTo>
                  <a:lnTo>
                    <a:pt x="1445" y="755"/>
                  </a:lnTo>
                  <a:lnTo>
                    <a:pt x="1447" y="755"/>
                  </a:lnTo>
                  <a:lnTo>
                    <a:pt x="1451" y="755"/>
                  </a:lnTo>
                  <a:lnTo>
                    <a:pt x="1454" y="755"/>
                  </a:lnTo>
                  <a:lnTo>
                    <a:pt x="1458" y="755"/>
                  </a:lnTo>
                  <a:lnTo>
                    <a:pt x="1462" y="755"/>
                  </a:lnTo>
                  <a:lnTo>
                    <a:pt x="1465" y="755"/>
                  </a:lnTo>
                  <a:lnTo>
                    <a:pt x="1469" y="755"/>
                  </a:lnTo>
                  <a:lnTo>
                    <a:pt x="1472" y="755"/>
                  </a:lnTo>
                  <a:lnTo>
                    <a:pt x="1476" y="755"/>
                  </a:lnTo>
                  <a:lnTo>
                    <a:pt x="1479" y="755"/>
                  </a:lnTo>
                  <a:lnTo>
                    <a:pt x="1483" y="755"/>
                  </a:lnTo>
                  <a:lnTo>
                    <a:pt x="1487" y="755"/>
                  </a:lnTo>
                  <a:lnTo>
                    <a:pt x="1490" y="755"/>
                  </a:lnTo>
                  <a:lnTo>
                    <a:pt x="1494" y="755"/>
                  </a:lnTo>
                  <a:lnTo>
                    <a:pt x="1497" y="755"/>
                  </a:lnTo>
                  <a:lnTo>
                    <a:pt x="1501" y="755"/>
                  </a:lnTo>
                  <a:lnTo>
                    <a:pt x="1503" y="755"/>
                  </a:lnTo>
                  <a:lnTo>
                    <a:pt x="1507" y="755"/>
                  </a:lnTo>
                  <a:lnTo>
                    <a:pt x="1511" y="755"/>
                  </a:lnTo>
                  <a:lnTo>
                    <a:pt x="1514" y="755"/>
                  </a:lnTo>
                  <a:lnTo>
                    <a:pt x="1518" y="755"/>
                  </a:lnTo>
                  <a:lnTo>
                    <a:pt x="1521" y="755"/>
                  </a:lnTo>
                  <a:lnTo>
                    <a:pt x="1525" y="755"/>
                  </a:lnTo>
                  <a:lnTo>
                    <a:pt x="1528" y="755"/>
                  </a:lnTo>
                  <a:lnTo>
                    <a:pt x="1532" y="755"/>
                  </a:lnTo>
                  <a:lnTo>
                    <a:pt x="1536" y="755"/>
                  </a:lnTo>
                  <a:lnTo>
                    <a:pt x="1539" y="755"/>
                  </a:lnTo>
                  <a:lnTo>
                    <a:pt x="1543" y="755"/>
                  </a:lnTo>
                  <a:lnTo>
                    <a:pt x="1546" y="755"/>
                  </a:lnTo>
                  <a:lnTo>
                    <a:pt x="1550" y="755"/>
                  </a:lnTo>
                  <a:lnTo>
                    <a:pt x="1553" y="755"/>
                  </a:lnTo>
                  <a:lnTo>
                    <a:pt x="1557" y="755"/>
                  </a:lnTo>
                  <a:lnTo>
                    <a:pt x="1560" y="755"/>
                  </a:lnTo>
                  <a:lnTo>
                    <a:pt x="1563" y="755"/>
                  </a:lnTo>
                  <a:lnTo>
                    <a:pt x="1567" y="755"/>
                  </a:lnTo>
                  <a:lnTo>
                    <a:pt x="1570" y="755"/>
                  </a:lnTo>
                  <a:lnTo>
                    <a:pt x="1574" y="755"/>
                  </a:lnTo>
                  <a:lnTo>
                    <a:pt x="1577" y="755"/>
                  </a:lnTo>
                  <a:lnTo>
                    <a:pt x="1581" y="755"/>
                  </a:lnTo>
                  <a:lnTo>
                    <a:pt x="1585" y="755"/>
                  </a:lnTo>
                  <a:lnTo>
                    <a:pt x="1588" y="755"/>
                  </a:lnTo>
                  <a:lnTo>
                    <a:pt x="1592" y="755"/>
                  </a:lnTo>
                  <a:lnTo>
                    <a:pt x="1595" y="755"/>
                  </a:lnTo>
                  <a:lnTo>
                    <a:pt x="1599" y="755"/>
                  </a:lnTo>
                  <a:lnTo>
                    <a:pt x="1602" y="755"/>
                  </a:lnTo>
                  <a:lnTo>
                    <a:pt x="1606" y="755"/>
                  </a:lnTo>
                  <a:lnTo>
                    <a:pt x="1610" y="755"/>
                  </a:lnTo>
                  <a:lnTo>
                    <a:pt x="1613" y="755"/>
                  </a:lnTo>
                  <a:lnTo>
                    <a:pt x="1617" y="755"/>
                  </a:lnTo>
                  <a:lnTo>
                    <a:pt x="1620" y="755"/>
                  </a:lnTo>
                  <a:lnTo>
                    <a:pt x="1624" y="755"/>
                  </a:lnTo>
                  <a:lnTo>
                    <a:pt x="1626" y="755"/>
                  </a:lnTo>
                  <a:lnTo>
                    <a:pt x="1630" y="755"/>
                  </a:lnTo>
                  <a:lnTo>
                    <a:pt x="1634" y="755"/>
                  </a:lnTo>
                  <a:lnTo>
                    <a:pt x="1637" y="755"/>
                  </a:lnTo>
                  <a:lnTo>
                    <a:pt x="1641" y="755"/>
                  </a:lnTo>
                  <a:lnTo>
                    <a:pt x="1644" y="755"/>
                  </a:lnTo>
                  <a:lnTo>
                    <a:pt x="1648" y="755"/>
                  </a:lnTo>
                  <a:lnTo>
                    <a:pt x="1651" y="755"/>
                  </a:lnTo>
                  <a:lnTo>
                    <a:pt x="1655" y="755"/>
                  </a:lnTo>
                  <a:lnTo>
                    <a:pt x="1659" y="755"/>
                  </a:lnTo>
                  <a:lnTo>
                    <a:pt x="1662" y="755"/>
                  </a:lnTo>
                  <a:lnTo>
                    <a:pt x="1666" y="755"/>
                  </a:lnTo>
                  <a:lnTo>
                    <a:pt x="1669" y="755"/>
                  </a:lnTo>
                  <a:lnTo>
                    <a:pt x="1673" y="755"/>
                  </a:lnTo>
                  <a:lnTo>
                    <a:pt x="1676" y="755"/>
                  </a:lnTo>
                  <a:lnTo>
                    <a:pt x="1680" y="755"/>
                  </a:lnTo>
                  <a:lnTo>
                    <a:pt x="1683" y="755"/>
                  </a:lnTo>
                  <a:lnTo>
                    <a:pt x="1687" y="755"/>
                  </a:lnTo>
                  <a:lnTo>
                    <a:pt x="1691" y="755"/>
                  </a:lnTo>
                  <a:lnTo>
                    <a:pt x="1694" y="755"/>
                  </a:lnTo>
                  <a:lnTo>
                    <a:pt x="1697" y="755"/>
                  </a:lnTo>
                  <a:lnTo>
                    <a:pt x="1700" y="755"/>
                  </a:lnTo>
                  <a:lnTo>
                    <a:pt x="1704" y="755"/>
                  </a:lnTo>
                  <a:lnTo>
                    <a:pt x="1708" y="755"/>
                  </a:lnTo>
                  <a:lnTo>
                    <a:pt x="1711" y="755"/>
                  </a:lnTo>
                  <a:lnTo>
                    <a:pt x="1715" y="755"/>
                  </a:lnTo>
                  <a:lnTo>
                    <a:pt x="1718" y="755"/>
                  </a:lnTo>
                  <a:lnTo>
                    <a:pt x="1722" y="755"/>
                  </a:lnTo>
                  <a:lnTo>
                    <a:pt x="1725" y="755"/>
                  </a:lnTo>
                  <a:lnTo>
                    <a:pt x="1729" y="755"/>
                  </a:lnTo>
                  <a:lnTo>
                    <a:pt x="1733" y="755"/>
                  </a:lnTo>
                  <a:lnTo>
                    <a:pt x="1736" y="755"/>
                  </a:lnTo>
                  <a:lnTo>
                    <a:pt x="1740" y="755"/>
                  </a:lnTo>
                  <a:lnTo>
                    <a:pt x="1743" y="755"/>
                  </a:lnTo>
                  <a:lnTo>
                    <a:pt x="1747" y="755"/>
                  </a:lnTo>
                  <a:lnTo>
                    <a:pt x="1749" y="755"/>
                  </a:lnTo>
                  <a:lnTo>
                    <a:pt x="1753" y="755"/>
                  </a:lnTo>
                  <a:lnTo>
                    <a:pt x="1753" y="747"/>
                  </a:lnTo>
                </a:path>
              </a:pathLst>
            </a:custGeom>
            <a:solidFill>
              <a:srgbClr val="C0C0C0"/>
            </a:solidFill>
            <a:ln w="12700" cap="rnd">
              <a:noFill/>
              <a:round/>
              <a:headEnd/>
              <a:tailEnd/>
            </a:ln>
          </p:spPr>
          <p:txBody>
            <a:bodyPr/>
            <a:lstStyle/>
            <a:p>
              <a:endParaRPr lang="en-US"/>
            </a:p>
          </p:txBody>
        </p:sp>
        <p:sp>
          <p:nvSpPr>
            <p:cNvPr id="3083" name="Freeform 24"/>
            <p:cNvSpPr>
              <a:spLocks/>
            </p:cNvSpPr>
            <p:nvPr/>
          </p:nvSpPr>
          <p:spPr bwMode="auto">
            <a:xfrm>
              <a:off x="3174" y="2820"/>
              <a:ext cx="700" cy="92"/>
            </a:xfrm>
            <a:custGeom>
              <a:avLst/>
              <a:gdLst>
                <a:gd name="T0" fmla="*/ 678 w 700"/>
                <a:gd name="T1" fmla="*/ 91 h 92"/>
                <a:gd name="T2" fmla="*/ 654 w 700"/>
                <a:gd name="T3" fmla="*/ 91 h 92"/>
                <a:gd name="T4" fmla="*/ 629 w 700"/>
                <a:gd name="T5" fmla="*/ 91 h 92"/>
                <a:gd name="T6" fmla="*/ 604 w 700"/>
                <a:gd name="T7" fmla="*/ 91 h 92"/>
                <a:gd name="T8" fmla="*/ 580 w 700"/>
                <a:gd name="T9" fmla="*/ 91 h 92"/>
                <a:gd name="T10" fmla="*/ 555 w 700"/>
                <a:gd name="T11" fmla="*/ 91 h 92"/>
                <a:gd name="T12" fmla="*/ 532 w 700"/>
                <a:gd name="T13" fmla="*/ 91 h 92"/>
                <a:gd name="T14" fmla="*/ 507 w 700"/>
                <a:gd name="T15" fmla="*/ 91 h 92"/>
                <a:gd name="T16" fmla="*/ 483 w 700"/>
                <a:gd name="T17" fmla="*/ 91 h 92"/>
                <a:gd name="T18" fmla="*/ 458 w 700"/>
                <a:gd name="T19" fmla="*/ 91 h 92"/>
                <a:gd name="T20" fmla="*/ 433 w 700"/>
                <a:gd name="T21" fmla="*/ 91 h 92"/>
                <a:gd name="T22" fmla="*/ 409 w 700"/>
                <a:gd name="T23" fmla="*/ 91 h 92"/>
                <a:gd name="T24" fmla="*/ 384 w 700"/>
                <a:gd name="T25" fmla="*/ 91 h 92"/>
                <a:gd name="T26" fmla="*/ 360 w 700"/>
                <a:gd name="T27" fmla="*/ 91 h 92"/>
                <a:gd name="T28" fmla="*/ 336 w 700"/>
                <a:gd name="T29" fmla="*/ 0 h 92"/>
                <a:gd name="T30" fmla="*/ 311 w 700"/>
                <a:gd name="T31" fmla="*/ 13 h 92"/>
                <a:gd name="T32" fmla="*/ 287 w 700"/>
                <a:gd name="T33" fmla="*/ 23 h 92"/>
                <a:gd name="T34" fmla="*/ 262 w 700"/>
                <a:gd name="T35" fmla="*/ 33 h 92"/>
                <a:gd name="T36" fmla="*/ 237 w 700"/>
                <a:gd name="T37" fmla="*/ 42 h 92"/>
                <a:gd name="T38" fmla="*/ 214 w 700"/>
                <a:gd name="T39" fmla="*/ 49 h 92"/>
                <a:gd name="T40" fmla="*/ 189 w 700"/>
                <a:gd name="T41" fmla="*/ 56 h 92"/>
                <a:gd name="T42" fmla="*/ 165 w 700"/>
                <a:gd name="T43" fmla="*/ 61 h 92"/>
                <a:gd name="T44" fmla="*/ 140 w 700"/>
                <a:gd name="T45" fmla="*/ 66 h 92"/>
                <a:gd name="T46" fmla="*/ 115 w 700"/>
                <a:gd name="T47" fmla="*/ 70 h 92"/>
                <a:gd name="T48" fmla="*/ 91 w 700"/>
                <a:gd name="T49" fmla="*/ 74 h 92"/>
                <a:gd name="T50" fmla="*/ 66 w 700"/>
                <a:gd name="T51" fmla="*/ 77 h 92"/>
                <a:gd name="T52" fmla="*/ 43 w 700"/>
                <a:gd name="T53" fmla="*/ 80 h 92"/>
                <a:gd name="T54" fmla="*/ 18 w 700"/>
                <a:gd name="T55" fmla="*/ 82 h 92"/>
                <a:gd name="T56" fmla="*/ 4 w 700"/>
                <a:gd name="T57" fmla="*/ 91 h 92"/>
                <a:gd name="T58" fmla="*/ 28 w 700"/>
                <a:gd name="T59" fmla="*/ 91 h 92"/>
                <a:gd name="T60" fmla="*/ 53 w 700"/>
                <a:gd name="T61" fmla="*/ 91 h 92"/>
                <a:gd name="T62" fmla="*/ 77 w 700"/>
                <a:gd name="T63" fmla="*/ 91 h 92"/>
                <a:gd name="T64" fmla="*/ 102 w 700"/>
                <a:gd name="T65" fmla="*/ 91 h 92"/>
                <a:gd name="T66" fmla="*/ 126 w 700"/>
                <a:gd name="T67" fmla="*/ 91 h 92"/>
                <a:gd name="T68" fmla="*/ 151 w 700"/>
                <a:gd name="T69" fmla="*/ 91 h 92"/>
                <a:gd name="T70" fmla="*/ 175 w 700"/>
                <a:gd name="T71" fmla="*/ 91 h 92"/>
                <a:gd name="T72" fmla="*/ 199 w 700"/>
                <a:gd name="T73" fmla="*/ 91 h 92"/>
                <a:gd name="T74" fmla="*/ 224 w 700"/>
                <a:gd name="T75" fmla="*/ 91 h 92"/>
                <a:gd name="T76" fmla="*/ 248 w 700"/>
                <a:gd name="T77" fmla="*/ 91 h 92"/>
                <a:gd name="T78" fmla="*/ 273 w 700"/>
                <a:gd name="T79" fmla="*/ 91 h 92"/>
                <a:gd name="T80" fmla="*/ 298 w 700"/>
                <a:gd name="T81" fmla="*/ 91 h 92"/>
                <a:gd name="T82" fmla="*/ 322 w 700"/>
                <a:gd name="T83" fmla="*/ 91 h 92"/>
                <a:gd name="T84" fmla="*/ 346 w 700"/>
                <a:gd name="T85" fmla="*/ 91 h 92"/>
                <a:gd name="T86" fmla="*/ 370 w 700"/>
                <a:gd name="T87" fmla="*/ 91 h 92"/>
                <a:gd name="T88" fmla="*/ 395 w 700"/>
                <a:gd name="T89" fmla="*/ 91 h 92"/>
                <a:gd name="T90" fmla="*/ 419 w 700"/>
                <a:gd name="T91" fmla="*/ 91 h 92"/>
                <a:gd name="T92" fmla="*/ 444 w 700"/>
                <a:gd name="T93" fmla="*/ 91 h 92"/>
                <a:gd name="T94" fmla="*/ 469 w 700"/>
                <a:gd name="T95" fmla="*/ 91 h 92"/>
                <a:gd name="T96" fmla="*/ 493 w 700"/>
                <a:gd name="T97" fmla="*/ 91 h 92"/>
                <a:gd name="T98" fmla="*/ 517 w 700"/>
                <a:gd name="T99" fmla="*/ 91 h 92"/>
                <a:gd name="T100" fmla="*/ 542 w 700"/>
                <a:gd name="T101" fmla="*/ 91 h 92"/>
                <a:gd name="T102" fmla="*/ 566 w 700"/>
                <a:gd name="T103" fmla="*/ 91 h 92"/>
                <a:gd name="T104" fmla="*/ 591 w 700"/>
                <a:gd name="T105" fmla="*/ 91 h 92"/>
                <a:gd name="T106" fmla="*/ 615 w 700"/>
                <a:gd name="T107" fmla="*/ 91 h 92"/>
                <a:gd name="T108" fmla="*/ 640 w 700"/>
                <a:gd name="T109" fmla="*/ 91 h 92"/>
                <a:gd name="T110" fmla="*/ 664 w 700"/>
                <a:gd name="T111" fmla="*/ 91 h 92"/>
                <a:gd name="T112" fmla="*/ 688 w 700"/>
                <a:gd name="T113" fmla="*/ 91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2"/>
                <a:gd name="T173" fmla="*/ 700 w 700"/>
                <a:gd name="T174" fmla="*/ 92 h 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2">
                  <a:moveTo>
                    <a:pt x="699" y="91"/>
                  </a:moveTo>
                  <a:lnTo>
                    <a:pt x="695" y="91"/>
                  </a:lnTo>
                  <a:lnTo>
                    <a:pt x="692" y="91"/>
                  </a:lnTo>
                  <a:lnTo>
                    <a:pt x="688" y="91"/>
                  </a:lnTo>
                  <a:lnTo>
                    <a:pt x="685" y="91"/>
                  </a:lnTo>
                  <a:lnTo>
                    <a:pt x="681" y="91"/>
                  </a:lnTo>
                  <a:lnTo>
                    <a:pt x="678" y="91"/>
                  </a:lnTo>
                  <a:lnTo>
                    <a:pt x="674" y="91"/>
                  </a:lnTo>
                  <a:lnTo>
                    <a:pt x="671" y="91"/>
                  </a:lnTo>
                  <a:lnTo>
                    <a:pt x="668" y="91"/>
                  </a:lnTo>
                  <a:lnTo>
                    <a:pt x="664" y="91"/>
                  </a:lnTo>
                  <a:lnTo>
                    <a:pt x="661" y="91"/>
                  </a:lnTo>
                  <a:lnTo>
                    <a:pt x="657" y="91"/>
                  </a:lnTo>
                  <a:lnTo>
                    <a:pt x="654" y="91"/>
                  </a:lnTo>
                  <a:lnTo>
                    <a:pt x="650" y="91"/>
                  </a:lnTo>
                  <a:lnTo>
                    <a:pt x="647" y="91"/>
                  </a:lnTo>
                  <a:lnTo>
                    <a:pt x="643" y="91"/>
                  </a:lnTo>
                  <a:lnTo>
                    <a:pt x="640" y="91"/>
                  </a:lnTo>
                  <a:lnTo>
                    <a:pt x="636" y="91"/>
                  </a:lnTo>
                  <a:lnTo>
                    <a:pt x="633" y="91"/>
                  </a:lnTo>
                  <a:lnTo>
                    <a:pt x="629" y="91"/>
                  </a:lnTo>
                  <a:lnTo>
                    <a:pt x="625" y="91"/>
                  </a:lnTo>
                  <a:lnTo>
                    <a:pt x="622" y="91"/>
                  </a:lnTo>
                  <a:lnTo>
                    <a:pt x="618" y="91"/>
                  </a:lnTo>
                  <a:lnTo>
                    <a:pt x="615" y="91"/>
                  </a:lnTo>
                  <a:lnTo>
                    <a:pt x="611" y="91"/>
                  </a:lnTo>
                  <a:lnTo>
                    <a:pt x="608" y="91"/>
                  </a:lnTo>
                  <a:lnTo>
                    <a:pt x="604" y="91"/>
                  </a:lnTo>
                  <a:lnTo>
                    <a:pt x="602" y="91"/>
                  </a:lnTo>
                  <a:lnTo>
                    <a:pt x="598" y="91"/>
                  </a:lnTo>
                  <a:lnTo>
                    <a:pt x="594" y="91"/>
                  </a:lnTo>
                  <a:lnTo>
                    <a:pt x="591" y="91"/>
                  </a:lnTo>
                  <a:lnTo>
                    <a:pt x="587" y="91"/>
                  </a:lnTo>
                  <a:lnTo>
                    <a:pt x="584" y="91"/>
                  </a:lnTo>
                  <a:lnTo>
                    <a:pt x="580" y="91"/>
                  </a:lnTo>
                  <a:lnTo>
                    <a:pt x="577" y="91"/>
                  </a:lnTo>
                  <a:lnTo>
                    <a:pt x="573" y="91"/>
                  </a:lnTo>
                  <a:lnTo>
                    <a:pt x="570" y="91"/>
                  </a:lnTo>
                  <a:lnTo>
                    <a:pt x="566" y="91"/>
                  </a:lnTo>
                  <a:lnTo>
                    <a:pt x="563" y="91"/>
                  </a:lnTo>
                  <a:lnTo>
                    <a:pt x="559" y="91"/>
                  </a:lnTo>
                  <a:lnTo>
                    <a:pt x="555" y="91"/>
                  </a:lnTo>
                  <a:lnTo>
                    <a:pt x="552" y="91"/>
                  </a:lnTo>
                  <a:lnTo>
                    <a:pt x="548" y="91"/>
                  </a:lnTo>
                  <a:lnTo>
                    <a:pt x="546" y="91"/>
                  </a:lnTo>
                  <a:lnTo>
                    <a:pt x="542" y="91"/>
                  </a:lnTo>
                  <a:lnTo>
                    <a:pt x="539" y="91"/>
                  </a:lnTo>
                  <a:lnTo>
                    <a:pt x="535" y="91"/>
                  </a:lnTo>
                  <a:lnTo>
                    <a:pt x="532" y="91"/>
                  </a:lnTo>
                  <a:lnTo>
                    <a:pt x="528" y="91"/>
                  </a:lnTo>
                  <a:lnTo>
                    <a:pt x="524" y="91"/>
                  </a:lnTo>
                  <a:lnTo>
                    <a:pt x="521" y="91"/>
                  </a:lnTo>
                  <a:lnTo>
                    <a:pt x="517" y="91"/>
                  </a:lnTo>
                  <a:lnTo>
                    <a:pt x="514" y="91"/>
                  </a:lnTo>
                  <a:lnTo>
                    <a:pt x="510" y="91"/>
                  </a:lnTo>
                  <a:lnTo>
                    <a:pt x="507" y="91"/>
                  </a:lnTo>
                  <a:lnTo>
                    <a:pt x="503" y="91"/>
                  </a:lnTo>
                  <a:lnTo>
                    <a:pt x="500" y="91"/>
                  </a:lnTo>
                  <a:lnTo>
                    <a:pt x="496" y="91"/>
                  </a:lnTo>
                  <a:lnTo>
                    <a:pt x="493" y="91"/>
                  </a:lnTo>
                  <a:lnTo>
                    <a:pt x="489" y="91"/>
                  </a:lnTo>
                  <a:lnTo>
                    <a:pt x="486" y="91"/>
                  </a:lnTo>
                  <a:lnTo>
                    <a:pt x="483" y="91"/>
                  </a:lnTo>
                  <a:lnTo>
                    <a:pt x="479" y="91"/>
                  </a:lnTo>
                  <a:lnTo>
                    <a:pt x="476" y="91"/>
                  </a:lnTo>
                  <a:lnTo>
                    <a:pt x="472" y="91"/>
                  </a:lnTo>
                  <a:lnTo>
                    <a:pt x="469" y="91"/>
                  </a:lnTo>
                  <a:lnTo>
                    <a:pt x="465" y="91"/>
                  </a:lnTo>
                  <a:lnTo>
                    <a:pt x="462" y="91"/>
                  </a:lnTo>
                  <a:lnTo>
                    <a:pt x="458" y="91"/>
                  </a:lnTo>
                  <a:lnTo>
                    <a:pt x="454" y="91"/>
                  </a:lnTo>
                  <a:lnTo>
                    <a:pt x="451" y="91"/>
                  </a:lnTo>
                  <a:lnTo>
                    <a:pt x="447" y="91"/>
                  </a:lnTo>
                  <a:lnTo>
                    <a:pt x="444" y="91"/>
                  </a:lnTo>
                  <a:lnTo>
                    <a:pt x="440" y="91"/>
                  </a:lnTo>
                  <a:lnTo>
                    <a:pt x="437" y="91"/>
                  </a:lnTo>
                  <a:lnTo>
                    <a:pt x="433" y="91"/>
                  </a:lnTo>
                  <a:lnTo>
                    <a:pt x="430" y="91"/>
                  </a:lnTo>
                  <a:lnTo>
                    <a:pt x="426" y="91"/>
                  </a:lnTo>
                  <a:lnTo>
                    <a:pt x="423" y="91"/>
                  </a:lnTo>
                  <a:lnTo>
                    <a:pt x="419" y="91"/>
                  </a:lnTo>
                  <a:lnTo>
                    <a:pt x="416" y="91"/>
                  </a:lnTo>
                  <a:lnTo>
                    <a:pt x="413" y="91"/>
                  </a:lnTo>
                  <a:lnTo>
                    <a:pt x="409" y="91"/>
                  </a:lnTo>
                  <a:lnTo>
                    <a:pt x="406" y="91"/>
                  </a:lnTo>
                  <a:lnTo>
                    <a:pt x="402" y="91"/>
                  </a:lnTo>
                  <a:lnTo>
                    <a:pt x="399" y="91"/>
                  </a:lnTo>
                  <a:lnTo>
                    <a:pt x="395" y="91"/>
                  </a:lnTo>
                  <a:lnTo>
                    <a:pt x="392" y="91"/>
                  </a:lnTo>
                  <a:lnTo>
                    <a:pt x="388" y="91"/>
                  </a:lnTo>
                  <a:lnTo>
                    <a:pt x="384" y="91"/>
                  </a:lnTo>
                  <a:lnTo>
                    <a:pt x="381" y="91"/>
                  </a:lnTo>
                  <a:lnTo>
                    <a:pt x="377" y="91"/>
                  </a:lnTo>
                  <a:lnTo>
                    <a:pt x="374" y="91"/>
                  </a:lnTo>
                  <a:lnTo>
                    <a:pt x="370" y="91"/>
                  </a:lnTo>
                  <a:lnTo>
                    <a:pt x="367" y="91"/>
                  </a:lnTo>
                  <a:lnTo>
                    <a:pt x="363" y="91"/>
                  </a:lnTo>
                  <a:lnTo>
                    <a:pt x="360" y="91"/>
                  </a:lnTo>
                  <a:lnTo>
                    <a:pt x="357" y="91"/>
                  </a:lnTo>
                  <a:lnTo>
                    <a:pt x="353" y="91"/>
                  </a:lnTo>
                  <a:lnTo>
                    <a:pt x="350" y="91"/>
                  </a:lnTo>
                  <a:lnTo>
                    <a:pt x="346" y="91"/>
                  </a:lnTo>
                  <a:lnTo>
                    <a:pt x="343" y="91"/>
                  </a:lnTo>
                  <a:lnTo>
                    <a:pt x="339" y="91"/>
                  </a:lnTo>
                  <a:lnTo>
                    <a:pt x="336" y="0"/>
                  </a:lnTo>
                  <a:lnTo>
                    <a:pt x="332" y="2"/>
                  </a:lnTo>
                  <a:lnTo>
                    <a:pt x="329" y="4"/>
                  </a:lnTo>
                  <a:lnTo>
                    <a:pt x="325" y="6"/>
                  </a:lnTo>
                  <a:lnTo>
                    <a:pt x="322" y="8"/>
                  </a:lnTo>
                  <a:lnTo>
                    <a:pt x="318" y="9"/>
                  </a:lnTo>
                  <a:lnTo>
                    <a:pt x="315" y="11"/>
                  </a:lnTo>
                  <a:lnTo>
                    <a:pt x="311" y="13"/>
                  </a:lnTo>
                  <a:lnTo>
                    <a:pt x="307" y="14"/>
                  </a:lnTo>
                  <a:lnTo>
                    <a:pt x="304" y="16"/>
                  </a:lnTo>
                  <a:lnTo>
                    <a:pt x="301" y="17"/>
                  </a:lnTo>
                  <a:lnTo>
                    <a:pt x="298" y="19"/>
                  </a:lnTo>
                  <a:lnTo>
                    <a:pt x="294" y="20"/>
                  </a:lnTo>
                  <a:lnTo>
                    <a:pt x="291" y="21"/>
                  </a:lnTo>
                  <a:lnTo>
                    <a:pt x="287" y="23"/>
                  </a:lnTo>
                  <a:lnTo>
                    <a:pt x="283" y="25"/>
                  </a:lnTo>
                  <a:lnTo>
                    <a:pt x="280" y="27"/>
                  </a:lnTo>
                  <a:lnTo>
                    <a:pt x="276" y="28"/>
                  </a:lnTo>
                  <a:lnTo>
                    <a:pt x="273" y="29"/>
                  </a:lnTo>
                  <a:lnTo>
                    <a:pt x="269" y="30"/>
                  </a:lnTo>
                  <a:lnTo>
                    <a:pt x="266" y="32"/>
                  </a:lnTo>
                  <a:lnTo>
                    <a:pt x="262" y="33"/>
                  </a:lnTo>
                  <a:lnTo>
                    <a:pt x="259" y="34"/>
                  </a:lnTo>
                  <a:lnTo>
                    <a:pt x="255" y="35"/>
                  </a:lnTo>
                  <a:lnTo>
                    <a:pt x="252" y="37"/>
                  </a:lnTo>
                  <a:lnTo>
                    <a:pt x="248" y="38"/>
                  </a:lnTo>
                  <a:lnTo>
                    <a:pt x="245" y="39"/>
                  </a:lnTo>
                  <a:lnTo>
                    <a:pt x="241" y="40"/>
                  </a:lnTo>
                  <a:lnTo>
                    <a:pt x="237" y="42"/>
                  </a:lnTo>
                  <a:lnTo>
                    <a:pt x="235" y="43"/>
                  </a:lnTo>
                  <a:lnTo>
                    <a:pt x="231" y="44"/>
                  </a:lnTo>
                  <a:lnTo>
                    <a:pt x="228" y="45"/>
                  </a:lnTo>
                  <a:lnTo>
                    <a:pt x="224" y="46"/>
                  </a:lnTo>
                  <a:lnTo>
                    <a:pt x="221" y="47"/>
                  </a:lnTo>
                  <a:lnTo>
                    <a:pt x="217" y="48"/>
                  </a:lnTo>
                  <a:lnTo>
                    <a:pt x="214" y="49"/>
                  </a:lnTo>
                  <a:lnTo>
                    <a:pt x="210" y="51"/>
                  </a:lnTo>
                  <a:lnTo>
                    <a:pt x="206" y="51"/>
                  </a:lnTo>
                  <a:lnTo>
                    <a:pt x="203" y="52"/>
                  </a:lnTo>
                  <a:lnTo>
                    <a:pt x="199" y="53"/>
                  </a:lnTo>
                  <a:lnTo>
                    <a:pt x="196" y="54"/>
                  </a:lnTo>
                  <a:lnTo>
                    <a:pt x="192" y="55"/>
                  </a:lnTo>
                  <a:lnTo>
                    <a:pt x="189" y="56"/>
                  </a:lnTo>
                  <a:lnTo>
                    <a:pt x="185" y="57"/>
                  </a:lnTo>
                  <a:lnTo>
                    <a:pt x="182" y="58"/>
                  </a:lnTo>
                  <a:lnTo>
                    <a:pt x="178" y="59"/>
                  </a:lnTo>
                  <a:lnTo>
                    <a:pt x="175" y="59"/>
                  </a:lnTo>
                  <a:lnTo>
                    <a:pt x="171" y="60"/>
                  </a:lnTo>
                  <a:lnTo>
                    <a:pt x="168" y="61"/>
                  </a:lnTo>
                  <a:lnTo>
                    <a:pt x="165" y="61"/>
                  </a:lnTo>
                  <a:lnTo>
                    <a:pt x="161" y="62"/>
                  </a:lnTo>
                  <a:lnTo>
                    <a:pt x="158" y="63"/>
                  </a:lnTo>
                  <a:lnTo>
                    <a:pt x="154" y="64"/>
                  </a:lnTo>
                  <a:lnTo>
                    <a:pt x="151" y="64"/>
                  </a:lnTo>
                  <a:lnTo>
                    <a:pt x="147" y="65"/>
                  </a:lnTo>
                  <a:lnTo>
                    <a:pt x="144" y="66"/>
                  </a:lnTo>
                  <a:lnTo>
                    <a:pt x="140" y="66"/>
                  </a:lnTo>
                  <a:lnTo>
                    <a:pt x="136" y="67"/>
                  </a:lnTo>
                  <a:lnTo>
                    <a:pt x="133" y="68"/>
                  </a:lnTo>
                  <a:lnTo>
                    <a:pt x="129" y="68"/>
                  </a:lnTo>
                  <a:lnTo>
                    <a:pt x="126" y="69"/>
                  </a:lnTo>
                  <a:lnTo>
                    <a:pt x="122" y="70"/>
                  </a:lnTo>
                  <a:lnTo>
                    <a:pt x="119" y="70"/>
                  </a:lnTo>
                  <a:lnTo>
                    <a:pt x="115" y="70"/>
                  </a:lnTo>
                  <a:lnTo>
                    <a:pt x="113" y="71"/>
                  </a:lnTo>
                  <a:lnTo>
                    <a:pt x="109" y="71"/>
                  </a:lnTo>
                  <a:lnTo>
                    <a:pt x="105" y="72"/>
                  </a:lnTo>
                  <a:lnTo>
                    <a:pt x="102" y="73"/>
                  </a:lnTo>
                  <a:lnTo>
                    <a:pt x="98" y="73"/>
                  </a:lnTo>
                  <a:lnTo>
                    <a:pt x="95" y="74"/>
                  </a:lnTo>
                  <a:lnTo>
                    <a:pt x="91" y="74"/>
                  </a:lnTo>
                  <a:lnTo>
                    <a:pt x="88" y="75"/>
                  </a:lnTo>
                  <a:lnTo>
                    <a:pt x="84" y="75"/>
                  </a:lnTo>
                  <a:lnTo>
                    <a:pt x="81" y="75"/>
                  </a:lnTo>
                  <a:lnTo>
                    <a:pt x="77" y="76"/>
                  </a:lnTo>
                  <a:lnTo>
                    <a:pt x="74" y="76"/>
                  </a:lnTo>
                  <a:lnTo>
                    <a:pt x="70" y="76"/>
                  </a:lnTo>
                  <a:lnTo>
                    <a:pt x="66" y="77"/>
                  </a:lnTo>
                  <a:lnTo>
                    <a:pt x="63" y="78"/>
                  </a:lnTo>
                  <a:lnTo>
                    <a:pt x="59" y="78"/>
                  </a:lnTo>
                  <a:lnTo>
                    <a:pt x="56" y="78"/>
                  </a:lnTo>
                  <a:lnTo>
                    <a:pt x="53" y="78"/>
                  </a:lnTo>
                  <a:lnTo>
                    <a:pt x="50" y="79"/>
                  </a:lnTo>
                  <a:lnTo>
                    <a:pt x="46" y="80"/>
                  </a:lnTo>
                  <a:lnTo>
                    <a:pt x="43" y="80"/>
                  </a:lnTo>
                  <a:lnTo>
                    <a:pt x="39" y="80"/>
                  </a:lnTo>
                  <a:lnTo>
                    <a:pt x="35" y="80"/>
                  </a:lnTo>
                  <a:lnTo>
                    <a:pt x="32" y="81"/>
                  </a:lnTo>
                  <a:lnTo>
                    <a:pt x="28" y="81"/>
                  </a:lnTo>
                  <a:lnTo>
                    <a:pt x="25" y="82"/>
                  </a:lnTo>
                  <a:lnTo>
                    <a:pt x="21" y="82"/>
                  </a:lnTo>
                  <a:lnTo>
                    <a:pt x="18" y="82"/>
                  </a:lnTo>
                  <a:lnTo>
                    <a:pt x="14" y="82"/>
                  </a:lnTo>
                  <a:lnTo>
                    <a:pt x="11" y="82"/>
                  </a:lnTo>
                  <a:lnTo>
                    <a:pt x="7" y="83"/>
                  </a:lnTo>
                  <a:lnTo>
                    <a:pt x="4" y="83"/>
                  </a:lnTo>
                  <a:lnTo>
                    <a:pt x="0" y="83"/>
                  </a:lnTo>
                  <a:lnTo>
                    <a:pt x="0" y="91"/>
                  </a:lnTo>
                  <a:lnTo>
                    <a:pt x="4" y="91"/>
                  </a:lnTo>
                  <a:lnTo>
                    <a:pt x="7" y="91"/>
                  </a:lnTo>
                  <a:lnTo>
                    <a:pt x="11" y="91"/>
                  </a:lnTo>
                  <a:lnTo>
                    <a:pt x="14" y="91"/>
                  </a:lnTo>
                  <a:lnTo>
                    <a:pt x="18" y="91"/>
                  </a:lnTo>
                  <a:lnTo>
                    <a:pt x="21" y="91"/>
                  </a:lnTo>
                  <a:lnTo>
                    <a:pt x="25" y="91"/>
                  </a:lnTo>
                  <a:lnTo>
                    <a:pt x="28" y="91"/>
                  </a:lnTo>
                  <a:lnTo>
                    <a:pt x="32" y="91"/>
                  </a:lnTo>
                  <a:lnTo>
                    <a:pt x="35" y="91"/>
                  </a:lnTo>
                  <a:lnTo>
                    <a:pt x="39" y="91"/>
                  </a:lnTo>
                  <a:lnTo>
                    <a:pt x="43" y="91"/>
                  </a:lnTo>
                  <a:lnTo>
                    <a:pt x="46" y="91"/>
                  </a:lnTo>
                  <a:lnTo>
                    <a:pt x="50" y="91"/>
                  </a:lnTo>
                  <a:lnTo>
                    <a:pt x="53" y="91"/>
                  </a:lnTo>
                  <a:lnTo>
                    <a:pt x="56" y="91"/>
                  </a:lnTo>
                  <a:lnTo>
                    <a:pt x="59" y="91"/>
                  </a:lnTo>
                  <a:lnTo>
                    <a:pt x="63" y="91"/>
                  </a:lnTo>
                  <a:lnTo>
                    <a:pt x="66" y="91"/>
                  </a:lnTo>
                  <a:lnTo>
                    <a:pt x="70" y="91"/>
                  </a:lnTo>
                  <a:lnTo>
                    <a:pt x="74" y="91"/>
                  </a:lnTo>
                  <a:lnTo>
                    <a:pt x="77" y="91"/>
                  </a:lnTo>
                  <a:lnTo>
                    <a:pt x="81" y="91"/>
                  </a:lnTo>
                  <a:lnTo>
                    <a:pt x="84" y="91"/>
                  </a:lnTo>
                  <a:lnTo>
                    <a:pt x="88" y="91"/>
                  </a:lnTo>
                  <a:lnTo>
                    <a:pt x="91" y="91"/>
                  </a:lnTo>
                  <a:lnTo>
                    <a:pt x="95" y="91"/>
                  </a:lnTo>
                  <a:lnTo>
                    <a:pt x="98" y="91"/>
                  </a:lnTo>
                  <a:lnTo>
                    <a:pt x="102" y="91"/>
                  </a:lnTo>
                  <a:lnTo>
                    <a:pt x="105" y="91"/>
                  </a:lnTo>
                  <a:lnTo>
                    <a:pt x="109" y="91"/>
                  </a:lnTo>
                  <a:lnTo>
                    <a:pt x="113" y="91"/>
                  </a:lnTo>
                  <a:lnTo>
                    <a:pt x="115" y="91"/>
                  </a:lnTo>
                  <a:lnTo>
                    <a:pt x="119" y="91"/>
                  </a:lnTo>
                  <a:lnTo>
                    <a:pt x="122" y="91"/>
                  </a:lnTo>
                  <a:lnTo>
                    <a:pt x="126" y="91"/>
                  </a:lnTo>
                  <a:lnTo>
                    <a:pt x="129" y="91"/>
                  </a:lnTo>
                  <a:lnTo>
                    <a:pt x="133" y="91"/>
                  </a:lnTo>
                  <a:lnTo>
                    <a:pt x="136" y="91"/>
                  </a:lnTo>
                  <a:lnTo>
                    <a:pt x="140" y="91"/>
                  </a:lnTo>
                  <a:lnTo>
                    <a:pt x="144" y="91"/>
                  </a:lnTo>
                  <a:lnTo>
                    <a:pt x="147" y="91"/>
                  </a:lnTo>
                  <a:lnTo>
                    <a:pt x="151" y="91"/>
                  </a:lnTo>
                  <a:lnTo>
                    <a:pt x="154" y="91"/>
                  </a:lnTo>
                  <a:lnTo>
                    <a:pt x="158" y="91"/>
                  </a:lnTo>
                  <a:lnTo>
                    <a:pt x="161" y="91"/>
                  </a:lnTo>
                  <a:lnTo>
                    <a:pt x="165" y="91"/>
                  </a:lnTo>
                  <a:lnTo>
                    <a:pt x="168" y="91"/>
                  </a:lnTo>
                  <a:lnTo>
                    <a:pt x="171" y="91"/>
                  </a:lnTo>
                  <a:lnTo>
                    <a:pt x="175" y="91"/>
                  </a:lnTo>
                  <a:lnTo>
                    <a:pt x="178" y="91"/>
                  </a:lnTo>
                  <a:lnTo>
                    <a:pt x="182" y="91"/>
                  </a:lnTo>
                  <a:lnTo>
                    <a:pt x="185" y="91"/>
                  </a:lnTo>
                  <a:lnTo>
                    <a:pt x="189" y="91"/>
                  </a:lnTo>
                  <a:lnTo>
                    <a:pt x="192" y="91"/>
                  </a:lnTo>
                  <a:lnTo>
                    <a:pt x="196" y="91"/>
                  </a:lnTo>
                  <a:lnTo>
                    <a:pt x="199" y="91"/>
                  </a:lnTo>
                  <a:lnTo>
                    <a:pt x="203" y="91"/>
                  </a:lnTo>
                  <a:lnTo>
                    <a:pt x="206" y="91"/>
                  </a:lnTo>
                  <a:lnTo>
                    <a:pt x="210" y="91"/>
                  </a:lnTo>
                  <a:lnTo>
                    <a:pt x="214" y="91"/>
                  </a:lnTo>
                  <a:lnTo>
                    <a:pt x="217" y="91"/>
                  </a:lnTo>
                  <a:lnTo>
                    <a:pt x="221" y="91"/>
                  </a:lnTo>
                  <a:lnTo>
                    <a:pt x="224" y="91"/>
                  </a:lnTo>
                  <a:lnTo>
                    <a:pt x="228" y="91"/>
                  </a:lnTo>
                  <a:lnTo>
                    <a:pt x="231" y="91"/>
                  </a:lnTo>
                  <a:lnTo>
                    <a:pt x="235" y="91"/>
                  </a:lnTo>
                  <a:lnTo>
                    <a:pt x="237" y="91"/>
                  </a:lnTo>
                  <a:lnTo>
                    <a:pt x="241" y="91"/>
                  </a:lnTo>
                  <a:lnTo>
                    <a:pt x="245" y="91"/>
                  </a:lnTo>
                  <a:lnTo>
                    <a:pt x="248" y="91"/>
                  </a:lnTo>
                  <a:lnTo>
                    <a:pt x="252" y="91"/>
                  </a:lnTo>
                  <a:lnTo>
                    <a:pt x="255" y="91"/>
                  </a:lnTo>
                  <a:lnTo>
                    <a:pt x="259" y="91"/>
                  </a:lnTo>
                  <a:lnTo>
                    <a:pt x="262" y="91"/>
                  </a:lnTo>
                  <a:lnTo>
                    <a:pt x="266" y="91"/>
                  </a:lnTo>
                  <a:lnTo>
                    <a:pt x="269" y="91"/>
                  </a:lnTo>
                  <a:lnTo>
                    <a:pt x="273" y="91"/>
                  </a:lnTo>
                  <a:lnTo>
                    <a:pt x="276" y="91"/>
                  </a:lnTo>
                  <a:lnTo>
                    <a:pt x="280" y="91"/>
                  </a:lnTo>
                  <a:lnTo>
                    <a:pt x="283" y="91"/>
                  </a:lnTo>
                  <a:lnTo>
                    <a:pt x="287" y="91"/>
                  </a:lnTo>
                  <a:lnTo>
                    <a:pt x="291" y="91"/>
                  </a:lnTo>
                  <a:lnTo>
                    <a:pt x="294" y="91"/>
                  </a:lnTo>
                  <a:lnTo>
                    <a:pt x="298" y="91"/>
                  </a:lnTo>
                  <a:lnTo>
                    <a:pt x="301" y="91"/>
                  </a:lnTo>
                  <a:lnTo>
                    <a:pt x="304" y="91"/>
                  </a:lnTo>
                  <a:lnTo>
                    <a:pt x="307" y="91"/>
                  </a:lnTo>
                  <a:lnTo>
                    <a:pt x="311" y="91"/>
                  </a:lnTo>
                  <a:lnTo>
                    <a:pt x="315" y="91"/>
                  </a:lnTo>
                  <a:lnTo>
                    <a:pt x="318" y="91"/>
                  </a:lnTo>
                  <a:lnTo>
                    <a:pt x="322" y="91"/>
                  </a:lnTo>
                  <a:lnTo>
                    <a:pt x="325" y="91"/>
                  </a:lnTo>
                  <a:lnTo>
                    <a:pt x="329" y="91"/>
                  </a:lnTo>
                  <a:lnTo>
                    <a:pt x="332" y="91"/>
                  </a:lnTo>
                  <a:lnTo>
                    <a:pt x="336" y="91"/>
                  </a:lnTo>
                  <a:lnTo>
                    <a:pt x="339" y="91"/>
                  </a:lnTo>
                  <a:lnTo>
                    <a:pt x="343" y="91"/>
                  </a:lnTo>
                  <a:lnTo>
                    <a:pt x="346" y="91"/>
                  </a:lnTo>
                  <a:lnTo>
                    <a:pt x="350" y="91"/>
                  </a:lnTo>
                  <a:lnTo>
                    <a:pt x="353" y="91"/>
                  </a:lnTo>
                  <a:lnTo>
                    <a:pt x="357" y="91"/>
                  </a:lnTo>
                  <a:lnTo>
                    <a:pt x="360" y="91"/>
                  </a:lnTo>
                  <a:lnTo>
                    <a:pt x="363" y="91"/>
                  </a:lnTo>
                  <a:lnTo>
                    <a:pt x="367" y="91"/>
                  </a:lnTo>
                  <a:lnTo>
                    <a:pt x="370" y="91"/>
                  </a:lnTo>
                  <a:lnTo>
                    <a:pt x="374" y="91"/>
                  </a:lnTo>
                  <a:lnTo>
                    <a:pt x="377" y="91"/>
                  </a:lnTo>
                  <a:lnTo>
                    <a:pt x="381" y="91"/>
                  </a:lnTo>
                  <a:lnTo>
                    <a:pt x="384" y="91"/>
                  </a:lnTo>
                  <a:lnTo>
                    <a:pt x="388" y="91"/>
                  </a:lnTo>
                  <a:lnTo>
                    <a:pt x="392" y="91"/>
                  </a:lnTo>
                  <a:lnTo>
                    <a:pt x="395" y="91"/>
                  </a:lnTo>
                  <a:lnTo>
                    <a:pt x="399" y="91"/>
                  </a:lnTo>
                  <a:lnTo>
                    <a:pt x="402" y="91"/>
                  </a:lnTo>
                  <a:lnTo>
                    <a:pt x="406" y="91"/>
                  </a:lnTo>
                  <a:lnTo>
                    <a:pt x="409" y="91"/>
                  </a:lnTo>
                  <a:lnTo>
                    <a:pt x="413" y="91"/>
                  </a:lnTo>
                  <a:lnTo>
                    <a:pt x="416" y="91"/>
                  </a:lnTo>
                  <a:lnTo>
                    <a:pt x="419" y="91"/>
                  </a:lnTo>
                  <a:lnTo>
                    <a:pt x="423" y="91"/>
                  </a:lnTo>
                  <a:lnTo>
                    <a:pt x="426" y="91"/>
                  </a:lnTo>
                  <a:lnTo>
                    <a:pt x="430" y="91"/>
                  </a:lnTo>
                  <a:lnTo>
                    <a:pt x="433" y="91"/>
                  </a:lnTo>
                  <a:lnTo>
                    <a:pt x="437" y="91"/>
                  </a:lnTo>
                  <a:lnTo>
                    <a:pt x="440" y="91"/>
                  </a:lnTo>
                  <a:lnTo>
                    <a:pt x="444" y="91"/>
                  </a:lnTo>
                  <a:lnTo>
                    <a:pt x="447" y="91"/>
                  </a:lnTo>
                  <a:lnTo>
                    <a:pt x="451" y="91"/>
                  </a:lnTo>
                  <a:lnTo>
                    <a:pt x="454" y="91"/>
                  </a:lnTo>
                  <a:lnTo>
                    <a:pt x="458" y="91"/>
                  </a:lnTo>
                  <a:lnTo>
                    <a:pt x="462" y="91"/>
                  </a:lnTo>
                  <a:lnTo>
                    <a:pt x="465" y="91"/>
                  </a:lnTo>
                  <a:lnTo>
                    <a:pt x="469" y="91"/>
                  </a:lnTo>
                  <a:lnTo>
                    <a:pt x="472" y="91"/>
                  </a:lnTo>
                  <a:lnTo>
                    <a:pt x="476" y="91"/>
                  </a:lnTo>
                  <a:lnTo>
                    <a:pt x="479" y="91"/>
                  </a:lnTo>
                  <a:lnTo>
                    <a:pt x="483" y="91"/>
                  </a:lnTo>
                  <a:lnTo>
                    <a:pt x="486" y="91"/>
                  </a:lnTo>
                  <a:lnTo>
                    <a:pt x="489" y="91"/>
                  </a:lnTo>
                  <a:lnTo>
                    <a:pt x="493" y="91"/>
                  </a:lnTo>
                  <a:lnTo>
                    <a:pt x="496" y="91"/>
                  </a:lnTo>
                  <a:lnTo>
                    <a:pt x="500" y="91"/>
                  </a:lnTo>
                  <a:lnTo>
                    <a:pt x="503" y="91"/>
                  </a:lnTo>
                  <a:lnTo>
                    <a:pt x="507" y="91"/>
                  </a:lnTo>
                  <a:lnTo>
                    <a:pt x="510" y="91"/>
                  </a:lnTo>
                  <a:lnTo>
                    <a:pt x="514" y="91"/>
                  </a:lnTo>
                  <a:lnTo>
                    <a:pt x="517" y="91"/>
                  </a:lnTo>
                  <a:lnTo>
                    <a:pt x="521" y="91"/>
                  </a:lnTo>
                  <a:lnTo>
                    <a:pt x="524" y="91"/>
                  </a:lnTo>
                  <a:lnTo>
                    <a:pt x="528" y="91"/>
                  </a:lnTo>
                  <a:lnTo>
                    <a:pt x="532" y="91"/>
                  </a:lnTo>
                  <a:lnTo>
                    <a:pt x="535" y="91"/>
                  </a:lnTo>
                  <a:lnTo>
                    <a:pt x="539" y="91"/>
                  </a:lnTo>
                  <a:lnTo>
                    <a:pt x="542" y="91"/>
                  </a:lnTo>
                  <a:lnTo>
                    <a:pt x="546" y="91"/>
                  </a:lnTo>
                  <a:lnTo>
                    <a:pt x="548" y="91"/>
                  </a:lnTo>
                  <a:lnTo>
                    <a:pt x="552" y="91"/>
                  </a:lnTo>
                  <a:lnTo>
                    <a:pt x="555" y="91"/>
                  </a:lnTo>
                  <a:lnTo>
                    <a:pt x="559" y="91"/>
                  </a:lnTo>
                  <a:lnTo>
                    <a:pt x="563" y="91"/>
                  </a:lnTo>
                  <a:lnTo>
                    <a:pt x="566" y="91"/>
                  </a:lnTo>
                  <a:lnTo>
                    <a:pt x="570" y="91"/>
                  </a:lnTo>
                  <a:lnTo>
                    <a:pt x="573" y="91"/>
                  </a:lnTo>
                  <a:lnTo>
                    <a:pt x="577" y="91"/>
                  </a:lnTo>
                  <a:lnTo>
                    <a:pt x="580" y="91"/>
                  </a:lnTo>
                  <a:lnTo>
                    <a:pt x="584" y="91"/>
                  </a:lnTo>
                  <a:lnTo>
                    <a:pt x="587" y="91"/>
                  </a:lnTo>
                  <a:lnTo>
                    <a:pt x="591" y="91"/>
                  </a:lnTo>
                  <a:lnTo>
                    <a:pt x="594" y="91"/>
                  </a:lnTo>
                  <a:lnTo>
                    <a:pt x="598" y="91"/>
                  </a:lnTo>
                  <a:lnTo>
                    <a:pt x="602" y="91"/>
                  </a:lnTo>
                  <a:lnTo>
                    <a:pt x="604" y="91"/>
                  </a:lnTo>
                  <a:lnTo>
                    <a:pt x="608" y="91"/>
                  </a:lnTo>
                  <a:lnTo>
                    <a:pt x="611" y="91"/>
                  </a:lnTo>
                  <a:lnTo>
                    <a:pt x="615" y="91"/>
                  </a:lnTo>
                  <a:lnTo>
                    <a:pt x="618" y="91"/>
                  </a:lnTo>
                  <a:lnTo>
                    <a:pt x="622" y="91"/>
                  </a:lnTo>
                  <a:lnTo>
                    <a:pt x="625" y="91"/>
                  </a:lnTo>
                  <a:lnTo>
                    <a:pt x="629" y="91"/>
                  </a:lnTo>
                  <a:lnTo>
                    <a:pt x="633" y="91"/>
                  </a:lnTo>
                  <a:lnTo>
                    <a:pt x="636" y="91"/>
                  </a:lnTo>
                  <a:lnTo>
                    <a:pt x="640" y="91"/>
                  </a:lnTo>
                  <a:lnTo>
                    <a:pt x="643" y="91"/>
                  </a:lnTo>
                  <a:lnTo>
                    <a:pt x="647" y="91"/>
                  </a:lnTo>
                  <a:lnTo>
                    <a:pt x="650" y="91"/>
                  </a:lnTo>
                  <a:lnTo>
                    <a:pt x="654" y="91"/>
                  </a:lnTo>
                  <a:lnTo>
                    <a:pt x="657" y="91"/>
                  </a:lnTo>
                  <a:lnTo>
                    <a:pt x="661" y="91"/>
                  </a:lnTo>
                  <a:lnTo>
                    <a:pt x="664" y="91"/>
                  </a:lnTo>
                  <a:lnTo>
                    <a:pt x="668" y="91"/>
                  </a:lnTo>
                  <a:lnTo>
                    <a:pt x="671" y="91"/>
                  </a:lnTo>
                  <a:lnTo>
                    <a:pt x="674" y="91"/>
                  </a:lnTo>
                  <a:lnTo>
                    <a:pt x="678" y="91"/>
                  </a:lnTo>
                  <a:lnTo>
                    <a:pt x="681" y="91"/>
                  </a:lnTo>
                  <a:lnTo>
                    <a:pt x="685" y="91"/>
                  </a:lnTo>
                  <a:lnTo>
                    <a:pt x="688" y="91"/>
                  </a:lnTo>
                  <a:lnTo>
                    <a:pt x="692" y="91"/>
                  </a:lnTo>
                  <a:lnTo>
                    <a:pt x="695" y="91"/>
                  </a:lnTo>
                  <a:lnTo>
                    <a:pt x="699" y="91"/>
                  </a:lnTo>
                </a:path>
              </a:pathLst>
            </a:custGeom>
            <a:solidFill>
              <a:srgbClr val="C0C0C0"/>
            </a:solidFill>
            <a:ln w="12700" cap="rnd">
              <a:noFill/>
              <a:round/>
              <a:headEnd/>
              <a:tailEnd/>
            </a:ln>
          </p:spPr>
          <p:txBody>
            <a:bodyPr/>
            <a:lstStyle/>
            <a:p>
              <a:endParaRPr lang="en-US"/>
            </a:p>
          </p:txBody>
        </p:sp>
        <p:sp>
          <p:nvSpPr>
            <p:cNvPr id="3084" name="Freeform 25"/>
            <p:cNvSpPr>
              <a:spLocks/>
            </p:cNvSpPr>
            <p:nvPr/>
          </p:nvSpPr>
          <p:spPr bwMode="auto">
            <a:xfrm>
              <a:off x="3151" y="2455"/>
              <a:ext cx="700" cy="457"/>
            </a:xfrm>
            <a:custGeom>
              <a:avLst/>
              <a:gdLst>
                <a:gd name="T0" fmla="*/ 678 w 700"/>
                <a:gd name="T1" fmla="*/ 27 h 457"/>
                <a:gd name="T2" fmla="*/ 654 w 700"/>
                <a:gd name="T3" fmla="*/ 59 h 457"/>
                <a:gd name="T4" fmla="*/ 629 w 700"/>
                <a:gd name="T5" fmla="*/ 90 h 457"/>
                <a:gd name="T6" fmla="*/ 604 w 700"/>
                <a:gd name="T7" fmla="*/ 121 h 457"/>
                <a:gd name="T8" fmla="*/ 580 w 700"/>
                <a:gd name="T9" fmla="*/ 150 h 457"/>
                <a:gd name="T10" fmla="*/ 555 w 700"/>
                <a:gd name="T11" fmla="*/ 178 h 457"/>
                <a:gd name="T12" fmla="*/ 532 w 700"/>
                <a:gd name="T13" fmla="*/ 205 h 457"/>
                <a:gd name="T14" fmla="*/ 507 w 700"/>
                <a:gd name="T15" fmla="*/ 230 h 457"/>
                <a:gd name="T16" fmla="*/ 483 w 700"/>
                <a:gd name="T17" fmla="*/ 253 h 457"/>
                <a:gd name="T18" fmla="*/ 458 w 700"/>
                <a:gd name="T19" fmla="*/ 276 h 457"/>
                <a:gd name="T20" fmla="*/ 433 w 700"/>
                <a:gd name="T21" fmla="*/ 296 h 457"/>
                <a:gd name="T22" fmla="*/ 409 w 700"/>
                <a:gd name="T23" fmla="*/ 315 h 457"/>
                <a:gd name="T24" fmla="*/ 384 w 700"/>
                <a:gd name="T25" fmla="*/ 332 h 457"/>
                <a:gd name="T26" fmla="*/ 360 w 700"/>
                <a:gd name="T27" fmla="*/ 348 h 457"/>
                <a:gd name="T28" fmla="*/ 336 w 700"/>
                <a:gd name="T29" fmla="*/ 456 h 457"/>
                <a:gd name="T30" fmla="*/ 311 w 700"/>
                <a:gd name="T31" fmla="*/ 456 h 457"/>
                <a:gd name="T32" fmla="*/ 287 w 700"/>
                <a:gd name="T33" fmla="*/ 456 h 457"/>
                <a:gd name="T34" fmla="*/ 262 w 700"/>
                <a:gd name="T35" fmla="*/ 456 h 457"/>
                <a:gd name="T36" fmla="*/ 237 w 700"/>
                <a:gd name="T37" fmla="*/ 456 h 457"/>
                <a:gd name="T38" fmla="*/ 214 w 700"/>
                <a:gd name="T39" fmla="*/ 456 h 457"/>
                <a:gd name="T40" fmla="*/ 189 w 700"/>
                <a:gd name="T41" fmla="*/ 456 h 457"/>
                <a:gd name="T42" fmla="*/ 165 w 700"/>
                <a:gd name="T43" fmla="*/ 456 h 457"/>
                <a:gd name="T44" fmla="*/ 140 w 700"/>
                <a:gd name="T45" fmla="*/ 456 h 457"/>
                <a:gd name="T46" fmla="*/ 115 w 700"/>
                <a:gd name="T47" fmla="*/ 456 h 457"/>
                <a:gd name="T48" fmla="*/ 91 w 700"/>
                <a:gd name="T49" fmla="*/ 456 h 457"/>
                <a:gd name="T50" fmla="*/ 66 w 700"/>
                <a:gd name="T51" fmla="*/ 456 h 457"/>
                <a:gd name="T52" fmla="*/ 43 w 700"/>
                <a:gd name="T53" fmla="*/ 456 h 457"/>
                <a:gd name="T54" fmla="*/ 18 w 700"/>
                <a:gd name="T55" fmla="*/ 456 h 457"/>
                <a:gd name="T56" fmla="*/ 7 w 700"/>
                <a:gd name="T57" fmla="*/ 456 h 457"/>
                <a:gd name="T58" fmla="*/ 32 w 700"/>
                <a:gd name="T59" fmla="*/ 456 h 457"/>
                <a:gd name="T60" fmla="*/ 56 w 700"/>
                <a:gd name="T61" fmla="*/ 456 h 457"/>
                <a:gd name="T62" fmla="*/ 81 w 700"/>
                <a:gd name="T63" fmla="*/ 456 h 457"/>
                <a:gd name="T64" fmla="*/ 105 w 700"/>
                <a:gd name="T65" fmla="*/ 456 h 457"/>
                <a:gd name="T66" fmla="*/ 129 w 700"/>
                <a:gd name="T67" fmla="*/ 456 h 457"/>
                <a:gd name="T68" fmla="*/ 154 w 700"/>
                <a:gd name="T69" fmla="*/ 456 h 457"/>
                <a:gd name="T70" fmla="*/ 178 w 700"/>
                <a:gd name="T71" fmla="*/ 456 h 457"/>
                <a:gd name="T72" fmla="*/ 203 w 700"/>
                <a:gd name="T73" fmla="*/ 456 h 457"/>
                <a:gd name="T74" fmla="*/ 228 w 700"/>
                <a:gd name="T75" fmla="*/ 456 h 457"/>
                <a:gd name="T76" fmla="*/ 252 w 700"/>
                <a:gd name="T77" fmla="*/ 456 h 457"/>
                <a:gd name="T78" fmla="*/ 276 w 700"/>
                <a:gd name="T79" fmla="*/ 456 h 457"/>
                <a:gd name="T80" fmla="*/ 301 w 700"/>
                <a:gd name="T81" fmla="*/ 456 h 457"/>
                <a:gd name="T82" fmla="*/ 325 w 700"/>
                <a:gd name="T83" fmla="*/ 456 h 457"/>
                <a:gd name="T84" fmla="*/ 350 w 700"/>
                <a:gd name="T85" fmla="*/ 456 h 457"/>
                <a:gd name="T86" fmla="*/ 374 w 700"/>
                <a:gd name="T87" fmla="*/ 456 h 457"/>
                <a:gd name="T88" fmla="*/ 399 w 700"/>
                <a:gd name="T89" fmla="*/ 456 h 457"/>
                <a:gd name="T90" fmla="*/ 423 w 700"/>
                <a:gd name="T91" fmla="*/ 456 h 457"/>
                <a:gd name="T92" fmla="*/ 447 w 700"/>
                <a:gd name="T93" fmla="*/ 456 h 457"/>
                <a:gd name="T94" fmla="*/ 472 w 700"/>
                <a:gd name="T95" fmla="*/ 456 h 457"/>
                <a:gd name="T96" fmla="*/ 496 w 700"/>
                <a:gd name="T97" fmla="*/ 456 h 457"/>
                <a:gd name="T98" fmla="*/ 521 w 700"/>
                <a:gd name="T99" fmla="*/ 456 h 457"/>
                <a:gd name="T100" fmla="*/ 546 w 700"/>
                <a:gd name="T101" fmla="*/ 456 h 457"/>
                <a:gd name="T102" fmla="*/ 570 w 700"/>
                <a:gd name="T103" fmla="*/ 456 h 457"/>
                <a:gd name="T104" fmla="*/ 594 w 700"/>
                <a:gd name="T105" fmla="*/ 456 h 457"/>
                <a:gd name="T106" fmla="*/ 618 w 700"/>
                <a:gd name="T107" fmla="*/ 456 h 457"/>
                <a:gd name="T108" fmla="*/ 643 w 700"/>
                <a:gd name="T109" fmla="*/ 456 h 457"/>
                <a:gd name="T110" fmla="*/ 668 w 700"/>
                <a:gd name="T111" fmla="*/ 456 h 457"/>
                <a:gd name="T112" fmla="*/ 692 w 700"/>
                <a:gd name="T113" fmla="*/ 456 h 4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57"/>
                <a:gd name="T173" fmla="*/ 700 w 700"/>
                <a:gd name="T174" fmla="*/ 457 h 45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57">
                  <a:moveTo>
                    <a:pt x="699" y="0"/>
                  </a:moveTo>
                  <a:lnTo>
                    <a:pt x="695" y="5"/>
                  </a:lnTo>
                  <a:lnTo>
                    <a:pt x="692" y="9"/>
                  </a:lnTo>
                  <a:lnTo>
                    <a:pt x="688" y="14"/>
                  </a:lnTo>
                  <a:lnTo>
                    <a:pt x="685" y="18"/>
                  </a:lnTo>
                  <a:lnTo>
                    <a:pt x="681" y="23"/>
                  </a:lnTo>
                  <a:lnTo>
                    <a:pt x="678" y="27"/>
                  </a:lnTo>
                  <a:lnTo>
                    <a:pt x="674" y="32"/>
                  </a:lnTo>
                  <a:lnTo>
                    <a:pt x="671" y="36"/>
                  </a:lnTo>
                  <a:lnTo>
                    <a:pt x="668" y="41"/>
                  </a:lnTo>
                  <a:lnTo>
                    <a:pt x="664" y="46"/>
                  </a:lnTo>
                  <a:lnTo>
                    <a:pt x="661" y="50"/>
                  </a:lnTo>
                  <a:lnTo>
                    <a:pt x="657" y="55"/>
                  </a:lnTo>
                  <a:lnTo>
                    <a:pt x="654" y="59"/>
                  </a:lnTo>
                  <a:lnTo>
                    <a:pt x="650" y="63"/>
                  </a:lnTo>
                  <a:lnTo>
                    <a:pt x="647" y="68"/>
                  </a:lnTo>
                  <a:lnTo>
                    <a:pt x="643" y="72"/>
                  </a:lnTo>
                  <a:lnTo>
                    <a:pt x="640" y="77"/>
                  </a:lnTo>
                  <a:lnTo>
                    <a:pt x="636" y="81"/>
                  </a:lnTo>
                  <a:lnTo>
                    <a:pt x="633" y="85"/>
                  </a:lnTo>
                  <a:lnTo>
                    <a:pt x="629" y="90"/>
                  </a:lnTo>
                  <a:lnTo>
                    <a:pt x="625" y="94"/>
                  </a:lnTo>
                  <a:lnTo>
                    <a:pt x="622" y="99"/>
                  </a:lnTo>
                  <a:lnTo>
                    <a:pt x="618" y="103"/>
                  </a:lnTo>
                  <a:lnTo>
                    <a:pt x="615" y="107"/>
                  </a:lnTo>
                  <a:lnTo>
                    <a:pt x="611" y="111"/>
                  </a:lnTo>
                  <a:lnTo>
                    <a:pt x="608" y="116"/>
                  </a:lnTo>
                  <a:lnTo>
                    <a:pt x="604" y="121"/>
                  </a:lnTo>
                  <a:lnTo>
                    <a:pt x="602" y="124"/>
                  </a:lnTo>
                  <a:lnTo>
                    <a:pt x="598" y="129"/>
                  </a:lnTo>
                  <a:lnTo>
                    <a:pt x="594" y="133"/>
                  </a:lnTo>
                  <a:lnTo>
                    <a:pt x="591" y="137"/>
                  </a:lnTo>
                  <a:lnTo>
                    <a:pt x="587" y="141"/>
                  </a:lnTo>
                  <a:lnTo>
                    <a:pt x="584" y="146"/>
                  </a:lnTo>
                  <a:lnTo>
                    <a:pt x="580" y="150"/>
                  </a:lnTo>
                  <a:lnTo>
                    <a:pt x="577" y="154"/>
                  </a:lnTo>
                  <a:lnTo>
                    <a:pt x="573" y="158"/>
                  </a:lnTo>
                  <a:lnTo>
                    <a:pt x="570" y="162"/>
                  </a:lnTo>
                  <a:lnTo>
                    <a:pt x="566" y="166"/>
                  </a:lnTo>
                  <a:lnTo>
                    <a:pt x="563" y="170"/>
                  </a:lnTo>
                  <a:lnTo>
                    <a:pt x="559" y="174"/>
                  </a:lnTo>
                  <a:lnTo>
                    <a:pt x="555" y="178"/>
                  </a:lnTo>
                  <a:lnTo>
                    <a:pt x="552" y="182"/>
                  </a:lnTo>
                  <a:lnTo>
                    <a:pt x="548" y="186"/>
                  </a:lnTo>
                  <a:lnTo>
                    <a:pt x="546" y="190"/>
                  </a:lnTo>
                  <a:lnTo>
                    <a:pt x="542" y="193"/>
                  </a:lnTo>
                  <a:lnTo>
                    <a:pt x="539" y="197"/>
                  </a:lnTo>
                  <a:lnTo>
                    <a:pt x="535" y="201"/>
                  </a:lnTo>
                  <a:lnTo>
                    <a:pt x="532" y="205"/>
                  </a:lnTo>
                  <a:lnTo>
                    <a:pt x="528" y="208"/>
                  </a:lnTo>
                  <a:lnTo>
                    <a:pt x="524" y="212"/>
                  </a:lnTo>
                  <a:lnTo>
                    <a:pt x="521" y="216"/>
                  </a:lnTo>
                  <a:lnTo>
                    <a:pt x="517" y="220"/>
                  </a:lnTo>
                  <a:lnTo>
                    <a:pt x="514" y="223"/>
                  </a:lnTo>
                  <a:lnTo>
                    <a:pt x="510" y="226"/>
                  </a:lnTo>
                  <a:lnTo>
                    <a:pt x="507" y="230"/>
                  </a:lnTo>
                  <a:lnTo>
                    <a:pt x="503" y="233"/>
                  </a:lnTo>
                  <a:lnTo>
                    <a:pt x="500" y="236"/>
                  </a:lnTo>
                  <a:lnTo>
                    <a:pt x="496" y="240"/>
                  </a:lnTo>
                  <a:lnTo>
                    <a:pt x="493" y="244"/>
                  </a:lnTo>
                  <a:lnTo>
                    <a:pt x="489" y="247"/>
                  </a:lnTo>
                  <a:lnTo>
                    <a:pt x="486" y="250"/>
                  </a:lnTo>
                  <a:lnTo>
                    <a:pt x="483" y="253"/>
                  </a:lnTo>
                  <a:lnTo>
                    <a:pt x="479" y="257"/>
                  </a:lnTo>
                  <a:lnTo>
                    <a:pt x="476" y="261"/>
                  </a:lnTo>
                  <a:lnTo>
                    <a:pt x="472" y="263"/>
                  </a:lnTo>
                  <a:lnTo>
                    <a:pt x="469" y="266"/>
                  </a:lnTo>
                  <a:lnTo>
                    <a:pt x="465" y="270"/>
                  </a:lnTo>
                  <a:lnTo>
                    <a:pt x="462" y="273"/>
                  </a:lnTo>
                  <a:lnTo>
                    <a:pt x="458" y="276"/>
                  </a:lnTo>
                  <a:lnTo>
                    <a:pt x="454" y="279"/>
                  </a:lnTo>
                  <a:lnTo>
                    <a:pt x="451" y="282"/>
                  </a:lnTo>
                  <a:lnTo>
                    <a:pt x="447" y="285"/>
                  </a:lnTo>
                  <a:lnTo>
                    <a:pt x="444" y="288"/>
                  </a:lnTo>
                  <a:lnTo>
                    <a:pt x="440" y="291"/>
                  </a:lnTo>
                  <a:lnTo>
                    <a:pt x="437" y="294"/>
                  </a:lnTo>
                  <a:lnTo>
                    <a:pt x="433" y="296"/>
                  </a:lnTo>
                  <a:lnTo>
                    <a:pt x="430" y="299"/>
                  </a:lnTo>
                  <a:lnTo>
                    <a:pt x="426" y="302"/>
                  </a:lnTo>
                  <a:lnTo>
                    <a:pt x="423" y="305"/>
                  </a:lnTo>
                  <a:lnTo>
                    <a:pt x="419" y="307"/>
                  </a:lnTo>
                  <a:lnTo>
                    <a:pt x="416" y="310"/>
                  </a:lnTo>
                  <a:lnTo>
                    <a:pt x="413" y="313"/>
                  </a:lnTo>
                  <a:lnTo>
                    <a:pt x="409" y="315"/>
                  </a:lnTo>
                  <a:lnTo>
                    <a:pt x="406" y="318"/>
                  </a:lnTo>
                  <a:lnTo>
                    <a:pt x="402" y="321"/>
                  </a:lnTo>
                  <a:lnTo>
                    <a:pt x="399" y="322"/>
                  </a:lnTo>
                  <a:lnTo>
                    <a:pt x="395" y="325"/>
                  </a:lnTo>
                  <a:lnTo>
                    <a:pt x="392" y="328"/>
                  </a:lnTo>
                  <a:lnTo>
                    <a:pt x="388" y="330"/>
                  </a:lnTo>
                  <a:lnTo>
                    <a:pt x="384" y="332"/>
                  </a:lnTo>
                  <a:lnTo>
                    <a:pt x="381" y="335"/>
                  </a:lnTo>
                  <a:lnTo>
                    <a:pt x="377" y="337"/>
                  </a:lnTo>
                  <a:lnTo>
                    <a:pt x="374" y="339"/>
                  </a:lnTo>
                  <a:lnTo>
                    <a:pt x="370" y="342"/>
                  </a:lnTo>
                  <a:lnTo>
                    <a:pt x="367" y="344"/>
                  </a:lnTo>
                  <a:lnTo>
                    <a:pt x="363" y="346"/>
                  </a:lnTo>
                  <a:lnTo>
                    <a:pt x="360" y="348"/>
                  </a:lnTo>
                  <a:lnTo>
                    <a:pt x="357" y="350"/>
                  </a:lnTo>
                  <a:lnTo>
                    <a:pt x="353" y="352"/>
                  </a:lnTo>
                  <a:lnTo>
                    <a:pt x="350" y="354"/>
                  </a:lnTo>
                  <a:lnTo>
                    <a:pt x="346" y="356"/>
                  </a:lnTo>
                  <a:lnTo>
                    <a:pt x="343" y="358"/>
                  </a:lnTo>
                  <a:lnTo>
                    <a:pt x="339" y="360"/>
                  </a:lnTo>
                  <a:lnTo>
                    <a:pt x="336" y="456"/>
                  </a:lnTo>
                  <a:lnTo>
                    <a:pt x="332" y="456"/>
                  </a:lnTo>
                  <a:lnTo>
                    <a:pt x="329" y="456"/>
                  </a:lnTo>
                  <a:lnTo>
                    <a:pt x="325" y="456"/>
                  </a:lnTo>
                  <a:lnTo>
                    <a:pt x="322" y="456"/>
                  </a:lnTo>
                  <a:lnTo>
                    <a:pt x="318" y="456"/>
                  </a:lnTo>
                  <a:lnTo>
                    <a:pt x="315" y="456"/>
                  </a:lnTo>
                  <a:lnTo>
                    <a:pt x="311" y="456"/>
                  </a:lnTo>
                  <a:lnTo>
                    <a:pt x="307" y="456"/>
                  </a:lnTo>
                  <a:lnTo>
                    <a:pt x="304" y="456"/>
                  </a:lnTo>
                  <a:lnTo>
                    <a:pt x="301" y="456"/>
                  </a:lnTo>
                  <a:lnTo>
                    <a:pt x="298" y="456"/>
                  </a:lnTo>
                  <a:lnTo>
                    <a:pt x="294" y="456"/>
                  </a:lnTo>
                  <a:lnTo>
                    <a:pt x="291" y="456"/>
                  </a:lnTo>
                  <a:lnTo>
                    <a:pt x="287" y="456"/>
                  </a:lnTo>
                  <a:lnTo>
                    <a:pt x="283" y="456"/>
                  </a:lnTo>
                  <a:lnTo>
                    <a:pt x="280" y="456"/>
                  </a:lnTo>
                  <a:lnTo>
                    <a:pt x="276" y="456"/>
                  </a:lnTo>
                  <a:lnTo>
                    <a:pt x="273" y="456"/>
                  </a:lnTo>
                  <a:lnTo>
                    <a:pt x="269" y="456"/>
                  </a:lnTo>
                  <a:lnTo>
                    <a:pt x="266" y="456"/>
                  </a:lnTo>
                  <a:lnTo>
                    <a:pt x="262" y="456"/>
                  </a:lnTo>
                  <a:lnTo>
                    <a:pt x="259" y="456"/>
                  </a:lnTo>
                  <a:lnTo>
                    <a:pt x="255" y="456"/>
                  </a:lnTo>
                  <a:lnTo>
                    <a:pt x="252" y="456"/>
                  </a:lnTo>
                  <a:lnTo>
                    <a:pt x="248" y="456"/>
                  </a:lnTo>
                  <a:lnTo>
                    <a:pt x="245" y="456"/>
                  </a:lnTo>
                  <a:lnTo>
                    <a:pt x="241" y="456"/>
                  </a:lnTo>
                  <a:lnTo>
                    <a:pt x="237" y="456"/>
                  </a:lnTo>
                  <a:lnTo>
                    <a:pt x="235" y="456"/>
                  </a:lnTo>
                  <a:lnTo>
                    <a:pt x="231" y="456"/>
                  </a:lnTo>
                  <a:lnTo>
                    <a:pt x="228" y="456"/>
                  </a:lnTo>
                  <a:lnTo>
                    <a:pt x="224" y="456"/>
                  </a:lnTo>
                  <a:lnTo>
                    <a:pt x="221" y="456"/>
                  </a:lnTo>
                  <a:lnTo>
                    <a:pt x="217" y="456"/>
                  </a:lnTo>
                  <a:lnTo>
                    <a:pt x="214" y="456"/>
                  </a:lnTo>
                  <a:lnTo>
                    <a:pt x="210" y="456"/>
                  </a:lnTo>
                  <a:lnTo>
                    <a:pt x="206" y="456"/>
                  </a:lnTo>
                  <a:lnTo>
                    <a:pt x="203" y="456"/>
                  </a:lnTo>
                  <a:lnTo>
                    <a:pt x="199" y="456"/>
                  </a:lnTo>
                  <a:lnTo>
                    <a:pt x="196" y="456"/>
                  </a:lnTo>
                  <a:lnTo>
                    <a:pt x="192" y="456"/>
                  </a:lnTo>
                  <a:lnTo>
                    <a:pt x="189" y="456"/>
                  </a:lnTo>
                  <a:lnTo>
                    <a:pt x="185" y="456"/>
                  </a:lnTo>
                  <a:lnTo>
                    <a:pt x="182" y="456"/>
                  </a:lnTo>
                  <a:lnTo>
                    <a:pt x="178" y="456"/>
                  </a:lnTo>
                  <a:lnTo>
                    <a:pt x="175" y="456"/>
                  </a:lnTo>
                  <a:lnTo>
                    <a:pt x="171" y="456"/>
                  </a:lnTo>
                  <a:lnTo>
                    <a:pt x="168" y="456"/>
                  </a:lnTo>
                  <a:lnTo>
                    <a:pt x="165" y="456"/>
                  </a:lnTo>
                  <a:lnTo>
                    <a:pt x="161" y="456"/>
                  </a:lnTo>
                  <a:lnTo>
                    <a:pt x="158" y="456"/>
                  </a:lnTo>
                  <a:lnTo>
                    <a:pt x="154" y="456"/>
                  </a:lnTo>
                  <a:lnTo>
                    <a:pt x="151" y="456"/>
                  </a:lnTo>
                  <a:lnTo>
                    <a:pt x="147" y="456"/>
                  </a:lnTo>
                  <a:lnTo>
                    <a:pt x="144" y="456"/>
                  </a:lnTo>
                  <a:lnTo>
                    <a:pt x="140" y="456"/>
                  </a:lnTo>
                  <a:lnTo>
                    <a:pt x="136" y="456"/>
                  </a:lnTo>
                  <a:lnTo>
                    <a:pt x="133" y="456"/>
                  </a:lnTo>
                  <a:lnTo>
                    <a:pt x="129" y="456"/>
                  </a:lnTo>
                  <a:lnTo>
                    <a:pt x="126" y="456"/>
                  </a:lnTo>
                  <a:lnTo>
                    <a:pt x="122" y="456"/>
                  </a:lnTo>
                  <a:lnTo>
                    <a:pt x="119" y="456"/>
                  </a:lnTo>
                  <a:lnTo>
                    <a:pt x="115" y="456"/>
                  </a:lnTo>
                  <a:lnTo>
                    <a:pt x="113" y="456"/>
                  </a:lnTo>
                  <a:lnTo>
                    <a:pt x="109" y="456"/>
                  </a:lnTo>
                  <a:lnTo>
                    <a:pt x="105" y="456"/>
                  </a:lnTo>
                  <a:lnTo>
                    <a:pt x="102" y="456"/>
                  </a:lnTo>
                  <a:lnTo>
                    <a:pt x="98" y="456"/>
                  </a:lnTo>
                  <a:lnTo>
                    <a:pt x="95" y="456"/>
                  </a:lnTo>
                  <a:lnTo>
                    <a:pt x="91" y="456"/>
                  </a:lnTo>
                  <a:lnTo>
                    <a:pt x="88" y="456"/>
                  </a:lnTo>
                  <a:lnTo>
                    <a:pt x="84" y="456"/>
                  </a:lnTo>
                  <a:lnTo>
                    <a:pt x="81" y="456"/>
                  </a:lnTo>
                  <a:lnTo>
                    <a:pt x="77" y="456"/>
                  </a:lnTo>
                  <a:lnTo>
                    <a:pt x="74" y="456"/>
                  </a:lnTo>
                  <a:lnTo>
                    <a:pt x="70" y="456"/>
                  </a:lnTo>
                  <a:lnTo>
                    <a:pt x="66" y="456"/>
                  </a:lnTo>
                  <a:lnTo>
                    <a:pt x="63" y="456"/>
                  </a:lnTo>
                  <a:lnTo>
                    <a:pt x="59" y="456"/>
                  </a:lnTo>
                  <a:lnTo>
                    <a:pt x="56" y="456"/>
                  </a:lnTo>
                  <a:lnTo>
                    <a:pt x="53" y="456"/>
                  </a:lnTo>
                  <a:lnTo>
                    <a:pt x="50" y="456"/>
                  </a:lnTo>
                  <a:lnTo>
                    <a:pt x="46" y="456"/>
                  </a:lnTo>
                  <a:lnTo>
                    <a:pt x="43" y="456"/>
                  </a:lnTo>
                  <a:lnTo>
                    <a:pt x="39" y="456"/>
                  </a:lnTo>
                  <a:lnTo>
                    <a:pt x="35" y="456"/>
                  </a:lnTo>
                  <a:lnTo>
                    <a:pt x="32" y="456"/>
                  </a:lnTo>
                  <a:lnTo>
                    <a:pt x="28" y="456"/>
                  </a:lnTo>
                  <a:lnTo>
                    <a:pt x="25" y="456"/>
                  </a:lnTo>
                  <a:lnTo>
                    <a:pt x="21" y="456"/>
                  </a:lnTo>
                  <a:lnTo>
                    <a:pt x="18" y="456"/>
                  </a:lnTo>
                  <a:lnTo>
                    <a:pt x="14" y="456"/>
                  </a:lnTo>
                  <a:lnTo>
                    <a:pt x="11" y="456"/>
                  </a:lnTo>
                  <a:lnTo>
                    <a:pt x="7" y="456"/>
                  </a:lnTo>
                  <a:lnTo>
                    <a:pt x="4" y="456"/>
                  </a:lnTo>
                  <a:lnTo>
                    <a:pt x="0" y="456"/>
                  </a:lnTo>
                  <a:lnTo>
                    <a:pt x="4" y="456"/>
                  </a:lnTo>
                  <a:lnTo>
                    <a:pt x="7" y="456"/>
                  </a:lnTo>
                  <a:lnTo>
                    <a:pt x="11" y="456"/>
                  </a:lnTo>
                  <a:lnTo>
                    <a:pt x="14" y="456"/>
                  </a:lnTo>
                  <a:lnTo>
                    <a:pt x="18" y="456"/>
                  </a:lnTo>
                  <a:lnTo>
                    <a:pt x="21" y="456"/>
                  </a:lnTo>
                  <a:lnTo>
                    <a:pt x="25" y="456"/>
                  </a:lnTo>
                  <a:lnTo>
                    <a:pt x="28" y="456"/>
                  </a:lnTo>
                  <a:lnTo>
                    <a:pt x="32" y="456"/>
                  </a:lnTo>
                  <a:lnTo>
                    <a:pt x="35" y="456"/>
                  </a:lnTo>
                  <a:lnTo>
                    <a:pt x="39" y="456"/>
                  </a:lnTo>
                  <a:lnTo>
                    <a:pt x="43" y="456"/>
                  </a:lnTo>
                  <a:lnTo>
                    <a:pt x="46" y="456"/>
                  </a:lnTo>
                  <a:lnTo>
                    <a:pt x="50" y="456"/>
                  </a:lnTo>
                  <a:lnTo>
                    <a:pt x="53" y="456"/>
                  </a:lnTo>
                  <a:lnTo>
                    <a:pt x="56" y="456"/>
                  </a:lnTo>
                  <a:lnTo>
                    <a:pt x="59" y="456"/>
                  </a:lnTo>
                  <a:lnTo>
                    <a:pt x="63" y="456"/>
                  </a:lnTo>
                  <a:lnTo>
                    <a:pt x="66" y="456"/>
                  </a:lnTo>
                  <a:lnTo>
                    <a:pt x="70" y="456"/>
                  </a:lnTo>
                  <a:lnTo>
                    <a:pt x="74" y="456"/>
                  </a:lnTo>
                  <a:lnTo>
                    <a:pt x="77" y="456"/>
                  </a:lnTo>
                  <a:lnTo>
                    <a:pt x="81" y="456"/>
                  </a:lnTo>
                  <a:lnTo>
                    <a:pt x="84" y="456"/>
                  </a:lnTo>
                  <a:lnTo>
                    <a:pt x="88" y="456"/>
                  </a:lnTo>
                  <a:lnTo>
                    <a:pt x="91" y="456"/>
                  </a:lnTo>
                  <a:lnTo>
                    <a:pt x="95" y="456"/>
                  </a:lnTo>
                  <a:lnTo>
                    <a:pt x="98" y="456"/>
                  </a:lnTo>
                  <a:lnTo>
                    <a:pt x="102" y="456"/>
                  </a:lnTo>
                  <a:lnTo>
                    <a:pt x="105" y="456"/>
                  </a:lnTo>
                  <a:lnTo>
                    <a:pt x="109" y="456"/>
                  </a:lnTo>
                  <a:lnTo>
                    <a:pt x="113" y="456"/>
                  </a:lnTo>
                  <a:lnTo>
                    <a:pt x="115" y="456"/>
                  </a:lnTo>
                  <a:lnTo>
                    <a:pt x="119" y="456"/>
                  </a:lnTo>
                  <a:lnTo>
                    <a:pt x="122" y="456"/>
                  </a:lnTo>
                  <a:lnTo>
                    <a:pt x="126" y="456"/>
                  </a:lnTo>
                  <a:lnTo>
                    <a:pt x="129" y="456"/>
                  </a:lnTo>
                  <a:lnTo>
                    <a:pt x="133" y="456"/>
                  </a:lnTo>
                  <a:lnTo>
                    <a:pt x="136" y="456"/>
                  </a:lnTo>
                  <a:lnTo>
                    <a:pt x="140" y="456"/>
                  </a:lnTo>
                  <a:lnTo>
                    <a:pt x="144" y="456"/>
                  </a:lnTo>
                  <a:lnTo>
                    <a:pt x="147" y="456"/>
                  </a:lnTo>
                  <a:lnTo>
                    <a:pt x="151" y="456"/>
                  </a:lnTo>
                  <a:lnTo>
                    <a:pt x="154" y="456"/>
                  </a:lnTo>
                  <a:lnTo>
                    <a:pt x="158" y="456"/>
                  </a:lnTo>
                  <a:lnTo>
                    <a:pt x="161" y="456"/>
                  </a:lnTo>
                  <a:lnTo>
                    <a:pt x="165" y="456"/>
                  </a:lnTo>
                  <a:lnTo>
                    <a:pt x="168" y="456"/>
                  </a:lnTo>
                  <a:lnTo>
                    <a:pt x="171" y="456"/>
                  </a:lnTo>
                  <a:lnTo>
                    <a:pt x="175" y="456"/>
                  </a:lnTo>
                  <a:lnTo>
                    <a:pt x="178" y="456"/>
                  </a:lnTo>
                  <a:lnTo>
                    <a:pt x="182" y="456"/>
                  </a:lnTo>
                  <a:lnTo>
                    <a:pt x="185" y="456"/>
                  </a:lnTo>
                  <a:lnTo>
                    <a:pt x="189" y="456"/>
                  </a:lnTo>
                  <a:lnTo>
                    <a:pt x="192" y="456"/>
                  </a:lnTo>
                  <a:lnTo>
                    <a:pt x="196" y="456"/>
                  </a:lnTo>
                  <a:lnTo>
                    <a:pt x="199" y="456"/>
                  </a:lnTo>
                  <a:lnTo>
                    <a:pt x="203" y="456"/>
                  </a:lnTo>
                  <a:lnTo>
                    <a:pt x="206" y="456"/>
                  </a:lnTo>
                  <a:lnTo>
                    <a:pt x="210" y="456"/>
                  </a:lnTo>
                  <a:lnTo>
                    <a:pt x="214" y="456"/>
                  </a:lnTo>
                  <a:lnTo>
                    <a:pt x="217" y="456"/>
                  </a:lnTo>
                  <a:lnTo>
                    <a:pt x="221" y="456"/>
                  </a:lnTo>
                  <a:lnTo>
                    <a:pt x="224" y="456"/>
                  </a:lnTo>
                  <a:lnTo>
                    <a:pt x="228" y="456"/>
                  </a:lnTo>
                  <a:lnTo>
                    <a:pt x="231" y="456"/>
                  </a:lnTo>
                  <a:lnTo>
                    <a:pt x="235" y="456"/>
                  </a:lnTo>
                  <a:lnTo>
                    <a:pt x="237" y="456"/>
                  </a:lnTo>
                  <a:lnTo>
                    <a:pt x="241" y="456"/>
                  </a:lnTo>
                  <a:lnTo>
                    <a:pt x="245" y="456"/>
                  </a:lnTo>
                  <a:lnTo>
                    <a:pt x="248" y="456"/>
                  </a:lnTo>
                  <a:lnTo>
                    <a:pt x="252" y="456"/>
                  </a:lnTo>
                  <a:lnTo>
                    <a:pt x="255" y="456"/>
                  </a:lnTo>
                  <a:lnTo>
                    <a:pt x="259" y="456"/>
                  </a:lnTo>
                  <a:lnTo>
                    <a:pt x="262" y="456"/>
                  </a:lnTo>
                  <a:lnTo>
                    <a:pt x="266" y="456"/>
                  </a:lnTo>
                  <a:lnTo>
                    <a:pt x="269" y="456"/>
                  </a:lnTo>
                  <a:lnTo>
                    <a:pt x="273" y="456"/>
                  </a:lnTo>
                  <a:lnTo>
                    <a:pt x="276" y="456"/>
                  </a:lnTo>
                  <a:lnTo>
                    <a:pt x="280" y="456"/>
                  </a:lnTo>
                  <a:lnTo>
                    <a:pt x="283" y="456"/>
                  </a:lnTo>
                  <a:lnTo>
                    <a:pt x="287" y="456"/>
                  </a:lnTo>
                  <a:lnTo>
                    <a:pt x="291" y="456"/>
                  </a:lnTo>
                  <a:lnTo>
                    <a:pt x="294" y="456"/>
                  </a:lnTo>
                  <a:lnTo>
                    <a:pt x="298" y="456"/>
                  </a:lnTo>
                  <a:lnTo>
                    <a:pt x="301" y="456"/>
                  </a:lnTo>
                  <a:lnTo>
                    <a:pt x="304" y="456"/>
                  </a:lnTo>
                  <a:lnTo>
                    <a:pt x="307" y="456"/>
                  </a:lnTo>
                  <a:lnTo>
                    <a:pt x="311" y="456"/>
                  </a:lnTo>
                  <a:lnTo>
                    <a:pt x="315" y="456"/>
                  </a:lnTo>
                  <a:lnTo>
                    <a:pt x="318" y="456"/>
                  </a:lnTo>
                  <a:lnTo>
                    <a:pt x="322" y="456"/>
                  </a:lnTo>
                  <a:lnTo>
                    <a:pt x="325" y="456"/>
                  </a:lnTo>
                  <a:lnTo>
                    <a:pt x="329" y="456"/>
                  </a:lnTo>
                  <a:lnTo>
                    <a:pt x="332" y="456"/>
                  </a:lnTo>
                  <a:lnTo>
                    <a:pt x="336" y="456"/>
                  </a:lnTo>
                  <a:lnTo>
                    <a:pt x="339" y="456"/>
                  </a:lnTo>
                  <a:lnTo>
                    <a:pt x="343" y="456"/>
                  </a:lnTo>
                  <a:lnTo>
                    <a:pt x="346" y="456"/>
                  </a:lnTo>
                  <a:lnTo>
                    <a:pt x="350" y="456"/>
                  </a:lnTo>
                  <a:lnTo>
                    <a:pt x="353" y="456"/>
                  </a:lnTo>
                  <a:lnTo>
                    <a:pt x="357" y="456"/>
                  </a:lnTo>
                  <a:lnTo>
                    <a:pt x="360" y="456"/>
                  </a:lnTo>
                  <a:lnTo>
                    <a:pt x="363" y="456"/>
                  </a:lnTo>
                  <a:lnTo>
                    <a:pt x="367" y="456"/>
                  </a:lnTo>
                  <a:lnTo>
                    <a:pt x="370" y="456"/>
                  </a:lnTo>
                  <a:lnTo>
                    <a:pt x="374" y="456"/>
                  </a:lnTo>
                  <a:lnTo>
                    <a:pt x="377" y="456"/>
                  </a:lnTo>
                  <a:lnTo>
                    <a:pt x="381" y="456"/>
                  </a:lnTo>
                  <a:lnTo>
                    <a:pt x="384" y="456"/>
                  </a:lnTo>
                  <a:lnTo>
                    <a:pt x="388" y="456"/>
                  </a:lnTo>
                  <a:lnTo>
                    <a:pt x="392" y="456"/>
                  </a:lnTo>
                  <a:lnTo>
                    <a:pt x="395" y="456"/>
                  </a:lnTo>
                  <a:lnTo>
                    <a:pt x="399" y="456"/>
                  </a:lnTo>
                  <a:lnTo>
                    <a:pt x="402" y="456"/>
                  </a:lnTo>
                  <a:lnTo>
                    <a:pt x="406" y="456"/>
                  </a:lnTo>
                  <a:lnTo>
                    <a:pt x="409" y="456"/>
                  </a:lnTo>
                  <a:lnTo>
                    <a:pt x="413" y="456"/>
                  </a:lnTo>
                  <a:lnTo>
                    <a:pt x="416" y="456"/>
                  </a:lnTo>
                  <a:lnTo>
                    <a:pt x="419" y="456"/>
                  </a:lnTo>
                  <a:lnTo>
                    <a:pt x="423" y="456"/>
                  </a:lnTo>
                  <a:lnTo>
                    <a:pt x="426" y="456"/>
                  </a:lnTo>
                  <a:lnTo>
                    <a:pt x="430" y="456"/>
                  </a:lnTo>
                  <a:lnTo>
                    <a:pt x="433" y="456"/>
                  </a:lnTo>
                  <a:lnTo>
                    <a:pt x="437" y="456"/>
                  </a:lnTo>
                  <a:lnTo>
                    <a:pt x="440" y="456"/>
                  </a:lnTo>
                  <a:lnTo>
                    <a:pt x="444" y="456"/>
                  </a:lnTo>
                  <a:lnTo>
                    <a:pt x="447" y="456"/>
                  </a:lnTo>
                  <a:lnTo>
                    <a:pt x="451" y="456"/>
                  </a:lnTo>
                  <a:lnTo>
                    <a:pt x="454" y="456"/>
                  </a:lnTo>
                  <a:lnTo>
                    <a:pt x="458" y="456"/>
                  </a:lnTo>
                  <a:lnTo>
                    <a:pt x="462" y="456"/>
                  </a:lnTo>
                  <a:lnTo>
                    <a:pt x="465" y="456"/>
                  </a:lnTo>
                  <a:lnTo>
                    <a:pt x="469" y="456"/>
                  </a:lnTo>
                  <a:lnTo>
                    <a:pt x="472" y="456"/>
                  </a:lnTo>
                  <a:lnTo>
                    <a:pt x="476" y="456"/>
                  </a:lnTo>
                  <a:lnTo>
                    <a:pt x="479" y="456"/>
                  </a:lnTo>
                  <a:lnTo>
                    <a:pt x="483" y="456"/>
                  </a:lnTo>
                  <a:lnTo>
                    <a:pt x="486" y="456"/>
                  </a:lnTo>
                  <a:lnTo>
                    <a:pt x="489" y="456"/>
                  </a:lnTo>
                  <a:lnTo>
                    <a:pt x="493" y="456"/>
                  </a:lnTo>
                  <a:lnTo>
                    <a:pt x="496" y="456"/>
                  </a:lnTo>
                  <a:lnTo>
                    <a:pt x="500" y="456"/>
                  </a:lnTo>
                  <a:lnTo>
                    <a:pt x="503" y="456"/>
                  </a:lnTo>
                  <a:lnTo>
                    <a:pt x="507" y="456"/>
                  </a:lnTo>
                  <a:lnTo>
                    <a:pt x="510" y="456"/>
                  </a:lnTo>
                  <a:lnTo>
                    <a:pt x="514" y="456"/>
                  </a:lnTo>
                  <a:lnTo>
                    <a:pt x="517" y="456"/>
                  </a:lnTo>
                  <a:lnTo>
                    <a:pt x="521" y="456"/>
                  </a:lnTo>
                  <a:lnTo>
                    <a:pt x="524" y="456"/>
                  </a:lnTo>
                  <a:lnTo>
                    <a:pt x="528" y="456"/>
                  </a:lnTo>
                  <a:lnTo>
                    <a:pt x="532" y="456"/>
                  </a:lnTo>
                  <a:lnTo>
                    <a:pt x="535" y="456"/>
                  </a:lnTo>
                  <a:lnTo>
                    <a:pt x="539" y="456"/>
                  </a:lnTo>
                  <a:lnTo>
                    <a:pt x="542" y="456"/>
                  </a:lnTo>
                  <a:lnTo>
                    <a:pt x="546" y="456"/>
                  </a:lnTo>
                  <a:lnTo>
                    <a:pt x="548" y="456"/>
                  </a:lnTo>
                  <a:lnTo>
                    <a:pt x="552" y="456"/>
                  </a:lnTo>
                  <a:lnTo>
                    <a:pt x="555" y="456"/>
                  </a:lnTo>
                  <a:lnTo>
                    <a:pt x="559" y="456"/>
                  </a:lnTo>
                  <a:lnTo>
                    <a:pt x="563" y="456"/>
                  </a:lnTo>
                  <a:lnTo>
                    <a:pt x="566" y="456"/>
                  </a:lnTo>
                  <a:lnTo>
                    <a:pt x="570" y="456"/>
                  </a:lnTo>
                  <a:lnTo>
                    <a:pt x="573" y="456"/>
                  </a:lnTo>
                  <a:lnTo>
                    <a:pt x="577" y="456"/>
                  </a:lnTo>
                  <a:lnTo>
                    <a:pt x="580" y="456"/>
                  </a:lnTo>
                  <a:lnTo>
                    <a:pt x="584" y="456"/>
                  </a:lnTo>
                  <a:lnTo>
                    <a:pt x="587" y="456"/>
                  </a:lnTo>
                  <a:lnTo>
                    <a:pt x="591" y="456"/>
                  </a:lnTo>
                  <a:lnTo>
                    <a:pt x="594" y="456"/>
                  </a:lnTo>
                  <a:lnTo>
                    <a:pt x="598" y="456"/>
                  </a:lnTo>
                  <a:lnTo>
                    <a:pt x="602" y="456"/>
                  </a:lnTo>
                  <a:lnTo>
                    <a:pt x="604" y="456"/>
                  </a:lnTo>
                  <a:lnTo>
                    <a:pt x="608" y="456"/>
                  </a:lnTo>
                  <a:lnTo>
                    <a:pt x="611" y="456"/>
                  </a:lnTo>
                  <a:lnTo>
                    <a:pt x="615" y="456"/>
                  </a:lnTo>
                  <a:lnTo>
                    <a:pt x="618" y="456"/>
                  </a:lnTo>
                  <a:lnTo>
                    <a:pt x="622" y="456"/>
                  </a:lnTo>
                  <a:lnTo>
                    <a:pt x="625" y="456"/>
                  </a:lnTo>
                  <a:lnTo>
                    <a:pt x="629" y="456"/>
                  </a:lnTo>
                  <a:lnTo>
                    <a:pt x="633" y="456"/>
                  </a:lnTo>
                  <a:lnTo>
                    <a:pt x="636" y="456"/>
                  </a:lnTo>
                  <a:lnTo>
                    <a:pt x="640" y="456"/>
                  </a:lnTo>
                  <a:lnTo>
                    <a:pt x="643" y="456"/>
                  </a:lnTo>
                  <a:lnTo>
                    <a:pt x="647" y="456"/>
                  </a:lnTo>
                  <a:lnTo>
                    <a:pt x="650" y="456"/>
                  </a:lnTo>
                  <a:lnTo>
                    <a:pt x="654" y="456"/>
                  </a:lnTo>
                  <a:lnTo>
                    <a:pt x="657" y="456"/>
                  </a:lnTo>
                  <a:lnTo>
                    <a:pt x="661" y="456"/>
                  </a:lnTo>
                  <a:lnTo>
                    <a:pt x="664" y="456"/>
                  </a:lnTo>
                  <a:lnTo>
                    <a:pt x="668" y="456"/>
                  </a:lnTo>
                  <a:lnTo>
                    <a:pt x="671" y="456"/>
                  </a:lnTo>
                  <a:lnTo>
                    <a:pt x="674" y="456"/>
                  </a:lnTo>
                  <a:lnTo>
                    <a:pt x="678" y="456"/>
                  </a:lnTo>
                  <a:lnTo>
                    <a:pt x="681" y="456"/>
                  </a:lnTo>
                  <a:lnTo>
                    <a:pt x="685" y="456"/>
                  </a:lnTo>
                  <a:lnTo>
                    <a:pt x="688" y="456"/>
                  </a:lnTo>
                  <a:lnTo>
                    <a:pt x="692" y="456"/>
                  </a:lnTo>
                  <a:lnTo>
                    <a:pt x="695" y="456"/>
                  </a:lnTo>
                  <a:lnTo>
                    <a:pt x="699" y="456"/>
                  </a:lnTo>
                  <a:lnTo>
                    <a:pt x="699" y="0"/>
                  </a:lnTo>
                </a:path>
              </a:pathLst>
            </a:custGeom>
            <a:solidFill>
              <a:srgbClr val="C0C0C0"/>
            </a:solidFill>
            <a:ln w="12700" cap="rnd">
              <a:noFill/>
              <a:round/>
              <a:headEnd/>
              <a:tailEnd/>
            </a:ln>
          </p:spPr>
          <p:txBody>
            <a:bodyPr/>
            <a:lstStyle/>
            <a:p>
              <a:endParaRPr lang="en-US"/>
            </a:p>
          </p:txBody>
        </p:sp>
        <p:sp>
          <p:nvSpPr>
            <p:cNvPr id="3085" name="Rectangle 26"/>
            <p:cNvSpPr>
              <a:spLocks noChangeArrowheads="1"/>
            </p:cNvSpPr>
            <p:nvPr/>
          </p:nvSpPr>
          <p:spPr bwMode="auto">
            <a:xfrm flipH="1">
              <a:off x="4092" y="2952"/>
              <a:ext cx="203" cy="74"/>
            </a:xfrm>
            <a:prstGeom prst="rect">
              <a:avLst/>
            </a:prstGeom>
            <a:noFill/>
            <a:ln w="12700">
              <a:noFill/>
              <a:miter lim="800000"/>
              <a:headEnd/>
              <a:tailEnd/>
            </a:ln>
          </p:spPr>
          <p:txBody>
            <a:bodyPr wrap="none" lIns="90488" tIns="44450" rIns="90488" bIns="44450" anchor="ctr"/>
            <a:lstStyle/>
            <a:p>
              <a:pPr algn="ctr"/>
              <a:r>
                <a:rPr lang="en-US" sz="1800" b="1" i="0">
                  <a:solidFill>
                    <a:schemeClr val="bg2"/>
                  </a:solidFill>
                  <a:latin typeface="Symbol" pitchFamily="18" charset="2"/>
                </a:rPr>
                <a:t></a:t>
              </a:r>
              <a:r>
                <a:rPr lang="en-US" sz="1800" b="1" i="0">
                  <a:solidFill>
                    <a:schemeClr val="bg2"/>
                  </a:solidFill>
                </a:rPr>
                <a:t>=40 oz</a:t>
              </a:r>
            </a:p>
          </p:txBody>
        </p:sp>
        <p:sp>
          <p:nvSpPr>
            <p:cNvPr id="3086" name="Line 27"/>
            <p:cNvSpPr>
              <a:spLocks noChangeShapeType="1"/>
            </p:cNvSpPr>
            <p:nvPr/>
          </p:nvSpPr>
          <p:spPr bwMode="auto">
            <a:xfrm>
              <a:off x="4206" y="2156"/>
              <a:ext cx="0" cy="741"/>
            </a:xfrm>
            <a:prstGeom prst="line">
              <a:avLst/>
            </a:prstGeom>
            <a:noFill/>
            <a:ln w="25400">
              <a:solidFill>
                <a:schemeClr val="bg2"/>
              </a:solidFill>
              <a:round/>
              <a:headEnd/>
              <a:tailEnd/>
            </a:ln>
          </p:spPr>
          <p:txBody>
            <a:bodyPr wrap="none" anchor="ctr"/>
            <a:lstStyle/>
            <a:p>
              <a:endParaRPr lang="en-US"/>
            </a:p>
          </p:txBody>
        </p:sp>
        <p:sp>
          <p:nvSpPr>
            <p:cNvPr id="3087" name="Freeform 28"/>
            <p:cNvSpPr>
              <a:spLocks/>
            </p:cNvSpPr>
            <p:nvPr/>
          </p:nvSpPr>
          <p:spPr bwMode="auto">
            <a:xfrm>
              <a:off x="3502" y="2905"/>
              <a:ext cx="1753" cy="1"/>
            </a:xfrm>
            <a:custGeom>
              <a:avLst/>
              <a:gdLst>
                <a:gd name="T0" fmla="*/ 1699 w 1753"/>
                <a:gd name="T1" fmla="*/ 0 h 1"/>
                <a:gd name="T2" fmla="*/ 1643 w 1753"/>
                <a:gd name="T3" fmla="*/ 0 h 1"/>
                <a:gd name="T4" fmla="*/ 1587 w 1753"/>
                <a:gd name="T5" fmla="*/ 0 h 1"/>
                <a:gd name="T6" fmla="*/ 1531 w 1753"/>
                <a:gd name="T7" fmla="*/ 0 h 1"/>
                <a:gd name="T8" fmla="*/ 1475 w 1753"/>
                <a:gd name="T9" fmla="*/ 0 h 1"/>
                <a:gd name="T10" fmla="*/ 1419 w 1753"/>
                <a:gd name="T11" fmla="*/ 0 h 1"/>
                <a:gd name="T12" fmla="*/ 1363 w 1753"/>
                <a:gd name="T13" fmla="*/ 0 h 1"/>
                <a:gd name="T14" fmla="*/ 1307 w 1753"/>
                <a:gd name="T15" fmla="*/ 0 h 1"/>
                <a:gd name="T16" fmla="*/ 1251 w 1753"/>
                <a:gd name="T17" fmla="*/ 0 h 1"/>
                <a:gd name="T18" fmla="*/ 1194 w 1753"/>
                <a:gd name="T19" fmla="*/ 0 h 1"/>
                <a:gd name="T20" fmla="*/ 1137 w 1753"/>
                <a:gd name="T21" fmla="*/ 0 h 1"/>
                <a:gd name="T22" fmla="*/ 1081 w 1753"/>
                <a:gd name="T23" fmla="*/ 0 h 1"/>
                <a:gd name="T24" fmla="*/ 1025 w 1753"/>
                <a:gd name="T25" fmla="*/ 0 h 1"/>
                <a:gd name="T26" fmla="*/ 969 w 1753"/>
                <a:gd name="T27" fmla="*/ 0 h 1"/>
                <a:gd name="T28" fmla="*/ 913 w 1753"/>
                <a:gd name="T29" fmla="*/ 0 h 1"/>
                <a:gd name="T30" fmla="*/ 857 w 1753"/>
                <a:gd name="T31" fmla="*/ 0 h 1"/>
                <a:gd name="T32" fmla="*/ 801 w 1753"/>
                <a:gd name="T33" fmla="*/ 0 h 1"/>
                <a:gd name="T34" fmla="*/ 745 w 1753"/>
                <a:gd name="T35" fmla="*/ 0 h 1"/>
                <a:gd name="T36" fmla="*/ 688 w 1753"/>
                <a:gd name="T37" fmla="*/ 0 h 1"/>
                <a:gd name="T38" fmla="*/ 632 w 1753"/>
                <a:gd name="T39" fmla="*/ 0 h 1"/>
                <a:gd name="T40" fmla="*/ 575 w 1753"/>
                <a:gd name="T41" fmla="*/ 0 h 1"/>
                <a:gd name="T42" fmla="*/ 519 w 1753"/>
                <a:gd name="T43" fmla="*/ 0 h 1"/>
                <a:gd name="T44" fmla="*/ 463 w 1753"/>
                <a:gd name="T45" fmla="*/ 0 h 1"/>
                <a:gd name="T46" fmla="*/ 407 w 1753"/>
                <a:gd name="T47" fmla="*/ 0 h 1"/>
                <a:gd name="T48" fmla="*/ 351 w 1753"/>
                <a:gd name="T49" fmla="*/ 0 h 1"/>
                <a:gd name="T50" fmla="*/ 295 w 1753"/>
                <a:gd name="T51" fmla="*/ 0 h 1"/>
                <a:gd name="T52" fmla="*/ 239 w 1753"/>
                <a:gd name="T53" fmla="*/ 0 h 1"/>
                <a:gd name="T54" fmla="*/ 183 w 1753"/>
                <a:gd name="T55" fmla="*/ 0 h 1"/>
                <a:gd name="T56" fmla="*/ 126 w 1753"/>
                <a:gd name="T57" fmla="*/ 0 h 1"/>
                <a:gd name="T58" fmla="*/ 69 w 1753"/>
                <a:gd name="T59" fmla="*/ 0 h 1"/>
                <a:gd name="T60" fmla="*/ 13 w 1753"/>
                <a:gd name="T61" fmla="*/ 0 h 1"/>
                <a:gd name="T62" fmla="*/ 42 w 1753"/>
                <a:gd name="T63" fmla="*/ 0 h 1"/>
                <a:gd name="T64" fmla="*/ 98 w 1753"/>
                <a:gd name="T65" fmla="*/ 0 h 1"/>
                <a:gd name="T66" fmla="*/ 154 w 1753"/>
                <a:gd name="T67" fmla="*/ 0 h 1"/>
                <a:gd name="T68" fmla="*/ 210 w 1753"/>
                <a:gd name="T69" fmla="*/ 0 h 1"/>
                <a:gd name="T70" fmla="*/ 266 w 1753"/>
                <a:gd name="T71" fmla="*/ 0 h 1"/>
                <a:gd name="T72" fmla="*/ 322 w 1753"/>
                <a:gd name="T73" fmla="*/ 0 h 1"/>
                <a:gd name="T74" fmla="*/ 379 w 1753"/>
                <a:gd name="T75" fmla="*/ 0 h 1"/>
                <a:gd name="T76" fmla="*/ 436 w 1753"/>
                <a:gd name="T77" fmla="*/ 0 h 1"/>
                <a:gd name="T78" fmla="*/ 492 w 1753"/>
                <a:gd name="T79" fmla="*/ 0 h 1"/>
                <a:gd name="T80" fmla="*/ 548 w 1753"/>
                <a:gd name="T81" fmla="*/ 0 h 1"/>
                <a:gd name="T82" fmla="*/ 604 w 1753"/>
                <a:gd name="T83" fmla="*/ 0 h 1"/>
                <a:gd name="T84" fmla="*/ 660 w 1753"/>
                <a:gd name="T85" fmla="*/ 0 h 1"/>
                <a:gd name="T86" fmla="*/ 716 w 1753"/>
                <a:gd name="T87" fmla="*/ 0 h 1"/>
                <a:gd name="T88" fmla="*/ 772 w 1753"/>
                <a:gd name="T89" fmla="*/ 0 h 1"/>
                <a:gd name="T90" fmla="*/ 828 w 1753"/>
                <a:gd name="T91" fmla="*/ 0 h 1"/>
                <a:gd name="T92" fmla="*/ 884 w 1753"/>
                <a:gd name="T93" fmla="*/ 0 h 1"/>
                <a:gd name="T94" fmla="*/ 941 w 1753"/>
                <a:gd name="T95" fmla="*/ 0 h 1"/>
                <a:gd name="T96" fmla="*/ 998 w 1753"/>
                <a:gd name="T97" fmla="*/ 0 h 1"/>
                <a:gd name="T98" fmla="*/ 1054 w 1753"/>
                <a:gd name="T99" fmla="*/ 0 h 1"/>
                <a:gd name="T100" fmla="*/ 1110 w 1753"/>
                <a:gd name="T101" fmla="*/ 0 h 1"/>
                <a:gd name="T102" fmla="*/ 1166 w 1753"/>
                <a:gd name="T103" fmla="*/ 0 h 1"/>
                <a:gd name="T104" fmla="*/ 1222 w 1753"/>
                <a:gd name="T105" fmla="*/ 0 h 1"/>
                <a:gd name="T106" fmla="*/ 1278 w 1753"/>
                <a:gd name="T107" fmla="*/ 0 h 1"/>
                <a:gd name="T108" fmla="*/ 1334 w 1753"/>
                <a:gd name="T109" fmla="*/ 0 h 1"/>
                <a:gd name="T110" fmla="*/ 1390 w 1753"/>
                <a:gd name="T111" fmla="*/ 0 h 1"/>
                <a:gd name="T112" fmla="*/ 1446 w 1753"/>
                <a:gd name="T113" fmla="*/ 0 h 1"/>
                <a:gd name="T114" fmla="*/ 1503 w 1753"/>
                <a:gd name="T115" fmla="*/ 0 h 1"/>
                <a:gd name="T116" fmla="*/ 1559 w 1753"/>
                <a:gd name="T117" fmla="*/ 0 h 1"/>
                <a:gd name="T118" fmla="*/ 1616 w 1753"/>
                <a:gd name="T119" fmla="*/ 0 h 1"/>
                <a:gd name="T120" fmla="*/ 1672 w 1753"/>
                <a:gd name="T121" fmla="*/ 0 h 1"/>
                <a:gd name="T122" fmla="*/ 1728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1752" y="0"/>
                  </a:move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3"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3" y="0"/>
                  </a:lnTo>
                  <a:lnTo>
                    <a:pt x="1619"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4" y="0"/>
                  </a:lnTo>
                  <a:lnTo>
                    <a:pt x="1440" y="0"/>
                  </a:lnTo>
                  <a:lnTo>
                    <a:pt x="1437"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70"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4"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7" y="0"/>
                  </a:lnTo>
                  <a:lnTo>
                    <a:pt x="1184"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5" y="0"/>
                  </a:lnTo>
                  <a:lnTo>
                    <a:pt x="1001"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4"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9"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2" y="0"/>
                  </a:lnTo>
                  <a:lnTo>
                    <a:pt x="748"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9" y="0"/>
                  </a:lnTo>
                  <a:lnTo>
                    <a:pt x="566"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9"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3"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6" y="0"/>
                  </a:lnTo>
                  <a:lnTo>
                    <a:pt x="313" y="0"/>
                  </a:lnTo>
                  <a:lnTo>
                    <a:pt x="309"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4" y="0"/>
                  </a:lnTo>
                  <a:lnTo>
                    <a:pt x="130"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60"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60"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30" y="0"/>
                  </a:lnTo>
                  <a:lnTo>
                    <a:pt x="134"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9" y="0"/>
                  </a:lnTo>
                  <a:lnTo>
                    <a:pt x="313" y="0"/>
                  </a:lnTo>
                  <a:lnTo>
                    <a:pt x="316"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3"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9"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6" y="0"/>
                  </a:lnTo>
                  <a:lnTo>
                    <a:pt x="569"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8" y="0"/>
                  </a:lnTo>
                  <a:lnTo>
                    <a:pt x="752"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9"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4"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1" y="0"/>
                  </a:lnTo>
                  <a:lnTo>
                    <a:pt x="1005"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4" y="0"/>
                  </a:lnTo>
                  <a:lnTo>
                    <a:pt x="1187"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4"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70"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7" y="0"/>
                  </a:lnTo>
                  <a:lnTo>
                    <a:pt x="1440" y="0"/>
                  </a:lnTo>
                  <a:lnTo>
                    <a:pt x="1444"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9" y="0"/>
                  </a:lnTo>
                  <a:lnTo>
                    <a:pt x="1623"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3"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path>
              </a:pathLst>
            </a:custGeom>
            <a:solidFill>
              <a:srgbClr val="C03000"/>
            </a:solidFill>
            <a:ln w="12700" cap="rnd">
              <a:noFill/>
              <a:round/>
              <a:headEnd/>
              <a:tailEnd/>
            </a:ln>
          </p:spPr>
          <p:txBody>
            <a:bodyPr/>
            <a:lstStyle/>
            <a:p>
              <a:endParaRPr lang="en-US"/>
            </a:p>
          </p:txBody>
        </p:sp>
        <p:sp>
          <p:nvSpPr>
            <p:cNvPr id="3088" name="Freeform 29"/>
            <p:cNvSpPr>
              <a:spLocks/>
            </p:cNvSpPr>
            <p:nvPr/>
          </p:nvSpPr>
          <p:spPr bwMode="auto">
            <a:xfrm>
              <a:off x="4560" y="2819"/>
              <a:ext cx="700" cy="91"/>
            </a:xfrm>
            <a:custGeom>
              <a:avLst/>
              <a:gdLst>
                <a:gd name="T0" fmla="*/ 21 w 700"/>
                <a:gd name="T1" fmla="*/ 90 h 91"/>
                <a:gd name="T2" fmla="*/ 45 w 700"/>
                <a:gd name="T3" fmla="*/ 90 h 91"/>
                <a:gd name="T4" fmla="*/ 70 w 700"/>
                <a:gd name="T5" fmla="*/ 90 h 91"/>
                <a:gd name="T6" fmla="*/ 95 w 700"/>
                <a:gd name="T7" fmla="*/ 90 h 91"/>
                <a:gd name="T8" fmla="*/ 119 w 700"/>
                <a:gd name="T9" fmla="*/ 90 h 91"/>
                <a:gd name="T10" fmla="*/ 144 w 700"/>
                <a:gd name="T11" fmla="*/ 90 h 91"/>
                <a:gd name="T12" fmla="*/ 167 w 700"/>
                <a:gd name="T13" fmla="*/ 90 h 91"/>
                <a:gd name="T14" fmla="*/ 192 w 700"/>
                <a:gd name="T15" fmla="*/ 90 h 91"/>
                <a:gd name="T16" fmla="*/ 216 w 700"/>
                <a:gd name="T17" fmla="*/ 90 h 91"/>
                <a:gd name="T18" fmla="*/ 241 w 700"/>
                <a:gd name="T19" fmla="*/ 90 h 91"/>
                <a:gd name="T20" fmla="*/ 266 w 700"/>
                <a:gd name="T21" fmla="*/ 90 h 91"/>
                <a:gd name="T22" fmla="*/ 290 w 700"/>
                <a:gd name="T23" fmla="*/ 90 h 91"/>
                <a:gd name="T24" fmla="*/ 315 w 700"/>
                <a:gd name="T25" fmla="*/ 90 h 91"/>
                <a:gd name="T26" fmla="*/ 339 w 700"/>
                <a:gd name="T27" fmla="*/ 90 h 91"/>
                <a:gd name="T28" fmla="*/ 363 w 700"/>
                <a:gd name="T29" fmla="*/ 0 h 91"/>
                <a:gd name="T30" fmla="*/ 388 w 700"/>
                <a:gd name="T31" fmla="*/ 13 h 91"/>
                <a:gd name="T32" fmla="*/ 412 w 700"/>
                <a:gd name="T33" fmla="*/ 23 h 91"/>
                <a:gd name="T34" fmla="*/ 437 w 700"/>
                <a:gd name="T35" fmla="*/ 33 h 91"/>
                <a:gd name="T36" fmla="*/ 462 w 700"/>
                <a:gd name="T37" fmla="*/ 41 h 91"/>
                <a:gd name="T38" fmla="*/ 485 w 700"/>
                <a:gd name="T39" fmla="*/ 49 h 91"/>
                <a:gd name="T40" fmla="*/ 510 w 700"/>
                <a:gd name="T41" fmla="*/ 56 h 91"/>
                <a:gd name="T42" fmla="*/ 534 w 700"/>
                <a:gd name="T43" fmla="*/ 61 h 91"/>
                <a:gd name="T44" fmla="*/ 559 w 700"/>
                <a:gd name="T45" fmla="*/ 66 h 91"/>
                <a:gd name="T46" fmla="*/ 584 w 700"/>
                <a:gd name="T47" fmla="*/ 69 h 91"/>
                <a:gd name="T48" fmla="*/ 608 w 700"/>
                <a:gd name="T49" fmla="*/ 73 h 91"/>
                <a:gd name="T50" fmla="*/ 633 w 700"/>
                <a:gd name="T51" fmla="*/ 76 h 91"/>
                <a:gd name="T52" fmla="*/ 656 w 700"/>
                <a:gd name="T53" fmla="*/ 79 h 91"/>
                <a:gd name="T54" fmla="*/ 681 w 700"/>
                <a:gd name="T55" fmla="*/ 81 h 91"/>
                <a:gd name="T56" fmla="*/ 695 w 700"/>
                <a:gd name="T57" fmla="*/ 90 h 91"/>
                <a:gd name="T58" fmla="*/ 671 w 700"/>
                <a:gd name="T59" fmla="*/ 90 h 91"/>
                <a:gd name="T60" fmla="*/ 646 w 700"/>
                <a:gd name="T61" fmla="*/ 90 h 91"/>
                <a:gd name="T62" fmla="*/ 622 w 700"/>
                <a:gd name="T63" fmla="*/ 90 h 91"/>
                <a:gd name="T64" fmla="*/ 597 w 700"/>
                <a:gd name="T65" fmla="*/ 90 h 91"/>
                <a:gd name="T66" fmla="*/ 573 w 700"/>
                <a:gd name="T67" fmla="*/ 90 h 91"/>
                <a:gd name="T68" fmla="*/ 548 w 700"/>
                <a:gd name="T69" fmla="*/ 90 h 91"/>
                <a:gd name="T70" fmla="*/ 524 w 700"/>
                <a:gd name="T71" fmla="*/ 90 h 91"/>
                <a:gd name="T72" fmla="*/ 500 w 700"/>
                <a:gd name="T73" fmla="*/ 90 h 91"/>
                <a:gd name="T74" fmla="*/ 475 w 700"/>
                <a:gd name="T75" fmla="*/ 90 h 91"/>
                <a:gd name="T76" fmla="*/ 451 w 700"/>
                <a:gd name="T77" fmla="*/ 90 h 91"/>
                <a:gd name="T78" fmla="*/ 426 w 700"/>
                <a:gd name="T79" fmla="*/ 90 h 91"/>
                <a:gd name="T80" fmla="*/ 401 w 700"/>
                <a:gd name="T81" fmla="*/ 90 h 91"/>
                <a:gd name="T82" fmla="*/ 377 w 700"/>
                <a:gd name="T83" fmla="*/ 90 h 91"/>
                <a:gd name="T84" fmla="*/ 353 w 700"/>
                <a:gd name="T85" fmla="*/ 90 h 91"/>
                <a:gd name="T86" fmla="*/ 329 w 700"/>
                <a:gd name="T87" fmla="*/ 90 h 91"/>
                <a:gd name="T88" fmla="*/ 304 w 700"/>
                <a:gd name="T89" fmla="*/ 90 h 91"/>
                <a:gd name="T90" fmla="*/ 280 w 700"/>
                <a:gd name="T91" fmla="*/ 90 h 91"/>
                <a:gd name="T92" fmla="*/ 255 w 700"/>
                <a:gd name="T93" fmla="*/ 90 h 91"/>
                <a:gd name="T94" fmla="*/ 230 w 700"/>
                <a:gd name="T95" fmla="*/ 90 h 91"/>
                <a:gd name="T96" fmla="*/ 206 w 700"/>
                <a:gd name="T97" fmla="*/ 90 h 91"/>
                <a:gd name="T98" fmla="*/ 182 w 700"/>
                <a:gd name="T99" fmla="*/ 90 h 91"/>
                <a:gd name="T100" fmla="*/ 157 w 700"/>
                <a:gd name="T101" fmla="*/ 90 h 91"/>
                <a:gd name="T102" fmla="*/ 133 w 700"/>
                <a:gd name="T103" fmla="*/ 90 h 91"/>
                <a:gd name="T104" fmla="*/ 108 w 700"/>
                <a:gd name="T105" fmla="*/ 90 h 91"/>
                <a:gd name="T106" fmla="*/ 84 w 700"/>
                <a:gd name="T107" fmla="*/ 90 h 91"/>
                <a:gd name="T108" fmla="*/ 59 w 700"/>
                <a:gd name="T109" fmla="*/ 90 h 91"/>
                <a:gd name="T110" fmla="*/ 35 w 700"/>
                <a:gd name="T111" fmla="*/ 90 h 91"/>
                <a:gd name="T112" fmla="*/ 11 w 700"/>
                <a:gd name="T113" fmla="*/ 90 h 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1"/>
                <a:gd name="T173" fmla="*/ 700 w 700"/>
                <a:gd name="T174" fmla="*/ 91 h 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1">
                  <a:moveTo>
                    <a:pt x="0" y="90"/>
                  </a:moveTo>
                  <a:lnTo>
                    <a:pt x="4" y="90"/>
                  </a:lnTo>
                  <a:lnTo>
                    <a:pt x="7" y="90"/>
                  </a:lnTo>
                  <a:lnTo>
                    <a:pt x="11" y="90"/>
                  </a:lnTo>
                  <a:lnTo>
                    <a:pt x="14" y="90"/>
                  </a:lnTo>
                  <a:lnTo>
                    <a:pt x="18" y="90"/>
                  </a:lnTo>
                  <a:lnTo>
                    <a:pt x="21" y="90"/>
                  </a:lnTo>
                  <a:lnTo>
                    <a:pt x="25" y="90"/>
                  </a:lnTo>
                  <a:lnTo>
                    <a:pt x="28" y="90"/>
                  </a:lnTo>
                  <a:lnTo>
                    <a:pt x="31" y="90"/>
                  </a:lnTo>
                  <a:lnTo>
                    <a:pt x="35" y="90"/>
                  </a:lnTo>
                  <a:lnTo>
                    <a:pt x="38" y="90"/>
                  </a:lnTo>
                  <a:lnTo>
                    <a:pt x="42" y="90"/>
                  </a:lnTo>
                  <a:lnTo>
                    <a:pt x="45" y="90"/>
                  </a:lnTo>
                  <a:lnTo>
                    <a:pt x="49" y="90"/>
                  </a:lnTo>
                  <a:lnTo>
                    <a:pt x="52" y="90"/>
                  </a:lnTo>
                  <a:lnTo>
                    <a:pt x="56" y="90"/>
                  </a:lnTo>
                  <a:lnTo>
                    <a:pt x="59" y="90"/>
                  </a:lnTo>
                  <a:lnTo>
                    <a:pt x="63" y="90"/>
                  </a:lnTo>
                  <a:lnTo>
                    <a:pt x="66" y="90"/>
                  </a:lnTo>
                  <a:lnTo>
                    <a:pt x="70" y="90"/>
                  </a:lnTo>
                  <a:lnTo>
                    <a:pt x="74" y="90"/>
                  </a:lnTo>
                  <a:lnTo>
                    <a:pt x="77" y="90"/>
                  </a:lnTo>
                  <a:lnTo>
                    <a:pt x="81" y="90"/>
                  </a:lnTo>
                  <a:lnTo>
                    <a:pt x="84" y="90"/>
                  </a:lnTo>
                  <a:lnTo>
                    <a:pt x="88" y="90"/>
                  </a:lnTo>
                  <a:lnTo>
                    <a:pt x="91" y="90"/>
                  </a:lnTo>
                  <a:lnTo>
                    <a:pt x="95" y="90"/>
                  </a:lnTo>
                  <a:lnTo>
                    <a:pt x="97" y="90"/>
                  </a:lnTo>
                  <a:lnTo>
                    <a:pt x="101" y="90"/>
                  </a:lnTo>
                  <a:lnTo>
                    <a:pt x="105" y="90"/>
                  </a:lnTo>
                  <a:lnTo>
                    <a:pt x="108" y="90"/>
                  </a:lnTo>
                  <a:lnTo>
                    <a:pt x="112" y="90"/>
                  </a:lnTo>
                  <a:lnTo>
                    <a:pt x="115" y="90"/>
                  </a:lnTo>
                  <a:lnTo>
                    <a:pt x="119" y="90"/>
                  </a:lnTo>
                  <a:lnTo>
                    <a:pt x="122" y="90"/>
                  </a:lnTo>
                  <a:lnTo>
                    <a:pt x="126" y="90"/>
                  </a:lnTo>
                  <a:lnTo>
                    <a:pt x="129" y="90"/>
                  </a:lnTo>
                  <a:lnTo>
                    <a:pt x="133" y="90"/>
                  </a:lnTo>
                  <a:lnTo>
                    <a:pt x="136" y="90"/>
                  </a:lnTo>
                  <a:lnTo>
                    <a:pt x="140" y="90"/>
                  </a:lnTo>
                  <a:lnTo>
                    <a:pt x="144" y="90"/>
                  </a:lnTo>
                  <a:lnTo>
                    <a:pt x="147" y="90"/>
                  </a:lnTo>
                  <a:lnTo>
                    <a:pt x="151" y="90"/>
                  </a:lnTo>
                  <a:lnTo>
                    <a:pt x="153" y="90"/>
                  </a:lnTo>
                  <a:lnTo>
                    <a:pt x="157" y="90"/>
                  </a:lnTo>
                  <a:lnTo>
                    <a:pt x="160" y="90"/>
                  </a:lnTo>
                  <a:lnTo>
                    <a:pt x="164" y="90"/>
                  </a:lnTo>
                  <a:lnTo>
                    <a:pt x="167" y="90"/>
                  </a:lnTo>
                  <a:lnTo>
                    <a:pt x="171" y="90"/>
                  </a:lnTo>
                  <a:lnTo>
                    <a:pt x="175" y="90"/>
                  </a:lnTo>
                  <a:lnTo>
                    <a:pt x="178" y="90"/>
                  </a:lnTo>
                  <a:lnTo>
                    <a:pt x="182" y="90"/>
                  </a:lnTo>
                  <a:lnTo>
                    <a:pt x="185" y="90"/>
                  </a:lnTo>
                  <a:lnTo>
                    <a:pt x="189" y="90"/>
                  </a:lnTo>
                  <a:lnTo>
                    <a:pt x="192" y="90"/>
                  </a:lnTo>
                  <a:lnTo>
                    <a:pt x="196" y="90"/>
                  </a:lnTo>
                  <a:lnTo>
                    <a:pt x="199" y="90"/>
                  </a:lnTo>
                  <a:lnTo>
                    <a:pt x="203" y="90"/>
                  </a:lnTo>
                  <a:lnTo>
                    <a:pt x="206" y="90"/>
                  </a:lnTo>
                  <a:lnTo>
                    <a:pt x="210" y="90"/>
                  </a:lnTo>
                  <a:lnTo>
                    <a:pt x="213" y="90"/>
                  </a:lnTo>
                  <a:lnTo>
                    <a:pt x="216" y="90"/>
                  </a:lnTo>
                  <a:lnTo>
                    <a:pt x="220" y="90"/>
                  </a:lnTo>
                  <a:lnTo>
                    <a:pt x="223" y="90"/>
                  </a:lnTo>
                  <a:lnTo>
                    <a:pt x="227" y="90"/>
                  </a:lnTo>
                  <a:lnTo>
                    <a:pt x="230" y="90"/>
                  </a:lnTo>
                  <a:lnTo>
                    <a:pt x="234" y="90"/>
                  </a:lnTo>
                  <a:lnTo>
                    <a:pt x="237" y="90"/>
                  </a:lnTo>
                  <a:lnTo>
                    <a:pt x="241" y="90"/>
                  </a:lnTo>
                  <a:lnTo>
                    <a:pt x="245" y="90"/>
                  </a:lnTo>
                  <a:lnTo>
                    <a:pt x="248" y="90"/>
                  </a:lnTo>
                  <a:lnTo>
                    <a:pt x="252" y="90"/>
                  </a:lnTo>
                  <a:lnTo>
                    <a:pt x="255" y="90"/>
                  </a:lnTo>
                  <a:lnTo>
                    <a:pt x="259" y="90"/>
                  </a:lnTo>
                  <a:lnTo>
                    <a:pt x="262" y="90"/>
                  </a:lnTo>
                  <a:lnTo>
                    <a:pt x="266" y="90"/>
                  </a:lnTo>
                  <a:lnTo>
                    <a:pt x="269" y="90"/>
                  </a:lnTo>
                  <a:lnTo>
                    <a:pt x="273" y="90"/>
                  </a:lnTo>
                  <a:lnTo>
                    <a:pt x="276" y="90"/>
                  </a:lnTo>
                  <a:lnTo>
                    <a:pt x="280" y="90"/>
                  </a:lnTo>
                  <a:lnTo>
                    <a:pt x="283" y="90"/>
                  </a:lnTo>
                  <a:lnTo>
                    <a:pt x="286" y="90"/>
                  </a:lnTo>
                  <a:lnTo>
                    <a:pt x="290" y="90"/>
                  </a:lnTo>
                  <a:lnTo>
                    <a:pt x="293" y="90"/>
                  </a:lnTo>
                  <a:lnTo>
                    <a:pt x="297" y="90"/>
                  </a:lnTo>
                  <a:lnTo>
                    <a:pt x="300" y="90"/>
                  </a:lnTo>
                  <a:lnTo>
                    <a:pt x="304" y="90"/>
                  </a:lnTo>
                  <a:lnTo>
                    <a:pt x="307" y="90"/>
                  </a:lnTo>
                  <a:lnTo>
                    <a:pt x="311" y="90"/>
                  </a:lnTo>
                  <a:lnTo>
                    <a:pt x="315" y="90"/>
                  </a:lnTo>
                  <a:lnTo>
                    <a:pt x="318" y="90"/>
                  </a:lnTo>
                  <a:lnTo>
                    <a:pt x="322" y="90"/>
                  </a:lnTo>
                  <a:lnTo>
                    <a:pt x="325" y="90"/>
                  </a:lnTo>
                  <a:lnTo>
                    <a:pt x="329" y="90"/>
                  </a:lnTo>
                  <a:lnTo>
                    <a:pt x="332" y="90"/>
                  </a:lnTo>
                  <a:lnTo>
                    <a:pt x="336" y="90"/>
                  </a:lnTo>
                  <a:lnTo>
                    <a:pt x="339" y="90"/>
                  </a:lnTo>
                  <a:lnTo>
                    <a:pt x="342" y="90"/>
                  </a:lnTo>
                  <a:lnTo>
                    <a:pt x="346" y="90"/>
                  </a:lnTo>
                  <a:lnTo>
                    <a:pt x="349" y="90"/>
                  </a:lnTo>
                  <a:lnTo>
                    <a:pt x="353" y="90"/>
                  </a:lnTo>
                  <a:lnTo>
                    <a:pt x="356" y="90"/>
                  </a:lnTo>
                  <a:lnTo>
                    <a:pt x="360" y="90"/>
                  </a:lnTo>
                  <a:lnTo>
                    <a:pt x="363" y="0"/>
                  </a:lnTo>
                  <a:lnTo>
                    <a:pt x="367" y="2"/>
                  </a:lnTo>
                  <a:lnTo>
                    <a:pt x="370" y="4"/>
                  </a:lnTo>
                  <a:lnTo>
                    <a:pt x="374" y="6"/>
                  </a:lnTo>
                  <a:lnTo>
                    <a:pt x="377" y="8"/>
                  </a:lnTo>
                  <a:lnTo>
                    <a:pt x="381" y="9"/>
                  </a:lnTo>
                  <a:lnTo>
                    <a:pt x="384" y="11"/>
                  </a:lnTo>
                  <a:lnTo>
                    <a:pt x="388" y="13"/>
                  </a:lnTo>
                  <a:lnTo>
                    <a:pt x="392" y="14"/>
                  </a:lnTo>
                  <a:lnTo>
                    <a:pt x="395" y="16"/>
                  </a:lnTo>
                  <a:lnTo>
                    <a:pt x="398" y="17"/>
                  </a:lnTo>
                  <a:lnTo>
                    <a:pt x="401" y="19"/>
                  </a:lnTo>
                  <a:lnTo>
                    <a:pt x="405" y="20"/>
                  </a:lnTo>
                  <a:lnTo>
                    <a:pt x="408" y="21"/>
                  </a:lnTo>
                  <a:lnTo>
                    <a:pt x="412" y="23"/>
                  </a:lnTo>
                  <a:lnTo>
                    <a:pt x="416" y="24"/>
                  </a:lnTo>
                  <a:lnTo>
                    <a:pt x="419" y="26"/>
                  </a:lnTo>
                  <a:lnTo>
                    <a:pt x="423" y="28"/>
                  </a:lnTo>
                  <a:lnTo>
                    <a:pt x="426" y="29"/>
                  </a:lnTo>
                  <a:lnTo>
                    <a:pt x="430" y="30"/>
                  </a:lnTo>
                  <a:lnTo>
                    <a:pt x="433" y="31"/>
                  </a:lnTo>
                  <a:lnTo>
                    <a:pt x="437" y="33"/>
                  </a:lnTo>
                  <a:lnTo>
                    <a:pt x="440" y="34"/>
                  </a:lnTo>
                  <a:lnTo>
                    <a:pt x="444" y="35"/>
                  </a:lnTo>
                  <a:lnTo>
                    <a:pt x="447" y="37"/>
                  </a:lnTo>
                  <a:lnTo>
                    <a:pt x="451" y="38"/>
                  </a:lnTo>
                  <a:lnTo>
                    <a:pt x="454" y="39"/>
                  </a:lnTo>
                  <a:lnTo>
                    <a:pt x="458" y="40"/>
                  </a:lnTo>
                  <a:lnTo>
                    <a:pt x="462" y="41"/>
                  </a:lnTo>
                  <a:lnTo>
                    <a:pt x="464" y="43"/>
                  </a:lnTo>
                  <a:lnTo>
                    <a:pt x="468" y="44"/>
                  </a:lnTo>
                  <a:lnTo>
                    <a:pt x="471" y="44"/>
                  </a:lnTo>
                  <a:lnTo>
                    <a:pt x="475" y="46"/>
                  </a:lnTo>
                  <a:lnTo>
                    <a:pt x="478" y="47"/>
                  </a:lnTo>
                  <a:lnTo>
                    <a:pt x="482" y="48"/>
                  </a:lnTo>
                  <a:lnTo>
                    <a:pt x="485" y="49"/>
                  </a:lnTo>
                  <a:lnTo>
                    <a:pt x="489" y="50"/>
                  </a:lnTo>
                  <a:lnTo>
                    <a:pt x="493" y="51"/>
                  </a:lnTo>
                  <a:lnTo>
                    <a:pt x="496" y="52"/>
                  </a:lnTo>
                  <a:lnTo>
                    <a:pt x="500" y="53"/>
                  </a:lnTo>
                  <a:lnTo>
                    <a:pt x="503" y="54"/>
                  </a:lnTo>
                  <a:lnTo>
                    <a:pt x="507" y="54"/>
                  </a:lnTo>
                  <a:lnTo>
                    <a:pt x="510" y="56"/>
                  </a:lnTo>
                  <a:lnTo>
                    <a:pt x="514" y="56"/>
                  </a:lnTo>
                  <a:lnTo>
                    <a:pt x="517" y="57"/>
                  </a:lnTo>
                  <a:lnTo>
                    <a:pt x="521" y="58"/>
                  </a:lnTo>
                  <a:lnTo>
                    <a:pt x="524" y="58"/>
                  </a:lnTo>
                  <a:lnTo>
                    <a:pt x="528" y="59"/>
                  </a:lnTo>
                  <a:lnTo>
                    <a:pt x="531" y="60"/>
                  </a:lnTo>
                  <a:lnTo>
                    <a:pt x="534" y="61"/>
                  </a:lnTo>
                  <a:lnTo>
                    <a:pt x="538" y="61"/>
                  </a:lnTo>
                  <a:lnTo>
                    <a:pt x="541" y="63"/>
                  </a:lnTo>
                  <a:lnTo>
                    <a:pt x="545" y="63"/>
                  </a:lnTo>
                  <a:lnTo>
                    <a:pt x="548" y="64"/>
                  </a:lnTo>
                  <a:lnTo>
                    <a:pt x="552" y="64"/>
                  </a:lnTo>
                  <a:lnTo>
                    <a:pt x="555" y="65"/>
                  </a:lnTo>
                  <a:lnTo>
                    <a:pt x="559" y="66"/>
                  </a:lnTo>
                  <a:lnTo>
                    <a:pt x="563" y="66"/>
                  </a:lnTo>
                  <a:lnTo>
                    <a:pt x="566" y="67"/>
                  </a:lnTo>
                  <a:lnTo>
                    <a:pt x="570" y="68"/>
                  </a:lnTo>
                  <a:lnTo>
                    <a:pt x="573" y="68"/>
                  </a:lnTo>
                  <a:lnTo>
                    <a:pt x="577" y="69"/>
                  </a:lnTo>
                  <a:lnTo>
                    <a:pt x="580" y="69"/>
                  </a:lnTo>
                  <a:lnTo>
                    <a:pt x="584" y="69"/>
                  </a:lnTo>
                  <a:lnTo>
                    <a:pt x="586" y="70"/>
                  </a:lnTo>
                  <a:lnTo>
                    <a:pt x="590" y="71"/>
                  </a:lnTo>
                  <a:lnTo>
                    <a:pt x="594" y="71"/>
                  </a:lnTo>
                  <a:lnTo>
                    <a:pt x="597" y="72"/>
                  </a:lnTo>
                  <a:lnTo>
                    <a:pt x="601" y="73"/>
                  </a:lnTo>
                  <a:lnTo>
                    <a:pt x="604" y="73"/>
                  </a:lnTo>
                  <a:lnTo>
                    <a:pt x="608" y="73"/>
                  </a:lnTo>
                  <a:lnTo>
                    <a:pt x="611" y="74"/>
                  </a:lnTo>
                  <a:lnTo>
                    <a:pt x="615" y="74"/>
                  </a:lnTo>
                  <a:lnTo>
                    <a:pt x="618" y="74"/>
                  </a:lnTo>
                  <a:lnTo>
                    <a:pt x="622" y="75"/>
                  </a:lnTo>
                  <a:lnTo>
                    <a:pt x="625" y="76"/>
                  </a:lnTo>
                  <a:lnTo>
                    <a:pt x="629" y="76"/>
                  </a:lnTo>
                  <a:lnTo>
                    <a:pt x="633" y="76"/>
                  </a:lnTo>
                  <a:lnTo>
                    <a:pt x="636" y="77"/>
                  </a:lnTo>
                  <a:lnTo>
                    <a:pt x="640" y="77"/>
                  </a:lnTo>
                  <a:lnTo>
                    <a:pt x="643" y="78"/>
                  </a:lnTo>
                  <a:lnTo>
                    <a:pt x="646" y="78"/>
                  </a:lnTo>
                  <a:lnTo>
                    <a:pt x="649" y="78"/>
                  </a:lnTo>
                  <a:lnTo>
                    <a:pt x="653" y="79"/>
                  </a:lnTo>
                  <a:lnTo>
                    <a:pt x="656" y="79"/>
                  </a:lnTo>
                  <a:lnTo>
                    <a:pt x="660" y="79"/>
                  </a:lnTo>
                  <a:lnTo>
                    <a:pt x="664" y="79"/>
                  </a:lnTo>
                  <a:lnTo>
                    <a:pt x="667" y="80"/>
                  </a:lnTo>
                  <a:lnTo>
                    <a:pt x="671" y="80"/>
                  </a:lnTo>
                  <a:lnTo>
                    <a:pt x="674" y="81"/>
                  </a:lnTo>
                  <a:lnTo>
                    <a:pt x="678" y="81"/>
                  </a:lnTo>
                  <a:lnTo>
                    <a:pt x="681" y="81"/>
                  </a:lnTo>
                  <a:lnTo>
                    <a:pt x="685" y="81"/>
                  </a:lnTo>
                  <a:lnTo>
                    <a:pt x="688" y="81"/>
                  </a:lnTo>
                  <a:lnTo>
                    <a:pt x="692" y="82"/>
                  </a:lnTo>
                  <a:lnTo>
                    <a:pt x="695" y="82"/>
                  </a:lnTo>
                  <a:lnTo>
                    <a:pt x="699" y="83"/>
                  </a:lnTo>
                  <a:lnTo>
                    <a:pt x="699" y="90"/>
                  </a:lnTo>
                  <a:lnTo>
                    <a:pt x="695" y="90"/>
                  </a:lnTo>
                  <a:lnTo>
                    <a:pt x="692" y="90"/>
                  </a:lnTo>
                  <a:lnTo>
                    <a:pt x="688" y="90"/>
                  </a:lnTo>
                  <a:lnTo>
                    <a:pt x="685" y="90"/>
                  </a:lnTo>
                  <a:lnTo>
                    <a:pt x="681" y="90"/>
                  </a:lnTo>
                  <a:lnTo>
                    <a:pt x="678" y="90"/>
                  </a:lnTo>
                  <a:lnTo>
                    <a:pt x="674" y="90"/>
                  </a:lnTo>
                  <a:lnTo>
                    <a:pt x="671" y="90"/>
                  </a:lnTo>
                  <a:lnTo>
                    <a:pt x="667" y="90"/>
                  </a:lnTo>
                  <a:lnTo>
                    <a:pt x="664" y="90"/>
                  </a:lnTo>
                  <a:lnTo>
                    <a:pt x="660" y="90"/>
                  </a:lnTo>
                  <a:lnTo>
                    <a:pt x="656" y="90"/>
                  </a:lnTo>
                  <a:lnTo>
                    <a:pt x="653" y="90"/>
                  </a:lnTo>
                  <a:lnTo>
                    <a:pt x="649" y="90"/>
                  </a:lnTo>
                  <a:lnTo>
                    <a:pt x="646" y="90"/>
                  </a:lnTo>
                  <a:lnTo>
                    <a:pt x="643" y="90"/>
                  </a:lnTo>
                  <a:lnTo>
                    <a:pt x="640" y="90"/>
                  </a:lnTo>
                  <a:lnTo>
                    <a:pt x="636" y="90"/>
                  </a:lnTo>
                  <a:lnTo>
                    <a:pt x="633" y="90"/>
                  </a:lnTo>
                  <a:lnTo>
                    <a:pt x="629" y="90"/>
                  </a:lnTo>
                  <a:lnTo>
                    <a:pt x="625" y="90"/>
                  </a:lnTo>
                  <a:lnTo>
                    <a:pt x="622" y="90"/>
                  </a:lnTo>
                  <a:lnTo>
                    <a:pt x="618" y="90"/>
                  </a:lnTo>
                  <a:lnTo>
                    <a:pt x="615" y="90"/>
                  </a:lnTo>
                  <a:lnTo>
                    <a:pt x="611" y="90"/>
                  </a:lnTo>
                  <a:lnTo>
                    <a:pt x="608" y="90"/>
                  </a:lnTo>
                  <a:lnTo>
                    <a:pt x="604" y="90"/>
                  </a:lnTo>
                  <a:lnTo>
                    <a:pt x="601" y="90"/>
                  </a:lnTo>
                  <a:lnTo>
                    <a:pt x="597" y="90"/>
                  </a:lnTo>
                  <a:lnTo>
                    <a:pt x="594" y="90"/>
                  </a:lnTo>
                  <a:lnTo>
                    <a:pt x="590" y="90"/>
                  </a:lnTo>
                  <a:lnTo>
                    <a:pt x="586" y="90"/>
                  </a:lnTo>
                  <a:lnTo>
                    <a:pt x="584" y="90"/>
                  </a:lnTo>
                  <a:lnTo>
                    <a:pt x="580" y="90"/>
                  </a:lnTo>
                  <a:lnTo>
                    <a:pt x="577" y="90"/>
                  </a:lnTo>
                  <a:lnTo>
                    <a:pt x="573" y="90"/>
                  </a:lnTo>
                  <a:lnTo>
                    <a:pt x="570" y="90"/>
                  </a:lnTo>
                  <a:lnTo>
                    <a:pt x="566" y="90"/>
                  </a:lnTo>
                  <a:lnTo>
                    <a:pt x="563" y="90"/>
                  </a:lnTo>
                  <a:lnTo>
                    <a:pt x="559" y="90"/>
                  </a:lnTo>
                  <a:lnTo>
                    <a:pt x="555" y="90"/>
                  </a:lnTo>
                  <a:lnTo>
                    <a:pt x="552" y="90"/>
                  </a:lnTo>
                  <a:lnTo>
                    <a:pt x="548" y="90"/>
                  </a:lnTo>
                  <a:lnTo>
                    <a:pt x="545" y="90"/>
                  </a:lnTo>
                  <a:lnTo>
                    <a:pt x="541" y="90"/>
                  </a:lnTo>
                  <a:lnTo>
                    <a:pt x="538" y="90"/>
                  </a:lnTo>
                  <a:lnTo>
                    <a:pt x="534" y="90"/>
                  </a:lnTo>
                  <a:lnTo>
                    <a:pt x="531" y="90"/>
                  </a:lnTo>
                  <a:lnTo>
                    <a:pt x="528" y="90"/>
                  </a:lnTo>
                  <a:lnTo>
                    <a:pt x="524" y="90"/>
                  </a:lnTo>
                  <a:lnTo>
                    <a:pt x="521" y="90"/>
                  </a:lnTo>
                  <a:lnTo>
                    <a:pt x="517" y="90"/>
                  </a:lnTo>
                  <a:lnTo>
                    <a:pt x="514" y="90"/>
                  </a:lnTo>
                  <a:lnTo>
                    <a:pt x="510" y="90"/>
                  </a:lnTo>
                  <a:lnTo>
                    <a:pt x="507" y="90"/>
                  </a:lnTo>
                  <a:lnTo>
                    <a:pt x="503" y="90"/>
                  </a:lnTo>
                  <a:lnTo>
                    <a:pt x="500" y="90"/>
                  </a:lnTo>
                  <a:lnTo>
                    <a:pt x="496" y="90"/>
                  </a:lnTo>
                  <a:lnTo>
                    <a:pt x="493" y="90"/>
                  </a:lnTo>
                  <a:lnTo>
                    <a:pt x="489" y="90"/>
                  </a:lnTo>
                  <a:lnTo>
                    <a:pt x="485" y="90"/>
                  </a:lnTo>
                  <a:lnTo>
                    <a:pt x="482" y="90"/>
                  </a:lnTo>
                  <a:lnTo>
                    <a:pt x="478" y="90"/>
                  </a:lnTo>
                  <a:lnTo>
                    <a:pt x="475" y="90"/>
                  </a:lnTo>
                  <a:lnTo>
                    <a:pt x="471" y="90"/>
                  </a:lnTo>
                  <a:lnTo>
                    <a:pt x="468" y="90"/>
                  </a:lnTo>
                  <a:lnTo>
                    <a:pt x="464" y="90"/>
                  </a:lnTo>
                  <a:lnTo>
                    <a:pt x="462" y="90"/>
                  </a:lnTo>
                  <a:lnTo>
                    <a:pt x="458" y="90"/>
                  </a:lnTo>
                  <a:lnTo>
                    <a:pt x="454" y="90"/>
                  </a:lnTo>
                  <a:lnTo>
                    <a:pt x="451" y="90"/>
                  </a:lnTo>
                  <a:lnTo>
                    <a:pt x="447" y="90"/>
                  </a:lnTo>
                  <a:lnTo>
                    <a:pt x="444" y="90"/>
                  </a:lnTo>
                  <a:lnTo>
                    <a:pt x="440" y="90"/>
                  </a:lnTo>
                  <a:lnTo>
                    <a:pt x="437" y="90"/>
                  </a:lnTo>
                  <a:lnTo>
                    <a:pt x="433" y="90"/>
                  </a:lnTo>
                  <a:lnTo>
                    <a:pt x="430" y="90"/>
                  </a:lnTo>
                  <a:lnTo>
                    <a:pt x="426" y="90"/>
                  </a:lnTo>
                  <a:lnTo>
                    <a:pt x="423" y="90"/>
                  </a:lnTo>
                  <a:lnTo>
                    <a:pt x="419" y="90"/>
                  </a:lnTo>
                  <a:lnTo>
                    <a:pt x="416" y="90"/>
                  </a:lnTo>
                  <a:lnTo>
                    <a:pt x="412" y="90"/>
                  </a:lnTo>
                  <a:lnTo>
                    <a:pt x="408" y="90"/>
                  </a:lnTo>
                  <a:lnTo>
                    <a:pt x="405" y="90"/>
                  </a:lnTo>
                  <a:lnTo>
                    <a:pt x="401" y="90"/>
                  </a:lnTo>
                  <a:lnTo>
                    <a:pt x="398" y="90"/>
                  </a:lnTo>
                  <a:lnTo>
                    <a:pt x="395" y="90"/>
                  </a:lnTo>
                  <a:lnTo>
                    <a:pt x="392" y="90"/>
                  </a:lnTo>
                  <a:lnTo>
                    <a:pt x="388" y="90"/>
                  </a:lnTo>
                  <a:lnTo>
                    <a:pt x="384" y="90"/>
                  </a:lnTo>
                  <a:lnTo>
                    <a:pt x="381" y="90"/>
                  </a:lnTo>
                  <a:lnTo>
                    <a:pt x="377" y="90"/>
                  </a:lnTo>
                  <a:lnTo>
                    <a:pt x="374" y="90"/>
                  </a:lnTo>
                  <a:lnTo>
                    <a:pt x="370" y="90"/>
                  </a:lnTo>
                  <a:lnTo>
                    <a:pt x="367" y="90"/>
                  </a:lnTo>
                  <a:lnTo>
                    <a:pt x="363" y="90"/>
                  </a:lnTo>
                  <a:lnTo>
                    <a:pt x="360" y="90"/>
                  </a:lnTo>
                  <a:lnTo>
                    <a:pt x="356" y="90"/>
                  </a:lnTo>
                  <a:lnTo>
                    <a:pt x="353" y="90"/>
                  </a:lnTo>
                  <a:lnTo>
                    <a:pt x="349" y="90"/>
                  </a:lnTo>
                  <a:lnTo>
                    <a:pt x="346" y="90"/>
                  </a:lnTo>
                  <a:lnTo>
                    <a:pt x="342" y="90"/>
                  </a:lnTo>
                  <a:lnTo>
                    <a:pt x="339" y="90"/>
                  </a:lnTo>
                  <a:lnTo>
                    <a:pt x="336" y="90"/>
                  </a:lnTo>
                  <a:lnTo>
                    <a:pt x="332" y="90"/>
                  </a:lnTo>
                  <a:lnTo>
                    <a:pt x="329" y="90"/>
                  </a:lnTo>
                  <a:lnTo>
                    <a:pt x="325" y="90"/>
                  </a:lnTo>
                  <a:lnTo>
                    <a:pt x="322" y="90"/>
                  </a:lnTo>
                  <a:lnTo>
                    <a:pt x="318" y="90"/>
                  </a:lnTo>
                  <a:lnTo>
                    <a:pt x="315" y="90"/>
                  </a:lnTo>
                  <a:lnTo>
                    <a:pt x="311" y="90"/>
                  </a:lnTo>
                  <a:lnTo>
                    <a:pt x="307" y="90"/>
                  </a:lnTo>
                  <a:lnTo>
                    <a:pt x="304" y="90"/>
                  </a:lnTo>
                  <a:lnTo>
                    <a:pt x="300" y="90"/>
                  </a:lnTo>
                  <a:lnTo>
                    <a:pt x="297" y="90"/>
                  </a:lnTo>
                  <a:lnTo>
                    <a:pt x="293" y="90"/>
                  </a:lnTo>
                  <a:lnTo>
                    <a:pt x="290" y="90"/>
                  </a:lnTo>
                  <a:lnTo>
                    <a:pt x="286" y="90"/>
                  </a:lnTo>
                  <a:lnTo>
                    <a:pt x="283" y="90"/>
                  </a:lnTo>
                  <a:lnTo>
                    <a:pt x="280" y="90"/>
                  </a:lnTo>
                  <a:lnTo>
                    <a:pt x="276" y="90"/>
                  </a:lnTo>
                  <a:lnTo>
                    <a:pt x="273" y="90"/>
                  </a:lnTo>
                  <a:lnTo>
                    <a:pt x="269" y="90"/>
                  </a:lnTo>
                  <a:lnTo>
                    <a:pt x="266" y="90"/>
                  </a:lnTo>
                  <a:lnTo>
                    <a:pt x="262" y="90"/>
                  </a:lnTo>
                  <a:lnTo>
                    <a:pt x="259" y="90"/>
                  </a:lnTo>
                  <a:lnTo>
                    <a:pt x="255" y="90"/>
                  </a:lnTo>
                  <a:lnTo>
                    <a:pt x="252" y="90"/>
                  </a:lnTo>
                  <a:lnTo>
                    <a:pt x="248" y="90"/>
                  </a:lnTo>
                  <a:lnTo>
                    <a:pt x="245" y="90"/>
                  </a:lnTo>
                  <a:lnTo>
                    <a:pt x="241" y="90"/>
                  </a:lnTo>
                  <a:lnTo>
                    <a:pt x="237" y="90"/>
                  </a:lnTo>
                  <a:lnTo>
                    <a:pt x="234" y="90"/>
                  </a:lnTo>
                  <a:lnTo>
                    <a:pt x="230" y="90"/>
                  </a:lnTo>
                  <a:lnTo>
                    <a:pt x="227" y="90"/>
                  </a:lnTo>
                  <a:lnTo>
                    <a:pt x="223" y="90"/>
                  </a:lnTo>
                  <a:lnTo>
                    <a:pt x="220" y="90"/>
                  </a:lnTo>
                  <a:lnTo>
                    <a:pt x="216" y="90"/>
                  </a:lnTo>
                  <a:lnTo>
                    <a:pt x="213" y="90"/>
                  </a:lnTo>
                  <a:lnTo>
                    <a:pt x="210" y="90"/>
                  </a:lnTo>
                  <a:lnTo>
                    <a:pt x="206" y="90"/>
                  </a:lnTo>
                  <a:lnTo>
                    <a:pt x="203" y="90"/>
                  </a:lnTo>
                  <a:lnTo>
                    <a:pt x="199" y="90"/>
                  </a:lnTo>
                  <a:lnTo>
                    <a:pt x="196" y="90"/>
                  </a:lnTo>
                  <a:lnTo>
                    <a:pt x="192" y="90"/>
                  </a:lnTo>
                  <a:lnTo>
                    <a:pt x="189" y="90"/>
                  </a:lnTo>
                  <a:lnTo>
                    <a:pt x="185" y="90"/>
                  </a:lnTo>
                  <a:lnTo>
                    <a:pt x="182" y="90"/>
                  </a:lnTo>
                  <a:lnTo>
                    <a:pt x="178" y="90"/>
                  </a:lnTo>
                  <a:lnTo>
                    <a:pt x="175" y="90"/>
                  </a:lnTo>
                  <a:lnTo>
                    <a:pt x="171" y="90"/>
                  </a:lnTo>
                  <a:lnTo>
                    <a:pt x="167" y="90"/>
                  </a:lnTo>
                  <a:lnTo>
                    <a:pt x="164" y="90"/>
                  </a:lnTo>
                  <a:lnTo>
                    <a:pt x="160" y="90"/>
                  </a:lnTo>
                  <a:lnTo>
                    <a:pt x="157" y="90"/>
                  </a:lnTo>
                  <a:lnTo>
                    <a:pt x="153" y="90"/>
                  </a:lnTo>
                  <a:lnTo>
                    <a:pt x="151" y="90"/>
                  </a:lnTo>
                  <a:lnTo>
                    <a:pt x="147" y="90"/>
                  </a:lnTo>
                  <a:lnTo>
                    <a:pt x="144" y="90"/>
                  </a:lnTo>
                  <a:lnTo>
                    <a:pt x="140" y="90"/>
                  </a:lnTo>
                  <a:lnTo>
                    <a:pt x="136" y="90"/>
                  </a:lnTo>
                  <a:lnTo>
                    <a:pt x="133" y="90"/>
                  </a:lnTo>
                  <a:lnTo>
                    <a:pt x="129" y="90"/>
                  </a:lnTo>
                  <a:lnTo>
                    <a:pt x="126" y="90"/>
                  </a:lnTo>
                  <a:lnTo>
                    <a:pt x="122" y="90"/>
                  </a:lnTo>
                  <a:lnTo>
                    <a:pt x="119" y="90"/>
                  </a:lnTo>
                  <a:lnTo>
                    <a:pt x="115" y="90"/>
                  </a:lnTo>
                  <a:lnTo>
                    <a:pt x="112" y="90"/>
                  </a:lnTo>
                  <a:lnTo>
                    <a:pt x="108" y="90"/>
                  </a:lnTo>
                  <a:lnTo>
                    <a:pt x="105" y="90"/>
                  </a:lnTo>
                  <a:lnTo>
                    <a:pt x="101" y="90"/>
                  </a:lnTo>
                  <a:lnTo>
                    <a:pt x="97" y="90"/>
                  </a:lnTo>
                  <a:lnTo>
                    <a:pt x="95" y="90"/>
                  </a:lnTo>
                  <a:lnTo>
                    <a:pt x="91" y="90"/>
                  </a:lnTo>
                  <a:lnTo>
                    <a:pt x="88" y="90"/>
                  </a:lnTo>
                  <a:lnTo>
                    <a:pt x="84" y="90"/>
                  </a:lnTo>
                  <a:lnTo>
                    <a:pt x="81" y="90"/>
                  </a:lnTo>
                  <a:lnTo>
                    <a:pt x="77" y="90"/>
                  </a:lnTo>
                  <a:lnTo>
                    <a:pt x="74" y="90"/>
                  </a:lnTo>
                  <a:lnTo>
                    <a:pt x="70" y="90"/>
                  </a:lnTo>
                  <a:lnTo>
                    <a:pt x="66" y="90"/>
                  </a:lnTo>
                  <a:lnTo>
                    <a:pt x="63" y="90"/>
                  </a:lnTo>
                  <a:lnTo>
                    <a:pt x="59" y="90"/>
                  </a:lnTo>
                  <a:lnTo>
                    <a:pt x="56" y="90"/>
                  </a:lnTo>
                  <a:lnTo>
                    <a:pt x="52" y="90"/>
                  </a:lnTo>
                  <a:lnTo>
                    <a:pt x="49" y="90"/>
                  </a:lnTo>
                  <a:lnTo>
                    <a:pt x="45" y="90"/>
                  </a:lnTo>
                  <a:lnTo>
                    <a:pt x="42" y="90"/>
                  </a:lnTo>
                  <a:lnTo>
                    <a:pt x="38" y="90"/>
                  </a:lnTo>
                  <a:lnTo>
                    <a:pt x="35" y="90"/>
                  </a:lnTo>
                  <a:lnTo>
                    <a:pt x="31" y="90"/>
                  </a:lnTo>
                  <a:lnTo>
                    <a:pt x="28" y="90"/>
                  </a:lnTo>
                  <a:lnTo>
                    <a:pt x="25" y="90"/>
                  </a:lnTo>
                  <a:lnTo>
                    <a:pt x="21" y="90"/>
                  </a:lnTo>
                  <a:lnTo>
                    <a:pt x="18" y="90"/>
                  </a:lnTo>
                  <a:lnTo>
                    <a:pt x="14" y="90"/>
                  </a:lnTo>
                  <a:lnTo>
                    <a:pt x="11" y="90"/>
                  </a:lnTo>
                  <a:lnTo>
                    <a:pt x="7" y="90"/>
                  </a:lnTo>
                  <a:lnTo>
                    <a:pt x="4" y="90"/>
                  </a:lnTo>
                  <a:lnTo>
                    <a:pt x="0" y="90"/>
                  </a:lnTo>
                </a:path>
              </a:pathLst>
            </a:custGeom>
            <a:solidFill>
              <a:srgbClr val="CC0000"/>
            </a:solidFill>
            <a:ln w="12700" cap="rnd">
              <a:noFill/>
              <a:round/>
              <a:headEnd/>
              <a:tailEnd/>
            </a:ln>
          </p:spPr>
          <p:txBody>
            <a:bodyPr/>
            <a:lstStyle/>
            <a:p>
              <a:endParaRPr lang="en-US"/>
            </a:p>
          </p:txBody>
        </p:sp>
        <p:sp>
          <p:nvSpPr>
            <p:cNvPr id="3089" name="Line 30"/>
            <p:cNvSpPr>
              <a:spLocks noChangeShapeType="1"/>
            </p:cNvSpPr>
            <p:nvPr/>
          </p:nvSpPr>
          <p:spPr bwMode="auto">
            <a:xfrm flipH="1">
              <a:off x="3136" y="2909"/>
              <a:ext cx="2122" cy="0"/>
            </a:xfrm>
            <a:prstGeom prst="line">
              <a:avLst/>
            </a:prstGeom>
            <a:noFill/>
            <a:ln w="12700">
              <a:solidFill>
                <a:srgbClr val="000000"/>
              </a:solidFill>
              <a:round/>
              <a:headEnd/>
              <a:tailEnd/>
            </a:ln>
          </p:spPr>
          <p:txBody>
            <a:bodyPr wrap="none" anchor="ctr"/>
            <a:lstStyle/>
            <a:p>
              <a:endParaRPr lang="en-US"/>
            </a:p>
          </p:txBody>
        </p:sp>
        <p:sp>
          <p:nvSpPr>
            <p:cNvPr id="3090" name="Line 31"/>
            <p:cNvSpPr>
              <a:spLocks noChangeShapeType="1"/>
            </p:cNvSpPr>
            <p:nvPr/>
          </p:nvSpPr>
          <p:spPr bwMode="auto">
            <a:xfrm>
              <a:off x="5016" y="2504"/>
              <a:ext cx="4" cy="335"/>
            </a:xfrm>
            <a:prstGeom prst="line">
              <a:avLst/>
            </a:prstGeom>
            <a:noFill/>
            <a:ln w="25400">
              <a:solidFill>
                <a:srgbClr val="000000"/>
              </a:solidFill>
              <a:round/>
              <a:headEnd/>
              <a:tailEnd type="triangle" w="med" len="med"/>
            </a:ln>
          </p:spPr>
          <p:txBody>
            <a:bodyPr wrap="none" anchor="ctr"/>
            <a:lstStyle/>
            <a:p>
              <a:endParaRPr lang="en-US"/>
            </a:p>
          </p:txBody>
        </p:sp>
        <p:sp>
          <p:nvSpPr>
            <p:cNvPr id="3091" name="Rectangle 32"/>
            <p:cNvSpPr>
              <a:spLocks noChangeArrowheads="1"/>
            </p:cNvSpPr>
            <p:nvPr/>
          </p:nvSpPr>
          <p:spPr bwMode="auto">
            <a:xfrm flipH="1">
              <a:off x="4171" y="2250"/>
              <a:ext cx="1166" cy="229"/>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 Region</a:t>
              </a:r>
            </a:p>
          </p:txBody>
        </p:sp>
        <p:sp>
          <p:nvSpPr>
            <p:cNvPr id="3092" name="Rectangle 33"/>
            <p:cNvSpPr>
              <a:spLocks noChangeArrowheads="1"/>
            </p:cNvSpPr>
            <p:nvPr/>
          </p:nvSpPr>
          <p:spPr bwMode="auto">
            <a:xfrm flipH="1">
              <a:off x="3421" y="2732"/>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3093" name="Rectangle 34"/>
            <p:cNvSpPr>
              <a:spLocks noChangeArrowheads="1"/>
            </p:cNvSpPr>
            <p:nvPr/>
          </p:nvSpPr>
          <p:spPr bwMode="auto">
            <a:xfrm flipH="1">
              <a:off x="4235" y="3313"/>
              <a:ext cx="98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Critical Value</a:t>
              </a:r>
            </a:p>
          </p:txBody>
        </p:sp>
        <p:sp>
          <p:nvSpPr>
            <p:cNvPr id="3094" name="Line 35"/>
            <p:cNvSpPr>
              <a:spLocks noChangeShapeType="1"/>
            </p:cNvSpPr>
            <p:nvPr/>
          </p:nvSpPr>
          <p:spPr bwMode="auto">
            <a:xfrm flipV="1">
              <a:off x="4926" y="2924"/>
              <a:ext cx="0" cy="364"/>
            </a:xfrm>
            <a:prstGeom prst="line">
              <a:avLst/>
            </a:prstGeom>
            <a:noFill/>
            <a:ln w="25400">
              <a:solidFill>
                <a:srgbClr val="000000"/>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410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4101" name="Rectangle 4"/>
          <p:cNvSpPr>
            <a:spLocks noGrp="1" noChangeArrowheads="1"/>
          </p:cNvSpPr>
          <p:nvPr>
            <p:ph type="title"/>
          </p:nvPr>
        </p:nvSpPr>
        <p:spPr>
          <a:noFill/>
        </p:spPr>
        <p:txBody>
          <a:bodyPr lIns="90488" tIns="44450" rIns="90488" bIns="44450"/>
          <a:lstStyle/>
          <a:p>
            <a:r>
              <a:rPr lang="en-US" smtClean="0"/>
              <a:t>Two-tailed Tests</a:t>
            </a:r>
          </a:p>
        </p:txBody>
      </p:sp>
      <p:sp>
        <p:nvSpPr>
          <p:cNvPr id="4102" name="Freeform 5"/>
          <p:cNvSpPr>
            <a:spLocks/>
          </p:cNvSpPr>
          <p:nvPr/>
        </p:nvSpPr>
        <p:spPr bwMode="auto">
          <a:xfrm>
            <a:off x="898525" y="4999038"/>
            <a:ext cx="2782888" cy="1587"/>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grpSp>
        <p:nvGrpSpPr>
          <p:cNvPr id="2" name="Group 28"/>
          <p:cNvGrpSpPr>
            <a:grpSpLocks/>
          </p:cNvGrpSpPr>
          <p:nvPr/>
        </p:nvGrpSpPr>
        <p:grpSpPr bwMode="auto">
          <a:xfrm>
            <a:off x="712788" y="1768475"/>
            <a:ext cx="7596187" cy="3305175"/>
            <a:chOff x="449" y="1114"/>
            <a:chExt cx="4785" cy="2082"/>
          </a:xfrm>
        </p:grpSpPr>
        <p:graphicFrame>
          <p:nvGraphicFramePr>
            <p:cNvPr id="4098" name="Object 6">
              <a:hlinkClick r:id="" action="ppaction://ole?verb=0"/>
            </p:cNvPr>
            <p:cNvGraphicFramePr>
              <a:graphicFrameLocks/>
            </p:cNvGraphicFramePr>
            <p:nvPr/>
          </p:nvGraphicFramePr>
          <p:xfrm>
            <a:off x="449" y="1114"/>
            <a:ext cx="1884" cy="1358"/>
          </p:xfrm>
          <a:graphic>
            <a:graphicData uri="http://schemas.openxmlformats.org/presentationml/2006/ole">
              <mc:AlternateContent xmlns:mc="http://schemas.openxmlformats.org/markup-compatibility/2006">
                <mc:Choice xmlns:v="urn:schemas-microsoft-com:vml" Requires="v">
                  <p:oleObj spid="_x0000_s154639" name="Equation" r:id="rId4" imgW="711000" imgH="431640" progId="Equation.3">
                    <p:embed/>
                  </p:oleObj>
                </mc:Choice>
                <mc:Fallback>
                  <p:oleObj name="Equation" r:id="rId4" imgW="711000" imgH="43164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 y="1114"/>
                          <a:ext cx="1884" cy="135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nvGrpSpPr>
            <p:cNvPr id="3" name="Group 26"/>
            <p:cNvGrpSpPr>
              <a:grpSpLocks/>
            </p:cNvGrpSpPr>
            <p:nvPr/>
          </p:nvGrpSpPr>
          <p:grpSpPr bwMode="auto">
            <a:xfrm>
              <a:off x="2582" y="1124"/>
              <a:ext cx="2652" cy="2072"/>
              <a:chOff x="2582" y="1124"/>
              <a:chExt cx="2652" cy="2072"/>
            </a:xfrm>
          </p:grpSpPr>
          <p:sp>
            <p:nvSpPr>
              <p:cNvPr id="4105" name="Rectangle 7"/>
              <p:cNvSpPr>
                <a:spLocks noChangeArrowheads="1"/>
              </p:cNvSpPr>
              <p:nvPr/>
            </p:nvSpPr>
            <p:spPr bwMode="auto">
              <a:xfrm>
                <a:off x="2582" y="1124"/>
                <a:ext cx="2652" cy="2072"/>
              </a:xfrm>
              <a:prstGeom prst="rect">
                <a:avLst/>
              </a:prstGeom>
              <a:solidFill>
                <a:schemeClr val="tx1"/>
              </a:solidFill>
              <a:ln w="76200">
                <a:solidFill>
                  <a:srgbClr val="F6BF69"/>
                </a:solidFill>
                <a:miter lim="800000"/>
                <a:headEnd/>
                <a:tailEnd/>
              </a:ln>
            </p:spPr>
            <p:txBody>
              <a:bodyPr wrap="none" anchor="ctr"/>
              <a:lstStyle/>
              <a:p>
                <a:endParaRPr lang="en-US"/>
              </a:p>
            </p:txBody>
          </p:sp>
          <p:grpSp>
            <p:nvGrpSpPr>
              <p:cNvPr id="4" name="Group 15"/>
              <p:cNvGrpSpPr>
                <a:grpSpLocks/>
              </p:cNvGrpSpPr>
              <p:nvPr/>
            </p:nvGrpSpPr>
            <p:grpSpPr bwMode="auto">
              <a:xfrm>
                <a:off x="2644" y="1227"/>
                <a:ext cx="2453" cy="1112"/>
                <a:chOff x="2644" y="1227"/>
                <a:chExt cx="2453" cy="1112"/>
              </a:xfrm>
            </p:grpSpPr>
            <p:sp>
              <p:nvSpPr>
                <p:cNvPr id="4117" name="Freeform 8"/>
                <p:cNvSpPr>
                  <a:spLocks/>
                </p:cNvSpPr>
                <p:nvPr/>
              </p:nvSpPr>
              <p:spPr bwMode="auto">
                <a:xfrm>
                  <a:off x="3074" y="1229"/>
                  <a:ext cx="2023" cy="1109"/>
                </a:xfrm>
                <a:custGeom>
                  <a:avLst/>
                  <a:gdLst>
                    <a:gd name="T0" fmla="*/ 1961 w 2023"/>
                    <a:gd name="T1" fmla="*/ 1089 h 1109"/>
                    <a:gd name="T2" fmla="*/ 1897 w 2023"/>
                    <a:gd name="T3" fmla="*/ 1078 h 1109"/>
                    <a:gd name="T4" fmla="*/ 1832 w 2023"/>
                    <a:gd name="T5" fmla="*/ 1063 h 1109"/>
                    <a:gd name="T6" fmla="*/ 1767 w 2023"/>
                    <a:gd name="T7" fmla="*/ 1042 h 1109"/>
                    <a:gd name="T8" fmla="*/ 1702 w 2023"/>
                    <a:gd name="T9" fmla="*/ 1012 h 1109"/>
                    <a:gd name="T10" fmla="*/ 1638 w 2023"/>
                    <a:gd name="T11" fmla="*/ 973 h 1109"/>
                    <a:gd name="T12" fmla="*/ 1573 w 2023"/>
                    <a:gd name="T13" fmla="*/ 923 h 1109"/>
                    <a:gd name="T14" fmla="*/ 1508 w 2023"/>
                    <a:gd name="T15" fmla="*/ 860 h 1109"/>
                    <a:gd name="T16" fmla="*/ 1443 w 2023"/>
                    <a:gd name="T17" fmla="*/ 784 h 1109"/>
                    <a:gd name="T18" fmla="*/ 1377 w 2023"/>
                    <a:gd name="T19" fmla="*/ 698 h 1109"/>
                    <a:gd name="T20" fmla="*/ 1313 w 2023"/>
                    <a:gd name="T21" fmla="*/ 600 h 1109"/>
                    <a:gd name="T22" fmla="*/ 1248 w 2023"/>
                    <a:gd name="T23" fmla="*/ 496 h 1109"/>
                    <a:gd name="T24" fmla="*/ 1183 w 2023"/>
                    <a:gd name="T25" fmla="*/ 389 h 1109"/>
                    <a:gd name="T26" fmla="*/ 1118 w 2023"/>
                    <a:gd name="T27" fmla="*/ 284 h 1109"/>
                    <a:gd name="T28" fmla="*/ 1054 w 2023"/>
                    <a:gd name="T29" fmla="*/ 188 h 1109"/>
                    <a:gd name="T30" fmla="*/ 989 w 2023"/>
                    <a:gd name="T31" fmla="*/ 107 h 1109"/>
                    <a:gd name="T32" fmla="*/ 924 w 2023"/>
                    <a:gd name="T33" fmla="*/ 45 h 1109"/>
                    <a:gd name="T34" fmla="*/ 859 w 2023"/>
                    <a:gd name="T35" fmla="*/ 9 h 1109"/>
                    <a:gd name="T36" fmla="*/ 794 w 2023"/>
                    <a:gd name="T37" fmla="*/ 0 h 1109"/>
                    <a:gd name="T38" fmla="*/ 729 w 2023"/>
                    <a:gd name="T39" fmla="*/ 19 h 1109"/>
                    <a:gd name="T40" fmla="*/ 664 w 2023"/>
                    <a:gd name="T41" fmla="*/ 65 h 1109"/>
                    <a:gd name="T42" fmla="*/ 599 w 2023"/>
                    <a:gd name="T43" fmla="*/ 134 h 1109"/>
                    <a:gd name="T44" fmla="*/ 535 w 2023"/>
                    <a:gd name="T45" fmla="*/ 222 h 1109"/>
                    <a:gd name="T46" fmla="*/ 470 w 2023"/>
                    <a:gd name="T47" fmla="*/ 323 h 1109"/>
                    <a:gd name="T48" fmla="*/ 405 w 2023"/>
                    <a:gd name="T49" fmla="*/ 429 h 1109"/>
                    <a:gd name="T50" fmla="*/ 340 w 2023"/>
                    <a:gd name="T51" fmla="*/ 536 h 1109"/>
                    <a:gd name="T52" fmla="*/ 275 w 2023"/>
                    <a:gd name="T53" fmla="*/ 638 h 1109"/>
                    <a:gd name="T54" fmla="*/ 211 w 2023"/>
                    <a:gd name="T55" fmla="*/ 732 h 1109"/>
                    <a:gd name="T56" fmla="*/ 146 w 2023"/>
                    <a:gd name="T57" fmla="*/ 815 h 1109"/>
                    <a:gd name="T58" fmla="*/ 80 w 2023"/>
                    <a:gd name="T59" fmla="*/ 885 h 1109"/>
                    <a:gd name="T60" fmla="*/ 15 w 2023"/>
                    <a:gd name="T61" fmla="*/ 943 h 1109"/>
                    <a:gd name="T62" fmla="*/ 44 w 2023"/>
                    <a:gd name="T63" fmla="*/ 1108 h 1109"/>
                    <a:gd name="T64" fmla="*/ 109 w 2023"/>
                    <a:gd name="T65" fmla="*/ 1108 h 1109"/>
                    <a:gd name="T66" fmla="*/ 174 w 2023"/>
                    <a:gd name="T67" fmla="*/ 1108 h 1109"/>
                    <a:gd name="T68" fmla="*/ 238 w 2023"/>
                    <a:gd name="T69" fmla="*/ 1108 h 1109"/>
                    <a:gd name="T70" fmla="*/ 303 w 2023"/>
                    <a:gd name="T71" fmla="*/ 1108 h 1109"/>
                    <a:gd name="T72" fmla="*/ 368 w 2023"/>
                    <a:gd name="T73" fmla="*/ 1108 h 1109"/>
                    <a:gd name="T74" fmla="*/ 434 w 2023"/>
                    <a:gd name="T75" fmla="*/ 1108 h 1109"/>
                    <a:gd name="T76" fmla="*/ 499 w 2023"/>
                    <a:gd name="T77" fmla="*/ 1108 h 1109"/>
                    <a:gd name="T78" fmla="*/ 563 w 2023"/>
                    <a:gd name="T79" fmla="*/ 1108 h 1109"/>
                    <a:gd name="T80" fmla="*/ 628 w 2023"/>
                    <a:gd name="T81" fmla="*/ 1108 h 1109"/>
                    <a:gd name="T82" fmla="*/ 693 w 2023"/>
                    <a:gd name="T83" fmla="*/ 1108 h 1109"/>
                    <a:gd name="T84" fmla="*/ 758 w 2023"/>
                    <a:gd name="T85" fmla="*/ 1108 h 1109"/>
                    <a:gd name="T86" fmla="*/ 822 w 2023"/>
                    <a:gd name="T87" fmla="*/ 1108 h 1109"/>
                    <a:gd name="T88" fmla="*/ 887 w 2023"/>
                    <a:gd name="T89" fmla="*/ 1108 h 1109"/>
                    <a:gd name="T90" fmla="*/ 952 w 2023"/>
                    <a:gd name="T91" fmla="*/ 1108 h 1109"/>
                    <a:gd name="T92" fmla="*/ 1017 w 2023"/>
                    <a:gd name="T93" fmla="*/ 1108 h 1109"/>
                    <a:gd name="T94" fmla="*/ 1081 w 2023"/>
                    <a:gd name="T95" fmla="*/ 1108 h 1109"/>
                    <a:gd name="T96" fmla="*/ 1147 w 2023"/>
                    <a:gd name="T97" fmla="*/ 1108 h 1109"/>
                    <a:gd name="T98" fmla="*/ 1212 w 2023"/>
                    <a:gd name="T99" fmla="*/ 1108 h 1109"/>
                    <a:gd name="T100" fmla="*/ 1277 w 2023"/>
                    <a:gd name="T101" fmla="*/ 1108 h 1109"/>
                    <a:gd name="T102" fmla="*/ 1341 w 2023"/>
                    <a:gd name="T103" fmla="*/ 1108 h 1109"/>
                    <a:gd name="T104" fmla="*/ 1406 w 2023"/>
                    <a:gd name="T105" fmla="*/ 1108 h 1109"/>
                    <a:gd name="T106" fmla="*/ 1471 w 2023"/>
                    <a:gd name="T107" fmla="*/ 1108 h 1109"/>
                    <a:gd name="T108" fmla="*/ 1536 w 2023"/>
                    <a:gd name="T109" fmla="*/ 1108 h 1109"/>
                    <a:gd name="T110" fmla="*/ 1601 w 2023"/>
                    <a:gd name="T111" fmla="*/ 1108 h 1109"/>
                    <a:gd name="T112" fmla="*/ 1666 w 2023"/>
                    <a:gd name="T113" fmla="*/ 1108 h 1109"/>
                    <a:gd name="T114" fmla="*/ 1731 w 2023"/>
                    <a:gd name="T115" fmla="*/ 1108 h 1109"/>
                    <a:gd name="T116" fmla="*/ 1796 w 2023"/>
                    <a:gd name="T117" fmla="*/ 1108 h 1109"/>
                    <a:gd name="T118" fmla="*/ 1861 w 2023"/>
                    <a:gd name="T119" fmla="*/ 1108 h 1109"/>
                    <a:gd name="T120" fmla="*/ 1925 w 2023"/>
                    <a:gd name="T121" fmla="*/ 1108 h 1109"/>
                    <a:gd name="T122" fmla="*/ 1990 w 2023"/>
                    <a:gd name="T123" fmla="*/ 1108 h 11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23"/>
                    <a:gd name="T187" fmla="*/ 0 h 1109"/>
                    <a:gd name="T188" fmla="*/ 2023 w 2023"/>
                    <a:gd name="T189" fmla="*/ 1109 h 11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23" h="1109">
                      <a:moveTo>
                        <a:pt x="2022" y="1096"/>
                      </a:moveTo>
                      <a:lnTo>
                        <a:pt x="2018" y="1096"/>
                      </a:lnTo>
                      <a:lnTo>
                        <a:pt x="2015" y="1096"/>
                      </a:lnTo>
                      <a:lnTo>
                        <a:pt x="2011" y="1095"/>
                      </a:lnTo>
                      <a:lnTo>
                        <a:pt x="2007" y="1095"/>
                      </a:lnTo>
                      <a:lnTo>
                        <a:pt x="2002" y="1095"/>
                      </a:lnTo>
                      <a:lnTo>
                        <a:pt x="1998" y="1094"/>
                      </a:lnTo>
                      <a:lnTo>
                        <a:pt x="1994" y="1094"/>
                      </a:lnTo>
                      <a:lnTo>
                        <a:pt x="1990" y="1093"/>
                      </a:lnTo>
                      <a:lnTo>
                        <a:pt x="1986" y="1093"/>
                      </a:lnTo>
                      <a:lnTo>
                        <a:pt x="1982" y="1092"/>
                      </a:lnTo>
                      <a:lnTo>
                        <a:pt x="1978" y="1092"/>
                      </a:lnTo>
                      <a:lnTo>
                        <a:pt x="1974" y="1091"/>
                      </a:lnTo>
                      <a:lnTo>
                        <a:pt x="1970" y="1091"/>
                      </a:lnTo>
                      <a:lnTo>
                        <a:pt x="1965" y="1090"/>
                      </a:lnTo>
                      <a:lnTo>
                        <a:pt x="1961" y="1089"/>
                      </a:lnTo>
                      <a:lnTo>
                        <a:pt x="1957" y="1089"/>
                      </a:lnTo>
                      <a:lnTo>
                        <a:pt x="1954" y="1088"/>
                      </a:lnTo>
                      <a:lnTo>
                        <a:pt x="1950" y="1088"/>
                      </a:lnTo>
                      <a:lnTo>
                        <a:pt x="1946" y="1087"/>
                      </a:lnTo>
                      <a:lnTo>
                        <a:pt x="1942" y="1086"/>
                      </a:lnTo>
                      <a:lnTo>
                        <a:pt x="1938" y="1086"/>
                      </a:lnTo>
                      <a:lnTo>
                        <a:pt x="1934" y="1085"/>
                      </a:lnTo>
                      <a:lnTo>
                        <a:pt x="1929" y="1084"/>
                      </a:lnTo>
                      <a:lnTo>
                        <a:pt x="1925" y="1084"/>
                      </a:lnTo>
                      <a:lnTo>
                        <a:pt x="1921" y="1083"/>
                      </a:lnTo>
                      <a:lnTo>
                        <a:pt x="1917" y="1082"/>
                      </a:lnTo>
                      <a:lnTo>
                        <a:pt x="1913" y="1082"/>
                      </a:lnTo>
                      <a:lnTo>
                        <a:pt x="1909" y="1081"/>
                      </a:lnTo>
                      <a:lnTo>
                        <a:pt x="1905" y="1080"/>
                      </a:lnTo>
                      <a:lnTo>
                        <a:pt x="1901" y="1079"/>
                      </a:lnTo>
                      <a:lnTo>
                        <a:pt x="1897" y="1078"/>
                      </a:lnTo>
                      <a:lnTo>
                        <a:pt x="1892" y="1077"/>
                      </a:lnTo>
                      <a:lnTo>
                        <a:pt x="1888" y="1076"/>
                      </a:lnTo>
                      <a:lnTo>
                        <a:pt x="1884" y="1076"/>
                      </a:lnTo>
                      <a:lnTo>
                        <a:pt x="1880" y="1075"/>
                      </a:lnTo>
                      <a:lnTo>
                        <a:pt x="1876" y="1074"/>
                      </a:lnTo>
                      <a:lnTo>
                        <a:pt x="1873" y="1073"/>
                      </a:lnTo>
                      <a:lnTo>
                        <a:pt x="1869" y="1072"/>
                      </a:lnTo>
                      <a:lnTo>
                        <a:pt x="1865" y="1072"/>
                      </a:lnTo>
                      <a:lnTo>
                        <a:pt x="1861" y="1071"/>
                      </a:lnTo>
                      <a:lnTo>
                        <a:pt x="1856" y="1070"/>
                      </a:lnTo>
                      <a:lnTo>
                        <a:pt x="1852" y="1069"/>
                      </a:lnTo>
                      <a:lnTo>
                        <a:pt x="1848" y="1068"/>
                      </a:lnTo>
                      <a:lnTo>
                        <a:pt x="1844" y="1067"/>
                      </a:lnTo>
                      <a:lnTo>
                        <a:pt x="1840" y="1066"/>
                      </a:lnTo>
                      <a:lnTo>
                        <a:pt x="1836" y="1064"/>
                      </a:lnTo>
                      <a:lnTo>
                        <a:pt x="1832" y="1063"/>
                      </a:lnTo>
                      <a:lnTo>
                        <a:pt x="1828" y="1062"/>
                      </a:lnTo>
                      <a:lnTo>
                        <a:pt x="1824" y="1061"/>
                      </a:lnTo>
                      <a:lnTo>
                        <a:pt x="1819" y="1059"/>
                      </a:lnTo>
                      <a:lnTo>
                        <a:pt x="1815" y="1059"/>
                      </a:lnTo>
                      <a:lnTo>
                        <a:pt x="1811" y="1057"/>
                      </a:lnTo>
                      <a:lnTo>
                        <a:pt x="1807" y="1056"/>
                      </a:lnTo>
                      <a:lnTo>
                        <a:pt x="1803" y="1055"/>
                      </a:lnTo>
                      <a:lnTo>
                        <a:pt x="1799" y="1053"/>
                      </a:lnTo>
                      <a:lnTo>
                        <a:pt x="1796" y="1052"/>
                      </a:lnTo>
                      <a:lnTo>
                        <a:pt x="1792" y="1050"/>
                      </a:lnTo>
                      <a:lnTo>
                        <a:pt x="1788" y="1049"/>
                      </a:lnTo>
                      <a:lnTo>
                        <a:pt x="1784" y="1048"/>
                      </a:lnTo>
                      <a:lnTo>
                        <a:pt x="1779" y="1047"/>
                      </a:lnTo>
                      <a:lnTo>
                        <a:pt x="1775" y="1045"/>
                      </a:lnTo>
                      <a:lnTo>
                        <a:pt x="1771" y="1043"/>
                      </a:lnTo>
                      <a:lnTo>
                        <a:pt x="1767" y="1042"/>
                      </a:lnTo>
                      <a:lnTo>
                        <a:pt x="1763" y="1040"/>
                      </a:lnTo>
                      <a:lnTo>
                        <a:pt x="1759" y="1038"/>
                      </a:lnTo>
                      <a:lnTo>
                        <a:pt x="1755" y="1037"/>
                      </a:lnTo>
                      <a:lnTo>
                        <a:pt x="1751" y="1035"/>
                      </a:lnTo>
                      <a:lnTo>
                        <a:pt x="1747" y="1033"/>
                      </a:lnTo>
                      <a:lnTo>
                        <a:pt x="1742" y="1031"/>
                      </a:lnTo>
                      <a:lnTo>
                        <a:pt x="1738" y="1029"/>
                      </a:lnTo>
                      <a:lnTo>
                        <a:pt x="1734" y="1027"/>
                      </a:lnTo>
                      <a:lnTo>
                        <a:pt x="1731" y="1026"/>
                      </a:lnTo>
                      <a:lnTo>
                        <a:pt x="1727" y="1024"/>
                      </a:lnTo>
                      <a:lnTo>
                        <a:pt x="1723" y="1022"/>
                      </a:lnTo>
                      <a:lnTo>
                        <a:pt x="1719" y="1021"/>
                      </a:lnTo>
                      <a:lnTo>
                        <a:pt x="1715" y="1018"/>
                      </a:lnTo>
                      <a:lnTo>
                        <a:pt x="1711" y="1016"/>
                      </a:lnTo>
                      <a:lnTo>
                        <a:pt x="1706" y="1014"/>
                      </a:lnTo>
                      <a:lnTo>
                        <a:pt x="1702" y="1012"/>
                      </a:lnTo>
                      <a:lnTo>
                        <a:pt x="1698" y="1010"/>
                      </a:lnTo>
                      <a:lnTo>
                        <a:pt x="1694" y="1007"/>
                      </a:lnTo>
                      <a:lnTo>
                        <a:pt x="1690" y="1005"/>
                      </a:lnTo>
                      <a:lnTo>
                        <a:pt x="1686" y="1002"/>
                      </a:lnTo>
                      <a:lnTo>
                        <a:pt x="1682" y="1000"/>
                      </a:lnTo>
                      <a:lnTo>
                        <a:pt x="1678" y="999"/>
                      </a:lnTo>
                      <a:lnTo>
                        <a:pt x="1674" y="996"/>
                      </a:lnTo>
                      <a:lnTo>
                        <a:pt x="1669" y="994"/>
                      </a:lnTo>
                      <a:lnTo>
                        <a:pt x="1666" y="991"/>
                      </a:lnTo>
                      <a:lnTo>
                        <a:pt x="1662" y="989"/>
                      </a:lnTo>
                      <a:lnTo>
                        <a:pt x="1658" y="986"/>
                      </a:lnTo>
                      <a:lnTo>
                        <a:pt x="1654" y="983"/>
                      </a:lnTo>
                      <a:lnTo>
                        <a:pt x="1650" y="981"/>
                      </a:lnTo>
                      <a:lnTo>
                        <a:pt x="1646" y="978"/>
                      </a:lnTo>
                      <a:lnTo>
                        <a:pt x="1642" y="976"/>
                      </a:lnTo>
                      <a:lnTo>
                        <a:pt x="1638" y="973"/>
                      </a:lnTo>
                      <a:lnTo>
                        <a:pt x="1633" y="970"/>
                      </a:lnTo>
                      <a:lnTo>
                        <a:pt x="1629" y="967"/>
                      </a:lnTo>
                      <a:lnTo>
                        <a:pt x="1625" y="964"/>
                      </a:lnTo>
                      <a:lnTo>
                        <a:pt x="1621" y="961"/>
                      </a:lnTo>
                      <a:lnTo>
                        <a:pt x="1617" y="958"/>
                      </a:lnTo>
                      <a:lnTo>
                        <a:pt x="1613" y="955"/>
                      </a:lnTo>
                      <a:lnTo>
                        <a:pt x="1609" y="952"/>
                      </a:lnTo>
                      <a:lnTo>
                        <a:pt x="1605" y="949"/>
                      </a:lnTo>
                      <a:lnTo>
                        <a:pt x="1601" y="946"/>
                      </a:lnTo>
                      <a:lnTo>
                        <a:pt x="1596" y="943"/>
                      </a:lnTo>
                      <a:lnTo>
                        <a:pt x="1592" y="940"/>
                      </a:lnTo>
                      <a:lnTo>
                        <a:pt x="1588" y="936"/>
                      </a:lnTo>
                      <a:lnTo>
                        <a:pt x="1584" y="933"/>
                      </a:lnTo>
                      <a:lnTo>
                        <a:pt x="1581" y="929"/>
                      </a:lnTo>
                      <a:lnTo>
                        <a:pt x="1577" y="926"/>
                      </a:lnTo>
                      <a:lnTo>
                        <a:pt x="1573" y="923"/>
                      </a:lnTo>
                      <a:lnTo>
                        <a:pt x="1569" y="919"/>
                      </a:lnTo>
                      <a:lnTo>
                        <a:pt x="1565" y="915"/>
                      </a:lnTo>
                      <a:lnTo>
                        <a:pt x="1560" y="911"/>
                      </a:lnTo>
                      <a:lnTo>
                        <a:pt x="1556" y="908"/>
                      </a:lnTo>
                      <a:lnTo>
                        <a:pt x="1552" y="904"/>
                      </a:lnTo>
                      <a:lnTo>
                        <a:pt x="1548" y="901"/>
                      </a:lnTo>
                      <a:lnTo>
                        <a:pt x="1544" y="897"/>
                      </a:lnTo>
                      <a:lnTo>
                        <a:pt x="1540" y="893"/>
                      </a:lnTo>
                      <a:lnTo>
                        <a:pt x="1536" y="889"/>
                      </a:lnTo>
                      <a:lnTo>
                        <a:pt x="1532" y="885"/>
                      </a:lnTo>
                      <a:lnTo>
                        <a:pt x="1528" y="881"/>
                      </a:lnTo>
                      <a:lnTo>
                        <a:pt x="1523" y="877"/>
                      </a:lnTo>
                      <a:lnTo>
                        <a:pt x="1519" y="873"/>
                      </a:lnTo>
                      <a:lnTo>
                        <a:pt x="1515" y="869"/>
                      </a:lnTo>
                      <a:lnTo>
                        <a:pt x="1512" y="864"/>
                      </a:lnTo>
                      <a:lnTo>
                        <a:pt x="1508" y="860"/>
                      </a:lnTo>
                      <a:lnTo>
                        <a:pt x="1504" y="855"/>
                      </a:lnTo>
                      <a:lnTo>
                        <a:pt x="1500" y="852"/>
                      </a:lnTo>
                      <a:lnTo>
                        <a:pt x="1496" y="847"/>
                      </a:lnTo>
                      <a:lnTo>
                        <a:pt x="1492" y="842"/>
                      </a:lnTo>
                      <a:lnTo>
                        <a:pt x="1487" y="838"/>
                      </a:lnTo>
                      <a:lnTo>
                        <a:pt x="1483" y="833"/>
                      </a:lnTo>
                      <a:lnTo>
                        <a:pt x="1479" y="829"/>
                      </a:lnTo>
                      <a:lnTo>
                        <a:pt x="1475" y="824"/>
                      </a:lnTo>
                      <a:lnTo>
                        <a:pt x="1471" y="820"/>
                      </a:lnTo>
                      <a:lnTo>
                        <a:pt x="1467" y="815"/>
                      </a:lnTo>
                      <a:lnTo>
                        <a:pt x="1463" y="809"/>
                      </a:lnTo>
                      <a:lnTo>
                        <a:pt x="1459" y="805"/>
                      </a:lnTo>
                      <a:lnTo>
                        <a:pt x="1455" y="800"/>
                      </a:lnTo>
                      <a:lnTo>
                        <a:pt x="1450" y="795"/>
                      </a:lnTo>
                      <a:lnTo>
                        <a:pt x="1447" y="790"/>
                      </a:lnTo>
                      <a:lnTo>
                        <a:pt x="1443" y="784"/>
                      </a:lnTo>
                      <a:lnTo>
                        <a:pt x="1439" y="780"/>
                      </a:lnTo>
                      <a:lnTo>
                        <a:pt x="1435" y="775"/>
                      </a:lnTo>
                      <a:lnTo>
                        <a:pt x="1431" y="769"/>
                      </a:lnTo>
                      <a:lnTo>
                        <a:pt x="1427" y="764"/>
                      </a:lnTo>
                      <a:lnTo>
                        <a:pt x="1423" y="759"/>
                      </a:lnTo>
                      <a:lnTo>
                        <a:pt x="1419" y="754"/>
                      </a:lnTo>
                      <a:lnTo>
                        <a:pt x="1414" y="748"/>
                      </a:lnTo>
                      <a:lnTo>
                        <a:pt x="1410" y="743"/>
                      </a:lnTo>
                      <a:lnTo>
                        <a:pt x="1406" y="737"/>
                      </a:lnTo>
                      <a:lnTo>
                        <a:pt x="1402" y="732"/>
                      </a:lnTo>
                      <a:lnTo>
                        <a:pt x="1398" y="726"/>
                      </a:lnTo>
                      <a:lnTo>
                        <a:pt x="1394" y="721"/>
                      </a:lnTo>
                      <a:lnTo>
                        <a:pt x="1390" y="715"/>
                      </a:lnTo>
                      <a:lnTo>
                        <a:pt x="1386" y="710"/>
                      </a:lnTo>
                      <a:lnTo>
                        <a:pt x="1382" y="704"/>
                      </a:lnTo>
                      <a:lnTo>
                        <a:pt x="1377" y="698"/>
                      </a:lnTo>
                      <a:lnTo>
                        <a:pt x="1373" y="692"/>
                      </a:lnTo>
                      <a:lnTo>
                        <a:pt x="1370" y="686"/>
                      </a:lnTo>
                      <a:lnTo>
                        <a:pt x="1366" y="681"/>
                      </a:lnTo>
                      <a:lnTo>
                        <a:pt x="1362" y="675"/>
                      </a:lnTo>
                      <a:lnTo>
                        <a:pt x="1358" y="668"/>
                      </a:lnTo>
                      <a:lnTo>
                        <a:pt x="1354" y="662"/>
                      </a:lnTo>
                      <a:lnTo>
                        <a:pt x="1350" y="657"/>
                      </a:lnTo>
                      <a:lnTo>
                        <a:pt x="1346" y="651"/>
                      </a:lnTo>
                      <a:lnTo>
                        <a:pt x="1341" y="644"/>
                      </a:lnTo>
                      <a:lnTo>
                        <a:pt x="1337" y="638"/>
                      </a:lnTo>
                      <a:lnTo>
                        <a:pt x="1333" y="632"/>
                      </a:lnTo>
                      <a:lnTo>
                        <a:pt x="1329" y="626"/>
                      </a:lnTo>
                      <a:lnTo>
                        <a:pt x="1325" y="619"/>
                      </a:lnTo>
                      <a:lnTo>
                        <a:pt x="1321" y="614"/>
                      </a:lnTo>
                      <a:lnTo>
                        <a:pt x="1317" y="607"/>
                      </a:lnTo>
                      <a:lnTo>
                        <a:pt x="1313" y="600"/>
                      </a:lnTo>
                      <a:lnTo>
                        <a:pt x="1309" y="594"/>
                      </a:lnTo>
                      <a:lnTo>
                        <a:pt x="1304" y="588"/>
                      </a:lnTo>
                      <a:lnTo>
                        <a:pt x="1300" y="582"/>
                      </a:lnTo>
                      <a:lnTo>
                        <a:pt x="1296" y="575"/>
                      </a:lnTo>
                      <a:lnTo>
                        <a:pt x="1293" y="568"/>
                      </a:lnTo>
                      <a:lnTo>
                        <a:pt x="1289" y="562"/>
                      </a:lnTo>
                      <a:lnTo>
                        <a:pt x="1285" y="556"/>
                      </a:lnTo>
                      <a:lnTo>
                        <a:pt x="1281" y="549"/>
                      </a:lnTo>
                      <a:lnTo>
                        <a:pt x="1277" y="542"/>
                      </a:lnTo>
                      <a:lnTo>
                        <a:pt x="1273" y="536"/>
                      </a:lnTo>
                      <a:lnTo>
                        <a:pt x="1269" y="529"/>
                      </a:lnTo>
                      <a:lnTo>
                        <a:pt x="1264" y="522"/>
                      </a:lnTo>
                      <a:lnTo>
                        <a:pt x="1260" y="517"/>
                      </a:lnTo>
                      <a:lnTo>
                        <a:pt x="1256" y="510"/>
                      </a:lnTo>
                      <a:lnTo>
                        <a:pt x="1252" y="503"/>
                      </a:lnTo>
                      <a:lnTo>
                        <a:pt x="1248" y="496"/>
                      </a:lnTo>
                      <a:lnTo>
                        <a:pt x="1244" y="490"/>
                      </a:lnTo>
                      <a:lnTo>
                        <a:pt x="1240" y="483"/>
                      </a:lnTo>
                      <a:lnTo>
                        <a:pt x="1236" y="476"/>
                      </a:lnTo>
                      <a:lnTo>
                        <a:pt x="1231" y="470"/>
                      </a:lnTo>
                      <a:lnTo>
                        <a:pt x="1228" y="463"/>
                      </a:lnTo>
                      <a:lnTo>
                        <a:pt x="1224" y="456"/>
                      </a:lnTo>
                      <a:lnTo>
                        <a:pt x="1220" y="449"/>
                      </a:lnTo>
                      <a:lnTo>
                        <a:pt x="1216" y="443"/>
                      </a:lnTo>
                      <a:lnTo>
                        <a:pt x="1212" y="436"/>
                      </a:lnTo>
                      <a:lnTo>
                        <a:pt x="1208" y="429"/>
                      </a:lnTo>
                      <a:lnTo>
                        <a:pt x="1204" y="422"/>
                      </a:lnTo>
                      <a:lnTo>
                        <a:pt x="1200" y="416"/>
                      </a:lnTo>
                      <a:lnTo>
                        <a:pt x="1196" y="409"/>
                      </a:lnTo>
                      <a:lnTo>
                        <a:pt x="1191" y="402"/>
                      </a:lnTo>
                      <a:lnTo>
                        <a:pt x="1187" y="396"/>
                      </a:lnTo>
                      <a:lnTo>
                        <a:pt x="1183" y="389"/>
                      </a:lnTo>
                      <a:lnTo>
                        <a:pt x="1179" y="382"/>
                      </a:lnTo>
                      <a:lnTo>
                        <a:pt x="1175" y="375"/>
                      </a:lnTo>
                      <a:lnTo>
                        <a:pt x="1171" y="369"/>
                      </a:lnTo>
                      <a:lnTo>
                        <a:pt x="1167" y="362"/>
                      </a:lnTo>
                      <a:lnTo>
                        <a:pt x="1163" y="355"/>
                      </a:lnTo>
                      <a:lnTo>
                        <a:pt x="1160" y="349"/>
                      </a:lnTo>
                      <a:lnTo>
                        <a:pt x="1155" y="342"/>
                      </a:lnTo>
                      <a:lnTo>
                        <a:pt x="1151" y="336"/>
                      </a:lnTo>
                      <a:lnTo>
                        <a:pt x="1147" y="329"/>
                      </a:lnTo>
                      <a:lnTo>
                        <a:pt x="1143" y="323"/>
                      </a:lnTo>
                      <a:lnTo>
                        <a:pt x="1139" y="316"/>
                      </a:lnTo>
                      <a:lnTo>
                        <a:pt x="1135" y="309"/>
                      </a:lnTo>
                      <a:lnTo>
                        <a:pt x="1131" y="303"/>
                      </a:lnTo>
                      <a:lnTo>
                        <a:pt x="1127" y="297"/>
                      </a:lnTo>
                      <a:lnTo>
                        <a:pt x="1123" y="290"/>
                      </a:lnTo>
                      <a:lnTo>
                        <a:pt x="1118" y="284"/>
                      </a:lnTo>
                      <a:lnTo>
                        <a:pt x="1114" y="277"/>
                      </a:lnTo>
                      <a:lnTo>
                        <a:pt x="1110" y="272"/>
                      </a:lnTo>
                      <a:lnTo>
                        <a:pt x="1106" y="265"/>
                      </a:lnTo>
                      <a:lnTo>
                        <a:pt x="1102" y="258"/>
                      </a:lnTo>
                      <a:lnTo>
                        <a:pt x="1098" y="253"/>
                      </a:lnTo>
                      <a:lnTo>
                        <a:pt x="1094" y="247"/>
                      </a:lnTo>
                      <a:lnTo>
                        <a:pt x="1090" y="240"/>
                      </a:lnTo>
                      <a:lnTo>
                        <a:pt x="1086" y="234"/>
                      </a:lnTo>
                      <a:lnTo>
                        <a:pt x="1081" y="229"/>
                      </a:lnTo>
                      <a:lnTo>
                        <a:pt x="1078" y="222"/>
                      </a:lnTo>
                      <a:lnTo>
                        <a:pt x="1074" y="216"/>
                      </a:lnTo>
                      <a:lnTo>
                        <a:pt x="1070" y="210"/>
                      </a:lnTo>
                      <a:lnTo>
                        <a:pt x="1066" y="205"/>
                      </a:lnTo>
                      <a:lnTo>
                        <a:pt x="1062" y="199"/>
                      </a:lnTo>
                      <a:lnTo>
                        <a:pt x="1058" y="193"/>
                      </a:lnTo>
                      <a:lnTo>
                        <a:pt x="1054" y="188"/>
                      </a:lnTo>
                      <a:lnTo>
                        <a:pt x="1050" y="182"/>
                      </a:lnTo>
                      <a:lnTo>
                        <a:pt x="1045" y="177"/>
                      </a:lnTo>
                      <a:lnTo>
                        <a:pt x="1041" y="171"/>
                      </a:lnTo>
                      <a:lnTo>
                        <a:pt x="1037" y="166"/>
                      </a:lnTo>
                      <a:lnTo>
                        <a:pt x="1033" y="160"/>
                      </a:lnTo>
                      <a:lnTo>
                        <a:pt x="1029" y="156"/>
                      </a:lnTo>
                      <a:lnTo>
                        <a:pt x="1025" y="150"/>
                      </a:lnTo>
                      <a:lnTo>
                        <a:pt x="1021" y="145"/>
                      </a:lnTo>
                      <a:lnTo>
                        <a:pt x="1017" y="139"/>
                      </a:lnTo>
                      <a:lnTo>
                        <a:pt x="1013" y="134"/>
                      </a:lnTo>
                      <a:lnTo>
                        <a:pt x="1009" y="130"/>
                      </a:lnTo>
                      <a:lnTo>
                        <a:pt x="1005" y="125"/>
                      </a:lnTo>
                      <a:lnTo>
                        <a:pt x="1001" y="120"/>
                      </a:lnTo>
                      <a:lnTo>
                        <a:pt x="997" y="115"/>
                      </a:lnTo>
                      <a:lnTo>
                        <a:pt x="993" y="110"/>
                      </a:lnTo>
                      <a:lnTo>
                        <a:pt x="989" y="107"/>
                      </a:lnTo>
                      <a:lnTo>
                        <a:pt x="985" y="102"/>
                      </a:lnTo>
                      <a:lnTo>
                        <a:pt x="981" y="97"/>
                      </a:lnTo>
                      <a:lnTo>
                        <a:pt x="977" y="93"/>
                      </a:lnTo>
                      <a:lnTo>
                        <a:pt x="972" y="88"/>
                      </a:lnTo>
                      <a:lnTo>
                        <a:pt x="968" y="84"/>
                      </a:lnTo>
                      <a:lnTo>
                        <a:pt x="964" y="81"/>
                      </a:lnTo>
                      <a:lnTo>
                        <a:pt x="960" y="77"/>
                      </a:lnTo>
                      <a:lnTo>
                        <a:pt x="956" y="73"/>
                      </a:lnTo>
                      <a:lnTo>
                        <a:pt x="952" y="69"/>
                      </a:lnTo>
                      <a:lnTo>
                        <a:pt x="948" y="65"/>
                      </a:lnTo>
                      <a:lnTo>
                        <a:pt x="945" y="61"/>
                      </a:lnTo>
                      <a:lnTo>
                        <a:pt x="941" y="59"/>
                      </a:lnTo>
                      <a:lnTo>
                        <a:pt x="936" y="55"/>
                      </a:lnTo>
                      <a:lnTo>
                        <a:pt x="932" y="52"/>
                      </a:lnTo>
                      <a:lnTo>
                        <a:pt x="928" y="48"/>
                      </a:lnTo>
                      <a:lnTo>
                        <a:pt x="924" y="45"/>
                      </a:lnTo>
                      <a:lnTo>
                        <a:pt x="920" y="42"/>
                      </a:lnTo>
                      <a:lnTo>
                        <a:pt x="916" y="39"/>
                      </a:lnTo>
                      <a:lnTo>
                        <a:pt x="912" y="36"/>
                      </a:lnTo>
                      <a:lnTo>
                        <a:pt x="908" y="34"/>
                      </a:lnTo>
                      <a:lnTo>
                        <a:pt x="904" y="31"/>
                      </a:lnTo>
                      <a:lnTo>
                        <a:pt x="899" y="29"/>
                      </a:lnTo>
                      <a:lnTo>
                        <a:pt x="895" y="26"/>
                      </a:lnTo>
                      <a:lnTo>
                        <a:pt x="891" y="23"/>
                      </a:lnTo>
                      <a:lnTo>
                        <a:pt x="887" y="21"/>
                      </a:lnTo>
                      <a:lnTo>
                        <a:pt x="883" y="19"/>
                      </a:lnTo>
                      <a:lnTo>
                        <a:pt x="879" y="17"/>
                      </a:lnTo>
                      <a:lnTo>
                        <a:pt x="875" y="15"/>
                      </a:lnTo>
                      <a:lnTo>
                        <a:pt x="871" y="13"/>
                      </a:lnTo>
                      <a:lnTo>
                        <a:pt x="868" y="12"/>
                      </a:lnTo>
                      <a:lnTo>
                        <a:pt x="863" y="11"/>
                      </a:lnTo>
                      <a:lnTo>
                        <a:pt x="859" y="9"/>
                      </a:lnTo>
                      <a:lnTo>
                        <a:pt x="855" y="8"/>
                      </a:lnTo>
                      <a:lnTo>
                        <a:pt x="851" y="6"/>
                      </a:lnTo>
                      <a:lnTo>
                        <a:pt x="847" y="5"/>
                      </a:lnTo>
                      <a:lnTo>
                        <a:pt x="843" y="4"/>
                      </a:lnTo>
                      <a:lnTo>
                        <a:pt x="839" y="3"/>
                      </a:lnTo>
                      <a:lnTo>
                        <a:pt x="835" y="2"/>
                      </a:lnTo>
                      <a:lnTo>
                        <a:pt x="831" y="1"/>
                      </a:lnTo>
                      <a:lnTo>
                        <a:pt x="826" y="1"/>
                      </a:lnTo>
                      <a:lnTo>
                        <a:pt x="822" y="1"/>
                      </a:lnTo>
                      <a:lnTo>
                        <a:pt x="818" y="0"/>
                      </a:lnTo>
                      <a:lnTo>
                        <a:pt x="814" y="0"/>
                      </a:lnTo>
                      <a:lnTo>
                        <a:pt x="810" y="0"/>
                      </a:lnTo>
                      <a:lnTo>
                        <a:pt x="806" y="0"/>
                      </a:lnTo>
                      <a:lnTo>
                        <a:pt x="802" y="0"/>
                      </a:lnTo>
                      <a:lnTo>
                        <a:pt x="798" y="0"/>
                      </a:lnTo>
                      <a:lnTo>
                        <a:pt x="794" y="0"/>
                      </a:lnTo>
                      <a:lnTo>
                        <a:pt x="791" y="1"/>
                      </a:lnTo>
                      <a:lnTo>
                        <a:pt x="786" y="1"/>
                      </a:lnTo>
                      <a:lnTo>
                        <a:pt x="782" y="1"/>
                      </a:lnTo>
                      <a:lnTo>
                        <a:pt x="778" y="2"/>
                      </a:lnTo>
                      <a:lnTo>
                        <a:pt x="774" y="3"/>
                      </a:lnTo>
                      <a:lnTo>
                        <a:pt x="770" y="4"/>
                      </a:lnTo>
                      <a:lnTo>
                        <a:pt x="766" y="5"/>
                      </a:lnTo>
                      <a:lnTo>
                        <a:pt x="762" y="6"/>
                      </a:lnTo>
                      <a:lnTo>
                        <a:pt x="758" y="8"/>
                      </a:lnTo>
                      <a:lnTo>
                        <a:pt x="753" y="9"/>
                      </a:lnTo>
                      <a:lnTo>
                        <a:pt x="749" y="11"/>
                      </a:lnTo>
                      <a:lnTo>
                        <a:pt x="745" y="12"/>
                      </a:lnTo>
                      <a:lnTo>
                        <a:pt x="741" y="13"/>
                      </a:lnTo>
                      <a:lnTo>
                        <a:pt x="737" y="15"/>
                      </a:lnTo>
                      <a:lnTo>
                        <a:pt x="733" y="17"/>
                      </a:lnTo>
                      <a:lnTo>
                        <a:pt x="729" y="19"/>
                      </a:lnTo>
                      <a:lnTo>
                        <a:pt x="726" y="21"/>
                      </a:lnTo>
                      <a:lnTo>
                        <a:pt x="722" y="23"/>
                      </a:lnTo>
                      <a:lnTo>
                        <a:pt x="718" y="26"/>
                      </a:lnTo>
                      <a:lnTo>
                        <a:pt x="713" y="29"/>
                      </a:lnTo>
                      <a:lnTo>
                        <a:pt x="709" y="31"/>
                      </a:lnTo>
                      <a:lnTo>
                        <a:pt x="705" y="34"/>
                      </a:lnTo>
                      <a:lnTo>
                        <a:pt x="701" y="36"/>
                      </a:lnTo>
                      <a:lnTo>
                        <a:pt x="697" y="39"/>
                      </a:lnTo>
                      <a:lnTo>
                        <a:pt x="693" y="42"/>
                      </a:lnTo>
                      <a:lnTo>
                        <a:pt x="689" y="45"/>
                      </a:lnTo>
                      <a:lnTo>
                        <a:pt x="685" y="48"/>
                      </a:lnTo>
                      <a:lnTo>
                        <a:pt x="681" y="52"/>
                      </a:lnTo>
                      <a:lnTo>
                        <a:pt x="676" y="55"/>
                      </a:lnTo>
                      <a:lnTo>
                        <a:pt x="672" y="59"/>
                      </a:lnTo>
                      <a:lnTo>
                        <a:pt x="668" y="61"/>
                      </a:lnTo>
                      <a:lnTo>
                        <a:pt x="664" y="65"/>
                      </a:lnTo>
                      <a:lnTo>
                        <a:pt x="660" y="69"/>
                      </a:lnTo>
                      <a:lnTo>
                        <a:pt x="657" y="73"/>
                      </a:lnTo>
                      <a:lnTo>
                        <a:pt x="653" y="77"/>
                      </a:lnTo>
                      <a:lnTo>
                        <a:pt x="649" y="81"/>
                      </a:lnTo>
                      <a:lnTo>
                        <a:pt x="645" y="84"/>
                      </a:lnTo>
                      <a:lnTo>
                        <a:pt x="640" y="88"/>
                      </a:lnTo>
                      <a:lnTo>
                        <a:pt x="636" y="93"/>
                      </a:lnTo>
                      <a:lnTo>
                        <a:pt x="632" y="97"/>
                      </a:lnTo>
                      <a:lnTo>
                        <a:pt x="628" y="102"/>
                      </a:lnTo>
                      <a:lnTo>
                        <a:pt x="624" y="107"/>
                      </a:lnTo>
                      <a:lnTo>
                        <a:pt x="620" y="110"/>
                      </a:lnTo>
                      <a:lnTo>
                        <a:pt x="616" y="115"/>
                      </a:lnTo>
                      <a:lnTo>
                        <a:pt x="612" y="120"/>
                      </a:lnTo>
                      <a:lnTo>
                        <a:pt x="608" y="125"/>
                      </a:lnTo>
                      <a:lnTo>
                        <a:pt x="603" y="130"/>
                      </a:lnTo>
                      <a:lnTo>
                        <a:pt x="599" y="134"/>
                      </a:lnTo>
                      <a:lnTo>
                        <a:pt x="595" y="139"/>
                      </a:lnTo>
                      <a:lnTo>
                        <a:pt x="591" y="145"/>
                      </a:lnTo>
                      <a:lnTo>
                        <a:pt x="587" y="150"/>
                      </a:lnTo>
                      <a:lnTo>
                        <a:pt x="583" y="156"/>
                      </a:lnTo>
                      <a:lnTo>
                        <a:pt x="579" y="160"/>
                      </a:lnTo>
                      <a:lnTo>
                        <a:pt x="576" y="166"/>
                      </a:lnTo>
                      <a:lnTo>
                        <a:pt x="572" y="171"/>
                      </a:lnTo>
                      <a:lnTo>
                        <a:pt x="567" y="177"/>
                      </a:lnTo>
                      <a:lnTo>
                        <a:pt x="563" y="182"/>
                      </a:lnTo>
                      <a:lnTo>
                        <a:pt x="559" y="188"/>
                      </a:lnTo>
                      <a:lnTo>
                        <a:pt x="555" y="193"/>
                      </a:lnTo>
                      <a:lnTo>
                        <a:pt x="551" y="199"/>
                      </a:lnTo>
                      <a:lnTo>
                        <a:pt x="547" y="205"/>
                      </a:lnTo>
                      <a:lnTo>
                        <a:pt x="543" y="210"/>
                      </a:lnTo>
                      <a:lnTo>
                        <a:pt x="539" y="216"/>
                      </a:lnTo>
                      <a:lnTo>
                        <a:pt x="535" y="222"/>
                      </a:lnTo>
                      <a:lnTo>
                        <a:pt x="530" y="229"/>
                      </a:lnTo>
                      <a:lnTo>
                        <a:pt x="526" y="234"/>
                      </a:lnTo>
                      <a:lnTo>
                        <a:pt x="522" y="240"/>
                      </a:lnTo>
                      <a:lnTo>
                        <a:pt x="518" y="247"/>
                      </a:lnTo>
                      <a:lnTo>
                        <a:pt x="514" y="253"/>
                      </a:lnTo>
                      <a:lnTo>
                        <a:pt x="510" y="258"/>
                      </a:lnTo>
                      <a:lnTo>
                        <a:pt x="507" y="265"/>
                      </a:lnTo>
                      <a:lnTo>
                        <a:pt x="503" y="272"/>
                      </a:lnTo>
                      <a:lnTo>
                        <a:pt x="499" y="277"/>
                      </a:lnTo>
                      <a:lnTo>
                        <a:pt x="494" y="284"/>
                      </a:lnTo>
                      <a:lnTo>
                        <a:pt x="490" y="290"/>
                      </a:lnTo>
                      <a:lnTo>
                        <a:pt x="486" y="297"/>
                      </a:lnTo>
                      <a:lnTo>
                        <a:pt x="482" y="303"/>
                      </a:lnTo>
                      <a:lnTo>
                        <a:pt x="478" y="309"/>
                      </a:lnTo>
                      <a:lnTo>
                        <a:pt x="474" y="316"/>
                      </a:lnTo>
                      <a:lnTo>
                        <a:pt x="470" y="323"/>
                      </a:lnTo>
                      <a:lnTo>
                        <a:pt x="466" y="329"/>
                      </a:lnTo>
                      <a:lnTo>
                        <a:pt x="462" y="336"/>
                      </a:lnTo>
                      <a:lnTo>
                        <a:pt x="457" y="342"/>
                      </a:lnTo>
                      <a:lnTo>
                        <a:pt x="453" y="349"/>
                      </a:lnTo>
                      <a:lnTo>
                        <a:pt x="449" y="355"/>
                      </a:lnTo>
                      <a:lnTo>
                        <a:pt x="445" y="362"/>
                      </a:lnTo>
                      <a:lnTo>
                        <a:pt x="442" y="369"/>
                      </a:lnTo>
                      <a:lnTo>
                        <a:pt x="438" y="375"/>
                      </a:lnTo>
                      <a:lnTo>
                        <a:pt x="434" y="382"/>
                      </a:lnTo>
                      <a:lnTo>
                        <a:pt x="430" y="389"/>
                      </a:lnTo>
                      <a:lnTo>
                        <a:pt x="426" y="396"/>
                      </a:lnTo>
                      <a:lnTo>
                        <a:pt x="421" y="402"/>
                      </a:lnTo>
                      <a:lnTo>
                        <a:pt x="417" y="409"/>
                      </a:lnTo>
                      <a:lnTo>
                        <a:pt x="413" y="416"/>
                      </a:lnTo>
                      <a:lnTo>
                        <a:pt x="409" y="422"/>
                      </a:lnTo>
                      <a:lnTo>
                        <a:pt x="405" y="429"/>
                      </a:lnTo>
                      <a:lnTo>
                        <a:pt x="401" y="436"/>
                      </a:lnTo>
                      <a:lnTo>
                        <a:pt x="397" y="443"/>
                      </a:lnTo>
                      <a:lnTo>
                        <a:pt x="393" y="449"/>
                      </a:lnTo>
                      <a:lnTo>
                        <a:pt x="389" y="456"/>
                      </a:lnTo>
                      <a:lnTo>
                        <a:pt x="384" y="463"/>
                      </a:lnTo>
                      <a:lnTo>
                        <a:pt x="380" y="470"/>
                      </a:lnTo>
                      <a:lnTo>
                        <a:pt x="376" y="476"/>
                      </a:lnTo>
                      <a:lnTo>
                        <a:pt x="372" y="483"/>
                      </a:lnTo>
                      <a:lnTo>
                        <a:pt x="368" y="490"/>
                      </a:lnTo>
                      <a:lnTo>
                        <a:pt x="365" y="496"/>
                      </a:lnTo>
                      <a:lnTo>
                        <a:pt x="361" y="503"/>
                      </a:lnTo>
                      <a:lnTo>
                        <a:pt x="357" y="510"/>
                      </a:lnTo>
                      <a:lnTo>
                        <a:pt x="353" y="517"/>
                      </a:lnTo>
                      <a:lnTo>
                        <a:pt x="348" y="522"/>
                      </a:lnTo>
                      <a:lnTo>
                        <a:pt x="344" y="529"/>
                      </a:lnTo>
                      <a:lnTo>
                        <a:pt x="340" y="536"/>
                      </a:lnTo>
                      <a:lnTo>
                        <a:pt x="336" y="542"/>
                      </a:lnTo>
                      <a:lnTo>
                        <a:pt x="332" y="549"/>
                      </a:lnTo>
                      <a:lnTo>
                        <a:pt x="328" y="556"/>
                      </a:lnTo>
                      <a:lnTo>
                        <a:pt x="324" y="562"/>
                      </a:lnTo>
                      <a:lnTo>
                        <a:pt x="320" y="568"/>
                      </a:lnTo>
                      <a:lnTo>
                        <a:pt x="316" y="575"/>
                      </a:lnTo>
                      <a:lnTo>
                        <a:pt x="311" y="582"/>
                      </a:lnTo>
                      <a:lnTo>
                        <a:pt x="307" y="588"/>
                      </a:lnTo>
                      <a:lnTo>
                        <a:pt x="303" y="594"/>
                      </a:lnTo>
                      <a:lnTo>
                        <a:pt x="299" y="600"/>
                      </a:lnTo>
                      <a:lnTo>
                        <a:pt x="295" y="607"/>
                      </a:lnTo>
                      <a:lnTo>
                        <a:pt x="291" y="614"/>
                      </a:lnTo>
                      <a:lnTo>
                        <a:pt x="288" y="619"/>
                      </a:lnTo>
                      <a:lnTo>
                        <a:pt x="284" y="626"/>
                      </a:lnTo>
                      <a:lnTo>
                        <a:pt x="280" y="632"/>
                      </a:lnTo>
                      <a:lnTo>
                        <a:pt x="275" y="638"/>
                      </a:lnTo>
                      <a:lnTo>
                        <a:pt x="271" y="644"/>
                      </a:lnTo>
                      <a:lnTo>
                        <a:pt x="267" y="651"/>
                      </a:lnTo>
                      <a:lnTo>
                        <a:pt x="263" y="657"/>
                      </a:lnTo>
                      <a:lnTo>
                        <a:pt x="259" y="662"/>
                      </a:lnTo>
                      <a:lnTo>
                        <a:pt x="255" y="668"/>
                      </a:lnTo>
                      <a:lnTo>
                        <a:pt x="251" y="675"/>
                      </a:lnTo>
                      <a:lnTo>
                        <a:pt x="247" y="681"/>
                      </a:lnTo>
                      <a:lnTo>
                        <a:pt x="243" y="686"/>
                      </a:lnTo>
                      <a:lnTo>
                        <a:pt x="238" y="692"/>
                      </a:lnTo>
                      <a:lnTo>
                        <a:pt x="234" y="698"/>
                      </a:lnTo>
                      <a:lnTo>
                        <a:pt x="230" y="704"/>
                      </a:lnTo>
                      <a:lnTo>
                        <a:pt x="226" y="710"/>
                      </a:lnTo>
                      <a:lnTo>
                        <a:pt x="223" y="715"/>
                      </a:lnTo>
                      <a:lnTo>
                        <a:pt x="219" y="721"/>
                      </a:lnTo>
                      <a:lnTo>
                        <a:pt x="215" y="726"/>
                      </a:lnTo>
                      <a:lnTo>
                        <a:pt x="211" y="732"/>
                      </a:lnTo>
                      <a:lnTo>
                        <a:pt x="207" y="737"/>
                      </a:lnTo>
                      <a:lnTo>
                        <a:pt x="203" y="743"/>
                      </a:lnTo>
                      <a:lnTo>
                        <a:pt x="198" y="748"/>
                      </a:lnTo>
                      <a:lnTo>
                        <a:pt x="194" y="754"/>
                      </a:lnTo>
                      <a:lnTo>
                        <a:pt x="190" y="759"/>
                      </a:lnTo>
                      <a:lnTo>
                        <a:pt x="186" y="764"/>
                      </a:lnTo>
                      <a:lnTo>
                        <a:pt x="182" y="769"/>
                      </a:lnTo>
                      <a:lnTo>
                        <a:pt x="178" y="775"/>
                      </a:lnTo>
                      <a:lnTo>
                        <a:pt x="174" y="780"/>
                      </a:lnTo>
                      <a:lnTo>
                        <a:pt x="170" y="784"/>
                      </a:lnTo>
                      <a:lnTo>
                        <a:pt x="166" y="790"/>
                      </a:lnTo>
                      <a:lnTo>
                        <a:pt x="161" y="795"/>
                      </a:lnTo>
                      <a:lnTo>
                        <a:pt x="157" y="800"/>
                      </a:lnTo>
                      <a:lnTo>
                        <a:pt x="154" y="805"/>
                      </a:lnTo>
                      <a:lnTo>
                        <a:pt x="150" y="809"/>
                      </a:lnTo>
                      <a:lnTo>
                        <a:pt x="146" y="815"/>
                      </a:lnTo>
                      <a:lnTo>
                        <a:pt x="142" y="820"/>
                      </a:lnTo>
                      <a:lnTo>
                        <a:pt x="138" y="824"/>
                      </a:lnTo>
                      <a:lnTo>
                        <a:pt x="134" y="829"/>
                      </a:lnTo>
                      <a:lnTo>
                        <a:pt x="130" y="833"/>
                      </a:lnTo>
                      <a:lnTo>
                        <a:pt x="125" y="838"/>
                      </a:lnTo>
                      <a:lnTo>
                        <a:pt x="121" y="842"/>
                      </a:lnTo>
                      <a:lnTo>
                        <a:pt x="117" y="847"/>
                      </a:lnTo>
                      <a:lnTo>
                        <a:pt x="113" y="852"/>
                      </a:lnTo>
                      <a:lnTo>
                        <a:pt x="109" y="855"/>
                      </a:lnTo>
                      <a:lnTo>
                        <a:pt x="105" y="860"/>
                      </a:lnTo>
                      <a:lnTo>
                        <a:pt x="101" y="864"/>
                      </a:lnTo>
                      <a:lnTo>
                        <a:pt x="97" y="869"/>
                      </a:lnTo>
                      <a:lnTo>
                        <a:pt x="93" y="873"/>
                      </a:lnTo>
                      <a:lnTo>
                        <a:pt x="88" y="877"/>
                      </a:lnTo>
                      <a:lnTo>
                        <a:pt x="84" y="881"/>
                      </a:lnTo>
                      <a:lnTo>
                        <a:pt x="80" y="885"/>
                      </a:lnTo>
                      <a:lnTo>
                        <a:pt x="76" y="889"/>
                      </a:lnTo>
                      <a:lnTo>
                        <a:pt x="72" y="893"/>
                      </a:lnTo>
                      <a:lnTo>
                        <a:pt x="69" y="897"/>
                      </a:lnTo>
                      <a:lnTo>
                        <a:pt x="65" y="901"/>
                      </a:lnTo>
                      <a:lnTo>
                        <a:pt x="61" y="904"/>
                      </a:lnTo>
                      <a:lnTo>
                        <a:pt x="57" y="908"/>
                      </a:lnTo>
                      <a:lnTo>
                        <a:pt x="52" y="911"/>
                      </a:lnTo>
                      <a:lnTo>
                        <a:pt x="48" y="915"/>
                      </a:lnTo>
                      <a:lnTo>
                        <a:pt x="44" y="919"/>
                      </a:lnTo>
                      <a:lnTo>
                        <a:pt x="40" y="923"/>
                      </a:lnTo>
                      <a:lnTo>
                        <a:pt x="36" y="926"/>
                      </a:lnTo>
                      <a:lnTo>
                        <a:pt x="32" y="929"/>
                      </a:lnTo>
                      <a:lnTo>
                        <a:pt x="28" y="933"/>
                      </a:lnTo>
                      <a:lnTo>
                        <a:pt x="24" y="936"/>
                      </a:lnTo>
                      <a:lnTo>
                        <a:pt x="20" y="940"/>
                      </a:lnTo>
                      <a:lnTo>
                        <a:pt x="15" y="943"/>
                      </a:lnTo>
                      <a:lnTo>
                        <a:pt x="11" y="946"/>
                      </a:lnTo>
                      <a:lnTo>
                        <a:pt x="7" y="949"/>
                      </a:lnTo>
                      <a:lnTo>
                        <a:pt x="4" y="952"/>
                      </a:lnTo>
                      <a:lnTo>
                        <a:pt x="0" y="955"/>
                      </a:lnTo>
                      <a:lnTo>
                        <a:pt x="0" y="1108"/>
                      </a:lnTo>
                      <a:lnTo>
                        <a:pt x="4" y="1108"/>
                      </a:lnTo>
                      <a:lnTo>
                        <a:pt x="7" y="1108"/>
                      </a:lnTo>
                      <a:lnTo>
                        <a:pt x="11" y="1108"/>
                      </a:lnTo>
                      <a:lnTo>
                        <a:pt x="15" y="1108"/>
                      </a:lnTo>
                      <a:lnTo>
                        <a:pt x="20" y="1108"/>
                      </a:lnTo>
                      <a:lnTo>
                        <a:pt x="24" y="1108"/>
                      </a:lnTo>
                      <a:lnTo>
                        <a:pt x="28" y="1108"/>
                      </a:lnTo>
                      <a:lnTo>
                        <a:pt x="32" y="1108"/>
                      </a:lnTo>
                      <a:lnTo>
                        <a:pt x="36" y="1108"/>
                      </a:lnTo>
                      <a:lnTo>
                        <a:pt x="40" y="1108"/>
                      </a:lnTo>
                      <a:lnTo>
                        <a:pt x="44" y="1108"/>
                      </a:lnTo>
                      <a:lnTo>
                        <a:pt x="48" y="1108"/>
                      </a:lnTo>
                      <a:lnTo>
                        <a:pt x="52" y="1108"/>
                      </a:lnTo>
                      <a:lnTo>
                        <a:pt x="57" y="1108"/>
                      </a:lnTo>
                      <a:lnTo>
                        <a:pt x="61" y="1108"/>
                      </a:lnTo>
                      <a:lnTo>
                        <a:pt x="65" y="1108"/>
                      </a:lnTo>
                      <a:lnTo>
                        <a:pt x="69" y="1108"/>
                      </a:lnTo>
                      <a:lnTo>
                        <a:pt x="72" y="1108"/>
                      </a:lnTo>
                      <a:lnTo>
                        <a:pt x="76" y="1108"/>
                      </a:lnTo>
                      <a:lnTo>
                        <a:pt x="80" y="1108"/>
                      </a:lnTo>
                      <a:lnTo>
                        <a:pt x="84" y="1108"/>
                      </a:lnTo>
                      <a:lnTo>
                        <a:pt x="88" y="1108"/>
                      </a:lnTo>
                      <a:lnTo>
                        <a:pt x="93" y="1108"/>
                      </a:lnTo>
                      <a:lnTo>
                        <a:pt x="97" y="1108"/>
                      </a:lnTo>
                      <a:lnTo>
                        <a:pt x="101" y="1108"/>
                      </a:lnTo>
                      <a:lnTo>
                        <a:pt x="105" y="1108"/>
                      </a:lnTo>
                      <a:lnTo>
                        <a:pt x="109" y="1108"/>
                      </a:lnTo>
                      <a:lnTo>
                        <a:pt x="113" y="1108"/>
                      </a:lnTo>
                      <a:lnTo>
                        <a:pt x="117" y="1108"/>
                      </a:lnTo>
                      <a:lnTo>
                        <a:pt x="121" y="1108"/>
                      </a:lnTo>
                      <a:lnTo>
                        <a:pt x="125" y="1108"/>
                      </a:lnTo>
                      <a:lnTo>
                        <a:pt x="130" y="1108"/>
                      </a:lnTo>
                      <a:lnTo>
                        <a:pt x="134" y="1108"/>
                      </a:lnTo>
                      <a:lnTo>
                        <a:pt x="138" y="1108"/>
                      </a:lnTo>
                      <a:lnTo>
                        <a:pt x="142" y="1108"/>
                      </a:lnTo>
                      <a:lnTo>
                        <a:pt x="146" y="1108"/>
                      </a:lnTo>
                      <a:lnTo>
                        <a:pt x="150" y="1108"/>
                      </a:lnTo>
                      <a:lnTo>
                        <a:pt x="154" y="1108"/>
                      </a:lnTo>
                      <a:lnTo>
                        <a:pt x="157" y="1108"/>
                      </a:lnTo>
                      <a:lnTo>
                        <a:pt x="161" y="1108"/>
                      </a:lnTo>
                      <a:lnTo>
                        <a:pt x="166" y="1108"/>
                      </a:lnTo>
                      <a:lnTo>
                        <a:pt x="170" y="1108"/>
                      </a:lnTo>
                      <a:lnTo>
                        <a:pt x="174" y="1108"/>
                      </a:lnTo>
                      <a:lnTo>
                        <a:pt x="178" y="1108"/>
                      </a:lnTo>
                      <a:lnTo>
                        <a:pt x="182" y="1108"/>
                      </a:lnTo>
                      <a:lnTo>
                        <a:pt x="186" y="1108"/>
                      </a:lnTo>
                      <a:lnTo>
                        <a:pt x="190" y="1108"/>
                      </a:lnTo>
                      <a:lnTo>
                        <a:pt x="194" y="1108"/>
                      </a:lnTo>
                      <a:lnTo>
                        <a:pt x="198" y="1108"/>
                      </a:lnTo>
                      <a:lnTo>
                        <a:pt x="203" y="1108"/>
                      </a:lnTo>
                      <a:lnTo>
                        <a:pt x="207" y="1108"/>
                      </a:lnTo>
                      <a:lnTo>
                        <a:pt x="211" y="1108"/>
                      </a:lnTo>
                      <a:lnTo>
                        <a:pt x="215" y="1108"/>
                      </a:lnTo>
                      <a:lnTo>
                        <a:pt x="219" y="1108"/>
                      </a:lnTo>
                      <a:lnTo>
                        <a:pt x="223" y="1108"/>
                      </a:lnTo>
                      <a:lnTo>
                        <a:pt x="226" y="1108"/>
                      </a:lnTo>
                      <a:lnTo>
                        <a:pt x="230" y="1108"/>
                      </a:lnTo>
                      <a:lnTo>
                        <a:pt x="234" y="1108"/>
                      </a:lnTo>
                      <a:lnTo>
                        <a:pt x="238" y="1108"/>
                      </a:lnTo>
                      <a:lnTo>
                        <a:pt x="243" y="1108"/>
                      </a:lnTo>
                      <a:lnTo>
                        <a:pt x="247" y="1108"/>
                      </a:lnTo>
                      <a:lnTo>
                        <a:pt x="251" y="1108"/>
                      </a:lnTo>
                      <a:lnTo>
                        <a:pt x="255" y="1108"/>
                      </a:lnTo>
                      <a:lnTo>
                        <a:pt x="259" y="1108"/>
                      </a:lnTo>
                      <a:lnTo>
                        <a:pt x="263" y="1108"/>
                      </a:lnTo>
                      <a:lnTo>
                        <a:pt x="267" y="1108"/>
                      </a:lnTo>
                      <a:lnTo>
                        <a:pt x="271" y="1108"/>
                      </a:lnTo>
                      <a:lnTo>
                        <a:pt x="275" y="1108"/>
                      </a:lnTo>
                      <a:lnTo>
                        <a:pt x="280" y="1108"/>
                      </a:lnTo>
                      <a:lnTo>
                        <a:pt x="284" y="1108"/>
                      </a:lnTo>
                      <a:lnTo>
                        <a:pt x="288" y="1108"/>
                      </a:lnTo>
                      <a:lnTo>
                        <a:pt x="291" y="1108"/>
                      </a:lnTo>
                      <a:lnTo>
                        <a:pt x="295" y="1108"/>
                      </a:lnTo>
                      <a:lnTo>
                        <a:pt x="299" y="1108"/>
                      </a:lnTo>
                      <a:lnTo>
                        <a:pt x="303" y="1108"/>
                      </a:lnTo>
                      <a:lnTo>
                        <a:pt x="307" y="1108"/>
                      </a:lnTo>
                      <a:lnTo>
                        <a:pt x="311" y="1108"/>
                      </a:lnTo>
                      <a:lnTo>
                        <a:pt x="316" y="1108"/>
                      </a:lnTo>
                      <a:lnTo>
                        <a:pt x="320" y="1108"/>
                      </a:lnTo>
                      <a:lnTo>
                        <a:pt x="324" y="1108"/>
                      </a:lnTo>
                      <a:lnTo>
                        <a:pt x="328" y="1108"/>
                      </a:lnTo>
                      <a:lnTo>
                        <a:pt x="332" y="1108"/>
                      </a:lnTo>
                      <a:lnTo>
                        <a:pt x="336" y="1108"/>
                      </a:lnTo>
                      <a:lnTo>
                        <a:pt x="340" y="1108"/>
                      </a:lnTo>
                      <a:lnTo>
                        <a:pt x="344" y="1108"/>
                      </a:lnTo>
                      <a:lnTo>
                        <a:pt x="348" y="1108"/>
                      </a:lnTo>
                      <a:lnTo>
                        <a:pt x="353" y="1108"/>
                      </a:lnTo>
                      <a:lnTo>
                        <a:pt x="357" y="1108"/>
                      </a:lnTo>
                      <a:lnTo>
                        <a:pt x="361" y="1108"/>
                      </a:lnTo>
                      <a:lnTo>
                        <a:pt x="365" y="1108"/>
                      </a:lnTo>
                      <a:lnTo>
                        <a:pt x="368" y="1108"/>
                      </a:lnTo>
                      <a:lnTo>
                        <a:pt x="372" y="1108"/>
                      </a:lnTo>
                      <a:lnTo>
                        <a:pt x="376" y="1108"/>
                      </a:lnTo>
                      <a:lnTo>
                        <a:pt x="380" y="1108"/>
                      </a:lnTo>
                      <a:lnTo>
                        <a:pt x="384" y="1108"/>
                      </a:lnTo>
                      <a:lnTo>
                        <a:pt x="389" y="1108"/>
                      </a:lnTo>
                      <a:lnTo>
                        <a:pt x="393" y="1108"/>
                      </a:lnTo>
                      <a:lnTo>
                        <a:pt x="397" y="1108"/>
                      </a:lnTo>
                      <a:lnTo>
                        <a:pt x="401" y="1108"/>
                      </a:lnTo>
                      <a:lnTo>
                        <a:pt x="405" y="1108"/>
                      </a:lnTo>
                      <a:lnTo>
                        <a:pt x="409" y="1108"/>
                      </a:lnTo>
                      <a:lnTo>
                        <a:pt x="413" y="1108"/>
                      </a:lnTo>
                      <a:lnTo>
                        <a:pt x="417" y="1108"/>
                      </a:lnTo>
                      <a:lnTo>
                        <a:pt x="421" y="1108"/>
                      </a:lnTo>
                      <a:lnTo>
                        <a:pt x="426" y="1108"/>
                      </a:lnTo>
                      <a:lnTo>
                        <a:pt x="430" y="1108"/>
                      </a:lnTo>
                      <a:lnTo>
                        <a:pt x="434" y="1108"/>
                      </a:lnTo>
                      <a:lnTo>
                        <a:pt x="438" y="1108"/>
                      </a:lnTo>
                      <a:lnTo>
                        <a:pt x="442" y="1108"/>
                      </a:lnTo>
                      <a:lnTo>
                        <a:pt x="445" y="1108"/>
                      </a:lnTo>
                      <a:lnTo>
                        <a:pt x="449" y="1108"/>
                      </a:lnTo>
                      <a:lnTo>
                        <a:pt x="453" y="1108"/>
                      </a:lnTo>
                      <a:lnTo>
                        <a:pt x="457" y="1108"/>
                      </a:lnTo>
                      <a:lnTo>
                        <a:pt x="462" y="1108"/>
                      </a:lnTo>
                      <a:lnTo>
                        <a:pt x="466" y="1108"/>
                      </a:lnTo>
                      <a:lnTo>
                        <a:pt x="470" y="1108"/>
                      </a:lnTo>
                      <a:lnTo>
                        <a:pt x="474" y="1108"/>
                      </a:lnTo>
                      <a:lnTo>
                        <a:pt x="478" y="1108"/>
                      </a:lnTo>
                      <a:lnTo>
                        <a:pt x="482" y="1108"/>
                      </a:lnTo>
                      <a:lnTo>
                        <a:pt x="486" y="1108"/>
                      </a:lnTo>
                      <a:lnTo>
                        <a:pt x="490" y="1108"/>
                      </a:lnTo>
                      <a:lnTo>
                        <a:pt x="494" y="1108"/>
                      </a:lnTo>
                      <a:lnTo>
                        <a:pt x="499" y="1108"/>
                      </a:lnTo>
                      <a:lnTo>
                        <a:pt x="503" y="1108"/>
                      </a:lnTo>
                      <a:lnTo>
                        <a:pt x="507" y="1108"/>
                      </a:lnTo>
                      <a:lnTo>
                        <a:pt x="510" y="1108"/>
                      </a:lnTo>
                      <a:lnTo>
                        <a:pt x="514" y="1108"/>
                      </a:lnTo>
                      <a:lnTo>
                        <a:pt x="518" y="1108"/>
                      </a:lnTo>
                      <a:lnTo>
                        <a:pt x="522" y="1108"/>
                      </a:lnTo>
                      <a:lnTo>
                        <a:pt x="526" y="1108"/>
                      </a:lnTo>
                      <a:lnTo>
                        <a:pt x="530" y="1108"/>
                      </a:lnTo>
                      <a:lnTo>
                        <a:pt x="535" y="1108"/>
                      </a:lnTo>
                      <a:lnTo>
                        <a:pt x="539" y="1108"/>
                      </a:lnTo>
                      <a:lnTo>
                        <a:pt x="543" y="1108"/>
                      </a:lnTo>
                      <a:lnTo>
                        <a:pt x="547" y="1108"/>
                      </a:lnTo>
                      <a:lnTo>
                        <a:pt x="551" y="1108"/>
                      </a:lnTo>
                      <a:lnTo>
                        <a:pt x="555" y="1108"/>
                      </a:lnTo>
                      <a:lnTo>
                        <a:pt x="559" y="1108"/>
                      </a:lnTo>
                      <a:lnTo>
                        <a:pt x="563" y="1108"/>
                      </a:lnTo>
                      <a:lnTo>
                        <a:pt x="567" y="1108"/>
                      </a:lnTo>
                      <a:lnTo>
                        <a:pt x="572" y="1108"/>
                      </a:lnTo>
                      <a:lnTo>
                        <a:pt x="576" y="1108"/>
                      </a:lnTo>
                      <a:lnTo>
                        <a:pt x="579" y="1108"/>
                      </a:lnTo>
                      <a:lnTo>
                        <a:pt x="583" y="1108"/>
                      </a:lnTo>
                      <a:lnTo>
                        <a:pt x="587" y="1108"/>
                      </a:lnTo>
                      <a:lnTo>
                        <a:pt x="591" y="1108"/>
                      </a:lnTo>
                      <a:lnTo>
                        <a:pt x="595" y="1108"/>
                      </a:lnTo>
                      <a:lnTo>
                        <a:pt x="599" y="1108"/>
                      </a:lnTo>
                      <a:lnTo>
                        <a:pt x="603" y="1108"/>
                      </a:lnTo>
                      <a:lnTo>
                        <a:pt x="608" y="1108"/>
                      </a:lnTo>
                      <a:lnTo>
                        <a:pt x="612" y="1108"/>
                      </a:lnTo>
                      <a:lnTo>
                        <a:pt x="616" y="1108"/>
                      </a:lnTo>
                      <a:lnTo>
                        <a:pt x="620" y="1108"/>
                      </a:lnTo>
                      <a:lnTo>
                        <a:pt x="624" y="1108"/>
                      </a:lnTo>
                      <a:lnTo>
                        <a:pt x="628" y="1108"/>
                      </a:lnTo>
                      <a:lnTo>
                        <a:pt x="632" y="1108"/>
                      </a:lnTo>
                      <a:lnTo>
                        <a:pt x="636" y="1108"/>
                      </a:lnTo>
                      <a:lnTo>
                        <a:pt x="640" y="1108"/>
                      </a:lnTo>
                      <a:lnTo>
                        <a:pt x="645" y="1108"/>
                      </a:lnTo>
                      <a:lnTo>
                        <a:pt x="649" y="1108"/>
                      </a:lnTo>
                      <a:lnTo>
                        <a:pt x="653" y="1108"/>
                      </a:lnTo>
                      <a:lnTo>
                        <a:pt x="657" y="1108"/>
                      </a:lnTo>
                      <a:lnTo>
                        <a:pt x="660" y="1108"/>
                      </a:lnTo>
                      <a:lnTo>
                        <a:pt x="664" y="1108"/>
                      </a:lnTo>
                      <a:lnTo>
                        <a:pt x="668" y="1108"/>
                      </a:lnTo>
                      <a:lnTo>
                        <a:pt x="672" y="1108"/>
                      </a:lnTo>
                      <a:lnTo>
                        <a:pt x="676" y="1108"/>
                      </a:lnTo>
                      <a:lnTo>
                        <a:pt x="681" y="1108"/>
                      </a:lnTo>
                      <a:lnTo>
                        <a:pt x="685" y="1108"/>
                      </a:lnTo>
                      <a:lnTo>
                        <a:pt x="689" y="1108"/>
                      </a:lnTo>
                      <a:lnTo>
                        <a:pt x="693" y="1108"/>
                      </a:lnTo>
                      <a:lnTo>
                        <a:pt x="697" y="1108"/>
                      </a:lnTo>
                      <a:lnTo>
                        <a:pt x="701" y="1108"/>
                      </a:lnTo>
                      <a:lnTo>
                        <a:pt x="705" y="1108"/>
                      </a:lnTo>
                      <a:lnTo>
                        <a:pt x="709" y="1108"/>
                      </a:lnTo>
                      <a:lnTo>
                        <a:pt x="713" y="1108"/>
                      </a:lnTo>
                      <a:lnTo>
                        <a:pt x="718" y="1108"/>
                      </a:lnTo>
                      <a:lnTo>
                        <a:pt x="722" y="1108"/>
                      </a:lnTo>
                      <a:lnTo>
                        <a:pt x="726" y="1108"/>
                      </a:lnTo>
                      <a:lnTo>
                        <a:pt x="729" y="1108"/>
                      </a:lnTo>
                      <a:lnTo>
                        <a:pt x="733" y="1108"/>
                      </a:lnTo>
                      <a:lnTo>
                        <a:pt x="737" y="1108"/>
                      </a:lnTo>
                      <a:lnTo>
                        <a:pt x="741" y="1108"/>
                      </a:lnTo>
                      <a:lnTo>
                        <a:pt x="745" y="1108"/>
                      </a:lnTo>
                      <a:lnTo>
                        <a:pt x="749" y="1108"/>
                      </a:lnTo>
                      <a:lnTo>
                        <a:pt x="753" y="1108"/>
                      </a:lnTo>
                      <a:lnTo>
                        <a:pt x="758" y="1108"/>
                      </a:lnTo>
                      <a:lnTo>
                        <a:pt x="762" y="1108"/>
                      </a:lnTo>
                      <a:lnTo>
                        <a:pt x="766" y="1108"/>
                      </a:lnTo>
                      <a:lnTo>
                        <a:pt x="770" y="1108"/>
                      </a:lnTo>
                      <a:lnTo>
                        <a:pt x="774" y="1108"/>
                      </a:lnTo>
                      <a:lnTo>
                        <a:pt x="778" y="1108"/>
                      </a:lnTo>
                      <a:lnTo>
                        <a:pt x="782" y="1108"/>
                      </a:lnTo>
                      <a:lnTo>
                        <a:pt x="786" y="1108"/>
                      </a:lnTo>
                      <a:lnTo>
                        <a:pt x="791" y="1108"/>
                      </a:lnTo>
                      <a:lnTo>
                        <a:pt x="794" y="1108"/>
                      </a:lnTo>
                      <a:lnTo>
                        <a:pt x="798" y="1108"/>
                      </a:lnTo>
                      <a:lnTo>
                        <a:pt x="802" y="1108"/>
                      </a:lnTo>
                      <a:lnTo>
                        <a:pt x="806" y="1108"/>
                      </a:lnTo>
                      <a:lnTo>
                        <a:pt x="810" y="1108"/>
                      </a:lnTo>
                      <a:lnTo>
                        <a:pt x="814" y="1108"/>
                      </a:lnTo>
                      <a:lnTo>
                        <a:pt x="818" y="1108"/>
                      </a:lnTo>
                      <a:lnTo>
                        <a:pt x="822" y="1108"/>
                      </a:lnTo>
                      <a:lnTo>
                        <a:pt x="826" y="1108"/>
                      </a:lnTo>
                      <a:lnTo>
                        <a:pt x="831" y="1108"/>
                      </a:lnTo>
                      <a:lnTo>
                        <a:pt x="835" y="1108"/>
                      </a:lnTo>
                      <a:lnTo>
                        <a:pt x="839" y="1108"/>
                      </a:lnTo>
                      <a:lnTo>
                        <a:pt x="843" y="1108"/>
                      </a:lnTo>
                      <a:lnTo>
                        <a:pt x="847" y="1108"/>
                      </a:lnTo>
                      <a:lnTo>
                        <a:pt x="851" y="1108"/>
                      </a:lnTo>
                      <a:lnTo>
                        <a:pt x="855" y="1108"/>
                      </a:lnTo>
                      <a:lnTo>
                        <a:pt x="859" y="1108"/>
                      </a:lnTo>
                      <a:lnTo>
                        <a:pt x="863" y="1108"/>
                      </a:lnTo>
                      <a:lnTo>
                        <a:pt x="868" y="1108"/>
                      </a:lnTo>
                      <a:lnTo>
                        <a:pt x="871" y="1108"/>
                      </a:lnTo>
                      <a:lnTo>
                        <a:pt x="875" y="1108"/>
                      </a:lnTo>
                      <a:lnTo>
                        <a:pt x="879" y="1108"/>
                      </a:lnTo>
                      <a:lnTo>
                        <a:pt x="883" y="1108"/>
                      </a:lnTo>
                      <a:lnTo>
                        <a:pt x="887" y="1108"/>
                      </a:lnTo>
                      <a:lnTo>
                        <a:pt x="891" y="1108"/>
                      </a:lnTo>
                      <a:lnTo>
                        <a:pt x="895" y="1108"/>
                      </a:lnTo>
                      <a:lnTo>
                        <a:pt x="899" y="1108"/>
                      </a:lnTo>
                      <a:lnTo>
                        <a:pt x="904" y="1108"/>
                      </a:lnTo>
                      <a:lnTo>
                        <a:pt x="908" y="1108"/>
                      </a:lnTo>
                      <a:lnTo>
                        <a:pt x="912" y="1108"/>
                      </a:lnTo>
                      <a:lnTo>
                        <a:pt x="916" y="1108"/>
                      </a:lnTo>
                      <a:lnTo>
                        <a:pt x="920" y="1108"/>
                      </a:lnTo>
                      <a:lnTo>
                        <a:pt x="924" y="1108"/>
                      </a:lnTo>
                      <a:lnTo>
                        <a:pt x="928" y="1108"/>
                      </a:lnTo>
                      <a:lnTo>
                        <a:pt x="932" y="1108"/>
                      </a:lnTo>
                      <a:lnTo>
                        <a:pt x="936" y="1108"/>
                      </a:lnTo>
                      <a:lnTo>
                        <a:pt x="941" y="1108"/>
                      </a:lnTo>
                      <a:lnTo>
                        <a:pt x="945" y="1108"/>
                      </a:lnTo>
                      <a:lnTo>
                        <a:pt x="948" y="1108"/>
                      </a:lnTo>
                      <a:lnTo>
                        <a:pt x="952" y="1108"/>
                      </a:lnTo>
                      <a:lnTo>
                        <a:pt x="956" y="1108"/>
                      </a:lnTo>
                      <a:lnTo>
                        <a:pt x="960" y="1108"/>
                      </a:lnTo>
                      <a:lnTo>
                        <a:pt x="964" y="1108"/>
                      </a:lnTo>
                      <a:lnTo>
                        <a:pt x="968" y="1108"/>
                      </a:lnTo>
                      <a:lnTo>
                        <a:pt x="972" y="1108"/>
                      </a:lnTo>
                      <a:lnTo>
                        <a:pt x="977" y="1108"/>
                      </a:lnTo>
                      <a:lnTo>
                        <a:pt x="981" y="1108"/>
                      </a:lnTo>
                      <a:lnTo>
                        <a:pt x="985" y="1108"/>
                      </a:lnTo>
                      <a:lnTo>
                        <a:pt x="989" y="1108"/>
                      </a:lnTo>
                      <a:lnTo>
                        <a:pt x="993" y="1108"/>
                      </a:lnTo>
                      <a:lnTo>
                        <a:pt x="997" y="1108"/>
                      </a:lnTo>
                      <a:lnTo>
                        <a:pt x="1001" y="1108"/>
                      </a:lnTo>
                      <a:lnTo>
                        <a:pt x="1005" y="1108"/>
                      </a:lnTo>
                      <a:lnTo>
                        <a:pt x="1009" y="1108"/>
                      </a:lnTo>
                      <a:lnTo>
                        <a:pt x="1013" y="1108"/>
                      </a:lnTo>
                      <a:lnTo>
                        <a:pt x="1017" y="1108"/>
                      </a:lnTo>
                      <a:lnTo>
                        <a:pt x="1021" y="1108"/>
                      </a:lnTo>
                      <a:lnTo>
                        <a:pt x="1025" y="1108"/>
                      </a:lnTo>
                      <a:lnTo>
                        <a:pt x="1029" y="1108"/>
                      </a:lnTo>
                      <a:lnTo>
                        <a:pt x="1033" y="1108"/>
                      </a:lnTo>
                      <a:lnTo>
                        <a:pt x="1037" y="1108"/>
                      </a:lnTo>
                      <a:lnTo>
                        <a:pt x="1041" y="1108"/>
                      </a:lnTo>
                      <a:lnTo>
                        <a:pt x="1045" y="1108"/>
                      </a:lnTo>
                      <a:lnTo>
                        <a:pt x="1050" y="1108"/>
                      </a:lnTo>
                      <a:lnTo>
                        <a:pt x="1054" y="1108"/>
                      </a:lnTo>
                      <a:lnTo>
                        <a:pt x="1058" y="1108"/>
                      </a:lnTo>
                      <a:lnTo>
                        <a:pt x="1062" y="1108"/>
                      </a:lnTo>
                      <a:lnTo>
                        <a:pt x="1066" y="1108"/>
                      </a:lnTo>
                      <a:lnTo>
                        <a:pt x="1070" y="1108"/>
                      </a:lnTo>
                      <a:lnTo>
                        <a:pt x="1074" y="1108"/>
                      </a:lnTo>
                      <a:lnTo>
                        <a:pt x="1078" y="1108"/>
                      </a:lnTo>
                      <a:lnTo>
                        <a:pt x="1081" y="1108"/>
                      </a:lnTo>
                      <a:lnTo>
                        <a:pt x="1086" y="1108"/>
                      </a:lnTo>
                      <a:lnTo>
                        <a:pt x="1090" y="1108"/>
                      </a:lnTo>
                      <a:lnTo>
                        <a:pt x="1094" y="1108"/>
                      </a:lnTo>
                      <a:lnTo>
                        <a:pt x="1098" y="1108"/>
                      </a:lnTo>
                      <a:lnTo>
                        <a:pt x="1102" y="1108"/>
                      </a:lnTo>
                      <a:lnTo>
                        <a:pt x="1106" y="1108"/>
                      </a:lnTo>
                      <a:lnTo>
                        <a:pt x="1110" y="1108"/>
                      </a:lnTo>
                      <a:lnTo>
                        <a:pt x="1114" y="1108"/>
                      </a:lnTo>
                      <a:lnTo>
                        <a:pt x="1118" y="1108"/>
                      </a:lnTo>
                      <a:lnTo>
                        <a:pt x="1123" y="1108"/>
                      </a:lnTo>
                      <a:lnTo>
                        <a:pt x="1127" y="1108"/>
                      </a:lnTo>
                      <a:lnTo>
                        <a:pt x="1131" y="1108"/>
                      </a:lnTo>
                      <a:lnTo>
                        <a:pt x="1135" y="1108"/>
                      </a:lnTo>
                      <a:lnTo>
                        <a:pt x="1139" y="1108"/>
                      </a:lnTo>
                      <a:lnTo>
                        <a:pt x="1143" y="1108"/>
                      </a:lnTo>
                      <a:lnTo>
                        <a:pt x="1147" y="1108"/>
                      </a:lnTo>
                      <a:lnTo>
                        <a:pt x="1151" y="1108"/>
                      </a:lnTo>
                      <a:lnTo>
                        <a:pt x="1155" y="1108"/>
                      </a:lnTo>
                      <a:lnTo>
                        <a:pt x="1160" y="1108"/>
                      </a:lnTo>
                      <a:lnTo>
                        <a:pt x="1163" y="1108"/>
                      </a:lnTo>
                      <a:lnTo>
                        <a:pt x="1167" y="1108"/>
                      </a:lnTo>
                      <a:lnTo>
                        <a:pt x="1171" y="1108"/>
                      </a:lnTo>
                      <a:lnTo>
                        <a:pt x="1175" y="1108"/>
                      </a:lnTo>
                      <a:lnTo>
                        <a:pt x="1179" y="1108"/>
                      </a:lnTo>
                      <a:lnTo>
                        <a:pt x="1183" y="1108"/>
                      </a:lnTo>
                      <a:lnTo>
                        <a:pt x="1187" y="1108"/>
                      </a:lnTo>
                      <a:lnTo>
                        <a:pt x="1191" y="1108"/>
                      </a:lnTo>
                      <a:lnTo>
                        <a:pt x="1196" y="1108"/>
                      </a:lnTo>
                      <a:lnTo>
                        <a:pt x="1200" y="1108"/>
                      </a:lnTo>
                      <a:lnTo>
                        <a:pt x="1204" y="1108"/>
                      </a:lnTo>
                      <a:lnTo>
                        <a:pt x="1208" y="1108"/>
                      </a:lnTo>
                      <a:lnTo>
                        <a:pt x="1212" y="1108"/>
                      </a:lnTo>
                      <a:lnTo>
                        <a:pt x="1216" y="1108"/>
                      </a:lnTo>
                      <a:lnTo>
                        <a:pt x="1220" y="1108"/>
                      </a:lnTo>
                      <a:lnTo>
                        <a:pt x="1224" y="1108"/>
                      </a:lnTo>
                      <a:lnTo>
                        <a:pt x="1228" y="1108"/>
                      </a:lnTo>
                      <a:lnTo>
                        <a:pt x="1231" y="1108"/>
                      </a:lnTo>
                      <a:lnTo>
                        <a:pt x="1236" y="1108"/>
                      </a:lnTo>
                      <a:lnTo>
                        <a:pt x="1240" y="1108"/>
                      </a:lnTo>
                      <a:lnTo>
                        <a:pt x="1244" y="1108"/>
                      </a:lnTo>
                      <a:lnTo>
                        <a:pt x="1248" y="1108"/>
                      </a:lnTo>
                      <a:lnTo>
                        <a:pt x="1252" y="1108"/>
                      </a:lnTo>
                      <a:lnTo>
                        <a:pt x="1256" y="1108"/>
                      </a:lnTo>
                      <a:lnTo>
                        <a:pt x="1260" y="1108"/>
                      </a:lnTo>
                      <a:lnTo>
                        <a:pt x="1264" y="1108"/>
                      </a:lnTo>
                      <a:lnTo>
                        <a:pt x="1269" y="1108"/>
                      </a:lnTo>
                      <a:lnTo>
                        <a:pt x="1273" y="1108"/>
                      </a:lnTo>
                      <a:lnTo>
                        <a:pt x="1277" y="1108"/>
                      </a:lnTo>
                      <a:lnTo>
                        <a:pt x="1281" y="1108"/>
                      </a:lnTo>
                      <a:lnTo>
                        <a:pt x="1285" y="1108"/>
                      </a:lnTo>
                      <a:lnTo>
                        <a:pt x="1289" y="1108"/>
                      </a:lnTo>
                      <a:lnTo>
                        <a:pt x="1293" y="1108"/>
                      </a:lnTo>
                      <a:lnTo>
                        <a:pt x="1296" y="1108"/>
                      </a:lnTo>
                      <a:lnTo>
                        <a:pt x="1300" y="1108"/>
                      </a:lnTo>
                      <a:lnTo>
                        <a:pt x="1304" y="1108"/>
                      </a:lnTo>
                      <a:lnTo>
                        <a:pt x="1309" y="1108"/>
                      </a:lnTo>
                      <a:lnTo>
                        <a:pt x="1313" y="1108"/>
                      </a:lnTo>
                      <a:lnTo>
                        <a:pt x="1317" y="1108"/>
                      </a:lnTo>
                      <a:lnTo>
                        <a:pt x="1321" y="1108"/>
                      </a:lnTo>
                      <a:lnTo>
                        <a:pt x="1325" y="1108"/>
                      </a:lnTo>
                      <a:lnTo>
                        <a:pt x="1329" y="1108"/>
                      </a:lnTo>
                      <a:lnTo>
                        <a:pt x="1333" y="1108"/>
                      </a:lnTo>
                      <a:lnTo>
                        <a:pt x="1337" y="1108"/>
                      </a:lnTo>
                      <a:lnTo>
                        <a:pt x="1341" y="1108"/>
                      </a:lnTo>
                      <a:lnTo>
                        <a:pt x="1346" y="1108"/>
                      </a:lnTo>
                      <a:lnTo>
                        <a:pt x="1350" y="1108"/>
                      </a:lnTo>
                      <a:lnTo>
                        <a:pt x="1354" y="1108"/>
                      </a:lnTo>
                      <a:lnTo>
                        <a:pt x="1358" y="1108"/>
                      </a:lnTo>
                      <a:lnTo>
                        <a:pt x="1362" y="1108"/>
                      </a:lnTo>
                      <a:lnTo>
                        <a:pt x="1366" y="1108"/>
                      </a:lnTo>
                      <a:lnTo>
                        <a:pt x="1370" y="1108"/>
                      </a:lnTo>
                      <a:lnTo>
                        <a:pt x="1373" y="1108"/>
                      </a:lnTo>
                      <a:lnTo>
                        <a:pt x="1377" y="1108"/>
                      </a:lnTo>
                      <a:lnTo>
                        <a:pt x="1382" y="1108"/>
                      </a:lnTo>
                      <a:lnTo>
                        <a:pt x="1386" y="1108"/>
                      </a:lnTo>
                      <a:lnTo>
                        <a:pt x="1390" y="1108"/>
                      </a:lnTo>
                      <a:lnTo>
                        <a:pt x="1394" y="1108"/>
                      </a:lnTo>
                      <a:lnTo>
                        <a:pt x="1398" y="1108"/>
                      </a:lnTo>
                      <a:lnTo>
                        <a:pt x="1402" y="1108"/>
                      </a:lnTo>
                      <a:lnTo>
                        <a:pt x="1406" y="1108"/>
                      </a:lnTo>
                      <a:lnTo>
                        <a:pt x="1410" y="1108"/>
                      </a:lnTo>
                      <a:lnTo>
                        <a:pt x="1414" y="1108"/>
                      </a:lnTo>
                      <a:lnTo>
                        <a:pt x="1419" y="1108"/>
                      </a:lnTo>
                      <a:lnTo>
                        <a:pt x="1423" y="1108"/>
                      </a:lnTo>
                      <a:lnTo>
                        <a:pt x="1427" y="1108"/>
                      </a:lnTo>
                      <a:lnTo>
                        <a:pt x="1431" y="1108"/>
                      </a:lnTo>
                      <a:lnTo>
                        <a:pt x="1435" y="1108"/>
                      </a:lnTo>
                      <a:lnTo>
                        <a:pt x="1439" y="1108"/>
                      </a:lnTo>
                      <a:lnTo>
                        <a:pt x="1443" y="1108"/>
                      </a:lnTo>
                      <a:lnTo>
                        <a:pt x="1447" y="1108"/>
                      </a:lnTo>
                      <a:lnTo>
                        <a:pt x="1450" y="1108"/>
                      </a:lnTo>
                      <a:lnTo>
                        <a:pt x="1455" y="1108"/>
                      </a:lnTo>
                      <a:lnTo>
                        <a:pt x="1459" y="1108"/>
                      </a:lnTo>
                      <a:lnTo>
                        <a:pt x="1463" y="1108"/>
                      </a:lnTo>
                      <a:lnTo>
                        <a:pt x="1467" y="1108"/>
                      </a:lnTo>
                      <a:lnTo>
                        <a:pt x="1471" y="1108"/>
                      </a:lnTo>
                      <a:lnTo>
                        <a:pt x="1475" y="1108"/>
                      </a:lnTo>
                      <a:lnTo>
                        <a:pt x="1479" y="1108"/>
                      </a:lnTo>
                      <a:lnTo>
                        <a:pt x="1483" y="1108"/>
                      </a:lnTo>
                      <a:lnTo>
                        <a:pt x="1487" y="1108"/>
                      </a:lnTo>
                      <a:lnTo>
                        <a:pt x="1492" y="1108"/>
                      </a:lnTo>
                      <a:lnTo>
                        <a:pt x="1496" y="1108"/>
                      </a:lnTo>
                      <a:lnTo>
                        <a:pt x="1500" y="1108"/>
                      </a:lnTo>
                      <a:lnTo>
                        <a:pt x="1504" y="1108"/>
                      </a:lnTo>
                      <a:lnTo>
                        <a:pt x="1508" y="1108"/>
                      </a:lnTo>
                      <a:lnTo>
                        <a:pt x="1512" y="1108"/>
                      </a:lnTo>
                      <a:lnTo>
                        <a:pt x="1515" y="1108"/>
                      </a:lnTo>
                      <a:lnTo>
                        <a:pt x="1519" y="1108"/>
                      </a:lnTo>
                      <a:lnTo>
                        <a:pt x="1523" y="1108"/>
                      </a:lnTo>
                      <a:lnTo>
                        <a:pt x="1528" y="1108"/>
                      </a:lnTo>
                      <a:lnTo>
                        <a:pt x="1532" y="1108"/>
                      </a:lnTo>
                      <a:lnTo>
                        <a:pt x="1536" y="1108"/>
                      </a:lnTo>
                      <a:lnTo>
                        <a:pt x="1540" y="1108"/>
                      </a:lnTo>
                      <a:lnTo>
                        <a:pt x="1544" y="1108"/>
                      </a:lnTo>
                      <a:lnTo>
                        <a:pt x="1548" y="1108"/>
                      </a:lnTo>
                      <a:lnTo>
                        <a:pt x="1552" y="1108"/>
                      </a:lnTo>
                      <a:lnTo>
                        <a:pt x="1556" y="1108"/>
                      </a:lnTo>
                      <a:lnTo>
                        <a:pt x="1560" y="1108"/>
                      </a:lnTo>
                      <a:lnTo>
                        <a:pt x="1565" y="1108"/>
                      </a:lnTo>
                      <a:lnTo>
                        <a:pt x="1569" y="1108"/>
                      </a:lnTo>
                      <a:lnTo>
                        <a:pt x="1573" y="1108"/>
                      </a:lnTo>
                      <a:lnTo>
                        <a:pt x="1577" y="1108"/>
                      </a:lnTo>
                      <a:lnTo>
                        <a:pt x="1581" y="1108"/>
                      </a:lnTo>
                      <a:lnTo>
                        <a:pt x="1584" y="1108"/>
                      </a:lnTo>
                      <a:lnTo>
                        <a:pt x="1588" y="1108"/>
                      </a:lnTo>
                      <a:lnTo>
                        <a:pt x="1592" y="1108"/>
                      </a:lnTo>
                      <a:lnTo>
                        <a:pt x="1596" y="1108"/>
                      </a:lnTo>
                      <a:lnTo>
                        <a:pt x="1601" y="1108"/>
                      </a:lnTo>
                      <a:lnTo>
                        <a:pt x="1605" y="1108"/>
                      </a:lnTo>
                      <a:lnTo>
                        <a:pt x="1609" y="1108"/>
                      </a:lnTo>
                      <a:lnTo>
                        <a:pt x="1613" y="1108"/>
                      </a:lnTo>
                      <a:lnTo>
                        <a:pt x="1617" y="1108"/>
                      </a:lnTo>
                      <a:lnTo>
                        <a:pt x="1621" y="1108"/>
                      </a:lnTo>
                      <a:lnTo>
                        <a:pt x="1625" y="1108"/>
                      </a:lnTo>
                      <a:lnTo>
                        <a:pt x="1629" y="1108"/>
                      </a:lnTo>
                      <a:lnTo>
                        <a:pt x="1633" y="1108"/>
                      </a:lnTo>
                      <a:lnTo>
                        <a:pt x="1638" y="1108"/>
                      </a:lnTo>
                      <a:lnTo>
                        <a:pt x="1642" y="1108"/>
                      </a:lnTo>
                      <a:lnTo>
                        <a:pt x="1646" y="1108"/>
                      </a:lnTo>
                      <a:lnTo>
                        <a:pt x="1650" y="1108"/>
                      </a:lnTo>
                      <a:lnTo>
                        <a:pt x="1654" y="1108"/>
                      </a:lnTo>
                      <a:lnTo>
                        <a:pt x="1658" y="1108"/>
                      </a:lnTo>
                      <a:lnTo>
                        <a:pt x="1662" y="1108"/>
                      </a:lnTo>
                      <a:lnTo>
                        <a:pt x="1666" y="1108"/>
                      </a:lnTo>
                      <a:lnTo>
                        <a:pt x="1669" y="1108"/>
                      </a:lnTo>
                      <a:lnTo>
                        <a:pt x="1674" y="1108"/>
                      </a:lnTo>
                      <a:lnTo>
                        <a:pt x="1678" y="1108"/>
                      </a:lnTo>
                      <a:lnTo>
                        <a:pt x="1682" y="1108"/>
                      </a:lnTo>
                      <a:lnTo>
                        <a:pt x="1686" y="1108"/>
                      </a:lnTo>
                      <a:lnTo>
                        <a:pt x="1690" y="1108"/>
                      </a:lnTo>
                      <a:lnTo>
                        <a:pt x="1694" y="1108"/>
                      </a:lnTo>
                      <a:lnTo>
                        <a:pt x="1698" y="1108"/>
                      </a:lnTo>
                      <a:lnTo>
                        <a:pt x="1702" y="1108"/>
                      </a:lnTo>
                      <a:lnTo>
                        <a:pt x="1706" y="1108"/>
                      </a:lnTo>
                      <a:lnTo>
                        <a:pt x="1711" y="1108"/>
                      </a:lnTo>
                      <a:lnTo>
                        <a:pt x="1715" y="1108"/>
                      </a:lnTo>
                      <a:lnTo>
                        <a:pt x="1719" y="1108"/>
                      </a:lnTo>
                      <a:lnTo>
                        <a:pt x="1723" y="1108"/>
                      </a:lnTo>
                      <a:lnTo>
                        <a:pt x="1727" y="1108"/>
                      </a:lnTo>
                      <a:lnTo>
                        <a:pt x="1731" y="1108"/>
                      </a:lnTo>
                      <a:lnTo>
                        <a:pt x="1734" y="1108"/>
                      </a:lnTo>
                      <a:lnTo>
                        <a:pt x="1738" y="1108"/>
                      </a:lnTo>
                      <a:lnTo>
                        <a:pt x="1742" y="1108"/>
                      </a:lnTo>
                      <a:lnTo>
                        <a:pt x="1747" y="1108"/>
                      </a:lnTo>
                      <a:lnTo>
                        <a:pt x="1751" y="1108"/>
                      </a:lnTo>
                      <a:lnTo>
                        <a:pt x="1755" y="1108"/>
                      </a:lnTo>
                      <a:lnTo>
                        <a:pt x="1759" y="1108"/>
                      </a:lnTo>
                      <a:lnTo>
                        <a:pt x="1763" y="1108"/>
                      </a:lnTo>
                      <a:lnTo>
                        <a:pt x="1767" y="1108"/>
                      </a:lnTo>
                      <a:lnTo>
                        <a:pt x="1771" y="1108"/>
                      </a:lnTo>
                      <a:lnTo>
                        <a:pt x="1775" y="1108"/>
                      </a:lnTo>
                      <a:lnTo>
                        <a:pt x="1779" y="1108"/>
                      </a:lnTo>
                      <a:lnTo>
                        <a:pt x="1784" y="1108"/>
                      </a:lnTo>
                      <a:lnTo>
                        <a:pt x="1788" y="1108"/>
                      </a:lnTo>
                      <a:lnTo>
                        <a:pt x="1792" y="1108"/>
                      </a:lnTo>
                      <a:lnTo>
                        <a:pt x="1796" y="1108"/>
                      </a:lnTo>
                      <a:lnTo>
                        <a:pt x="1799" y="1108"/>
                      </a:lnTo>
                      <a:lnTo>
                        <a:pt x="1803" y="1108"/>
                      </a:lnTo>
                      <a:lnTo>
                        <a:pt x="1807" y="1108"/>
                      </a:lnTo>
                      <a:lnTo>
                        <a:pt x="1811" y="1108"/>
                      </a:lnTo>
                      <a:lnTo>
                        <a:pt x="1815" y="1108"/>
                      </a:lnTo>
                      <a:lnTo>
                        <a:pt x="1819" y="1108"/>
                      </a:lnTo>
                      <a:lnTo>
                        <a:pt x="1824" y="1108"/>
                      </a:lnTo>
                      <a:lnTo>
                        <a:pt x="1828" y="1108"/>
                      </a:lnTo>
                      <a:lnTo>
                        <a:pt x="1832" y="1108"/>
                      </a:lnTo>
                      <a:lnTo>
                        <a:pt x="1836" y="1108"/>
                      </a:lnTo>
                      <a:lnTo>
                        <a:pt x="1840" y="1108"/>
                      </a:lnTo>
                      <a:lnTo>
                        <a:pt x="1844" y="1108"/>
                      </a:lnTo>
                      <a:lnTo>
                        <a:pt x="1848" y="1108"/>
                      </a:lnTo>
                      <a:lnTo>
                        <a:pt x="1852" y="1108"/>
                      </a:lnTo>
                      <a:lnTo>
                        <a:pt x="1856" y="1108"/>
                      </a:lnTo>
                      <a:lnTo>
                        <a:pt x="1861" y="1108"/>
                      </a:lnTo>
                      <a:lnTo>
                        <a:pt x="1865" y="1108"/>
                      </a:lnTo>
                      <a:lnTo>
                        <a:pt x="1869" y="1108"/>
                      </a:lnTo>
                      <a:lnTo>
                        <a:pt x="1873" y="1108"/>
                      </a:lnTo>
                      <a:lnTo>
                        <a:pt x="1876" y="1108"/>
                      </a:lnTo>
                      <a:lnTo>
                        <a:pt x="1880" y="1108"/>
                      </a:lnTo>
                      <a:lnTo>
                        <a:pt x="1884" y="1108"/>
                      </a:lnTo>
                      <a:lnTo>
                        <a:pt x="1888" y="1108"/>
                      </a:lnTo>
                      <a:lnTo>
                        <a:pt x="1892" y="1108"/>
                      </a:lnTo>
                      <a:lnTo>
                        <a:pt x="1897" y="1108"/>
                      </a:lnTo>
                      <a:lnTo>
                        <a:pt x="1901" y="1108"/>
                      </a:lnTo>
                      <a:lnTo>
                        <a:pt x="1905" y="1108"/>
                      </a:lnTo>
                      <a:lnTo>
                        <a:pt x="1909" y="1108"/>
                      </a:lnTo>
                      <a:lnTo>
                        <a:pt x="1913" y="1108"/>
                      </a:lnTo>
                      <a:lnTo>
                        <a:pt x="1917" y="1108"/>
                      </a:lnTo>
                      <a:lnTo>
                        <a:pt x="1921" y="1108"/>
                      </a:lnTo>
                      <a:lnTo>
                        <a:pt x="1925" y="1108"/>
                      </a:lnTo>
                      <a:lnTo>
                        <a:pt x="1929" y="1108"/>
                      </a:lnTo>
                      <a:lnTo>
                        <a:pt x="1934" y="1108"/>
                      </a:lnTo>
                      <a:lnTo>
                        <a:pt x="1938" y="1108"/>
                      </a:lnTo>
                      <a:lnTo>
                        <a:pt x="1942" y="1108"/>
                      </a:lnTo>
                      <a:lnTo>
                        <a:pt x="1946" y="1108"/>
                      </a:lnTo>
                      <a:lnTo>
                        <a:pt x="1950" y="1108"/>
                      </a:lnTo>
                      <a:lnTo>
                        <a:pt x="1954" y="1108"/>
                      </a:lnTo>
                      <a:lnTo>
                        <a:pt x="1957" y="1108"/>
                      </a:lnTo>
                      <a:lnTo>
                        <a:pt x="1961" y="1108"/>
                      </a:lnTo>
                      <a:lnTo>
                        <a:pt x="1965" y="1108"/>
                      </a:lnTo>
                      <a:lnTo>
                        <a:pt x="1970" y="1108"/>
                      </a:lnTo>
                      <a:lnTo>
                        <a:pt x="1974" y="1108"/>
                      </a:lnTo>
                      <a:lnTo>
                        <a:pt x="1978" y="1108"/>
                      </a:lnTo>
                      <a:lnTo>
                        <a:pt x="1982" y="1108"/>
                      </a:lnTo>
                      <a:lnTo>
                        <a:pt x="1986" y="1108"/>
                      </a:lnTo>
                      <a:lnTo>
                        <a:pt x="1990" y="1108"/>
                      </a:lnTo>
                      <a:lnTo>
                        <a:pt x="1994" y="1108"/>
                      </a:lnTo>
                      <a:lnTo>
                        <a:pt x="1998" y="1108"/>
                      </a:lnTo>
                      <a:lnTo>
                        <a:pt x="2002" y="1108"/>
                      </a:lnTo>
                      <a:lnTo>
                        <a:pt x="2007" y="1108"/>
                      </a:lnTo>
                      <a:lnTo>
                        <a:pt x="2011" y="1108"/>
                      </a:lnTo>
                      <a:lnTo>
                        <a:pt x="2015" y="1108"/>
                      </a:lnTo>
                      <a:lnTo>
                        <a:pt x="2018" y="1108"/>
                      </a:lnTo>
                      <a:lnTo>
                        <a:pt x="2022" y="1108"/>
                      </a:lnTo>
                      <a:lnTo>
                        <a:pt x="2022" y="1096"/>
                      </a:lnTo>
                    </a:path>
                  </a:pathLst>
                </a:custGeom>
                <a:solidFill>
                  <a:srgbClr val="C0C0C0"/>
                </a:solidFill>
                <a:ln w="12700" cap="rnd">
                  <a:noFill/>
                  <a:round/>
                  <a:headEnd/>
                  <a:tailEnd/>
                </a:ln>
              </p:spPr>
              <p:txBody>
                <a:bodyPr/>
                <a:lstStyle/>
                <a:p>
                  <a:endParaRPr lang="en-US"/>
                </a:p>
              </p:txBody>
            </p:sp>
            <p:sp>
              <p:nvSpPr>
                <p:cNvPr id="4118" name="Freeform 9"/>
                <p:cNvSpPr>
                  <a:spLocks/>
                </p:cNvSpPr>
                <p:nvPr/>
              </p:nvSpPr>
              <p:spPr bwMode="auto">
                <a:xfrm>
                  <a:off x="2687" y="2205"/>
                  <a:ext cx="808" cy="134"/>
                </a:xfrm>
                <a:custGeom>
                  <a:avLst/>
                  <a:gdLst>
                    <a:gd name="T0" fmla="*/ 782 w 808"/>
                    <a:gd name="T1" fmla="*/ 133 h 134"/>
                    <a:gd name="T2" fmla="*/ 755 w 808"/>
                    <a:gd name="T3" fmla="*/ 133 h 134"/>
                    <a:gd name="T4" fmla="*/ 726 w 808"/>
                    <a:gd name="T5" fmla="*/ 133 h 134"/>
                    <a:gd name="T6" fmla="*/ 698 w 808"/>
                    <a:gd name="T7" fmla="*/ 133 h 134"/>
                    <a:gd name="T8" fmla="*/ 670 w 808"/>
                    <a:gd name="T9" fmla="*/ 133 h 134"/>
                    <a:gd name="T10" fmla="*/ 641 w 808"/>
                    <a:gd name="T11" fmla="*/ 133 h 134"/>
                    <a:gd name="T12" fmla="*/ 614 w 808"/>
                    <a:gd name="T13" fmla="*/ 133 h 134"/>
                    <a:gd name="T14" fmla="*/ 585 w 808"/>
                    <a:gd name="T15" fmla="*/ 133 h 134"/>
                    <a:gd name="T16" fmla="*/ 557 w 808"/>
                    <a:gd name="T17" fmla="*/ 133 h 134"/>
                    <a:gd name="T18" fmla="*/ 529 w 808"/>
                    <a:gd name="T19" fmla="*/ 133 h 134"/>
                    <a:gd name="T20" fmla="*/ 500 w 808"/>
                    <a:gd name="T21" fmla="*/ 133 h 134"/>
                    <a:gd name="T22" fmla="*/ 473 w 808"/>
                    <a:gd name="T23" fmla="*/ 133 h 134"/>
                    <a:gd name="T24" fmla="*/ 444 w 808"/>
                    <a:gd name="T25" fmla="*/ 133 h 134"/>
                    <a:gd name="T26" fmla="*/ 415 w 808"/>
                    <a:gd name="T27" fmla="*/ 133 h 134"/>
                    <a:gd name="T28" fmla="*/ 388 w 808"/>
                    <a:gd name="T29" fmla="*/ 0 h 134"/>
                    <a:gd name="T30" fmla="*/ 359 w 808"/>
                    <a:gd name="T31" fmla="*/ 18 h 134"/>
                    <a:gd name="T32" fmla="*/ 331 w 808"/>
                    <a:gd name="T33" fmla="*/ 34 h 134"/>
                    <a:gd name="T34" fmla="*/ 303 w 808"/>
                    <a:gd name="T35" fmla="*/ 49 h 134"/>
                    <a:gd name="T36" fmla="*/ 274 w 808"/>
                    <a:gd name="T37" fmla="*/ 61 h 134"/>
                    <a:gd name="T38" fmla="*/ 246 w 808"/>
                    <a:gd name="T39" fmla="*/ 72 h 134"/>
                    <a:gd name="T40" fmla="*/ 218 w 808"/>
                    <a:gd name="T41" fmla="*/ 82 h 134"/>
                    <a:gd name="T42" fmla="*/ 190 w 808"/>
                    <a:gd name="T43" fmla="*/ 90 h 134"/>
                    <a:gd name="T44" fmla="*/ 162 w 808"/>
                    <a:gd name="T45" fmla="*/ 97 h 134"/>
                    <a:gd name="T46" fmla="*/ 133 w 808"/>
                    <a:gd name="T47" fmla="*/ 103 h 134"/>
                    <a:gd name="T48" fmla="*/ 105 w 808"/>
                    <a:gd name="T49" fmla="*/ 108 h 134"/>
                    <a:gd name="T50" fmla="*/ 77 w 808"/>
                    <a:gd name="T51" fmla="*/ 113 h 134"/>
                    <a:gd name="T52" fmla="*/ 49 w 808"/>
                    <a:gd name="T53" fmla="*/ 116 h 134"/>
                    <a:gd name="T54" fmla="*/ 20 w 808"/>
                    <a:gd name="T55" fmla="*/ 120 h 134"/>
                    <a:gd name="T56" fmla="*/ 4 w 808"/>
                    <a:gd name="T57" fmla="*/ 133 h 134"/>
                    <a:gd name="T58" fmla="*/ 33 w 808"/>
                    <a:gd name="T59" fmla="*/ 133 h 134"/>
                    <a:gd name="T60" fmla="*/ 61 w 808"/>
                    <a:gd name="T61" fmla="*/ 133 h 134"/>
                    <a:gd name="T62" fmla="*/ 89 w 808"/>
                    <a:gd name="T63" fmla="*/ 133 h 134"/>
                    <a:gd name="T64" fmla="*/ 118 w 808"/>
                    <a:gd name="T65" fmla="*/ 133 h 134"/>
                    <a:gd name="T66" fmla="*/ 145 w 808"/>
                    <a:gd name="T67" fmla="*/ 133 h 134"/>
                    <a:gd name="T68" fmla="*/ 174 w 808"/>
                    <a:gd name="T69" fmla="*/ 133 h 134"/>
                    <a:gd name="T70" fmla="*/ 201 w 808"/>
                    <a:gd name="T71" fmla="*/ 133 h 134"/>
                    <a:gd name="T72" fmla="*/ 230 w 808"/>
                    <a:gd name="T73" fmla="*/ 133 h 134"/>
                    <a:gd name="T74" fmla="*/ 259 w 808"/>
                    <a:gd name="T75" fmla="*/ 133 h 134"/>
                    <a:gd name="T76" fmla="*/ 286 w 808"/>
                    <a:gd name="T77" fmla="*/ 133 h 134"/>
                    <a:gd name="T78" fmla="*/ 315 w 808"/>
                    <a:gd name="T79" fmla="*/ 133 h 134"/>
                    <a:gd name="T80" fmla="*/ 344 w 808"/>
                    <a:gd name="T81" fmla="*/ 133 h 134"/>
                    <a:gd name="T82" fmla="*/ 371 w 808"/>
                    <a:gd name="T83" fmla="*/ 133 h 134"/>
                    <a:gd name="T84" fmla="*/ 400 w 808"/>
                    <a:gd name="T85" fmla="*/ 133 h 134"/>
                    <a:gd name="T86" fmla="*/ 428 w 808"/>
                    <a:gd name="T87" fmla="*/ 133 h 134"/>
                    <a:gd name="T88" fmla="*/ 456 w 808"/>
                    <a:gd name="T89" fmla="*/ 133 h 134"/>
                    <a:gd name="T90" fmla="*/ 484 w 808"/>
                    <a:gd name="T91" fmla="*/ 133 h 134"/>
                    <a:gd name="T92" fmla="*/ 512 w 808"/>
                    <a:gd name="T93" fmla="*/ 133 h 134"/>
                    <a:gd name="T94" fmla="*/ 541 w 808"/>
                    <a:gd name="T95" fmla="*/ 133 h 134"/>
                    <a:gd name="T96" fmla="*/ 569 w 808"/>
                    <a:gd name="T97" fmla="*/ 133 h 134"/>
                    <a:gd name="T98" fmla="*/ 597 w 808"/>
                    <a:gd name="T99" fmla="*/ 133 h 134"/>
                    <a:gd name="T100" fmla="*/ 626 w 808"/>
                    <a:gd name="T101" fmla="*/ 133 h 134"/>
                    <a:gd name="T102" fmla="*/ 654 w 808"/>
                    <a:gd name="T103" fmla="*/ 133 h 134"/>
                    <a:gd name="T104" fmla="*/ 682 w 808"/>
                    <a:gd name="T105" fmla="*/ 133 h 134"/>
                    <a:gd name="T106" fmla="*/ 710 w 808"/>
                    <a:gd name="T107" fmla="*/ 133 h 134"/>
                    <a:gd name="T108" fmla="*/ 738 w 808"/>
                    <a:gd name="T109" fmla="*/ 133 h 134"/>
                    <a:gd name="T110" fmla="*/ 767 w 808"/>
                    <a:gd name="T111" fmla="*/ 133 h 134"/>
                    <a:gd name="T112" fmla="*/ 795 w 808"/>
                    <a:gd name="T113" fmla="*/ 133 h 1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8"/>
                    <a:gd name="T172" fmla="*/ 0 h 134"/>
                    <a:gd name="T173" fmla="*/ 808 w 808"/>
                    <a:gd name="T174" fmla="*/ 134 h 1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8" h="134">
                      <a:moveTo>
                        <a:pt x="807" y="133"/>
                      </a:moveTo>
                      <a:lnTo>
                        <a:pt x="803" y="133"/>
                      </a:lnTo>
                      <a:lnTo>
                        <a:pt x="799" y="133"/>
                      </a:lnTo>
                      <a:lnTo>
                        <a:pt x="795" y="133"/>
                      </a:lnTo>
                      <a:lnTo>
                        <a:pt x="791" y="133"/>
                      </a:lnTo>
                      <a:lnTo>
                        <a:pt x="787" y="133"/>
                      </a:lnTo>
                      <a:lnTo>
                        <a:pt x="782" y="133"/>
                      </a:lnTo>
                      <a:lnTo>
                        <a:pt x="778" y="133"/>
                      </a:lnTo>
                      <a:lnTo>
                        <a:pt x="774" y="133"/>
                      </a:lnTo>
                      <a:lnTo>
                        <a:pt x="771" y="133"/>
                      </a:lnTo>
                      <a:lnTo>
                        <a:pt x="767" y="133"/>
                      </a:lnTo>
                      <a:lnTo>
                        <a:pt x="763" y="133"/>
                      </a:lnTo>
                      <a:lnTo>
                        <a:pt x="759" y="133"/>
                      </a:lnTo>
                      <a:lnTo>
                        <a:pt x="755" y="133"/>
                      </a:lnTo>
                      <a:lnTo>
                        <a:pt x="751" y="133"/>
                      </a:lnTo>
                      <a:lnTo>
                        <a:pt x="747" y="133"/>
                      </a:lnTo>
                      <a:lnTo>
                        <a:pt x="743" y="133"/>
                      </a:lnTo>
                      <a:lnTo>
                        <a:pt x="738" y="133"/>
                      </a:lnTo>
                      <a:lnTo>
                        <a:pt x="734" y="133"/>
                      </a:lnTo>
                      <a:lnTo>
                        <a:pt x="730" y="133"/>
                      </a:lnTo>
                      <a:lnTo>
                        <a:pt x="726" y="133"/>
                      </a:lnTo>
                      <a:lnTo>
                        <a:pt x="722" y="133"/>
                      </a:lnTo>
                      <a:lnTo>
                        <a:pt x="718" y="133"/>
                      </a:lnTo>
                      <a:lnTo>
                        <a:pt x="714" y="133"/>
                      </a:lnTo>
                      <a:lnTo>
                        <a:pt x="710" y="133"/>
                      </a:lnTo>
                      <a:lnTo>
                        <a:pt x="706" y="133"/>
                      </a:lnTo>
                      <a:lnTo>
                        <a:pt x="702" y="133"/>
                      </a:lnTo>
                      <a:lnTo>
                        <a:pt x="698" y="133"/>
                      </a:lnTo>
                      <a:lnTo>
                        <a:pt x="694" y="133"/>
                      </a:lnTo>
                      <a:lnTo>
                        <a:pt x="690" y="133"/>
                      </a:lnTo>
                      <a:lnTo>
                        <a:pt x="686" y="133"/>
                      </a:lnTo>
                      <a:lnTo>
                        <a:pt x="682" y="133"/>
                      </a:lnTo>
                      <a:lnTo>
                        <a:pt x="678" y="133"/>
                      </a:lnTo>
                      <a:lnTo>
                        <a:pt x="674" y="133"/>
                      </a:lnTo>
                      <a:lnTo>
                        <a:pt x="670" y="133"/>
                      </a:lnTo>
                      <a:lnTo>
                        <a:pt x="666" y="133"/>
                      </a:lnTo>
                      <a:lnTo>
                        <a:pt x="662" y="133"/>
                      </a:lnTo>
                      <a:lnTo>
                        <a:pt x="658" y="133"/>
                      </a:lnTo>
                      <a:lnTo>
                        <a:pt x="654" y="133"/>
                      </a:lnTo>
                      <a:lnTo>
                        <a:pt x="649" y="133"/>
                      </a:lnTo>
                      <a:lnTo>
                        <a:pt x="645" y="133"/>
                      </a:lnTo>
                      <a:lnTo>
                        <a:pt x="641" y="133"/>
                      </a:lnTo>
                      <a:lnTo>
                        <a:pt x="637" y="133"/>
                      </a:lnTo>
                      <a:lnTo>
                        <a:pt x="633" y="133"/>
                      </a:lnTo>
                      <a:lnTo>
                        <a:pt x="630" y="133"/>
                      </a:lnTo>
                      <a:lnTo>
                        <a:pt x="626" y="133"/>
                      </a:lnTo>
                      <a:lnTo>
                        <a:pt x="622" y="133"/>
                      </a:lnTo>
                      <a:lnTo>
                        <a:pt x="618" y="133"/>
                      </a:lnTo>
                      <a:lnTo>
                        <a:pt x="614" y="133"/>
                      </a:lnTo>
                      <a:lnTo>
                        <a:pt x="610" y="133"/>
                      </a:lnTo>
                      <a:lnTo>
                        <a:pt x="606" y="133"/>
                      </a:lnTo>
                      <a:lnTo>
                        <a:pt x="601" y="133"/>
                      </a:lnTo>
                      <a:lnTo>
                        <a:pt x="597" y="133"/>
                      </a:lnTo>
                      <a:lnTo>
                        <a:pt x="593" y="133"/>
                      </a:lnTo>
                      <a:lnTo>
                        <a:pt x="589" y="133"/>
                      </a:lnTo>
                      <a:lnTo>
                        <a:pt x="585" y="133"/>
                      </a:lnTo>
                      <a:lnTo>
                        <a:pt x="581" y="133"/>
                      </a:lnTo>
                      <a:lnTo>
                        <a:pt x="577" y="133"/>
                      </a:lnTo>
                      <a:lnTo>
                        <a:pt x="573" y="133"/>
                      </a:lnTo>
                      <a:lnTo>
                        <a:pt x="569" y="133"/>
                      </a:lnTo>
                      <a:lnTo>
                        <a:pt x="565" y="133"/>
                      </a:lnTo>
                      <a:lnTo>
                        <a:pt x="562" y="133"/>
                      </a:lnTo>
                      <a:lnTo>
                        <a:pt x="557" y="133"/>
                      </a:lnTo>
                      <a:lnTo>
                        <a:pt x="553" y="133"/>
                      </a:lnTo>
                      <a:lnTo>
                        <a:pt x="549" y="133"/>
                      </a:lnTo>
                      <a:lnTo>
                        <a:pt x="545" y="133"/>
                      </a:lnTo>
                      <a:lnTo>
                        <a:pt x="541" y="133"/>
                      </a:lnTo>
                      <a:lnTo>
                        <a:pt x="537" y="133"/>
                      </a:lnTo>
                      <a:lnTo>
                        <a:pt x="533" y="133"/>
                      </a:lnTo>
                      <a:lnTo>
                        <a:pt x="529" y="133"/>
                      </a:lnTo>
                      <a:lnTo>
                        <a:pt x="525" y="133"/>
                      </a:lnTo>
                      <a:lnTo>
                        <a:pt x="521" y="133"/>
                      </a:lnTo>
                      <a:lnTo>
                        <a:pt x="517" y="133"/>
                      </a:lnTo>
                      <a:lnTo>
                        <a:pt x="512" y="133"/>
                      </a:lnTo>
                      <a:lnTo>
                        <a:pt x="508" y="133"/>
                      </a:lnTo>
                      <a:lnTo>
                        <a:pt x="504" y="133"/>
                      </a:lnTo>
                      <a:lnTo>
                        <a:pt x="500" y="133"/>
                      </a:lnTo>
                      <a:lnTo>
                        <a:pt x="496" y="133"/>
                      </a:lnTo>
                      <a:lnTo>
                        <a:pt x="492" y="133"/>
                      </a:lnTo>
                      <a:lnTo>
                        <a:pt x="488" y="133"/>
                      </a:lnTo>
                      <a:lnTo>
                        <a:pt x="484" y="133"/>
                      </a:lnTo>
                      <a:lnTo>
                        <a:pt x="480" y="133"/>
                      </a:lnTo>
                      <a:lnTo>
                        <a:pt x="477" y="133"/>
                      </a:lnTo>
                      <a:lnTo>
                        <a:pt x="473" y="133"/>
                      </a:lnTo>
                      <a:lnTo>
                        <a:pt x="468" y="133"/>
                      </a:lnTo>
                      <a:lnTo>
                        <a:pt x="464" y="133"/>
                      </a:lnTo>
                      <a:lnTo>
                        <a:pt x="460" y="133"/>
                      </a:lnTo>
                      <a:lnTo>
                        <a:pt x="456" y="133"/>
                      </a:lnTo>
                      <a:lnTo>
                        <a:pt x="452" y="133"/>
                      </a:lnTo>
                      <a:lnTo>
                        <a:pt x="448" y="133"/>
                      </a:lnTo>
                      <a:lnTo>
                        <a:pt x="444" y="133"/>
                      </a:lnTo>
                      <a:lnTo>
                        <a:pt x="440" y="133"/>
                      </a:lnTo>
                      <a:lnTo>
                        <a:pt x="436" y="133"/>
                      </a:lnTo>
                      <a:lnTo>
                        <a:pt x="432" y="133"/>
                      </a:lnTo>
                      <a:lnTo>
                        <a:pt x="428" y="133"/>
                      </a:lnTo>
                      <a:lnTo>
                        <a:pt x="423" y="133"/>
                      </a:lnTo>
                      <a:lnTo>
                        <a:pt x="419" y="133"/>
                      </a:lnTo>
                      <a:lnTo>
                        <a:pt x="415" y="133"/>
                      </a:lnTo>
                      <a:lnTo>
                        <a:pt x="412" y="133"/>
                      </a:lnTo>
                      <a:lnTo>
                        <a:pt x="408" y="133"/>
                      </a:lnTo>
                      <a:lnTo>
                        <a:pt x="404" y="133"/>
                      </a:lnTo>
                      <a:lnTo>
                        <a:pt x="400" y="133"/>
                      </a:lnTo>
                      <a:lnTo>
                        <a:pt x="396" y="133"/>
                      </a:lnTo>
                      <a:lnTo>
                        <a:pt x="392" y="133"/>
                      </a:lnTo>
                      <a:lnTo>
                        <a:pt x="388" y="0"/>
                      </a:lnTo>
                      <a:lnTo>
                        <a:pt x="384" y="3"/>
                      </a:lnTo>
                      <a:lnTo>
                        <a:pt x="379" y="6"/>
                      </a:lnTo>
                      <a:lnTo>
                        <a:pt x="375" y="8"/>
                      </a:lnTo>
                      <a:lnTo>
                        <a:pt x="371" y="11"/>
                      </a:lnTo>
                      <a:lnTo>
                        <a:pt x="367" y="13"/>
                      </a:lnTo>
                      <a:lnTo>
                        <a:pt x="363" y="16"/>
                      </a:lnTo>
                      <a:lnTo>
                        <a:pt x="359" y="18"/>
                      </a:lnTo>
                      <a:lnTo>
                        <a:pt x="355" y="20"/>
                      </a:lnTo>
                      <a:lnTo>
                        <a:pt x="351" y="23"/>
                      </a:lnTo>
                      <a:lnTo>
                        <a:pt x="348" y="25"/>
                      </a:lnTo>
                      <a:lnTo>
                        <a:pt x="344" y="28"/>
                      </a:lnTo>
                      <a:lnTo>
                        <a:pt x="340" y="30"/>
                      </a:lnTo>
                      <a:lnTo>
                        <a:pt x="335" y="31"/>
                      </a:lnTo>
                      <a:lnTo>
                        <a:pt x="331" y="34"/>
                      </a:lnTo>
                      <a:lnTo>
                        <a:pt x="327" y="36"/>
                      </a:lnTo>
                      <a:lnTo>
                        <a:pt x="323" y="39"/>
                      </a:lnTo>
                      <a:lnTo>
                        <a:pt x="319" y="41"/>
                      </a:lnTo>
                      <a:lnTo>
                        <a:pt x="315" y="42"/>
                      </a:lnTo>
                      <a:lnTo>
                        <a:pt x="311" y="44"/>
                      </a:lnTo>
                      <a:lnTo>
                        <a:pt x="307" y="46"/>
                      </a:lnTo>
                      <a:lnTo>
                        <a:pt x="303" y="49"/>
                      </a:lnTo>
                      <a:lnTo>
                        <a:pt x="299" y="50"/>
                      </a:lnTo>
                      <a:lnTo>
                        <a:pt x="295" y="52"/>
                      </a:lnTo>
                      <a:lnTo>
                        <a:pt x="290" y="54"/>
                      </a:lnTo>
                      <a:lnTo>
                        <a:pt x="286" y="55"/>
                      </a:lnTo>
                      <a:lnTo>
                        <a:pt x="282" y="57"/>
                      </a:lnTo>
                      <a:lnTo>
                        <a:pt x="278" y="59"/>
                      </a:lnTo>
                      <a:lnTo>
                        <a:pt x="274" y="61"/>
                      </a:lnTo>
                      <a:lnTo>
                        <a:pt x="271" y="63"/>
                      </a:lnTo>
                      <a:lnTo>
                        <a:pt x="267" y="65"/>
                      </a:lnTo>
                      <a:lnTo>
                        <a:pt x="263" y="66"/>
                      </a:lnTo>
                      <a:lnTo>
                        <a:pt x="259" y="67"/>
                      </a:lnTo>
                      <a:lnTo>
                        <a:pt x="255" y="69"/>
                      </a:lnTo>
                      <a:lnTo>
                        <a:pt x="251" y="70"/>
                      </a:lnTo>
                      <a:lnTo>
                        <a:pt x="246" y="72"/>
                      </a:lnTo>
                      <a:lnTo>
                        <a:pt x="242" y="74"/>
                      </a:lnTo>
                      <a:lnTo>
                        <a:pt x="238" y="75"/>
                      </a:lnTo>
                      <a:lnTo>
                        <a:pt x="234" y="77"/>
                      </a:lnTo>
                      <a:lnTo>
                        <a:pt x="230" y="78"/>
                      </a:lnTo>
                      <a:lnTo>
                        <a:pt x="226" y="79"/>
                      </a:lnTo>
                      <a:lnTo>
                        <a:pt x="222" y="80"/>
                      </a:lnTo>
                      <a:lnTo>
                        <a:pt x="218" y="82"/>
                      </a:lnTo>
                      <a:lnTo>
                        <a:pt x="214" y="83"/>
                      </a:lnTo>
                      <a:lnTo>
                        <a:pt x="210" y="84"/>
                      </a:lnTo>
                      <a:lnTo>
                        <a:pt x="206" y="86"/>
                      </a:lnTo>
                      <a:lnTo>
                        <a:pt x="201" y="86"/>
                      </a:lnTo>
                      <a:lnTo>
                        <a:pt x="197" y="88"/>
                      </a:lnTo>
                      <a:lnTo>
                        <a:pt x="194" y="89"/>
                      </a:lnTo>
                      <a:lnTo>
                        <a:pt x="190" y="90"/>
                      </a:lnTo>
                      <a:lnTo>
                        <a:pt x="186" y="91"/>
                      </a:lnTo>
                      <a:lnTo>
                        <a:pt x="182" y="92"/>
                      </a:lnTo>
                      <a:lnTo>
                        <a:pt x="178" y="93"/>
                      </a:lnTo>
                      <a:lnTo>
                        <a:pt x="174" y="94"/>
                      </a:lnTo>
                      <a:lnTo>
                        <a:pt x="170" y="95"/>
                      </a:lnTo>
                      <a:lnTo>
                        <a:pt x="166" y="96"/>
                      </a:lnTo>
                      <a:lnTo>
                        <a:pt x="162" y="97"/>
                      </a:lnTo>
                      <a:lnTo>
                        <a:pt x="158" y="98"/>
                      </a:lnTo>
                      <a:lnTo>
                        <a:pt x="153" y="99"/>
                      </a:lnTo>
                      <a:lnTo>
                        <a:pt x="149" y="100"/>
                      </a:lnTo>
                      <a:lnTo>
                        <a:pt x="145" y="101"/>
                      </a:lnTo>
                      <a:lnTo>
                        <a:pt x="141" y="102"/>
                      </a:lnTo>
                      <a:lnTo>
                        <a:pt x="137" y="103"/>
                      </a:lnTo>
                      <a:lnTo>
                        <a:pt x="133" y="103"/>
                      </a:lnTo>
                      <a:lnTo>
                        <a:pt x="130" y="103"/>
                      </a:lnTo>
                      <a:lnTo>
                        <a:pt x="126" y="104"/>
                      </a:lnTo>
                      <a:lnTo>
                        <a:pt x="122" y="105"/>
                      </a:lnTo>
                      <a:lnTo>
                        <a:pt x="118" y="106"/>
                      </a:lnTo>
                      <a:lnTo>
                        <a:pt x="114" y="107"/>
                      </a:lnTo>
                      <a:lnTo>
                        <a:pt x="109" y="108"/>
                      </a:lnTo>
                      <a:lnTo>
                        <a:pt x="105" y="108"/>
                      </a:lnTo>
                      <a:lnTo>
                        <a:pt x="101" y="109"/>
                      </a:lnTo>
                      <a:lnTo>
                        <a:pt x="97" y="110"/>
                      </a:lnTo>
                      <a:lnTo>
                        <a:pt x="93" y="110"/>
                      </a:lnTo>
                      <a:lnTo>
                        <a:pt x="89" y="111"/>
                      </a:lnTo>
                      <a:lnTo>
                        <a:pt x="85" y="112"/>
                      </a:lnTo>
                      <a:lnTo>
                        <a:pt x="81" y="112"/>
                      </a:lnTo>
                      <a:lnTo>
                        <a:pt x="77" y="113"/>
                      </a:lnTo>
                      <a:lnTo>
                        <a:pt x="73" y="114"/>
                      </a:lnTo>
                      <a:lnTo>
                        <a:pt x="69" y="114"/>
                      </a:lnTo>
                      <a:lnTo>
                        <a:pt x="64" y="115"/>
                      </a:lnTo>
                      <a:lnTo>
                        <a:pt x="61" y="115"/>
                      </a:lnTo>
                      <a:lnTo>
                        <a:pt x="57" y="115"/>
                      </a:lnTo>
                      <a:lnTo>
                        <a:pt x="53" y="116"/>
                      </a:lnTo>
                      <a:lnTo>
                        <a:pt x="49" y="116"/>
                      </a:lnTo>
                      <a:lnTo>
                        <a:pt x="45" y="117"/>
                      </a:lnTo>
                      <a:lnTo>
                        <a:pt x="41" y="117"/>
                      </a:lnTo>
                      <a:lnTo>
                        <a:pt x="37" y="118"/>
                      </a:lnTo>
                      <a:lnTo>
                        <a:pt x="33" y="118"/>
                      </a:lnTo>
                      <a:lnTo>
                        <a:pt x="29" y="119"/>
                      </a:lnTo>
                      <a:lnTo>
                        <a:pt x="25" y="119"/>
                      </a:lnTo>
                      <a:lnTo>
                        <a:pt x="20" y="120"/>
                      </a:lnTo>
                      <a:lnTo>
                        <a:pt x="16" y="120"/>
                      </a:lnTo>
                      <a:lnTo>
                        <a:pt x="12" y="120"/>
                      </a:lnTo>
                      <a:lnTo>
                        <a:pt x="8" y="121"/>
                      </a:lnTo>
                      <a:lnTo>
                        <a:pt x="4" y="121"/>
                      </a:lnTo>
                      <a:lnTo>
                        <a:pt x="0" y="122"/>
                      </a:lnTo>
                      <a:lnTo>
                        <a:pt x="0" y="133"/>
                      </a:lnTo>
                      <a:lnTo>
                        <a:pt x="4" y="133"/>
                      </a:lnTo>
                      <a:lnTo>
                        <a:pt x="8" y="133"/>
                      </a:lnTo>
                      <a:lnTo>
                        <a:pt x="12" y="133"/>
                      </a:lnTo>
                      <a:lnTo>
                        <a:pt x="16" y="133"/>
                      </a:lnTo>
                      <a:lnTo>
                        <a:pt x="20" y="133"/>
                      </a:lnTo>
                      <a:lnTo>
                        <a:pt x="25" y="133"/>
                      </a:lnTo>
                      <a:lnTo>
                        <a:pt x="29" y="133"/>
                      </a:lnTo>
                      <a:lnTo>
                        <a:pt x="33" y="133"/>
                      </a:lnTo>
                      <a:lnTo>
                        <a:pt x="37" y="133"/>
                      </a:lnTo>
                      <a:lnTo>
                        <a:pt x="41" y="133"/>
                      </a:lnTo>
                      <a:lnTo>
                        <a:pt x="45" y="133"/>
                      </a:lnTo>
                      <a:lnTo>
                        <a:pt x="49" y="133"/>
                      </a:lnTo>
                      <a:lnTo>
                        <a:pt x="53" y="133"/>
                      </a:lnTo>
                      <a:lnTo>
                        <a:pt x="57" y="133"/>
                      </a:lnTo>
                      <a:lnTo>
                        <a:pt x="61" y="133"/>
                      </a:lnTo>
                      <a:lnTo>
                        <a:pt x="64" y="133"/>
                      </a:lnTo>
                      <a:lnTo>
                        <a:pt x="69" y="133"/>
                      </a:lnTo>
                      <a:lnTo>
                        <a:pt x="73" y="133"/>
                      </a:lnTo>
                      <a:lnTo>
                        <a:pt x="77" y="133"/>
                      </a:lnTo>
                      <a:lnTo>
                        <a:pt x="81" y="133"/>
                      </a:lnTo>
                      <a:lnTo>
                        <a:pt x="85" y="133"/>
                      </a:lnTo>
                      <a:lnTo>
                        <a:pt x="89" y="133"/>
                      </a:lnTo>
                      <a:lnTo>
                        <a:pt x="93" y="133"/>
                      </a:lnTo>
                      <a:lnTo>
                        <a:pt x="97" y="133"/>
                      </a:lnTo>
                      <a:lnTo>
                        <a:pt x="101" y="133"/>
                      </a:lnTo>
                      <a:lnTo>
                        <a:pt x="105" y="133"/>
                      </a:lnTo>
                      <a:lnTo>
                        <a:pt x="109" y="133"/>
                      </a:lnTo>
                      <a:lnTo>
                        <a:pt x="114" y="133"/>
                      </a:lnTo>
                      <a:lnTo>
                        <a:pt x="118" y="133"/>
                      </a:lnTo>
                      <a:lnTo>
                        <a:pt x="122" y="133"/>
                      </a:lnTo>
                      <a:lnTo>
                        <a:pt x="126" y="133"/>
                      </a:lnTo>
                      <a:lnTo>
                        <a:pt x="130" y="133"/>
                      </a:lnTo>
                      <a:lnTo>
                        <a:pt x="133" y="133"/>
                      </a:lnTo>
                      <a:lnTo>
                        <a:pt x="137" y="133"/>
                      </a:lnTo>
                      <a:lnTo>
                        <a:pt x="141" y="133"/>
                      </a:lnTo>
                      <a:lnTo>
                        <a:pt x="145" y="133"/>
                      </a:lnTo>
                      <a:lnTo>
                        <a:pt x="149" y="133"/>
                      </a:lnTo>
                      <a:lnTo>
                        <a:pt x="153" y="133"/>
                      </a:lnTo>
                      <a:lnTo>
                        <a:pt x="158" y="133"/>
                      </a:lnTo>
                      <a:lnTo>
                        <a:pt x="162" y="133"/>
                      </a:lnTo>
                      <a:lnTo>
                        <a:pt x="166" y="133"/>
                      </a:lnTo>
                      <a:lnTo>
                        <a:pt x="170" y="133"/>
                      </a:lnTo>
                      <a:lnTo>
                        <a:pt x="174" y="133"/>
                      </a:lnTo>
                      <a:lnTo>
                        <a:pt x="178" y="133"/>
                      </a:lnTo>
                      <a:lnTo>
                        <a:pt x="182" y="133"/>
                      </a:lnTo>
                      <a:lnTo>
                        <a:pt x="186" y="133"/>
                      </a:lnTo>
                      <a:lnTo>
                        <a:pt x="190" y="133"/>
                      </a:lnTo>
                      <a:lnTo>
                        <a:pt x="194" y="133"/>
                      </a:lnTo>
                      <a:lnTo>
                        <a:pt x="197" y="133"/>
                      </a:lnTo>
                      <a:lnTo>
                        <a:pt x="201" y="133"/>
                      </a:lnTo>
                      <a:lnTo>
                        <a:pt x="206" y="133"/>
                      </a:lnTo>
                      <a:lnTo>
                        <a:pt x="210" y="133"/>
                      </a:lnTo>
                      <a:lnTo>
                        <a:pt x="214" y="133"/>
                      </a:lnTo>
                      <a:lnTo>
                        <a:pt x="218" y="133"/>
                      </a:lnTo>
                      <a:lnTo>
                        <a:pt x="222" y="133"/>
                      </a:lnTo>
                      <a:lnTo>
                        <a:pt x="226" y="133"/>
                      </a:lnTo>
                      <a:lnTo>
                        <a:pt x="230" y="133"/>
                      </a:lnTo>
                      <a:lnTo>
                        <a:pt x="234" y="133"/>
                      </a:lnTo>
                      <a:lnTo>
                        <a:pt x="238" y="133"/>
                      </a:lnTo>
                      <a:lnTo>
                        <a:pt x="242" y="133"/>
                      </a:lnTo>
                      <a:lnTo>
                        <a:pt x="246" y="133"/>
                      </a:lnTo>
                      <a:lnTo>
                        <a:pt x="251" y="133"/>
                      </a:lnTo>
                      <a:lnTo>
                        <a:pt x="255" y="133"/>
                      </a:lnTo>
                      <a:lnTo>
                        <a:pt x="259" y="133"/>
                      </a:lnTo>
                      <a:lnTo>
                        <a:pt x="263" y="133"/>
                      </a:lnTo>
                      <a:lnTo>
                        <a:pt x="267" y="133"/>
                      </a:lnTo>
                      <a:lnTo>
                        <a:pt x="271" y="133"/>
                      </a:lnTo>
                      <a:lnTo>
                        <a:pt x="274" y="133"/>
                      </a:lnTo>
                      <a:lnTo>
                        <a:pt x="278" y="133"/>
                      </a:lnTo>
                      <a:lnTo>
                        <a:pt x="282" y="133"/>
                      </a:lnTo>
                      <a:lnTo>
                        <a:pt x="286" y="133"/>
                      </a:lnTo>
                      <a:lnTo>
                        <a:pt x="290" y="133"/>
                      </a:lnTo>
                      <a:lnTo>
                        <a:pt x="295" y="133"/>
                      </a:lnTo>
                      <a:lnTo>
                        <a:pt x="299" y="133"/>
                      </a:lnTo>
                      <a:lnTo>
                        <a:pt x="303" y="133"/>
                      </a:lnTo>
                      <a:lnTo>
                        <a:pt x="307" y="133"/>
                      </a:lnTo>
                      <a:lnTo>
                        <a:pt x="311" y="133"/>
                      </a:lnTo>
                      <a:lnTo>
                        <a:pt x="315" y="133"/>
                      </a:lnTo>
                      <a:lnTo>
                        <a:pt x="319" y="133"/>
                      </a:lnTo>
                      <a:lnTo>
                        <a:pt x="323" y="133"/>
                      </a:lnTo>
                      <a:lnTo>
                        <a:pt x="327" y="133"/>
                      </a:lnTo>
                      <a:lnTo>
                        <a:pt x="331" y="133"/>
                      </a:lnTo>
                      <a:lnTo>
                        <a:pt x="335" y="133"/>
                      </a:lnTo>
                      <a:lnTo>
                        <a:pt x="340" y="133"/>
                      </a:lnTo>
                      <a:lnTo>
                        <a:pt x="344" y="133"/>
                      </a:lnTo>
                      <a:lnTo>
                        <a:pt x="348" y="133"/>
                      </a:lnTo>
                      <a:lnTo>
                        <a:pt x="351" y="133"/>
                      </a:lnTo>
                      <a:lnTo>
                        <a:pt x="355" y="133"/>
                      </a:lnTo>
                      <a:lnTo>
                        <a:pt x="359" y="133"/>
                      </a:lnTo>
                      <a:lnTo>
                        <a:pt x="363" y="133"/>
                      </a:lnTo>
                      <a:lnTo>
                        <a:pt x="367" y="133"/>
                      </a:lnTo>
                      <a:lnTo>
                        <a:pt x="371" y="133"/>
                      </a:lnTo>
                      <a:lnTo>
                        <a:pt x="375" y="133"/>
                      </a:lnTo>
                      <a:lnTo>
                        <a:pt x="379" y="133"/>
                      </a:lnTo>
                      <a:lnTo>
                        <a:pt x="384" y="133"/>
                      </a:lnTo>
                      <a:lnTo>
                        <a:pt x="388" y="133"/>
                      </a:lnTo>
                      <a:lnTo>
                        <a:pt x="392" y="133"/>
                      </a:lnTo>
                      <a:lnTo>
                        <a:pt x="396" y="133"/>
                      </a:lnTo>
                      <a:lnTo>
                        <a:pt x="400" y="133"/>
                      </a:lnTo>
                      <a:lnTo>
                        <a:pt x="404" y="133"/>
                      </a:lnTo>
                      <a:lnTo>
                        <a:pt x="408" y="133"/>
                      </a:lnTo>
                      <a:lnTo>
                        <a:pt x="412" y="133"/>
                      </a:lnTo>
                      <a:lnTo>
                        <a:pt x="415" y="133"/>
                      </a:lnTo>
                      <a:lnTo>
                        <a:pt x="419" y="133"/>
                      </a:lnTo>
                      <a:lnTo>
                        <a:pt x="423" y="133"/>
                      </a:lnTo>
                      <a:lnTo>
                        <a:pt x="428" y="133"/>
                      </a:lnTo>
                      <a:lnTo>
                        <a:pt x="432" y="133"/>
                      </a:lnTo>
                      <a:lnTo>
                        <a:pt x="436" y="133"/>
                      </a:lnTo>
                      <a:lnTo>
                        <a:pt x="440" y="133"/>
                      </a:lnTo>
                      <a:lnTo>
                        <a:pt x="444" y="133"/>
                      </a:lnTo>
                      <a:lnTo>
                        <a:pt x="448" y="133"/>
                      </a:lnTo>
                      <a:lnTo>
                        <a:pt x="452" y="133"/>
                      </a:lnTo>
                      <a:lnTo>
                        <a:pt x="456" y="133"/>
                      </a:lnTo>
                      <a:lnTo>
                        <a:pt x="460" y="133"/>
                      </a:lnTo>
                      <a:lnTo>
                        <a:pt x="464" y="133"/>
                      </a:lnTo>
                      <a:lnTo>
                        <a:pt x="468" y="133"/>
                      </a:lnTo>
                      <a:lnTo>
                        <a:pt x="473" y="133"/>
                      </a:lnTo>
                      <a:lnTo>
                        <a:pt x="477" y="133"/>
                      </a:lnTo>
                      <a:lnTo>
                        <a:pt x="480" y="133"/>
                      </a:lnTo>
                      <a:lnTo>
                        <a:pt x="484" y="133"/>
                      </a:lnTo>
                      <a:lnTo>
                        <a:pt x="488" y="133"/>
                      </a:lnTo>
                      <a:lnTo>
                        <a:pt x="492" y="133"/>
                      </a:lnTo>
                      <a:lnTo>
                        <a:pt x="496" y="133"/>
                      </a:lnTo>
                      <a:lnTo>
                        <a:pt x="500" y="133"/>
                      </a:lnTo>
                      <a:lnTo>
                        <a:pt x="504" y="133"/>
                      </a:lnTo>
                      <a:lnTo>
                        <a:pt x="508" y="133"/>
                      </a:lnTo>
                      <a:lnTo>
                        <a:pt x="512" y="133"/>
                      </a:lnTo>
                      <a:lnTo>
                        <a:pt x="517" y="133"/>
                      </a:lnTo>
                      <a:lnTo>
                        <a:pt x="521" y="133"/>
                      </a:lnTo>
                      <a:lnTo>
                        <a:pt x="525" y="133"/>
                      </a:lnTo>
                      <a:lnTo>
                        <a:pt x="529" y="133"/>
                      </a:lnTo>
                      <a:lnTo>
                        <a:pt x="533" y="133"/>
                      </a:lnTo>
                      <a:lnTo>
                        <a:pt x="537" y="133"/>
                      </a:lnTo>
                      <a:lnTo>
                        <a:pt x="541" y="133"/>
                      </a:lnTo>
                      <a:lnTo>
                        <a:pt x="545" y="133"/>
                      </a:lnTo>
                      <a:lnTo>
                        <a:pt x="549" y="133"/>
                      </a:lnTo>
                      <a:lnTo>
                        <a:pt x="553" y="133"/>
                      </a:lnTo>
                      <a:lnTo>
                        <a:pt x="557" y="133"/>
                      </a:lnTo>
                      <a:lnTo>
                        <a:pt x="562" y="133"/>
                      </a:lnTo>
                      <a:lnTo>
                        <a:pt x="565" y="133"/>
                      </a:lnTo>
                      <a:lnTo>
                        <a:pt x="569" y="133"/>
                      </a:lnTo>
                      <a:lnTo>
                        <a:pt x="573" y="133"/>
                      </a:lnTo>
                      <a:lnTo>
                        <a:pt x="577" y="133"/>
                      </a:lnTo>
                      <a:lnTo>
                        <a:pt x="581" y="133"/>
                      </a:lnTo>
                      <a:lnTo>
                        <a:pt x="585" y="133"/>
                      </a:lnTo>
                      <a:lnTo>
                        <a:pt x="589" y="133"/>
                      </a:lnTo>
                      <a:lnTo>
                        <a:pt x="593" y="133"/>
                      </a:lnTo>
                      <a:lnTo>
                        <a:pt x="597" y="133"/>
                      </a:lnTo>
                      <a:lnTo>
                        <a:pt x="601" y="133"/>
                      </a:lnTo>
                      <a:lnTo>
                        <a:pt x="606" y="133"/>
                      </a:lnTo>
                      <a:lnTo>
                        <a:pt x="610" y="133"/>
                      </a:lnTo>
                      <a:lnTo>
                        <a:pt x="614" y="133"/>
                      </a:lnTo>
                      <a:lnTo>
                        <a:pt x="618" y="133"/>
                      </a:lnTo>
                      <a:lnTo>
                        <a:pt x="622" y="133"/>
                      </a:lnTo>
                      <a:lnTo>
                        <a:pt x="626" y="133"/>
                      </a:lnTo>
                      <a:lnTo>
                        <a:pt x="630" y="133"/>
                      </a:lnTo>
                      <a:lnTo>
                        <a:pt x="633" y="133"/>
                      </a:lnTo>
                      <a:lnTo>
                        <a:pt x="637" y="133"/>
                      </a:lnTo>
                      <a:lnTo>
                        <a:pt x="641" y="133"/>
                      </a:lnTo>
                      <a:lnTo>
                        <a:pt x="645" y="133"/>
                      </a:lnTo>
                      <a:lnTo>
                        <a:pt x="649" y="133"/>
                      </a:lnTo>
                      <a:lnTo>
                        <a:pt x="654" y="133"/>
                      </a:lnTo>
                      <a:lnTo>
                        <a:pt x="658" y="133"/>
                      </a:lnTo>
                      <a:lnTo>
                        <a:pt x="662" y="133"/>
                      </a:lnTo>
                      <a:lnTo>
                        <a:pt x="666" y="133"/>
                      </a:lnTo>
                      <a:lnTo>
                        <a:pt x="670" y="133"/>
                      </a:lnTo>
                      <a:lnTo>
                        <a:pt x="674" y="133"/>
                      </a:lnTo>
                      <a:lnTo>
                        <a:pt x="678" y="133"/>
                      </a:lnTo>
                      <a:lnTo>
                        <a:pt x="682" y="133"/>
                      </a:lnTo>
                      <a:lnTo>
                        <a:pt x="686" y="133"/>
                      </a:lnTo>
                      <a:lnTo>
                        <a:pt x="690" y="133"/>
                      </a:lnTo>
                      <a:lnTo>
                        <a:pt x="694" y="133"/>
                      </a:lnTo>
                      <a:lnTo>
                        <a:pt x="698" y="133"/>
                      </a:lnTo>
                      <a:lnTo>
                        <a:pt x="702" y="133"/>
                      </a:lnTo>
                      <a:lnTo>
                        <a:pt x="706" y="133"/>
                      </a:lnTo>
                      <a:lnTo>
                        <a:pt x="710" y="133"/>
                      </a:lnTo>
                      <a:lnTo>
                        <a:pt x="714" y="133"/>
                      </a:lnTo>
                      <a:lnTo>
                        <a:pt x="718" y="133"/>
                      </a:lnTo>
                      <a:lnTo>
                        <a:pt x="722" y="133"/>
                      </a:lnTo>
                      <a:lnTo>
                        <a:pt x="726" y="133"/>
                      </a:lnTo>
                      <a:lnTo>
                        <a:pt x="730" y="133"/>
                      </a:lnTo>
                      <a:lnTo>
                        <a:pt x="734" y="133"/>
                      </a:lnTo>
                      <a:lnTo>
                        <a:pt x="738" y="133"/>
                      </a:lnTo>
                      <a:lnTo>
                        <a:pt x="743" y="133"/>
                      </a:lnTo>
                      <a:lnTo>
                        <a:pt x="747" y="133"/>
                      </a:lnTo>
                      <a:lnTo>
                        <a:pt x="751" y="133"/>
                      </a:lnTo>
                      <a:lnTo>
                        <a:pt x="755" y="133"/>
                      </a:lnTo>
                      <a:lnTo>
                        <a:pt x="759" y="133"/>
                      </a:lnTo>
                      <a:lnTo>
                        <a:pt x="763" y="133"/>
                      </a:lnTo>
                      <a:lnTo>
                        <a:pt x="767" y="133"/>
                      </a:lnTo>
                      <a:lnTo>
                        <a:pt x="771" y="133"/>
                      </a:lnTo>
                      <a:lnTo>
                        <a:pt x="774" y="133"/>
                      </a:lnTo>
                      <a:lnTo>
                        <a:pt x="778" y="133"/>
                      </a:lnTo>
                      <a:lnTo>
                        <a:pt x="782" y="133"/>
                      </a:lnTo>
                      <a:lnTo>
                        <a:pt x="787" y="133"/>
                      </a:lnTo>
                      <a:lnTo>
                        <a:pt x="791" y="133"/>
                      </a:lnTo>
                      <a:lnTo>
                        <a:pt x="795" y="133"/>
                      </a:lnTo>
                      <a:lnTo>
                        <a:pt x="799" y="133"/>
                      </a:lnTo>
                      <a:lnTo>
                        <a:pt x="803" y="133"/>
                      </a:lnTo>
                      <a:lnTo>
                        <a:pt x="807" y="133"/>
                      </a:lnTo>
                    </a:path>
                  </a:pathLst>
                </a:custGeom>
                <a:solidFill>
                  <a:srgbClr val="C0C0C0"/>
                </a:solidFill>
                <a:ln w="12700" cap="rnd">
                  <a:noFill/>
                  <a:round/>
                  <a:headEnd/>
                  <a:tailEnd/>
                </a:ln>
              </p:spPr>
              <p:txBody>
                <a:bodyPr/>
                <a:lstStyle/>
                <a:p>
                  <a:endParaRPr lang="en-US"/>
                </a:p>
              </p:txBody>
            </p:sp>
            <p:sp>
              <p:nvSpPr>
                <p:cNvPr id="4119" name="Freeform 10"/>
                <p:cNvSpPr>
                  <a:spLocks/>
                </p:cNvSpPr>
                <p:nvPr/>
              </p:nvSpPr>
              <p:spPr bwMode="auto">
                <a:xfrm>
                  <a:off x="2661" y="1669"/>
                  <a:ext cx="807" cy="670"/>
                </a:xfrm>
                <a:custGeom>
                  <a:avLst/>
                  <a:gdLst>
                    <a:gd name="T0" fmla="*/ 781 w 807"/>
                    <a:gd name="T1" fmla="*/ 40 h 670"/>
                    <a:gd name="T2" fmla="*/ 754 w 807"/>
                    <a:gd name="T3" fmla="*/ 86 h 670"/>
                    <a:gd name="T4" fmla="*/ 725 w 807"/>
                    <a:gd name="T5" fmla="*/ 132 h 670"/>
                    <a:gd name="T6" fmla="*/ 697 w 807"/>
                    <a:gd name="T7" fmla="*/ 177 h 670"/>
                    <a:gd name="T8" fmla="*/ 669 w 807"/>
                    <a:gd name="T9" fmla="*/ 220 h 670"/>
                    <a:gd name="T10" fmla="*/ 641 w 807"/>
                    <a:gd name="T11" fmla="*/ 261 h 670"/>
                    <a:gd name="T12" fmla="*/ 613 w 807"/>
                    <a:gd name="T13" fmla="*/ 300 h 670"/>
                    <a:gd name="T14" fmla="*/ 584 w 807"/>
                    <a:gd name="T15" fmla="*/ 337 h 670"/>
                    <a:gd name="T16" fmla="*/ 557 w 807"/>
                    <a:gd name="T17" fmla="*/ 372 h 670"/>
                    <a:gd name="T18" fmla="*/ 528 w 807"/>
                    <a:gd name="T19" fmla="*/ 404 h 670"/>
                    <a:gd name="T20" fmla="*/ 500 w 807"/>
                    <a:gd name="T21" fmla="*/ 435 h 670"/>
                    <a:gd name="T22" fmla="*/ 472 w 807"/>
                    <a:gd name="T23" fmla="*/ 463 h 670"/>
                    <a:gd name="T24" fmla="*/ 443 w 807"/>
                    <a:gd name="T25" fmla="*/ 487 h 670"/>
                    <a:gd name="T26" fmla="*/ 415 w 807"/>
                    <a:gd name="T27" fmla="*/ 510 h 670"/>
                    <a:gd name="T28" fmla="*/ 387 w 807"/>
                    <a:gd name="T29" fmla="*/ 669 h 670"/>
                    <a:gd name="T30" fmla="*/ 359 w 807"/>
                    <a:gd name="T31" fmla="*/ 669 h 670"/>
                    <a:gd name="T32" fmla="*/ 331 w 807"/>
                    <a:gd name="T33" fmla="*/ 669 h 670"/>
                    <a:gd name="T34" fmla="*/ 302 w 807"/>
                    <a:gd name="T35" fmla="*/ 669 h 670"/>
                    <a:gd name="T36" fmla="*/ 274 w 807"/>
                    <a:gd name="T37" fmla="*/ 669 h 670"/>
                    <a:gd name="T38" fmla="*/ 246 w 807"/>
                    <a:gd name="T39" fmla="*/ 669 h 670"/>
                    <a:gd name="T40" fmla="*/ 218 w 807"/>
                    <a:gd name="T41" fmla="*/ 669 h 670"/>
                    <a:gd name="T42" fmla="*/ 190 w 807"/>
                    <a:gd name="T43" fmla="*/ 669 h 670"/>
                    <a:gd name="T44" fmla="*/ 161 w 807"/>
                    <a:gd name="T45" fmla="*/ 669 h 670"/>
                    <a:gd name="T46" fmla="*/ 133 w 807"/>
                    <a:gd name="T47" fmla="*/ 669 h 670"/>
                    <a:gd name="T48" fmla="*/ 105 w 807"/>
                    <a:gd name="T49" fmla="*/ 669 h 670"/>
                    <a:gd name="T50" fmla="*/ 77 w 807"/>
                    <a:gd name="T51" fmla="*/ 669 h 670"/>
                    <a:gd name="T52" fmla="*/ 49 w 807"/>
                    <a:gd name="T53" fmla="*/ 669 h 670"/>
                    <a:gd name="T54" fmla="*/ 20 w 807"/>
                    <a:gd name="T55" fmla="*/ 669 h 670"/>
                    <a:gd name="T56" fmla="*/ 8 w 807"/>
                    <a:gd name="T57" fmla="*/ 669 h 670"/>
                    <a:gd name="T58" fmla="*/ 37 w 807"/>
                    <a:gd name="T59" fmla="*/ 669 h 670"/>
                    <a:gd name="T60" fmla="*/ 64 w 807"/>
                    <a:gd name="T61" fmla="*/ 669 h 670"/>
                    <a:gd name="T62" fmla="*/ 93 w 807"/>
                    <a:gd name="T63" fmla="*/ 669 h 670"/>
                    <a:gd name="T64" fmla="*/ 122 w 807"/>
                    <a:gd name="T65" fmla="*/ 669 h 670"/>
                    <a:gd name="T66" fmla="*/ 149 w 807"/>
                    <a:gd name="T67" fmla="*/ 669 h 670"/>
                    <a:gd name="T68" fmla="*/ 178 w 807"/>
                    <a:gd name="T69" fmla="*/ 669 h 670"/>
                    <a:gd name="T70" fmla="*/ 205 w 807"/>
                    <a:gd name="T71" fmla="*/ 669 h 670"/>
                    <a:gd name="T72" fmla="*/ 234 w 807"/>
                    <a:gd name="T73" fmla="*/ 669 h 670"/>
                    <a:gd name="T74" fmla="*/ 263 w 807"/>
                    <a:gd name="T75" fmla="*/ 669 h 670"/>
                    <a:gd name="T76" fmla="*/ 290 w 807"/>
                    <a:gd name="T77" fmla="*/ 669 h 670"/>
                    <a:gd name="T78" fmla="*/ 319 w 807"/>
                    <a:gd name="T79" fmla="*/ 669 h 670"/>
                    <a:gd name="T80" fmla="*/ 347 w 807"/>
                    <a:gd name="T81" fmla="*/ 669 h 670"/>
                    <a:gd name="T82" fmla="*/ 375 w 807"/>
                    <a:gd name="T83" fmla="*/ 669 h 670"/>
                    <a:gd name="T84" fmla="*/ 404 w 807"/>
                    <a:gd name="T85" fmla="*/ 669 h 670"/>
                    <a:gd name="T86" fmla="*/ 431 w 807"/>
                    <a:gd name="T87" fmla="*/ 669 h 670"/>
                    <a:gd name="T88" fmla="*/ 460 w 807"/>
                    <a:gd name="T89" fmla="*/ 669 h 670"/>
                    <a:gd name="T90" fmla="*/ 487 w 807"/>
                    <a:gd name="T91" fmla="*/ 669 h 670"/>
                    <a:gd name="T92" fmla="*/ 516 w 807"/>
                    <a:gd name="T93" fmla="*/ 669 h 670"/>
                    <a:gd name="T94" fmla="*/ 544 w 807"/>
                    <a:gd name="T95" fmla="*/ 669 h 670"/>
                    <a:gd name="T96" fmla="*/ 572 w 807"/>
                    <a:gd name="T97" fmla="*/ 669 h 670"/>
                    <a:gd name="T98" fmla="*/ 601 w 807"/>
                    <a:gd name="T99" fmla="*/ 669 h 670"/>
                    <a:gd name="T100" fmla="*/ 629 w 807"/>
                    <a:gd name="T101" fmla="*/ 669 h 670"/>
                    <a:gd name="T102" fmla="*/ 657 w 807"/>
                    <a:gd name="T103" fmla="*/ 669 h 670"/>
                    <a:gd name="T104" fmla="*/ 685 w 807"/>
                    <a:gd name="T105" fmla="*/ 669 h 670"/>
                    <a:gd name="T106" fmla="*/ 713 w 807"/>
                    <a:gd name="T107" fmla="*/ 669 h 670"/>
                    <a:gd name="T108" fmla="*/ 742 w 807"/>
                    <a:gd name="T109" fmla="*/ 669 h 670"/>
                    <a:gd name="T110" fmla="*/ 770 w 807"/>
                    <a:gd name="T111" fmla="*/ 669 h 670"/>
                    <a:gd name="T112" fmla="*/ 798 w 807"/>
                    <a:gd name="T113" fmla="*/ 669 h 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7"/>
                    <a:gd name="T172" fmla="*/ 0 h 670"/>
                    <a:gd name="T173" fmla="*/ 807 w 807"/>
                    <a:gd name="T174" fmla="*/ 670 h 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7" h="670">
                      <a:moveTo>
                        <a:pt x="806" y="0"/>
                      </a:moveTo>
                      <a:lnTo>
                        <a:pt x="802" y="7"/>
                      </a:lnTo>
                      <a:lnTo>
                        <a:pt x="798" y="13"/>
                      </a:lnTo>
                      <a:lnTo>
                        <a:pt x="794" y="20"/>
                      </a:lnTo>
                      <a:lnTo>
                        <a:pt x="790" y="27"/>
                      </a:lnTo>
                      <a:lnTo>
                        <a:pt x="786" y="33"/>
                      </a:lnTo>
                      <a:lnTo>
                        <a:pt x="781" y="40"/>
                      </a:lnTo>
                      <a:lnTo>
                        <a:pt x="777" y="47"/>
                      </a:lnTo>
                      <a:lnTo>
                        <a:pt x="773" y="54"/>
                      </a:lnTo>
                      <a:lnTo>
                        <a:pt x="770" y="60"/>
                      </a:lnTo>
                      <a:lnTo>
                        <a:pt x="766" y="67"/>
                      </a:lnTo>
                      <a:lnTo>
                        <a:pt x="762" y="74"/>
                      </a:lnTo>
                      <a:lnTo>
                        <a:pt x="758" y="80"/>
                      </a:lnTo>
                      <a:lnTo>
                        <a:pt x="754" y="86"/>
                      </a:lnTo>
                      <a:lnTo>
                        <a:pt x="750" y="93"/>
                      </a:lnTo>
                      <a:lnTo>
                        <a:pt x="746" y="99"/>
                      </a:lnTo>
                      <a:lnTo>
                        <a:pt x="742" y="106"/>
                      </a:lnTo>
                      <a:lnTo>
                        <a:pt x="738" y="113"/>
                      </a:lnTo>
                      <a:lnTo>
                        <a:pt x="733" y="119"/>
                      </a:lnTo>
                      <a:lnTo>
                        <a:pt x="729" y="125"/>
                      </a:lnTo>
                      <a:lnTo>
                        <a:pt x="725" y="132"/>
                      </a:lnTo>
                      <a:lnTo>
                        <a:pt x="721" y="139"/>
                      </a:lnTo>
                      <a:lnTo>
                        <a:pt x="717" y="145"/>
                      </a:lnTo>
                      <a:lnTo>
                        <a:pt x="713" y="151"/>
                      </a:lnTo>
                      <a:lnTo>
                        <a:pt x="709" y="158"/>
                      </a:lnTo>
                      <a:lnTo>
                        <a:pt x="705" y="163"/>
                      </a:lnTo>
                      <a:lnTo>
                        <a:pt x="701" y="170"/>
                      </a:lnTo>
                      <a:lnTo>
                        <a:pt x="697" y="177"/>
                      </a:lnTo>
                      <a:lnTo>
                        <a:pt x="694" y="183"/>
                      </a:lnTo>
                      <a:lnTo>
                        <a:pt x="690" y="189"/>
                      </a:lnTo>
                      <a:lnTo>
                        <a:pt x="685" y="195"/>
                      </a:lnTo>
                      <a:lnTo>
                        <a:pt x="681" y="202"/>
                      </a:lnTo>
                      <a:lnTo>
                        <a:pt x="677" y="207"/>
                      </a:lnTo>
                      <a:lnTo>
                        <a:pt x="673" y="214"/>
                      </a:lnTo>
                      <a:lnTo>
                        <a:pt x="669" y="220"/>
                      </a:lnTo>
                      <a:lnTo>
                        <a:pt x="665" y="226"/>
                      </a:lnTo>
                      <a:lnTo>
                        <a:pt x="661" y="231"/>
                      </a:lnTo>
                      <a:lnTo>
                        <a:pt x="657" y="238"/>
                      </a:lnTo>
                      <a:lnTo>
                        <a:pt x="653" y="244"/>
                      </a:lnTo>
                      <a:lnTo>
                        <a:pt x="649" y="249"/>
                      </a:lnTo>
                      <a:lnTo>
                        <a:pt x="645" y="255"/>
                      </a:lnTo>
                      <a:lnTo>
                        <a:pt x="641" y="261"/>
                      </a:lnTo>
                      <a:lnTo>
                        <a:pt x="636" y="267"/>
                      </a:lnTo>
                      <a:lnTo>
                        <a:pt x="632" y="272"/>
                      </a:lnTo>
                      <a:lnTo>
                        <a:pt x="629" y="278"/>
                      </a:lnTo>
                      <a:lnTo>
                        <a:pt x="625" y="284"/>
                      </a:lnTo>
                      <a:lnTo>
                        <a:pt x="621" y="289"/>
                      </a:lnTo>
                      <a:lnTo>
                        <a:pt x="617" y="294"/>
                      </a:lnTo>
                      <a:lnTo>
                        <a:pt x="613" y="300"/>
                      </a:lnTo>
                      <a:lnTo>
                        <a:pt x="609" y="306"/>
                      </a:lnTo>
                      <a:lnTo>
                        <a:pt x="605" y="311"/>
                      </a:lnTo>
                      <a:lnTo>
                        <a:pt x="601" y="316"/>
                      </a:lnTo>
                      <a:lnTo>
                        <a:pt x="597" y="322"/>
                      </a:lnTo>
                      <a:lnTo>
                        <a:pt x="592" y="327"/>
                      </a:lnTo>
                      <a:lnTo>
                        <a:pt x="588" y="332"/>
                      </a:lnTo>
                      <a:lnTo>
                        <a:pt x="584" y="337"/>
                      </a:lnTo>
                      <a:lnTo>
                        <a:pt x="580" y="342"/>
                      </a:lnTo>
                      <a:lnTo>
                        <a:pt x="576" y="347"/>
                      </a:lnTo>
                      <a:lnTo>
                        <a:pt x="572" y="353"/>
                      </a:lnTo>
                      <a:lnTo>
                        <a:pt x="568" y="357"/>
                      </a:lnTo>
                      <a:lnTo>
                        <a:pt x="564" y="362"/>
                      </a:lnTo>
                      <a:lnTo>
                        <a:pt x="561" y="367"/>
                      </a:lnTo>
                      <a:lnTo>
                        <a:pt x="557" y="372"/>
                      </a:lnTo>
                      <a:lnTo>
                        <a:pt x="553" y="378"/>
                      </a:lnTo>
                      <a:lnTo>
                        <a:pt x="549" y="382"/>
                      </a:lnTo>
                      <a:lnTo>
                        <a:pt x="544" y="386"/>
                      </a:lnTo>
                      <a:lnTo>
                        <a:pt x="540" y="391"/>
                      </a:lnTo>
                      <a:lnTo>
                        <a:pt x="536" y="396"/>
                      </a:lnTo>
                      <a:lnTo>
                        <a:pt x="532" y="400"/>
                      </a:lnTo>
                      <a:lnTo>
                        <a:pt x="528" y="404"/>
                      </a:lnTo>
                      <a:lnTo>
                        <a:pt x="524" y="409"/>
                      </a:lnTo>
                      <a:lnTo>
                        <a:pt x="520" y="414"/>
                      </a:lnTo>
                      <a:lnTo>
                        <a:pt x="516" y="418"/>
                      </a:lnTo>
                      <a:lnTo>
                        <a:pt x="512" y="422"/>
                      </a:lnTo>
                      <a:lnTo>
                        <a:pt x="508" y="426"/>
                      </a:lnTo>
                      <a:lnTo>
                        <a:pt x="504" y="431"/>
                      </a:lnTo>
                      <a:lnTo>
                        <a:pt x="500" y="435"/>
                      </a:lnTo>
                      <a:lnTo>
                        <a:pt x="495" y="439"/>
                      </a:lnTo>
                      <a:lnTo>
                        <a:pt x="491" y="443"/>
                      </a:lnTo>
                      <a:lnTo>
                        <a:pt x="487" y="447"/>
                      </a:lnTo>
                      <a:lnTo>
                        <a:pt x="483" y="451"/>
                      </a:lnTo>
                      <a:lnTo>
                        <a:pt x="479" y="455"/>
                      </a:lnTo>
                      <a:lnTo>
                        <a:pt x="476" y="459"/>
                      </a:lnTo>
                      <a:lnTo>
                        <a:pt x="472" y="463"/>
                      </a:lnTo>
                      <a:lnTo>
                        <a:pt x="468" y="466"/>
                      </a:lnTo>
                      <a:lnTo>
                        <a:pt x="464" y="470"/>
                      </a:lnTo>
                      <a:lnTo>
                        <a:pt x="460" y="473"/>
                      </a:lnTo>
                      <a:lnTo>
                        <a:pt x="456" y="477"/>
                      </a:lnTo>
                      <a:lnTo>
                        <a:pt x="452" y="481"/>
                      </a:lnTo>
                      <a:lnTo>
                        <a:pt x="447" y="485"/>
                      </a:lnTo>
                      <a:lnTo>
                        <a:pt x="443" y="487"/>
                      </a:lnTo>
                      <a:lnTo>
                        <a:pt x="439" y="491"/>
                      </a:lnTo>
                      <a:lnTo>
                        <a:pt x="435" y="495"/>
                      </a:lnTo>
                      <a:lnTo>
                        <a:pt x="431" y="498"/>
                      </a:lnTo>
                      <a:lnTo>
                        <a:pt x="427" y="502"/>
                      </a:lnTo>
                      <a:lnTo>
                        <a:pt x="423" y="505"/>
                      </a:lnTo>
                      <a:lnTo>
                        <a:pt x="419" y="507"/>
                      </a:lnTo>
                      <a:lnTo>
                        <a:pt x="415" y="510"/>
                      </a:lnTo>
                      <a:lnTo>
                        <a:pt x="412" y="514"/>
                      </a:lnTo>
                      <a:lnTo>
                        <a:pt x="408" y="517"/>
                      </a:lnTo>
                      <a:lnTo>
                        <a:pt x="404" y="520"/>
                      </a:lnTo>
                      <a:lnTo>
                        <a:pt x="399" y="523"/>
                      </a:lnTo>
                      <a:lnTo>
                        <a:pt x="395" y="526"/>
                      </a:lnTo>
                      <a:lnTo>
                        <a:pt x="391" y="529"/>
                      </a:lnTo>
                      <a:lnTo>
                        <a:pt x="387" y="669"/>
                      </a:lnTo>
                      <a:lnTo>
                        <a:pt x="383" y="669"/>
                      </a:lnTo>
                      <a:lnTo>
                        <a:pt x="379" y="669"/>
                      </a:lnTo>
                      <a:lnTo>
                        <a:pt x="375" y="669"/>
                      </a:lnTo>
                      <a:lnTo>
                        <a:pt x="371" y="669"/>
                      </a:lnTo>
                      <a:lnTo>
                        <a:pt x="367" y="669"/>
                      </a:lnTo>
                      <a:lnTo>
                        <a:pt x="363" y="669"/>
                      </a:lnTo>
                      <a:lnTo>
                        <a:pt x="359" y="669"/>
                      </a:lnTo>
                      <a:lnTo>
                        <a:pt x="354" y="669"/>
                      </a:lnTo>
                      <a:lnTo>
                        <a:pt x="350" y="669"/>
                      </a:lnTo>
                      <a:lnTo>
                        <a:pt x="347" y="669"/>
                      </a:lnTo>
                      <a:lnTo>
                        <a:pt x="343" y="669"/>
                      </a:lnTo>
                      <a:lnTo>
                        <a:pt x="339" y="669"/>
                      </a:lnTo>
                      <a:lnTo>
                        <a:pt x="335" y="669"/>
                      </a:lnTo>
                      <a:lnTo>
                        <a:pt x="331" y="669"/>
                      </a:lnTo>
                      <a:lnTo>
                        <a:pt x="327" y="669"/>
                      </a:lnTo>
                      <a:lnTo>
                        <a:pt x="323" y="669"/>
                      </a:lnTo>
                      <a:lnTo>
                        <a:pt x="319" y="669"/>
                      </a:lnTo>
                      <a:lnTo>
                        <a:pt x="315" y="669"/>
                      </a:lnTo>
                      <a:lnTo>
                        <a:pt x="311" y="669"/>
                      </a:lnTo>
                      <a:lnTo>
                        <a:pt x="306" y="669"/>
                      </a:lnTo>
                      <a:lnTo>
                        <a:pt x="302" y="669"/>
                      </a:lnTo>
                      <a:lnTo>
                        <a:pt x="298" y="669"/>
                      </a:lnTo>
                      <a:lnTo>
                        <a:pt x="294" y="669"/>
                      </a:lnTo>
                      <a:lnTo>
                        <a:pt x="290" y="669"/>
                      </a:lnTo>
                      <a:lnTo>
                        <a:pt x="286" y="669"/>
                      </a:lnTo>
                      <a:lnTo>
                        <a:pt x="282" y="669"/>
                      </a:lnTo>
                      <a:lnTo>
                        <a:pt x="278" y="669"/>
                      </a:lnTo>
                      <a:lnTo>
                        <a:pt x="274" y="669"/>
                      </a:lnTo>
                      <a:lnTo>
                        <a:pt x="271" y="669"/>
                      </a:lnTo>
                      <a:lnTo>
                        <a:pt x="267" y="669"/>
                      </a:lnTo>
                      <a:lnTo>
                        <a:pt x="263" y="669"/>
                      </a:lnTo>
                      <a:lnTo>
                        <a:pt x="258" y="669"/>
                      </a:lnTo>
                      <a:lnTo>
                        <a:pt x="254" y="669"/>
                      </a:lnTo>
                      <a:lnTo>
                        <a:pt x="250" y="669"/>
                      </a:lnTo>
                      <a:lnTo>
                        <a:pt x="246" y="669"/>
                      </a:lnTo>
                      <a:lnTo>
                        <a:pt x="242" y="669"/>
                      </a:lnTo>
                      <a:lnTo>
                        <a:pt x="238" y="669"/>
                      </a:lnTo>
                      <a:lnTo>
                        <a:pt x="234" y="669"/>
                      </a:lnTo>
                      <a:lnTo>
                        <a:pt x="230" y="669"/>
                      </a:lnTo>
                      <a:lnTo>
                        <a:pt x="226" y="669"/>
                      </a:lnTo>
                      <a:lnTo>
                        <a:pt x="222" y="669"/>
                      </a:lnTo>
                      <a:lnTo>
                        <a:pt x="218" y="669"/>
                      </a:lnTo>
                      <a:lnTo>
                        <a:pt x="214" y="669"/>
                      </a:lnTo>
                      <a:lnTo>
                        <a:pt x="209" y="669"/>
                      </a:lnTo>
                      <a:lnTo>
                        <a:pt x="205" y="669"/>
                      </a:lnTo>
                      <a:lnTo>
                        <a:pt x="201" y="669"/>
                      </a:lnTo>
                      <a:lnTo>
                        <a:pt x="197" y="669"/>
                      </a:lnTo>
                      <a:lnTo>
                        <a:pt x="194" y="669"/>
                      </a:lnTo>
                      <a:lnTo>
                        <a:pt x="190" y="669"/>
                      </a:lnTo>
                      <a:lnTo>
                        <a:pt x="186" y="669"/>
                      </a:lnTo>
                      <a:lnTo>
                        <a:pt x="182" y="669"/>
                      </a:lnTo>
                      <a:lnTo>
                        <a:pt x="178" y="669"/>
                      </a:lnTo>
                      <a:lnTo>
                        <a:pt x="174" y="669"/>
                      </a:lnTo>
                      <a:lnTo>
                        <a:pt x="170" y="669"/>
                      </a:lnTo>
                      <a:lnTo>
                        <a:pt x="165" y="669"/>
                      </a:lnTo>
                      <a:lnTo>
                        <a:pt x="161" y="669"/>
                      </a:lnTo>
                      <a:lnTo>
                        <a:pt x="157" y="669"/>
                      </a:lnTo>
                      <a:lnTo>
                        <a:pt x="153" y="669"/>
                      </a:lnTo>
                      <a:lnTo>
                        <a:pt x="149" y="669"/>
                      </a:lnTo>
                      <a:lnTo>
                        <a:pt x="145" y="669"/>
                      </a:lnTo>
                      <a:lnTo>
                        <a:pt x="141" y="669"/>
                      </a:lnTo>
                      <a:lnTo>
                        <a:pt x="137" y="669"/>
                      </a:lnTo>
                      <a:lnTo>
                        <a:pt x="133" y="669"/>
                      </a:lnTo>
                      <a:lnTo>
                        <a:pt x="130" y="669"/>
                      </a:lnTo>
                      <a:lnTo>
                        <a:pt x="126" y="669"/>
                      </a:lnTo>
                      <a:lnTo>
                        <a:pt x="122" y="669"/>
                      </a:lnTo>
                      <a:lnTo>
                        <a:pt x="117" y="669"/>
                      </a:lnTo>
                      <a:lnTo>
                        <a:pt x="113" y="669"/>
                      </a:lnTo>
                      <a:lnTo>
                        <a:pt x="109" y="669"/>
                      </a:lnTo>
                      <a:lnTo>
                        <a:pt x="105" y="669"/>
                      </a:lnTo>
                      <a:lnTo>
                        <a:pt x="101" y="669"/>
                      </a:lnTo>
                      <a:lnTo>
                        <a:pt x="97" y="669"/>
                      </a:lnTo>
                      <a:lnTo>
                        <a:pt x="93" y="669"/>
                      </a:lnTo>
                      <a:lnTo>
                        <a:pt x="89" y="669"/>
                      </a:lnTo>
                      <a:lnTo>
                        <a:pt x="85" y="669"/>
                      </a:lnTo>
                      <a:lnTo>
                        <a:pt x="81" y="669"/>
                      </a:lnTo>
                      <a:lnTo>
                        <a:pt x="77" y="669"/>
                      </a:lnTo>
                      <a:lnTo>
                        <a:pt x="73" y="669"/>
                      </a:lnTo>
                      <a:lnTo>
                        <a:pt x="68" y="669"/>
                      </a:lnTo>
                      <a:lnTo>
                        <a:pt x="64" y="669"/>
                      </a:lnTo>
                      <a:lnTo>
                        <a:pt x="61" y="669"/>
                      </a:lnTo>
                      <a:lnTo>
                        <a:pt x="57" y="669"/>
                      </a:lnTo>
                      <a:lnTo>
                        <a:pt x="53" y="669"/>
                      </a:lnTo>
                      <a:lnTo>
                        <a:pt x="49" y="669"/>
                      </a:lnTo>
                      <a:lnTo>
                        <a:pt x="45" y="669"/>
                      </a:lnTo>
                      <a:lnTo>
                        <a:pt x="41" y="669"/>
                      </a:lnTo>
                      <a:lnTo>
                        <a:pt x="37" y="669"/>
                      </a:lnTo>
                      <a:lnTo>
                        <a:pt x="33" y="669"/>
                      </a:lnTo>
                      <a:lnTo>
                        <a:pt x="29" y="669"/>
                      </a:lnTo>
                      <a:lnTo>
                        <a:pt x="25" y="669"/>
                      </a:lnTo>
                      <a:lnTo>
                        <a:pt x="20" y="669"/>
                      </a:lnTo>
                      <a:lnTo>
                        <a:pt x="16" y="669"/>
                      </a:lnTo>
                      <a:lnTo>
                        <a:pt x="12" y="669"/>
                      </a:lnTo>
                      <a:lnTo>
                        <a:pt x="8" y="669"/>
                      </a:lnTo>
                      <a:lnTo>
                        <a:pt x="4" y="669"/>
                      </a:lnTo>
                      <a:lnTo>
                        <a:pt x="0" y="669"/>
                      </a:lnTo>
                      <a:lnTo>
                        <a:pt x="4" y="669"/>
                      </a:lnTo>
                      <a:lnTo>
                        <a:pt x="8" y="669"/>
                      </a:lnTo>
                      <a:lnTo>
                        <a:pt x="12" y="669"/>
                      </a:lnTo>
                      <a:lnTo>
                        <a:pt x="16" y="669"/>
                      </a:lnTo>
                      <a:lnTo>
                        <a:pt x="20" y="669"/>
                      </a:lnTo>
                      <a:lnTo>
                        <a:pt x="25" y="669"/>
                      </a:lnTo>
                      <a:lnTo>
                        <a:pt x="29" y="669"/>
                      </a:lnTo>
                      <a:lnTo>
                        <a:pt x="33" y="669"/>
                      </a:lnTo>
                      <a:lnTo>
                        <a:pt x="37" y="669"/>
                      </a:lnTo>
                      <a:lnTo>
                        <a:pt x="41" y="669"/>
                      </a:lnTo>
                      <a:lnTo>
                        <a:pt x="45" y="669"/>
                      </a:lnTo>
                      <a:lnTo>
                        <a:pt x="49" y="669"/>
                      </a:lnTo>
                      <a:lnTo>
                        <a:pt x="53" y="669"/>
                      </a:lnTo>
                      <a:lnTo>
                        <a:pt x="57" y="669"/>
                      </a:lnTo>
                      <a:lnTo>
                        <a:pt x="61" y="669"/>
                      </a:lnTo>
                      <a:lnTo>
                        <a:pt x="64" y="669"/>
                      </a:lnTo>
                      <a:lnTo>
                        <a:pt x="68" y="669"/>
                      </a:lnTo>
                      <a:lnTo>
                        <a:pt x="73" y="669"/>
                      </a:lnTo>
                      <a:lnTo>
                        <a:pt x="77" y="669"/>
                      </a:lnTo>
                      <a:lnTo>
                        <a:pt x="81" y="669"/>
                      </a:lnTo>
                      <a:lnTo>
                        <a:pt x="85" y="669"/>
                      </a:lnTo>
                      <a:lnTo>
                        <a:pt x="89" y="669"/>
                      </a:lnTo>
                      <a:lnTo>
                        <a:pt x="93" y="669"/>
                      </a:lnTo>
                      <a:lnTo>
                        <a:pt x="97" y="669"/>
                      </a:lnTo>
                      <a:lnTo>
                        <a:pt x="101" y="669"/>
                      </a:lnTo>
                      <a:lnTo>
                        <a:pt x="105" y="669"/>
                      </a:lnTo>
                      <a:lnTo>
                        <a:pt x="109" y="669"/>
                      </a:lnTo>
                      <a:lnTo>
                        <a:pt x="113" y="669"/>
                      </a:lnTo>
                      <a:lnTo>
                        <a:pt x="117" y="669"/>
                      </a:lnTo>
                      <a:lnTo>
                        <a:pt x="122" y="669"/>
                      </a:lnTo>
                      <a:lnTo>
                        <a:pt x="126" y="669"/>
                      </a:lnTo>
                      <a:lnTo>
                        <a:pt x="130" y="669"/>
                      </a:lnTo>
                      <a:lnTo>
                        <a:pt x="133" y="669"/>
                      </a:lnTo>
                      <a:lnTo>
                        <a:pt x="137" y="669"/>
                      </a:lnTo>
                      <a:lnTo>
                        <a:pt x="141" y="669"/>
                      </a:lnTo>
                      <a:lnTo>
                        <a:pt x="145" y="669"/>
                      </a:lnTo>
                      <a:lnTo>
                        <a:pt x="149" y="669"/>
                      </a:lnTo>
                      <a:lnTo>
                        <a:pt x="153" y="669"/>
                      </a:lnTo>
                      <a:lnTo>
                        <a:pt x="157" y="669"/>
                      </a:lnTo>
                      <a:lnTo>
                        <a:pt x="161" y="669"/>
                      </a:lnTo>
                      <a:lnTo>
                        <a:pt x="165" y="669"/>
                      </a:lnTo>
                      <a:lnTo>
                        <a:pt x="170" y="669"/>
                      </a:lnTo>
                      <a:lnTo>
                        <a:pt x="174" y="669"/>
                      </a:lnTo>
                      <a:lnTo>
                        <a:pt x="178" y="669"/>
                      </a:lnTo>
                      <a:lnTo>
                        <a:pt x="182" y="669"/>
                      </a:lnTo>
                      <a:lnTo>
                        <a:pt x="186" y="669"/>
                      </a:lnTo>
                      <a:lnTo>
                        <a:pt x="190" y="669"/>
                      </a:lnTo>
                      <a:lnTo>
                        <a:pt x="194" y="669"/>
                      </a:lnTo>
                      <a:lnTo>
                        <a:pt x="197" y="669"/>
                      </a:lnTo>
                      <a:lnTo>
                        <a:pt x="201" y="669"/>
                      </a:lnTo>
                      <a:lnTo>
                        <a:pt x="205" y="669"/>
                      </a:lnTo>
                      <a:lnTo>
                        <a:pt x="209" y="669"/>
                      </a:lnTo>
                      <a:lnTo>
                        <a:pt x="214" y="669"/>
                      </a:lnTo>
                      <a:lnTo>
                        <a:pt x="218" y="669"/>
                      </a:lnTo>
                      <a:lnTo>
                        <a:pt x="222" y="669"/>
                      </a:lnTo>
                      <a:lnTo>
                        <a:pt x="226" y="669"/>
                      </a:lnTo>
                      <a:lnTo>
                        <a:pt x="230" y="669"/>
                      </a:lnTo>
                      <a:lnTo>
                        <a:pt x="234" y="669"/>
                      </a:lnTo>
                      <a:lnTo>
                        <a:pt x="238" y="669"/>
                      </a:lnTo>
                      <a:lnTo>
                        <a:pt x="242" y="669"/>
                      </a:lnTo>
                      <a:lnTo>
                        <a:pt x="246" y="669"/>
                      </a:lnTo>
                      <a:lnTo>
                        <a:pt x="250" y="669"/>
                      </a:lnTo>
                      <a:lnTo>
                        <a:pt x="254" y="669"/>
                      </a:lnTo>
                      <a:lnTo>
                        <a:pt x="258" y="669"/>
                      </a:lnTo>
                      <a:lnTo>
                        <a:pt x="263" y="669"/>
                      </a:lnTo>
                      <a:lnTo>
                        <a:pt x="267" y="669"/>
                      </a:lnTo>
                      <a:lnTo>
                        <a:pt x="271" y="669"/>
                      </a:lnTo>
                      <a:lnTo>
                        <a:pt x="274" y="669"/>
                      </a:lnTo>
                      <a:lnTo>
                        <a:pt x="278" y="669"/>
                      </a:lnTo>
                      <a:lnTo>
                        <a:pt x="282" y="669"/>
                      </a:lnTo>
                      <a:lnTo>
                        <a:pt x="286" y="669"/>
                      </a:lnTo>
                      <a:lnTo>
                        <a:pt x="290" y="669"/>
                      </a:lnTo>
                      <a:lnTo>
                        <a:pt x="294" y="669"/>
                      </a:lnTo>
                      <a:lnTo>
                        <a:pt x="298" y="669"/>
                      </a:lnTo>
                      <a:lnTo>
                        <a:pt x="302" y="669"/>
                      </a:lnTo>
                      <a:lnTo>
                        <a:pt x="306" y="669"/>
                      </a:lnTo>
                      <a:lnTo>
                        <a:pt x="311" y="669"/>
                      </a:lnTo>
                      <a:lnTo>
                        <a:pt x="315" y="669"/>
                      </a:lnTo>
                      <a:lnTo>
                        <a:pt x="319" y="669"/>
                      </a:lnTo>
                      <a:lnTo>
                        <a:pt x="323" y="669"/>
                      </a:lnTo>
                      <a:lnTo>
                        <a:pt x="327" y="669"/>
                      </a:lnTo>
                      <a:lnTo>
                        <a:pt x="331" y="669"/>
                      </a:lnTo>
                      <a:lnTo>
                        <a:pt x="335" y="669"/>
                      </a:lnTo>
                      <a:lnTo>
                        <a:pt x="339" y="669"/>
                      </a:lnTo>
                      <a:lnTo>
                        <a:pt x="343" y="669"/>
                      </a:lnTo>
                      <a:lnTo>
                        <a:pt x="347" y="669"/>
                      </a:lnTo>
                      <a:lnTo>
                        <a:pt x="350" y="669"/>
                      </a:lnTo>
                      <a:lnTo>
                        <a:pt x="354" y="669"/>
                      </a:lnTo>
                      <a:lnTo>
                        <a:pt x="359" y="669"/>
                      </a:lnTo>
                      <a:lnTo>
                        <a:pt x="363" y="669"/>
                      </a:lnTo>
                      <a:lnTo>
                        <a:pt x="367" y="669"/>
                      </a:lnTo>
                      <a:lnTo>
                        <a:pt x="371" y="669"/>
                      </a:lnTo>
                      <a:lnTo>
                        <a:pt x="375" y="669"/>
                      </a:lnTo>
                      <a:lnTo>
                        <a:pt x="379" y="669"/>
                      </a:lnTo>
                      <a:lnTo>
                        <a:pt x="383" y="669"/>
                      </a:lnTo>
                      <a:lnTo>
                        <a:pt x="387" y="669"/>
                      </a:lnTo>
                      <a:lnTo>
                        <a:pt x="391" y="669"/>
                      </a:lnTo>
                      <a:lnTo>
                        <a:pt x="395" y="669"/>
                      </a:lnTo>
                      <a:lnTo>
                        <a:pt x="399" y="669"/>
                      </a:lnTo>
                      <a:lnTo>
                        <a:pt x="404" y="669"/>
                      </a:lnTo>
                      <a:lnTo>
                        <a:pt x="408" y="669"/>
                      </a:lnTo>
                      <a:lnTo>
                        <a:pt x="412" y="669"/>
                      </a:lnTo>
                      <a:lnTo>
                        <a:pt x="415" y="669"/>
                      </a:lnTo>
                      <a:lnTo>
                        <a:pt x="419" y="669"/>
                      </a:lnTo>
                      <a:lnTo>
                        <a:pt x="423" y="669"/>
                      </a:lnTo>
                      <a:lnTo>
                        <a:pt x="427" y="669"/>
                      </a:lnTo>
                      <a:lnTo>
                        <a:pt x="431" y="669"/>
                      </a:lnTo>
                      <a:lnTo>
                        <a:pt x="435" y="669"/>
                      </a:lnTo>
                      <a:lnTo>
                        <a:pt x="439" y="669"/>
                      </a:lnTo>
                      <a:lnTo>
                        <a:pt x="443" y="669"/>
                      </a:lnTo>
                      <a:lnTo>
                        <a:pt x="447" y="669"/>
                      </a:lnTo>
                      <a:lnTo>
                        <a:pt x="452" y="669"/>
                      </a:lnTo>
                      <a:lnTo>
                        <a:pt x="456" y="669"/>
                      </a:lnTo>
                      <a:lnTo>
                        <a:pt x="460" y="669"/>
                      </a:lnTo>
                      <a:lnTo>
                        <a:pt x="464" y="669"/>
                      </a:lnTo>
                      <a:lnTo>
                        <a:pt x="468" y="669"/>
                      </a:lnTo>
                      <a:lnTo>
                        <a:pt x="472" y="669"/>
                      </a:lnTo>
                      <a:lnTo>
                        <a:pt x="476" y="669"/>
                      </a:lnTo>
                      <a:lnTo>
                        <a:pt x="479" y="669"/>
                      </a:lnTo>
                      <a:lnTo>
                        <a:pt x="483" y="669"/>
                      </a:lnTo>
                      <a:lnTo>
                        <a:pt x="487" y="669"/>
                      </a:lnTo>
                      <a:lnTo>
                        <a:pt x="491" y="669"/>
                      </a:lnTo>
                      <a:lnTo>
                        <a:pt x="495" y="669"/>
                      </a:lnTo>
                      <a:lnTo>
                        <a:pt x="500" y="669"/>
                      </a:lnTo>
                      <a:lnTo>
                        <a:pt x="504" y="669"/>
                      </a:lnTo>
                      <a:lnTo>
                        <a:pt x="508" y="669"/>
                      </a:lnTo>
                      <a:lnTo>
                        <a:pt x="512" y="669"/>
                      </a:lnTo>
                      <a:lnTo>
                        <a:pt x="516" y="669"/>
                      </a:lnTo>
                      <a:lnTo>
                        <a:pt x="520" y="669"/>
                      </a:lnTo>
                      <a:lnTo>
                        <a:pt x="524" y="669"/>
                      </a:lnTo>
                      <a:lnTo>
                        <a:pt x="528" y="669"/>
                      </a:lnTo>
                      <a:lnTo>
                        <a:pt x="532" y="669"/>
                      </a:lnTo>
                      <a:lnTo>
                        <a:pt x="536" y="669"/>
                      </a:lnTo>
                      <a:lnTo>
                        <a:pt x="540" y="669"/>
                      </a:lnTo>
                      <a:lnTo>
                        <a:pt x="544" y="669"/>
                      </a:lnTo>
                      <a:lnTo>
                        <a:pt x="549" y="669"/>
                      </a:lnTo>
                      <a:lnTo>
                        <a:pt x="553" y="669"/>
                      </a:lnTo>
                      <a:lnTo>
                        <a:pt x="557" y="669"/>
                      </a:lnTo>
                      <a:lnTo>
                        <a:pt x="561" y="669"/>
                      </a:lnTo>
                      <a:lnTo>
                        <a:pt x="564" y="669"/>
                      </a:lnTo>
                      <a:lnTo>
                        <a:pt x="568" y="669"/>
                      </a:lnTo>
                      <a:lnTo>
                        <a:pt x="572" y="669"/>
                      </a:lnTo>
                      <a:lnTo>
                        <a:pt x="576" y="669"/>
                      </a:lnTo>
                      <a:lnTo>
                        <a:pt x="580" y="669"/>
                      </a:lnTo>
                      <a:lnTo>
                        <a:pt x="584" y="669"/>
                      </a:lnTo>
                      <a:lnTo>
                        <a:pt x="588" y="669"/>
                      </a:lnTo>
                      <a:lnTo>
                        <a:pt x="592" y="669"/>
                      </a:lnTo>
                      <a:lnTo>
                        <a:pt x="597" y="669"/>
                      </a:lnTo>
                      <a:lnTo>
                        <a:pt x="601" y="669"/>
                      </a:lnTo>
                      <a:lnTo>
                        <a:pt x="605" y="669"/>
                      </a:lnTo>
                      <a:lnTo>
                        <a:pt x="609" y="669"/>
                      </a:lnTo>
                      <a:lnTo>
                        <a:pt x="613" y="669"/>
                      </a:lnTo>
                      <a:lnTo>
                        <a:pt x="617" y="669"/>
                      </a:lnTo>
                      <a:lnTo>
                        <a:pt x="621" y="669"/>
                      </a:lnTo>
                      <a:lnTo>
                        <a:pt x="625" y="669"/>
                      </a:lnTo>
                      <a:lnTo>
                        <a:pt x="629" y="669"/>
                      </a:lnTo>
                      <a:lnTo>
                        <a:pt x="632" y="669"/>
                      </a:lnTo>
                      <a:lnTo>
                        <a:pt x="636" y="669"/>
                      </a:lnTo>
                      <a:lnTo>
                        <a:pt x="641" y="669"/>
                      </a:lnTo>
                      <a:lnTo>
                        <a:pt x="645" y="669"/>
                      </a:lnTo>
                      <a:lnTo>
                        <a:pt x="649" y="669"/>
                      </a:lnTo>
                      <a:lnTo>
                        <a:pt x="653" y="669"/>
                      </a:lnTo>
                      <a:lnTo>
                        <a:pt x="657" y="669"/>
                      </a:lnTo>
                      <a:lnTo>
                        <a:pt x="661" y="669"/>
                      </a:lnTo>
                      <a:lnTo>
                        <a:pt x="665" y="669"/>
                      </a:lnTo>
                      <a:lnTo>
                        <a:pt x="669" y="669"/>
                      </a:lnTo>
                      <a:lnTo>
                        <a:pt x="673" y="669"/>
                      </a:lnTo>
                      <a:lnTo>
                        <a:pt x="677" y="669"/>
                      </a:lnTo>
                      <a:lnTo>
                        <a:pt x="681" y="669"/>
                      </a:lnTo>
                      <a:lnTo>
                        <a:pt x="685" y="669"/>
                      </a:lnTo>
                      <a:lnTo>
                        <a:pt x="690" y="669"/>
                      </a:lnTo>
                      <a:lnTo>
                        <a:pt x="694" y="669"/>
                      </a:lnTo>
                      <a:lnTo>
                        <a:pt x="697" y="669"/>
                      </a:lnTo>
                      <a:lnTo>
                        <a:pt x="701" y="669"/>
                      </a:lnTo>
                      <a:lnTo>
                        <a:pt x="705" y="669"/>
                      </a:lnTo>
                      <a:lnTo>
                        <a:pt x="709" y="669"/>
                      </a:lnTo>
                      <a:lnTo>
                        <a:pt x="713" y="669"/>
                      </a:lnTo>
                      <a:lnTo>
                        <a:pt x="717" y="669"/>
                      </a:lnTo>
                      <a:lnTo>
                        <a:pt x="721" y="669"/>
                      </a:lnTo>
                      <a:lnTo>
                        <a:pt x="725" y="669"/>
                      </a:lnTo>
                      <a:lnTo>
                        <a:pt x="729" y="669"/>
                      </a:lnTo>
                      <a:lnTo>
                        <a:pt x="733" y="669"/>
                      </a:lnTo>
                      <a:lnTo>
                        <a:pt x="738" y="669"/>
                      </a:lnTo>
                      <a:lnTo>
                        <a:pt x="742" y="669"/>
                      </a:lnTo>
                      <a:lnTo>
                        <a:pt x="746" y="669"/>
                      </a:lnTo>
                      <a:lnTo>
                        <a:pt x="750" y="669"/>
                      </a:lnTo>
                      <a:lnTo>
                        <a:pt x="754" y="669"/>
                      </a:lnTo>
                      <a:lnTo>
                        <a:pt x="758" y="669"/>
                      </a:lnTo>
                      <a:lnTo>
                        <a:pt x="762" y="669"/>
                      </a:lnTo>
                      <a:lnTo>
                        <a:pt x="766" y="669"/>
                      </a:lnTo>
                      <a:lnTo>
                        <a:pt x="770" y="669"/>
                      </a:lnTo>
                      <a:lnTo>
                        <a:pt x="773" y="669"/>
                      </a:lnTo>
                      <a:lnTo>
                        <a:pt x="777" y="669"/>
                      </a:lnTo>
                      <a:lnTo>
                        <a:pt x="781" y="669"/>
                      </a:lnTo>
                      <a:lnTo>
                        <a:pt x="786" y="669"/>
                      </a:lnTo>
                      <a:lnTo>
                        <a:pt x="790" y="669"/>
                      </a:lnTo>
                      <a:lnTo>
                        <a:pt x="794" y="669"/>
                      </a:lnTo>
                      <a:lnTo>
                        <a:pt x="798" y="669"/>
                      </a:lnTo>
                      <a:lnTo>
                        <a:pt x="802" y="669"/>
                      </a:lnTo>
                      <a:lnTo>
                        <a:pt x="806" y="669"/>
                      </a:lnTo>
                      <a:lnTo>
                        <a:pt x="806" y="0"/>
                      </a:lnTo>
                    </a:path>
                  </a:pathLst>
                </a:custGeom>
                <a:solidFill>
                  <a:srgbClr val="C0C0C0"/>
                </a:solidFill>
                <a:ln w="12700" cap="rnd">
                  <a:noFill/>
                  <a:round/>
                  <a:headEnd/>
                  <a:tailEnd/>
                </a:ln>
              </p:spPr>
              <p:txBody>
                <a:bodyPr/>
                <a:lstStyle/>
                <a:p>
                  <a:endParaRPr lang="en-US"/>
                </a:p>
              </p:txBody>
            </p:sp>
            <p:sp>
              <p:nvSpPr>
                <p:cNvPr id="4120" name="Line 11"/>
                <p:cNvSpPr>
                  <a:spLocks noChangeShapeType="1"/>
                </p:cNvSpPr>
                <p:nvPr/>
              </p:nvSpPr>
              <p:spPr bwMode="auto">
                <a:xfrm>
                  <a:off x="3878" y="1227"/>
                  <a:ext cx="0" cy="1094"/>
                </a:xfrm>
                <a:prstGeom prst="line">
                  <a:avLst/>
                </a:prstGeom>
                <a:noFill/>
                <a:ln w="25400">
                  <a:solidFill>
                    <a:schemeClr val="bg2"/>
                  </a:solidFill>
                  <a:round/>
                  <a:headEnd/>
                  <a:tailEnd/>
                </a:ln>
              </p:spPr>
              <p:txBody>
                <a:bodyPr wrap="none" anchor="ctr"/>
                <a:lstStyle/>
                <a:p>
                  <a:endParaRPr lang="en-US"/>
                </a:p>
              </p:txBody>
            </p:sp>
            <p:sp>
              <p:nvSpPr>
                <p:cNvPr id="4121" name="Freeform 12"/>
                <p:cNvSpPr>
                  <a:spLocks/>
                </p:cNvSpPr>
                <p:nvPr/>
              </p:nvSpPr>
              <p:spPr bwMode="auto">
                <a:xfrm>
                  <a:off x="3066" y="2329"/>
                  <a:ext cx="2022" cy="1"/>
                </a:xfrm>
                <a:custGeom>
                  <a:avLst/>
                  <a:gdLst>
                    <a:gd name="T0" fmla="*/ 1960 w 2022"/>
                    <a:gd name="T1" fmla="*/ 0 h 1"/>
                    <a:gd name="T2" fmla="*/ 1896 w 2022"/>
                    <a:gd name="T3" fmla="*/ 0 h 1"/>
                    <a:gd name="T4" fmla="*/ 1831 w 2022"/>
                    <a:gd name="T5" fmla="*/ 0 h 1"/>
                    <a:gd name="T6" fmla="*/ 1766 w 2022"/>
                    <a:gd name="T7" fmla="*/ 0 h 1"/>
                    <a:gd name="T8" fmla="*/ 1701 w 2022"/>
                    <a:gd name="T9" fmla="*/ 0 h 1"/>
                    <a:gd name="T10" fmla="*/ 1637 w 2022"/>
                    <a:gd name="T11" fmla="*/ 0 h 1"/>
                    <a:gd name="T12" fmla="*/ 1572 w 2022"/>
                    <a:gd name="T13" fmla="*/ 0 h 1"/>
                    <a:gd name="T14" fmla="*/ 1507 w 2022"/>
                    <a:gd name="T15" fmla="*/ 0 h 1"/>
                    <a:gd name="T16" fmla="*/ 1443 w 2022"/>
                    <a:gd name="T17" fmla="*/ 0 h 1"/>
                    <a:gd name="T18" fmla="*/ 1377 w 2022"/>
                    <a:gd name="T19" fmla="*/ 0 h 1"/>
                    <a:gd name="T20" fmla="*/ 1312 w 2022"/>
                    <a:gd name="T21" fmla="*/ 0 h 1"/>
                    <a:gd name="T22" fmla="*/ 1247 w 2022"/>
                    <a:gd name="T23" fmla="*/ 0 h 1"/>
                    <a:gd name="T24" fmla="*/ 1183 w 2022"/>
                    <a:gd name="T25" fmla="*/ 0 h 1"/>
                    <a:gd name="T26" fmla="*/ 1118 w 2022"/>
                    <a:gd name="T27" fmla="*/ 0 h 1"/>
                    <a:gd name="T28" fmla="*/ 1053 w 2022"/>
                    <a:gd name="T29" fmla="*/ 0 h 1"/>
                    <a:gd name="T30" fmla="*/ 988 w 2022"/>
                    <a:gd name="T31" fmla="*/ 0 h 1"/>
                    <a:gd name="T32" fmla="*/ 924 w 2022"/>
                    <a:gd name="T33" fmla="*/ 0 h 1"/>
                    <a:gd name="T34" fmla="*/ 859 w 2022"/>
                    <a:gd name="T35" fmla="*/ 0 h 1"/>
                    <a:gd name="T36" fmla="*/ 793 w 2022"/>
                    <a:gd name="T37" fmla="*/ 0 h 1"/>
                    <a:gd name="T38" fmla="*/ 728 w 2022"/>
                    <a:gd name="T39" fmla="*/ 0 h 1"/>
                    <a:gd name="T40" fmla="*/ 664 w 2022"/>
                    <a:gd name="T41" fmla="*/ 0 h 1"/>
                    <a:gd name="T42" fmla="*/ 599 w 2022"/>
                    <a:gd name="T43" fmla="*/ 0 h 1"/>
                    <a:gd name="T44" fmla="*/ 534 w 2022"/>
                    <a:gd name="T45" fmla="*/ 0 h 1"/>
                    <a:gd name="T46" fmla="*/ 470 w 2022"/>
                    <a:gd name="T47" fmla="*/ 0 h 1"/>
                    <a:gd name="T48" fmla="*/ 405 w 2022"/>
                    <a:gd name="T49" fmla="*/ 0 h 1"/>
                    <a:gd name="T50" fmla="*/ 340 w 2022"/>
                    <a:gd name="T51" fmla="*/ 0 h 1"/>
                    <a:gd name="T52" fmla="*/ 275 w 2022"/>
                    <a:gd name="T53" fmla="*/ 0 h 1"/>
                    <a:gd name="T54" fmla="*/ 211 w 2022"/>
                    <a:gd name="T55" fmla="*/ 0 h 1"/>
                    <a:gd name="T56" fmla="*/ 146 w 2022"/>
                    <a:gd name="T57" fmla="*/ 0 h 1"/>
                    <a:gd name="T58" fmla="*/ 80 w 2022"/>
                    <a:gd name="T59" fmla="*/ 0 h 1"/>
                    <a:gd name="T60" fmla="*/ 15 w 2022"/>
                    <a:gd name="T61" fmla="*/ 0 h 1"/>
                    <a:gd name="T62" fmla="*/ 48 w 2022"/>
                    <a:gd name="T63" fmla="*/ 0 h 1"/>
                    <a:gd name="T64" fmla="*/ 113 w 2022"/>
                    <a:gd name="T65" fmla="*/ 0 h 1"/>
                    <a:gd name="T66" fmla="*/ 178 w 2022"/>
                    <a:gd name="T67" fmla="*/ 0 h 1"/>
                    <a:gd name="T68" fmla="*/ 242 w 2022"/>
                    <a:gd name="T69" fmla="*/ 0 h 1"/>
                    <a:gd name="T70" fmla="*/ 307 w 2022"/>
                    <a:gd name="T71" fmla="*/ 0 h 1"/>
                    <a:gd name="T72" fmla="*/ 372 w 2022"/>
                    <a:gd name="T73" fmla="*/ 0 h 1"/>
                    <a:gd name="T74" fmla="*/ 438 w 2022"/>
                    <a:gd name="T75" fmla="*/ 0 h 1"/>
                    <a:gd name="T76" fmla="*/ 502 w 2022"/>
                    <a:gd name="T77" fmla="*/ 0 h 1"/>
                    <a:gd name="T78" fmla="*/ 567 w 2022"/>
                    <a:gd name="T79" fmla="*/ 0 h 1"/>
                    <a:gd name="T80" fmla="*/ 632 w 2022"/>
                    <a:gd name="T81" fmla="*/ 0 h 1"/>
                    <a:gd name="T82" fmla="*/ 697 w 2022"/>
                    <a:gd name="T83" fmla="*/ 0 h 1"/>
                    <a:gd name="T84" fmla="*/ 761 w 2022"/>
                    <a:gd name="T85" fmla="*/ 0 h 1"/>
                    <a:gd name="T86" fmla="*/ 826 w 2022"/>
                    <a:gd name="T87" fmla="*/ 0 h 1"/>
                    <a:gd name="T88" fmla="*/ 891 w 2022"/>
                    <a:gd name="T89" fmla="*/ 0 h 1"/>
                    <a:gd name="T90" fmla="*/ 956 w 2022"/>
                    <a:gd name="T91" fmla="*/ 0 h 1"/>
                    <a:gd name="T92" fmla="*/ 1020 w 2022"/>
                    <a:gd name="T93" fmla="*/ 0 h 1"/>
                    <a:gd name="T94" fmla="*/ 1085 w 2022"/>
                    <a:gd name="T95" fmla="*/ 0 h 1"/>
                    <a:gd name="T96" fmla="*/ 1151 w 2022"/>
                    <a:gd name="T97" fmla="*/ 0 h 1"/>
                    <a:gd name="T98" fmla="*/ 1215 w 2022"/>
                    <a:gd name="T99" fmla="*/ 0 h 1"/>
                    <a:gd name="T100" fmla="*/ 1280 w 2022"/>
                    <a:gd name="T101" fmla="*/ 0 h 1"/>
                    <a:gd name="T102" fmla="*/ 1345 w 2022"/>
                    <a:gd name="T103" fmla="*/ 0 h 1"/>
                    <a:gd name="T104" fmla="*/ 1410 w 2022"/>
                    <a:gd name="T105" fmla="*/ 0 h 1"/>
                    <a:gd name="T106" fmla="*/ 1474 w 2022"/>
                    <a:gd name="T107" fmla="*/ 0 h 1"/>
                    <a:gd name="T108" fmla="*/ 1539 w 2022"/>
                    <a:gd name="T109" fmla="*/ 0 h 1"/>
                    <a:gd name="T110" fmla="*/ 1604 w 2022"/>
                    <a:gd name="T111" fmla="*/ 0 h 1"/>
                    <a:gd name="T112" fmla="*/ 1669 w 2022"/>
                    <a:gd name="T113" fmla="*/ 0 h 1"/>
                    <a:gd name="T114" fmla="*/ 1733 w 2022"/>
                    <a:gd name="T115" fmla="*/ 0 h 1"/>
                    <a:gd name="T116" fmla="*/ 1798 w 2022"/>
                    <a:gd name="T117" fmla="*/ 0 h 1"/>
                    <a:gd name="T118" fmla="*/ 1864 w 2022"/>
                    <a:gd name="T119" fmla="*/ 0 h 1"/>
                    <a:gd name="T120" fmla="*/ 1929 w 2022"/>
                    <a:gd name="T121" fmla="*/ 0 h 1"/>
                    <a:gd name="T122" fmla="*/ 1993 w 202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22"/>
                    <a:gd name="T187" fmla="*/ 0 h 1"/>
                    <a:gd name="T188" fmla="*/ 2022 w 202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22" h="1">
                      <a:moveTo>
                        <a:pt x="2021" y="0"/>
                      </a:moveTo>
                      <a:lnTo>
                        <a:pt x="2017" y="0"/>
                      </a:lnTo>
                      <a:lnTo>
                        <a:pt x="2014" y="0"/>
                      </a:lnTo>
                      <a:lnTo>
                        <a:pt x="2010" y="0"/>
                      </a:lnTo>
                      <a:lnTo>
                        <a:pt x="2006" y="0"/>
                      </a:lnTo>
                      <a:lnTo>
                        <a:pt x="2001" y="0"/>
                      </a:lnTo>
                      <a:lnTo>
                        <a:pt x="1997" y="0"/>
                      </a:lnTo>
                      <a:lnTo>
                        <a:pt x="1993" y="0"/>
                      </a:lnTo>
                      <a:lnTo>
                        <a:pt x="1989" y="0"/>
                      </a:lnTo>
                      <a:lnTo>
                        <a:pt x="1985" y="0"/>
                      </a:lnTo>
                      <a:lnTo>
                        <a:pt x="1981" y="0"/>
                      </a:lnTo>
                      <a:lnTo>
                        <a:pt x="1977" y="0"/>
                      </a:lnTo>
                      <a:lnTo>
                        <a:pt x="1973" y="0"/>
                      </a:lnTo>
                      <a:lnTo>
                        <a:pt x="1969" y="0"/>
                      </a:lnTo>
                      <a:lnTo>
                        <a:pt x="1964" y="0"/>
                      </a:lnTo>
                      <a:lnTo>
                        <a:pt x="1960" y="0"/>
                      </a:lnTo>
                      <a:lnTo>
                        <a:pt x="1956" y="0"/>
                      </a:lnTo>
                      <a:lnTo>
                        <a:pt x="1953" y="0"/>
                      </a:lnTo>
                      <a:lnTo>
                        <a:pt x="1949" y="0"/>
                      </a:lnTo>
                      <a:lnTo>
                        <a:pt x="1945" y="0"/>
                      </a:lnTo>
                      <a:lnTo>
                        <a:pt x="1941" y="0"/>
                      </a:lnTo>
                      <a:lnTo>
                        <a:pt x="1937" y="0"/>
                      </a:lnTo>
                      <a:lnTo>
                        <a:pt x="1933" y="0"/>
                      </a:lnTo>
                      <a:lnTo>
                        <a:pt x="1929" y="0"/>
                      </a:lnTo>
                      <a:lnTo>
                        <a:pt x="1924" y="0"/>
                      </a:lnTo>
                      <a:lnTo>
                        <a:pt x="1920" y="0"/>
                      </a:lnTo>
                      <a:lnTo>
                        <a:pt x="1916" y="0"/>
                      </a:lnTo>
                      <a:lnTo>
                        <a:pt x="1912" y="0"/>
                      </a:lnTo>
                      <a:lnTo>
                        <a:pt x="1908" y="0"/>
                      </a:lnTo>
                      <a:lnTo>
                        <a:pt x="1904" y="0"/>
                      </a:lnTo>
                      <a:lnTo>
                        <a:pt x="1900" y="0"/>
                      </a:lnTo>
                      <a:lnTo>
                        <a:pt x="1896" y="0"/>
                      </a:lnTo>
                      <a:lnTo>
                        <a:pt x="1892" y="0"/>
                      </a:lnTo>
                      <a:lnTo>
                        <a:pt x="1887" y="0"/>
                      </a:lnTo>
                      <a:lnTo>
                        <a:pt x="1883" y="0"/>
                      </a:lnTo>
                      <a:lnTo>
                        <a:pt x="1879" y="0"/>
                      </a:lnTo>
                      <a:lnTo>
                        <a:pt x="1875" y="0"/>
                      </a:lnTo>
                      <a:lnTo>
                        <a:pt x="1872" y="0"/>
                      </a:lnTo>
                      <a:lnTo>
                        <a:pt x="1868" y="0"/>
                      </a:lnTo>
                      <a:lnTo>
                        <a:pt x="1864" y="0"/>
                      </a:lnTo>
                      <a:lnTo>
                        <a:pt x="1860" y="0"/>
                      </a:lnTo>
                      <a:lnTo>
                        <a:pt x="1856" y="0"/>
                      </a:lnTo>
                      <a:lnTo>
                        <a:pt x="1851" y="0"/>
                      </a:lnTo>
                      <a:lnTo>
                        <a:pt x="1847" y="0"/>
                      </a:lnTo>
                      <a:lnTo>
                        <a:pt x="1843" y="0"/>
                      </a:lnTo>
                      <a:lnTo>
                        <a:pt x="1839" y="0"/>
                      </a:lnTo>
                      <a:lnTo>
                        <a:pt x="1835" y="0"/>
                      </a:lnTo>
                      <a:lnTo>
                        <a:pt x="1831" y="0"/>
                      </a:lnTo>
                      <a:lnTo>
                        <a:pt x="1827" y="0"/>
                      </a:lnTo>
                      <a:lnTo>
                        <a:pt x="1823" y="0"/>
                      </a:lnTo>
                      <a:lnTo>
                        <a:pt x="1819" y="0"/>
                      </a:lnTo>
                      <a:lnTo>
                        <a:pt x="1814" y="0"/>
                      </a:lnTo>
                      <a:lnTo>
                        <a:pt x="1810" y="0"/>
                      </a:lnTo>
                      <a:lnTo>
                        <a:pt x="1806" y="0"/>
                      </a:lnTo>
                      <a:lnTo>
                        <a:pt x="1802" y="0"/>
                      </a:lnTo>
                      <a:lnTo>
                        <a:pt x="1798" y="0"/>
                      </a:lnTo>
                      <a:lnTo>
                        <a:pt x="1795" y="0"/>
                      </a:lnTo>
                      <a:lnTo>
                        <a:pt x="1791" y="0"/>
                      </a:lnTo>
                      <a:lnTo>
                        <a:pt x="1787" y="0"/>
                      </a:lnTo>
                      <a:lnTo>
                        <a:pt x="1783" y="0"/>
                      </a:lnTo>
                      <a:lnTo>
                        <a:pt x="1779" y="0"/>
                      </a:lnTo>
                      <a:lnTo>
                        <a:pt x="1774" y="0"/>
                      </a:lnTo>
                      <a:lnTo>
                        <a:pt x="1770" y="0"/>
                      </a:lnTo>
                      <a:lnTo>
                        <a:pt x="1766" y="0"/>
                      </a:lnTo>
                      <a:lnTo>
                        <a:pt x="1762" y="0"/>
                      </a:lnTo>
                      <a:lnTo>
                        <a:pt x="1758" y="0"/>
                      </a:lnTo>
                      <a:lnTo>
                        <a:pt x="1754" y="0"/>
                      </a:lnTo>
                      <a:lnTo>
                        <a:pt x="1750" y="0"/>
                      </a:lnTo>
                      <a:lnTo>
                        <a:pt x="1746" y="0"/>
                      </a:lnTo>
                      <a:lnTo>
                        <a:pt x="1742" y="0"/>
                      </a:lnTo>
                      <a:lnTo>
                        <a:pt x="1737" y="0"/>
                      </a:lnTo>
                      <a:lnTo>
                        <a:pt x="1733" y="0"/>
                      </a:lnTo>
                      <a:lnTo>
                        <a:pt x="1730" y="0"/>
                      </a:lnTo>
                      <a:lnTo>
                        <a:pt x="1726" y="0"/>
                      </a:lnTo>
                      <a:lnTo>
                        <a:pt x="1722" y="0"/>
                      </a:lnTo>
                      <a:lnTo>
                        <a:pt x="1718" y="0"/>
                      </a:lnTo>
                      <a:lnTo>
                        <a:pt x="1714" y="0"/>
                      </a:lnTo>
                      <a:lnTo>
                        <a:pt x="1710" y="0"/>
                      </a:lnTo>
                      <a:lnTo>
                        <a:pt x="1706" y="0"/>
                      </a:lnTo>
                      <a:lnTo>
                        <a:pt x="1701" y="0"/>
                      </a:lnTo>
                      <a:lnTo>
                        <a:pt x="1697" y="0"/>
                      </a:lnTo>
                      <a:lnTo>
                        <a:pt x="1693" y="0"/>
                      </a:lnTo>
                      <a:lnTo>
                        <a:pt x="1689" y="0"/>
                      </a:lnTo>
                      <a:lnTo>
                        <a:pt x="1685" y="0"/>
                      </a:lnTo>
                      <a:lnTo>
                        <a:pt x="1681" y="0"/>
                      </a:lnTo>
                      <a:lnTo>
                        <a:pt x="1677" y="0"/>
                      </a:lnTo>
                      <a:lnTo>
                        <a:pt x="1673" y="0"/>
                      </a:lnTo>
                      <a:lnTo>
                        <a:pt x="1669" y="0"/>
                      </a:lnTo>
                      <a:lnTo>
                        <a:pt x="1666" y="0"/>
                      </a:lnTo>
                      <a:lnTo>
                        <a:pt x="1661" y="0"/>
                      </a:lnTo>
                      <a:lnTo>
                        <a:pt x="1657" y="0"/>
                      </a:lnTo>
                      <a:lnTo>
                        <a:pt x="1653" y="0"/>
                      </a:lnTo>
                      <a:lnTo>
                        <a:pt x="1649" y="0"/>
                      </a:lnTo>
                      <a:lnTo>
                        <a:pt x="1645" y="0"/>
                      </a:lnTo>
                      <a:lnTo>
                        <a:pt x="1641" y="0"/>
                      </a:lnTo>
                      <a:lnTo>
                        <a:pt x="1637" y="0"/>
                      </a:lnTo>
                      <a:lnTo>
                        <a:pt x="1633" y="0"/>
                      </a:lnTo>
                      <a:lnTo>
                        <a:pt x="1629" y="0"/>
                      </a:lnTo>
                      <a:lnTo>
                        <a:pt x="1624" y="0"/>
                      </a:lnTo>
                      <a:lnTo>
                        <a:pt x="1620" y="0"/>
                      </a:lnTo>
                      <a:lnTo>
                        <a:pt x="1616" y="0"/>
                      </a:lnTo>
                      <a:lnTo>
                        <a:pt x="1612" y="0"/>
                      </a:lnTo>
                      <a:lnTo>
                        <a:pt x="1608" y="0"/>
                      </a:lnTo>
                      <a:lnTo>
                        <a:pt x="1604" y="0"/>
                      </a:lnTo>
                      <a:lnTo>
                        <a:pt x="1600" y="0"/>
                      </a:lnTo>
                      <a:lnTo>
                        <a:pt x="1596" y="0"/>
                      </a:lnTo>
                      <a:lnTo>
                        <a:pt x="1592" y="0"/>
                      </a:lnTo>
                      <a:lnTo>
                        <a:pt x="1587" y="0"/>
                      </a:lnTo>
                      <a:lnTo>
                        <a:pt x="1583" y="0"/>
                      </a:lnTo>
                      <a:lnTo>
                        <a:pt x="1580" y="0"/>
                      </a:lnTo>
                      <a:lnTo>
                        <a:pt x="1576" y="0"/>
                      </a:lnTo>
                      <a:lnTo>
                        <a:pt x="1572" y="0"/>
                      </a:lnTo>
                      <a:lnTo>
                        <a:pt x="1568" y="0"/>
                      </a:lnTo>
                      <a:lnTo>
                        <a:pt x="1564" y="0"/>
                      </a:lnTo>
                      <a:lnTo>
                        <a:pt x="1560" y="0"/>
                      </a:lnTo>
                      <a:lnTo>
                        <a:pt x="1556" y="0"/>
                      </a:lnTo>
                      <a:lnTo>
                        <a:pt x="1551" y="0"/>
                      </a:lnTo>
                      <a:lnTo>
                        <a:pt x="1547" y="0"/>
                      </a:lnTo>
                      <a:lnTo>
                        <a:pt x="1543" y="0"/>
                      </a:lnTo>
                      <a:lnTo>
                        <a:pt x="1539" y="0"/>
                      </a:lnTo>
                      <a:lnTo>
                        <a:pt x="1535" y="0"/>
                      </a:lnTo>
                      <a:lnTo>
                        <a:pt x="1531" y="0"/>
                      </a:lnTo>
                      <a:lnTo>
                        <a:pt x="1527" y="0"/>
                      </a:lnTo>
                      <a:lnTo>
                        <a:pt x="1523" y="0"/>
                      </a:lnTo>
                      <a:lnTo>
                        <a:pt x="1519" y="0"/>
                      </a:lnTo>
                      <a:lnTo>
                        <a:pt x="1514" y="0"/>
                      </a:lnTo>
                      <a:lnTo>
                        <a:pt x="1511" y="0"/>
                      </a:lnTo>
                      <a:lnTo>
                        <a:pt x="1507" y="0"/>
                      </a:lnTo>
                      <a:lnTo>
                        <a:pt x="1503" y="0"/>
                      </a:lnTo>
                      <a:lnTo>
                        <a:pt x="1499" y="0"/>
                      </a:lnTo>
                      <a:lnTo>
                        <a:pt x="1495" y="0"/>
                      </a:lnTo>
                      <a:lnTo>
                        <a:pt x="1491" y="0"/>
                      </a:lnTo>
                      <a:lnTo>
                        <a:pt x="1487" y="0"/>
                      </a:lnTo>
                      <a:lnTo>
                        <a:pt x="1483" y="0"/>
                      </a:lnTo>
                      <a:lnTo>
                        <a:pt x="1479" y="0"/>
                      </a:lnTo>
                      <a:lnTo>
                        <a:pt x="1474" y="0"/>
                      </a:lnTo>
                      <a:lnTo>
                        <a:pt x="1470" y="0"/>
                      </a:lnTo>
                      <a:lnTo>
                        <a:pt x="1466" y="0"/>
                      </a:lnTo>
                      <a:lnTo>
                        <a:pt x="1462" y="0"/>
                      </a:lnTo>
                      <a:lnTo>
                        <a:pt x="1458" y="0"/>
                      </a:lnTo>
                      <a:lnTo>
                        <a:pt x="1454" y="0"/>
                      </a:lnTo>
                      <a:lnTo>
                        <a:pt x="1450" y="0"/>
                      </a:lnTo>
                      <a:lnTo>
                        <a:pt x="1447" y="0"/>
                      </a:lnTo>
                      <a:lnTo>
                        <a:pt x="1443" y="0"/>
                      </a:lnTo>
                      <a:lnTo>
                        <a:pt x="1438" y="0"/>
                      </a:lnTo>
                      <a:lnTo>
                        <a:pt x="1434" y="0"/>
                      </a:lnTo>
                      <a:lnTo>
                        <a:pt x="1430" y="0"/>
                      </a:lnTo>
                      <a:lnTo>
                        <a:pt x="1426" y="0"/>
                      </a:lnTo>
                      <a:lnTo>
                        <a:pt x="1422" y="0"/>
                      </a:lnTo>
                      <a:lnTo>
                        <a:pt x="1418" y="0"/>
                      </a:lnTo>
                      <a:lnTo>
                        <a:pt x="1414" y="0"/>
                      </a:lnTo>
                      <a:lnTo>
                        <a:pt x="1410" y="0"/>
                      </a:lnTo>
                      <a:lnTo>
                        <a:pt x="1406" y="0"/>
                      </a:lnTo>
                      <a:lnTo>
                        <a:pt x="1401" y="0"/>
                      </a:lnTo>
                      <a:lnTo>
                        <a:pt x="1397" y="0"/>
                      </a:lnTo>
                      <a:lnTo>
                        <a:pt x="1393" y="0"/>
                      </a:lnTo>
                      <a:lnTo>
                        <a:pt x="1389" y="0"/>
                      </a:lnTo>
                      <a:lnTo>
                        <a:pt x="1385" y="0"/>
                      </a:lnTo>
                      <a:lnTo>
                        <a:pt x="1381" y="0"/>
                      </a:lnTo>
                      <a:lnTo>
                        <a:pt x="1377" y="0"/>
                      </a:lnTo>
                      <a:lnTo>
                        <a:pt x="1373" y="0"/>
                      </a:lnTo>
                      <a:lnTo>
                        <a:pt x="1370" y="0"/>
                      </a:lnTo>
                      <a:lnTo>
                        <a:pt x="1365" y="0"/>
                      </a:lnTo>
                      <a:lnTo>
                        <a:pt x="1361" y="0"/>
                      </a:lnTo>
                      <a:lnTo>
                        <a:pt x="1357" y="0"/>
                      </a:lnTo>
                      <a:lnTo>
                        <a:pt x="1353" y="0"/>
                      </a:lnTo>
                      <a:lnTo>
                        <a:pt x="1349" y="0"/>
                      </a:lnTo>
                      <a:lnTo>
                        <a:pt x="1345" y="0"/>
                      </a:lnTo>
                      <a:lnTo>
                        <a:pt x="1341" y="0"/>
                      </a:lnTo>
                      <a:lnTo>
                        <a:pt x="1337" y="0"/>
                      </a:lnTo>
                      <a:lnTo>
                        <a:pt x="1333" y="0"/>
                      </a:lnTo>
                      <a:lnTo>
                        <a:pt x="1328" y="0"/>
                      </a:lnTo>
                      <a:lnTo>
                        <a:pt x="1324" y="0"/>
                      </a:lnTo>
                      <a:lnTo>
                        <a:pt x="1320" y="0"/>
                      </a:lnTo>
                      <a:lnTo>
                        <a:pt x="1316" y="0"/>
                      </a:lnTo>
                      <a:lnTo>
                        <a:pt x="1312" y="0"/>
                      </a:lnTo>
                      <a:lnTo>
                        <a:pt x="1308" y="0"/>
                      </a:lnTo>
                      <a:lnTo>
                        <a:pt x="1304" y="0"/>
                      </a:lnTo>
                      <a:lnTo>
                        <a:pt x="1300" y="0"/>
                      </a:lnTo>
                      <a:lnTo>
                        <a:pt x="1296" y="0"/>
                      </a:lnTo>
                      <a:lnTo>
                        <a:pt x="1293" y="0"/>
                      </a:lnTo>
                      <a:lnTo>
                        <a:pt x="1288" y="0"/>
                      </a:lnTo>
                      <a:lnTo>
                        <a:pt x="1284" y="0"/>
                      </a:lnTo>
                      <a:lnTo>
                        <a:pt x="1280" y="0"/>
                      </a:lnTo>
                      <a:lnTo>
                        <a:pt x="1276" y="0"/>
                      </a:lnTo>
                      <a:lnTo>
                        <a:pt x="1272" y="0"/>
                      </a:lnTo>
                      <a:lnTo>
                        <a:pt x="1268" y="0"/>
                      </a:lnTo>
                      <a:lnTo>
                        <a:pt x="1264" y="0"/>
                      </a:lnTo>
                      <a:lnTo>
                        <a:pt x="1260" y="0"/>
                      </a:lnTo>
                      <a:lnTo>
                        <a:pt x="1256" y="0"/>
                      </a:lnTo>
                      <a:lnTo>
                        <a:pt x="1251" y="0"/>
                      </a:lnTo>
                      <a:lnTo>
                        <a:pt x="1247" y="0"/>
                      </a:lnTo>
                      <a:lnTo>
                        <a:pt x="1243" y="0"/>
                      </a:lnTo>
                      <a:lnTo>
                        <a:pt x="1239" y="0"/>
                      </a:lnTo>
                      <a:lnTo>
                        <a:pt x="1235" y="0"/>
                      </a:lnTo>
                      <a:lnTo>
                        <a:pt x="1231" y="0"/>
                      </a:lnTo>
                      <a:lnTo>
                        <a:pt x="1228" y="0"/>
                      </a:lnTo>
                      <a:lnTo>
                        <a:pt x="1224" y="0"/>
                      </a:lnTo>
                      <a:lnTo>
                        <a:pt x="1220" y="0"/>
                      </a:lnTo>
                      <a:lnTo>
                        <a:pt x="1215" y="0"/>
                      </a:lnTo>
                      <a:lnTo>
                        <a:pt x="1211" y="0"/>
                      </a:lnTo>
                      <a:lnTo>
                        <a:pt x="1207" y="0"/>
                      </a:lnTo>
                      <a:lnTo>
                        <a:pt x="1203" y="0"/>
                      </a:lnTo>
                      <a:lnTo>
                        <a:pt x="1199" y="0"/>
                      </a:lnTo>
                      <a:lnTo>
                        <a:pt x="1195" y="0"/>
                      </a:lnTo>
                      <a:lnTo>
                        <a:pt x="1191" y="0"/>
                      </a:lnTo>
                      <a:lnTo>
                        <a:pt x="1187" y="0"/>
                      </a:lnTo>
                      <a:lnTo>
                        <a:pt x="1183" y="0"/>
                      </a:lnTo>
                      <a:lnTo>
                        <a:pt x="1178" y="0"/>
                      </a:lnTo>
                      <a:lnTo>
                        <a:pt x="1174" y="0"/>
                      </a:lnTo>
                      <a:lnTo>
                        <a:pt x="1170" y="0"/>
                      </a:lnTo>
                      <a:lnTo>
                        <a:pt x="1166" y="0"/>
                      </a:lnTo>
                      <a:lnTo>
                        <a:pt x="1162" y="0"/>
                      </a:lnTo>
                      <a:lnTo>
                        <a:pt x="1159" y="0"/>
                      </a:lnTo>
                      <a:lnTo>
                        <a:pt x="1155" y="0"/>
                      </a:lnTo>
                      <a:lnTo>
                        <a:pt x="1151" y="0"/>
                      </a:lnTo>
                      <a:lnTo>
                        <a:pt x="1147" y="0"/>
                      </a:lnTo>
                      <a:lnTo>
                        <a:pt x="1143" y="0"/>
                      </a:lnTo>
                      <a:lnTo>
                        <a:pt x="1138" y="0"/>
                      </a:lnTo>
                      <a:lnTo>
                        <a:pt x="1134" y="0"/>
                      </a:lnTo>
                      <a:lnTo>
                        <a:pt x="1130" y="0"/>
                      </a:lnTo>
                      <a:lnTo>
                        <a:pt x="1126" y="0"/>
                      </a:lnTo>
                      <a:lnTo>
                        <a:pt x="1122" y="0"/>
                      </a:lnTo>
                      <a:lnTo>
                        <a:pt x="1118" y="0"/>
                      </a:lnTo>
                      <a:lnTo>
                        <a:pt x="1114" y="0"/>
                      </a:lnTo>
                      <a:lnTo>
                        <a:pt x="1110" y="0"/>
                      </a:lnTo>
                      <a:lnTo>
                        <a:pt x="1106" y="0"/>
                      </a:lnTo>
                      <a:lnTo>
                        <a:pt x="1101" y="0"/>
                      </a:lnTo>
                      <a:lnTo>
                        <a:pt x="1097" y="0"/>
                      </a:lnTo>
                      <a:lnTo>
                        <a:pt x="1093" y="0"/>
                      </a:lnTo>
                      <a:lnTo>
                        <a:pt x="1089" y="0"/>
                      </a:lnTo>
                      <a:lnTo>
                        <a:pt x="1085" y="0"/>
                      </a:lnTo>
                      <a:lnTo>
                        <a:pt x="1081" y="0"/>
                      </a:lnTo>
                      <a:lnTo>
                        <a:pt x="1078" y="0"/>
                      </a:lnTo>
                      <a:lnTo>
                        <a:pt x="1074" y="0"/>
                      </a:lnTo>
                      <a:lnTo>
                        <a:pt x="1070" y="0"/>
                      </a:lnTo>
                      <a:lnTo>
                        <a:pt x="1065" y="0"/>
                      </a:lnTo>
                      <a:lnTo>
                        <a:pt x="1061" y="0"/>
                      </a:lnTo>
                      <a:lnTo>
                        <a:pt x="1057" y="0"/>
                      </a:lnTo>
                      <a:lnTo>
                        <a:pt x="1053" y="0"/>
                      </a:lnTo>
                      <a:lnTo>
                        <a:pt x="1049" y="0"/>
                      </a:lnTo>
                      <a:lnTo>
                        <a:pt x="1045" y="0"/>
                      </a:lnTo>
                      <a:lnTo>
                        <a:pt x="1041" y="0"/>
                      </a:lnTo>
                      <a:lnTo>
                        <a:pt x="1037" y="0"/>
                      </a:lnTo>
                      <a:lnTo>
                        <a:pt x="1033" y="0"/>
                      </a:lnTo>
                      <a:lnTo>
                        <a:pt x="1028" y="0"/>
                      </a:lnTo>
                      <a:lnTo>
                        <a:pt x="1024" y="0"/>
                      </a:lnTo>
                      <a:lnTo>
                        <a:pt x="1020" y="0"/>
                      </a:lnTo>
                      <a:lnTo>
                        <a:pt x="1016" y="0"/>
                      </a:lnTo>
                      <a:lnTo>
                        <a:pt x="1012" y="0"/>
                      </a:lnTo>
                      <a:lnTo>
                        <a:pt x="1009" y="0"/>
                      </a:lnTo>
                      <a:lnTo>
                        <a:pt x="1005" y="0"/>
                      </a:lnTo>
                      <a:lnTo>
                        <a:pt x="1001" y="0"/>
                      </a:lnTo>
                      <a:lnTo>
                        <a:pt x="997" y="0"/>
                      </a:lnTo>
                      <a:lnTo>
                        <a:pt x="993" y="0"/>
                      </a:lnTo>
                      <a:lnTo>
                        <a:pt x="988" y="0"/>
                      </a:lnTo>
                      <a:lnTo>
                        <a:pt x="984" y="0"/>
                      </a:lnTo>
                      <a:lnTo>
                        <a:pt x="980" y="0"/>
                      </a:lnTo>
                      <a:lnTo>
                        <a:pt x="976" y="0"/>
                      </a:lnTo>
                      <a:lnTo>
                        <a:pt x="972" y="0"/>
                      </a:lnTo>
                      <a:lnTo>
                        <a:pt x="968" y="0"/>
                      </a:lnTo>
                      <a:lnTo>
                        <a:pt x="964" y="0"/>
                      </a:lnTo>
                      <a:lnTo>
                        <a:pt x="960" y="0"/>
                      </a:lnTo>
                      <a:lnTo>
                        <a:pt x="956" y="0"/>
                      </a:lnTo>
                      <a:lnTo>
                        <a:pt x="951" y="0"/>
                      </a:lnTo>
                      <a:lnTo>
                        <a:pt x="947" y="0"/>
                      </a:lnTo>
                      <a:lnTo>
                        <a:pt x="944" y="0"/>
                      </a:lnTo>
                      <a:lnTo>
                        <a:pt x="940" y="0"/>
                      </a:lnTo>
                      <a:lnTo>
                        <a:pt x="936" y="0"/>
                      </a:lnTo>
                      <a:lnTo>
                        <a:pt x="932" y="0"/>
                      </a:lnTo>
                      <a:lnTo>
                        <a:pt x="928" y="0"/>
                      </a:lnTo>
                      <a:lnTo>
                        <a:pt x="924" y="0"/>
                      </a:lnTo>
                      <a:lnTo>
                        <a:pt x="920" y="0"/>
                      </a:lnTo>
                      <a:lnTo>
                        <a:pt x="915" y="0"/>
                      </a:lnTo>
                      <a:lnTo>
                        <a:pt x="911" y="0"/>
                      </a:lnTo>
                      <a:lnTo>
                        <a:pt x="907" y="0"/>
                      </a:lnTo>
                      <a:lnTo>
                        <a:pt x="903" y="0"/>
                      </a:lnTo>
                      <a:lnTo>
                        <a:pt x="899" y="0"/>
                      </a:lnTo>
                      <a:lnTo>
                        <a:pt x="895" y="0"/>
                      </a:lnTo>
                      <a:lnTo>
                        <a:pt x="891" y="0"/>
                      </a:lnTo>
                      <a:lnTo>
                        <a:pt x="887" y="0"/>
                      </a:lnTo>
                      <a:lnTo>
                        <a:pt x="883" y="0"/>
                      </a:lnTo>
                      <a:lnTo>
                        <a:pt x="878" y="0"/>
                      </a:lnTo>
                      <a:lnTo>
                        <a:pt x="874" y="0"/>
                      </a:lnTo>
                      <a:lnTo>
                        <a:pt x="870" y="0"/>
                      </a:lnTo>
                      <a:lnTo>
                        <a:pt x="867" y="0"/>
                      </a:lnTo>
                      <a:lnTo>
                        <a:pt x="863" y="0"/>
                      </a:lnTo>
                      <a:lnTo>
                        <a:pt x="859" y="0"/>
                      </a:lnTo>
                      <a:lnTo>
                        <a:pt x="855" y="0"/>
                      </a:lnTo>
                      <a:lnTo>
                        <a:pt x="851" y="0"/>
                      </a:lnTo>
                      <a:lnTo>
                        <a:pt x="847" y="0"/>
                      </a:lnTo>
                      <a:lnTo>
                        <a:pt x="843" y="0"/>
                      </a:lnTo>
                      <a:lnTo>
                        <a:pt x="838" y="0"/>
                      </a:lnTo>
                      <a:lnTo>
                        <a:pt x="834" y="0"/>
                      </a:lnTo>
                      <a:lnTo>
                        <a:pt x="830" y="0"/>
                      </a:lnTo>
                      <a:lnTo>
                        <a:pt x="826" y="0"/>
                      </a:lnTo>
                      <a:lnTo>
                        <a:pt x="822" y="0"/>
                      </a:lnTo>
                      <a:lnTo>
                        <a:pt x="818" y="0"/>
                      </a:lnTo>
                      <a:lnTo>
                        <a:pt x="814" y="0"/>
                      </a:lnTo>
                      <a:lnTo>
                        <a:pt x="810" y="0"/>
                      </a:lnTo>
                      <a:lnTo>
                        <a:pt x="806" y="0"/>
                      </a:lnTo>
                      <a:lnTo>
                        <a:pt x="801" y="0"/>
                      </a:lnTo>
                      <a:lnTo>
                        <a:pt x="797" y="0"/>
                      </a:lnTo>
                      <a:lnTo>
                        <a:pt x="793" y="0"/>
                      </a:lnTo>
                      <a:lnTo>
                        <a:pt x="790" y="0"/>
                      </a:lnTo>
                      <a:lnTo>
                        <a:pt x="786" y="0"/>
                      </a:lnTo>
                      <a:lnTo>
                        <a:pt x="782" y="0"/>
                      </a:lnTo>
                      <a:lnTo>
                        <a:pt x="778" y="0"/>
                      </a:lnTo>
                      <a:lnTo>
                        <a:pt x="774" y="0"/>
                      </a:lnTo>
                      <a:lnTo>
                        <a:pt x="770" y="0"/>
                      </a:lnTo>
                      <a:lnTo>
                        <a:pt x="765" y="0"/>
                      </a:lnTo>
                      <a:lnTo>
                        <a:pt x="761" y="0"/>
                      </a:lnTo>
                      <a:lnTo>
                        <a:pt x="757" y="0"/>
                      </a:lnTo>
                      <a:lnTo>
                        <a:pt x="753" y="0"/>
                      </a:lnTo>
                      <a:lnTo>
                        <a:pt x="749" y="0"/>
                      </a:lnTo>
                      <a:lnTo>
                        <a:pt x="745" y="0"/>
                      </a:lnTo>
                      <a:lnTo>
                        <a:pt x="741" y="0"/>
                      </a:lnTo>
                      <a:lnTo>
                        <a:pt x="737" y="0"/>
                      </a:lnTo>
                      <a:lnTo>
                        <a:pt x="733" y="0"/>
                      </a:lnTo>
                      <a:lnTo>
                        <a:pt x="728" y="0"/>
                      </a:lnTo>
                      <a:lnTo>
                        <a:pt x="725" y="0"/>
                      </a:lnTo>
                      <a:lnTo>
                        <a:pt x="721" y="0"/>
                      </a:lnTo>
                      <a:lnTo>
                        <a:pt x="717" y="0"/>
                      </a:lnTo>
                      <a:lnTo>
                        <a:pt x="713" y="0"/>
                      </a:lnTo>
                      <a:lnTo>
                        <a:pt x="709" y="0"/>
                      </a:lnTo>
                      <a:lnTo>
                        <a:pt x="705" y="0"/>
                      </a:lnTo>
                      <a:lnTo>
                        <a:pt x="701" y="0"/>
                      </a:lnTo>
                      <a:lnTo>
                        <a:pt x="697" y="0"/>
                      </a:lnTo>
                      <a:lnTo>
                        <a:pt x="693" y="0"/>
                      </a:lnTo>
                      <a:lnTo>
                        <a:pt x="688" y="0"/>
                      </a:lnTo>
                      <a:lnTo>
                        <a:pt x="684" y="0"/>
                      </a:lnTo>
                      <a:lnTo>
                        <a:pt x="680" y="0"/>
                      </a:lnTo>
                      <a:lnTo>
                        <a:pt x="676" y="0"/>
                      </a:lnTo>
                      <a:lnTo>
                        <a:pt x="672" y="0"/>
                      </a:lnTo>
                      <a:lnTo>
                        <a:pt x="668" y="0"/>
                      </a:lnTo>
                      <a:lnTo>
                        <a:pt x="664" y="0"/>
                      </a:lnTo>
                      <a:lnTo>
                        <a:pt x="660" y="0"/>
                      </a:lnTo>
                      <a:lnTo>
                        <a:pt x="657" y="0"/>
                      </a:lnTo>
                      <a:lnTo>
                        <a:pt x="652" y="0"/>
                      </a:lnTo>
                      <a:lnTo>
                        <a:pt x="648" y="0"/>
                      </a:lnTo>
                      <a:lnTo>
                        <a:pt x="644" y="0"/>
                      </a:lnTo>
                      <a:lnTo>
                        <a:pt x="640" y="0"/>
                      </a:lnTo>
                      <a:lnTo>
                        <a:pt x="636" y="0"/>
                      </a:lnTo>
                      <a:lnTo>
                        <a:pt x="632" y="0"/>
                      </a:lnTo>
                      <a:lnTo>
                        <a:pt x="628" y="0"/>
                      </a:lnTo>
                      <a:lnTo>
                        <a:pt x="624" y="0"/>
                      </a:lnTo>
                      <a:lnTo>
                        <a:pt x="620" y="0"/>
                      </a:lnTo>
                      <a:lnTo>
                        <a:pt x="615" y="0"/>
                      </a:lnTo>
                      <a:lnTo>
                        <a:pt x="611" y="0"/>
                      </a:lnTo>
                      <a:lnTo>
                        <a:pt x="607" y="0"/>
                      </a:lnTo>
                      <a:lnTo>
                        <a:pt x="603" y="0"/>
                      </a:lnTo>
                      <a:lnTo>
                        <a:pt x="599" y="0"/>
                      </a:lnTo>
                      <a:lnTo>
                        <a:pt x="595" y="0"/>
                      </a:lnTo>
                      <a:lnTo>
                        <a:pt x="591" y="0"/>
                      </a:lnTo>
                      <a:lnTo>
                        <a:pt x="587" y="0"/>
                      </a:lnTo>
                      <a:lnTo>
                        <a:pt x="583" y="0"/>
                      </a:lnTo>
                      <a:lnTo>
                        <a:pt x="578" y="0"/>
                      </a:lnTo>
                      <a:lnTo>
                        <a:pt x="575" y="0"/>
                      </a:lnTo>
                      <a:lnTo>
                        <a:pt x="571" y="0"/>
                      </a:lnTo>
                      <a:lnTo>
                        <a:pt x="567" y="0"/>
                      </a:lnTo>
                      <a:lnTo>
                        <a:pt x="563" y="0"/>
                      </a:lnTo>
                      <a:lnTo>
                        <a:pt x="559" y="0"/>
                      </a:lnTo>
                      <a:lnTo>
                        <a:pt x="555" y="0"/>
                      </a:lnTo>
                      <a:lnTo>
                        <a:pt x="551" y="0"/>
                      </a:lnTo>
                      <a:lnTo>
                        <a:pt x="547" y="0"/>
                      </a:lnTo>
                      <a:lnTo>
                        <a:pt x="542" y="0"/>
                      </a:lnTo>
                      <a:lnTo>
                        <a:pt x="538" y="0"/>
                      </a:lnTo>
                      <a:lnTo>
                        <a:pt x="534" y="0"/>
                      </a:lnTo>
                      <a:lnTo>
                        <a:pt x="530" y="0"/>
                      </a:lnTo>
                      <a:lnTo>
                        <a:pt x="526" y="0"/>
                      </a:lnTo>
                      <a:lnTo>
                        <a:pt x="522" y="0"/>
                      </a:lnTo>
                      <a:lnTo>
                        <a:pt x="518" y="0"/>
                      </a:lnTo>
                      <a:lnTo>
                        <a:pt x="514" y="0"/>
                      </a:lnTo>
                      <a:lnTo>
                        <a:pt x="510" y="0"/>
                      </a:lnTo>
                      <a:lnTo>
                        <a:pt x="507" y="0"/>
                      </a:lnTo>
                      <a:lnTo>
                        <a:pt x="502" y="0"/>
                      </a:lnTo>
                      <a:lnTo>
                        <a:pt x="498" y="0"/>
                      </a:lnTo>
                      <a:lnTo>
                        <a:pt x="494" y="0"/>
                      </a:lnTo>
                      <a:lnTo>
                        <a:pt x="490" y="0"/>
                      </a:lnTo>
                      <a:lnTo>
                        <a:pt x="486" y="0"/>
                      </a:lnTo>
                      <a:lnTo>
                        <a:pt x="482" y="0"/>
                      </a:lnTo>
                      <a:lnTo>
                        <a:pt x="478" y="0"/>
                      </a:lnTo>
                      <a:lnTo>
                        <a:pt x="474" y="0"/>
                      </a:lnTo>
                      <a:lnTo>
                        <a:pt x="470" y="0"/>
                      </a:lnTo>
                      <a:lnTo>
                        <a:pt x="465" y="0"/>
                      </a:lnTo>
                      <a:lnTo>
                        <a:pt x="461" y="0"/>
                      </a:lnTo>
                      <a:lnTo>
                        <a:pt x="457" y="0"/>
                      </a:lnTo>
                      <a:lnTo>
                        <a:pt x="453" y="0"/>
                      </a:lnTo>
                      <a:lnTo>
                        <a:pt x="449" y="0"/>
                      </a:lnTo>
                      <a:lnTo>
                        <a:pt x="445" y="0"/>
                      </a:lnTo>
                      <a:lnTo>
                        <a:pt x="442" y="0"/>
                      </a:lnTo>
                      <a:lnTo>
                        <a:pt x="438" y="0"/>
                      </a:lnTo>
                      <a:lnTo>
                        <a:pt x="434" y="0"/>
                      </a:lnTo>
                      <a:lnTo>
                        <a:pt x="429" y="0"/>
                      </a:lnTo>
                      <a:lnTo>
                        <a:pt x="425" y="0"/>
                      </a:lnTo>
                      <a:lnTo>
                        <a:pt x="421" y="0"/>
                      </a:lnTo>
                      <a:lnTo>
                        <a:pt x="417" y="0"/>
                      </a:lnTo>
                      <a:lnTo>
                        <a:pt x="413" y="0"/>
                      </a:lnTo>
                      <a:lnTo>
                        <a:pt x="409" y="0"/>
                      </a:lnTo>
                      <a:lnTo>
                        <a:pt x="405" y="0"/>
                      </a:lnTo>
                      <a:lnTo>
                        <a:pt x="401" y="0"/>
                      </a:lnTo>
                      <a:lnTo>
                        <a:pt x="397" y="0"/>
                      </a:lnTo>
                      <a:lnTo>
                        <a:pt x="392" y="0"/>
                      </a:lnTo>
                      <a:lnTo>
                        <a:pt x="388" y="0"/>
                      </a:lnTo>
                      <a:lnTo>
                        <a:pt x="384" y="0"/>
                      </a:lnTo>
                      <a:lnTo>
                        <a:pt x="380" y="0"/>
                      </a:lnTo>
                      <a:lnTo>
                        <a:pt x="376" y="0"/>
                      </a:lnTo>
                      <a:lnTo>
                        <a:pt x="372" y="0"/>
                      </a:lnTo>
                      <a:lnTo>
                        <a:pt x="368" y="0"/>
                      </a:lnTo>
                      <a:lnTo>
                        <a:pt x="365" y="0"/>
                      </a:lnTo>
                      <a:lnTo>
                        <a:pt x="361" y="0"/>
                      </a:lnTo>
                      <a:lnTo>
                        <a:pt x="357" y="0"/>
                      </a:lnTo>
                      <a:lnTo>
                        <a:pt x="352" y="0"/>
                      </a:lnTo>
                      <a:lnTo>
                        <a:pt x="348" y="0"/>
                      </a:lnTo>
                      <a:lnTo>
                        <a:pt x="344" y="0"/>
                      </a:lnTo>
                      <a:lnTo>
                        <a:pt x="340" y="0"/>
                      </a:lnTo>
                      <a:lnTo>
                        <a:pt x="336" y="0"/>
                      </a:lnTo>
                      <a:lnTo>
                        <a:pt x="332" y="0"/>
                      </a:lnTo>
                      <a:lnTo>
                        <a:pt x="328" y="0"/>
                      </a:lnTo>
                      <a:lnTo>
                        <a:pt x="324" y="0"/>
                      </a:lnTo>
                      <a:lnTo>
                        <a:pt x="320" y="0"/>
                      </a:lnTo>
                      <a:lnTo>
                        <a:pt x="315" y="0"/>
                      </a:lnTo>
                      <a:lnTo>
                        <a:pt x="311" y="0"/>
                      </a:lnTo>
                      <a:lnTo>
                        <a:pt x="307" y="0"/>
                      </a:lnTo>
                      <a:lnTo>
                        <a:pt x="303" y="0"/>
                      </a:lnTo>
                      <a:lnTo>
                        <a:pt x="299" y="0"/>
                      </a:lnTo>
                      <a:lnTo>
                        <a:pt x="295" y="0"/>
                      </a:lnTo>
                      <a:lnTo>
                        <a:pt x="291" y="0"/>
                      </a:lnTo>
                      <a:lnTo>
                        <a:pt x="288" y="0"/>
                      </a:lnTo>
                      <a:lnTo>
                        <a:pt x="284" y="0"/>
                      </a:lnTo>
                      <a:lnTo>
                        <a:pt x="279" y="0"/>
                      </a:lnTo>
                      <a:lnTo>
                        <a:pt x="275" y="0"/>
                      </a:lnTo>
                      <a:lnTo>
                        <a:pt x="271" y="0"/>
                      </a:lnTo>
                      <a:lnTo>
                        <a:pt x="267" y="0"/>
                      </a:lnTo>
                      <a:lnTo>
                        <a:pt x="263" y="0"/>
                      </a:lnTo>
                      <a:lnTo>
                        <a:pt x="259" y="0"/>
                      </a:lnTo>
                      <a:lnTo>
                        <a:pt x="255" y="0"/>
                      </a:lnTo>
                      <a:lnTo>
                        <a:pt x="251" y="0"/>
                      </a:lnTo>
                      <a:lnTo>
                        <a:pt x="247" y="0"/>
                      </a:lnTo>
                      <a:lnTo>
                        <a:pt x="242" y="0"/>
                      </a:lnTo>
                      <a:lnTo>
                        <a:pt x="238" y="0"/>
                      </a:lnTo>
                      <a:lnTo>
                        <a:pt x="234" y="0"/>
                      </a:lnTo>
                      <a:lnTo>
                        <a:pt x="230" y="0"/>
                      </a:lnTo>
                      <a:lnTo>
                        <a:pt x="226" y="0"/>
                      </a:lnTo>
                      <a:lnTo>
                        <a:pt x="223" y="0"/>
                      </a:lnTo>
                      <a:lnTo>
                        <a:pt x="219" y="0"/>
                      </a:lnTo>
                      <a:lnTo>
                        <a:pt x="215" y="0"/>
                      </a:lnTo>
                      <a:lnTo>
                        <a:pt x="211" y="0"/>
                      </a:lnTo>
                      <a:lnTo>
                        <a:pt x="207" y="0"/>
                      </a:lnTo>
                      <a:lnTo>
                        <a:pt x="202" y="0"/>
                      </a:lnTo>
                      <a:lnTo>
                        <a:pt x="198" y="0"/>
                      </a:lnTo>
                      <a:lnTo>
                        <a:pt x="194" y="0"/>
                      </a:lnTo>
                      <a:lnTo>
                        <a:pt x="190" y="0"/>
                      </a:lnTo>
                      <a:lnTo>
                        <a:pt x="186" y="0"/>
                      </a:lnTo>
                      <a:lnTo>
                        <a:pt x="182" y="0"/>
                      </a:lnTo>
                      <a:lnTo>
                        <a:pt x="178" y="0"/>
                      </a:lnTo>
                      <a:lnTo>
                        <a:pt x="174" y="0"/>
                      </a:lnTo>
                      <a:lnTo>
                        <a:pt x="170" y="0"/>
                      </a:lnTo>
                      <a:lnTo>
                        <a:pt x="165" y="0"/>
                      </a:lnTo>
                      <a:lnTo>
                        <a:pt x="161" y="0"/>
                      </a:lnTo>
                      <a:lnTo>
                        <a:pt x="157" y="0"/>
                      </a:lnTo>
                      <a:lnTo>
                        <a:pt x="154" y="0"/>
                      </a:lnTo>
                      <a:lnTo>
                        <a:pt x="150" y="0"/>
                      </a:lnTo>
                      <a:lnTo>
                        <a:pt x="146" y="0"/>
                      </a:lnTo>
                      <a:lnTo>
                        <a:pt x="142" y="0"/>
                      </a:lnTo>
                      <a:lnTo>
                        <a:pt x="138" y="0"/>
                      </a:lnTo>
                      <a:lnTo>
                        <a:pt x="134" y="0"/>
                      </a:lnTo>
                      <a:lnTo>
                        <a:pt x="129" y="0"/>
                      </a:lnTo>
                      <a:lnTo>
                        <a:pt x="125" y="0"/>
                      </a:lnTo>
                      <a:lnTo>
                        <a:pt x="121" y="0"/>
                      </a:lnTo>
                      <a:lnTo>
                        <a:pt x="117" y="0"/>
                      </a:lnTo>
                      <a:lnTo>
                        <a:pt x="113" y="0"/>
                      </a:lnTo>
                      <a:lnTo>
                        <a:pt x="109" y="0"/>
                      </a:lnTo>
                      <a:lnTo>
                        <a:pt x="105" y="0"/>
                      </a:lnTo>
                      <a:lnTo>
                        <a:pt x="101" y="0"/>
                      </a:lnTo>
                      <a:lnTo>
                        <a:pt x="97" y="0"/>
                      </a:lnTo>
                      <a:lnTo>
                        <a:pt x="92" y="0"/>
                      </a:lnTo>
                      <a:lnTo>
                        <a:pt x="88" y="0"/>
                      </a:lnTo>
                      <a:lnTo>
                        <a:pt x="84" y="0"/>
                      </a:lnTo>
                      <a:lnTo>
                        <a:pt x="80" y="0"/>
                      </a:lnTo>
                      <a:lnTo>
                        <a:pt x="76" y="0"/>
                      </a:lnTo>
                      <a:lnTo>
                        <a:pt x="72" y="0"/>
                      </a:lnTo>
                      <a:lnTo>
                        <a:pt x="69" y="0"/>
                      </a:lnTo>
                      <a:lnTo>
                        <a:pt x="65" y="0"/>
                      </a:lnTo>
                      <a:lnTo>
                        <a:pt x="61" y="0"/>
                      </a:lnTo>
                      <a:lnTo>
                        <a:pt x="57" y="0"/>
                      </a:lnTo>
                      <a:lnTo>
                        <a:pt x="52" y="0"/>
                      </a:lnTo>
                      <a:lnTo>
                        <a:pt x="48" y="0"/>
                      </a:lnTo>
                      <a:lnTo>
                        <a:pt x="44" y="0"/>
                      </a:lnTo>
                      <a:lnTo>
                        <a:pt x="40" y="0"/>
                      </a:lnTo>
                      <a:lnTo>
                        <a:pt x="36" y="0"/>
                      </a:lnTo>
                      <a:lnTo>
                        <a:pt x="32" y="0"/>
                      </a:lnTo>
                      <a:lnTo>
                        <a:pt x="28" y="0"/>
                      </a:lnTo>
                      <a:lnTo>
                        <a:pt x="24" y="0"/>
                      </a:lnTo>
                      <a:lnTo>
                        <a:pt x="20" y="0"/>
                      </a:lnTo>
                      <a:lnTo>
                        <a:pt x="15" y="0"/>
                      </a:lnTo>
                      <a:lnTo>
                        <a:pt x="11" y="0"/>
                      </a:lnTo>
                      <a:lnTo>
                        <a:pt x="7" y="0"/>
                      </a:lnTo>
                      <a:lnTo>
                        <a:pt x="4" y="0"/>
                      </a:lnTo>
                      <a:lnTo>
                        <a:pt x="0" y="0"/>
                      </a:lnTo>
                      <a:lnTo>
                        <a:pt x="4" y="0"/>
                      </a:lnTo>
                      <a:lnTo>
                        <a:pt x="7" y="0"/>
                      </a:lnTo>
                      <a:lnTo>
                        <a:pt x="11" y="0"/>
                      </a:lnTo>
                      <a:lnTo>
                        <a:pt x="15" y="0"/>
                      </a:lnTo>
                      <a:lnTo>
                        <a:pt x="20" y="0"/>
                      </a:lnTo>
                      <a:lnTo>
                        <a:pt x="24" y="0"/>
                      </a:lnTo>
                      <a:lnTo>
                        <a:pt x="28" y="0"/>
                      </a:lnTo>
                      <a:lnTo>
                        <a:pt x="32" y="0"/>
                      </a:lnTo>
                      <a:lnTo>
                        <a:pt x="36" y="0"/>
                      </a:lnTo>
                      <a:lnTo>
                        <a:pt x="40" y="0"/>
                      </a:lnTo>
                      <a:lnTo>
                        <a:pt x="44" y="0"/>
                      </a:lnTo>
                      <a:lnTo>
                        <a:pt x="48" y="0"/>
                      </a:lnTo>
                      <a:lnTo>
                        <a:pt x="52" y="0"/>
                      </a:lnTo>
                      <a:lnTo>
                        <a:pt x="57" y="0"/>
                      </a:lnTo>
                      <a:lnTo>
                        <a:pt x="61" y="0"/>
                      </a:lnTo>
                      <a:lnTo>
                        <a:pt x="65" y="0"/>
                      </a:lnTo>
                      <a:lnTo>
                        <a:pt x="69" y="0"/>
                      </a:lnTo>
                      <a:lnTo>
                        <a:pt x="72" y="0"/>
                      </a:lnTo>
                      <a:lnTo>
                        <a:pt x="76" y="0"/>
                      </a:lnTo>
                      <a:lnTo>
                        <a:pt x="80" y="0"/>
                      </a:lnTo>
                      <a:lnTo>
                        <a:pt x="84" y="0"/>
                      </a:lnTo>
                      <a:lnTo>
                        <a:pt x="88" y="0"/>
                      </a:lnTo>
                      <a:lnTo>
                        <a:pt x="92" y="0"/>
                      </a:lnTo>
                      <a:lnTo>
                        <a:pt x="97" y="0"/>
                      </a:lnTo>
                      <a:lnTo>
                        <a:pt x="101" y="0"/>
                      </a:lnTo>
                      <a:lnTo>
                        <a:pt x="105" y="0"/>
                      </a:lnTo>
                      <a:lnTo>
                        <a:pt x="109" y="0"/>
                      </a:lnTo>
                      <a:lnTo>
                        <a:pt x="113" y="0"/>
                      </a:lnTo>
                      <a:lnTo>
                        <a:pt x="117" y="0"/>
                      </a:lnTo>
                      <a:lnTo>
                        <a:pt x="121" y="0"/>
                      </a:lnTo>
                      <a:lnTo>
                        <a:pt x="125" y="0"/>
                      </a:lnTo>
                      <a:lnTo>
                        <a:pt x="129" y="0"/>
                      </a:lnTo>
                      <a:lnTo>
                        <a:pt x="134" y="0"/>
                      </a:lnTo>
                      <a:lnTo>
                        <a:pt x="138" y="0"/>
                      </a:lnTo>
                      <a:lnTo>
                        <a:pt x="142" y="0"/>
                      </a:lnTo>
                      <a:lnTo>
                        <a:pt x="146" y="0"/>
                      </a:lnTo>
                      <a:lnTo>
                        <a:pt x="150" y="0"/>
                      </a:lnTo>
                      <a:lnTo>
                        <a:pt x="154" y="0"/>
                      </a:lnTo>
                      <a:lnTo>
                        <a:pt x="157" y="0"/>
                      </a:lnTo>
                      <a:lnTo>
                        <a:pt x="161" y="0"/>
                      </a:lnTo>
                      <a:lnTo>
                        <a:pt x="165" y="0"/>
                      </a:lnTo>
                      <a:lnTo>
                        <a:pt x="170" y="0"/>
                      </a:lnTo>
                      <a:lnTo>
                        <a:pt x="174" y="0"/>
                      </a:lnTo>
                      <a:lnTo>
                        <a:pt x="178" y="0"/>
                      </a:lnTo>
                      <a:lnTo>
                        <a:pt x="182" y="0"/>
                      </a:lnTo>
                      <a:lnTo>
                        <a:pt x="186" y="0"/>
                      </a:lnTo>
                      <a:lnTo>
                        <a:pt x="190" y="0"/>
                      </a:lnTo>
                      <a:lnTo>
                        <a:pt x="194" y="0"/>
                      </a:lnTo>
                      <a:lnTo>
                        <a:pt x="198" y="0"/>
                      </a:lnTo>
                      <a:lnTo>
                        <a:pt x="202" y="0"/>
                      </a:lnTo>
                      <a:lnTo>
                        <a:pt x="207" y="0"/>
                      </a:lnTo>
                      <a:lnTo>
                        <a:pt x="211" y="0"/>
                      </a:lnTo>
                      <a:lnTo>
                        <a:pt x="215" y="0"/>
                      </a:lnTo>
                      <a:lnTo>
                        <a:pt x="219" y="0"/>
                      </a:lnTo>
                      <a:lnTo>
                        <a:pt x="223" y="0"/>
                      </a:lnTo>
                      <a:lnTo>
                        <a:pt x="226" y="0"/>
                      </a:lnTo>
                      <a:lnTo>
                        <a:pt x="230" y="0"/>
                      </a:lnTo>
                      <a:lnTo>
                        <a:pt x="234" y="0"/>
                      </a:lnTo>
                      <a:lnTo>
                        <a:pt x="238" y="0"/>
                      </a:lnTo>
                      <a:lnTo>
                        <a:pt x="242" y="0"/>
                      </a:lnTo>
                      <a:lnTo>
                        <a:pt x="247" y="0"/>
                      </a:lnTo>
                      <a:lnTo>
                        <a:pt x="251" y="0"/>
                      </a:lnTo>
                      <a:lnTo>
                        <a:pt x="255" y="0"/>
                      </a:lnTo>
                      <a:lnTo>
                        <a:pt x="259" y="0"/>
                      </a:lnTo>
                      <a:lnTo>
                        <a:pt x="263" y="0"/>
                      </a:lnTo>
                      <a:lnTo>
                        <a:pt x="267" y="0"/>
                      </a:lnTo>
                      <a:lnTo>
                        <a:pt x="271" y="0"/>
                      </a:lnTo>
                      <a:lnTo>
                        <a:pt x="275" y="0"/>
                      </a:lnTo>
                      <a:lnTo>
                        <a:pt x="279" y="0"/>
                      </a:lnTo>
                      <a:lnTo>
                        <a:pt x="284" y="0"/>
                      </a:lnTo>
                      <a:lnTo>
                        <a:pt x="288" y="0"/>
                      </a:lnTo>
                      <a:lnTo>
                        <a:pt x="291" y="0"/>
                      </a:lnTo>
                      <a:lnTo>
                        <a:pt x="295" y="0"/>
                      </a:lnTo>
                      <a:lnTo>
                        <a:pt x="299" y="0"/>
                      </a:lnTo>
                      <a:lnTo>
                        <a:pt x="303" y="0"/>
                      </a:lnTo>
                      <a:lnTo>
                        <a:pt x="307" y="0"/>
                      </a:lnTo>
                      <a:lnTo>
                        <a:pt x="311" y="0"/>
                      </a:lnTo>
                      <a:lnTo>
                        <a:pt x="315" y="0"/>
                      </a:lnTo>
                      <a:lnTo>
                        <a:pt x="320" y="0"/>
                      </a:lnTo>
                      <a:lnTo>
                        <a:pt x="324" y="0"/>
                      </a:lnTo>
                      <a:lnTo>
                        <a:pt x="328" y="0"/>
                      </a:lnTo>
                      <a:lnTo>
                        <a:pt x="332" y="0"/>
                      </a:lnTo>
                      <a:lnTo>
                        <a:pt x="336" y="0"/>
                      </a:lnTo>
                      <a:lnTo>
                        <a:pt x="340" y="0"/>
                      </a:lnTo>
                      <a:lnTo>
                        <a:pt x="344" y="0"/>
                      </a:lnTo>
                      <a:lnTo>
                        <a:pt x="348" y="0"/>
                      </a:lnTo>
                      <a:lnTo>
                        <a:pt x="352" y="0"/>
                      </a:lnTo>
                      <a:lnTo>
                        <a:pt x="357" y="0"/>
                      </a:lnTo>
                      <a:lnTo>
                        <a:pt x="361" y="0"/>
                      </a:lnTo>
                      <a:lnTo>
                        <a:pt x="365" y="0"/>
                      </a:lnTo>
                      <a:lnTo>
                        <a:pt x="368" y="0"/>
                      </a:lnTo>
                      <a:lnTo>
                        <a:pt x="372" y="0"/>
                      </a:lnTo>
                      <a:lnTo>
                        <a:pt x="376" y="0"/>
                      </a:lnTo>
                      <a:lnTo>
                        <a:pt x="380" y="0"/>
                      </a:lnTo>
                      <a:lnTo>
                        <a:pt x="384" y="0"/>
                      </a:lnTo>
                      <a:lnTo>
                        <a:pt x="388" y="0"/>
                      </a:lnTo>
                      <a:lnTo>
                        <a:pt x="392" y="0"/>
                      </a:lnTo>
                      <a:lnTo>
                        <a:pt x="397" y="0"/>
                      </a:lnTo>
                      <a:lnTo>
                        <a:pt x="401" y="0"/>
                      </a:lnTo>
                      <a:lnTo>
                        <a:pt x="405" y="0"/>
                      </a:lnTo>
                      <a:lnTo>
                        <a:pt x="409" y="0"/>
                      </a:lnTo>
                      <a:lnTo>
                        <a:pt x="413" y="0"/>
                      </a:lnTo>
                      <a:lnTo>
                        <a:pt x="417" y="0"/>
                      </a:lnTo>
                      <a:lnTo>
                        <a:pt x="421" y="0"/>
                      </a:lnTo>
                      <a:lnTo>
                        <a:pt x="425" y="0"/>
                      </a:lnTo>
                      <a:lnTo>
                        <a:pt x="429" y="0"/>
                      </a:lnTo>
                      <a:lnTo>
                        <a:pt x="434" y="0"/>
                      </a:lnTo>
                      <a:lnTo>
                        <a:pt x="438" y="0"/>
                      </a:lnTo>
                      <a:lnTo>
                        <a:pt x="442" y="0"/>
                      </a:lnTo>
                      <a:lnTo>
                        <a:pt x="445" y="0"/>
                      </a:lnTo>
                      <a:lnTo>
                        <a:pt x="449" y="0"/>
                      </a:lnTo>
                      <a:lnTo>
                        <a:pt x="453" y="0"/>
                      </a:lnTo>
                      <a:lnTo>
                        <a:pt x="457" y="0"/>
                      </a:lnTo>
                      <a:lnTo>
                        <a:pt x="461" y="0"/>
                      </a:lnTo>
                      <a:lnTo>
                        <a:pt x="465" y="0"/>
                      </a:lnTo>
                      <a:lnTo>
                        <a:pt x="470" y="0"/>
                      </a:lnTo>
                      <a:lnTo>
                        <a:pt x="474" y="0"/>
                      </a:lnTo>
                      <a:lnTo>
                        <a:pt x="478" y="0"/>
                      </a:lnTo>
                      <a:lnTo>
                        <a:pt x="482" y="0"/>
                      </a:lnTo>
                      <a:lnTo>
                        <a:pt x="486" y="0"/>
                      </a:lnTo>
                      <a:lnTo>
                        <a:pt x="490" y="0"/>
                      </a:lnTo>
                      <a:lnTo>
                        <a:pt x="494" y="0"/>
                      </a:lnTo>
                      <a:lnTo>
                        <a:pt x="498" y="0"/>
                      </a:lnTo>
                      <a:lnTo>
                        <a:pt x="502" y="0"/>
                      </a:lnTo>
                      <a:lnTo>
                        <a:pt x="507" y="0"/>
                      </a:lnTo>
                      <a:lnTo>
                        <a:pt x="510" y="0"/>
                      </a:lnTo>
                      <a:lnTo>
                        <a:pt x="514" y="0"/>
                      </a:lnTo>
                      <a:lnTo>
                        <a:pt x="518" y="0"/>
                      </a:lnTo>
                      <a:lnTo>
                        <a:pt x="522" y="0"/>
                      </a:lnTo>
                      <a:lnTo>
                        <a:pt x="526" y="0"/>
                      </a:lnTo>
                      <a:lnTo>
                        <a:pt x="530" y="0"/>
                      </a:lnTo>
                      <a:lnTo>
                        <a:pt x="534" y="0"/>
                      </a:lnTo>
                      <a:lnTo>
                        <a:pt x="538" y="0"/>
                      </a:lnTo>
                      <a:lnTo>
                        <a:pt x="542" y="0"/>
                      </a:lnTo>
                      <a:lnTo>
                        <a:pt x="547" y="0"/>
                      </a:lnTo>
                      <a:lnTo>
                        <a:pt x="551" y="0"/>
                      </a:lnTo>
                      <a:lnTo>
                        <a:pt x="555" y="0"/>
                      </a:lnTo>
                      <a:lnTo>
                        <a:pt x="559" y="0"/>
                      </a:lnTo>
                      <a:lnTo>
                        <a:pt x="563" y="0"/>
                      </a:lnTo>
                      <a:lnTo>
                        <a:pt x="567" y="0"/>
                      </a:lnTo>
                      <a:lnTo>
                        <a:pt x="571" y="0"/>
                      </a:lnTo>
                      <a:lnTo>
                        <a:pt x="575" y="0"/>
                      </a:lnTo>
                      <a:lnTo>
                        <a:pt x="578" y="0"/>
                      </a:lnTo>
                      <a:lnTo>
                        <a:pt x="583" y="0"/>
                      </a:lnTo>
                      <a:lnTo>
                        <a:pt x="587" y="0"/>
                      </a:lnTo>
                      <a:lnTo>
                        <a:pt x="591" y="0"/>
                      </a:lnTo>
                      <a:lnTo>
                        <a:pt x="595" y="0"/>
                      </a:lnTo>
                      <a:lnTo>
                        <a:pt x="599" y="0"/>
                      </a:lnTo>
                      <a:lnTo>
                        <a:pt x="603" y="0"/>
                      </a:lnTo>
                      <a:lnTo>
                        <a:pt x="607" y="0"/>
                      </a:lnTo>
                      <a:lnTo>
                        <a:pt x="611" y="0"/>
                      </a:lnTo>
                      <a:lnTo>
                        <a:pt x="615" y="0"/>
                      </a:lnTo>
                      <a:lnTo>
                        <a:pt x="620" y="0"/>
                      </a:lnTo>
                      <a:lnTo>
                        <a:pt x="624" y="0"/>
                      </a:lnTo>
                      <a:lnTo>
                        <a:pt x="628" y="0"/>
                      </a:lnTo>
                      <a:lnTo>
                        <a:pt x="632" y="0"/>
                      </a:lnTo>
                      <a:lnTo>
                        <a:pt x="636" y="0"/>
                      </a:lnTo>
                      <a:lnTo>
                        <a:pt x="640" y="0"/>
                      </a:lnTo>
                      <a:lnTo>
                        <a:pt x="644" y="0"/>
                      </a:lnTo>
                      <a:lnTo>
                        <a:pt x="648" y="0"/>
                      </a:lnTo>
                      <a:lnTo>
                        <a:pt x="652" y="0"/>
                      </a:lnTo>
                      <a:lnTo>
                        <a:pt x="657" y="0"/>
                      </a:lnTo>
                      <a:lnTo>
                        <a:pt x="660" y="0"/>
                      </a:lnTo>
                      <a:lnTo>
                        <a:pt x="664" y="0"/>
                      </a:lnTo>
                      <a:lnTo>
                        <a:pt x="668" y="0"/>
                      </a:lnTo>
                      <a:lnTo>
                        <a:pt x="672" y="0"/>
                      </a:lnTo>
                      <a:lnTo>
                        <a:pt x="676" y="0"/>
                      </a:lnTo>
                      <a:lnTo>
                        <a:pt x="680" y="0"/>
                      </a:lnTo>
                      <a:lnTo>
                        <a:pt x="684" y="0"/>
                      </a:lnTo>
                      <a:lnTo>
                        <a:pt x="688" y="0"/>
                      </a:lnTo>
                      <a:lnTo>
                        <a:pt x="693" y="0"/>
                      </a:lnTo>
                      <a:lnTo>
                        <a:pt x="697" y="0"/>
                      </a:lnTo>
                      <a:lnTo>
                        <a:pt x="701" y="0"/>
                      </a:lnTo>
                      <a:lnTo>
                        <a:pt x="705" y="0"/>
                      </a:lnTo>
                      <a:lnTo>
                        <a:pt x="709" y="0"/>
                      </a:lnTo>
                      <a:lnTo>
                        <a:pt x="713" y="0"/>
                      </a:lnTo>
                      <a:lnTo>
                        <a:pt x="717" y="0"/>
                      </a:lnTo>
                      <a:lnTo>
                        <a:pt x="721" y="0"/>
                      </a:lnTo>
                      <a:lnTo>
                        <a:pt x="725" y="0"/>
                      </a:lnTo>
                      <a:lnTo>
                        <a:pt x="728" y="0"/>
                      </a:lnTo>
                      <a:lnTo>
                        <a:pt x="733" y="0"/>
                      </a:lnTo>
                      <a:lnTo>
                        <a:pt x="737" y="0"/>
                      </a:lnTo>
                      <a:lnTo>
                        <a:pt x="741" y="0"/>
                      </a:lnTo>
                      <a:lnTo>
                        <a:pt x="745" y="0"/>
                      </a:lnTo>
                      <a:lnTo>
                        <a:pt x="749" y="0"/>
                      </a:lnTo>
                      <a:lnTo>
                        <a:pt x="753" y="0"/>
                      </a:lnTo>
                      <a:lnTo>
                        <a:pt x="757" y="0"/>
                      </a:lnTo>
                      <a:lnTo>
                        <a:pt x="761" y="0"/>
                      </a:lnTo>
                      <a:lnTo>
                        <a:pt x="765" y="0"/>
                      </a:lnTo>
                      <a:lnTo>
                        <a:pt x="770" y="0"/>
                      </a:lnTo>
                      <a:lnTo>
                        <a:pt x="774" y="0"/>
                      </a:lnTo>
                      <a:lnTo>
                        <a:pt x="778" y="0"/>
                      </a:lnTo>
                      <a:lnTo>
                        <a:pt x="782" y="0"/>
                      </a:lnTo>
                      <a:lnTo>
                        <a:pt x="786" y="0"/>
                      </a:lnTo>
                      <a:lnTo>
                        <a:pt x="790" y="0"/>
                      </a:lnTo>
                      <a:lnTo>
                        <a:pt x="793" y="0"/>
                      </a:lnTo>
                      <a:lnTo>
                        <a:pt x="797" y="0"/>
                      </a:lnTo>
                      <a:lnTo>
                        <a:pt x="801" y="0"/>
                      </a:lnTo>
                      <a:lnTo>
                        <a:pt x="806" y="0"/>
                      </a:lnTo>
                      <a:lnTo>
                        <a:pt x="810" y="0"/>
                      </a:lnTo>
                      <a:lnTo>
                        <a:pt x="814" y="0"/>
                      </a:lnTo>
                      <a:lnTo>
                        <a:pt x="818" y="0"/>
                      </a:lnTo>
                      <a:lnTo>
                        <a:pt x="822" y="0"/>
                      </a:lnTo>
                      <a:lnTo>
                        <a:pt x="826" y="0"/>
                      </a:lnTo>
                      <a:lnTo>
                        <a:pt x="830" y="0"/>
                      </a:lnTo>
                      <a:lnTo>
                        <a:pt x="834" y="0"/>
                      </a:lnTo>
                      <a:lnTo>
                        <a:pt x="838" y="0"/>
                      </a:lnTo>
                      <a:lnTo>
                        <a:pt x="843" y="0"/>
                      </a:lnTo>
                      <a:lnTo>
                        <a:pt x="847" y="0"/>
                      </a:lnTo>
                      <a:lnTo>
                        <a:pt x="851" y="0"/>
                      </a:lnTo>
                      <a:lnTo>
                        <a:pt x="855" y="0"/>
                      </a:lnTo>
                      <a:lnTo>
                        <a:pt x="859" y="0"/>
                      </a:lnTo>
                      <a:lnTo>
                        <a:pt x="863" y="0"/>
                      </a:lnTo>
                      <a:lnTo>
                        <a:pt x="867" y="0"/>
                      </a:lnTo>
                      <a:lnTo>
                        <a:pt x="870" y="0"/>
                      </a:lnTo>
                      <a:lnTo>
                        <a:pt x="874" y="0"/>
                      </a:lnTo>
                      <a:lnTo>
                        <a:pt x="878" y="0"/>
                      </a:lnTo>
                      <a:lnTo>
                        <a:pt x="883" y="0"/>
                      </a:lnTo>
                      <a:lnTo>
                        <a:pt x="887" y="0"/>
                      </a:lnTo>
                      <a:lnTo>
                        <a:pt x="891" y="0"/>
                      </a:lnTo>
                      <a:lnTo>
                        <a:pt x="895" y="0"/>
                      </a:lnTo>
                      <a:lnTo>
                        <a:pt x="899" y="0"/>
                      </a:lnTo>
                      <a:lnTo>
                        <a:pt x="903" y="0"/>
                      </a:lnTo>
                      <a:lnTo>
                        <a:pt x="907" y="0"/>
                      </a:lnTo>
                      <a:lnTo>
                        <a:pt x="911" y="0"/>
                      </a:lnTo>
                      <a:lnTo>
                        <a:pt x="915" y="0"/>
                      </a:lnTo>
                      <a:lnTo>
                        <a:pt x="920" y="0"/>
                      </a:lnTo>
                      <a:lnTo>
                        <a:pt x="924" y="0"/>
                      </a:lnTo>
                      <a:lnTo>
                        <a:pt x="928" y="0"/>
                      </a:lnTo>
                      <a:lnTo>
                        <a:pt x="932" y="0"/>
                      </a:lnTo>
                      <a:lnTo>
                        <a:pt x="936" y="0"/>
                      </a:lnTo>
                      <a:lnTo>
                        <a:pt x="940" y="0"/>
                      </a:lnTo>
                      <a:lnTo>
                        <a:pt x="944" y="0"/>
                      </a:lnTo>
                      <a:lnTo>
                        <a:pt x="947" y="0"/>
                      </a:lnTo>
                      <a:lnTo>
                        <a:pt x="951" y="0"/>
                      </a:lnTo>
                      <a:lnTo>
                        <a:pt x="956" y="0"/>
                      </a:lnTo>
                      <a:lnTo>
                        <a:pt x="960" y="0"/>
                      </a:lnTo>
                      <a:lnTo>
                        <a:pt x="964" y="0"/>
                      </a:lnTo>
                      <a:lnTo>
                        <a:pt x="968" y="0"/>
                      </a:lnTo>
                      <a:lnTo>
                        <a:pt x="972" y="0"/>
                      </a:lnTo>
                      <a:lnTo>
                        <a:pt x="976" y="0"/>
                      </a:lnTo>
                      <a:lnTo>
                        <a:pt x="980" y="0"/>
                      </a:lnTo>
                      <a:lnTo>
                        <a:pt x="984" y="0"/>
                      </a:lnTo>
                      <a:lnTo>
                        <a:pt x="988" y="0"/>
                      </a:lnTo>
                      <a:lnTo>
                        <a:pt x="993" y="0"/>
                      </a:lnTo>
                      <a:lnTo>
                        <a:pt x="997" y="0"/>
                      </a:lnTo>
                      <a:lnTo>
                        <a:pt x="1001" y="0"/>
                      </a:lnTo>
                      <a:lnTo>
                        <a:pt x="1005" y="0"/>
                      </a:lnTo>
                      <a:lnTo>
                        <a:pt x="1009" y="0"/>
                      </a:lnTo>
                      <a:lnTo>
                        <a:pt x="1012" y="0"/>
                      </a:lnTo>
                      <a:lnTo>
                        <a:pt x="1016" y="0"/>
                      </a:lnTo>
                      <a:lnTo>
                        <a:pt x="1020" y="0"/>
                      </a:lnTo>
                      <a:lnTo>
                        <a:pt x="1024" y="0"/>
                      </a:lnTo>
                      <a:lnTo>
                        <a:pt x="1028" y="0"/>
                      </a:lnTo>
                      <a:lnTo>
                        <a:pt x="1033" y="0"/>
                      </a:lnTo>
                      <a:lnTo>
                        <a:pt x="1037" y="0"/>
                      </a:lnTo>
                      <a:lnTo>
                        <a:pt x="1041" y="0"/>
                      </a:lnTo>
                      <a:lnTo>
                        <a:pt x="1045" y="0"/>
                      </a:lnTo>
                      <a:lnTo>
                        <a:pt x="1049" y="0"/>
                      </a:lnTo>
                      <a:lnTo>
                        <a:pt x="1053" y="0"/>
                      </a:lnTo>
                      <a:lnTo>
                        <a:pt x="1057" y="0"/>
                      </a:lnTo>
                      <a:lnTo>
                        <a:pt x="1061" y="0"/>
                      </a:lnTo>
                      <a:lnTo>
                        <a:pt x="1065" y="0"/>
                      </a:lnTo>
                      <a:lnTo>
                        <a:pt x="1070" y="0"/>
                      </a:lnTo>
                      <a:lnTo>
                        <a:pt x="1074" y="0"/>
                      </a:lnTo>
                      <a:lnTo>
                        <a:pt x="1078" y="0"/>
                      </a:lnTo>
                      <a:lnTo>
                        <a:pt x="1081" y="0"/>
                      </a:lnTo>
                      <a:lnTo>
                        <a:pt x="1085" y="0"/>
                      </a:lnTo>
                      <a:lnTo>
                        <a:pt x="1089" y="0"/>
                      </a:lnTo>
                      <a:lnTo>
                        <a:pt x="1093" y="0"/>
                      </a:lnTo>
                      <a:lnTo>
                        <a:pt x="1097" y="0"/>
                      </a:lnTo>
                      <a:lnTo>
                        <a:pt x="1101" y="0"/>
                      </a:lnTo>
                      <a:lnTo>
                        <a:pt x="1106" y="0"/>
                      </a:lnTo>
                      <a:lnTo>
                        <a:pt x="1110" y="0"/>
                      </a:lnTo>
                      <a:lnTo>
                        <a:pt x="1114" y="0"/>
                      </a:lnTo>
                      <a:lnTo>
                        <a:pt x="1118" y="0"/>
                      </a:lnTo>
                      <a:lnTo>
                        <a:pt x="1122" y="0"/>
                      </a:lnTo>
                      <a:lnTo>
                        <a:pt x="1126" y="0"/>
                      </a:lnTo>
                      <a:lnTo>
                        <a:pt x="1130" y="0"/>
                      </a:lnTo>
                      <a:lnTo>
                        <a:pt x="1134" y="0"/>
                      </a:lnTo>
                      <a:lnTo>
                        <a:pt x="1138" y="0"/>
                      </a:lnTo>
                      <a:lnTo>
                        <a:pt x="1143" y="0"/>
                      </a:lnTo>
                      <a:lnTo>
                        <a:pt x="1147" y="0"/>
                      </a:lnTo>
                      <a:lnTo>
                        <a:pt x="1151" y="0"/>
                      </a:lnTo>
                      <a:lnTo>
                        <a:pt x="1155" y="0"/>
                      </a:lnTo>
                      <a:lnTo>
                        <a:pt x="1159" y="0"/>
                      </a:lnTo>
                      <a:lnTo>
                        <a:pt x="1162" y="0"/>
                      </a:lnTo>
                      <a:lnTo>
                        <a:pt x="1166" y="0"/>
                      </a:lnTo>
                      <a:lnTo>
                        <a:pt x="1170" y="0"/>
                      </a:lnTo>
                      <a:lnTo>
                        <a:pt x="1174" y="0"/>
                      </a:lnTo>
                      <a:lnTo>
                        <a:pt x="1178" y="0"/>
                      </a:lnTo>
                      <a:lnTo>
                        <a:pt x="1183" y="0"/>
                      </a:lnTo>
                      <a:lnTo>
                        <a:pt x="1187" y="0"/>
                      </a:lnTo>
                      <a:lnTo>
                        <a:pt x="1191" y="0"/>
                      </a:lnTo>
                      <a:lnTo>
                        <a:pt x="1195" y="0"/>
                      </a:lnTo>
                      <a:lnTo>
                        <a:pt x="1199" y="0"/>
                      </a:lnTo>
                      <a:lnTo>
                        <a:pt x="1203" y="0"/>
                      </a:lnTo>
                      <a:lnTo>
                        <a:pt x="1207" y="0"/>
                      </a:lnTo>
                      <a:lnTo>
                        <a:pt x="1211" y="0"/>
                      </a:lnTo>
                      <a:lnTo>
                        <a:pt x="1215" y="0"/>
                      </a:lnTo>
                      <a:lnTo>
                        <a:pt x="1220" y="0"/>
                      </a:lnTo>
                      <a:lnTo>
                        <a:pt x="1224" y="0"/>
                      </a:lnTo>
                      <a:lnTo>
                        <a:pt x="1228" y="0"/>
                      </a:lnTo>
                      <a:lnTo>
                        <a:pt x="1231" y="0"/>
                      </a:lnTo>
                      <a:lnTo>
                        <a:pt x="1235" y="0"/>
                      </a:lnTo>
                      <a:lnTo>
                        <a:pt x="1239" y="0"/>
                      </a:lnTo>
                      <a:lnTo>
                        <a:pt x="1243" y="0"/>
                      </a:lnTo>
                      <a:lnTo>
                        <a:pt x="1247" y="0"/>
                      </a:lnTo>
                      <a:lnTo>
                        <a:pt x="1251" y="0"/>
                      </a:lnTo>
                      <a:lnTo>
                        <a:pt x="1256" y="0"/>
                      </a:lnTo>
                      <a:lnTo>
                        <a:pt x="1260" y="0"/>
                      </a:lnTo>
                      <a:lnTo>
                        <a:pt x="1264" y="0"/>
                      </a:lnTo>
                      <a:lnTo>
                        <a:pt x="1268" y="0"/>
                      </a:lnTo>
                      <a:lnTo>
                        <a:pt x="1272" y="0"/>
                      </a:lnTo>
                      <a:lnTo>
                        <a:pt x="1276" y="0"/>
                      </a:lnTo>
                      <a:lnTo>
                        <a:pt x="1280" y="0"/>
                      </a:lnTo>
                      <a:lnTo>
                        <a:pt x="1284" y="0"/>
                      </a:lnTo>
                      <a:lnTo>
                        <a:pt x="1288" y="0"/>
                      </a:lnTo>
                      <a:lnTo>
                        <a:pt x="1293" y="0"/>
                      </a:lnTo>
                      <a:lnTo>
                        <a:pt x="1296" y="0"/>
                      </a:lnTo>
                      <a:lnTo>
                        <a:pt x="1300" y="0"/>
                      </a:lnTo>
                      <a:lnTo>
                        <a:pt x="1304" y="0"/>
                      </a:lnTo>
                      <a:lnTo>
                        <a:pt x="1308" y="0"/>
                      </a:lnTo>
                      <a:lnTo>
                        <a:pt x="1312" y="0"/>
                      </a:lnTo>
                      <a:lnTo>
                        <a:pt x="1316" y="0"/>
                      </a:lnTo>
                      <a:lnTo>
                        <a:pt x="1320" y="0"/>
                      </a:lnTo>
                      <a:lnTo>
                        <a:pt x="1324" y="0"/>
                      </a:lnTo>
                      <a:lnTo>
                        <a:pt x="1328" y="0"/>
                      </a:lnTo>
                      <a:lnTo>
                        <a:pt x="1333" y="0"/>
                      </a:lnTo>
                      <a:lnTo>
                        <a:pt x="1337" y="0"/>
                      </a:lnTo>
                      <a:lnTo>
                        <a:pt x="1341" y="0"/>
                      </a:lnTo>
                      <a:lnTo>
                        <a:pt x="1345" y="0"/>
                      </a:lnTo>
                      <a:lnTo>
                        <a:pt x="1349" y="0"/>
                      </a:lnTo>
                      <a:lnTo>
                        <a:pt x="1353" y="0"/>
                      </a:lnTo>
                      <a:lnTo>
                        <a:pt x="1357" y="0"/>
                      </a:lnTo>
                      <a:lnTo>
                        <a:pt x="1361" y="0"/>
                      </a:lnTo>
                      <a:lnTo>
                        <a:pt x="1365" y="0"/>
                      </a:lnTo>
                      <a:lnTo>
                        <a:pt x="1370" y="0"/>
                      </a:lnTo>
                      <a:lnTo>
                        <a:pt x="1373" y="0"/>
                      </a:lnTo>
                      <a:lnTo>
                        <a:pt x="1377" y="0"/>
                      </a:lnTo>
                      <a:lnTo>
                        <a:pt x="1381" y="0"/>
                      </a:lnTo>
                      <a:lnTo>
                        <a:pt x="1385" y="0"/>
                      </a:lnTo>
                      <a:lnTo>
                        <a:pt x="1389" y="0"/>
                      </a:lnTo>
                      <a:lnTo>
                        <a:pt x="1393" y="0"/>
                      </a:lnTo>
                      <a:lnTo>
                        <a:pt x="1397" y="0"/>
                      </a:lnTo>
                      <a:lnTo>
                        <a:pt x="1401" y="0"/>
                      </a:lnTo>
                      <a:lnTo>
                        <a:pt x="1406" y="0"/>
                      </a:lnTo>
                      <a:lnTo>
                        <a:pt x="1410" y="0"/>
                      </a:lnTo>
                      <a:lnTo>
                        <a:pt x="1414" y="0"/>
                      </a:lnTo>
                      <a:lnTo>
                        <a:pt x="1418" y="0"/>
                      </a:lnTo>
                      <a:lnTo>
                        <a:pt x="1422" y="0"/>
                      </a:lnTo>
                      <a:lnTo>
                        <a:pt x="1426" y="0"/>
                      </a:lnTo>
                      <a:lnTo>
                        <a:pt x="1430" y="0"/>
                      </a:lnTo>
                      <a:lnTo>
                        <a:pt x="1434" y="0"/>
                      </a:lnTo>
                      <a:lnTo>
                        <a:pt x="1438" y="0"/>
                      </a:lnTo>
                      <a:lnTo>
                        <a:pt x="1443" y="0"/>
                      </a:lnTo>
                      <a:lnTo>
                        <a:pt x="1447" y="0"/>
                      </a:lnTo>
                      <a:lnTo>
                        <a:pt x="1450" y="0"/>
                      </a:lnTo>
                      <a:lnTo>
                        <a:pt x="1454" y="0"/>
                      </a:lnTo>
                      <a:lnTo>
                        <a:pt x="1458" y="0"/>
                      </a:lnTo>
                      <a:lnTo>
                        <a:pt x="1462" y="0"/>
                      </a:lnTo>
                      <a:lnTo>
                        <a:pt x="1466" y="0"/>
                      </a:lnTo>
                      <a:lnTo>
                        <a:pt x="1470" y="0"/>
                      </a:lnTo>
                      <a:lnTo>
                        <a:pt x="1474" y="0"/>
                      </a:lnTo>
                      <a:lnTo>
                        <a:pt x="1479" y="0"/>
                      </a:lnTo>
                      <a:lnTo>
                        <a:pt x="1483" y="0"/>
                      </a:lnTo>
                      <a:lnTo>
                        <a:pt x="1487" y="0"/>
                      </a:lnTo>
                      <a:lnTo>
                        <a:pt x="1491" y="0"/>
                      </a:lnTo>
                      <a:lnTo>
                        <a:pt x="1495" y="0"/>
                      </a:lnTo>
                      <a:lnTo>
                        <a:pt x="1499" y="0"/>
                      </a:lnTo>
                      <a:lnTo>
                        <a:pt x="1503" y="0"/>
                      </a:lnTo>
                      <a:lnTo>
                        <a:pt x="1507" y="0"/>
                      </a:lnTo>
                      <a:lnTo>
                        <a:pt x="1511" y="0"/>
                      </a:lnTo>
                      <a:lnTo>
                        <a:pt x="1514" y="0"/>
                      </a:lnTo>
                      <a:lnTo>
                        <a:pt x="1519" y="0"/>
                      </a:lnTo>
                      <a:lnTo>
                        <a:pt x="1523" y="0"/>
                      </a:lnTo>
                      <a:lnTo>
                        <a:pt x="1527" y="0"/>
                      </a:lnTo>
                      <a:lnTo>
                        <a:pt x="1531" y="0"/>
                      </a:lnTo>
                      <a:lnTo>
                        <a:pt x="1535" y="0"/>
                      </a:lnTo>
                      <a:lnTo>
                        <a:pt x="1539" y="0"/>
                      </a:lnTo>
                      <a:lnTo>
                        <a:pt x="1543" y="0"/>
                      </a:lnTo>
                      <a:lnTo>
                        <a:pt x="1547" y="0"/>
                      </a:lnTo>
                      <a:lnTo>
                        <a:pt x="1551" y="0"/>
                      </a:lnTo>
                      <a:lnTo>
                        <a:pt x="1556" y="0"/>
                      </a:lnTo>
                      <a:lnTo>
                        <a:pt x="1560" y="0"/>
                      </a:lnTo>
                      <a:lnTo>
                        <a:pt x="1564" y="0"/>
                      </a:lnTo>
                      <a:lnTo>
                        <a:pt x="1568" y="0"/>
                      </a:lnTo>
                      <a:lnTo>
                        <a:pt x="1572" y="0"/>
                      </a:lnTo>
                      <a:lnTo>
                        <a:pt x="1576" y="0"/>
                      </a:lnTo>
                      <a:lnTo>
                        <a:pt x="1580" y="0"/>
                      </a:lnTo>
                      <a:lnTo>
                        <a:pt x="1583" y="0"/>
                      </a:lnTo>
                      <a:lnTo>
                        <a:pt x="1587" y="0"/>
                      </a:lnTo>
                      <a:lnTo>
                        <a:pt x="1592" y="0"/>
                      </a:lnTo>
                      <a:lnTo>
                        <a:pt x="1596" y="0"/>
                      </a:lnTo>
                      <a:lnTo>
                        <a:pt x="1600" y="0"/>
                      </a:lnTo>
                      <a:lnTo>
                        <a:pt x="1604" y="0"/>
                      </a:lnTo>
                      <a:lnTo>
                        <a:pt x="1608" y="0"/>
                      </a:lnTo>
                      <a:lnTo>
                        <a:pt x="1612" y="0"/>
                      </a:lnTo>
                      <a:lnTo>
                        <a:pt x="1616" y="0"/>
                      </a:lnTo>
                      <a:lnTo>
                        <a:pt x="1620" y="0"/>
                      </a:lnTo>
                      <a:lnTo>
                        <a:pt x="1624" y="0"/>
                      </a:lnTo>
                      <a:lnTo>
                        <a:pt x="1629" y="0"/>
                      </a:lnTo>
                      <a:lnTo>
                        <a:pt x="1633" y="0"/>
                      </a:lnTo>
                      <a:lnTo>
                        <a:pt x="1637" y="0"/>
                      </a:lnTo>
                      <a:lnTo>
                        <a:pt x="1641" y="0"/>
                      </a:lnTo>
                      <a:lnTo>
                        <a:pt x="1645" y="0"/>
                      </a:lnTo>
                      <a:lnTo>
                        <a:pt x="1649" y="0"/>
                      </a:lnTo>
                      <a:lnTo>
                        <a:pt x="1653" y="0"/>
                      </a:lnTo>
                      <a:lnTo>
                        <a:pt x="1657" y="0"/>
                      </a:lnTo>
                      <a:lnTo>
                        <a:pt x="1661" y="0"/>
                      </a:lnTo>
                      <a:lnTo>
                        <a:pt x="1666" y="0"/>
                      </a:lnTo>
                      <a:lnTo>
                        <a:pt x="1669" y="0"/>
                      </a:lnTo>
                      <a:lnTo>
                        <a:pt x="1673" y="0"/>
                      </a:lnTo>
                      <a:lnTo>
                        <a:pt x="1677" y="0"/>
                      </a:lnTo>
                      <a:lnTo>
                        <a:pt x="1681" y="0"/>
                      </a:lnTo>
                      <a:lnTo>
                        <a:pt x="1685" y="0"/>
                      </a:lnTo>
                      <a:lnTo>
                        <a:pt x="1689" y="0"/>
                      </a:lnTo>
                      <a:lnTo>
                        <a:pt x="1693" y="0"/>
                      </a:lnTo>
                      <a:lnTo>
                        <a:pt x="1697" y="0"/>
                      </a:lnTo>
                      <a:lnTo>
                        <a:pt x="1701" y="0"/>
                      </a:lnTo>
                      <a:lnTo>
                        <a:pt x="1706" y="0"/>
                      </a:lnTo>
                      <a:lnTo>
                        <a:pt x="1710" y="0"/>
                      </a:lnTo>
                      <a:lnTo>
                        <a:pt x="1714" y="0"/>
                      </a:lnTo>
                      <a:lnTo>
                        <a:pt x="1718" y="0"/>
                      </a:lnTo>
                      <a:lnTo>
                        <a:pt x="1722" y="0"/>
                      </a:lnTo>
                      <a:lnTo>
                        <a:pt x="1726" y="0"/>
                      </a:lnTo>
                      <a:lnTo>
                        <a:pt x="1730" y="0"/>
                      </a:lnTo>
                      <a:lnTo>
                        <a:pt x="1733" y="0"/>
                      </a:lnTo>
                      <a:lnTo>
                        <a:pt x="1737" y="0"/>
                      </a:lnTo>
                      <a:lnTo>
                        <a:pt x="1742" y="0"/>
                      </a:lnTo>
                      <a:lnTo>
                        <a:pt x="1746" y="0"/>
                      </a:lnTo>
                      <a:lnTo>
                        <a:pt x="1750" y="0"/>
                      </a:lnTo>
                      <a:lnTo>
                        <a:pt x="1754" y="0"/>
                      </a:lnTo>
                      <a:lnTo>
                        <a:pt x="1758" y="0"/>
                      </a:lnTo>
                      <a:lnTo>
                        <a:pt x="1762" y="0"/>
                      </a:lnTo>
                      <a:lnTo>
                        <a:pt x="1766" y="0"/>
                      </a:lnTo>
                      <a:lnTo>
                        <a:pt x="1770" y="0"/>
                      </a:lnTo>
                      <a:lnTo>
                        <a:pt x="1774" y="0"/>
                      </a:lnTo>
                      <a:lnTo>
                        <a:pt x="1779" y="0"/>
                      </a:lnTo>
                      <a:lnTo>
                        <a:pt x="1783" y="0"/>
                      </a:lnTo>
                      <a:lnTo>
                        <a:pt x="1787" y="0"/>
                      </a:lnTo>
                      <a:lnTo>
                        <a:pt x="1791" y="0"/>
                      </a:lnTo>
                      <a:lnTo>
                        <a:pt x="1795" y="0"/>
                      </a:lnTo>
                      <a:lnTo>
                        <a:pt x="1798" y="0"/>
                      </a:lnTo>
                      <a:lnTo>
                        <a:pt x="1802" y="0"/>
                      </a:lnTo>
                      <a:lnTo>
                        <a:pt x="1806" y="0"/>
                      </a:lnTo>
                      <a:lnTo>
                        <a:pt x="1810" y="0"/>
                      </a:lnTo>
                      <a:lnTo>
                        <a:pt x="1814" y="0"/>
                      </a:lnTo>
                      <a:lnTo>
                        <a:pt x="1819" y="0"/>
                      </a:lnTo>
                      <a:lnTo>
                        <a:pt x="1823" y="0"/>
                      </a:lnTo>
                      <a:lnTo>
                        <a:pt x="1827" y="0"/>
                      </a:lnTo>
                      <a:lnTo>
                        <a:pt x="1831" y="0"/>
                      </a:lnTo>
                      <a:lnTo>
                        <a:pt x="1835" y="0"/>
                      </a:lnTo>
                      <a:lnTo>
                        <a:pt x="1839" y="0"/>
                      </a:lnTo>
                      <a:lnTo>
                        <a:pt x="1843" y="0"/>
                      </a:lnTo>
                      <a:lnTo>
                        <a:pt x="1847" y="0"/>
                      </a:lnTo>
                      <a:lnTo>
                        <a:pt x="1851" y="0"/>
                      </a:lnTo>
                      <a:lnTo>
                        <a:pt x="1856" y="0"/>
                      </a:lnTo>
                      <a:lnTo>
                        <a:pt x="1860" y="0"/>
                      </a:lnTo>
                      <a:lnTo>
                        <a:pt x="1864" y="0"/>
                      </a:lnTo>
                      <a:lnTo>
                        <a:pt x="1868" y="0"/>
                      </a:lnTo>
                      <a:lnTo>
                        <a:pt x="1872" y="0"/>
                      </a:lnTo>
                      <a:lnTo>
                        <a:pt x="1875" y="0"/>
                      </a:lnTo>
                      <a:lnTo>
                        <a:pt x="1879" y="0"/>
                      </a:lnTo>
                      <a:lnTo>
                        <a:pt x="1883" y="0"/>
                      </a:lnTo>
                      <a:lnTo>
                        <a:pt x="1887" y="0"/>
                      </a:lnTo>
                      <a:lnTo>
                        <a:pt x="1892" y="0"/>
                      </a:lnTo>
                      <a:lnTo>
                        <a:pt x="1896" y="0"/>
                      </a:lnTo>
                      <a:lnTo>
                        <a:pt x="1900" y="0"/>
                      </a:lnTo>
                      <a:lnTo>
                        <a:pt x="1904" y="0"/>
                      </a:lnTo>
                      <a:lnTo>
                        <a:pt x="1908" y="0"/>
                      </a:lnTo>
                      <a:lnTo>
                        <a:pt x="1912" y="0"/>
                      </a:lnTo>
                      <a:lnTo>
                        <a:pt x="1916" y="0"/>
                      </a:lnTo>
                      <a:lnTo>
                        <a:pt x="1920" y="0"/>
                      </a:lnTo>
                      <a:lnTo>
                        <a:pt x="1924" y="0"/>
                      </a:lnTo>
                      <a:lnTo>
                        <a:pt x="1929" y="0"/>
                      </a:lnTo>
                      <a:lnTo>
                        <a:pt x="1933" y="0"/>
                      </a:lnTo>
                      <a:lnTo>
                        <a:pt x="1937" y="0"/>
                      </a:lnTo>
                      <a:lnTo>
                        <a:pt x="1941" y="0"/>
                      </a:lnTo>
                      <a:lnTo>
                        <a:pt x="1945" y="0"/>
                      </a:lnTo>
                      <a:lnTo>
                        <a:pt x="1949" y="0"/>
                      </a:lnTo>
                      <a:lnTo>
                        <a:pt x="1953" y="0"/>
                      </a:lnTo>
                      <a:lnTo>
                        <a:pt x="1956" y="0"/>
                      </a:lnTo>
                      <a:lnTo>
                        <a:pt x="1960" y="0"/>
                      </a:lnTo>
                      <a:lnTo>
                        <a:pt x="1964" y="0"/>
                      </a:lnTo>
                      <a:lnTo>
                        <a:pt x="1969" y="0"/>
                      </a:lnTo>
                      <a:lnTo>
                        <a:pt x="1973" y="0"/>
                      </a:lnTo>
                      <a:lnTo>
                        <a:pt x="1977" y="0"/>
                      </a:lnTo>
                      <a:lnTo>
                        <a:pt x="1981" y="0"/>
                      </a:lnTo>
                      <a:lnTo>
                        <a:pt x="1985" y="0"/>
                      </a:lnTo>
                      <a:lnTo>
                        <a:pt x="1989" y="0"/>
                      </a:lnTo>
                      <a:lnTo>
                        <a:pt x="1993" y="0"/>
                      </a:lnTo>
                      <a:lnTo>
                        <a:pt x="1997" y="0"/>
                      </a:lnTo>
                      <a:lnTo>
                        <a:pt x="2001" y="0"/>
                      </a:lnTo>
                      <a:lnTo>
                        <a:pt x="2006" y="0"/>
                      </a:lnTo>
                      <a:lnTo>
                        <a:pt x="2010" y="0"/>
                      </a:lnTo>
                      <a:lnTo>
                        <a:pt x="2014" y="0"/>
                      </a:lnTo>
                      <a:lnTo>
                        <a:pt x="2017" y="0"/>
                      </a:lnTo>
                      <a:lnTo>
                        <a:pt x="2021" y="0"/>
                      </a:lnTo>
                    </a:path>
                  </a:pathLst>
                </a:custGeom>
                <a:solidFill>
                  <a:srgbClr val="C03000"/>
                </a:solidFill>
                <a:ln w="12700" cap="rnd">
                  <a:noFill/>
                  <a:round/>
                  <a:headEnd/>
                  <a:tailEnd/>
                </a:ln>
              </p:spPr>
              <p:txBody>
                <a:bodyPr/>
                <a:lstStyle/>
                <a:p>
                  <a:endParaRPr lang="en-US"/>
                </a:p>
              </p:txBody>
            </p:sp>
            <p:sp>
              <p:nvSpPr>
                <p:cNvPr id="4122" name="Freeform 13"/>
                <p:cNvSpPr>
                  <a:spLocks/>
                </p:cNvSpPr>
                <p:nvPr/>
              </p:nvSpPr>
              <p:spPr bwMode="auto">
                <a:xfrm>
                  <a:off x="4286" y="2203"/>
                  <a:ext cx="808" cy="133"/>
                </a:xfrm>
                <a:custGeom>
                  <a:avLst/>
                  <a:gdLst>
                    <a:gd name="T0" fmla="*/ 25 w 808"/>
                    <a:gd name="T1" fmla="*/ 132 h 133"/>
                    <a:gd name="T2" fmla="*/ 52 w 808"/>
                    <a:gd name="T3" fmla="*/ 132 h 133"/>
                    <a:gd name="T4" fmla="*/ 81 w 808"/>
                    <a:gd name="T5" fmla="*/ 132 h 133"/>
                    <a:gd name="T6" fmla="*/ 109 w 808"/>
                    <a:gd name="T7" fmla="*/ 132 h 133"/>
                    <a:gd name="T8" fmla="*/ 137 w 808"/>
                    <a:gd name="T9" fmla="*/ 132 h 133"/>
                    <a:gd name="T10" fmla="*/ 166 w 808"/>
                    <a:gd name="T11" fmla="*/ 132 h 133"/>
                    <a:gd name="T12" fmla="*/ 193 w 808"/>
                    <a:gd name="T13" fmla="*/ 132 h 133"/>
                    <a:gd name="T14" fmla="*/ 222 w 808"/>
                    <a:gd name="T15" fmla="*/ 132 h 133"/>
                    <a:gd name="T16" fmla="*/ 250 w 808"/>
                    <a:gd name="T17" fmla="*/ 132 h 133"/>
                    <a:gd name="T18" fmla="*/ 278 w 808"/>
                    <a:gd name="T19" fmla="*/ 132 h 133"/>
                    <a:gd name="T20" fmla="*/ 307 w 808"/>
                    <a:gd name="T21" fmla="*/ 132 h 133"/>
                    <a:gd name="T22" fmla="*/ 334 w 808"/>
                    <a:gd name="T23" fmla="*/ 132 h 133"/>
                    <a:gd name="T24" fmla="*/ 363 w 808"/>
                    <a:gd name="T25" fmla="*/ 132 h 133"/>
                    <a:gd name="T26" fmla="*/ 392 w 808"/>
                    <a:gd name="T27" fmla="*/ 132 h 133"/>
                    <a:gd name="T28" fmla="*/ 419 w 808"/>
                    <a:gd name="T29" fmla="*/ 0 h 133"/>
                    <a:gd name="T30" fmla="*/ 448 w 808"/>
                    <a:gd name="T31" fmla="*/ 18 h 133"/>
                    <a:gd name="T32" fmla="*/ 476 w 808"/>
                    <a:gd name="T33" fmla="*/ 34 h 133"/>
                    <a:gd name="T34" fmla="*/ 504 w 808"/>
                    <a:gd name="T35" fmla="*/ 49 h 133"/>
                    <a:gd name="T36" fmla="*/ 533 w 808"/>
                    <a:gd name="T37" fmla="*/ 61 h 133"/>
                    <a:gd name="T38" fmla="*/ 561 w 808"/>
                    <a:gd name="T39" fmla="*/ 72 h 133"/>
                    <a:gd name="T40" fmla="*/ 589 w 808"/>
                    <a:gd name="T41" fmla="*/ 82 h 133"/>
                    <a:gd name="T42" fmla="*/ 617 w 808"/>
                    <a:gd name="T43" fmla="*/ 89 h 133"/>
                    <a:gd name="T44" fmla="*/ 645 w 808"/>
                    <a:gd name="T45" fmla="*/ 96 h 133"/>
                    <a:gd name="T46" fmla="*/ 674 w 808"/>
                    <a:gd name="T47" fmla="*/ 102 h 133"/>
                    <a:gd name="T48" fmla="*/ 702 w 808"/>
                    <a:gd name="T49" fmla="*/ 107 h 133"/>
                    <a:gd name="T50" fmla="*/ 730 w 808"/>
                    <a:gd name="T51" fmla="*/ 112 h 133"/>
                    <a:gd name="T52" fmla="*/ 758 w 808"/>
                    <a:gd name="T53" fmla="*/ 116 h 133"/>
                    <a:gd name="T54" fmla="*/ 787 w 808"/>
                    <a:gd name="T55" fmla="*/ 119 h 133"/>
                    <a:gd name="T56" fmla="*/ 803 w 808"/>
                    <a:gd name="T57" fmla="*/ 132 h 133"/>
                    <a:gd name="T58" fmla="*/ 774 w 808"/>
                    <a:gd name="T59" fmla="*/ 132 h 133"/>
                    <a:gd name="T60" fmla="*/ 746 w 808"/>
                    <a:gd name="T61" fmla="*/ 132 h 133"/>
                    <a:gd name="T62" fmla="*/ 718 w 808"/>
                    <a:gd name="T63" fmla="*/ 132 h 133"/>
                    <a:gd name="T64" fmla="*/ 689 w 808"/>
                    <a:gd name="T65" fmla="*/ 132 h 133"/>
                    <a:gd name="T66" fmla="*/ 662 w 808"/>
                    <a:gd name="T67" fmla="*/ 132 h 133"/>
                    <a:gd name="T68" fmla="*/ 633 w 808"/>
                    <a:gd name="T69" fmla="*/ 132 h 133"/>
                    <a:gd name="T70" fmla="*/ 606 w 808"/>
                    <a:gd name="T71" fmla="*/ 132 h 133"/>
                    <a:gd name="T72" fmla="*/ 577 w 808"/>
                    <a:gd name="T73" fmla="*/ 132 h 133"/>
                    <a:gd name="T74" fmla="*/ 548 w 808"/>
                    <a:gd name="T75" fmla="*/ 132 h 133"/>
                    <a:gd name="T76" fmla="*/ 521 w 808"/>
                    <a:gd name="T77" fmla="*/ 132 h 133"/>
                    <a:gd name="T78" fmla="*/ 492 w 808"/>
                    <a:gd name="T79" fmla="*/ 132 h 133"/>
                    <a:gd name="T80" fmla="*/ 463 w 808"/>
                    <a:gd name="T81" fmla="*/ 132 h 133"/>
                    <a:gd name="T82" fmla="*/ 436 w 808"/>
                    <a:gd name="T83" fmla="*/ 132 h 133"/>
                    <a:gd name="T84" fmla="*/ 407 w 808"/>
                    <a:gd name="T85" fmla="*/ 132 h 133"/>
                    <a:gd name="T86" fmla="*/ 379 w 808"/>
                    <a:gd name="T87" fmla="*/ 132 h 133"/>
                    <a:gd name="T88" fmla="*/ 351 w 808"/>
                    <a:gd name="T89" fmla="*/ 132 h 133"/>
                    <a:gd name="T90" fmla="*/ 323 w 808"/>
                    <a:gd name="T91" fmla="*/ 132 h 133"/>
                    <a:gd name="T92" fmla="*/ 295 w 808"/>
                    <a:gd name="T93" fmla="*/ 132 h 133"/>
                    <a:gd name="T94" fmla="*/ 266 w 808"/>
                    <a:gd name="T95" fmla="*/ 132 h 133"/>
                    <a:gd name="T96" fmla="*/ 238 w 808"/>
                    <a:gd name="T97" fmla="*/ 132 h 133"/>
                    <a:gd name="T98" fmla="*/ 210 w 808"/>
                    <a:gd name="T99" fmla="*/ 132 h 133"/>
                    <a:gd name="T100" fmla="*/ 181 w 808"/>
                    <a:gd name="T101" fmla="*/ 132 h 133"/>
                    <a:gd name="T102" fmla="*/ 153 w 808"/>
                    <a:gd name="T103" fmla="*/ 132 h 133"/>
                    <a:gd name="T104" fmla="*/ 125 w 808"/>
                    <a:gd name="T105" fmla="*/ 132 h 133"/>
                    <a:gd name="T106" fmla="*/ 97 w 808"/>
                    <a:gd name="T107" fmla="*/ 132 h 133"/>
                    <a:gd name="T108" fmla="*/ 69 w 808"/>
                    <a:gd name="T109" fmla="*/ 132 h 133"/>
                    <a:gd name="T110" fmla="*/ 40 w 808"/>
                    <a:gd name="T111" fmla="*/ 132 h 133"/>
                    <a:gd name="T112" fmla="*/ 12 w 808"/>
                    <a:gd name="T113" fmla="*/ 132 h 1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8"/>
                    <a:gd name="T172" fmla="*/ 0 h 133"/>
                    <a:gd name="T173" fmla="*/ 808 w 808"/>
                    <a:gd name="T174" fmla="*/ 133 h 1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8" h="133">
                      <a:moveTo>
                        <a:pt x="0" y="132"/>
                      </a:moveTo>
                      <a:lnTo>
                        <a:pt x="4" y="132"/>
                      </a:lnTo>
                      <a:lnTo>
                        <a:pt x="8" y="132"/>
                      </a:lnTo>
                      <a:lnTo>
                        <a:pt x="12" y="132"/>
                      </a:lnTo>
                      <a:lnTo>
                        <a:pt x="16" y="132"/>
                      </a:lnTo>
                      <a:lnTo>
                        <a:pt x="20" y="132"/>
                      </a:lnTo>
                      <a:lnTo>
                        <a:pt x="25" y="132"/>
                      </a:lnTo>
                      <a:lnTo>
                        <a:pt x="29" y="132"/>
                      </a:lnTo>
                      <a:lnTo>
                        <a:pt x="33" y="132"/>
                      </a:lnTo>
                      <a:lnTo>
                        <a:pt x="36" y="132"/>
                      </a:lnTo>
                      <a:lnTo>
                        <a:pt x="40" y="132"/>
                      </a:lnTo>
                      <a:lnTo>
                        <a:pt x="44" y="132"/>
                      </a:lnTo>
                      <a:lnTo>
                        <a:pt x="48" y="132"/>
                      </a:lnTo>
                      <a:lnTo>
                        <a:pt x="52" y="132"/>
                      </a:lnTo>
                      <a:lnTo>
                        <a:pt x="56" y="132"/>
                      </a:lnTo>
                      <a:lnTo>
                        <a:pt x="60" y="132"/>
                      </a:lnTo>
                      <a:lnTo>
                        <a:pt x="64" y="132"/>
                      </a:lnTo>
                      <a:lnTo>
                        <a:pt x="69" y="132"/>
                      </a:lnTo>
                      <a:lnTo>
                        <a:pt x="73" y="132"/>
                      </a:lnTo>
                      <a:lnTo>
                        <a:pt x="77" y="132"/>
                      </a:lnTo>
                      <a:lnTo>
                        <a:pt x="81" y="132"/>
                      </a:lnTo>
                      <a:lnTo>
                        <a:pt x="85" y="132"/>
                      </a:lnTo>
                      <a:lnTo>
                        <a:pt x="89" y="132"/>
                      </a:lnTo>
                      <a:lnTo>
                        <a:pt x="93" y="132"/>
                      </a:lnTo>
                      <a:lnTo>
                        <a:pt x="97" y="132"/>
                      </a:lnTo>
                      <a:lnTo>
                        <a:pt x="101" y="132"/>
                      </a:lnTo>
                      <a:lnTo>
                        <a:pt x="105" y="132"/>
                      </a:lnTo>
                      <a:lnTo>
                        <a:pt x="109" y="132"/>
                      </a:lnTo>
                      <a:lnTo>
                        <a:pt x="113" y="132"/>
                      </a:lnTo>
                      <a:lnTo>
                        <a:pt x="117" y="132"/>
                      </a:lnTo>
                      <a:lnTo>
                        <a:pt x="121" y="132"/>
                      </a:lnTo>
                      <a:lnTo>
                        <a:pt x="125" y="132"/>
                      </a:lnTo>
                      <a:lnTo>
                        <a:pt x="129" y="132"/>
                      </a:lnTo>
                      <a:lnTo>
                        <a:pt x="133" y="132"/>
                      </a:lnTo>
                      <a:lnTo>
                        <a:pt x="137" y="132"/>
                      </a:lnTo>
                      <a:lnTo>
                        <a:pt x="141" y="132"/>
                      </a:lnTo>
                      <a:lnTo>
                        <a:pt x="145" y="132"/>
                      </a:lnTo>
                      <a:lnTo>
                        <a:pt x="149" y="132"/>
                      </a:lnTo>
                      <a:lnTo>
                        <a:pt x="153" y="132"/>
                      </a:lnTo>
                      <a:lnTo>
                        <a:pt x="158" y="132"/>
                      </a:lnTo>
                      <a:lnTo>
                        <a:pt x="162" y="132"/>
                      </a:lnTo>
                      <a:lnTo>
                        <a:pt x="166" y="132"/>
                      </a:lnTo>
                      <a:lnTo>
                        <a:pt x="170" y="132"/>
                      </a:lnTo>
                      <a:lnTo>
                        <a:pt x="174" y="132"/>
                      </a:lnTo>
                      <a:lnTo>
                        <a:pt x="177" y="132"/>
                      </a:lnTo>
                      <a:lnTo>
                        <a:pt x="181" y="132"/>
                      </a:lnTo>
                      <a:lnTo>
                        <a:pt x="185" y="132"/>
                      </a:lnTo>
                      <a:lnTo>
                        <a:pt x="189" y="132"/>
                      </a:lnTo>
                      <a:lnTo>
                        <a:pt x="193" y="132"/>
                      </a:lnTo>
                      <a:lnTo>
                        <a:pt x="197" y="132"/>
                      </a:lnTo>
                      <a:lnTo>
                        <a:pt x="201" y="132"/>
                      </a:lnTo>
                      <a:lnTo>
                        <a:pt x="206" y="132"/>
                      </a:lnTo>
                      <a:lnTo>
                        <a:pt x="210" y="132"/>
                      </a:lnTo>
                      <a:lnTo>
                        <a:pt x="214" y="132"/>
                      </a:lnTo>
                      <a:lnTo>
                        <a:pt x="218" y="132"/>
                      </a:lnTo>
                      <a:lnTo>
                        <a:pt x="222" y="132"/>
                      </a:lnTo>
                      <a:lnTo>
                        <a:pt x="226" y="132"/>
                      </a:lnTo>
                      <a:lnTo>
                        <a:pt x="230" y="132"/>
                      </a:lnTo>
                      <a:lnTo>
                        <a:pt x="234" y="132"/>
                      </a:lnTo>
                      <a:lnTo>
                        <a:pt x="238" y="132"/>
                      </a:lnTo>
                      <a:lnTo>
                        <a:pt x="242" y="132"/>
                      </a:lnTo>
                      <a:lnTo>
                        <a:pt x="245" y="132"/>
                      </a:lnTo>
                      <a:lnTo>
                        <a:pt x="250" y="132"/>
                      </a:lnTo>
                      <a:lnTo>
                        <a:pt x="254" y="132"/>
                      </a:lnTo>
                      <a:lnTo>
                        <a:pt x="258" y="132"/>
                      </a:lnTo>
                      <a:lnTo>
                        <a:pt x="262" y="132"/>
                      </a:lnTo>
                      <a:lnTo>
                        <a:pt x="266" y="132"/>
                      </a:lnTo>
                      <a:lnTo>
                        <a:pt x="270" y="132"/>
                      </a:lnTo>
                      <a:lnTo>
                        <a:pt x="274" y="132"/>
                      </a:lnTo>
                      <a:lnTo>
                        <a:pt x="278" y="132"/>
                      </a:lnTo>
                      <a:lnTo>
                        <a:pt x="282" y="132"/>
                      </a:lnTo>
                      <a:lnTo>
                        <a:pt x="286" y="132"/>
                      </a:lnTo>
                      <a:lnTo>
                        <a:pt x="290" y="132"/>
                      </a:lnTo>
                      <a:lnTo>
                        <a:pt x="295" y="132"/>
                      </a:lnTo>
                      <a:lnTo>
                        <a:pt x="299" y="132"/>
                      </a:lnTo>
                      <a:lnTo>
                        <a:pt x="303" y="132"/>
                      </a:lnTo>
                      <a:lnTo>
                        <a:pt x="307" y="132"/>
                      </a:lnTo>
                      <a:lnTo>
                        <a:pt x="311" y="132"/>
                      </a:lnTo>
                      <a:lnTo>
                        <a:pt x="315" y="132"/>
                      </a:lnTo>
                      <a:lnTo>
                        <a:pt x="319" y="132"/>
                      </a:lnTo>
                      <a:lnTo>
                        <a:pt x="323" y="132"/>
                      </a:lnTo>
                      <a:lnTo>
                        <a:pt x="327" y="132"/>
                      </a:lnTo>
                      <a:lnTo>
                        <a:pt x="330" y="132"/>
                      </a:lnTo>
                      <a:lnTo>
                        <a:pt x="334" y="132"/>
                      </a:lnTo>
                      <a:lnTo>
                        <a:pt x="339" y="132"/>
                      </a:lnTo>
                      <a:lnTo>
                        <a:pt x="343" y="132"/>
                      </a:lnTo>
                      <a:lnTo>
                        <a:pt x="347" y="132"/>
                      </a:lnTo>
                      <a:lnTo>
                        <a:pt x="351" y="132"/>
                      </a:lnTo>
                      <a:lnTo>
                        <a:pt x="355" y="132"/>
                      </a:lnTo>
                      <a:lnTo>
                        <a:pt x="359" y="132"/>
                      </a:lnTo>
                      <a:lnTo>
                        <a:pt x="363" y="132"/>
                      </a:lnTo>
                      <a:lnTo>
                        <a:pt x="367" y="132"/>
                      </a:lnTo>
                      <a:lnTo>
                        <a:pt x="371" y="132"/>
                      </a:lnTo>
                      <a:lnTo>
                        <a:pt x="375" y="132"/>
                      </a:lnTo>
                      <a:lnTo>
                        <a:pt x="379" y="132"/>
                      </a:lnTo>
                      <a:lnTo>
                        <a:pt x="384" y="132"/>
                      </a:lnTo>
                      <a:lnTo>
                        <a:pt x="388" y="132"/>
                      </a:lnTo>
                      <a:lnTo>
                        <a:pt x="392" y="132"/>
                      </a:lnTo>
                      <a:lnTo>
                        <a:pt x="395" y="132"/>
                      </a:lnTo>
                      <a:lnTo>
                        <a:pt x="399" y="132"/>
                      </a:lnTo>
                      <a:lnTo>
                        <a:pt x="403" y="132"/>
                      </a:lnTo>
                      <a:lnTo>
                        <a:pt x="407" y="132"/>
                      </a:lnTo>
                      <a:lnTo>
                        <a:pt x="411" y="132"/>
                      </a:lnTo>
                      <a:lnTo>
                        <a:pt x="415" y="132"/>
                      </a:lnTo>
                      <a:lnTo>
                        <a:pt x="419" y="0"/>
                      </a:lnTo>
                      <a:lnTo>
                        <a:pt x="423" y="3"/>
                      </a:lnTo>
                      <a:lnTo>
                        <a:pt x="428" y="6"/>
                      </a:lnTo>
                      <a:lnTo>
                        <a:pt x="432" y="8"/>
                      </a:lnTo>
                      <a:lnTo>
                        <a:pt x="436" y="11"/>
                      </a:lnTo>
                      <a:lnTo>
                        <a:pt x="440" y="13"/>
                      </a:lnTo>
                      <a:lnTo>
                        <a:pt x="444" y="16"/>
                      </a:lnTo>
                      <a:lnTo>
                        <a:pt x="448" y="18"/>
                      </a:lnTo>
                      <a:lnTo>
                        <a:pt x="452" y="20"/>
                      </a:lnTo>
                      <a:lnTo>
                        <a:pt x="456" y="23"/>
                      </a:lnTo>
                      <a:lnTo>
                        <a:pt x="459" y="25"/>
                      </a:lnTo>
                      <a:lnTo>
                        <a:pt x="463" y="28"/>
                      </a:lnTo>
                      <a:lnTo>
                        <a:pt x="467" y="29"/>
                      </a:lnTo>
                      <a:lnTo>
                        <a:pt x="472" y="31"/>
                      </a:lnTo>
                      <a:lnTo>
                        <a:pt x="476" y="34"/>
                      </a:lnTo>
                      <a:lnTo>
                        <a:pt x="480" y="36"/>
                      </a:lnTo>
                      <a:lnTo>
                        <a:pt x="484" y="39"/>
                      </a:lnTo>
                      <a:lnTo>
                        <a:pt x="488" y="40"/>
                      </a:lnTo>
                      <a:lnTo>
                        <a:pt x="492" y="42"/>
                      </a:lnTo>
                      <a:lnTo>
                        <a:pt x="496" y="44"/>
                      </a:lnTo>
                      <a:lnTo>
                        <a:pt x="500" y="46"/>
                      </a:lnTo>
                      <a:lnTo>
                        <a:pt x="504" y="49"/>
                      </a:lnTo>
                      <a:lnTo>
                        <a:pt x="508" y="50"/>
                      </a:lnTo>
                      <a:lnTo>
                        <a:pt x="512" y="51"/>
                      </a:lnTo>
                      <a:lnTo>
                        <a:pt x="517" y="54"/>
                      </a:lnTo>
                      <a:lnTo>
                        <a:pt x="521" y="55"/>
                      </a:lnTo>
                      <a:lnTo>
                        <a:pt x="525" y="57"/>
                      </a:lnTo>
                      <a:lnTo>
                        <a:pt x="529" y="59"/>
                      </a:lnTo>
                      <a:lnTo>
                        <a:pt x="533" y="61"/>
                      </a:lnTo>
                      <a:lnTo>
                        <a:pt x="536" y="62"/>
                      </a:lnTo>
                      <a:lnTo>
                        <a:pt x="540" y="64"/>
                      </a:lnTo>
                      <a:lnTo>
                        <a:pt x="544" y="65"/>
                      </a:lnTo>
                      <a:lnTo>
                        <a:pt x="548" y="67"/>
                      </a:lnTo>
                      <a:lnTo>
                        <a:pt x="552" y="69"/>
                      </a:lnTo>
                      <a:lnTo>
                        <a:pt x="556" y="70"/>
                      </a:lnTo>
                      <a:lnTo>
                        <a:pt x="561" y="72"/>
                      </a:lnTo>
                      <a:lnTo>
                        <a:pt x="565" y="73"/>
                      </a:lnTo>
                      <a:lnTo>
                        <a:pt x="569" y="74"/>
                      </a:lnTo>
                      <a:lnTo>
                        <a:pt x="573" y="76"/>
                      </a:lnTo>
                      <a:lnTo>
                        <a:pt x="577" y="77"/>
                      </a:lnTo>
                      <a:lnTo>
                        <a:pt x="581" y="79"/>
                      </a:lnTo>
                      <a:lnTo>
                        <a:pt x="585" y="80"/>
                      </a:lnTo>
                      <a:lnTo>
                        <a:pt x="589" y="82"/>
                      </a:lnTo>
                      <a:lnTo>
                        <a:pt x="593" y="83"/>
                      </a:lnTo>
                      <a:lnTo>
                        <a:pt x="597" y="83"/>
                      </a:lnTo>
                      <a:lnTo>
                        <a:pt x="601" y="85"/>
                      </a:lnTo>
                      <a:lnTo>
                        <a:pt x="606" y="85"/>
                      </a:lnTo>
                      <a:lnTo>
                        <a:pt x="610" y="87"/>
                      </a:lnTo>
                      <a:lnTo>
                        <a:pt x="613" y="88"/>
                      </a:lnTo>
                      <a:lnTo>
                        <a:pt x="617" y="89"/>
                      </a:lnTo>
                      <a:lnTo>
                        <a:pt x="621" y="90"/>
                      </a:lnTo>
                      <a:lnTo>
                        <a:pt x="625" y="92"/>
                      </a:lnTo>
                      <a:lnTo>
                        <a:pt x="629" y="93"/>
                      </a:lnTo>
                      <a:lnTo>
                        <a:pt x="633" y="94"/>
                      </a:lnTo>
                      <a:lnTo>
                        <a:pt x="637" y="94"/>
                      </a:lnTo>
                      <a:lnTo>
                        <a:pt x="641" y="95"/>
                      </a:lnTo>
                      <a:lnTo>
                        <a:pt x="645" y="96"/>
                      </a:lnTo>
                      <a:lnTo>
                        <a:pt x="649" y="97"/>
                      </a:lnTo>
                      <a:lnTo>
                        <a:pt x="654" y="98"/>
                      </a:lnTo>
                      <a:lnTo>
                        <a:pt x="658" y="99"/>
                      </a:lnTo>
                      <a:lnTo>
                        <a:pt x="662" y="100"/>
                      </a:lnTo>
                      <a:lnTo>
                        <a:pt x="666" y="101"/>
                      </a:lnTo>
                      <a:lnTo>
                        <a:pt x="670" y="102"/>
                      </a:lnTo>
                      <a:lnTo>
                        <a:pt x="674" y="102"/>
                      </a:lnTo>
                      <a:lnTo>
                        <a:pt x="677" y="103"/>
                      </a:lnTo>
                      <a:lnTo>
                        <a:pt x="681" y="104"/>
                      </a:lnTo>
                      <a:lnTo>
                        <a:pt x="685" y="105"/>
                      </a:lnTo>
                      <a:lnTo>
                        <a:pt x="689" y="105"/>
                      </a:lnTo>
                      <a:lnTo>
                        <a:pt x="693" y="106"/>
                      </a:lnTo>
                      <a:lnTo>
                        <a:pt x="698" y="107"/>
                      </a:lnTo>
                      <a:lnTo>
                        <a:pt x="702" y="107"/>
                      </a:lnTo>
                      <a:lnTo>
                        <a:pt x="706" y="108"/>
                      </a:lnTo>
                      <a:lnTo>
                        <a:pt x="710" y="109"/>
                      </a:lnTo>
                      <a:lnTo>
                        <a:pt x="714" y="109"/>
                      </a:lnTo>
                      <a:lnTo>
                        <a:pt x="718" y="110"/>
                      </a:lnTo>
                      <a:lnTo>
                        <a:pt x="722" y="111"/>
                      </a:lnTo>
                      <a:lnTo>
                        <a:pt x="726" y="111"/>
                      </a:lnTo>
                      <a:lnTo>
                        <a:pt x="730" y="112"/>
                      </a:lnTo>
                      <a:lnTo>
                        <a:pt x="734" y="113"/>
                      </a:lnTo>
                      <a:lnTo>
                        <a:pt x="738" y="113"/>
                      </a:lnTo>
                      <a:lnTo>
                        <a:pt x="743" y="114"/>
                      </a:lnTo>
                      <a:lnTo>
                        <a:pt x="746" y="114"/>
                      </a:lnTo>
                      <a:lnTo>
                        <a:pt x="750" y="115"/>
                      </a:lnTo>
                      <a:lnTo>
                        <a:pt x="754" y="116"/>
                      </a:lnTo>
                      <a:lnTo>
                        <a:pt x="758" y="116"/>
                      </a:lnTo>
                      <a:lnTo>
                        <a:pt x="762" y="116"/>
                      </a:lnTo>
                      <a:lnTo>
                        <a:pt x="766" y="116"/>
                      </a:lnTo>
                      <a:lnTo>
                        <a:pt x="770" y="117"/>
                      </a:lnTo>
                      <a:lnTo>
                        <a:pt x="774" y="117"/>
                      </a:lnTo>
                      <a:lnTo>
                        <a:pt x="778" y="118"/>
                      </a:lnTo>
                      <a:lnTo>
                        <a:pt x="782" y="118"/>
                      </a:lnTo>
                      <a:lnTo>
                        <a:pt x="787" y="119"/>
                      </a:lnTo>
                      <a:lnTo>
                        <a:pt x="791" y="119"/>
                      </a:lnTo>
                      <a:lnTo>
                        <a:pt x="795" y="119"/>
                      </a:lnTo>
                      <a:lnTo>
                        <a:pt x="799" y="120"/>
                      </a:lnTo>
                      <a:lnTo>
                        <a:pt x="803" y="120"/>
                      </a:lnTo>
                      <a:lnTo>
                        <a:pt x="807" y="121"/>
                      </a:lnTo>
                      <a:lnTo>
                        <a:pt x="807" y="132"/>
                      </a:lnTo>
                      <a:lnTo>
                        <a:pt x="803" y="132"/>
                      </a:lnTo>
                      <a:lnTo>
                        <a:pt x="799" y="132"/>
                      </a:lnTo>
                      <a:lnTo>
                        <a:pt x="795" y="132"/>
                      </a:lnTo>
                      <a:lnTo>
                        <a:pt x="791" y="132"/>
                      </a:lnTo>
                      <a:lnTo>
                        <a:pt x="787" y="132"/>
                      </a:lnTo>
                      <a:lnTo>
                        <a:pt x="782" y="132"/>
                      </a:lnTo>
                      <a:lnTo>
                        <a:pt x="778" y="132"/>
                      </a:lnTo>
                      <a:lnTo>
                        <a:pt x="774" y="132"/>
                      </a:lnTo>
                      <a:lnTo>
                        <a:pt x="770" y="132"/>
                      </a:lnTo>
                      <a:lnTo>
                        <a:pt x="766" y="132"/>
                      </a:lnTo>
                      <a:lnTo>
                        <a:pt x="762" y="132"/>
                      </a:lnTo>
                      <a:lnTo>
                        <a:pt x="758" y="132"/>
                      </a:lnTo>
                      <a:lnTo>
                        <a:pt x="754" y="132"/>
                      </a:lnTo>
                      <a:lnTo>
                        <a:pt x="750" y="132"/>
                      </a:lnTo>
                      <a:lnTo>
                        <a:pt x="746" y="132"/>
                      </a:lnTo>
                      <a:lnTo>
                        <a:pt x="743" y="132"/>
                      </a:lnTo>
                      <a:lnTo>
                        <a:pt x="738" y="132"/>
                      </a:lnTo>
                      <a:lnTo>
                        <a:pt x="734" y="132"/>
                      </a:lnTo>
                      <a:lnTo>
                        <a:pt x="730" y="132"/>
                      </a:lnTo>
                      <a:lnTo>
                        <a:pt x="726" y="132"/>
                      </a:lnTo>
                      <a:lnTo>
                        <a:pt x="722" y="132"/>
                      </a:lnTo>
                      <a:lnTo>
                        <a:pt x="718" y="132"/>
                      </a:lnTo>
                      <a:lnTo>
                        <a:pt x="714" y="132"/>
                      </a:lnTo>
                      <a:lnTo>
                        <a:pt x="710" y="132"/>
                      </a:lnTo>
                      <a:lnTo>
                        <a:pt x="706" y="132"/>
                      </a:lnTo>
                      <a:lnTo>
                        <a:pt x="702" y="132"/>
                      </a:lnTo>
                      <a:lnTo>
                        <a:pt x="698" y="132"/>
                      </a:lnTo>
                      <a:lnTo>
                        <a:pt x="693" y="132"/>
                      </a:lnTo>
                      <a:lnTo>
                        <a:pt x="689" y="132"/>
                      </a:lnTo>
                      <a:lnTo>
                        <a:pt x="685" y="132"/>
                      </a:lnTo>
                      <a:lnTo>
                        <a:pt x="681" y="132"/>
                      </a:lnTo>
                      <a:lnTo>
                        <a:pt x="677" y="132"/>
                      </a:lnTo>
                      <a:lnTo>
                        <a:pt x="674" y="132"/>
                      </a:lnTo>
                      <a:lnTo>
                        <a:pt x="670" y="132"/>
                      </a:lnTo>
                      <a:lnTo>
                        <a:pt x="666" y="132"/>
                      </a:lnTo>
                      <a:lnTo>
                        <a:pt x="662" y="132"/>
                      </a:lnTo>
                      <a:lnTo>
                        <a:pt x="658" y="132"/>
                      </a:lnTo>
                      <a:lnTo>
                        <a:pt x="654" y="132"/>
                      </a:lnTo>
                      <a:lnTo>
                        <a:pt x="649" y="132"/>
                      </a:lnTo>
                      <a:lnTo>
                        <a:pt x="645" y="132"/>
                      </a:lnTo>
                      <a:lnTo>
                        <a:pt x="641" y="132"/>
                      </a:lnTo>
                      <a:lnTo>
                        <a:pt x="637" y="132"/>
                      </a:lnTo>
                      <a:lnTo>
                        <a:pt x="633" y="132"/>
                      </a:lnTo>
                      <a:lnTo>
                        <a:pt x="629" y="132"/>
                      </a:lnTo>
                      <a:lnTo>
                        <a:pt x="625" y="132"/>
                      </a:lnTo>
                      <a:lnTo>
                        <a:pt x="621" y="132"/>
                      </a:lnTo>
                      <a:lnTo>
                        <a:pt x="617" y="132"/>
                      </a:lnTo>
                      <a:lnTo>
                        <a:pt x="613" y="132"/>
                      </a:lnTo>
                      <a:lnTo>
                        <a:pt x="610" y="132"/>
                      </a:lnTo>
                      <a:lnTo>
                        <a:pt x="606" y="132"/>
                      </a:lnTo>
                      <a:lnTo>
                        <a:pt x="601" y="132"/>
                      </a:lnTo>
                      <a:lnTo>
                        <a:pt x="597" y="132"/>
                      </a:lnTo>
                      <a:lnTo>
                        <a:pt x="593" y="132"/>
                      </a:lnTo>
                      <a:lnTo>
                        <a:pt x="589" y="132"/>
                      </a:lnTo>
                      <a:lnTo>
                        <a:pt x="585" y="132"/>
                      </a:lnTo>
                      <a:lnTo>
                        <a:pt x="581" y="132"/>
                      </a:lnTo>
                      <a:lnTo>
                        <a:pt x="577" y="132"/>
                      </a:lnTo>
                      <a:lnTo>
                        <a:pt x="573" y="132"/>
                      </a:lnTo>
                      <a:lnTo>
                        <a:pt x="569" y="132"/>
                      </a:lnTo>
                      <a:lnTo>
                        <a:pt x="565" y="132"/>
                      </a:lnTo>
                      <a:lnTo>
                        <a:pt x="561" y="132"/>
                      </a:lnTo>
                      <a:lnTo>
                        <a:pt x="556" y="132"/>
                      </a:lnTo>
                      <a:lnTo>
                        <a:pt x="552" y="132"/>
                      </a:lnTo>
                      <a:lnTo>
                        <a:pt x="548" y="132"/>
                      </a:lnTo>
                      <a:lnTo>
                        <a:pt x="544" y="132"/>
                      </a:lnTo>
                      <a:lnTo>
                        <a:pt x="540" y="132"/>
                      </a:lnTo>
                      <a:lnTo>
                        <a:pt x="536" y="132"/>
                      </a:lnTo>
                      <a:lnTo>
                        <a:pt x="533" y="132"/>
                      </a:lnTo>
                      <a:lnTo>
                        <a:pt x="529" y="132"/>
                      </a:lnTo>
                      <a:lnTo>
                        <a:pt x="525" y="132"/>
                      </a:lnTo>
                      <a:lnTo>
                        <a:pt x="521" y="132"/>
                      </a:lnTo>
                      <a:lnTo>
                        <a:pt x="517" y="132"/>
                      </a:lnTo>
                      <a:lnTo>
                        <a:pt x="512" y="132"/>
                      </a:lnTo>
                      <a:lnTo>
                        <a:pt x="508" y="132"/>
                      </a:lnTo>
                      <a:lnTo>
                        <a:pt x="504" y="132"/>
                      </a:lnTo>
                      <a:lnTo>
                        <a:pt x="500" y="132"/>
                      </a:lnTo>
                      <a:lnTo>
                        <a:pt x="496" y="132"/>
                      </a:lnTo>
                      <a:lnTo>
                        <a:pt x="492" y="132"/>
                      </a:lnTo>
                      <a:lnTo>
                        <a:pt x="488" y="132"/>
                      </a:lnTo>
                      <a:lnTo>
                        <a:pt x="484" y="132"/>
                      </a:lnTo>
                      <a:lnTo>
                        <a:pt x="480" y="132"/>
                      </a:lnTo>
                      <a:lnTo>
                        <a:pt x="476" y="132"/>
                      </a:lnTo>
                      <a:lnTo>
                        <a:pt x="472" y="132"/>
                      </a:lnTo>
                      <a:lnTo>
                        <a:pt x="467" y="132"/>
                      </a:lnTo>
                      <a:lnTo>
                        <a:pt x="463" y="132"/>
                      </a:lnTo>
                      <a:lnTo>
                        <a:pt x="459" y="132"/>
                      </a:lnTo>
                      <a:lnTo>
                        <a:pt x="456" y="132"/>
                      </a:lnTo>
                      <a:lnTo>
                        <a:pt x="452" y="132"/>
                      </a:lnTo>
                      <a:lnTo>
                        <a:pt x="448" y="132"/>
                      </a:lnTo>
                      <a:lnTo>
                        <a:pt x="444" y="132"/>
                      </a:lnTo>
                      <a:lnTo>
                        <a:pt x="440" y="132"/>
                      </a:lnTo>
                      <a:lnTo>
                        <a:pt x="436" y="132"/>
                      </a:lnTo>
                      <a:lnTo>
                        <a:pt x="432" y="132"/>
                      </a:lnTo>
                      <a:lnTo>
                        <a:pt x="428" y="132"/>
                      </a:lnTo>
                      <a:lnTo>
                        <a:pt x="423" y="132"/>
                      </a:lnTo>
                      <a:lnTo>
                        <a:pt x="419" y="132"/>
                      </a:lnTo>
                      <a:lnTo>
                        <a:pt x="415" y="132"/>
                      </a:lnTo>
                      <a:lnTo>
                        <a:pt x="411" y="132"/>
                      </a:lnTo>
                      <a:lnTo>
                        <a:pt x="407" y="132"/>
                      </a:lnTo>
                      <a:lnTo>
                        <a:pt x="403" y="132"/>
                      </a:lnTo>
                      <a:lnTo>
                        <a:pt x="399" y="132"/>
                      </a:lnTo>
                      <a:lnTo>
                        <a:pt x="395" y="132"/>
                      </a:lnTo>
                      <a:lnTo>
                        <a:pt x="392" y="132"/>
                      </a:lnTo>
                      <a:lnTo>
                        <a:pt x="388" y="132"/>
                      </a:lnTo>
                      <a:lnTo>
                        <a:pt x="384" y="132"/>
                      </a:lnTo>
                      <a:lnTo>
                        <a:pt x="379" y="132"/>
                      </a:lnTo>
                      <a:lnTo>
                        <a:pt x="375" y="132"/>
                      </a:lnTo>
                      <a:lnTo>
                        <a:pt x="371" y="132"/>
                      </a:lnTo>
                      <a:lnTo>
                        <a:pt x="367" y="132"/>
                      </a:lnTo>
                      <a:lnTo>
                        <a:pt x="363" y="132"/>
                      </a:lnTo>
                      <a:lnTo>
                        <a:pt x="359" y="132"/>
                      </a:lnTo>
                      <a:lnTo>
                        <a:pt x="355" y="132"/>
                      </a:lnTo>
                      <a:lnTo>
                        <a:pt x="351" y="132"/>
                      </a:lnTo>
                      <a:lnTo>
                        <a:pt x="347" y="132"/>
                      </a:lnTo>
                      <a:lnTo>
                        <a:pt x="343" y="132"/>
                      </a:lnTo>
                      <a:lnTo>
                        <a:pt x="339" y="132"/>
                      </a:lnTo>
                      <a:lnTo>
                        <a:pt x="334" y="132"/>
                      </a:lnTo>
                      <a:lnTo>
                        <a:pt x="330" y="132"/>
                      </a:lnTo>
                      <a:lnTo>
                        <a:pt x="327" y="132"/>
                      </a:lnTo>
                      <a:lnTo>
                        <a:pt x="323" y="132"/>
                      </a:lnTo>
                      <a:lnTo>
                        <a:pt x="319" y="132"/>
                      </a:lnTo>
                      <a:lnTo>
                        <a:pt x="315" y="132"/>
                      </a:lnTo>
                      <a:lnTo>
                        <a:pt x="311" y="132"/>
                      </a:lnTo>
                      <a:lnTo>
                        <a:pt x="307" y="132"/>
                      </a:lnTo>
                      <a:lnTo>
                        <a:pt x="303" y="132"/>
                      </a:lnTo>
                      <a:lnTo>
                        <a:pt x="299" y="132"/>
                      </a:lnTo>
                      <a:lnTo>
                        <a:pt x="295" y="132"/>
                      </a:lnTo>
                      <a:lnTo>
                        <a:pt x="290" y="132"/>
                      </a:lnTo>
                      <a:lnTo>
                        <a:pt x="286" y="132"/>
                      </a:lnTo>
                      <a:lnTo>
                        <a:pt x="282" y="132"/>
                      </a:lnTo>
                      <a:lnTo>
                        <a:pt x="278" y="132"/>
                      </a:lnTo>
                      <a:lnTo>
                        <a:pt x="274" y="132"/>
                      </a:lnTo>
                      <a:lnTo>
                        <a:pt x="270" y="132"/>
                      </a:lnTo>
                      <a:lnTo>
                        <a:pt x="266" y="132"/>
                      </a:lnTo>
                      <a:lnTo>
                        <a:pt x="262" y="132"/>
                      </a:lnTo>
                      <a:lnTo>
                        <a:pt x="258" y="132"/>
                      </a:lnTo>
                      <a:lnTo>
                        <a:pt x="254" y="132"/>
                      </a:lnTo>
                      <a:lnTo>
                        <a:pt x="250" y="132"/>
                      </a:lnTo>
                      <a:lnTo>
                        <a:pt x="245" y="132"/>
                      </a:lnTo>
                      <a:lnTo>
                        <a:pt x="242" y="132"/>
                      </a:lnTo>
                      <a:lnTo>
                        <a:pt x="238" y="132"/>
                      </a:lnTo>
                      <a:lnTo>
                        <a:pt x="234" y="132"/>
                      </a:lnTo>
                      <a:lnTo>
                        <a:pt x="230" y="132"/>
                      </a:lnTo>
                      <a:lnTo>
                        <a:pt x="226" y="132"/>
                      </a:lnTo>
                      <a:lnTo>
                        <a:pt x="222" y="132"/>
                      </a:lnTo>
                      <a:lnTo>
                        <a:pt x="218" y="132"/>
                      </a:lnTo>
                      <a:lnTo>
                        <a:pt x="214" y="132"/>
                      </a:lnTo>
                      <a:lnTo>
                        <a:pt x="210" y="132"/>
                      </a:lnTo>
                      <a:lnTo>
                        <a:pt x="206" y="132"/>
                      </a:lnTo>
                      <a:lnTo>
                        <a:pt x="201" y="132"/>
                      </a:lnTo>
                      <a:lnTo>
                        <a:pt x="197" y="132"/>
                      </a:lnTo>
                      <a:lnTo>
                        <a:pt x="193" y="132"/>
                      </a:lnTo>
                      <a:lnTo>
                        <a:pt x="189" y="132"/>
                      </a:lnTo>
                      <a:lnTo>
                        <a:pt x="185" y="132"/>
                      </a:lnTo>
                      <a:lnTo>
                        <a:pt x="181" y="132"/>
                      </a:lnTo>
                      <a:lnTo>
                        <a:pt x="177" y="132"/>
                      </a:lnTo>
                      <a:lnTo>
                        <a:pt x="174" y="132"/>
                      </a:lnTo>
                      <a:lnTo>
                        <a:pt x="170" y="132"/>
                      </a:lnTo>
                      <a:lnTo>
                        <a:pt x="166" y="132"/>
                      </a:lnTo>
                      <a:lnTo>
                        <a:pt x="162" y="132"/>
                      </a:lnTo>
                      <a:lnTo>
                        <a:pt x="158" y="132"/>
                      </a:lnTo>
                      <a:lnTo>
                        <a:pt x="153" y="132"/>
                      </a:lnTo>
                      <a:lnTo>
                        <a:pt x="149" y="132"/>
                      </a:lnTo>
                      <a:lnTo>
                        <a:pt x="145" y="132"/>
                      </a:lnTo>
                      <a:lnTo>
                        <a:pt x="141" y="132"/>
                      </a:lnTo>
                      <a:lnTo>
                        <a:pt x="137" y="132"/>
                      </a:lnTo>
                      <a:lnTo>
                        <a:pt x="133" y="132"/>
                      </a:lnTo>
                      <a:lnTo>
                        <a:pt x="129" y="132"/>
                      </a:lnTo>
                      <a:lnTo>
                        <a:pt x="125" y="132"/>
                      </a:lnTo>
                      <a:lnTo>
                        <a:pt x="121" y="132"/>
                      </a:lnTo>
                      <a:lnTo>
                        <a:pt x="117" y="132"/>
                      </a:lnTo>
                      <a:lnTo>
                        <a:pt x="113" y="132"/>
                      </a:lnTo>
                      <a:lnTo>
                        <a:pt x="109" y="132"/>
                      </a:lnTo>
                      <a:lnTo>
                        <a:pt x="105" y="132"/>
                      </a:lnTo>
                      <a:lnTo>
                        <a:pt x="101" y="132"/>
                      </a:lnTo>
                      <a:lnTo>
                        <a:pt x="97" y="132"/>
                      </a:lnTo>
                      <a:lnTo>
                        <a:pt x="93" y="132"/>
                      </a:lnTo>
                      <a:lnTo>
                        <a:pt x="89" y="132"/>
                      </a:lnTo>
                      <a:lnTo>
                        <a:pt x="85" y="132"/>
                      </a:lnTo>
                      <a:lnTo>
                        <a:pt x="81" y="132"/>
                      </a:lnTo>
                      <a:lnTo>
                        <a:pt x="77" y="132"/>
                      </a:lnTo>
                      <a:lnTo>
                        <a:pt x="73" y="132"/>
                      </a:lnTo>
                      <a:lnTo>
                        <a:pt x="69" y="132"/>
                      </a:lnTo>
                      <a:lnTo>
                        <a:pt x="64" y="132"/>
                      </a:lnTo>
                      <a:lnTo>
                        <a:pt x="60" y="132"/>
                      </a:lnTo>
                      <a:lnTo>
                        <a:pt x="56" y="132"/>
                      </a:lnTo>
                      <a:lnTo>
                        <a:pt x="52" y="132"/>
                      </a:lnTo>
                      <a:lnTo>
                        <a:pt x="48" y="132"/>
                      </a:lnTo>
                      <a:lnTo>
                        <a:pt x="44" y="132"/>
                      </a:lnTo>
                      <a:lnTo>
                        <a:pt x="40" y="132"/>
                      </a:lnTo>
                      <a:lnTo>
                        <a:pt x="36" y="132"/>
                      </a:lnTo>
                      <a:lnTo>
                        <a:pt x="33" y="132"/>
                      </a:lnTo>
                      <a:lnTo>
                        <a:pt x="29" y="132"/>
                      </a:lnTo>
                      <a:lnTo>
                        <a:pt x="25" y="132"/>
                      </a:lnTo>
                      <a:lnTo>
                        <a:pt x="20" y="132"/>
                      </a:lnTo>
                      <a:lnTo>
                        <a:pt x="16" y="132"/>
                      </a:lnTo>
                      <a:lnTo>
                        <a:pt x="12" y="132"/>
                      </a:lnTo>
                      <a:lnTo>
                        <a:pt x="8" y="132"/>
                      </a:lnTo>
                      <a:lnTo>
                        <a:pt x="4" y="132"/>
                      </a:lnTo>
                      <a:lnTo>
                        <a:pt x="0" y="132"/>
                      </a:lnTo>
                    </a:path>
                  </a:pathLst>
                </a:custGeom>
                <a:solidFill>
                  <a:srgbClr val="CC0000"/>
                </a:solidFill>
                <a:ln w="12700" cap="rnd">
                  <a:noFill/>
                  <a:round/>
                  <a:headEnd/>
                  <a:tailEnd/>
                </a:ln>
              </p:spPr>
              <p:txBody>
                <a:bodyPr/>
                <a:lstStyle/>
                <a:p>
                  <a:endParaRPr lang="en-US"/>
                </a:p>
              </p:txBody>
            </p:sp>
            <p:sp>
              <p:nvSpPr>
                <p:cNvPr id="4123" name="Line 14"/>
                <p:cNvSpPr>
                  <a:spLocks noChangeShapeType="1"/>
                </p:cNvSpPr>
                <p:nvPr/>
              </p:nvSpPr>
              <p:spPr bwMode="auto">
                <a:xfrm flipH="1">
                  <a:off x="2644" y="2335"/>
                  <a:ext cx="2447" cy="0"/>
                </a:xfrm>
                <a:prstGeom prst="line">
                  <a:avLst/>
                </a:prstGeom>
                <a:noFill/>
                <a:ln w="12700">
                  <a:solidFill>
                    <a:srgbClr val="000000"/>
                  </a:solidFill>
                  <a:round/>
                  <a:headEnd/>
                  <a:tailEnd/>
                </a:ln>
              </p:spPr>
              <p:txBody>
                <a:bodyPr wrap="none" anchor="ctr"/>
                <a:lstStyle/>
                <a:p>
                  <a:endParaRPr lang="en-US"/>
                </a:p>
              </p:txBody>
            </p:sp>
          </p:grpSp>
          <p:sp>
            <p:nvSpPr>
              <p:cNvPr id="4107" name="Rectangle 16"/>
              <p:cNvSpPr>
                <a:spLocks noChangeArrowheads="1"/>
              </p:cNvSpPr>
              <p:nvPr/>
            </p:nvSpPr>
            <p:spPr bwMode="auto">
              <a:xfrm flipH="1">
                <a:off x="3737" y="2381"/>
                <a:ext cx="234" cy="108"/>
              </a:xfrm>
              <a:prstGeom prst="rect">
                <a:avLst/>
              </a:prstGeom>
              <a:noFill/>
              <a:ln w="12700">
                <a:noFill/>
                <a:miter lim="800000"/>
                <a:headEnd/>
                <a:tailEnd/>
              </a:ln>
            </p:spPr>
            <p:txBody>
              <a:bodyPr wrap="none" lIns="90488" tIns="44450" rIns="90488" bIns="44450" anchor="ctr"/>
              <a:lstStyle/>
              <a:p>
                <a:pPr algn="ctr"/>
                <a:r>
                  <a:rPr lang="en-US" sz="1800" b="1" i="0">
                    <a:solidFill>
                      <a:schemeClr val="bg2"/>
                    </a:solidFill>
                    <a:latin typeface="Symbol" pitchFamily="18" charset="2"/>
                  </a:rPr>
                  <a:t></a:t>
                </a:r>
                <a:r>
                  <a:rPr lang="en-US" sz="1800" b="1" i="0">
                    <a:solidFill>
                      <a:schemeClr val="bg2"/>
                    </a:solidFill>
                  </a:rPr>
                  <a:t>=40</a:t>
                </a:r>
              </a:p>
            </p:txBody>
          </p:sp>
          <p:sp>
            <p:nvSpPr>
              <p:cNvPr id="4108" name="Freeform 17"/>
              <p:cNvSpPr>
                <a:spLocks/>
              </p:cNvSpPr>
              <p:nvPr/>
            </p:nvSpPr>
            <p:spPr bwMode="auto">
              <a:xfrm>
                <a:off x="2724" y="2187"/>
                <a:ext cx="728" cy="141"/>
              </a:xfrm>
              <a:custGeom>
                <a:avLst/>
                <a:gdLst>
                  <a:gd name="T0" fmla="*/ 705 w 728"/>
                  <a:gd name="T1" fmla="*/ 140 h 141"/>
                  <a:gd name="T2" fmla="*/ 680 w 728"/>
                  <a:gd name="T3" fmla="*/ 140 h 141"/>
                  <a:gd name="T4" fmla="*/ 654 w 728"/>
                  <a:gd name="T5" fmla="*/ 140 h 141"/>
                  <a:gd name="T6" fmla="*/ 628 w 728"/>
                  <a:gd name="T7" fmla="*/ 140 h 141"/>
                  <a:gd name="T8" fmla="*/ 604 w 728"/>
                  <a:gd name="T9" fmla="*/ 140 h 141"/>
                  <a:gd name="T10" fmla="*/ 578 w 728"/>
                  <a:gd name="T11" fmla="*/ 140 h 141"/>
                  <a:gd name="T12" fmla="*/ 553 w 728"/>
                  <a:gd name="T13" fmla="*/ 140 h 141"/>
                  <a:gd name="T14" fmla="*/ 527 w 728"/>
                  <a:gd name="T15" fmla="*/ 140 h 141"/>
                  <a:gd name="T16" fmla="*/ 502 w 728"/>
                  <a:gd name="T17" fmla="*/ 140 h 141"/>
                  <a:gd name="T18" fmla="*/ 476 w 728"/>
                  <a:gd name="T19" fmla="*/ 140 h 141"/>
                  <a:gd name="T20" fmla="*/ 451 w 728"/>
                  <a:gd name="T21" fmla="*/ 140 h 141"/>
                  <a:gd name="T22" fmla="*/ 426 w 728"/>
                  <a:gd name="T23" fmla="*/ 140 h 141"/>
                  <a:gd name="T24" fmla="*/ 400 w 728"/>
                  <a:gd name="T25" fmla="*/ 140 h 141"/>
                  <a:gd name="T26" fmla="*/ 374 w 728"/>
                  <a:gd name="T27" fmla="*/ 140 h 141"/>
                  <a:gd name="T28" fmla="*/ 349 w 728"/>
                  <a:gd name="T29" fmla="*/ 0 h 141"/>
                  <a:gd name="T30" fmla="*/ 323 w 728"/>
                  <a:gd name="T31" fmla="*/ 19 h 141"/>
                  <a:gd name="T32" fmla="*/ 299 w 728"/>
                  <a:gd name="T33" fmla="*/ 36 h 141"/>
                  <a:gd name="T34" fmla="*/ 273 w 728"/>
                  <a:gd name="T35" fmla="*/ 52 h 141"/>
                  <a:gd name="T36" fmla="*/ 247 w 728"/>
                  <a:gd name="T37" fmla="*/ 64 h 141"/>
                  <a:gd name="T38" fmla="*/ 222 w 728"/>
                  <a:gd name="T39" fmla="*/ 76 h 141"/>
                  <a:gd name="T40" fmla="*/ 196 w 728"/>
                  <a:gd name="T41" fmla="*/ 87 h 141"/>
                  <a:gd name="T42" fmla="*/ 171 w 728"/>
                  <a:gd name="T43" fmla="*/ 94 h 141"/>
                  <a:gd name="T44" fmla="*/ 146 w 728"/>
                  <a:gd name="T45" fmla="*/ 102 h 141"/>
                  <a:gd name="T46" fmla="*/ 120 w 728"/>
                  <a:gd name="T47" fmla="*/ 108 h 141"/>
                  <a:gd name="T48" fmla="*/ 95 w 728"/>
                  <a:gd name="T49" fmla="*/ 114 h 141"/>
                  <a:gd name="T50" fmla="*/ 69 w 728"/>
                  <a:gd name="T51" fmla="*/ 119 h 141"/>
                  <a:gd name="T52" fmla="*/ 44 w 728"/>
                  <a:gd name="T53" fmla="*/ 123 h 141"/>
                  <a:gd name="T54" fmla="*/ 18 w 728"/>
                  <a:gd name="T55" fmla="*/ 126 h 141"/>
                  <a:gd name="T56" fmla="*/ 4 w 728"/>
                  <a:gd name="T57" fmla="*/ 140 h 141"/>
                  <a:gd name="T58" fmla="*/ 29 w 728"/>
                  <a:gd name="T59" fmla="*/ 140 h 141"/>
                  <a:gd name="T60" fmla="*/ 55 w 728"/>
                  <a:gd name="T61" fmla="*/ 140 h 141"/>
                  <a:gd name="T62" fmla="*/ 80 w 728"/>
                  <a:gd name="T63" fmla="*/ 140 h 141"/>
                  <a:gd name="T64" fmla="*/ 106 w 728"/>
                  <a:gd name="T65" fmla="*/ 140 h 141"/>
                  <a:gd name="T66" fmla="*/ 131 w 728"/>
                  <a:gd name="T67" fmla="*/ 140 h 141"/>
                  <a:gd name="T68" fmla="*/ 157 w 728"/>
                  <a:gd name="T69" fmla="*/ 140 h 141"/>
                  <a:gd name="T70" fmla="*/ 182 w 728"/>
                  <a:gd name="T71" fmla="*/ 140 h 141"/>
                  <a:gd name="T72" fmla="*/ 207 w 728"/>
                  <a:gd name="T73" fmla="*/ 140 h 141"/>
                  <a:gd name="T74" fmla="*/ 233 w 728"/>
                  <a:gd name="T75" fmla="*/ 140 h 141"/>
                  <a:gd name="T76" fmla="*/ 258 w 728"/>
                  <a:gd name="T77" fmla="*/ 140 h 141"/>
                  <a:gd name="T78" fmla="*/ 284 w 728"/>
                  <a:gd name="T79" fmla="*/ 140 h 141"/>
                  <a:gd name="T80" fmla="*/ 310 w 728"/>
                  <a:gd name="T81" fmla="*/ 140 h 141"/>
                  <a:gd name="T82" fmla="*/ 334 w 728"/>
                  <a:gd name="T83" fmla="*/ 140 h 141"/>
                  <a:gd name="T84" fmla="*/ 360 w 728"/>
                  <a:gd name="T85" fmla="*/ 140 h 141"/>
                  <a:gd name="T86" fmla="*/ 385 w 728"/>
                  <a:gd name="T87" fmla="*/ 140 h 141"/>
                  <a:gd name="T88" fmla="*/ 411 w 728"/>
                  <a:gd name="T89" fmla="*/ 140 h 141"/>
                  <a:gd name="T90" fmla="*/ 436 w 728"/>
                  <a:gd name="T91" fmla="*/ 140 h 141"/>
                  <a:gd name="T92" fmla="*/ 462 w 728"/>
                  <a:gd name="T93" fmla="*/ 140 h 141"/>
                  <a:gd name="T94" fmla="*/ 487 w 728"/>
                  <a:gd name="T95" fmla="*/ 140 h 141"/>
                  <a:gd name="T96" fmla="*/ 512 w 728"/>
                  <a:gd name="T97" fmla="*/ 140 h 141"/>
                  <a:gd name="T98" fmla="*/ 538 w 728"/>
                  <a:gd name="T99" fmla="*/ 140 h 141"/>
                  <a:gd name="T100" fmla="*/ 564 w 728"/>
                  <a:gd name="T101" fmla="*/ 140 h 141"/>
                  <a:gd name="T102" fmla="*/ 589 w 728"/>
                  <a:gd name="T103" fmla="*/ 140 h 141"/>
                  <a:gd name="T104" fmla="*/ 615 w 728"/>
                  <a:gd name="T105" fmla="*/ 140 h 141"/>
                  <a:gd name="T106" fmla="*/ 639 w 728"/>
                  <a:gd name="T107" fmla="*/ 140 h 141"/>
                  <a:gd name="T108" fmla="*/ 665 w 728"/>
                  <a:gd name="T109" fmla="*/ 140 h 141"/>
                  <a:gd name="T110" fmla="*/ 691 w 728"/>
                  <a:gd name="T111" fmla="*/ 140 h 141"/>
                  <a:gd name="T112" fmla="*/ 716 w 728"/>
                  <a:gd name="T113" fmla="*/ 140 h 1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8"/>
                  <a:gd name="T172" fmla="*/ 0 h 141"/>
                  <a:gd name="T173" fmla="*/ 728 w 728"/>
                  <a:gd name="T174" fmla="*/ 141 h 1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8" h="141">
                    <a:moveTo>
                      <a:pt x="727" y="140"/>
                    </a:moveTo>
                    <a:lnTo>
                      <a:pt x="723" y="140"/>
                    </a:lnTo>
                    <a:lnTo>
                      <a:pt x="720" y="140"/>
                    </a:lnTo>
                    <a:lnTo>
                      <a:pt x="716" y="140"/>
                    </a:lnTo>
                    <a:lnTo>
                      <a:pt x="712" y="140"/>
                    </a:lnTo>
                    <a:lnTo>
                      <a:pt x="709" y="140"/>
                    </a:lnTo>
                    <a:lnTo>
                      <a:pt x="705" y="140"/>
                    </a:lnTo>
                    <a:lnTo>
                      <a:pt x="701" y="140"/>
                    </a:lnTo>
                    <a:lnTo>
                      <a:pt x="698" y="140"/>
                    </a:lnTo>
                    <a:lnTo>
                      <a:pt x="695" y="140"/>
                    </a:lnTo>
                    <a:lnTo>
                      <a:pt x="691" y="140"/>
                    </a:lnTo>
                    <a:lnTo>
                      <a:pt x="687" y="140"/>
                    </a:lnTo>
                    <a:lnTo>
                      <a:pt x="684" y="140"/>
                    </a:lnTo>
                    <a:lnTo>
                      <a:pt x="680" y="140"/>
                    </a:lnTo>
                    <a:lnTo>
                      <a:pt x="676" y="140"/>
                    </a:lnTo>
                    <a:lnTo>
                      <a:pt x="673" y="140"/>
                    </a:lnTo>
                    <a:lnTo>
                      <a:pt x="669" y="140"/>
                    </a:lnTo>
                    <a:lnTo>
                      <a:pt x="665" y="140"/>
                    </a:lnTo>
                    <a:lnTo>
                      <a:pt x="662" y="140"/>
                    </a:lnTo>
                    <a:lnTo>
                      <a:pt x="658" y="140"/>
                    </a:lnTo>
                    <a:lnTo>
                      <a:pt x="654" y="140"/>
                    </a:lnTo>
                    <a:lnTo>
                      <a:pt x="651" y="140"/>
                    </a:lnTo>
                    <a:lnTo>
                      <a:pt x="647" y="140"/>
                    </a:lnTo>
                    <a:lnTo>
                      <a:pt x="643" y="140"/>
                    </a:lnTo>
                    <a:lnTo>
                      <a:pt x="639" y="140"/>
                    </a:lnTo>
                    <a:lnTo>
                      <a:pt x="636" y="140"/>
                    </a:lnTo>
                    <a:lnTo>
                      <a:pt x="632" y="140"/>
                    </a:lnTo>
                    <a:lnTo>
                      <a:pt x="628" y="140"/>
                    </a:lnTo>
                    <a:lnTo>
                      <a:pt x="626" y="140"/>
                    </a:lnTo>
                    <a:lnTo>
                      <a:pt x="622" y="140"/>
                    </a:lnTo>
                    <a:lnTo>
                      <a:pt x="618" y="140"/>
                    </a:lnTo>
                    <a:lnTo>
                      <a:pt x="615" y="140"/>
                    </a:lnTo>
                    <a:lnTo>
                      <a:pt x="611" y="140"/>
                    </a:lnTo>
                    <a:lnTo>
                      <a:pt x="607" y="140"/>
                    </a:lnTo>
                    <a:lnTo>
                      <a:pt x="604" y="140"/>
                    </a:lnTo>
                    <a:lnTo>
                      <a:pt x="600" y="140"/>
                    </a:lnTo>
                    <a:lnTo>
                      <a:pt x="596" y="140"/>
                    </a:lnTo>
                    <a:lnTo>
                      <a:pt x="592" y="140"/>
                    </a:lnTo>
                    <a:lnTo>
                      <a:pt x="589" y="140"/>
                    </a:lnTo>
                    <a:lnTo>
                      <a:pt x="585" y="140"/>
                    </a:lnTo>
                    <a:lnTo>
                      <a:pt x="581" y="140"/>
                    </a:lnTo>
                    <a:lnTo>
                      <a:pt x="578" y="140"/>
                    </a:lnTo>
                    <a:lnTo>
                      <a:pt x="574" y="140"/>
                    </a:lnTo>
                    <a:lnTo>
                      <a:pt x="570" y="140"/>
                    </a:lnTo>
                    <a:lnTo>
                      <a:pt x="568" y="140"/>
                    </a:lnTo>
                    <a:lnTo>
                      <a:pt x="564" y="140"/>
                    </a:lnTo>
                    <a:lnTo>
                      <a:pt x="560" y="140"/>
                    </a:lnTo>
                    <a:lnTo>
                      <a:pt x="557" y="140"/>
                    </a:lnTo>
                    <a:lnTo>
                      <a:pt x="553" y="140"/>
                    </a:lnTo>
                    <a:lnTo>
                      <a:pt x="549" y="140"/>
                    </a:lnTo>
                    <a:lnTo>
                      <a:pt x="545" y="140"/>
                    </a:lnTo>
                    <a:lnTo>
                      <a:pt x="542" y="140"/>
                    </a:lnTo>
                    <a:lnTo>
                      <a:pt x="538" y="140"/>
                    </a:lnTo>
                    <a:lnTo>
                      <a:pt x="534" y="140"/>
                    </a:lnTo>
                    <a:lnTo>
                      <a:pt x="531" y="140"/>
                    </a:lnTo>
                    <a:lnTo>
                      <a:pt x="527" y="140"/>
                    </a:lnTo>
                    <a:lnTo>
                      <a:pt x="523" y="140"/>
                    </a:lnTo>
                    <a:lnTo>
                      <a:pt x="520" y="140"/>
                    </a:lnTo>
                    <a:lnTo>
                      <a:pt x="516" y="140"/>
                    </a:lnTo>
                    <a:lnTo>
                      <a:pt x="512" y="140"/>
                    </a:lnTo>
                    <a:lnTo>
                      <a:pt x="509" y="140"/>
                    </a:lnTo>
                    <a:lnTo>
                      <a:pt x="506" y="140"/>
                    </a:lnTo>
                    <a:lnTo>
                      <a:pt x="502" y="140"/>
                    </a:lnTo>
                    <a:lnTo>
                      <a:pt x="498" y="140"/>
                    </a:lnTo>
                    <a:lnTo>
                      <a:pt x="495" y="140"/>
                    </a:lnTo>
                    <a:lnTo>
                      <a:pt x="491" y="140"/>
                    </a:lnTo>
                    <a:lnTo>
                      <a:pt x="487" y="140"/>
                    </a:lnTo>
                    <a:lnTo>
                      <a:pt x="484" y="140"/>
                    </a:lnTo>
                    <a:lnTo>
                      <a:pt x="480" y="140"/>
                    </a:lnTo>
                    <a:lnTo>
                      <a:pt x="476" y="140"/>
                    </a:lnTo>
                    <a:lnTo>
                      <a:pt x="473" y="140"/>
                    </a:lnTo>
                    <a:lnTo>
                      <a:pt x="469" y="140"/>
                    </a:lnTo>
                    <a:lnTo>
                      <a:pt x="465" y="140"/>
                    </a:lnTo>
                    <a:lnTo>
                      <a:pt x="462" y="140"/>
                    </a:lnTo>
                    <a:lnTo>
                      <a:pt x="458" y="140"/>
                    </a:lnTo>
                    <a:lnTo>
                      <a:pt x="454" y="140"/>
                    </a:lnTo>
                    <a:lnTo>
                      <a:pt x="451" y="140"/>
                    </a:lnTo>
                    <a:lnTo>
                      <a:pt x="447" y="140"/>
                    </a:lnTo>
                    <a:lnTo>
                      <a:pt x="443" y="140"/>
                    </a:lnTo>
                    <a:lnTo>
                      <a:pt x="440" y="140"/>
                    </a:lnTo>
                    <a:lnTo>
                      <a:pt x="436" y="140"/>
                    </a:lnTo>
                    <a:lnTo>
                      <a:pt x="432" y="140"/>
                    </a:lnTo>
                    <a:lnTo>
                      <a:pt x="429" y="140"/>
                    </a:lnTo>
                    <a:lnTo>
                      <a:pt x="426" y="140"/>
                    </a:lnTo>
                    <a:lnTo>
                      <a:pt x="422" y="140"/>
                    </a:lnTo>
                    <a:lnTo>
                      <a:pt x="418" y="140"/>
                    </a:lnTo>
                    <a:lnTo>
                      <a:pt x="415" y="140"/>
                    </a:lnTo>
                    <a:lnTo>
                      <a:pt x="411" y="140"/>
                    </a:lnTo>
                    <a:lnTo>
                      <a:pt x="407" y="140"/>
                    </a:lnTo>
                    <a:lnTo>
                      <a:pt x="404" y="140"/>
                    </a:lnTo>
                    <a:lnTo>
                      <a:pt x="400" y="140"/>
                    </a:lnTo>
                    <a:lnTo>
                      <a:pt x="396" y="140"/>
                    </a:lnTo>
                    <a:lnTo>
                      <a:pt x="393" y="140"/>
                    </a:lnTo>
                    <a:lnTo>
                      <a:pt x="389" y="140"/>
                    </a:lnTo>
                    <a:lnTo>
                      <a:pt x="385" y="140"/>
                    </a:lnTo>
                    <a:lnTo>
                      <a:pt x="381" y="140"/>
                    </a:lnTo>
                    <a:lnTo>
                      <a:pt x="378" y="140"/>
                    </a:lnTo>
                    <a:lnTo>
                      <a:pt x="374" y="140"/>
                    </a:lnTo>
                    <a:lnTo>
                      <a:pt x="371" y="140"/>
                    </a:lnTo>
                    <a:lnTo>
                      <a:pt x="368" y="140"/>
                    </a:lnTo>
                    <a:lnTo>
                      <a:pt x="364" y="140"/>
                    </a:lnTo>
                    <a:lnTo>
                      <a:pt x="360" y="140"/>
                    </a:lnTo>
                    <a:lnTo>
                      <a:pt x="357" y="140"/>
                    </a:lnTo>
                    <a:lnTo>
                      <a:pt x="353" y="140"/>
                    </a:lnTo>
                    <a:lnTo>
                      <a:pt x="349" y="0"/>
                    </a:lnTo>
                    <a:lnTo>
                      <a:pt x="346" y="3"/>
                    </a:lnTo>
                    <a:lnTo>
                      <a:pt x="342" y="6"/>
                    </a:lnTo>
                    <a:lnTo>
                      <a:pt x="338" y="9"/>
                    </a:lnTo>
                    <a:lnTo>
                      <a:pt x="334" y="12"/>
                    </a:lnTo>
                    <a:lnTo>
                      <a:pt x="331" y="14"/>
                    </a:lnTo>
                    <a:lnTo>
                      <a:pt x="327" y="17"/>
                    </a:lnTo>
                    <a:lnTo>
                      <a:pt x="323" y="19"/>
                    </a:lnTo>
                    <a:lnTo>
                      <a:pt x="320" y="21"/>
                    </a:lnTo>
                    <a:lnTo>
                      <a:pt x="316" y="24"/>
                    </a:lnTo>
                    <a:lnTo>
                      <a:pt x="313" y="26"/>
                    </a:lnTo>
                    <a:lnTo>
                      <a:pt x="310" y="29"/>
                    </a:lnTo>
                    <a:lnTo>
                      <a:pt x="306" y="31"/>
                    </a:lnTo>
                    <a:lnTo>
                      <a:pt x="302" y="33"/>
                    </a:lnTo>
                    <a:lnTo>
                      <a:pt x="299" y="36"/>
                    </a:lnTo>
                    <a:lnTo>
                      <a:pt x="295" y="38"/>
                    </a:lnTo>
                    <a:lnTo>
                      <a:pt x="291" y="41"/>
                    </a:lnTo>
                    <a:lnTo>
                      <a:pt x="287" y="43"/>
                    </a:lnTo>
                    <a:lnTo>
                      <a:pt x="284" y="45"/>
                    </a:lnTo>
                    <a:lnTo>
                      <a:pt x="280" y="47"/>
                    </a:lnTo>
                    <a:lnTo>
                      <a:pt x="276" y="49"/>
                    </a:lnTo>
                    <a:lnTo>
                      <a:pt x="273" y="52"/>
                    </a:lnTo>
                    <a:lnTo>
                      <a:pt x="269" y="53"/>
                    </a:lnTo>
                    <a:lnTo>
                      <a:pt x="265" y="54"/>
                    </a:lnTo>
                    <a:lnTo>
                      <a:pt x="262" y="57"/>
                    </a:lnTo>
                    <a:lnTo>
                      <a:pt x="258" y="58"/>
                    </a:lnTo>
                    <a:lnTo>
                      <a:pt x="254" y="60"/>
                    </a:lnTo>
                    <a:lnTo>
                      <a:pt x="251" y="62"/>
                    </a:lnTo>
                    <a:lnTo>
                      <a:pt x="247" y="64"/>
                    </a:lnTo>
                    <a:lnTo>
                      <a:pt x="244" y="66"/>
                    </a:lnTo>
                    <a:lnTo>
                      <a:pt x="240" y="68"/>
                    </a:lnTo>
                    <a:lnTo>
                      <a:pt x="237" y="69"/>
                    </a:lnTo>
                    <a:lnTo>
                      <a:pt x="233" y="71"/>
                    </a:lnTo>
                    <a:lnTo>
                      <a:pt x="229" y="73"/>
                    </a:lnTo>
                    <a:lnTo>
                      <a:pt x="226" y="74"/>
                    </a:lnTo>
                    <a:lnTo>
                      <a:pt x="222" y="76"/>
                    </a:lnTo>
                    <a:lnTo>
                      <a:pt x="218" y="78"/>
                    </a:lnTo>
                    <a:lnTo>
                      <a:pt x="215" y="79"/>
                    </a:lnTo>
                    <a:lnTo>
                      <a:pt x="211" y="81"/>
                    </a:lnTo>
                    <a:lnTo>
                      <a:pt x="207" y="82"/>
                    </a:lnTo>
                    <a:lnTo>
                      <a:pt x="204" y="84"/>
                    </a:lnTo>
                    <a:lnTo>
                      <a:pt x="200" y="85"/>
                    </a:lnTo>
                    <a:lnTo>
                      <a:pt x="196" y="87"/>
                    </a:lnTo>
                    <a:lnTo>
                      <a:pt x="193" y="88"/>
                    </a:lnTo>
                    <a:lnTo>
                      <a:pt x="189" y="88"/>
                    </a:lnTo>
                    <a:lnTo>
                      <a:pt x="185" y="90"/>
                    </a:lnTo>
                    <a:lnTo>
                      <a:pt x="182" y="90"/>
                    </a:lnTo>
                    <a:lnTo>
                      <a:pt x="178" y="92"/>
                    </a:lnTo>
                    <a:lnTo>
                      <a:pt x="175" y="93"/>
                    </a:lnTo>
                    <a:lnTo>
                      <a:pt x="171" y="94"/>
                    </a:lnTo>
                    <a:lnTo>
                      <a:pt x="168" y="95"/>
                    </a:lnTo>
                    <a:lnTo>
                      <a:pt x="164" y="97"/>
                    </a:lnTo>
                    <a:lnTo>
                      <a:pt x="160" y="98"/>
                    </a:lnTo>
                    <a:lnTo>
                      <a:pt x="157" y="99"/>
                    </a:lnTo>
                    <a:lnTo>
                      <a:pt x="153" y="100"/>
                    </a:lnTo>
                    <a:lnTo>
                      <a:pt x="149" y="101"/>
                    </a:lnTo>
                    <a:lnTo>
                      <a:pt x="146" y="102"/>
                    </a:lnTo>
                    <a:lnTo>
                      <a:pt x="142" y="103"/>
                    </a:lnTo>
                    <a:lnTo>
                      <a:pt x="138" y="104"/>
                    </a:lnTo>
                    <a:lnTo>
                      <a:pt x="135" y="105"/>
                    </a:lnTo>
                    <a:lnTo>
                      <a:pt x="131" y="106"/>
                    </a:lnTo>
                    <a:lnTo>
                      <a:pt x="127" y="107"/>
                    </a:lnTo>
                    <a:lnTo>
                      <a:pt x="123" y="108"/>
                    </a:lnTo>
                    <a:lnTo>
                      <a:pt x="120" y="108"/>
                    </a:lnTo>
                    <a:lnTo>
                      <a:pt x="117" y="109"/>
                    </a:lnTo>
                    <a:lnTo>
                      <a:pt x="113" y="110"/>
                    </a:lnTo>
                    <a:lnTo>
                      <a:pt x="110" y="111"/>
                    </a:lnTo>
                    <a:lnTo>
                      <a:pt x="106" y="112"/>
                    </a:lnTo>
                    <a:lnTo>
                      <a:pt x="102" y="113"/>
                    </a:lnTo>
                    <a:lnTo>
                      <a:pt x="99" y="114"/>
                    </a:lnTo>
                    <a:lnTo>
                      <a:pt x="95" y="114"/>
                    </a:lnTo>
                    <a:lnTo>
                      <a:pt x="91" y="115"/>
                    </a:lnTo>
                    <a:lnTo>
                      <a:pt x="88" y="116"/>
                    </a:lnTo>
                    <a:lnTo>
                      <a:pt x="84" y="116"/>
                    </a:lnTo>
                    <a:lnTo>
                      <a:pt x="80" y="117"/>
                    </a:lnTo>
                    <a:lnTo>
                      <a:pt x="76" y="118"/>
                    </a:lnTo>
                    <a:lnTo>
                      <a:pt x="73" y="118"/>
                    </a:lnTo>
                    <a:lnTo>
                      <a:pt x="69" y="119"/>
                    </a:lnTo>
                    <a:lnTo>
                      <a:pt x="65" y="120"/>
                    </a:lnTo>
                    <a:lnTo>
                      <a:pt x="62" y="120"/>
                    </a:lnTo>
                    <a:lnTo>
                      <a:pt x="58" y="121"/>
                    </a:lnTo>
                    <a:lnTo>
                      <a:pt x="55" y="121"/>
                    </a:lnTo>
                    <a:lnTo>
                      <a:pt x="52" y="122"/>
                    </a:lnTo>
                    <a:lnTo>
                      <a:pt x="48" y="123"/>
                    </a:lnTo>
                    <a:lnTo>
                      <a:pt x="44" y="123"/>
                    </a:lnTo>
                    <a:lnTo>
                      <a:pt x="41" y="123"/>
                    </a:lnTo>
                    <a:lnTo>
                      <a:pt x="37" y="123"/>
                    </a:lnTo>
                    <a:lnTo>
                      <a:pt x="33" y="124"/>
                    </a:lnTo>
                    <a:lnTo>
                      <a:pt x="29" y="124"/>
                    </a:lnTo>
                    <a:lnTo>
                      <a:pt x="26" y="125"/>
                    </a:lnTo>
                    <a:lnTo>
                      <a:pt x="22" y="125"/>
                    </a:lnTo>
                    <a:lnTo>
                      <a:pt x="18" y="126"/>
                    </a:lnTo>
                    <a:lnTo>
                      <a:pt x="15" y="126"/>
                    </a:lnTo>
                    <a:lnTo>
                      <a:pt x="11" y="126"/>
                    </a:lnTo>
                    <a:lnTo>
                      <a:pt x="7" y="127"/>
                    </a:lnTo>
                    <a:lnTo>
                      <a:pt x="4" y="127"/>
                    </a:lnTo>
                    <a:lnTo>
                      <a:pt x="0" y="128"/>
                    </a:lnTo>
                    <a:lnTo>
                      <a:pt x="0" y="140"/>
                    </a:lnTo>
                    <a:lnTo>
                      <a:pt x="4" y="140"/>
                    </a:lnTo>
                    <a:lnTo>
                      <a:pt x="7" y="140"/>
                    </a:lnTo>
                    <a:lnTo>
                      <a:pt x="11" y="140"/>
                    </a:lnTo>
                    <a:lnTo>
                      <a:pt x="15" y="140"/>
                    </a:lnTo>
                    <a:lnTo>
                      <a:pt x="18" y="140"/>
                    </a:lnTo>
                    <a:lnTo>
                      <a:pt x="22" y="140"/>
                    </a:lnTo>
                    <a:lnTo>
                      <a:pt x="26" y="140"/>
                    </a:lnTo>
                    <a:lnTo>
                      <a:pt x="29" y="140"/>
                    </a:lnTo>
                    <a:lnTo>
                      <a:pt x="33" y="140"/>
                    </a:lnTo>
                    <a:lnTo>
                      <a:pt x="37" y="140"/>
                    </a:lnTo>
                    <a:lnTo>
                      <a:pt x="41" y="140"/>
                    </a:lnTo>
                    <a:lnTo>
                      <a:pt x="44" y="140"/>
                    </a:lnTo>
                    <a:lnTo>
                      <a:pt x="48" y="140"/>
                    </a:lnTo>
                    <a:lnTo>
                      <a:pt x="52" y="140"/>
                    </a:lnTo>
                    <a:lnTo>
                      <a:pt x="55" y="140"/>
                    </a:lnTo>
                    <a:lnTo>
                      <a:pt x="58" y="140"/>
                    </a:lnTo>
                    <a:lnTo>
                      <a:pt x="62" y="140"/>
                    </a:lnTo>
                    <a:lnTo>
                      <a:pt x="65" y="140"/>
                    </a:lnTo>
                    <a:lnTo>
                      <a:pt x="69" y="140"/>
                    </a:lnTo>
                    <a:lnTo>
                      <a:pt x="73" y="140"/>
                    </a:lnTo>
                    <a:lnTo>
                      <a:pt x="76" y="140"/>
                    </a:lnTo>
                    <a:lnTo>
                      <a:pt x="80" y="140"/>
                    </a:lnTo>
                    <a:lnTo>
                      <a:pt x="84" y="140"/>
                    </a:lnTo>
                    <a:lnTo>
                      <a:pt x="88" y="140"/>
                    </a:lnTo>
                    <a:lnTo>
                      <a:pt x="91" y="140"/>
                    </a:lnTo>
                    <a:lnTo>
                      <a:pt x="95" y="140"/>
                    </a:lnTo>
                    <a:lnTo>
                      <a:pt x="99" y="140"/>
                    </a:lnTo>
                    <a:lnTo>
                      <a:pt x="102" y="140"/>
                    </a:lnTo>
                    <a:lnTo>
                      <a:pt x="106" y="140"/>
                    </a:lnTo>
                    <a:lnTo>
                      <a:pt x="110" y="140"/>
                    </a:lnTo>
                    <a:lnTo>
                      <a:pt x="113" y="140"/>
                    </a:lnTo>
                    <a:lnTo>
                      <a:pt x="117" y="140"/>
                    </a:lnTo>
                    <a:lnTo>
                      <a:pt x="120" y="140"/>
                    </a:lnTo>
                    <a:lnTo>
                      <a:pt x="123" y="140"/>
                    </a:lnTo>
                    <a:lnTo>
                      <a:pt x="127" y="140"/>
                    </a:lnTo>
                    <a:lnTo>
                      <a:pt x="131" y="140"/>
                    </a:lnTo>
                    <a:lnTo>
                      <a:pt x="135" y="140"/>
                    </a:lnTo>
                    <a:lnTo>
                      <a:pt x="138" y="140"/>
                    </a:lnTo>
                    <a:lnTo>
                      <a:pt x="142" y="140"/>
                    </a:lnTo>
                    <a:lnTo>
                      <a:pt x="146" y="140"/>
                    </a:lnTo>
                    <a:lnTo>
                      <a:pt x="149" y="140"/>
                    </a:lnTo>
                    <a:lnTo>
                      <a:pt x="153" y="140"/>
                    </a:lnTo>
                    <a:lnTo>
                      <a:pt x="157" y="140"/>
                    </a:lnTo>
                    <a:lnTo>
                      <a:pt x="160" y="140"/>
                    </a:lnTo>
                    <a:lnTo>
                      <a:pt x="164" y="140"/>
                    </a:lnTo>
                    <a:lnTo>
                      <a:pt x="168" y="140"/>
                    </a:lnTo>
                    <a:lnTo>
                      <a:pt x="171" y="140"/>
                    </a:lnTo>
                    <a:lnTo>
                      <a:pt x="175" y="140"/>
                    </a:lnTo>
                    <a:lnTo>
                      <a:pt x="178" y="140"/>
                    </a:lnTo>
                    <a:lnTo>
                      <a:pt x="182" y="140"/>
                    </a:lnTo>
                    <a:lnTo>
                      <a:pt x="185" y="140"/>
                    </a:lnTo>
                    <a:lnTo>
                      <a:pt x="189" y="140"/>
                    </a:lnTo>
                    <a:lnTo>
                      <a:pt x="193" y="140"/>
                    </a:lnTo>
                    <a:lnTo>
                      <a:pt x="196" y="140"/>
                    </a:lnTo>
                    <a:lnTo>
                      <a:pt x="200" y="140"/>
                    </a:lnTo>
                    <a:lnTo>
                      <a:pt x="204" y="140"/>
                    </a:lnTo>
                    <a:lnTo>
                      <a:pt x="207" y="140"/>
                    </a:lnTo>
                    <a:lnTo>
                      <a:pt x="211" y="140"/>
                    </a:lnTo>
                    <a:lnTo>
                      <a:pt x="215" y="140"/>
                    </a:lnTo>
                    <a:lnTo>
                      <a:pt x="218" y="140"/>
                    </a:lnTo>
                    <a:lnTo>
                      <a:pt x="222" y="140"/>
                    </a:lnTo>
                    <a:lnTo>
                      <a:pt x="226" y="140"/>
                    </a:lnTo>
                    <a:lnTo>
                      <a:pt x="229" y="140"/>
                    </a:lnTo>
                    <a:lnTo>
                      <a:pt x="233" y="140"/>
                    </a:lnTo>
                    <a:lnTo>
                      <a:pt x="237" y="140"/>
                    </a:lnTo>
                    <a:lnTo>
                      <a:pt x="240" y="140"/>
                    </a:lnTo>
                    <a:lnTo>
                      <a:pt x="244" y="140"/>
                    </a:lnTo>
                    <a:lnTo>
                      <a:pt x="247" y="140"/>
                    </a:lnTo>
                    <a:lnTo>
                      <a:pt x="251" y="140"/>
                    </a:lnTo>
                    <a:lnTo>
                      <a:pt x="254" y="140"/>
                    </a:lnTo>
                    <a:lnTo>
                      <a:pt x="258" y="140"/>
                    </a:lnTo>
                    <a:lnTo>
                      <a:pt x="262" y="140"/>
                    </a:lnTo>
                    <a:lnTo>
                      <a:pt x="265" y="140"/>
                    </a:lnTo>
                    <a:lnTo>
                      <a:pt x="269" y="140"/>
                    </a:lnTo>
                    <a:lnTo>
                      <a:pt x="273" y="140"/>
                    </a:lnTo>
                    <a:lnTo>
                      <a:pt x="276" y="140"/>
                    </a:lnTo>
                    <a:lnTo>
                      <a:pt x="280" y="140"/>
                    </a:lnTo>
                    <a:lnTo>
                      <a:pt x="284" y="140"/>
                    </a:lnTo>
                    <a:lnTo>
                      <a:pt x="287" y="140"/>
                    </a:lnTo>
                    <a:lnTo>
                      <a:pt x="291" y="140"/>
                    </a:lnTo>
                    <a:lnTo>
                      <a:pt x="295" y="140"/>
                    </a:lnTo>
                    <a:lnTo>
                      <a:pt x="299" y="140"/>
                    </a:lnTo>
                    <a:lnTo>
                      <a:pt x="302" y="140"/>
                    </a:lnTo>
                    <a:lnTo>
                      <a:pt x="306" y="140"/>
                    </a:lnTo>
                    <a:lnTo>
                      <a:pt x="310" y="140"/>
                    </a:lnTo>
                    <a:lnTo>
                      <a:pt x="313" y="140"/>
                    </a:lnTo>
                    <a:lnTo>
                      <a:pt x="316" y="140"/>
                    </a:lnTo>
                    <a:lnTo>
                      <a:pt x="320" y="140"/>
                    </a:lnTo>
                    <a:lnTo>
                      <a:pt x="323" y="140"/>
                    </a:lnTo>
                    <a:lnTo>
                      <a:pt x="327" y="140"/>
                    </a:lnTo>
                    <a:lnTo>
                      <a:pt x="331" y="140"/>
                    </a:lnTo>
                    <a:lnTo>
                      <a:pt x="334" y="140"/>
                    </a:lnTo>
                    <a:lnTo>
                      <a:pt x="338" y="140"/>
                    </a:lnTo>
                    <a:lnTo>
                      <a:pt x="342" y="140"/>
                    </a:lnTo>
                    <a:lnTo>
                      <a:pt x="346" y="140"/>
                    </a:lnTo>
                    <a:lnTo>
                      <a:pt x="349" y="140"/>
                    </a:lnTo>
                    <a:lnTo>
                      <a:pt x="353" y="140"/>
                    </a:lnTo>
                    <a:lnTo>
                      <a:pt x="357" y="140"/>
                    </a:lnTo>
                    <a:lnTo>
                      <a:pt x="360" y="140"/>
                    </a:lnTo>
                    <a:lnTo>
                      <a:pt x="364" y="140"/>
                    </a:lnTo>
                    <a:lnTo>
                      <a:pt x="368" y="140"/>
                    </a:lnTo>
                    <a:lnTo>
                      <a:pt x="371" y="140"/>
                    </a:lnTo>
                    <a:lnTo>
                      <a:pt x="374" y="140"/>
                    </a:lnTo>
                    <a:lnTo>
                      <a:pt x="378" y="140"/>
                    </a:lnTo>
                    <a:lnTo>
                      <a:pt x="381" y="140"/>
                    </a:lnTo>
                    <a:lnTo>
                      <a:pt x="385" y="140"/>
                    </a:lnTo>
                    <a:lnTo>
                      <a:pt x="389" y="140"/>
                    </a:lnTo>
                    <a:lnTo>
                      <a:pt x="393" y="140"/>
                    </a:lnTo>
                    <a:lnTo>
                      <a:pt x="396" y="140"/>
                    </a:lnTo>
                    <a:lnTo>
                      <a:pt x="400" y="140"/>
                    </a:lnTo>
                    <a:lnTo>
                      <a:pt x="404" y="140"/>
                    </a:lnTo>
                    <a:lnTo>
                      <a:pt x="407" y="140"/>
                    </a:lnTo>
                    <a:lnTo>
                      <a:pt x="411" y="140"/>
                    </a:lnTo>
                    <a:lnTo>
                      <a:pt x="415" y="140"/>
                    </a:lnTo>
                    <a:lnTo>
                      <a:pt x="418" y="140"/>
                    </a:lnTo>
                    <a:lnTo>
                      <a:pt x="422" y="140"/>
                    </a:lnTo>
                    <a:lnTo>
                      <a:pt x="426" y="140"/>
                    </a:lnTo>
                    <a:lnTo>
                      <a:pt x="429" y="140"/>
                    </a:lnTo>
                    <a:lnTo>
                      <a:pt x="432" y="140"/>
                    </a:lnTo>
                    <a:lnTo>
                      <a:pt x="436" y="140"/>
                    </a:lnTo>
                    <a:lnTo>
                      <a:pt x="440" y="140"/>
                    </a:lnTo>
                    <a:lnTo>
                      <a:pt x="443" y="140"/>
                    </a:lnTo>
                    <a:lnTo>
                      <a:pt x="447" y="140"/>
                    </a:lnTo>
                    <a:lnTo>
                      <a:pt x="451" y="140"/>
                    </a:lnTo>
                    <a:lnTo>
                      <a:pt x="454" y="140"/>
                    </a:lnTo>
                    <a:lnTo>
                      <a:pt x="458" y="140"/>
                    </a:lnTo>
                    <a:lnTo>
                      <a:pt x="462" y="140"/>
                    </a:lnTo>
                    <a:lnTo>
                      <a:pt x="465" y="140"/>
                    </a:lnTo>
                    <a:lnTo>
                      <a:pt x="469" y="140"/>
                    </a:lnTo>
                    <a:lnTo>
                      <a:pt x="473" y="140"/>
                    </a:lnTo>
                    <a:lnTo>
                      <a:pt x="476" y="140"/>
                    </a:lnTo>
                    <a:lnTo>
                      <a:pt x="480" y="140"/>
                    </a:lnTo>
                    <a:lnTo>
                      <a:pt x="484" y="140"/>
                    </a:lnTo>
                    <a:lnTo>
                      <a:pt x="487" y="140"/>
                    </a:lnTo>
                    <a:lnTo>
                      <a:pt x="491" y="140"/>
                    </a:lnTo>
                    <a:lnTo>
                      <a:pt x="495" y="140"/>
                    </a:lnTo>
                    <a:lnTo>
                      <a:pt x="498" y="140"/>
                    </a:lnTo>
                    <a:lnTo>
                      <a:pt x="502" y="140"/>
                    </a:lnTo>
                    <a:lnTo>
                      <a:pt x="506" y="140"/>
                    </a:lnTo>
                    <a:lnTo>
                      <a:pt x="509" y="140"/>
                    </a:lnTo>
                    <a:lnTo>
                      <a:pt x="512" y="140"/>
                    </a:lnTo>
                    <a:lnTo>
                      <a:pt x="516" y="140"/>
                    </a:lnTo>
                    <a:lnTo>
                      <a:pt x="520" y="140"/>
                    </a:lnTo>
                    <a:lnTo>
                      <a:pt x="523" y="140"/>
                    </a:lnTo>
                    <a:lnTo>
                      <a:pt x="527" y="140"/>
                    </a:lnTo>
                    <a:lnTo>
                      <a:pt x="531" y="140"/>
                    </a:lnTo>
                    <a:lnTo>
                      <a:pt x="534" y="140"/>
                    </a:lnTo>
                    <a:lnTo>
                      <a:pt x="538" y="140"/>
                    </a:lnTo>
                    <a:lnTo>
                      <a:pt x="542" y="140"/>
                    </a:lnTo>
                    <a:lnTo>
                      <a:pt x="545" y="140"/>
                    </a:lnTo>
                    <a:lnTo>
                      <a:pt x="549" y="140"/>
                    </a:lnTo>
                    <a:lnTo>
                      <a:pt x="553" y="140"/>
                    </a:lnTo>
                    <a:lnTo>
                      <a:pt x="557" y="140"/>
                    </a:lnTo>
                    <a:lnTo>
                      <a:pt x="560" y="140"/>
                    </a:lnTo>
                    <a:lnTo>
                      <a:pt x="564" y="140"/>
                    </a:lnTo>
                    <a:lnTo>
                      <a:pt x="568" y="140"/>
                    </a:lnTo>
                    <a:lnTo>
                      <a:pt x="570" y="140"/>
                    </a:lnTo>
                    <a:lnTo>
                      <a:pt x="574" y="140"/>
                    </a:lnTo>
                    <a:lnTo>
                      <a:pt x="578" y="140"/>
                    </a:lnTo>
                    <a:lnTo>
                      <a:pt x="581" y="140"/>
                    </a:lnTo>
                    <a:lnTo>
                      <a:pt x="585" y="140"/>
                    </a:lnTo>
                    <a:lnTo>
                      <a:pt x="589" y="140"/>
                    </a:lnTo>
                    <a:lnTo>
                      <a:pt x="592" y="140"/>
                    </a:lnTo>
                    <a:lnTo>
                      <a:pt x="596" y="140"/>
                    </a:lnTo>
                    <a:lnTo>
                      <a:pt x="600" y="140"/>
                    </a:lnTo>
                    <a:lnTo>
                      <a:pt x="604" y="140"/>
                    </a:lnTo>
                    <a:lnTo>
                      <a:pt x="607" y="140"/>
                    </a:lnTo>
                    <a:lnTo>
                      <a:pt x="611" y="140"/>
                    </a:lnTo>
                    <a:lnTo>
                      <a:pt x="615" y="140"/>
                    </a:lnTo>
                    <a:lnTo>
                      <a:pt x="618" y="140"/>
                    </a:lnTo>
                    <a:lnTo>
                      <a:pt x="622" y="140"/>
                    </a:lnTo>
                    <a:lnTo>
                      <a:pt x="626" y="140"/>
                    </a:lnTo>
                    <a:lnTo>
                      <a:pt x="628" y="140"/>
                    </a:lnTo>
                    <a:lnTo>
                      <a:pt x="632" y="140"/>
                    </a:lnTo>
                    <a:lnTo>
                      <a:pt x="636" y="140"/>
                    </a:lnTo>
                    <a:lnTo>
                      <a:pt x="639" y="140"/>
                    </a:lnTo>
                    <a:lnTo>
                      <a:pt x="643" y="140"/>
                    </a:lnTo>
                    <a:lnTo>
                      <a:pt x="647" y="140"/>
                    </a:lnTo>
                    <a:lnTo>
                      <a:pt x="651" y="140"/>
                    </a:lnTo>
                    <a:lnTo>
                      <a:pt x="654" y="140"/>
                    </a:lnTo>
                    <a:lnTo>
                      <a:pt x="658" y="140"/>
                    </a:lnTo>
                    <a:lnTo>
                      <a:pt x="662" y="140"/>
                    </a:lnTo>
                    <a:lnTo>
                      <a:pt x="665" y="140"/>
                    </a:lnTo>
                    <a:lnTo>
                      <a:pt x="669" y="140"/>
                    </a:lnTo>
                    <a:lnTo>
                      <a:pt x="673" y="140"/>
                    </a:lnTo>
                    <a:lnTo>
                      <a:pt x="676" y="140"/>
                    </a:lnTo>
                    <a:lnTo>
                      <a:pt x="680" y="140"/>
                    </a:lnTo>
                    <a:lnTo>
                      <a:pt x="684" y="140"/>
                    </a:lnTo>
                    <a:lnTo>
                      <a:pt x="687" y="140"/>
                    </a:lnTo>
                    <a:lnTo>
                      <a:pt x="691" y="140"/>
                    </a:lnTo>
                    <a:lnTo>
                      <a:pt x="695" y="140"/>
                    </a:lnTo>
                    <a:lnTo>
                      <a:pt x="698" y="140"/>
                    </a:lnTo>
                    <a:lnTo>
                      <a:pt x="701" y="140"/>
                    </a:lnTo>
                    <a:lnTo>
                      <a:pt x="705" y="140"/>
                    </a:lnTo>
                    <a:lnTo>
                      <a:pt x="709" y="140"/>
                    </a:lnTo>
                    <a:lnTo>
                      <a:pt x="712" y="140"/>
                    </a:lnTo>
                    <a:lnTo>
                      <a:pt x="716" y="140"/>
                    </a:lnTo>
                    <a:lnTo>
                      <a:pt x="720" y="140"/>
                    </a:lnTo>
                    <a:lnTo>
                      <a:pt x="723" y="140"/>
                    </a:lnTo>
                    <a:lnTo>
                      <a:pt x="727" y="140"/>
                    </a:lnTo>
                  </a:path>
                </a:pathLst>
              </a:custGeom>
              <a:solidFill>
                <a:srgbClr val="CC0000"/>
              </a:solidFill>
              <a:ln w="12700" cap="rnd">
                <a:noFill/>
                <a:round/>
                <a:headEnd/>
                <a:tailEnd/>
              </a:ln>
            </p:spPr>
            <p:txBody>
              <a:bodyPr/>
              <a:lstStyle/>
              <a:p>
                <a:endParaRPr lang="en-US"/>
              </a:p>
            </p:txBody>
          </p:sp>
          <p:sp>
            <p:nvSpPr>
              <p:cNvPr id="4109" name="Line 18"/>
              <p:cNvSpPr>
                <a:spLocks noChangeShapeType="1"/>
              </p:cNvSpPr>
              <p:nvPr/>
            </p:nvSpPr>
            <p:spPr bwMode="auto">
              <a:xfrm>
                <a:off x="4808" y="1594"/>
                <a:ext cx="0" cy="625"/>
              </a:xfrm>
              <a:prstGeom prst="line">
                <a:avLst/>
              </a:prstGeom>
              <a:noFill/>
              <a:ln w="25400">
                <a:solidFill>
                  <a:srgbClr val="000000"/>
                </a:solidFill>
                <a:round/>
                <a:headEnd/>
                <a:tailEnd type="triangle" w="med" len="med"/>
              </a:ln>
            </p:spPr>
            <p:txBody>
              <a:bodyPr wrap="none" anchor="ctr"/>
              <a:lstStyle/>
              <a:p>
                <a:endParaRPr lang="en-US"/>
              </a:p>
            </p:txBody>
          </p:sp>
          <p:sp>
            <p:nvSpPr>
              <p:cNvPr id="4110" name="Rectangle 19"/>
              <p:cNvSpPr>
                <a:spLocks noChangeArrowheads="1"/>
              </p:cNvSpPr>
              <p:nvPr/>
            </p:nvSpPr>
            <p:spPr bwMode="auto">
              <a:xfrm flipH="1">
                <a:off x="4356" y="1135"/>
                <a:ext cx="698" cy="402"/>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sp>
            <p:nvSpPr>
              <p:cNvPr id="4111" name="Rectangle 20"/>
              <p:cNvSpPr>
                <a:spLocks noChangeArrowheads="1"/>
              </p:cNvSpPr>
              <p:nvPr/>
            </p:nvSpPr>
            <p:spPr bwMode="auto">
              <a:xfrm flipH="1">
                <a:off x="3101" y="2071"/>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4112" name="Rectangle 21"/>
              <p:cNvSpPr>
                <a:spLocks noChangeArrowheads="1"/>
              </p:cNvSpPr>
              <p:nvPr/>
            </p:nvSpPr>
            <p:spPr bwMode="auto">
              <a:xfrm flipH="1">
                <a:off x="3320" y="2806"/>
                <a:ext cx="103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Critical Values</a:t>
                </a:r>
              </a:p>
            </p:txBody>
          </p:sp>
          <p:sp>
            <p:nvSpPr>
              <p:cNvPr id="4113" name="Line 22"/>
              <p:cNvSpPr>
                <a:spLocks noChangeShapeType="1"/>
              </p:cNvSpPr>
              <p:nvPr/>
            </p:nvSpPr>
            <p:spPr bwMode="auto">
              <a:xfrm flipV="1">
                <a:off x="4378" y="2343"/>
                <a:ext cx="314" cy="490"/>
              </a:xfrm>
              <a:prstGeom prst="line">
                <a:avLst/>
              </a:prstGeom>
              <a:noFill/>
              <a:ln w="25400">
                <a:solidFill>
                  <a:srgbClr val="000000"/>
                </a:solidFill>
                <a:round/>
                <a:headEnd/>
                <a:tailEnd type="triangle" w="med" len="med"/>
              </a:ln>
            </p:spPr>
            <p:txBody>
              <a:bodyPr wrap="none" anchor="ctr"/>
              <a:lstStyle/>
              <a:p>
                <a:endParaRPr lang="en-US"/>
              </a:p>
            </p:txBody>
          </p:sp>
          <p:sp>
            <p:nvSpPr>
              <p:cNvPr id="4114" name="Line 23"/>
              <p:cNvSpPr>
                <a:spLocks noChangeShapeType="1"/>
              </p:cNvSpPr>
              <p:nvPr/>
            </p:nvSpPr>
            <p:spPr bwMode="auto">
              <a:xfrm>
                <a:off x="2963" y="1684"/>
                <a:ext cx="3" cy="570"/>
              </a:xfrm>
              <a:prstGeom prst="line">
                <a:avLst/>
              </a:prstGeom>
              <a:noFill/>
              <a:ln w="25400">
                <a:solidFill>
                  <a:srgbClr val="000000"/>
                </a:solidFill>
                <a:round/>
                <a:headEnd/>
                <a:tailEnd type="triangle" w="med" len="med"/>
              </a:ln>
            </p:spPr>
            <p:txBody>
              <a:bodyPr wrap="none" anchor="ctr"/>
              <a:lstStyle/>
              <a:p>
                <a:endParaRPr lang="en-US"/>
              </a:p>
            </p:txBody>
          </p:sp>
          <p:sp>
            <p:nvSpPr>
              <p:cNvPr id="4115" name="Rectangle 24"/>
              <p:cNvSpPr>
                <a:spLocks noChangeArrowheads="1"/>
              </p:cNvSpPr>
              <p:nvPr/>
            </p:nvSpPr>
            <p:spPr bwMode="auto">
              <a:xfrm>
                <a:off x="2630" y="1170"/>
                <a:ext cx="698" cy="402"/>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sp>
            <p:nvSpPr>
              <p:cNvPr id="4116" name="Line 25"/>
              <p:cNvSpPr>
                <a:spLocks noChangeShapeType="1"/>
              </p:cNvSpPr>
              <p:nvPr/>
            </p:nvSpPr>
            <p:spPr bwMode="auto">
              <a:xfrm flipH="1" flipV="1">
                <a:off x="3058" y="2355"/>
                <a:ext cx="288" cy="466"/>
              </a:xfrm>
              <a:prstGeom prst="line">
                <a:avLst/>
              </a:prstGeom>
              <a:noFill/>
              <a:ln w="25400">
                <a:solidFill>
                  <a:srgbClr val="000000"/>
                </a:solidFill>
                <a:round/>
                <a:headEnd/>
                <a:tailEnd type="triangle" w="med" len="med"/>
              </a:ln>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defTabSz="914400"/>
            <a:r>
              <a:rPr lang="en-US"/>
              <a:t>Statistical inference</a:t>
            </a:r>
          </a:p>
        </p:txBody>
      </p:sp>
      <p:sp>
        <p:nvSpPr>
          <p:cNvPr id="185347" name="Rectangle 3"/>
          <p:cNvSpPr>
            <a:spLocks noGrp="1" noChangeArrowheads="1"/>
          </p:cNvSpPr>
          <p:nvPr>
            <p:ph type="body" idx="1"/>
          </p:nvPr>
        </p:nvSpPr>
        <p:spPr>
          <a:xfrm>
            <a:off x="533400" y="1524000"/>
            <a:ext cx="8412163" cy="4749800"/>
          </a:xfrm>
          <a:solidFill>
            <a:srgbClr val="CCFFCC"/>
          </a:solidFill>
        </p:spPr>
        <p:txBody>
          <a:bodyPr/>
          <a:lstStyle/>
          <a:p>
            <a:pPr marL="342900" indent="-342900" defTabSz="914400"/>
            <a:r>
              <a:rPr lang="en-US" sz="2100" b="1" dirty="0"/>
              <a:t>Decision-making process:</a:t>
            </a:r>
            <a:endParaRPr lang="en-US" b="1" dirty="0"/>
          </a:p>
          <a:p>
            <a:pPr marL="1143000" lvl="2" indent="-228600" defTabSz="914400">
              <a:buFont typeface="Wingdings" pitchFamily="2" charset="2"/>
              <a:buNone/>
            </a:pPr>
            <a:r>
              <a:rPr lang="en-US" dirty="0"/>
              <a:t>1.</a:t>
            </a:r>
            <a:r>
              <a:rPr lang="en-US" sz="2400" dirty="0"/>
              <a:t>	Collect the data</a:t>
            </a:r>
          </a:p>
          <a:p>
            <a:pPr marL="1143000" lvl="2" indent="-228600" defTabSz="914400">
              <a:buFont typeface="Wingdings" pitchFamily="2" charset="2"/>
              <a:buNone/>
            </a:pPr>
            <a:r>
              <a:rPr lang="en-US" sz="2400" dirty="0"/>
              <a:t>2. 	Summarize the data (using either visual 	displays or descriptive statistics)</a:t>
            </a:r>
          </a:p>
          <a:p>
            <a:pPr marL="1143000" lvl="2" indent="-228600" defTabSz="914400">
              <a:buFont typeface="Wingdings" pitchFamily="2" charset="2"/>
              <a:buNone/>
            </a:pPr>
            <a:r>
              <a:rPr lang="en-US" sz="2400" dirty="0"/>
              <a:t>3.	Set up an hypothesis (i.e. claim or theory) 	to be tested</a:t>
            </a:r>
          </a:p>
          <a:p>
            <a:pPr marL="1143000" lvl="2" indent="-228600" defTabSz="914400">
              <a:buFont typeface="Wingdings" pitchFamily="2" charset="2"/>
              <a:buNone/>
            </a:pPr>
            <a:r>
              <a:rPr lang="en-US" sz="2400" dirty="0"/>
              <a:t>4.	Calculate the probability of obtaining a 	sample such as the one we have if the 	hypothesis is 	true</a:t>
            </a:r>
          </a:p>
          <a:p>
            <a:pPr marL="1143000" lvl="2" indent="-228600" defTabSz="914400">
              <a:buFont typeface="Wingdings" pitchFamily="2" charset="2"/>
              <a:buNone/>
            </a:pPr>
            <a:r>
              <a:rPr lang="en-US" sz="2400" dirty="0"/>
              <a:t>5.	Either accept or reject the hypothesis</a:t>
            </a:r>
          </a:p>
          <a:p>
            <a:pPr marL="342900" indent="-342900" defTabSz="914400"/>
            <a:r>
              <a:rPr lang="en-US" sz="2100" dirty="0" smtClean="0"/>
              <a:t>Inferences </a:t>
            </a:r>
            <a:r>
              <a:rPr lang="en-US" sz="2100" dirty="0"/>
              <a:t>will be made based on samples taken from the population</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512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129" name="Rectangle 4"/>
          <p:cNvSpPr>
            <a:spLocks noGrp="1" noChangeArrowheads="1"/>
          </p:cNvSpPr>
          <p:nvPr>
            <p:ph type="title"/>
          </p:nvPr>
        </p:nvSpPr>
        <p:spPr>
          <a:xfrm>
            <a:off x="304800" y="304800"/>
            <a:ext cx="8534400" cy="914400"/>
          </a:xfrm>
          <a:noFill/>
        </p:spPr>
        <p:txBody>
          <a:bodyPr lIns="90488" tIns="44450" rIns="90488" bIns="44450"/>
          <a:lstStyle/>
          <a:p>
            <a:r>
              <a:rPr lang="en-US" sz="3600" dirty="0" smtClean="0"/>
              <a:t>An Example: Net Income  </a:t>
            </a:r>
            <a:br>
              <a:rPr lang="en-US" sz="3600" dirty="0" smtClean="0"/>
            </a:br>
            <a:r>
              <a:rPr lang="en-US" sz="3600" dirty="0" smtClean="0"/>
              <a:t>Two-tailed Test</a:t>
            </a:r>
            <a:endParaRPr lang="en-US" dirty="0" smtClean="0"/>
          </a:p>
        </p:txBody>
      </p:sp>
      <p:graphicFrame>
        <p:nvGraphicFramePr>
          <p:cNvPr id="5122" name="Object 5">
            <a:hlinkClick r:id="" action="ppaction://ole?verb=0"/>
          </p:cNvPr>
          <p:cNvGraphicFramePr>
            <a:graphicFrameLocks/>
          </p:cNvGraphicFramePr>
          <p:nvPr/>
        </p:nvGraphicFramePr>
        <p:xfrm>
          <a:off x="936625" y="2286000"/>
          <a:ext cx="3321050" cy="1404938"/>
        </p:xfrm>
        <a:graphic>
          <a:graphicData uri="http://schemas.openxmlformats.org/presentationml/2006/ole">
            <mc:AlternateContent xmlns:mc="http://schemas.openxmlformats.org/markup-compatibility/2006">
              <mc:Choice xmlns:v="urn:schemas-microsoft-com:vml" Requires="v">
                <p:oleObj spid="_x0000_s155728" name="Equation" r:id="rId4" imgW="1130040" imgH="431640" progId="Equation.3">
                  <p:embed/>
                </p:oleObj>
              </mc:Choice>
              <mc:Fallback>
                <p:oleObj name="Equation" r:id="rId4" imgW="1130040" imgH="4316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25" y="2286000"/>
                        <a:ext cx="3321050" cy="140493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9"/>
          <p:cNvGrpSpPr>
            <a:grpSpLocks/>
          </p:cNvGrpSpPr>
          <p:nvPr/>
        </p:nvGrpSpPr>
        <p:grpSpPr bwMode="auto">
          <a:xfrm>
            <a:off x="4495800" y="2286000"/>
            <a:ext cx="4162425" cy="3041650"/>
            <a:chOff x="234" y="2044"/>
            <a:chExt cx="2622" cy="1916"/>
          </a:xfrm>
        </p:grpSpPr>
        <p:sp>
          <p:nvSpPr>
            <p:cNvPr id="5131" name="Rectangle 9"/>
            <p:cNvSpPr>
              <a:spLocks noChangeArrowheads="1"/>
            </p:cNvSpPr>
            <p:nvPr/>
          </p:nvSpPr>
          <p:spPr bwMode="auto">
            <a:xfrm>
              <a:off x="234" y="2071"/>
              <a:ext cx="2622" cy="1889"/>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5132" name="Freeform 10"/>
            <p:cNvSpPr>
              <a:spLocks/>
            </p:cNvSpPr>
            <p:nvPr/>
          </p:nvSpPr>
          <p:spPr bwMode="auto">
            <a:xfrm>
              <a:off x="720" y="2157"/>
              <a:ext cx="2001" cy="1014"/>
            </a:xfrm>
            <a:custGeom>
              <a:avLst/>
              <a:gdLst>
                <a:gd name="T0" fmla="*/ 1939 w 2001"/>
                <a:gd name="T1" fmla="*/ 995 h 1014"/>
                <a:gd name="T2" fmla="*/ 1875 w 2001"/>
                <a:gd name="T3" fmla="*/ 985 h 1014"/>
                <a:gd name="T4" fmla="*/ 1811 w 2001"/>
                <a:gd name="T5" fmla="*/ 971 h 1014"/>
                <a:gd name="T6" fmla="*/ 1747 w 2001"/>
                <a:gd name="T7" fmla="*/ 952 h 1014"/>
                <a:gd name="T8" fmla="*/ 1683 w 2001"/>
                <a:gd name="T9" fmla="*/ 925 h 1014"/>
                <a:gd name="T10" fmla="*/ 1620 w 2001"/>
                <a:gd name="T11" fmla="*/ 888 h 1014"/>
                <a:gd name="T12" fmla="*/ 1556 w 2001"/>
                <a:gd name="T13" fmla="*/ 843 h 1014"/>
                <a:gd name="T14" fmla="*/ 1491 w 2001"/>
                <a:gd name="T15" fmla="*/ 786 h 1014"/>
                <a:gd name="T16" fmla="*/ 1427 w 2001"/>
                <a:gd name="T17" fmla="*/ 717 h 1014"/>
                <a:gd name="T18" fmla="*/ 1362 w 2001"/>
                <a:gd name="T19" fmla="*/ 638 h 1014"/>
                <a:gd name="T20" fmla="*/ 1298 w 2001"/>
                <a:gd name="T21" fmla="*/ 549 h 1014"/>
                <a:gd name="T22" fmla="*/ 1234 w 2001"/>
                <a:gd name="T23" fmla="*/ 453 h 1014"/>
                <a:gd name="T24" fmla="*/ 1170 w 2001"/>
                <a:gd name="T25" fmla="*/ 356 h 1014"/>
                <a:gd name="T26" fmla="*/ 1106 w 2001"/>
                <a:gd name="T27" fmla="*/ 259 h 1014"/>
                <a:gd name="T28" fmla="*/ 1041 w 2001"/>
                <a:gd name="T29" fmla="*/ 171 h 1014"/>
                <a:gd name="T30" fmla="*/ 977 w 2001"/>
                <a:gd name="T31" fmla="*/ 97 h 1014"/>
                <a:gd name="T32" fmla="*/ 913 w 2001"/>
                <a:gd name="T33" fmla="*/ 41 h 1014"/>
                <a:gd name="T34" fmla="*/ 849 w 2001"/>
                <a:gd name="T35" fmla="*/ 7 h 1014"/>
                <a:gd name="T36" fmla="*/ 784 w 2001"/>
                <a:gd name="T37" fmla="*/ 0 h 1014"/>
                <a:gd name="T38" fmla="*/ 721 w 2001"/>
                <a:gd name="T39" fmla="*/ 17 h 1014"/>
                <a:gd name="T40" fmla="*/ 657 w 2001"/>
                <a:gd name="T41" fmla="*/ 60 h 1014"/>
                <a:gd name="T42" fmla="*/ 593 w 2001"/>
                <a:gd name="T43" fmla="*/ 122 h 1014"/>
                <a:gd name="T44" fmla="*/ 528 w 2001"/>
                <a:gd name="T45" fmla="*/ 203 h 1014"/>
                <a:gd name="T46" fmla="*/ 464 w 2001"/>
                <a:gd name="T47" fmla="*/ 294 h 1014"/>
                <a:gd name="T48" fmla="*/ 400 w 2001"/>
                <a:gd name="T49" fmla="*/ 392 h 1014"/>
                <a:gd name="T50" fmla="*/ 336 w 2001"/>
                <a:gd name="T51" fmla="*/ 490 h 1014"/>
                <a:gd name="T52" fmla="*/ 272 w 2001"/>
                <a:gd name="T53" fmla="*/ 584 h 1014"/>
                <a:gd name="T54" fmla="*/ 208 w 2001"/>
                <a:gd name="T55" fmla="*/ 669 h 1014"/>
                <a:gd name="T56" fmla="*/ 144 w 2001"/>
                <a:gd name="T57" fmla="*/ 744 h 1014"/>
                <a:gd name="T58" fmla="*/ 79 w 2001"/>
                <a:gd name="T59" fmla="*/ 809 h 1014"/>
                <a:gd name="T60" fmla="*/ 14 w 2001"/>
                <a:gd name="T61" fmla="*/ 862 h 1014"/>
                <a:gd name="T62" fmla="*/ 43 w 2001"/>
                <a:gd name="T63" fmla="*/ 1013 h 1014"/>
                <a:gd name="T64" fmla="*/ 107 w 2001"/>
                <a:gd name="T65" fmla="*/ 1013 h 1014"/>
                <a:gd name="T66" fmla="*/ 172 w 2001"/>
                <a:gd name="T67" fmla="*/ 1013 h 1014"/>
                <a:gd name="T68" fmla="*/ 236 w 2001"/>
                <a:gd name="T69" fmla="*/ 1013 h 1014"/>
                <a:gd name="T70" fmla="*/ 300 w 2001"/>
                <a:gd name="T71" fmla="*/ 1013 h 1014"/>
                <a:gd name="T72" fmla="*/ 363 w 2001"/>
                <a:gd name="T73" fmla="*/ 1013 h 1014"/>
                <a:gd name="T74" fmla="*/ 428 w 2001"/>
                <a:gd name="T75" fmla="*/ 1013 h 1014"/>
                <a:gd name="T76" fmla="*/ 492 w 2001"/>
                <a:gd name="T77" fmla="*/ 1013 h 1014"/>
                <a:gd name="T78" fmla="*/ 556 w 2001"/>
                <a:gd name="T79" fmla="*/ 1013 h 1014"/>
                <a:gd name="T80" fmla="*/ 621 w 2001"/>
                <a:gd name="T81" fmla="*/ 1013 h 1014"/>
                <a:gd name="T82" fmla="*/ 685 w 2001"/>
                <a:gd name="T83" fmla="*/ 1013 h 1014"/>
                <a:gd name="T84" fmla="*/ 749 w 2001"/>
                <a:gd name="T85" fmla="*/ 1013 h 1014"/>
                <a:gd name="T86" fmla="*/ 813 w 2001"/>
                <a:gd name="T87" fmla="*/ 1013 h 1014"/>
                <a:gd name="T88" fmla="*/ 877 w 2001"/>
                <a:gd name="T89" fmla="*/ 1013 h 1014"/>
                <a:gd name="T90" fmla="*/ 941 w 2001"/>
                <a:gd name="T91" fmla="*/ 1013 h 1014"/>
                <a:gd name="T92" fmla="*/ 1005 w 2001"/>
                <a:gd name="T93" fmla="*/ 1013 h 1014"/>
                <a:gd name="T94" fmla="*/ 1070 w 2001"/>
                <a:gd name="T95" fmla="*/ 1013 h 1014"/>
                <a:gd name="T96" fmla="*/ 1135 w 2001"/>
                <a:gd name="T97" fmla="*/ 1013 h 1014"/>
                <a:gd name="T98" fmla="*/ 1199 w 2001"/>
                <a:gd name="T99" fmla="*/ 1013 h 1014"/>
                <a:gd name="T100" fmla="*/ 1262 w 2001"/>
                <a:gd name="T101" fmla="*/ 1013 h 1014"/>
                <a:gd name="T102" fmla="*/ 1326 w 2001"/>
                <a:gd name="T103" fmla="*/ 1013 h 1014"/>
                <a:gd name="T104" fmla="*/ 1390 w 2001"/>
                <a:gd name="T105" fmla="*/ 1013 h 1014"/>
                <a:gd name="T106" fmla="*/ 1454 w 2001"/>
                <a:gd name="T107" fmla="*/ 1013 h 1014"/>
                <a:gd name="T108" fmla="*/ 1518 w 2001"/>
                <a:gd name="T109" fmla="*/ 1013 h 1014"/>
                <a:gd name="T110" fmla="*/ 1583 w 2001"/>
                <a:gd name="T111" fmla="*/ 1013 h 1014"/>
                <a:gd name="T112" fmla="*/ 1648 w 2001"/>
                <a:gd name="T113" fmla="*/ 1013 h 1014"/>
                <a:gd name="T114" fmla="*/ 1712 w 2001"/>
                <a:gd name="T115" fmla="*/ 1013 h 1014"/>
                <a:gd name="T116" fmla="*/ 1776 w 2001"/>
                <a:gd name="T117" fmla="*/ 1013 h 1014"/>
                <a:gd name="T118" fmla="*/ 1840 w 2001"/>
                <a:gd name="T119" fmla="*/ 1013 h 1014"/>
                <a:gd name="T120" fmla="*/ 1904 w 2001"/>
                <a:gd name="T121" fmla="*/ 1013 h 1014"/>
                <a:gd name="T122" fmla="*/ 1968 w 2001"/>
                <a:gd name="T123" fmla="*/ 1013 h 10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01"/>
                <a:gd name="T187" fmla="*/ 0 h 1014"/>
                <a:gd name="T188" fmla="*/ 2001 w 2001"/>
                <a:gd name="T189" fmla="*/ 1014 h 10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01" h="1014">
                  <a:moveTo>
                    <a:pt x="2000" y="1002"/>
                  </a:moveTo>
                  <a:lnTo>
                    <a:pt x="1995" y="1001"/>
                  </a:lnTo>
                  <a:lnTo>
                    <a:pt x="1993" y="1001"/>
                  </a:lnTo>
                  <a:lnTo>
                    <a:pt x="1988" y="1000"/>
                  </a:lnTo>
                  <a:lnTo>
                    <a:pt x="1985" y="1000"/>
                  </a:lnTo>
                  <a:lnTo>
                    <a:pt x="1980" y="1000"/>
                  </a:lnTo>
                  <a:lnTo>
                    <a:pt x="1977" y="999"/>
                  </a:lnTo>
                  <a:lnTo>
                    <a:pt x="1972" y="999"/>
                  </a:lnTo>
                  <a:lnTo>
                    <a:pt x="1968" y="999"/>
                  </a:lnTo>
                  <a:lnTo>
                    <a:pt x="1964" y="999"/>
                  </a:lnTo>
                  <a:lnTo>
                    <a:pt x="1960" y="997"/>
                  </a:lnTo>
                  <a:lnTo>
                    <a:pt x="1956" y="997"/>
                  </a:lnTo>
                  <a:lnTo>
                    <a:pt x="1952" y="996"/>
                  </a:lnTo>
                  <a:lnTo>
                    <a:pt x="1948" y="996"/>
                  </a:lnTo>
                  <a:lnTo>
                    <a:pt x="1944" y="996"/>
                  </a:lnTo>
                  <a:lnTo>
                    <a:pt x="1939" y="995"/>
                  </a:lnTo>
                  <a:lnTo>
                    <a:pt x="1936" y="995"/>
                  </a:lnTo>
                  <a:lnTo>
                    <a:pt x="1932" y="994"/>
                  </a:lnTo>
                  <a:lnTo>
                    <a:pt x="1929" y="994"/>
                  </a:lnTo>
                  <a:lnTo>
                    <a:pt x="1924" y="994"/>
                  </a:lnTo>
                  <a:lnTo>
                    <a:pt x="1920" y="992"/>
                  </a:lnTo>
                  <a:lnTo>
                    <a:pt x="1916" y="992"/>
                  </a:lnTo>
                  <a:lnTo>
                    <a:pt x="1912" y="991"/>
                  </a:lnTo>
                  <a:lnTo>
                    <a:pt x="1908" y="990"/>
                  </a:lnTo>
                  <a:lnTo>
                    <a:pt x="1904" y="990"/>
                  </a:lnTo>
                  <a:lnTo>
                    <a:pt x="1900" y="990"/>
                  </a:lnTo>
                  <a:lnTo>
                    <a:pt x="1896" y="989"/>
                  </a:lnTo>
                  <a:lnTo>
                    <a:pt x="1892" y="989"/>
                  </a:lnTo>
                  <a:lnTo>
                    <a:pt x="1888" y="987"/>
                  </a:lnTo>
                  <a:lnTo>
                    <a:pt x="1883" y="987"/>
                  </a:lnTo>
                  <a:lnTo>
                    <a:pt x="1880" y="986"/>
                  </a:lnTo>
                  <a:lnTo>
                    <a:pt x="1875" y="985"/>
                  </a:lnTo>
                  <a:lnTo>
                    <a:pt x="1872" y="985"/>
                  </a:lnTo>
                  <a:lnTo>
                    <a:pt x="1867" y="984"/>
                  </a:lnTo>
                  <a:lnTo>
                    <a:pt x="1864" y="984"/>
                  </a:lnTo>
                  <a:lnTo>
                    <a:pt x="1859" y="982"/>
                  </a:lnTo>
                  <a:lnTo>
                    <a:pt x="1855" y="981"/>
                  </a:lnTo>
                  <a:lnTo>
                    <a:pt x="1852" y="981"/>
                  </a:lnTo>
                  <a:lnTo>
                    <a:pt x="1848" y="980"/>
                  </a:lnTo>
                  <a:lnTo>
                    <a:pt x="1844" y="979"/>
                  </a:lnTo>
                  <a:lnTo>
                    <a:pt x="1840" y="979"/>
                  </a:lnTo>
                  <a:lnTo>
                    <a:pt x="1836" y="977"/>
                  </a:lnTo>
                  <a:lnTo>
                    <a:pt x="1832" y="976"/>
                  </a:lnTo>
                  <a:lnTo>
                    <a:pt x="1827" y="976"/>
                  </a:lnTo>
                  <a:lnTo>
                    <a:pt x="1824" y="975"/>
                  </a:lnTo>
                  <a:lnTo>
                    <a:pt x="1819" y="974"/>
                  </a:lnTo>
                  <a:lnTo>
                    <a:pt x="1816" y="972"/>
                  </a:lnTo>
                  <a:lnTo>
                    <a:pt x="1811" y="971"/>
                  </a:lnTo>
                  <a:lnTo>
                    <a:pt x="1808" y="970"/>
                  </a:lnTo>
                  <a:lnTo>
                    <a:pt x="1803" y="970"/>
                  </a:lnTo>
                  <a:lnTo>
                    <a:pt x="1799" y="967"/>
                  </a:lnTo>
                  <a:lnTo>
                    <a:pt x="1795" y="967"/>
                  </a:lnTo>
                  <a:lnTo>
                    <a:pt x="1791" y="966"/>
                  </a:lnTo>
                  <a:lnTo>
                    <a:pt x="1787" y="965"/>
                  </a:lnTo>
                  <a:lnTo>
                    <a:pt x="1783" y="964"/>
                  </a:lnTo>
                  <a:lnTo>
                    <a:pt x="1779" y="962"/>
                  </a:lnTo>
                  <a:lnTo>
                    <a:pt x="1776" y="961"/>
                  </a:lnTo>
                  <a:lnTo>
                    <a:pt x="1771" y="960"/>
                  </a:lnTo>
                  <a:lnTo>
                    <a:pt x="1768" y="959"/>
                  </a:lnTo>
                  <a:lnTo>
                    <a:pt x="1763" y="957"/>
                  </a:lnTo>
                  <a:lnTo>
                    <a:pt x="1760" y="956"/>
                  </a:lnTo>
                  <a:lnTo>
                    <a:pt x="1755" y="955"/>
                  </a:lnTo>
                  <a:lnTo>
                    <a:pt x="1752" y="952"/>
                  </a:lnTo>
                  <a:lnTo>
                    <a:pt x="1747" y="952"/>
                  </a:lnTo>
                  <a:lnTo>
                    <a:pt x="1743" y="950"/>
                  </a:lnTo>
                  <a:lnTo>
                    <a:pt x="1739" y="949"/>
                  </a:lnTo>
                  <a:lnTo>
                    <a:pt x="1735" y="947"/>
                  </a:lnTo>
                  <a:lnTo>
                    <a:pt x="1731" y="946"/>
                  </a:lnTo>
                  <a:lnTo>
                    <a:pt x="1727" y="944"/>
                  </a:lnTo>
                  <a:lnTo>
                    <a:pt x="1723" y="942"/>
                  </a:lnTo>
                  <a:lnTo>
                    <a:pt x="1719" y="941"/>
                  </a:lnTo>
                  <a:lnTo>
                    <a:pt x="1714" y="939"/>
                  </a:lnTo>
                  <a:lnTo>
                    <a:pt x="1712" y="937"/>
                  </a:lnTo>
                  <a:lnTo>
                    <a:pt x="1707" y="935"/>
                  </a:lnTo>
                  <a:lnTo>
                    <a:pt x="1704" y="934"/>
                  </a:lnTo>
                  <a:lnTo>
                    <a:pt x="1699" y="932"/>
                  </a:lnTo>
                  <a:lnTo>
                    <a:pt x="1696" y="930"/>
                  </a:lnTo>
                  <a:lnTo>
                    <a:pt x="1691" y="929"/>
                  </a:lnTo>
                  <a:lnTo>
                    <a:pt x="1687" y="926"/>
                  </a:lnTo>
                  <a:lnTo>
                    <a:pt x="1683" y="925"/>
                  </a:lnTo>
                  <a:lnTo>
                    <a:pt x="1679" y="923"/>
                  </a:lnTo>
                  <a:lnTo>
                    <a:pt x="1675" y="920"/>
                  </a:lnTo>
                  <a:lnTo>
                    <a:pt x="1671" y="918"/>
                  </a:lnTo>
                  <a:lnTo>
                    <a:pt x="1667" y="916"/>
                  </a:lnTo>
                  <a:lnTo>
                    <a:pt x="1663" y="915"/>
                  </a:lnTo>
                  <a:lnTo>
                    <a:pt x="1658" y="912"/>
                  </a:lnTo>
                  <a:lnTo>
                    <a:pt x="1655" y="910"/>
                  </a:lnTo>
                  <a:lnTo>
                    <a:pt x="1650" y="908"/>
                  </a:lnTo>
                  <a:lnTo>
                    <a:pt x="1648" y="906"/>
                  </a:lnTo>
                  <a:lnTo>
                    <a:pt x="1644" y="903"/>
                  </a:lnTo>
                  <a:lnTo>
                    <a:pt x="1640" y="901"/>
                  </a:lnTo>
                  <a:lnTo>
                    <a:pt x="1636" y="898"/>
                  </a:lnTo>
                  <a:lnTo>
                    <a:pt x="1631" y="897"/>
                  </a:lnTo>
                  <a:lnTo>
                    <a:pt x="1628" y="893"/>
                  </a:lnTo>
                  <a:lnTo>
                    <a:pt x="1623" y="891"/>
                  </a:lnTo>
                  <a:lnTo>
                    <a:pt x="1620" y="888"/>
                  </a:lnTo>
                  <a:lnTo>
                    <a:pt x="1615" y="886"/>
                  </a:lnTo>
                  <a:lnTo>
                    <a:pt x="1612" y="883"/>
                  </a:lnTo>
                  <a:lnTo>
                    <a:pt x="1607" y="881"/>
                  </a:lnTo>
                  <a:lnTo>
                    <a:pt x="1602" y="878"/>
                  </a:lnTo>
                  <a:lnTo>
                    <a:pt x="1599" y="876"/>
                  </a:lnTo>
                  <a:lnTo>
                    <a:pt x="1594" y="873"/>
                  </a:lnTo>
                  <a:lnTo>
                    <a:pt x="1591" y="871"/>
                  </a:lnTo>
                  <a:lnTo>
                    <a:pt x="1586" y="867"/>
                  </a:lnTo>
                  <a:lnTo>
                    <a:pt x="1583" y="865"/>
                  </a:lnTo>
                  <a:lnTo>
                    <a:pt x="1579" y="862"/>
                  </a:lnTo>
                  <a:lnTo>
                    <a:pt x="1574" y="858"/>
                  </a:lnTo>
                  <a:lnTo>
                    <a:pt x="1571" y="856"/>
                  </a:lnTo>
                  <a:lnTo>
                    <a:pt x="1566" y="853"/>
                  </a:lnTo>
                  <a:lnTo>
                    <a:pt x="1564" y="850"/>
                  </a:lnTo>
                  <a:lnTo>
                    <a:pt x="1559" y="846"/>
                  </a:lnTo>
                  <a:lnTo>
                    <a:pt x="1556" y="843"/>
                  </a:lnTo>
                  <a:lnTo>
                    <a:pt x="1551" y="839"/>
                  </a:lnTo>
                  <a:lnTo>
                    <a:pt x="1547" y="836"/>
                  </a:lnTo>
                  <a:lnTo>
                    <a:pt x="1543" y="832"/>
                  </a:lnTo>
                  <a:lnTo>
                    <a:pt x="1539" y="829"/>
                  </a:lnTo>
                  <a:lnTo>
                    <a:pt x="1535" y="827"/>
                  </a:lnTo>
                  <a:lnTo>
                    <a:pt x="1531" y="823"/>
                  </a:lnTo>
                  <a:lnTo>
                    <a:pt x="1527" y="819"/>
                  </a:lnTo>
                  <a:lnTo>
                    <a:pt x="1523" y="816"/>
                  </a:lnTo>
                  <a:lnTo>
                    <a:pt x="1518" y="812"/>
                  </a:lnTo>
                  <a:lnTo>
                    <a:pt x="1515" y="809"/>
                  </a:lnTo>
                  <a:lnTo>
                    <a:pt x="1510" y="806"/>
                  </a:lnTo>
                  <a:lnTo>
                    <a:pt x="1507" y="801"/>
                  </a:lnTo>
                  <a:lnTo>
                    <a:pt x="1502" y="797"/>
                  </a:lnTo>
                  <a:lnTo>
                    <a:pt x="1499" y="794"/>
                  </a:lnTo>
                  <a:lnTo>
                    <a:pt x="1495" y="789"/>
                  </a:lnTo>
                  <a:lnTo>
                    <a:pt x="1491" y="786"/>
                  </a:lnTo>
                  <a:lnTo>
                    <a:pt x="1487" y="782"/>
                  </a:lnTo>
                  <a:lnTo>
                    <a:pt x="1483" y="778"/>
                  </a:lnTo>
                  <a:lnTo>
                    <a:pt x="1479" y="774"/>
                  </a:lnTo>
                  <a:lnTo>
                    <a:pt x="1475" y="769"/>
                  </a:lnTo>
                  <a:lnTo>
                    <a:pt x="1471" y="766"/>
                  </a:lnTo>
                  <a:lnTo>
                    <a:pt x="1467" y="762"/>
                  </a:lnTo>
                  <a:lnTo>
                    <a:pt x="1462" y="757"/>
                  </a:lnTo>
                  <a:lnTo>
                    <a:pt x="1459" y="753"/>
                  </a:lnTo>
                  <a:lnTo>
                    <a:pt x="1454" y="749"/>
                  </a:lnTo>
                  <a:lnTo>
                    <a:pt x="1451" y="744"/>
                  </a:lnTo>
                  <a:lnTo>
                    <a:pt x="1446" y="739"/>
                  </a:lnTo>
                  <a:lnTo>
                    <a:pt x="1443" y="735"/>
                  </a:lnTo>
                  <a:lnTo>
                    <a:pt x="1438" y="730"/>
                  </a:lnTo>
                  <a:lnTo>
                    <a:pt x="1434" y="727"/>
                  </a:lnTo>
                  <a:lnTo>
                    <a:pt x="1431" y="722"/>
                  </a:lnTo>
                  <a:lnTo>
                    <a:pt x="1427" y="717"/>
                  </a:lnTo>
                  <a:lnTo>
                    <a:pt x="1423" y="713"/>
                  </a:lnTo>
                  <a:lnTo>
                    <a:pt x="1419" y="708"/>
                  </a:lnTo>
                  <a:lnTo>
                    <a:pt x="1415" y="703"/>
                  </a:lnTo>
                  <a:lnTo>
                    <a:pt x="1411" y="698"/>
                  </a:lnTo>
                  <a:lnTo>
                    <a:pt x="1406" y="694"/>
                  </a:lnTo>
                  <a:lnTo>
                    <a:pt x="1403" y="689"/>
                  </a:lnTo>
                  <a:lnTo>
                    <a:pt x="1398" y="683"/>
                  </a:lnTo>
                  <a:lnTo>
                    <a:pt x="1395" y="679"/>
                  </a:lnTo>
                  <a:lnTo>
                    <a:pt x="1390" y="674"/>
                  </a:lnTo>
                  <a:lnTo>
                    <a:pt x="1387" y="669"/>
                  </a:lnTo>
                  <a:lnTo>
                    <a:pt x="1382" y="663"/>
                  </a:lnTo>
                  <a:lnTo>
                    <a:pt x="1378" y="659"/>
                  </a:lnTo>
                  <a:lnTo>
                    <a:pt x="1374" y="654"/>
                  </a:lnTo>
                  <a:lnTo>
                    <a:pt x="1370" y="648"/>
                  </a:lnTo>
                  <a:lnTo>
                    <a:pt x="1366" y="643"/>
                  </a:lnTo>
                  <a:lnTo>
                    <a:pt x="1362" y="638"/>
                  </a:lnTo>
                  <a:lnTo>
                    <a:pt x="1358" y="633"/>
                  </a:lnTo>
                  <a:lnTo>
                    <a:pt x="1355" y="628"/>
                  </a:lnTo>
                  <a:lnTo>
                    <a:pt x="1350" y="621"/>
                  </a:lnTo>
                  <a:lnTo>
                    <a:pt x="1347" y="616"/>
                  </a:lnTo>
                  <a:lnTo>
                    <a:pt x="1342" y="610"/>
                  </a:lnTo>
                  <a:lnTo>
                    <a:pt x="1339" y="605"/>
                  </a:lnTo>
                  <a:lnTo>
                    <a:pt x="1334" y="600"/>
                  </a:lnTo>
                  <a:lnTo>
                    <a:pt x="1331" y="595"/>
                  </a:lnTo>
                  <a:lnTo>
                    <a:pt x="1326" y="589"/>
                  </a:lnTo>
                  <a:lnTo>
                    <a:pt x="1322" y="584"/>
                  </a:lnTo>
                  <a:lnTo>
                    <a:pt x="1318" y="577"/>
                  </a:lnTo>
                  <a:lnTo>
                    <a:pt x="1314" y="572"/>
                  </a:lnTo>
                  <a:lnTo>
                    <a:pt x="1310" y="566"/>
                  </a:lnTo>
                  <a:lnTo>
                    <a:pt x="1306" y="560"/>
                  </a:lnTo>
                  <a:lnTo>
                    <a:pt x="1302" y="555"/>
                  </a:lnTo>
                  <a:lnTo>
                    <a:pt x="1298" y="549"/>
                  </a:lnTo>
                  <a:lnTo>
                    <a:pt x="1294" y="542"/>
                  </a:lnTo>
                  <a:lnTo>
                    <a:pt x="1290" y="537"/>
                  </a:lnTo>
                  <a:lnTo>
                    <a:pt x="1285" y="531"/>
                  </a:lnTo>
                  <a:lnTo>
                    <a:pt x="1282" y="525"/>
                  </a:lnTo>
                  <a:lnTo>
                    <a:pt x="1278" y="520"/>
                  </a:lnTo>
                  <a:lnTo>
                    <a:pt x="1275" y="514"/>
                  </a:lnTo>
                  <a:lnTo>
                    <a:pt x="1270" y="507"/>
                  </a:lnTo>
                  <a:lnTo>
                    <a:pt x="1266" y="501"/>
                  </a:lnTo>
                  <a:lnTo>
                    <a:pt x="1262" y="496"/>
                  </a:lnTo>
                  <a:lnTo>
                    <a:pt x="1258" y="490"/>
                  </a:lnTo>
                  <a:lnTo>
                    <a:pt x="1254" y="483"/>
                  </a:lnTo>
                  <a:lnTo>
                    <a:pt x="1250" y="477"/>
                  </a:lnTo>
                  <a:lnTo>
                    <a:pt x="1247" y="472"/>
                  </a:lnTo>
                  <a:lnTo>
                    <a:pt x="1242" y="466"/>
                  </a:lnTo>
                  <a:lnTo>
                    <a:pt x="1237" y="460"/>
                  </a:lnTo>
                  <a:lnTo>
                    <a:pt x="1234" y="453"/>
                  </a:lnTo>
                  <a:lnTo>
                    <a:pt x="1229" y="447"/>
                  </a:lnTo>
                  <a:lnTo>
                    <a:pt x="1226" y="441"/>
                  </a:lnTo>
                  <a:lnTo>
                    <a:pt x="1221" y="435"/>
                  </a:lnTo>
                  <a:lnTo>
                    <a:pt x="1218" y="428"/>
                  </a:lnTo>
                  <a:lnTo>
                    <a:pt x="1215" y="422"/>
                  </a:lnTo>
                  <a:lnTo>
                    <a:pt x="1210" y="417"/>
                  </a:lnTo>
                  <a:lnTo>
                    <a:pt x="1207" y="411"/>
                  </a:lnTo>
                  <a:lnTo>
                    <a:pt x="1202" y="404"/>
                  </a:lnTo>
                  <a:lnTo>
                    <a:pt x="1199" y="398"/>
                  </a:lnTo>
                  <a:lnTo>
                    <a:pt x="1194" y="392"/>
                  </a:lnTo>
                  <a:lnTo>
                    <a:pt x="1191" y="386"/>
                  </a:lnTo>
                  <a:lnTo>
                    <a:pt x="1186" y="379"/>
                  </a:lnTo>
                  <a:lnTo>
                    <a:pt x="1181" y="373"/>
                  </a:lnTo>
                  <a:lnTo>
                    <a:pt x="1178" y="367"/>
                  </a:lnTo>
                  <a:lnTo>
                    <a:pt x="1173" y="361"/>
                  </a:lnTo>
                  <a:lnTo>
                    <a:pt x="1170" y="356"/>
                  </a:lnTo>
                  <a:lnTo>
                    <a:pt x="1166" y="349"/>
                  </a:lnTo>
                  <a:lnTo>
                    <a:pt x="1162" y="343"/>
                  </a:lnTo>
                  <a:lnTo>
                    <a:pt x="1158" y="337"/>
                  </a:lnTo>
                  <a:lnTo>
                    <a:pt x="1154" y="330"/>
                  </a:lnTo>
                  <a:lnTo>
                    <a:pt x="1150" y="324"/>
                  </a:lnTo>
                  <a:lnTo>
                    <a:pt x="1146" y="318"/>
                  </a:lnTo>
                  <a:lnTo>
                    <a:pt x="1143" y="312"/>
                  </a:lnTo>
                  <a:lnTo>
                    <a:pt x="1138" y="307"/>
                  </a:lnTo>
                  <a:lnTo>
                    <a:pt x="1135" y="300"/>
                  </a:lnTo>
                  <a:lnTo>
                    <a:pt x="1130" y="294"/>
                  </a:lnTo>
                  <a:lnTo>
                    <a:pt x="1126" y="288"/>
                  </a:lnTo>
                  <a:lnTo>
                    <a:pt x="1122" y="282"/>
                  </a:lnTo>
                  <a:lnTo>
                    <a:pt x="1118" y="277"/>
                  </a:lnTo>
                  <a:lnTo>
                    <a:pt x="1114" y="270"/>
                  </a:lnTo>
                  <a:lnTo>
                    <a:pt x="1110" y="264"/>
                  </a:lnTo>
                  <a:lnTo>
                    <a:pt x="1106" y="259"/>
                  </a:lnTo>
                  <a:lnTo>
                    <a:pt x="1102" y="253"/>
                  </a:lnTo>
                  <a:lnTo>
                    <a:pt x="1098" y="248"/>
                  </a:lnTo>
                  <a:lnTo>
                    <a:pt x="1094" y="241"/>
                  </a:lnTo>
                  <a:lnTo>
                    <a:pt x="1089" y="235"/>
                  </a:lnTo>
                  <a:lnTo>
                    <a:pt x="1086" y="230"/>
                  </a:lnTo>
                  <a:lnTo>
                    <a:pt x="1081" y="225"/>
                  </a:lnTo>
                  <a:lnTo>
                    <a:pt x="1078" y="219"/>
                  </a:lnTo>
                  <a:lnTo>
                    <a:pt x="1073" y="214"/>
                  </a:lnTo>
                  <a:lnTo>
                    <a:pt x="1070" y="209"/>
                  </a:lnTo>
                  <a:lnTo>
                    <a:pt x="1066" y="203"/>
                  </a:lnTo>
                  <a:lnTo>
                    <a:pt x="1062" y="198"/>
                  </a:lnTo>
                  <a:lnTo>
                    <a:pt x="1058" y="191"/>
                  </a:lnTo>
                  <a:lnTo>
                    <a:pt x="1054" y="186"/>
                  </a:lnTo>
                  <a:lnTo>
                    <a:pt x="1050" y="181"/>
                  </a:lnTo>
                  <a:lnTo>
                    <a:pt x="1046" y="176"/>
                  </a:lnTo>
                  <a:lnTo>
                    <a:pt x="1041" y="171"/>
                  </a:lnTo>
                  <a:lnTo>
                    <a:pt x="1038" y="166"/>
                  </a:lnTo>
                  <a:lnTo>
                    <a:pt x="1033" y="161"/>
                  </a:lnTo>
                  <a:lnTo>
                    <a:pt x="1030" y="156"/>
                  </a:lnTo>
                  <a:lnTo>
                    <a:pt x="1025" y="151"/>
                  </a:lnTo>
                  <a:lnTo>
                    <a:pt x="1022" y="146"/>
                  </a:lnTo>
                  <a:lnTo>
                    <a:pt x="1017" y="141"/>
                  </a:lnTo>
                  <a:lnTo>
                    <a:pt x="1014" y="136"/>
                  </a:lnTo>
                  <a:lnTo>
                    <a:pt x="1009" y="132"/>
                  </a:lnTo>
                  <a:lnTo>
                    <a:pt x="1005" y="127"/>
                  </a:lnTo>
                  <a:lnTo>
                    <a:pt x="1001" y="122"/>
                  </a:lnTo>
                  <a:lnTo>
                    <a:pt x="998" y="119"/>
                  </a:lnTo>
                  <a:lnTo>
                    <a:pt x="994" y="114"/>
                  </a:lnTo>
                  <a:lnTo>
                    <a:pt x="990" y="110"/>
                  </a:lnTo>
                  <a:lnTo>
                    <a:pt x="985" y="105"/>
                  </a:lnTo>
                  <a:lnTo>
                    <a:pt x="982" y="101"/>
                  </a:lnTo>
                  <a:lnTo>
                    <a:pt x="977" y="97"/>
                  </a:lnTo>
                  <a:lnTo>
                    <a:pt x="974" y="92"/>
                  </a:lnTo>
                  <a:lnTo>
                    <a:pt x="969" y="89"/>
                  </a:lnTo>
                  <a:lnTo>
                    <a:pt x="966" y="85"/>
                  </a:lnTo>
                  <a:lnTo>
                    <a:pt x="961" y="80"/>
                  </a:lnTo>
                  <a:lnTo>
                    <a:pt x="958" y="77"/>
                  </a:lnTo>
                  <a:lnTo>
                    <a:pt x="953" y="73"/>
                  </a:lnTo>
                  <a:lnTo>
                    <a:pt x="949" y="70"/>
                  </a:lnTo>
                  <a:lnTo>
                    <a:pt x="945" y="66"/>
                  </a:lnTo>
                  <a:lnTo>
                    <a:pt x="941" y="62"/>
                  </a:lnTo>
                  <a:lnTo>
                    <a:pt x="937" y="60"/>
                  </a:lnTo>
                  <a:lnTo>
                    <a:pt x="934" y="56"/>
                  </a:lnTo>
                  <a:lnTo>
                    <a:pt x="929" y="53"/>
                  </a:lnTo>
                  <a:lnTo>
                    <a:pt x="926" y="50"/>
                  </a:lnTo>
                  <a:lnTo>
                    <a:pt x="921" y="47"/>
                  </a:lnTo>
                  <a:lnTo>
                    <a:pt x="918" y="43"/>
                  </a:lnTo>
                  <a:lnTo>
                    <a:pt x="913" y="41"/>
                  </a:lnTo>
                  <a:lnTo>
                    <a:pt x="910" y="38"/>
                  </a:lnTo>
                  <a:lnTo>
                    <a:pt x="905" y="36"/>
                  </a:lnTo>
                  <a:lnTo>
                    <a:pt x="901" y="33"/>
                  </a:lnTo>
                  <a:lnTo>
                    <a:pt x="897" y="31"/>
                  </a:lnTo>
                  <a:lnTo>
                    <a:pt x="893" y="27"/>
                  </a:lnTo>
                  <a:lnTo>
                    <a:pt x="889" y="26"/>
                  </a:lnTo>
                  <a:lnTo>
                    <a:pt x="885" y="23"/>
                  </a:lnTo>
                  <a:lnTo>
                    <a:pt x="881" y="21"/>
                  </a:lnTo>
                  <a:lnTo>
                    <a:pt x="877" y="18"/>
                  </a:lnTo>
                  <a:lnTo>
                    <a:pt x="873" y="17"/>
                  </a:lnTo>
                  <a:lnTo>
                    <a:pt x="869" y="16"/>
                  </a:lnTo>
                  <a:lnTo>
                    <a:pt x="864" y="13"/>
                  </a:lnTo>
                  <a:lnTo>
                    <a:pt x="861" y="12"/>
                  </a:lnTo>
                  <a:lnTo>
                    <a:pt x="857" y="10"/>
                  </a:lnTo>
                  <a:lnTo>
                    <a:pt x="854" y="10"/>
                  </a:lnTo>
                  <a:lnTo>
                    <a:pt x="849" y="7"/>
                  </a:lnTo>
                  <a:lnTo>
                    <a:pt x="845" y="7"/>
                  </a:lnTo>
                  <a:lnTo>
                    <a:pt x="841" y="5"/>
                  </a:lnTo>
                  <a:lnTo>
                    <a:pt x="837" y="5"/>
                  </a:lnTo>
                  <a:lnTo>
                    <a:pt x="833" y="3"/>
                  </a:lnTo>
                  <a:lnTo>
                    <a:pt x="829" y="2"/>
                  </a:lnTo>
                  <a:lnTo>
                    <a:pt x="826" y="1"/>
                  </a:lnTo>
                  <a:lnTo>
                    <a:pt x="821" y="1"/>
                  </a:lnTo>
                  <a:lnTo>
                    <a:pt x="818" y="1"/>
                  </a:lnTo>
                  <a:lnTo>
                    <a:pt x="813" y="1"/>
                  </a:lnTo>
                  <a:lnTo>
                    <a:pt x="808" y="0"/>
                  </a:lnTo>
                  <a:lnTo>
                    <a:pt x="805" y="0"/>
                  </a:lnTo>
                  <a:lnTo>
                    <a:pt x="800" y="0"/>
                  </a:lnTo>
                  <a:lnTo>
                    <a:pt x="797" y="0"/>
                  </a:lnTo>
                  <a:lnTo>
                    <a:pt x="792" y="0"/>
                  </a:lnTo>
                  <a:lnTo>
                    <a:pt x="789" y="0"/>
                  </a:lnTo>
                  <a:lnTo>
                    <a:pt x="784" y="0"/>
                  </a:lnTo>
                  <a:lnTo>
                    <a:pt x="781" y="1"/>
                  </a:lnTo>
                  <a:lnTo>
                    <a:pt x="778" y="1"/>
                  </a:lnTo>
                  <a:lnTo>
                    <a:pt x="773" y="1"/>
                  </a:lnTo>
                  <a:lnTo>
                    <a:pt x="770" y="1"/>
                  </a:lnTo>
                  <a:lnTo>
                    <a:pt x="765" y="2"/>
                  </a:lnTo>
                  <a:lnTo>
                    <a:pt x="762" y="3"/>
                  </a:lnTo>
                  <a:lnTo>
                    <a:pt x="757" y="5"/>
                  </a:lnTo>
                  <a:lnTo>
                    <a:pt x="752" y="5"/>
                  </a:lnTo>
                  <a:lnTo>
                    <a:pt x="749" y="7"/>
                  </a:lnTo>
                  <a:lnTo>
                    <a:pt x="745" y="7"/>
                  </a:lnTo>
                  <a:lnTo>
                    <a:pt x="741" y="10"/>
                  </a:lnTo>
                  <a:lnTo>
                    <a:pt x="737" y="10"/>
                  </a:lnTo>
                  <a:lnTo>
                    <a:pt x="733" y="12"/>
                  </a:lnTo>
                  <a:lnTo>
                    <a:pt x="729" y="13"/>
                  </a:lnTo>
                  <a:lnTo>
                    <a:pt x="724" y="16"/>
                  </a:lnTo>
                  <a:lnTo>
                    <a:pt x="721" y="17"/>
                  </a:lnTo>
                  <a:lnTo>
                    <a:pt x="717" y="18"/>
                  </a:lnTo>
                  <a:lnTo>
                    <a:pt x="714" y="21"/>
                  </a:lnTo>
                  <a:lnTo>
                    <a:pt x="709" y="23"/>
                  </a:lnTo>
                  <a:lnTo>
                    <a:pt x="705" y="26"/>
                  </a:lnTo>
                  <a:lnTo>
                    <a:pt x="701" y="27"/>
                  </a:lnTo>
                  <a:lnTo>
                    <a:pt x="697" y="31"/>
                  </a:lnTo>
                  <a:lnTo>
                    <a:pt x="693" y="33"/>
                  </a:lnTo>
                  <a:lnTo>
                    <a:pt x="689" y="36"/>
                  </a:lnTo>
                  <a:lnTo>
                    <a:pt x="685" y="38"/>
                  </a:lnTo>
                  <a:lnTo>
                    <a:pt x="681" y="41"/>
                  </a:lnTo>
                  <a:lnTo>
                    <a:pt x="677" y="43"/>
                  </a:lnTo>
                  <a:lnTo>
                    <a:pt x="673" y="47"/>
                  </a:lnTo>
                  <a:lnTo>
                    <a:pt x="668" y="50"/>
                  </a:lnTo>
                  <a:lnTo>
                    <a:pt x="665" y="53"/>
                  </a:lnTo>
                  <a:lnTo>
                    <a:pt x="660" y="56"/>
                  </a:lnTo>
                  <a:lnTo>
                    <a:pt x="657" y="60"/>
                  </a:lnTo>
                  <a:lnTo>
                    <a:pt x="652" y="62"/>
                  </a:lnTo>
                  <a:lnTo>
                    <a:pt x="649" y="66"/>
                  </a:lnTo>
                  <a:lnTo>
                    <a:pt x="645" y="70"/>
                  </a:lnTo>
                  <a:lnTo>
                    <a:pt x="641" y="73"/>
                  </a:lnTo>
                  <a:lnTo>
                    <a:pt x="637" y="77"/>
                  </a:lnTo>
                  <a:lnTo>
                    <a:pt x="633" y="80"/>
                  </a:lnTo>
                  <a:lnTo>
                    <a:pt x="629" y="85"/>
                  </a:lnTo>
                  <a:lnTo>
                    <a:pt x="625" y="89"/>
                  </a:lnTo>
                  <a:lnTo>
                    <a:pt x="621" y="92"/>
                  </a:lnTo>
                  <a:lnTo>
                    <a:pt x="617" y="97"/>
                  </a:lnTo>
                  <a:lnTo>
                    <a:pt x="612" y="101"/>
                  </a:lnTo>
                  <a:lnTo>
                    <a:pt x="609" y="105"/>
                  </a:lnTo>
                  <a:lnTo>
                    <a:pt x="604" y="110"/>
                  </a:lnTo>
                  <a:lnTo>
                    <a:pt x="601" y="114"/>
                  </a:lnTo>
                  <a:lnTo>
                    <a:pt x="596" y="119"/>
                  </a:lnTo>
                  <a:lnTo>
                    <a:pt x="593" y="122"/>
                  </a:lnTo>
                  <a:lnTo>
                    <a:pt x="588" y="127"/>
                  </a:lnTo>
                  <a:lnTo>
                    <a:pt x="584" y="132"/>
                  </a:lnTo>
                  <a:lnTo>
                    <a:pt x="580" y="136"/>
                  </a:lnTo>
                  <a:lnTo>
                    <a:pt x="576" y="141"/>
                  </a:lnTo>
                  <a:lnTo>
                    <a:pt x="572" y="146"/>
                  </a:lnTo>
                  <a:lnTo>
                    <a:pt x="569" y="151"/>
                  </a:lnTo>
                  <a:lnTo>
                    <a:pt x="565" y="156"/>
                  </a:lnTo>
                  <a:lnTo>
                    <a:pt x="561" y="161"/>
                  </a:lnTo>
                  <a:lnTo>
                    <a:pt x="556" y="166"/>
                  </a:lnTo>
                  <a:lnTo>
                    <a:pt x="553" y="171"/>
                  </a:lnTo>
                  <a:lnTo>
                    <a:pt x="548" y="176"/>
                  </a:lnTo>
                  <a:lnTo>
                    <a:pt x="545" y="181"/>
                  </a:lnTo>
                  <a:lnTo>
                    <a:pt x="540" y="186"/>
                  </a:lnTo>
                  <a:lnTo>
                    <a:pt x="537" y="191"/>
                  </a:lnTo>
                  <a:lnTo>
                    <a:pt x="532" y="198"/>
                  </a:lnTo>
                  <a:lnTo>
                    <a:pt x="528" y="203"/>
                  </a:lnTo>
                  <a:lnTo>
                    <a:pt x="524" y="209"/>
                  </a:lnTo>
                  <a:lnTo>
                    <a:pt x="520" y="214"/>
                  </a:lnTo>
                  <a:lnTo>
                    <a:pt x="516" y="219"/>
                  </a:lnTo>
                  <a:lnTo>
                    <a:pt x="512" y="225"/>
                  </a:lnTo>
                  <a:lnTo>
                    <a:pt x="508" y="230"/>
                  </a:lnTo>
                  <a:lnTo>
                    <a:pt x="504" y="235"/>
                  </a:lnTo>
                  <a:lnTo>
                    <a:pt x="500" y="241"/>
                  </a:lnTo>
                  <a:lnTo>
                    <a:pt x="497" y="248"/>
                  </a:lnTo>
                  <a:lnTo>
                    <a:pt x="492" y="253"/>
                  </a:lnTo>
                  <a:lnTo>
                    <a:pt x="489" y="259"/>
                  </a:lnTo>
                  <a:lnTo>
                    <a:pt x="484" y="264"/>
                  </a:lnTo>
                  <a:lnTo>
                    <a:pt x="481" y="270"/>
                  </a:lnTo>
                  <a:lnTo>
                    <a:pt x="476" y="277"/>
                  </a:lnTo>
                  <a:lnTo>
                    <a:pt x="472" y="282"/>
                  </a:lnTo>
                  <a:lnTo>
                    <a:pt x="468" y="288"/>
                  </a:lnTo>
                  <a:lnTo>
                    <a:pt x="464" y="294"/>
                  </a:lnTo>
                  <a:lnTo>
                    <a:pt x="460" y="300"/>
                  </a:lnTo>
                  <a:lnTo>
                    <a:pt x="456" y="307"/>
                  </a:lnTo>
                  <a:lnTo>
                    <a:pt x="452" y="312"/>
                  </a:lnTo>
                  <a:lnTo>
                    <a:pt x="448" y="318"/>
                  </a:lnTo>
                  <a:lnTo>
                    <a:pt x="443" y="324"/>
                  </a:lnTo>
                  <a:lnTo>
                    <a:pt x="440" y="330"/>
                  </a:lnTo>
                  <a:lnTo>
                    <a:pt x="436" y="337"/>
                  </a:lnTo>
                  <a:lnTo>
                    <a:pt x="433" y="343"/>
                  </a:lnTo>
                  <a:lnTo>
                    <a:pt x="428" y="349"/>
                  </a:lnTo>
                  <a:lnTo>
                    <a:pt x="425" y="356"/>
                  </a:lnTo>
                  <a:lnTo>
                    <a:pt x="420" y="361"/>
                  </a:lnTo>
                  <a:lnTo>
                    <a:pt x="416" y="367"/>
                  </a:lnTo>
                  <a:lnTo>
                    <a:pt x="413" y="373"/>
                  </a:lnTo>
                  <a:lnTo>
                    <a:pt x="408" y="379"/>
                  </a:lnTo>
                  <a:lnTo>
                    <a:pt x="405" y="386"/>
                  </a:lnTo>
                  <a:lnTo>
                    <a:pt x="400" y="392"/>
                  </a:lnTo>
                  <a:lnTo>
                    <a:pt x="397" y="398"/>
                  </a:lnTo>
                  <a:lnTo>
                    <a:pt x="392" y="404"/>
                  </a:lnTo>
                  <a:lnTo>
                    <a:pt x="387" y="411"/>
                  </a:lnTo>
                  <a:lnTo>
                    <a:pt x="384" y="417"/>
                  </a:lnTo>
                  <a:lnTo>
                    <a:pt x="379" y="422"/>
                  </a:lnTo>
                  <a:lnTo>
                    <a:pt x="376" y="428"/>
                  </a:lnTo>
                  <a:lnTo>
                    <a:pt x="371" y="435"/>
                  </a:lnTo>
                  <a:lnTo>
                    <a:pt x="368" y="441"/>
                  </a:lnTo>
                  <a:lnTo>
                    <a:pt x="363" y="447"/>
                  </a:lnTo>
                  <a:lnTo>
                    <a:pt x="360" y="453"/>
                  </a:lnTo>
                  <a:lnTo>
                    <a:pt x="357" y="460"/>
                  </a:lnTo>
                  <a:lnTo>
                    <a:pt x="352" y="466"/>
                  </a:lnTo>
                  <a:lnTo>
                    <a:pt x="349" y="472"/>
                  </a:lnTo>
                  <a:lnTo>
                    <a:pt x="344" y="477"/>
                  </a:lnTo>
                  <a:lnTo>
                    <a:pt x="341" y="483"/>
                  </a:lnTo>
                  <a:lnTo>
                    <a:pt x="336" y="490"/>
                  </a:lnTo>
                  <a:lnTo>
                    <a:pt x="332" y="496"/>
                  </a:lnTo>
                  <a:lnTo>
                    <a:pt x="328" y="501"/>
                  </a:lnTo>
                  <a:lnTo>
                    <a:pt x="324" y="507"/>
                  </a:lnTo>
                  <a:lnTo>
                    <a:pt x="320" y="514"/>
                  </a:lnTo>
                  <a:lnTo>
                    <a:pt x="316" y="520"/>
                  </a:lnTo>
                  <a:lnTo>
                    <a:pt x="312" y="525"/>
                  </a:lnTo>
                  <a:lnTo>
                    <a:pt x="308" y="531"/>
                  </a:lnTo>
                  <a:lnTo>
                    <a:pt x="303" y="537"/>
                  </a:lnTo>
                  <a:lnTo>
                    <a:pt x="300" y="542"/>
                  </a:lnTo>
                  <a:lnTo>
                    <a:pt x="295" y="549"/>
                  </a:lnTo>
                  <a:lnTo>
                    <a:pt x="292" y="555"/>
                  </a:lnTo>
                  <a:lnTo>
                    <a:pt x="287" y="560"/>
                  </a:lnTo>
                  <a:lnTo>
                    <a:pt x="285" y="566"/>
                  </a:lnTo>
                  <a:lnTo>
                    <a:pt x="280" y="572"/>
                  </a:lnTo>
                  <a:lnTo>
                    <a:pt x="276" y="577"/>
                  </a:lnTo>
                  <a:lnTo>
                    <a:pt x="272" y="584"/>
                  </a:lnTo>
                  <a:lnTo>
                    <a:pt x="268" y="589"/>
                  </a:lnTo>
                  <a:lnTo>
                    <a:pt x="264" y="595"/>
                  </a:lnTo>
                  <a:lnTo>
                    <a:pt x="260" y="600"/>
                  </a:lnTo>
                  <a:lnTo>
                    <a:pt x="256" y="605"/>
                  </a:lnTo>
                  <a:lnTo>
                    <a:pt x="252" y="610"/>
                  </a:lnTo>
                  <a:lnTo>
                    <a:pt x="247" y="616"/>
                  </a:lnTo>
                  <a:lnTo>
                    <a:pt x="244" y="621"/>
                  </a:lnTo>
                  <a:lnTo>
                    <a:pt x="239" y="628"/>
                  </a:lnTo>
                  <a:lnTo>
                    <a:pt x="236" y="633"/>
                  </a:lnTo>
                  <a:lnTo>
                    <a:pt x="231" y="638"/>
                  </a:lnTo>
                  <a:lnTo>
                    <a:pt x="228" y="643"/>
                  </a:lnTo>
                  <a:lnTo>
                    <a:pt x="223" y="648"/>
                  </a:lnTo>
                  <a:lnTo>
                    <a:pt x="220" y="654"/>
                  </a:lnTo>
                  <a:lnTo>
                    <a:pt x="216" y="659"/>
                  </a:lnTo>
                  <a:lnTo>
                    <a:pt x="212" y="663"/>
                  </a:lnTo>
                  <a:lnTo>
                    <a:pt x="208" y="669"/>
                  </a:lnTo>
                  <a:lnTo>
                    <a:pt x="204" y="674"/>
                  </a:lnTo>
                  <a:lnTo>
                    <a:pt x="200" y="679"/>
                  </a:lnTo>
                  <a:lnTo>
                    <a:pt x="196" y="683"/>
                  </a:lnTo>
                  <a:lnTo>
                    <a:pt x="191" y="689"/>
                  </a:lnTo>
                  <a:lnTo>
                    <a:pt x="188" y="694"/>
                  </a:lnTo>
                  <a:lnTo>
                    <a:pt x="183" y="698"/>
                  </a:lnTo>
                  <a:lnTo>
                    <a:pt x="180" y="703"/>
                  </a:lnTo>
                  <a:lnTo>
                    <a:pt x="175" y="708"/>
                  </a:lnTo>
                  <a:lnTo>
                    <a:pt x="172" y="713"/>
                  </a:lnTo>
                  <a:lnTo>
                    <a:pt x="167" y="717"/>
                  </a:lnTo>
                  <a:lnTo>
                    <a:pt x="163" y="722"/>
                  </a:lnTo>
                  <a:lnTo>
                    <a:pt x="159" y="727"/>
                  </a:lnTo>
                  <a:lnTo>
                    <a:pt x="155" y="730"/>
                  </a:lnTo>
                  <a:lnTo>
                    <a:pt x="152" y="735"/>
                  </a:lnTo>
                  <a:lnTo>
                    <a:pt x="148" y="739"/>
                  </a:lnTo>
                  <a:lnTo>
                    <a:pt x="144" y="744"/>
                  </a:lnTo>
                  <a:lnTo>
                    <a:pt x="140" y="749"/>
                  </a:lnTo>
                  <a:lnTo>
                    <a:pt x="135" y="753"/>
                  </a:lnTo>
                  <a:lnTo>
                    <a:pt x="132" y="757"/>
                  </a:lnTo>
                  <a:lnTo>
                    <a:pt x="127" y="762"/>
                  </a:lnTo>
                  <a:lnTo>
                    <a:pt x="124" y="766"/>
                  </a:lnTo>
                  <a:lnTo>
                    <a:pt x="119" y="769"/>
                  </a:lnTo>
                  <a:lnTo>
                    <a:pt x="116" y="774"/>
                  </a:lnTo>
                  <a:lnTo>
                    <a:pt x="111" y="778"/>
                  </a:lnTo>
                  <a:lnTo>
                    <a:pt x="107" y="782"/>
                  </a:lnTo>
                  <a:lnTo>
                    <a:pt x="103" y="786"/>
                  </a:lnTo>
                  <a:lnTo>
                    <a:pt x="99" y="789"/>
                  </a:lnTo>
                  <a:lnTo>
                    <a:pt x="95" y="794"/>
                  </a:lnTo>
                  <a:lnTo>
                    <a:pt x="91" y="797"/>
                  </a:lnTo>
                  <a:lnTo>
                    <a:pt x="87" y="801"/>
                  </a:lnTo>
                  <a:lnTo>
                    <a:pt x="83" y="806"/>
                  </a:lnTo>
                  <a:lnTo>
                    <a:pt x="79" y="809"/>
                  </a:lnTo>
                  <a:lnTo>
                    <a:pt x="75" y="812"/>
                  </a:lnTo>
                  <a:lnTo>
                    <a:pt x="70" y="816"/>
                  </a:lnTo>
                  <a:lnTo>
                    <a:pt x="68" y="819"/>
                  </a:lnTo>
                  <a:lnTo>
                    <a:pt x="63" y="823"/>
                  </a:lnTo>
                  <a:lnTo>
                    <a:pt x="60" y="827"/>
                  </a:lnTo>
                  <a:lnTo>
                    <a:pt x="55" y="829"/>
                  </a:lnTo>
                  <a:lnTo>
                    <a:pt x="51" y="832"/>
                  </a:lnTo>
                  <a:lnTo>
                    <a:pt x="47" y="836"/>
                  </a:lnTo>
                  <a:lnTo>
                    <a:pt x="43" y="839"/>
                  </a:lnTo>
                  <a:lnTo>
                    <a:pt x="39" y="843"/>
                  </a:lnTo>
                  <a:lnTo>
                    <a:pt x="35" y="846"/>
                  </a:lnTo>
                  <a:lnTo>
                    <a:pt x="31" y="850"/>
                  </a:lnTo>
                  <a:lnTo>
                    <a:pt x="27" y="853"/>
                  </a:lnTo>
                  <a:lnTo>
                    <a:pt x="22" y="856"/>
                  </a:lnTo>
                  <a:lnTo>
                    <a:pt x="19" y="858"/>
                  </a:lnTo>
                  <a:lnTo>
                    <a:pt x="14" y="862"/>
                  </a:lnTo>
                  <a:lnTo>
                    <a:pt x="11" y="865"/>
                  </a:lnTo>
                  <a:lnTo>
                    <a:pt x="6" y="867"/>
                  </a:lnTo>
                  <a:lnTo>
                    <a:pt x="4" y="871"/>
                  </a:lnTo>
                  <a:lnTo>
                    <a:pt x="0" y="873"/>
                  </a:lnTo>
                  <a:lnTo>
                    <a:pt x="0" y="1013"/>
                  </a:lnTo>
                  <a:lnTo>
                    <a:pt x="4" y="1013"/>
                  </a:lnTo>
                  <a:lnTo>
                    <a:pt x="6" y="1013"/>
                  </a:lnTo>
                  <a:lnTo>
                    <a:pt x="11" y="1013"/>
                  </a:lnTo>
                  <a:lnTo>
                    <a:pt x="14" y="1013"/>
                  </a:lnTo>
                  <a:lnTo>
                    <a:pt x="19" y="1013"/>
                  </a:lnTo>
                  <a:lnTo>
                    <a:pt x="22" y="1013"/>
                  </a:lnTo>
                  <a:lnTo>
                    <a:pt x="27" y="1013"/>
                  </a:lnTo>
                  <a:lnTo>
                    <a:pt x="31" y="1013"/>
                  </a:lnTo>
                  <a:lnTo>
                    <a:pt x="35" y="1013"/>
                  </a:lnTo>
                  <a:lnTo>
                    <a:pt x="39" y="1013"/>
                  </a:lnTo>
                  <a:lnTo>
                    <a:pt x="43" y="1013"/>
                  </a:lnTo>
                  <a:lnTo>
                    <a:pt x="47" y="1013"/>
                  </a:lnTo>
                  <a:lnTo>
                    <a:pt x="51" y="1013"/>
                  </a:lnTo>
                  <a:lnTo>
                    <a:pt x="55" y="1013"/>
                  </a:lnTo>
                  <a:lnTo>
                    <a:pt x="60" y="1013"/>
                  </a:lnTo>
                  <a:lnTo>
                    <a:pt x="63" y="1013"/>
                  </a:lnTo>
                  <a:lnTo>
                    <a:pt x="68" y="1013"/>
                  </a:lnTo>
                  <a:lnTo>
                    <a:pt x="70" y="1013"/>
                  </a:lnTo>
                  <a:lnTo>
                    <a:pt x="75" y="1013"/>
                  </a:lnTo>
                  <a:lnTo>
                    <a:pt x="79" y="1013"/>
                  </a:lnTo>
                  <a:lnTo>
                    <a:pt x="83" y="1013"/>
                  </a:lnTo>
                  <a:lnTo>
                    <a:pt x="87" y="1013"/>
                  </a:lnTo>
                  <a:lnTo>
                    <a:pt x="91" y="1013"/>
                  </a:lnTo>
                  <a:lnTo>
                    <a:pt x="95" y="1013"/>
                  </a:lnTo>
                  <a:lnTo>
                    <a:pt x="99" y="1013"/>
                  </a:lnTo>
                  <a:lnTo>
                    <a:pt x="103" y="1013"/>
                  </a:lnTo>
                  <a:lnTo>
                    <a:pt x="107" y="1013"/>
                  </a:lnTo>
                  <a:lnTo>
                    <a:pt x="111" y="1013"/>
                  </a:lnTo>
                  <a:lnTo>
                    <a:pt x="116" y="1013"/>
                  </a:lnTo>
                  <a:lnTo>
                    <a:pt x="119" y="1013"/>
                  </a:lnTo>
                  <a:lnTo>
                    <a:pt x="124" y="1013"/>
                  </a:lnTo>
                  <a:lnTo>
                    <a:pt x="127" y="1013"/>
                  </a:lnTo>
                  <a:lnTo>
                    <a:pt x="132" y="1013"/>
                  </a:lnTo>
                  <a:lnTo>
                    <a:pt x="135" y="1013"/>
                  </a:lnTo>
                  <a:lnTo>
                    <a:pt x="140" y="1013"/>
                  </a:lnTo>
                  <a:lnTo>
                    <a:pt x="144" y="1013"/>
                  </a:lnTo>
                  <a:lnTo>
                    <a:pt x="148" y="1013"/>
                  </a:lnTo>
                  <a:lnTo>
                    <a:pt x="152" y="1013"/>
                  </a:lnTo>
                  <a:lnTo>
                    <a:pt x="155" y="1013"/>
                  </a:lnTo>
                  <a:lnTo>
                    <a:pt x="159" y="1013"/>
                  </a:lnTo>
                  <a:lnTo>
                    <a:pt x="163" y="1013"/>
                  </a:lnTo>
                  <a:lnTo>
                    <a:pt x="167" y="1013"/>
                  </a:lnTo>
                  <a:lnTo>
                    <a:pt x="172" y="1013"/>
                  </a:lnTo>
                  <a:lnTo>
                    <a:pt x="175" y="1013"/>
                  </a:lnTo>
                  <a:lnTo>
                    <a:pt x="180" y="1013"/>
                  </a:lnTo>
                  <a:lnTo>
                    <a:pt x="183" y="1013"/>
                  </a:lnTo>
                  <a:lnTo>
                    <a:pt x="188" y="1013"/>
                  </a:lnTo>
                  <a:lnTo>
                    <a:pt x="191" y="1013"/>
                  </a:lnTo>
                  <a:lnTo>
                    <a:pt x="196" y="1013"/>
                  </a:lnTo>
                  <a:lnTo>
                    <a:pt x="200" y="1013"/>
                  </a:lnTo>
                  <a:lnTo>
                    <a:pt x="204" y="1013"/>
                  </a:lnTo>
                  <a:lnTo>
                    <a:pt x="208" y="1013"/>
                  </a:lnTo>
                  <a:lnTo>
                    <a:pt x="212" y="1013"/>
                  </a:lnTo>
                  <a:lnTo>
                    <a:pt x="216" y="1013"/>
                  </a:lnTo>
                  <a:lnTo>
                    <a:pt x="220" y="1013"/>
                  </a:lnTo>
                  <a:lnTo>
                    <a:pt x="223" y="1013"/>
                  </a:lnTo>
                  <a:lnTo>
                    <a:pt x="228" y="1013"/>
                  </a:lnTo>
                  <a:lnTo>
                    <a:pt x="231" y="1013"/>
                  </a:lnTo>
                  <a:lnTo>
                    <a:pt x="236" y="1013"/>
                  </a:lnTo>
                  <a:lnTo>
                    <a:pt x="239" y="1013"/>
                  </a:lnTo>
                  <a:lnTo>
                    <a:pt x="244" y="1013"/>
                  </a:lnTo>
                  <a:lnTo>
                    <a:pt x="247" y="1013"/>
                  </a:lnTo>
                  <a:lnTo>
                    <a:pt x="252" y="1013"/>
                  </a:lnTo>
                  <a:lnTo>
                    <a:pt x="256" y="1013"/>
                  </a:lnTo>
                  <a:lnTo>
                    <a:pt x="260" y="1013"/>
                  </a:lnTo>
                  <a:lnTo>
                    <a:pt x="264" y="1013"/>
                  </a:lnTo>
                  <a:lnTo>
                    <a:pt x="268" y="1013"/>
                  </a:lnTo>
                  <a:lnTo>
                    <a:pt x="272" y="1013"/>
                  </a:lnTo>
                  <a:lnTo>
                    <a:pt x="276" y="1013"/>
                  </a:lnTo>
                  <a:lnTo>
                    <a:pt x="280" y="1013"/>
                  </a:lnTo>
                  <a:lnTo>
                    <a:pt x="285" y="1013"/>
                  </a:lnTo>
                  <a:lnTo>
                    <a:pt x="287" y="1013"/>
                  </a:lnTo>
                  <a:lnTo>
                    <a:pt x="292" y="1013"/>
                  </a:lnTo>
                  <a:lnTo>
                    <a:pt x="295" y="1013"/>
                  </a:lnTo>
                  <a:lnTo>
                    <a:pt x="300" y="1013"/>
                  </a:lnTo>
                  <a:lnTo>
                    <a:pt x="303" y="1013"/>
                  </a:lnTo>
                  <a:lnTo>
                    <a:pt x="308" y="1013"/>
                  </a:lnTo>
                  <a:lnTo>
                    <a:pt x="312" y="1013"/>
                  </a:lnTo>
                  <a:lnTo>
                    <a:pt x="316" y="1013"/>
                  </a:lnTo>
                  <a:lnTo>
                    <a:pt x="320" y="1013"/>
                  </a:lnTo>
                  <a:lnTo>
                    <a:pt x="324" y="1013"/>
                  </a:lnTo>
                  <a:lnTo>
                    <a:pt x="328" y="1013"/>
                  </a:lnTo>
                  <a:lnTo>
                    <a:pt x="332" y="1013"/>
                  </a:lnTo>
                  <a:lnTo>
                    <a:pt x="336" y="1013"/>
                  </a:lnTo>
                  <a:lnTo>
                    <a:pt x="341" y="1013"/>
                  </a:lnTo>
                  <a:lnTo>
                    <a:pt x="344" y="1013"/>
                  </a:lnTo>
                  <a:lnTo>
                    <a:pt x="349" y="1013"/>
                  </a:lnTo>
                  <a:lnTo>
                    <a:pt x="352" y="1013"/>
                  </a:lnTo>
                  <a:lnTo>
                    <a:pt x="357" y="1013"/>
                  </a:lnTo>
                  <a:lnTo>
                    <a:pt x="360" y="1013"/>
                  </a:lnTo>
                  <a:lnTo>
                    <a:pt x="363" y="1013"/>
                  </a:lnTo>
                  <a:lnTo>
                    <a:pt x="368" y="1013"/>
                  </a:lnTo>
                  <a:lnTo>
                    <a:pt x="371" y="1013"/>
                  </a:lnTo>
                  <a:lnTo>
                    <a:pt x="376" y="1013"/>
                  </a:lnTo>
                  <a:lnTo>
                    <a:pt x="379" y="1013"/>
                  </a:lnTo>
                  <a:lnTo>
                    <a:pt x="384" y="1013"/>
                  </a:lnTo>
                  <a:lnTo>
                    <a:pt x="387" y="1013"/>
                  </a:lnTo>
                  <a:lnTo>
                    <a:pt x="392" y="1013"/>
                  </a:lnTo>
                  <a:lnTo>
                    <a:pt x="397" y="1013"/>
                  </a:lnTo>
                  <a:lnTo>
                    <a:pt x="400" y="1013"/>
                  </a:lnTo>
                  <a:lnTo>
                    <a:pt x="405" y="1013"/>
                  </a:lnTo>
                  <a:lnTo>
                    <a:pt x="408" y="1013"/>
                  </a:lnTo>
                  <a:lnTo>
                    <a:pt x="413" y="1013"/>
                  </a:lnTo>
                  <a:lnTo>
                    <a:pt x="416" y="1013"/>
                  </a:lnTo>
                  <a:lnTo>
                    <a:pt x="420" y="1013"/>
                  </a:lnTo>
                  <a:lnTo>
                    <a:pt x="425" y="1013"/>
                  </a:lnTo>
                  <a:lnTo>
                    <a:pt x="428" y="1013"/>
                  </a:lnTo>
                  <a:lnTo>
                    <a:pt x="433" y="1013"/>
                  </a:lnTo>
                  <a:lnTo>
                    <a:pt x="436" y="1013"/>
                  </a:lnTo>
                  <a:lnTo>
                    <a:pt x="440" y="1013"/>
                  </a:lnTo>
                  <a:lnTo>
                    <a:pt x="443" y="1013"/>
                  </a:lnTo>
                  <a:lnTo>
                    <a:pt x="448" y="1013"/>
                  </a:lnTo>
                  <a:lnTo>
                    <a:pt x="452" y="1013"/>
                  </a:lnTo>
                  <a:lnTo>
                    <a:pt x="456" y="1013"/>
                  </a:lnTo>
                  <a:lnTo>
                    <a:pt x="460" y="1013"/>
                  </a:lnTo>
                  <a:lnTo>
                    <a:pt x="464" y="1013"/>
                  </a:lnTo>
                  <a:lnTo>
                    <a:pt x="468" y="1013"/>
                  </a:lnTo>
                  <a:lnTo>
                    <a:pt x="472" y="1013"/>
                  </a:lnTo>
                  <a:lnTo>
                    <a:pt x="476" y="1013"/>
                  </a:lnTo>
                  <a:lnTo>
                    <a:pt x="481" y="1013"/>
                  </a:lnTo>
                  <a:lnTo>
                    <a:pt x="484" y="1013"/>
                  </a:lnTo>
                  <a:lnTo>
                    <a:pt x="489" y="1013"/>
                  </a:lnTo>
                  <a:lnTo>
                    <a:pt x="492" y="1013"/>
                  </a:lnTo>
                  <a:lnTo>
                    <a:pt x="497" y="1013"/>
                  </a:lnTo>
                  <a:lnTo>
                    <a:pt x="500" y="1013"/>
                  </a:lnTo>
                  <a:lnTo>
                    <a:pt x="504" y="1013"/>
                  </a:lnTo>
                  <a:lnTo>
                    <a:pt x="508" y="1013"/>
                  </a:lnTo>
                  <a:lnTo>
                    <a:pt x="512" y="1013"/>
                  </a:lnTo>
                  <a:lnTo>
                    <a:pt x="516" y="1013"/>
                  </a:lnTo>
                  <a:lnTo>
                    <a:pt x="520" y="1013"/>
                  </a:lnTo>
                  <a:lnTo>
                    <a:pt x="524" y="1013"/>
                  </a:lnTo>
                  <a:lnTo>
                    <a:pt x="528" y="1013"/>
                  </a:lnTo>
                  <a:lnTo>
                    <a:pt x="532" y="1013"/>
                  </a:lnTo>
                  <a:lnTo>
                    <a:pt x="537" y="1013"/>
                  </a:lnTo>
                  <a:lnTo>
                    <a:pt x="540" y="1013"/>
                  </a:lnTo>
                  <a:lnTo>
                    <a:pt x="545" y="1013"/>
                  </a:lnTo>
                  <a:lnTo>
                    <a:pt x="548" y="1013"/>
                  </a:lnTo>
                  <a:lnTo>
                    <a:pt x="553" y="1013"/>
                  </a:lnTo>
                  <a:lnTo>
                    <a:pt x="556" y="1013"/>
                  </a:lnTo>
                  <a:lnTo>
                    <a:pt x="561" y="1013"/>
                  </a:lnTo>
                  <a:lnTo>
                    <a:pt x="565" y="1013"/>
                  </a:lnTo>
                  <a:lnTo>
                    <a:pt x="569" y="1013"/>
                  </a:lnTo>
                  <a:lnTo>
                    <a:pt x="572" y="1013"/>
                  </a:lnTo>
                  <a:lnTo>
                    <a:pt x="576" y="1013"/>
                  </a:lnTo>
                  <a:lnTo>
                    <a:pt x="580" y="1013"/>
                  </a:lnTo>
                  <a:lnTo>
                    <a:pt x="584" y="1013"/>
                  </a:lnTo>
                  <a:lnTo>
                    <a:pt x="588" y="1013"/>
                  </a:lnTo>
                  <a:lnTo>
                    <a:pt x="593" y="1013"/>
                  </a:lnTo>
                  <a:lnTo>
                    <a:pt x="596" y="1013"/>
                  </a:lnTo>
                  <a:lnTo>
                    <a:pt x="601" y="1013"/>
                  </a:lnTo>
                  <a:lnTo>
                    <a:pt x="604" y="1013"/>
                  </a:lnTo>
                  <a:lnTo>
                    <a:pt x="609" y="1013"/>
                  </a:lnTo>
                  <a:lnTo>
                    <a:pt x="612" y="1013"/>
                  </a:lnTo>
                  <a:lnTo>
                    <a:pt x="617" y="1013"/>
                  </a:lnTo>
                  <a:lnTo>
                    <a:pt x="621" y="1013"/>
                  </a:lnTo>
                  <a:lnTo>
                    <a:pt x="625" y="1013"/>
                  </a:lnTo>
                  <a:lnTo>
                    <a:pt x="629" y="1013"/>
                  </a:lnTo>
                  <a:lnTo>
                    <a:pt x="633" y="1013"/>
                  </a:lnTo>
                  <a:lnTo>
                    <a:pt x="637" y="1013"/>
                  </a:lnTo>
                  <a:lnTo>
                    <a:pt x="641" y="1013"/>
                  </a:lnTo>
                  <a:lnTo>
                    <a:pt x="645" y="1013"/>
                  </a:lnTo>
                  <a:lnTo>
                    <a:pt x="649" y="1013"/>
                  </a:lnTo>
                  <a:lnTo>
                    <a:pt x="652" y="1013"/>
                  </a:lnTo>
                  <a:lnTo>
                    <a:pt x="657" y="1013"/>
                  </a:lnTo>
                  <a:lnTo>
                    <a:pt x="660" y="1013"/>
                  </a:lnTo>
                  <a:lnTo>
                    <a:pt x="665" y="1013"/>
                  </a:lnTo>
                  <a:lnTo>
                    <a:pt x="668" y="1013"/>
                  </a:lnTo>
                  <a:lnTo>
                    <a:pt x="673" y="1013"/>
                  </a:lnTo>
                  <a:lnTo>
                    <a:pt x="677" y="1013"/>
                  </a:lnTo>
                  <a:lnTo>
                    <a:pt x="681" y="1013"/>
                  </a:lnTo>
                  <a:lnTo>
                    <a:pt x="685" y="1013"/>
                  </a:lnTo>
                  <a:lnTo>
                    <a:pt x="689" y="1013"/>
                  </a:lnTo>
                  <a:lnTo>
                    <a:pt x="693" y="1013"/>
                  </a:lnTo>
                  <a:lnTo>
                    <a:pt x="697" y="1013"/>
                  </a:lnTo>
                  <a:lnTo>
                    <a:pt x="701" y="1013"/>
                  </a:lnTo>
                  <a:lnTo>
                    <a:pt x="705" y="1013"/>
                  </a:lnTo>
                  <a:lnTo>
                    <a:pt x="709" y="1013"/>
                  </a:lnTo>
                  <a:lnTo>
                    <a:pt x="714" y="1013"/>
                  </a:lnTo>
                  <a:lnTo>
                    <a:pt x="717" y="1013"/>
                  </a:lnTo>
                  <a:lnTo>
                    <a:pt x="721" y="1013"/>
                  </a:lnTo>
                  <a:lnTo>
                    <a:pt x="724" y="1013"/>
                  </a:lnTo>
                  <a:lnTo>
                    <a:pt x="729" y="1013"/>
                  </a:lnTo>
                  <a:lnTo>
                    <a:pt x="733" y="1013"/>
                  </a:lnTo>
                  <a:lnTo>
                    <a:pt x="737" y="1013"/>
                  </a:lnTo>
                  <a:lnTo>
                    <a:pt x="741" y="1013"/>
                  </a:lnTo>
                  <a:lnTo>
                    <a:pt x="745" y="1013"/>
                  </a:lnTo>
                  <a:lnTo>
                    <a:pt x="749" y="1013"/>
                  </a:lnTo>
                  <a:lnTo>
                    <a:pt x="752" y="1013"/>
                  </a:lnTo>
                  <a:lnTo>
                    <a:pt x="757" y="1013"/>
                  </a:lnTo>
                  <a:lnTo>
                    <a:pt x="762" y="1013"/>
                  </a:lnTo>
                  <a:lnTo>
                    <a:pt x="765" y="1013"/>
                  </a:lnTo>
                  <a:lnTo>
                    <a:pt x="770" y="1013"/>
                  </a:lnTo>
                  <a:lnTo>
                    <a:pt x="773" y="1013"/>
                  </a:lnTo>
                  <a:lnTo>
                    <a:pt x="778" y="1013"/>
                  </a:lnTo>
                  <a:lnTo>
                    <a:pt x="781" y="1013"/>
                  </a:lnTo>
                  <a:lnTo>
                    <a:pt x="784" y="1013"/>
                  </a:lnTo>
                  <a:lnTo>
                    <a:pt x="789" y="1013"/>
                  </a:lnTo>
                  <a:lnTo>
                    <a:pt x="792" y="1013"/>
                  </a:lnTo>
                  <a:lnTo>
                    <a:pt x="797" y="1013"/>
                  </a:lnTo>
                  <a:lnTo>
                    <a:pt x="800" y="1013"/>
                  </a:lnTo>
                  <a:lnTo>
                    <a:pt x="805" y="1013"/>
                  </a:lnTo>
                  <a:lnTo>
                    <a:pt x="808" y="1013"/>
                  </a:lnTo>
                  <a:lnTo>
                    <a:pt x="813" y="1013"/>
                  </a:lnTo>
                  <a:lnTo>
                    <a:pt x="818" y="1013"/>
                  </a:lnTo>
                  <a:lnTo>
                    <a:pt x="821" y="1013"/>
                  </a:lnTo>
                  <a:lnTo>
                    <a:pt x="826" y="1013"/>
                  </a:lnTo>
                  <a:lnTo>
                    <a:pt x="829" y="1013"/>
                  </a:lnTo>
                  <a:lnTo>
                    <a:pt x="833" y="1013"/>
                  </a:lnTo>
                  <a:lnTo>
                    <a:pt x="837" y="1013"/>
                  </a:lnTo>
                  <a:lnTo>
                    <a:pt x="841" y="1013"/>
                  </a:lnTo>
                  <a:lnTo>
                    <a:pt x="845" y="1013"/>
                  </a:lnTo>
                  <a:lnTo>
                    <a:pt x="849" y="1013"/>
                  </a:lnTo>
                  <a:lnTo>
                    <a:pt x="854" y="1013"/>
                  </a:lnTo>
                  <a:lnTo>
                    <a:pt x="857" y="1013"/>
                  </a:lnTo>
                  <a:lnTo>
                    <a:pt x="861" y="1013"/>
                  </a:lnTo>
                  <a:lnTo>
                    <a:pt x="864" y="1013"/>
                  </a:lnTo>
                  <a:lnTo>
                    <a:pt x="869" y="1013"/>
                  </a:lnTo>
                  <a:lnTo>
                    <a:pt x="873" y="1013"/>
                  </a:lnTo>
                  <a:lnTo>
                    <a:pt x="877" y="1013"/>
                  </a:lnTo>
                  <a:lnTo>
                    <a:pt x="881" y="1013"/>
                  </a:lnTo>
                  <a:lnTo>
                    <a:pt x="885" y="1013"/>
                  </a:lnTo>
                  <a:lnTo>
                    <a:pt x="889" y="1013"/>
                  </a:lnTo>
                  <a:lnTo>
                    <a:pt x="893" y="1013"/>
                  </a:lnTo>
                  <a:lnTo>
                    <a:pt x="897" y="1013"/>
                  </a:lnTo>
                  <a:lnTo>
                    <a:pt x="901" y="1013"/>
                  </a:lnTo>
                  <a:lnTo>
                    <a:pt x="905" y="1013"/>
                  </a:lnTo>
                  <a:lnTo>
                    <a:pt x="910" y="1013"/>
                  </a:lnTo>
                  <a:lnTo>
                    <a:pt x="913" y="1013"/>
                  </a:lnTo>
                  <a:lnTo>
                    <a:pt x="918" y="1013"/>
                  </a:lnTo>
                  <a:lnTo>
                    <a:pt x="921" y="1013"/>
                  </a:lnTo>
                  <a:lnTo>
                    <a:pt x="926" y="1013"/>
                  </a:lnTo>
                  <a:lnTo>
                    <a:pt x="929" y="1013"/>
                  </a:lnTo>
                  <a:lnTo>
                    <a:pt x="934" y="1013"/>
                  </a:lnTo>
                  <a:lnTo>
                    <a:pt x="937" y="1013"/>
                  </a:lnTo>
                  <a:lnTo>
                    <a:pt x="941" y="1013"/>
                  </a:lnTo>
                  <a:lnTo>
                    <a:pt x="945" y="1013"/>
                  </a:lnTo>
                  <a:lnTo>
                    <a:pt x="949" y="1013"/>
                  </a:lnTo>
                  <a:lnTo>
                    <a:pt x="953" y="1013"/>
                  </a:lnTo>
                  <a:lnTo>
                    <a:pt x="958" y="1013"/>
                  </a:lnTo>
                  <a:lnTo>
                    <a:pt x="961" y="1013"/>
                  </a:lnTo>
                  <a:lnTo>
                    <a:pt x="966" y="1013"/>
                  </a:lnTo>
                  <a:lnTo>
                    <a:pt x="969" y="1013"/>
                  </a:lnTo>
                  <a:lnTo>
                    <a:pt x="974" y="1013"/>
                  </a:lnTo>
                  <a:lnTo>
                    <a:pt x="977" y="1013"/>
                  </a:lnTo>
                  <a:lnTo>
                    <a:pt x="982" y="1013"/>
                  </a:lnTo>
                  <a:lnTo>
                    <a:pt x="985" y="1013"/>
                  </a:lnTo>
                  <a:lnTo>
                    <a:pt x="990" y="1013"/>
                  </a:lnTo>
                  <a:lnTo>
                    <a:pt x="994" y="1013"/>
                  </a:lnTo>
                  <a:lnTo>
                    <a:pt x="998" y="1013"/>
                  </a:lnTo>
                  <a:lnTo>
                    <a:pt x="1001" y="1013"/>
                  </a:lnTo>
                  <a:lnTo>
                    <a:pt x="1005" y="1013"/>
                  </a:lnTo>
                  <a:lnTo>
                    <a:pt x="1009" y="1013"/>
                  </a:lnTo>
                  <a:lnTo>
                    <a:pt x="1014" y="1013"/>
                  </a:lnTo>
                  <a:lnTo>
                    <a:pt x="1017" y="1013"/>
                  </a:lnTo>
                  <a:lnTo>
                    <a:pt x="1022" y="1013"/>
                  </a:lnTo>
                  <a:lnTo>
                    <a:pt x="1025" y="1013"/>
                  </a:lnTo>
                  <a:lnTo>
                    <a:pt x="1030" y="1013"/>
                  </a:lnTo>
                  <a:lnTo>
                    <a:pt x="1033" y="1013"/>
                  </a:lnTo>
                  <a:lnTo>
                    <a:pt x="1038" y="1013"/>
                  </a:lnTo>
                  <a:lnTo>
                    <a:pt x="1041" y="1013"/>
                  </a:lnTo>
                  <a:lnTo>
                    <a:pt x="1046" y="1013"/>
                  </a:lnTo>
                  <a:lnTo>
                    <a:pt x="1050" y="1013"/>
                  </a:lnTo>
                  <a:lnTo>
                    <a:pt x="1054" y="1013"/>
                  </a:lnTo>
                  <a:lnTo>
                    <a:pt x="1058" y="1013"/>
                  </a:lnTo>
                  <a:lnTo>
                    <a:pt x="1062" y="1013"/>
                  </a:lnTo>
                  <a:lnTo>
                    <a:pt x="1066" y="1013"/>
                  </a:lnTo>
                  <a:lnTo>
                    <a:pt x="1070" y="1013"/>
                  </a:lnTo>
                  <a:lnTo>
                    <a:pt x="1073" y="1013"/>
                  </a:lnTo>
                  <a:lnTo>
                    <a:pt x="1078" y="1013"/>
                  </a:lnTo>
                  <a:lnTo>
                    <a:pt x="1081" y="1013"/>
                  </a:lnTo>
                  <a:lnTo>
                    <a:pt x="1086" y="1013"/>
                  </a:lnTo>
                  <a:lnTo>
                    <a:pt x="1089" y="1013"/>
                  </a:lnTo>
                  <a:lnTo>
                    <a:pt x="1094" y="1013"/>
                  </a:lnTo>
                  <a:lnTo>
                    <a:pt x="1098" y="1013"/>
                  </a:lnTo>
                  <a:lnTo>
                    <a:pt x="1102" y="1013"/>
                  </a:lnTo>
                  <a:lnTo>
                    <a:pt x="1106" y="1013"/>
                  </a:lnTo>
                  <a:lnTo>
                    <a:pt x="1110" y="1013"/>
                  </a:lnTo>
                  <a:lnTo>
                    <a:pt x="1114" y="1013"/>
                  </a:lnTo>
                  <a:lnTo>
                    <a:pt x="1118" y="1013"/>
                  </a:lnTo>
                  <a:lnTo>
                    <a:pt x="1122" y="1013"/>
                  </a:lnTo>
                  <a:lnTo>
                    <a:pt x="1126" y="1013"/>
                  </a:lnTo>
                  <a:lnTo>
                    <a:pt x="1130" y="1013"/>
                  </a:lnTo>
                  <a:lnTo>
                    <a:pt x="1135" y="1013"/>
                  </a:lnTo>
                  <a:lnTo>
                    <a:pt x="1138" y="1013"/>
                  </a:lnTo>
                  <a:lnTo>
                    <a:pt x="1143" y="1013"/>
                  </a:lnTo>
                  <a:lnTo>
                    <a:pt x="1146" y="1013"/>
                  </a:lnTo>
                  <a:lnTo>
                    <a:pt x="1150" y="1013"/>
                  </a:lnTo>
                  <a:lnTo>
                    <a:pt x="1154" y="1013"/>
                  </a:lnTo>
                  <a:lnTo>
                    <a:pt x="1158" y="1013"/>
                  </a:lnTo>
                  <a:lnTo>
                    <a:pt x="1162" y="1013"/>
                  </a:lnTo>
                  <a:lnTo>
                    <a:pt x="1166" y="1013"/>
                  </a:lnTo>
                  <a:lnTo>
                    <a:pt x="1170" y="1013"/>
                  </a:lnTo>
                  <a:lnTo>
                    <a:pt x="1173" y="1013"/>
                  </a:lnTo>
                  <a:lnTo>
                    <a:pt x="1178" y="1013"/>
                  </a:lnTo>
                  <a:lnTo>
                    <a:pt x="1181" y="1013"/>
                  </a:lnTo>
                  <a:lnTo>
                    <a:pt x="1186" y="1013"/>
                  </a:lnTo>
                  <a:lnTo>
                    <a:pt x="1191" y="1013"/>
                  </a:lnTo>
                  <a:lnTo>
                    <a:pt x="1194" y="1013"/>
                  </a:lnTo>
                  <a:lnTo>
                    <a:pt x="1199" y="1013"/>
                  </a:lnTo>
                  <a:lnTo>
                    <a:pt x="1202" y="1013"/>
                  </a:lnTo>
                  <a:lnTo>
                    <a:pt x="1207" y="1013"/>
                  </a:lnTo>
                  <a:lnTo>
                    <a:pt x="1210" y="1013"/>
                  </a:lnTo>
                  <a:lnTo>
                    <a:pt x="1215" y="1013"/>
                  </a:lnTo>
                  <a:lnTo>
                    <a:pt x="1218" y="1013"/>
                  </a:lnTo>
                  <a:lnTo>
                    <a:pt x="1221" y="1013"/>
                  </a:lnTo>
                  <a:lnTo>
                    <a:pt x="1226" y="1013"/>
                  </a:lnTo>
                  <a:lnTo>
                    <a:pt x="1229" y="1013"/>
                  </a:lnTo>
                  <a:lnTo>
                    <a:pt x="1234" y="1013"/>
                  </a:lnTo>
                  <a:lnTo>
                    <a:pt x="1237" y="1013"/>
                  </a:lnTo>
                  <a:lnTo>
                    <a:pt x="1242" y="1013"/>
                  </a:lnTo>
                  <a:lnTo>
                    <a:pt x="1247" y="1013"/>
                  </a:lnTo>
                  <a:lnTo>
                    <a:pt x="1250" y="1013"/>
                  </a:lnTo>
                  <a:lnTo>
                    <a:pt x="1254" y="1013"/>
                  </a:lnTo>
                  <a:lnTo>
                    <a:pt x="1258" y="1013"/>
                  </a:lnTo>
                  <a:lnTo>
                    <a:pt x="1262" y="1013"/>
                  </a:lnTo>
                  <a:lnTo>
                    <a:pt x="1266" y="1013"/>
                  </a:lnTo>
                  <a:lnTo>
                    <a:pt x="1270" y="1013"/>
                  </a:lnTo>
                  <a:lnTo>
                    <a:pt x="1275" y="1013"/>
                  </a:lnTo>
                  <a:lnTo>
                    <a:pt x="1278" y="1013"/>
                  </a:lnTo>
                  <a:lnTo>
                    <a:pt x="1282" y="1013"/>
                  </a:lnTo>
                  <a:lnTo>
                    <a:pt x="1285" y="1013"/>
                  </a:lnTo>
                  <a:lnTo>
                    <a:pt x="1290" y="1013"/>
                  </a:lnTo>
                  <a:lnTo>
                    <a:pt x="1294" y="1013"/>
                  </a:lnTo>
                  <a:lnTo>
                    <a:pt x="1298" y="1013"/>
                  </a:lnTo>
                  <a:lnTo>
                    <a:pt x="1302" y="1013"/>
                  </a:lnTo>
                  <a:lnTo>
                    <a:pt x="1306" y="1013"/>
                  </a:lnTo>
                  <a:lnTo>
                    <a:pt x="1310" y="1013"/>
                  </a:lnTo>
                  <a:lnTo>
                    <a:pt x="1314" y="1013"/>
                  </a:lnTo>
                  <a:lnTo>
                    <a:pt x="1318" y="1013"/>
                  </a:lnTo>
                  <a:lnTo>
                    <a:pt x="1322" y="1013"/>
                  </a:lnTo>
                  <a:lnTo>
                    <a:pt x="1326" y="1013"/>
                  </a:lnTo>
                  <a:lnTo>
                    <a:pt x="1331" y="1013"/>
                  </a:lnTo>
                  <a:lnTo>
                    <a:pt x="1334" y="1013"/>
                  </a:lnTo>
                  <a:lnTo>
                    <a:pt x="1339" y="1013"/>
                  </a:lnTo>
                  <a:lnTo>
                    <a:pt x="1342" y="1013"/>
                  </a:lnTo>
                  <a:lnTo>
                    <a:pt x="1347" y="1013"/>
                  </a:lnTo>
                  <a:lnTo>
                    <a:pt x="1350" y="1013"/>
                  </a:lnTo>
                  <a:lnTo>
                    <a:pt x="1355" y="1013"/>
                  </a:lnTo>
                  <a:lnTo>
                    <a:pt x="1358" y="1013"/>
                  </a:lnTo>
                  <a:lnTo>
                    <a:pt x="1362" y="1013"/>
                  </a:lnTo>
                  <a:lnTo>
                    <a:pt x="1366" y="1013"/>
                  </a:lnTo>
                  <a:lnTo>
                    <a:pt x="1370" y="1013"/>
                  </a:lnTo>
                  <a:lnTo>
                    <a:pt x="1374" y="1013"/>
                  </a:lnTo>
                  <a:lnTo>
                    <a:pt x="1378" y="1013"/>
                  </a:lnTo>
                  <a:lnTo>
                    <a:pt x="1382" y="1013"/>
                  </a:lnTo>
                  <a:lnTo>
                    <a:pt x="1387" y="1013"/>
                  </a:lnTo>
                  <a:lnTo>
                    <a:pt x="1390" y="1013"/>
                  </a:lnTo>
                  <a:lnTo>
                    <a:pt x="1395" y="1013"/>
                  </a:lnTo>
                  <a:lnTo>
                    <a:pt x="1398" y="1013"/>
                  </a:lnTo>
                  <a:lnTo>
                    <a:pt x="1403" y="1013"/>
                  </a:lnTo>
                  <a:lnTo>
                    <a:pt x="1406" y="1013"/>
                  </a:lnTo>
                  <a:lnTo>
                    <a:pt x="1411" y="1013"/>
                  </a:lnTo>
                  <a:lnTo>
                    <a:pt x="1415" y="1013"/>
                  </a:lnTo>
                  <a:lnTo>
                    <a:pt x="1419" y="1013"/>
                  </a:lnTo>
                  <a:lnTo>
                    <a:pt x="1423" y="1013"/>
                  </a:lnTo>
                  <a:lnTo>
                    <a:pt x="1427" y="1013"/>
                  </a:lnTo>
                  <a:lnTo>
                    <a:pt x="1431" y="1013"/>
                  </a:lnTo>
                  <a:lnTo>
                    <a:pt x="1434" y="1013"/>
                  </a:lnTo>
                  <a:lnTo>
                    <a:pt x="1438" y="1013"/>
                  </a:lnTo>
                  <a:lnTo>
                    <a:pt x="1443" y="1013"/>
                  </a:lnTo>
                  <a:lnTo>
                    <a:pt x="1446" y="1013"/>
                  </a:lnTo>
                  <a:lnTo>
                    <a:pt x="1451" y="1013"/>
                  </a:lnTo>
                  <a:lnTo>
                    <a:pt x="1454" y="1013"/>
                  </a:lnTo>
                  <a:lnTo>
                    <a:pt x="1459" y="1013"/>
                  </a:lnTo>
                  <a:lnTo>
                    <a:pt x="1462" y="1013"/>
                  </a:lnTo>
                  <a:lnTo>
                    <a:pt x="1467" y="1013"/>
                  </a:lnTo>
                  <a:lnTo>
                    <a:pt x="1471" y="1013"/>
                  </a:lnTo>
                  <a:lnTo>
                    <a:pt x="1475" y="1013"/>
                  </a:lnTo>
                  <a:lnTo>
                    <a:pt x="1479" y="1013"/>
                  </a:lnTo>
                  <a:lnTo>
                    <a:pt x="1483" y="1013"/>
                  </a:lnTo>
                  <a:lnTo>
                    <a:pt x="1487" y="1013"/>
                  </a:lnTo>
                  <a:lnTo>
                    <a:pt x="1491" y="1013"/>
                  </a:lnTo>
                  <a:lnTo>
                    <a:pt x="1495" y="1013"/>
                  </a:lnTo>
                  <a:lnTo>
                    <a:pt x="1499" y="1013"/>
                  </a:lnTo>
                  <a:lnTo>
                    <a:pt x="1502" y="1013"/>
                  </a:lnTo>
                  <a:lnTo>
                    <a:pt x="1507" y="1013"/>
                  </a:lnTo>
                  <a:lnTo>
                    <a:pt x="1510" y="1013"/>
                  </a:lnTo>
                  <a:lnTo>
                    <a:pt x="1515" y="1013"/>
                  </a:lnTo>
                  <a:lnTo>
                    <a:pt x="1518" y="1013"/>
                  </a:lnTo>
                  <a:lnTo>
                    <a:pt x="1523" y="1013"/>
                  </a:lnTo>
                  <a:lnTo>
                    <a:pt x="1527" y="1013"/>
                  </a:lnTo>
                  <a:lnTo>
                    <a:pt x="1531" y="1013"/>
                  </a:lnTo>
                  <a:lnTo>
                    <a:pt x="1535" y="1013"/>
                  </a:lnTo>
                  <a:lnTo>
                    <a:pt x="1539" y="1013"/>
                  </a:lnTo>
                  <a:lnTo>
                    <a:pt x="1543" y="1013"/>
                  </a:lnTo>
                  <a:lnTo>
                    <a:pt x="1547" y="1013"/>
                  </a:lnTo>
                  <a:lnTo>
                    <a:pt x="1551" y="1013"/>
                  </a:lnTo>
                  <a:lnTo>
                    <a:pt x="1556" y="1013"/>
                  </a:lnTo>
                  <a:lnTo>
                    <a:pt x="1559" y="1013"/>
                  </a:lnTo>
                  <a:lnTo>
                    <a:pt x="1564" y="1013"/>
                  </a:lnTo>
                  <a:lnTo>
                    <a:pt x="1566" y="1013"/>
                  </a:lnTo>
                  <a:lnTo>
                    <a:pt x="1571" y="1013"/>
                  </a:lnTo>
                  <a:lnTo>
                    <a:pt x="1574" y="1013"/>
                  </a:lnTo>
                  <a:lnTo>
                    <a:pt x="1579" y="1013"/>
                  </a:lnTo>
                  <a:lnTo>
                    <a:pt x="1583" y="1013"/>
                  </a:lnTo>
                  <a:lnTo>
                    <a:pt x="1586" y="1013"/>
                  </a:lnTo>
                  <a:lnTo>
                    <a:pt x="1591" y="1013"/>
                  </a:lnTo>
                  <a:lnTo>
                    <a:pt x="1594" y="1013"/>
                  </a:lnTo>
                  <a:lnTo>
                    <a:pt x="1599" y="1013"/>
                  </a:lnTo>
                  <a:lnTo>
                    <a:pt x="1602" y="1013"/>
                  </a:lnTo>
                  <a:lnTo>
                    <a:pt x="1607" y="1013"/>
                  </a:lnTo>
                  <a:lnTo>
                    <a:pt x="1612" y="1013"/>
                  </a:lnTo>
                  <a:lnTo>
                    <a:pt x="1615" y="1013"/>
                  </a:lnTo>
                  <a:lnTo>
                    <a:pt x="1620" y="1013"/>
                  </a:lnTo>
                  <a:lnTo>
                    <a:pt x="1623" y="1013"/>
                  </a:lnTo>
                  <a:lnTo>
                    <a:pt x="1628" y="1013"/>
                  </a:lnTo>
                  <a:lnTo>
                    <a:pt x="1631" y="1013"/>
                  </a:lnTo>
                  <a:lnTo>
                    <a:pt x="1636" y="1013"/>
                  </a:lnTo>
                  <a:lnTo>
                    <a:pt x="1640" y="1013"/>
                  </a:lnTo>
                  <a:lnTo>
                    <a:pt x="1644" y="1013"/>
                  </a:lnTo>
                  <a:lnTo>
                    <a:pt x="1648" y="1013"/>
                  </a:lnTo>
                  <a:lnTo>
                    <a:pt x="1650" y="1013"/>
                  </a:lnTo>
                  <a:lnTo>
                    <a:pt x="1655" y="1013"/>
                  </a:lnTo>
                  <a:lnTo>
                    <a:pt x="1658" y="1013"/>
                  </a:lnTo>
                  <a:lnTo>
                    <a:pt x="1663" y="1013"/>
                  </a:lnTo>
                  <a:lnTo>
                    <a:pt x="1667" y="1013"/>
                  </a:lnTo>
                  <a:lnTo>
                    <a:pt x="1671" y="1013"/>
                  </a:lnTo>
                  <a:lnTo>
                    <a:pt x="1675" y="1013"/>
                  </a:lnTo>
                  <a:lnTo>
                    <a:pt x="1679" y="1013"/>
                  </a:lnTo>
                  <a:lnTo>
                    <a:pt x="1683" y="1013"/>
                  </a:lnTo>
                  <a:lnTo>
                    <a:pt x="1687" y="1013"/>
                  </a:lnTo>
                  <a:lnTo>
                    <a:pt x="1691" y="1013"/>
                  </a:lnTo>
                  <a:lnTo>
                    <a:pt x="1696" y="1013"/>
                  </a:lnTo>
                  <a:lnTo>
                    <a:pt x="1699" y="1013"/>
                  </a:lnTo>
                  <a:lnTo>
                    <a:pt x="1704" y="1013"/>
                  </a:lnTo>
                  <a:lnTo>
                    <a:pt x="1707" y="1013"/>
                  </a:lnTo>
                  <a:lnTo>
                    <a:pt x="1712" y="1013"/>
                  </a:lnTo>
                  <a:lnTo>
                    <a:pt x="1714" y="1013"/>
                  </a:lnTo>
                  <a:lnTo>
                    <a:pt x="1719" y="1013"/>
                  </a:lnTo>
                  <a:lnTo>
                    <a:pt x="1723" y="1013"/>
                  </a:lnTo>
                  <a:lnTo>
                    <a:pt x="1727" y="1013"/>
                  </a:lnTo>
                  <a:lnTo>
                    <a:pt x="1731" y="1013"/>
                  </a:lnTo>
                  <a:lnTo>
                    <a:pt x="1735" y="1013"/>
                  </a:lnTo>
                  <a:lnTo>
                    <a:pt x="1739" y="1013"/>
                  </a:lnTo>
                  <a:lnTo>
                    <a:pt x="1743" y="1013"/>
                  </a:lnTo>
                  <a:lnTo>
                    <a:pt x="1747" y="1013"/>
                  </a:lnTo>
                  <a:lnTo>
                    <a:pt x="1752" y="1013"/>
                  </a:lnTo>
                  <a:lnTo>
                    <a:pt x="1755" y="1013"/>
                  </a:lnTo>
                  <a:lnTo>
                    <a:pt x="1760" y="1013"/>
                  </a:lnTo>
                  <a:lnTo>
                    <a:pt x="1763" y="1013"/>
                  </a:lnTo>
                  <a:lnTo>
                    <a:pt x="1768" y="1013"/>
                  </a:lnTo>
                  <a:lnTo>
                    <a:pt x="1771" y="1013"/>
                  </a:lnTo>
                  <a:lnTo>
                    <a:pt x="1776" y="1013"/>
                  </a:lnTo>
                  <a:lnTo>
                    <a:pt x="1779" y="1013"/>
                  </a:lnTo>
                  <a:lnTo>
                    <a:pt x="1783" y="1013"/>
                  </a:lnTo>
                  <a:lnTo>
                    <a:pt x="1787" y="1013"/>
                  </a:lnTo>
                  <a:lnTo>
                    <a:pt x="1791" y="1013"/>
                  </a:lnTo>
                  <a:lnTo>
                    <a:pt x="1795" y="1013"/>
                  </a:lnTo>
                  <a:lnTo>
                    <a:pt x="1799" y="1013"/>
                  </a:lnTo>
                  <a:lnTo>
                    <a:pt x="1803" y="1013"/>
                  </a:lnTo>
                  <a:lnTo>
                    <a:pt x="1808" y="1013"/>
                  </a:lnTo>
                  <a:lnTo>
                    <a:pt x="1811" y="1013"/>
                  </a:lnTo>
                  <a:lnTo>
                    <a:pt x="1816" y="1013"/>
                  </a:lnTo>
                  <a:lnTo>
                    <a:pt x="1819" y="1013"/>
                  </a:lnTo>
                  <a:lnTo>
                    <a:pt x="1824" y="1013"/>
                  </a:lnTo>
                  <a:lnTo>
                    <a:pt x="1827" y="1013"/>
                  </a:lnTo>
                  <a:lnTo>
                    <a:pt x="1832" y="1013"/>
                  </a:lnTo>
                  <a:lnTo>
                    <a:pt x="1836" y="1013"/>
                  </a:lnTo>
                  <a:lnTo>
                    <a:pt x="1840" y="1013"/>
                  </a:lnTo>
                  <a:lnTo>
                    <a:pt x="1844" y="1013"/>
                  </a:lnTo>
                  <a:lnTo>
                    <a:pt x="1848" y="1013"/>
                  </a:lnTo>
                  <a:lnTo>
                    <a:pt x="1852" y="1013"/>
                  </a:lnTo>
                  <a:lnTo>
                    <a:pt x="1855" y="1013"/>
                  </a:lnTo>
                  <a:lnTo>
                    <a:pt x="1859" y="1013"/>
                  </a:lnTo>
                  <a:lnTo>
                    <a:pt x="1864" y="1013"/>
                  </a:lnTo>
                  <a:lnTo>
                    <a:pt x="1867" y="1013"/>
                  </a:lnTo>
                  <a:lnTo>
                    <a:pt x="1872" y="1013"/>
                  </a:lnTo>
                  <a:lnTo>
                    <a:pt x="1875" y="1013"/>
                  </a:lnTo>
                  <a:lnTo>
                    <a:pt x="1880" y="1013"/>
                  </a:lnTo>
                  <a:lnTo>
                    <a:pt x="1883" y="1013"/>
                  </a:lnTo>
                  <a:lnTo>
                    <a:pt x="1888" y="1013"/>
                  </a:lnTo>
                  <a:lnTo>
                    <a:pt x="1892" y="1013"/>
                  </a:lnTo>
                  <a:lnTo>
                    <a:pt x="1896" y="1013"/>
                  </a:lnTo>
                  <a:lnTo>
                    <a:pt x="1900" y="1013"/>
                  </a:lnTo>
                  <a:lnTo>
                    <a:pt x="1904" y="1013"/>
                  </a:lnTo>
                  <a:lnTo>
                    <a:pt x="1908" y="1013"/>
                  </a:lnTo>
                  <a:lnTo>
                    <a:pt x="1912" y="1013"/>
                  </a:lnTo>
                  <a:lnTo>
                    <a:pt x="1916" y="1013"/>
                  </a:lnTo>
                  <a:lnTo>
                    <a:pt x="1920" y="1013"/>
                  </a:lnTo>
                  <a:lnTo>
                    <a:pt x="1924" y="1013"/>
                  </a:lnTo>
                  <a:lnTo>
                    <a:pt x="1929" y="1013"/>
                  </a:lnTo>
                  <a:lnTo>
                    <a:pt x="1932" y="1013"/>
                  </a:lnTo>
                  <a:lnTo>
                    <a:pt x="1936" y="1013"/>
                  </a:lnTo>
                  <a:lnTo>
                    <a:pt x="1939" y="1013"/>
                  </a:lnTo>
                  <a:lnTo>
                    <a:pt x="1944" y="1013"/>
                  </a:lnTo>
                  <a:lnTo>
                    <a:pt x="1948" y="1013"/>
                  </a:lnTo>
                  <a:lnTo>
                    <a:pt x="1952" y="1013"/>
                  </a:lnTo>
                  <a:lnTo>
                    <a:pt x="1956" y="1013"/>
                  </a:lnTo>
                  <a:lnTo>
                    <a:pt x="1960" y="1013"/>
                  </a:lnTo>
                  <a:lnTo>
                    <a:pt x="1964" y="1013"/>
                  </a:lnTo>
                  <a:lnTo>
                    <a:pt x="1968" y="1013"/>
                  </a:lnTo>
                  <a:lnTo>
                    <a:pt x="1972" y="1013"/>
                  </a:lnTo>
                  <a:lnTo>
                    <a:pt x="1977" y="1013"/>
                  </a:lnTo>
                  <a:lnTo>
                    <a:pt x="1980" y="1013"/>
                  </a:lnTo>
                  <a:lnTo>
                    <a:pt x="1985" y="1013"/>
                  </a:lnTo>
                  <a:lnTo>
                    <a:pt x="1988" y="1013"/>
                  </a:lnTo>
                  <a:lnTo>
                    <a:pt x="1993" y="1013"/>
                  </a:lnTo>
                  <a:lnTo>
                    <a:pt x="1995" y="1013"/>
                  </a:lnTo>
                  <a:lnTo>
                    <a:pt x="2000" y="1013"/>
                  </a:lnTo>
                  <a:lnTo>
                    <a:pt x="2000" y="1002"/>
                  </a:lnTo>
                </a:path>
              </a:pathLst>
            </a:custGeom>
            <a:solidFill>
              <a:srgbClr val="C0C0C0"/>
            </a:solidFill>
            <a:ln w="12700" cap="rnd">
              <a:noFill/>
              <a:round/>
              <a:headEnd/>
              <a:tailEnd/>
            </a:ln>
          </p:spPr>
          <p:txBody>
            <a:bodyPr/>
            <a:lstStyle/>
            <a:p>
              <a:endParaRPr lang="en-US"/>
            </a:p>
          </p:txBody>
        </p:sp>
        <p:sp>
          <p:nvSpPr>
            <p:cNvPr id="5133" name="Freeform 11"/>
            <p:cNvSpPr>
              <a:spLocks/>
            </p:cNvSpPr>
            <p:nvPr/>
          </p:nvSpPr>
          <p:spPr bwMode="auto">
            <a:xfrm>
              <a:off x="338" y="3031"/>
              <a:ext cx="798" cy="142"/>
            </a:xfrm>
            <a:custGeom>
              <a:avLst/>
              <a:gdLst>
                <a:gd name="T0" fmla="*/ 773 w 798"/>
                <a:gd name="T1" fmla="*/ 141 h 142"/>
                <a:gd name="T2" fmla="*/ 745 w 798"/>
                <a:gd name="T3" fmla="*/ 141 h 142"/>
                <a:gd name="T4" fmla="*/ 717 w 798"/>
                <a:gd name="T5" fmla="*/ 141 h 142"/>
                <a:gd name="T6" fmla="*/ 688 w 798"/>
                <a:gd name="T7" fmla="*/ 141 h 142"/>
                <a:gd name="T8" fmla="*/ 661 w 798"/>
                <a:gd name="T9" fmla="*/ 141 h 142"/>
                <a:gd name="T10" fmla="*/ 632 w 798"/>
                <a:gd name="T11" fmla="*/ 141 h 142"/>
                <a:gd name="T12" fmla="*/ 606 w 798"/>
                <a:gd name="T13" fmla="*/ 141 h 142"/>
                <a:gd name="T14" fmla="*/ 578 w 798"/>
                <a:gd name="T15" fmla="*/ 141 h 142"/>
                <a:gd name="T16" fmla="*/ 550 w 798"/>
                <a:gd name="T17" fmla="*/ 141 h 142"/>
                <a:gd name="T18" fmla="*/ 522 w 798"/>
                <a:gd name="T19" fmla="*/ 141 h 142"/>
                <a:gd name="T20" fmla="*/ 493 w 798"/>
                <a:gd name="T21" fmla="*/ 141 h 142"/>
                <a:gd name="T22" fmla="*/ 466 w 798"/>
                <a:gd name="T23" fmla="*/ 141 h 142"/>
                <a:gd name="T24" fmla="*/ 437 w 798"/>
                <a:gd name="T25" fmla="*/ 141 h 142"/>
                <a:gd name="T26" fmla="*/ 410 w 798"/>
                <a:gd name="T27" fmla="*/ 141 h 142"/>
                <a:gd name="T28" fmla="*/ 383 w 798"/>
                <a:gd name="T29" fmla="*/ 0 h 142"/>
                <a:gd name="T30" fmla="*/ 354 w 798"/>
                <a:gd name="T31" fmla="*/ 18 h 142"/>
                <a:gd name="T32" fmla="*/ 327 w 798"/>
                <a:gd name="T33" fmla="*/ 36 h 142"/>
                <a:gd name="T34" fmla="*/ 298 w 798"/>
                <a:gd name="T35" fmla="*/ 52 h 142"/>
                <a:gd name="T36" fmla="*/ 270 w 798"/>
                <a:gd name="T37" fmla="*/ 63 h 142"/>
                <a:gd name="T38" fmla="*/ 244 w 798"/>
                <a:gd name="T39" fmla="*/ 77 h 142"/>
                <a:gd name="T40" fmla="*/ 215 w 798"/>
                <a:gd name="T41" fmla="*/ 87 h 142"/>
                <a:gd name="T42" fmla="*/ 188 w 798"/>
                <a:gd name="T43" fmla="*/ 94 h 142"/>
                <a:gd name="T44" fmla="*/ 159 w 798"/>
                <a:gd name="T45" fmla="*/ 103 h 142"/>
                <a:gd name="T46" fmla="*/ 131 w 798"/>
                <a:gd name="T47" fmla="*/ 109 h 142"/>
                <a:gd name="T48" fmla="*/ 103 w 798"/>
                <a:gd name="T49" fmla="*/ 114 h 142"/>
                <a:gd name="T50" fmla="*/ 75 w 798"/>
                <a:gd name="T51" fmla="*/ 119 h 142"/>
                <a:gd name="T52" fmla="*/ 49 w 798"/>
                <a:gd name="T53" fmla="*/ 123 h 142"/>
                <a:gd name="T54" fmla="*/ 20 w 798"/>
                <a:gd name="T55" fmla="*/ 127 h 142"/>
                <a:gd name="T56" fmla="*/ 4 w 798"/>
                <a:gd name="T57" fmla="*/ 141 h 142"/>
                <a:gd name="T58" fmla="*/ 31 w 798"/>
                <a:gd name="T59" fmla="*/ 141 h 142"/>
                <a:gd name="T60" fmla="*/ 60 w 798"/>
                <a:gd name="T61" fmla="*/ 141 h 142"/>
                <a:gd name="T62" fmla="*/ 87 w 798"/>
                <a:gd name="T63" fmla="*/ 141 h 142"/>
                <a:gd name="T64" fmla="*/ 116 w 798"/>
                <a:gd name="T65" fmla="*/ 141 h 142"/>
                <a:gd name="T66" fmla="*/ 143 w 798"/>
                <a:gd name="T67" fmla="*/ 141 h 142"/>
                <a:gd name="T68" fmla="*/ 172 w 798"/>
                <a:gd name="T69" fmla="*/ 141 h 142"/>
                <a:gd name="T70" fmla="*/ 199 w 798"/>
                <a:gd name="T71" fmla="*/ 141 h 142"/>
                <a:gd name="T72" fmla="*/ 226 w 798"/>
                <a:gd name="T73" fmla="*/ 141 h 142"/>
                <a:gd name="T74" fmla="*/ 255 w 798"/>
                <a:gd name="T75" fmla="*/ 141 h 142"/>
                <a:gd name="T76" fmla="*/ 282 w 798"/>
                <a:gd name="T77" fmla="*/ 141 h 142"/>
                <a:gd name="T78" fmla="*/ 311 w 798"/>
                <a:gd name="T79" fmla="*/ 141 h 142"/>
                <a:gd name="T80" fmla="*/ 339 w 798"/>
                <a:gd name="T81" fmla="*/ 141 h 142"/>
                <a:gd name="T82" fmla="*/ 367 w 798"/>
                <a:gd name="T83" fmla="*/ 141 h 142"/>
                <a:gd name="T84" fmla="*/ 394 w 798"/>
                <a:gd name="T85" fmla="*/ 141 h 142"/>
                <a:gd name="T86" fmla="*/ 421 w 798"/>
                <a:gd name="T87" fmla="*/ 141 h 142"/>
                <a:gd name="T88" fmla="*/ 450 w 798"/>
                <a:gd name="T89" fmla="*/ 141 h 142"/>
                <a:gd name="T90" fmla="*/ 477 w 798"/>
                <a:gd name="T91" fmla="*/ 141 h 142"/>
                <a:gd name="T92" fmla="*/ 506 w 798"/>
                <a:gd name="T93" fmla="*/ 141 h 142"/>
                <a:gd name="T94" fmla="*/ 534 w 798"/>
                <a:gd name="T95" fmla="*/ 141 h 142"/>
                <a:gd name="T96" fmla="*/ 562 w 798"/>
                <a:gd name="T97" fmla="*/ 141 h 142"/>
                <a:gd name="T98" fmla="*/ 589 w 798"/>
                <a:gd name="T99" fmla="*/ 141 h 142"/>
                <a:gd name="T100" fmla="*/ 617 w 798"/>
                <a:gd name="T101" fmla="*/ 141 h 142"/>
                <a:gd name="T102" fmla="*/ 645 w 798"/>
                <a:gd name="T103" fmla="*/ 141 h 142"/>
                <a:gd name="T104" fmla="*/ 673 w 798"/>
                <a:gd name="T105" fmla="*/ 141 h 142"/>
                <a:gd name="T106" fmla="*/ 701 w 798"/>
                <a:gd name="T107" fmla="*/ 141 h 142"/>
                <a:gd name="T108" fmla="*/ 729 w 798"/>
                <a:gd name="T109" fmla="*/ 141 h 142"/>
                <a:gd name="T110" fmla="*/ 757 w 798"/>
                <a:gd name="T111" fmla="*/ 141 h 142"/>
                <a:gd name="T112" fmla="*/ 784 w 798"/>
                <a:gd name="T113" fmla="*/ 141 h 1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8"/>
                <a:gd name="T172" fmla="*/ 0 h 142"/>
                <a:gd name="T173" fmla="*/ 798 w 798"/>
                <a:gd name="T174" fmla="*/ 142 h 1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8" h="142">
                  <a:moveTo>
                    <a:pt x="797" y="141"/>
                  </a:moveTo>
                  <a:lnTo>
                    <a:pt x="792" y="141"/>
                  </a:lnTo>
                  <a:lnTo>
                    <a:pt x="789" y="141"/>
                  </a:lnTo>
                  <a:lnTo>
                    <a:pt x="784" y="141"/>
                  </a:lnTo>
                  <a:lnTo>
                    <a:pt x="781" y="141"/>
                  </a:lnTo>
                  <a:lnTo>
                    <a:pt x="776" y="141"/>
                  </a:lnTo>
                  <a:lnTo>
                    <a:pt x="773" y="141"/>
                  </a:lnTo>
                  <a:lnTo>
                    <a:pt x="768" y="141"/>
                  </a:lnTo>
                  <a:lnTo>
                    <a:pt x="765" y="141"/>
                  </a:lnTo>
                  <a:lnTo>
                    <a:pt x="761" y="141"/>
                  </a:lnTo>
                  <a:lnTo>
                    <a:pt x="757" y="141"/>
                  </a:lnTo>
                  <a:lnTo>
                    <a:pt x="753" y="141"/>
                  </a:lnTo>
                  <a:lnTo>
                    <a:pt x="749" y="141"/>
                  </a:lnTo>
                  <a:lnTo>
                    <a:pt x="745" y="141"/>
                  </a:lnTo>
                  <a:lnTo>
                    <a:pt x="741" y="141"/>
                  </a:lnTo>
                  <a:lnTo>
                    <a:pt x="737" y="141"/>
                  </a:lnTo>
                  <a:lnTo>
                    <a:pt x="733" y="141"/>
                  </a:lnTo>
                  <a:lnTo>
                    <a:pt x="729" y="141"/>
                  </a:lnTo>
                  <a:lnTo>
                    <a:pt x="725" y="141"/>
                  </a:lnTo>
                  <a:lnTo>
                    <a:pt x="721" y="141"/>
                  </a:lnTo>
                  <a:lnTo>
                    <a:pt x="717" y="141"/>
                  </a:lnTo>
                  <a:lnTo>
                    <a:pt x="712" y="141"/>
                  </a:lnTo>
                  <a:lnTo>
                    <a:pt x="709" y="141"/>
                  </a:lnTo>
                  <a:lnTo>
                    <a:pt x="704" y="141"/>
                  </a:lnTo>
                  <a:lnTo>
                    <a:pt x="701" y="141"/>
                  </a:lnTo>
                  <a:lnTo>
                    <a:pt x="696" y="141"/>
                  </a:lnTo>
                  <a:lnTo>
                    <a:pt x="693" y="141"/>
                  </a:lnTo>
                  <a:lnTo>
                    <a:pt x="688" y="141"/>
                  </a:lnTo>
                  <a:lnTo>
                    <a:pt x="686" y="141"/>
                  </a:lnTo>
                  <a:lnTo>
                    <a:pt x="681" y="141"/>
                  </a:lnTo>
                  <a:lnTo>
                    <a:pt x="677" y="141"/>
                  </a:lnTo>
                  <a:lnTo>
                    <a:pt x="673" y="141"/>
                  </a:lnTo>
                  <a:lnTo>
                    <a:pt x="669" y="141"/>
                  </a:lnTo>
                  <a:lnTo>
                    <a:pt x="665" y="141"/>
                  </a:lnTo>
                  <a:lnTo>
                    <a:pt x="661" y="141"/>
                  </a:lnTo>
                  <a:lnTo>
                    <a:pt x="657" y="141"/>
                  </a:lnTo>
                  <a:lnTo>
                    <a:pt x="653" y="141"/>
                  </a:lnTo>
                  <a:lnTo>
                    <a:pt x="649" y="141"/>
                  </a:lnTo>
                  <a:lnTo>
                    <a:pt x="645" y="141"/>
                  </a:lnTo>
                  <a:lnTo>
                    <a:pt x="641" y="141"/>
                  </a:lnTo>
                  <a:lnTo>
                    <a:pt x="637" y="141"/>
                  </a:lnTo>
                  <a:lnTo>
                    <a:pt x="632" y="141"/>
                  </a:lnTo>
                  <a:lnTo>
                    <a:pt x="629" y="141"/>
                  </a:lnTo>
                  <a:lnTo>
                    <a:pt x="624" y="141"/>
                  </a:lnTo>
                  <a:lnTo>
                    <a:pt x="622" y="141"/>
                  </a:lnTo>
                  <a:lnTo>
                    <a:pt x="617" y="141"/>
                  </a:lnTo>
                  <a:lnTo>
                    <a:pt x="614" y="141"/>
                  </a:lnTo>
                  <a:lnTo>
                    <a:pt x="610" y="141"/>
                  </a:lnTo>
                  <a:lnTo>
                    <a:pt x="606" y="141"/>
                  </a:lnTo>
                  <a:lnTo>
                    <a:pt x="602" y="141"/>
                  </a:lnTo>
                  <a:lnTo>
                    <a:pt x="597" y="141"/>
                  </a:lnTo>
                  <a:lnTo>
                    <a:pt x="594" y="141"/>
                  </a:lnTo>
                  <a:lnTo>
                    <a:pt x="589" y="141"/>
                  </a:lnTo>
                  <a:lnTo>
                    <a:pt x="586" y="141"/>
                  </a:lnTo>
                  <a:lnTo>
                    <a:pt x="581" y="141"/>
                  </a:lnTo>
                  <a:lnTo>
                    <a:pt x="578" y="141"/>
                  </a:lnTo>
                  <a:lnTo>
                    <a:pt x="573" y="141"/>
                  </a:lnTo>
                  <a:lnTo>
                    <a:pt x="570" y="141"/>
                  </a:lnTo>
                  <a:lnTo>
                    <a:pt x="565" y="141"/>
                  </a:lnTo>
                  <a:lnTo>
                    <a:pt x="562" y="141"/>
                  </a:lnTo>
                  <a:lnTo>
                    <a:pt x="557" y="141"/>
                  </a:lnTo>
                  <a:lnTo>
                    <a:pt x="554" y="141"/>
                  </a:lnTo>
                  <a:lnTo>
                    <a:pt x="550" y="141"/>
                  </a:lnTo>
                  <a:lnTo>
                    <a:pt x="546" y="141"/>
                  </a:lnTo>
                  <a:lnTo>
                    <a:pt x="542" y="141"/>
                  </a:lnTo>
                  <a:lnTo>
                    <a:pt x="538" y="141"/>
                  </a:lnTo>
                  <a:lnTo>
                    <a:pt x="534" y="141"/>
                  </a:lnTo>
                  <a:lnTo>
                    <a:pt x="530" y="141"/>
                  </a:lnTo>
                  <a:lnTo>
                    <a:pt x="526" y="141"/>
                  </a:lnTo>
                  <a:lnTo>
                    <a:pt x="522" y="141"/>
                  </a:lnTo>
                  <a:lnTo>
                    <a:pt x="517" y="141"/>
                  </a:lnTo>
                  <a:lnTo>
                    <a:pt x="514" y="141"/>
                  </a:lnTo>
                  <a:lnTo>
                    <a:pt x="509" y="141"/>
                  </a:lnTo>
                  <a:lnTo>
                    <a:pt x="506" y="141"/>
                  </a:lnTo>
                  <a:lnTo>
                    <a:pt x="501" y="141"/>
                  </a:lnTo>
                  <a:lnTo>
                    <a:pt x="498" y="141"/>
                  </a:lnTo>
                  <a:lnTo>
                    <a:pt x="493" y="141"/>
                  </a:lnTo>
                  <a:lnTo>
                    <a:pt x="490" y="141"/>
                  </a:lnTo>
                  <a:lnTo>
                    <a:pt x="485" y="141"/>
                  </a:lnTo>
                  <a:lnTo>
                    <a:pt x="482" y="141"/>
                  </a:lnTo>
                  <a:lnTo>
                    <a:pt x="477" y="141"/>
                  </a:lnTo>
                  <a:lnTo>
                    <a:pt x="474" y="141"/>
                  </a:lnTo>
                  <a:lnTo>
                    <a:pt x="470" y="141"/>
                  </a:lnTo>
                  <a:lnTo>
                    <a:pt x="466" y="141"/>
                  </a:lnTo>
                  <a:lnTo>
                    <a:pt x="462" y="141"/>
                  </a:lnTo>
                  <a:lnTo>
                    <a:pt x="458" y="141"/>
                  </a:lnTo>
                  <a:lnTo>
                    <a:pt x="454" y="141"/>
                  </a:lnTo>
                  <a:lnTo>
                    <a:pt x="450" y="141"/>
                  </a:lnTo>
                  <a:lnTo>
                    <a:pt x="446" y="141"/>
                  </a:lnTo>
                  <a:lnTo>
                    <a:pt x="442" y="141"/>
                  </a:lnTo>
                  <a:lnTo>
                    <a:pt x="437" y="141"/>
                  </a:lnTo>
                  <a:lnTo>
                    <a:pt x="434" y="141"/>
                  </a:lnTo>
                  <a:lnTo>
                    <a:pt x="429" y="141"/>
                  </a:lnTo>
                  <a:lnTo>
                    <a:pt x="426" y="141"/>
                  </a:lnTo>
                  <a:lnTo>
                    <a:pt x="421" y="141"/>
                  </a:lnTo>
                  <a:lnTo>
                    <a:pt x="418" y="141"/>
                  </a:lnTo>
                  <a:lnTo>
                    <a:pt x="413" y="141"/>
                  </a:lnTo>
                  <a:lnTo>
                    <a:pt x="410" y="141"/>
                  </a:lnTo>
                  <a:lnTo>
                    <a:pt x="407" y="141"/>
                  </a:lnTo>
                  <a:lnTo>
                    <a:pt x="402" y="141"/>
                  </a:lnTo>
                  <a:lnTo>
                    <a:pt x="399" y="141"/>
                  </a:lnTo>
                  <a:lnTo>
                    <a:pt x="394" y="141"/>
                  </a:lnTo>
                  <a:lnTo>
                    <a:pt x="391" y="141"/>
                  </a:lnTo>
                  <a:lnTo>
                    <a:pt x="386" y="141"/>
                  </a:lnTo>
                  <a:lnTo>
                    <a:pt x="383" y="0"/>
                  </a:lnTo>
                  <a:lnTo>
                    <a:pt x="378" y="2"/>
                  </a:lnTo>
                  <a:lnTo>
                    <a:pt x="375" y="5"/>
                  </a:lnTo>
                  <a:lnTo>
                    <a:pt x="370" y="8"/>
                  </a:lnTo>
                  <a:lnTo>
                    <a:pt x="367" y="11"/>
                  </a:lnTo>
                  <a:lnTo>
                    <a:pt x="362" y="13"/>
                  </a:lnTo>
                  <a:lnTo>
                    <a:pt x="359" y="15"/>
                  </a:lnTo>
                  <a:lnTo>
                    <a:pt x="354" y="18"/>
                  </a:lnTo>
                  <a:lnTo>
                    <a:pt x="350" y="21"/>
                  </a:lnTo>
                  <a:lnTo>
                    <a:pt x="346" y="24"/>
                  </a:lnTo>
                  <a:lnTo>
                    <a:pt x="343" y="26"/>
                  </a:lnTo>
                  <a:lnTo>
                    <a:pt x="339" y="29"/>
                  </a:lnTo>
                  <a:lnTo>
                    <a:pt x="335" y="31"/>
                  </a:lnTo>
                  <a:lnTo>
                    <a:pt x="331" y="33"/>
                  </a:lnTo>
                  <a:lnTo>
                    <a:pt x="327" y="36"/>
                  </a:lnTo>
                  <a:lnTo>
                    <a:pt x="322" y="37"/>
                  </a:lnTo>
                  <a:lnTo>
                    <a:pt x="319" y="40"/>
                  </a:lnTo>
                  <a:lnTo>
                    <a:pt x="314" y="43"/>
                  </a:lnTo>
                  <a:lnTo>
                    <a:pt x="311" y="45"/>
                  </a:lnTo>
                  <a:lnTo>
                    <a:pt x="306" y="46"/>
                  </a:lnTo>
                  <a:lnTo>
                    <a:pt x="303" y="49"/>
                  </a:lnTo>
                  <a:lnTo>
                    <a:pt x="298" y="52"/>
                  </a:lnTo>
                  <a:lnTo>
                    <a:pt x="295" y="52"/>
                  </a:lnTo>
                  <a:lnTo>
                    <a:pt x="290" y="55"/>
                  </a:lnTo>
                  <a:lnTo>
                    <a:pt x="287" y="58"/>
                  </a:lnTo>
                  <a:lnTo>
                    <a:pt x="282" y="58"/>
                  </a:lnTo>
                  <a:lnTo>
                    <a:pt x="279" y="61"/>
                  </a:lnTo>
                  <a:lnTo>
                    <a:pt x="274" y="62"/>
                  </a:lnTo>
                  <a:lnTo>
                    <a:pt x="270" y="63"/>
                  </a:lnTo>
                  <a:lnTo>
                    <a:pt x="267" y="66"/>
                  </a:lnTo>
                  <a:lnTo>
                    <a:pt x="263" y="68"/>
                  </a:lnTo>
                  <a:lnTo>
                    <a:pt x="259" y="69"/>
                  </a:lnTo>
                  <a:lnTo>
                    <a:pt x="255" y="71"/>
                  </a:lnTo>
                  <a:lnTo>
                    <a:pt x="251" y="74"/>
                  </a:lnTo>
                  <a:lnTo>
                    <a:pt x="247" y="74"/>
                  </a:lnTo>
                  <a:lnTo>
                    <a:pt x="244" y="77"/>
                  </a:lnTo>
                  <a:lnTo>
                    <a:pt x="239" y="78"/>
                  </a:lnTo>
                  <a:lnTo>
                    <a:pt x="234" y="79"/>
                  </a:lnTo>
                  <a:lnTo>
                    <a:pt x="231" y="81"/>
                  </a:lnTo>
                  <a:lnTo>
                    <a:pt x="226" y="82"/>
                  </a:lnTo>
                  <a:lnTo>
                    <a:pt x="223" y="84"/>
                  </a:lnTo>
                  <a:lnTo>
                    <a:pt x="218" y="85"/>
                  </a:lnTo>
                  <a:lnTo>
                    <a:pt x="215" y="87"/>
                  </a:lnTo>
                  <a:lnTo>
                    <a:pt x="210" y="88"/>
                  </a:lnTo>
                  <a:lnTo>
                    <a:pt x="207" y="88"/>
                  </a:lnTo>
                  <a:lnTo>
                    <a:pt x="202" y="91"/>
                  </a:lnTo>
                  <a:lnTo>
                    <a:pt x="199" y="91"/>
                  </a:lnTo>
                  <a:lnTo>
                    <a:pt x="194" y="93"/>
                  </a:lnTo>
                  <a:lnTo>
                    <a:pt x="191" y="94"/>
                  </a:lnTo>
                  <a:lnTo>
                    <a:pt x="188" y="94"/>
                  </a:lnTo>
                  <a:lnTo>
                    <a:pt x="183" y="95"/>
                  </a:lnTo>
                  <a:lnTo>
                    <a:pt x="180" y="97"/>
                  </a:lnTo>
                  <a:lnTo>
                    <a:pt x="175" y="98"/>
                  </a:lnTo>
                  <a:lnTo>
                    <a:pt x="172" y="100"/>
                  </a:lnTo>
                  <a:lnTo>
                    <a:pt x="167" y="100"/>
                  </a:lnTo>
                  <a:lnTo>
                    <a:pt x="164" y="101"/>
                  </a:lnTo>
                  <a:lnTo>
                    <a:pt x="159" y="103"/>
                  </a:lnTo>
                  <a:lnTo>
                    <a:pt x="155" y="103"/>
                  </a:lnTo>
                  <a:lnTo>
                    <a:pt x="151" y="104"/>
                  </a:lnTo>
                  <a:lnTo>
                    <a:pt x="147" y="106"/>
                  </a:lnTo>
                  <a:lnTo>
                    <a:pt x="143" y="106"/>
                  </a:lnTo>
                  <a:lnTo>
                    <a:pt x="139" y="107"/>
                  </a:lnTo>
                  <a:lnTo>
                    <a:pt x="135" y="109"/>
                  </a:lnTo>
                  <a:lnTo>
                    <a:pt x="131" y="109"/>
                  </a:lnTo>
                  <a:lnTo>
                    <a:pt x="128" y="109"/>
                  </a:lnTo>
                  <a:lnTo>
                    <a:pt x="124" y="110"/>
                  </a:lnTo>
                  <a:lnTo>
                    <a:pt x="119" y="111"/>
                  </a:lnTo>
                  <a:lnTo>
                    <a:pt x="116" y="111"/>
                  </a:lnTo>
                  <a:lnTo>
                    <a:pt x="111" y="113"/>
                  </a:lnTo>
                  <a:lnTo>
                    <a:pt x="108" y="114"/>
                  </a:lnTo>
                  <a:lnTo>
                    <a:pt x="103" y="114"/>
                  </a:lnTo>
                  <a:lnTo>
                    <a:pt x="100" y="114"/>
                  </a:lnTo>
                  <a:lnTo>
                    <a:pt x="95" y="116"/>
                  </a:lnTo>
                  <a:lnTo>
                    <a:pt x="92" y="116"/>
                  </a:lnTo>
                  <a:lnTo>
                    <a:pt x="87" y="117"/>
                  </a:lnTo>
                  <a:lnTo>
                    <a:pt x="84" y="119"/>
                  </a:lnTo>
                  <a:lnTo>
                    <a:pt x="79" y="119"/>
                  </a:lnTo>
                  <a:lnTo>
                    <a:pt x="75" y="119"/>
                  </a:lnTo>
                  <a:lnTo>
                    <a:pt x="71" y="120"/>
                  </a:lnTo>
                  <a:lnTo>
                    <a:pt x="67" y="120"/>
                  </a:lnTo>
                  <a:lnTo>
                    <a:pt x="63" y="122"/>
                  </a:lnTo>
                  <a:lnTo>
                    <a:pt x="60" y="122"/>
                  </a:lnTo>
                  <a:lnTo>
                    <a:pt x="57" y="122"/>
                  </a:lnTo>
                  <a:lnTo>
                    <a:pt x="52" y="123"/>
                  </a:lnTo>
                  <a:lnTo>
                    <a:pt x="49" y="123"/>
                  </a:lnTo>
                  <a:lnTo>
                    <a:pt x="44" y="125"/>
                  </a:lnTo>
                  <a:lnTo>
                    <a:pt x="39" y="125"/>
                  </a:lnTo>
                  <a:lnTo>
                    <a:pt x="36" y="125"/>
                  </a:lnTo>
                  <a:lnTo>
                    <a:pt x="31" y="125"/>
                  </a:lnTo>
                  <a:lnTo>
                    <a:pt x="28" y="126"/>
                  </a:lnTo>
                  <a:lnTo>
                    <a:pt x="23" y="126"/>
                  </a:lnTo>
                  <a:lnTo>
                    <a:pt x="20" y="127"/>
                  </a:lnTo>
                  <a:lnTo>
                    <a:pt x="15" y="127"/>
                  </a:lnTo>
                  <a:lnTo>
                    <a:pt x="12" y="127"/>
                  </a:lnTo>
                  <a:lnTo>
                    <a:pt x="7" y="127"/>
                  </a:lnTo>
                  <a:lnTo>
                    <a:pt x="4" y="127"/>
                  </a:lnTo>
                  <a:lnTo>
                    <a:pt x="0" y="129"/>
                  </a:lnTo>
                  <a:lnTo>
                    <a:pt x="0" y="141"/>
                  </a:lnTo>
                  <a:lnTo>
                    <a:pt x="4" y="141"/>
                  </a:lnTo>
                  <a:lnTo>
                    <a:pt x="7" y="141"/>
                  </a:lnTo>
                  <a:lnTo>
                    <a:pt x="12" y="141"/>
                  </a:lnTo>
                  <a:lnTo>
                    <a:pt x="15" y="141"/>
                  </a:lnTo>
                  <a:lnTo>
                    <a:pt x="20" y="141"/>
                  </a:lnTo>
                  <a:lnTo>
                    <a:pt x="23" y="141"/>
                  </a:lnTo>
                  <a:lnTo>
                    <a:pt x="28" y="141"/>
                  </a:lnTo>
                  <a:lnTo>
                    <a:pt x="31" y="141"/>
                  </a:lnTo>
                  <a:lnTo>
                    <a:pt x="36" y="141"/>
                  </a:lnTo>
                  <a:lnTo>
                    <a:pt x="39" y="141"/>
                  </a:lnTo>
                  <a:lnTo>
                    <a:pt x="44" y="141"/>
                  </a:lnTo>
                  <a:lnTo>
                    <a:pt x="49" y="141"/>
                  </a:lnTo>
                  <a:lnTo>
                    <a:pt x="52" y="141"/>
                  </a:lnTo>
                  <a:lnTo>
                    <a:pt x="57" y="141"/>
                  </a:lnTo>
                  <a:lnTo>
                    <a:pt x="60" y="141"/>
                  </a:lnTo>
                  <a:lnTo>
                    <a:pt x="63" y="141"/>
                  </a:lnTo>
                  <a:lnTo>
                    <a:pt x="67" y="141"/>
                  </a:lnTo>
                  <a:lnTo>
                    <a:pt x="71" y="141"/>
                  </a:lnTo>
                  <a:lnTo>
                    <a:pt x="75" y="141"/>
                  </a:lnTo>
                  <a:lnTo>
                    <a:pt x="79" y="141"/>
                  </a:lnTo>
                  <a:lnTo>
                    <a:pt x="84" y="141"/>
                  </a:lnTo>
                  <a:lnTo>
                    <a:pt x="87" y="141"/>
                  </a:lnTo>
                  <a:lnTo>
                    <a:pt x="92" y="141"/>
                  </a:lnTo>
                  <a:lnTo>
                    <a:pt x="95" y="141"/>
                  </a:lnTo>
                  <a:lnTo>
                    <a:pt x="100" y="141"/>
                  </a:lnTo>
                  <a:lnTo>
                    <a:pt x="103" y="141"/>
                  </a:lnTo>
                  <a:lnTo>
                    <a:pt x="108" y="141"/>
                  </a:lnTo>
                  <a:lnTo>
                    <a:pt x="111" y="141"/>
                  </a:lnTo>
                  <a:lnTo>
                    <a:pt x="116" y="141"/>
                  </a:lnTo>
                  <a:lnTo>
                    <a:pt x="119" y="141"/>
                  </a:lnTo>
                  <a:lnTo>
                    <a:pt x="124" y="141"/>
                  </a:lnTo>
                  <a:lnTo>
                    <a:pt x="128" y="141"/>
                  </a:lnTo>
                  <a:lnTo>
                    <a:pt x="131" y="141"/>
                  </a:lnTo>
                  <a:lnTo>
                    <a:pt x="135" y="141"/>
                  </a:lnTo>
                  <a:lnTo>
                    <a:pt x="139" y="141"/>
                  </a:lnTo>
                  <a:lnTo>
                    <a:pt x="143" y="141"/>
                  </a:lnTo>
                  <a:lnTo>
                    <a:pt x="147" y="141"/>
                  </a:lnTo>
                  <a:lnTo>
                    <a:pt x="151" y="141"/>
                  </a:lnTo>
                  <a:lnTo>
                    <a:pt x="155" y="141"/>
                  </a:lnTo>
                  <a:lnTo>
                    <a:pt x="159" y="141"/>
                  </a:lnTo>
                  <a:lnTo>
                    <a:pt x="164" y="141"/>
                  </a:lnTo>
                  <a:lnTo>
                    <a:pt x="167" y="141"/>
                  </a:lnTo>
                  <a:lnTo>
                    <a:pt x="172" y="141"/>
                  </a:lnTo>
                  <a:lnTo>
                    <a:pt x="175" y="141"/>
                  </a:lnTo>
                  <a:lnTo>
                    <a:pt x="180" y="141"/>
                  </a:lnTo>
                  <a:lnTo>
                    <a:pt x="183" y="141"/>
                  </a:lnTo>
                  <a:lnTo>
                    <a:pt x="188" y="141"/>
                  </a:lnTo>
                  <a:lnTo>
                    <a:pt x="191" y="141"/>
                  </a:lnTo>
                  <a:lnTo>
                    <a:pt x="194" y="141"/>
                  </a:lnTo>
                  <a:lnTo>
                    <a:pt x="199" y="141"/>
                  </a:lnTo>
                  <a:lnTo>
                    <a:pt x="202" y="141"/>
                  </a:lnTo>
                  <a:lnTo>
                    <a:pt x="207" y="141"/>
                  </a:lnTo>
                  <a:lnTo>
                    <a:pt x="210" y="141"/>
                  </a:lnTo>
                  <a:lnTo>
                    <a:pt x="215" y="141"/>
                  </a:lnTo>
                  <a:lnTo>
                    <a:pt x="218" y="141"/>
                  </a:lnTo>
                  <a:lnTo>
                    <a:pt x="223" y="141"/>
                  </a:lnTo>
                  <a:lnTo>
                    <a:pt x="226" y="141"/>
                  </a:lnTo>
                  <a:lnTo>
                    <a:pt x="231" y="141"/>
                  </a:lnTo>
                  <a:lnTo>
                    <a:pt x="234" y="141"/>
                  </a:lnTo>
                  <a:lnTo>
                    <a:pt x="239" y="141"/>
                  </a:lnTo>
                  <a:lnTo>
                    <a:pt x="244" y="141"/>
                  </a:lnTo>
                  <a:lnTo>
                    <a:pt x="247" y="141"/>
                  </a:lnTo>
                  <a:lnTo>
                    <a:pt x="251" y="141"/>
                  </a:lnTo>
                  <a:lnTo>
                    <a:pt x="255" y="141"/>
                  </a:lnTo>
                  <a:lnTo>
                    <a:pt x="259" y="141"/>
                  </a:lnTo>
                  <a:lnTo>
                    <a:pt x="263" y="141"/>
                  </a:lnTo>
                  <a:lnTo>
                    <a:pt x="267" y="141"/>
                  </a:lnTo>
                  <a:lnTo>
                    <a:pt x="270" y="141"/>
                  </a:lnTo>
                  <a:lnTo>
                    <a:pt x="274" y="141"/>
                  </a:lnTo>
                  <a:lnTo>
                    <a:pt x="279" y="141"/>
                  </a:lnTo>
                  <a:lnTo>
                    <a:pt x="282" y="141"/>
                  </a:lnTo>
                  <a:lnTo>
                    <a:pt x="287" y="141"/>
                  </a:lnTo>
                  <a:lnTo>
                    <a:pt x="290" y="141"/>
                  </a:lnTo>
                  <a:lnTo>
                    <a:pt x="295" y="141"/>
                  </a:lnTo>
                  <a:lnTo>
                    <a:pt x="298" y="141"/>
                  </a:lnTo>
                  <a:lnTo>
                    <a:pt x="303" y="141"/>
                  </a:lnTo>
                  <a:lnTo>
                    <a:pt x="306" y="141"/>
                  </a:lnTo>
                  <a:lnTo>
                    <a:pt x="311" y="141"/>
                  </a:lnTo>
                  <a:lnTo>
                    <a:pt x="314" y="141"/>
                  </a:lnTo>
                  <a:lnTo>
                    <a:pt x="319" y="141"/>
                  </a:lnTo>
                  <a:lnTo>
                    <a:pt x="322" y="141"/>
                  </a:lnTo>
                  <a:lnTo>
                    <a:pt x="327" y="141"/>
                  </a:lnTo>
                  <a:lnTo>
                    <a:pt x="331" y="141"/>
                  </a:lnTo>
                  <a:lnTo>
                    <a:pt x="335" y="141"/>
                  </a:lnTo>
                  <a:lnTo>
                    <a:pt x="339" y="141"/>
                  </a:lnTo>
                  <a:lnTo>
                    <a:pt x="343" y="141"/>
                  </a:lnTo>
                  <a:lnTo>
                    <a:pt x="346" y="141"/>
                  </a:lnTo>
                  <a:lnTo>
                    <a:pt x="350" y="141"/>
                  </a:lnTo>
                  <a:lnTo>
                    <a:pt x="354" y="141"/>
                  </a:lnTo>
                  <a:lnTo>
                    <a:pt x="359" y="141"/>
                  </a:lnTo>
                  <a:lnTo>
                    <a:pt x="362" y="141"/>
                  </a:lnTo>
                  <a:lnTo>
                    <a:pt x="367" y="141"/>
                  </a:lnTo>
                  <a:lnTo>
                    <a:pt x="370" y="141"/>
                  </a:lnTo>
                  <a:lnTo>
                    <a:pt x="375" y="141"/>
                  </a:lnTo>
                  <a:lnTo>
                    <a:pt x="378" y="141"/>
                  </a:lnTo>
                  <a:lnTo>
                    <a:pt x="383" y="141"/>
                  </a:lnTo>
                  <a:lnTo>
                    <a:pt x="386" y="141"/>
                  </a:lnTo>
                  <a:lnTo>
                    <a:pt x="391" y="141"/>
                  </a:lnTo>
                  <a:lnTo>
                    <a:pt x="394" y="141"/>
                  </a:lnTo>
                  <a:lnTo>
                    <a:pt x="399" y="141"/>
                  </a:lnTo>
                  <a:lnTo>
                    <a:pt x="402" y="141"/>
                  </a:lnTo>
                  <a:lnTo>
                    <a:pt x="407" y="141"/>
                  </a:lnTo>
                  <a:lnTo>
                    <a:pt x="410" y="141"/>
                  </a:lnTo>
                  <a:lnTo>
                    <a:pt x="413" y="141"/>
                  </a:lnTo>
                  <a:lnTo>
                    <a:pt x="418" y="141"/>
                  </a:lnTo>
                  <a:lnTo>
                    <a:pt x="421" y="141"/>
                  </a:lnTo>
                  <a:lnTo>
                    <a:pt x="426" y="141"/>
                  </a:lnTo>
                  <a:lnTo>
                    <a:pt x="429" y="141"/>
                  </a:lnTo>
                  <a:lnTo>
                    <a:pt x="434" y="141"/>
                  </a:lnTo>
                  <a:lnTo>
                    <a:pt x="437" y="141"/>
                  </a:lnTo>
                  <a:lnTo>
                    <a:pt x="442" y="141"/>
                  </a:lnTo>
                  <a:lnTo>
                    <a:pt x="446" y="141"/>
                  </a:lnTo>
                  <a:lnTo>
                    <a:pt x="450" y="141"/>
                  </a:lnTo>
                  <a:lnTo>
                    <a:pt x="454" y="141"/>
                  </a:lnTo>
                  <a:lnTo>
                    <a:pt x="458" y="141"/>
                  </a:lnTo>
                  <a:lnTo>
                    <a:pt x="462" y="141"/>
                  </a:lnTo>
                  <a:lnTo>
                    <a:pt x="466" y="141"/>
                  </a:lnTo>
                  <a:lnTo>
                    <a:pt x="470" y="141"/>
                  </a:lnTo>
                  <a:lnTo>
                    <a:pt x="474" y="141"/>
                  </a:lnTo>
                  <a:lnTo>
                    <a:pt x="477" y="141"/>
                  </a:lnTo>
                  <a:lnTo>
                    <a:pt x="482" y="141"/>
                  </a:lnTo>
                  <a:lnTo>
                    <a:pt x="485" y="141"/>
                  </a:lnTo>
                  <a:lnTo>
                    <a:pt x="490" y="141"/>
                  </a:lnTo>
                  <a:lnTo>
                    <a:pt x="493" y="141"/>
                  </a:lnTo>
                  <a:lnTo>
                    <a:pt x="498" y="141"/>
                  </a:lnTo>
                  <a:lnTo>
                    <a:pt x="501" y="141"/>
                  </a:lnTo>
                  <a:lnTo>
                    <a:pt x="506" y="141"/>
                  </a:lnTo>
                  <a:lnTo>
                    <a:pt x="509" y="141"/>
                  </a:lnTo>
                  <a:lnTo>
                    <a:pt x="514" y="141"/>
                  </a:lnTo>
                  <a:lnTo>
                    <a:pt x="517" y="141"/>
                  </a:lnTo>
                  <a:lnTo>
                    <a:pt x="522" y="141"/>
                  </a:lnTo>
                  <a:lnTo>
                    <a:pt x="526" y="141"/>
                  </a:lnTo>
                  <a:lnTo>
                    <a:pt x="530" y="141"/>
                  </a:lnTo>
                  <a:lnTo>
                    <a:pt x="534" y="141"/>
                  </a:lnTo>
                  <a:lnTo>
                    <a:pt x="538" y="141"/>
                  </a:lnTo>
                  <a:lnTo>
                    <a:pt x="542" y="141"/>
                  </a:lnTo>
                  <a:lnTo>
                    <a:pt x="546" y="141"/>
                  </a:lnTo>
                  <a:lnTo>
                    <a:pt x="550" y="141"/>
                  </a:lnTo>
                  <a:lnTo>
                    <a:pt x="554" y="141"/>
                  </a:lnTo>
                  <a:lnTo>
                    <a:pt x="557" y="141"/>
                  </a:lnTo>
                  <a:lnTo>
                    <a:pt x="562" y="141"/>
                  </a:lnTo>
                  <a:lnTo>
                    <a:pt x="565" y="141"/>
                  </a:lnTo>
                  <a:lnTo>
                    <a:pt x="570" y="141"/>
                  </a:lnTo>
                  <a:lnTo>
                    <a:pt x="573" y="141"/>
                  </a:lnTo>
                  <a:lnTo>
                    <a:pt x="578" y="141"/>
                  </a:lnTo>
                  <a:lnTo>
                    <a:pt x="581" y="141"/>
                  </a:lnTo>
                  <a:lnTo>
                    <a:pt x="586" y="141"/>
                  </a:lnTo>
                  <a:lnTo>
                    <a:pt x="589" y="141"/>
                  </a:lnTo>
                  <a:lnTo>
                    <a:pt x="594" y="141"/>
                  </a:lnTo>
                  <a:lnTo>
                    <a:pt x="597" y="141"/>
                  </a:lnTo>
                  <a:lnTo>
                    <a:pt x="602" y="141"/>
                  </a:lnTo>
                  <a:lnTo>
                    <a:pt x="606" y="141"/>
                  </a:lnTo>
                  <a:lnTo>
                    <a:pt x="610" y="141"/>
                  </a:lnTo>
                  <a:lnTo>
                    <a:pt x="614" y="141"/>
                  </a:lnTo>
                  <a:lnTo>
                    <a:pt x="617" y="141"/>
                  </a:lnTo>
                  <a:lnTo>
                    <a:pt x="622" y="141"/>
                  </a:lnTo>
                  <a:lnTo>
                    <a:pt x="624" y="141"/>
                  </a:lnTo>
                  <a:lnTo>
                    <a:pt x="629" y="141"/>
                  </a:lnTo>
                  <a:lnTo>
                    <a:pt x="632" y="141"/>
                  </a:lnTo>
                  <a:lnTo>
                    <a:pt x="637" y="141"/>
                  </a:lnTo>
                  <a:lnTo>
                    <a:pt x="641" y="141"/>
                  </a:lnTo>
                  <a:lnTo>
                    <a:pt x="645" y="141"/>
                  </a:lnTo>
                  <a:lnTo>
                    <a:pt x="649" y="141"/>
                  </a:lnTo>
                  <a:lnTo>
                    <a:pt x="653" y="141"/>
                  </a:lnTo>
                  <a:lnTo>
                    <a:pt x="657" y="141"/>
                  </a:lnTo>
                  <a:lnTo>
                    <a:pt x="661" y="141"/>
                  </a:lnTo>
                  <a:lnTo>
                    <a:pt x="665" y="141"/>
                  </a:lnTo>
                  <a:lnTo>
                    <a:pt x="669" y="141"/>
                  </a:lnTo>
                  <a:lnTo>
                    <a:pt x="673" y="141"/>
                  </a:lnTo>
                  <a:lnTo>
                    <a:pt x="677" y="141"/>
                  </a:lnTo>
                  <a:lnTo>
                    <a:pt x="681" y="141"/>
                  </a:lnTo>
                  <a:lnTo>
                    <a:pt x="686" y="141"/>
                  </a:lnTo>
                  <a:lnTo>
                    <a:pt x="688" y="141"/>
                  </a:lnTo>
                  <a:lnTo>
                    <a:pt x="693" y="141"/>
                  </a:lnTo>
                  <a:lnTo>
                    <a:pt x="696" y="141"/>
                  </a:lnTo>
                  <a:lnTo>
                    <a:pt x="701" y="141"/>
                  </a:lnTo>
                  <a:lnTo>
                    <a:pt x="704" y="141"/>
                  </a:lnTo>
                  <a:lnTo>
                    <a:pt x="709" y="141"/>
                  </a:lnTo>
                  <a:lnTo>
                    <a:pt x="712" y="141"/>
                  </a:lnTo>
                  <a:lnTo>
                    <a:pt x="717" y="141"/>
                  </a:lnTo>
                  <a:lnTo>
                    <a:pt x="721" y="141"/>
                  </a:lnTo>
                  <a:lnTo>
                    <a:pt x="725" y="141"/>
                  </a:lnTo>
                  <a:lnTo>
                    <a:pt x="729" y="141"/>
                  </a:lnTo>
                  <a:lnTo>
                    <a:pt x="733" y="141"/>
                  </a:lnTo>
                  <a:lnTo>
                    <a:pt x="737" y="141"/>
                  </a:lnTo>
                  <a:lnTo>
                    <a:pt x="741" y="141"/>
                  </a:lnTo>
                  <a:lnTo>
                    <a:pt x="745" y="141"/>
                  </a:lnTo>
                  <a:lnTo>
                    <a:pt x="749" y="141"/>
                  </a:lnTo>
                  <a:lnTo>
                    <a:pt x="753" y="141"/>
                  </a:lnTo>
                  <a:lnTo>
                    <a:pt x="757" y="141"/>
                  </a:lnTo>
                  <a:lnTo>
                    <a:pt x="761" y="141"/>
                  </a:lnTo>
                  <a:lnTo>
                    <a:pt x="765" y="141"/>
                  </a:lnTo>
                  <a:lnTo>
                    <a:pt x="768" y="141"/>
                  </a:lnTo>
                  <a:lnTo>
                    <a:pt x="773" y="141"/>
                  </a:lnTo>
                  <a:lnTo>
                    <a:pt x="776" y="141"/>
                  </a:lnTo>
                  <a:lnTo>
                    <a:pt x="781" y="141"/>
                  </a:lnTo>
                  <a:lnTo>
                    <a:pt x="784" y="141"/>
                  </a:lnTo>
                  <a:lnTo>
                    <a:pt x="789" y="141"/>
                  </a:lnTo>
                  <a:lnTo>
                    <a:pt x="792" y="141"/>
                  </a:lnTo>
                  <a:lnTo>
                    <a:pt x="797" y="141"/>
                  </a:lnTo>
                </a:path>
              </a:pathLst>
            </a:custGeom>
            <a:solidFill>
              <a:srgbClr val="CC0000"/>
            </a:solidFill>
            <a:ln w="12700" cap="rnd">
              <a:noFill/>
              <a:round/>
              <a:headEnd/>
              <a:tailEnd/>
            </a:ln>
          </p:spPr>
          <p:txBody>
            <a:bodyPr/>
            <a:lstStyle/>
            <a:p>
              <a:endParaRPr lang="en-US"/>
            </a:p>
          </p:txBody>
        </p:sp>
        <p:sp>
          <p:nvSpPr>
            <p:cNvPr id="5134" name="Freeform 12"/>
            <p:cNvSpPr>
              <a:spLocks/>
            </p:cNvSpPr>
            <p:nvPr/>
          </p:nvSpPr>
          <p:spPr bwMode="auto">
            <a:xfrm>
              <a:off x="312" y="2560"/>
              <a:ext cx="798" cy="613"/>
            </a:xfrm>
            <a:custGeom>
              <a:avLst/>
              <a:gdLst>
                <a:gd name="T0" fmla="*/ 773 w 798"/>
                <a:gd name="T1" fmla="*/ 36 h 613"/>
                <a:gd name="T2" fmla="*/ 745 w 798"/>
                <a:gd name="T3" fmla="*/ 79 h 613"/>
                <a:gd name="T4" fmla="*/ 717 w 798"/>
                <a:gd name="T5" fmla="*/ 120 h 613"/>
                <a:gd name="T6" fmla="*/ 688 w 798"/>
                <a:gd name="T7" fmla="*/ 161 h 613"/>
                <a:gd name="T8" fmla="*/ 661 w 798"/>
                <a:gd name="T9" fmla="*/ 200 h 613"/>
                <a:gd name="T10" fmla="*/ 632 w 798"/>
                <a:gd name="T11" fmla="*/ 238 h 613"/>
                <a:gd name="T12" fmla="*/ 606 w 798"/>
                <a:gd name="T13" fmla="*/ 274 h 613"/>
                <a:gd name="T14" fmla="*/ 578 w 798"/>
                <a:gd name="T15" fmla="*/ 308 h 613"/>
                <a:gd name="T16" fmla="*/ 550 w 798"/>
                <a:gd name="T17" fmla="*/ 339 h 613"/>
                <a:gd name="T18" fmla="*/ 522 w 798"/>
                <a:gd name="T19" fmla="*/ 369 h 613"/>
                <a:gd name="T20" fmla="*/ 493 w 798"/>
                <a:gd name="T21" fmla="*/ 397 h 613"/>
                <a:gd name="T22" fmla="*/ 466 w 798"/>
                <a:gd name="T23" fmla="*/ 422 h 613"/>
                <a:gd name="T24" fmla="*/ 437 w 798"/>
                <a:gd name="T25" fmla="*/ 446 h 613"/>
                <a:gd name="T26" fmla="*/ 410 w 798"/>
                <a:gd name="T27" fmla="*/ 466 h 613"/>
                <a:gd name="T28" fmla="*/ 383 w 798"/>
                <a:gd name="T29" fmla="*/ 612 h 613"/>
                <a:gd name="T30" fmla="*/ 354 w 798"/>
                <a:gd name="T31" fmla="*/ 612 h 613"/>
                <a:gd name="T32" fmla="*/ 327 w 798"/>
                <a:gd name="T33" fmla="*/ 612 h 613"/>
                <a:gd name="T34" fmla="*/ 298 w 798"/>
                <a:gd name="T35" fmla="*/ 612 h 613"/>
                <a:gd name="T36" fmla="*/ 270 w 798"/>
                <a:gd name="T37" fmla="*/ 612 h 613"/>
                <a:gd name="T38" fmla="*/ 244 w 798"/>
                <a:gd name="T39" fmla="*/ 612 h 613"/>
                <a:gd name="T40" fmla="*/ 215 w 798"/>
                <a:gd name="T41" fmla="*/ 612 h 613"/>
                <a:gd name="T42" fmla="*/ 188 w 798"/>
                <a:gd name="T43" fmla="*/ 612 h 613"/>
                <a:gd name="T44" fmla="*/ 159 w 798"/>
                <a:gd name="T45" fmla="*/ 612 h 613"/>
                <a:gd name="T46" fmla="*/ 131 w 798"/>
                <a:gd name="T47" fmla="*/ 612 h 613"/>
                <a:gd name="T48" fmla="*/ 103 w 798"/>
                <a:gd name="T49" fmla="*/ 612 h 613"/>
                <a:gd name="T50" fmla="*/ 75 w 798"/>
                <a:gd name="T51" fmla="*/ 612 h 613"/>
                <a:gd name="T52" fmla="*/ 49 w 798"/>
                <a:gd name="T53" fmla="*/ 612 h 613"/>
                <a:gd name="T54" fmla="*/ 20 w 798"/>
                <a:gd name="T55" fmla="*/ 612 h 613"/>
                <a:gd name="T56" fmla="*/ 7 w 798"/>
                <a:gd name="T57" fmla="*/ 612 h 613"/>
                <a:gd name="T58" fmla="*/ 36 w 798"/>
                <a:gd name="T59" fmla="*/ 612 h 613"/>
                <a:gd name="T60" fmla="*/ 63 w 798"/>
                <a:gd name="T61" fmla="*/ 612 h 613"/>
                <a:gd name="T62" fmla="*/ 92 w 798"/>
                <a:gd name="T63" fmla="*/ 612 h 613"/>
                <a:gd name="T64" fmla="*/ 119 w 798"/>
                <a:gd name="T65" fmla="*/ 612 h 613"/>
                <a:gd name="T66" fmla="*/ 147 w 798"/>
                <a:gd name="T67" fmla="*/ 612 h 613"/>
                <a:gd name="T68" fmla="*/ 175 w 798"/>
                <a:gd name="T69" fmla="*/ 612 h 613"/>
                <a:gd name="T70" fmla="*/ 202 w 798"/>
                <a:gd name="T71" fmla="*/ 612 h 613"/>
                <a:gd name="T72" fmla="*/ 231 w 798"/>
                <a:gd name="T73" fmla="*/ 612 h 613"/>
                <a:gd name="T74" fmla="*/ 259 w 798"/>
                <a:gd name="T75" fmla="*/ 612 h 613"/>
                <a:gd name="T76" fmla="*/ 287 w 798"/>
                <a:gd name="T77" fmla="*/ 612 h 613"/>
                <a:gd name="T78" fmla="*/ 314 w 798"/>
                <a:gd name="T79" fmla="*/ 612 h 613"/>
                <a:gd name="T80" fmla="*/ 343 w 798"/>
                <a:gd name="T81" fmla="*/ 612 h 613"/>
                <a:gd name="T82" fmla="*/ 370 w 798"/>
                <a:gd name="T83" fmla="*/ 612 h 613"/>
                <a:gd name="T84" fmla="*/ 399 w 798"/>
                <a:gd name="T85" fmla="*/ 612 h 613"/>
                <a:gd name="T86" fmla="*/ 426 w 798"/>
                <a:gd name="T87" fmla="*/ 612 h 613"/>
                <a:gd name="T88" fmla="*/ 454 w 798"/>
                <a:gd name="T89" fmla="*/ 612 h 613"/>
                <a:gd name="T90" fmla="*/ 482 w 798"/>
                <a:gd name="T91" fmla="*/ 612 h 613"/>
                <a:gd name="T92" fmla="*/ 509 w 798"/>
                <a:gd name="T93" fmla="*/ 612 h 613"/>
                <a:gd name="T94" fmla="*/ 538 w 798"/>
                <a:gd name="T95" fmla="*/ 612 h 613"/>
                <a:gd name="T96" fmla="*/ 565 w 798"/>
                <a:gd name="T97" fmla="*/ 612 h 613"/>
                <a:gd name="T98" fmla="*/ 594 w 798"/>
                <a:gd name="T99" fmla="*/ 612 h 613"/>
                <a:gd name="T100" fmla="*/ 622 w 798"/>
                <a:gd name="T101" fmla="*/ 612 h 613"/>
                <a:gd name="T102" fmla="*/ 649 w 798"/>
                <a:gd name="T103" fmla="*/ 612 h 613"/>
                <a:gd name="T104" fmla="*/ 677 w 798"/>
                <a:gd name="T105" fmla="*/ 612 h 613"/>
                <a:gd name="T106" fmla="*/ 704 w 798"/>
                <a:gd name="T107" fmla="*/ 612 h 613"/>
                <a:gd name="T108" fmla="*/ 733 w 798"/>
                <a:gd name="T109" fmla="*/ 612 h 613"/>
                <a:gd name="T110" fmla="*/ 761 w 798"/>
                <a:gd name="T111" fmla="*/ 612 h 613"/>
                <a:gd name="T112" fmla="*/ 789 w 798"/>
                <a:gd name="T113" fmla="*/ 612 h 6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8"/>
                <a:gd name="T172" fmla="*/ 0 h 613"/>
                <a:gd name="T173" fmla="*/ 798 w 798"/>
                <a:gd name="T174" fmla="*/ 613 h 6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8" h="613">
                  <a:moveTo>
                    <a:pt x="797" y="0"/>
                  </a:moveTo>
                  <a:lnTo>
                    <a:pt x="792" y="6"/>
                  </a:lnTo>
                  <a:lnTo>
                    <a:pt x="789" y="12"/>
                  </a:lnTo>
                  <a:lnTo>
                    <a:pt x="784" y="18"/>
                  </a:lnTo>
                  <a:lnTo>
                    <a:pt x="781" y="25"/>
                  </a:lnTo>
                  <a:lnTo>
                    <a:pt x="776" y="30"/>
                  </a:lnTo>
                  <a:lnTo>
                    <a:pt x="773" y="36"/>
                  </a:lnTo>
                  <a:lnTo>
                    <a:pt x="768" y="42"/>
                  </a:lnTo>
                  <a:lnTo>
                    <a:pt x="765" y="48"/>
                  </a:lnTo>
                  <a:lnTo>
                    <a:pt x="761" y="55"/>
                  </a:lnTo>
                  <a:lnTo>
                    <a:pt x="757" y="61"/>
                  </a:lnTo>
                  <a:lnTo>
                    <a:pt x="753" y="67"/>
                  </a:lnTo>
                  <a:lnTo>
                    <a:pt x="749" y="73"/>
                  </a:lnTo>
                  <a:lnTo>
                    <a:pt x="745" y="79"/>
                  </a:lnTo>
                  <a:lnTo>
                    <a:pt x="741" y="85"/>
                  </a:lnTo>
                  <a:lnTo>
                    <a:pt x="737" y="91"/>
                  </a:lnTo>
                  <a:lnTo>
                    <a:pt x="733" y="96"/>
                  </a:lnTo>
                  <a:lnTo>
                    <a:pt x="729" y="102"/>
                  </a:lnTo>
                  <a:lnTo>
                    <a:pt x="725" y="109"/>
                  </a:lnTo>
                  <a:lnTo>
                    <a:pt x="721" y="114"/>
                  </a:lnTo>
                  <a:lnTo>
                    <a:pt x="717" y="120"/>
                  </a:lnTo>
                  <a:lnTo>
                    <a:pt x="712" y="126"/>
                  </a:lnTo>
                  <a:lnTo>
                    <a:pt x="709" y="132"/>
                  </a:lnTo>
                  <a:lnTo>
                    <a:pt x="704" y="137"/>
                  </a:lnTo>
                  <a:lnTo>
                    <a:pt x="701" y="144"/>
                  </a:lnTo>
                  <a:lnTo>
                    <a:pt x="696" y="149"/>
                  </a:lnTo>
                  <a:lnTo>
                    <a:pt x="693" y="155"/>
                  </a:lnTo>
                  <a:lnTo>
                    <a:pt x="688" y="161"/>
                  </a:lnTo>
                  <a:lnTo>
                    <a:pt x="686" y="166"/>
                  </a:lnTo>
                  <a:lnTo>
                    <a:pt x="681" y="173"/>
                  </a:lnTo>
                  <a:lnTo>
                    <a:pt x="677" y="178"/>
                  </a:lnTo>
                  <a:lnTo>
                    <a:pt x="673" y="184"/>
                  </a:lnTo>
                  <a:lnTo>
                    <a:pt x="669" y="189"/>
                  </a:lnTo>
                  <a:lnTo>
                    <a:pt x="665" y="195"/>
                  </a:lnTo>
                  <a:lnTo>
                    <a:pt x="661" y="200"/>
                  </a:lnTo>
                  <a:lnTo>
                    <a:pt x="657" y="206"/>
                  </a:lnTo>
                  <a:lnTo>
                    <a:pt x="653" y="211"/>
                  </a:lnTo>
                  <a:lnTo>
                    <a:pt x="649" y="218"/>
                  </a:lnTo>
                  <a:lnTo>
                    <a:pt x="645" y="223"/>
                  </a:lnTo>
                  <a:lnTo>
                    <a:pt x="641" y="228"/>
                  </a:lnTo>
                  <a:lnTo>
                    <a:pt x="637" y="233"/>
                  </a:lnTo>
                  <a:lnTo>
                    <a:pt x="632" y="238"/>
                  </a:lnTo>
                  <a:lnTo>
                    <a:pt x="629" y="244"/>
                  </a:lnTo>
                  <a:lnTo>
                    <a:pt x="624" y="249"/>
                  </a:lnTo>
                  <a:lnTo>
                    <a:pt x="622" y="254"/>
                  </a:lnTo>
                  <a:lnTo>
                    <a:pt x="617" y="259"/>
                  </a:lnTo>
                  <a:lnTo>
                    <a:pt x="614" y="264"/>
                  </a:lnTo>
                  <a:lnTo>
                    <a:pt x="610" y="269"/>
                  </a:lnTo>
                  <a:lnTo>
                    <a:pt x="606" y="274"/>
                  </a:lnTo>
                  <a:lnTo>
                    <a:pt x="602" y="279"/>
                  </a:lnTo>
                  <a:lnTo>
                    <a:pt x="597" y="284"/>
                  </a:lnTo>
                  <a:lnTo>
                    <a:pt x="594" y="289"/>
                  </a:lnTo>
                  <a:lnTo>
                    <a:pt x="589" y="294"/>
                  </a:lnTo>
                  <a:lnTo>
                    <a:pt x="586" y="298"/>
                  </a:lnTo>
                  <a:lnTo>
                    <a:pt x="581" y="303"/>
                  </a:lnTo>
                  <a:lnTo>
                    <a:pt x="578" y="308"/>
                  </a:lnTo>
                  <a:lnTo>
                    <a:pt x="573" y="313"/>
                  </a:lnTo>
                  <a:lnTo>
                    <a:pt x="570" y="317"/>
                  </a:lnTo>
                  <a:lnTo>
                    <a:pt x="565" y="322"/>
                  </a:lnTo>
                  <a:lnTo>
                    <a:pt x="562" y="327"/>
                  </a:lnTo>
                  <a:lnTo>
                    <a:pt x="557" y="331"/>
                  </a:lnTo>
                  <a:lnTo>
                    <a:pt x="554" y="336"/>
                  </a:lnTo>
                  <a:lnTo>
                    <a:pt x="550" y="339"/>
                  </a:lnTo>
                  <a:lnTo>
                    <a:pt x="546" y="344"/>
                  </a:lnTo>
                  <a:lnTo>
                    <a:pt x="542" y="349"/>
                  </a:lnTo>
                  <a:lnTo>
                    <a:pt x="538" y="353"/>
                  </a:lnTo>
                  <a:lnTo>
                    <a:pt x="534" y="357"/>
                  </a:lnTo>
                  <a:lnTo>
                    <a:pt x="530" y="362"/>
                  </a:lnTo>
                  <a:lnTo>
                    <a:pt x="526" y="366"/>
                  </a:lnTo>
                  <a:lnTo>
                    <a:pt x="522" y="369"/>
                  </a:lnTo>
                  <a:lnTo>
                    <a:pt x="517" y="373"/>
                  </a:lnTo>
                  <a:lnTo>
                    <a:pt x="514" y="378"/>
                  </a:lnTo>
                  <a:lnTo>
                    <a:pt x="509" y="382"/>
                  </a:lnTo>
                  <a:lnTo>
                    <a:pt x="506" y="386"/>
                  </a:lnTo>
                  <a:lnTo>
                    <a:pt x="501" y="390"/>
                  </a:lnTo>
                  <a:lnTo>
                    <a:pt x="498" y="393"/>
                  </a:lnTo>
                  <a:lnTo>
                    <a:pt x="493" y="397"/>
                  </a:lnTo>
                  <a:lnTo>
                    <a:pt x="490" y="401"/>
                  </a:lnTo>
                  <a:lnTo>
                    <a:pt x="485" y="405"/>
                  </a:lnTo>
                  <a:lnTo>
                    <a:pt x="482" y="408"/>
                  </a:lnTo>
                  <a:lnTo>
                    <a:pt x="477" y="412"/>
                  </a:lnTo>
                  <a:lnTo>
                    <a:pt x="474" y="416"/>
                  </a:lnTo>
                  <a:lnTo>
                    <a:pt x="470" y="420"/>
                  </a:lnTo>
                  <a:lnTo>
                    <a:pt x="466" y="422"/>
                  </a:lnTo>
                  <a:lnTo>
                    <a:pt x="462" y="426"/>
                  </a:lnTo>
                  <a:lnTo>
                    <a:pt x="458" y="430"/>
                  </a:lnTo>
                  <a:lnTo>
                    <a:pt x="454" y="432"/>
                  </a:lnTo>
                  <a:lnTo>
                    <a:pt x="450" y="436"/>
                  </a:lnTo>
                  <a:lnTo>
                    <a:pt x="446" y="440"/>
                  </a:lnTo>
                  <a:lnTo>
                    <a:pt x="442" y="442"/>
                  </a:lnTo>
                  <a:lnTo>
                    <a:pt x="437" y="446"/>
                  </a:lnTo>
                  <a:lnTo>
                    <a:pt x="434" y="448"/>
                  </a:lnTo>
                  <a:lnTo>
                    <a:pt x="429" y="452"/>
                  </a:lnTo>
                  <a:lnTo>
                    <a:pt x="426" y="455"/>
                  </a:lnTo>
                  <a:lnTo>
                    <a:pt x="421" y="459"/>
                  </a:lnTo>
                  <a:lnTo>
                    <a:pt x="418" y="461"/>
                  </a:lnTo>
                  <a:lnTo>
                    <a:pt x="413" y="464"/>
                  </a:lnTo>
                  <a:lnTo>
                    <a:pt x="410" y="466"/>
                  </a:lnTo>
                  <a:lnTo>
                    <a:pt x="407" y="470"/>
                  </a:lnTo>
                  <a:lnTo>
                    <a:pt x="402" y="472"/>
                  </a:lnTo>
                  <a:lnTo>
                    <a:pt x="399" y="475"/>
                  </a:lnTo>
                  <a:lnTo>
                    <a:pt x="394" y="477"/>
                  </a:lnTo>
                  <a:lnTo>
                    <a:pt x="391" y="480"/>
                  </a:lnTo>
                  <a:lnTo>
                    <a:pt x="386" y="484"/>
                  </a:lnTo>
                  <a:lnTo>
                    <a:pt x="383" y="612"/>
                  </a:lnTo>
                  <a:lnTo>
                    <a:pt x="378" y="612"/>
                  </a:lnTo>
                  <a:lnTo>
                    <a:pt x="375" y="612"/>
                  </a:lnTo>
                  <a:lnTo>
                    <a:pt x="370" y="612"/>
                  </a:lnTo>
                  <a:lnTo>
                    <a:pt x="367" y="612"/>
                  </a:lnTo>
                  <a:lnTo>
                    <a:pt x="362" y="612"/>
                  </a:lnTo>
                  <a:lnTo>
                    <a:pt x="359" y="612"/>
                  </a:lnTo>
                  <a:lnTo>
                    <a:pt x="354" y="612"/>
                  </a:lnTo>
                  <a:lnTo>
                    <a:pt x="350" y="612"/>
                  </a:lnTo>
                  <a:lnTo>
                    <a:pt x="346" y="612"/>
                  </a:lnTo>
                  <a:lnTo>
                    <a:pt x="343" y="612"/>
                  </a:lnTo>
                  <a:lnTo>
                    <a:pt x="339" y="612"/>
                  </a:lnTo>
                  <a:lnTo>
                    <a:pt x="335" y="612"/>
                  </a:lnTo>
                  <a:lnTo>
                    <a:pt x="331" y="612"/>
                  </a:lnTo>
                  <a:lnTo>
                    <a:pt x="327" y="612"/>
                  </a:lnTo>
                  <a:lnTo>
                    <a:pt x="322" y="612"/>
                  </a:lnTo>
                  <a:lnTo>
                    <a:pt x="319" y="612"/>
                  </a:lnTo>
                  <a:lnTo>
                    <a:pt x="314" y="612"/>
                  </a:lnTo>
                  <a:lnTo>
                    <a:pt x="311" y="612"/>
                  </a:lnTo>
                  <a:lnTo>
                    <a:pt x="306" y="612"/>
                  </a:lnTo>
                  <a:lnTo>
                    <a:pt x="303" y="612"/>
                  </a:lnTo>
                  <a:lnTo>
                    <a:pt x="298" y="612"/>
                  </a:lnTo>
                  <a:lnTo>
                    <a:pt x="295" y="612"/>
                  </a:lnTo>
                  <a:lnTo>
                    <a:pt x="290" y="612"/>
                  </a:lnTo>
                  <a:lnTo>
                    <a:pt x="287" y="612"/>
                  </a:lnTo>
                  <a:lnTo>
                    <a:pt x="282" y="612"/>
                  </a:lnTo>
                  <a:lnTo>
                    <a:pt x="279" y="612"/>
                  </a:lnTo>
                  <a:lnTo>
                    <a:pt x="274" y="612"/>
                  </a:lnTo>
                  <a:lnTo>
                    <a:pt x="270" y="612"/>
                  </a:lnTo>
                  <a:lnTo>
                    <a:pt x="267" y="612"/>
                  </a:lnTo>
                  <a:lnTo>
                    <a:pt x="263" y="612"/>
                  </a:lnTo>
                  <a:lnTo>
                    <a:pt x="259" y="612"/>
                  </a:lnTo>
                  <a:lnTo>
                    <a:pt x="255" y="612"/>
                  </a:lnTo>
                  <a:lnTo>
                    <a:pt x="251" y="612"/>
                  </a:lnTo>
                  <a:lnTo>
                    <a:pt x="247" y="612"/>
                  </a:lnTo>
                  <a:lnTo>
                    <a:pt x="244" y="612"/>
                  </a:lnTo>
                  <a:lnTo>
                    <a:pt x="239" y="612"/>
                  </a:lnTo>
                  <a:lnTo>
                    <a:pt x="234" y="612"/>
                  </a:lnTo>
                  <a:lnTo>
                    <a:pt x="231" y="612"/>
                  </a:lnTo>
                  <a:lnTo>
                    <a:pt x="226" y="612"/>
                  </a:lnTo>
                  <a:lnTo>
                    <a:pt x="223" y="612"/>
                  </a:lnTo>
                  <a:lnTo>
                    <a:pt x="218" y="612"/>
                  </a:lnTo>
                  <a:lnTo>
                    <a:pt x="215" y="612"/>
                  </a:lnTo>
                  <a:lnTo>
                    <a:pt x="210" y="612"/>
                  </a:lnTo>
                  <a:lnTo>
                    <a:pt x="207" y="612"/>
                  </a:lnTo>
                  <a:lnTo>
                    <a:pt x="202" y="612"/>
                  </a:lnTo>
                  <a:lnTo>
                    <a:pt x="199" y="612"/>
                  </a:lnTo>
                  <a:lnTo>
                    <a:pt x="194" y="612"/>
                  </a:lnTo>
                  <a:lnTo>
                    <a:pt x="191" y="612"/>
                  </a:lnTo>
                  <a:lnTo>
                    <a:pt x="188" y="612"/>
                  </a:lnTo>
                  <a:lnTo>
                    <a:pt x="183" y="612"/>
                  </a:lnTo>
                  <a:lnTo>
                    <a:pt x="180" y="612"/>
                  </a:lnTo>
                  <a:lnTo>
                    <a:pt x="175" y="612"/>
                  </a:lnTo>
                  <a:lnTo>
                    <a:pt x="172" y="612"/>
                  </a:lnTo>
                  <a:lnTo>
                    <a:pt x="167" y="612"/>
                  </a:lnTo>
                  <a:lnTo>
                    <a:pt x="164" y="612"/>
                  </a:lnTo>
                  <a:lnTo>
                    <a:pt x="159" y="612"/>
                  </a:lnTo>
                  <a:lnTo>
                    <a:pt x="155" y="612"/>
                  </a:lnTo>
                  <a:lnTo>
                    <a:pt x="151" y="612"/>
                  </a:lnTo>
                  <a:lnTo>
                    <a:pt x="147" y="612"/>
                  </a:lnTo>
                  <a:lnTo>
                    <a:pt x="143" y="612"/>
                  </a:lnTo>
                  <a:lnTo>
                    <a:pt x="139" y="612"/>
                  </a:lnTo>
                  <a:lnTo>
                    <a:pt x="135" y="612"/>
                  </a:lnTo>
                  <a:lnTo>
                    <a:pt x="131" y="612"/>
                  </a:lnTo>
                  <a:lnTo>
                    <a:pt x="128" y="612"/>
                  </a:lnTo>
                  <a:lnTo>
                    <a:pt x="124" y="612"/>
                  </a:lnTo>
                  <a:lnTo>
                    <a:pt x="119" y="612"/>
                  </a:lnTo>
                  <a:lnTo>
                    <a:pt x="116" y="612"/>
                  </a:lnTo>
                  <a:lnTo>
                    <a:pt x="111" y="612"/>
                  </a:lnTo>
                  <a:lnTo>
                    <a:pt x="108" y="612"/>
                  </a:lnTo>
                  <a:lnTo>
                    <a:pt x="103" y="612"/>
                  </a:lnTo>
                  <a:lnTo>
                    <a:pt x="100" y="612"/>
                  </a:lnTo>
                  <a:lnTo>
                    <a:pt x="95" y="612"/>
                  </a:lnTo>
                  <a:lnTo>
                    <a:pt x="92" y="612"/>
                  </a:lnTo>
                  <a:lnTo>
                    <a:pt x="87" y="612"/>
                  </a:lnTo>
                  <a:lnTo>
                    <a:pt x="84" y="612"/>
                  </a:lnTo>
                  <a:lnTo>
                    <a:pt x="79" y="612"/>
                  </a:lnTo>
                  <a:lnTo>
                    <a:pt x="75" y="612"/>
                  </a:lnTo>
                  <a:lnTo>
                    <a:pt x="71" y="612"/>
                  </a:lnTo>
                  <a:lnTo>
                    <a:pt x="67" y="612"/>
                  </a:lnTo>
                  <a:lnTo>
                    <a:pt x="63" y="612"/>
                  </a:lnTo>
                  <a:lnTo>
                    <a:pt x="60" y="612"/>
                  </a:lnTo>
                  <a:lnTo>
                    <a:pt x="57" y="612"/>
                  </a:lnTo>
                  <a:lnTo>
                    <a:pt x="52" y="612"/>
                  </a:lnTo>
                  <a:lnTo>
                    <a:pt x="49" y="612"/>
                  </a:lnTo>
                  <a:lnTo>
                    <a:pt x="44" y="612"/>
                  </a:lnTo>
                  <a:lnTo>
                    <a:pt x="39" y="612"/>
                  </a:lnTo>
                  <a:lnTo>
                    <a:pt x="36" y="612"/>
                  </a:lnTo>
                  <a:lnTo>
                    <a:pt x="31" y="612"/>
                  </a:lnTo>
                  <a:lnTo>
                    <a:pt x="28" y="612"/>
                  </a:lnTo>
                  <a:lnTo>
                    <a:pt x="23" y="612"/>
                  </a:lnTo>
                  <a:lnTo>
                    <a:pt x="20" y="612"/>
                  </a:lnTo>
                  <a:lnTo>
                    <a:pt x="15" y="612"/>
                  </a:lnTo>
                  <a:lnTo>
                    <a:pt x="12" y="612"/>
                  </a:lnTo>
                  <a:lnTo>
                    <a:pt x="7" y="612"/>
                  </a:lnTo>
                  <a:lnTo>
                    <a:pt x="4" y="612"/>
                  </a:lnTo>
                  <a:lnTo>
                    <a:pt x="0" y="612"/>
                  </a:lnTo>
                  <a:lnTo>
                    <a:pt x="4" y="612"/>
                  </a:lnTo>
                  <a:lnTo>
                    <a:pt x="7" y="612"/>
                  </a:lnTo>
                  <a:lnTo>
                    <a:pt x="12" y="612"/>
                  </a:lnTo>
                  <a:lnTo>
                    <a:pt x="15" y="612"/>
                  </a:lnTo>
                  <a:lnTo>
                    <a:pt x="20" y="612"/>
                  </a:lnTo>
                  <a:lnTo>
                    <a:pt x="23" y="612"/>
                  </a:lnTo>
                  <a:lnTo>
                    <a:pt x="28" y="612"/>
                  </a:lnTo>
                  <a:lnTo>
                    <a:pt x="31" y="612"/>
                  </a:lnTo>
                  <a:lnTo>
                    <a:pt x="36" y="612"/>
                  </a:lnTo>
                  <a:lnTo>
                    <a:pt x="39" y="612"/>
                  </a:lnTo>
                  <a:lnTo>
                    <a:pt x="44" y="612"/>
                  </a:lnTo>
                  <a:lnTo>
                    <a:pt x="49" y="612"/>
                  </a:lnTo>
                  <a:lnTo>
                    <a:pt x="52" y="612"/>
                  </a:lnTo>
                  <a:lnTo>
                    <a:pt x="57" y="612"/>
                  </a:lnTo>
                  <a:lnTo>
                    <a:pt x="60" y="612"/>
                  </a:lnTo>
                  <a:lnTo>
                    <a:pt x="63" y="612"/>
                  </a:lnTo>
                  <a:lnTo>
                    <a:pt x="67" y="612"/>
                  </a:lnTo>
                  <a:lnTo>
                    <a:pt x="71" y="612"/>
                  </a:lnTo>
                  <a:lnTo>
                    <a:pt x="75" y="612"/>
                  </a:lnTo>
                  <a:lnTo>
                    <a:pt x="79" y="612"/>
                  </a:lnTo>
                  <a:lnTo>
                    <a:pt x="84" y="612"/>
                  </a:lnTo>
                  <a:lnTo>
                    <a:pt x="87" y="612"/>
                  </a:lnTo>
                  <a:lnTo>
                    <a:pt x="92" y="612"/>
                  </a:lnTo>
                  <a:lnTo>
                    <a:pt x="95" y="612"/>
                  </a:lnTo>
                  <a:lnTo>
                    <a:pt x="100" y="612"/>
                  </a:lnTo>
                  <a:lnTo>
                    <a:pt x="103" y="612"/>
                  </a:lnTo>
                  <a:lnTo>
                    <a:pt x="108" y="612"/>
                  </a:lnTo>
                  <a:lnTo>
                    <a:pt x="111" y="612"/>
                  </a:lnTo>
                  <a:lnTo>
                    <a:pt x="116" y="612"/>
                  </a:lnTo>
                  <a:lnTo>
                    <a:pt x="119" y="612"/>
                  </a:lnTo>
                  <a:lnTo>
                    <a:pt x="124" y="612"/>
                  </a:lnTo>
                  <a:lnTo>
                    <a:pt x="128" y="612"/>
                  </a:lnTo>
                  <a:lnTo>
                    <a:pt x="131" y="612"/>
                  </a:lnTo>
                  <a:lnTo>
                    <a:pt x="135" y="612"/>
                  </a:lnTo>
                  <a:lnTo>
                    <a:pt x="139" y="612"/>
                  </a:lnTo>
                  <a:lnTo>
                    <a:pt x="143" y="612"/>
                  </a:lnTo>
                  <a:lnTo>
                    <a:pt x="147" y="612"/>
                  </a:lnTo>
                  <a:lnTo>
                    <a:pt x="151" y="612"/>
                  </a:lnTo>
                  <a:lnTo>
                    <a:pt x="155" y="612"/>
                  </a:lnTo>
                  <a:lnTo>
                    <a:pt x="159" y="612"/>
                  </a:lnTo>
                  <a:lnTo>
                    <a:pt x="164" y="612"/>
                  </a:lnTo>
                  <a:lnTo>
                    <a:pt x="167" y="612"/>
                  </a:lnTo>
                  <a:lnTo>
                    <a:pt x="172" y="612"/>
                  </a:lnTo>
                  <a:lnTo>
                    <a:pt x="175" y="612"/>
                  </a:lnTo>
                  <a:lnTo>
                    <a:pt x="180" y="612"/>
                  </a:lnTo>
                  <a:lnTo>
                    <a:pt x="183" y="612"/>
                  </a:lnTo>
                  <a:lnTo>
                    <a:pt x="188" y="612"/>
                  </a:lnTo>
                  <a:lnTo>
                    <a:pt x="191" y="612"/>
                  </a:lnTo>
                  <a:lnTo>
                    <a:pt x="194" y="612"/>
                  </a:lnTo>
                  <a:lnTo>
                    <a:pt x="199" y="612"/>
                  </a:lnTo>
                  <a:lnTo>
                    <a:pt x="202" y="612"/>
                  </a:lnTo>
                  <a:lnTo>
                    <a:pt x="207" y="612"/>
                  </a:lnTo>
                  <a:lnTo>
                    <a:pt x="210" y="612"/>
                  </a:lnTo>
                  <a:lnTo>
                    <a:pt x="215" y="612"/>
                  </a:lnTo>
                  <a:lnTo>
                    <a:pt x="218" y="612"/>
                  </a:lnTo>
                  <a:lnTo>
                    <a:pt x="223" y="612"/>
                  </a:lnTo>
                  <a:lnTo>
                    <a:pt x="226" y="612"/>
                  </a:lnTo>
                  <a:lnTo>
                    <a:pt x="231" y="612"/>
                  </a:lnTo>
                  <a:lnTo>
                    <a:pt x="234" y="612"/>
                  </a:lnTo>
                  <a:lnTo>
                    <a:pt x="239" y="612"/>
                  </a:lnTo>
                  <a:lnTo>
                    <a:pt x="244" y="612"/>
                  </a:lnTo>
                  <a:lnTo>
                    <a:pt x="247" y="612"/>
                  </a:lnTo>
                  <a:lnTo>
                    <a:pt x="251" y="612"/>
                  </a:lnTo>
                  <a:lnTo>
                    <a:pt x="255" y="612"/>
                  </a:lnTo>
                  <a:lnTo>
                    <a:pt x="259" y="612"/>
                  </a:lnTo>
                  <a:lnTo>
                    <a:pt x="263" y="612"/>
                  </a:lnTo>
                  <a:lnTo>
                    <a:pt x="267" y="612"/>
                  </a:lnTo>
                  <a:lnTo>
                    <a:pt x="270" y="612"/>
                  </a:lnTo>
                  <a:lnTo>
                    <a:pt x="274" y="612"/>
                  </a:lnTo>
                  <a:lnTo>
                    <a:pt x="279" y="612"/>
                  </a:lnTo>
                  <a:lnTo>
                    <a:pt x="282" y="612"/>
                  </a:lnTo>
                  <a:lnTo>
                    <a:pt x="287" y="612"/>
                  </a:lnTo>
                  <a:lnTo>
                    <a:pt x="290" y="612"/>
                  </a:lnTo>
                  <a:lnTo>
                    <a:pt x="295" y="612"/>
                  </a:lnTo>
                  <a:lnTo>
                    <a:pt x="298" y="612"/>
                  </a:lnTo>
                  <a:lnTo>
                    <a:pt x="303" y="612"/>
                  </a:lnTo>
                  <a:lnTo>
                    <a:pt x="306" y="612"/>
                  </a:lnTo>
                  <a:lnTo>
                    <a:pt x="311" y="612"/>
                  </a:lnTo>
                  <a:lnTo>
                    <a:pt x="314" y="612"/>
                  </a:lnTo>
                  <a:lnTo>
                    <a:pt x="319" y="612"/>
                  </a:lnTo>
                  <a:lnTo>
                    <a:pt x="322" y="612"/>
                  </a:lnTo>
                  <a:lnTo>
                    <a:pt x="327" y="612"/>
                  </a:lnTo>
                  <a:lnTo>
                    <a:pt x="331" y="612"/>
                  </a:lnTo>
                  <a:lnTo>
                    <a:pt x="335" y="612"/>
                  </a:lnTo>
                  <a:lnTo>
                    <a:pt x="339" y="612"/>
                  </a:lnTo>
                  <a:lnTo>
                    <a:pt x="343" y="612"/>
                  </a:lnTo>
                  <a:lnTo>
                    <a:pt x="346" y="612"/>
                  </a:lnTo>
                  <a:lnTo>
                    <a:pt x="350" y="612"/>
                  </a:lnTo>
                  <a:lnTo>
                    <a:pt x="354" y="612"/>
                  </a:lnTo>
                  <a:lnTo>
                    <a:pt x="359" y="612"/>
                  </a:lnTo>
                  <a:lnTo>
                    <a:pt x="362" y="612"/>
                  </a:lnTo>
                  <a:lnTo>
                    <a:pt x="367" y="612"/>
                  </a:lnTo>
                  <a:lnTo>
                    <a:pt x="370" y="612"/>
                  </a:lnTo>
                  <a:lnTo>
                    <a:pt x="375" y="612"/>
                  </a:lnTo>
                  <a:lnTo>
                    <a:pt x="378" y="612"/>
                  </a:lnTo>
                  <a:lnTo>
                    <a:pt x="383" y="612"/>
                  </a:lnTo>
                  <a:lnTo>
                    <a:pt x="386" y="612"/>
                  </a:lnTo>
                  <a:lnTo>
                    <a:pt x="391" y="612"/>
                  </a:lnTo>
                  <a:lnTo>
                    <a:pt x="394" y="612"/>
                  </a:lnTo>
                  <a:lnTo>
                    <a:pt x="399" y="612"/>
                  </a:lnTo>
                  <a:lnTo>
                    <a:pt x="402" y="612"/>
                  </a:lnTo>
                  <a:lnTo>
                    <a:pt x="407" y="612"/>
                  </a:lnTo>
                  <a:lnTo>
                    <a:pt x="410" y="612"/>
                  </a:lnTo>
                  <a:lnTo>
                    <a:pt x="413" y="612"/>
                  </a:lnTo>
                  <a:lnTo>
                    <a:pt x="418" y="612"/>
                  </a:lnTo>
                  <a:lnTo>
                    <a:pt x="421" y="612"/>
                  </a:lnTo>
                  <a:lnTo>
                    <a:pt x="426" y="612"/>
                  </a:lnTo>
                  <a:lnTo>
                    <a:pt x="429" y="612"/>
                  </a:lnTo>
                  <a:lnTo>
                    <a:pt x="434" y="612"/>
                  </a:lnTo>
                  <a:lnTo>
                    <a:pt x="437" y="612"/>
                  </a:lnTo>
                  <a:lnTo>
                    <a:pt x="442" y="612"/>
                  </a:lnTo>
                  <a:lnTo>
                    <a:pt x="446" y="612"/>
                  </a:lnTo>
                  <a:lnTo>
                    <a:pt x="450" y="612"/>
                  </a:lnTo>
                  <a:lnTo>
                    <a:pt x="454" y="612"/>
                  </a:lnTo>
                  <a:lnTo>
                    <a:pt x="458" y="612"/>
                  </a:lnTo>
                  <a:lnTo>
                    <a:pt x="462" y="612"/>
                  </a:lnTo>
                  <a:lnTo>
                    <a:pt x="466" y="612"/>
                  </a:lnTo>
                  <a:lnTo>
                    <a:pt x="470" y="612"/>
                  </a:lnTo>
                  <a:lnTo>
                    <a:pt x="474" y="612"/>
                  </a:lnTo>
                  <a:lnTo>
                    <a:pt x="477" y="612"/>
                  </a:lnTo>
                  <a:lnTo>
                    <a:pt x="482" y="612"/>
                  </a:lnTo>
                  <a:lnTo>
                    <a:pt x="485" y="612"/>
                  </a:lnTo>
                  <a:lnTo>
                    <a:pt x="490" y="612"/>
                  </a:lnTo>
                  <a:lnTo>
                    <a:pt x="493" y="612"/>
                  </a:lnTo>
                  <a:lnTo>
                    <a:pt x="498" y="612"/>
                  </a:lnTo>
                  <a:lnTo>
                    <a:pt x="501" y="612"/>
                  </a:lnTo>
                  <a:lnTo>
                    <a:pt x="506" y="612"/>
                  </a:lnTo>
                  <a:lnTo>
                    <a:pt x="509" y="612"/>
                  </a:lnTo>
                  <a:lnTo>
                    <a:pt x="514" y="612"/>
                  </a:lnTo>
                  <a:lnTo>
                    <a:pt x="517" y="612"/>
                  </a:lnTo>
                  <a:lnTo>
                    <a:pt x="522" y="612"/>
                  </a:lnTo>
                  <a:lnTo>
                    <a:pt x="526" y="612"/>
                  </a:lnTo>
                  <a:lnTo>
                    <a:pt x="530" y="612"/>
                  </a:lnTo>
                  <a:lnTo>
                    <a:pt x="534" y="612"/>
                  </a:lnTo>
                  <a:lnTo>
                    <a:pt x="538" y="612"/>
                  </a:lnTo>
                  <a:lnTo>
                    <a:pt x="542" y="612"/>
                  </a:lnTo>
                  <a:lnTo>
                    <a:pt x="546" y="612"/>
                  </a:lnTo>
                  <a:lnTo>
                    <a:pt x="550" y="612"/>
                  </a:lnTo>
                  <a:lnTo>
                    <a:pt x="554" y="612"/>
                  </a:lnTo>
                  <a:lnTo>
                    <a:pt x="557" y="612"/>
                  </a:lnTo>
                  <a:lnTo>
                    <a:pt x="562" y="612"/>
                  </a:lnTo>
                  <a:lnTo>
                    <a:pt x="565" y="612"/>
                  </a:lnTo>
                  <a:lnTo>
                    <a:pt x="570" y="612"/>
                  </a:lnTo>
                  <a:lnTo>
                    <a:pt x="573" y="612"/>
                  </a:lnTo>
                  <a:lnTo>
                    <a:pt x="578" y="612"/>
                  </a:lnTo>
                  <a:lnTo>
                    <a:pt x="581" y="612"/>
                  </a:lnTo>
                  <a:lnTo>
                    <a:pt x="586" y="612"/>
                  </a:lnTo>
                  <a:lnTo>
                    <a:pt x="589" y="612"/>
                  </a:lnTo>
                  <a:lnTo>
                    <a:pt x="594" y="612"/>
                  </a:lnTo>
                  <a:lnTo>
                    <a:pt x="597" y="612"/>
                  </a:lnTo>
                  <a:lnTo>
                    <a:pt x="602" y="612"/>
                  </a:lnTo>
                  <a:lnTo>
                    <a:pt x="606" y="612"/>
                  </a:lnTo>
                  <a:lnTo>
                    <a:pt x="610" y="612"/>
                  </a:lnTo>
                  <a:lnTo>
                    <a:pt x="614" y="612"/>
                  </a:lnTo>
                  <a:lnTo>
                    <a:pt x="617" y="612"/>
                  </a:lnTo>
                  <a:lnTo>
                    <a:pt x="622" y="612"/>
                  </a:lnTo>
                  <a:lnTo>
                    <a:pt x="624" y="612"/>
                  </a:lnTo>
                  <a:lnTo>
                    <a:pt x="629" y="612"/>
                  </a:lnTo>
                  <a:lnTo>
                    <a:pt x="632" y="612"/>
                  </a:lnTo>
                  <a:lnTo>
                    <a:pt x="637" y="612"/>
                  </a:lnTo>
                  <a:lnTo>
                    <a:pt x="641" y="612"/>
                  </a:lnTo>
                  <a:lnTo>
                    <a:pt x="645" y="612"/>
                  </a:lnTo>
                  <a:lnTo>
                    <a:pt x="649" y="612"/>
                  </a:lnTo>
                  <a:lnTo>
                    <a:pt x="653" y="612"/>
                  </a:lnTo>
                  <a:lnTo>
                    <a:pt x="657" y="612"/>
                  </a:lnTo>
                  <a:lnTo>
                    <a:pt x="661" y="612"/>
                  </a:lnTo>
                  <a:lnTo>
                    <a:pt x="665" y="612"/>
                  </a:lnTo>
                  <a:lnTo>
                    <a:pt x="669" y="612"/>
                  </a:lnTo>
                  <a:lnTo>
                    <a:pt x="673" y="612"/>
                  </a:lnTo>
                  <a:lnTo>
                    <a:pt x="677" y="612"/>
                  </a:lnTo>
                  <a:lnTo>
                    <a:pt x="681" y="612"/>
                  </a:lnTo>
                  <a:lnTo>
                    <a:pt x="686" y="612"/>
                  </a:lnTo>
                  <a:lnTo>
                    <a:pt x="688" y="612"/>
                  </a:lnTo>
                  <a:lnTo>
                    <a:pt x="693" y="612"/>
                  </a:lnTo>
                  <a:lnTo>
                    <a:pt x="696" y="612"/>
                  </a:lnTo>
                  <a:lnTo>
                    <a:pt x="701" y="612"/>
                  </a:lnTo>
                  <a:lnTo>
                    <a:pt x="704" y="612"/>
                  </a:lnTo>
                  <a:lnTo>
                    <a:pt x="709" y="612"/>
                  </a:lnTo>
                  <a:lnTo>
                    <a:pt x="712" y="612"/>
                  </a:lnTo>
                  <a:lnTo>
                    <a:pt x="717" y="612"/>
                  </a:lnTo>
                  <a:lnTo>
                    <a:pt x="721" y="612"/>
                  </a:lnTo>
                  <a:lnTo>
                    <a:pt x="725" y="612"/>
                  </a:lnTo>
                  <a:lnTo>
                    <a:pt x="729" y="612"/>
                  </a:lnTo>
                  <a:lnTo>
                    <a:pt x="733" y="612"/>
                  </a:lnTo>
                  <a:lnTo>
                    <a:pt x="737" y="612"/>
                  </a:lnTo>
                  <a:lnTo>
                    <a:pt x="741" y="612"/>
                  </a:lnTo>
                  <a:lnTo>
                    <a:pt x="745" y="612"/>
                  </a:lnTo>
                  <a:lnTo>
                    <a:pt x="749" y="612"/>
                  </a:lnTo>
                  <a:lnTo>
                    <a:pt x="753" y="612"/>
                  </a:lnTo>
                  <a:lnTo>
                    <a:pt x="757" y="612"/>
                  </a:lnTo>
                  <a:lnTo>
                    <a:pt x="761" y="612"/>
                  </a:lnTo>
                  <a:lnTo>
                    <a:pt x="765" y="612"/>
                  </a:lnTo>
                  <a:lnTo>
                    <a:pt x="768" y="612"/>
                  </a:lnTo>
                  <a:lnTo>
                    <a:pt x="773" y="612"/>
                  </a:lnTo>
                  <a:lnTo>
                    <a:pt x="776" y="612"/>
                  </a:lnTo>
                  <a:lnTo>
                    <a:pt x="781" y="612"/>
                  </a:lnTo>
                  <a:lnTo>
                    <a:pt x="784" y="612"/>
                  </a:lnTo>
                  <a:lnTo>
                    <a:pt x="789" y="612"/>
                  </a:lnTo>
                  <a:lnTo>
                    <a:pt x="792" y="612"/>
                  </a:lnTo>
                  <a:lnTo>
                    <a:pt x="797" y="612"/>
                  </a:lnTo>
                  <a:lnTo>
                    <a:pt x="797" y="0"/>
                  </a:lnTo>
                </a:path>
              </a:pathLst>
            </a:custGeom>
            <a:solidFill>
              <a:srgbClr val="C0C0C0"/>
            </a:solidFill>
            <a:ln w="12700" cap="rnd">
              <a:noFill/>
              <a:round/>
              <a:headEnd/>
              <a:tailEnd/>
            </a:ln>
          </p:spPr>
          <p:txBody>
            <a:bodyPr/>
            <a:lstStyle/>
            <a:p>
              <a:endParaRPr lang="en-US"/>
            </a:p>
          </p:txBody>
        </p:sp>
        <p:sp>
          <p:nvSpPr>
            <p:cNvPr id="5135" name="Line 13"/>
            <p:cNvSpPr>
              <a:spLocks noChangeShapeType="1"/>
            </p:cNvSpPr>
            <p:nvPr/>
          </p:nvSpPr>
          <p:spPr bwMode="auto">
            <a:xfrm>
              <a:off x="1515" y="2157"/>
              <a:ext cx="0" cy="999"/>
            </a:xfrm>
            <a:prstGeom prst="line">
              <a:avLst/>
            </a:prstGeom>
            <a:noFill/>
            <a:ln w="25400">
              <a:solidFill>
                <a:schemeClr val="bg2"/>
              </a:solidFill>
              <a:round/>
              <a:headEnd/>
              <a:tailEnd/>
            </a:ln>
          </p:spPr>
          <p:txBody>
            <a:bodyPr wrap="none" anchor="ctr"/>
            <a:lstStyle/>
            <a:p>
              <a:endParaRPr lang="en-US"/>
            </a:p>
          </p:txBody>
        </p:sp>
        <p:sp>
          <p:nvSpPr>
            <p:cNvPr id="5136" name="Freeform 14"/>
            <p:cNvSpPr>
              <a:spLocks/>
            </p:cNvSpPr>
            <p:nvPr/>
          </p:nvSpPr>
          <p:spPr bwMode="auto">
            <a:xfrm>
              <a:off x="712" y="3164"/>
              <a:ext cx="2000" cy="1"/>
            </a:xfrm>
            <a:custGeom>
              <a:avLst/>
              <a:gdLst>
                <a:gd name="T0" fmla="*/ 1938 w 2000"/>
                <a:gd name="T1" fmla="*/ 0 h 1"/>
                <a:gd name="T2" fmla="*/ 1874 w 2000"/>
                <a:gd name="T3" fmla="*/ 0 h 1"/>
                <a:gd name="T4" fmla="*/ 1810 w 2000"/>
                <a:gd name="T5" fmla="*/ 0 h 1"/>
                <a:gd name="T6" fmla="*/ 1746 w 2000"/>
                <a:gd name="T7" fmla="*/ 0 h 1"/>
                <a:gd name="T8" fmla="*/ 1682 w 2000"/>
                <a:gd name="T9" fmla="*/ 0 h 1"/>
                <a:gd name="T10" fmla="*/ 1619 w 2000"/>
                <a:gd name="T11" fmla="*/ 0 h 1"/>
                <a:gd name="T12" fmla="*/ 1555 w 2000"/>
                <a:gd name="T13" fmla="*/ 0 h 1"/>
                <a:gd name="T14" fmla="*/ 1491 w 2000"/>
                <a:gd name="T15" fmla="*/ 0 h 1"/>
                <a:gd name="T16" fmla="*/ 1427 w 2000"/>
                <a:gd name="T17" fmla="*/ 0 h 1"/>
                <a:gd name="T18" fmla="*/ 1362 w 2000"/>
                <a:gd name="T19" fmla="*/ 0 h 1"/>
                <a:gd name="T20" fmla="*/ 1297 w 2000"/>
                <a:gd name="T21" fmla="*/ 0 h 1"/>
                <a:gd name="T22" fmla="*/ 1233 w 2000"/>
                <a:gd name="T23" fmla="*/ 0 h 1"/>
                <a:gd name="T24" fmla="*/ 1169 w 2000"/>
                <a:gd name="T25" fmla="*/ 0 h 1"/>
                <a:gd name="T26" fmla="*/ 1105 w 2000"/>
                <a:gd name="T27" fmla="*/ 0 h 1"/>
                <a:gd name="T28" fmla="*/ 1041 w 2000"/>
                <a:gd name="T29" fmla="*/ 0 h 1"/>
                <a:gd name="T30" fmla="*/ 977 w 2000"/>
                <a:gd name="T31" fmla="*/ 0 h 1"/>
                <a:gd name="T32" fmla="*/ 913 w 2000"/>
                <a:gd name="T33" fmla="*/ 0 h 1"/>
                <a:gd name="T34" fmla="*/ 850 w 2000"/>
                <a:gd name="T35" fmla="*/ 0 h 1"/>
                <a:gd name="T36" fmla="*/ 784 w 2000"/>
                <a:gd name="T37" fmla="*/ 0 h 1"/>
                <a:gd name="T38" fmla="*/ 721 w 2000"/>
                <a:gd name="T39" fmla="*/ 0 h 1"/>
                <a:gd name="T40" fmla="*/ 656 w 2000"/>
                <a:gd name="T41" fmla="*/ 0 h 1"/>
                <a:gd name="T42" fmla="*/ 592 w 2000"/>
                <a:gd name="T43" fmla="*/ 0 h 1"/>
                <a:gd name="T44" fmla="*/ 528 w 2000"/>
                <a:gd name="T45" fmla="*/ 0 h 1"/>
                <a:gd name="T46" fmla="*/ 464 w 2000"/>
                <a:gd name="T47" fmla="*/ 0 h 1"/>
                <a:gd name="T48" fmla="*/ 400 w 2000"/>
                <a:gd name="T49" fmla="*/ 0 h 1"/>
                <a:gd name="T50" fmla="*/ 336 w 2000"/>
                <a:gd name="T51" fmla="*/ 0 h 1"/>
                <a:gd name="T52" fmla="*/ 272 w 2000"/>
                <a:gd name="T53" fmla="*/ 0 h 1"/>
                <a:gd name="T54" fmla="*/ 208 w 2000"/>
                <a:gd name="T55" fmla="*/ 0 h 1"/>
                <a:gd name="T56" fmla="*/ 143 w 2000"/>
                <a:gd name="T57" fmla="*/ 0 h 1"/>
                <a:gd name="T58" fmla="*/ 78 w 2000"/>
                <a:gd name="T59" fmla="*/ 0 h 1"/>
                <a:gd name="T60" fmla="*/ 14 w 2000"/>
                <a:gd name="T61" fmla="*/ 0 h 1"/>
                <a:gd name="T62" fmla="*/ 47 w 2000"/>
                <a:gd name="T63" fmla="*/ 0 h 1"/>
                <a:gd name="T64" fmla="*/ 111 w 2000"/>
                <a:gd name="T65" fmla="*/ 0 h 1"/>
                <a:gd name="T66" fmla="*/ 175 w 2000"/>
                <a:gd name="T67" fmla="*/ 0 h 1"/>
                <a:gd name="T68" fmla="*/ 239 w 2000"/>
                <a:gd name="T69" fmla="*/ 0 h 1"/>
                <a:gd name="T70" fmla="*/ 303 w 2000"/>
                <a:gd name="T71" fmla="*/ 0 h 1"/>
                <a:gd name="T72" fmla="*/ 367 w 2000"/>
                <a:gd name="T73" fmla="*/ 0 h 1"/>
                <a:gd name="T74" fmla="*/ 432 w 2000"/>
                <a:gd name="T75" fmla="*/ 0 h 1"/>
                <a:gd name="T76" fmla="*/ 497 w 2000"/>
                <a:gd name="T77" fmla="*/ 0 h 1"/>
                <a:gd name="T78" fmla="*/ 561 w 2000"/>
                <a:gd name="T79" fmla="*/ 0 h 1"/>
                <a:gd name="T80" fmla="*/ 625 w 2000"/>
                <a:gd name="T81" fmla="*/ 0 h 1"/>
                <a:gd name="T82" fmla="*/ 689 w 2000"/>
                <a:gd name="T83" fmla="*/ 0 h 1"/>
                <a:gd name="T84" fmla="*/ 753 w 2000"/>
                <a:gd name="T85" fmla="*/ 0 h 1"/>
                <a:gd name="T86" fmla="*/ 816 w 2000"/>
                <a:gd name="T87" fmla="*/ 0 h 1"/>
                <a:gd name="T88" fmla="*/ 880 w 2000"/>
                <a:gd name="T89" fmla="*/ 0 h 1"/>
                <a:gd name="T90" fmla="*/ 944 w 2000"/>
                <a:gd name="T91" fmla="*/ 0 h 1"/>
                <a:gd name="T92" fmla="*/ 1008 w 2000"/>
                <a:gd name="T93" fmla="*/ 0 h 1"/>
                <a:gd name="T94" fmla="*/ 1073 w 2000"/>
                <a:gd name="T95" fmla="*/ 0 h 1"/>
                <a:gd name="T96" fmla="*/ 1138 w 2000"/>
                <a:gd name="T97" fmla="*/ 0 h 1"/>
                <a:gd name="T98" fmla="*/ 1202 w 2000"/>
                <a:gd name="T99" fmla="*/ 0 h 1"/>
                <a:gd name="T100" fmla="*/ 1266 w 2000"/>
                <a:gd name="T101" fmla="*/ 0 h 1"/>
                <a:gd name="T102" fmla="*/ 1330 w 2000"/>
                <a:gd name="T103" fmla="*/ 0 h 1"/>
                <a:gd name="T104" fmla="*/ 1394 w 2000"/>
                <a:gd name="T105" fmla="*/ 0 h 1"/>
                <a:gd name="T106" fmla="*/ 1458 w 2000"/>
                <a:gd name="T107" fmla="*/ 0 h 1"/>
                <a:gd name="T108" fmla="*/ 1522 w 2000"/>
                <a:gd name="T109" fmla="*/ 0 h 1"/>
                <a:gd name="T110" fmla="*/ 1585 w 2000"/>
                <a:gd name="T111" fmla="*/ 0 h 1"/>
                <a:gd name="T112" fmla="*/ 1649 w 2000"/>
                <a:gd name="T113" fmla="*/ 0 h 1"/>
                <a:gd name="T114" fmla="*/ 1714 w 2000"/>
                <a:gd name="T115" fmla="*/ 0 h 1"/>
                <a:gd name="T116" fmla="*/ 1778 w 2000"/>
                <a:gd name="T117" fmla="*/ 0 h 1"/>
                <a:gd name="T118" fmla="*/ 1843 w 2000"/>
                <a:gd name="T119" fmla="*/ 0 h 1"/>
                <a:gd name="T120" fmla="*/ 1907 w 2000"/>
                <a:gd name="T121" fmla="*/ 0 h 1"/>
                <a:gd name="T122" fmla="*/ 1971 w 2000"/>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00"/>
                <a:gd name="T187" fmla="*/ 0 h 1"/>
                <a:gd name="T188" fmla="*/ 2000 w 2000"/>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00" h="1">
                  <a:moveTo>
                    <a:pt x="1999" y="0"/>
                  </a:moveTo>
                  <a:lnTo>
                    <a:pt x="1994" y="0"/>
                  </a:lnTo>
                  <a:lnTo>
                    <a:pt x="1992" y="0"/>
                  </a:lnTo>
                  <a:lnTo>
                    <a:pt x="1987" y="0"/>
                  </a:lnTo>
                  <a:lnTo>
                    <a:pt x="1984" y="0"/>
                  </a:lnTo>
                  <a:lnTo>
                    <a:pt x="1979" y="0"/>
                  </a:lnTo>
                  <a:lnTo>
                    <a:pt x="1976" y="0"/>
                  </a:lnTo>
                  <a:lnTo>
                    <a:pt x="1971" y="0"/>
                  </a:lnTo>
                  <a:lnTo>
                    <a:pt x="1967" y="0"/>
                  </a:lnTo>
                  <a:lnTo>
                    <a:pt x="1963" y="0"/>
                  </a:lnTo>
                  <a:lnTo>
                    <a:pt x="1959" y="0"/>
                  </a:lnTo>
                  <a:lnTo>
                    <a:pt x="1955" y="0"/>
                  </a:lnTo>
                  <a:lnTo>
                    <a:pt x="1951" y="0"/>
                  </a:lnTo>
                  <a:lnTo>
                    <a:pt x="1947" y="0"/>
                  </a:lnTo>
                  <a:lnTo>
                    <a:pt x="1943" y="0"/>
                  </a:lnTo>
                  <a:lnTo>
                    <a:pt x="1938" y="0"/>
                  </a:lnTo>
                  <a:lnTo>
                    <a:pt x="1935" y="0"/>
                  </a:lnTo>
                  <a:lnTo>
                    <a:pt x="1931" y="0"/>
                  </a:lnTo>
                  <a:lnTo>
                    <a:pt x="1928" y="0"/>
                  </a:lnTo>
                  <a:lnTo>
                    <a:pt x="1923" y="0"/>
                  </a:lnTo>
                  <a:lnTo>
                    <a:pt x="1920" y="0"/>
                  </a:lnTo>
                  <a:lnTo>
                    <a:pt x="1915" y="0"/>
                  </a:lnTo>
                  <a:lnTo>
                    <a:pt x="1911" y="0"/>
                  </a:lnTo>
                  <a:lnTo>
                    <a:pt x="1907" y="0"/>
                  </a:lnTo>
                  <a:lnTo>
                    <a:pt x="1903" y="0"/>
                  </a:lnTo>
                  <a:lnTo>
                    <a:pt x="1899" y="0"/>
                  </a:lnTo>
                  <a:lnTo>
                    <a:pt x="1895" y="0"/>
                  </a:lnTo>
                  <a:lnTo>
                    <a:pt x="1891" y="0"/>
                  </a:lnTo>
                  <a:lnTo>
                    <a:pt x="1887" y="0"/>
                  </a:lnTo>
                  <a:lnTo>
                    <a:pt x="1882" y="0"/>
                  </a:lnTo>
                  <a:lnTo>
                    <a:pt x="1879" y="0"/>
                  </a:lnTo>
                  <a:lnTo>
                    <a:pt x="1874" y="0"/>
                  </a:lnTo>
                  <a:lnTo>
                    <a:pt x="1871" y="0"/>
                  </a:lnTo>
                  <a:lnTo>
                    <a:pt x="1866" y="0"/>
                  </a:lnTo>
                  <a:lnTo>
                    <a:pt x="1863" y="0"/>
                  </a:lnTo>
                  <a:lnTo>
                    <a:pt x="1858" y="0"/>
                  </a:lnTo>
                  <a:lnTo>
                    <a:pt x="1855" y="0"/>
                  </a:lnTo>
                  <a:lnTo>
                    <a:pt x="1851" y="0"/>
                  </a:lnTo>
                  <a:lnTo>
                    <a:pt x="1847" y="0"/>
                  </a:lnTo>
                  <a:lnTo>
                    <a:pt x="1843" y="0"/>
                  </a:lnTo>
                  <a:lnTo>
                    <a:pt x="1839" y="0"/>
                  </a:lnTo>
                  <a:lnTo>
                    <a:pt x="1835" y="0"/>
                  </a:lnTo>
                  <a:lnTo>
                    <a:pt x="1831" y="0"/>
                  </a:lnTo>
                  <a:lnTo>
                    <a:pt x="1826" y="0"/>
                  </a:lnTo>
                  <a:lnTo>
                    <a:pt x="1823" y="0"/>
                  </a:lnTo>
                  <a:lnTo>
                    <a:pt x="1818" y="0"/>
                  </a:lnTo>
                  <a:lnTo>
                    <a:pt x="1815" y="0"/>
                  </a:lnTo>
                  <a:lnTo>
                    <a:pt x="1810" y="0"/>
                  </a:lnTo>
                  <a:lnTo>
                    <a:pt x="1807" y="0"/>
                  </a:lnTo>
                  <a:lnTo>
                    <a:pt x="1802" y="0"/>
                  </a:lnTo>
                  <a:lnTo>
                    <a:pt x="1799" y="0"/>
                  </a:lnTo>
                  <a:lnTo>
                    <a:pt x="1794" y="0"/>
                  </a:lnTo>
                  <a:lnTo>
                    <a:pt x="1790" y="0"/>
                  </a:lnTo>
                  <a:lnTo>
                    <a:pt x="1786" y="0"/>
                  </a:lnTo>
                  <a:lnTo>
                    <a:pt x="1782" y="0"/>
                  </a:lnTo>
                  <a:lnTo>
                    <a:pt x="1778" y="0"/>
                  </a:lnTo>
                  <a:lnTo>
                    <a:pt x="1775" y="0"/>
                  </a:lnTo>
                  <a:lnTo>
                    <a:pt x="1770" y="0"/>
                  </a:lnTo>
                  <a:lnTo>
                    <a:pt x="1767" y="0"/>
                  </a:lnTo>
                  <a:lnTo>
                    <a:pt x="1762" y="0"/>
                  </a:lnTo>
                  <a:lnTo>
                    <a:pt x="1759" y="0"/>
                  </a:lnTo>
                  <a:lnTo>
                    <a:pt x="1754" y="0"/>
                  </a:lnTo>
                  <a:lnTo>
                    <a:pt x="1751" y="0"/>
                  </a:lnTo>
                  <a:lnTo>
                    <a:pt x="1746" y="0"/>
                  </a:lnTo>
                  <a:lnTo>
                    <a:pt x="1743" y="0"/>
                  </a:lnTo>
                  <a:lnTo>
                    <a:pt x="1738" y="0"/>
                  </a:lnTo>
                  <a:lnTo>
                    <a:pt x="1734" y="0"/>
                  </a:lnTo>
                  <a:lnTo>
                    <a:pt x="1730" y="0"/>
                  </a:lnTo>
                  <a:lnTo>
                    <a:pt x="1726" y="0"/>
                  </a:lnTo>
                  <a:lnTo>
                    <a:pt x="1722" y="0"/>
                  </a:lnTo>
                  <a:lnTo>
                    <a:pt x="1718" y="0"/>
                  </a:lnTo>
                  <a:lnTo>
                    <a:pt x="1714" y="0"/>
                  </a:lnTo>
                  <a:lnTo>
                    <a:pt x="1711" y="0"/>
                  </a:lnTo>
                  <a:lnTo>
                    <a:pt x="1706" y="0"/>
                  </a:lnTo>
                  <a:lnTo>
                    <a:pt x="1703" y="0"/>
                  </a:lnTo>
                  <a:lnTo>
                    <a:pt x="1698" y="0"/>
                  </a:lnTo>
                  <a:lnTo>
                    <a:pt x="1695" y="0"/>
                  </a:lnTo>
                  <a:lnTo>
                    <a:pt x="1690" y="0"/>
                  </a:lnTo>
                  <a:lnTo>
                    <a:pt x="1687" y="0"/>
                  </a:lnTo>
                  <a:lnTo>
                    <a:pt x="1682" y="0"/>
                  </a:lnTo>
                  <a:lnTo>
                    <a:pt x="1678" y="0"/>
                  </a:lnTo>
                  <a:lnTo>
                    <a:pt x="1674" y="0"/>
                  </a:lnTo>
                  <a:lnTo>
                    <a:pt x="1670" y="0"/>
                  </a:lnTo>
                  <a:lnTo>
                    <a:pt x="1666" y="0"/>
                  </a:lnTo>
                  <a:lnTo>
                    <a:pt x="1662" y="0"/>
                  </a:lnTo>
                  <a:lnTo>
                    <a:pt x="1658" y="0"/>
                  </a:lnTo>
                  <a:lnTo>
                    <a:pt x="1654" y="0"/>
                  </a:lnTo>
                  <a:lnTo>
                    <a:pt x="1649" y="0"/>
                  </a:lnTo>
                  <a:lnTo>
                    <a:pt x="1647" y="0"/>
                  </a:lnTo>
                  <a:lnTo>
                    <a:pt x="1643" y="0"/>
                  </a:lnTo>
                  <a:lnTo>
                    <a:pt x="1639" y="0"/>
                  </a:lnTo>
                  <a:lnTo>
                    <a:pt x="1635" y="0"/>
                  </a:lnTo>
                  <a:lnTo>
                    <a:pt x="1631" y="0"/>
                  </a:lnTo>
                  <a:lnTo>
                    <a:pt x="1627" y="0"/>
                  </a:lnTo>
                  <a:lnTo>
                    <a:pt x="1622" y="0"/>
                  </a:lnTo>
                  <a:lnTo>
                    <a:pt x="1619" y="0"/>
                  </a:lnTo>
                  <a:lnTo>
                    <a:pt x="1614" y="0"/>
                  </a:lnTo>
                  <a:lnTo>
                    <a:pt x="1611" y="0"/>
                  </a:lnTo>
                  <a:lnTo>
                    <a:pt x="1606" y="0"/>
                  </a:lnTo>
                  <a:lnTo>
                    <a:pt x="1603" y="0"/>
                  </a:lnTo>
                  <a:lnTo>
                    <a:pt x="1598" y="0"/>
                  </a:lnTo>
                  <a:lnTo>
                    <a:pt x="1595" y="0"/>
                  </a:lnTo>
                  <a:lnTo>
                    <a:pt x="1590" y="0"/>
                  </a:lnTo>
                  <a:lnTo>
                    <a:pt x="1585" y="0"/>
                  </a:lnTo>
                  <a:lnTo>
                    <a:pt x="1582" y="0"/>
                  </a:lnTo>
                  <a:lnTo>
                    <a:pt x="1577" y="0"/>
                  </a:lnTo>
                  <a:lnTo>
                    <a:pt x="1574" y="0"/>
                  </a:lnTo>
                  <a:lnTo>
                    <a:pt x="1569" y="0"/>
                  </a:lnTo>
                  <a:lnTo>
                    <a:pt x="1566" y="0"/>
                  </a:lnTo>
                  <a:lnTo>
                    <a:pt x="1563" y="0"/>
                  </a:lnTo>
                  <a:lnTo>
                    <a:pt x="1558" y="0"/>
                  </a:lnTo>
                  <a:lnTo>
                    <a:pt x="1555" y="0"/>
                  </a:lnTo>
                  <a:lnTo>
                    <a:pt x="1550" y="0"/>
                  </a:lnTo>
                  <a:lnTo>
                    <a:pt x="1547" y="0"/>
                  </a:lnTo>
                  <a:lnTo>
                    <a:pt x="1542" y="0"/>
                  </a:lnTo>
                  <a:lnTo>
                    <a:pt x="1539" y="0"/>
                  </a:lnTo>
                  <a:lnTo>
                    <a:pt x="1534" y="0"/>
                  </a:lnTo>
                  <a:lnTo>
                    <a:pt x="1530" y="0"/>
                  </a:lnTo>
                  <a:lnTo>
                    <a:pt x="1526" y="0"/>
                  </a:lnTo>
                  <a:lnTo>
                    <a:pt x="1522" y="0"/>
                  </a:lnTo>
                  <a:lnTo>
                    <a:pt x="1518" y="0"/>
                  </a:lnTo>
                  <a:lnTo>
                    <a:pt x="1514" y="0"/>
                  </a:lnTo>
                  <a:lnTo>
                    <a:pt x="1510" y="0"/>
                  </a:lnTo>
                  <a:lnTo>
                    <a:pt x="1506" y="0"/>
                  </a:lnTo>
                  <a:lnTo>
                    <a:pt x="1501" y="0"/>
                  </a:lnTo>
                  <a:lnTo>
                    <a:pt x="1498" y="0"/>
                  </a:lnTo>
                  <a:lnTo>
                    <a:pt x="1494" y="0"/>
                  </a:lnTo>
                  <a:lnTo>
                    <a:pt x="1491" y="0"/>
                  </a:lnTo>
                  <a:lnTo>
                    <a:pt x="1486" y="0"/>
                  </a:lnTo>
                  <a:lnTo>
                    <a:pt x="1483" y="0"/>
                  </a:lnTo>
                  <a:lnTo>
                    <a:pt x="1478" y="0"/>
                  </a:lnTo>
                  <a:lnTo>
                    <a:pt x="1474" y="0"/>
                  </a:lnTo>
                  <a:lnTo>
                    <a:pt x="1470" y="0"/>
                  </a:lnTo>
                  <a:lnTo>
                    <a:pt x="1466" y="0"/>
                  </a:lnTo>
                  <a:lnTo>
                    <a:pt x="1462" y="0"/>
                  </a:lnTo>
                  <a:lnTo>
                    <a:pt x="1458" y="0"/>
                  </a:lnTo>
                  <a:lnTo>
                    <a:pt x="1454" y="0"/>
                  </a:lnTo>
                  <a:lnTo>
                    <a:pt x="1450" y="0"/>
                  </a:lnTo>
                  <a:lnTo>
                    <a:pt x="1445" y="0"/>
                  </a:lnTo>
                  <a:lnTo>
                    <a:pt x="1442" y="0"/>
                  </a:lnTo>
                  <a:lnTo>
                    <a:pt x="1437" y="0"/>
                  </a:lnTo>
                  <a:lnTo>
                    <a:pt x="1434" y="0"/>
                  </a:lnTo>
                  <a:lnTo>
                    <a:pt x="1430" y="0"/>
                  </a:lnTo>
                  <a:lnTo>
                    <a:pt x="1427" y="0"/>
                  </a:lnTo>
                  <a:lnTo>
                    <a:pt x="1422" y="0"/>
                  </a:lnTo>
                  <a:lnTo>
                    <a:pt x="1418" y="0"/>
                  </a:lnTo>
                  <a:lnTo>
                    <a:pt x="1414" y="0"/>
                  </a:lnTo>
                  <a:lnTo>
                    <a:pt x="1410" y="0"/>
                  </a:lnTo>
                  <a:lnTo>
                    <a:pt x="1406" y="0"/>
                  </a:lnTo>
                  <a:lnTo>
                    <a:pt x="1402" y="0"/>
                  </a:lnTo>
                  <a:lnTo>
                    <a:pt x="1398" y="0"/>
                  </a:lnTo>
                  <a:lnTo>
                    <a:pt x="1394" y="0"/>
                  </a:lnTo>
                  <a:lnTo>
                    <a:pt x="1389" y="0"/>
                  </a:lnTo>
                  <a:lnTo>
                    <a:pt x="1386" y="0"/>
                  </a:lnTo>
                  <a:lnTo>
                    <a:pt x="1381" y="0"/>
                  </a:lnTo>
                  <a:lnTo>
                    <a:pt x="1378" y="0"/>
                  </a:lnTo>
                  <a:lnTo>
                    <a:pt x="1373" y="0"/>
                  </a:lnTo>
                  <a:lnTo>
                    <a:pt x="1370" y="0"/>
                  </a:lnTo>
                  <a:lnTo>
                    <a:pt x="1365" y="0"/>
                  </a:lnTo>
                  <a:lnTo>
                    <a:pt x="1362" y="0"/>
                  </a:lnTo>
                  <a:lnTo>
                    <a:pt x="1357" y="0"/>
                  </a:lnTo>
                  <a:lnTo>
                    <a:pt x="1354" y="0"/>
                  </a:lnTo>
                  <a:lnTo>
                    <a:pt x="1350" y="0"/>
                  </a:lnTo>
                  <a:lnTo>
                    <a:pt x="1346" y="0"/>
                  </a:lnTo>
                  <a:lnTo>
                    <a:pt x="1342" y="0"/>
                  </a:lnTo>
                  <a:lnTo>
                    <a:pt x="1338" y="0"/>
                  </a:lnTo>
                  <a:lnTo>
                    <a:pt x="1333" y="0"/>
                  </a:lnTo>
                  <a:lnTo>
                    <a:pt x="1330" y="0"/>
                  </a:lnTo>
                  <a:lnTo>
                    <a:pt x="1325" y="0"/>
                  </a:lnTo>
                  <a:lnTo>
                    <a:pt x="1322" y="0"/>
                  </a:lnTo>
                  <a:lnTo>
                    <a:pt x="1317" y="0"/>
                  </a:lnTo>
                  <a:lnTo>
                    <a:pt x="1314" y="0"/>
                  </a:lnTo>
                  <a:lnTo>
                    <a:pt x="1309" y="0"/>
                  </a:lnTo>
                  <a:lnTo>
                    <a:pt x="1306" y="0"/>
                  </a:lnTo>
                  <a:lnTo>
                    <a:pt x="1301" y="0"/>
                  </a:lnTo>
                  <a:lnTo>
                    <a:pt x="1297" y="0"/>
                  </a:lnTo>
                  <a:lnTo>
                    <a:pt x="1293" y="0"/>
                  </a:lnTo>
                  <a:lnTo>
                    <a:pt x="1289" y="0"/>
                  </a:lnTo>
                  <a:lnTo>
                    <a:pt x="1285" y="0"/>
                  </a:lnTo>
                  <a:lnTo>
                    <a:pt x="1281" y="0"/>
                  </a:lnTo>
                  <a:lnTo>
                    <a:pt x="1277" y="0"/>
                  </a:lnTo>
                  <a:lnTo>
                    <a:pt x="1274" y="0"/>
                  </a:lnTo>
                  <a:lnTo>
                    <a:pt x="1269" y="0"/>
                  </a:lnTo>
                  <a:lnTo>
                    <a:pt x="1266" y="0"/>
                  </a:lnTo>
                  <a:lnTo>
                    <a:pt x="1261" y="0"/>
                  </a:lnTo>
                  <a:lnTo>
                    <a:pt x="1258" y="0"/>
                  </a:lnTo>
                  <a:lnTo>
                    <a:pt x="1253" y="0"/>
                  </a:lnTo>
                  <a:lnTo>
                    <a:pt x="1250" y="0"/>
                  </a:lnTo>
                  <a:lnTo>
                    <a:pt x="1245" y="0"/>
                  </a:lnTo>
                  <a:lnTo>
                    <a:pt x="1241" y="0"/>
                  </a:lnTo>
                  <a:lnTo>
                    <a:pt x="1237" y="0"/>
                  </a:lnTo>
                  <a:lnTo>
                    <a:pt x="1233" y="0"/>
                  </a:lnTo>
                  <a:lnTo>
                    <a:pt x="1229" y="0"/>
                  </a:lnTo>
                  <a:lnTo>
                    <a:pt x="1225" y="0"/>
                  </a:lnTo>
                  <a:lnTo>
                    <a:pt x="1221" y="0"/>
                  </a:lnTo>
                  <a:lnTo>
                    <a:pt x="1217" y="0"/>
                  </a:lnTo>
                  <a:lnTo>
                    <a:pt x="1214" y="0"/>
                  </a:lnTo>
                  <a:lnTo>
                    <a:pt x="1210" y="0"/>
                  </a:lnTo>
                  <a:lnTo>
                    <a:pt x="1206" y="0"/>
                  </a:lnTo>
                  <a:lnTo>
                    <a:pt x="1202" y="0"/>
                  </a:lnTo>
                  <a:lnTo>
                    <a:pt x="1198" y="0"/>
                  </a:lnTo>
                  <a:lnTo>
                    <a:pt x="1194" y="0"/>
                  </a:lnTo>
                  <a:lnTo>
                    <a:pt x="1190" y="0"/>
                  </a:lnTo>
                  <a:lnTo>
                    <a:pt x="1185" y="0"/>
                  </a:lnTo>
                  <a:lnTo>
                    <a:pt x="1182" y="0"/>
                  </a:lnTo>
                  <a:lnTo>
                    <a:pt x="1177" y="0"/>
                  </a:lnTo>
                  <a:lnTo>
                    <a:pt x="1174" y="0"/>
                  </a:lnTo>
                  <a:lnTo>
                    <a:pt x="1169" y="0"/>
                  </a:lnTo>
                  <a:lnTo>
                    <a:pt x="1166" y="0"/>
                  </a:lnTo>
                  <a:lnTo>
                    <a:pt x="1161" y="0"/>
                  </a:lnTo>
                  <a:lnTo>
                    <a:pt x="1158" y="0"/>
                  </a:lnTo>
                  <a:lnTo>
                    <a:pt x="1153" y="0"/>
                  </a:lnTo>
                  <a:lnTo>
                    <a:pt x="1148" y="0"/>
                  </a:lnTo>
                  <a:lnTo>
                    <a:pt x="1146" y="0"/>
                  </a:lnTo>
                  <a:lnTo>
                    <a:pt x="1142" y="0"/>
                  </a:lnTo>
                  <a:lnTo>
                    <a:pt x="1138" y="0"/>
                  </a:lnTo>
                  <a:lnTo>
                    <a:pt x="1134" y="0"/>
                  </a:lnTo>
                  <a:lnTo>
                    <a:pt x="1129" y="0"/>
                  </a:lnTo>
                  <a:lnTo>
                    <a:pt x="1126" y="0"/>
                  </a:lnTo>
                  <a:lnTo>
                    <a:pt x="1121" y="0"/>
                  </a:lnTo>
                  <a:lnTo>
                    <a:pt x="1118" y="0"/>
                  </a:lnTo>
                  <a:lnTo>
                    <a:pt x="1113" y="0"/>
                  </a:lnTo>
                  <a:lnTo>
                    <a:pt x="1110" y="0"/>
                  </a:lnTo>
                  <a:lnTo>
                    <a:pt x="1105" y="0"/>
                  </a:lnTo>
                  <a:lnTo>
                    <a:pt x="1102" y="0"/>
                  </a:lnTo>
                  <a:lnTo>
                    <a:pt x="1097" y="0"/>
                  </a:lnTo>
                  <a:lnTo>
                    <a:pt x="1093" y="0"/>
                  </a:lnTo>
                  <a:lnTo>
                    <a:pt x="1089" y="0"/>
                  </a:lnTo>
                  <a:lnTo>
                    <a:pt x="1085" y="0"/>
                  </a:lnTo>
                  <a:lnTo>
                    <a:pt x="1081" y="0"/>
                  </a:lnTo>
                  <a:lnTo>
                    <a:pt x="1077" y="0"/>
                  </a:lnTo>
                  <a:lnTo>
                    <a:pt x="1073" y="0"/>
                  </a:lnTo>
                  <a:lnTo>
                    <a:pt x="1069" y="0"/>
                  </a:lnTo>
                  <a:lnTo>
                    <a:pt x="1065" y="0"/>
                  </a:lnTo>
                  <a:lnTo>
                    <a:pt x="1062" y="0"/>
                  </a:lnTo>
                  <a:lnTo>
                    <a:pt x="1057" y="0"/>
                  </a:lnTo>
                  <a:lnTo>
                    <a:pt x="1054" y="0"/>
                  </a:lnTo>
                  <a:lnTo>
                    <a:pt x="1049" y="0"/>
                  </a:lnTo>
                  <a:lnTo>
                    <a:pt x="1046" y="0"/>
                  </a:lnTo>
                  <a:lnTo>
                    <a:pt x="1041" y="0"/>
                  </a:lnTo>
                  <a:lnTo>
                    <a:pt x="1037" y="0"/>
                  </a:lnTo>
                  <a:lnTo>
                    <a:pt x="1033" y="0"/>
                  </a:lnTo>
                  <a:lnTo>
                    <a:pt x="1029" y="0"/>
                  </a:lnTo>
                  <a:lnTo>
                    <a:pt x="1025" y="0"/>
                  </a:lnTo>
                  <a:lnTo>
                    <a:pt x="1021" y="0"/>
                  </a:lnTo>
                  <a:lnTo>
                    <a:pt x="1017" y="0"/>
                  </a:lnTo>
                  <a:lnTo>
                    <a:pt x="1013" y="0"/>
                  </a:lnTo>
                  <a:lnTo>
                    <a:pt x="1008" y="0"/>
                  </a:lnTo>
                  <a:lnTo>
                    <a:pt x="1005" y="0"/>
                  </a:lnTo>
                  <a:lnTo>
                    <a:pt x="1000" y="0"/>
                  </a:lnTo>
                  <a:lnTo>
                    <a:pt x="998" y="0"/>
                  </a:lnTo>
                  <a:lnTo>
                    <a:pt x="993" y="0"/>
                  </a:lnTo>
                  <a:lnTo>
                    <a:pt x="990" y="0"/>
                  </a:lnTo>
                  <a:lnTo>
                    <a:pt x="985" y="0"/>
                  </a:lnTo>
                  <a:lnTo>
                    <a:pt x="981" y="0"/>
                  </a:lnTo>
                  <a:lnTo>
                    <a:pt x="977" y="0"/>
                  </a:lnTo>
                  <a:lnTo>
                    <a:pt x="973" y="0"/>
                  </a:lnTo>
                  <a:lnTo>
                    <a:pt x="969" y="0"/>
                  </a:lnTo>
                  <a:lnTo>
                    <a:pt x="965" y="0"/>
                  </a:lnTo>
                  <a:lnTo>
                    <a:pt x="961" y="0"/>
                  </a:lnTo>
                  <a:lnTo>
                    <a:pt x="957" y="0"/>
                  </a:lnTo>
                  <a:lnTo>
                    <a:pt x="952" y="0"/>
                  </a:lnTo>
                  <a:lnTo>
                    <a:pt x="949" y="0"/>
                  </a:lnTo>
                  <a:lnTo>
                    <a:pt x="944" y="0"/>
                  </a:lnTo>
                  <a:lnTo>
                    <a:pt x="941" y="0"/>
                  </a:lnTo>
                  <a:lnTo>
                    <a:pt x="936" y="0"/>
                  </a:lnTo>
                  <a:lnTo>
                    <a:pt x="934" y="0"/>
                  </a:lnTo>
                  <a:lnTo>
                    <a:pt x="929" y="0"/>
                  </a:lnTo>
                  <a:lnTo>
                    <a:pt x="925" y="0"/>
                  </a:lnTo>
                  <a:lnTo>
                    <a:pt x="921" y="0"/>
                  </a:lnTo>
                  <a:lnTo>
                    <a:pt x="917" y="0"/>
                  </a:lnTo>
                  <a:lnTo>
                    <a:pt x="913" y="0"/>
                  </a:lnTo>
                  <a:lnTo>
                    <a:pt x="909" y="0"/>
                  </a:lnTo>
                  <a:lnTo>
                    <a:pt x="905" y="0"/>
                  </a:lnTo>
                  <a:lnTo>
                    <a:pt x="901" y="0"/>
                  </a:lnTo>
                  <a:lnTo>
                    <a:pt x="896" y="0"/>
                  </a:lnTo>
                  <a:lnTo>
                    <a:pt x="893" y="0"/>
                  </a:lnTo>
                  <a:lnTo>
                    <a:pt x="888" y="0"/>
                  </a:lnTo>
                  <a:lnTo>
                    <a:pt x="885" y="0"/>
                  </a:lnTo>
                  <a:lnTo>
                    <a:pt x="880" y="0"/>
                  </a:lnTo>
                  <a:lnTo>
                    <a:pt x="877" y="0"/>
                  </a:lnTo>
                  <a:lnTo>
                    <a:pt x="872" y="0"/>
                  </a:lnTo>
                  <a:lnTo>
                    <a:pt x="869" y="0"/>
                  </a:lnTo>
                  <a:lnTo>
                    <a:pt x="864" y="0"/>
                  </a:lnTo>
                  <a:lnTo>
                    <a:pt x="860" y="0"/>
                  </a:lnTo>
                  <a:lnTo>
                    <a:pt x="858" y="0"/>
                  </a:lnTo>
                  <a:lnTo>
                    <a:pt x="853" y="0"/>
                  </a:lnTo>
                  <a:lnTo>
                    <a:pt x="850" y="0"/>
                  </a:lnTo>
                  <a:lnTo>
                    <a:pt x="845" y="0"/>
                  </a:lnTo>
                  <a:lnTo>
                    <a:pt x="840" y="0"/>
                  </a:lnTo>
                  <a:lnTo>
                    <a:pt x="837" y="0"/>
                  </a:lnTo>
                  <a:lnTo>
                    <a:pt x="832" y="0"/>
                  </a:lnTo>
                  <a:lnTo>
                    <a:pt x="829" y="0"/>
                  </a:lnTo>
                  <a:lnTo>
                    <a:pt x="824" y="0"/>
                  </a:lnTo>
                  <a:lnTo>
                    <a:pt x="821" y="0"/>
                  </a:lnTo>
                  <a:lnTo>
                    <a:pt x="816" y="0"/>
                  </a:lnTo>
                  <a:lnTo>
                    <a:pt x="813" y="0"/>
                  </a:lnTo>
                  <a:lnTo>
                    <a:pt x="808" y="0"/>
                  </a:lnTo>
                  <a:lnTo>
                    <a:pt x="804" y="0"/>
                  </a:lnTo>
                  <a:lnTo>
                    <a:pt x="800" y="0"/>
                  </a:lnTo>
                  <a:lnTo>
                    <a:pt x="796" y="0"/>
                  </a:lnTo>
                  <a:lnTo>
                    <a:pt x="792" y="0"/>
                  </a:lnTo>
                  <a:lnTo>
                    <a:pt x="788" y="0"/>
                  </a:lnTo>
                  <a:lnTo>
                    <a:pt x="784" y="0"/>
                  </a:lnTo>
                  <a:lnTo>
                    <a:pt x="781" y="0"/>
                  </a:lnTo>
                  <a:lnTo>
                    <a:pt x="777" y="0"/>
                  </a:lnTo>
                  <a:lnTo>
                    <a:pt x="773" y="0"/>
                  </a:lnTo>
                  <a:lnTo>
                    <a:pt x="769" y="0"/>
                  </a:lnTo>
                  <a:lnTo>
                    <a:pt x="765" y="0"/>
                  </a:lnTo>
                  <a:lnTo>
                    <a:pt x="761" y="0"/>
                  </a:lnTo>
                  <a:lnTo>
                    <a:pt x="757" y="0"/>
                  </a:lnTo>
                  <a:lnTo>
                    <a:pt x="753" y="0"/>
                  </a:lnTo>
                  <a:lnTo>
                    <a:pt x="748" y="0"/>
                  </a:lnTo>
                  <a:lnTo>
                    <a:pt x="745" y="0"/>
                  </a:lnTo>
                  <a:lnTo>
                    <a:pt x="740" y="0"/>
                  </a:lnTo>
                  <a:lnTo>
                    <a:pt x="737" y="0"/>
                  </a:lnTo>
                  <a:lnTo>
                    <a:pt x="732" y="0"/>
                  </a:lnTo>
                  <a:lnTo>
                    <a:pt x="729" y="0"/>
                  </a:lnTo>
                  <a:lnTo>
                    <a:pt x="724" y="0"/>
                  </a:lnTo>
                  <a:lnTo>
                    <a:pt x="721" y="0"/>
                  </a:lnTo>
                  <a:lnTo>
                    <a:pt x="717" y="0"/>
                  </a:lnTo>
                  <a:lnTo>
                    <a:pt x="713" y="0"/>
                  </a:lnTo>
                  <a:lnTo>
                    <a:pt x="709" y="0"/>
                  </a:lnTo>
                  <a:lnTo>
                    <a:pt x="705" y="0"/>
                  </a:lnTo>
                  <a:lnTo>
                    <a:pt x="701" y="0"/>
                  </a:lnTo>
                  <a:lnTo>
                    <a:pt x="697" y="0"/>
                  </a:lnTo>
                  <a:lnTo>
                    <a:pt x="692" y="0"/>
                  </a:lnTo>
                  <a:lnTo>
                    <a:pt x="689" y="0"/>
                  </a:lnTo>
                  <a:lnTo>
                    <a:pt x="684" y="0"/>
                  </a:lnTo>
                  <a:lnTo>
                    <a:pt x="681" y="0"/>
                  </a:lnTo>
                  <a:lnTo>
                    <a:pt x="676" y="0"/>
                  </a:lnTo>
                  <a:lnTo>
                    <a:pt x="673" y="0"/>
                  </a:lnTo>
                  <a:lnTo>
                    <a:pt x="668" y="0"/>
                  </a:lnTo>
                  <a:lnTo>
                    <a:pt x="665" y="0"/>
                  </a:lnTo>
                  <a:lnTo>
                    <a:pt x="660" y="0"/>
                  </a:lnTo>
                  <a:lnTo>
                    <a:pt x="656" y="0"/>
                  </a:lnTo>
                  <a:lnTo>
                    <a:pt x="652" y="0"/>
                  </a:lnTo>
                  <a:lnTo>
                    <a:pt x="649" y="0"/>
                  </a:lnTo>
                  <a:lnTo>
                    <a:pt x="645" y="0"/>
                  </a:lnTo>
                  <a:lnTo>
                    <a:pt x="641" y="0"/>
                  </a:lnTo>
                  <a:lnTo>
                    <a:pt x="636" y="0"/>
                  </a:lnTo>
                  <a:lnTo>
                    <a:pt x="633" y="0"/>
                  </a:lnTo>
                  <a:lnTo>
                    <a:pt x="628" y="0"/>
                  </a:lnTo>
                  <a:lnTo>
                    <a:pt x="625" y="0"/>
                  </a:lnTo>
                  <a:lnTo>
                    <a:pt x="620" y="0"/>
                  </a:lnTo>
                  <a:lnTo>
                    <a:pt x="617" y="0"/>
                  </a:lnTo>
                  <a:lnTo>
                    <a:pt x="612" y="0"/>
                  </a:lnTo>
                  <a:lnTo>
                    <a:pt x="609" y="0"/>
                  </a:lnTo>
                  <a:lnTo>
                    <a:pt x="604" y="0"/>
                  </a:lnTo>
                  <a:lnTo>
                    <a:pt x="600" y="0"/>
                  </a:lnTo>
                  <a:lnTo>
                    <a:pt x="596" y="0"/>
                  </a:lnTo>
                  <a:lnTo>
                    <a:pt x="592" y="0"/>
                  </a:lnTo>
                  <a:lnTo>
                    <a:pt x="588" y="0"/>
                  </a:lnTo>
                  <a:lnTo>
                    <a:pt x="584" y="0"/>
                  </a:lnTo>
                  <a:lnTo>
                    <a:pt x="580" y="0"/>
                  </a:lnTo>
                  <a:lnTo>
                    <a:pt x="576" y="0"/>
                  </a:lnTo>
                  <a:lnTo>
                    <a:pt x="571" y="0"/>
                  </a:lnTo>
                  <a:lnTo>
                    <a:pt x="569" y="0"/>
                  </a:lnTo>
                  <a:lnTo>
                    <a:pt x="564" y="0"/>
                  </a:lnTo>
                  <a:lnTo>
                    <a:pt x="561" y="0"/>
                  </a:lnTo>
                  <a:lnTo>
                    <a:pt x="556" y="0"/>
                  </a:lnTo>
                  <a:lnTo>
                    <a:pt x="553" y="0"/>
                  </a:lnTo>
                  <a:lnTo>
                    <a:pt x="548" y="0"/>
                  </a:lnTo>
                  <a:lnTo>
                    <a:pt x="544" y="0"/>
                  </a:lnTo>
                  <a:lnTo>
                    <a:pt x="540" y="0"/>
                  </a:lnTo>
                  <a:lnTo>
                    <a:pt x="536" y="0"/>
                  </a:lnTo>
                  <a:lnTo>
                    <a:pt x="532" y="0"/>
                  </a:lnTo>
                  <a:lnTo>
                    <a:pt x="528" y="0"/>
                  </a:lnTo>
                  <a:lnTo>
                    <a:pt x="524" y="0"/>
                  </a:lnTo>
                  <a:lnTo>
                    <a:pt x="520" y="0"/>
                  </a:lnTo>
                  <a:lnTo>
                    <a:pt x="515" y="0"/>
                  </a:lnTo>
                  <a:lnTo>
                    <a:pt x="512" y="0"/>
                  </a:lnTo>
                  <a:lnTo>
                    <a:pt x="507" y="0"/>
                  </a:lnTo>
                  <a:lnTo>
                    <a:pt x="504" y="0"/>
                  </a:lnTo>
                  <a:lnTo>
                    <a:pt x="500" y="0"/>
                  </a:lnTo>
                  <a:lnTo>
                    <a:pt x="497" y="0"/>
                  </a:lnTo>
                  <a:lnTo>
                    <a:pt x="492" y="0"/>
                  </a:lnTo>
                  <a:lnTo>
                    <a:pt x="488" y="0"/>
                  </a:lnTo>
                  <a:lnTo>
                    <a:pt x="484" y="0"/>
                  </a:lnTo>
                  <a:lnTo>
                    <a:pt x="480" y="0"/>
                  </a:lnTo>
                  <a:lnTo>
                    <a:pt x="476" y="0"/>
                  </a:lnTo>
                  <a:lnTo>
                    <a:pt x="472" y="0"/>
                  </a:lnTo>
                  <a:lnTo>
                    <a:pt x="468" y="0"/>
                  </a:lnTo>
                  <a:lnTo>
                    <a:pt x="464" y="0"/>
                  </a:lnTo>
                  <a:lnTo>
                    <a:pt x="459" y="0"/>
                  </a:lnTo>
                  <a:lnTo>
                    <a:pt x="456" y="0"/>
                  </a:lnTo>
                  <a:lnTo>
                    <a:pt x="451" y="0"/>
                  </a:lnTo>
                  <a:lnTo>
                    <a:pt x="448" y="0"/>
                  </a:lnTo>
                  <a:lnTo>
                    <a:pt x="443" y="0"/>
                  </a:lnTo>
                  <a:lnTo>
                    <a:pt x="440" y="0"/>
                  </a:lnTo>
                  <a:lnTo>
                    <a:pt x="436" y="0"/>
                  </a:lnTo>
                  <a:lnTo>
                    <a:pt x="432" y="0"/>
                  </a:lnTo>
                  <a:lnTo>
                    <a:pt x="429" y="0"/>
                  </a:lnTo>
                  <a:lnTo>
                    <a:pt x="424" y="0"/>
                  </a:lnTo>
                  <a:lnTo>
                    <a:pt x="421" y="0"/>
                  </a:lnTo>
                  <a:lnTo>
                    <a:pt x="416" y="0"/>
                  </a:lnTo>
                  <a:lnTo>
                    <a:pt x="413" y="0"/>
                  </a:lnTo>
                  <a:lnTo>
                    <a:pt x="408" y="0"/>
                  </a:lnTo>
                  <a:lnTo>
                    <a:pt x="403" y="0"/>
                  </a:lnTo>
                  <a:lnTo>
                    <a:pt x="400" y="0"/>
                  </a:lnTo>
                  <a:lnTo>
                    <a:pt x="395" y="0"/>
                  </a:lnTo>
                  <a:lnTo>
                    <a:pt x="392" y="0"/>
                  </a:lnTo>
                  <a:lnTo>
                    <a:pt x="387" y="0"/>
                  </a:lnTo>
                  <a:lnTo>
                    <a:pt x="384" y="0"/>
                  </a:lnTo>
                  <a:lnTo>
                    <a:pt x="379" y="0"/>
                  </a:lnTo>
                  <a:lnTo>
                    <a:pt x="376" y="0"/>
                  </a:lnTo>
                  <a:lnTo>
                    <a:pt x="371" y="0"/>
                  </a:lnTo>
                  <a:lnTo>
                    <a:pt x="367" y="0"/>
                  </a:lnTo>
                  <a:lnTo>
                    <a:pt x="363" y="0"/>
                  </a:lnTo>
                  <a:lnTo>
                    <a:pt x="360" y="0"/>
                  </a:lnTo>
                  <a:lnTo>
                    <a:pt x="357" y="0"/>
                  </a:lnTo>
                  <a:lnTo>
                    <a:pt x="352" y="0"/>
                  </a:lnTo>
                  <a:lnTo>
                    <a:pt x="349" y="0"/>
                  </a:lnTo>
                  <a:lnTo>
                    <a:pt x="344" y="0"/>
                  </a:lnTo>
                  <a:lnTo>
                    <a:pt x="340" y="0"/>
                  </a:lnTo>
                  <a:lnTo>
                    <a:pt x="336" y="0"/>
                  </a:lnTo>
                  <a:lnTo>
                    <a:pt x="332" y="0"/>
                  </a:lnTo>
                  <a:lnTo>
                    <a:pt x="328" y="0"/>
                  </a:lnTo>
                  <a:lnTo>
                    <a:pt x="324" y="0"/>
                  </a:lnTo>
                  <a:lnTo>
                    <a:pt x="320" y="0"/>
                  </a:lnTo>
                  <a:lnTo>
                    <a:pt x="316" y="0"/>
                  </a:lnTo>
                  <a:lnTo>
                    <a:pt x="311" y="0"/>
                  </a:lnTo>
                  <a:lnTo>
                    <a:pt x="308" y="0"/>
                  </a:lnTo>
                  <a:lnTo>
                    <a:pt x="303" y="0"/>
                  </a:lnTo>
                  <a:lnTo>
                    <a:pt x="300" y="0"/>
                  </a:lnTo>
                  <a:lnTo>
                    <a:pt x="295" y="0"/>
                  </a:lnTo>
                  <a:lnTo>
                    <a:pt x="292" y="0"/>
                  </a:lnTo>
                  <a:lnTo>
                    <a:pt x="287" y="0"/>
                  </a:lnTo>
                  <a:lnTo>
                    <a:pt x="284" y="0"/>
                  </a:lnTo>
                  <a:lnTo>
                    <a:pt x="280" y="0"/>
                  </a:lnTo>
                  <a:lnTo>
                    <a:pt x="276" y="0"/>
                  </a:lnTo>
                  <a:lnTo>
                    <a:pt x="272" y="0"/>
                  </a:lnTo>
                  <a:lnTo>
                    <a:pt x="268" y="0"/>
                  </a:lnTo>
                  <a:lnTo>
                    <a:pt x="264" y="0"/>
                  </a:lnTo>
                  <a:lnTo>
                    <a:pt x="260" y="0"/>
                  </a:lnTo>
                  <a:lnTo>
                    <a:pt x="255" y="0"/>
                  </a:lnTo>
                  <a:lnTo>
                    <a:pt x="252" y="0"/>
                  </a:lnTo>
                  <a:lnTo>
                    <a:pt x="247" y="0"/>
                  </a:lnTo>
                  <a:lnTo>
                    <a:pt x="244" y="0"/>
                  </a:lnTo>
                  <a:lnTo>
                    <a:pt x="239" y="0"/>
                  </a:lnTo>
                  <a:lnTo>
                    <a:pt x="236" y="0"/>
                  </a:lnTo>
                  <a:lnTo>
                    <a:pt x="231" y="0"/>
                  </a:lnTo>
                  <a:lnTo>
                    <a:pt x="228" y="0"/>
                  </a:lnTo>
                  <a:lnTo>
                    <a:pt x="223" y="0"/>
                  </a:lnTo>
                  <a:lnTo>
                    <a:pt x="220" y="0"/>
                  </a:lnTo>
                  <a:lnTo>
                    <a:pt x="216" y="0"/>
                  </a:lnTo>
                  <a:lnTo>
                    <a:pt x="212" y="0"/>
                  </a:lnTo>
                  <a:lnTo>
                    <a:pt x="208" y="0"/>
                  </a:lnTo>
                  <a:lnTo>
                    <a:pt x="204" y="0"/>
                  </a:lnTo>
                  <a:lnTo>
                    <a:pt x="199" y="0"/>
                  </a:lnTo>
                  <a:lnTo>
                    <a:pt x="196" y="0"/>
                  </a:lnTo>
                  <a:lnTo>
                    <a:pt x="191" y="0"/>
                  </a:lnTo>
                  <a:lnTo>
                    <a:pt x="188" y="0"/>
                  </a:lnTo>
                  <a:lnTo>
                    <a:pt x="183" y="0"/>
                  </a:lnTo>
                  <a:lnTo>
                    <a:pt x="180" y="0"/>
                  </a:lnTo>
                  <a:lnTo>
                    <a:pt x="175" y="0"/>
                  </a:lnTo>
                  <a:lnTo>
                    <a:pt x="172" y="0"/>
                  </a:lnTo>
                  <a:lnTo>
                    <a:pt x="167" y="0"/>
                  </a:lnTo>
                  <a:lnTo>
                    <a:pt x="163" y="0"/>
                  </a:lnTo>
                  <a:lnTo>
                    <a:pt x="159" y="0"/>
                  </a:lnTo>
                  <a:lnTo>
                    <a:pt x="155" y="0"/>
                  </a:lnTo>
                  <a:lnTo>
                    <a:pt x="152" y="0"/>
                  </a:lnTo>
                  <a:lnTo>
                    <a:pt x="148" y="0"/>
                  </a:lnTo>
                  <a:lnTo>
                    <a:pt x="143" y="0"/>
                  </a:lnTo>
                  <a:lnTo>
                    <a:pt x="140" y="0"/>
                  </a:lnTo>
                  <a:lnTo>
                    <a:pt x="135" y="0"/>
                  </a:lnTo>
                  <a:lnTo>
                    <a:pt x="132" y="0"/>
                  </a:lnTo>
                  <a:lnTo>
                    <a:pt x="127" y="0"/>
                  </a:lnTo>
                  <a:lnTo>
                    <a:pt x="124" y="0"/>
                  </a:lnTo>
                  <a:lnTo>
                    <a:pt x="119" y="0"/>
                  </a:lnTo>
                  <a:lnTo>
                    <a:pt x="116" y="0"/>
                  </a:lnTo>
                  <a:lnTo>
                    <a:pt x="111" y="0"/>
                  </a:lnTo>
                  <a:lnTo>
                    <a:pt x="107" y="0"/>
                  </a:lnTo>
                  <a:lnTo>
                    <a:pt x="103" y="0"/>
                  </a:lnTo>
                  <a:lnTo>
                    <a:pt x="99" y="0"/>
                  </a:lnTo>
                  <a:lnTo>
                    <a:pt x="95" y="0"/>
                  </a:lnTo>
                  <a:lnTo>
                    <a:pt x="91" y="0"/>
                  </a:lnTo>
                  <a:lnTo>
                    <a:pt x="87" y="0"/>
                  </a:lnTo>
                  <a:lnTo>
                    <a:pt x="83" y="0"/>
                  </a:lnTo>
                  <a:lnTo>
                    <a:pt x="78" y="0"/>
                  </a:lnTo>
                  <a:lnTo>
                    <a:pt x="75" y="0"/>
                  </a:lnTo>
                  <a:lnTo>
                    <a:pt x="70" y="0"/>
                  </a:lnTo>
                  <a:lnTo>
                    <a:pt x="68" y="0"/>
                  </a:lnTo>
                  <a:lnTo>
                    <a:pt x="63" y="0"/>
                  </a:lnTo>
                  <a:lnTo>
                    <a:pt x="60" y="0"/>
                  </a:lnTo>
                  <a:lnTo>
                    <a:pt x="55" y="0"/>
                  </a:lnTo>
                  <a:lnTo>
                    <a:pt x="51" y="0"/>
                  </a:lnTo>
                  <a:lnTo>
                    <a:pt x="47" y="0"/>
                  </a:lnTo>
                  <a:lnTo>
                    <a:pt x="43" y="0"/>
                  </a:lnTo>
                  <a:lnTo>
                    <a:pt x="39" y="0"/>
                  </a:lnTo>
                  <a:lnTo>
                    <a:pt x="35" y="0"/>
                  </a:lnTo>
                  <a:lnTo>
                    <a:pt x="31" y="0"/>
                  </a:lnTo>
                  <a:lnTo>
                    <a:pt x="27" y="0"/>
                  </a:lnTo>
                  <a:lnTo>
                    <a:pt x="22" y="0"/>
                  </a:lnTo>
                  <a:lnTo>
                    <a:pt x="19" y="0"/>
                  </a:lnTo>
                  <a:lnTo>
                    <a:pt x="14" y="0"/>
                  </a:lnTo>
                  <a:lnTo>
                    <a:pt x="11" y="0"/>
                  </a:lnTo>
                  <a:lnTo>
                    <a:pt x="6" y="0"/>
                  </a:lnTo>
                  <a:lnTo>
                    <a:pt x="4" y="0"/>
                  </a:lnTo>
                  <a:lnTo>
                    <a:pt x="0" y="0"/>
                  </a:lnTo>
                  <a:lnTo>
                    <a:pt x="4" y="0"/>
                  </a:lnTo>
                  <a:lnTo>
                    <a:pt x="6" y="0"/>
                  </a:lnTo>
                  <a:lnTo>
                    <a:pt x="11" y="0"/>
                  </a:lnTo>
                  <a:lnTo>
                    <a:pt x="14" y="0"/>
                  </a:lnTo>
                  <a:lnTo>
                    <a:pt x="19" y="0"/>
                  </a:lnTo>
                  <a:lnTo>
                    <a:pt x="22" y="0"/>
                  </a:lnTo>
                  <a:lnTo>
                    <a:pt x="27" y="0"/>
                  </a:lnTo>
                  <a:lnTo>
                    <a:pt x="31" y="0"/>
                  </a:lnTo>
                  <a:lnTo>
                    <a:pt x="35" y="0"/>
                  </a:lnTo>
                  <a:lnTo>
                    <a:pt x="39" y="0"/>
                  </a:lnTo>
                  <a:lnTo>
                    <a:pt x="43" y="0"/>
                  </a:lnTo>
                  <a:lnTo>
                    <a:pt x="47" y="0"/>
                  </a:lnTo>
                  <a:lnTo>
                    <a:pt x="51" y="0"/>
                  </a:lnTo>
                  <a:lnTo>
                    <a:pt x="55" y="0"/>
                  </a:lnTo>
                  <a:lnTo>
                    <a:pt x="60" y="0"/>
                  </a:lnTo>
                  <a:lnTo>
                    <a:pt x="63" y="0"/>
                  </a:lnTo>
                  <a:lnTo>
                    <a:pt x="68" y="0"/>
                  </a:lnTo>
                  <a:lnTo>
                    <a:pt x="70" y="0"/>
                  </a:lnTo>
                  <a:lnTo>
                    <a:pt x="75" y="0"/>
                  </a:lnTo>
                  <a:lnTo>
                    <a:pt x="78" y="0"/>
                  </a:lnTo>
                  <a:lnTo>
                    <a:pt x="83" y="0"/>
                  </a:lnTo>
                  <a:lnTo>
                    <a:pt x="87" y="0"/>
                  </a:lnTo>
                  <a:lnTo>
                    <a:pt x="91" y="0"/>
                  </a:lnTo>
                  <a:lnTo>
                    <a:pt x="95" y="0"/>
                  </a:lnTo>
                  <a:lnTo>
                    <a:pt x="99" y="0"/>
                  </a:lnTo>
                  <a:lnTo>
                    <a:pt x="103" y="0"/>
                  </a:lnTo>
                  <a:lnTo>
                    <a:pt x="107" y="0"/>
                  </a:lnTo>
                  <a:lnTo>
                    <a:pt x="111" y="0"/>
                  </a:lnTo>
                  <a:lnTo>
                    <a:pt x="116" y="0"/>
                  </a:lnTo>
                  <a:lnTo>
                    <a:pt x="119" y="0"/>
                  </a:lnTo>
                  <a:lnTo>
                    <a:pt x="124" y="0"/>
                  </a:lnTo>
                  <a:lnTo>
                    <a:pt x="127" y="0"/>
                  </a:lnTo>
                  <a:lnTo>
                    <a:pt x="132" y="0"/>
                  </a:lnTo>
                  <a:lnTo>
                    <a:pt x="135" y="0"/>
                  </a:lnTo>
                  <a:lnTo>
                    <a:pt x="140" y="0"/>
                  </a:lnTo>
                  <a:lnTo>
                    <a:pt x="143" y="0"/>
                  </a:lnTo>
                  <a:lnTo>
                    <a:pt x="148" y="0"/>
                  </a:lnTo>
                  <a:lnTo>
                    <a:pt x="152" y="0"/>
                  </a:lnTo>
                  <a:lnTo>
                    <a:pt x="155" y="0"/>
                  </a:lnTo>
                  <a:lnTo>
                    <a:pt x="159" y="0"/>
                  </a:lnTo>
                  <a:lnTo>
                    <a:pt x="163" y="0"/>
                  </a:lnTo>
                  <a:lnTo>
                    <a:pt x="167" y="0"/>
                  </a:lnTo>
                  <a:lnTo>
                    <a:pt x="172" y="0"/>
                  </a:lnTo>
                  <a:lnTo>
                    <a:pt x="175" y="0"/>
                  </a:lnTo>
                  <a:lnTo>
                    <a:pt x="180" y="0"/>
                  </a:lnTo>
                  <a:lnTo>
                    <a:pt x="183" y="0"/>
                  </a:lnTo>
                  <a:lnTo>
                    <a:pt x="188" y="0"/>
                  </a:lnTo>
                  <a:lnTo>
                    <a:pt x="191" y="0"/>
                  </a:lnTo>
                  <a:lnTo>
                    <a:pt x="196" y="0"/>
                  </a:lnTo>
                  <a:lnTo>
                    <a:pt x="199" y="0"/>
                  </a:lnTo>
                  <a:lnTo>
                    <a:pt x="204" y="0"/>
                  </a:lnTo>
                  <a:lnTo>
                    <a:pt x="208" y="0"/>
                  </a:lnTo>
                  <a:lnTo>
                    <a:pt x="212" y="0"/>
                  </a:lnTo>
                  <a:lnTo>
                    <a:pt x="216" y="0"/>
                  </a:lnTo>
                  <a:lnTo>
                    <a:pt x="220" y="0"/>
                  </a:lnTo>
                  <a:lnTo>
                    <a:pt x="223" y="0"/>
                  </a:lnTo>
                  <a:lnTo>
                    <a:pt x="228" y="0"/>
                  </a:lnTo>
                  <a:lnTo>
                    <a:pt x="231" y="0"/>
                  </a:lnTo>
                  <a:lnTo>
                    <a:pt x="236" y="0"/>
                  </a:lnTo>
                  <a:lnTo>
                    <a:pt x="239" y="0"/>
                  </a:lnTo>
                  <a:lnTo>
                    <a:pt x="244" y="0"/>
                  </a:lnTo>
                  <a:lnTo>
                    <a:pt x="247" y="0"/>
                  </a:lnTo>
                  <a:lnTo>
                    <a:pt x="252" y="0"/>
                  </a:lnTo>
                  <a:lnTo>
                    <a:pt x="255" y="0"/>
                  </a:lnTo>
                  <a:lnTo>
                    <a:pt x="260" y="0"/>
                  </a:lnTo>
                  <a:lnTo>
                    <a:pt x="264" y="0"/>
                  </a:lnTo>
                  <a:lnTo>
                    <a:pt x="268" y="0"/>
                  </a:lnTo>
                  <a:lnTo>
                    <a:pt x="272" y="0"/>
                  </a:lnTo>
                  <a:lnTo>
                    <a:pt x="276" y="0"/>
                  </a:lnTo>
                  <a:lnTo>
                    <a:pt x="280" y="0"/>
                  </a:lnTo>
                  <a:lnTo>
                    <a:pt x="284" y="0"/>
                  </a:lnTo>
                  <a:lnTo>
                    <a:pt x="287" y="0"/>
                  </a:lnTo>
                  <a:lnTo>
                    <a:pt x="292" y="0"/>
                  </a:lnTo>
                  <a:lnTo>
                    <a:pt x="295" y="0"/>
                  </a:lnTo>
                  <a:lnTo>
                    <a:pt x="300" y="0"/>
                  </a:lnTo>
                  <a:lnTo>
                    <a:pt x="303" y="0"/>
                  </a:lnTo>
                  <a:lnTo>
                    <a:pt x="308" y="0"/>
                  </a:lnTo>
                  <a:lnTo>
                    <a:pt x="311" y="0"/>
                  </a:lnTo>
                  <a:lnTo>
                    <a:pt x="316" y="0"/>
                  </a:lnTo>
                  <a:lnTo>
                    <a:pt x="320" y="0"/>
                  </a:lnTo>
                  <a:lnTo>
                    <a:pt x="324" y="0"/>
                  </a:lnTo>
                  <a:lnTo>
                    <a:pt x="328" y="0"/>
                  </a:lnTo>
                  <a:lnTo>
                    <a:pt x="332" y="0"/>
                  </a:lnTo>
                  <a:lnTo>
                    <a:pt x="336" y="0"/>
                  </a:lnTo>
                  <a:lnTo>
                    <a:pt x="340" y="0"/>
                  </a:lnTo>
                  <a:lnTo>
                    <a:pt x="344" y="0"/>
                  </a:lnTo>
                  <a:lnTo>
                    <a:pt x="349" y="0"/>
                  </a:lnTo>
                  <a:lnTo>
                    <a:pt x="352" y="0"/>
                  </a:lnTo>
                  <a:lnTo>
                    <a:pt x="357" y="0"/>
                  </a:lnTo>
                  <a:lnTo>
                    <a:pt x="360" y="0"/>
                  </a:lnTo>
                  <a:lnTo>
                    <a:pt x="363" y="0"/>
                  </a:lnTo>
                  <a:lnTo>
                    <a:pt x="367" y="0"/>
                  </a:lnTo>
                  <a:lnTo>
                    <a:pt x="371" y="0"/>
                  </a:lnTo>
                  <a:lnTo>
                    <a:pt x="376" y="0"/>
                  </a:lnTo>
                  <a:lnTo>
                    <a:pt x="379" y="0"/>
                  </a:lnTo>
                  <a:lnTo>
                    <a:pt x="384" y="0"/>
                  </a:lnTo>
                  <a:lnTo>
                    <a:pt x="387" y="0"/>
                  </a:lnTo>
                  <a:lnTo>
                    <a:pt x="392" y="0"/>
                  </a:lnTo>
                  <a:lnTo>
                    <a:pt x="395" y="0"/>
                  </a:lnTo>
                  <a:lnTo>
                    <a:pt x="400" y="0"/>
                  </a:lnTo>
                  <a:lnTo>
                    <a:pt x="403" y="0"/>
                  </a:lnTo>
                  <a:lnTo>
                    <a:pt x="408" y="0"/>
                  </a:lnTo>
                  <a:lnTo>
                    <a:pt x="413" y="0"/>
                  </a:lnTo>
                  <a:lnTo>
                    <a:pt x="416" y="0"/>
                  </a:lnTo>
                  <a:lnTo>
                    <a:pt x="421" y="0"/>
                  </a:lnTo>
                  <a:lnTo>
                    <a:pt x="424" y="0"/>
                  </a:lnTo>
                  <a:lnTo>
                    <a:pt x="429" y="0"/>
                  </a:lnTo>
                  <a:lnTo>
                    <a:pt x="432" y="0"/>
                  </a:lnTo>
                  <a:lnTo>
                    <a:pt x="436" y="0"/>
                  </a:lnTo>
                  <a:lnTo>
                    <a:pt x="440" y="0"/>
                  </a:lnTo>
                  <a:lnTo>
                    <a:pt x="443" y="0"/>
                  </a:lnTo>
                  <a:lnTo>
                    <a:pt x="448" y="0"/>
                  </a:lnTo>
                  <a:lnTo>
                    <a:pt x="451" y="0"/>
                  </a:lnTo>
                  <a:lnTo>
                    <a:pt x="456" y="0"/>
                  </a:lnTo>
                  <a:lnTo>
                    <a:pt x="459" y="0"/>
                  </a:lnTo>
                  <a:lnTo>
                    <a:pt x="464" y="0"/>
                  </a:lnTo>
                  <a:lnTo>
                    <a:pt x="468" y="0"/>
                  </a:lnTo>
                  <a:lnTo>
                    <a:pt x="472" y="0"/>
                  </a:lnTo>
                  <a:lnTo>
                    <a:pt x="476" y="0"/>
                  </a:lnTo>
                  <a:lnTo>
                    <a:pt x="480" y="0"/>
                  </a:lnTo>
                  <a:lnTo>
                    <a:pt x="484" y="0"/>
                  </a:lnTo>
                  <a:lnTo>
                    <a:pt x="488" y="0"/>
                  </a:lnTo>
                  <a:lnTo>
                    <a:pt x="492" y="0"/>
                  </a:lnTo>
                  <a:lnTo>
                    <a:pt x="497" y="0"/>
                  </a:lnTo>
                  <a:lnTo>
                    <a:pt x="500" y="0"/>
                  </a:lnTo>
                  <a:lnTo>
                    <a:pt x="504" y="0"/>
                  </a:lnTo>
                  <a:lnTo>
                    <a:pt x="507" y="0"/>
                  </a:lnTo>
                  <a:lnTo>
                    <a:pt x="512" y="0"/>
                  </a:lnTo>
                  <a:lnTo>
                    <a:pt x="515" y="0"/>
                  </a:lnTo>
                  <a:lnTo>
                    <a:pt x="520" y="0"/>
                  </a:lnTo>
                  <a:lnTo>
                    <a:pt x="524" y="0"/>
                  </a:lnTo>
                  <a:lnTo>
                    <a:pt x="528" y="0"/>
                  </a:lnTo>
                  <a:lnTo>
                    <a:pt x="532" y="0"/>
                  </a:lnTo>
                  <a:lnTo>
                    <a:pt x="536" y="0"/>
                  </a:lnTo>
                  <a:lnTo>
                    <a:pt x="540" y="0"/>
                  </a:lnTo>
                  <a:lnTo>
                    <a:pt x="544" y="0"/>
                  </a:lnTo>
                  <a:lnTo>
                    <a:pt x="548" y="0"/>
                  </a:lnTo>
                  <a:lnTo>
                    <a:pt x="553" y="0"/>
                  </a:lnTo>
                  <a:lnTo>
                    <a:pt x="556" y="0"/>
                  </a:lnTo>
                  <a:lnTo>
                    <a:pt x="561" y="0"/>
                  </a:lnTo>
                  <a:lnTo>
                    <a:pt x="564" y="0"/>
                  </a:lnTo>
                  <a:lnTo>
                    <a:pt x="569" y="0"/>
                  </a:lnTo>
                  <a:lnTo>
                    <a:pt x="571" y="0"/>
                  </a:lnTo>
                  <a:lnTo>
                    <a:pt x="576" y="0"/>
                  </a:lnTo>
                  <a:lnTo>
                    <a:pt x="580" y="0"/>
                  </a:lnTo>
                  <a:lnTo>
                    <a:pt x="584" y="0"/>
                  </a:lnTo>
                  <a:lnTo>
                    <a:pt x="588" y="0"/>
                  </a:lnTo>
                  <a:lnTo>
                    <a:pt x="592" y="0"/>
                  </a:lnTo>
                  <a:lnTo>
                    <a:pt x="596" y="0"/>
                  </a:lnTo>
                  <a:lnTo>
                    <a:pt x="600" y="0"/>
                  </a:lnTo>
                  <a:lnTo>
                    <a:pt x="604" y="0"/>
                  </a:lnTo>
                  <a:lnTo>
                    <a:pt x="609" y="0"/>
                  </a:lnTo>
                  <a:lnTo>
                    <a:pt x="612" y="0"/>
                  </a:lnTo>
                  <a:lnTo>
                    <a:pt x="617" y="0"/>
                  </a:lnTo>
                  <a:lnTo>
                    <a:pt x="620" y="0"/>
                  </a:lnTo>
                  <a:lnTo>
                    <a:pt x="625" y="0"/>
                  </a:lnTo>
                  <a:lnTo>
                    <a:pt x="628" y="0"/>
                  </a:lnTo>
                  <a:lnTo>
                    <a:pt x="633" y="0"/>
                  </a:lnTo>
                  <a:lnTo>
                    <a:pt x="636" y="0"/>
                  </a:lnTo>
                  <a:lnTo>
                    <a:pt x="641" y="0"/>
                  </a:lnTo>
                  <a:lnTo>
                    <a:pt x="645" y="0"/>
                  </a:lnTo>
                  <a:lnTo>
                    <a:pt x="649" y="0"/>
                  </a:lnTo>
                  <a:lnTo>
                    <a:pt x="652" y="0"/>
                  </a:lnTo>
                  <a:lnTo>
                    <a:pt x="656" y="0"/>
                  </a:lnTo>
                  <a:lnTo>
                    <a:pt x="660" y="0"/>
                  </a:lnTo>
                  <a:lnTo>
                    <a:pt x="665" y="0"/>
                  </a:lnTo>
                  <a:lnTo>
                    <a:pt x="668" y="0"/>
                  </a:lnTo>
                  <a:lnTo>
                    <a:pt x="673" y="0"/>
                  </a:lnTo>
                  <a:lnTo>
                    <a:pt x="676" y="0"/>
                  </a:lnTo>
                  <a:lnTo>
                    <a:pt x="681" y="0"/>
                  </a:lnTo>
                  <a:lnTo>
                    <a:pt x="684" y="0"/>
                  </a:lnTo>
                  <a:lnTo>
                    <a:pt x="689" y="0"/>
                  </a:lnTo>
                  <a:lnTo>
                    <a:pt x="692" y="0"/>
                  </a:lnTo>
                  <a:lnTo>
                    <a:pt x="697" y="0"/>
                  </a:lnTo>
                  <a:lnTo>
                    <a:pt x="701" y="0"/>
                  </a:lnTo>
                  <a:lnTo>
                    <a:pt x="705" y="0"/>
                  </a:lnTo>
                  <a:lnTo>
                    <a:pt x="709" y="0"/>
                  </a:lnTo>
                  <a:lnTo>
                    <a:pt x="713" y="0"/>
                  </a:lnTo>
                  <a:lnTo>
                    <a:pt x="717" y="0"/>
                  </a:lnTo>
                  <a:lnTo>
                    <a:pt x="721" y="0"/>
                  </a:lnTo>
                  <a:lnTo>
                    <a:pt x="724" y="0"/>
                  </a:lnTo>
                  <a:lnTo>
                    <a:pt x="729" y="0"/>
                  </a:lnTo>
                  <a:lnTo>
                    <a:pt x="732" y="0"/>
                  </a:lnTo>
                  <a:lnTo>
                    <a:pt x="737" y="0"/>
                  </a:lnTo>
                  <a:lnTo>
                    <a:pt x="740" y="0"/>
                  </a:lnTo>
                  <a:lnTo>
                    <a:pt x="745" y="0"/>
                  </a:lnTo>
                  <a:lnTo>
                    <a:pt x="748" y="0"/>
                  </a:lnTo>
                  <a:lnTo>
                    <a:pt x="753" y="0"/>
                  </a:lnTo>
                  <a:lnTo>
                    <a:pt x="757" y="0"/>
                  </a:lnTo>
                  <a:lnTo>
                    <a:pt x="761" y="0"/>
                  </a:lnTo>
                  <a:lnTo>
                    <a:pt x="765" y="0"/>
                  </a:lnTo>
                  <a:lnTo>
                    <a:pt x="769" y="0"/>
                  </a:lnTo>
                  <a:lnTo>
                    <a:pt x="773" y="0"/>
                  </a:lnTo>
                  <a:lnTo>
                    <a:pt x="777" y="0"/>
                  </a:lnTo>
                  <a:lnTo>
                    <a:pt x="781" y="0"/>
                  </a:lnTo>
                  <a:lnTo>
                    <a:pt x="784" y="0"/>
                  </a:lnTo>
                  <a:lnTo>
                    <a:pt x="788" y="0"/>
                  </a:lnTo>
                  <a:lnTo>
                    <a:pt x="792" y="0"/>
                  </a:lnTo>
                  <a:lnTo>
                    <a:pt x="796" y="0"/>
                  </a:lnTo>
                  <a:lnTo>
                    <a:pt x="800" y="0"/>
                  </a:lnTo>
                  <a:lnTo>
                    <a:pt x="804" y="0"/>
                  </a:lnTo>
                  <a:lnTo>
                    <a:pt x="808" y="0"/>
                  </a:lnTo>
                  <a:lnTo>
                    <a:pt x="813" y="0"/>
                  </a:lnTo>
                  <a:lnTo>
                    <a:pt x="816" y="0"/>
                  </a:lnTo>
                  <a:lnTo>
                    <a:pt x="821" y="0"/>
                  </a:lnTo>
                  <a:lnTo>
                    <a:pt x="824" y="0"/>
                  </a:lnTo>
                  <a:lnTo>
                    <a:pt x="829" y="0"/>
                  </a:lnTo>
                  <a:lnTo>
                    <a:pt x="832" y="0"/>
                  </a:lnTo>
                  <a:lnTo>
                    <a:pt x="837" y="0"/>
                  </a:lnTo>
                  <a:lnTo>
                    <a:pt x="840" y="0"/>
                  </a:lnTo>
                  <a:lnTo>
                    <a:pt x="845" y="0"/>
                  </a:lnTo>
                  <a:lnTo>
                    <a:pt x="850" y="0"/>
                  </a:lnTo>
                  <a:lnTo>
                    <a:pt x="853" y="0"/>
                  </a:lnTo>
                  <a:lnTo>
                    <a:pt x="858" y="0"/>
                  </a:lnTo>
                  <a:lnTo>
                    <a:pt x="860" y="0"/>
                  </a:lnTo>
                  <a:lnTo>
                    <a:pt x="864" y="0"/>
                  </a:lnTo>
                  <a:lnTo>
                    <a:pt x="869" y="0"/>
                  </a:lnTo>
                  <a:lnTo>
                    <a:pt x="872" y="0"/>
                  </a:lnTo>
                  <a:lnTo>
                    <a:pt x="877" y="0"/>
                  </a:lnTo>
                  <a:lnTo>
                    <a:pt x="880" y="0"/>
                  </a:lnTo>
                  <a:lnTo>
                    <a:pt x="885" y="0"/>
                  </a:lnTo>
                  <a:lnTo>
                    <a:pt x="888" y="0"/>
                  </a:lnTo>
                  <a:lnTo>
                    <a:pt x="893" y="0"/>
                  </a:lnTo>
                  <a:lnTo>
                    <a:pt x="896" y="0"/>
                  </a:lnTo>
                  <a:lnTo>
                    <a:pt x="901" y="0"/>
                  </a:lnTo>
                  <a:lnTo>
                    <a:pt x="905" y="0"/>
                  </a:lnTo>
                  <a:lnTo>
                    <a:pt x="909" y="0"/>
                  </a:lnTo>
                  <a:lnTo>
                    <a:pt x="913" y="0"/>
                  </a:lnTo>
                  <a:lnTo>
                    <a:pt x="917" y="0"/>
                  </a:lnTo>
                  <a:lnTo>
                    <a:pt x="921" y="0"/>
                  </a:lnTo>
                  <a:lnTo>
                    <a:pt x="925" y="0"/>
                  </a:lnTo>
                  <a:lnTo>
                    <a:pt x="929" y="0"/>
                  </a:lnTo>
                  <a:lnTo>
                    <a:pt x="934" y="0"/>
                  </a:lnTo>
                  <a:lnTo>
                    <a:pt x="936" y="0"/>
                  </a:lnTo>
                  <a:lnTo>
                    <a:pt x="941" y="0"/>
                  </a:lnTo>
                  <a:lnTo>
                    <a:pt x="944" y="0"/>
                  </a:lnTo>
                  <a:lnTo>
                    <a:pt x="949" y="0"/>
                  </a:lnTo>
                  <a:lnTo>
                    <a:pt x="952" y="0"/>
                  </a:lnTo>
                  <a:lnTo>
                    <a:pt x="957" y="0"/>
                  </a:lnTo>
                  <a:lnTo>
                    <a:pt x="961" y="0"/>
                  </a:lnTo>
                  <a:lnTo>
                    <a:pt x="965" y="0"/>
                  </a:lnTo>
                  <a:lnTo>
                    <a:pt x="969" y="0"/>
                  </a:lnTo>
                  <a:lnTo>
                    <a:pt x="973" y="0"/>
                  </a:lnTo>
                  <a:lnTo>
                    <a:pt x="977" y="0"/>
                  </a:lnTo>
                  <a:lnTo>
                    <a:pt x="981" y="0"/>
                  </a:lnTo>
                  <a:lnTo>
                    <a:pt x="985" y="0"/>
                  </a:lnTo>
                  <a:lnTo>
                    <a:pt x="990" y="0"/>
                  </a:lnTo>
                  <a:lnTo>
                    <a:pt x="993" y="0"/>
                  </a:lnTo>
                  <a:lnTo>
                    <a:pt x="998" y="0"/>
                  </a:lnTo>
                  <a:lnTo>
                    <a:pt x="1000" y="0"/>
                  </a:lnTo>
                  <a:lnTo>
                    <a:pt x="1005" y="0"/>
                  </a:lnTo>
                  <a:lnTo>
                    <a:pt x="1008" y="0"/>
                  </a:lnTo>
                  <a:lnTo>
                    <a:pt x="1013" y="0"/>
                  </a:lnTo>
                  <a:lnTo>
                    <a:pt x="1017" y="0"/>
                  </a:lnTo>
                  <a:lnTo>
                    <a:pt x="1021" y="0"/>
                  </a:lnTo>
                  <a:lnTo>
                    <a:pt x="1025" y="0"/>
                  </a:lnTo>
                  <a:lnTo>
                    <a:pt x="1029" y="0"/>
                  </a:lnTo>
                  <a:lnTo>
                    <a:pt x="1033" y="0"/>
                  </a:lnTo>
                  <a:lnTo>
                    <a:pt x="1037" y="0"/>
                  </a:lnTo>
                  <a:lnTo>
                    <a:pt x="1041" y="0"/>
                  </a:lnTo>
                  <a:lnTo>
                    <a:pt x="1046" y="0"/>
                  </a:lnTo>
                  <a:lnTo>
                    <a:pt x="1049" y="0"/>
                  </a:lnTo>
                  <a:lnTo>
                    <a:pt x="1054" y="0"/>
                  </a:lnTo>
                  <a:lnTo>
                    <a:pt x="1057" y="0"/>
                  </a:lnTo>
                  <a:lnTo>
                    <a:pt x="1062" y="0"/>
                  </a:lnTo>
                  <a:lnTo>
                    <a:pt x="1065" y="0"/>
                  </a:lnTo>
                  <a:lnTo>
                    <a:pt x="1069" y="0"/>
                  </a:lnTo>
                  <a:lnTo>
                    <a:pt x="1073" y="0"/>
                  </a:lnTo>
                  <a:lnTo>
                    <a:pt x="1077" y="0"/>
                  </a:lnTo>
                  <a:lnTo>
                    <a:pt x="1081" y="0"/>
                  </a:lnTo>
                  <a:lnTo>
                    <a:pt x="1085" y="0"/>
                  </a:lnTo>
                  <a:lnTo>
                    <a:pt x="1089" y="0"/>
                  </a:lnTo>
                  <a:lnTo>
                    <a:pt x="1093" y="0"/>
                  </a:lnTo>
                  <a:lnTo>
                    <a:pt x="1097" y="0"/>
                  </a:lnTo>
                  <a:lnTo>
                    <a:pt x="1102" y="0"/>
                  </a:lnTo>
                  <a:lnTo>
                    <a:pt x="1105" y="0"/>
                  </a:lnTo>
                  <a:lnTo>
                    <a:pt x="1110" y="0"/>
                  </a:lnTo>
                  <a:lnTo>
                    <a:pt x="1113" y="0"/>
                  </a:lnTo>
                  <a:lnTo>
                    <a:pt x="1118" y="0"/>
                  </a:lnTo>
                  <a:lnTo>
                    <a:pt x="1121" y="0"/>
                  </a:lnTo>
                  <a:lnTo>
                    <a:pt x="1126" y="0"/>
                  </a:lnTo>
                  <a:lnTo>
                    <a:pt x="1129" y="0"/>
                  </a:lnTo>
                  <a:lnTo>
                    <a:pt x="1134" y="0"/>
                  </a:lnTo>
                  <a:lnTo>
                    <a:pt x="1138" y="0"/>
                  </a:lnTo>
                  <a:lnTo>
                    <a:pt x="1142" y="0"/>
                  </a:lnTo>
                  <a:lnTo>
                    <a:pt x="1146" y="0"/>
                  </a:lnTo>
                  <a:lnTo>
                    <a:pt x="1148" y="0"/>
                  </a:lnTo>
                  <a:lnTo>
                    <a:pt x="1153" y="0"/>
                  </a:lnTo>
                  <a:lnTo>
                    <a:pt x="1158" y="0"/>
                  </a:lnTo>
                  <a:lnTo>
                    <a:pt x="1161" y="0"/>
                  </a:lnTo>
                  <a:lnTo>
                    <a:pt x="1166" y="0"/>
                  </a:lnTo>
                  <a:lnTo>
                    <a:pt x="1169" y="0"/>
                  </a:lnTo>
                  <a:lnTo>
                    <a:pt x="1174" y="0"/>
                  </a:lnTo>
                  <a:lnTo>
                    <a:pt x="1177" y="0"/>
                  </a:lnTo>
                  <a:lnTo>
                    <a:pt x="1182" y="0"/>
                  </a:lnTo>
                  <a:lnTo>
                    <a:pt x="1185" y="0"/>
                  </a:lnTo>
                  <a:lnTo>
                    <a:pt x="1190" y="0"/>
                  </a:lnTo>
                  <a:lnTo>
                    <a:pt x="1194" y="0"/>
                  </a:lnTo>
                  <a:lnTo>
                    <a:pt x="1198" y="0"/>
                  </a:lnTo>
                  <a:lnTo>
                    <a:pt x="1202" y="0"/>
                  </a:lnTo>
                  <a:lnTo>
                    <a:pt x="1206" y="0"/>
                  </a:lnTo>
                  <a:lnTo>
                    <a:pt x="1210" y="0"/>
                  </a:lnTo>
                  <a:lnTo>
                    <a:pt x="1214" y="0"/>
                  </a:lnTo>
                  <a:lnTo>
                    <a:pt x="1217" y="0"/>
                  </a:lnTo>
                  <a:lnTo>
                    <a:pt x="1221" y="0"/>
                  </a:lnTo>
                  <a:lnTo>
                    <a:pt x="1225" y="0"/>
                  </a:lnTo>
                  <a:lnTo>
                    <a:pt x="1229" y="0"/>
                  </a:lnTo>
                  <a:lnTo>
                    <a:pt x="1233" y="0"/>
                  </a:lnTo>
                  <a:lnTo>
                    <a:pt x="1237" y="0"/>
                  </a:lnTo>
                  <a:lnTo>
                    <a:pt x="1241" y="0"/>
                  </a:lnTo>
                  <a:lnTo>
                    <a:pt x="1245" y="0"/>
                  </a:lnTo>
                  <a:lnTo>
                    <a:pt x="1250" y="0"/>
                  </a:lnTo>
                  <a:lnTo>
                    <a:pt x="1253" y="0"/>
                  </a:lnTo>
                  <a:lnTo>
                    <a:pt x="1258" y="0"/>
                  </a:lnTo>
                  <a:lnTo>
                    <a:pt x="1261" y="0"/>
                  </a:lnTo>
                  <a:lnTo>
                    <a:pt x="1266" y="0"/>
                  </a:lnTo>
                  <a:lnTo>
                    <a:pt x="1269" y="0"/>
                  </a:lnTo>
                  <a:lnTo>
                    <a:pt x="1274" y="0"/>
                  </a:lnTo>
                  <a:lnTo>
                    <a:pt x="1277" y="0"/>
                  </a:lnTo>
                  <a:lnTo>
                    <a:pt x="1281" y="0"/>
                  </a:lnTo>
                  <a:lnTo>
                    <a:pt x="1285" y="0"/>
                  </a:lnTo>
                  <a:lnTo>
                    <a:pt x="1289" y="0"/>
                  </a:lnTo>
                  <a:lnTo>
                    <a:pt x="1293" y="0"/>
                  </a:lnTo>
                  <a:lnTo>
                    <a:pt x="1297" y="0"/>
                  </a:lnTo>
                  <a:lnTo>
                    <a:pt x="1301" y="0"/>
                  </a:lnTo>
                  <a:lnTo>
                    <a:pt x="1306" y="0"/>
                  </a:lnTo>
                  <a:lnTo>
                    <a:pt x="1309" y="0"/>
                  </a:lnTo>
                  <a:lnTo>
                    <a:pt x="1314" y="0"/>
                  </a:lnTo>
                  <a:lnTo>
                    <a:pt x="1317" y="0"/>
                  </a:lnTo>
                  <a:lnTo>
                    <a:pt x="1322" y="0"/>
                  </a:lnTo>
                  <a:lnTo>
                    <a:pt x="1325" y="0"/>
                  </a:lnTo>
                  <a:lnTo>
                    <a:pt x="1330" y="0"/>
                  </a:lnTo>
                  <a:lnTo>
                    <a:pt x="1333" y="0"/>
                  </a:lnTo>
                  <a:lnTo>
                    <a:pt x="1338" y="0"/>
                  </a:lnTo>
                  <a:lnTo>
                    <a:pt x="1342" y="0"/>
                  </a:lnTo>
                  <a:lnTo>
                    <a:pt x="1346" y="0"/>
                  </a:lnTo>
                  <a:lnTo>
                    <a:pt x="1350" y="0"/>
                  </a:lnTo>
                  <a:lnTo>
                    <a:pt x="1354" y="0"/>
                  </a:lnTo>
                  <a:lnTo>
                    <a:pt x="1357" y="0"/>
                  </a:lnTo>
                  <a:lnTo>
                    <a:pt x="1362" y="0"/>
                  </a:lnTo>
                  <a:lnTo>
                    <a:pt x="1365" y="0"/>
                  </a:lnTo>
                  <a:lnTo>
                    <a:pt x="1370" y="0"/>
                  </a:lnTo>
                  <a:lnTo>
                    <a:pt x="1373" y="0"/>
                  </a:lnTo>
                  <a:lnTo>
                    <a:pt x="1378" y="0"/>
                  </a:lnTo>
                  <a:lnTo>
                    <a:pt x="1381" y="0"/>
                  </a:lnTo>
                  <a:lnTo>
                    <a:pt x="1386" y="0"/>
                  </a:lnTo>
                  <a:lnTo>
                    <a:pt x="1389" y="0"/>
                  </a:lnTo>
                  <a:lnTo>
                    <a:pt x="1394" y="0"/>
                  </a:lnTo>
                  <a:lnTo>
                    <a:pt x="1398" y="0"/>
                  </a:lnTo>
                  <a:lnTo>
                    <a:pt x="1402" y="0"/>
                  </a:lnTo>
                  <a:lnTo>
                    <a:pt x="1406" y="0"/>
                  </a:lnTo>
                  <a:lnTo>
                    <a:pt x="1410" y="0"/>
                  </a:lnTo>
                  <a:lnTo>
                    <a:pt x="1414" y="0"/>
                  </a:lnTo>
                  <a:lnTo>
                    <a:pt x="1418" y="0"/>
                  </a:lnTo>
                  <a:lnTo>
                    <a:pt x="1422" y="0"/>
                  </a:lnTo>
                  <a:lnTo>
                    <a:pt x="1427" y="0"/>
                  </a:lnTo>
                  <a:lnTo>
                    <a:pt x="1430" y="0"/>
                  </a:lnTo>
                  <a:lnTo>
                    <a:pt x="1434" y="0"/>
                  </a:lnTo>
                  <a:lnTo>
                    <a:pt x="1437" y="0"/>
                  </a:lnTo>
                  <a:lnTo>
                    <a:pt x="1442" y="0"/>
                  </a:lnTo>
                  <a:lnTo>
                    <a:pt x="1445" y="0"/>
                  </a:lnTo>
                  <a:lnTo>
                    <a:pt x="1450" y="0"/>
                  </a:lnTo>
                  <a:lnTo>
                    <a:pt x="1454" y="0"/>
                  </a:lnTo>
                  <a:lnTo>
                    <a:pt x="1458" y="0"/>
                  </a:lnTo>
                  <a:lnTo>
                    <a:pt x="1462" y="0"/>
                  </a:lnTo>
                  <a:lnTo>
                    <a:pt x="1466" y="0"/>
                  </a:lnTo>
                  <a:lnTo>
                    <a:pt x="1470" y="0"/>
                  </a:lnTo>
                  <a:lnTo>
                    <a:pt x="1474" y="0"/>
                  </a:lnTo>
                  <a:lnTo>
                    <a:pt x="1478" y="0"/>
                  </a:lnTo>
                  <a:lnTo>
                    <a:pt x="1483" y="0"/>
                  </a:lnTo>
                  <a:lnTo>
                    <a:pt x="1486" y="0"/>
                  </a:lnTo>
                  <a:lnTo>
                    <a:pt x="1491" y="0"/>
                  </a:lnTo>
                  <a:lnTo>
                    <a:pt x="1494" y="0"/>
                  </a:lnTo>
                  <a:lnTo>
                    <a:pt x="1498" y="0"/>
                  </a:lnTo>
                  <a:lnTo>
                    <a:pt x="1501" y="0"/>
                  </a:lnTo>
                  <a:lnTo>
                    <a:pt x="1506" y="0"/>
                  </a:lnTo>
                  <a:lnTo>
                    <a:pt x="1510" y="0"/>
                  </a:lnTo>
                  <a:lnTo>
                    <a:pt x="1514" y="0"/>
                  </a:lnTo>
                  <a:lnTo>
                    <a:pt x="1518" y="0"/>
                  </a:lnTo>
                  <a:lnTo>
                    <a:pt x="1522" y="0"/>
                  </a:lnTo>
                  <a:lnTo>
                    <a:pt x="1526" y="0"/>
                  </a:lnTo>
                  <a:lnTo>
                    <a:pt x="1530" y="0"/>
                  </a:lnTo>
                  <a:lnTo>
                    <a:pt x="1534" y="0"/>
                  </a:lnTo>
                  <a:lnTo>
                    <a:pt x="1539" y="0"/>
                  </a:lnTo>
                  <a:lnTo>
                    <a:pt x="1542" y="0"/>
                  </a:lnTo>
                  <a:lnTo>
                    <a:pt x="1547" y="0"/>
                  </a:lnTo>
                  <a:lnTo>
                    <a:pt x="1550" y="0"/>
                  </a:lnTo>
                  <a:lnTo>
                    <a:pt x="1555" y="0"/>
                  </a:lnTo>
                  <a:lnTo>
                    <a:pt x="1558" y="0"/>
                  </a:lnTo>
                  <a:lnTo>
                    <a:pt x="1563" y="0"/>
                  </a:lnTo>
                  <a:lnTo>
                    <a:pt x="1566" y="0"/>
                  </a:lnTo>
                  <a:lnTo>
                    <a:pt x="1569" y="0"/>
                  </a:lnTo>
                  <a:lnTo>
                    <a:pt x="1574" y="0"/>
                  </a:lnTo>
                  <a:lnTo>
                    <a:pt x="1577" y="0"/>
                  </a:lnTo>
                  <a:lnTo>
                    <a:pt x="1582" y="0"/>
                  </a:lnTo>
                  <a:lnTo>
                    <a:pt x="1585" y="0"/>
                  </a:lnTo>
                  <a:lnTo>
                    <a:pt x="1590" y="0"/>
                  </a:lnTo>
                  <a:lnTo>
                    <a:pt x="1595" y="0"/>
                  </a:lnTo>
                  <a:lnTo>
                    <a:pt x="1598" y="0"/>
                  </a:lnTo>
                  <a:lnTo>
                    <a:pt x="1603" y="0"/>
                  </a:lnTo>
                  <a:lnTo>
                    <a:pt x="1606" y="0"/>
                  </a:lnTo>
                  <a:lnTo>
                    <a:pt x="1611" y="0"/>
                  </a:lnTo>
                  <a:lnTo>
                    <a:pt x="1614" y="0"/>
                  </a:lnTo>
                  <a:lnTo>
                    <a:pt x="1619" y="0"/>
                  </a:lnTo>
                  <a:lnTo>
                    <a:pt x="1622" y="0"/>
                  </a:lnTo>
                  <a:lnTo>
                    <a:pt x="1627" y="0"/>
                  </a:lnTo>
                  <a:lnTo>
                    <a:pt x="1631" y="0"/>
                  </a:lnTo>
                  <a:lnTo>
                    <a:pt x="1635" y="0"/>
                  </a:lnTo>
                  <a:lnTo>
                    <a:pt x="1639" y="0"/>
                  </a:lnTo>
                  <a:lnTo>
                    <a:pt x="1643" y="0"/>
                  </a:lnTo>
                  <a:lnTo>
                    <a:pt x="1647" y="0"/>
                  </a:lnTo>
                  <a:lnTo>
                    <a:pt x="1649" y="0"/>
                  </a:lnTo>
                  <a:lnTo>
                    <a:pt x="1654" y="0"/>
                  </a:lnTo>
                  <a:lnTo>
                    <a:pt x="1658" y="0"/>
                  </a:lnTo>
                  <a:lnTo>
                    <a:pt x="1662" y="0"/>
                  </a:lnTo>
                  <a:lnTo>
                    <a:pt x="1666" y="0"/>
                  </a:lnTo>
                  <a:lnTo>
                    <a:pt x="1670" y="0"/>
                  </a:lnTo>
                  <a:lnTo>
                    <a:pt x="1674" y="0"/>
                  </a:lnTo>
                  <a:lnTo>
                    <a:pt x="1678" y="0"/>
                  </a:lnTo>
                  <a:lnTo>
                    <a:pt x="1682" y="0"/>
                  </a:lnTo>
                  <a:lnTo>
                    <a:pt x="1687" y="0"/>
                  </a:lnTo>
                  <a:lnTo>
                    <a:pt x="1690" y="0"/>
                  </a:lnTo>
                  <a:lnTo>
                    <a:pt x="1695" y="0"/>
                  </a:lnTo>
                  <a:lnTo>
                    <a:pt x="1698" y="0"/>
                  </a:lnTo>
                  <a:lnTo>
                    <a:pt x="1703" y="0"/>
                  </a:lnTo>
                  <a:lnTo>
                    <a:pt x="1706" y="0"/>
                  </a:lnTo>
                  <a:lnTo>
                    <a:pt x="1711" y="0"/>
                  </a:lnTo>
                  <a:lnTo>
                    <a:pt x="1714" y="0"/>
                  </a:lnTo>
                  <a:lnTo>
                    <a:pt x="1718" y="0"/>
                  </a:lnTo>
                  <a:lnTo>
                    <a:pt x="1722" y="0"/>
                  </a:lnTo>
                  <a:lnTo>
                    <a:pt x="1726" y="0"/>
                  </a:lnTo>
                  <a:lnTo>
                    <a:pt x="1730" y="0"/>
                  </a:lnTo>
                  <a:lnTo>
                    <a:pt x="1734" y="0"/>
                  </a:lnTo>
                  <a:lnTo>
                    <a:pt x="1738" y="0"/>
                  </a:lnTo>
                  <a:lnTo>
                    <a:pt x="1743" y="0"/>
                  </a:lnTo>
                  <a:lnTo>
                    <a:pt x="1746" y="0"/>
                  </a:lnTo>
                  <a:lnTo>
                    <a:pt x="1751" y="0"/>
                  </a:lnTo>
                  <a:lnTo>
                    <a:pt x="1754" y="0"/>
                  </a:lnTo>
                  <a:lnTo>
                    <a:pt x="1759" y="0"/>
                  </a:lnTo>
                  <a:lnTo>
                    <a:pt x="1762" y="0"/>
                  </a:lnTo>
                  <a:lnTo>
                    <a:pt x="1767" y="0"/>
                  </a:lnTo>
                  <a:lnTo>
                    <a:pt x="1770" y="0"/>
                  </a:lnTo>
                  <a:lnTo>
                    <a:pt x="1775" y="0"/>
                  </a:lnTo>
                  <a:lnTo>
                    <a:pt x="1778" y="0"/>
                  </a:lnTo>
                  <a:lnTo>
                    <a:pt x="1782" y="0"/>
                  </a:lnTo>
                  <a:lnTo>
                    <a:pt x="1786" y="0"/>
                  </a:lnTo>
                  <a:lnTo>
                    <a:pt x="1790" y="0"/>
                  </a:lnTo>
                  <a:lnTo>
                    <a:pt x="1794" y="0"/>
                  </a:lnTo>
                  <a:lnTo>
                    <a:pt x="1799" y="0"/>
                  </a:lnTo>
                  <a:lnTo>
                    <a:pt x="1802" y="0"/>
                  </a:lnTo>
                  <a:lnTo>
                    <a:pt x="1807" y="0"/>
                  </a:lnTo>
                  <a:lnTo>
                    <a:pt x="1810" y="0"/>
                  </a:lnTo>
                  <a:lnTo>
                    <a:pt x="1815" y="0"/>
                  </a:lnTo>
                  <a:lnTo>
                    <a:pt x="1818" y="0"/>
                  </a:lnTo>
                  <a:lnTo>
                    <a:pt x="1823" y="0"/>
                  </a:lnTo>
                  <a:lnTo>
                    <a:pt x="1826" y="0"/>
                  </a:lnTo>
                  <a:lnTo>
                    <a:pt x="1831" y="0"/>
                  </a:lnTo>
                  <a:lnTo>
                    <a:pt x="1835" y="0"/>
                  </a:lnTo>
                  <a:lnTo>
                    <a:pt x="1839" y="0"/>
                  </a:lnTo>
                  <a:lnTo>
                    <a:pt x="1843" y="0"/>
                  </a:lnTo>
                  <a:lnTo>
                    <a:pt x="1847" y="0"/>
                  </a:lnTo>
                  <a:lnTo>
                    <a:pt x="1851" y="0"/>
                  </a:lnTo>
                  <a:lnTo>
                    <a:pt x="1855" y="0"/>
                  </a:lnTo>
                  <a:lnTo>
                    <a:pt x="1858" y="0"/>
                  </a:lnTo>
                  <a:lnTo>
                    <a:pt x="1863" y="0"/>
                  </a:lnTo>
                  <a:lnTo>
                    <a:pt x="1866" y="0"/>
                  </a:lnTo>
                  <a:lnTo>
                    <a:pt x="1871" y="0"/>
                  </a:lnTo>
                  <a:lnTo>
                    <a:pt x="1874" y="0"/>
                  </a:lnTo>
                  <a:lnTo>
                    <a:pt x="1879" y="0"/>
                  </a:lnTo>
                  <a:lnTo>
                    <a:pt x="1882" y="0"/>
                  </a:lnTo>
                  <a:lnTo>
                    <a:pt x="1887" y="0"/>
                  </a:lnTo>
                  <a:lnTo>
                    <a:pt x="1891" y="0"/>
                  </a:lnTo>
                  <a:lnTo>
                    <a:pt x="1895" y="0"/>
                  </a:lnTo>
                  <a:lnTo>
                    <a:pt x="1899" y="0"/>
                  </a:lnTo>
                  <a:lnTo>
                    <a:pt x="1903" y="0"/>
                  </a:lnTo>
                  <a:lnTo>
                    <a:pt x="1907" y="0"/>
                  </a:lnTo>
                  <a:lnTo>
                    <a:pt x="1911" y="0"/>
                  </a:lnTo>
                  <a:lnTo>
                    <a:pt x="1915" y="0"/>
                  </a:lnTo>
                  <a:lnTo>
                    <a:pt x="1920" y="0"/>
                  </a:lnTo>
                  <a:lnTo>
                    <a:pt x="1923" y="0"/>
                  </a:lnTo>
                  <a:lnTo>
                    <a:pt x="1928" y="0"/>
                  </a:lnTo>
                  <a:lnTo>
                    <a:pt x="1931" y="0"/>
                  </a:lnTo>
                  <a:lnTo>
                    <a:pt x="1935" y="0"/>
                  </a:lnTo>
                  <a:lnTo>
                    <a:pt x="1938" y="0"/>
                  </a:lnTo>
                  <a:lnTo>
                    <a:pt x="1943" y="0"/>
                  </a:lnTo>
                  <a:lnTo>
                    <a:pt x="1947" y="0"/>
                  </a:lnTo>
                  <a:lnTo>
                    <a:pt x="1951" y="0"/>
                  </a:lnTo>
                  <a:lnTo>
                    <a:pt x="1955" y="0"/>
                  </a:lnTo>
                  <a:lnTo>
                    <a:pt x="1959" y="0"/>
                  </a:lnTo>
                  <a:lnTo>
                    <a:pt x="1963" y="0"/>
                  </a:lnTo>
                  <a:lnTo>
                    <a:pt x="1967" y="0"/>
                  </a:lnTo>
                  <a:lnTo>
                    <a:pt x="1971" y="0"/>
                  </a:lnTo>
                  <a:lnTo>
                    <a:pt x="1976" y="0"/>
                  </a:lnTo>
                  <a:lnTo>
                    <a:pt x="1979" y="0"/>
                  </a:lnTo>
                  <a:lnTo>
                    <a:pt x="1984" y="0"/>
                  </a:lnTo>
                  <a:lnTo>
                    <a:pt x="1987" y="0"/>
                  </a:lnTo>
                  <a:lnTo>
                    <a:pt x="1992" y="0"/>
                  </a:lnTo>
                  <a:lnTo>
                    <a:pt x="1994" y="0"/>
                  </a:lnTo>
                  <a:lnTo>
                    <a:pt x="1999" y="0"/>
                  </a:lnTo>
                </a:path>
              </a:pathLst>
            </a:custGeom>
            <a:solidFill>
              <a:srgbClr val="C03000"/>
            </a:solidFill>
            <a:ln w="12700" cap="rnd">
              <a:noFill/>
              <a:round/>
              <a:headEnd/>
              <a:tailEnd/>
            </a:ln>
          </p:spPr>
          <p:txBody>
            <a:bodyPr/>
            <a:lstStyle/>
            <a:p>
              <a:endParaRPr lang="en-US"/>
            </a:p>
          </p:txBody>
        </p:sp>
        <p:sp>
          <p:nvSpPr>
            <p:cNvPr id="5137" name="Freeform 15"/>
            <p:cNvSpPr>
              <a:spLocks/>
            </p:cNvSpPr>
            <p:nvPr/>
          </p:nvSpPr>
          <p:spPr bwMode="auto">
            <a:xfrm>
              <a:off x="1919" y="3049"/>
              <a:ext cx="799" cy="121"/>
            </a:xfrm>
            <a:custGeom>
              <a:avLst/>
              <a:gdLst>
                <a:gd name="T0" fmla="*/ 23 w 799"/>
                <a:gd name="T1" fmla="*/ 120 h 121"/>
                <a:gd name="T2" fmla="*/ 51 w 799"/>
                <a:gd name="T3" fmla="*/ 120 h 121"/>
                <a:gd name="T4" fmla="*/ 79 w 799"/>
                <a:gd name="T5" fmla="*/ 120 h 121"/>
                <a:gd name="T6" fmla="*/ 108 w 799"/>
                <a:gd name="T7" fmla="*/ 120 h 121"/>
                <a:gd name="T8" fmla="*/ 135 w 799"/>
                <a:gd name="T9" fmla="*/ 120 h 121"/>
                <a:gd name="T10" fmla="*/ 164 w 799"/>
                <a:gd name="T11" fmla="*/ 120 h 121"/>
                <a:gd name="T12" fmla="*/ 190 w 799"/>
                <a:gd name="T13" fmla="*/ 120 h 121"/>
                <a:gd name="T14" fmla="*/ 219 w 799"/>
                <a:gd name="T15" fmla="*/ 120 h 121"/>
                <a:gd name="T16" fmla="*/ 246 w 799"/>
                <a:gd name="T17" fmla="*/ 120 h 121"/>
                <a:gd name="T18" fmla="*/ 275 w 799"/>
                <a:gd name="T19" fmla="*/ 120 h 121"/>
                <a:gd name="T20" fmla="*/ 303 w 799"/>
                <a:gd name="T21" fmla="*/ 120 h 121"/>
                <a:gd name="T22" fmla="*/ 331 w 799"/>
                <a:gd name="T23" fmla="*/ 120 h 121"/>
                <a:gd name="T24" fmla="*/ 359 w 799"/>
                <a:gd name="T25" fmla="*/ 120 h 121"/>
                <a:gd name="T26" fmla="*/ 387 w 799"/>
                <a:gd name="T27" fmla="*/ 120 h 121"/>
                <a:gd name="T28" fmla="*/ 414 w 799"/>
                <a:gd name="T29" fmla="*/ 0 h 121"/>
                <a:gd name="T30" fmla="*/ 442 w 799"/>
                <a:gd name="T31" fmla="*/ 16 h 121"/>
                <a:gd name="T32" fmla="*/ 470 w 799"/>
                <a:gd name="T33" fmla="*/ 31 h 121"/>
                <a:gd name="T34" fmla="*/ 498 w 799"/>
                <a:gd name="T35" fmla="*/ 43 h 121"/>
                <a:gd name="T36" fmla="*/ 527 w 799"/>
                <a:gd name="T37" fmla="*/ 55 h 121"/>
                <a:gd name="T38" fmla="*/ 553 w 799"/>
                <a:gd name="T39" fmla="*/ 65 h 121"/>
                <a:gd name="T40" fmla="*/ 582 w 799"/>
                <a:gd name="T41" fmla="*/ 73 h 121"/>
                <a:gd name="T42" fmla="*/ 609 w 799"/>
                <a:gd name="T43" fmla="*/ 81 h 121"/>
                <a:gd name="T44" fmla="*/ 638 w 799"/>
                <a:gd name="T45" fmla="*/ 87 h 121"/>
                <a:gd name="T46" fmla="*/ 666 w 799"/>
                <a:gd name="T47" fmla="*/ 92 h 121"/>
                <a:gd name="T48" fmla="*/ 694 w 799"/>
                <a:gd name="T49" fmla="*/ 97 h 121"/>
                <a:gd name="T50" fmla="*/ 722 w 799"/>
                <a:gd name="T51" fmla="*/ 101 h 121"/>
                <a:gd name="T52" fmla="*/ 748 w 799"/>
                <a:gd name="T53" fmla="*/ 105 h 121"/>
                <a:gd name="T54" fmla="*/ 777 w 799"/>
                <a:gd name="T55" fmla="*/ 108 h 121"/>
                <a:gd name="T56" fmla="*/ 793 w 799"/>
                <a:gd name="T57" fmla="*/ 120 h 121"/>
                <a:gd name="T58" fmla="*/ 766 w 799"/>
                <a:gd name="T59" fmla="*/ 120 h 121"/>
                <a:gd name="T60" fmla="*/ 737 w 799"/>
                <a:gd name="T61" fmla="*/ 120 h 121"/>
                <a:gd name="T62" fmla="*/ 710 w 799"/>
                <a:gd name="T63" fmla="*/ 120 h 121"/>
                <a:gd name="T64" fmla="*/ 681 w 799"/>
                <a:gd name="T65" fmla="*/ 120 h 121"/>
                <a:gd name="T66" fmla="*/ 654 w 799"/>
                <a:gd name="T67" fmla="*/ 120 h 121"/>
                <a:gd name="T68" fmla="*/ 625 w 799"/>
                <a:gd name="T69" fmla="*/ 120 h 121"/>
                <a:gd name="T70" fmla="*/ 598 w 799"/>
                <a:gd name="T71" fmla="*/ 120 h 121"/>
                <a:gd name="T72" fmla="*/ 570 w 799"/>
                <a:gd name="T73" fmla="*/ 120 h 121"/>
                <a:gd name="T74" fmla="*/ 542 w 799"/>
                <a:gd name="T75" fmla="*/ 120 h 121"/>
                <a:gd name="T76" fmla="*/ 514 w 799"/>
                <a:gd name="T77" fmla="*/ 120 h 121"/>
                <a:gd name="T78" fmla="*/ 486 w 799"/>
                <a:gd name="T79" fmla="*/ 120 h 121"/>
                <a:gd name="T80" fmla="*/ 457 w 799"/>
                <a:gd name="T81" fmla="*/ 120 h 121"/>
                <a:gd name="T82" fmla="*/ 430 w 799"/>
                <a:gd name="T83" fmla="*/ 120 h 121"/>
                <a:gd name="T84" fmla="*/ 402 w 799"/>
                <a:gd name="T85" fmla="*/ 120 h 121"/>
                <a:gd name="T86" fmla="*/ 375 w 799"/>
                <a:gd name="T87" fmla="*/ 120 h 121"/>
                <a:gd name="T88" fmla="*/ 347 w 799"/>
                <a:gd name="T89" fmla="*/ 120 h 121"/>
                <a:gd name="T90" fmla="*/ 319 w 799"/>
                <a:gd name="T91" fmla="*/ 120 h 121"/>
                <a:gd name="T92" fmla="*/ 291 w 799"/>
                <a:gd name="T93" fmla="*/ 120 h 121"/>
                <a:gd name="T94" fmla="*/ 262 w 799"/>
                <a:gd name="T95" fmla="*/ 120 h 121"/>
                <a:gd name="T96" fmla="*/ 235 w 799"/>
                <a:gd name="T97" fmla="*/ 120 h 121"/>
                <a:gd name="T98" fmla="*/ 207 w 799"/>
                <a:gd name="T99" fmla="*/ 120 h 121"/>
                <a:gd name="T100" fmla="*/ 179 w 799"/>
                <a:gd name="T101" fmla="*/ 120 h 121"/>
                <a:gd name="T102" fmla="*/ 151 w 799"/>
                <a:gd name="T103" fmla="*/ 120 h 121"/>
                <a:gd name="T104" fmla="*/ 123 w 799"/>
                <a:gd name="T105" fmla="*/ 120 h 121"/>
                <a:gd name="T106" fmla="*/ 95 w 799"/>
                <a:gd name="T107" fmla="*/ 120 h 121"/>
                <a:gd name="T108" fmla="*/ 67 w 799"/>
                <a:gd name="T109" fmla="*/ 120 h 121"/>
                <a:gd name="T110" fmla="*/ 39 w 799"/>
                <a:gd name="T111" fmla="*/ 120 h 121"/>
                <a:gd name="T112" fmla="*/ 12 w 799"/>
                <a:gd name="T113" fmla="*/ 120 h 1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9"/>
                <a:gd name="T172" fmla="*/ 0 h 121"/>
                <a:gd name="T173" fmla="*/ 799 w 799"/>
                <a:gd name="T174" fmla="*/ 121 h 1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9" h="121">
                  <a:moveTo>
                    <a:pt x="0" y="120"/>
                  </a:moveTo>
                  <a:lnTo>
                    <a:pt x="4" y="120"/>
                  </a:lnTo>
                  <a:lnTo>
                    <a:pt x="7" y="120"/>
                  </a:lnTo>
                  <a:lnTo>
                    <a:pt x="12" y="120"/>
                  </a:lnTo>
                  <a:lnTo>
                    <a:pt x="15" y="120"/>
                  </a:lnTo>
                  <a:lnTo>
                    <a:pt x="20" y="120"/>
                  </a:lnTo>
                  <a:lnTo>
                    <a:pt x="23" y="120"/>
                  </a:lnTo>
                  <a:lnTo>
                    <a:pt x="28" y="120"/>
                  </a:lnTo>
                  <a:lnTo>
                    <a:pt x="31" y="120"/>
                  </a:lnTo>
                  <a:lnTo>
                    <a:pt x="35" y="120"/>
                  </a:lnTo>
                  <a:lnTo>
                    <a:pt x="39" y="120"/>
                  </a:lnTo>
                  <a:lnTo>
                    <a:pt x="43" y="120"/>
                  </a:lnTo>
                  <a:lnTo>
                    <a:pt x="47" y="120"/>
                  </a:lnTo>
                  <a:lnTo>
                    <a:pt x="51" y="120"/>
                  </a:lnTo>
                  <a:lnTo>
                    <a:pt x="55" y="120"/>
                  </a:lnTo>
                  <a:lnTo>
                    <a:pt x="59" y="120"/>
                  </a:lnTo>
                  <a:lnTo>
                    <a:pt x="63" y="120"/>
                  </a:lnTo>
                  <a:lnTo>
                    <a:pt x="67" y="120"/>
                  </a:lnTo>
                  <a:lnTo>
                    <a:pt x="71" y="120"/>
                  </a:lnTo>
                  <a:lnTo>
                    <a:pt x="75" y="120"/>
                  </a:lnTo>
                  <a:lnTo>
                    <a:pt x="79" y="120"/>
                  </a:lnTo>
                  <a:lnTo>
                    <a:pt x="84" y="120"/>
                  </a:lnTo>
                  <a:lnTo>
                    <a:pt x="87" y="120"/>
                  </a:lnTo>
                  <a:lnTo>
                    <a:pt x="92" y="120"/>
                  </a:lnTo>
                  <a:lnTo>
                    <a:pt x="95" y="120"/>
                  </a:lnTo>
                  <a:lnTo>
                    <a:pt x="100" y="120"/>
                  </a:lnTo>
                  <a:lnTo>
                    <a:pt x="103" y="120"/>
                  </a:lnTo>
                  <a:lnTo>
                    <a:pt x="108" y="120"/>
                  </a:lnTo>
                  <a:lnTo>
                    <a:pt x="110" y="120"/>
                  </a:lnTo>
                  <a:lnTo>
                    <a:pt x="115" y="120"/>
                  </a:lnTo>
                  <a:lnTo>
                    <a:pt x="119" y="120"/>
                  </a:lnTo>
                  <a:lnTo>
                    <a:pt x="123" y="120"/>
                  </a:lnTo>
                  <a:lnTo>
                    <a:pt x="127" y="120"/>
                  </a:lnTo>
                  <a:lnTo>
                    <a:pt x="131" y="120"/>
                  </a:lnTo>
                  <a:lnTo>
                    <a:pt x="135" y="120"/>
                  </a:lnTo>
                  <a:lnTo>
                    <a:pt x="139" y="120"/>
                  </a:lnTo>
                  <a:lnTo>
                    <a:pt x="143" y="120"/>
                  </a:lnTo>
                  <a:lnTo>
                    <a:pt x="147" y="120"/>
                  </a:lnTo>
                  <a:lnTo>
                    <a:pt x="151" y="120"/>
                  </a:lnTo>
                  <a:lnTo>
                    <a:pt x="155" y="120"/>
                  </a:lnTo>
                  <a:lnTo>
                    <a:pt x="159" y="120"/>
                  </a:lnTo>
                  <a:lnTo>
                    <a:pt x="164" y="120"/>
                  </a:lnTo>
                  <a:lnTo>
                    <a:pt x="167" y="120"/>
                  </a:lnTo>
                  <a:lnTo>
                    <a:pt x="172" y="120"/>
                  </a:lnTo>
                  <a:lnTo>
                    <a:pt x="174" y="120"/>
                  </a:lnTo>
                  <a:lnTo>
                    <a:pt x="179" y="120"/>
                  </a:lnTo>
                  <a:lnTo>
                    <a:pt x="182" y="120"/>
                  </a:lnTo>
                  <a:lnTo>
                    <a:pt x="187" y="120"/>
                  </a:lnTo>
                  <a:lnTo>
                    <a:pt x="190" y="120"/>
                  </a:lnTo>
                  <a:lnTo>
                    <a:pt x="195" y="120"/>
                  </a:lnTo>
                  <a:lnTo>
                    <a:pt x="199" y="120"/>
                  </a:lnTo>
                  <a:lnTo>
                    <a:pt x="203" y="120"/>
                  </a:lnTo>
                  <a:lnTo>
                    <a:pt x="207" y="120"/>
                  </a:lnTo>
                  <a:lnTo>
                    <a:pt x="211" y="120"/>
                  </a:lnTo>
                  <a:lnTo>
                    <a:pt x="215" y="120"/>
                  </a:lnTo>
                  <a:lnTo>
                    <a:pt x="219" y="120"/>
                  </a:lnTo>
                  <a:lnTo>
                    <a:pt x="223" y="120"/>
                  </a:lnTo>
                  <a:lnTo>
                    <a:pt x="227" y="120"/>
                  </a:lnTo>
                  <a:lnTo>
                    <a:pt x="231" y="120"/>
                  </a:lnTo>
                  <a:lnTo>
                    <a:pt x="235" y="120"/>
                  </a:lnTo>
                  <a:lnTo>
                    <a:pt x="239" y="120"/>
                  </a:lnTo>
                  <a:lnTo>
                    <a:pt x="243" y="120"/>
                  </a:lnTo>
                  <a:lnTo>
                    <a:pt x="246" y="120"/>
                  </a:lnTo>
                  <a:lnTo>
                    <a:pt x="251" y="120"/>
                  </a:lnTo>
                  <a:lnTo>
                    <a:pt x="254" y="120"/>
                  </a:lnTo>
                  <a:lnTo>
                    <a:pt x="259" y="120"/>
                  </a:lnTo>
                  <a:lnTo>
                    <a:pt x="262" y="120"/>
                  </a:lnTo>
                  <a:lnTo>
                    <a:pt x="267" y="120"/>
                  </a:lnTo>
                  <a:lnTo>
                    <a:pt x="270" y="120"/>
                  </a:lnTo>
                  <a:lnTo>
                    <a:pt x="275" y="120"/>
                  </a:lnTo>
                  <a:lnTo>
                    <a:pt x="279" y="120"/>
                  </a:lnTo>
                  <a:lnTo>
                    <a:pt x="283" y="120"/>
                  </a:lnTo>
                  <a:lnTo>
                    <a:pt x="287" y="120"/>
                  </a:lnTo>
                  <a:lnTo>
                    <a:pt x="291" y="120"/>
                  </a:lnTo>
                  <a:lnTo>
                    <a:pt x="295" y="120"/>
                  </a:lnTo>
                  <a:lnTo>
                    <a:pt x="299" y="120"/>
                  </a:lnTo>
                  <a:lnTo>
                    <a:pt x="303" y="120"/>
                  </a:lnTo>
                  <a:lnTo>
                    <a:pt x="307" y="120"/>
                  </a:lnTo>
                  <a:lnTo>
                    <a:pt x="311" y="120"/>
                  </a:lnTo>
                  <a:lnTo>
                    <a:pt x="315" y="120"/>
                  </a:lnTo>
                  <a:lnTo>
                    <a:pt x="319" y="120"/>
                  </a:lnTo>
                  <a:lnTo>
                    <a:pt x="323" y="120"/>
                  </a:lnTo>
                  <a:lnTo>
                    <a:pt x="326" y="120"/>
                  </a:lnTo>
                  <a:lnTo>
                    <a:pt x="331" y="120"/>
                  </a:lnTo>
                  <a:lnTo>
                    <a:pt x="334" y="120"/>
                  </a:lnTo>
                  <a:lnTo>
                    <a:pt x="339" y="120"/>
                  </a:lnTo>
                  <a:lnTo>
                    <a:pt x="342" y="120"/>
                  </a:lnTo>
                  <a:lnTo>
                    <a:pt x="347" y="120"/>
                  </a:lnTo>
                  <a:lnTo>
                    <a:pt x="350" y="120"/>
                  </a:lnTo>
                  <a:lnTo>
                    <a:pt x="355" y="120"/>
                  </a:lnTo>
                  <a:lnTo>
                    <a:pt x="359" y="120"/>
                  </a:lnTo>
                  <a:lnTo>
                    <a:pt x="363" y="120"/>
                  </a:lnTo>
                  <a:lnTo>
                    <a:pt x="367" y="120"/>
                  </a:lnTo>
                  <a:lnTo>
                    <a:pt x="371" y="120"/>
                  </a:lnTo>
                  <a:lnTo>
                    <a:pt x="375" y="120"/>
                  </a:lnTo>
                  <a:lnTo>
                    <a:pt x="379" y="120"/>
                  </a:lnTo>
                  <a:lnTo>
                    <a:pt x="383" y="120"/>
                  </a:lnTo>
                  <a:lnTo>
                    <a:pt x="387" y="120"/>
                  </a:lnTo>
                  <a:lnTo>
                    <a:pt x="390" y="120"/>
                  </a:lnTo>
                  <a:lnTo>
                    <a:pt x="395" y="120"/>
                  </a:lnTo>
                  <a:lnTo>
                    <a:pt x="398" y="120"/>
                  </a:lnTo>
                  <a:lnTo>
                    <a:pt x="402" y="120"/>
                  </a:lnTo>
                  <a:lnTo>
                    <a:pt x="406" y="120"/>
                  </a:lnTo>
                  <a:lnTo>
                    <a:pt x="410" y="120"/>
                  </a:lnTo>
                  <a:lnTo>
                    <a:pt x="414" y="0"/>
                  </a:lnTo>
                  <a:lnTo>
                    <a:pt x="418" y="2"/>
                  </a:lnTo>
                  <a:lnTo>
                    <a:pt x="422" y="5"/>
                  </a:lnTo>
                  <a:lnTo>
                    <a:pt x="426" y="7"/>
                  </a:lnTo>
                  <a:lnTo>
                    <a:pt x="430" y="10"/>
                  </a:lnTo>
                  <a:lnTo>
                    <a:pt x="434" y="11"/>
                  </a:lnTo>
                  <a:lnTo>
                    <a:pt x="438" y="13"/>
                  </a:lnTo>
                  <a:lnTo>
                    <a:pt x="442" y="16"/>
                  </a:lnTo>
                  <a:lnTo>
                    <a:pt x="447" y="18"/>
                  </a:lnTo>
                  <a:lnTo>
                    <a:pt x="450" y="21"/>
                  </a:lnTo>
                  <a:lnTo>
                    <a:pt x="454" y="22"/>
                  </a:lnTo>
                  <a:lnTo>
                    <a:pt x="457" y="25"/>
                  </a:lnTo>
                  <a:lnTo>
                    <a:pt x="462" y="26"/>
                  </a:lnTo>
                  <a:lnTo>
                    <a:pt x="465" y="28"/>
                  </a:lnTo>
                  <a:lnTo>
                    <a:pt x="470" y="31"/>
                  </a:lnTo>
                  <a:lnTo>
                    <a:pt x="474" y="32"/>
                  </a:lnTo>
                  <a:lnTo>
                    <a:pt x="478" y="35"/>
                  </a:lnTo>
                  <a:lnTo>
                    <a:pt x="482" y="36"/>
                  </a:lnTo>
                  <a:lnTo>
                    <a:pt x="486" y="38"/>
                  </a:lnTo>
                  <a:lnTo>
                    <a:pt x="490" y="40"/>
                  </a:lnTo>
                  <a:lnTo>
                    <a:pt x="494" y="41"/>
                  </a:lnTo>
                  <a:lnTo>
                    <a:pt x="498" y="43"/>
                  </a:lnTo>
                  <a:lnTo>
                    <a:pt x="502" y="45"/>
                  </a:lnTo>
                  <a:lnTo>
                    <a:pt x="506" y="46"/>
                  </a:lnTo>
                  <a:lnTo>
                    <a:pt x="510" y="48"/>
                  </a:lnTo>
                  <a:lnTo>
                    <a:pt x="514" y="50"/>
                  </a:lnTo>
                  <a:lnTo>
                    <a:pt x="518" y="51"/>
                  </a:lnTo>
                  <a:lnTo>
                    <a:pt x="522" y="53"/>
                  </a:lnTo>
                  <a:lnTo>
                    <a:pt x="527" y="55"/>
                  </a:lnTo>
                  <a:lnTo>
                    <a:pt x="529" y="56"/>
                  </a:lnTo>
                  <a:lnTo>
                    <a:pt x="534" y="58"/>
                  </a:lnTo>
                  <a:lnTo>
                    <a:pt x="537" y="58"/>
                  </a:lnTo>
                  <a:lnTo>
                    <a:pt x="542" y="61"/>
                  </a:lnTo>
                  <a:lnTo>
                    <a:pt x="545" y="62"/>
                  </a:lnTo>
                  <a:lnTo>
                    <a:pt x="550" y="63"/>
                  </a:lnTo>
                  <a:lnTo>
                    <a:pt x="553" y="65"/>
                  </a:lnTo>
                  <a:lnTo>
                    <a:pt x="558" y="66"/>
                  </a:lnTo>
                  <a:lnTo>
                    <a:pt x="562" y="67"/>
                  </a:lnTo>
                  <a:lnTo>
                    <a:pt x="566" y="68"/>
                  </a:lnTo>
                  <a:lnTo>
                    <a:pt x="570" y="70"/>
                  </a:lnTo>
                  <a:lnTo>
                    <a:pt x="574" y="71"/>
                  </a:lnTo>
                  <a:lnTo>
                    <a:pt x="578" y="72"/>
                  </a:lnTo>
                  <a:lnTo>
                    <a:pt x="582" y="73"/>
                  </a:lnTo>
                  <a:lnTo>
                    <a:pt x="586" y="75"/>
                  </a:lnTo>
                  <a:lnTo>
                    <a:pt x="590" y="76"/>
                  </a:lnTo>
                  <a:lnTo>
                    <a:pt x="594" y="77"/>
                  </a:lnTo>
                  <a:lnTo>
                    <a:pt x="598" y="77"/>
                  </a:lnTo>
                  <a:lnTo>
                    <a:pt x="602" y="78"/>
                  </a:lnTo>
                  <a:lnTo>
                    <a:pt x="606" y="80"/>
                  </a:lnTo>
                  <a:lnTo>
                    <a:pt x="609" y="81"/>
                  </a:lnTo>
                  <a:lnTo>
                    <a:pt x="614" y="81"/>
                  </a:lnTo>
                  <a:lnTo>
                    <a:pt x="617" y="83"/>
                  </a:lnTo>
                  <a:lnTo>
                    <a:pt x="622" y="83"/>
                  </a:lnTo>
                  <a:lnTo>
                    <a:pt x="625" y="85"/>
                  </a:lnTo>
                  <a:lnTo>
                    <a:pt x="630" y="86"/>
                  </a:lnTo>
                  <a:lnTo>
                    <a:pt x="633" y="86"/>
                  </a:lnTo>
                  <a:lnTo>
                    <a:pt x="638" y="87"/>
                  </a:lnTo>
                  <a:lnTo>
                    <a:pt x="642" y="88"/>
                  </a:lnTo>
                  <a:lnTo>
                    <a:pt x="646" y="88"/>
                  </a:lnTo>
                  <a:lnTo>
                    <a:pt x="650" y="90"/>
                  </a:lnTo>
                  <a:lnTo>
                    <a:pt x="654" y="91"/>
                  </a:lnTo>
                  <a:lnTo>
                    <a:pt x="658" y="91"/>
                  </a:lnTo>
                  <a:lnTo>
                    <a:pt x="662" y="92"/>
                  </a:lnTo>
                  <a:lnTo>
                    <a:pt x="666" y="92"/>
                  </a:lnTo>
                  <a:lnTo>
                    <a:pt x="668" y="93"/>
                  </a:lnTo>
                  <a:lnTo>
                    <a:pt x="673" y="93"/>
                  </a:lnTo>
                  <a:lnTo>
                    <a:pt x="678" y="95"/>
                  </a:lnTo>
                  <a:lnTo>
                    <a:pt x="681" y="96"/>
                  </a:lnTo>
                  <a:lnTo>
                    <a:pt x="686" y="96"/>
                  </a:lnTo>
                  <a:lnTo>
                    <a:pt x="689" y="97"/>
                  </a:lnTo>
                  <a:lnTo>
                    <a:pt x="694" y="97"/>
                  </a:lnTo>
                  <a:lnTo>
                    <a:pt x="697" y="98"/>
                  </a:lnTo>
                  <a:lnTo>
                    <a:pt x="702" y="98"/>
                  </a:lnTo>
                  <a:lnTo>
                    <a:pt x="705" y="98"/>
                  </a:lnTo>
                  <a:lnTo>
                    <a:pt x="710" y="100"/>
                  </a:lnTo>
                  <a:lnTo>
                    <a:pt x="713" y="101"/>
                  </a:lnTo>
                  <a:lnTo>
                    <a:pt x="718" y="101"/>
                  </a:lnTo>
                  <a:lnTo>
                    <a:pt x="722" y="101"/>
                  </a:lnTo>
                  <a:lnTo>
                    <a:pt x="726" y="102"/>
                  </a:lnTo>
                  <a:lnTo>
                    <a:pt x="730" y="102"/>
                  </a:lnTo>
                  <a:lnTo>
                    <a:pt x="734" y="103"/>
                  </a:lnTo>
                  <a:lnTo>
                    <a:pt x="737" y="103"/>
                  </a:lnTo>
                  <a:lnTo>
                    <a:pt x="740" y="103"/>
                  </a:lnTo>
                  <a:lnTo>
                    <a:pt x="745" y="105"/>
                  </a:lnTo>
                  <a:lnTo>
                    <a:pt x="748" y="105"/>
                  </a:lnTo>
                  <a:lnTo>
                    <a:pt x="753" y="106"/>
                  </a:lnTo>
                  <a:lnTo>
                    <a:pt x="758" y="106"/>
                  </a:lnTo>
                  <a:lnTo>
                    <a:pt x="761" y="106"/>
                  </a:lnTo>
                  <a:lnTo>
                    <a:pt x="766" y="106"/>
                  </a:lnTo>
                  <a:lnTo>
                    <a:pt x="769" y="107"/>
                  </a:lnTo>
                  <a:lnTo>
                    <a:pt x="774" y="107"/>
                  </a:lnTo>
                  <a:lnTo>
                    <a:pt x="777" y="108"/>
                  </a:lnTo>
                  <a:lnTo>
                    <a:pt x="782" y="108"/>
                  </a:lnTo>
                  <a:lnTo>
                    <a:pt x="785" y="108"/>
                  </a:lnTo>
                  <a:lnTo>
                    <a:pt x="790" y="108"/>
                  </a:lnTo>
                  <a:lnTo>
                    <a:pt x="793" y="108"/>
                  </a:lnTo>
                  <a:lnTo>
                    <a:pt x="798" y="110"/>
                  </a:lnTo>
                  <a:lnTo>
                    <a:pt x="798" y="120"/>
                  </a:lnTo>
                  <a:lnTo>
                    <a:pt x="793" y="120"/>
                  </a:lnTo>
                  <a:lnTo>
                    <a:pt x="790" y="120"/>
                  </a:lnTo>
                  <a:lnTo>
                    <a:pt x="785" y="120"/>
                  </a:lnTo>
                  <a:lnTo>
                    <a:pt x="782" y="120"/>
                  </a:lnTo>
                  <a:lnTo>
                    <a:pt x="777" y="120"/>
                  </a:lnTo>
                  <a:lnTo>
                    <a:pt x="774" y="120"/>
                  </a:lnTo>
                  <a:lnTo>
                    <a:pt x="769" y="120"/>
                  </a:lnTo>
                  <a:lnTo>
                    <a:pt x="766" y="120"/>
                  </a:lnTo>
                  <a:lnTo>
                    <a:pt x="761" y="120"/>
                  </a:lnTo>
                  <a:lnTo>
                    <a:pt x="758" y="120"/>
                  </a:lnTo>
                  <a:lnTo>
                    <a:pt x="753" y="120"/>
                  </a:lnTo>
                  <a:lnTo>
                    <a:pt x="748" y="120"/>
                  </a:lnTo>
                  <a:lnTo>
                    <a:pt x="745" y="120"/>
                  </a:lnTo>
                  <a:lnTo>
                    <a:pt x="740" y="120"/>
                  </a:lnTo>
                  <a:lnTo>
                    <a:pt x="737" y="120"/>
                  </a:lnTo>
                  <a:lnTo>
                    <a:pt x="734" y="120"/>
                  </a:lnTo>
                  <a:lnTo>
                    <a:pt x="730" y="120"/>
                  </a:lnTo>
                  <a:lnTo>
                    <a:pt x="726" y="120"/>
                  </a:lnTo>
                  <a:lnTo>
                    <a:pt x="722" y="120"/>
                  </a:lnTo>
                  <a:lnTo>
                    <a:pt x="718" y="120"/>
                  </a:lnTo>
                  <a:lnTo>
                    <a:pt x="713" y="120"/>
                  </a:lnTo>
                  <a:lnTo>
                    <a:pt x="710" y="120"/>
                  </a:lnTo>
                  <a:lnTo>
                    <a:pt x="705" y="120"/>
                  </a:lnTo>
                  <a:lnTo>
                    <a:pt x="702" y="120"/>
                  </a:lnTo>
                  <a:lnTo>
                    <a:pt x="697" y="120"/>
                  </a:lnTo>
                  <a:lnTo>
                    <a:pt x="694" y="120"/>
                  </a:lnTo>
                  <a:lnTo>
                    <a:pt x="689" y="120"/>
                  </a:lnTo>
                  <a:lnTo>
                    <a:pt x="686" y="120"/>
                  </a:lnTo>
                  <a:lnTo>
                    <a:pt x="681" y="120"/>
                  </a:lnTo>
                  <a:lnTo>
                    <a:pt x="678" y="120"/>
                  </a:lnTo>
                  <a:lnTo>
                    <a:pt x="673" y="120"/>
                  </a:lnTo>
                  <a:lnTo>
                    <a:pt x="668" y="120"/>
                  </a:lnTo>
                  <a:lnTo>
                    <a:pt x="666" y="120"/>
                  </a:lnTo>
                  <a:lnTo>
                    <a:pt x="662" y="120"/>
                  </a:lnTo>
                  <a:lnTo>
                    <a:pt x="658" y="120"/>
                  </a:lnTo>
                  <a:lnTo>
                    <a:pt x="654" y="120"/>
                  </a:lnTo>
                  <a:lnTo>
                    <a:pt x="650" y="120"/>
                  </a:lnTo>
                  <a:lnTo>
                    <a:pt x="646" y="120"/>
                  </a:lnTo>
                  <a:lnTo>
                    <a:pt x="642" y="120"/>
                  </a:lnTo>
                  <a:lnTo>
                    <a:pt x="638" y="120"/>
                  </a:lnTo>
                  <a:lnTo>
                    <a:pt x="633" y="120"/>
                  </a:lnTo>
                  <a:lnTo>
                    <a:pt x="630" y="120"/>
                  </a:lnTo>
                  <a:lnTo>
                    <a:pt x="625" y="120"/>
                  </a:lnTo>
                  <a:lnTo>
                    <a:pt x="622" y="120"/>
                  </a:lnTo>
                  <a:lnTo>
                    <a:pt x="617" y="120"/>
                  </a:lnTo>
                  <a:lnTo>
                    <a:pt x="614" y="120"/>
                  </a:lnTo>
                  <a:lnTo>
                    <a:pt x="609" y="120"/>
                  </a:lnTo>
                  <a:lnTo>
                    <a:pt x="606" y="120"/>
                  </a:lnTo>
                  <a:lnTo>
                    <a:pt x="602" y="120"/>
                  </a:lnTo>
                  <a:lnTo>
                    <a:pt x="598" y="120"/>
                  </a:lnTo>
                  <a:lnTo>
                    <a:pt x="594" y="120"/>
                  </a:lnTo>
                  <a:lnTo>
                    <a:pt x="590" y="120"/>
                  </a:lnTo>
                  <a:lnTo>
                    <a:pt x="586" y="120"/>
                  </a:lnTo>
                  <a:lnTo>
                    <a:pt x="582" y="120"/>
                  </a:lnTo>
                  <a:lnTo>
                    <a:pt x="578" y="120"/>
                  </a:lnTo>
                  <a:lnTo>
                    <a:pt x="574" y="120"/>
                  </a:lnTo>
                  <a:lnTo>
                    <a:pt x="570" y="120"/>
                  </a:lnTo>
                  <a:lnTo>
                    <a:pt x="566" y="120"/>
                  </a:lnTo>
                  <a:lnTo>
                    <a:pt x="562" y="120"/>
                  </a:lnTo>
                  <a:lnTo>
                    <a:pt x="558" y="120"/>
                  </a:lnTo>
                  <a:lnTo>
                    <a:pt x="553" y="120"/>
                  </a:lnTo>
                  <a:lnTo>
                    <a:pt x="550" y="120"/>
                  </a:lnTo>
                  <a:lnTo>
                    <a:pt x="545" y="120"/>
                  </a:lnTo>
                  <a:lnTo>
                    <a:pt x="542" y="120"/>
                  </a:lnTo>
                  <a:lnTo>
                    <a:pt x="537" y="120"/>
                  </a:lnTo>
                  <a:lnTo>
                    <a:pt x="534" y="120"/>
                  </a:lnTo>
                  <a:lnTo>
                    <a:pt x="529" y="120"/>
                  </a:lnTo>
                  <a:lnTo>
                    <a:pt x="527" y="120"/>
                  </a:lnTo>
                  <a:lnTo>
                    <a:pt x="522" y="120"/>
                  </a:lnTo>
                  <a:lnTo>
                    <a:pt x="518" y="120"/>
                  </a:lnTo>
                  <a:lnTo>
                    <a:pt x="514" y="120"/>
                  </a:lnTo>
                  <a:lnTo>
                    <a:pt x="510" y="120"/>
                  </a:lnTo>
                  <a:lnTo>
                    <a:pt x="506" y="120"/>
                  </a:lnTo>
                  <a:lnTo>
                    <a:pt x="502" y="120"/>
                  </a:lnTo>
                  <a:lnTo>
                    <a:pt x="498" y="120"/>
                  </a:lnTo>
                  <a:lnTo>
                    <a:pt x="494" y="120"/>
                  </a:lnTo>
                  <a:lnTo>
                    <a:pt x="490" y="120"/>
                  </a:lnTo>
                  <a:lnTo>
                    <a:pt x="486" y="120"/>
                  </a:lnTo>
                  <a:lnTo>
                    <a:pt x="482" y="120"/>
                  </a:lnTo>
                  <a:lnTo>
                    <a:pt x="478" y="120"/>
                  </a:lnTo>
                  <a:lnTo>
                    <a:pt x="474" y="120"/>
                  </a:lnTo>
                  <a:lnTo>
                    <a:pt x="470" y="120"/>
                  </a:lnTo>
                  <a:lnTo>
                    <a:pt x="465" y="120"/>
                  </a:lnTo>
                  <a:lnTo>
                    <a:pt x="462" y="120"/>
                  </a:lnTo>
                  <a:lnTo>
                    <a:pt x="457" y="120"/>
                  </a:lnTo>
                  <a:lnTo>
                    <a:pt x="454" y="120"/>
                  </a:lnTo>
                  <a:lnTo>
                    <a:pt x="450" y="120"/>
                  </a:lnTo>
                  <a:lnTo>
                    <a:pt x="447" y="120"/>
                  </a:lnTo>
                  <a:lnTo>
                    <a:pt x="442" y="120"/>
                  </a:lnTo>
                  <a:lnTo>
                    <a:pt x="438" y="120"/>
                  </a:lnTo>
                  <a:lnTo>
                    <a:pt x="434" y="120"/>
                  </a:lnTo>
                  <a:lnTo>
                    <a:pt x="430" y="120"/>
                  </a:lnTo>
                  <a:lnTo>
                    <a:pt x="426" y="120"/>
                  </a:lnTo>
                  <a:lnTo>
                    <a:pt x="422" y="120"/>
                  </a:lnTo>
                  <a:lnTo>
                    <a:pt x="418" y="120"/>
                  </a:lnTo>
                  <a:lnTo>
                    <a:pt x="414" y="120"/>
                  </a:lnTo>
                  <a:lnTo>
                    <a:pt x="410" y="120"/>
                  </a:lnTo>
                  <a:lnTo>
                    <a:pt x="406" y="120"/>
                  </a:lnTo>
                  <a:lnTo>
                    <a:pt x="402" y="120"/>
                  </a:lnTo>
                  <a:lnTo>
                    <a:pt x="398" y="120"/>
                  </a:lnTo>
                  <a:lnTo>
                    <a:pt x="395" y="120"/>
                  </a:lnTo>
                  <a:lnTo>
                    <a:pt x="390" y="120"/>
                  </a:lnTo>
                  <a:lnTo>
                    <a:pt x="387" y="120"/>
                  </a:lnTo>
                  <a:lnTo>
                    <a:pt x="383" y="120"/>
                  </a:lnTo>
                  <a:lnTo>
                    <a:pt x="379" y="120"/>
                  </a:lnTo>
                  <a:lnTo>
                    <a:pt x="375" y="120"/>
                  </a:lnTo>
                  <a:lnTo>
                    <a:pt x="371" y="120"/>
                  </a:lnTo>
                  <a:lnTo>
                    <a:pt x="367" y="120"/>
                  </a:lnTo>
                  <a:lnTo>
                    <a:pt x="363" y="120"/>
                  </a:lnTo>
                  <a:lnTo>
                    <a:pt x="359" y="120"/>
                  </a:lnTo>
                  <a:lnTo>
                    <a:pt x="355" y="120"/>
                  </a:lnTo>
                  <a:lnTo>
                    <a:pt x="350" y="120"/>
                  </a:lnTo>
                  <a:lnTo>
                    <a:pt x="347" y="120"/>
                  </a:lnTo>
                  <a:lnTo>
                    <a:pt x="342" y="120"/>
                  </a:lnTo>
                  <a:lnTo>
                    <a:pt x="339" y="120"/>
                  </a:lnTo>
                  <a:lnTo>
                    <a:pt x="334" y="120"/>
                  </a:lnTo>
                  <a:lnTo>
                    <a:pt x="331" y="120"/>
                  </a:lnTo>
                  <a:lnTo>
                    <a:pt x="326" y="120"/>
                  </a:lnTo>
                  <a:lnTo>
                    <a:pt x="323" y="120"/>
                  </a:lnTo>
                  <a:lnTo>
                    <a:pt x="319" y="120"/>
                  </a:lnTo>
                  <a:lnTo>
                    <a:pt x="315" y="120"/>
                  </a:lnTo>
                  <a:lnTo>
                    <a:pt x="311" y="120"/>
                  </a:lnTo>
                  <a:lnTo>
                    <a:pt x="307" y="120"/>
                  </a:lnTo>
                  <a:lnTo>
                    <a:pt x="303" y="120"/>
                  </a:lnTo>
                  <a:lnTo>
                    <a:pt x="299" y="120"/>
                  </a:lnTo>
                  <a:lnTo>
                    <a:pt x="295" y="120"/>
                  </a:lnTo>
                  <a:lnTo>
                    <a:pt x="291" y="120"/>
                  </a:lnTo>
                  <a:lnTo>
                    <a:pt x="287" y="120"/>
                  </a:lnTo>
                  <a:lnTo>
                    <a:pt x="283" y="120"/>
                  </a:lnTo>
                  <a:lnTo>
                    <a:pt x="279" y="120"/>
                  </a:lnTo>
                  <a:lnTo>
                    <a:pt x="275" y="120"/>
                  </a:lnTo>
                  <a:lnTo>
                    <a:pt x="270" y="120"/>
                  </a:lnTo>
                  <a:lnTo>
                    <a:pt x="267" y="120"/>
                  </a:lnTo>
                  <a:lnTo>
                    <a:pt x="262" y="120"/>
                  </a:lnTo>
                  <a:lnTo>
                    <a:pt x="259" y="120"/>
                  </a:lnTo>
                  <a:lnTo>
                    <a:pt x="254" y="120"/>
                  </a:lnTo>
                  <a:lnTo>
                    <a:pt x="251" y="120"/>
                  </a:lnTo>
                  <a:lnTo>
                    <a:pt x="246" y="120"/>
                  </a:lnTo>
                  <a:lnTo>
                    <a:pt x="243" y="120"/>
                  </a:lnTo>
                  <a:lnTo>
                    <a:pt x="239" y="120"/>
                  </a:lnTo>
                  <a:lnTo>
                    <a:pt x="235" y="120"/>
                  </a:lnTo>
                  <a:lnTo>
                    <a:pt x="231" y="120"/>
                  </a:lnTo>
                  <a:lnTo>
                    <a:pt x="227" y="120"/>
                  </a:lnTo>
                  <a:lnTo>
                    <a:pt x="223" y="120"/>
                  </a:lnTo>
                  <a:lnTo>
                    <a:pt x="219" y="120"/>
                  </a:lnTo>
                  <a:lnTo>
                    <a:pt x="215" y="120"/>
                  </a:lnTo>
                  <a:lnTo>
                    <a:pt x="211" y="120"/>
                  </a:lnTo>
                  <a:lnTo>
                    <a:pt x="207" y="120"/>
                  </a:lnTo>
                  <a:lnTo>
                    <a:pt x="203" y="120"/>
                  </a:lnTo>
                  <a:lnTo>
                    <a:pt x="199" y="120"/>
                  </a:lnTo>
                  <a:lnTo>
                    <a:pt x="195" y="120"/>
                  </a:lnTo>
                  <a:lnTo>
                    <a:pt x="190" y="120"/>
                  </a:lnTo>
                  <a:lnTo>
                    <a:pt x="187" y="120"/>
                  </a:lnTo>
                  <a:lnTo>
                    <a:pt x="182" y="120"/>
                  </a:lnTo>
                  <a:lnTo>
                    <a:pt x="179" y="120"/>
                  </a:lnTo>
                  <a:lnTo>
                    <a:pt x="174" y="120"/>
                  </a:lnTo>
                  <a:lnTo>
                    <a:pt x="172" y="120"/>
                  </a:lnTo>
                  <a:lnTo>
                    <a:pt x="167" y="120"/>
                  </a:lnTo>
                  <a:lnTo>
                    <a:pt x="164" y="120"/>
                  </a:lnTo>
                  <a:lnTo>
                    <a:pt x="159" y="120"/>
                  </a:lnTo>
                  <a:lnTo>
                    <a:pt x="155" y="120"/>
                  </a:lnTo>
                  <a:lnTo>
                    <a:pt x="151" y="120"/>
                  </a:lnTo>
                  <a:lnTo>
                    <a:pt x="147" y="120"/>
                  </a:lnTo>
                  <a:lnTo>
                    <a:pt x="143" y="120"/>
                  </a:lnTo>
                  <a:lnTo>
                    <a:pt x="139" y="120"/>
                  </a:lnTo>
                  <a:lnTo>
                    <a:pt x="135" y="120"/>
                  </a:lnTo>
                  <a:lnTo>
                    <a:pt x="131" y="120"/>
                  </a:lnTo>
                  <a:lnTo>
                    <a:pt x="127" y="120"/>
                  </a:lnTo>
                  <a:lnTo>
                    <a:pt x="123" y="120"/>
                  </a:lnTo>
                  <a:lnTo>
                    <a:pt x="119" y="120"/>
                  </a:lnTo>
                  <a:lnTo>
                    <a:pt x="115" y="120"/>
                  </a:lnTo>
                  <a:lnTo>
                    <a:pt x="110" y="120"/>
                  </a:lnTo>
                  <a:lnTo>
                    <a:pt x="108" y="120"/>
                  </a:lnTo>
                  <a:lnTo>
                    <a:pt x="103" y="120"/>
                  </a:lnTo>
                  <a:lnTo>
                    <a:pt x="100" y="120"/>
                  </a:lnTo>
                  <a:lnTo>
                    <a:pt x="95" y="120"/>
                  </a:lnTo>
                  <a:lnTo>
                    <a:pt x="92" y="120"/>
                  </a:lnTo>
                  <a:lnTo>
                    <a:pt x="87" y="120"/>
                  </a:lnTo>
                  <a:lnTo>
                    <a:pt x="84" y="120"/>
                  </a:lnTo>
                  <a:lnTo>
                    <a:pt x="79" y="120"/>
                  </a:lnTo>
                  <a:lnTo>
                    <a:pt x="75" y="120"/>
                  </a:lnTo>
                  <a:lnTo>
                    <a:pt x="71" y="120"/>
                  </a:lnTo>
                  <a:lnTo>
                    <a:pt x="67" y="120"/>
                  </a:lnTo>
                  <a:lnTo>
                    <a:pt x="63" y="120"/>
                  </a:lnTo>
                  <a:lnTo>
                    <a:pt x="59" y="120"/>
                  </a:lnTo>
                  <a:lnTo>
                    <a:pt x="55" y="120"/>
                  </a:lnTo>
                  <a:lnTo>
                    <a:pt x="51" y="120"/>
                  </a:lnTo>
                  <a:lnTo>
                    <a:pt x="47" y="120"/>
                  </a:lnTo>
                  <a:lnTo>
                    <a:pt x="43" y="120"/>
                  </a:lnTo>
                  <a:lnTo>
                    <a:pt x="39" y="120"/>
                  </a:lnTo>
                  <a:lnTo>
                    <a:pt x="35" y="120"/>
                  </a:lnTo>
                  <a:lnTo>
                    <a:pt x="31" y="120"/>
                  </a:lnTo>
                  <a:lnTo>
                    <a:pt x="28" y="120"/>
                  </a:lnTo>
                  <a:lnTo>
                    <a:pt x="23" y="120"/>
                  </a:lnTo>
                  <a:lnTo>
                    <a:pt x="20" y="120"/>
                  </a:lnTo>
                  <a:lnTo>
                    <a:pt x="15" y="120"/>
                  </a:lnTo>
                  <a:lnTo>
                    <a:pt x="12" y="120"/>
                  </a:lnTo>
                  <a:lnTo>
                    <a:pt x="7" y="120"/>
                  </a:lnTo>
                  <a:lnTo>
                    <a:pt x="4" y="120"/>
                  </a:lnTo>
                  <a:lnTo>
                    <a:pt x="0" y="120"/>
                  </a:lnTo>
                </a:path>
              </a:pathLst>
            </a:custGeom>
            <a:solidFill>
              <a:srgbClr val="CC0000"/>
            </a:solidFill>
            <a:ln w="12700" cap="rnd">
              <a:noFill/>
              <a:round/>
              <a:headEnd/>
              <a:tailEnd/>
            </a:ln>
          </p:spPr>
          <p:txBody>
            <a:bodyPr/>
            <a:lstStyle/>
            <a:p>
              <a:endParaRPr lang="en-US"/>
            </a:p>
          </p:txBody>
        </p:sp>
        <p:sp>
          <p:nvSpPr>
            <p:cNvPr id="5138" name="Line 16"/>
            <p:cNvSpPr>
              <a:spLocks noChangeShapeType="1"/>
            </p:cNvSpPr>
            <p:nvPr/>
          </p:nvSpPr>
          <p:spPr bwMode="auto">
            <a:xfrm flipH="1">
              <a:off x="295" y="3169"/>
              <a:ext cx="2420" cy="0"/>
            </a:xfrm>
            <a:prstGeom prst="line">
              <a:avLst/>
            </a:prstGeom>
            <a:noFill/>
            <a:ln w="12700">
              <a:solidFill>
                <a:srgbClr val="000000"/>
              </a:solidFill>
              <a:round/>
              <a:headEnd/>
              <a:tailEnd/>
            </a:ln>
          </p:spPr>
          <p:txBody>
            <a:bodyPr wrap="none" anchor="ctr"/>
            <a:lstStyle/>
            <a:p>
              <a:endParaRPr lang="en-US"/>
            </a:p>
          </p:txBody>
        </p:sp>
        <p:sp>
          <p:nvSpPr>
            <p:cNvPr id="5139" name="Line 17"/>
            <p:cNvSpPr>
              <a:spLocks noChangeShapeType="1"/>
            </p:cNvSpPr>
            <p:nvPr/>
          </p:nvSpPr>
          <p:spPr bwMode="auto">
            <a:xfrm flipH="1">
              <a:off x="2427" y="2792"/>
              <a:ext cx="29" cy="246"/>
            </a:xfrm>
            <a:prstGeom prst="line">
              <a:avLst/>
            </a:prstGeom>
            <a:noFill/>
            <a:ln w="25400">
              <a:solidFill>
                <a:srgbClr val="000000"/>
              </a:solidFill>
              <a:round/>
              <a:headEnd/>
              <a:tailEnd type="triangle" w="med" len="med"/>
            </a:ln>
          </p:spPr>
          <p:txBody>
            <a:bodyPr wrap="none" anchor="ctr"/>
            <a:lstStyle/>
            <a:p>
              <a:endParaRPr lang="en-US"/>
            </a:p>
          </p:txBody>
        </p:sp>
        <p:sp>
          <p:nvSpPr>
            <p:cNvPr id="5140" name="Rectangle 18"/>
            <p:cNvSpPr>
              <a:spLocks noChangeArrowheads="1"/>
            </p:cNvSpPr>
            <p:nvPr/>
          </p:nvSpPr>
          <p:spPr bwMode="auto">
            <a:xfrm flipH="1">
              <a:off x="2028" y="2402"/>
              <a:ext cx="796"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sp>
          <p:nvSpPr>
            <p:cNvPr id="5141" name="Rectangle 19"/>
            <p:cNvSpPr>
              <a:spLocks noChangeArrowheads="1"/>
            </p:cNvSpPr>
            <p:nvPr/>
          </p:nvSpPr>
          <p:spPr bwMode="auto">
            <a:xfrm flipH="1">
              <a:off x="741" y="2889"/>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5142" name="Line 20"/>
            <p:cNvSpPr>
              <a:spLocks noChangeShapeType="1"/>
            </p:cNvSpPr>
            <p:nvPr/>
          </p:nvSpPr>
          <p:spPr bwMode="auto">
            <a:xfrm flipV="1">
              <a:off x="2328" y="3221"/>
              <a:ext cx="0" cy="453"/>
            </a:xfrm>
            <a:prstGeom prst="line">
              <a:avLst/>
            </a:prstGeom>
            <a:noFill/>
            <a:ln w="25400">
              <a:solidFill>
                <a:srgbClr val="000000"/>
              </a:solidFill>
              <a:round/>
              <a:headEnd/>
              <a:tailEnd type="triangle" w="med" len="med"/>
            </a:ln>
          </p:spPr>
          <p:txBody>
            <a:bodyPr wrap="none" anchor="ctr"/>
            <a:lstStyle/>
            <a:p>
              <a:endParaRPr lang="en-US"/>
            </a:p>
          </p:txBody>
        </p:sp>
        <p:sp>
          <p:nvSpPr>
            <p:cNvPr id="5143" name="Rectangle 21"/>
            <p:cNvSpPr>
              <a:spLocks noChangeArrowheads="1"/>
            </p:cNvSpPr>
            <p:nvPr/>
          </p:nvSpPr>
          <p:spPr bwMode="auto">
            <a:xfrm>
              <a:off x="1303" y="3135"/>
              <a:ext cx="35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a:t>
              </a:r>
            </a:p>
          </p:txBody>
        </p:sp>
        <p:graphicFrame>
          <p:nvGraphicFramePr>
            <p:cNvPr id="5123" name="Object 22">
              <a:hlinkClick r:id="" action="ppaction://ole?verb=0"/>
            </p:cNvPr>
            <p:cNvGraphicFramePr>
              <a:graphicFrameLocks/>
            </p:cNvGraphicFramePr>
            <p:nvPr/>
          </p:nvGraphicFramePr>
          <p:xfrm>
            <a:off x="2185" y="3718"/>
            <a:ext cx="591" cy="200"/>
          </p:xfrm>
          <a:graphic>
            <a:graphicData uri="http://schemas.openxmlformats.org/presentationml/2006/ole">
              <mc:AlternateContent xmlns:mc="http://schemas.openxmlformats.org/markup-compatibility/2006">
                <mc:Choice xmlns:v="urn:schemas-microsoft-com:vml" Requires="v">
                  <p:oleObj spid="_x0000_s155729" name="Equation" r:id="rId6" imgW="556920" imgH="150480" progId="Equation.2">
                    <p:embed/>
                  </p:oleObj>
                </mc:Choice>
                <mc:Fallback>
                  <p:oleObj name="Equation" r:id="rId6" imgW="556920" imgH="150480" progId="Equation.2">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5" y="3718"/>
                          <a:ext cx="5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4" name="Line 23"/>
            <p:cNvSpPr>
              <a:spLocks noChangeShapeType="1"/>
            </p:cNvSpPr>
            <p:nvPr/>
          </p:nvSpPr>
          <p:spPr bwMode="auto">
            <a:xfrm>
              <a:off x="440" y="2936"/>
              <a:ext cx="125" cy="183"/>
            </a:xfrm>
            <a:prstGeom prst="line">
              <a:avLst/>
            </a:prstGeom>
            <a:noFill/>
            <a:ln w="25400">
              <a:solidFill>
                <a:srgbClr val="000000"/>
              </a:solidFill>
              <a:round/>
              <a:headEnd/>
              <a:tailEnd type="triangle" w="med" len="med"/>
            </a:ln>
          </p:spPr>
          <p:txBody>
            <a:bodyPr wrap="none" anchor="ctr"/>
            <a:lstStyle/>
            <a:p>
              <a:endParaRPr lang="en-US"/>
            </a:p>
          </p:txBody>
        </p:sp>
        <p:sp>
          <p:nvSpPr>
            <p:cNvPr id="5145" name="Rectangle 24"/>
            <p:cNvSpPr>
              <a:spLocks noChangeArrowheads="1"/>
            </p:cNvSpPr>
            <p:nvPr/>
          </p:nvSpPr>
          <p:spPr bwMode="auto">
            <a:xfrm flipH="1">
              <a:off x="234" y="2546"/>
              <a:ext cx="796"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graphicFrame>
          <p:nvGraphicFramePr>
            <p:cNvPr id="5124" name="Object 25">
              <a:hlinkClick r:id="" action="ppaction://ole?verb=0"/>
            </p:cNvPr>
            <p:cNvGraphicFramePr>
              <a:graphicFrameLocks/>
            </p:cNvGraphicFramePr>
            <p:nvPr/>
          </p:nvGraphicFramePr>
          <p:xfrm>
            <a:off x="379" y="3658"/>
            <a:ext cx="691" cy="192"/>
          </p:xfrm>
          <a:graphic>
            <a:graphicData uri="http://schemas.openxmlformats.org/presentationml/2006/ole">
              <mc:AlternateContent xmlns:mc="http://schemas.openxmlformats.org/markup-compatibility/2006">
                <mc:Choice xmlns:v="urn:schemas-microsoft-com:vml" Requires="v">
                  <p:oleObj spid="_x0000_s155730" name="Equation" r:id="rId8" imgW="658800" imgH="150480" progId="Equation.2">
                    <p:embed/>
                  </p:oleObj>
                </mc:Choice>
                <mc:Fallback>
                  <p:oleObj name="Equation" r:id="rId8" imgW="658800" imgH="150480" progId="Equation.2">
                    <p:embed/>
                    <p:pic>
                      <p:nvPicPr>
                        <p:cNvPr id="0" name="Object 2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 y="3658"/>
                          <a:ext cx="6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6" name="Line 26"/>
            <p:cNvSpPr>
              <a:spLocks noChangeShapeType="1"/>
            </p:cNvSpPr>
            <p:nvPr/>
          </p:nvSpPr>
          <p:spPr bwMode="auto">
            <a:xfrm flipV="1">
              <a:off x="685" y="3161"/>
              <a:ext cx="0" cy="452"/>
            </a:xfrm>
            <a:prstGeom prst="line">
              <a:avLst/>
            </a:prstGeom>
            <a:noFill/>
            <a:ln w="25400">
              <a:solidFill>
                <a:srgbClr val="000000"/>
              </a:solidFill>
              <a:round/>
              <a:headEnd/>
              <a:tailEnd type="triangle" w="med" len="med"/>
            </a:ln>
          </p:spPr>
          <p:txBody>
            <a:bodyPr wrap="none" anchor="ctr"/>
            <a:lstStyle/>
            <a:p>
              <a:endParaRPr lang="en-US"/>
            </a:p>
          </p:txBody>
        </p:sp>
        <p:graphicFrame>
          <p:nvGraphicFramePr>
            <p:cNvPr id="5125" name="Object 27">
              <a:hlinkClick r:id="" action="ppaction://ole?verb=0"/>
            </p:cNvPr>
            <p:cNvGraphicFramePr>
              <a:graphicFrameLocks/>
            </p:cNvGraphicFramePr>
            <p:nvPr/>
          </p:nvGraphicFramePr>
          <p:xfrm>
            <a:off x="2310" y="2044"/>
            <a:ext cx="522" cy="409"/>
          </p:xfrm>
          <a:graphic>
            <a:graphicData uri="http://schemas.openxmlformats.org/presentationml/2006/ole">
              <mc:AlternateContent xmlns:mc="http://schemas.openxmlformats.org/markup-compatibility/2006">
                <mc:Choice xmlns:v="urn:schemas-microsoft-com:vml" Requires="v">
                  <p:oleObj spid="_x0000_s155731" name="Equation" r:id="rId10" imgW="544320" imgH="392040" progId="Equation.2">
                    <p:embed/>
                  </p:oleObj>
                </mc:Choice>
                <mc:Fallback>
                  <p:oleObj name="Equation" r:id="rId10" imgW="544320" imgH="392040" progId="Equation.2">
                    <p:embed/>
                    <p:pic>
                      <p:nvPicPr>
                        <p:cNvPr id="0" name="Object 2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0" y="2044"/>
                          <a:ext cx="522"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28">
              <a:hlinkClick r:id="" action="ppaction://ole?verb=0"/>
            </p:cNvPr>
            <p:cNvGraphicFramePr>
              <a:graphicFrameLocks/>
            </p:cNvGraphicFramePr>
            <p:nvPr/>
          </p:nvGraphicFramePr>
          <p:xfrm>
            <a:off x="264" y="2115"/>
            <a:ext cx="504" cy="398"/>
          </p:xfrm>
          <a:graphic>
            <a:graphicData uri="http://schemas.openxmlformats.org/presentationml/2006/ole">
              <mc:AlternateContent xmlns:mc="http://schemas.openxmlformats.org/markup-compatibility/2006">
                <mc:Choice xmlns:v="urn:schemas-microsoft-com:vml" Requires="v">
                  <p:oleObj spid="_x0000_s155732" name="Equation" r:id="rId12" imgW="544320" imgH="392040" progId="Equation.2">
                    <p:embed/>
                  </p:oleObj>
                </mc:Choice>
                <mc:Fallback>
                  <p:oleObj name="Equation" r:id="rId12" imgW="544320" imgH="392040" progId="Equation.2">
                    <p:embed/>
                    <p:pic>
                      <p:nvPicPr>
                        <p:cNvPr id="0" name="Object 2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 y="2115"/>
                          <a:ext cx="504"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5655" name="Object 7">
            <a:hlinkClick r:id="" action="ppaction://ole?verb=0"/>
          </p:cNvPr>
          <p:cNvGraphicFramePr>
            <a:graphicFrameLocks/>
          </p:cNvGraphicFramePr>
          <p:nvPr/>
        </p:nvGraphicFramePr>
        <p:xfrm>
          <a:off x="1066800" y="4114800"/>
          <a:ext cx="1828800" cy="515938"/>
        </p:xfrm>
        <a:graphic>
          <a:graphicData uri="http://schemas.openxmlformats.org/presentationml/2006/ole">
            <mc:AlternateContent xmlns:mc="http://schemas.openxmlformats.org/markup-compatibility/2006">
              <mc:Choice xmlns:v="urn:schemas-microsoft-com:vml" Requires="v">
                <p:oleObj spid="_x0000_s155733" name="Equation" r:id="rId13" imgW="711000" imgH="203040" progId="Equation.3">
                  <p:embed/>
                </p:oleObj>
              </mc:Choice>
              <mc:Fallback>
                <p:oleObj name="Equation" r:id="rId13" imgW="711000" imgH="203040"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4114800"/>
                        <a:ext cx="1828800" cy="51593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615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6151" name="Rectangle 4"/>
          <p:cNvSpPr>
            <a:spLocks noGrp="1" noChangeArrowheads="1"/>
          </p:cNvSpPr>
          <p:nvPr>
            <p:ph type="title"/>
          </p:nvPr>
        </p:nvSpPr>
        <p:spPr>
          <a:xfrm>
            <a:off x="304800" y="304800"/>
            <a:ext cx="8534400" cy="914400"/>
          </a:xfrm>
          <a:noFill/>
        </p:spPr>
        <p:txBody>
          <a:bodyPr lIns="90488" tIns="44450" rIns="90488" bIns="44450"/>
          <a:lstStyle/>
          <a:p>
            <a:r>
              <a:rPr lang="en-US" sz="3600" smtClean="0"/>
              <a:t>Income Example: </a:t>
            </a:r>
            <a:br>
              <a:rPr lang="en-US" sz="3600" smtClean="0"/>
            </a:br>
            <a:r>
              <a:rPr lang="en-US" sz="3600" smtClean="0"/>
              <a:t>Two-tailed Test</a:t>
            </a:r>
            <a:endParaRPr lang="en-US" smtClean="0"/>
          </a:p>
        </p:txBody>
      </p:sp>
      <p:graphicFrame>
        <p:nvGraphicFramePr>
          <p:cNvPr id="6146" name="Object 6">
            <a:hlinkClick r:id="" action="ppaction://ole?verb=0"/>
          </p:cNvPr>
          <p:cNvGraphicFramePr>
            <a:graphicFrameLocks/>
          </p:cNvGraphicFramePr>
          <p:nvPr/>
        </p:nvGraphicFramePr>
        <p:xfrm>
          <a:off x="1752600" y="1828800"/>
          <a:ext cx="4806950" cy="1036638"/>
        </p:xfrm>
        <a:graphic>
          <a:graphicData uri="http://schemas.openxmlformats.org/presentationml/2006/ole">
            <mc:AlternateContent xmlns:mc="http://schemas.openxmlformats.org/markup-compatibility/2006">
              <mc:Choice xmlns:v="urn:schemas-microsoft-com:vml" Requires="v">
                <p:oleObj spid="_x0000_s156713" name="Equation" r:id="rId4" imgW="2081160" imgH="457200" progId="Equation.2">
                  <p:embed/>
                </p:oleObj>
              </mc:Choice>
              <mc:Fallback>
                <p:oleObj name="Equation" r:id="rId4" imgW="2081160" imgH="457200" progId="Equation.2">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828800"/>
                        <a:ext cx="4806950" cy="103663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7">
            <a:hlinkClick r:id="" action="ppaction://ole?verb=0"/>
          </p:cNvPr>
          <p:cNvGraphicFramePr>
            <a:graphicFrameLocks/>
          </p:cNvGraphicFramePr>
          <p:nvPr/>
        </p:nvGraphicFramePr>
        <p:xfrm>
          <a:off x="1752600" y="3179763"/>
          <a:ext cx="4716463" cy="1611312"/>
        </p:xfrm>
        <a:graphic>
          <a:graphicData uri="http://schemas.openxmlformats.org/presentationml/2006/ole">
            <mc:AlternateContent xmlns:mc="http://schemas.openxmlformats.org/markup-compatibility/2006">
              <mc:Choice xmlns:v="urn:schemas-microsoft-com:vml" Requires="v">
                <p:oleObj spid="_x0000_s156714" name="Equation" r:id="rId6" imgW="2247840" imgH="634680" progId="Equation.3">
                  <p:embed/>
                </p:oleObj>
              </mc:Choice>
              <mc:Fallback>
                <p:oleObj name="Equation" r:id="rId6" imgW="2247840" imgH="63468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179763"/>
                        <a:ext cx="4716463" cy="1611312"/>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8">
            <a:hlinkClick r:id="" action="ppaction://ole?verb=0"/>
          </p:cNvPr>
          <p:cNvGraphicFramePr>
            <a:graphicFrameLocks/>
          </p:cNvGraphicFramePr>
          <p:nvPr/>
        </p:nvGraphicFramePr>
        <p:xfrm>
          <a:off x="1752600" y="5105400"/>
          <a:ext cx="3584575" cy="404813"/>
        </p:xfrm>
        <a:graphic>
          <a:graphicData uri="http://schemas.openxmlformats.org/presentationml/2006/ole">
            <mc:AlternateContent xmlns:mc="http://schemas.openxmlformats.org/markup-compatibility/2006">
              <mc:Choice xmlns:v="urn:schemas-microsoft-com:vml" Requires="v">
                <p:oleObj spid="_x0000_s156715" name="Equation" r:id="rId8" imgW="1866600" imgH="253800" progId="Equation.3">
                  <p:embed/>
                </p:oleObj>
              </mc:Choice>
              <mc:Fallback>
                <p:oleObj name="Equation" r:id="rId8" imgW="1866600" imgH="2538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5105400"/>
                        <a:ext cx="3584575" cy="40481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717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7179" name="Rectangle 4"/>
          <p:cNvSpPr>
            <a:spLocks noGrp="1" noChangeArrowheads="1"/>
          </p:cNvSpPr>
          <p:nvPr>
            <p:ph type="title"/>
          </p:nvPr>
        </p:nvSpPr>
        <p:spPr>
          <a:xfrm>
            <a:off x="381000" y="133350"/>
            <a:ext cx="8420100" cy="1143000"/>
          </a:xfrm>
          <a:noFill/>
        </p:spPr>
        <p:txBody>
          <a:bodyPr lIns="90488" tIns="44450" rIns="90488" bIns="44450"/>
          <a:lstStyle/>
          <a:p>
            <a:r>
              <a:rPr lang="en-US" smtClean="0"/>
              <a:t>Net Income Example:</a:t>
            </a:r>
            <a:br>
              <a:rPr lang="en-US" smtClean="0"/>
            </a:br>
            <a:r>
              <a:rPr lang="en-US" smtClean="0"/>
              <a:t>Critical Value Method</a:t>
            </a:r>
          </a:p>
        </p:txBody>
      </p:sp>
      <p:graphicFrame>
        <p:nvGraphicFramePr>
          <p:cNvPr id="7170" name="Object 5">
            <a:hlinkClick r:id="" action="ppaction://ole?verb=0"/>
          </p:cNvPr>
          <p:cNvGraphicFramePr>
            <a:graphicFrameLocks/>
          </p:cNvGraphicFramePr>
          <p:nvPr/>
        </p:nvGraphicFramePr>
        <p:xfrm>
          <a:off x="5551488" y="3941763"/>
          <a:ext cx="2765425" cy="2197100"/>
        </p:xfrm>
        <a:graphic>
          <a:graphicData uri="http://schemas.openxmlformats.org/presentationml/2006/ole">
            <mc:AlternateContent xmlns:mc="http://schemas.openxmlformats.org/markup-compatibility/2006">
              <mc:Choice xmlns:v="urn:schemas-microsoft-com:vml" Requires="v">
                <p:oleObj spid="_x0000_s157789" name="Equation" r:id="rId4" imgW="1674720" imgH="1268280" progId="Equation.2">
                  <p:embed/>
                </p:oleObj>
              </mc:Choice>
              <mc:Fallback>
                <p:oleObj name="Equation" r:id="rId4" imgW="1674720" imgH="1268280"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1488" y="3941763"/>
                        <a:ext cx="2765425" cy="219710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6">
            <a:hlinkClick r:id="" action="ppaction://ole?verb=0"/>
          </p:cNvPr>
          <p:cNvGraphicFramePr>
            <a:graphicFrameLocks/>
          </p:cNvGraphicFramePr>
          <p:nvPr/>
        </p:nvGraphicFramePr>
        <p:xfrm>
          <a:off x="455613" y="1501775"/>
          <a:ext cx="3321050" cy="1411288"/>
        </p:xfrm>
        <a:graphic>
          <a:graphicData uri="http://schemas.openxmlformats.org/presentationml/2006/ole">
            <mc:AlternateContent xmlns:mc="http://schemas.openxmlformats.org/markup-compatibility/2006">
              <mc:Choice xmlns:v="urn:schemas-microsoft-com:vml" Requires="v">
                <p:oleObj spid="_x0000_s157790" name="Equation" r:id="rId6" imgW="1130040" imgH="431640" progId="Equation.3">
                  <p:embed/>
                </p:oleObj>
              </mc:Choice>
              <mc:Fallback>
                <p:oleObj name="Equation" r:id="rId6" imgW="1130040" imgH="43164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613" y="1501775"/>
                        <a:ext cx="3321050" cy="141128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7">
            <a:hlinkClick r:id="" action="ppaction://ole?verb=0"/>
          </p:cNvPr>
          <p:cNvGraphicFramePr>
            <a:graphicFrameLocks/>
          </p:cNvGraphicFramePr>
          <p:nvPr/>
        </p:nvGraphicFramePr>
        <p:xfrm>
          <a:off x="5551488" y="1503363"/>
          <a:ext cx="2765425" cy="2197100"/>
        </p:xfrm>
        <a:graphic>
          <a:graphicData uri="http://schemas.openxmlformats.org/presentationml/2006/ole">
            <mc:AlternateContent xmlns:mc="http://schemas.openxmlformats.org/markup-compatibility/2006">
              <mc:Choice xmlns:v="urn:schemas-microsoft-com:vml" Requires="v">
                <p:oleObj spid="_x0000_s157791" name="Equation" r:id="rId8" imgW="1674720" imgH="1268280" progId="Equation.2">
                  <p:embed/>
                </p:oleObj>
              </mc:Choice>
              <mc:Fallback>
                <p:oleObj name="Equation" r:id="rId8" imgW="1674720" imgH="1268280" progId="Equation.2">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1488" y="1503363"/>
                        <a:ext cx="2765425" cy="219710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4"/>
          <p:cNvGrpSpPr>
            <a:grpSpLocks/>
          </p:cNvGrpSpPr>
          <p:nvPr/>
        </p:nvGrpSpPr>
        <p:grpSpPr bwMode="auto">
          <a:xfrm>
            <a:off x="609600" y="3048000"/>
            <a:ext cx="4162425" cy="3041650"/>
            <a:chOff x="414" y="2044"/>
            <a:chExt cx="2622" cy="1916"/>
          </a:xfrm>
        </p:grpSpPr>
        <p:sp>
          <p:nvSpPr>
            <p:cNvPr id="7181" name="Rectangle 8"/>
            <p:cNvSpPr>
              <a:spLocks noChangeArrowheads="1"/>
            </p:cNvSpPr>
            <p:nvPr/>
          </p:nvSpPr>
          <p:spPr bwMode="auto">
            <a:xfrm>
              <a:off x="414" y="2071"/>
              <a:ext cx="2622" cy="1889"/>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7182" name="Freeform 9"/>
            <p:cNvSpPr>
              <a:spLocks/>
            </p:cNvSpPr>
            <p:nvPr/>
          </p:nvSpPr>
          <p:spPr bwMode="auto">
            <a:xfrm>
              <a:off x="900" y="2157"/>
              <a:ext cx="2001" cy="1014"/>
            </a:xfrm>
            <a:custGeom>
              <a:avLst/>
              <a:gdLst>
                <a:gd name="T0" fmla="*/ 1939 w 2001"/>
                <a:gd name="T1" fmla="*/ 995 h 1014"/>
                <a:gd name="T2" fmla="*/ 1875 w 2001"/>
                <a:gd name="T3" fmla="*/ 985 h 1014"/>
                <a:gd name="T4" fmla="*/ 1811 w 2001"/>
                <a:gd name="T5" fmla="*/ 971 h 1014"/>
                <a:gd name="T6" fmla="*/ 1747 w 2001"/>
                <a:gd name="T7" fmla="*/ 952 h 1014"/>
                <a:gd name="T8" fmla="*/ 1683 w 2001"/>
                <a:gd name="T9" fmla="*/ 925 h 1014"/>
                <a:gd name="T10" fmla="*/ 1620 w 2001"/>
                <a:gd name="T11" fmla="*/ 888 h 1014"/>
                <a:gd name="T12" fmla="*/ 1556 w 2001"/>
                <a:gd name="T13" fmla="*/ 843 h 1014"/>
                <a:gd name="T14" fmla="*/ 1491 w 2001"/>
                <a:gd name="T15" fmla="*/ 786 h 1014"/>
                <a:gd name="T16" fmla="*/ 1427 w 2001"/>
                <a:gd name="T17" fmla="*/ 717 h 1014"/>
                <a:gd name="T18" fmla="*/ 1362 w 2001"/>
                <a:gd name="T19" fmla="*/ 638 h 1014"/>
                <a:gd name="T20" fmla="*/ 1298 w 2001"/>
                <a:gd name="T21" fmla="*/ 549 h 1014"/>
                <a:gd name="T22" fmla="*/ 1234 w 2001"/>
                <a:gd name="T23" fmla="*/ 453 h 1014"/>
                <a:gd name="T24" fmla="*/ 1170 w 2001"/>
                <a:gd name="T25" fmla="*/ 356 h 1014"/>
                <a:gd name="T26" fmla="*/ 1106 w 2001"/>
                <a:gd name="T27" fmla="*/ 259 h 1014"/>
                <a:gd name="T28" fmla="*/ 1041 w 2001"/>
                <a:gd name="T29" fmla="*/ 171 h 1014"/>
                <a:gd name="T30" fmla="*/ 977 w 2001"/>
                <a:gd name="T31" fmla="*/ 97 h 1014"/>
                <a:gd name="T32" fmla="*/ 913 w 2001"/>
                <a:gd name="T33" fmla="*/ 41 h 1014"/>
                <a:gd name="T34" fmla="*/ 849 w 2001"/>
                <a:gd name="T35" fmla="*/ 7 h 1014"/>
                <a:gd name="T36" fmla="*/ 784 w 2001"/>
                <a:gd name="T37" fmla="*/ 0 h 1014"/>
                <a:gd name="T38" fmla="*/ 721 w 2001"/>
                <a:gd name="T39" fmla="*/ 17 h 1014"/>
                <a:gd name="T40" fmla="*/ 657 w 2001"/>
                <a:gd name="T41" fmla="*/ 60 h 1014"/>
                <a:gd name="T42" fmla="*/ 593 w 2001"/>
                <a:gd name="T43" fmla="*/ 122 h 1014"/>
                <a:gd name="T44" fmla="*/ 528 w 2001"/>
                <a:gd name="T45" fmla="*/ 203 h 1014"/>
                <a:gd name="T46" fmla="*/ 464 w 2001"/>
                <a:gd name="T47" fmla="*/ 294 h 1014"/>
                <a:gd name="T48" fmla="*/ 400 w 2001"/>
                <a:gd name="T49" fmla="*/ 392 h 1014"/>
                <a:gd name="T50" fmla="*/ 336 w 2001"/>
                <a:gd name="T51" fmla="*/ 490 h 1014"/>
                <a:gd name="T52" fmla="*/ 272 w 2001"/>
                <a:gd name="T53" fmla="*/ 584 h 1014"/>
                <a:gd name="T54" fmla="*/ 208 w 2001"/>
                <a:gd name="T55" fmla="*/ 669 h 1014"/>
                <a:gd name="T56" fmla="*/ 144 w 2001"/>
                <a:gd name="T57" fmla="*/ 744 h 1014"/>
                <a:gd name="T58" fmla="*/ 79 w 2001"/>
                <a:gd name="T59" fmla="*/ 809 h 1014"/>
                <a:gd name="T60" fmla="*/ 14 w 2001"/>
                <a:gd name="T61" fmla="*/ 862 h 1014"/>
                <a:gd name="T62" fmla="*/ 43 w 2001"/>
                <a:gd name="T63" fmla="*/ 1013 h 1014"/>
                <a:gd name="T64" fmla="*/ 107 w 2001"/>
                <a:gd name="T65" fmla="*/ 1013 h 1014"/>
                <a:gd name="T66" fmla="*/ 172 w 2001"/>
                <a:gd name="T67" fmla="*/ 1013 h 1014"/>
                <a:gd name="T68" fmla="*/ 236 w 2001"/>
                <a:gd name="T69" fmla="*/ 1013 h 1014"/>
                <a:gd name="T70" fmla="*/ 300 w 2001"/>
                <a:gd name="T71" fmla="*/ 1013 h 1014"/>
                <a:gd name="T72" fmla="*/ 363 w 2001"/>
                <a:gd name="T73" fmla="*/ 1013 h 1014"/>
                <a:gd name="T74" fmla="*/ 428 w 2001"/>
                <a:gd name="T75" fmla="*/ 1013 h 1014"/>
                <a:gd name="T76" fmla="*/ 492 w 2001"/>
                <a:gd name="T77" fmla="*/ 1013 h 1014"/>
                <a:gd name="T78" fmla="*/ 556 w 2001"/>
                <a:gd name="T79" fmla="*/ 1013 h 1014"/>
                <a:gd name="T80" fmla="*/ 621 w 2001"/>
                <a:gd name="T81" fmla="*/ 1013 h 1014"/>
                <a:gd name="T82" fmla="*/ 685 w 2001"/>
                <a:gd name="T83" fmla="*/ 1013 h 1014"/>
                <a:gd name="T84" fmla="*/ 749 w 2001"/>
                <a:gd name="T85" fmla="*/ 1013 h 1014"/>
                <a:gd name="T86" fmla="*/ 813 w 2001"/>
                <a:gd name="T87" fmla="*/ 1013 h 1014"/>
                <a:gd name="T88" fmla="*/ 877 w 2001"/>
                <a:gd name="T89" fmla="*/ 1013 h 1014"/>
                <a:gd name="T90" fmla="*/ 941 w 2001"/>
                <a:gd name="T91" fmla="*/ 1013 h 1014"/>
                <a:gd name="T92" fmla="*/ 1005 w 2001"/>
                <a:gd name="T93" fmla="*/ 1013 h 1014"/>
                <a:gd name="T94" fmla="*/ 1070 w 2001"/>
                <a:gd name="T95" fmla="*/ 1013 h 1014"/>
                <a:gd name="T96" fmla="*/ 1135 w 2001"/>
                <a:gd name="T97" fmla="*/ 1013 h 1014"/>
                <a:gd name="T98" fmla="*/ 1199 w 2001"/>
                <a:gd name="T99" fmla="*/ 1013 h 1014"/>
                <a:gd name="T100" fmla="*/ 1262 w 2001"/>
                <a:gd name="T101" fmla="*/ 1013 h 1014"/>
                <a:gd name="T102" fmla="*/ 1326 w 2001"/>
                <a:gd name="T103" fmla="*/ 1013 h 1014"/>
                <a:gd name="T104" fmla="*/ 1390 w 2001"/>
                <a:gd name="T105" fmla="*/ 1013 h 1014"/>
                <a:gd name="T106" fmla="*/ 1454 w 2001"/>
                <a:gd name="T107" fmla="*/ 1013 h 1014"/>
                <a:gd name="T108" fmla="*/ 1518 w 2001"/>
                <a:gd name="T109" fmla="*/ 1013 h 1014"/>
                <a:gd name="T110" fmla="*/ 1583 w 2001"/>
                <a:gd name="T111" fmla="*/ 1013 h 1014"/>
                <a:gd name="T112" fmla="*/ 1648 w 2001"/>
                <a:gd name="T113" fmla="*/ 1013 h 1014"/>
                <a:gd name="T114" fmla="*/ 1712 w 2001"/>
                <a:gd name="T115" fmla="*/ 1013 h 1014"/>
                <a:gd name="T116" fmla="*/ 1776 w 2001"/>
                <a:gd name="T117" fmla="*/ 1013 h 1014"/>
                <a:gd name="T118" fmla="*/ 1840 w 2001"/>
                <a:gd name="T119" fmla="*/ 1013 h 1014"/>
                <a:gd name="T120" fmla="*/ 1904 w 2001"/>
                <a:gd name="T121" fmla="*/ 1013 h 1014"/>
                <a:gd name="T122" fmla="*/ 1968 w 2001"/>
                <a:gd name="T123" fmla="*/ 1013 h 10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01"/>
                <a:gd name="T187" fmla="*/ 0 h 1014"/>
                <a:gd name="T188" fmla="*/ 2001 w 2001"/>
                <a:gd name="T189" fmla="*/ 1014 h 10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01" h="1014">
                  <a:moveTo>
                    <a:pt x="2000" y="1002"/>
                  </a:moveTo>
                  <a:lnTo>
                    <a:pt x="1995" y="1001"/>
                  </a:lnTo>
                  <a:lnTo>
                    <a:pt x="1993" y="1001"/>
                  </a:lnTo>
                  <a:lnTo>
                    <a:pt x="1988" y="1000"/>
                  </a:lnTo>
                  <a:lnTo>
                    <a:pt x="1985" y="1000"/>
                  </a:lnTo>
                  <a:lnTo>
                    <a:pt x="1980" y="1000"/>
                  </a:lnTo>
                  <a:lnTo>
                    <a:pt x="1977" y="999"/>
                  </a:lnTo>
                  <a:lnTo>
                    <a:pt x="1972" y="999"/>
                  </a:lnTo>
                  <a:lnTo>
                    <a:pt x="1968" y="999"/>
                  </a:lnTo>
                  <a:lnTo>
                    <a:pt x="1964" y="999"/>
                  </a:lnTo>
                  <a:lnTo>
                    <a:pt x="1960" y="997"/>
                  </a:lnTo>
                  <a:lnTo>
                    <a:pt x="1956" y="997"/>
                  </a:lnTo>
                  <a:lnTo>
                    <a:pt x="1952" y="996"/>
                  </a:lnTo>
                  <a:lnTo>
                    <a:pt x="1948" y="996"/>
                  </a:lnTo>
                  <a:lnTo>
                    <a:pt x="1944" y="996"/>
                  </a:lnTo>
                  <a:lnTo>
                    <a:pt x="1939" y="995"/>
                  </a:lnTo>
                  <a:lnTo>
                    <a:pt x="1936" y="995"/>
                  </a:lnTo>
                  <a:lnTo>
                    <a:pt x="1932" y="994"/>
                  </a:lnTo>
                  <a:lnTo>
                    <a:pt x="1929" y="994"/>
                  </a:lnTo>
                  <a:lnTo>
                    <a:pt x="1924" y="994"/>
                  </a:lnTo>
                  <a:lnTo>
                    <a:pt x="1920" y="992"/>
                  </a:lnTo>
                  <a:lnTo>
                    <a:pt x="1916" y="992"/>
                  </a:lnTo>
                  <a:lnTo>
                    <a:pt x="1912" y="991"/>
                  </a:lnTo>
                  <a:lnTo>
                    <a:pt x="1908" y="990"/>
                  </a:lnTo>
                  <a:lnTo>
                    <a:pt x="1904" y="990"/>
                  </a:lnTo>
                  <a:lnTo>
                    <a:pt x="1900" y="990"/>
                  </a:lnTo>
                  <a:lnTo>
                    <a:pt x="1896" y="989"/>
                  </a:lnTo>
                  <a:lnTo>
                    <a:pt x="1892" y="989"/>
                  </a:lnTo>
                  <a:lnTo>
                    <a:pt x="1888" y="987"/>
                  </a:lnTo>
                  <a:lnTo>
                    <a:pt x="1883" y="987"/>
                  </a:lnTo>
                  <a:lnTo>
                    <a:pt x="1880" y="986"/>
                  </a:lnTo>
                  <a:lnTo>
                    <a:pt x="1875" y="985"/>
                  </a:lnTo>
                  <a:lnTo>
                    <a:pt x="1872" y="985"/>
                  </a:lnTo>
                  <a:lnTo>
                    <a:pt x="1867" y="984"/>
                  </a:lnTo>
                  <a:lnTo>
                    <a:pt x="1864" y="984"/>
                  </a:lnTo>
                  <a:lnTo>
                    <a:pt x="1859" y="982"/>
                  </a:lnTo>
                  <a:lnTo>
                    <a:pt x="1855" y="981"/>
                  </a:lnTo>
                  <a:lnTo>
                    <a:pt x="1852" y="981"/>
                  </a:lnTo>
                  <a:lnTo>
                    <a:pt x="1848" y="980"/>
                  </a:lnTo>
                  <a:lnTo>
                    <a:pt x="1844" y="979"/>
                  </a:lnTo>
                  <a:lnTo>
                    <a:pt x="1840" y="979"/>
                  </a:lnTo>
                  <a:lnTo>
                    <a:pt x="1836" y="977"/>
                  </a:lnTo>
                  <a:lnTo>
                    <a:pt x="1832" y="976"/>
                  </a:lnTo>
                  <a:lnTo>
                    <a:pt x="1827" y="976"/>
                  </a:lnTo>
                  <a:lnTo>
                    <a:pt x="1824" y="975"/>
                  </a:lnTo>
                  <a:lnTo>
                    <a:pt x="1819" y="974"/>
                  </a:lnTo>
                  <a:lnTo>
                    <a:pt x="1816" y="972"/>
                  </a:lnTo>
                  <a:lnTo>
                    <a:pt x="1811" y="971"/>
                  </a:lnTo>
                  <a:lnTo>
                    <a:pt x="1808" y="970"/>
                  </a:lnTo>
                  <a:lnTo>
                    <a:pt x="1803" y="970"/>
                  </a:lnTo>
                  <a:lnTo>
                    <a:pt x="1799" y="967"/>
                  </a:lnTo>
                  <a:lnTo>
                    <a:pt x="1795" y="967"/>
                  </a:lnTo>
                  <a:lnTo>
                    <a:pt x="1791" y="966"/>
                  </a:lnTo>
                  <a:lnTo>
                    <a:pt x="1787" y="965"/>
                  </a:lnTo>
                  <a:lnTo>
                    <a:pt x="1783" y="964"/>
                  </a:lnTo>
                  <a:lnTo>
                    <a:pt x="1779" y="962"/>
                  </a:lnTo>
                  <a:lnTo>
                    <a:pt x="1776" y="961"/>
                  </a:lnTo>
                  <a:lnTo>
                    <a:pt x="1771" y="960"/>
                  </a:lnTo>
                  <a:lnTo>
                    <a:pt x="1768" y="959"/>
                  </a:lnTo>
                  <a:lnTo>
                    <a:pt x="1763" y="957"/>
                  </a:lnTo>
                  <a:lnTo>
                    <a:pt x="1760" y="956"/>
                  </a:lnTo>
                  <a:lnTo>
                    <a:pt x="1755" y="955"/>
                  </a:lnTo>
                  <a:lnTo>
                    <a:pt x="1752" y="952"/>
                  </a:lnTo>
                  <a:lnTo>
                    <a:pt x="1747" y="952"/>
                  </a:lnTo>
                  <a:lnTo>
                    <a:pt x="1743" y="950"/>
                  </a:lnTo>
                  <a:lnTo>
                    <a:pt x="1739" y="949"/>
                  </a:lnTo>
                  <a:lnTo>
                    <a:pt x="1735" y="947"/>
                  </a:lnTo>
                  <a:lnTo>
                    <a:pt x="1731" y="946"/>
                  </a:lnTo>
                  <a:lnTo>
                    <a:pt x="1727" y="944"/>
                  </a:lnTo>
                  <a:lnTo>
                    <a:pt x="1723" y="942"/>
                  </a:lnTo>
                  <a:lnTo>
                    <a:pt x="1719" y="941"/>
                  </a:lnTo>
                  <a:lnTo>
                    <a:pt x="1714" y="939"/>
                  </a:lnTo>
                  <a:lnTo>
                    <a:pt x="1712" y="937"/>
                  </a:lnTo>
                  <a:lnTo>
                    <a:pt x="1707" y="935"/>
                  </a:lnTo>
                  <a:lnTo>
                    <a:pt x="1704" y="934"/>
                  </a:lnTo>
                  <a:lnTo>
                    <a:pt x="1699" y="932"/>
                  </a:lnTo>
                  <a:lnTo>
                    <a:pt x="1696" y="930"/>
                  </a:lnTo>
                  <a:lnTo>
                    <a:pt x="1691" y="929"/>
                  </a:lnTo>
                  <a:lnTo>
                    <a:pt x="1687" y="926"/>
                  </a:lnTo>
                  <a:lnTo>
                    <a:pt x="1683" y="925"/>
                  </a:lnTo>
                  <a:lnTo>
                    <a:pt x="1679" y="923"/>
                  </a:lnTo>
                  <a:lnTo>
                    <a:pt x="1675" y="920"/>
                  </a:lnTo>
                  <a:lnTo>
                    <a:pt x="1671" y="918"/>
                  </a:lnTo>
                  <a:lnTo>
                    <a:pt x="1667" y="916"/>
                  </a:lnTo>
                  <a:lnTo>
                    <a:pt x="1663" y="915"/>
                  </a:lnTo>
                  <a:lnTo>
                    <a:pt x="1658" y="912"/>
                  </a:lnTo>
                  <a:lnTo>
                    <a:pt x="1655" y="910"/>
                  </a:lnTo>
                  <a:lnTo>
                    <a:pt x="1650" y="908"/>
                  </a:lnTo>
                  <a:lnTo>
                    <a:pt x="1648" y="906"/>
                  </a:lnTo>
                  <a:lnTo>
                    <a:pt x="1644" y="903"/>
                  </a:lnTo>
                  <a:lnTo>
                    <a:pt x="1640" y="901"/>
                  </a:lnTo>
                  <a:lnTo>
                    <a:pt x="1636" y="898"/>
                  </a:lnTo>
                  <a:lnTo>
                    <a:pt x="1631" y="897"/>
                  </a:lnTo>
                  <a:lnTo>
                    <a:pt x="1628" y="893"/>
                  </a:lnTo>
                  <a:lnTo>
                    <a:pt x="1623" y="891"/>
                  </a:lnTo>
                  <a:lnTo>
                    <a:pt x="1620" y="888"/>
                  </a:lnTo>
                  <a:lnTo>
                    <a:pt x="1615" y="886"/>
                  </a:lnTo>
                  <a:lnTo>
                    <a:pt x="1612" y="883"/>
                  </a:lnTo>
                  <a:lnTo>
                    <a:pt x="1607" y="881"/>
                  </a:lnTo>
                  <a:lnTo>
                    <a:pt x="1602" y="878"/>
                  </a:lnTo>
                  <a:lnTo>
                    <a:pt x="1599" y="876"/>
                  </a:lnTo>
                  <a:lnTo>
                    <a:pt x="1594" y="873"/>
                  </a:lnTo>
                  <a:lnTo>
                    <a:pt x="1591" y="871"/>
                  </a:lnTo>
                  <a:lnTo>
                    <a:pt x="1586" y="867"/>
                  </a:lnTo>
                  <a:lnTo>
                    <a:pt x="1583" y="865"/>
                  </a:lnTo>
                  <a:lnTo>
                    <a:pt x="1579" y="862"/>
                  </a:lnTo>
                  <a:lnTo>
                    <a:pt x="1574" y="858"/>
                  </a:lnTo>
                  <a:lnTo>
                    <a:pt x="1571" y="856"/>
                  </a:lnTo>
                  <a:lnTo>
                    <a:pt x="1566" y="853"/>
                  </a:lnTo>
                  <a:lnTo>
                    <a:pt x="1564" y="850"/>
                  </a:lnTo>
                  <a:lnTo>
                    <a:pt x="1559" y="846"/>
                  </a:lnTo>
                  <a:lnTo>
                    <a:pt x="1556" y="843"/>
                  </a:lnTo>
                  <a:lnTo>
                    <a:pt x="1551" y="839"/>
                  </a:lnTo>
                  <a:lnTo>
                    <a:pt x="1547" y="836"/>
                  </a:lnTo>
                  <a:lnTo>
                    <a:pt x="1543" y="832"/>
                  </a:lnTo>
                  <a:lnTo>
                    <a:pt x="1539" y="829"/>
                  </a:lnTo>
                  <a:lnTo>
                    <a:pt x="1535" y="827"/>
                  </a:lnTo>
                  <a:lnTo>
                    <a:pt x="1531" y="823"/>
                  </a:lnTo>
                  <a:lnTo>
                    <a:pt x="1527" y="819"/>
                  </a:lnTo>
                  <a:lnTo>
                    <a:pt x="1523" y="816"/>
                  </a:lnTo>
                  <a:lnTo>
                    <a:pt x="1518" y="812"/>
                  </a:lnTo>
                  <a:lnTo>
                    <a:pt x="1515" y="809"/>
                  </a:lnTo>
                  <a:lnTo>
                    <a:pt x="1510" y="806"/>
                  </a:lnTo>
                  <a:lnTo>
                    <a:pt x="1507" y="801"/>
                  </a:lnTo>
                  <a:lnTo>
                    <a:pt x="1502" y="797"/>
                  </a:lnTo>
                  <a:lnTo>
                    <a:pt x="1499" y="794"/>
                  </a:lnTo>
                  <a:lnTo>
                    <a:pt x="1495" y="789"/>
                  </a:lnTo>
                  <a:lnTo>
                    <a:pt x="1491" y="786"/>
                  </a:lnTo>
                  <a:lnTo>
                    <a:pt x="1487" y="782"/>
                  </a:lnTo>
                  <a:lnTo>
                    <a:pt x="1483" y="778"/>
                  </a:lnTo>
                  <a:lnTo>
                    <a:pt x="1479" y="774"/>
                  </a:lnTo>
                  <a:lnTo>
                    <a:pt x="1475" y="769"/>
                  </a:lnTo>
                  <a:lnTo>
                    <a:pt x="1471" y="766"/>
                  </a:lnTo>
                  <a:lnTo>
                    <a:pt x="1467" y="762"/>
                  </a:lnTo>
                  <a:lnTo>
                    <a:pt x="1462" y="757"/>
                  </a:lnTo>
                  <a:lnTo>
                    <a:pt x="1459" y="753"/>
                  </a:lnTo>
                  <a:lnTo>
                    <a:pt x="1454" y="749"/>
                  </a:lnTo>
                  <a:lnTo>
                    <a:pt x="1451" y="744"/>
                  </a:lnTo>
                  <a:lnTo>
                    <a:pt x="1446" y="739"/>
                  </a:lnTo>
                  <a:lnTo>
                    <a:pt x="1443" y="735"/>
                  </a:lnTo>
                  <a:lnTo>
                    <a:pt x="1438" y="730"/>
                  </a:lnTo>
                  <a:lnTo>
                    <a:pt x="1434" y="727"/>
                  </a:lnTo>
                  <a:lnTo>
                    <a:pt x="1431" y="722"/>
                  </a:lnTo>
                  <a:lnTo>
                    <a:pt x="1427" y="717"/>
                  </a:lnTo>
                  <a:lnTo>
                    <a:pt x="1423" y="713"/>
                  </a:lnTo>
                  <a:lnTo>
                    <a:pt x="1419" y="708"/>
                  </a:lnTo>
                  <a:lnTo>
                    <a:pt x="1415" y="703"/>
                  </a:lnTo>
                  <a:lnTo>
                    <a:pt x="1411" y="698"/>
                  </a:lnTo>
                  <a:lnTo>
                    <a:pt x="1406" y="694"/>
                  </a:lnTo>
                  <a:lnTo>
                    <a:pt x="1403" y="689"/>
                  </a:lnTo>
                  <a:lnTo>
                    <a:pt x="1398" y="683"/>
                  </a:lnTo>
                  <a:lnTo>
                    <a:pt x="1395" y="679"/>
                  </a:lnTo>
                  <a:lnTo>
                    <a:pt x="1390" y="674"/>
                  </a:lnTo>
                  <a:lnTo>
                    <a:pt x="1387" y="669"/>
                  </a:lnTo>
                  <a:lnTo>
                    <a:pt x="1382" y="663"/>
                  </a:lnTo>
                  <a:lnTo>
                    <a:pt x="1378" y="659"/>
                  </a:lnTo>
                  <a:lnTo>
                    <a:pt x="1374" y="654"/>
                  </a:lnTo>
                  <a:lnTo>
                    <a:pt x="1370" y="648"/>
                  </a:lnTo>
                  <a:lnTo>
                    <a:pt x="1366" y="643"/>
                  </a:lnTo>
                  <a:lnTo>
                    <a:pt x="1362" y="638"/>
                  </a:lnTo>
                  <a:lnTo>
                    <a:pt x="1358" y="633"/>
                  </a:lnTo>
                  <a:lnTo>
                    <a:pt x="1355" y="628"/>
                  </a:lnTo>
                  <a:lnTo>
                    <a:pt x="1350" y="621"/>
                  </a:lnTo>
                  <a:lnTo>
                    <a:pt x="1347" y="616"/>
                  </a:lnTo>
                  <a:lnTo>
                    <a:pt x="1342" y="610"/>
                  </a:lnTo>
                  <a:lnTo>
                    <a:pt x="1339" y="605"/>
                  </a:lnTo>
                  <a:lnTo>
                    <a:pt x="1334" y="600"/>
                  </a:lnTo>
                  <a:lnTo>
                    <a:pt x="1331" y="595"/>
                  </a:lnTo>
                  <a:lnTo>
                    <a:pt x="1326" y="589"/>
                  </a:lnTo>
                  <a:lnTo>
                    <a:pt x="1322" y="584"/>
                  </a:lnTo>
                  <a:lnTo>
                    <a:pt x="1318" y="577"/>
                  </a:lnTo>
                  <a:lnTo>
                    <a:pt x="1314" y="572"/>
                  </a:lnTo>
                  <a:lnTo>
                    <a:pt x="1310" y="566"/>
                  </a:lnTo>
                  <a:lnTo>
                    <a:pt x="1306" y="560"/>
                  </a:lnTo>
                  <a:lnTo>
                    <a:pt x="1302" y="555"/>
                  </a:lnTo>
                  <a:lnTo>
                    <a:pt x="1298" y="549"/>
                  </a:lnTo>
                  <a:lnTo>
                    <a:pt x="1294" y="542"/>
                  </a:lnTo>
                  <a:lnTo>
                    <a:pt x="1290" y="537"/>
                  </a:lnTo>
                  <a:lnTo>
                    <a:pt x="1285" y="531"/>
                  </a:lnTo>
                  <a:lnTo>
                    <a:pt x="1282" y="525"/>
                  </a:lnTo>
                  <a:lnTo>
                    <a:pt x="1278" y="520"/>
                  </a:lnTo>
                  <a:lnTo>
                    <a:pt x="1275" y="514"/>
                  </a:lnTo>
                  <a:lnTo>
                    <a:pt x="1270" y="507"/>
                  </a:lnTo>
                  <a:lnTo>
                    <a:pt x="1266" y="501"/>
                  </a:lnTo>
                  <a:lnTo>
                    <a:pt x="1262" y="496"/>
                  </a:lnTo>
                  <a:lnTo>
                    <a:pt x="1258" y="490"/>
                  </a:lnTo>
                  <a:lnTo>
                    <a:pt x="1254" y="483"/>
                  </a:lnTo>
                  <a:lnTo>
                    <a:pt x="1250" y="477"/>
                  </a:lnTo>
                  <a:lnTo>
                    <a:pt x="1247" y="472"/>
                  </a:lnTo>
                  <a:lnTo>
                    <a:pt x="1242" y="466"/>
                  </a:lnTo>
                  <a:lnTo>
                    <a:pt x="1237" y="460"/>
                  </a:lnTo>
                  <a:lnTo>
                    <a:pt x="1234" y="453"/>
                  </a:lnTo>
                  <a:lnTo>
                    <a:pt x="1229" y="447"/>
                  </a:lnTo>
                  <a:lnTo>
                    <a:pt x="1226" y="441"/>
                  </a:lnTo>
                  <a:lnTo>
                    <a:pt x="1221" y="435"/>
                  </a:lnTo>
                  <a:lnTo>
                    <a:pt x="1218" y="428"/>
                  </a:lnTo>
                  <a:lnTo>
                    <a:pt x="1215" y="422"/>
                  </a:lnTo>
                  <a:lnTo>
                    <a:pt x="1210" y="417"/>
                  </a:lnTo>
                  <a:lnTo>
                    <a:pt x="1207" y="411"/>
                  </a:lnTo>
                  <a:lnTo>
                    <a:pt x="1202" y="404"/>
                  </a:lnTo>
                  <a:lnTo>
                    <a:pt x="1199" y="398"/>
                  </a:lnTo>
                  <a:lnTo>
                    <a:pt x="1194" y="392"/>
                  </a:lnTo>
                  <a:lnTo>
                    <a:pt x="1191" y="386"/>
                  </a:lnTo>
                  <a:lnTo>
                    <a:pt x="1186" y="379"/>
                  </a:lnTo>
                  <a:lnTo>
                    <a:pt x="1181" y="373"/>
                  </a:lnTo>
                  <a:lnTo>
                    <a:pt x="1178" y="367"/>
                  </a:lnTo>
                  <a:lnTo>
                    <a:pt x="1173" y="361"/>
                  </a:lnTo>
                  <a:lnTo>
                    <a:pt x="1170" y="356"/>
                  </a:lnTo>
                  <a:lnTo>
                    <a:pt x="1166" y="349"/>
                  </a:lnTo>
                  <a:lnTo>
                    <a:pt x="1162" y="343"/>
                  </a:lnTo>
                  <a:lnTo>
                    <a:pt x="1158" y="337"/>
                  </a:lnTo>
                  <a:lnTo>
                    <a:pt x="1154" y="330"/>
                  </a:lnTo>
                  <a:lnTo>
                    <a:pt x="1150" y="324"/>
                  </a:lnTo>
                  <a:lnTo>
                    <a:pt x="1146" y="318"/>
                  </a:lnTo>
                  <a:lnTo>
                    <a:pt x="1143" y="312"/>
                  </a:lnTo>
                  <a:lnTo>
                    <a:pt x="1138" y="307"/>
                  </a:lnTo>
                  <a:lnTo>
                    <a:pt x="1135" y="300"/>
                  </a:lnTo>
                  <a:lnTo>
                    <a:pt x="1130" y="294"/>
                  </a:lnTo>
                  <a:lnTo>
                    <a:pt x="1126" y="288"/>
                  </a:lnTo>
                  <a:lnTo>
                    <a:pt x="1122" y="282"/>
                  </a:lnTo>
                  <a:lnTo>
                    <a:pt x="1118" y="277"/>
                  </a:lnTo>
                  <a:lnTo>
                    <a:pt x="1114" y="270"/>
                  </a:lnTo>
                  <a:lnTo>
                    <a:pt x="1110" y="264"/>
                  </a:lnTo>
                  <a:lnTo>
                    <a:pt x="1106" y="259"/>
                  </a:lnTo>
                  <a:lnTo>
                    <a:pt x="1102" y="253"/>
                  </a:lnTo>
                  <a:lnTo>
                    <a:pt x="1098" y="248"/>
                  </a:lnTo>
                  <a:lnTo>
                    <a:pt x="1094" y="241"/>
                  </a:lnTo>
                  <a:lnTo>
                    <a:pt x="1089" y="235"/>
                  </a:lnTo>
                  <a:lnTo>
                    <a:pt x="1086" y="230"/>
                  </a:lnTo>
                  <a:lnTo>
                    <a:pt x="1081" y="225"/>
                  </a:lnTo>
                  <a:lnTo>
                    <a:pt x="1078" y="219"/>
                  </a:lnTo>
                  <a:lnTo>
                    <a:pt x="1073" y="214"/>
                  </a:lnTo>
                  <a:lnTo>
                    <a:pt x="1070" y="209"/>
                  </a:lnTo>
                  <a:lnTo>
                    <a:pt x="1066" y="203"/>
                  </a:lnTo>
                  <a:lnTo>
                    <a:pt x="1062" y="198"/>
                  </a:lnTo>
                  <a:lnTo>
                    <a:pt x="1058" y="191"/>
                  </a:lnTo>
                  <a:lnTo>
                    <a:pt x="1054" y="186"/>
                  </a:lnTo>
                  <a:lnTo>
                    <a:pt x="1050" y="181"/>
                  </a:lnTo>
                  <a:lnTo>
                    <a:pt x="1046" y="176"/>
                  </a:lnTo>
                  <a:lnTo>
                    <a:pt x="1041" y="171"/>
                  </a:lnTo>
                  <a:lnTo>
                    <a:pt x="1038" y="166"/>
                  </a:lnTo>
                  <a:lnTo>
                    <a:pt x="1033" y="161"/>
                  </a:lnTo>
                  <a:lnTo>
                    <a:pt x="1030" y="156"/>
                  </a:lnTo>
                  <a:lnTo>
                    <a:pt x="1025" y="151"/>
                  </a:lnTo>
                  <a:lnTo>
                    <a:pt x="1022" y="146"/>
                  </a:lnTo>
                  <a:lnTo>
                    <a:pt x="1017" y="141"/>
                  </a:lnTo>
                  <a:lnTo>
                    <a:pt x="1014" y="136"/>
                  </a:lnTo>
                  <a:lnTo>
                    <a:pt x="1009" y="132"/>
                  </a:lnTo>
                  <a:lnTo>
                    <a:pt x="1005" y="127"/>
                  </a:lnTo>
                  <a:lnTo>
                    <a:pt x="1001" y="122"/>
                  </a:lnTo>
                  <a:lnTo>
                    <a:pt x="998" y="119"/>
                  </a:lnTo>
                  <a:lnTo>
                    <a:pt x="994" y="114"/>
                  </a:lnTo>
                  <a:lnTo>
                    <a:pt x="990" y="110"/>
                  </a:lnTo>
                  <a:lnTo>
                    <a:pt x="985" y="105"/>
                  </a:lnTo>
                  <a:lnTo>
                    <a:pt x="982" y="101"/>
                  </a:lnTo>
                  <a:lnTo>
                    <a:pt x="977" y="97"/>
                  </a:lnTo>
                  <a:lnTo>
                    <a:pt x="974" y="92"/>
                  </a:lnTo>
                  <a:lnTo>
                    <a:pt x="969" y="89"/>
                  </a:lnTo>
                  <a:lnTo>
                    <a:pt x="966" y="85"/>
                  </a:lnTo>
                  <a:lnTo>
                    <a:pt x="961" y="80"/>
                  </a:lnTo>
                  <a:lnTo>
                    <a:pt x="958" y="77"/>
                  </a:lnTo>
                  <a:lnTo>
                    <a:pt x="953" y="73"/>
                  </a:lnTo>
                  <a:lnTo>
                    <a:pt x="949" y="70"/>
                  </a:lnTo>
                  <a:lnTo>
                    <a:pt x="945" y="66"/>
                  </a:lnTo>
                  <a:lnTo>
                    <a:pt x="941" y="62"/>
                  </a:lnTo>
                  <a:lnTo>
                    <a:pt x="937" y="60"/>
                  </a:lnTo>
                  <a:lnTo>
                    <a:pt x="934" y="56"/>
                  </a:lnTo>
                  <a:lnTo>
                    <a:pt x="929" y="53"/>
                  </a:lnTo>
                  <a:lnTo>
                    <a:pt x="926" y="50"/>
                  </a:lnTo>
                  <a:lnTo>
                    <a:pt x="921" y="47"/>
                  </a:lnTo>
                  <a:lnTo>
                    <a:pt x="918" y="43"/>
                  </a:lnTo>
                  <a:lnTo>
                    <a:pt x="913" y="41"/>
                  </a:lnTo>
                  <a:lnTo>
                    <a:pt x="910" y="38"/>
                  </a:lnTo>
                  <a:lnTo>
                    <a:pt x="905" y="36"/>
                  </a:lnTo>
                  <a:lnTo>
                    <a:pt x="901" y="33"/>
                  </a:lnTo>
                  <a:lnTo>
                    <a:pt x="897" y="31"/>
                  </a:lnTo>
                  <a:lnTo>
                    <a:pt x="893" y="27"/>
                  </a:lnTo>
                  <a:lnTo>
                    <a:pt x="889" y="26"/>
                  </a:lnTo>
                  <a:lnTo>
                    <a:pt x="885" y="23"/>
                  </a:lnTo>
                  <a:lnTo>
                    <a:pt x="881" y="21"/>
                  </a:lnTo>
                  <a:lnTo>
                    <a:pt x="877" y="18"/>
                  </a:lnTo>
                  <a:lnTo>
                    <a:pt x="873" y="17"/>
                  </a:lnTo>
                  <a:lnTo>
                    <a:pt x="869" y="16"/>
                  </a:lnTo>
                  <a:lnTo>
                    <a:pt x="864" y="13"/>
                  </a:lnTo>
                  <a:lnTo>
                    <a:pt x="861" y="12"/>
                  </a:lnTo>
                  <a:lnTo>
                    <a:pt x="857" y="10"/>
                  </a:lnTo>
                  <a:lnTo>
                    <a:pt x="854" y="10"/>
                  </a:lnTo>
                  <a:lnTo>
                    <a:pt x="849" y="7"/>
                  </a:lnTo>
                  <a:lnTo>
                    <a:pt x="845" y="7"/>
                  </a:lnTo>
                  <a:lnTo>
                    <a:pt x="841" y="5"/>
                  </a:lnTo>
                  <a:lnTo>
                    <a:pt x="837" y="5"/>
                  </a:lnTo>
                  <a:lnTo>
                    <a:pt x="833" y="3"/>
                  </a:lnTo>
                  <a:lnTo>
                    <a:pt x="829" y="2"/>
                  </a:lnTo>
                  <a:lnTo>
                    <a:pt x="826" y="1"/>
                  </a:lnTo>
                  <a:lnTo>
                    <a:pt x="821" y="1"/>
                  </a:lnTo>
                  <a:lnTo>
                    <a:pt x="818" y="1"/>
                  </a:lnTo>
                  <a:lnTo>
                    <a:pt x="813" y="1"/>
                  </a:lnTo>
                  <a:lnTo>
                    <a:pt x="808" y="0"/>
                  </a:lnTo>
                  <a:lnTo>
                    <a:pt x="805" y="0"/>
                  </a:lnTo>
                  <a:lnTo>
                    <a:pt x="800" y="0"/>
                  </a:lnTo>
                  <a:lnTo>
                    <a:pt x="797" y="0"/>
                  </a:lnTo>
                  <a:lnTo>
                    <a:pt x="792" y="0"/>
                  </a:lnTo>
                  <a:lnTo>
                    <a:pt x="789" y="0"/>
                  </a:lnTo>
                  <a:lnTo>
                    <a:pt x="784" y="0"/>
                  </a:lnTo>
                  <a:lnTo>
                    <a:pt x="781" y="1"/>
                  </a:lnTo>
                  <a:lnTo>
                    <a:pt x="778" y="1"/>
                  </a:lnTo>
                  <a:lnTo>
                    <a:pt x="773" y="1"/>
                  </a:lnTo>
                  <a:lnTo>
                    <a:pt x="770" y="1"/>
                  </a:lnTo>
                  <a:lnTo>
                    <a:pt x="765" y="2"/>
                  </a:lnTo>
                  <a:lnTo>
                    <a:pt x="762" y="3"/>
                  </a:lnTo>
                  <a:lnTo>
                    <a:pt x="757" y="5"/>
                  </a:lnTo>
                  <a:lnTo>
                    <a:pt x="752" y="5"/>
                  </a:lnTo>
                  <a:lnTo>
                    <a:pt x="749" y="7"/>
                  </a:lnTo>
                  <a:lnTo>
                    <a:pt x="745" y="7"/>
                  </a:lnTo>
                  <a:lnTo>
                    <a:pt x="741" y="10"/>
                  </a:lnTo>
                  <a:lnTo>
                    <a:pt x="737" y="10"/>
                  </a:lnTo>
                  <a:lnTo>
                    <a:pt x="733" y="12"/>
                  </a:lnTo>
                  <a:lnTo>
                    <a:pt x="729" y="13"/>
                  </a:lnTo>
                  <a:lnTo>
                    <a:pt x="724" y="16"/>
                  </a:lnTo>
                  <a:lnTo>
                    <a:pt x="721" y="17"/>
                  </a:lnTo>
                  <a:lnTo>
                    <a:pt x="717" y="18"/>
                  </a:lnTo>
                  <a:lnTo>
                    <a:pt x="714" y="21"/>
                  </a:lnTo>
                  <a:lnTo>
                    <a:pt x="709" y="23"/>
                  </a:lnTo>
                  <a:lnTo>
                    <a:pt x="705" y="26"/>
                  </a:lnTo>
                  <a:lnTo>
                    <a:pt x="701" y="27"/>
                  </a:lnTo>
                  <a:lnTo>
                    <a:pt x="697" y="31"/>
                  </a:lnTo>
                  <a:lnTo>
                    <a:pt x="693" y="33"/>
                  </a:lnTo>
                  <a:lnTo>
                    <a:pt x="689" y="36"/>
                  </a:lnTo>
                  <a:lnTo>
                    <a:pt x="685" y="38"/>
                  </a:lnTo>
                  <a:lnTo>
                    <a:pt x="681" y="41"/>
                  </a:lnTo>
                  <a:lnTo>
                    <a:pt x="677" y="43"/>
                  </a:lnTo>
                  <a:lnTo>
                    <a:pt x="673" y="47"/>
                  </a:lnTo>
                  <a:lnTo>
                    <a:pt x="668" y="50"/>
                  </a:lnTo>
                  <a:lnTo>
                    <a:pt x="665" y="53"/>
                  </a:lnTo>
                  <a:lnTo>
                    <a:pt x="660" y="56"/>
                  </a:lnTo>
                  <a:lnTo>
                    <a:pt x="657" y="60"/>
                  </a:lnTo>
                  <a:lnTo>
                    <a:pt x="652" y="62"/>
                  </a:lnTo>
                  <a:lnTo>
                    <a:pt x="649" y="66"/>
                  </a:lnTo>
                  <a:lnTo>
                    <a:pt x="645" y="70"/>
                  </a:lnTo>
                  <a:lnTo>
                    <a:pt x="641" y="73"/>
                  </a:lnTo>
                  <a:lnTo>
                    <a:pt x="637" y="77"/>
                  </a:lnTo>
                  <a:lnTo>
                    <a:pt x="633" y="80"/>
                  </a:lnTo>
                  <a:lnTo>
                    <a:pt x="629" y="85"/>
                  </a:lnTo>
                  <a:lnTo>
                    <a:pt x="625" y="89"/>
                  </a:lnTo>
                  <a:lnTo>
                    <a:pt x="621" y="92"/>
                  </a:lnTo>
                  <a:lnTo>
                    <a:pt x="617" y="97"/>
                  </a:lnTo>
                  <a:lnTo>
                    <a:pt x="612" y="101"/>
                  </a:lnTo>
                  <a:lnTo>
                    <a:pt x="609" y="105"/>
                  </a:lnTo>
                  <a:lnTo>
                    <a:pt x="604" y="110"/>
                  </a:lnTo>
                  <a:lnTo>
                    <a:pt x="601" y="114"/>
                  </a:lnTo>
                  <a:lnTo>
                    <a:pt x="596" y="119"/>
                  </a:lnTo>
                  <a:lnTo>
                    <a:pt x="593" y="122"/>
                  </a:lnTo>
                  <a:lnTo>
                    <a:pt x="588" y="127"/>
                  </a:lnTo>
                  <a:lnTo>
                    <a:pt x="584" y="132"/>
                  </a:lnTo>
                  <a:lnTo>
                    <a:pt x="580" y="136"/>
                  </a:lnTo>
                  <a:lnTo>
                    <a:pt x="576" y="141"/>
                  </a:lnTo>
                  <a:lnTo>
                    <a:pt x="572" y="146"/>
                  </a:lnTo>
                  <a:lnTo>
                    <a:pt x="569" y="151"/>
                  </a:lnTo>
                  <a:lnTo>
                    <a:pt x="565" y="156"/>
                  </a:lnTo>
                  <a:lnTo>
                    <a:pt x="561" y="161"/>
                  </a:lnTo>
                  <a:lnTo>
                    <a:pt x="556" y="166"/>
                  </a:lnTo>
                  <a:lnTo>
                    <a:pt x="553" y="171"/>
                  </a:lnTo>
                  <a:lnTo>
                    <a:pt x="548" y="176"/>
                  </a:lnTo>
                  <a:lnTo>
                    <a:pt x="545" y="181"/>
                  </a:lnTo>
                  <a:lnTo>
                    <a:pt x="540" y="186"/>
                  </a:lnTo>
                  <a:lnTo>
                    <a:pt x="537" y="191"/>
                  </a:lnTo>
                  <a:lnTo>
                    <a:pt x="532" y="198"/>
                  </a:lnTo>
                  <a:lnTo>
                    <a:pt x="528" y="203"/>
                  </a:lnTo>
                  <a:lnTo>
                    <a:pt x="524" y="209"/>
                  </a:lnTo>
                  <a:lnTo>
                    <a:pt x="520" y="214"/>
                  </a:lnTo>
                  <a:lnTo>
                    <a:pt x="516" y="219"/>
                  </a:lnTo>
                  <a:lnTo>
                    <a:pt x="512" y="225"/>
                  </a:lnTo>
                  <a:lnTo>
                    <a:pt x="508" y="230"/>
                  </a:lnTo>
                  <a:lnTo>
                    <a:pt x="504" y="235"/>
                  </a:lnTo>
                  <a:lnTo>
                    <a:pt x="500" y="241"/>
                  </a:lnTo>
                  <a:lnTo>
                    <a:pt x="497" y="248"/>
                  </a:lnTo>
                  <a:lnTo>
                    <a:pt x="492" y="253"/>
                  </a:lnTo>
                  <a:lnTo>
                    <a:pt x="489" y="259"/>
                  </a:lnTo>
                  <a:lnTo>
                    <a:pt x="484" y="264"/>
                  </a:lnTo>
                  <a:lnTo>
                    <a:pt x="481" y="270"/>
                  </a:lnTo>
                  <a:lnTo>
                    <a:pt x="476" y="277"/>
                  </a:lnTo>
                  <a:lnTo>
                    <a:pt x="472" y="282"/>
                  </a:lnTo>
                  <a:lnTo>
                    <a:pt x="468" y="288"/>
                  </a:lnTo>
                  <a:lnTo>
                    <a:pt x="464" y="294"/>
                  </a:lnTo>
                  <a:lnTo>
                    <a:pt x="460" y="300"/>
                  </a:lnTo>
                  <a:lnTo>
                    <a:pt x="456" y="307"/>
                  </a:lnTo>
                  <a:lnTo>
                    <a:pt x="452" y="312"/>
                  </a:lnTo>
                  <a:lnTo>
                    <a:pt x="448" y="318"/>
                  </a:lnTo>
                  <a:lnTo>
                    <a:pt x="443" y="324"/>
                  </a:lnTo>
                  <a:lnTo>
                    <a:pt x="440" y="330"/>
                  </a:lnTo>
                  <a:lnTo>
                    <a:pt x="436" y="337"/>
                  </a:lnTo>
                  <a:lnTo>
                    <a:pt x="433" y="343"/>
                  </a:lnTo>
                  <a:lnTo>
                    <a:pt x="428" y="349"/>
                  </a:lnTo>
                  <a:lnTo>
                    <a:pt x="425" y="356"/>
                  </a:lnTo>
                  <a:lnTo>
                    <a:pt x="420" y="361"/>
                  </a:lnTo>
                  <a:lnTo>
                    <a:pt x="416" y="367"/>
                  </a:lnTo>
                  <a:lnTo>
                    <a:pt x="413" y="373"/>
                  </a:lnTo>
                  <a:lnTo>
                    <a:pt x="408" y="379"/>
                  </a:lnTo>
                  <a:lnTo>
                    <a:pt x="405" y="386"/>
                  </a:lnTo>
                  <a:lnTo>
                    <a:pt x="400" y="392"/>
                  </a:lnTo>
                  <a:lnTo>
                    <a:pt x="397" y="398"/>
                  </a:lnTo>
                  <a:lnTo>
                    <a:pt x="392" y="404"/>
                  </a:lnTo>
                  <a:lnTo>
                    <a:pt x="387" y="411"/>
                  </a:lnTo>
                  <a:lnTo>
                    <a:pt x="384" y="417"/>
                  </a:lnTo>
                  <a:lnTo>
                    <a:pt x="379" y="422"/>
                  </a:lnTo>
                  <a:lnTo>
                    <a:pt x="376" y="428"/>
                  </a:lnTo>
                  <a:lnTo>
                    <a:pt x="371" y="435"/>
                  </a:lnTo>
                  <a:lnTo>
                    <a:pt x="368" y="441"/>
                  </a:lnTo>
                  <a:lnTo>
                    <a:pt x="363" y="447"/>
                  </a:lnTo>
                  <a:lnTo>
                    <a:pt x="360" y="453"/>
                  </a:lnTo>
                  <a:lnTo>
                    <a:pt x="357" y="460"/>
                  </a:lnTo>
                  <a:lnTo>
                    <a:pt x="352" y="466"/>
                  </a:lnTo>
                  <a:lnTo>
                    <a:pt x="349" y="472"/>
                  </a:lnTo>
                  <a:lnTo>
                    <a:pt x="344" y="477"/>
                  </a:lnTo>
                  <a:lnTo>
                    <a:pt x="341" y="483"/>
                  </a:lnTo>
                  <a:lnTo>
                    <a:pt x="336" y="490"/>
                  </a:lnTo>
                  <a:lnTo>
                    <a:pt x="332" y="496"/>
                  </a:lnTo>
                  <a:lnTo>
                    <a:pt x="328" y="501"/>
                  </a:lnTo>
                  <a:lnTo>
                    <a:pt x="324" y="507"/>
                  </a:lnTo>
                  <a:lnTo>
                    <a:pt x="320" y="514"/>
                  </a:lnTo>
                  <a:lnTo>
                    <a:pt x="316" y="520"/>
                  </a:lnTo>
                  <a:lnTo>
                    <a:pt x="312" y="525"/>
                  </a:lnTo>
                  <a:lnTo>
                    <a:pt x="308" y="531"/>
                  </a:lnTo>
                  <a:lnTo>
                    <a:pt x="303" y="537"/>
                  </a:lnTo>
                  <a:lnTo>
                    <a:pt x="300" y="542"/>
                  </a:lnTo>
                  <a:lnTo>
                    <a:pt x="295" y="549"/>
                  </a:lnTo>
                  <a:lnTo>
                    <a:pt x="292" y="555"/>
                  </a:lnTo>
                  <a:lnTo>
                    <a:pt x="287" y="560"/>
                  </a:lnTo>
                  <a:lnTo>
                    <a:pt x="285" y="566"/>
                  </a:lnTo>
                  <a:lnTo>
                    <a:pt x="280" y="572"/>
                  </a:lnTo>
                  <a:lnTo>
                    <a:pt x="276" y="577"/>
                  </a:lnTo>
                  <a:lnTo>
                    <a:pt x="272" y="584"/>
                  </a:lnTo>
                  <a:lnTo>
                    <a:pt x="268" y="589"/>
                  </a:lnTo>
                  <a:lnTo>
                    <a:pt x="264" y="595"/>
                  </a:lnTo>
                  <a:lnTo>
                    <a:pt x="260" y="600"/>
                  </a:lnTo>
                  <a:lnTo>
                    <a:pt x="256" y="605"/>
                  </a:lnTo>
                  <a:lnTo>
                    <a:pt x="252" y="610"/>
                  </a:lnTo>
                  <a:lnTo>
                    <a:pt x="247" y="616"/>
                  </a:lnTo>
                  <a:lnTo>
                    <a:pt x="244" y="621"/>
                  </a:lnTo>
                  <a:lnTo>
                    <a:pt x="239" y="628"/>
                  </a:lnTo>
                  <a:lnTo>
                    <a:pt x="236" y="633"/>
                  </a:lnTo>
                  <a:lnTo>
                    <a:pt x="231" y="638"/>
                  </a:lnTo>
                  <a:lnTo>
                    <a:pt x="228" y="643"/>
                  </a:lnTo>
                  <a:lnTo>
                    <a:pt x="223" y="648"/>
                  </a:lnTo>
                  <a:lnTo>
                    <a:pt x="220" y="654"/>
                  </a:lnTo>
                  <a:lnTo>
                    <a:pt x="216" y="659"/>
                  </a:lnTo>
                  <a:lnTo>
                    <a:pt x="212" y="663"/>
                  </a:lnTo>
                  <a:lnTo>
                    <a:pt x="208" y="669"/>
                  </a:lnTo>
                  <a:lnTo>
                    <a:pt x="204" y="674"/>
                  </a:lnTo>
                  <a:lnTo>
                    <a:pt x="200" y="679"/>
                  </a:lnTo>
                  <a:lnTo>
                    <a:pt x="196" y="683"/>
                  </a:lnTo>
                  <a:lnTo>
                    <a:pt x="191" y="689"/>
                  </a:lnTo>
                  <a:lnTo>
                    <a:pt x="188" y="694"/>
                  </a:lnTo>
                  <a:lnTo>
                    <a:pt x="183" y="698"/>
                  </a:lnTo>
                  <a:lnTo>
                    <a:pt x="180" y="703"/>
                  </a:lnTo>
                  <a:lnTo>
                    <a:pt x="175" y="708"/>
                  </a:lnTo>
                  <a:lnTo>
                    <a:pt x="172" y="713"/>
                  </a:lnTo>
                  <a:lnTo>
                    <a:pt x="167" y="717"/>
                  </a:lnTo>
                  <a:lnTo>
                    <a:pt x="163" y="722"/>
                  </a:lnTo>
                  <a:lnTo>
                    <a:pt x="159" y="727"/>
                  </a:lnTo>
                  <a:lnTo>
                    <a:pt x="155" y="730"/>
                  </a:lnTo>
                  <a:lnTo>
                    <a:pt x="152" y="735"/>
                  </a:lnTo>
                  <a:lnTo>
                    <a:pt x="148" y="739"/>
                  </a:lnTo>
                  <a:lnTo>
                    <a:pt x="144" y="744"/>
                  </a:lnTo>
                  <a:lnTo>
                    <a:pt x="140" y="749"/>
                  </a:lnTo>
                  <a:lnTo>
                    <a:pt x="135" y="753"/>
                  </a:lnTo>
                  <a:lnTo>
                    <a:pt x="132" y="757"/>
                  </a:lnTo>
                  <a:lnTo>
                    <a:pt x="127" y="762"/>
                  </a:lnTo>
                  <a:lnTo>
                    <a:pt x="124" y="766"/>
                  </a:lnTo>
                  <a:lnTo>
                    <a:pt x="119" y="769"/>
                  </a:lnTo>
                  <a:lnTo>
                    <a:pt x="116" y="774"/>
                  </a:lnTo>
                  <a:lnTo>
                    <a:pt x="111" y="778"/>
                  </a:lnTo>
                  <a:lnTo>
                    <a:pt x="107" y="782"/>
                  </a:lnTo>
                  <a:lnTo>
                    <a:pt x="103" y="786"/>
                  </a:lnTo>
                  <a:lnTo>
                    <a:pt x="99" y="789"/>
                  </a:lnTo>
                  <a:lnTo>
                    <a:pt x="95" y="794"/>
                  </a:lnTo>
                  <a:lnTo>
                    <a:pt x="91" y="797"/>
                  </a:lnTo>
                  <a:lnTo>
                    <a:pt x="87" y="801"/>
                  </a:lnTo>
                  <a:lnTo>
                    <a:pt x="83" y="806"/>
                  </a:lnTo>
                  <a:lnTo>
                    <a:pt x="79" y="809"/>
                  </a:lnTo>
                  <a:lnTo>
                    <a:pt x="75" y="812"/>
                  </a:lnTo>
                  <a:lnTo>
                    <a:pt x="70" y="816"/>
                  </a:lnTo>
                  <a:lnTo>
                    <a:pt x="68" y="819"/>
                  </a:lnTo>
                  <a:lnTo>
                    <a:pt x="63" y="823"/>
                  </a:lnTo>
                  <a:lnTo>
                    <a:pt x="60" y="827"/>
                  </a:lnTo>
                  <a:lnTo>
                    <a:pt x="55" y="829"/>
                  </a:lnTo>
                  <a:lnTo>
                    <a:pt x="51" y="832"/>
                  </a:lnTo>
                  <a:lnTo>
                    <a:pt x="47" y="836"/>
                  </a:lnTo>
                  <a:lnTo>
                    <a:pt x="43" y="839"/>
                  </a:lnTo>
                  <a:lnTo>
                    <a:pt x="39" y="843"/>
                  </a:lnTo>
                  <a:lnTo>
                    <a:pt x="35" y="846"/>
                  </a:lnTo>
                  <a:lnTo>
                    <a:pt x="31" y="850"/>
                  </a:lnTo>
                  <a:lnTo>
                    <a:pt x="27" y="853"/>
                  </a:lnTo>
                  <a:lnTo>
                    <a:pt x="22" y="856"/>
                  </a:lnTo>
                  <a:lnTo>
                    <a:pt x="19" y="858"/>
                  </a:lnTo>
                  <a:lnTo>
                    <a:pt x="14" y="862"/>
                  </a:lnTo>
                  <a:lnTo>
                    <a:pt x="11" y="865"/>
                  </a:lnTo>
                  <a:lnTo>
                    <a:pt x="6" y="867"/>
                  </a:lnTo>
                  <a:lnTo>
                    <a:pt x="4" y="871"/>
                  </a:lnTo>
                  <a:lnTo>
                    <a:pt x="0" y="873"/>
                  </a:lnTo>
                  <a:lnTo>
                    <a:pt x="0" y="1013"/>
                  </a:lnTo>
                  <a:lnTo>
                    <a:pt x="4" y="1013"/>
                  </a:lnTo>
                  <a:lnTo>
                    <a:pt x="6" y="1013"/>
                  </a:lnTo>
                  <a:lnTo>
                    <a:pt x="11" y="1013"/>
                  </a:lnTo>
                  <a:lnTo>
                    <a:pt x="14" y="1013"/>
                  </a:lnTo>
                  <a:lnTo>
                    <a:pt x="19" y="1013"/>
                  </a:lnTo>
                  <a:lnTo>
                    <a:pt x="22" y="1013"/>
                  </a:lnTo>
                  <a:lnTo>
                    <a:pt x="27" y="1013"/>
                  </a:lnTo>
                  <a:lnTo>
                    <a:pt x="31" y="1013"/>
                  </a:lnTo>
                  <a:lnTo>
                    <a:pt x="35" y="1013"/>
                  </a:lnTo>
                  <a:lnTo>
                    <a:pt x="39" y="1013"/>
                  </a:lnTo>
                  <a:lnTo>
                    <a:pt x="43" y="1013"/>
                  </a:lnTo>
                  <a:lnTo>
                    <a:pt x="47" y="1013"/>
                  </a:lnTo>
                  <a:lnTo>
                    <a:pt x="51" y="1013"/>
                  </a:lnTo>
                  <a:lnTo>
                    <a:pt x="55" y="1013"/>
                  </a:lnTo>
                  <a:lnTo>
                    <a:pt x="60" y="1013"/>
                  </a:lnTo>
                  <a:lnTo>
                    <a:pt x="63" y="1013"/>
                  </a:lnTo>
                  <a:lnTo>
                    <a:pt x="68" y="1013"/>
                  </a:lnTo>
                  <a:lnTo>
                    <a:pt x="70" y="1013"/>
                  </a:lnTo>
                  <a:lnTo>
                    <a:pt x="75" y="1013"/>
                  </a:lnTo>
                  <a:lnTo>
                    <a:pt x="79" y="1013"/>
                  </a:lnTo>
                  <a:lnTo>
                    <a:pt x="83" y="1013"/>
                  </a:lnTo>
                  <a:lnTo>
                    <a:pt x="87" y="1013"/>
                  </a:lnTo>
                  <a:lnTo>
                    <a:pt x="91" y="1013"/>
                  </a:lnTo>
                  <a:lnTo>
                    <a:pt x="95" y="1013"/>
                  </a:lnTo>
                  <a:lnTo>
                    <a:pt x="99" y="1013"/>
                  </a:lnTo>
                  <a:lnTo>
                    <a:pt x="103" y="1013"/>
                  </a:lnTo>
                  <a:lnTo>
                    <a:pt x="107" y="1013"/>
                  </a:lnTo>
                  <a:lnTo>
                    <a:pt x="111" y="1013"/>
                  </a:lnTo>
                  <a:lnTo>
                    <a:pt x="116" y="1013"/>
                  </a:lnTo>
                  <a:lnTo>
                    <a:pt x="119" y="1013"/>
                  </a:lnTo>
                  <a:lnTo>
                    <a:pt x="124" y="1013"/>
                  </a:lnTo>
                  <a:lnTo>
                    <a:pt x="127" y="1013"/>
                  </a:lnTo>
                  <a:lnTo>
                    <a:pt x="132" y="1013"/>
                  </a:lnTo>
                  <a:lnTo>
                    <a:pt x="135" y="1013"/>
                  </a:lnTo>
                  <a:lnTo>
                    <a:pt x="140" y="1013"/>
                  </a:lnTo>
                  <a:lnTo>
                    <a:pt x="144" y="1013"/>
                  </a:lnTo>
                  <a:lnTo>
                    <a:pt x="148" y="1013"/>
                  </a:lnTo>
                  <a:lnTo>
                    <a:pt x="152" y="1013"/>
                  </a:lnTo>
                  <a:lnTo>
                    <a:pt x="155" y="1013"/>
                  </a:lnTo>
                  <a:lnTo>
                    <a:pt x="159" y="1013"/>
                  </a:lnTo>
                  <a:lnTo>
                    <a:pt x="163" y="1013"/>
                  </a:lnTo>
                  <a:lnTo>
                    <a:pt x="167" y="1013"/>
                  </a:lnTo>
                  <a:lnTo>
                    <a:pt x="172" y="1013"/>
                  </a:lnTo>
                  <a:lnTo>
                    <a:pt x="175" y="1013"/>
                  </a:lnTo>
                  <a:lnTo>
                    <a:pt x="180" y="1013"/>
                  </a:lnTo>
                  <a:lnTo>
                    <a:pt x="183" y="1013"/>
                  </a:lnTo>
                  <a:lnTo>
                    <a:pt x="188" y="1013"/>
                  </a:lnTo>
                  <a:lnTo>
                    <a:pt x="191" y="1013"/>
                  </a:lnTo>
                  <a:lnTo>
                    <a:pt x="196" y="1013"/>
                  </a:lnTo>
                  <a:lnTo>
                    <a:pt x="200" y="1013"/>
                  </a:lnTo>
                  <a:lnTo>
                    <a:pt x="204" y="1013"/>
                  </a:lnTo>
                  <a:lnTo>
                    <a:pt x="208" y="1013"/>
                  </a:lnTo>
                  <a:lnTo>
                    <a:pt x="212" y="1013"/>
                  </a:lnTo>
                  <a:lnTo>
                    <a:pt x="216" y="1013"/>
                  </a:lnTo>
                  <a:lnTo>
                    <a:pt x="220" y="1013"/>
                  </a:lnTo>
                  <a:lnTo>
                    <a:pt x="223" y="1013"/>
                  </a:lnTo>
                  <a:lnTo>
                    <a:pt x="228" y="1013"/>
                  </a:lnTo>
                  <a:lnTo>
                    <a:pt x="231" y="1013"/>
                  </a:lnTo>
                  <a:lnTo>
                    <a:pt x="236" y="1013"/>
                  </a:lnTo>
                  <a:lnTo>
                    <a:pt x="239" y="1013"/>
                  </a:lnTo>
                  <a:lnTo>
                    <a:pt x="244" y="1013"/>
                  </a:lnTo>
                  <a:lnTo>
                    <a:pt x="247" y="1013"/>
                  </a:lnTo>
                  <a:lnTo>
                    <a:pt x="252" y="1013"/>
                  </a:lnTo>
                  <a:lnTo>
                    <a:pt x="256" y="1013"/>
                  </a:lnTo>
                  <a:lnTo>
                    <a:pt x="260" y="1013"/>
                  </a:lnTo>
                  <a:lnTo>
                    <a:pt x="264" y="1013"/>
                  </a:lnTo>
                  <a:lnTo>
                    <a:pt x="268" y="1013"/>
                  </a:lnTo>
                  <a:lnTo>
                    <a:pt x="272" y="1013"/>
                  </a:lnTo>
                  <a:lnTo>
                    <a:pt x="276" y="1013"/>
                  </a:lnTo>
                  <a:lnTo>
                    <a:pt x="280" y="1013"/>
                  </a:lnTo>
                  <a:lnTo>
                    <a:pt x="285" y="1013"/>
                  </a:lnTo>
                  <a:lnTo>
                    <a:pt x="287" y="1013"/>
                  </a:lnTo>
                  <a:lnTo>
                    <a:pt x="292" y="1013"/>
                  </a:lnTo>
                  <a:lnTo>
                    <a:pt x="295" y="1013"/>
                  </a:lnTo>
                  <a:lnTo>
                    <a:pt x="300" y="1013"/>
                  </a:lnTo>
                  <a:lnTo>
                    <a:pt x="303" y="1013"/>
                  </a:lnTo>
                  <a:lnTo>
                    <a:pt x="308" y="1013"/>
                  </a:lnTo>
                  <a:lnTo>
                    <a:pt x="312" y="1013"/>
                  </a:lnTo>
                  <a:lnTo>
                    <a:pt x="316" y="1013"/>
                  </a:lnTo>
                  <a:lnTo>
                    <a:pt x="320" y="1013"/>
                  </a:lnTo>
                  <a:lnTo>
                    <a:pt x="324" y="1013"/>
                  </a:lnTo>
                  <a:lnTo>
                    <a:pt x="328" y="1013"/>
                  </a:lnTo>
                  <a:lnTo>
                    <a:pt x="332" y="1013"/>
                  </a:lnTo>
                  <a:lnTo>
                    <a:pt x="336" y="1013"/>
                  </a:lnTo>
                  <a:lnTo>
                    <a:pt x="341" y="1013"/>
                  </a:lnTo>
                  <a:lnTo>
                    <a:pt x="344" y="1013"/>
                  </a:lnTo>
                  <a:lnTo>
                    <a:pt x="349" y="1013"/>
                  </a:lnTo>
                  <a:lnTo>
                    <a:pt x="352" y="1013"/>
                  </a:lnTo>
                  <a:lnTo>
                    <a:pt x="357" y="1013"/>
                  </a:lnTo>
                  <a:lnTo>
                    <a:pt x="360" y="1013"/>
                  </a:lnTo>
                  <a:lnTo>
                    <a:pt x="363" y="1013"/>
                  </a:lnTo>
                  <a:lnTo>
                    <a:pt x="368" y="1013"/>
                  </a:lnTo>
                  <a:lnTo>
                    <a:pt x="371" y="1013"/>
                  </a:lnTo>
                  <a:lnTo>
                    <a:pt x="376" y="1013"/>
                  </a:lnTo>
                  <a:lnTo>
                    <a:pt x="379" y="1013"/>
                  </a:lnTo>
                  <a:lnTo>
                    <a:pt x="384" y="1013"/>
                  </a:lnTo>
                  <a:lnTo>
                    <a:pt x="387" y="1013"/>
                  </a:lnTo>
                  <a:lnTo>
                    <a:pt x="392" y="1013"/>
                  </a:lnTo>
                  <a:lnTo>
                    <a:pt x="397" y="1013"/>
                  </a:lnTo>
                  <a:lnTo>
                    <a:pt x="400" y="1013"/>
                  </a:lnTo>
                  <a:lnTo>
                    <a:pt x="405" y="1013"/>
                  </a:lnTo>
                  <a:lnTo>
                    <a:pt x="408" y="1013"/>
                  </a:lnTo>
                  <a:lnTo>
                    <a:pt x="413" y="1013"/>
                  </a:lnTo>
                  <a:lnTo>
                    <a:pt x="416" y="1013"/>
                  </a:lnTo>
                  <a:lnTo>
                    <a:pt x="420" y="1013"/>
                  </a:lnTo>
                  <a:lnTo>
                    <a:pt x="425" y="1013"/>
                  </a:lnTo>
                  <a:lnTo>
                    <a:pt x="428" y="1013"/>
                  </a:lnTo>
                  <a:lnTo>
                    <a:pt x="433" y="1013"/>
                  </a:lnTo>
                  <a:lnTo>
                    <a:pt x="436" y="1013"/>
                  </a:lnTo>
                  <a:lnTo>
                    <a:pt x="440" y="1013"/>
                  </a:lnTo>
                  <a:lnTo>
                    <a:pt x="443" y="1013"/>
                  </a:lnTo>
                  <a:lnTo>
                    <a:pt x="448" y="1013"/>
                  </a:lnTo>
                  <a:lnTo>
                    <a:pt x="452" y="1013"/>
                  </a:lnTo>
                  <a:lnTo>
                    <a:pt x="456" y="1013"/>
                  </a:lnTo>
                  <a:lnTo>
                    <a:pt x="460" y="1013"/>
                  </a:lnTo>
                  <a:lnTo>
                    <a:pt x="464" y="1013"/>
                  </a:lnTo>
                  <a:lnTo>
                    <a:pt x="468" y="1013"/>
                  </a:lnTo>
                  <a:lnTo>
                    <a:pt x="472" y="1013"/>
                  </a:lnTo>
                  <a:lnTo>
                    <a:pt x="476" y="1013"/>
                  </a:lnTo>
                  <a:lnTo>
                    <a:pt x="481" y="1013"/>
                  </a:lnTo>
                  <a:lnTo>
                    <a:pt x="484" y="1013"/>
                  </a:lnTo>
                  <a:lnTo>
                    <a:pt x="489" y="1013"/>
                  </a:lnTo>
                  <a:lnTo>
                    <a:pt x="492" y="1013"/>
                  </a:lnTo>
                  <a:lnTo>
                    <a:pt x="497" y="1013"/>
                  </a:lnTo>
                  <a:lnTo>
                    <a:pt x="500" y="1013"/>
                  </a:lnTo>
                  <a:lnTo>
                    <a:pt x="504" y="1013"/>
                  </a:lnTo>
                  <a:lnTo>
                    <a:pt x="508" y="1013"/>
                  </a:lnTo>
                  <a:lnTo>
                    <a:pt x="512" y="1013"/>
                  </a:lnTo>
                  <a:lnTo>
                    <a:pt x="516" y="1013"/>
                  </a:lnTo>
                  <a:lnTo>
                    <a:pt x="520" y="1013"/>
                  </a:lnTo>
                  <a:lnTo>
                    <a:pt x="524" y="1013"/>
                  </a:lnTo>
                  <a:lnTo>
                    <a:pt x="528" y="1013"/>
                  </a:lnTo>
                  <a:lnTo>
                    <a:pt x="532" y="1013"/>
                  </a:lnTo>
                  <a:lnTo>
                    <a:pt x="537" y="1013"/>
                  </a:lnTo>
                  <a:lnTo>
                    <a:pt x="540" y="1013"/>
                  </a:lnTo>
                  <a:lnTo>
                    <a:pt x="545" y="1013"/>
                  </a:lnTo>
                  <a:lnTo>
                    <a:pt x="548" y="1013"/>
                  </a:lnTo>
                  <a:lnTo>
                    <a:pt x="553" y="1013"/>
                  </a:lnTo>
                  <a:lnTo>
                    <a:pt x="556" y="1013"/>
                  </a:lnTo>
                  <a:lnTo>
                    <a:pt x="561" y="1013"/>
                  </a:lnTo>
                  <a:lnTo>
                    <a:pt x="565" y="1013"/>
                  </a:lnTo>
                  <a:lnTo>
                    <a:pt x="569" y="1013"/>
                  </a:lnTo>
                  <a:lnTo>
                    <a:pt x="572" y="1013"/>
                  </a:lnTo>
                  <a:lnTo>
                    <a:pt x="576" y="1013"/>
                  </a:lnTo>
                  <a:lnTo>
                    <a:pt x="580" y="1013"/>
                  </a:lnTo>
                  <a:lnTo>
                    <a:pt x="584" y="1013"/>
                  </a:lnTo>
                  <a:lnTo>
                    <a:pt x="588" y="1013"/>
                  </a:lnTo>
                  <a:lnTo>
                    <a:pt x="593" y="1013"/>
                  </a:lnTo>
                  <a:lnTo>
                    <a:pt x="596" y="1013"/>
                  </a:lnTo>
                  <a:lnTo>
                    <a:pt x="601" y="1013"/>
                  </a:lnTo>
                  <a:lnTo>
                    <a:pt x="604" y="1013"/>
                  </a:lnTo>
                  <a:lnTo>
                    <a:pt x="609" y="1013"/>
                  </a:lnTo>
                  <a:lnTo>
                    <a:pt x="612" y="1013"/>
                  </a:lnTo>
                  <a:lnTo>
                    <a:pt x="617" y="1013"/>
                  </a:lnTo>
                  <a:lnTo>
                    <a:pt x="621" y="1013"/>
                  </a:lnTo>
                  <a:lnTo>
                    <a:pt x="625" y="1013"/>
                  </a:lnTo>
                  <a:lnTo>
                    <a:pt x="629" y="1013"/>
                  </a:lnTo>
                  <a:lnTo>
                    <a:pt x="633" y="1013"/>
                  </a:lnTo>
                  <a:lnTo>
                    <a:pt x="637" y="1013"/>
                  </a:lnTo>
                  <a:lnTo>
                    <a:pt x="641" y="1013"/>
                  </a:lnTo>
                  <a:lnTo>
                    <a:pt x="645" y="1013"/>
                  </a:lnTo>
                  <a:lnTo>
                    <a:pt x="649" y="1013"/>
                  </a:lnTo>
                  <a:lnTo>
                    <a:pt x="652" y="1013"/>
                  </a:lnTo>
                  <a:lnTo>
                    <a:pt x="657" y="1013"/>
                  </a:lnTo>
                  <a:lnTo>
                    <a:pt x="660" y="1013"/>
                  </a:lnTo>
                  <a:lnTo>
                    <a:pt x="665" y="1013"/>
                  </a:lnTo>
                  <a:lnTo>
                    <a:pt x="668" y="1013"/>
                  </a:lnTo>
                  <a:lnTo>
                    <a:pt x="673" y="1013"/>
                  </a:lnTo>
                  <a:lnTo>
                    <a:pt x="677" y="1013"/>
                  </a:lnTo>
                  <a:lnTo>
                    <a:pt x="681" y="1013"/>
                  </a:lnTo>
                  <a:lnTo>
                    <a:pt x="685" y="1013"/>
                  </a:lnTo>
                  <a:lnTo>
                    <a:pt x="689" y="1013"/>
                  </a:lnTo>
                  <a:lnTo>
                    <a:pt x="693" y="1013"/>
                  </a:lnTo>
                  <a:lnTo>
                    <a:pt x="697" y="1013"/>
                  </a:lnTo>
                  <a:lnTo>
                    <a:pt x="701" y="1013"/>
                  </a:lnTo>
                  <a:lnTo>
                    <a:pt x="705" y="1013"/>
                  </a:lnTo>
                  <a:lnTo>
                    <a:pt x="709" y="1013"/>
                  </a:lnTo>
                  <a:lnTo>
                    <a:pt x="714" y="1013"/>
                  </a:lnTo>
                  <a:lnTo>
                    <a:pt x="717" y="1013"/>
                  </a:lnTo>
                  <a:lnTo>
                    <a:pt x="721" y="1013"/>
                  </a:lnTo>
                  <a:lnTo>
                    <a:pt x="724" y="1013"/>
                  </a:lnTo>
                  <a:lnTo>
                    <a:pt x="729" y="1013"/>
                  </a:lnTo>
                  <a:lnTo>
                    <a:pt x="733" y="1013"/>
                  </a:lnTo>
                  <a:lnTo>
                    <a:pt x="737" y="1013"/>
                  </a:lnTo>
                  <a:lnTo>
                    <a:pt x="741" y="1013"/>
                  </a:lnTo>
                  <a:lnTo>
                    <a:pt x="745" y="1013"/>
                  </a:lnTo>
                  <a:lnTo>
                    <a:pt x="749" y="1013"/>
                  </a:lnTo>
                  <a:lnTo>
                    <a:pt x="752" y="1013"/>
                  </a:lnTo>
                  <a:lnTo>
                    <a:pt x="757" y="1013"/>
                  </a:lnTo>
                  <a:lnTo>
                    <a:pt x="762" y="1013"/>
                  </a:lnTo>
                  <a:lnTo>
                    <a:pt x="765" y="1013"/>
                  </a:lnTo>
                  <a:lnTo>
                    <a:pt x="770" y="1013"/>
                  </a:lnTo>
                  <a:lnTo>
                    <a:pt x="773" y="1013"/>
                  </a:lnTo>
                  <a:lnTo>
                    <a:pt x="778" y="1013"/>
                  </a:lnTo>
                  <a:lnTo>
                    <a:pt x="781" y="1013"/>
                  </a:lnTo>
                  <a:lnTo>
                    <a:pt x="784" y="1013"/>
                  </a:lnTo>
                  <a:lnTo>
                    <a:pt x="789" y="1013"/>
                  </a:lnTo>
                  <a:lnTo>
                    <a:pt x="792" y="1013"/>
                  </a:lnTo>
                  <a:lnTo>
                    <a:pt x="797" y="1013"/>
                  </a:lnTo>
                  <a:lnTo>
                    <a:pt x="800" y="1013"/>
                  </a:lnTo>
                  <a:lnTo>
                    <a:pt x="805" y="1013"/>
                  </a:lnTo>
                  <a:lnTo>
                    <a:pt x="808" y="1013"/>
                  </a:lnTo>
                  <a:lnTo>
                    <a:pt x="813" y="1013"/>
                  </a:lnTo>
                  <a:lnTo>
                    <a:pt x="818" y="1013"/>
                  </a:lnTo>
                  <a:lnTo>
                    <a:pt x="821" y="1013"/>
                  </a:lnTo>
                  <a:lnTo>
                    <a:pt x="826" y="1013"/>
                  </a:lnTo>
                  <a:lnTo>
                    <a:pt x="829" y="1013"/>
                  </a:lnTo>
                  <a:lnTo>
                    <a:pt x="833" y="1013"/>
                  </a:lnTo>
                  <a:lnTo>
                    <a:pt x="837" y="1013"/>
                  </a:lnTo>
                  <a:lnTo>
                    <a:pt x="841" y="1013"/>
                  </a:lnTo>
                  <a:lnTo>
                    <a:pt x="845" y="1013"/>
                  </a:lnTo>
                  <a:lnTo>
                    <a:pt x="849" y="1013"/>
                  </a:lnTo>
                  <a:lnTo>
                    <a:pt x="854" y="1013"/>
                  </a:lnTo>
                  <a:lnTo>
                    <a:pt x="857" y="1013"/>
                  </a:lnTo>
                  <a:lnTo>
                    <a:pt x="861" y="1013"/>
                  </a:lnTo>
                  <a:lnTo>
                    <a:pt x="864" y="1013"/>
                  </a:lnTo>
                  <a:lnTo>
                    <a:pt x="869" y="1013"/>
                  </a:lnTo>
                  <a:lnTo>
                    <a:pt x="873" y="1013"/>
                  </a:lnTo>
                  <a:lnTo>
                    <a:pt x="877" y="1013"/>
                  </a:lnTo>
                  <a:lnTo>
                    <a:pt x="881" y="1013"/>
                  </a:lnTo>
                  <a:lnTo>
                    <a:pt x="885" y="1013"/>
                  </a:lnTo>
                  <a:lnTo>
                    <a:pt x="889" y="1013"/>
                  </a:lnTo>
                  <a:lnTo>
                    <a:pt x="893" y="1013"/>
                  </a:lnTo>
                  <a:lnTo>
                    <a:pt x="897" y="1013"/>
                  </a:lnTo>
                  <a:lnTo>
                    <a:pt x="901" y="1013"/>
                  </a:lnTo>
                  <a:lnTo>
                    <a:pt x="905" y="1013"/>
                  </a:lnTo>
                  <a:lnTo>
                    <a:pt x="910" y="1013"/>
                  </a:lnTo>
                  <a:lnTo>
                    <a:pt x="913" y="1013"/>
                  </a:lnTo>
                  <a:lnTo>
                    <a:pt x="918" y="1013"/>
                  </a:lnTo>
                  <a:lnTo>
                    <a:pt x="921" y="1013"/>
                  </a:lnTo>
                  <a:lnTo>
                    <a:pt x="926" y="1013"/>
                  </a:lnTo>
                  <a:lnTo>
                    <a:pt x="929" y="1013"/>
                  </a:lnTo>
                  <a:lnTo>
                    <a:pt x="934" y="1013"/>
                  </a:lnTo>
                  <a:lnTo>
                    <a:pt x="937" y="1013"/>
                  </a:lnTo>
                  <a:lnTo>
                    <a:pt x="941" y="1013"/>
                  </a:lnTo>
                  <a:lnTo>
                    <a:pt x="945" y="1013"/>
                  </a:lnTo>
                  <a:lnTo>
                    <a:pt x="949" y="1013"/>
                  </a:lnTo>
                  <a:lnTo>
                    <a:pt x="953" y="1013"/>
                  </a:lnTo>
                  <a:lnTo>
                    <a:pt x="958" y="1013"/>
                  </a:lnTo>
                  <a:lnTo>
                    <a:pt x="961" y="1013"/>
                  </a:lnTo>
                  <a:lnTo>
                    <a:pt x="966" y="1013"/>
                  </a:lnTo>
                  <a:lnTo>
                    <a:pt x="969" y="1013"/>
                  </a:lnTo>
                  <a:lnTo>
                    <a:pt x="974" y="1013"/>
                  </a:lnTo>
                  <a:lnTo>
                    <a:pt x="977" y="1013"/>
                  </a:lnTo>
                  <a:lnTo>
                    <a:pt x="982" y="1013"/>
                  </a:lnTo>
                  <a:lnTo>
                    <a:pt x="985" y="1013"/>
                  </a:lnTo>
                  <a:lnTo>
                    <a:pt x="990" y="1013"/>
                  </a:lnTo>
                  <a:lnTo>
                    <a:pt x="994" y="1013"/>
                  </a:lnTo>
                  <a:lnTo>
                    <a:pt x="998" y="1013"/>
                  </a:lnTo>
                  <a:lnTo>
                    <a:pt x="1001" y="1013"/>
                  </a:lnTo>
                  <a:lnTo>
                    <a:pt x="1005" y="1013"/>
                  </a:lnTo>
                  <a:lnTo>
                    <a:pt x="1009" y="1013"/>
                  </a:lnTo>
                  <a:lnTo>
                    <a:pt x="1014" y="1013"/>
                  </a:lnTo>
                  <a:lnTo>
                    <a:pt x="1017" y="1013"/>
                  </a:lnTo>
                  <a:lnTo>
                    <a:pt x="1022" y="1013"/>
                  </a:lnTo>
                  <a:lnTo>
                    <a:pt x="1025" y="1013"/>
                  </a:lnTo>
                  <a:lnTo>
                    <a:pt x="1030" y="1013"/>
                  </a:lnTo>
                  <a:lnTo>
                    <a:pt x="1033" y="1013"/>
                  </a:lnTo>
                  <a:lnTo>
                    <a:pt x="1038" y="1013"/>
                  </a:lnTo>
                  <a:lnTo>
                    <a:pt x="1041" y="1013"/>
                  </a:lnTo>
                  <a:lnTo>
                    <a:pt x="1046" y="1013"/>
                  </a:lnTo>
                  <a:lnTo>
                    <a:pt x="1050" y="1013"/>
                  </a:lnTo>
                  <a:lnTo>
                    <a:pt x="1054" y="1013"/>
                  </a:lnTo>
                  <a:lnTo>
                    <a:pt x="1058" y="1013"/>
                  </a:lnTo>
                  <a:lnTo>
                    <a:pt x="1062" y="1013"/>
                  </a:lnTo>
                  <a:lnTo>
                    <a:pt x="1066" y="1013"/>
                  </a:lnTo>
                  <a:lnTo>
                    <a:pt x="1070" y="1013"/>
                  </a:lnTo>
                  <a:lnTo>
                    <a:pt x="1073" y="1013"/>
                  </a:lnTo>
                  <a:lnTo>
                    <a:pt x="1078" y="1013"/>
                  </a:lnTo>
                  <a:lnTo>
                    <a:pt x="1081" y="1013"/>
                  </a:lnTo>
                  <a:lnTo>
                    <a:pt x="1086" y="1013"/>
                  </a:lnTo>
                  <a:lnTo>
                    <a:pt x="1089" y="1013"/>
                  </a:lnTo>
                  <a:lnTo>
                    <a:pt x="1094" y="1013"/>
                  </a:lnTo>
                  <a:lnTo>
                    <a:pt x="1098" y="1013"/>
                  </a:lnTo>
                  <a:lnTo>
                    <a:pt x="1102" y="1013"/>
                  </a:lnTo>
                  <a:lnTo>
                    <a:pt x="1106" y="1013"/>
                  </a:lnTo>
                  <a:lnTo>
                    <a:pt x="1110" y="1013"/>
                  </a:lnTo>
                  <a:lnTo>
                    <a:pt x="1114" y="1013"/>
                  </a:lnTo>
                  <a:lnTo>
                    <a:pt x="1118" y="1013"/>
                  </a:lnTo>
                  <a:lnTo>
                    <a:pt x="1122" y="1013"/>
                  </a:lnTo>
                  <a:lnTo>
                    <a:pt x="1126" y="1013"/>
                  </a:lnTo>
                  <a:lnTo>
                    <a:pt x="1130" y="1013"/>
                  </a:lnTo>
                  <a:lnTo>
                    <a:pt x="1135" y="1013"/>
                  </a:lnTo>
                  <a:lnTo>
                    <a:pt x="1138" y="1013"/>
                  </a:lnTo>
                  <a:lnTo>
                    <a:pt x="1143" y="1013"/>
                  </a:lnTo>
                  <a:lnTo>
                    <a:pt x="1146" y="1013"/>
                  </a:lnTo>
                  <a:lnTo>
                    <a:pt x="1150" y="1013"/>
                  </a:lnTo>
                  <a:lnTo>
                    <a:pt x="1154" y="1013"/>
                  </a:lnTo>
                  <a:lnTo>
                    <a:pt x="1158" y="1013"/>
                  </a:lnTo>
                  <a:lnTo>
                    <a:pt x="1162" y="1013"/>
                  </a:lnTo>
                  <a:lnTo>
                    <a:pt x="1166" y="1013"/>
                  </a:lnTo>
                  <a:lnTo>
                    <a:pt x="1170" y="1013"/>
                  </a:lnTo>
                  <a:lnTo>
                    <a:pt x="1173" y="1013"/>
                  </a:lnTo>
                  <a:lnTo>
                    <a:pt x="1178" y="1013"/>
                  </a:lnTo>
                  <a:lnTo>
                    <a:pt x="1181" y="1013"/>
                  </a:lnTo>
                  <a:lnTo>
                    <a:pt x="1186" y="1013"/>
                  </a:lnTo>
                  <a:lnTo>
                    <a:pt x="1191" y="1013"/>
                  </a:lnTo>
                  <a:lnTo>
                    <a:pt x="1194" y="1013"/>
                  </a:lnTo>
                  <a:lnTo>
                    <a:pt x="1199" y="1013"/>
                  </a:lnTo>
                  <a:lnTo>
                    <a:pt x="1202" y="1013"/>
                  </a:lnTo>
                  <a:lnTo>
                    <a:pt x="1207" y="1013"/>
                  </a:lnTo>
                  <a:lnTo>
                    <a:pt x="1210" y="1013"/>
                  </a:lnTo>
                  <a:lnTo>
                    <a:pt x="1215" y="1013"/>
                  </a:lnTo>
                  <a:lnTo>
                    <a:pt x="1218" y="1013"/>
                  </a:lnTo>
                  <a:lnTo>
                    <a:pt x="1221" y="1013"/>
                  </a:lnTo>
                  <a:lnTo>
                    <a:pt x="1226" y="1013"/>
                  </a:lnTo>
                  <a:lnTo>
                    <a:pt x="1229" y="1013"/>
                  </a:lnTo>
                  <a:lnTo>
                    <a:pt x="1234" y="1013"/>
                  </a:lnTo>
                  <a:lnTo>
                    <a:pt x="1237" y="1013"/>
                  </a:lnTo>
                  <a:lnTo>
                    <a:pt x="1242" y="1013"/>
                  </a:lnTo>
                  <a:lnTo>
                    <a:pt x="1247" y="1013"/>
                  </a:lnTo>
                  <a:lnTo>
                    <a:pt x="1250" y="1013"/>
                  </a:lnTo>
                  <a:lnTo>
                    <a:pt x="1254" y="1013"/>
                  </a:lnTo>
                  <a:lnTo>
                    <a:pt x="1258" y="1013"/>
                  </a:lnTo>
                  <a:lnTo>
                    <a:pt x="1262" y="1013"/>
                  </a:lnTo>
                  <a:lnTo>
                    <a:pt x="1266" y="1013"/>
                  </a:lnTo>
                  <a:lnTo>
                    <a:pt x="1270" y="1013"/>
                  </a:lnTo>
                  <a:lnTo>
                    <a:pt x="1275" y="1013"/>
                  </a:lnTo>
                  <a:lnTo>
                    <a:pt x="1278" y="1013"/>
                  </a:lnTo>
                  <a:lnTo>
                    <a:pt x="1282" y="1013"/>
                  </a:lnTo>
                  <a:lnTo>
                    <a:pt x="1285" y="1013"/>
                  </a:lnTo>
                  <a:lnTo>
                    <a:pt x="1290" y="1013"/>
                  </a:lnTo>
                  <a:lnTo>
                    <a:pt x="1294" y="1013"/>
                  </a:lnTo>
                  <a:lnTo>
                    <a:pt x="1298" y="1013"/>
                  </a:lnTo>
                  <a:lnTo>
                    <a:pt x="1302" y="1013"/>
                  </a:lnTo>
                  <a:lnTo>
                    <a:pt x="1306" y="1013"/>
                  </a:lnTo>
                  <a:lnTo>
                    <a:pt x="1310" y="1013"/>
                  </a:lnTo>
                  <a:lnTo>
                    <a:pt x="1314" y="1013"/>
                  </a:lnTo>
                  <a:lnTo>
                    <a:pt x="1318" y="1013"/>
                  </a:lnTo>
                  <a:lnTo>
                    <a:pt x="1322" y="1013"/>
                  </a:lnTo>
                  <a:lnTo>
                    <a:pt x="1326" y="1013"/>
                  </a:lnTo>
                  <a:lnTo>
                    <a:pt x="1331" y="1013"/>
                  </a:lnTo>
                  <a:lnTo>
                    <a:pt x="1334" y="1013"/>
                  </a:lnTo>
                  <a:lnTo>
                    <a:pt x="1339" y="1013"/>
                  </a:lnTo>
                  <a:lnTo>
                    <a:pt x="1342" y="1013"/>
                  </a:lnTo>
                  <a:lnTo>
                    <a:pt x="1347" y="1013"/>
                  </a:lnTo>
                  <a:lnTo>
                    <a:pt x="1350" y="1013"/>
                  </a:lnTo>
                  <a:lnTo>
                    <a:pt x="1355" y="1013"/>
                  </a:lnTo>
                  <a:lnTo>
                    <a:pt x="1358" y="1013"/>
                  </a:lnTo>
                  <a:lnTo>
                    <a:pt x="1362" y="1013"/>
                  </a:lnTo>
                  <a:lnTo>
                    <a:pt x="1366" y="1013"/>
                  </a:lnTo>
                  <a:lnTo>
                    <a:pt x="1370" y="1013"/>
                  </a:lnTo>
                  <a:lnTo>
                    <a:pt x="1374" y="1013"/>
                  </a:lnTo>
                  <a:lnTo>
                    <a:pt x="1378" y="1013"/>
                  </a:lnTo>
                  <a:lnTo>
                    <a:pt x="1382" y="1013"/>
                  </a:lnTo>
                  <a:lnTo>
                    <a:pt x="1387" y="1013"/>
                  </a:lnTo>
                  <a:lnTo>
                    <a:pt x="1390" y="1013"/>
                  </a:lnTo>
                  <a:lnTo>
                    <a:pt x="1395" y="1013"/>
                  </a:lnTo>
                  <a:lnTo>
                    <a:pt x="1398" y="1013"/>
                  </a:lnTo>
                  <a:lnTo>
                    <a:pt x="1403" y="1013"/>
                  </a:lnTo>
                  <a:lnTo>
                    <a:pt x="1406" y="1013"/>
                  </a:lnTo>
                  <a:lnTo>
                    <a:pt x="1411" y="1013"/>
                  </a:lnTo>
                  <a:lnTo>
                    <a:pt x="1415" y="1013"/>
                  </a:lnTo>
                  <a:lnTo>
                    <a:pt x="1419" y="1013"/>
                  </a:lnTo>
                  <a:lnTo>
                    <a:pt x="1423" y="1013"/>
                  </a:lnTo>
                  <a:lnTo>
                    <a:pt x="1427" y="1013"/>
                  </a:lnTo>
                  <a:lnTo>
                    <a:pt x="1431" y="1013"/>
                  </a:lnTo>
                  <a:lnTo>
                    <a:pt x="1434" y="1013"/>
                  </a:lnTo>
                  <a:lnTo>
                    <a:pt x="1438" y="1013"/>
                  </a:lnTo>
                  <a:lnTo>
                    <a:pt x="1443" y="1013"/>
                  </a:lnTo>
                  <a:lnTo>
                    <a:pt x="1446" y="1013"/>
                  </a:lnTo>
                  <a:lnTo>
                    <a:pt x="1451" y="1013"/>
                  </a:lnTo>
                  <a:lnTo>
                    <a:pt x="1454" y="1013"/>
                  </a:lnTo>
                  <a:lnTo>
                    <a:pt x="1459" y="1013"/>
                  </a:lnTo>
                  <a:lnTo>
                    <a:pt x="1462" y="1013"/>
                  </a:lnTo>
                  <a:lnTo>
                    <a:pt x="1467" y="1013"/>
                  </a:lnTo>
                  <a:lnTo>
                    <a:pt x="1471" y="1013"/>
                  </a:lnTo>
                  <a:lnTo>
                    <a:pt x="1475" y="1013"/>
                  </a:lnTo>
                  <a:lnTo>
                    <a:pt x="1479" y="1013"/>
                  </a:lnTo>
                  <a:lnTo>
                    <a:pt x="1483" y="1013"/>
                  </a:lnTo>
                  <a:lnTo>
                    <a:pt x="1487" y="1013"/>
                  </a:lnTo>
                  <a:lnTo>
                    <a:pt x="1491" y="1013"/>
                  </a:lnTo>
                  <a:lnTo>
                    <a:pt x="1495" y="1013"/>
                  </a:lnTo>
                  <a:lnTo>
                    <a:pt x="1499" y="1013"/>
                  </a:lnTo>
                  <a:lnTo>
                    <a:pt x="1502" y="1013"/>
                  </a:lnTo>
                  <a:lnTo>
                    <a:pt x="1507" y="1013"/>
                  </a:lnTo>
                  <a:lnTo>
                    <a:pt x="1510" y="1013"/>
                  </a:lnTo>
                  <a:lnTo>
                    <a:pt x="1515" y="1013"/>
                  </a:lnTo>
                  <a:lnTo>
                    <a:pt x="1518" y="1013"/>
                  </a:lnTo>
                  <a:lnTo>
                    <a:pt x="1523" y="1013"/>
                  </a:lnTo>
                  <a:lnTo>
                    <a:pt x="1527" y="1013"/>
                  </a:lnTo>
                  <a:lnTo>
                    <a:pt x="1531" y="1013"/>
                  </a:lnTo>
                  <a:lnTo>
                    <a:pt x="1535" y="1013"/>
                  </a:lnTo>
                  <a:lnTo>
                    <a:pt x="1539" y="1013"/>
                  </a:lnTo>
                  <a:lnTo>
                    <a:pt x="1543" y="1013"/>
                  </a:lnTo>
                  <a:lnTo>
                    <a:pt x="1547" y="1013"/>
                  </a:lnTo>
                  <a:lnTo>
                    <a:pt x="1551" y="1013"/>
                  </a:lnTo>
                  <a:lnTo>
                    <a:pt x="1556" y="1013"/>
                  </a:lnTo>
                  <a:lnTo>
                    <a:pt x="1559" y="1013"/>
                  </a:lnTo>
                  <a:lnTo>
                    <a:pt x="1564" y="1013"/>
                  </a:lnTo>
                  <a:lnTo>
                    <a:pt x="1566" y="1013"/>
                  </a:lnTo>
                  <a:lnTo>
                    <a:pt x="1571" y="1013"/>
                  </a:lnTo>
                  <a:lnTo>
                    <a:pt x="1574" y="1013"/>
                  </a:lnTo>
                  <a:lnTo>
                    <a:pt x="1579" y="1013"/>
                  </a:lnTo>
                  <a:lnTo>
                    <a:pt x="1583" y="1013"/>
                  </a:lnTo>
                  <a:lnTo>
                    <a:pt x="1586" y="1013"/>
                  </a:lnTo>
                  <a:lnTo>
                    <a:pt x="1591" y="1013"/>
                  </a:lnTo>
                  <a:lnTo>
                    <a:pt x="1594" y="1013"/>
                  </a:lnTo>
                  <a:lnTo>
                    <a:pt x="1599" y="1013"/>
                  </a:lnTo>
                  <a:lnTo>
                    <a:pt x="1602" y="1013"/>
                  </a:lnTo>
                  <a:lnTo>
                    <a:pt x="1607" y="1013"/>
                  </a:lnTo>
                  <a:lnTo>
                    <a:pt x="1612" y="1013"/>
                  </a:lnTo>
                  <a:lnTo>
                    <a:pt x="1615" y="1013"/>
                  </a:lnTo>
                  <a:lnTo>
                    <a:pt x="1620" y="1013"/>
                  </a:lnTo>
                  <a:lnTo>
                    <a:pt x="1623" y="1013"/>
                  </a:lnTo>
                  <a:lnTo>
                    <a:pt x="1628" y="1013"/>
                  </a:lnTo>
                  <a:lnTo>
                    <a:pt x="1631" y="1013"/>
                  </a:lnTo>
                  <a:lnTo>
                    <a:pt x="1636" y="1013"/>
                  </a:lnTo>
                  <a:lnTo>
                    <a:pt x="1640" y="1013"/>
                  </a:lnTo>
                  <a:lnTo>
                    <a:pt x="1644" y="1013"/>
                  </a:lnTo>
                  <a:lnTo>
                    <a:pt x="1648" y="1013"/>
                  </a:lnTo>
                  <a:lnTo>
                    <a:pt x="1650" y="1013"/>
                  </a:lnTo>
                  <a:lnTo>
                    <a:pt x="1655" y="1013"/>
                  </a:lnTo>
                  <a:lnTo>
                    <a:pt x="1658" y="1013"/>
                  </a:lnTo>
                  <a:lnTo>
                    <a:pt x="1663" y="1013"/>
                  </a:lnTo>
                  <a:lnTo>
                    <a:pt x="1667" y="1013"/>
                  </a:lnTo>
                  <a:lnTo>
                    <a:pt x="1671" y="1013"/>
                  </a:lnTo>
                  <a:lnTo>
                    <a:pt x="1675" y="1013"/>
                  </a:lnTo>
                  <a:lnTo>
                    <a:pt x="1679" y="1013"/>
                  </a:lnTo>
                  <a:lnTo>
                    <a:pt x="1683" y="1013"/>
                  </a:lnTo>
                  <a:lnTo>
                    <a:pt x="1687" y="1013"/>
                  </a:lnTo>
                  <a:lnTo>
                    <a:pt x="1691" y="1013"/>
                  </a:lnTo>
                  <a:lnTo>
                    <a:pt x="1696" y="1013"/>
                  </a:lnTo>
                  <a:lnTo>
                    <a:pt x="1699" y="1013"/>
                  </a:lnTo>
                  <a:lnTo>
                    <a:pt x="1704" y="1013"/>
                  </a:lnTo>
                  <a:lnTo>
                    <a:pt x="1707" y="1013"/>
                  </a:lnTo>
                  <a:lnTo>
                    <a:pt x="1712" y="1013"/>
                  </a:lnTo>
                  <a:lnTo>
                    <a:pt x="1714" y="1013"/>
                  </a:lnTo>
                  <a:lnTo>
                    <a:pt x="1719" y="1013"/>
                  </a:lnTo>
                  <a:lnTo>
                    <a:pt x="1723" y="1013"/>
                  </a:lnTo>
                  <a:lnTo>
                    <a:pt x="1727" y="1013"/>
                  </a:lnTo>
                  <a:lnTo>
                    <a:pt x="1731" y="1013"/>
                  </a:lnTo>
                  <a:lnTo>
                    <a:pt x="1735" y="1013"/>
                  </a:lnTo>
                  <a:lnTo>
                    <a:pt x="1739" y="1013"/>
                  </a:lnTo>
                  <a:lnTo>
                    <a:pt x="1743" y="1013"/>
                  </a:lnTo>
                  <a:lnTo>
                    <a:pt x="1747" y="1013"/>
                  </a:lnTo>
                  <a:lnTo>
                    <a:pt x="1752" y="1013"/>
                  </a:lnTo>
                  <a:lnTo>
                    <a:pt x="1755" y="1013"/>
                  </a:lnTo>
                  <a:lnTo>
                    <a:pt x="1760" y="1013"/>
                  </a:lnTo>
                  <a:lnTo>
                    <a:pt x="1763" y="1013"/>
                  </a:lnTo>
                  <a:lnTo>
                    <a:pt x="1768" y="1013"/>
                  </a:lnTo>
                  <a:lnTo>
                    <a:pt x="1771" y="1013"/>
                  </a:lnTo>
                  <a:lnTo>
                    <a:pt x="1776" y="1013"/>
                  </a:lnTo>
                  <a:lnTo>
                    <a:pt x="1779" y="1013"/>
                  </a:lnTo>
                  <a:lnTo>
                    <a:pt x="1783" y="1013"/>
                  </a:lnTo>
                  <a:lnTo>
                    <a:pt x="1787" y="1013"/>
                  </a:lnTo>
                  <a:lnTo>
                    <a:pt x="1791" y="1013"/>
                  </a:lnTo>
                  <a:lnTo>
                    <a:pt x="1795" y="1013"/>
                  </a:lnTo>
                  <a:lnTo>
                    <a:pt x="1799" y="1013"/>
                  </a:lnTo>
                  <a:lnTo>
                    <a:pt x="1803" y="1013"/>
                  </a:lnTo>
                  <a:lnTo>
                    <a:pt x="1808" y="1013"/>
                  </a:lnTo>
                  <a:lnTo>
                    <a:pt x="1811" y="1013"/>
                  </a:lnTo>
                  <a:lnTo>
                    <a:pt x="1816" y="1013"/>
                  </a:lnTo>
                  <a:lnTo>
                    <a:pt x="1819" y="1013"/>
                  </a:lnTo>
                  <a:lnTo>
                    <a:pt x="1824" y="1013"/>
                  </a:lnTo>
                  <a:lnTo>
                    <a:pt x="1827" y="1013"/>
                  </a:lnTo>
                  <a:lnTo>
                    <a:pt x="1832" y="1013"/>
                  </a:lnTo>
                  <a:lnTo>
                    <a:pt x="1836" y="1013"/>
                  </a:lnTo>
                  <a:lnTo>
                    <a:pt x="1840" y="1013"/>
                  </a:lnTo>
                  <a:lnTo>
                    <a:pt x="1844" y="1013"/>
                  </a:lnTo>
                  <a:lnTo>
                    <a:pt x="1848" y="1013"/>
                  </a:lnTo>
                  <a:lnTo>
                    <a:pt x="1852" y="1013"/>
                  </a:lnTo>
                  <a:lnTo>
                    <a:pt x="1855" y="1013"/>
                  </a:lnTo>
                  <a:lnTo>
                    <a:pt x="1859" y="1013"/>
                  </a:lnTo>
                  <a:lnTo>
                    <a:pt x="1864" y="1013"/>
                  </a:lnTo>
                  <a:lnTo>
                    <a:pt x="1867" y="1013"/>
                  </a:lnTo>
                  <a:lnTo>
                    <a:pt x="1872" y="1013"/>
                  </a:lnTo>
                  <a:lnTo>
                    <a:pt x="1875" y="1013"/>
                  </a:lnTo>
                  <a:lnTo>
                    <a:pt x="1880" y="1013"/>
                  </a:lnTo>
                  <a:lnTo>
                    <a:pt x="1883" y="1013"/>
                  </a:lnTo>
                  <a:lnTo>
                    <a:pt x="1888" y="1013"/>
                  </a:lnTo>
                  <a:lnTo>
                    <a:pt x="1892" y="1013"/>
                  </a:lnTo>
                  <a:lnTo>
                    <a:pt x="1896" y="1013"/>
                  </a:lnTo>
                  <a:lnTo>
                    <a:pt x="1900" y="1013"/>
                  </a:lnTo>
                  <a:lnTo>
                    <a:pt x="1904" y="1013"/>
                  </a:lnTo>
                  <a:lnTo>
                    <a:pt x="1908" y="1013"/>
                  </a:lnTo>
                  <a:lnTo>
                    <a:pt x="1912" y="1013"/>
                  </a:lnTo>
                  <a:lnTo>
                    <a:pt x="1916" y="1013"/>
                  </a:lnTo>
                  <a:lnTo>
                    <a:pt x="1920" y="1013"/>
                  </a:lnTo>
                  <a:lnTo>
                    <a:pt x="1924" y="1013"/>
                  </a:lnTo>
                  <a:lnTo>
                    <a:pt x="1929" y="1013"/>
                  </a:lnTo>
                  <a:lnTo>
                    <a:pt x="1932" y="1013"/>
                  </a:lnTo>
                  <a:lnTo>
                    <a:pt x="1936" y="1013"/>
                  </a:lnTo>
                  <a:lnTo>
                    <a:pt x="1939" y="1013"/>
                  </a:lnTo>
                  <a:lnTo>
                    <a:pt x="1944" y="1013"/>
                  </a:lnTo>
                  <a:lnTo>
                    <a:pt x="1948" y="1013"/>
                  </a:lnTo>
                  <a:lnTo>
                    <a:pt x="1952" y="1013"/>
                  </a:lnTo>
                  <a:lnTo>
                    <a:pt x="1956" y="1013"/>
                  </a:lnTo>
                  <a:lnTo>
                    <a:pt x="1960" y="1013"/>
                  </a:lnTo>
                  <a:lnTo>
                    <a:pt x="1964" y="1013"/>
                  </a:lnTo>
                  <a:lnTo>
                    <a:pt x="1968" y="1013"/>
                  </a:lnTo>
                  <a:lnTo>
                    <a:pt x="1972" y="1013"/>
                  </a:lnTo>
                  <a:lnTo>
                    <a:pt x="1977" y="1013"/>
                  </a:lnTo>
                  <a:lnTo>
                    <a:pt x="1980" y="1013"/>
                  </a:lnTo>
                  <a:lnTo>
                    <a:pt x="1985" y="1013"/>
                  </a:lnTo>
                  <a:lnTo>
                    <a:pt x="1988" y="1013"/>
                  </a:lnTo>
                  <a:lnTo>
                    <a:pt x="1993" y="1013"/>
                  </a:lnTo>
                  <a:lnTo>
                    <a:pt x="1995" y="1013"/>
                  </a:lnTo>
                  <a:lnTo>
                    <a:pt x="2000" y="1013"/>
                  </a:lnTo>
                  <a:lnTo>
                    <a:pt x="2000" y="1002"/>
                  </a:lnTo>
                </a:path>
              </a:pathLst>
            </a:custGeom>
            <a:solidFill>
              <a:srgbClr val="C0C0C0"/>
            </a:solidFill>
            <a:ln w="12700" cap="rnd">
              <a:noFill/>
              <a:round/>
              <a:headEnd/>
              <a:tailEnd/>
            </a:ln>
          </p:spPr>
          <p:txBody>
            <a:bodyPr/>
            <a:lstStyle/>
            <a:p>
              <a:endParaRPr lang="en-US"/>
            </a:p>
          </p:txBody>
        </p:sp>
        <p:sp>
          <p:nvSpPr>
            <p:cNvPr id="7183" name="Freeform 10"/>
            <p:cNvSpPr>
              <a:spLocks/>
            </p:cNvSpPr>
            <p:nvPr/>
          </p:nvSpPr>
          <p:spPr bwMode="auto">
            <a:xfrm>
              <a:off x="518" y="3031"/>
              <a:ext cx="798" cy="142"/>
            </a:xfrm>
            <a:custGeom>
              <a:avLst/>
              <a:gdLst>
                <a:gd name="T0" fmla="*/ 773 w 798"/>
                <a:gd name="T1" fmla="*/ 141 h 142"/>
                <a:gd name="T2" fmla="*/ 745 w 798"/>
                <a:gd name="T3" fmla="*/ 141 h 142"/>
                <a:gd name="T4" fmla="*/ 717 w 798"/>
                <a:gd name="T5" fmla="*/ 141 h 142"/>
                <a:gd name="T6" fmla="*/ 688 w 798"/>
                <a:gd name="T7" fmla="*/ 141 h 142"/>
                <a:gd name="T8" fmla="*/ 661 w 798"/>
                <a:gd name="T9" fmla="*/ 141 h 142"/>
                <a:gd name="T10" fmla="*/ 632 w 798"/>
                <a:gd name="T11" fmla="*/ 141 h 142"/>
                <a:gd name="T12" fmla="*/ 606 w 798"/>
                <a:gd name="T13" fmla="*/ 141 h 142"/>
                <a:gd name="T14" fmla="*/ 578 w 798"/>
                <a:gd name="T15" fmla="*/ 141 h 142"/>
                <a:gd name="T16" fmla="*/ 550 w 798"/>
                <a:gd name="T17" fmla="*/ 141 h 142"/>
                <a:gd name="T18" fmla="*/ 522 w 798"/>
                <a:gd name="T19" fmla="*/ 141 h 142"/>
                <a:gd name="T20" fmla="*/ 493 w 798"/>
                <a:gd name="T21" fmla="*/ 141 h 142"/>
                <a:gd name="T22" fmla="*/ 466 w 798"/>
                <a:gd name="T23" fmla="*/ 141 h 142"/>
                <a:gd name="T24" fmla="*/ 437 w 798"/>
                <a:gd name="T25" fmla="*/ 141 h 142"/>
                <a:gd name="T26" fmla="*/ 410 w 798"/>
                <a:gd name="T27" fmla="*/ 141 h 142"/>
                <a:gd name="T28" fmla="*/ 383 w 798"/>
                <a:gd name="T29" fmla="*/ 0 h 142"/>
                <a:gd name="T30" fmla="*/ 354 w 798"/>
                <a:gd name="T31" fmla="*/ 18 h 142"/>
                <a:gd name="T32" fmla="*/ 327 w 798"/>
                <a:gd name="T33" fmla="*/ 36 h 142"/>
                <a:gd name="T34" fmla="*/ 298 w 798"/>
                <a:gd name="T35" fmla="*/ 52 h 142"/>
                <a:gd name="T36" fmla="*/ 270 w 798"/>
                <a:gd name="T37" fmla="*/ 63 h 142"/>
                <a:gd name="T38" fmla="*/ 244 w 798"/>
                <a:gd name="T39" fmla="*/ 77 h 142"/>
                <a:gd name="T40" fmla="*/ 215 w 798"/>
                <a:gd name="T41" fmla="*/ 87 h 142"/>
                <a:gd name="T42" fmla="*/ 188 w 798"/>
                <a:gd name="T43" fmla="*/ 94 h 142"/>
                <a:gd name="T44" fmla="*/ 159 w 798"/>
                <a:gd name="T45" fmla="*/ 103 h 142"/>
                <a:gd name="T46" fmla="*/ 131 w 798"/>
                <a:gd name="T47" fmla="*/ 109 h 142"/>
                <a:gd name="T48" fmla="*/ 103 w 798"/>
                <a:gd name="T49" fmla="*/ 114 h 142"/>
                <a:gd name="T50" fmla="*/ 75 w 798"/>
                <a:gd name="T51" fmla="*/ 119 h 142"/>
                <a:gd name="T52" fmla="*/ 49 w 798"/>
                <a:gd name="T53" fmla="*/ 123 h 142"/>
                <a:gd name="T54" fmla="*/ 20 w 798"/>
                <a:gd name="T55" fmla="*/ 127 h 142"/>
                <a:gd name="T56" fmla="*/ 4 w 798"/>
                <a:gd name="T57" fmla="*/ 141 h 142"/>
                <a:gd name="T58" fmla="*/ 31 w 798"/>
                <a:gd name="T59" fmla="*/ 141 h 142"/>
                <a:gd name="T60" fmla="*/ 60 w 798"/>
                <a:gd name="T61" fmla="*/ 141 h 142"/>
                <a:gd name="T62" fmla="*/ 87 w 798"/>
                <a:gd name="T63" fmla="*/ 141 h 142"/>
                <a:gd name="T64" fmla="*/ 116 w 798"/>
                <a:gd name="T65" fmla="*/ 141 h 142"/>
                <a:gd name="T66" fmla="*/ 143 w 798"/>
                <a:gd name="T67" fmla="*/ 141 h 142"/>
                <a:gd name="T68" fmla="*/ 172 w 798"/>
                <a:gd name="T69" fmla="*/ 141 h 142"/>
                <a:gd name="T70" fmla="*/ 199 w 798"/>
                <a:gd name="T71" fmla="*/ 141 h 142"/>
                <a:gd name="T72" fmla="*/ 226 w 798"/>
                <a:gd name="T73" fmla="*/ 141 h 142"/>
                <a:gd name="T74" fmla="*/ 255 w 798"/>
                <a:gd name="T75" fmla="*/ 141 h 142"/>
                <a:gd name="T76" fmla="*/ 282 w 798"/>
                <a:gd name="T77" fmla="*/ 141 h 142"/>
                <a:gd name="T78" fmla="*/ 311 w 798"/>
                <a:gd name="T79" fmla="*/ 141 h 142"/>
                <a:gd name="T80" fmla="*/ 339 w 798"/>
                <a:gd name="T81" fmla="*/ 141 h 142"/>
                <a:gd name="T82" fmla="*/ 367 w 798"/>
                <a:gd name="T83" fmla="*/ 141 h 142"/>
                <a:gd name="T84" fmla="*/ 394 w 798"/>
                <a:gd name="T85" fmla="*/ 141 h 142"/>
                <a:gd name="T86" fmla="*/ 421 w 798"/>
                <a:gd name="T87" fmla="*/ 141 h 142"/>
                <a:gd name="T88" fmla="*/ 450 w 798"/>
                <a:gd name="T89" fmla="*/ 141 h 142"/>
                <a:gd name="T90" fmla="*/ 477 w 798"/>
                <a:gd name="T91" fmla="*/ 141 h 142"/>
                <a:gd name="T92" fmla="*/ 506 w 798"/>
                <a:gd name="T93" fmla="*/ 141 h 142"/>
                <a:gd name="T94" fmla="*/ 534 w 798"/>
                <a:gd name="T95" fmla="*/ 141 h 142"/>
                <a:gd name="T96" fmla="*/ 562 w 798"/>
                <a:gd name="T97" fmla="*/ 141 h 142"/>
                <a:gd name="T98" fmla="*/ 589 w 798"/>
                <a:gd name="T99" fmla="*/ 141 h 142"/>
                <a:gd name="T100" fmla="*/ 617 w 798"/>
                <a:gd name="T101" fmla="*/ 141 h 142"/>
                <a:gd name="T102" fmla="*/ 645 w 798"/>
                <a:gd name="T103" fmla="*/ 141 h 142"/>
                <a:gd name="T104" fmla="*/ 673 w 798"/>
                <a:gd name="T105" fmla="*/ 141 h 142"/>
                <a:gd name="T106" fmla="*/ 701 w 798"/>
                <a:gd name="T107" fmla="*/ 141 h 142"/>
                <a:gd name="T108" fmla="*/ 729 w 798"/>
                <a:gd name="T109" fmla="*/ 141 h 142"/>
                <a:gd name="T110" fmla="*/ 757 w 798"/>
                <a:gd name="T111" fmla="*/ 141 h 142"/>
                <a:gd name="T112" fmla="*/ 784 w 798"/>
                <a:gd name="T113" fmla="*/ 141 h 1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8"/>
                <a:gd name="T172" fmla="*/ 0 h 142"/>
                <a:gd name="T173" fmla="*/ 798 w 798"/>
                <a:gd name="T174" fmla="*/ 142 h 1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8" h="142">
                  <a:moveTo>
                    <a:pt x="797" y="141"/>
                  </a:moveTo>
                  <a:lnTo>
                    <a:pt x="792" y="141"/>
                  </a:lnTo>
                  <a:lnTo>
                    <a:pt x="789" y="141"/>
                  </a:lnTo>
                  <a:lnTo>
                    <a:pt x="784" y="141"/>
                  </a:lnTo>
                  <a:lnTo>
                    <a:pt x="781" y="141"/>
                  </a:lnTo>
                  <a:lnTo>
                    <a:pt x="776" y="141"/>
                  </a:lnTo>
                  <a:lnTo>
                    <a:pt x="773" y="141"/>
                  </a:lnTo>
                  <a:lnTo>
                    <a:pt x="768" y="141"/>
                  </a:lnTo>
                  <a:lnTo>
                    <a:pt x="765" y="141"/>
                  </a:lnTo>
                  <a:lnTo>
                    <a:pt x="761" y="141"/>
                  </a:lnTo>
                  <a:lnTo>
                    <a:pt x="757" y="141"/>
                  </a:lnTo>
                  <a:lnTo>
                    <a:pt x="753" y="141"/>
                  </a:lnTo>
                  <a:lnTo>
                    <a:pt x="749" y="141"/>
                  </a:lnTo>
                  <a:lnTo>
                    <a:pt x="745" y="141"/>
                  </a:lnTo>
                  <a:lnTo>
                    <a:pt x="741" y="141"/>
                  </a:lnTo>
                  <a:lnTo>
                    <a:pt x="737" y="141"/>
                  </a:lnTo>
                  <a:lnTo>
                    <a:pt x="733" y="141"/>
                  </a:lnTo>
                  <a:lnTo>
                    <a:pt x="729" y="141"/>
                  </a:lnTo>
                  <a:lnTo>
                    <a:pt x="725" y="141"/>
                  </a:lnTo>
                  <a:lnTo>
                    <a:pt x="721" y="141"/>
                  </a:lnTo>
                  <a:lnTo>
                    <a:pt x="717" y="141"/>
                  </a:lnTo>
                  <a:lnTo>
                    <a:pt x="712" y="141"/>
                  </a:lnTo>
                  <a:lnTo>
                    <a:pt x="709" y="141"/>
                  </a:lnTo>
                  <a:lnTo>
                    <a:pt x="704" y="141"/>
                  </a:lnTo>
                  <a:lnTo>
                    <a:pt x="701" y="141"/>
                  </a:lnTo>
                  <a:lnTo>
                    <a:pt x="696" y="141"/>
                  </a:lnTo>
                  <a:lnTo>
                    <a:pt x="693" y="141"/>
                  </a:lnTo>
                  <a:lnTo>
                    <a:pt x="688" y="141"/>
                  </a:lnTo>
                  <a:lnTo>
                    <a:pt x="686" y="141"/>
                  </a:lnTo>
                  <a:lnTo>
                    <a:pt x="681" y="141"/>
                  </a:lnTo>
                  <a:lnTo>
                    <a:pt x="677" y="141"/>
                  </a:lnTo>
                  <a:lnTo>
                    <a:pt x="673" y="141"/>
                  </a:lnTo>
                  <a:lnTo>
                    <a:pt x="669" y="141"/>
                  </a:lnTo>
                  <a:lnTo>
                    <a:pt x="665" y="141"/>
                  </a:lnTo>
                  <a:lnTo>
                    <a:pt x="661" y="141"/>
                  </a:lnTo>
                  <a:lnTo>
                    <a:pt x="657" y="141"/>
                  </a:lnTo>
                  <a:lnTo>
                    <a:pt x="653" y="141"/>
                  </a:lnTo>
                  <a:lnTo>
                    <a:pt x="649" y="141"/>
                  </a:lnTo>
                  <a:lnTo>
                    <a:pt x="645" y="141"/>
                  </a:lnTo>
                  <a:lnTo>
                    <a:pt x="641" y="141"/>
                  </a:lnTo>
                  <a:lnTo>
                    <a:pt x="637" y="141"/>
                  </a:lnTo>
                  <a:lnTo>
                    <a:pt x="632" y="141"/>
                  </a:lnTo>
                  <a:lnTo>
                    <a:pt x="629" y="141"/>
                  </a:lnTo>
                  <a:lnTo>
                    <a:pt x="624" y="141"/>
                  </a:lnTo>
                  <a:lnTo>
                    <a:pt x="622" y="141"/>
                  </a:lnTo>
                  <a:lnTo>
                    <a:pt x="617" y="141"/>
                  </a:lnTo>
                  <a:lnTo>
                    <a:pt x="614" y="141"/>
                  </a:lnTo>
                  <a:lnTo>
                    <a:pt x="610" y="141"/>
                  </a:lnTo>
                  <a:lnTo>
                    <a:pt x="606" y="141"/>
                  </a:lnTo>
                  <a:lnTo>
                    <a:pt x="602" y="141"/>
                  </a:lnTo>
                  <a:lnTo>
                    <a:pt x="597" y="141"/>
                  </a:lnTo>
                  <a:lnTo>
                    <a:pt x="594" y="141"/>
                  </a:lnTo>
                  <a:lnTo>
                    <a:pt x="589" y="141"/>
                  </a:lnTo>
                  <a:lnTo>
                    <a:pt x="586" y="141"/>
                  </a:lnTo>
                  <a:lnTo>
                    <a:pt x="581" y="141"/>
                  </a:lnTo>
                  <a:lnTo>
                    <a:pt x="578" y="141"/>
                  </a:lnTo>
                  <a:lnTo>
                    <a:pt x="573" y="141"/>
                  </a:lnTo>
                  <a:lnTo>
                    <a:pt x="570" y="141"/>
                  </a:lnTo>
                  <a:lnTo>
                    <a:pt x="565" y="141"/>
                  </a:lnTo>
                  <a:lnTo>
                    <a:pt x="562" y="141"/>
                  </a:lnTo>
                  <a:lnTo>
                    <a:pt x="557" y="141"/>
                  </a:lnTo>
                  <a:lnTo>
                    <a:pt x="554" y="141"/>
                  </a:lnTo>
                  <a:lnTo>
                    <a:pt x="550" y="141"/>
                  </a:lnTo>
                  <a:lnTo>
                    <a:pt x="546" y="141"/>
                  </a:lnTo>
                  <a:lnTo>
                    <a:pt x="542" y="141"/>
                  </a:lnTo>
                  <a:lnTo>
                    <a:pt x="538" y="141"/>
                  </a:lnTo>
                  <a:lnTo>
                    <a:pt x="534" y="141"/>
                  </a:lnTo>
                  <a:lnTo>
                    <a:pt x="530" y="141"/>
                  </a:lnTo>
                  <a:lnTo>
                    <a:pt x="526" y="141"/>
                  </a:lnTo>
                  <a:lnTo>
                    <a:pt x="522" y="141"/>
                  </a:lnTo>
                  <a:lnTo>
                    <a:pt x="517" y="141"/>
                  </a:lnTo>
                  <a:lnTo>
                    <a:pt x="514" y="141"/>
                  </a:lnTo>
                  <a:lnTo>
                    <a:pt x="509" y="141"/>
                  </a:lnTo>
                  <a:lnTo>
                    <a:pt x="506" y="141"/>
                  </a:lnTo>
                  <a:lnTo>
                    <a:pt x="501" y="141"/>
                  </a:lnTo>
                  <a:lnTo>
                    <a:pt x="498" y="141"/>
                  </a:lnTo>
                  <a:lnTo>
                    <a:pt x="493" y="141"/>
                  </a:lnTo>
                  <a:lnTo>
                    <a:pt x="490" y="141"/>
                  </a:lnTo>
                  <a:lnTo>
                    <a:pt x="485" y="141"/>
                  </a:lnTo>
                  <a:lnTo>
                    <a:pt x="482" y="141"/>
                  </a:lnTo>
                  <a:lnTo>
                    <a:pt x="477" y="141"/>
                  </a:lnTo>
                  <a:lnTo>
                    <a:pt x="474" y="141"/>
                  </a:lnTo>
                  <a:lnTo>
                    <a:pt x="470" y="141"/>
                  </a:lnTo>
                  <a:lnTo>
                    <a:pt x="466" y="141"/>
                  </a:lnTo>
                  <a:lnTo>
                    <a:pt x="462" y="141"/>
                  </a:lnTo>
                  <a:lnTo>
                    <a:pt x="458" y="141"/>
                  </a:lnTo>
                  <a:lnTo>
                    <a:pt x="454" y="141"/>
                  </a:lnTo>
                  <a:lnTo>
                    <a:pt x="450" y="141"/>
                  </a:lnTo>
                  <a:lnTo>
                    <a:pt x="446" y="141"/>
                  </a:lnTo>
                  <a:lnTo>
                    <a:pt x="442" y="141"/>
                  </a:lnTo>
                  <a:lnTo>
                    <a:pt x="437" y="141"/>
                  </a:lnTo>
                  <a:lnTo>
                    <a:pt x="434" y="141"/>
                  </a:lnTo>
                  <a:lnTo>
                    <a:pt x="429" y="141"/>
                  </a:lnTo>
                  <a:lnTo>
                    <a:pt x="426" y="141"/>
                  </a:lnTo>
                  <a:lnTo>
                    <a:pt x="421" y="141"/>
                  </a:lnTo>
                  <a:lnTo>
                    <a:pt x="418" y="141"/>
                  </a:lnTo>
                  <a:lnTo>
                    <a:pt x="413" y="141"/>
                  </a:lnTo>
                  <a:lnTo>
                    <a:pt x="410" y="141"/>
                  </a:lnTo>
                  <a:lnTo>
                    <a:pt x="407" y="141"/>
                  </a:lnTo>
                  <a:lnTo>
                    <a:pt x="402" y="141"/>
                  </a:lnTo>
                  <a:lnTo>
                    <a:pt x="399" y="141"/>
                  </a:lnTo>
                  <a:lnTo>
                    <a:pt x="394" y="141"/>
                  </a:lnTo>
                  <a:lnTo>
                    <a:pt x="391" y="141"/>
                  </a:lnTo>
                  <a:lnTo>
                    <a:pt x="386" y="141"/>
                  </a:lnTo>
                  <a:lnTo>
                    <a:pt x="383" y="0"/>
                  </a:lnTo>
                  <a:lnTo>
                    <a:pt x="378" y="2"/>
                  </a:lnTo>
                  <a:lnTo>
                    <a:pt x="375" y="5"/>
                  </a:lnTo>
                  <a:lnTo>
                    <a:pt x="370" y="8"/>
                  </a:lnTo>
                  <a:lnTo>
                    <a:pt x="367" y="11"/>
                  </a:lnTo>
                  <a:lnTo>
                    <a:pt x="362" y="13"/>
                  </a:lnTo>
                  <a:lnTo>
                    <a:pt x="359" y="15"/>
                  </a:lnTo>
                  <a:lnTo>
                    <a:pt x="354" y="18"/>
                  </a:lnTo>
                  <a:lnTo>
                    <a:pt x="350" y="21"/>
                  </a:lnTo>
                  <a:lnTo>
                    <a:pt x="346" y="24"/>
                  </a:lnTo>
                  <a:lnTo>
                    <a:pt x="343" y="26"/>
                  </a:lnTo>
                  <a:lnTo>
                    <a:pt x="339" y="29"/>
                  </a:lnTo>
                  <a:lnTo>
                    <a:pt x="335" y="31"/>
                  </a:lnTo>
                  <a:lnTo>
                    <a:pt x="331" y="33"/>
                  </a:lnTo>
                  <a:lnTo>
                    <a:pt x="327" y="36"/>
                  </a:lnTo>
                  <a:lnTo>
                    <a:pt x="322" y="37"/>
                  </a:lnTo>
                  <a:lnTo>
                    <a:pt x="319" y="40"/>
                  </a:lnTo>
                  <a:lnTo>
                    <a:pt x="314" y="43"/>
                  </a:lnTo>
                  <a:lnTo>
                    <a:pt x="311" y="45"/>
                  </a:lnTo>
                  <a:lnTo>
                    <a:pt x="306" y="46"/>
                  </a:lnTo>
                  <a:lnTo>
                    <a:pt x="303" y="49"/>
                  </a:lnTo>
                  <a:lnTo>
                    <a:pt x="298" y="52"/>
                  </a:lnTo>
                  <a:lnTo>
                    <a:pt x="295" y="52"/>
                  </a:lnTo>
                  <a:lnTo>
                    <a:pt x="290" y="55"/>
                  </a:lnTo>
                  <a:lnTo>
                    <a:pt x="287" y="58"/>
                  </a:lnTo>
                  <a:lnTo>
                    <a:pt x="282" y="58"/>
                  </a:lnTo>
                  <a:lnTo>
                    <a:pt x="279" y="61"/>
                  </a:lnTo>
                  <a:lnTo>
                    <a:pt x="274" y="62"/>
                  </a:lnTo>
                  <a:lnTo>
                    <a:pt x="270" y="63"/>
                  </a:lnTo>
                  <a:lnTo>
                    <a:pt x="267" y="66"/>
                  </a:lnTo>
                  <a:lnTo>
                    <a:pt x="263" y="68"/>
                  </a:lnTo>
                  <a:lnTo>
                    <a:pt x="259" y="69"/>
                  </a:lnTo>
                  <a:lnTo>
                    <a:pt x="255" y="71"/>
                  </a:lnTo>
                  <a:lnTo>
                    <a:pt x="251" y="74"/>
                  </a:lnTo>
                  <a:lnTo>
                    <a:pt x="247" y="74"/>
                  </a:lnTo>
                  <a:lnTo>
                    <a:pt x="244" y="77"/>
                  </a:lnTo>
                  <a:lnTo>
                    <a:pt x="239" y="78"/>
                  </a:lnTo>
                  <a:lnTo>
                    <a:pt x="234" y="79"/>
                  </a:lnTo>
                  <a:lnTo>
                    <a:pt x="231" y="81"/>
                  </a:lnTo>
                  <a:lnTo>
                    <a:pt x="226" y="82"/>
                  </a:lnTo>
                  <a:lnTo>
                    <a:pt x="223" y="84"/>
                  </a:lnTo>
                  <a:lnTo>
                    <a:pt x="218" y="85"/>
                  </a:lnTo>
                  <a:lnTo>
                    <a:pt x="215" y="87"/>
                  </a:lnTo>
                  <a:lnTo>
                    <a:pt x="210" y="88"/>
                  </a:lnTo>
                  <a:lnTo>
                    <a:pt x="207" y="88"/>
                  </a:lnTo>
                  <a:lnTo>
                    <a:pt x="202" y="91"/>
                  </a:lnTo>
                  <a:lnTo>
                    <a:pt x="199" y="91"/>
                  </a:lnTo>
                  <a:lnTo>
                    <a:pt x="194" y="93"/>
                  </a:lnTo>
                  <a:lnTo>
                    <a:pt x="191" y="94"/>
                  </a:lnTo>
                  <a:lnTo>
                    <a:pt x="188" y="94"/>
                  </a:lnTo>
                  <a:lnTo>
                    <a:pt x="183" y="95"/>
                  </a:lnTo>
                  <a:lnTo>
                    <a:pt x="180" y="97"/>
                  </a:lnTo>
                  <a:lnTo>
                    <a:pt x="175" y="98"/>
                  </a:lnTo>
                  <a:lnTo>
                    <a:pt x="172" y="100"/>
                  </a:lnTo>
                  <a:lnTo>
                    <a:pt x="167" y="100"/>
                  </a:lnTo>
                  <a:lnTo>
                    <a:pt x="164" y="101"/>
                  </a:lnTo>
                  <a:lnTo>
                    <a:pt x="159" y="103"/>
                  </a:lnTo>
                  <a:lnTo>
                    <a:pt x="155" y="103"/>
                  </a:lnTo>
                  <a:lnTo>
                    <a:pt x="151" y="104"/>
                  </a:lnTo>
                  <a:lnTo>
                    <a:pt x="147" y="106"/>
                  </a:lnTo>
                  <a:lnTo>
                    <a:pt x="143" y="106"/>
                  </a:lnTo>
                  <a:lnTo>
                    <a:pt x="139" y="107"/>
                  </a:lnTo>
                  <a:lnTo>
                    <a:pt x="135" y="109"/>
                  </a:lnTo>
                  <a:lnTo>
                    <a:pt x="131" y="109"/>
                  </a:lnTo>
                  <a:lnTo>
                    <a:pt x="128" y="109"/>
                  </a:lnTo>
                  <a:lnTo>
                    <a:pt x="124" y="110"/>
                  </a:lnTo>
                  <a:lnTo>
                    <a:pt x="119" y="111"/>
                  </a:lnTo>
                  <a:lnTo>
                    <a:pt x="116" y="111"/>
                  </a:lnTo>
                  <a:lnTo>
                    <a:pt x="111" y="113"/>
                  </a:lnTo>
                  <a:lnTo>
                    <a:pt x="108" y="114"/>
                  </a:lnTo>
                  <a:lnTo>
                    <a:pt x="103" y="114"/>
                  </a:lnTo>
                  <a:lnTo>
                    <a:pt x="100" y="114"/>
                  </a:lnTo>
                  <a:lnTo>
                    <a:pt x="95" y="116"/>
                  </a:lnTo>
                  <a:lnTo>
                    <a:pt x="92" y="116"/>
                  </a:lnTo>
                  <a:lnTo>
                    <a:pt x="87" y="117"/>
                  </a:lnTo>
                  <a:lnTo>
                    <a:pt x="84" y="119"/>
                  </a:lnTo>
                  <a:lnTo>
                    <a:pt x="79" y="119"/>
                  </a:lnTo>
                  <a:lnTo>
                    <a:pt x="75" y="119"/>
                  </a:lnTo>
                  <a:lnTo>
                    <a:pt x="71" y="120"/>
                  </a:lnTo>
                  <a:lnTo>
                    <a:pt x="67" y="120"/>
                  </a:lnTo>
                  <a:lnTo>
                    <a:pt x="63" y="122"/>
                  </a:lnTo>
                  <a:lnTo>
                    <a:pt x="60" y="122"/>
                  </a:lnTo>
                  <a:lnTo>
                    <a:pt x="57" y="122"/>
                  </a:lnTo>
                  <a:lnTo>
                    <a:pt x="52" y="123"/>
                  </a:lnTo>
                  <a:lnTo>
                    <a:pt x="49" y="123"/>
                  </a:lnTo>
                  <a:lnTo>
                    <a:pt x="44" y="125"/>
                  </a:lnTo>
                  <a:lnTo>
                    <a:pt x="39" y="125"/>
                  </a:lnTo>
                  <a:lnTo>
                    <a:pt x="36" y="125"/>
                  </a:lnTo>
                  <a:lnTo>
                    <a:pt x="31" y="125"/>
                  </a:lnTo>
                  <a:lnTo>
                    <a:pt x="28" y="126"/>
                  </a:lnTo>
                  <a:lnTo>
                    <a:pt x="23" y="126"/>
                  </a:lnTo>
                  <a:lnTo>
                    <a:pt x="20" y="127"/>
                  </a:lnTo>
                  <a:lnTo>
                    <a:pt x="15" y="127"/>
                  </a:lnTo>
                  <a:lnTo>
                    <a:pt x="12" y="127"/>
                  </a:lnTo>
                  <a:lnTo>
                    <a:pt x="7" y="127"/>
                  </a:lnTo>
                  <a:lnTo>
                    <a:pt x="4" y="127"/>
                  </a:lnTo>
                  <a:lnTo>
                    <a:pt x="0" y="129"/>
                  </a:lnTo>
                  <a:lnTo>
                    <a:pt x="0" y="141"/>
                  </a:lnTo>
                  <a:lnTo>
                    <a:pt x="4" y="141"/>
                  </a:lnTo>
                  <a:lnTo>
                    <a:pt x="7" y="141"/>
                  </a:lnTo>
                  <a:lnTo>
                    <a:pt x="12" y="141"/>
                  </a:lnTo>
                  <a:lnTo>
                    <a:pt x="15" y="141"/>
                  </a:lnTo>
                  <a:lnTo>
                    <a:pt x="20" y="141"/>
                  </a:lnTo>
                  <a:lnTo>
                    <a:pt x="23" y="141"/>
                  </a:lnTo>
                  <a:lnTo>
                    <a:pt x="28" y="141"/>
                  </a:lnTo>
                  <a:lnTo>
                    <a:pt x="31" y="141"/>
                  </a:lnTo>
                  <a:lnTo>
                    <a:pt x="36" y="141"/>
                  </a:lnTo>
                  <a:lnTo>
                    <a:pt x="39" y="141"/>
                  </a:lnTo>
                  <a:lnTo>
                    <a:pt x="44" y="141"/>
                  </a:lnTo>
                  <a:lnTo>
                    <a:pt x="49" y="141"/>
                  </a:lnTo>
                  <a:lnTo>
                    <a:pt x="52" y="141"/>
                  </a:lnTo>
                  <a:lnTo>
                    <a:pt x="57" y="141"/>
                  </a:lnTo>
                  <a:lnTo>
                    <a:pt x="60" y="141"/>
                  </a:lnTo>
                  <a:lnTo>
                    <a:pt x="63" y="141"/>
                  </a:lnTo>
                  <a:lnTo>
                    <a:pt x="67" y="141"/>
                  </a:lnTo>
                  <a:lnTo>
                    <a:pt x="71" y="141"/>
                  </a:lnTo>
                  <a:lnTo>
                    <a:pt x="75" y="141"/>
                  </a:lnTo>
                  <a:lnTo>
                    <a:pt x="79" y="141"/>
                  </a:lnTo>
                  <a:lnTo>
                    <a:pt x="84" y="141"/>
                  </a:lnTo>
                  <a:lnTo>
                    <a:pt x="87" y="141"/>
                  </a:lnTo>
                  <a:lnTo>
                    <a:pt x="92" y="141"/>
                  </a:lnTo>
                  <a:lnTo>
                    <a:pt x="95" y="141"/>
                  </a:lnTo>
                  <a:lnTo>
                    <a:pt x="100" y="141"/>
                  </a:lnTo>
                  <a:lnTo>
                    <a:pt x="103" y="141"/>
                  </a:lnTo>
                  <a:lnTo>
                    <a:pt x="108" y="141"/>
                  </a:lnTo>
                  <a:lnTo>
                    <a:pt x="111" y="141"/>
                  </a:lnTo>
                  <a:lnTo>
                    <a:pt x="116" y="141"/>
                  </a:lnTo>
                  <a:lnTo>
                    <a:pt x="119" y="141"/>
                  </a:lnTo>
                  <a:lnTo>
                    <a:pt x="124" y="141"/>
                  </a:lnTo>
                  <a:lnTo>
                    <a:pt x="128" y="141"/>
                  </a:lnTo>
                  <a:lnTo>
                    <a:pt x="131" y="141"/>
                  </a:lnTo>
                  <a:lnTo>
                    <a:pt x="135" y="141"/>
                  </a:lnTo>
                  <a:lnTo>
                    <a:pt x="139" y="141"/>
                  </a:lnTo>
                  <a:lnTo>
                    <a:pt x="143" y="141"/>
                  </a:lnTo>
                  <a:lnTo>
                    <a:pt x="147" y="141"/>
                  </a:lnTo>
                  <a:lnTo>
                    <a:pt x="151" y="141"/>
                  </a:lnTo>
                  <a:lnTo>
                    <a:pt x="155" y="141"/>
                  </a:lnTo>
                  <a:lnTo>
                    <a:pt x="159" y="141"/>
                  </a:lnTo>
                  <a:lnTo>
                    <a:pt x="164" y="141"/>
                  </a:lnTo>
                  <a:lnTo>
                    <a:pt x="167" y="141"/>
                  </a:lnTo>
                  <a:lnTo>
                    <a:pt x="172" y="141"/>
                  </a:lnTo>
                  <a:lnTo>
                    <a:pt x="175" y="141"/>
                  </a:lnTo>
                  <a:lnTo>
                    <a:pt x="180" y="141"/>
                  </a:lnTo>
                  <a:lnTo>
                    <a:pt x="183" y="141"/>
                  </a:lnTo>
                  <a:lnTo>
                    <a:pt x="188" y="141"/>
                  </a:lnTo>
                  <a:lnTo>
                    <a:pt x="191" y="141"/>
                  </a:lnTo>
                  <a:lnTo>
                    <a:pt x="194" y="141"/>
                  </a:lnTo>
                  <a:lnTo>
                    <a:pt x="199" y="141"/>
                  </a:lnTo>
                  <a:lnTo>
                    <a:pt x="202" y="141"/>
                  </a:lnTo>
                  <a:lnTo>
                    <a:pt x="207" y="141"/>
                  </a:lnTo>
                  <a:lnTo>
                    <a:pt x="210" y="141"/>
                  </a:lnTo>
                  <a:lnTo>
                    <a:pt x="215" y="141"/>
                  </a:lnTo>
                  <a:lnTo>
                    <a:pt x="218" y="141"/>
                  </a:lnTo>
                  <a:lnTo>
                    <a:pt x="223" y="141"/>
                  </a:lnTo>
                  <a:lnTo>
                    <a:pt x="226" y="141"/>
                  </a:lnTo>
                  <a:lnTo>
                    <a:pt x="231" y="141"/>
                  </a:lnTo>
                  <a:lnTo>
                    <a:pt x="234" y="141"/>
                  </a:lnTo>
                  <a:lnTo>
                    <a:pt x="239" y="141"/>
                  </a:lnTo>
                  <a:lnTo>
                    <a:pt x="244" y="141"/>
                  </a:lnTo>
                  <a:lnTo>
                    <a:pt x="247" y="141"/>
                  </a:lnTo>
                  <a:lnTo>
                    <a:pt x="251" y="141"/>
                  </a:lnTo>
                  <a:lnTo>
                    <a:pt x="255" y="141"/>
                  </a:lnTo>
                  <a:lnTo>
                    <a:pt x="259" y="141"/>
                  </a:lnTo>
                  <a:lnTo>
                    <a:pt x="263" y="141"/>
                  </a:lnTo>
                  <a:lnTo>
                    <a:pt x="267" y="141"/>
                  </a:lnTo>
                  <a:lnTo>
                    <a:pt x="270" y="141"/>
                  </a:lnTo>
                  <a:lnTo>
                    <a:pt x="274" y="141"/>
                  </a:lnTo>
                  <a:lnTo>
                    <a:pt x="279" y="141"/>
                  </a:lnTo>
                  <a:lnTo>
                    <a:pt x="282" y="141"/>
                  </a:lnTo>
                  <a:lnTo>
                    <a:pt x="287" y="141"/>
                  </a:lnTo>
                  <a:lnTo>
                    <a:pt x="290" y="141"/>
                  </a:lnTo>
                  <a:lnTo>
                    <a:pt x="295" y="141"/>
                  </a:lnTo>
                  <a:lnTo>
                    <a:pt x="298" y="141"/>
                  </a:lnTo>
                  <a:lnTo>
                    <a:pt x="303" y="141"/>
                  </a:lnTo>
                  <a:lnTo>
                    <a:pt x="306" y="141"/>
                  </a:lnTo>
                  <a:lnTo>
                    <a:pt x="311" y="141"/>
                  </a:lnTo>
                  <a:lnTo>
                    <a:pt x="314" y="141"/>
                  </a:lnTo>
                  <a:lnTo>
                    <a:pt x="319" y="141"/>
                  </a:lnTo>
                  <a:lnTo>
                    <a:pt x="322" y="141"/>
                  </a:lnTo>
                  <a:lnTo>
                    <a:pt x="327" y="141"/>
                  </a:lnTo>
                  <a:lnTo>
                    <a:pt x="331" y="141"/>
                  </a:lnTo>
                  <a:lnTo>
                    <a:pt x="335" y="141"/>
                  </a:lnTo>
                  <a:lnTo>
                    <a:pt x="339" y="141"/>
                  </a:lnTo>
                  <a:lnTo>
                    <a:pt x="343" y="141"/>
                  </a:lnTo>
                  <a:lnTo>
                    <a:pt x="346" y="141"/>
                  </a:lnTo>
                  <a:lnTo>
                    <a:pt x="350" y="141"/>
                  </a:lnTo>
                  <a:lnTo>
                    <a:pt x="354" y="141"/>
                  </a:lnTo>
                  <a:lnTo>
                    <a:pt x="359" y="141"/>
                  </a:lnTo>
                  <a:lnTo>
                    <a:pt x="362" y="141"/>
                  </a:lnTo>
                  <a:lnTo>
                    <a:pt x="367" y="141"/>
                  </a:lnTo>
                  <a:lnTo>
                    <a:pt x="370" y="141"/>
                  </a:lnTo>
                  <a:lnTo>
                    <a:pt x="375" y="141"/>
                  </a:lnTo>
                  <a:lnTo>
                    <a:pt x="378" y="141"/>
                  </a:lnTo>
                  <a:lnTo>
                    <a:pt x="383" y="141"/>
                  </a:lnTo>
                  <a:lnTo>
                    <a:pt x="386" y="141"/>
                  </a:lnTo>
                  <a:lnTo>
                    <a:pt x="391" y="141"/>
                  </a:lnTo>
                  <a:lnTo>
                    <a:pt x="394" y="141"/>
                  </a:lnTo>
                  <a:lnTo>
                    <a:pt x="399" y="141"/>
                  </a:lnTo>
                  <a:lnTo>
                    <a:pt x="402" y="141"/>
                  </a:lnTo>
                  <a:lnTo>
                    <a:pt x="407" y="141"/>
                  </a:lnTo>
                  <a:lnTo>
                    <a:pt x="410" y="141"/>
                  </a:lnTo>
                  <a:lnTo>
                    <a:pt x="413" y="141"/>
                  </a:lnTo>
                  <a:lnTo>
                    <a:pt x="418" y="141"/>
                  </a:lnTo>
                  <a:lnTo>
                    <a:pt x="421" y="141"/>
                  </a:lnTo>
                  <a:lnTo>
                    <a:pt x="426" y="141"/>
                  </a:lnTo>
                  <a:lnTo>
                    <a:pt x="429" y="141"/>
                  </a:lnTo>
                  <a:lnTo>
                    <a:pt x="434" y="141"/>
                  </a:lnTo>
                  <a:lnTo>
                    <a:pt x="437" y="141"/>
                  </a:lnTo>
                  <a:lnTo>
                    <a:pt x="442" y="141"/>
                  </a:lnTo>
                  <a:lnTo>
                    <a:pt x="446" y="141"/>
                  </a:lnTo>
                  <a:lnTo>
                    <a:pt x="450" y="141"/>
                  </a:lnTo>
                  <a:lnTo>
                    <a:pt x="454" y="141"/>
                  </a:lnTo>
                  <a:lnTo>
                    <a:pt x="458" y="141"/>
                  </a:lnTo>
                  <a:lnTo>
                    <a:pt x="462" y="141"/>
                  </a:lnTo>
                  <a:lnTo>
                    <a:pt x="466" y="141"/>
                  </a:lnTo>
                  <a:lnTo>
                    <a:pt x="470" y="141"/>
                  </a:lnTo>
                  <a:lnTo>
                    <a:pt x="474" y="141"/>
                  </a:lnTo>
                  <a:lnTo>
                    <a:pt x="477" y="141"/>
                  </a:lnTo>
                  <a:lnTo>
                    <a:pt x="482" y="141"/>
                  </a:lnTo>
                  <a:lnTo>
                    <a:pt x="485" y="141"/>
                  </a:lnTo>
                  <a:lnTo>
                    <a:pt x="490" y="141"/>
                  </a:lnTo>
                  <a:lnTo>
                    <a:pt x="493" y="141"/>
                  </a:lnTo>
                  <a:lnTo>
                    <a:pt x="498" y="141"/>
                  </a:lnTo>
                  <a:lnTo>
                    <a:pt x="501" y="141"/>
                  </a:lnTo>
                  <a:lnTo>
                    <a:pt x="506" y="141"/>
                  </a:lnTo>
                  <a:lnTo>
                    <a:pt x="509" y="141"/>
                  </a:lnTo>
                  <a:lnTo>
                    <a:pt x="514" y="141"/>
                  </a:lnTo>
                  <a:lnTo>
                    <a:pt x="517" y="141"/>
                  </a:lnTo>
                  <a:lnTo>
                    <a:pt x="522" y="141"/>
                  </a:lnTo>
                  <a:lnTo>
                    <a:pt x="526" y="141"/>
                  </a:lnTo>
                  <a:lnTo>
                    <a:pt x="530" y="141"/>
                  </a:lnTo>
                  <a:lnTo>
                    <a:pt x="534" y="141"/>
                  </a:lnTo>
                  <a:lnTo>
                    <a:pt x="538" y="141"/>
                  </a:lnTo>
                  <a:lnTo>
                    <a:pt x="542" y="141"/>
                  </a:lnTo>
                  <a:lnTo>
                    <a:pt x="546" y="141"/>
                  </a:lnTo>
                  <a:lnTo>
                    <a:pt x="550" y="141"/>
                  </a:lnTo>
                  <a:lnTo>
                    <a:pt x="554" y="141"/>
                  </a:lnTo>
                  <a:lnTo>
                    <a:pt x="557" y="141"/>
                  </a:lnTo>
                  <a:lnTo>
                    <a:pt x="562" y="141"/>
                  </a:lnTo>
                  <a:lnTo>
                    <a:pt x="565" y="141"/>
                  </a:lnTo>
                  <a:lnTo>
                    <a:pt x="570" y="141"/>
                  </a:lnTo>
                  <a:lnTo>
                    <a:pt x="573" y="141"/>
                  </a:lnTo>
                  <a:lnTo>
                    <a:pt x="578" y="141"/>
                  </a:lnTo>
                  <a:lnTo>
                    <a:pt x="581" y="141"/>
                  </a:lnTo>
                  <a:lnTo>
                    <a:pt x="586" y="141"/>
                  </a:lnTo>
                  <a:lnTo>
                    <a:pt x="589" y="141"/>
                  </a:lnTo>
                  <a:lnTo>
                    <a:pt x="594" y="141"/>
                  </a:lnTo>
                  <a:lnTo>
                    <a:pt x="597" y="141"/>
                  </a:lnTo>
                  <a:lnTo>
                    <a:pt x="602" y="141"/>
                  </a:lnTo>
                  <a:lnTo>
                    <a:pt x="606" y="141"/>
                  </a:lnTo>
                  <a:lnTo>
                    <a:pt x="610" y="141"/>
                  </a:lnTo>
                  <a:lnTo>
                    <a:pt x="614" y="141"/>
                  </a:lnTo>
                  <a:lnTo>
                    <a:pt x="617" y="141"/>
                  </a:lnTo>
                  <a:lnTo>
                    <a:pt x="622" y="141"/>
                  </a:lnTo>
                  <a:lnTo>
                    <a:pt x="624" y="141"/>
                  </a:lnTo>
                  <a:lnTo>
                    <a:pt x="629" y="141"/>
                  </a:lnTo>
                  <a:lnTo>
                    <a:pt x="632" y="141"/>
                  </a:lnTo>
                  <a:lnTo>
                    <a:pt x="637" y="141"/>
                  </a:lnTo>
                  <a:lnTo>
                    <a:pt x="641" y="141"/>
                  </a:lnTo>
                  <a:lnTo>
                    <a:pt x="645" y="141"/>
                  </a:lnTo>
                  <a:lnTo>
                    <a:pt x="649" y="141"/>
                  </a:lnTo>
                  <a:lnTo>
                    <a:pt x="653" y="141"/>
                  </a:lnTo>
                  <a:lnTo>
                    <a:pt x="657" y="141"/>
                  </a:lnTo>
                  <a:lnTo>
                    <a:pt x="661" y="141"/>
                  </a:lnTo>
                  <a:lnTo>
                    <a:pt x="665" y="141"/>
                  </a:lnTo>
                  <a:lnTo>
                    <a:pt x="669" y="141"/>
                  </a:lnTo>
                  <a:lnTo>
                    <a:pt x="673" y="141"/>
                  </a:lnTo>
                  <a:lnTo>
                    <a:pt x="677" y="141"/>
                  </a:lnTo>
                  <a:lnTo>
                    <a:pt x="681" y="141"/>
                  </a:lnTo>
                  <a:lnTo>
                    <a:pt x="686" y="141"/>
                  </a:lnTo>
                  <a:lnTo>
                    <a:pt x="688" y="141"/>
                  </a:lnTo>
                  <a:lnTo>
                    <a:pt x="693" y="141"/>
                  </a:lnTo>
                  <a:lnTo>
                    <a:pt x="696" y="141"/>
                  </a:lnTo>
                  <a:lnTo>
                    <a:pt x="701" y="141"/>
                  </a:lnTo>
                  <a:lnTo>
                    <a:pt x="704" y="141"/>
                  </a:lnTo>
                  <a:lnTo>
                    <a:pt x="709" y="141"/>
                  </a:lnTo>
                  <a:lnTo>
                    <a:pt x="712" y="141"/>
                  </a:lnTo>
                  <a:lnTo>
                    <a:pt x="717" y="141"/>
                  </a:lnTo>
                  <a:lnTo>
                    <a:pt x="721" y="141"/>
                  </a:lnTo>
                  <a:lnTo>
                    <a:pt x="725" y="141"/>
                  </a:lnTo>
                  <a:lnTo>
                    <a:pt x="729" y="141"/>
                  </a:lnTo>
                  <a:lnTo>
                    <a:pt x="733" y="141"/>
                  </a:lnTo>
                  <a:lnTo>
                    <a:pt x="737" y="141"/>
                  </a:lnTo>
                  <a:lnTo>
                    <a:pt x="741" y="141"/>
                  </a:lnTo>
                  <a:lnTo>
                    <a:pt x="745" y="141"/>
                  </a:lnTo>
                  <a:lnTo>
                    <a:pt x="749" y="141"/>
                  </a:lnTo>
                  <a:lnTo>
                    <a:pt x="753" y="141"/>
                  </a:lnTo>
                  <a:lnTo>
                    <a:pt x="757" y="141"/>
                  </a:lnTo>
                  <a:lnTo>
                    <a:pt x="761" y="141"/>
                  </a:lnTo>
                  <a:lnTo>
                    <a:pt x="765" y="141"/>
                  </a:lnTo>
                  <a:lnTo>
                    <a:pt x="768" y="141"/>
                  </a:lnTo>
                  <a:lnTo>
                    <a:pt x="773" y="141"/>
                  </a:lnTo>
                  <a:lnTo>
                    <a:pt x="776" y="141"/>
                  </a:lnTo>
                  <a:lnTo>
                    <a:pt x="781" y="141"/>
                  </a:lnTo>
                  <a:lnTo>
                    <a:pt x="784" y="141"/>
                  </a:lnTo>
                  <a:lnTo>
                    <a:pt x="789" y="141"/>
                  </a:lnTo>
                  <a:lnTo>
                    <a:pt x="792" y="141"/>
                  </a:lnTo>
                  <a:lnTo>
                    <a:pt x="797" y="141"/>
                  </a:lnTo>
                </a:path>
              </a:pathLst>
            </a:custGeom>
            <a:solidFill>
              <a:srgbClr val="CC0000"/>
            </a:solidFill>
            <a:ln w="12700" cap="rnd">
              <a:noFill/>
              <a:round/>
              <a:headEnd/>
              <a:tailEnd/>
            </a:ln>
          </p:spPr>
          <p:txBody>
            <a:bodyPr/>
            <a:lstStyle/>
            <a:p>
              <a:endParaRPr lang="en-US"/>
            </a:p>
          </p:txBody>
        </p:sp>
        <p:sp>
          <p:nvSpPr>
            <p:cNvPr id="7184" name="Freeform 11"/>
            <p:cNvSpPr>
              <a:spLocks/>
            </p:cNvSpPr>
            <p:nvPr/>
          </p:nvSpPr>
          <p:spPr bwMode="auto">
            <a:xfrm>
              <a:off x="492" y="2560"/>
              <a:ext cx="798" cy="613"/>
            </a:xfrm>
            <a:custGeom>
              <a:avLst/>
              <a:gdLst>
                <a:gd name="T0" fmla="*/ 773 w 798"/>
                <a:gd name="T1" fmla="*/ 36 h 613"/>
                <a:gd name="T2" fmla="*/ 745 w 798"/>
                <a:gd name="T3" fmla="*/ 79 h 613"/>
                <a:gd name="T4" fmla="*/ 717 w 798"/>
                <a:gd name="T5" fmla="*/ 120 h 613"/>
                <a:gd name="T6" fmla="*/ 688 w 798"/>
                <a:gd name="T7" fmla="*/ 161 h 613"/>
                <a:gd name="T8" fmla="*/ 661 w 798"/>
                <a:gd name="T9" fmla="*/ 200 h 613"/>
                <a:gd name="T10" fmla="*/ 632 w 798"/>
                <a:gd name="T11" fmla="*/ 238 h 613"/>
                <a:gd name="T12" fmla="*/ 606 w 798"/>
                <a:gd name="T13" fmla="*/ 274 h 613"/>
                <a:gd name="T14" fmla="*/ 578 w 798"/>
                <a:gd name="T15" fmla="*/ 308 h 613"/>
                <a:gd name="T16" fmla="*/ 550 w 798"/>
                <a:gd name="T17" fmla="*/ 339 h 613"/>
                <a:gd name="T18" fmla="*/ 522 w 798"/>
                <a:gd name="T19" fmla="*/ 369 h 613"/>
                <a:gd name="T20" fmla="*/ 493 w 798"/>
                <a:gd name="T21" fmla="*/ 397 h 613"/>
                <a:gd name="T22" fmla="*/ 466 w 798"/>
                <a:gd name="T23" fmla="*/ 422 h 613"/>
                <a:gd name="T24" fmla="*/ 437 w 798"/>
                <a:gd name="T25" fmla="*/ 446 h 613"/>
                <a:gd name="T26" fmla="*/ 410 w 798"/>
                <a:gd name="T27" fmla="*/ 466 h 613"/>
                <a:gd name="T28" fmla="*/ 383 w 798"/>
                <a:gd name="T29" fmla="*/ 612 h 613"/>
                <a:gd name="T30" fmla="*/ 354 w 798"/>
                <a:gd name="T31" fmla="*/ 612 h 613"/>
                <a:gd name="T32" fmla="*/ 327 w 798"/>
                <a:gd name="T33" fmla="*/ 612 h 613"/>
                <a:gd name="T34" fmla="*/ 298 w 798"/>
                <a:gd name="T35" fmla="*/ 612 h 613"/>
                <a:gd name="T36" fmla="*/ 270 w 798"/>
                <a:gd name="T37" fmla="*/ 612 h 613"/>
                <a:gd name="T38" fmla="*/ 244 w 798"/>
                <a:gd name="T39" fmla="*/ 612 h 613"/>
                <a:gd name="T40" fmla="*/ 215 w 798"/>
                <a:gd name="T41" fmla="*/ 612 h 613"/>
                <a:gd name="T42" fmla="*/ 188 w 798"/>
                <a:gd name="T43" fmla="*/ 612 h 613"/>
                <a:gd name="T44" fmla="*/ 159 w 798"/>
                <a:gd name="T45" fmla="*/ 612 h 613"/>
                <a:gd name="T46" fmla="*/ 131 w 798"/>
                <a:gd name="T47" fmla="*/ 612 h 613"/>
                <a:gd name="T48" fmla="*/ 103 w 798"/>
                <a:gd name="T49" fmla="*/ 612 h 613"/>
                <a:gd name="T50" fmla="*/ 75 w 798"/>
                <a:gd name="T51" fmla="*/ 612 h 613"/>
                <a:gd name="T52" fmla="*/ 49 w 798"/>
                <a:gd name="T53" fmla="*/ 612 h 613"/>
                <a:gd name="T54" fmla="*/ 20 w 798"/>
                <a:gd name="T55" fmla="*/ 612 h 613"/>
                <a:gd name="T56" fmla="*/ 7 w 798"/>
                <a:gd name="T57" fmla="*/ 612 h 613"/>
                <a:gd name="T58" fmla="*/ 36 w 798"/>
                <a:gd name="T59" fmla="*/ 612 h 613"/>
                <a:gd name="T60" fmla="*/ 63 w 798"/>
                <a:gd name="T61" fmla="*/ 612 h 613"/>
                <a:gd name="T62" fmla="*/ 92 w 798"/>
                <a:gd name="T63" fmla="*/ 612 h 613"/>
                <a:gd name="T64" fmla="*/ 119 w 798"/>
                <a:gd name="T65" fmla="*/ 612 h 613"/>
                <a:gd name="T66" fmla="*/ 147 w 798"/>
                <a:gd name="T67" fmla="*/ 612 h 613"/>
                <a:gd name="T68" fmla="*/ 175 w 798"/>
                <a:gd name="T69" fmla="*/ 612 h 613"/>
                <a:gd name="T70" fmla="*/ 202 w 798"/>
                <a:gd name="T71" fmla="*/ 612 h 613"/>
                <a:gd name="T72" fmla="*/ 231 w 798"/>
                <a:gd name="T73" fmla="*/ 612 h 613"/>
                <a:gd name="T74" fmla="*/ 259 w 798"/>
                <a:gd name="T75" fmla="*/ 612 h 613"/>
                <a:gd name="T76" fmla="*/ 287 w 798"/>
                <a:gd name="T77" fmla="*/ 612 h 613"/>
                <a:gd name="T78" fmla="*/ 314 w 798"/>
                <a:gd name="T79" fmla="*/ 612 h 613"/>
                <a:gd name="T80" fmla="*/ 343 w 798"/>
                <a:gd name="T81" fmla="*/ 612 h 613"/>
                <a:gd name="T82" fmla="*/ 370 w 798"/>
                <a:gd name="T83" fmla="*/ 612 h 613"/>
                <a:gd name="T84" fmla="*/ 399 w 798"/>
                <a:gd name="T85" fmla="*/ 612 h 613"/>
                <a:gd name="T86" fmla="*/ 426 w 798"/>
                <a:gd name="T87" fmla="*/ 612 h 613"/>
                <a:gd name="T88" fmla="*/ 454 w 798"/>
                <a:gd name="T89" fmla="*/ 612 h 613"/>
                <a:gd name="T90" fmla="*/ 482 w 798"/>
                <a:gd name="T91" fmla="*/ 612 h 613"/>
                <a:gd name="T92" fmla="*/ 509 w 798"/>
                <a:gd name="T93" fmla="*/ 612 h 613"/>
                <a:gd name="T94" fmla="*/ 538 w 798"/>
                <a:gd name="T95" fmla="*/ 612 h 613"/>
                <a:gd name="T96" fmla="*/ 565 w 798"/>
                <a:gd name="T97" fmla="*/ 612 h 613"/>
                <a:gd name="T98" fmla="*/ 594 w 798"/>
                <a:gd name="T99" fmla="*/ 612 h 613"/>
                <a:gd name="T100" fmla="*/ 622 w 798"/>
                <a:gd name="T101" fmla="*/ 612 h 613"/>
                <a:gd name="T102" fmla="*/ 649 w 798"/>
                <a:gd name="T103" fmla="*/ 612 h 613"/>
                <a:gd name="T104" fmla="*/ 677 w 798"/>
                <a:gd name="T105" fmla="*/ 612 h 613"/>
                <a:gd name="T106" fmla="*/ 704 w 798"/>
                <a:gd name="T107" fmla="*/ 612 h 613"/>
                <a:gd name="T108" fmla="*/ 733 w 798"/>
                <a:gd name="T109" fmla="*/ 612 h 613"/>
                <a:gd name="T110" fmla="*/ 761 w 798"/>
                <a:gd name="T111" fmla="*/ 612 h 613"/>
                <a:gd name="T112" fmla="*/ 789 w 798"/>
                <a:gd name="T113" fmla="*/ 612 h 6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8"/>
                <a:gd name="T172" fmla="*/ 0 h 613"/>
                <a:gd name="T173" fmla="*/ 798 w 798"/>
                <a:gd name="T174" fmla="*/ 613 h 6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8" h="613">
                  <a:moveTo>
                    <a:pt x="797" y="0"/>
                  </a:moveTo>
                  <a:lnTo>
                    <a:pt x="792" y="6"/>
                  </a:lnTo>
                  <a:lnTo>
                    <a:pt x="789" y="12"/>
                  </a:lnTo>
                  <a:lnTo>
                    <a:pt x="784" y="18"/>
                  </a:lnTo>
                  <a:lnTo>
                    <a:pt x="781" y="25"/>
                  </a:lnTo>
                  <a:lnTo>
                    <a:pt x="776" y="30"/>
                  </a:lnTo>
                  <a:lnTo>
                    <a:pt x="773" y="36"/>
                  </a:lnTo>
                  <a:lnTo>
                    <a:pt x="768" y="42"/>
                  </a:lnTo>
                  <a:lnTo>
                    <a:pt x="765" y="48"/>
                  </a:lnTo>
                  <a:lnTo>
                    <a:pt x="761" y="55"/>
                  </a:lnTo>
                  <a:lnTo>
                    <a:pt x="757" y="61"/>
                  </a:lnTo>
                  <a:lnTo>
                    <a:pt x="753" y="67"/>
                  </a:lnTo>
                  <a:lnTo>
                    <a:pt x="749" y="73"/>
                  </a:lnTo>
                  <a:lnTo>
                    <a:pt x="745" y="79"/>
                  </a:lnTo>
                  <a:lnTo>
                    <a:pt x="741" y="85"/>
                  </a:lnTo>
                  <a:lnTo>
                    <a:pt x="737" y="91"/>
                  </a:lnTo>
                  <a:lnTo>
                    <a:pt x="733" y="96"/>
                  </a:lnTo>
                  <a:lnTo>
                    <a:pt x="729" y="102"/>
                  </a:lnTo>
                  <a:lnTo>
                    <a:pt x="725" y="109"/>
                  </a:lnTo>
                  <a:lnTo>
                    <a:pt x="721" y="114"/>
                  </a:lnTo>
                  <a:lnTo>
                    <a:pt x="717" y="120"/>
                  </a:lnTo>
                  <a:lnTo>
                    <a:pt x="712" y="126"/>
                  </a:lnTo>
                  <a:lnTo>
                    <a:pt x="709" y="132"/>
                  </a:lnTo>
                  <a:lnTo>
                    <a:pt x="704" y="137"/>
                  </a:lnTo>
                  <a:lnTo>
                    <a:pt x="701" y="144"/>
                  </a:lnTo>
                  <a:lnTo>
                    <a:pt x="696" y="149"/>
                  </a:lnTo>
                  <a:lnTo>
                    <a:pt x="693" y="155"/>
                  </a:lnTo>
                  <a:lnTo>
                    <a:pt x="688" y="161"/>
                  </a:lnTo>
                  <a:lnTo>
                    <a:pt x="686" y="166"/>
                  </a:lnTo>
                  <a:lnTo>
                    <a:pt x="681" y="173"/>
                  </a:lnTo>
                  <a:lnTo>
                    <a:pt x="677" y="178"/>
                  </a:lnTo>
                  <a:lnTo>
                    <a:pt x="673" y="184"/>
                  </a:lnTo>
                  <a:lnTo>
                    <a:pt x="669" y="189"/>
                  </a:lnTo>
                  <a:lnTo>
                    <a:pt x="665" y="195"/>
                  </a:lnTo>
                  <a:lnTo>
                    <a:pt x="661" y="200"/>
                  </a:lnTo>
                  <a:lnTo>
                    <a:pt x="657" y="206"/>
                  </a:lnTo>
                  <a:lnTo>
                    <a:pt x="653" y="211"/>
                  </a:lnTo>
                  <a:lnTo>
                    <a:pt x="649" y="218"/>
                  </a:lnTo>
                  <a:lnTo>
                    <a:pt x="645" y="223"/>
                  </a:lnTo>
                  <a:lnTo>
                    <a:pt x="641" y="228"/>
                  </a:lnTo>
                  <a:lnTo>
                    <a:pt x="637" y="233"/>
                  </a:lnTo>
                  <a:lnTo>
                    <a:pt x="632" y="238"/>
                  </a:lnTo>
                  <a:lnTo>
                    <a:pt x="629" y="244"/>
                  </a:lnTo>
                  <a:lnTo>
                    <a:pt x="624" y="249"/>
                  </a:lnTo>
                  <a:lnTo>
                    <a:pt x="622" y="254"/>
                  </a:lnTo>
                  <a:lnTo>
                    <a:pt x="617" y="259"/>
                  </a:lnTo>
                  <a:lnTo>
                    <a:pt x="614" y="264"/>
                  </a:lnTo>
                  <a:lnTo>
                    <a:pt x="610" y="269"/>
                  </a:lnTo>
                  <a:lnTo>
                    <a:pt x="606" y="274"/>
                  </a:lnTo>
                  <a:lnTo>
                    <a:pt x="602" y="279"/>
                  </a:lnTo>
                  <a:lnTo>
                    <a:pt x="597" y="284"/>
                  </a:lnTo>
                  <a:lnTo>
                    <a:pt x="594" y="289"/>
                  </a:lnTo>
                  <a:lnTo>
                    <a:pt x="589" y="294"/>
                  </a:lnTo>
                  <a:lnTo>
                    <a:pt x="586" y="298"/>
                  </a:lnTo>
                  <a:lnTo>
                    <a:pt x="581" y="303"/>
                  </a:lnTo>
                  <a:lnTo>
                    <a:pt x="578" y="308"/>
                  </a:lnTo>
                  <a:lnTo>
                    <a:pt x="573" y="313"/>
                  </a:lnTo>
                  <a:lnTo>
                    <a:pt x="570" y="317"/>
                  </a:lnTo>
                  <a:lnTo>
                    <a:pt x="565" y="322"/>
                  </a:lnTo>
                  <a:lnTo>
                    <a:pt x="562" y="327"/>
                  </a:lnTo>
                  <a:lnTo>
                    <a:pt x="557" y="331"/>
                  </a:lnTo>
                  <a:lnTo>
                    <a:pt x="554" y="336"/>
                  </a:lnTo>
                  <a:lnTo>
                    <a:pt x="550" y="339"/>
                  </a:lnTo>
                  <a:lnTo>
                    <a:pt x="546" y="344"/>
                  </a:lnTo>
                  <a:lnTo>
                    <a:pt x="542" y="349"/>
                  </a:lnTo>
                  <a:lnTo>
                    <a:pt x="538" y="353"/>
                  </a:lnTo>
                  <a:lnTo>
                    <a:pt x="534" y="357"/>
                  </a:lnTo>
                  <a:lnTo>
                    <a:pt x="530" y="362"/>
                  </a:lnTo>
                  <a:lnTo>
                    <a:pt x="526" y="366"/>
                  </a:lnTo>
                  <a:lnTo>
                    <a:pt x="522" y="369"/>
                  </a:lnTo>
                  <a:lnTo>
                    <a:pt x="517" y="373"/>
                  </a:lnTo>
                  <a:lnTo>
                    <a:pt x="514" y="378"/>
                  </a:lnTo>
                  <a:lnTo>
                    <a:pt x="509" y="382"/>
                  </a:lnTo>
                  <a:lnTo>
                    <a:pt x="506" y="386"/>
                  </a:lnTo>
                  <a:lnTo>
                    <a:pt x="501" y="390"/>
                  </a:lnTo>
                  <a:lnTo>
                    <a:pt x="498" y="393"/>
                  </a:lnTo>
                  <a:lnTo>
                    <a:pt x="493" y="397"/>
                  </a:lnTo>
                  <a:lnTo>
                    <a:pt x="490" y="401"/>
                  </a:lnTo>
                  <a:lnTo>
                    <a:pt x="485" y="405"/>
                  </a:lnTo>
                  <a:lnTo>
                    <a:pt x="482" y="408"/>
                  </a:lnTo>
                  <a:lnTo>
                    <a:pt x="477" y="412"/>
                  </a:lnTo>
                  <a:lnTo>
                    <a:pt x="474" y="416"/>
                  </a:lnTo>
                  <a:lnTo>
                    <a:pt x="470" y="420"/>
                  </a:lnTo>
                  <a:lnTo>
                    <a:pt x="466" y="422"/>
                  </a:lnTo>
                  <a:lnTo>
                    <a:pt x="462" y="426"/>
                  </a:lnTo>
                  <a:lnTo>
                    <a:pt x="458" y="430"/>
                  </a:lnTo>
                  <a:lnTo>
                    <a:pt x="454" y="432"/>
                  </a:lnTo>
                  <a:lnTo>
                    <a:pt x="450" y="436"/>
                  </a:lnTo>
                  <a:lnTo>
                    <a:pt x="446" y="440"/>
                  </a:lnTo>
                  <a:lnTo>
                    <a:pt x="442" y="442"/>
                  </a:lnTo>
                  <a:lnTo>
                    <a:pt x="437" y="446"/>
                  </a:lnTo>
                  <a:lnTo>
                    <a:pt x="434" y="448"/>
                  </a:lnTo>
                  <a:lnTo>
                    <a:pt x="429" y="452"/>
                  </a:lnTo>
                  <a:lnTo>
                    <a:pt x="426" y="455"/>
                  </a:lnTo>
                  <a:lnTo>
                    <a:pt x="421" y="459"/>
                  </a:lnTo>
                  <a:lnTo>
                    <a:pt x="418" y="461"/>
                  </a:lnTo>
                  <a:lnTo>
                    <a:pt x="413" y="464"/>
                  </a:lnTo>
                  <a:lnTo>
                    <a:pt x="410" y="466"/>
                  </a:lnTo>
                  <a:lnTo>
                    <a:pt x="407" y="470"/>
                  </a:lnTo>
                  <a:lnTo>
                    <a:pt x="402" y="472"/>
                  </a:lnTo>
                  <a:lnTo>
                    <a:pt x="399" y="475"/>
                  </a:lnTo>
                  <a:lnTo>
                    <a:pt x="394" y="477"/>
                  </a:lnTo>
                  <a:lnTo>
                    <a:pt x="391" y="480"/>
                  </a:lnTo>
                  <a:lnTo>
                    <a:pt x="386" y="484"/>
                  </a:lnTo>
                  <a:lnTo>
                    <a:pt x="383" y="612"/>
                  </a:lnTo>
                  <a:lnTo>
                    <a:pt x="378" y="612"/>
                  </a:lnTo>
                  <a:lnTo>
                    <a:pt x="375" y="612"/>
                  </a:lnTo>
                  <a:lnTo>
                    <a:pt x="370" y="612"/>
                  </a:lnTo>
                  <a:lnTo>
                    <a:pt x="367" y="612"/>
                  </a:lnTo>
                  <a:lnTo>
                    <a:pt x="362" y="612"/>
                  </a:lnTo>
                  <a:lnTo>
                    <a:pt x="359" y="612"/>
                  </a:lnTo>
                  <a:lnTo>
                    <a:pt x="354" y="612"/>
                  </a:lnTo>
                  <a:lnTo>
                    <a:pt x="350" y="612"/>
                  </a:lnTo>
                  <a:lnTo>
                    <a:pt x="346" y="612"/>
                  </a:lnTo>
                  <a:lnTo>
                    <a:pt x="343" y="612"/>
                  </a:lnTo>
                  <a:lnTo>
                    <a:pt x="339" y="612"/>
                  </a:lnTo>
                  <a:lnTo>
                    <a:pt x="335" y="612"/>
                  </a:lnTo>
                  <a:lnTo>
                    <a:pt x="331" y="612"/>
                  </a:lnTo>
                  <a:lnTo>
                    <a:pt x="327" y="612"/>
                  </a:lnTo>
                  <a:lnTo>
                    <a:pt x="322" y="612"/>
                  </a:lnTo>
                  <a:lnTo>
                    <a:pt x="319" y="612"/>
                  </a:lnTo>
                  <a:lnTo>
                    <a:pt x="314" y="612"/>
                  </a:lnTo>
                  <a:lnTo>
                    <a:pt x="311" y="612"/>
                  </a:lnTo>
                  <a:lnTo>
                    <a:pt x="306" y="612"/>
                  </a:lnTo>
                  <a:lnTo>
                    <a:pt x="303" y="612"/>
                  </a:lnTo>
                  <a:lnTo>
                    <a:pt x="298" y="612"/>
                  </a:lnTo>
                  <a:lnTo>
                    <a:pt x="295" y="612"/>
                  </a:lnTo>
                  <a:lnTo>
                    <a:pt x="290" y="612"/>
                  </a:lnTo>
                  <a:lnTo>
                    <a:pt x="287" y="612"/>
                  </a:lnTo>
                  <a:lnTo>
                    <a:pt x="282" y="612"/>
                  </a:lnTo>
                  <a:lnTo>
                    <a:pt x="279" y="612"/>
                  </a:lnTo>
                  <a:lnTo>
                    <a:pt x="274" y="612"/>
                  </a:lnTo>
                  <a:lnTo>
                    <a:pt x="270" y="612"/>
                  </a:lnTo>
                  <a:lnTo>
                    <a:pt x="267" y="612"/>
                  </a:lnTo>
                  <a:lnTo>
                    <a:pt x="263" y="612"/>
                  </a:lnTo>
                  <a:lnTo>
                    <a:pt x="259" y="612"/>
                  </a:lnTo>
                  <a:lnTo>
                    <a:pt x="255" y="612"/>
                  </a:lnTo>
                  <a:lnTo>
                    <a:pt x="251" y="612"/>
                  </a:lnTo>
                  <a:lnTo>
                    <a:pt x="247" y="612"/>
                  </a:lnTo>
                  <a:lnTo>
                    <a:pt x="244" y="612"/>
                  </a:lnTo>
                  <a:lnTo>
                    <a:pt x="239" y="612"/>
                  </a:lnTo>
                  <a:lnTo>
                    <a:pt x="234" y="612"/>
                  </a:lnTo>
                  <a:lnTo>
                    <a:pt x="231" y="612"/>
                  </a:lnTo>
                  <a:lnTo>
                    <a:pt x="226" y="612"/>
                  </a:lnTo>
                  <a:lnTo>
                    <a:pt x="223" y="612"/>
                  </a:lnTo>
                  <a:lnTo>
                    <a:pt x="218" y="612"/>
                  </a:lnTo>
                  <a:lnTo>
                    <a:pt x="215" y="612"/>
                  </a:lnTo>
                  <a:lnTo>
                    <a:pt x="210" y="612"/>
                  </a:lnTo>
                  <a:lnTo>
                    <a:pt x="207" y="612"/>
                  </a:lnTo>
                  <a:lnTo>
                    <a:pt x="202" y="612"/>
                  </a:lnTo>
                  <a:lnTo>
                    <a:pt x="199" y="612"/>
                  </a:lnTo>
                  <a:lnTo>
                    <a:pt x="194" y="612"/>
                  </a:lnTo>
                  <a:lnTo>
                    <a:pt x="191" y="612"/>
                  </a:lnTo>
                  <a:lnTo>
                    <a:pt x="188" y="612"/>
                  </a:lnTo>
                  <a:lnTo>
                    <a:pt x="183" y="612"/>
                  </a:lnTo>
                  <a:lnTo>
                    <a:pt x="180" y="612"/>
                  </a:lnTo>
                  <a:lnTo>
                    <a:pt x="175" y="612"/>
                  </a:lnTo>
                  <a:lnTo>
                    <a:pt x="172" y="612"/>
                  </a:lnTo>
                  <a:lnTo>
                    <a:pt x="167" y="612"/>
                  </a:lnTo>
                  <a:lnTo>
                    <a:pt x="164" y="612"/>
                  </a:lnTo>
                  <a:lnTo>
                    <a:pt x="159" y="612"/>
                  </a:lnTo>
                  <a:lnTo>
                    <a:pt x="155" y="612"/>
                  </a:lnTo>
                  <a:lnTo>
                    <a:pt x="151" y="612"/>
                  </a:lnTo>
                  <a:lnTo>
                    <a:pt x="147" y="612"/>
                  </a:lnTo>
                  <a:lnTo>
                    <a:pt x="143" y="612"/>
                  </a:lnTo>
                  <a:lnTo>
                    <a:pt x="139" y="612"/>
                  </a:lnTo>
                  <a:lnTo>
                    <a:pt x="135" y="612"/>
                  </a:lnTo>
                  <a:lnTo>
                    <a:pt x="131" y="612"/>
                  </a:lnTo>
                  <a:lnTo>
                    <a:pt x="128" y="612"/>
                  </a:lnTo>
                  <a:lnTo>
                    <a:pt x="124" y="612"/>
                  </a:lnTo>
                  <a:lnTo>
                    <a:pt x="119" y="612"/>
                  </a:lnTo>
                  <a:lnTo>
                    <a:pt x="116" y="612"/>
                  </a:lnTo>
                  <a:lnTo>
                    <a:pt x="111" y="612"/>
                  </a:lnTo>
                  <a:lnTo>
                    <a:pt x="108" y="612"/>
                  </a:lnTo>
                  <a:lnTo>
                    <a:pt x="103" y="612"/>
                  </a:lnTo>
                  <a:lnTo>
                    <a:pt x="100" y="612"/>
                  </a:lnTo>
                  <a:lnTo>
                    <a:pt x="95" y="612"/>
                  </a:lnTo>
                  <a:lnTo>
                    <a:pt x="92" y="612"/>
                  </a:lnTo>
                  <a:lnTo>
                    <a:pt x="87" y="612"/>
                  </a:lnTo>
                  <a:lnTo>
                    <a:pt x="84" y="612"/>
                  </a:lnTo>
                  <a:lnTo>
                    <a:pt x="79" y="612"/>
                  </a:lnTo>
                  <a:lnTo>
                    <a:pt x="75" y="612"/>
                  </a:lnTo>
                  <a:lnTo>
                    <a:pt x="71" y="612"/>
                  </a:lnTo>
                  <a:lnTo>
                    <a:pt x="67" y="612"/>
                  </a:lnTo>
                  <a:lnTo>
                    <a:pt x="63" y="612"/>
                  </a:lnTo>
                  <a:lnTo>
                    <a:pt x="60" y="612"/>
                  </a:lnTo>
                  <a:lnTo>
                    <a:pt x="57" y="612"/>
                  </a:lnTo>
                  <a:lnTo>
                    <a:pt x="52" y="612"/>
                  </a:lnTo>
                  <a:lnTo>
                    <a:pt x="49" y="612"/>
                  </a:lnTo>
                  <a:lnTo>
                    <a:pt x="44" y="612"/>
                  </a:lnTo>
                  <a:lnTo>
                    <a:pt x="39" y="612"/>
                  </a:lnTo>
                  <a:lnTo>
                    <a:pt x="36" y="612"/>
                  </a:lnTo>
                  <a:lnTo>
                    <a:pt x="31" y="612"/>
                  </a:lnTo>
                  <a:lnTo>
                    <a:pt x="28" y="612"/>
                  </a:lnTo>
                  <a:lnTo>
                    <a:pt x="23" y="612"/>
                  </a:lnTo>
                  <a:lnTo>
                    <a:pt x="20" y="612"/>
                  </a:lnTo>
                  <a:lnTo>
                    <a:pt x="15" y="612"/>
                  </a:lnTo>
                  <a:lnTo>
                    <a:pt x="12" y="612"/>
                  </a:lnTo>
                  <a:lnTo>
                    <a:pt x="7" y="612"/>
                  </a:lnTo>
                  <a:lnTo>
                    <a:pt x="4" y="612"/>
                  </a:lnTo>
                  <a:lnTo>
                    <a:pt x="0" y="612"/>
                  </a:lnTo>
                  <a:lnTo>
                    <a:pt x="4" y="612"/>
                  </a:lnTo>
                  <a:lnTo>
                    <a:pt x="7" y="612"/>
                  </a:lnTo>
                  <a:lnTo>
                    <a:pt x="12" y="612"/>
                  </a:lnTo>
                  <a:lnTo>
                    <a:pt x="15" y="612"/>
                  </a:lnTo>
                  <a:lnTo>
                    <a:pt x="20" y="612"/>
                  </a:lnTo>
                  <a:lnTo>
                    <a:pt x="23" y="612"/>
                  </a:lnTo>
                  <a:lnTo>
                    <a:pt x="28" y="612"/>
                  </a:lnTo>
                  <a:lnTo>
                    <a:pt x="31" y="612"/>
                  </a:lnTo>
                  <a:lnTo>
                    <a:pt x="36" y="612"/>
                  </a:lnTo>
                  <a:lnTo>
                    <a:pt x="39" y="612"/>
                  </a:lnTo>
                  <a:lnTo>
                    <a:pt x="44" y="612"/>
                  </a:lnTo>
                  <a:lnTo>
                    <a:pt x="49" y="612"/>
                  </a:lnTo>
                  <a:lnTo>
                    <a:pt x="52" y="612"/>
                  </a:lnTo>
                  <a:lnTo>
                    <a:pt x="57" y="612"/>
                  </a:lnTo>
                  <a:lnTo>
                    <a:pt x="60" y="612"/>
                  </a:lnTo>
                  <a:lnTo>
                    <a:pt x="63" y="612"/>
                  </a:lnTo>
                  <a:lnTo>
                    <a:pt x="67" y="612"/>
                  </a:lnTo>
                  <a:lnTo>
                    <a:pt x="71" y="612"/>
                  </a:lnTo>
                  <a:lnTo>
                    <a:pt x="75" y="612"/>
                  </a:lnTo>
                  <a:lnTo>
                    <a:pt x="79" y="612"/>
                  </a:lnTo>
                  <a:lnTo>
                    <a:pt x="84" y="612"/>
                  </a:lnTo>
                  <a:lnTo>
                    <a:pt x="87" y="612"/>
                  </a:lnTo>
                  <a:lnTo>
                    <a:pt x="92" y="612"/>
                  </a:lnTo>
                  <a:lnTo>
                    <a:pt x="95" y="612"/>
                  </a:lnTo>
                  <a:lnTo>
                    <a:pt x="100" y="612"/>
                  </a:lnTo>
                  <a:lnTo>
                    <a:pt x="103" y="612"/>
                  </a:lnTo>
                  <a:lnTo>
                    <a:pt x="108" y="612"/>
                  </a:lnTo>
                  <a:lnTo>
                    <a:pt x="111" y="612"/>
                  </a:lnTo>
                  <a:lnTo>
                    <a:pt x="116" y="612"/>
                  </a:lnTo>
                  <a:lnTo>
                    <a:pt x="119" y="612"/>
                  </a:lnTo>
                  <a:lnTo>
                    <a:pt x="124" y="612"/>
                  </a:lnTo>
                  <a:lnTo>
                    <a:pt x="128" y="612"/>
                  </a:lnTo>
                  <a:lnTo>
                    <a:pt x="131" y="612"/>
                  </a:lnTo>
                  <a:lnTo>
                    <a:pt x="135" y="612"/>
                  </a:lnTo>
                  <a:lnTo>
                    <a:pt x="139" y="612"/>
                  </a:lnTo>
                  <a:lnTo>
                    <a:pt x="143" y="612"/>
                  </a:lnTo>
                  <a:lnTo>
                    <a:pt x="147" y="612"/>
                  </a:lnTo>
                  <a:lnTo>
                    <a:pt x="151" y="612"/>
                  </a:lnTo>
                  <a:lnTo>
                    <a:pt x="155" y="612"/>
                  </a:lnTo>
                  <a:lnTo>
                    <a:pt x="159" y="612"/>
                  </a:lnTo>
                  <a:lnTo>
                    <a:pt x="164" y="612"/>
                  </a:lnTo>
                  <a:lnTo>
                    <a:pt x="167" y="612"/>
                  </a:lnTo>
                  <a:lnTo>
                    <a:pt x="172" y="612"/>
                  </a:lnTo>
                  <a:lnTo>
                    <a:pt x="175" y="612"/>
                  </a:lnTo>
                  <a:lnTo>
                    <a:pt x="180" y="612"/>
                  </a:lnTo>
                  <a:lnTo>
                    <a:pt x="183" y="612"/>
                  </a:lnTo>
                  <a:lnTo>
                    <a:pt x="188" y="612"/>
                  </a:lnTo>
                  <a:lnTo>
                    <a:pt x="191" y="612"/>
                  </a:lnTo>
                  <a:lnTo>
                    <a:pt x="194" y="612"/>
                  </a:lnTo>
                  <a:lnTo>
                    <a:pt x="199" y="612"/>
                  </a:lnTo>
                  <a:lnTo>
                    <a:pt x="202" y="612"/>
                  </a:lnTo>
                  <a:lnTo>
                    <a:pt x="207" y="612"/>
                  </a:lnTo>
                  <a:lnTo>
                    <a:pt x="210" y="612"/>
                  </a:lnTo>
                  <a:lnTo>
                    <a:pt x="215" y="612"/>
                  </a:lnTo>
                  <a:lnTo>
                    <a:pt x="218" y="612"/>
                  </a:lnTo>
                  <a:lnTo>
                    <a:pt x="223" y="612"/>
                  </a:lnTo>
                  <a:lnTo>
                    <a:pt x="226" y="612"/>
                  </a:lnTo>
                  <a:lnTo>
                    <a:pt x="231" y="612"/>
                  </a:lnTo>
                  <a:lnTo>
                    <a:pt x="234" y="612"/>
                  </a:lnTo>
                  <a:lnTo>
                    <a:pt x="239" y="612"/>
                  </a:lnTo>
                  <a:lnTo>
                    <a:pt x="244" y="612"/>
                  </a:lnTo>
                  <a:lnTo>
                    <a:pt x="247" y="612"/>
                  </a:lnTo>
                  <a:lnTo>
                    <a:pt x="251" y="612"/>
                  </a:lnTo>
                  <a:lnTo>
                    <a:pt x="255" y="612"/>
                  </a:lnTo>
                  <a:lnTo>
                    <a:pt x="259" y="612"/>
                  </a:lnTo>
                  <a:lnTo>
                    <a:pt x="263" y="612"/>
                  </a:lnTo>
                  <a:lnTo>
                    <a:pt x="267" y="612"/>
                  </a:lnTo>
                  <a:lnTo>
                    <a:pt x="270" y="612"/>
                  </a:lnTo>
                  <a:lnTo>
                    <a:pt x="274" y="612"/>
                  </a:lnTo>
                  <a:lnTo>
                    <a:pt x="279" y="612"/>
                  </a:lnTo>
                  <a:lnTo>
                    <a:pt x="282" y="612"/>
                  </a:lnTo>
                  <a:lnTo>
                    <a:pt x="287" y="612"/>
                  </a:lnTo>
                  <a:lnTo>
                    <a:pt x="290" y="612"/>
                  </a:lnTo>
                  <a:lnTo>
                    <a:pt x="295" y="612"/>
                  </a:lnTo>
                  <a:lnTo>
                    <a:pt x="298" y="612"/>
                  </a:lnTo>
                  <a:lnTo>
                    <a:pt x="303" y="612"/>
                  </a:lnTo>
                  <a:lnTo>
                    <a:pt x="306" y="612"/>
                  </a:lnTo>
                  <a:lnTo>
                    <a:pt x="311" y="612"/>
                  </a:lnTo>
                  <a:lnTo>
                    <a:pt x="314" y="612"/>
                  </a:lnTo>
                  <a:lnTo>
                    <a:pt x="319" y="612"/>
                  </a:lnTo>
                  <a:lnTo>
                    <a:pt x="322" y="612"/>
                  </a:lnTo>
                  <a:lnTo>
                    <a:pt x="327" y="612"/>
                  </a:lnTo>
                  <a:lnTo>
                    <a:pt x="331" y="612"/>
                  </a:lnTo>
                  <a:lnTo>
                    <a:pt x="335" y="612"/>
                  </a:lnTo>
                  <a:lnTo>
                    <a:pt x="339" y="612"/>
                  </a:lnTo>
                  <a:lnTo>
                    <a:pt x="343" y="612"/>
                  </a:lnTo>
                  <a:lnTo>
                    <a:pt x="346" y="612"/>
                  </a:lnTo>
                  <a:lnTo>
                    <a:pt x="350" y="612"/>
                  </a:lnTo>
                  <a:lnTo>
                    <a:pt x="354" y="612"/>
                  </a:lnTo>
                  <a:lnTo>
                    <a:pt x="359" y="612"/>
                  </a:lnTo>
                  <a:lnTo>
                    <a:pt x="362" y="612"/>
                  </a:lnTo>
                  <a:lnTo>
                    <a:pt x="367" y="612"/>
                  </a:lnTo>
                  <a:lnTo>
                    <a:pt x="370" y="612"/>
                  </a:lnTo>
                  <a:lnTo>
                    <a:pt x="375" y="612"/>
                  </a:lnTo>
                  <a:lnTo>
                    <a:pt x="378" y="612"/>
                  </a:lnTo>
                  <a:lnTo>
                    <a:pt x="383" y="612"/>
                  </a:lnTo>
                  <a:lnTo>
                    <a:pt x="386" y="612"/>
                  </a:lnTo>
                  <a:lnTo>
                    <a:pt x="391" y="612"/>
                  </a:lnTo>
                  <a:lnTo>
                    <a:pt x="394" y="612"/>
                  </a:lnTo>
                  <a:lnTo>
                    <a:pt x="399" y="612"/>
                  </a:lnTo>
                  <a:lnTo>
                    <a:pt x="402" y="612"/>
                  </a:lnTo>
                  <a:lnTo>
                    <a:pt x="407" y="612"/>
                  </a:lnTo>
                  <a:lnTo>
                    <a:pt x="410" y="612"/>
                  </a:lnTo>
                  <a:lnTo>
                    <a:pt x="413" y="612"/>
                  </a:lnTo>
                  <a:lnTo>
                    <a:pt x="418" y="612"/>
                  </a:lnTo>
                  <a:lnTo>
                    <a:pt x="421" y="612"/>
                  </a:lnTo>
                  <a:lnTo>
                    <a:pt x="426" y="612"/>
                  </a:lnTo>
                  <a:lnTo>
                    <a:pt x="429" y="612"/>
                  </a:lnTo>
                  <a:lnTo>
                    <a:pt x="434" y="612"/>
                  </a:lnTo>
                  <a:lnTo>
                    <a:pt x="437" y="612"/>
                  </a:lnTo>
                  <a:lnTo>
                    <a:pt x="442" y="612"/>
                  </a:lnTo>
                  <a:lnTo>
                    <a:pt x="446" y="612"/>
                  </a:lnTo>
                  <a:lnTo>
                    <a:pt x="450" y="612"/>
                  </a:lnTo>
                  <a:lnTo>
                    <a:pt x="454" y="612"/>
                  </a:lnTo>
                  <a:lnTo>
                    <a:pt x="458" y="612"/>
                  </a:lnTo>
                  <a:lnTo>
                    <a:pt x="462" y="612"/>
                  </a:lnTo>
                  <a:lnTo>
                    <a:pt x="466" y="612"/>
                  </a:lnTo>
                  <a:lnTo>
                    <a:pt x="470" y="612"/>
                  </a:lnTo>
                  <a:lnTo>
                    <a:pt x="474" y="612"/>
                  </a:lnTo>
                  <a:lnTo>
                    <a:pt x="477" y="612"/>
                  </a:lnTo>
                  <a:lnTo>
                    <a:pt x="482" y="612"/>
                  </a:lnTo>
                  <a:lnTo>
                    <a:pt x="485" y="612"/>
                  </a:lnTo>
                  <a:lnTo>
                    <a:pt x="490" y="612"/>
                  </a:lnTo>
                  <a:lnTo>
                    <a:pt x="493" y="612"/>
                  </a:lnTo>
                  <a:lnTo>
                    <a:pt x="498" y="612"/>
                  </a:lnTo>
                  <a:lnTo>
                    <a:pt x="501" y="612"/>
                  </a:lnTo>
                  <a:lnTo>
                    <a:pt x="506" y="612"/>
                  </a:lnTo>
                  <a:lnTo>
                    <a:pt x="509" y="612"/>
                  </a:lnTo>
                  <a:lnTo>
                    <a:pt x="514" y="612"/>
                  </a:lnTo>
                  <a:lnTo>
                    <a:pt x="517" y="612"/>
                  </a:lnTo>
                  <a:lnTo>
                    <a:pt x="522" y="612"/>
                  </a:lnTo>
                  <a:lnTo>
                    <a:pt x="526" y="612"/>
                  </a:lnTo>
                  <a:lnTo>
                    <a:pt x="530" y="612"/>
                  </a:lnTo>
                  <a:lnTo>
                    <a:pt x="534" y="612"/>
                  </a:lnTo>
                  <a:lnTo>
                    <a:pt x="538" y="612"/>
                  </a:lnTo>
                  <a:lnTo>
                    <a:pt x="542" y="612"/>
                  </a:lnTo>
                  <a:lnTo>
                    <a:pt x="546" y="612"/>
                  </a:lnTo>
                  <a:lnTo>
                    <a:pt x="550" y="612"/>
                  </a:lnTo>
                  <a:lnTo>
                    <a:pt x="554" y="612"/>
                  </a:lnTo>
                  <a:lnTo>
                    <a:pt x="557" y="612"/>
                  </a:lnTo>
                  <a:lnTo>
                    <a:pt x="562" y="612"/>
                  </a:lnTo>
                  <a:lnTo>
                    <a:pt x="565" y="612"/>
                  </a:lnTo>
                  <a:lnTo>
                    <a:pt x="570" y="612"/>
                  </a:lnTo>
                  <a:lnTo>
                    <a:pt x="573" y="612"/>
                  </a:lnTo>
                  <a:lnTo>
                    <a:pt x="578" y="612"/>
                  </a:lnTo>
                  <a:lnTo>
                    <a:pt x="581" y="612"/>
                  </a:lnTo>
                  <a:lnTo>
                    <a:pt x="586" y="612"/>
                  </a:lnTo>
                  <a:lnTo>
                    <a:pt x="589" y="612"/>
                  </a:lnTo>
                  <a:lnTo>
                    <a:pt x="594" y="612"/>
                  </a:lnTo>
                  <a:lnTo>
                    <a:pt x="597" y="612"/>
                  </a:lnTo>
                  <a:lnTo>
                    <a:pt x="602" y="612"/>
                  </a:lnTo>
                  <a:lnTo>
                    <a:pt x="606" y="612"/>
                  </a:lnTo>
                  <a:lnTo>
                    <a:pt x="610" y="612"/>
                  </a:lnTo>
                  <a:lnTo>
                    <a:pt x="614" y="612"/>
                  </a:lnTo>
                  <a:lnTo>
                    <a:pt x="617" y="612"/>
                  </a:lnTo>
                  <a:lnTo>
                    <a:pt x="622" y="612"/>
                  </a:lnTo>
                  <a:lnTo>
                    <a:pt x="624" y="612"/>
                  </a:lnTo>
                  <a:lnTo>
                    <a:pt x="629" y="612"/>
                  </a:lnTo>
                  <a:lnTo>
                    <a:pt x="632" y="612"/>
                  </a:lnTo>
                  <a:lnTo>
                    <a:pt x="637" y="612"/>
                  </a:lnTo>
                  <a:lnTo>
                    <a:pt x="641" y="612"/>
                  </a:lnTo>
                  <a:lnTo>
                    <a:pt x="645" y="612"/>
                  </a:lnTo>
                  <a:lnTo>
                    <a:pt x="649" y="612"/>
                  </a:lnTo>
                  <a:lnTo>
                    <a:pt x="653" y="612"/>
                  </a:lnTo>
                  <a:lnTo>
                    <a:pt x="657" y="612"/>
                  </a:lnTo>
                  <a:lnTo>
                    <a:pt x="661" y="612"/>
                  </a:lnTo>
                  <a:lnTo>
                    <a:pt x="665" y="612"/>
                  </a:lnTo>
                  <a:lnTo>
                    <a:pt x="669" y="612"/>
                  </a:lnTo>
                  <a:lnTo>
                    <a:pt x="673" y="612"/>
                  </a:lnTo>
                  <a:lnTo>
                    <a:pt x="677" y="612"/>
                  </a:lnTo>
                  <a:lnTo>
                    <a:pt x="681" y="612"/>
                  </a:lnTo>
                  <a:lnTo>
                    <a:pt x="686" y="612"/>
                  </a:lnTo>
                  <a:lnTo>
                    <a:pt x="688" y="612"/>
                  </a:lnTo>
                  <a:lnTo>
                    <a:pt x="693" y="612"/>
                  </a:lnTo>
                  <a:lnTo>
                    <a:pt x="696" y="612"/>
                  </a:lnTo>
                  <a:lnTo>
                    <a:pt x="701" y="612"/>
                  </a:lnTo>
                  <a:lnTo>
                    <a:pt x="704" y="612"/>
                  </a:lnTo>
                  <a:lnTo>
                    <a:pt x="709" y="612"/>
                  </a:lnTo>
                  <a:lnTo>
                    <a:pt x="712" y="612"/>
                  </a:lnTo>
                  <a:lnTo>
                    <a:pt x="717" y="612"/>
                  </a:lnTo>
                  <a:lnTo>
                    <a:pt x="721" y="612"/>
                  </a:lnTo>
                  <a:lnTo>
                    <a:pt x="725" y="612"/>
                  </a:lnTo>
                  <a:lnTo>
                    <a:pt x="729" y="612"/>
                  </a:lnTo>
                  <a:lnTo>
                    <a:pt x="733" y="612"/>
                  </a:lnTo>
                  <a:lnTo>
                    <a:pt x="737" y="612"/>
                  </a:lnTo>
                  <a:lnTo>
                    <a:pt x="741" y="612"/>
                  </a:lnTo>
                  <a:lnTo>
                    <a:pt x="745" y="612"/>
                  </a:lnTo>
                  <a:lnTo>
                    <a:pt x="749" y="612"/>
                  </a:lnTo>
                  <a:lnTo>
                    <a:pt x="753" y="612"/>
                  </a:lnTo>
                  <a:lnTo>
                    <a:pt x="757" y="612"/>
                  </a:lnTo>
                  <a:lnTo>
                    <a:pt x="761" y="612"/>
                  </a:lnTo>
                  <a:lnTo>
                    <a:pt x="765" y="612"/>
                  </a:lnTo>
                  <a:lnTo>
                    <a:pt x="768" y="612"/>
                  </a:lnTo>
                  <a:lnTo>
                    <a:pt x="773" y="612"/>
                  </a:lnTo>
                  <a:lnTo>
                    <a:pt x="776" y="612"/>
                  </a:lnTo>
                  <a:lnTo>
                    <a:pt x="781" y="612"/>
                  </a:lnTo>
                  <a:lnTo>
                    <a:pt x="784" y="612"/>
                  </a:lnTo>
                  <a:lnTo>
                    <a:pt x="789" y="612"/>
                  </a:lnTo>
                  <a:lnTo>
                    <a:pt x="792" y="612"/>
                  </a:lnTo>
                  <a:lnTo>
                    <a:pt x="797" y="612"/>
                  </a:lnTo>
                  <a:lnTo>
                    <a:pt x="797" y="0"/>
                  </a:lnTo>
                </a:path>
              </a:pathLst>
            </a:custGeom>
            <a:solidFill>
              <a:srgbClr val="C0C0C0"/>
            </a:solidFill>
            <a:ln w="12700" cap="rnd">
              <a:noFill/>
              <a:round/>
              <a:headEnd/>
              <a:tailEnd/>
            </a:ln>
          </p:spPr>
          <p:txBody>
            <a:bodyPr/>
            <a:lstStyle/>
            <a:p>
              <a:endParaRPr lang="en-US"/>
            </a:p>
          </p:txBody>
        </p:sp>
        <p:sp>
          <p:nvSpPr>
            <p:cNvPr id="7185" name="Line 12"/>
            <p:cNvSpPr>
              <a:spLocks noChangeShapeType="1"/>
            </p:cNvSpPr>
            <p:nvPr/>
          </p:nvSpPr>
          <p:spPr bwMode="auto">
            <a:xfrm>
              <a:off x="1681" y="2157"/>
              <a:ext cx="0" cy="999"/>
            </a:xfrm>
            <a:prstGeom prst="line">
              <a:avLst/>
            </a:prstGeom>
            <a:noFill/>
            <a:ln w="25400">
              <a:solidFill>
                <a:schemeClr val="bg2"/>
              </a:solidFill>
              <a:round/>
              <a:headEnd/>
              <a:tailEnd/>
            </a:ln>
          </p:spPr>
          <p:txBody>
            <a:bodyPr wrap="none" anchor="ctr"/>
            <a:lstStyle/>
            <a:p>
              <a:endParaRPr lang="en-US"/>
            </a:p>
          </p:txBody>
        </p:sp>
        <p:sp>
          <p:nvSpPr>
            <p:cNvPr id="7186" name="Freeform 13"/>
            <p:cNvSpPr>
              <a:spLocks/>
            </p:cNvSpPr>
            <p:nvPr/>
          </p:nvSpPr>
          <p:spPr bwMode="auto">
            <a:xfrm>
              <a:off x="892" y="3164"/>
              <a:ext cx="2000" cy="1"/>
            </a:xfrm>
            <a:custGeom>
              <a:avLst/>
              <a:gdLst>
                <a:gd name="T0" fmla="*/ 1938 w 2000"/>
                <a:gd name="T1" fmla="*/ 0 h 1"/>
                <a:gd name="T2" fmla="*/ 1874 w 2000"/>
                <a:gd name="T3" fmla="*/ 0 h 1"/>
                <a:gd name="T4" fmla="*/ 1810 w 2000"/>
                <a:gd name="T5" fmla="*/ 0 h 1"/>
                <a:gd name="T6" fmla="*/ 1746 w 2000"/>
                <a:gd name="T7" fmla="*/ 0 h 1"/>
                <a:gd name="T8" fmla="*/ 1682 w 2000"/>
                <a:gd name="T9" fmla="*/ 0 h 1"/>
                <a:gd name="T10" fmla="*/ 1619 w 2000"/>
                <a:gd name="T11" fmla="*/ 0 h 1"/>
                <a:gd name="T12" fmla="*/ 1555 w 2000"/>
                <a:gd name="T13" fmla="*/ 0 h 1"/>
                <a:gd name="T14" fmla="*/ 1491 w 2000"/>
                <a:gd name="T15" fmla="*/ 0 h 1"/>
                <a:gd name="T16" fmla="*/ 1427 w 2000"/>
                <a:gd name="T17" fmla="*/ 0 h 1"/>
                <a:gd name="T18" fmla="*/ 1362 w 2000"/>
                <a:gd name="T19" fmla="*/ 0 h 1"/>
                <a:gd name="T20" fmla="*/ 1297 w 2000"/>
                <a:gd name="T21" fmla="*/ 0 h 1"/>
                <a:gd name="T22" fmla="*/ 1233 w 2000"/>
                <a:gd name="T23" fmla="*/ 0 h 1"/>
                <a:gd name="T24" fmla="*/ 1169 w 2000"/>
                <a:gd name="T25" fmla="*/ 0 h 1"/>
                <a:gd name="T26" fmla="*/ 1105 w 2000"/>
                <a:gd name="T27" fmla="*/ 0 h 1"/>
                <a:gd name="T28" fmla="*/ 1041 w 2000"/>
                <a:gd name="T29" fmla="*/ 0 h 1"/>
                <a:gd name="T30" fmla="*/ 977 w 2000"/>
                <a:gd name="T31" fmla="*/ 0 h 1"/>
                <a:gd name="T32" fmla="*/ 913 w 2000"/>
                <a:gd name="T33" fmla="*/ 0 h 1"/>
                <a:gd name="T34" fmla="*/ 850 w 2000"/>
                <a:gd name="T35" fmla="*/ 0 h 1"/>
                <a:gd name="T36" fmla="*/ 784 w 2000"/>
                <a:gd name="T37" fmla="*/ 0 h 1"/>
                <a:gd name="T38" fmla="*/ 721 w 2000"/>
                <a:gd name="T39" fmla="*/ 0 h 1"/>
                <a:gd name="T40" fmla="*/ 656 w 2000"/>
                <a:gd name="T41" fmla="*/ 0 h 1"/>
                <a:gd name="T42" fmla="*/ 592 w 2000"/>
                <a:gd name="T43" fmla="*/ 0 h 1"/>
                <a:gd name="T44" fmla="*/ 528 w 2000"/>
                <a:gd name="T45" fmla="*/ 0 h 1"/>
                <a:gd name="T46" fmla="*/ 464 w 2000"/>
                <a:gd name="T47" fmla="*/ 0 h 1"/>
                <a:gd name="T48" fmla="*/ 400 w 2000"/>
                <a:gd name="T49" fmla="*/ 0 h 1"/>
                <a:gd name="T50" fmla="*/ 336 w 2000"/>
                <a:gd name="T51" fmla="*/ 0 h 1"/>
                <a:gd name="T52" fmla="*/ 272 w 2000"/>
                <a:gd name="T53" fmla="*/ 0 h 1"/>
                <a:gd name="T54" fmla="*/ 208 w 2000"/>
                <a:gd name="T55" fmla="*/ 0 h 1"/>
                <a:gd name="T56" fmla="*/ 143 w 2000"/>
                <a:gd name="T57" fmla="*/ 0 h 1"/>
                <a:gd name="T58" fmla="*/ 78 w 2000"/>
                <a:gd name="T59" fmla="*/ 0 h 1"/>
                <a:gd name="T60" fmla="*/ 14 w 2000"/>
                <a:gd name="T61" fmla="*/ 0 h 1"/>
                <a:gd name="T62" fmla="*/ 47 w 2000"/>
                <a:gd name="T63" fmla="*/ 0 h 1"/>
                <a:gd name="T64" fmla="*/ 111 w 2000"/>
                <a:gd name="T65" fmla="*/ 0 h 1"/>
                <a:gd name="T66" fmla="*/ 175 w 2000"/>
                <a:gd name="T67" fmla="*/ 0 h 1"/>
                <a:gd name="T68" fmla="*/ 239 w 2000"/>
                <a:gd name="T69" fmla="*/ 0 h 1"/>
                <a:gd name="T70" fmla="*/ 303 w 2000"/>
                <a:gd name="T71" fmla="*/ 0 h 1"/>
                <a:gd name="T72" fmla="*/ 367 w 2000"/>
                <a:gd name="T73" fmla="*/ 0 h 1"/>
                <a:gd name="T74" fmla="*/ 432 w 2000"/>
                <a:gd name="T75" fmla="*/ 0 h 1"/>
                <a:gd name="T76" fmla="*/ 497 w 2000"/>
                <a:gd name="T77" fmla="*/ 0 h 1"/>
                <a:gd name="T78" fmla="*/ 561 w 2000"/>
                <a:gd name="T79" fmla="*/ 0 h 1"/>
                <a:gd name="T80" fmla="*/ 625 w 2000"/>
                <a:gd name="T81" fmla="*/ 0 h 1"/>
                <a:gd name="T82" fmla="*/ 689 w 2000"/>
                <a:gd name="T83" fmla="*/ 0 h 1"/>
                <a:gd name="T84" fmla="*/ 753 w 2000"/>
                <a:gd name="T85" fmla="*/ 0 h 1"/>
                <a:gd name="T86" fmla="*/ 816 w 2000"/>
                <a:gd name="T87" fmla="*/ 0 h 1"/>
                <a:gd name="T88" fmla="*/ 880 w 2000"/>
                <a:gd name="T89" fmla="*/ 0 h 1"/>
                <a:gd name="T90" fmla="*/ 944 w 2000"/>
                <a:gd name="T91" fmla="*/ 0 h 1"/>
                <a:gd name="T92" fmla="*/ 1008 w 2000"/>
                <a:gd name="T93" fmla="*/ 0 h 1"/>
                <a:gd name="T94" fmla="*/ 1073 w 2000"/>
                <a:gd name="T95" fmla="*/ 0 h 1"/>
                <a:gd name="T96" fmla="*/ 1138 w 2000"/>
                <a:gd name="T97" fmla="*/ 0 h 1"/>
                <a:gd name="T98" fmla="*/ 1202 w 2000"/>
                <a:gd name="T99" fmla="*/ 0 h 1"/>
                <a:gd name="T100" fmla="*/ 1266 w 2000"/>
                <a:gd name="T101" fmla="*/ 0 h 1"/>
                <a:gd name="T102" fmla="*/ 1330 w 2000"/>
                <a:gd name="T103" fmla="*/ 0 h 1"/>
                <a:gd name="T104" fmla="*/ 1394 w 2000"/>
                <a:gd name="T105" fmla="*/ 0 h 1"/>
                <a:gd name="T106" fmla="*/ 1458 w 2000"/>
                <a:gd name="T107" fmla="*/ 0 h 1"/>
                <a:gd name="T108" fmla="*/ 1522 w 2000"/>
                <a:gd name="T109" fmla="*/ 0 h 1"/>
                <a:gd name="T110" fmla="*/ 1585 w 2000"/>
                <a:gd name="T111" fmla="*/ 0 h 1"/>
                <a:gd name="T112" fmla="*/ 1649 w 2000"/>
                <a:gd name="T113" fmla="*/ 0 h 1"/>
                <a:gd name="T114" fmla="*/ 1714 w 2000"/>
                <a:gd name="T115" fmla="*/ 0 h 1"/>
                <a:gd name="T116" fmla="*/ 1778 w 2000"/>
                <a:gd name="T117" fmla="*/ 0 h 1"/>
                <a:gd name="T118" fmla="*/ 1843 w 2000"/>
                <a:gd name="T119" fmla="*/ 0 h 1"/>
                <a:gd name="T120" fmla="*/ 1907 w 2000"/>
                <a:gd name="T121" fmla="*/ 0 h 1"/>
                <a:gd name="T122" fmla="*/ 1971 w 2000"/>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00"/>
                <a:gd name="T187" fmla="*/ 0 h 1"/>
                <a:gd name="T188" fmla="*/ 2000 w 2000"/>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00" h="1">
                  <a:moveTo>
                    <a:pt x="1999" y="0"/>
                  </a:moveTo>
                  <a:lnTo>
                    <a:pt x="1994" y="0"/>
                  </a:lnTo>
                  <a:lnTo>
                    <a:pt x="1992" y="0"/>
                  </a:lnTo>
                  <a:lnTo>
                    <a:pt x="1987" y="0"/>
                  </a:lnTo>
                  <a:lnTo>
                    <a:pt x="1984" y="0"/>
                  </a:lnTo>
                  <a:lnTo>
                    <a:pt x="1979" y="0"/>
                  </a:lnTo>
                  <a:lnTo>
                    <a:pt x="1976" y="0"/>
                  </a:lnTo>
                  <a:lnTo>
                    <a:pt x="1971" y="0"/>
                  </a:lnTo>
                  <a:lnTo>
                    <a:pt x="1967" y="0"/>
                  </a:lnTo>
                  <a:lnTo>
                    <a:pt x="1963" y="0"/>
                  </a:lnTo>
                  <a:lnTo>
                    <a:pt x="1959" y="0"/>
                  </a:lnTo>
                  <a:lnTo>
                    <a:pt x="1955" y="0"/>
                  </a:lnTo>
                  <a:lnTo>
                    <a:pt x="1951" y="0"/>
                  </a:lnTo>
                  <a:lnTo>
                    <a:pt x="1947" y="0"/>
                  </a:lnTo>
                  <a:lnTo>
                    <a:pt x="1943" y="0"/>
                  </a:lnTo>
                  <a:lnTo>
                    <a:pt x="1938" y="0"/>
                  </a:lnTo>
                  <a:lnTo>
                    <a:pt x="1935" y="0"/>
                  </a:lnTo>
                  <a:lnTo>
                    <a:pt x="1931" y="0"/>
                  </a:lnTo>
                  <a:lnTo>
                    <a:pt x="1928" y="0"/>
                  </a:lnTo>
                  <a:lnTo>
                    <a:pt x="1923" y="0"/>
                  </a:lnTo>
                  <a:lnTo>
                    <a:pt x="1920" y="0"/>
                  </a:lnTo>
                  <a:lnTo>
                    <a:pt x="1915" y="0"/>
                  </a:lnTo>
                  <a:lnTo>
                    <a:pt x="1911" y="0"/>
                  </a:lnTo>
                  <a:lnTo>
                    <a:pt x="1907" y="0"/>
                  </a:lnTo>
                  <a:lnTo>
                    <a:pt x="1903" y="0"/>
                  </a:lnTo>
                  <a:lnTo>
                    <a:pt x="1899" y="0"/>
                  </a:lnTo>
                  <a:lnTo>
                    <a:pt x="1895" y="0"/>
                  </a:lnTo>
                  <a:lnTo>
                    <a:pt x="1891" y="0"/>
                  </a:lnTo>
                  <a:lnTo>
                    <a:pt x="1887" y="0"/>
                  </a:lnTo>
                  <a:lnTo>
                    <a:pt x="1882" y="0"/>
                  </a:lnTo>
                  <a:lnTo>
                    <a:pt x="1879" y="0"/>
                  </a:lnTo>
                  <a:lnTo>
                    <a:pt x="1874" y="0"/>
                  </a:lnTo>
                  <a:lnTo>
                    <a:pt x="1871" y="0"/>
                  </a:lnTo>
                  <a:lnTo>
                    <a:pt x="1866" y="0"/>
                  </a:lnTo>
                  <a:lnTo>
                    <a:pt x="1863" y="0"/>
                  </a:lnTo>
                  <a:lnTo>
                    <a:pt x="1858" y="0"/>
                  </a:lnTo>
                  <a:lnTo>
                    <a:pt x="1855" y="0"/>
                  </a:lnTo>
                  <a:lnTo>
                    <a:pt x="1851" y="0"/>
                  </a:lnTo>
                  <a:lnTo>
                    <a:pt x="1847" y="0"/>
                  </a:lnTo>
                  <a:lnTo>
                    <a:pt x="1843" y="0"/>
                  </a:lnTo>
                  <a:lnTo>
                    <a:pt x="1839" y="0"/>
                  </a:lnTo>
                  <a:lnTo>
                    <a:pt x="1835" y="0"/>
                  </a:lnTo>
                  <a:lnTo>
                    <a:pt x="1831" y="0"/>
                  </a:lnTo>
                  <a:lnTo>
                    <a:pt x="1826" y="0"/>
                  </a:lnTo>
                  <a:lnTo>
                    <a:pt x="1823" y="0"/>
                  </a:lnTo>
                  <a:lnTo>
                    <a:pt x="1818" y="0"/>
                  </a:lnTo>
                  <a:lnTo>
                    <a:pt x="1815" y="0"/>
                  </a:lnTo>
                  <a:lnTo>
                    <a:pt x="1810" y="0"/>
                  </a:lnTo>
                  <a:lnTo>
                    <a:pt x="1807" y="0"/>
                  </a:lnTo>
                  <a:lnTo>
                    <a:pt x="1802" y="0"/>
                  </a:lnTo>
                  <a:lnTo>
                    <a:pt x="1799" y="0"/>
                  </a:lnTo>
                  <a:lnTo>
                    <a:pt x="1794" y="0"/>
                  </a:lnTo>
                  <a:lnTo>
                    <a:pt x="1790" y="0"/>
                  </a:lnTo>
                  <a:lnTo>
                    <a:pt x="1786" y="0"/>
                  </a:lnTo>
                  <a:lnTo>
                    <a:pt x="1782" y="0"/>
                  </a:lnTo>
                  <a:lnTo>
                    <a:pt x="1778" y="0"/>
                  </a:lnTo>
                  <a:lnTo>
                    <a:pt x="1775" y="0"/>
                  </a:lnTo>
                  <a:lnTo>
                    <a:pt x="1770" y="0"/>
                  </a:lnTo>
                  <a:lnTo>
                    <a:pt x="1767" y="0"/>
                  </a:lnTo>
                  <a:lnTo>
                    <a:pt x="1762" y="0"/>
                  </a:lnTo>
                  <a:lnTo>
                    <a:pt x="1759" y="0"/>
                  </a:lnTo>
                  <a:lnTo>
                    <a:pt x="1754" y="0"/>
                  </a:lnTo>
                  <a:lnTo>
                    <a:pt x="1751" y="0"/>
                  </a:lnTo>
                  <a:lnTo>
                    <a:pt x="1746" y="0"/>
                  </a:lnTo>
                  <a:lnTo>
                    <a:pt x="1743" y="0"/>
                  </a:lnTo>
                  <a:lnTo>
                    <a:pt x="1738" y="0"/>
                  </a:lnTo>
                  <a:lnTo>
                    <a:pt x="1734" y="0"/>
                  </a:lnTo>
                  <a:lnTo>
                    <a:pt x="1730" y="0"/>
                  </a:lnTo>
                  <a:lnTo>
                    <a:pt x="1726" y="0"/>
                  </a:lnTo>
                  <a:lnTo>
                    <a:pt x="1722" y="0"/>
                  </a:lnTo>
                  <a:lnTo>
                    <a:pt x="1718" y="0"/>
                  </a:lnTo>
                  <a:lnTo>
                    <a:pt x="1714" y="0"/>
                  </a:lnTo>
                  <a:lnTo>
                    <a:pt x="1711" y="0"/>
                  </a:lnTo>
                  <a:lnTo>
                    <a:pt x="1706" y="0"/>
                  </a:lnTo>
                  <a:lnTo>
                    <a:pt x="1703" y="0"/>
                  </a:lnTo>
                  <a:lnTo>
                    <a:pt x="1698" y="0"/>
                  </a:lnTo>
                  <a:lnTo>
                    <a:pt x="1695" y="0"/>
                  </a:lnTo>
                  <a:lnTo>
                    <a:pt x="1690" y="0"/>
                  </a:lnTo>
                  <a:lnTo>
                    <a:pt x="1687" y="0"/>
                  </a:lnTo>
                  <a:lnTo>
                    <a:pt x="1682" y="0"/>
                  </a:lnTo>
                  <a:lnTo>
                    <a:pt x="1678" y="0"/>
                  </a:lnTo>
                  <a:lnTo>
                    <a:pt x="1674" y="0"/>
                  </a:lnTo>
                  <a:lnTo>
                    <a:pt x="1670" y="0"/>
                  </a:lnTo>
                  <a:lnTo>
                    <a:pt x="1666" y="0"/>
                  </a:lnTo>
                  <a:lnTo>
                    <a:pt x="1662" y="0"/>
                  </a:lnTo>
                  <a:lnTo>
                    <a:pt x="1658" y="0"/>
                  </a:lnTo>
                  <a:lnTo>
                    <a:pt x="1654" y="0"/>
                  </a:lnTo>
                  <a:lnTo>
                    <a:pt x="1649" y="0"/>
                  </a:lnTo>
                  <a:lnTo>
                    <a:pt x="1647" y="0"/>
                  </a:lnTo>
                  <a:lnTo>
                    <a:pt x="1643" y="0"/>
                  </a:lnTo>
                  <a:lnTo>
                    <a:pt x="1639" y="0"/>
                  </a:lnTo>
                  <a:lnTo>
                    <a:pt x="1635" y="0"/>
                  </a:lnTo>
                  <a:lnTo>
                    <a:pt x="1631" y="0"/>
                  </a:lnTo>
                  <a:lnTo>
                    <a:pt x="1627" y="0"/>
                  </a:lnTo>
                  <a:lnTo>
                    <a:pt x="1622" y="0"/>
                  </a:lnTo>
                  <a:lnTo>
                    <a:pt x="1619" y="0"/>
                  </a:lnTo>
                  <a:lnTo>
                    <a:pt x="1614" y="0"/>
                  </a:lnTo>
                  <a:lnTo>
                    <a:pt x="1611" y="0"/>
                  </a:lnTo>
                  <a:lnTo>
                    <a:pt x="1606" y="0"/>
                  </a:lnTo>
                  <a:lnTo>
                    <a:pt x="1603" y="0"/>
                  </a:lnTo>
                  <a:lnTo>
                    <a:pt x="1598" y="0"/>
                  </a:lnTo>
                  <a:lnTo>
                    <a:pt x="1595" y="0"/>
                  </a:lnTo>
                  <a:lnTo>
                    <a:pt x="1590" y="0"/>
                  </a:lnTo>
                  <a:lnTo>
                    <a:pt x="1585" y="0"/>
                  </a:lnTo>
                  <a:lnTo>
                    <a:pt x="1582" y="0"/>
                  </a:lnTo>
                  <a:lnTo>
                    <a:pt x="1577" y="0"/>
                  </a:lnTo>
                  <a:lnTo>
                    <a:pt x="1574" y="0"/>
                  </a:lnTo>
                  <a:lnTo>
                    <a:pt x="1569" y="0"/>
                  </a:lnTo>
                  <a:lnTo>
                    <a:pt x="1566" y="0"/>
                  </a:lnTo>
                  <a:lnTo>
                    <a:pt x="1563" y="0"/>
                  </a:lnTo>
                  <a:lnTo>
                    <a:pt x="1558" y="0"/>
                  </a:lnTo>
                  <a:lnTo>
                    <a:pt x="1555" y="0"/>
                  </a:lnTo>
                  <a:lnTo>
                    <a:pt x="1550" y="0"/>
                  </a:lnTo>
                  <a:lnTo>
                    <a:pt x="1547" y="0"/>
                  </a:lnTo>
                  <a:lnTo>
                    <a:pt x="1542" y="0"/>
                  </a:lnTo>
                  <a:lnTo>
                    <a:pt x="1539" y="0"/>
                  </a:lnTo>
                  <a:lnTo>
                    <a:pt x="1534" y="0"/>
                  </a:lnTo>
                  <a:lnTo>
                    <a:pt x="1530" y="0"/>
                  </a:lnTo>
                  <a:lnTo>
                    <a:pt x="1526" y="0"/>
                  </a:lnTo>
                  <a:lnTo>
                    <a:pt x="1522" y="0"/>
                  </a:lnTo>
                  <a:lnTo>
                    <a:pt x="1518" y="0"/>
                  </a:lnTo>
                  <a:lnTo>
                    <a:pt x="1514" y="0"/>
                  </a:lnTo>
                  <a:lnTo>
                    <a:pt x="1510" y="0"/>
                  </a:lnTo>
                  <a:lnTo>
                    <a:pt x="1506" y="0"/>
                  </a:lnTo>
                  <a:lnTo>
                    <a:pt x="1501" y="0"/>
                  </a:lnTo>
                  <a:lnTo>
                    <a:pt x="1498" y="0"/>
                  </a:lnTo>
                  <a:lnTo>
                    <a:pt x="1494" y="0"/>
                  </a:lnTo>
                  <a:lnTo>
                    <a:pt x="1491" y="0"/>
                  </a:lnTo>
                  <a:lnTo>
                    <a:pt x="1486" y="0"/>
                  </a:lnTo>
                  <a:lnTo>
                    <a:pt x="1483" y="0"/>
                  </a:lnTo>
                  <a:lnTo>
                    <a:pt x="1478" y="0"/>
                  </a:lnTo>
                  <a:lnTo>
                    <a:pt x="1474" y="0"/>
                  </a:lnTo>
                  <a:lnTo>
                    <a:pt x="1470" y="0"/>
                  </a:lnTo>
                  <a:lnTo>
                    <a:pt x="1466" y="0"/>
                  </a:lnTo>
                  <a:lnTo>
                    <a:pt x="1462" y="0"/>
                  </a:lnTo>
                  <a:lnTo>
                    <a:pt x="1458" y="0"/>
                  </a:lnTo>
                  <a:lnTo>
                    <a:pt x="1454" y="0"/>
                  </a:lnTo>
                  <a:lnTo>
                    <a:pt x="1450" y="0"/>
                  </a:lnTo>
                  <a:lnTo>
                    <a:pt x="1445" y="0"/>
                  </a:lnTo>
                  <a:lnTo>
                    <a:pt x="1442" y="0"/>
                  </a:lnTo>
                  <a:lnTo>
                    <a:pt x="1437" y="0"/>
                  </a:lnTo>
                  <a:lnTo>
                    <a:pt x="1434" y="0"/>
                  </a:lnTo>
                  <a:lnTo>
                    <a:pt x="1430" y="0"/>
                  </a:lnTo>
                  <a:lnTo>
                    <a:pt x="1427" y="0"/>
                  </a:lnTo>
                  <a:lnTo>
                    <a:pt x="1422" y="0"/>
                  </a:lnTo>
                  <a:lnTo>
                    <a:pt x="1418" y="0"/>
                  </a:lnTo>
                  <a:lnTo>
                    <a:pt x="1414" y="0"/>
                  </a:lnTo>
                  <a:lnTo>
                    <a:pt x="1410" y="0"/>
                  </a:lnTo>
                  <a:lnTo>
                    <a:pt x="1406" y="0"/>
                  </a:lnTo>
                  <a:lnTo>
                    <a:pt x="1402" y="0"/>
                  </a:lnTo>
                  <a:lnTo>
                    <a:pt x="1398" y="0"/>
                  </a:lnTo>
                  <a:lnTo>
                    <a:pt x="1394" y="0"/>
                  </a:lnTo>
                  <a:lnTo>
                    <a:pt x="1389" y="0"/>
                  </a:lnTo>
                  <a:lnTo>
                    <a:pt x="1386" y="0"/>
                  </a:lnTo>
                  <a:lnTo>
                    <a:pt x="1381" y="0"/>
                  </a:lnTo>
                  <a:lnTo>
                    <a:pt x="1378" y="0"/>
                  </a:lnTo>
                  <a:lnTo>
                    <a:pt x="1373" y="0"/>
                  </a:lnTo>
                  <a:lnTo>
                    <a:pt x="1370" y="0"/>
                  </a:lnTo>
                  <a:lnTo>
                    <a:pt x="1365" y="0"/>
                  </a:lnTo>
                  <a:lnTo>
                    <a:pt x="1362" y="0"/>
                  </a:lnTo>
                  <a:lnTo>
                    <a:pt x="1357" y="0"/>
                  </a:lnTo>
                  <a:lnTo>
                    <a:pt x="1354" y="0"/>
                  </a:lnTo>
                  <a:lnTo>
                    <a:pt x="1350" y="0"/>
                  </a:lnTo>
                  <a:lnTo>
                    <a:pt x="1346" y="0"/>
                  </a:lnTo>
                  <a:lnTo>
                    <a:pt x="1342" y="0"/>
                  </a:lnTo>
                  <a:lnTo>
                    <a:pt x="1338" y="0"/>
                  </a:lnTo>
                  <a:lnTo>
                    <a:pt x="1333" y="0"/>
                  </a:lnTo>
                  <a:lnTo>
                    <a:pt x="1330" y="0"/>
                  </a:lnTo>
                  <a:lnTo>
                    <a:pt x="1325" y="0"/>
                  </a:lnTo>
                  <a:lnTo>
                    <a:pt x="1322" y="0"/>
                  </a:lnTo>
                  <a:lnTo>
                    <a:pt x="1317" y="0"/>
                  </a:lnTo>
                  <a:lnTo>
                    <a:pt x="1314" y="0"/>
                  </a:lnTo>
                  <a:lnTo>
                    <a:pt x="1309" y="0"/>
                  </a:lnTo>
                  <a:lnTo>
                    <a:pt x="1306" y="0"/>
                  </a:lnTo>
                  <a:lnTo>
                    <a:pt x="1301" y="0"/>
                  </a:lnTo>
                  <a:lnTo>
                    <a:pt x="1297" y="0"/>
                  </a:lnTo>
                  <a:lnTo>
                    <a:pt x="1293" y="0"/>
                  </a:lnTo>
                  <a:lnTo>
                    <a:pt x="1289" y="0"/>
                  </a:lnTo>
                  <a:lnTo>
                    <a:pt x="1285" y="0"/>
                  </a:lnTo>
                  <a:lnTo>
                    <a:pt x="1281" y="0"/>
                  </a:lnTo>
                  <a:lnTo>
                    <a:pt x="1277" y="0"/>
                  </a:lnTo>
                  <a:lnTo>
                    <a:pt x="1274" y="0"/>
                  </a:lnTo>
                  <a:lnTo>
                    <a:pt x="1269" y="0"/>
                  </a:lnTo>
                  <a:lnTo>
                    <a:pt x="1266" y="0"/>
                  </a:lnTo>
                  <a:lnTo>
                    <a:pt x="1261" y="0"/>
                  </a:lnTo>
                  <a:lnTo>
                    <a:pt x="1258" y="0"/>
                  </a:lnTo>
                  <a:lnTo>
                    <a:pt x="1253" y="0"/>
                  </a:lnTo>
                  <a:lnTo>
                    <a:pt x="1250" y="0"/>
                  </a:lnTo>
                  <a:lnTo>
                    <a:pt x="1245" y="0"/>
                  </a:lnTo>
                  <a:lnTo>
                    <a:pt x="1241" y="0"/>
                  </a:lnTo>
                  <a:lnTo>
                    <a:pt x="1237" y="0"/>
                  </a:lnTo>
                  <a:lnTo>
                    <a:pt x="1233" y="0"/>
                  </a:lnTo>
                  <a:lnTo>
                    <a:pt x="1229" y="0"/>
                  </a:lnTo>
                  <a:lnTo>
                    <a:pt x="1225" y="0"/>
                  </a:lnTo>
                  <a:lnTo>
                    <a:pt x="1221" y="0"/>
                  </a:lnTo>
                  <a:lnTo>
                    <a:pt x="1217" y="0"/>
                  </a:lnTo>
                  <a:lnTo>
                    <a:pt x="1214" y="0"/>
                  </a:lnTo>
                  <a:lnTo>
                    <a:pt x="1210" y="0"/>
                  </a:lnTo>
                  <a:lnTo>
                    <a:pt x="1206" y="0"/>
                  </a:lnTo>
                  <a:lnTo>
                    <a:pt x="1202" y="0"/>
                  </a:lnTo>
                  <a:lnTo>
                    <a:pt x="1198" y="0"/>
                  </a:lnTo>
                  <a:lnTo>
                    <a:pt x="1194" y="0"/>
                  </a:lnTo>
                  <a:lnTo>
                    <a:pt x="1190" y="0"/>
                  </a:lnTo>
                  <a:lnTo>
                    <a:pt x="1185" y="0"/>
                  </a:lnTo>
                  <a:lnTo>
                    <a:pt x="1182" y="0"/>
                  </a:lnTo>
                  <a:lnTo>
                    <a:pt x="1177" y="0"/>
                  </a:lnTo>
                  <a:lnTo>
                    <a:pt x="1174" y="0"/>
                  </a:lnTo>
                  <a:lnTo>
                    <a:pt x="1169" y="0"/>
                  </a:lnTo>
                  <a:lnTo>
                    <a:pt x="1166" y="0"/>
                  </a:lnTo>
                  <a:lnTo>
                    <a:pt x="1161" y="0"/>
                  </a:lnTo>
                  <a:lnTo>
                    <a:pt x="1158" y="0"/>
                  </a:lnTo>
                  <a:lnTo>
                    <a:pt x="1153" y="0"/>
                  </a:lnTo>
                  <a:lnTo>
                    <a:pt x="1148" y="0"/>
                  </a:lnTo>
                  <a:lnTo>
                    <a:pt x="1146" y="0"/>
                  </a:lnTo>
                  <a:lnTo>
                    <a:pt x="1142" y="0"/>
                  </a:lnTo>
                  <a:lnTo>
                    <a:pt x="1138" y="0"/>
                  </a:lnTo>
                  <a:lnTo>
                    <a:pt x="1134" y="0"/>
                  </a:lnTo>
                  <a:lnTo>
                    <a:pt x="1129" y="0"/>
                  </a:lnTo>
                  <a:lnTo>
                    <a:pt x="1126" y="0"/>
                  </a:lnTo>
                  <a:lnTo>
                    <a:pt x="1121" y="0"/>
                  </a:lnTo>
                  <a:lnTo>
                    <a:pt x="1118" y="0"/>
                  </a:lnTo>
                  <a:lnTo>
                    <a:pt x="1113" y="0"/>
                  </a:lnTo>
                  <a:lnTo>
                    <a:pt x="1110" y="0"/>
                  </a:lnTo>
                  <a:lnTo>
                    <a:pt x="1105" y="0"/>
                  </a:lnTo>
                  <a:lnTo>
                    <a:pt x="1102" y="0"/>
                  </a:lnTo>
                  <a:lnTo>
                    <a:pt x="1097" y="0"/>
                  </a:lnTo>
                  <a:lnTo>
                    <a:pt x="1093" y="0"/>
                  </a:lnTo>
                  <a:lnTo>
                    <a:pt x="1089" y="0"/>
                  </a:lnTo>
                  <a:lnTo>
                    <a:pt x="1085" y="0"/>
                  </a:lnTo>
                  <a:lnTo>
                    <a:pt x="1081" y="0"/>
                  </a:lnTo>
                  <a:lnTo>
                    <a:pt x="1077" y="0"/>
                  </a:lnTo>
                  <a:lnTo>
                    <a:pt x="1073" y="0"/>
                  </a:lnTo>
                  <a:lnTo>
                    <a:pt x="1069" y="0"/>
                  </a:lnTo>
                  <a:lnTo>
                    <a:pt x="1065" y="0"/>
                  </a:lnTo>
                  <a:lnTo>
                    <a:pt x="1062" y="0"/>
                  </a:lnTo>
                  <a:lnTo>
                    <a:pt x="1057" y="0"/>
                  </a:lnTo>
                  <a:lnTo>
                    <a:pt x="1054" y="0"/>
                  </a:lnTo>
                  <a:lnTo>
                    <a:pt x="1049" y="0"/>
                  </a:lnTo>
                  <a:lnTo>
                    <a:pt x="1046" y="0"/>
                  </a:lnTo>
                  <a:lnTo>
                    <a:pt x="1041" y="0"/>
                  </a:lnTo>
                  <a:lnTo>
                    <a:pt x="1037" y="0"/>
                  </a:lnTo>
                  <a:lnTo>
                    <a:pt x="1033" y="0"/>
                  </a:lnTo>
                  <a:lnTo>
                    <a:pt x="1029" y="0"/>
                  </a:lnTo>
                  <a:lnTo>
                    <a:pt x="1025" y="0"/>
                  </a:lnTo>
                  <a:lnTo>
                    <a:pt x="1021" y="0"/>
                  </a:lnTo>
                  <a:lnTo>
                    <a:pt x="1017" y="0"/>
                  </a:lnTo>
                  <a:lnTo>
                    <a:pt x="1013" y="0"/>
                  </a:lnTo>
                  <a:lnTo>
                    <a:pt x="1008" y="0"/>
                  </a:lnTo>
                  <a:lnTo>
                    <a:pt x="1005" y="0"/>
                  </a:lnTo>
                  <a:lnTo>
                    <a:pt x="1000" y="0"/>
                  </a:lnTo>
                  <a:lnTo>
                    <a:pt x="998" y="0"/>
                  </a:lnTo>
                  <a:lnTo>
                    <a:pt x="993" y="0"/>
                  </a:lnTo>
                  <a:lnTo>
                    <a:pt x="990" y="0"/>
                  </a:lnTo>
                  <a:lnTo>
                    <a:pt x="985" y="0"/>
                  </a:lnTo>
                  <a:lnTo>
                    <a:pt x="981" y="0"/>
                  </a:lnTo>
                  <a:lnTo>
                    <a:pt x="977" y="0"/>
                  </a:lnTo>
                  <a:lnTo>
                    <a:pt x="973" y="0"/>
                  </a:lnTo>
                  <a:lnTo>
                    <a:pt x="969" y="0"/>
                  </a:lnTo>
                  <a:lnTo>
                    <a:pt x="965" y="0"/>
                  </a:lnTo>
                  <a:lnTo>
                    <a:pt x="961" y="0"/>
                  </a:lnTo>
                  <a:lnTo>
                    <a:pt x="957" y="0"/>
                  </a:lnTo>
                  <a:lnTo>
                    <a:pt x="952" y="0"/>
                  </a:lnTo>
                  <a:lnTo>
                    <a:pt x="949" y="0"/>
                  </a:lnTo>
                  <a:lnTo>
                    <a:pt x="944" y="0"/>
                  </a:lnTo>
                  <a:lnTo>
                    <a:pt x="941" y="0"/>
                  </a:lnTo>
                  <a:lnTo>
                    <a:pt x="936" y="0"/>
                  </a:lnTo>
                  <a:lnTo>
                    <a:pt x="934" y="0"/>
                  </a:lnTo>
                  <a:lnTo>
                    <a:pt x="929" y="0"/>
                  </a:lnTo>
                  <a:lnTo>
                    <a:pt x="925" y="0"/>
                  </a:lnTo>
                  <a:lnTo>
                    <a:pt x="921" y="0"/>
                  </a:lnTo>
                  <a:lnTo>
                    <a:pt x="917" y="0"/>
                  </a:lnTo>
                  <a:lnTo>
                    <a:pt x="913" y="0"/>
                  </a:lnTo>
                  <a:lnTo>
                    <a:pt x="909" y="0"/>
                  </a:lnTo>
                  <a:lnTo>
                    <a:pt x="905" y="0"/>
                  </a:lnTo>
                  <a:lnTo>
                    <a:pt x="901" y="0"/>
                  </a:lnTo>
                  <a:lnTo>
                    <a:pt x="896" y="0"/>
                  </a:lnTo>
                  <a:lnTo>
                    <a:pt x="893" y="0"/>
                  </a:lnTo>
                  <a:lnTo>
                    <a:pt x="888" y="0"/>
                  </a:lnTo>
                  <a:lnTo>
                    <a:pt x="885" y="0"/>
                  </a:lnTo>
                  <a:lnTo>
                    <a:pt x="880" y="0"/>
                  </a:lnTo>
                  <a:lnTo>
                    <a:pt x="877" y="0"/>
                  </a:lnTo>
                  <a:lnTo>
                    <a:pt x="872" y="0"/>
                  </a:lnTo>
                  <a:lnTo>
                    <a:pt x="869" y="0"/>
                  </a:lnTo>
                  <a:lnTo>
                    <a:pt x="864" y="0"/>
                  </a:lnTo>
                  <a:lnTo>
                    <a:pt x="860" y="0"/>
                  </a:lnTo>
                  <a:lnTo>
                    <a:pt x="858" y="0"/>
                  </a:lnTo>
                  <a:lnTo>
                    <a:pt x="853" y="0"/>
                  </a:lnTo>
                  <a:lnTo>
                    <a:pt x="850" y="0"/>
                  </a:lnTo>
                  <a:lnTo>
                    <a:pt x="845" y="0"/>
                  </a:lnTo>
                  <a:lnTo>
                    <a:pt x="840" y="0"/>
                  </a:lnTo>
                  <a:lnTo>
                    <a:pt x="837" y="0"/>
                  </a:lnTo>
                  <a:lnTo>
                    <a:pt x="832" y="0"/>
                  </a:lnTo>
                  <a:lnTo>
                    <a:pt x="829" y="0"/>
                  </a:lnTo>
                  <a:lnTo>
                    <a:pt x="824" y="0"/>
                  </a:lnTo>
                  <a:lnTo>
                    <a:pt x="821" y="0"/>
                  </a:lnTo>
                  <a:lnTo>
                    <a:pt x="816" y="0"/>
                  </a:lnTo>
                  <a:lnTo>
                    <a:pt x="813" y="0"/>
                  </a:lnTo>
                  <a:lnTo>
                    <a:pt x="808" y="0"/>
                  </a:lnTo>
                  <a:lnTo>
                    <a:pt x="804" y="0"/>
                  </a:lnTo>
                  <a:lnTo>
                    <a:pt x="800" y="0"/>
                  </a:lnTo>
                  <a:lnTo>
                    <a:pt x="796" y="0"/>
                  </a:lnTo>
                  <a:lnTo>
                    <a:pt x="792" y="0"/>
                  </a:lnTo>
                  <a:lnTo>
                    <a:pt x="788" y="0"/>
                  </a:lnTo>
                  <a:lnTo>
                    <a:pt x="784" y="0"/>
                  </a:lnTo>
                  <a:lnTo>
                    <a:pt x="781" y="0"/>
                  </a:lnTo>
                  <a:lnTo>
                    <a:pt x="777" y="0"/>
                  </a:lnTo>
                  <a:lnTo>
                    <a:pt x="773" y="0"/>
                  </a:lnTo>
                  <a:lnTo>
                    <a:pt x="769" y="0"/>
                  </a:lnTo>
                  <a:lnTo>
                    <a:pt x="765" y="0"/>
                  </a:lnTo>
                  <a:lnTo>
                    <a:pt x="761" y="0"/>
                  </a:lnTo>
                  <a:lnTo>
                    <a:pt x="757" y="0"/>
                  </a:lnTo>
                  <a:lnTo>
                    <a:pt x="753" y="0"/>
                  </a:lnTo>
                  <a:lnTo>
                    <a:pt x="748" y="0"/>
                  </a:lnTo>
                  <a:lnTo>
                    <a:pt x="745" y="0"/>
                  </a:lnTo>
                  <a:lnTo>
                    <a:pt x="740" y="0"/>
                  </a:lnTo>
                  <a:lnTo>
                    <a:pt x="737" y="0"/>
                  </a:lnTo>
                  <a:lnTo>
                    <a:pt x="732" y="0"/>
                  </a:lnTo>
                  <a:lnTo>
                    <a:pt x="729" y="0"/>
                  </a:lnTo>
                  <a:lnTo>
                    <a:pt x="724" y="0"/>
                  </a:lnTo>
                  <a:lnTo>
                    <a:pt x="721" y="0"/>
                  </a:lnTo>
                  <a:lnTo>
                    <a:pt x="717" y="0"/>
                  </a:lnTo>
                  <a:lnTo>
                    <a:pt x="713" y="0"/>
                  </a:lnTo>
                  <a:lnTo>
                    <a:pt x="709" y="0"/>
                  </a:lnTo>
                  <a:lnTo>
                    <a:pt x="705" y="0"/>
                  </a:lnTo>
                  <a:lnTo>
                    <a:pt x="701" y="0"/>
                  </a:lnTo>
                  <a:lnTo>
                    <a:pt x="697" y="0"/>
                  </a:lnTo>
                  <a:lnTo>
                    <a:pt x="692" y="0"/>
                  </a:lnTo>
                  <a:lnTo>
                    <a:pt x="689" y="0"/>
                  </a:lnTo>
                  <a:lnTo>
                    <a:pt x="684" y="0"/>
                  </a:lnTo>
                  <a:lnTo>
                    <a:pt x="681" y="0"/>
                  </a:lnTo>
                  <a:lnTo>
                    <a:pt x="676" y="0"/>
                  </a:lnTo>
                  <a:lnTo>
                    <a:pt x="673" y="0"/>
                  </a:lnTo>
                  <a:lnTo>
                    <a:pt x="668" y="0"/>
                  </a:lnTo>
                  <a:lnTo>
                    <a:pt x="665" y="0"/>
                  </a:lnTo>
                  <a:lnTo>
                    <a:pt x="660" y="0"/>
                  </a:lnTo>
                  <a:lnTo>
                    <a:pt x="656" y="0"/>
                  </a:lnTo>
                  <a:lnTo>
                    <a:pt x="652" y="0"/>
                  </a:lnTo>
                  <a:lnTo>
                    <a:pt x="649" y="0"/>
                  </a:lnTo>
                  <a:lnTo>
                    <a:pt x="645" y="0"/>
                  </a:lnTo>
                  <a:lnTo>
                    <a:pt x="641" y="0"/>
                  </a:lnTo>
                  <a:lnTo>
                    <a:pt x="636" y="0"/>
                  </a:lnTo>
                  <a:lnTo>
                    <a:pt x="633" y="0"/>
                  </a:lnTo>
                  <a:lnTo>
                    <a:pt x="628" y="0"/>
                  </a:lnTo>
                  <a:lnTo>
                    <a:pt x="625" y="0"/>
                  </a:lnTo>
                  <a:lnTo>
                    <a:pt x="620" y="0"/>
                  </a:lnTo>
                  <a:lnTo>
                    <a:pt x="617" y="0"/>
                  </a:lnTo>
                  <a:lnTo>
                    <a:pt x="612" y="0"/>
                  </a:lnTo>
                  <a:lnTo>
                    <a:pt x="609" y="0"/>
                  </a:lnTo>
                  <a:lnTo>
                    <a:pt x="604" y="0"/>
                  </a:lnTo>
                  <a:lnTo>
                    <a:pt x="600" y="0"/>
                  </a:lnTo>
                  <a:lnTo>
                    <a:pt x="596" y="0"/>
                  </a:lnTo>
                  <a:lnTo>
                    <a:pt x="592" y="0"/>
                  </a:lnTo>
                  <a:lnTo>
                    <a:pt x="588" y="0"/>
                  </a:lnTo>
                  <a:lnTo>
                    <a:pt x="584" y="0"/>
                  </a:lnTo>
                  <a:lnTo>
                    <a:pt x="580" y="0"/>
                  </a:lnTo>
                  <a:lnTo>
                    <a:pt x="576" y="0"/>
                  </a:lnTo>
                  <a:lnTo>
                    <a:pt x="571" y="0"/>
                  </a:lnTo>
                  <a:lnTo>
                    <a:pt x="569" y="0"/>
                  </a:lnTo>
                  <a:lnTo>
                    <a:pt x="564" y="0"/>
                  </a:lnTo>
                  <a:lnTo>
                    <a:pt x="561" y="0"/>
                  </a:lnTo>
                  <a:lnTo>
                    <a:pt x="556" y="0"/>
                  </a:lnTo>
                  <a:lnTo>
                    <a:pt x="553" y="0"/>
                  </a:lnTo>
                  <a:lnTo>
                    <a:pt x="548" y="0"/>
                  </a:lnTo>
                  <a:lnTo>
                    <a:pt x="544" y="0"/>
                  </a:lnTo>
                  <a:lnTo>
                    <a:pt x="540" y="0"/>
                  </a:lnTo>
                  <a:lnTo>
                    <a:pt x="536" y="0"/>
                  </a:lnTo>
                  <a:lnTo>
                    <a:pt x="532" y="0"/>
                  </a:lnTo>
                  <a:lnTo>
                    <a:pt x="528" y="0"/>
                  </a:lnTo>
                  <a:lnTo>
                    <a:pt x="524" y="0"/>
                  </a:lnTo>
                  <a:lnTo>
                    <a:pt x="520" y="0"/>
                  </a:lnTo>
                  <a:lnTo>
                    <a:pt x="515" y="0"/>
                  </a:lnTo>
                  <a:lnTo>
                    <a:pt x="512" y="0"/>
                  </a:lnTo>
                  <a:lnTo>
                    <a:pt x="507" y="0"/>
                  </a:lnTo>
                  <a:lnTo>
                    <a:pt x="504" y="0"/>
                  </a:lnTo>
                  <a:lnTo>
                    <a:pt x="500" y="0"/>
                  </a:lnTo>
                  <a:lnTo>
                    <a:pt x="497" y="0"/>
                  </a:lnTo>
                  <a:lnTo>
                    <a:pt x="492" y="0"/>
                  </a:lnTo>
                  <a:lnTo>
                    <a:pt x="488" y="0"/>
                  </a:lnTo>
                  <a:lnTo>
                    <a:pt x="484" y="0"/>
                  </a:lnTo>
                  <a:lnTo>
                    <a:pt x="480" y="0"/>
                  </a:lnTo>
                  <a:lnTo>
                    <a:pt x="476" y="0"/>
                  </a:lnTo>
                  <a:lnTo>
                    <a:pt x="472" y="0"/>
                  </a:lnTo>
                  <a:lnTo>
                    <a:pt x="468" y="0"/>
                  </a:lnTo>
                  <a:lnTo>
                    <a:pt x="464" y="0"/>
                  </a:lnTo>
                  <a:lnTo>
                    <a:pt x="459" y="0"/>
                  </a:lnTo>
                  <a:lnTo>
                    <a:pt x="456" y="0"/>
                  </a:lnTo>
                  <a:lnTo>
                    <a:pt x="451" y="0"/>
                  </a:lnTo>
                  <a:lnTo>
                    <a:pt x="448" y="0"/>
                  </a:lnTo>
                  <a:lnTo>
                    <a:pt x="443" y="0"/>
                  </a:lnTo>
                  <a:lnTo>
                    <a:pt x="440" y="0"/>
                  </a:lnTo>
                  <a:lnTo>
                    <a:pt x="436" y="0"/>
                  </a:lnTo>
                  <a:lnTo>
                    <a:pt x="432" y="0"/>
                  </a:lnTo>
                  <a:lnTo>
                    <a:pt x="429" y="0"/>
                  </a:lnTo>
                  <a:lnTo>
                    <a:pt x="424" y="0"/>
                  </a:lnTo>
                  <a:lnTo>
                    <a:pt x="421" y="0"/>
                  </a:lnTo>
                  <a:lnTo>
                    <a:pt x="416" y="0"/>
                  </a:lnTo>
                  <a:lnTo>
                    <a:pt x="413" y="0"/>
                  </a:lnTo>
                  <a:lnTo>
                    <a:pt x="408" y="0"/>
                  </a:lnTo>
                  <a:lnTo>
                    <a:pt x="403" y="0"/>
                  </a:lnTo>
                  <a:lnTo>
                    <a:pt x="400" y="0"/>
                  </a:lnTo>
                  <a:lnTo>
                    <a:pt x="395" y="0"/>
                  </a:lnTo>
                  <a:lnTo>
                    <a:pt x="392" y="0"/>
                  </a:lnTo>
                  <a:lnTo>
                    <a:pt x="387" y="0"/>
                  </a:lnTo>
                  <a:lnTo>
                    <a:pt x="384" y="0"/>
                  </a:lnTo>
                  <a:lnTo>
                    <a:pt x="379" y="0"/>
                  </a:lnTo>
                  <a:lnTo>
                    <a:pt x="376" y="0"/>
                  </a:lnTo>
                  <a:lnTo>
                    <a:pt x="371" y="0"/>
                  </a:lnTo>
                  <a:lnTo>
                    <a:pt x="367" y="0"/>
                  </a:lnTo>
                  <a:lnTo>
                    <a:pt x="363" y="0"/>
                  </a:lnTo>
                  <a:lnTo>
                    <a:pt x="360" y="0"/>
                  </a:lnTo>
                  <a:lnTo>
                    <a:pt x="357" y="0"/>
                  </a:lnTo>
                  <a:lnTo>
                    <a:pt x="352" y="0"/>
                  </a:lnTo>
                  <a:lnTo>
                    <a:pt x="349" y="0"/>
                  </a:lnTo>
                  <a:lnTo>
                    <a:pt x="344" y="0"/>
                  </a:lnTo>
                  <a:lnTo>
                    <a:pt x="340" y="0"/>
                  </a:lnTo>
                  <a:lnTo>
                    <a:pt x="336" y="0"/>
                  </a:lnTo>
                  <a:lnTo>
                    <a:pt x="332" y="0"/>
                  </a:lnTo>
                  <a:lnTo>
                    <a:pt x="328" y="0"/>
                  </a:lnTo>
                  <a:lnTo>
                    <a:pt x="324" y="0"/>
                  </a:lnTo>
                  <a:lnTo>
                    <a:pt x="320" y="0"/>
                  </a:lnTo>
                  <a:lnTo>
                    <a:pt x="316" y="0"/>
                  </a:lnTo>
                  <a:lnTo>
                    <a:pt x="311" y="0"/>
                  </a:lnTo>
                  <a:lnTo>
                    <a:pt x="308" y="0"/>
                  </a:lnTo>
                  <a:lnTo>
                    <a:pt x="303" y="0"/>
                  </a:lnTo>
                  <a:lnTo>
                    <a:pt x="300" y="0"/>
                  </a:lnTo>
                  <a:lnTo>
                    <a:pt x="295" y="0"/>
                  </a:lnTo>
                  <a:lnTo>
                    <a:pt x="292" y="0"/>
                  </a:lnTo>
                  <a:lnTo>
                    <a:pt x="287" y="0"/>
                  </a:lnTo>
                  <a:lnTo>
                    <a:pt x="284" y="0"/>
                  </a:lnTo>
                  <a:lnTo>
                    <a:pt x="280" y="0"/>
                  </a:lnTo>
                  <a:lnTo>
                    <a:pt x="276" y="0"/>
                  </a:lnTo>
                  <a:lnTo>
                    <a:pt x="272" y="0"/>
                  </a:lnTo>
                  <a:lnTo>
                    <a:pt x="268" y="0"/>
                  </a:lnTo>
                  <a:lnTo>
                    <a:pt x="264" y="0"/>
                  </a:lnTo>
                  <a:lnTo>
                    <a:pt x="260" y="0"/>
                  </a:lnTo>
                  <a:lnTo>
                    <a:pt x="255" y="0"/>
                  </a:lnTo>
                  <a:lnTo>
                    <a:pt x="252" y="0"/>
                  </a:lnTo>
                  <a:lnTo>
                    <a:pt x="247" y="0"/>
                  </a:lnTo>
                  <a:lnTo>
                    <a:pt x="244" y="0"/>
                  </a:lnTo>
                  <a:lnTo>
                    <a:pt x="239" y="0"/>
                  </a:lnTo>
                  <a:lnTo>
                    <a:pt x="236" y="0"/>
                  </a:lnTo>
                  <a:lnTo>
                    <a:pt x="231" y="0"/>
                  </a:lnTo>
                  <a:lnTo>
                    <a:pt x="228" y="0"/>
                  </a:lnTo>
                  <a:lnTo>
                    <a:pt x="223" y="0"/>
                  </a:lnTo>
                  <a:lnTo>
                    <a:pt x="220" y="0"/>
                  </a:lnTo>
                  <a:lnTo>
                    <a:pt x="216" y="0"/>
                  </a:lnTo>
                  <a:lnTo>
                    <a:pt x="212" y="0"/>
                  </a:lnTo>
                  <a:lnTo>
                    <a:pt x="208" y="0"/>
                  </a:lnTo>
                  <a:lnTo>
                    <a:pt x="204" y="0"/>
                  </a:lnTo>
                  <a:lnTo>
                    <a:pt x="199" y="0"/>
                  </a:lnTo>
                  <a:lnTo>
                    <a:pt x="196" y="0"/>
                  </a:lnTo>
                  <a:lnTo>
                    <a:pt x="191" y="0"/>
                  </a:lnTo>
                  <a:lnTo>
                    <a:pt x="188" y="0"/>
                  </a:lnTo>
                  <a:lnTo>
                    <a:pt x="183" y="0"/>
                  </a:lnTo>
                  <a:lnTo>
                    <a:pt x="180" y="0"/>
                  </a:lnTo>
                  <a:lnTo>
                    <a:pt x="175" y="0"/>
                  </a:lnTo>
                  <a:lnTo>
                    <a:pt x="172" y="0"/>
                  </a:lnTo>
                  <a:lnTo>
                    <a:pt x="167" y="0"/>
                  </a:lnTo>
                  <a:lnTo>
                    <a:pt x="163" y="0"/>
                  </a:lnTo>
                  <a:lnTo>
                    <a:pt x="159" y="0"/>
                  </a:lnTo>
                  <a:lnTo>
                    <a:pt x="155" y="0"/>
                  </a:lnTo>
                  <a:lnTo>
                    <a:pt x="152" y="0"/>
                  </a:lnTo>
                  <a:lnTo>
                    <a:pt x="148" y="0"/>
                  </a:lnTo>
                  <a:lnTo>
                    <a:pt x="143" y="0"/>
                  </a:lnTo>
                  <a:lnTo>
                    <a:pt x="140" y="0"/>
                  </a:lnTo>
                  <a:lnTo>
                    <a:pt x="135" y="0"/>
                  </a:lnTo>
                  <a:lnTo>
                    <a:pt x="132" y="0"/>
                  </a:lnTo>
                  <a:lnTo>
                    <a:pt x="127" y="0"/>
                  </a:lnTo>
                  <a:lnTo>
                    <a:pt x="124" y="0"/>
                  </a:lnTo>
                  <a:lnTo>
                    <a:pt x="119" y="0"/>
                  </a:lnTo>
                  <a:lnTo>
                    <a:pt x="116" y="0"/>
                  </a:lnTo>
                  <a:lnTo>
                    <a:pt x="111" y="0"/>
                  </a:lnTo>
                  <a:lnTo>
                    <a:pt x="107" y="0"/>
                  </a:lnTo>
                  <a:lnTo>
                    <a:pt x="103" y="0"/>
                  </a:lnTo>
                  <a:lnTo>
                    <a:pt x="99" y="0"/>
                  </a:lnTo>
                  <a:lnTo>
                    <a:pt x="95" y="0"/>
                  </a:lnTo>
                  <a:lnTo>
                    <a:pt x="91" y="0"/>
                  </a:lnTo>
                  <a:lnTo>
                    <a:pt x="87" y="0"/>
                  </a:lnTo>
                  <a:lnTo>
                    <a:pt x="83" y="0"/>
                  </a:lnTo>
                  <a:lnTo>
                    <a:pt x="78" y="0"/>
                  </a:lnTo>
                  <a:lnTo>
                    <a:pt x="75" y="0"/>
                  </a:lnTo>
                  <a:lnTo>
                    <a:pt x="70" y="0"/>
                  </a:lnTo>
                  <a:lnTo>
                    <a:pt x="68" y="0"/>
                  </a:lnTo>
                  <a:lnTo>
                    <a:pt x="63" y="0"/>
                  </a:lnTo>
                  <a:lnTo>
                    <a:pt x="60" y="0"/>
                  </a:lnTo>
                  <a:lnTo>
                    <a:pt x="55" y="0"/>
                  </a:lnTo>
                  <a:lnTo>
                    <a:pt x="51" y="0"/>
                  </a:lnTo>
                  <a:lnTo>
                    <a:pt x="47" y="0"/>
                  </a:lnTo>
                  <a:lnTo>
                    <a:pt x="43" y="0"/>
                  </a:lnTo>
                  <a:lnTo>
                    <a:pt x="39" y="0"/>
                  </a:lnTo>
                  <a:lnTo>
                    <a:pt x="35" y="0"/>
                  </a:lnTo>
                  <a:lnTo>
                    <a:pt x="31" y="0"/>
                  </a:lnTo>
                  <a:lnTo>
                    <a:pt x="27" y="0"/>
                  </a:lnTo>
                  <a:lnTo>
                    <a:pt x="22" y="0"/>
                  </a:lnTo>
                  <a:lnTo>
                    <a:pt x="19" y="0"/>
                  </a:lnTo>
                  <a:lnTo>
                    <a:pt x="14" y="0"/>
                  </a:lnTo>
                  <a:lnTo>
                    <a:pt x="11" y="0"/>
                  </a:lnTo>
                  <a:lnTo>
                    <a:pt x="6" y="0"/>
                  </a:lnTo>
                  <a:lnTo>
                    <a:pt x="4" y="0"/>
                  </a:lnTo>
                  <a:lnTo>
                    <a:pt x="0" y="0"/>
                  </a:lnTo>
                  <a:lnTo>
                    <a:pt x="4" y="0"/>
                  </a:lnTo>
                  <a:lnTo>
                    <a:pt x="6" y="0"/>
                  </a:lnTo>
                  <a:lnTo>
                    <a:pt x="11" y="0"/>
                  </a:lnTo>
                  <a:lnTo>
                    <a:pt x="14" y="0"/>
                  </a:lnTo>
                  <a:lnTo>
                    <a:pt x="19" y="0"/>
                  </a:lnTo>
                  <a:lnTo>
                    <a:pt x="22" y="0"/>
                  </a:lnTo>
                  <a:lnTo>
                    <a:pt x="27" y="0"/>
                  </a:lnTo>
                  <a:lnTo>
                    <a:pt x="31" y="0"/>
                  </a:lnTo>
                  <a:lnTo>
                    <a:pt x="35" y="0"/>
                  </a:lnTo>
                  <a:lnTo>
                    <a:pt x="39" y="0"/>
                  </a:lnTo>
                  <a:lnTo>
                    <a:pt x="43" y="0"/>
                  </a:lnTo>
                  <a:lnTo>
                    <a:pt x="47" y="0"/>
                  </a:lnTo>
                  <a:lnTo>
                    <a:pt x="51" y="0"/>
                  </a:lnTo>
                  <a:lnTo>
                    <a:pt x="55" y="0"/>
                  </a:lnTo>
                  <a:lnTo>
                    <a:pt x="60" y="0"/>
                  </a:lnTo>
                  <a:lnTo>
                    <a:pt x="63" y="0"/>
                  </a:lnTo>
                  <a:lnTo>
                    <a:pt x="68" y="0"/>
                  </a:lnTo>
                  <a:lnTo>
                    <a:pt x="70" y="0"/>
                  </a:lnTo>
                  <a:lnTo>
                    <a:pt x="75" y="0"/>
                  </a:lnTo>
                  <a:lnTo>
                    <a:pt x="78" y="0"/>
                  </a:lnTo>
                  <a:lnTo>
                    <a:pt x="83" y="0"/>
                  </a:lnTo>
                  <a:lnTo>
                    <a:pt x="87" y="0"/>
                  </a:lnTo>
                  <a:lnTo>
                    <a:pt x="91" y="0"/>
                  </a:lnTo>
                  <a:lnTo>
                    <a:pt x="95" y="0"/>
                  </a:lnTo>
                  <a:lnTo>
                    <a:pt x="99" y="0"/>
                  </a:lnTo>
                  <a:lnTo>
                    <a:pt x="103" y="0"/>
                  </a:lnTo>
                  <a:lnTo>
                    <a:pt x="107" y="0"/>
                  </a:lnTo>
                  <a:lnTo>
                    <a:pt x="111" y="0"/>
                  </a:lnTo>
                  <a:lnTo>
                    <a:pt x="116" y="0"/>
                  </a:lnTo>
                  <a:lnTo>
                    <a:pt x="119" y="0"/>
                  </a:lnTo>
                  <a:lnTo>
                    <a:pt x="124" y="0"/>
                  </a:lnTo>
                  <a:lnTo>
                    <a:pt x="127" y="0"/>
                  </a:lnTo>
                  <a:lnTo>
                    <a:pt x="132" y="0"/>
                  </a:lnTo>
                  <a:lnTo>
                    <a:pt x="135" y="0"/>
                  </a:lnTo>
                  <a:lnTo>
                    <a:pt x="140" y="0"/>
                  </a:lnTo>
                  <a:lnTo>
                    <a:pt x="143" y="0"/>
                  </a:lnTo>
                  <a:lnTo>
                    <a:pt x="148" y="0"/>
                  </a:lnTo>
                  <a:lnTo>
                    <a:pt x="152" y="0"/>
                  </a:lnTo>
                  <a:lnTo>
                    <a:pt x="155" y="0"/>
                  </a:lnTo>
                  <a:lnTo>
                    <a:pt x="159" y="0"/>
                  </a:lnTo>
                  <a:lnTo>
                    <a:pt x="163" y="0"/>
                  </a:lnTo>
                  <a:lnTo>
                    <a:pt x="167" y="0"/>
                  </a:lnTo>
                  <a:lnTo>
                    <a:pt x="172" y="0"/>
                  </a:lnTo>
                  <a:lnTo>
                    <a:pt x="175" y="0"/>
                  </a:lnTo>
                  <a:lnTo>
                    <a:pt x="180" y="0"/>
                  </a:lnTo>
                  <a:lnTo>
                    <a:pt x="183" y="0"/>
                  </a:lnTo>
                  <a:lnTo>
                    <a:pt x="188" y="0"/>
                  </a:lnTo>
                  <a:lnTo>
                    <a:pt x="191" y="0"/>
                  </a:lnTo>
                  <a:lnTo>
                    <a:pt x="196" y="0"/>
                  </a:lnTo>
                  <a:lnTo>
                    <a:pt x="199" y="0"/>
                  </a:lnTo>
                  <a:lnTo>
                    <a:pt x="204" y="0"/>
                  </a:lnTo>
                  <a:lnTo>
                    <a:pt x="208" y="0"/>
                  </a:lnTo>
                  <a:lnTo>
                    <a:pt x="212" y="0"/>
                  </a:lnTo>
                  <a:lnTo>
                    <a:pt x="216" y="0"/>
                  </a:lnTo>
                  <a:lnTo>
                    <a:pt x="220" y="0"/>
                  </a:lnTo>
                  <a:lnTo>
                    <a:pt x="223" y="0"/>
                  </a:lnTo>
                  <a:lnTo>
                    <a:pt x="228" y="0"/>
                  </a:lnTo>
                  <a:lnTo>
                    <a:pt x="231" y="0"/>
                  </a:lnTo>
                  <a:lnTo>
                    <a:pt x="236" y="0"/>
                  </a:lnTo>
                  <a:lnTo>
                    <a:pt x="239" y="0"/>
                  </a:lnTo>
                  <a:lnTo>
                    <a:pt x="244" y="0"/>
                  </a:lnTo>
                  <a:lnTo>
                    <a:pt x="247" y="0"/>
                  </a:lnTo>
                  <a:lnTo>
                    <a:pt x="252" y="0"/>
                  </a:lnTo>
                  <a:lnTo>
                    <a:pt x="255" y="0"/>
                  </a:lnTo>
                  <a:lnTo>
                    <a:pt x="260" y="0"/>
                  </a:lnTo>
                  <a:lnTo>
                    <a:pt x="264" y="0"/>
                  </a:lnTo>
                  <a:lnTo>
                    <a:pt x="268" y="0"/>
                  </a:lnTo>
                  <a:lnTo>
                    <a:pt x="272" y="0"/>
                  </a:lnTo>
                  <a:lnTo>
                    <a:pt x="276" y="0"/>
                  </a:lnTo>
                  <a:lnTo>
                    <a:pt x="280" y="0"/>
                  </a:lnTo>
                  <a:lnTo>
                    <a:pt x="284" y="0"/>
                  </a:lnTo>
                  <a:lnTo>
                    <a:pt x="287" y="0"/>
                  </a:lnTo>
                  <a:lnTo>
                    <a:pt x="292" y="0"/>
                  </a:lnTo>
                  <a:lnTo>
                    <a:pt x="295" y="0"/>
                  </a:lnTo>
                  <a:lnTo>
                    <a:pt x="300" y="0"/>
                  </a:lnTo>
                  <a:lnTo>
                    <a:pt x="303" y="0"/>
                  </a:lnTo>
                  <a:lnTo>
                    <a:pt x="308" y="0"/>
                  </a:lnTo>
                  <a:lnTo>
                    <a:pt x="311" y="0"/>
                  </a:lnTo>
                  <a:lnTo>
                    <a:pt x="316" y="0"/>
                  </a:lnTo>
                  <a:lnTo>
                    <a:pt x="320" y="0"/>
                  </a:lnTo>
                  <a:lnTo>
                    <a:pt x="324" y="0"/>
                  </a:lnTo>
                  <a:lnTo>
                    <a:pt x="328" y="0"/>
                  </a:lnTo>
                  <a:lnTo>
                    <a:pt x="332" y="0"/>
                  </a:lnTo>
                  <a:lnTo>
                    <a:pt x="336" y="0"/>
                  </a:lnTo>
                  <a:lnTo>
                    <a:pt x="340" y="0"/>
                  </a:lnTo>
                  <a:lnTo>
                    <a:pt x="344" y="0"/>
                  </a:lnTo>
                  <a:lnTo>
                    <a:pt x="349" y="0"/>
                  </a:lnTo>
                  <a:lnTo>
                    <a:pt x="352" y="0"/>
                  </a:lnTo>
                  <a:lnTo>
                    <a:pt x="357" y="0"/>
                  </a:lnTo>
                  <a:lnTo>
                    <a:pt x="360" y="0"/>
                  </a:lnTo>
                  <a:lnTo>
                    <a:pt x="363" y="0"/>
                  </a:lnTo>
                  <a:lnTo>
                    <a:pt x="367" y="0"/>
                  </a:lnTo>
                  <a:lnTo>
                    <a:pt x="371" y="0"/>
                  </a:lnTo>
                  <a:lnTo>
                    <a:pt x="376" y="0"/>
                  </a:lnTo>
                  <a:lnTo>
                    <a:pt x="379" y="0"/>
                  </a:lnTo>
                  <a:lnTo>
                    <a:pt x="384" y="0"/>
                  </a:lnTo>
                  <a:lnTo>
                    <a:pt x="387" y="0"/>
                  </a:lnTo>
                  <a:lnTo>
                    <a:pt x="392" y="0"/>
                  </a:lnTo>
                  <a:lnTo>
                    <a:pt x="395" y="0"/>
                  </a:lnTo>
                  <a:lnTo>
                    <a:pt x="400" y="0"/>
                  </a:lnTo>
                  <a:lnTo>
                    <a:pt x="403" y="0"/>
                  </a:lnTo>
                  <a:lnTo>
                    <a:pt x="408" y="0"/>
                  </a:lnTo>
                  <a:lnTo>
                    <a:pt x="413" y="0"/>
                  </a:lnTo>
                  <a:lnTo>
                    <a:pt x="416" y="0"/>
                  </a:lnTo>
                  <a:lnTo>
                    <a:pt x="421" y="0"/>
                  </a:lnTo>
                  <a:lnTo>
                    <a:pt x="424" y="0"/>
                  </a:lnTo>
                  <a:lnTo>
                    <a:pt x="429" y="0"/>
                  </a:lnTo>
                  <a:lnTo>
                    <a:pt x="432" y="0"/>
                  </a:lnTo>
                  <a:lnTo>
                    <a:pt x="436" y="0"/>
                  </a:lnTo>
                  <a:lnTo>
                    <a:pt x="440" y="0"/>
                  </a:lnTo>
                  <a:lnTo>
                    <a:pt x="443" y="0"/>
                  </a:lnTo>
                  <a:lnTo>
                    <a:pt x="448" y="0"/>
                  </a:lnTo>
                  <a:lnTo>
                    <a:pt x="451" y="0"/>
                  </a:lnTo>
                  <a:lnTo>
                    <a:pt x="456" y="0"/>
                  </a:lnTo>
                  <a:lnTo>
                    <a:pt x="459" y="0"/>
                  </a:lnTo>
                  <a:lnTo>
                    <a:pt x="464" y="0"/>
                  </a:lnTo>
                  <a:lnTo>
                    <a:pt x="468" y="0"/>
                  </a:lnTo>
                  <a:lnTo>
                    <a:pt x="472" y="0"/>
                  </a:lnTo>
                  <a:lnTo>
                    <a:pt x="476" y="0"/>
                  </a:lnTo>
                  <a:lnTo>
                    <a:pt x="480" y="0"/>
                  </a:lnTo>
                  <a:lnTo>
                    <a:pt x="484" y="0"/>
                  </a:lnTo>
                  <a:lnTo>
                    <a:pt x="488" y="0"/>
                  </a:lnTo>
                  <a:lnTo>
                    <a:pt x="492" y="0"/>
                  </a:lnTo>
                  <a:lnTo>
                    <a:pt x="497" y="0"/>
                  </a:lnTo>
                  <a:lnTo>
                    <a:pt x="500" y="0"/>
                  </a:lnTo>
                  <a:lnTo>
                    <a:pt x="504" y="0"/>
                  </a:lnTo>
                  <a:lnTo>
                    <a:pt x="507" y="0"/>
                  </a:lnTo>
                  <a:lnTo>
                    <a:pt x="512" y="0"/>
                  </a:lnTo>
                  <a:lnTo>
                    <a:pt x="515" y="0"/>
                  </a:lnTo>
                  <a:lnTo>
                    <a:pt x="520" y="0"/>
                  </a:lnTo>
                  <a:lnTo>
                    <a:pt x="524" y="0"/>
                  </a:lnTo>
                  <a:lnTo>
                    <a:pt x="528" y="0"/>
                  </a:lnTo>
                  <a:lnTo>
                    <a:pt x="532" y="0"/>
                  </a:lnTo>
                  <a:lnTo>
                    <a:pt x="536" y="0"/>
                  </a:lnTo>
                  <a:lnTo>
                    <a:pt x="540" y="0"/>
                  </a:lnTo>
                  <a:lnTo>
                    <a:pt x="544" y="0"/>
                  </a:lnTo>
                  <a:lnTo>
                    <a:pt x="548" y="0"/>
                  </a:lnTo>
                  <a:lnTo>
                    <a:pt x="553" y="0"/>
                  </a:lnTo>
                  <a:lnTo>
                    <a:pt x="556" y="0"/>
                  </a:lnTo>
                  <a:lnTo>
                    <a:pt x="561" y="0"/>
                  </a:lnTo>
                  <a:lnTo>
                    <a:pt x="564" y="0"/>
                  </a:lnTo>
                  <a:lnTo>
                    <a:pt x="569" y="0"/>
                  </a:lnTo>
                  <a:lnTo>
                    <a:pt x="571" y="0"/>
                  </a:lnTo>
                  <a:lnTo>
                    <a:pt x="576" y="0"/>
                  </a:lnTo>
                  <a:lnTo>
                    <a:pt x="580" y="0"/>
                  </a:lnTo>
                  <a:lnTo>
                    <a:pt x="584" y="0"/>
                  </a:lnTo>
                  <a:lnTo>
                    <a:pt x="588" y="0"/>
                  </a:lnTo>
                  <a:lnTo>
                    <a:pt x="592" y="0"/>
                  </a:lnTo>
                  <a:lnTo>
                    <a:pt x="596" y="0"/>
                  </a:lnTo>
                  <a:lnTo>
                    <a:pt x="600" y="0"/>
                  </a:lnTo>
                  <a:lnTo>
                    <a:pt x="604" y="0"/>
                  </a:lnTo>
                  <a:lnTo>
                    <a:pt x="609" y="0"/>
                  </a:lnTo>
                  <a:lnTo>
                    <a:pt x="612" y="0"/>
                  </a:lnTo>
                  <a:lnTo>
                    <a:pt x="617" y="0"/>
                  </a:lnTo>
                  <a:lnTo>
                    <a:pt x="620" y="0"/>
                  </a:lnTo>
                  <a:lnTo>
                    <a:pt x="625" y="0"/>
                  </a:lnTo>
                  <a:lnTo>
                    <a:pt x="628" y="0"/>
                  </a:lnTo>
                  <a:lnTo>
                    <a:pt x="633" y="0"/>
                  </a:lnTo>
                  <a:lnTo>
                    <a:pt x="636" y="0"/>
                  </a:lnTo>
                  <a:lnTo>
                    <a:pt x="641" y="0"/>
                  </a:lnTo>
                  <a:lnTo>
                    <a:pt x="645" y="0"/>
                  </a:lnTo>
                  <a:lnTo>
                    <a:pt x="649" y="0"/>
                  </a:lnTo>
                  <a:lnTo>
                    <a:pt x="652" y="0"/>
                  </a:lnTo>
                  <a:lnTo>
                    <a:pt x="656" y="0"/>
                  </a:lnTo>
                  <a:lnTo>
                    <a:pt x="660" y="0"/>
                  </a:lnTo>
                  <a:lnTo>
                    <a:pt x="665" y="0"/>
                  </a:lnTo>
                  <a:lnTo>
                    <a:pt x="668" y="0"/>
                  </a:lnTo>
                  <a:lnTo>
                    <a:pt x="673" y="0"/>
                  </a:lnTo>
                  <a:lnTo>
                    <a:pt x="676" y="0"/>
                  </a:lnTo>
                  <a:lnTo>
                    <a:pt x="681" y="0"/>
                  </a:lnTo>
                  <a:lnTo>
                    <a:pt x="684" y="0"/>
                  </a:lnTo>
                  <a:lnTo>
                    <a:pt x="689" y="0"/>
                  </a:lnTo>
                  <a:lnTo>
                    <a:pt x="692" y="0"/>
                  </a:lnTo>
                  <a:lnTo>
                    <a:pt x="697" y="0"/>
                  </a:lnTo>
                  <a:lnTo>
                    <a:pt x="701" y="0"/>
                  </a:lnTo>
                  <a:lnTo>
                    <a:pt x="705" y="0"/>
                  </a:lnTo>
                  <a:lnTo>
                    <a:pt x="709" y="0"/>
                  </a:lnTo>
                  <a:lnTo>
                    <a:pt x="713" y="0"/>
                  </a:lnTo>
                  <a:lnTo>
                    <a:pt x="717" y="0"/>
                  </a:lnTo>
                  <a:lnTo>
                    <a:pt x="721" y="0"/>
                  </a:lnTo>
                  <a:lnTo>
                    <a:pt x="724" y="0"/>
                  </a:lnTo>
                  <a:lnTo>
                    <a:pt x="729" y="0"/>
                  </a:lnTo>
                  <a:lnTo>
                    <a:pt x="732" y="0"/>
                  </a:lnTo>
                  <a:lnTo>
                    <a:pt x="737" y="0"/>
                  </a:lnTo>
                  <a:lnTo>
                    <a:pt x="740" y="0"/>
                  </a:lnTo>
                  <a:lnTo>
                    <a:pt x="745" y="0"/>
                  </a:lnTo>
                  <a:lnTo>
                    <a:pt x="748" y="0"/>
                  </a:lnTo>
                  <a:lnTo>
                    <a:pt x="753" y="0"/>
                  </a:lnTo>
                  <a:lnTo>
                    <a:pt x="757" y="0"/>
                  </a:lnTo>
                  <a:lnTo>
                    <a:pt x="761" y="0"/>
                  </a:lnTo>
                  <a:lnTo>
                    <a:pt x="765" y="0"/>
                  </a:lnTo>
                  <a:lnTo>
                    <a:pt x="769" y="0"/>
                  </a:lnTo>
                  <a:lnTo>
                    <a:pt x="773" y="0"/>
                  </a:lnTo>
                  <a:lnTo>
                    <a:pt x="777" y="0"/>
                  </a:lnTo>
                  <a:lnTo>
                    <a:pt x="781" y="0"/>
                  </a:lnTo>
                  <a:lnTo>
                    <a:pt x="784" y="0"/>
                  </a:lnTo>
                  <a:lnTo>
                    <a:pt x="788" y="0"/>
                  </a:lnTo>
                  <a:lnTo>
                    <a:pt x="792" y="0"/>
                  </a:lnTo>
                  <a:lnTo>
                    <a:pt x="796" y="0"/>
                  </a:lnTo>
                  <a:lnTo>
                    <a:pt x="800" y="0"/>
                  </a:lnTo>
                  <a:lnTo>
                    <a:pt x="804" y="0"/>
                  </a:lnTo>
                  <a:lnTo>
                    <a:pt x="808" y="0"/>
                  </a:lnTo>
                  <a:lnTo>
                    <a:pt x="813" y="0"/>
                  </a:lnTo>
                  <a:lnTo>
                    <a:pt x="816" y="0"/>
                  </a:lnTo>
                  <a:lnTo>
                    <a:pt x="821" y="0"/>
                  </a:lnTo>
                  <a:lnTo>
                    <a:pt x="824" y="0"/>
                  </a:lnTo>
                  <a:lnTo>
                    <a:pt x="829" y="0"/>
                  </a:lnTo>
                  <a:lnTo>
                    <a:pt x="832" y="0"/>
                  </a:lnTo>
                  <a:lnTo>
                    <a:pt x="837" y="0"/>
                  </a:lnTo>
                  <a:lnTo>
                    <a:pt x="840" y="0"/>
                  </a:lnTo>
                  <a:lnTo>
                    <a:pt x="845" y="0"/>
                  </a:lnTo>
                  <a:lnTo>
                    <a:pt x="850" y="0"/>
                  </a:lnTo>
                  <a:lnTo>
                    <a:pt x="853" y="0"/>
                  </a:lnTo>
                  <a:lnTo>
                    <a:pt x="858" y="0"/>
                  </a:lnTo>
                  <a:lnTo>
                    <a:pt x="860" y="0"/>
                  </a:lnTo>
                  <a:lnTo>
                    <a:pt x="864" y="0"/>
                  </a:lnTo>
                  <a:lnTo>
                    <a:pt x="869" y="0"/>
                  </a:lnTo>
                  <a:lnTo>
                    <a:pt x="872" y="0"/>
                  </a:lnTo>
                  <a:lnTo>
                    <a:pt x="877" y="0"/>
                  </a:lnTo>
                  <a:lnTo>
                    <a:pt x="880" y="0"/>
                  </a:lnTo>
                  <a:lnTo>
                    <a:pt x="885" y="0"/>
                  </a:lnTo>
                  <a:lnTo>
                    <a:pt x="888" y="0"/>
                  </a:lnTo>
                  <a:lnTo>
                    <a:pt x="893" y="0"/>
                  </a:lnTo>
                  <a:lnTo>
                    <a:pt x="896" y="0"/>
                  </a:lnTo>
                  <a:lnTo>
                    <a:pt x="901" y="0"/>
                  </a:lnTo>
                  <a:lnTo>
                    <a:pt x="905" y="0"/>
                  </a:lnTo>
                  <a:lnTo>
                    <a:pt x="909" y="0"/>
                  </a:lnTo>
                  <a:lnTo>
                    <a:pt x="913" y="0"/>
                  </a:lnTo>
                  <a:lnTo>
                    <a:pt x="917" y="0"/>
                  </a:lnTo>
                  <a:lnTo>
                    <a:pt x="921" y="0"/>
                  </a:lnTo>
                  <a:lnTo>
                    <a:pt x="925" y="0"/>
                  </a:lnTo>
                  <a:lnTo>
                    <a:pt x="929" y="0"/>
                  </a:lnTo>
                  <a:lnTo>
                    <a:pt x="934" y="0"/>
                  </a:lnTo>
                  <a:lnTo>
                    <a:pt x="936" y="0"/>
                  </a:lnTo>
                  <a:lnTo>
                    <a:pt x="941" y="0"/>
                  </a:lnTo>
                  <a:lnTo>
                    <a:pt x="944" y="0"/>
                  </a:lnTo>
                  <a:lnTo>
                    <a:pt x="949" y="0"/>
                  </a:lnTo>
                  <a:lnTo>
                    <a:pt x="952" y="0"/>
                  </a:lnTo>
                  <a:lnTo>
                    <a:pt x="957" y="0"/>
                  </a:lnTo>
                  <a:lnTo>
                    <a:pt x="961" y="0"/>
                  </a:lnTo>
                  <a:lnTo>
                    <a:pt x="965" y="0"/>
                  </a:lnTo>
                  <a:lnTo>
                    <a:pt x="969" y="0"/>
                  </a:lnTo>
                  <a:lnTo>
                    <a:pt x="973" y="0"/>
                  </a:lnTo>
                  <a:lnTo>
                    <a:pt x="977" y="0"/>
                  </a:lnTo>
                  <a:lnTo>
                    <a:pt x="981" y="0"/>
                  </a:lnTo>
                  <a:lnTo>
                    <a:pt x="985" y="0"/>
                  </a:lnTo>
                  <a:lnTo>
                    <a:pt x="990" y="0"/>
                  </a:lnTo>
                  <a:lnTo>
                    <a:pt x="993" y="0"/>
                  </a:lnTo>
                  <a:lnTo>
                    <a:pt x="998" y="0"/>
                  </a:lnTo>
                  <a:lnTo>
                    <a:pt x="1000" y="0"/>
                  </a:lnTo>
                  <a:lnTo>
                    <a:pt x="1005" y="0"/>
                  </a:lnTo>
                  <a:lnTo>
                    <a:pt x="1008" y="0"/>
                  </a:lnTo>
                  <a:lnTo>
                    <a:pt x="1013" y="0"/>
                  </a:lnTo>
                  <a:lnTo>
                    <a:pt x="1017" y="0"/>
                  </a:lnTo>
                  <a:lnTo>
                    <a:pt x="1021" y="0"/>
                  </a:lnTo>
                  <a:lnTo>
                    <a:pt x="1025" y="0"/>
                  </a:lnTo>
                  <a:lnTo>
                    <a:pt x="1029" y="0"/>
                  </a:lnTo>
                  <a:lnTo>
                    <a:pt x="1033" y="0"/>
                  </a:lnTo>
                  <a:lnTo>
                    <a:pt x="1037" y="0"/>
                  </a:lnTo>
                  <a:lnTo>
                    <a:pt x="1041" y="0"/>
                  </a:lnTo>
                  <a:lnTo>
                    <a:pt x="1046" y="0"/>
                  </a:lnTo>
                  <a:lnTo>
                    <a:pt x="1049" y="0"/>
                  </a:lnTo>
                  <a:lnTo>
                    <a:pt x="1054" y="0"/>
                  </a:lnTo>
                  <a:lnTo>
                    <a:pt x="1057" y="0"/>
                  </a:lnTo>
                  <a:lnTo>
                    <a:pt x="1062" y="0"/>
                  </a:lnTo>
                  <a:lnTo>
                    <a:pt x="1065" y="0"/>
                  </a:lnTo>
                  <a:lnTo>
                    <a:pt x="1069" y="0"/>
                  </a:lnTo>
                  <a:lnTo>
                    <a:pt x="1073" y="0"/>
                  </a:lnTo>
                  <a:lnTo>
                    <a:pt x="1077" y="0"/>
                  </a:lnTo>
                  <a:lnTo>
                    <a:pt x="1081" y="0"/>
                  </a:lnTo>
                  <a:lnTo>
                    <a:pt x="1085" y="0"/>
                  </a:lnTo>
                  <a:lnTo>
                    <a:pt x="1089" y="0"/>
                  </a:lnTo>
                  <a:lnTo>
                    <a:pt x="1093" y="0"/>
                  </a:lnTo>
                  <a:lnTo>
                    <a:pt x="1097" y="0"/>
                  </a:lnTo>
                  <a:lnTo>
                    <a:pt x="1102" y="0"/>
                  </a:lnTo>
                  <a:lnTo>
                    <a:pt x="1105" y="0"/>
                  </a:lnTo>
                  <a:lnTo>
                    <a:pt x="1110" y="0"/>
                  </a:lnTo>
                  <a:lnTo>
                    <a:pt x="1113" y="0"/>
                  </a:lnTo>
                  <a:lnTo>
                    <a:pt x="1118" y="0"/>
                  </a:lnTo>
                  <a:lnTo>
                    <a:pt x="1121" y="0"/>
                  </a:lnTo>
                  <a:lnTo>
                    <a:pt x="1126" y="0"/>
                  </a:lnTo>
                  <a:lnTo>
                    <a:pt x="1129" y="0"/>
                  </a:lnTo>
                  <a:lnTo>
                    <a:pt x="1134" y="0"/>
                  </a:lnTo>
                  <a:lnTo>
                    <a:pt x="1138" y="0"/>
                  </a:lnTo>
                  <a:lnTo>
                    <a:pt x="1142" y="0"/>
                  </a:lnTo>
                  <a:lnTo>
                    <a:pt x="1146" y="0"/>
                  </a:lnTo>
                  <a:lnTo>
                    <a:pt x="1148" y="0"/>
                  </a:lnTo>
                  <a:lnTo>
                    <a:pt x="1153" y="0"/>
                  </a:lnTo>
                  <a:lnTo>
                    <a:pt x="1158" y="0"/>
                  </a:lnTo>
                  <a:lnTo>
                    <a:pt x="1161" y="0"/>
                  </a:lnTo>
                  <a:lnTo>
                    <a:pt x="1166" y="0"/>
                  </a:lnTo>
                  <a:lnTo>
                    <a:pt x="1169" y="0"/>
                  </a:lnTo>
                  <a:lnTo>
                    <a:pt x="1174" y="0"/>
                  </a:lnTo>
                  <a:lnTo>
                    <a:pt x="1177" y="0"/>
                  </a:lnTo>
                  <a:lnTo>
                    <a:pt x="1182" y="0"/>
                  </a:lnTo>
                  <a:lnTo>
                    <a:pt x="1185" y="0"/>
                  </a:lnTo>
                  <a:lnTo>
                    <a:pt x="1190" y="0"/>
                  </a:lnTo>
                  <a:lnTo>
                    <a:pt x="1194" y="0"/>
                  </a:lnTo>
                  <a:lnTo>
                    <a:pt x="1198" y="0"/>
                  </a:lnTo>
                  <a:lnTo>
                    <a:pt x="1202" y="0"/>
                  </a:lnTo>
                  <a:lnTo>
                    <a:pt x="1206" y="0"/>
                  </a:lnTo>
                  <a:lnTo>
                    <a:pt x="1210" y="0"/>
                  </a:lnTo>
                  <a:lnTo>
                    <a:pt x="1214" y="0"/>
                  </a:lnTo>
                  <a:lnTo>
                    <a:pt x="1217" y="0"/>
                  </a:lnTo>
                  <a:lnTo>
                    <a:pt x="1221" y="0"/>
                  </a:lnTo>
                  <a:lnTo>
                    <a:pt x="1225" y="0"/>
                  </a:lnTo>
                  <a:lnTo>
                    <a:pt x="1229" y="0"/>
                  </a:lnTo>
                  <a:lnTo>
                    <a:pt x="1233" y="0"/>
                  </a:lnTo>
                  <a:lnTo>
                    <a:pt x="1237" y="0"/>
                  </a:lnTo>
                  <a:lnTo>
                    <a:pt x="1241" y="0"/>
                  </a:lnTo>
                  <a:lnTo>
                    <a:pt x="1245" y="0"/>
                  </a:lnTo>
                  <a:lnTo>
                    <a:pt x="1250" y="0"/>
                  </a:lnTo>
                  <a:lnTo>
                    <a:pt x="1253" y="0"/>
                  </a:lnTo>
                  <a:lnTo>
                    <a:pt x="1258" y="0"/>
                  </a:lnTo>
                  <a:lnTo>
                    <a:pt x="1261" y="0"/>
                  </a:lnTo>
                  <a:lnTo>
                    <a:pt x="1266" y="0"/>
                  </a:lnTo>
                  <a:lnTo>
                    <a:pt x="1269" y="0"/>
                  </a:lnTo>
                  <a:lnTo>
                    <a:pt x="1274" y="0"/>
                  </a:lnTo>
                  <a:lnTo>
                    <a:pt x="1277" y="0"/>
                  </a:lnTo>
                  <a:lnTo>
                    <a:pt x="1281" y="0"/>
                  </a:lnTo>
                  <a:lnTo>
                    <a:pt x="1285" y="0"/>
                  </a:lnTo>
                  <a:lnTo>
                    <a:pt x="1289" y="0"/>
                  </a:lnTo>
                  <a:lnTo>
                    <a:pt x="1293" y="0"/>
                  </a:lnTo>
                  <a:lnTo>
                    <a:pt x="1297" y="0"/>
                  </a:lnTo>
                  <a:lnTo>
                    <a:pt x="1301" y="0"/>
                  </a:lnTo>
                  <a:lnTo>
                    <a:pt x="1306" y="0"/>
                  </a:lnTo>
                  <a:lnTo>
                    <a:pt x="1309" y="0"/>
                  </a:lnTo>
                  <a:lnTo>
                    <a:pt x="1314" y="0"/>
                  </a:lnTo>
                  <a:lnTo>
                    <a:pt x="1317" y="0"/>
                  </a:lnTo>
                  <a:lnTo>
                    <a:pt x="1322" y="0"/>
                  </a:lnTo>
                  <a:lnTo>
                    <a:pt x="1325" y="0"/>
                  </a:lnTo>
                  <a:lnTo>
                    <a:pt x="1330" y="0"/>
                  </a:lnTo>
                  <a:lnTo>
                    <a:pt x="1333" y="0"/>
                  </a:lnTo>
                  <a:lnTo>
                    <a:pt x="1338" y="0"/>
                  </a:lnTo>
                  <a:lnTo>
                    <a:pt x="1342" y="0"/>
                  </a:lnTo>
                  <a:lnTo>
                    <a:pt x="1346" y="0"/>
                  </a:lnTo>
                  <a:lnTo>
                    <a:pt x="1350" y="0"/>
                  </a:lnTo>
                  <a:lnTo>
                    <a:pt x="1354" y="0"/>
                  </a:lnTo>
                  <a:lnTo>
                    <a:pt x="1357" y="0"/>
                  </a:lnTo>
                  <a:lnTo>
                    <a:pt x="1362" y="0"/>
                  </a:lnTo>
                  <a:lnTo>
                    <a:pt x="1365" y="0"/>
                  </a:lnTo>
                  <a:lnTo>
                    <a:pt x="1370" y="0"/>
                  </a:lnTo>
                  <a:lnTo>
                    <a:pt x="1373" y="0"/>
                  </a:lnTo>
                  <a:lnTo>
                    <a:pt x="1378" y="0"/>
                  </a:lnTo>
                  <a:lnTo>
                    <a:pt x="1381" y="0"/>
                  </a:lnTo>
                  <a:lnTo>
                    <a:pt x="1386" y="0"/>
                  </a:lnTo>
                  <a:lnTo>
                    <a:pt x="1389" y="0"/>
                  </a:lnTo>
                  <a:lnTo>
                    <a:pt x="1394" y="0"/>
                  </a:lnTo>
                  <a:lnTo>
                    <a:pt x="1398" y="0"/>
                  </a:lnTo>
                  <a:lnTo>
                    <a:pt x="1402" y="0"/>
                  </a:lnTo>
                  <a:lnTo>
                    <a:pt x="1406" y="0"/>
                  </a:lnTo>
                  <a:lnTo>
                    <a:pt x="1410" y="0"/>
                  </a:lnTo>
                  <a:lnTo>
                    <a:pt x="1414" y="0"/>
                  </a:lnTo>
                  <a:lnTo>
                    <a:pt x="1418" y="0"/>
                  </a:lnTo>
                  <a:lnTo>
                    <a:pt x="1422" y="0"/>
                  </a:lnTo>
                  <a:lnTo>
                    <a:pt x="1427" y="0"/>
                  </a:lnTo>
                  <a:lnTo>
                    <a:pt x="1430" y="0"/>
                  </a:lnTo>
                  <a:lnTo>
                    <a:pt x="1434" y="0"/>
                  </a:lnTo>
                  <a:lnTo>
                    <a:pt x="1437" y="0"/>
                  </a:lnTo>
                  <a:lnTo>
                    <a:pt x="1442" y="0"/>
                  </a:lnTo>
                  <a:lnTo>
                    <a:pt x="1445" y="0"/>
                  </a:lnTo>
                  <a:lnTo>
                    <a:pt x="1450" y="0"/>
                  </a:lnTo>
                  <a:lnTo>
                    <a:pt x="1454" y="0"/>
                  </a:lnTo>
                  <a:lnTo>
                    <a:pt x="1458" y="0"/>
                  </a:lnTo>
                  <a:lnTo>
                    <a:pt x="1462" y="0"/>
                  </a:lnTo>
                  <a:lnTo>
                    <a:pt x="1466" y="0"/>
                  </a:lnTo>
                  <a:lnTo>
                    <a:pt x="1470" y="0"/>
                  </a:lnTo>
                  <a:lnTo>
                    <a:pt x="1474" y="0"/>
                  </a:lnTo>
                  <a:lnTo>
                    <a:pt x="1478" y="0"/>
                  </a:lnTo>
                  <a:lnTo>
                    <a:pt x="1483" y="0"/>
                  </a:lnTo>
                  <a:lnTo>
                    <a:pt x="1486" y="0"/>
                  </a:lnTo>
                  <a:lnTo>
                    <a:pt x="1491" y="0"/>
                  </a:lnTo>
                  <a:lnTo>
                    <a:pt x="1494" y="0"/>
                  </a:lnTo>
                  <a:lnTo>
                    <a:pt x="1498" y="0"/>
                  </a:lnTo>
                  <a:lnTo>
                    <a:pt x="1501" y="0"/>
                  </a:lnTo>
                  <a:lnTo>
                    <a:pt x="1506" y="0"/>
                  </a:lnTo>
                  <a:lnTo>
                    <a:pt x="1510" y="0"/>
                  </a:lnTo>
                  <a:lnTo>
                    <a:pt x="1514" y="0"/>
                  </a:lnTo>
                  <a:lnTo>
                    <a:pt x="1518" y="0"/>
                  </a:lnTo>
                  <a:lnTo>
                    <a:pt x="1522" y="0"/>
                  </a:lnTo>
                  <a:lnTo>
                    <a:pt x="1526" y="0"/>
                  </a:lnTo>
                  <a:lnTo>
                    <a:pt x="1530" y="0"/>
                  </a:lnTo>
                  <a:lnTo>
                    <a:pt x="1534" y="0"/>
                  </a:lnTo>
                  <a:lnTo>
                    <a:pt x="1539" y="0"/>
                  </a:lnTo>
                  <a:lnTo>
                    <a:pt x="1542" y="0"/>
                  </a:lnTo>
                  <a:lnTo>
                    <a:pt x="1547" y="0"/>
                  </a:lnTo>
                  <a:lnTo>
                    <a:pt x="1550" y="0"/>
                  </a:lnTo>
                  <a:lnTo>
                    <a:pt x="1555" y="0"/>
                  </a:lnTo>
                  <a:lnTo>
                    <a:pt x="1558" y="0"/>
                  </a:lnTo>
                  <a:lnTo>
                    <a:pt x="1563" y="0"/>
                  </a:lnTo>
                  <a:lnTo>
                    <a:pt x="1566" y="0"/>
                  </a:lnTo>
                  <a:lnTo>
                    <a:pt x="1569" y="0"/>
                  </a:lnTo>
                  <a:lnTo>
                    <a:pt x="1574" y="0"/>
                  </a:lnTo>
                  <a:lnTo>
                    <a:pt x="1577" y="0"/>
                  </a:lnTo>
                  <a:lnTo>
                    <a:pt x="1582" y="0"/>
                  </a:lnTo>
                  <a:lnTo>
                    <a:pt x="1585" y="0"/>
                  </a:lnTo>
                  <a:lnTo>
                    <a:pt x="1590" y="0"/>
                  </a:lnTo>
                  <a:lnTo>
                    <a:pt x="1595" y="0"/>
                  </a:lnTo>
                  <a:lnTo>
                    <a:pt x="1598" y="0"/>
                  </a:lnTo>
                  <a:lnTo>
                    <a:pt x="1603" y="0"/>
                  </a:lnTo>
                  <a:lnTo>
                    <a:pt x="1606" y="0"/>
                  </a:lnTo>
                  <a:lnTo>
                    <a:pt x="1611" y="0"/>
                  </a:lnTo>
                  <a:lnTo>
                    <a:pt x="1614" y="0"/>
                  </a:lnTo>
                  <a:lnTo>
                    <a:pt x="1619" y="0"/>
                  </a:lnTo>
                  <a:lnTo>
                    <a:pt x="1622" y="0"/>
                  </a:lnTo>
                  <a:lnTo>
                    <a:pt x="1627" y="0"/>
                  </a:lnTo>
                  <a:lnTo>
                    <a:pt x="1631" y="0"/>
                  </a:lnTo>
                  <a:lnTo>
                    <a:pt x="1635" y="0"/>
                  </a:lnTo>
                  <a:lnTo>
                    <a:pt x="1639" y="0"/>
                  </a:lnTo>
                  <a:lnTo>
                    <a:pt x="1643" y="0"/>
                  </a:lnTo>
                  <a:lnTo>
                    <a:pt x="1647" y="0"/>
                  </a:lnTo>
                  <a:lnTo>
                    <a:pt x="1649" y="0"/>
                  </a:lnTo>
                  <a:lnTo>
                    <a:pt x="1654" y="0"/>
                  </a:lnTo>
                  <a:lnTo>
                    <a:pt x="1658" y="0"/>
                  </a:lnTo>
                  <a:lnTo>
                    <a:pt x="1662" y="0"/>
                  </a:lnTo>
                  <a:lnTo>
                    <a:pt x="1666" y="0"/>
                  </a:lnTo>
                  <a:lnTo>
                    <a:pt x="1670" y="0"/>
                  </a:lnTo>
                  <a:lnTo>
                    <a:pt x="1674" y="0"/>
                  </a:lnTo>
                  <a:lnTo>
                    <a:pt x="1678" y="0"/>
                  </a:lnTo>
                  <a:lnTo>
                    <a:pt x="1682" y="0"/>
                  </a:lnTo>
                  <a:lnTo>
                    <a:pt x="1687" y="0"/>
                  </a:lnTo>
                  <a:lnTo>
                    <a:pt x="1690" y="0"/>
                  </a:lnTo>
                  <a:lnTo>
                    <a:pt x="1695" y="0"/>
                  </a:lnTo>
                  <a:lnTo>
                    <a:pt x="1698" y="0"/>
                  </a:lnTo>
                  <a:lnTo>
                    <a:pt x="1703" y="0"/>
                  </a:lnTo>
                  <a:lnTo>
                    <a:pt x="1706" y="0"/>
                  </a:lnTo>
                  <a:lnTo>
                    <a:pt x="1711" y="0"/>
                  </a:lnTo>
                  <a:lnTo>
                    <a:pt x="1714" y="0"/>
                  </a:lnTo>
                  <a:lnTo>
                    <a:pt x="1718" y="0"/>
                  </a:lnTo>
                  <a:lnTo>
                    <a:pt x="1722" y="0"/>
                  </a:lnTo>
                  <a:lnTo>
                    <a:pt x="1726" y="0"/>
                  </a:lnTo>
                  <a:lnTo>
                    <a:pt x="1730" y="0"/>
                  </a:lnTo>
                  <a:lnTo>
                    <a:pt x="1734" y="0"/>
                  </a:lnTo>
                  <a:lnTo>
                    <a:pt x="1738" y="0"/>
                  </a:lnTo>
                  <a:lnTo>
                    <a:pt x="1743" y="0"/>
                  </a:lnTo>
                  <a:lnTo>
                    <a:pt x="1746" y="0"/>
                  </a:lnTo>
                  <a:lnTo>
                    <a:pt x="1751" y="0"/>
                  </a:lnTo>
                  <a:lnTo>
                    <a:pt x="1754" y="0"/>
                  </a:lnTo>
                  <a:lnTo>
                    <a:pt x="1759" y="0"/>
                  </a:lnTo>
                  <a:lnTo>
                    <a:pt x="1762" y="0"/>
                  </a:lnTo>
                  <a:lnTo>
                    <a:pt x="1767" y="0"/>
                  </a:lnTo>
                  <a:lnTo>
                    <a:pt x="1770" y="0"/>
                  </a:lnTo>
                  <a:lnTo>
                    <a:pt x="1775" y="0"/>
                  </a:lnTo>
                  <a:lnTo>
                    <a:pt x="1778" y="0"/>
                  </a:lnTo>
                  <a:lnTo>
                    <a:pt x="1782" y="0"/>
                  </a:lnTo>
                  <a:lnTo>
                    <a:pt x="1786" y="0"/>
                  </a:lnTo>
                  <a:lnTo>
                    <a:pt x="1790" y="0"/>
                  </a:lnTo>
                  <a:lnTo>
                    <a:pt x="1794" y="0"/>
                  </a:lnTo>
                  <a:lnTo>
                    <a:pt x="1799" y="0"/>
                  </a:lnTo>
                  <a:lnTo>
                    <a:pt x="1802" y="0"/>
                  </a:lnTo>
                  <a:lnTo>
                    <a:pt x="1807" y="0"/>
                  </a:lnTo>
                  <a:lnTo>
                    <a:pt x="1810" y="0"/>
                  </a:lnTo>
                  <a:lnTo>
                    <a:pt x="1815" y="0"/>
                  </a:lnTo>
                  <a:lnTo>
                    <a:pt x="1818" y="0"/>
                  </a:lnTo>
                  <a:lnTo>
                    <a:pt x="1823" y="0"/>
                  </a:lnTo>
                  <a:lnTo>
                    <a:pt x="1826" y="0"/>
                  </a:lnTo>
                  <a:lnTo>
                    <a:pt x="1831" y="0"/>
                  </a:lnTo>
                  <a:lnTo>
                    <a:pt x="1835" y="0"/>
                  </a:lnTo>
                  <a:lnTo>
                    <a:pt x="1839" y="0"/>
                  </a:lnTo>
                  <a:lnTo>
                    <a:pt x="1843" y="0"/>
                  </a:lnTo>
                  <a:lnTo>
                    <a:pt x="1847" y="0"/>
                  </a:lnTo>
                  <a:lnTo>
                    <a:pt x="1851" y="0"/>
                  </a:lnTo>
                  <a:lnTo>
                    <a:pt x="1855" y="0"/>
                  </a:lnTo>
                  <a:lnTo>
                    <a:pt x="1858" y="0"/>
                  </a:lnTo>
                  <a:lnTo>
                    <a:pt x="1863" y="0"/>
                  </a:lnTo>
                  <a:lnTo>
                    <a:pt x="1866" y="0"/>
                  </a:lnTo>
                  <a:lnTo>
                    <a:pt x="1871" y="0"/>
                  </a:lnTo>
                  <a:lnTo>
                    <a:pt x="1874" y="0"/>
                  </a:lnTo>
                  <a:lnTo>
                    <a:pt x="1879" y="0"/>
                  </a:lnTo>
                  <a:lnTo>
                    <a:pt x="1882" y="0"/>
                  </a:lnTo>
                  <a:lnTo>
                    <a:pt x="1887" y="0"/>
                  </a:lnTo>
                  <a:lnTo>
                    <a:pt x="1891" y="0"/>
                  </a:lnTo>
                  <a:lnTo>
                    <a:pt x="1895" y="0"/>
                  </a:lnTo>
                  <a:lnTo>
                    <a:pt x="1899" y="0"/>
                  </a:lnTo>
                  <a:lnTo>
                    <a:pt x="1903" y="0"/>
                  </a:lnTo>
                  <a:lnTo>
                    <a:pt x="1907" y="0"/>
                  </a:lnTo>
                  <a:lnTo>
                    <a:pt x="1911" y="0"/>
                  </a:lnTo>
                  <a:lnTo>
                    <a:pt x="1915" y="0"/>
                  </a:lnTo>
                  <a:lnTo>
                    <a:pt x="1920" y="0"/>
                  </a:lnTo>
                  <a:lnTo>
                    <a:pt x="1923" y="0"/>
                  </a:lnTo>
                  <a:lnTo>
                    <a:pt x="1928" y="0"/>
                  </a:lnTo>
                  <a:lnTo>
                    <a:pt x="1931" y="0"/>
                  </a:lnTo>
                  <a:lnTo>
                    <a:pt x="1935" y="0"/>
                  </a:lnTo>
                  <a:lnTo>
                    <a:pt x="1938" y="0"/>
                  </a:lnTo>
                  <a:lnTo>
                    <a:pt x="1943" y="0"/>
                  </a:lnTo>
                  <a:lnTo>
                    <a:pt x="1947" y="0"/>
                  </a:lnTo>
                  <a:lnTo>
                    <a:pt x="1951" y="0"/>
                  </a:lnTo>
                  <a:lnTo>
                    <a:pt x="1955" y="0"/>
                  </a:lnTo>
                  <a:lnTo>
                    <a:pt x="1959" y="0"/>
                  </a:lnTo>
                  <a:lnTo>
                    <a:pt x="1963" y="0"/>
                  </a:lnTo>
                  <a:lnTo>
                    <a:pt x="1967" y="0"/>
                  </a:lnTo>
                  <a:lnTo>
                    <a:pt x="1971" y="0"/>
                  </a:lnTo>
                  <a:lnTo>
                    <a:pt x="1976" y="0"/>
                  </a:lnTo>
                  <a:lnTo>
                    <a:pt x="1979" y="0"/>
                  </a:lnTo>
                  <a:lnTo>
                    <a:pt x="1984" y="0"/>
                  </a:lnTo>
                  <a:lnTo>
                    <a:pt x="1987" y="0"/>
                  </a:lnTo>
                  <a:lnTo>
                    <a:pt x="1992" y="0"/>
                  </a:lnTo>
                  <a:lnTo>
                    <a:pt x="1994" y="0"/>
                  </a:lnTo>
                  <a:lnTo>
                    <a:pt x="1999" y="0"/>
                  </a:lnTo>
                </a:path>
              </a:pathLst>
            </a:custGeom>
            <a:solidFill>
              <a:srgbClr val="C03000"/>
            </a:solidFill>
            <a:ln w="12700" cap="rnd">
              <a:noFill/>
              <a:round/>
              <a:headEnd/>
              <a:tailEnd/>
            </a:ln>
          </p:spPr>
          <p:txBody>
            <a:bodyPr/>
            <a:lstStyle/>
            <a:p>
              <a:endParaRPr lang="en-US"/>
            </a:p>
          </p:txBody>
        </p:sp>
        <p:sp>
          <p:nvSpPr>
            <p:cNvPr id="7187" name="Freeform 14"/>
            <p:cNvSpPr>
              <a:spLocks/>
            </p:cNvSpPr>
            <p:nvPr/>
          </p:nvSpPr>
          <p:spPr bwMode="auto">
            <a:xfrm>
              <a:off x="2099" y="3049"/>
              <a:ext cx="799" cy="121"/>
            </a:xfrm>
            <a:custGeom>
              <a:avLst/>
              <a:gdLst>
                <a:gd name="T0" fmla="*/ 23 w 799"/>
                <a:gd name="T1" fmla="*/ 120 h 121"/>
                <a:gd name="T2" fmla="*/ 51 w 799"/>
                <a:gd name="T3" fmla="*/ 120 h 121"/>
                <a:gd name="T4" fmla="*/ 79 w 799"/>
                <a:gd name="T5" fmla="*/ 120 h 121"/>
                <a:gd name="T6" fmla="*/ 108 w 799"/>
                <a:gd name="T7" fmla="*/ 120 h 121"/>
                <a:gd name="T8" fmla="*/ 135 w 799"/>
                <a:gd name="T9" fmla="*/ 120 h 121"/>
                <a:gd name="T10" fmla="*/ 164 w 799"/>
                <a:gd name="T11" fmla="*/ 120 h 121"/>
                <a:gd name="T12" fmla="*/ 190 w 799"/>
                <a:gd name="T13" fmla="*/ 120 h 121"/>
                <a:gd name="T14" fmla="*/ 219 w 799"/>
                <a:gd name="T15" fmla="*/ 120 h 121"/>
                <a:gd name="T16" fmla="*/ 246 w 799"/>
                <a:gd name="T17" fmla="*/ 120 h 121"/>
                <a:gd name="T18" fmla="*/ 275 w 799"/>
                <a:gd name="T19" fmla="*/ 120 h 121"/>
                <a:gd name="T20" fmla="*/ 303 w 799"/>
                <a:gd name="T21" fmla="*/ 120 h 121"/>
                <a:gd name="T22" fmla="*/ 331 w 799"/>
                <a:gd name="T23" fmla="*/ 120 h 121"/>
                <a:gd name="T24" fmla="*/ 359 w 799"/>
                <a:gd name="T25" fmla="*/ 120 h 121"/>
                <a:gd name="T26" fmla="*/ 387 w 799"/>
                <a:gd name="T27" fmla="*/ 120 h 121"/>
                <a:gd name="T28" fmla="*/ 414 w 799"/>
                <a:gd name="T29" fmla="*/ 0 h 121"/>
                <a:gd name="T30" fmla="*/ 442 w 799"/>
                <a:gd name="T31" fmla="*/ 16 h 121"/>
                <a:gd name="T32" fmla="*/ 470 w 799"/>
                <a:gd name="T33" fmla="*/ 31 h 121"/>
                <a:gd name="T34" fmla="*/ 498 w 799"/>
                <a:gd name="T35" fmla="*/ 43 h 121"/>
                <a:gd name="T36" fmla="*/ 527 w 799"/>
                <a:gd name="T37" fmla="*/ 55 h 121"/>
                <a:gd name="T38" fmla="*/ 553 w 799"/>
                <a:gd name="T39" fmla="*/ 65 h 121"/>
                <a:gd name="T40" fmla="*/ 582 w 799"/>
                <a:gd name="T41" fmla="*/ 73 h 121"/>
                <a:gd name="T42" fmla="*/ 609 w 799"/>
                <a:gd name="T43" fmla="*/ 81 h 121"/>
                <a:gd name="T44" fmla="*/ 638 w 799"/>
                <a:gd name="T45" fmla="*/ 87 h 121"/>
                <a:gd name="T46" fmla="*/ 666 w 799"/>
                <a:gd name="T47" fmla="*/ 92 h 121"/>
                <a:gd name="T48" fmla="*/ 694 w 799"/>
                <a:gd name="T49" fmla="*/ 97 h 121"/>
                <a:gd name="T50" fmla="*/ 722 w 799"/>
                <a:gd name="T51" fmla="*/ 101 h 121"/>
                <a:gd name="T52" fmla="*/ 748 w 799"/>
                <a:gd name="T53" fmla="*/ 105 h 121"/>
                <a:gd name="T54" fmla="*/ 777 w 799"/>
                <a:gd name="T55" fmla="*/ 108 h 121"/>
                <a:gd name="T56" fmla="*/ 793 w 799"/>
                <a:gd name="T57" fmla="*/ 120 h 121"/>
                <a:gd name="T58" fmla="*/ 766 w 799"/>
                <a:gd name="T59" fmla="*/ 120 h 121"/>
                <a:gd name="T60" fmla="*/ 737 w 799"/>
                <a:gd name="T61" fmla="*/ 120 h 121"/>
                <a:gd name="T62" fmla="*/ 710 w 799"/>
                <a:gd name="T63" fmla="*/ 120 h 121"/>
                <a:gd name="T64" fmla="*/ 681 w 799"/>
                <a:gd name="T65" fmla="*/ 120 h 121"/>
                <a:gd name="T66" fmla="*/ 654 w 799"/>
                <a:gd name="T67" fmla="*/ 120 h 121"/>
                <a:gd name="T68" fmla="*/ 625 w 799"/>
                <a:gd name="T69" fmla="*/ 120 h 121"/>
                <a:gd name="T70" fmla="*/ 598 w 799"/>
                <a:gd name="T71" fmla="*/ 120 h 121"/>
                <a:gd name="T72" fmla="*/ 570 w 799"/>
                <a:gd name="T73" fmla="*/ 120 h 121"/>
                <a:gd name="T74" fmla="*/ 542 w 799"/>
                <a:gd name="T75" fmla="*/ 120 h 121"/>
                <a:gd name="T76" fmla="*/ 514 w 799"/>
                <a:gd name="T77" fmla="*/ 120 h 121"/>
                <a:gd name="T78" fmla="*/ 486 w 799"/>
                <a:gd name="T79" fmla="*/ 120 h 121"/>
                <a:gd name="T80" fmla="*/ 457 w 799"/>
                <a:gd name="T81" fmla="*/ 120 h 121"/>
                <a:gd name="T82" fmla="*/ 430 w 799"/>
                <a:gd name="T83" fmla="*/ 120 h 121"/>
                <a:gd name="T84" fmla="*/ 402 w 799"/>
                <a:gd name="T85" fmla="*/ 120 h 121"/>
                <a:gd name="T86" fmla="*/ 375 w 799"/>
                <a:gd name="T87" fmla="*/ 120 h 121"/>
                <a:gd name="T88" fmla="*/ 347 w 799"/>
                <a:gd name="T89" fmla="*/ 120 h 121"/>
                <a:gd name="T90" fmla="*/ 319 w 799"/>
                <a:gd name="T91" fmla="*/ 120 h 121"/>
                <a:gd name="T92" fmla="*/ 291 w 799"/>
                <a:gd name="T93" fmla="*/ 120 h 121"/>
                <a:gd name="T94" fmla="*/ 262 w 799"/>
                <a:gd name="T95" fmla="*/ 120 h 121"/>
                <a:gd name="T96" fmla="*/ 235 w 799"/>
                <a:gd name="T97" fmla="*/ 120 h 121"/>
                <a:gd name="T98" fmla="*/ 207 w 799"/>
                <a:gd name="T99" fmla="*/ 120 h 121"/>
                <a:gd name="T100" fmla="*/ 179 w 799"/>
                <a:gd name="T101" fmla="*/ 120 h 121"/>
                <a:gd name="T102" fmla="*/ 151 w 799"/>
                <a:gd name="T103" fmla="*/ 120 h 121"/>
                <a:gd name="T104" fmla="*/ 123 w 799"/>
                <a:gd name="T105" fmla="*/ 120 h 121"/>
                <a:gd name="T106" fmla="*/ 95 w 799"/>
                <a:gd name="T107" fmla="*/ 120 h 121"/>
                <a:gd name="T108" fmla="*/ 67 w 799"/>
                <a:gd name="T109" fmla="*/ 120 h 121"/>
                <a:gd name="T110" fmla="*/ 39 w 799"/>
                <a:gd name="T111" fmla="*/ 120 h 121"/>
                <a:gd name="T112" fmla="*/ 12 w 799"/>
                <a:gd name="T113" fmla="*/ 120 h 1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9"/>
                <a:gd name="T172" fmla="*/ 0 h 121"/>
                <a:gd name="T173" fmla="*/ 799 w 799"/>
                <a:gd name="T174" fmla="*/ 121 h 1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9" h="121">
                  <a:moveTo>
                    <a:pt x="0" y="120"/>
                  </a:moveTo>
                  <a:lnTo>
                    <a:pt x="4" y="120"/>
                  </a:lnTo>
                  <a:lnTo>
                    <a:pt x="7" y="120"/>
                  </a:lnTo>
                  <a:lnTo>
                    <a:pt x="12" y="120"/>
                  </a:lnTo>
                  <a:lnTo>
                    <a:pt x="15" y="120"/>
                  </a:lnTo>
                  <a:lnTo>
                    <a:pt x="20" y="120"/>
                  </a:lnTo>
                  <a:lnTo>
                    <a:pt x="23" y="120"/>
                  </a:lnTo>
                  <a:lnTo>
                    <a:pt x="28" y="120"/>
                  </a:lnTo>
                  <a:lnTo>
                    <a:pt x="31" y="120"/>
                  </a:lnTo>
                  <a:lnTo>
                    <a:pt x="35" y="120"/>
                  </a:lnTo>
                  <a:lnTo>
                    <a:pt x="39" y="120"/>
                  </a:lnTo>
                  <a:lnTo>
                    <a:pt x="43" y="120"/>
                  </a:lnTo>
                  <a:lnTo>
                    <a:pt x="47" y="120"/>
                  </a:lnTo>
                  <a:lnTo>
                    <a:pt x="51" y="120"/>
                  </a:lnTo>
                  <a:lnTo>
                    <a:pt x="55" y="120"/>
                  </a:lnTo>
                  <a:lnTo>
                    <a:pt x="59" y="120"/>
                  </a:lnTo>
                  <a:lnTo>
                    <a:pt x="63" y="120"/>
                  </a:lnTo>
                  <a:lnTo>
                    <a:pt x="67" y="120"/>
                  </a:lnTo>
                  <a:lnTo>
                    <a:pt x="71" y="120"/>
                  </a:lnTo>
                  <a:lnTo>
                    <a:pt x="75" y="120"/>
                  </a:lnTo>
                  <a:lnTo>
                    <a:pt x="79" y="120"/>
                  </a:lnTo>
                  <a:lnTo>
                    <a:pt x="84" y="120"/>
                  </a:lnTo>
                  <a:lnTo>
                    <a:pt x="87" y="120"/>
                  </a:lnTo>
                  <a:lnTo>
                    <a:pt x="92" y="120"/>
                  </a:lnTo>
                  <a:lnTo>
                    <a:pt x="95" y="120"/>
                  </a:lnTo>
                  <a:lnTo>
                    <a:pt x="100" y="120"/>
                  </a:lnTo>
                  <a:lnTo>
                    <a:pt x="103" y="120"/>
                  </a:lnTo>
                  <a:lnTo>
                    <a:pt x="108" y="120"/>
                  </a:lnTo>
                  <a:lnTo>
                    <a:pt x="110" y="120"/>
                  </a:lnTo>
                  <a:lnTo>
                    <a:pt x="115" y="120"/>
                  </a:lnTo>
                  <a:lnTo>
                    <a:pt x="119" y="120"/>
                  </a:lnTo>
                  <a:lnTo>
                    <a:pt x="123" y="120"/>
                  </a:lnTo>
                  <a:lnTo>
                    <a:pt x="127" y="120"/>
                  </a:lnTo>
                  <a:lnTo>
                    <a:pt x="131" y="120"/>
                  </a:lnTo>
                  <a:lnTo>
                    <a:pt x="135" y="120"/>
                  </a:lnTo>
                  <a:lnTo>
                    <a:pt x="139" y="120"/>
                  </a:lnTo>
                  <a:lnTo>
                    <a:pt x="143" y="120"/>
                  </a:lnTo>
                  <a:lnTo>
                    <a:pt x="147" y="120"/>
                  </a:lnTo>
                  <a:lnTo>
                    <a:pt x="151" y="120"/>
                  </a:lnTo>
                  <a:lnTo>
                    <a:pt x="155" y="120"/>
                  </a:lnTo>
                  <a:lnTo>
                    <a:pt x="159" y="120"/>
                  </a:lnTo>
                  <a:lnTo>
                    <a:pt x="164" y="120"/>
                  </a:lnTo>
                  <a:lnTo>
                    <a:pt x="167" y="120"/>
                  </a:lnTo>
                  <a:lnTo>
                    <a:pt x="172" y="120"/>
                  </a:lnTo>
                  <a:lnTo>
                    <a:pt x="174" y="120"/>
                  </a:lnTo>
                  <a:lnTo>
                    <a:pt x="179" y="120"/>
                  </a:lnTo>
                  <a:lnTo>
                    <a:pt x="182" y="120"/>
                  </a:lnTo>
                  <a:lnTo>
                    <a:pt x="187" y="120"/>
                  </a:lnTo>
                  <a:lnTo>
                    <a:pt x="190" y="120"/>
                  </a:lnTo>
                  <a:lnTo>
                    <a:pt x="195" y="120"/>
                  </a:lnTo>
                  <a:lnTo>
                    <a:pt x="199" y="120"/>
                  </a:lnTo>
                  <a:lnTo>
                    <a:pt x="203" y="120"/>
                  </a:lnTo>
                  <a:lnTo>
                    <a:pt x="207" y="120"/>
                  </a:lnTo>
                  <a:lnTo>
                    <a:pt x="211" y="120"/>
                  </a:lnTo>
                  <a:lnTo>
                    <a:pt x="215" y="120"/>
                  </a:lnTo>
                  <a:lnTo>
                    <a:pt x="219" y="120"/>
                  </a:lnTo>
                  <a:lnTo>
                    <a:pt x="223" y="120"/>
                  </a:lnTo>
                  <a:lnTo>
                    <a:pt x="227" y="120"/>
                  </a:lnTo>
                  <a:lnTo>
                    <a:pt x="231" y="120"/>
                  </a:lnTo>
                  <a:lnTo>
                    <a:pt x="235" y="120"/>
                  </a:lnTo>
                  <a:lnTo>
                    <a:pt x="239" y="120"/>
                  </a:lnTo>
                  <a:lnTo>
                    <a:pt x="243" y="120"/>
                  </a:lnTo>
                  <a:lnTo>
                    <a:pt x="246" y="120"/>
                  </a:lnTo>
                  <a:lnTo>
                    <a:pt x="251" y="120"/>
                  </a:lnTo>
                  <a:lnTo>
                    <a:pt x="254" y="120"/>
                  </a:lnTo>
                  <a:lnTo>
                    <a:pt x="259" y="120"/>
                  </a:lnTo>
                  <a:lnTo>
                    <a:pt x="262" y="120"/>
                  </a:lnTo>
                  <a:lnTo>
                    <a:pt x="267" y="120"/>
                  </a:lnTo>
                  <a:lnTo>
                    <a:pt x="270" y="120"/>
                  </a:lnTo>
                  <a:lnTo>
                    <a:pt x="275" y="120"/>
                  </a:lnTo>
                  <a:lnTo>
                    <a:pt x="279" y="120"/>
                  </a:lnTo>
                  <a:lnTo>
                    <a:pt x="283" y="120"/>
                  </a:lnTo>
                  <a:lnTo>
                    <a:pt x="287" y="120"/>
                  </a:lnTo>
                  <a:lnTo>
                    <a:pt x="291" y="120"/>
                  </a:lnTo>
                  <a:lnTo>
                    <a:pt x="295" y="120"/>
                  </a:lnTo>
                  <a:lnTo>
                    <a:pt x="299" y="120"/>
                  </a:lnTo>
                  <a:lnTo>
                    <a:pt x="303" y="120"/>
                  </a:lnTo>
                  <a:lnTo>
                    <a:pt x="307" y="120"/>
                  </a:lnTo>
                  <a:lnTo>
                    <a:pt x="311" y="120"/>
                  </a:lnTo>
                  <a:lnTo>
                    <a:pt x="315" y="120"/>
                  </a:lnTo>
                  <a:lnTo>
                    <a:pt x="319" y="120"/>
                  </a:lnTo>
                  <a:lnTo>
                    <a:pt x="323" y="120"/>
                  </a:lnTo>
                  <a:lnTo>
                    <a:pt x="326" y="120"/>
                  </a:lnTo>
                  <a:lnTo>
                    <a:pt x="331" y="120"/>
                  </a:lnTo>
                  <a:lnTo>
                    <a:pt x="334" y="120"/>
                  </a:lnTo>
                  <a:lnTo>
                    <a:pt x="339" y="120"/>
                  </a:lnTo>
                  <a:lnTo>
                    <a:pt x="342" y="120"/>
                  </a:lnTo>
                  <a:lnTo>
                    <a:pt x="347" y="120"/>
                  </a:lnTo>
                  <a:lnTo>
                    <a:pt x="350" y="120"/>
                  </a:lnTo>
                  <a:lnTo>
                    <a:pt x="355" y="120"/>
                  </a:lnTo>
                  <a:lnTo>
                    <a:pt x="359" y="120"/>
                  </a:lnTo>
                  <a:lnTo>
                    <a:pt x="363" y="120"/>
                  </a:lnTo>
                  <a:lnTo>
                    <a:pt x="367" y="120"/>
                  </a:lnTo>
                  <a:lnTo>
                    <a:pt x="371" y="120"/>
                  </a:lnTo>
                  <a:lnTo>
                    <a:pt x="375" y="120"/>
                  </a:lnTo>
                  <a:lnTo>
                    <a:pt x="379" y="120"/>
                  </a:lnTo>
                  <a:lnTo>
                    <a:pt x="383" y="120"/>
                  </a:lnTo>
                  <a:lnTo>
                    <a:pt x="387" y="120"/>
                  </a:lnTo>
                  <a:lnTo>
                    <a:pt x="390" y="120"/>
                  </a:lnTo>
                  <a:lnTo>
                    <a:pt x="395" y="120"/>
                  </a:lnTo>
                  <a:lnTo>
                    <a:pt x="398" y="120"/>
                  </a:lnTo>
                  <a:lnTo>
                    <a:pt x="402" y="120"/>
                  </a:lnTo>
                  <a:lnTo>
                    <a:pt x="406" y="120"/>
                  </a:lnTo>
                  <a:lnTo>
                    <a:pt x="410" y="120"/>
                  </a:lnTo>
                  <a:lnTo>
                    <a:pt x="414" y="0"/>
                  </a:lnTo>
                  <a:lnTo>
                    <a:pt x="418" y="2"/>
                  </a:lnTo>
                  <a:lnTo>
                    <a:pt x="422" y="5"/>
                  </a:lnTo>
                  <a:lnTo>
                    <a:pt x="426" y="7"/>
                  </a:lnTo>
                  <a:lnTo>
                    <a:pt x="430" y="10"/>
                  </a:lnTo>
                  <a:lnTo>
                    <a:pt x="434" y="11"/>
                  </a:lnTo>
                  <a:lnTo>
                    <a:pt x="438" y="13"/>
                  </a:lnTo>
                  <a:lnTo>
                    <a:pt x="442" y="16"/>
                  </a:lnTo>
                  <a:lnTo>
                    <a:pt x="447" y="18"/>
                  </a:lnTo>
                  <a:lnTo>
                    <a:pt x="450" y="21"/>
                  </a:lnTo>
                  <a:lnTo>
                    <a:pt x="454" y="22"/>
                  </a:lnTo>
                  <a:lnTo>
                    <a:pt x="457" y="25"/>
                  </a:lnTo>
                  <a:lnTo>
                    <a:pt x="462" y="26"/>
                  </a:lnTo>
                  <a:lnTo>
                    <a:pt x="465" y="28"/>
                  </a:lnTo>
                  <a:lnTo>
                    <a:pt x="470" y="31"/>
                  </a:lnTo>
                  <a:lnTo>
                    <a:pt x="474" y="32"/>
                  </a:lnTo>
                  <a:lnTo>
                    <a:pt x="478" y="35"/>
                  </a:lnTo>
                  <a:lnTo>
                    <a:pt x="482" y="36"/>
                  </a:lnTo>
                  <a:lnTo>
                    <a:pt x="486" y="38"/>
                  </a:lnTo>
                  <a:lnTo>
                    <a:pt x="490" y="40"/>
                  </a:lnTo>
                  <a:lnTo>
                    <a:pt x="494" y="41"/>
                  </a:lnTo>
                  <a:lnTo>
                    <a:pt x="498" y="43"/>
                  </a:lnTo>
                  <a:lnTo>
                    <a:pt x="502" y="45"/>
                  </a:lnTo>
                  <a:lnTo>
                    <a:pt x="506" y="46"/>
                  </a:lnTo>
                  <a:lnTo>
                    <a:pt x="510" y="48"/>
                  </a:lnTo>
                  <a:lnTo>
                    <a:pt x="514" y="50"/>
                  </a:lnTo>
                  <a:lnTo>
                    <a:pt x="518" y="51"/>
                  </a:lnTo>
                  <a:lnTo>
                    <a:pt x="522" y="53"/>
                  </a:lnTo>
                  <a:lnTo>
                    <a:pt x="527" y="55"/>
                  </a:lnTo>
                  <a:lnTo>
                    <a:pt x="529" y="56"/>
                  </a:lnTo>
                  <a:lnTo>
                    <a:pt x="534" y="58"/>
                  </a:lnTo>
                  <a:lnTo>
                    <a:pt x="537" y="58"/>
                  </a:lnTo>
                  <a:lnTo>
                    <a:pt x="542" y="61"/>
                  </a:lnTo>
                  <a:lnTo>
                    <a:pt x="545" y="62"/>
                  </a:lnTo>
                  <a:lnTo>
                    <a:pt x="550" y="63"/>
                  </a:lnTo>
                  <a:lnTo>
                    <a:pt x="553" y="65"/>
                  </a:lnTo>
                  <a:lnTo>
                    <a:pt x="558" y="66"/>
                  </a:lnTo>
                  <a:lnTo>
                    <a:pt x="562" y="67"/>
                  </a:lnTo>
                  <a:lnTo>
                    <a:pt x="566" y="68"/>
                  </a:lnTo>
                  <a:lnTo>
                    <a:pt x="570" y="70"/>
                  </a:lnTo>
                  <a:lnTo>
                    <a:pt x="574" y="71"/>
                  </a:lnTo>
                  <a:lnTo>
                    <a:pt x="578" y="72"/>
                  </a:lnTo>
                  <a:lnTo>
                    <a:pt x="582" y="73"/>
                  </a:lnTo>
                  <a:lnTo>
                    <a:pt x="586" y="75"/>
                  </a:lnTo>
                  <a:lnTo>
                    <a:pt x="590" y="76"/>
                  </a:lnTo>
                  <a:lnTo>
                    <a:pt x="594" y="77"/>
                  </a:lnTo>
                  <a:lnTo>
                    <a:pt x="598" y="77"/>
                  </a:lnTo>
                  <a:lnTo>
                    <a:pt x="602" y="78"/>
                  </a:lnTo>
                  <a:lnTo>
                    <a:pt x="606" y="80"/>
                  </a:lnTo>
                  <a:lnTo>
                    <a:pt x="609" y="81"/>
                  </a:lnTo>
                  <a:lnTo>
                    <a:pt x="614" y="81"/>
                  </a:lnTo>
                  <a:lnTo>
                    <a:pt x="617" y="83"/>
                  </a:lnTo>
                  <a:lnTo>
                    <a:pt x="622" y="83"/>
                  </a:lnTo>
                  <a:lnTo>
                    <a:pt x="625" y="85"/>
                  </a:lnTo>
                  <a:lnTo>
                    <a:pt x="630" y="86"/>
                  </a:lnTo>
                  <a:lnTo>
                    <a:pt x="633" y="86"/>
                  </a:lnTo>
                  <a:lnTo>
                    <a:pt x="638" y="87"/>
                  </a:lnTo>
                  <a:lnTo>
                    <a:pt x="642" y="88"/>
                  </a:lnTo>
                  <a:lnTo>
                    <a:pt x="646" y="88"/>
                  </a:lnTo>
                  <a:lnTo>
                    <a:pt x="650" y="90"/>
                  </a:lnTo>
                  <a:lnTo>
                    <a:pt x="654" y="91"/>
                  </a:lnTo>
                  <a:lnTo>
                    <a:pt x="658" y="91"/>
                  </a:lnTo>
                  <a:lnTo>
                    <a:pt x="662" y="92"/>
                  </a:lnTo>
                  <a:lnTo>
                    <a:pt x="666" y="92"/>
                  </a:lnTo>
                  <a:lnTo>
                    <a:pt x="668" y="93"/>
                  </a:lnTo>
                  <a:lnTo>
                    <a:pt x="673" y="93"/>
                  </a:lnTo>
                  <a:lnTo>
                    <a:pt x="678" y="95"/>
                  </a:lnTo>
                  <a:lnTo>
                    <a:pt x="681" y="96"/>
                  </a:lnTo>
                  <a:lnTo>
                    <a:pt x="686" y="96"/>
                  </a:lnTo>
                  <a:lnTo>
                    <a:pt x="689" y="97"/>
                  </a:lnTo>
                  <a:lnTo>
                    <a:pt x="694" y="97"/>
                  </a:lnTo>
                  <a:lnTo>
                    <a:pt x="697" y="98"/>
                  </a:lnTo>
                  <a:lnTo>
                    <a:pt x="702" y="98"/>
                  </a:lnTo>
                  <a:lnTo>
                    <a:pt x="705" y="98"/>
                  </a:lnTo>
                  <a:lnTo>
                    <a:pt x="710" y="100"/>
                  </a:lnTo>
                  <a:lnTo>
                    <a:pt x="713" y="101"/>
                  </a:lnTo>
                  <a:lnTo>
                    <a:pt x="718" y="101"/>
                  </a:lnTo>
                  <a:lnTo>
                    <a:pt x="722" y="101"/>
                  </a:lnTo>
                  <a:lnTo>
                    <a:pt x="726" y="102"/>
                  </a:lnTo>
                  <a:lnTo>
                    <a:pt x="730" y="102"/>
                  </a:lnTo>
                  <a:lnTo>
                    <a:pt x="734" y="103"/>
                  </a:lnTo>
                  <a:lnTo>
                    <a:pt x="737" y="103"/>
                  </a:lnTo>
                  <a:lnTo>
                    <a:pt x="740" y="103"/>
                  </a:lnTo>
                  <a:lnTo>
                    <a:pt x="745" y="105"/>
                  </a:lnTo>
                  <a:lnTo>
                    <a:pt x="748" y="105"/>
                  </a:lnTo>
                  <a:lnTo>
                    <a:pt x="753" y="106"/>
                  </a:lnTo>
                  <a:lnTo>
                    <a:pt x="758" y="106"/>
                  </a:lnTo>
                  <a:lnTo>
                    <a:pt x="761" y="106"/>
                  </a:lnTo>
                  <a:lnTo>
                    <a:pt x="766" y="106"/>
                  </a:lnTo>
                  <a:lnTo>
                    <a:pt x="769" y="107"/>
                  </a:lnTo>
                  <a:lnTo>
                    <a:pt x="774" y="107"/>
                  </a:lnTo>
                  <a:lnTo>
                    <a:pt x="777" y="108"/>
                  </a:lnTo>
                  <a:lnTo>
                    <a:pt x="782" y="108"/>
                  </a:lnTo>
                  <a:lnTo>
                    <a:pt x="785" y="108"/>
                  </a:lnTo>
                  <a:lnTo>
                    <a:pt x="790" y="108"/>
                  </a:lnTo>
                  <a:lnTo>
                    <a:pt x="793" y="108"/>
                  </a:lnTo>
                  <a:lnTo>
                    <a:pt x="798" y="110"/>
                  </a:lnTo>
                  <a:lnTo>
                    <a:pt x="798" y="120"/>
                  </a:lnTo>
                  <a:lnTo>
                    <a:pt x="793" y="120"/>
                  </a:lnTo>
                  <a:lnTo>
                    <a:pt x="790" y="120"/>
                  </a:lnTo>
                  <a:lnTo>
                    <a:pt x="785" y="120"/>
                  </a:lnTo>
                  <a:lnTo>
                    <a:pt x="782" y="120"/>
                  </a:lnTo>
                  <a:lnTo>
                    <a:pt x="777" y="120"/>
                  </a:lnTo>
                  <a:lnTo>
                    <a:pt x="774" y="120"/>
                  </a:lnTo>
                  <a:lnTo>
                    <a:pt x="769" y="120"/>
                  </a:lnTo>
                  <a:lnTo>
                    <a:pt x="766" y="120"/>
                  </a:lnTo>
                  <a:lnTo>
                    <a:pt x="761" y="120"/>
                  </a:lnTo>
                  <a:lnTo>
                    <a:pt x="758" y="120"/>
                  </a:lnTo>
                  <a:lnTo>
                    <a:pt x="753" y="120"/>
                  </a:lnTo>
                  <a:lnTo>
                    <a:pt x="748" y="120"/>
                  </a:lnTo>
                  <a:lnTo>
                    <a:pt x="745" y="120"/>
                  </a:lnTo>
                  <a:lnTo>
                    <a:pt x="740" y="120"/>
                  </a:lnTo>
                  <a:lnTo>
                    <a:pt x="737" y="120"/>
                  </a:lnTo>
                  <a:lnTo>
                    <a:pt x="734" y="120"/>
                  </a:lnTo>
                  <a:lnTo>
                    <a:pt x="730" y="120"/>
                  </a:lnTo>
                  <a:lnTo>
                    <a:pt x="726" y="120"/>
                  </a:lnTo>
                  <a:lnTo>
                    <a:pt x="722" y="120"/>
                  </a:lnTo>
                  <a:lnTo>
                    <a:pt x="718" y="120"/>
                  </a:lnTo>
                  <a:lnTo>
                    <a:pt x="713" y="120"/>
                  </a:lnTo>
                  <a:lnTo>
                    <a:pt x="710" y="120"/>
                  </a:lnTo>
                  <a:lnTo>
                    <a:pt x="705" y="120"/>
                  </a:lnTo>
                  <a:lnTo>
                    <a:pt x="702" y="120"/>
                  </a:lnTo>
                  <a:lnTo>
                    <a:pt x="697" y="120"/>
                  </a:lnTo>
                  <a:lnTo>
                    <a:pt x="694" y="120"/>
                  </a:lnTo>
                  <a:lnTo>
                    <a:pt x="689" y="120"/>
                  </a:lnTo>
                  <a:lnTo>
                    <a:pt x="686" y="120"/>
                  </a:lnTo>
                  <a:lnTo>
                    <a:pt x="681" y="120"/>
                  </a:lnTo>
                  <a:lnTo>
                    <a:pt x="678" y="120"/>
                  </a:lnTo>
                  <a:lnTo>
                    <a:pt x="673" y="120"/>
                  </a:lnTo>
                  <a:lnTo>
                    <a:pt x="668" y="120"/>
                  </a:lnTo>
                  <a:lnTo>
                    <a:pt x="666" y="120"/>
                  </a:lnTo>
                  <a:lnTo>
                    <a:pt x="662" y="120"/>
                  </a:lnTo>
                  <a:lnTo>
                    <a:pt x="658" y="120"/>
                  </a:lnTo>
                  <a:lnTo>
                    <a:pt x="654" y="120"/>
                  </a:lnTo>
                  <a:lnTo>
                    <a:pt x="650" y="120"/>
                  </a:lnTo>
                  <a:lnTo>
                    <a:pt x="646" y="120"/>
                  </a:lnTo>
                  <a:lnTo>
                    <a:pt x="642" y="120"/>
                  </a:lnTo>
                  <a:lnTo>
                    <a:pt x="638" y="120"/>
                  </a:lnTo>
                  <a:lnTo>
                    <a:pt x="633" y="120"/>
                  </a:lnTo>
                  <a:lnTo>
                    <a:pt x="630" y="120"/>
                  </a:lnTo>
                  <a:lnTo>
                    <a:pt x="625" y="120"/>
                  </a:lnTo>
                  <a:lnTo>
                    <a:pt x="622" y="120"/>
                  </a:lnTo>
                  <a:lnTo>
                    <a:pt x="617" y="120"/>
                  </a:lnTo>
                  <a:lnTo>
                    <a:pt x="614" y="120"/>
                  </a:lnTo>
                  <a:lnTo>
                    <a:pt x="609" y="120"/>
                  </a:lnTo>
                  <a:lnTo>
                    <a:pt x="606" y="120"/>
                  </a:lnTo>
                  <a:lnTo>
                    <a:pt x="602" y="120"/>
                  </a:lnTo>
                  <a:lnTo>
                    <a:pt x="598" y="120"/>
                  </a:lnTo>
                  <a:lnTo>
                    <a:pt x="594" y="120"/>
                  </a:lnTo>
                  <a:lnTo>
                    <a:pt x="590" y="120"/>
                  </a:lnTo>
                  <a:lnTo>
                    <a:pt x="586" y="120"/>
                  </a:lnTo>
                  <a:lnTo>
                    <a:pt x="582" y="120"/>
                  </a:lnTo>
                  <a:lnTo>
                    <a:pt x="578" y="120"/>
                  </a:lnTo>
                  <a:lnTo>
                    <a:pt x="574" y="120"/>
                  </a:lnTo>
                  <a:lnTo>
                    <a:pt x="570" y="120"/>
                  </a:lnTo>
                  <a:lnTo>
                    <a:pt x="566" y="120"/>
                  </a:lnTo>
                  <a:lnTo>
                    <a:pt x="562" y="120"/>
                  </a:lnTo>
                  <a:lnTo>
                    <a:pt x="558" y="120"/>
                  </a:lnTo>
                  <a:lnTo>
                    <a:pt x="553" y="120"/>
                  </a:lnTo>
                  <a:lnTo>
                    <a:pt x="550" y="120"/>
                  </a:lnTo>
                  <a:lnTo>
                    <a:pt x="545" y="120"/>
                  </a:lnTo>
                  <a:lnTo>
                    <a:pt x="542" y="120"/>
                  </a:lnTo>
                  <a:lnTo>
                    <a:pt x="537" y="120"/>
                  </a:lnTo>
                  <a:lnTo>
                    <a:pt x="534" y="120"/>
                  </a:lnTo>
                  <a:lnTo>
                    <a:pt x="529" y="120"/>
                  </a:lnTo>
                  <a:lnTo>
                    <a:pt x="527" y="120"/>
                  </a:lnTo>
                  <a:lnTo>
                    <a:pt x="522" y="120"/>
                  </a:lnTo>
                  <a:lnTo>
                    <a:pt x="518" y="120"/>
                  </a:lnTo>
                  <a:lnTo>
                    <a:pt x="514" y="120"/>
                  </a:lnTo>
                  <a:lnTo>
                    <a:pt x="510" y="120"/>
                  </a:lnTo>
                  <a:lnTo>
                    <a:pt x="506" y="120"/>
                  </a:lnTo>
                  <a:lnTo>
                    <a:pt x="502" y="120"/>
                  </a:lnTo>
                  <a:lnTo>
                    <a:pt x="498" y="120"/>
                  </a:lnTo>
                  <a:lnTo>
                    <a:pt x="494" y="120"/>
                  </a:lnTo>
                  <a:lnTo>
                    <a:pt x="490" y="120"/>
                  </a:lnTo>
                  <a:lnTo>
                    <a:pt x="486" y="120"/>
                  </a:lnTo>
                  <a:lnTo>
                    <a:pt x="482" y="120"/>
                  </a:lnTo>
                  <a:lnTo>
                    <a:pt x="478" y="120"/>
                  </a:lnTo>
                  <a:lnTo>
                    <a:pt x="474" y="120"/>
                  </a:lnTo>
                  <a:lnTo>
                    <a:pt x="470" y="120"/>
                  </a:lnTo>
                  <a:lnTo>
                    <a:pt x="465" y="120"/>
                  </a:lnTo>
                  <a:lnTo>
                    <a:pt x="462" y="120"/>
                  </a:lnTo>
                  <a:lnTo>
                    <a:pt x="457" y="120"/>
                  </a:lnTo>
                  <a:lnTo>
                    <a:pt x="454" y="120"/>
                  </a:lnTo>
                  <a:lnTo>
                    <a:pt x="450" y="120"/>
                  </a:lnTo>
                  <a:lnTo>
                    <a:pt x="447" y="120"/>
                  </a:lnTo>
                  <a:lnTo>
                    <a:pt x="442" y="120"/>
                  </a:lnTo>
                  <a:lnTo>
                    <a:pt x="438" y="120"/>
                  </a:lnTo>
                  <a:lnTo>
                    <a:pt x="434" y="120"/>
                  </a:lnTo>
                  <a:lnTo>
                    <a:pt x="430" y="120"/>
                  </a:lnTo>
                  <a:lnTo>
                    <a:pt x="426" y="120"/>
                  </a:lnTo>
                  <a:lnTo>
                    <a:pt x="422" y="120"/>
                  </a:lnTo>
                  <a:lnTo>
                    <a:pt x="418" y="120"/>
                  </a:lnTo>
                  <a:lnTo>
                    <a:pt x="414" y="120"/>
                  </a:lnTo>
                  <a:lnTo>
                    <a:pt x="410" y="120"/>
                  </a:lnTo>
                  <a:lnTo>
                    <a:pt x="406" y="120"/>
                  </a:lnTo>
                  <a:lnTo>
                    <a:pt x="402" y="120"/>
                  </a:lnTo>
                  <a:lnTo>
                    <a:pt x="398" y="120"/>
                  </a:lnTo>
                  <a:lnTo>
                    <a:pt x="395" y="120"/>
                  </a:lnTo>
                  <a:lnTo>
                    <a:pt x="390" y="120"/>
                  </a:lnTo>
                  <a:lnTo>
                    <a:pt x="387" y="120"/>
                  </a:lnTo>
                  <a:lnTo>
                    <a:pt x="383" y="120"/>
                  </a:lnTo>
                  <a:lnTo>
                    <a:pt x="379" y="120"/>
                  </a:lnTo>
                  <a:lnTo>
                    <a:pt x="375" y="120"/>
                  </a:lnTo>
                  <a:lnTo>
                    <a:pt x="371" y="120"/>
                  </a:lnTo>
                  <a:lnTo>
                    <a:pt x="367" y="120"/>
                  </a:lnTo>
                  <a:lnTo>
                    <a:pt x="363" y="120"/>
                  </a:lnTo>
                  <a:lnTo>
                    <a:pt x="359" y="120"/>
                  </a:lnTo>
                  <a:lnTo>
                    <a:pt x="355" y="120"/>
                  </a:lnTo>
                  <a:lnTo>
                    <a:pt x="350" y="120"/>
                  </a:lnTo>
                  <a:lnTo>
                    <a:pt x="347" y="120"/>
                  </a:lnTo>
                  <a:lnTo>
                    <a:pt x="342" y="120"/>
                  </a:lnTo>
                  <a:lnTo>
                    <a:pt x="339" y="120"/>
                  </a:lnTo>
                  <a:lnTo>
                    <a:pt x="334" y="120"/>
                  </a:lnTo>
                  <a:lnTo>
                    <a:pt x="331" y="120"/>
                  </a:lnTo>
                  <a:lnTo>
                    <a:pt x="326" y="120"/>
                  </a:lnTo>
                  <a:lnTo>
                    <a:pt x="323" y="120"/>
                  </a:lnTo>
                  <a:lnTo>
                    <a:pt x="319" y="120"/>
                  </a:lnTo>
                  <a:lnTo>
                    <a:pt x="315" y="120"/>
                  </a:lnTo>
                  <a:lnTo>
                    <a:pt x="311" y="120"/>
                  </a:lnTo>
                  <a:lnTo>
                    <a:pt x="307" y="120"/>
                  </a:lnTo>
                  <a:lnTo>
                    <a:pt x="303" y="120"/>
                  </a:lnTo>
                  <a:lnTo>
                    <a:pt x="299" y="120"/>
                  </a:lnTo>
                  <a:lnTo>
                    <a:pt x="295" y="120"/>
                  </a:lnTo>
                  <a:lnTo>
                    <a:pt x="291" y="120"/>
                  </a:lnTo>
                  <a:lnTo>
                    <a:pt x="287" y="120"/>
                  </a:lnTo>
                  <a:lnTo>
                    <a:pt x="283" y="120"/>
                  </a:lnTo>
                  <a:lnTo>
                    <a:pt x="279" y="120"/>
                  </a:lnTo>
                  <a:lnTo>
                    <a:pt x="275" y="120"/>
                  </a:lnTo>
                  <a:lnTo>
                    <a:pt x="270" y="120"/>
                  </a:lnTo>
                  <a:lnTo>
                    <a:pt x="267" y="120"/>
                  </a:lnTo>
                  <a:lnTo>
                    <a:pt x="262" y="120"/>
                  </a:lnTo>
                  <a:lnTo>
                    <a:pt x="259" y="120"/>
                  </a:lnTo>
                  <a:lnTo>
                    <a:pt x="254" y="120"/>
                  </a:lnTo>
                  <a:lnTo>
                    <a:pt x="251" y="120"/>
                  </a:lnTo>
                  <a:lnTo>
                    <a:pt x="246" y="120"/>
                  </a:lnTo>
                  <a:lnTo>
                    <a:pt x="243" y="120"/>
                  </a:lnTo>
                  <a:lnTo>
                    <a:pt x="239" y="120"/>
                  </a:lnTo>
                  <a:lnTo>
                    <a:pt x="235" y="120"/>
                  </a:lnTo>
                  <a:lnTo>
                    <a:pt x="231" y="120"/>
                  </a:lnTo>
                  <a:lnTo>
                    <a:pt x="227" y="120"/>
                  </a:lnTo>
                  <a:lnTo>
                    <a:pt x="223" y="120"/>
                  </a:lnTo>
                  <a:lnTo>
                    <a:pt x="219" y="120"/>
                  </a:lnTo>
                  <a:lnTo>
                    <a:pt x="215" y="120"/>
                  </a:lnTo>
                  <a:lnTo>
                    <a:pt x="211" y="120"/>
                  </a:lnTo>
                  <a:lnTo>
                    <a:pt x="207" y="120"/>
                  </a:lnTo>
                  <a:lnTo>
                    <a:pt x="203" y="120"/>
                  </a:lnTo>
                  <a:lnTo>
                    <a:pt x="199" y="120"/>
                  </a:lnTo>
                  <a:lnTo>
                    <a:pt x="195" y="120"/>
                  </a:lnTo>
                  <a:lnTo>
                    <a:pt x="190" y="120"/>
                  </a:lnTo>
                  <a:lnTo>
                    <a:pt x="187" y="120"/>
                  </a:lnTo>
                  <a:lnTo>
                    <a:pt x="182" y="120"/>
                  </a:lnTo>
                  <a:lnTo>
                    <a:pt x="179" y="120"/>
                  </a:lnTo>
                  <a:lnTo>
                    <a:pt x="174" y="120"/>
                  </a:lnTo>
                  <a:lnTo>
                    <a:pt x="172" y="120"/>
                  </a:lnTo>
                  <a:lnTo>
                    <a:pt x="167" y="120"/>
                  </a:lnTo>
                  <a:lnTo>
                    <a:pt x="164" y="120"/>
                  </a:lnTo>
                  <a:lnTo>
                    <a:pt x="159" y="120"/>
                  </a:lnTo>
                  <a:lnTo>
                    <a:pt x="155" y="120"/>
                  </a:lnTo>
                  <a:lnTo>
                    <a:pt x="151" y="120"/>
                  </a:lnTo>
                  <a:lnTo>
                    <a:pt x="147" y="120"/>
                  </a:lnTo>
                  <a:lnTo>
                    <a:pt x="143" y="120"/>
                  </a:lnTo>
                  <a:lnTo>
                    <a:pt x="139" y="120"/>
                  </a:lnTo>
                  <a:lnTo>
                    <a:pt x="135" y="120"/>
                  </a:lnTo>
                  <a:lnTo>
                    <a:pt x="131" y="120"/>
                  </a:lnTo>
                  <a:lnTo>
                    <a:pt x="127" y="120"/>
                  </a:lnTo>
                  <a:lnTo>
                    <a:pt x="123" y="120"/>
                  </a:lnTo>
                  <a:lnTo>
                    <a:pt x="119" y="120"/>
                  </a:lnTo>
                  <a:lnTo>
                    <a:pt x="115" y="120"/>
                  </a:lnTo>
                  <a:lnTo>
                    <a:pt x="110" y="120"/>
                  </a:lnTo>
                  <a:lnTo>
                    <a:pt x="108" y="120"/>
                  </a:lnTo>
                  <a:lnTo>
                    <a:pt x="103" y="120"/>
                  </a:lnTo>
                  <a:lnTo>
                    <a:pt x="100" y="120"/>
                  </a:lnTo>
                  <a:lnTo>
                    <a:pt x="95" y="120"/>
                  </a:lnTo>
                  <a:lnTo>
                    <a:pt x="92" y="120"/>
                  </a:lnTo>
                  <a:lnTo>
                    <a:pt x="87" y="120"/>
                  </a:lnTo>
                  <a:lnTo>
                    <a:pt x="84" y="120"/>
                  </a:lnTo>
                  <a:lnTo>
                    <a:pt x="79" y="120"/>
                  </a:lnTo>
                  <a:lnTo>
                    <a:pt x="75" y="120"/>
                  </a:lnTo>
                  <a:lnTo>
                    <a:pt x="71" y="120"/>
                  </a:lnTo>
                  <a:lnTo>
                    <a:pt x="67" y="120"/>
                  </a:lnTo>
                  <a:lnTo>
                    <a:pt x="63" y="120"/>
                  </a:lnTo>
                  <a:lnTo>
                    <a:pt x="59" y="120"/>
                  </a:lnTo>
                  <a:lnTo>
                    <a:pt x="55" y="120"/>
                  </a:lnTo>
                  <a:lnTo>
                    <a:pt x="51" y="120"/>
                  </a:lnTo>
                  <a:lnTo>
                    <a:pt x="47" y="120"/>
                  </a:lnTo>
                  <a:lnTo>
                    <a:pt x="43" y="120"/>
                  </a:lnTo>
                  <a:lnTo>
                    <a:pt x="39" y="120"/>
                  </a:lnTo>
                  <a:lnTo>
                    <a:pt x="35" y="120"/>
                  </a:lnTo>
                  <a:lnTo>
                    <a:pt x="31" y="120"/>
                  </a:lnTo>
                  <a:lnTo>
                    <a:pt x="28" y="120"/>
                  </a:lnTo>
                  <a:lnTo>
                    <a:pt x="23" y="120"/>
                  </a:lnTo>
                  <a:lnTo>
                    <a:pt x="20" y="120"/>
                  </a:lnTo>
                  <a:lnTo>
                    <a:pt x="15" y="120"/>
                  </a:lnTo>
                  <a:lnTo>
                    <a:pt x="12" y="120"/>
                  </a:lnTo>
                  <a:lnTo>
                    <a:pt x="7" y="120"/>
                  </a:lnTo>
                  <a:lnTo>
                    <a:pt x="4" y="120"/>
                  </a:lnTo>
                  <a:lnTo>
                    <a:pt x="0" y="120"/>
                  </a:lnTo>
                </a:path>
              </a:pathLst>
            </a:custGeom>
            <a:solidFill>
              <a:srgbClr val="CC0000"/>
            </a:solidFill>
            <a:ln w="12700" cap="rnd">
              <a:noFill/>
              <a:round/>
              <a:headEnd/>
              <a:tailEnd/>
            </a:ln>
          </p:spPr>
          <p:txBody>
            <a:bodyPr/>
            <a:lstStyle/>
            <a:p>
              <a:endParaRPr lang="en-US"/>
            </a:p>
          </p:txBody>
        </p:sp>
        <p:sp>
          <p:nvSpPr>
            <p:cNvPr id="7188" name="Line 15"/>
            <p:cNvSpPr>
              <a:spLocks noChangeShapeType="1"/>
            </p:cNvSpPr>
            <p:nvPr/>
          </p:nvSpPr>
          <p:spPr bwMode="auto">
            <a:xfrm flipH="1">
              <a:off x="475" y="3169"/>
              <a:ext cx="2420" cy="0"/>
            </a:xfrm>
            <a:prstGeom prst="line">
              <a:avLst/>
            </a:prstGeom>
            <a:noFill/>
            <a:ln w="12700">
              <a:solidFill>
                <a:srgbClr val="000000"/>
              </a:solidFill>
              <a:round/>
              <a:headEnd/>
              <a:tailEnd/>
            </a:ln>
          </p:spPr>
          <p:txBody>
            <a:bodyPr wrap="none" anchor="ctr"/>
            <a:lstStyle/>
            <a:p>
              <a:endParaRPr lang="en-US"/>
            </a:p>
          </p:txBody>
        </p:sp>
        <p:sp>
          <p:nvSpPr>
            <p:cNvPr id="7189" name="Line 16"/>
            <p:cNvSpPr>
              <a:spLocks noChangeShapeType="1"/>
            </p:cNvSpPr>
            <p:nvPr/>
          </p:nvSpPr>
          <p:spPr bwMode="auto">
            <a:xfrm flipH="1">
              <a:off x="2607" y="2792"/>
              <a:ext cx="29" cy="246"/>
            </a:xfrm>
            <a:prstGeom prst="line">
              <a:avLst/>
            </a:prstGeom>
            <a:noFill/>
            <a:ln w="25400">
              <a:solidFill>
                <a:srgbClr val="000000"/>
              </a:solidFill>
              <a:round/>
              <a:headEnd/>
              <a:tailEnd type="triangle" w="med" len="med"/>
            </a:ln>
          </p:spPr>
          <p:txBody>
            <a:bodyPr wrap="none" anchor="ctr"/>
            <a:lstStyle/>
            <a:p>
              <a:endParaRPr lang="en-US"/>
            </a:p>
          </p:txBody>
        </p:sp>
        <p:sp>
          <p:nvSpPr>
            <p:cNvPr id="7190" name="Rectangle 17"/>
            <p:cNvSpPr>
              <a:spLocks noChangeArrowheads="1"/>
            </p:cNvSpPr>
            <p:nvPr/>
          </p:nvSpPr>
          <p:spPr bwMode="auto">
            <a:xfrm flipH="1">
              <a:off x="2208" y="2402"/>
              <a:ext cx="796"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sp>
          <p:nvSpPr>
            <p:cNvPr id="7191" name="Rectangle 18"/>
            <p:cNvSpPr>
              <a:spLocks noChangeArrowheads="1"/>
            </p:cNvSpPr>
            <p:nvPr/>
          </p:nvSpPr>
          <p:spPr bwMode="auto">
            <a:xfrm flipH="1">
              <a:off x="920" y="2888"/>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7192" name="Rectangle 19"/>
            <p:cNvSpPr>
              <a:spLocks noChangeArrowheads="1"/>
            </p:cNvSpPr>
            <p:nvPr/>
          </p:nvSpPr>
          <p:spPr bwMode="auto">
            <a:xfrm>
              <a:off x="1530" y="3662"/>
              <a:ext cx="35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a:t>
              </a:r>
            </a:p>
          </p:txBody>
        </p:sp>
        <p:graphicFrame>
          <p:nvGraphicFramePr>
            <p:cNvPr id="7173" name="Object 20">
              <a:hlinkClick r:id="" action="ppaction://ole?verb=0"/>
            </p:cNvPr>
            <p:cNvGraphicFramePr>
              <a:graphicFrameLocks/>
            </p:cNvGraphicFramePr>
            <p:nvPr/>
          </p:nvGraphicFramePr>
          <p:xfrm>
            <a:off x="2365" y="3718"/>
            <a:ext cx="591" cy="200"/>
          </p:xfrm>
          <a:graphic>
            <a:graphicData uri="http://schemas.openxmlformats.org/presentationml/2006/ole">
              <mc:AlternateContent xmlns:mc="http://schemas.openxmlformats.org/markup-compatibility/2006">
                <mc:Choice xmlns:v="urn:schemas-microsoft-com:vml" Requires="v">
                  <p:oleObj spid="_x0000_s157792" name="Equation" r:id="rId10" imgW="556920" imgH="150480" progId="Equation.2">
                    <p:embed/>
                  </p:oleObj>
                </mc:Choice>
                <mc:Fallback>
                  <p:oleObj name="Equation" r:id="rId10" imgW="556920" imgH="150480" progId="Equation.2">
                    <p:embed/>
                    <p:pic>
                      <p:nvPicPr>
                        <p:cNvPr id="0" name="Object 2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5" y="3718"/>
                          <a:ext cx="5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3" name="Line 21"/>
            <p:cNvSpPr>
              <a:spLocks noChangeShapeType="1"/>
            </p:cNvSpPr>
            <p:nvPr/>
          </p:nvSpPr>
          <p:spPr bwMode="auto">
            <a:xfrm>
              <a:off x="620" y="2936"/>
              <a:ext cx="125" cy="183"/>
            </a:xfrm>
            <a:prstGeom prst="line">
              <a:avLst/>
            </a:prstGeom>
            <a:noFill/>
            <a:ln w="25400">
              <a:solidFill>
                <a:srgbClr val="000000"/>
              </a:solidFill>
              <a:round/>
              <a:headEnd/>
              <a:tailEnd type="triangle" w="med" len="med"/>
            </a:ln>
          </p:spPr>
          <p:txBody>
            <a:bodyPr wrap="none" anchor="ctr"/>
            <a:lstStyle/>
            <a:p>
              <a:endParaRPr lang="en-US"/>
            </a:p>
          </p:txBody>
        </p:sp>
        <p:sp>
          <p:nvSpPr>
            <p:cNvPr id="7194" name="Rectangle 22"/>
            <p:cNvSpPr>
              <a:spLocks noChangeArrowheads="1"/>
            </p:cNvSpPr>
            <p:nvPr/>
          </p:nvSpPr>
          <p:spPr bwMode="auto">
            <a:xfrm flipH="1">
              <a:off x="414" y="2546"/>
              <a:ext cx="796"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graphicFrame>
          <p:nvGraphicFramePr>
            <p:cNvPr id="7174" name="Object 23">
              <a:hlinkClick r:id="" action="ppaction://ole?verb=0"/>
            </p:cNvPr>
            <p:cNvGraphicFramePr>
              <a:graphicFrameLocks/>
            </p:cNvGraphicFramePr>
            <p:nvPr/>
          </p:nvGraphicFramePr>
          <p:xfrm>
            <a:off x="559" y="3658"/>
            <a:ext cx="691" cy="192"/>
          </p:xfrm>
          <a:graphic>
            <a:graphicData uri="http://schemas.openxmlformats.org/presentationml/2006/ole">
              <mc:AlternateContent xmlns:mc="http://schemas.openxmlformats.org/markup-compatibility/2006">
                <mc:Choice xmlns:v="urn:schemas-microsoft-com:vml" Requires="v">
                  <p:oleObj spid="_x0000_s157793" name="Equation" r:id="rId12" imgW="658800" imgH="150480" progId="Equation.2">
                    <p:embed/>
                  </p:oleObj>
                </mc:Choice>
                <mc:Fallback>
                  <p:oleObj name="Equation" r:id="rId12" imgW="658800" imgH="150480" progId="Equation.2">
                    <p:embed/>
                    <p:pic>
                      <p:nvPicPr>
                        <p:cNvPr id="0" name="Object 2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9" y="3658"/>
                          <a:ext cx="6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24">
              <a:hlinkClick r:id="" action="ppaction://ole?verb=0"/>
            </p:cNvPr>
            <p:cNvGraphicFramePr>
              <a:graphicFrameLocks/>
            </p:cNvGraphicFramePr>
            <p:nvPr/>
          </p:nvGraphicFramePr>
          <p:xfrm>
            <a:off x="2490" y="2044"/>
            <a:ext cx="522" cy="409"/>
          </p:xfrm>
          <a:graphic>
            <a:graphicData uri="http://schemas.openxmlformats.org/presentationml/2006/ole">
              <mc:AlternateContent xmlns:mc="http://schemas.openxmlformats.org/markup-compatibility/2006">
                <mc:Choice xmlns:v="urn:schemas-microsoft-com:vml" Requires="v">
                  <p:oleObj spid="_x0000_s157794" name="Equation" r:id="rId14" imgW="544320" imgH="392040" progId="Equation.2">
                    <p:embed/>
                  </p:oleObj>
                </mc:Choice>
                <mc:Fallback>
                  <p:oleObj name="Equation" r:id="rId14" imgW="544320" imgH="392040" progId="Equation.2">
                    <p:embed/>
                    <p:pic>
                      <p:nvPicPr>
                        <p:cNvPr id="0" name="Object 2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0" y="2044"/>
                          <a:ext cx="522"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25">
              <a:hlinkClick r:id="" action="ppaction://ole?verb=0"/>
            </p:cNvPr>
            <p:cNvGraphicFramePr>
              <a:graphicFrameLocks/>
            </p:cNvGraphicFramePr>
            <p:nvPr/>
          </p:nvGraphicFramePr>
          <p:xfrm>
            <a:off x="444" y="2115"/>
            <a:ext cx="504" cy="398"/>
          </p:xfrm>
          <a:graphic>
            <a:graphicData uri="http://schemas.openxmlformats.org/presentationml/2006/ole">
              <mc:AlternateContent xmlns:mc="http://schemas.openxmlformats.org/markup-compatibility/2006">
                <mc:Choice xmlns:v="urn:schemas-microsoft-com:vml" Requires="v">
                  <p:oleObj spid="_x0000_s157795" name="Equation" r:id="rId16" imgW="544320" imgH="392040" progId="Equation.2">
                    <p:embed/>
                  </p:oleObj>
                </mc:Choice>
                <mc:Fallback>
                  <p:oleObj name="Equation" r:id="rId16" imgW="544320" imgH="392040" progId="Equation.2">
                    <p:embed/>
                    <p:pic>
                      <p:nvPicPr>
                        <p:cNvPr id="0" name="Object 2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 y="2115"/>
                          <a:ext cx="504"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5" name="Rectangle 26"/>
            <p:cNvSpPr>
              <a:spLocks noChangeArrowheads="1"/>
            </p:cNvSpPr>
            <p:nvPr/>
          </p:nvSpPr>
          <p:spPr bwMode="auto">
            <a:xfrm>
              <a:off x="624" y="3202"/>
              <a:ext cx="554" cy="229"/>
            </a:xfrm>
            <a:prstGeom prst="rect">
              <a:avLst/>
            </a:prstGeom>
            <a:noFill/>
            <a:ln w="12700">
              <a:noFill/>
              <a:miter lim="800000"/>
              <a:headEnd/>
              <a:tailEnd/>
            </a:ln>
          </p:spPr>
          <p:txBody>
            <a:bodyPr wrap="none" lIns="90488" tIns="44450" rIns="90488" bIns="44450">
              <a:spAutoFit/>
            </a:bodyPr>
            <a:lstStyle/>
            <a:p>
              <a:pPr algn="ctr"/>
              <a:r>
                <a:rPr lang="en-US" sz="1800" b="1" i="0">
                  <a:solidFill>
                    <a:schemeClr val="bg2"/>
                  </a:solidFill>
                  <a:latin typeface="Arial" pitchFamily="34" charset="0"/>
                </a:rPr>
                <a:t>72,223</a:t>
              </a:r>
            </a:p>
          </p:txBody>
        </p:sp>
        <p:sp>
          <p:nvSpPr>
            <p:cNvPr id="7196" name="Rectangle 27"/>
            <p:cNvSpPr>
              <a:spLocks noChangeArrowheads="1"/>
            </p:cNvSpPr>
            <p:nvPr/>
          </p:nvSpPr>
          <p:spPr bwMode="auto">
            <a:xfrm>
              <a:off x="2256" y="3202"/>
              <a:ext cx="554" cy="229"/>
            </a:xfrm>
            <a:prstGeom prst="rect">
              <a:avLst/>
            </a:prstGeom>
            <a:noFill/>
            <a:ln w="12700">
              <a:noFill/>
              <a:miter lim="800000"/>
              <a:headEnd/>
              <a:tailEnd/>
            </a:ln>
          </p:spPr>
          <p:txBody>
            <a:bodyPr wrap="none" lIns="90488" tIns="44450" rIns="90488" bIns="44450">
              <a:spAutoFit/>
            </a:bodyPr>
            <a:lstStyle/>
            <a:p>
              <a:pPr algn="ctr"/>
              <a:r>
                <a:rPr lang="en-US" sz="1800" b="1" i="0">
                  <a:solidFill>
                    <a:schemeClr val="bg2"/>
                  </a:solidFill>
                  <a:latin typeface="Arial" pitchFamily="34" charset="0"/>
                </a:rPr>
                <a:t>77,605</a:t>
              </a:r>
            </a:p>
          </p:txBody>
        </p:sp>
        <p:sp>
          <p:nvSpPr>
            <p:cNvPr id="7197" name="Line 28"/>
            <p:cNvSpPr>
              <a:spLocks noChangeShapeType="1"/>
            </p:cNvSpPr>
            <p:nvPr/>
          </p:nvSpPr>
          <p:spPr bwMode="auto">
            <a:xfrm>
              <a:off x="472" y="3648"/>
              <a:ext cx="2488" cy="0"/>
            </a:xfrm>
            <a:prstGeom prst="line">
              <a:avLst/>
            </a:prstGeom>
            <a:noFill/>
            <a:ln w="12700">
              <a:solidFill>
                <a:schemeClr val="bg2"/>
              </a:solidFill>
              <a:round/>
              <a:headEnd/>
              <a:tailEnd/>
            </a:ln>
          </p:spPr>
          <p:txBody>
            <a:bodyPr wrap="none" anchor="ctr"/>
            <a:lstStyle/>
            <a:p>
              <a:endParaRPr lang="en-US"/>
            </a:p>
          </p:txBody>
        </p:sp>
        <p:sp>
          <p:nvSpPr>
            <p:cNvPr id="7198" name="Line 29"/>
            <p:cNvSpPr>
              <a:spLocks noChangeShapeType="1"/>
            </p:cNvSpPr>
            <p:nvPr/>
          </p:nvSpPr>
          <p:spPr bwMode="auto">
            <a:xfrm flipV="1">
              <a:off x="1681" y="3578"/>
              <a:ext cx="0" cy="104"/>
            </a:xfrm>
            <a:prstGeom prst="line">
              <a:avLst/>
            </a:prstGeom>
            <a:noFill/>
            <a:ln w="12700">
              <a:solidFill>
                <a:schemeClr val="bg2"/>
              </a:solidFill>
              <a:round/>
              <a:headEnd/>
              <a:tailEnd/>
            </a:ln>
          </p:spPr>
          <p:txBody>
            <a:bodyPr wrap="none" anchor="ctr"/>
            <a:lstStyle/>
            <a:p>
              <a:endParaRPr lang="en-US"/>
            </a:p>
          </p:txBody>
        </p:sp>
        <p:sp>
          <p:nvSpPr>
            <p:cNvPr id="7199" name="Line 30"/>
            <p:cNvSpPr>
              <a:spLocks noChangeShapeType="1"/>
            </p:cNvSpPr>
            <p:nvPr/>
          </p:nvSpPr>
          <p:spPr bwMode="auto">
            <a:xfrm flipV="1">
              <a:off x="2506" y="3128"/>
              <a:ext cx="0" cy="104"/>
            </a:xfrm>
            <a:prstGeom prst="line">
              <a:avLst/>
            </a:prstGeom>
            <a:noFill/>
            <a:ln w="12700">
              <a:solidFill>
                <a:schemeClr val="bg2"/>
              </a:solidFill>
              <a:round/>
              <a:headEnd/>
              <a:tailEnd/>
            </a:ln>
          </p:spPr>
          <p:txBody>
            <a:bodyPr wrap="none" anchor="ctr"/>
            <a:lstStyle/>
            <a:p>
              <a:endParaRPr lang="en-US"/>
            </a:p>
          </p:txBody>
        </p:sp>
        <p:sp>
          <p:nvSpPr>
            <p:cNvPr id="7200" name="Line 31"/>
            <p:cNvSpPr>
              <a:spLocks noChangeShapeType="1"/>
            </p:cNvSpPr>
            <p:nvPr/>
          </p:nvSpPr>
          <p:spPr bwMode="auto">
            <a:xfrm flipV="1">
              <a:off x="2506" y="3578"/>
              <a:ext cx="0" cy="104"/>
            </a:xfrm>
            <a:prstGeom prst="line">
              <a:avLst/>
            </a:prstGeom>
            <a:noFill/>
            <a:ln w="12700">
              <a:solidFill>
                <a:schemeClr val="bg2"/>
              </a:solidFill>
              <a:round/>
              <a:headEnd/>
              <a:tailEnd/>
            </a:ln>
          </p:spPr>
          <p:txBody>
            <a:bodyPr wrap="none" anchor="ctr"/>
            <a:lstStyle/>
            <a:p>
              <a:endParaRPr lang="en-US"/>
            </a:p>
          </p:txBody>
        </p:sp>
        <p:sp>
          <p:nvSpPr>
            <p:cNvPr id="7201" name="Line 32"/>
            <p:cNvSpPr>
              <a:spLocks noChangeShapeType="1"/>
            </p:cNvSpPr>
            <p:nvPr/>
          </p:nvSpPr>
          <p:spPr bwMode="auto">
            <a:xfrm flipV="1">
              <a:off x="868" y="3128"/>
              <a:ext cx="0" cy="104"/>
            </a:xfrm>
            <a:prstGeom prst="line">
              <a:avLst/>
            </a:prstGeom>
            <a:noFill/>
            <a:ln w="12700">
              <a:solidFill>
                <a:schemeClr val="bg2"/>
              </a:solidFill>
              <a:round/>
              <a:headEnd/>
              <a:tailEnd/>
            </a:ln>
          </p:spPr>
          <p:txBody>
            <a:bodyPr wrap="none" anchor="ctr"/>
            <a:lstStyle/>
            <a:p>
              <a:endParaRPr lang="en-US"/>
            </a:p>
          </p:txBody>
        </p:sp>
        <p:sp>
          <p:nvSpPr>
            <p:cNvPr id="7202" name="Line 33"/>
            <p:cNvSpPr>
              <a:spLocks noChangeShapeType="1"/>
            </p:cNvSpPr>
            <p:nvPr/>
          </p:nvSpPr>
          <p:spPr bwMode="auto">
            <a:xfrm flipV="1">
              <a:off x="868" y="3578"/>
              <a:ext cx="0" cy="104"/>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820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8202" name="Rectangle 4"/>
          <p:cNvSpPr>
            <a:spLocks noGrp="1" noChangeArrowheads="1"/>
          </p:cNvSpPr>
          <p:nvPr>
            <p:ph type="title"/>
          </p:nvPr>
        </p:nvSpPr>
        <p:spPr>
          <a:xfrm>
            <a:off x="381000" y="133350"/>
            <a:ext cx="8420100" cy="1143000"/>
          </a:xfrm>
          <a:noFill/>
        </p:spPr>
        <p:txBody>
          <a:bodyPr lIns="90488" tIns="44450" rIns="90488" bIns="44450"/>
          <a:lstStyle/>
          <a:p>
            <a:r>
              <a:rPr lang="en-US" smtClean="0"/>
              <a:t>Net Income Example:</a:t>
            </a:r>
            <a:br>
              <a:rPr lang="en-US" smtClean="0"/>
            </a:br>
            <a:r>
              <a:rPr lang="en-US" smtClean="0"/>
              <a:t>Critical Value Method</a:t>
            </a:r>
          </a:p>
        </p:txBody>
      </p:sp>
      <p:graphicFrame>
        <p:nvGraphicFramePr>
          <p:cNvPr id="8194" name="Object 5">
            <a:hlinkClick r:id="" action="ppaction://ole?verb=0"/>
          </p:cNvPr>
          <p:cNvGraphicFramePr>
            <a:graphicFrameLocks/>
          </p:cNvGraphicFramePr>
          <p:nvPr/>
        </p:nvGraphicFramePr>
        <p:xfrm>
          <a:off x="2608263" y="4787900"/>
          <a:ext cx="4095750" cy="730250"/>
        </p:xfrm>
        <a:graphic>
          <a:graphicData uri="http://schemas.openxmlformats.org/presentationml/2006/ole">
            <mc:AlternateContent xmlns:mc="http://schemas.openxmlformats.org/markup-compatibility/2006">
              <mc:Choice xmlns:v="urn:schemas-microsoft-com:vml" Requires="v">
                <p:oleObj spid="_x0000_s158800" name="Equation" r:id="rId4" imgW="2500200" imgH="493560" progId="Equation.2">
                  <p:embed/>
                </p:oleObj>
              </mc:Choice>
              <mc:Fallback>
                <p:oleObj name="Equation" r:id="rId4" imgW="2500200" imgH="493560"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263" y="4787900"/>
                        <a:ext cx="4095750" cy="73025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6">
            <a:hlinkClick r:id="" action="ppaction://ole?verb=0"/>
          </p:cNvPr>
          <p:cNvGraphicFramePr>
            <a:graphicFrameLocks/>
          </p:cNvGraphicFramePr>
          <p:nvPr/>
        </p:nvGraphicFramePr>
        <p:xfrm>
          <a:off x="2557463" y="5710238"/>
          <a:ext cx="4195762" cy="474662"/>
        </p:xfrm>
        <a:graphic>
          <a:graphicData uri="http://schemas.openxmlformats.org/presentationml/2006/ole">
            <mc:AlternateContent xmlns:mc="http://schemas.openxmlformats.org/markup-compatibility/2006">
              <mc:Choice xmlns:v="urn:schemas-microsoft-com:vml" Requires="v">
                <p:oleObj spid="_x0000_s158801" name="Equation" r:id="rId6" imgW="2666880" imgH="291960" progId="Equation.3">
                  <p:embed/>
                </p:oleObj>
              </mc:Choice>
              <mc:Fallback>
                <p:oleObj name="Equation" r:id="rId6" imgW="2666880" imgH="29196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7463" y="5710238"/>
                        <a:ext cx="4195762" cy="474662"/>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3"/>
          <p:cNvGrpSpPr>
            <a:grpSpLocks/>
          </p:cNvGrpSpPr>
          <p:nvPr/>
        </p:nvGrpSpPr>
        <p:grpSpPr bwMode="auto">
          <a:xfrm>
            <a:off x="2574925" y="1492250"/>
            <a:ext cx="4162425" cy="3041650"/>
            <a:chOff x="1622" y="940"/>
            <a:chExt cx="2622" cy="1916"/>
          </a:xfrm>
        </p:grpSpPr>
        <p:sp>
          <p:nvSpPr>
            <p:cNvPr id="8204" name="Rectangle 7"/>
            <p:cNvSpPr>
              <a:spLocks noChangeArrowheads="1"/>
            </p:cNvSpPr>
            <p:nvPr/>
          </p:nvSpPr>
          <p:spPr bwMode="auto">
            <a:xfrm>
              <a:off x="1622" y="967"/>
              <a:ext cx="2622" cy="1889"/>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8205" name="Freeform 8"/>
            <p:cNvSpPr>
              <a:spLocks/>
            </p:cNvSpPr>
            <p:nvPr/>
          </p:nvSpPr>
          <p:spPr bwMode="auto">
            <a:xfrm>
              <a:off x="2108" y="1053"/>
              <a:ext cx="2001" cy="1014"/>
            </a:xfrm>
            <a:custGeom>
              <a:avLst/>
              <a:gdLst>
                <a:gd name="T0" fmla="*/ 1939 w 2001"/>
                <a:gd name="T1" fmla="*/ 995 h 1014"/>
                <a:gd name="T2" fmla="*/ 1875 w 2001"/>
                <a:gd name="T3" fmla="*/ 985 h 1014"/>
                <a:gd name="T4" fmla="*/ 1811 w 2001"/>
                <a:gd name="T5" fmla="*/ 971 h 1014"/>
                <a:gd name="T6" fmla="*/ 1747 w 2001"/>
                <a:gd name="T7" fmla="*/ 952 h 1014"/>
                <a:gd name="T8" fmla="*/ 1683 w 2001"/>
                <a:gd name="T9" fmla="*/ 925 h 1014"/>
                <a:gd name="T10" fmla="*/ 1620 w 2001"/>
                <a:gd name="T11" fmla="*/ 888 h 1014"/>
                <a:gd name="T12" fmla="*/ 1556 w 2001"/>
                <a:gd name="T13" fmla="*/ 843 h 1014"/>
                <a:gd name="T14" fmla="*/ 1491 w 2001"/>
                <a:gd name="T15" fmla="*/ 786 h 1014"/>
                <a:gd name="T16" fmla="*/ 1427 w 2001"/>
                <a:gd name="T17" fmla="*/ 717 h 1014"/>
                <a:gd name="T18" fmla="*/ 1362 w 2001"/>
                <a:gd name="T19" fmla="*/ 638 h 1014"/>
                <a:gd name="T20" fmla="*/ 1298 w 2001"/>
                <a:gd name="T21" fmla="*/ 549 h 1014"/>
                <a:gd name="T22" fmla="*/ 1234 w 2001"/>
                <a:gd name="T23" fmla="*/ 453 h 1014"/>
                <a:gd name="T24" fmla="*/ 1170 w 2001"/>
                <a:gd name="T25" fmla="*/ 356 h 1014"/>
                <a:gd name="T26" fmla="*/ 1106 w 2001"/>
                <a:gd name="T27" fmla="*/ 259 h 1014"/>
                <a:gd name="T28" fmla="*/ 1041 w 2001"/>
                <a:gd name="T29" fmla="*/ 171 h 1014"/>
                <a:gd name="T30" fmla="*/ 977 w 2001"/>
                <a:gd name="T31" fmla="*/ 97 h 1014"/>
                <a:gd name="T32" fmla="*/ 913 w 2001"/>
                <a:gd name="T33" fmla="*/ 41 h 1014"/>
                <a:gd name="T34" fmla="*/ 849 w 2001"/>
                <a:gd name="T35" fmla="*/ 7 h 1014"/>
                <a:gd name="T36" fmla="*/ 784 w 2001"/>
                <a:gd name="T37" fmla="*/ 0 h 1014"/>
                <a:gd name="T38" fmla="*/ 721 w 2001"/>
                <a:gd name="T39" fmla="*/ 17 h 1014"/>
                <a:gd name="T40" fmla="*/ 657 w 2001"/>
                <a:gd name="T41" fmla="*/ 60 h 1014"/>
                <a:gd name="T42" fmla="*/ 593 w 2001"/>
                <a:gd name="T43" fmla="*/ 122 h 1014"/>
                <a:gd name="T44" fmla="*/ 528 w 2001"/>
                <a:gd name="T45" fmla="*/ 203 h 1014"/>
                <a:gd name="T46" fmla="*/ 464 w 2001"/>
                <a:gd name="T47" fmla="*/ 294 h 1014"/>
                <a:gd name="T48" fmla="*/ 400 w 2001"/>
                <a:gd name="T49" fmla="*/ 392 h 1014"/>
                <a:gd name="T50" fmla="*/ 336 w 2001"/>
                <a:gd name="T51" fmla="*/ 490 h 1014"/>
                <a:gd name="T52" fmla="*/ 272 w 2001"/>
                <a:gd name="T53" fmla="*/ 584 h 1014"/>
                <a:gd name="T54" fmla="*/ 208 w 2001"/>
                <a:gd name="T55" fmla="*/ 669 h 1014"/>
                <a:gd name="T56" fmla="*/ 144 w 2001"/>
                <a:gd name="T57" fmla="*/ 744 h 1014"/>
                <a:gd name="T58" fmla="*/ 79 w 2001"/>
                <a:gd name="T59" fmla="*/ 809 h 1014"/>
                <a:gd name="T60" fmla="*/ 14 w 2001"/>
                <a:gd name="T61" fmla="*/ 862 h 1014"/>
                <a:gd name="T62" fmla="*/ 43 w 2001"/>
                <a:gd name="T63" fmla="*/ 1013 h 1014"/>
                <a:gd name="T64" fmla="*/ 107 w 2001"/>
                <a:gd name="T65" fmla="*/ 1013 h 1014"/>
                <a:gd name="T66" fmla="*/ 172 w 2001"/>
                <a:gd name="T67" fmla="*/ 1013 h 1014"/>
                <a:gd name="T68" fmla="*/ 236 w 2001"/>
                <a:gd name="T69" fmla="*/ 1013 h 1014"/>
                <a:gd name="T70" fmla="*/ 300 w 2001"/>
                <a:gd name="T71" fmla="*/ 1013 h 1014"/>
                <a:gd name="T72" fmla="*/ 363 w 2001"/>
                <a:gd name="T73" fmla="*/ 1013 h 1014"/>
                <a:gd name="T74" fmla="*/ 428 w 2001"/>
                <a:gd name="T75" fmla="*/ 1013 h 1014"/>
                <a:gd name="T76" fmla="*/ 492 w 2001"/>
                <a:gd name="T77" fmla="*/ 1013 h 1014"/>
                <a:gd name="T78" fmla="*/ 556 w 2001"/>
                <a:gd name="T79" fmla="*/ 1013 h 1014"/>
                <a:gd name="T80" fmla="*/ 621 w 2001"/>
                <a:gd name="T81" fmla="*/ 1013 h 1014"/>
                <a:gd name="T82" fmla="*/ 685 w 2001"/>
                <a:gd name="T83" fmla="*/ 1013 h 1014"/>
                <a:gd name="T84" fmla="*/ 749 w 2001"/>
                <a:gd name="T85" fmla="*/ 1013 h 1014"/>
                <a:gd name="T86" fmla="*/ 813 w 2001"/>
                <a:gd name="T87" fmla="*/ 1013 h 1014"/>
                <a:gd name="T88" fmla="*/ 877 w 2001"/>
                <a:gd name="T89" fmla="*/ 1013 h 1014"/>
                <a:gd name="T90" fmla="*/ 941 w 2001"/>
                <a:gd name="T91" fmla="*/ 1013 h 1014"/>
                <a:gd name="T92" fmla="*/ 1005 w 2001"/>
                <a:gd name="T93" fmla="*/ 1013 h 1014"/>
                <a:gd name="T94" fmla="*/ 1070 w 2001"/>
                <a:gd name="T95" fmla="*/ 1013 h 1014"/>
                <a:gd name="T96" fmla="*/ 1135 w 2001"/>
                <a:gd name="T97" fmla="*/ 1013 h 1014"/>
                <a:gd name="T98" fmla="*/ 1199 w 2001"/>
                <a:gd name="T99" fmla="*/ 1013 h 1014"/>
                <a:gd name="T100" fmla="*/ 1262 w 2001"/>
                <a:gd name="T101" fmla="*/ 1013 h 1014"/>
                <a:gd name="T102" fmla="*/ 1326 w 2001"/>
                <a:gd name="T103" fmla="*/ 1013 h 1014"/>
                <a:gd name="T104" fmla="*/ 1390 w 2001"/>
                <a:gd name="T105" fmla="*/ 1013 h 1014"/>
                <a:gd name="T106" fmla="*/ 1454 w 2001"/>
                <a:gd name="T107" fmla="*/ 1013 h 1014"/>
                <a:gd name="T108" fmla="*/ 1518 w 2001"/>
                <a:gd name="T109" fmla="*/ 1013 h 1014"/>
                <a:gd name="T110" fmla="*/ 1583 w 2001"/>
                <a:gd name="T111" fmla="*/ 1013 h 1014"/>
                <a:gd name="T112" fmla="*/ 1648 w 2001"/>
                <a:gd name="T113" fmla="*/ 1013 h 1014"/>
                <a:gd name="T114" fmla="*/ 1712 w 2001"/>
                <a:gd name="T115" fmla="*/ 1013 h 1014"/>
                <a:gd name="T116" fmla="*/ 1776 w 2001"/>
                <a:gd name="T117" fmla="*/ 1013 h 1014"/>
                <a:gd name="T118" fmla="*/ 1840 w 2001"/>
                <a:gd name="T119" fmla="*/ 1013 h 1014"/>
                <a:gd name="T120" fmla="*/ 1904 w 2001"/>
                <a:gd name="T121" fmla="*/ 1013 h 1014"/>
                <a:gd name="T122" fmla="*/ 1968 w 2001"/>
                <a:gd name="T123" fmla="*/ 1013 h 101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01"/>
                <a:gd name="T187" fmla="*/ 0 h 1014"/>
                <a:gd name="T188" fmla="*/ 2001 w 2001"/>
                <a:gd name="T189" fmla="*/ 1014 h 101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01" h="1014">
                  <a:moveTo>
                    <a:pt x="2000" y="1002"/>
                  </a:moveTo>
                  <a:lnTo>
                    <a:pt x="1995" y="1001"/>
                  </a:lnTo>
                  <a:lnTo>
                    <a:pt x="1993" y="1001"/>
                  </a:lnTo>
                  <a:lnTo>
                    <a:pt x="1988" y="1000"/>
                  </a:lnTo>
                  <a:lnTo>
                    <a:pt x="1985" y="1000"/>
                  </a:lnTo>
                  <a:lnTo>
                    <a:pt x="1980" y="1000"/>
                  </a:lnTo>
                  <a:lnTo>
                    <a:pt x="1977" y="999"/>
                  </a:lnTo>
                  <a:lnTo>
                    <a:pt x="1972" y="999"/>
                  </a:lnTo>
                  <a:lnTo>
                    <a:pt x="1968" y="999"/>
                  </a:lnTo>
                  <a:lnTo>
                    <a:pt x="1964" y="999"/>
                  </a:lnTo>
                  <a:lnTo>
                    <a:pt x="1960" y="997"/>
                  </a:lnTo>
                  <a:lnTo>
                    <a:pt x="1956" y="997"/>
                  </a:lnTo>
                  <a:lnTo>
                    <a:pt x="1952" y="996"/>
                  </a:lnTo>
                  <a:lnTo>
                    <a:pt x="1948" y="996"/>
                  </a:lnTo>
                  <a:lnTo>
                    <a:pt x="1944" y="996"/>
                  </a:lnTo>
                  <a:lnTo>
                    <a:pt x="1939" y="995"/>
                  </a:lnTo>
                  <a:lnTo>
                    <a:pt x="1936" y="995"/>
                  </a:lnTo>
                  <a:lnTo>
                    <a:pt x="1932" y="994"/>
                  </a:lnTo>
                  <a:lnTo>
                    <a:pt x="1929" y="994"/>
                  </a:lnTo>
                  <a:lnTo>
                    <a:pt x="1924" y="994"/>
                  </a:lnTo>
                  <a:lnTo>
                    <a:pt x="1920" y="992"/>
                  </a:lnTo>
                  <a:lnTo>
                    <a:pt x="1916" y="992"/>
                  </a:lnTo>
                  <a:lnTo>
                    <a:pt x="1912" y="991"/>
                  </a:lnTo>
                  <a:lnTo>
                    <a:pt x="1908" y="990"/>
                  </a:lnTo>
                  <a:lnTo>
                    <a:pt x="1904" y="990"/>
                  </a:lnTo>
                  <a:lnTo>
                    <a:pt x="1900" y="990"/>
                  </a:lnTo>
                  <a:lnTo>
                    <a:pt x="1896" y="989"/>
                  </a:lnTo>
                  <a:lnTo>
                    <a:pt x="1892" y="989"/>
                  </a:lnTo>
                  <a:lnTo>
                    <a:pt x="1888" y="987"/>
                  </a:lnTo>
                  <a:lnTo>
                    <a:pt x="1883" y="987"/>
                  </a:lnTo>
                  <a:lnTo>
                    <a:pt x="1880" y="986"/>
                  </a:lnTo>
                  <a:lnTo>
                    <a:pt x="1875" y="985"/>
                  </a:lnTo>
                  <a:lnTo>
                    <a:pt x="1872" y="985"/>
                  </a:lnTo>
                  <a:lnTo>
                    <a:pt x="1867" y="984"/>
                  </a:lnTo>
                  <a:lnTo>
                    <a:pt x="1864" y="984"/>
                  </a:lnTo>
                  <a:lnTo>
                    <a:pt x="1859" y="982"/>
                  </a:lnTo>
                  <a:lnTo>
                    <a:pt x="1855" y="981"/>
                  </a:lnTo>
                  <a:lnTo>
                    <a:pt x="1852" y="981"/>
                  </a:lnTo>
                  <a:lnTo>
                    <a:pt x="1848" y="980"/>
                  </a:lnTo>
                  <a:lnTo>
                    <a:pt x="1844" y="979"/>
                  </a:lnTo>
                  <a:lnTo>
                    <a:pt x="1840" y="979"/>
                  </a:lnTo>
                  <a:lnTo>
                    <a:pt x="1836" y="977"/>
                  </a:lnTo>
                  <a:lnTo>
                    <a:pt x="1832" y="976"/>
                  </a:lnTo>
                  <a:lnTo>
                    <a:pt x="1827" y="976"/>
                  </a:lnTo>
                  <a:lnTo>
                    <a:pt x="1824" y="975"/>
                  </a:lnTo>
                  <a:lnTo>
                    <a:pt x="1819" y="974"/>
                  </a:lnTo>
                  <a:lnTo>
                    <a:pt x="1816" y="972"/>
                  </a:lnTo>
                  <a:lnTo>
                    <a:pt x="1811" y="971"/>
                  </a:lnTo>
                  <a:lnTo>
                    <a:pt x="1808" y="970"/>
                  </a:lnTo>
                  <a:lnTo>
                    <a:pt x="1803" y="970"/>
                  </a:lnTo>
                  <a:lnTo>
                    <a:pt x="1799" y="967"/>
                  </a:lnTo>
                  <a:lnTo>
                    <a:pt x="1795" y="967"/>
                  </a:lnTo>
                  <a:lnTo>
                    <a:pt x="1791" y="966"/>
                  </a:lnTo>
                  <a:lnTo>
                    <a:pt x="1787" y="965"/>
                  </a:lnTo>
                  <a:lnTo>
                    <a:pt x="1783" y="964"/>
                  </a:lnTo>
                  <a:lnTo>
                    <a:pt x="1779" y="962"/>
                  </a:lnTo>
                  <a:lnTo>
                    <a:pt x="1776" y="961"/>
                  </a:lnTo>
                  <a:lnTo>
                    <a:pt x="1771" y="960"/>
                  </a:lnTo>
                  <a:lnTo>
                    <a:pt x="1768" y="959"/>
                  </a:lnTo>
                  <a:lnTo>
                    <a:pt x="1763" y="957"/>
                  </a:lnTo>
                  <a:lnTo>
                    <a:pt x="1760" y="956"/>
                  </a:lnTo>
                  <a:lnTo>
                    <a:pt x="1755" y="955"/>
                  </a:lnTo>
                  <a:lnTo>
                    <a:pt x="1752" y="952"/>
                  </a:lnTo>
                  <a:lnTo>
                    <a:pt x="1747" y="952"/>
                  </a:lnTo>
                  <a:lnTo>
                    <a:pt x="1743" y="950"/>
                  </a:lnTo>
                  <a:lnTo>
                    <a:pt x="1739" y="949"/>
                  </a:lnTo>
                  <a:lnTo>
                    <a:pt x="1735" y="947"/>
                  </a:lnTo>
                  <a:lnTo>
                    <a:pt x="1731" y="946"/>
                  </a:lnTo>
                  <a:lnTo>
                    <a:pt x="1727" y="944"/>
                  </a:lnTo>
                  <a:lnTo>
                    <a:pt x="1723" y="942"/>
                  </a:lnTo>
                  <a:lnTo>
                    <a:pt x="1719" y="941"/>
                  </a:lnTo>
                  <a:lnTo>
                    <a:pt x="1714" y="939"/>
                  </a:lnTo>
                  <a:lnTo>
                    <a:pt x="1712" y="937"/>
                  </a:lnTo>
                  <a:lnTo>
                    <a:pt x="1707" y="935"/>
                  </a:lnTo>
                  <a:lnTo>
                    <a:pt x="1704" y="934"/>
                  </a:lnTo>
                  <a:lnTo>
                    <a:pt x="1699" y="932"/>
                  </a:lnTo>
                  <a:lnTo>
                    <a:pt x="1696" y="930"/>
                  </a:lnTo>
                  <a:lnTo>
                    <a:pt x="1691" y="929"/>
                  </a:lnTo>
                  <a:lnTo>
                    <a:pt x="1687" y="926"/>
                  </a:lnTo>
                  <a:lnTo>
                    <a:pt x="1683" y="925"/>
                  </a:lnTo>
                  <a:lnTo>
                    <a:pt x="1679" y="923"/>
                  </a:lnTo>
                  <a:lnTo>
                    <a:pt x="1675" y="920"/>
                  </a:lnTo>
                  <a:lnTo>
                    <a:pt x="1671" y="918"/>
                  </a:lnTo>
                  <a:lnTo>
                    <a:pt x="1667" y="916"/>
                  </a:lnTo>
                  <a:lnTo>
                    <a:pt x="1663" y="915"/>
                  </a:lnTo>
                  <a:lnTo>
                    <a:pt x="1658" y="912"/>
                  </a:lnTo>
                  <a:lnTo>
                    <a:pt x="1655" y="910"/>
                  </a:lnTo>
                  <a:lnTo>
                    <a:pt x="1650" y="908"/>
                  </a:lnTo>
                  <a:lnTo>
                    <a:pt x="1648" y="906"/>
                  </a:lnTo>
                  <a:lnTo>
                    <a:pt x="1644" y="903"/>
                  </a:lnTo>
                  <a:lnTo>
                    <a:pt x="1640" y="901"/>
                  </a:lnTo>
                  <a:lnTo>
                    <a:pt x="1636" y="898"/>
                  </a:lnTo>
                  <a:lnTo>
                    <a:pt x="1631" y="897"/>
                  </a:lnTo>
                  <a:lnTo>
                    <a:pt x="1628" y="893"/>
                  </a:lnTo>
                  <a:lnTo>
                    <a:pt x="1623" y="891"/>
                  </a:lnTo>
                  <a:lnTo>
                    <a:pt x="1620" y="888"/>
                  </a:lnTo>
                  <a:lnTo>
                    <a:pt x="1615" y="886"/>
                  </a:lnTo>
                  <a:lnTo>
                    <a:pt x="1612" y="883"/>
                  </a:lnTo>
                  <a:lnTo>
                    <a:pt x="1607" y="881"/>
                  </a:lnTo>
                  <a:lnTo>
                    <a:pt x="1602" y="878"/>
                  </a:lnTo>
                  <a:lnTo>
                    <a:pt x="1599" y="876"/>
                  </a:lnTo>
                  <a:lnTo>
                    <a:pt x="1594" y="873"/>
                  </a:lnTo>
                  <a:lnTo>
                    <a:pt x="1591" y="871"/>
                  </a:lnTo>
                  <a:lnTo>
                    <a:pt x="1586" y="867"/>
                  </a:lnTo>
                  <a:lnTo>
                    <a:pt x="1583" y="865"/>
                  </a:lnTo>
                  <a:lnTo>
                    <a:pt x="1579" y="862"/>
                  </a:lnTo>
                  <a:lnTo>
                    <a:pt x="1574" y="858"/>
                  </a:lnTo>
                  <a:lnTo>
                    <a:pt x="1571" y="856"/>
                  </a:lnTo>
                  <a:lnTo>
                    <a:pt x="1566" y="853"/>
                  </a:lnTo>
                  <a:lnTo>
                    <a:pt x="1564" y="850"/>
                  </a:lnTo>
                  <a:lnTo>
                    <a:pt x="1559" y="846"/>
                  </a:lnTo>
                  <a:lnTo>
                    <a:pt x="1556" y="843"/>
                  </a:lnTo>
                  <a:lnTo>
                    <a:pt x="1551" y="839"/>
                  </a:lnTo>
                  <a:lnTo>
                    <a:pt x="1547" y="836"/>
                  </a:lnTo>
                  <a:lnTo>
                    <a:pt x="1543" y="832"/>
                  </a:lnTo>
                  <a:lnTo>
                    <a:pt x="1539" y="829"/>
                  </a:lnTo>
                  <a:lnTo>
                    <a:pt x="1535" y="827"/>
                  </a:lnTo>
                  <a:lnTo>
                    <a:pt x="1531" y="823"/>
                  </a:lnTo>
                  <a:lnTo>
                    <a:pt x="1527" y="819"/>
                  </a:lnTo>
                  <a:lnTo>
                    <a:pt x="1523" y="816"/>
                  </a:lnTo>
                  <a:lnTo>
                    <a:pt x="1518" y="812"/>
                  </a:lnTo>
                  <a:lnTo>
                    <a:pt x="1515" y="809"/>
                  </a:lnTo>
                  <a:lnTo>
                    <a:pt x="1510" y="806"/>
                  </a:lnTo>
                  <a:lnTo>
                    <a:pt x="1507" y="801"/>
                  </a:lnTo>
                  <a:lnTo>
                    <a:pt x="1502" y="797"/>
                  </a:lnTo>
                  <a:lnTo>
                    <a:pt x="1499" y="794"/>
                  </a:lnTo>
                  <a:lnTo>
                    <a:pt x="1495" y="789"/>
                  </a:lnTo>
                  <a:lnTo>
                    <a:pt x="1491" y="786"/>
                  </a:lnTo>
                  <a:lnTo>
                    <a:pt x="1487" y="782"/>
                  </a:lnTo>
                  <a:lnTo>
                    <a:pt x="1483" y="778"/>
                  </a:lnTo>
                  <a:lnTo>
                    <a:pt x="1479" y="774"/>
                  </a:lnTo>
                  <a:lnTo>
                    <a:pt x="1475" y="769"/>
                  </a:lnTo>
                  <a:lnTo>
                    <a:pt x="1471" y="766"/>
                  </a:lnTo>
                  <a:lnTo>
                    <a:pt x="1467" y="762"/>
                  </a:lnTo>
                  <a:lnTo>
                    <a:pt x="1462" y="757"/>
                  </a:lnTo>
                  <a:lnTo>
                    <a:pt x="1459" y="753"/>
                  </a:lnTo>
                  <a:lnTo>
                    <a:pt x="1454" y="749"/>
                  </a:lnTo>
                  <a:lnTo>
                    <a:pt x="1451" y="744"/>
                  </a:lnTo>
                  <a:lnTo>
                    <a:pt x="1446" y="739"/>
                  </a:lnTo>
                  <a:lnTo>
                    <a:pt x="1443" y="735"/>
                  </a:lnTo>
                  <a:lnTo>
                    <a:pt x="1438" y="730"/>
                  </a:lnTo>
                  <a:lnTo>
                    <a:pt x="1434" y="727"/>
                  </a:lnTo>
                  <a:lnTo>
                    <a:pt x="1431" y="722"/>
                  </a:lnTo>
                  <a:lnTo>
                    <a:pt x="1427" y="717"/>
                  </a:lnTo>
                  <a:lnTo>
                    <a:pt x="1423" y="713"/>
                  </a:lnTo>
                  <a:lnTo>
                    <a:pt x="1419" y="708"/>
                  </a:lnTo>
                  <a:lnTo>
                    <a:pt x="1415" y="703"/>
                  </a:lnTo>
                  <a:lnTo>
                    <a:pt x="1411" y="698"/>
                  </a:lnTo>
                  <a:lnTo>
                    <a:pt x="1406" y="694"/>
                  </a:lnTo>
                  <a:lnTo>
                    <a:pt x="1403" y="689"/>
                  </a:lnTo>
                  <a:lnTo>
                    <a:pt x="1398" y="683"/>
                  </a:lnTo>
                  <a:lnTo>
                    <a:pt x="1395" y="679"/>
                  </a:lnTo>
                  <a:lnTo>
                    <a:pt x="1390" y="674"/>
                  </a:lnTo>
                  <a:lnTo>
                    <a:pt x="1387" y="669"/>
                  </a:lnTo>
                  <a:lnTo>
                    <a:pt x="1382" y="663"/>
                  </a:lnTo>
                  <a:lnTo>
                    <a:pt x="1378" y="659"/>
                  </a:lnTo>
                  <a:lnTo>
                    <a:pt x="1374" y="654"/>
                  </a:lnTo>
                  <a:lnTo>
                    <a:pt x="1370" y="648"/>
                  </a:lnTo>
                  <a:lnTo>
                    <a:pt x="1366" y="643"/>
                  </a:lnTo>
                  <a:lnTo>
                    <a:pt x="1362" y="638"/>
                  </a:lnTo>
                  <a:lnTo>
                    <a:pt x="1358" y="633"/>
                  </a:lnTo>
                  <a:lnTo>
                    <a:pt x="1355" y="628"/>
                  </a:lnTo>
                  <a:lnTo>
                    <a:pt x="1350" y="621"/>
                  </a:lnTo>
                  <a:lnTo>
                    <a:pt x="1347" y="616"/>
                  </a:lnTo>
                  <a:lnTo>
                    <a:pt x="1342" y="610"/>
                  </a:lnTo>
                  <a:lnTo>
                    <a:pt x="1339" y="605"/>
                  </a:lnTo>
                  <a:lnTo>
                    <a:pt x="1334" y="600"/>
                  </a:lnTo>
                  <a:lnTo>
                    <a:pt x="1331" y="595"/>
                  </a:lnTo>
                  <a:lnTo>
                    <a:pt x="1326" y="589"/>
                  </a:lnTo>
                  <a:lnTo>
                    <a:pt x="1322" y="584"/>
                  </a:lnTo>
                  <a:lnTo>
                    <a:pt x="1318" y="577"/>
                  </a:lnTo>
                  <a:lnTo>
                    <a:pt x="1314" y="572"/>
                  </a:lnTo>
                  <a:lnTo>
                    <a:pt x="1310" y="566"/>
                  </a:lnTo>
                  <a:lnTo>
                    <a:pt x="1306" y="560"/>
                  </a:lnTo>
                  <a:lnTo>
                    <a:pt x="1302" y="555"/>
                  </a:lnTo>
                  <a:lnTo>
                    <a:pt x="1298" y="549"/>
                  </a:lnTo>
                  <a:lnTo>
                    <a:pt x="1294" y="542"/>
                  </a:lnTo>
                  <a:lnTo>
                    <a:pt x="1290" y="537"/>
                  </a:lnTo>
                  <a:lnTo>
                    <a:pt x="1285" y="531"/>
                  </a:lnTo>
                  <a:lnTo>
                    <a:pt x="1282" y="525"/>
                  </a:lnTo>
                  <a:lnTo>
                    <a:pt x="1278" y="520"/>
                  </a:lnTo>
                  <a:lnTo>
                    <a:pt x="1275" y="514"/>
                  </a:lnTo>
                  <a:lnTo>
                    <a:pt x="1270" y="507"/>
                  </a:lnTo>
                  <a:lnTo>
                    <a:pt x="1266" y="501"/>
                  </a:lnTo>
                  <a:lnTo>
                    <a:pt x="1262" y="496"/>
                  </a:lnTo>
                  <a:lnTo>
                    <a:pt x="1258" y="490"/>
                  </a:lnTo>
                  <a:lnTo>
                    <a:pt x="1254" y="483"/>
                  </a:lnTo>
                  <a:lnTo>
                    <a:pt x="1250" y="477"/>
                  </a:lnTo>
                  <a:lnTo>
                    <a:pt x="1247" y="472"/>
                  </a:lnTo>
                  <a:lnTo>
                    <a:pt x="1242" y="466"/>
                  </a:lnTo>
                  <a:lnTo>
                    <a:pt x="1237" y="460"/>
                  </a:lnTo>
                  <a:lnTo>
                    <a:pt x="1234" y="453"/>
                  </a:lnTo>
                  <a:lnTo>
                    <a:pt x="1229" y="447"/>
                  </a:lnTo>
                  <a:lnTo>
                    <a:pt x="1226" y="441"/>
                  </a:lnTo>
                  <a:lnTo>
                    <a:pt x="1221" y="435"/>
                  </a:lnTo>
                  <a:lnTo>
                    <a:pt x="1218" y="428"/>
                  </a:lnTo>
                  <a:lnTo>
                    <a:pt x="1215" y="422"/>
                  </a:lnTo>
                  <a:lnTo>
                    <a:pt x="1210" y="417"/>
                  </a:lnTo>
                  <a:lnTo>
                    <a:pt x="1207" y="411"/>
                  </a:lnTo>
                  <a:lnTo>
                    <a:pt x="1202" y="404"/>
                  </a:lnTo>
                  <a:lnTo>
                    <a:pt x="1199" y="398"/>
                  </a:lnTo>
                  <a:lnTo>
                    <a:pt x="1194" y="392"/>
                  </a:lnTo>
                  <a:lnTo>
                    <a:pt x="1191" y="386"/>
                  </a:lnTo>
                  <a:lnTo>
                    <a:pt x="1186" y="379"/>
                  </a:lnTo>
                  <a:lnTo>
                    <a:pt x="1181" y="373"/>
                  </a:lnTo>
                  <a:lnTo>
                    <a:pt x="1178" y="367"/>
                  </a:lnTo>
                  <a:lnTo>
                    <a:pt x="1173" y="361"/>
                  </a:lnTo>
                  <a:lnTo>
                    <a:pt x="1170" y="356"/>
                  </a:lnTo>
                  <a:lnTo>
                    <a:pt x="1166" y="349"/>
                  </a:lnTo>
                  <a:lnTo>
                    <a:pt x="1162" y="343"/>
                  </a:lnTo>
                  <a:lnTo>
                    <a:pt x="1158" y="337"/>
                  </a:lnTo>
                  <a:lnTo>
                    <a:pt x="1154" y="330"/>
                  </a:lnTo>
                  <a:lnTo>
                    <a:pt x="1150" y="324"/>
                  </a:lnTo>
                  <a:lnTo>
                    <a:pt x="1146" y="318"/>
                  </a:lnTo>
                  <a:lnTo>
                    <a:pt x="1143" y="312"/>
                  </a:lnTo>
                  <a:lnTo>
                    <a:pt x="1138" y="307"/>
                  </a:lnTo>
                  <a:lnTo>
                    <a:pt x="1135" y="300"/>
                  </a:lnTo>
                  <a:lnTo>
                    <a:pt x="1130" y="294"/>
                  </a:lnTo>
                  <a:lnTo>
                    <a:pt x="1126" y="288"/>
                  </a:lnTo>
                  <a:lnTo>
                    <a:pt x="1122" y="282"/>
                  </a:lnTo>
                  <a:lnTo>
                    <a:pt x="1118" y="277"/>
                  </a:lnTo>
                  <a:lnTo>
                    <a:pt x="1114" y="270"/>
                  </a:lnTo>
                  <a:lnTo>
                    <a:pt x="1110" y="264"/>
                  </a:lnTo>
                  <a:lnTo>
                    <a:pt x="1106" y="259"/>
                  </a:lnTo>
                  <a:lnTo>
                    <a:pt x="1102" y="253"/>
                  </a:lnTo>
                  <a:lnTo>
                    <a:pt x="1098" y="248"/>
                  </a:lnTo>
                  <a:lnTo>
                    <a:pt x="1094" y="241"/>
                  </a:lnTo>
                  <a:lnTo>
                    <a:pt x="1089" y="235"/>
                  </a:lnTo>
                  <a:lnTo>
                    <a:pt x="1086" y="230"/>
                  </a:lnTo>
                  <a:lnTo>
                    <a:pt x="1081" y="225"/>
                  </a:lnTo>
                  <a:lnTo>
                    <a:pt x="1078" y="219"/>
                  </a:lnTo>
                  <a:lnTo>
                    <a:pt x="1073" y="214"/>
                  </a:lnTo>
                  <a:lnTo>
                    <a:pt x="1070" y="209"/>
                  </a:lnTo>
                  <a:lnTo>
                    <a:pt x="1066" y="203"/>
                  </a:lnTo>
                  <a:lnTo>
                    <a:pt x="1062" y="198"/>
                  </a:lnTo>
                  <a:lnTo>
                    <a:pt x="1058" y="191"/>
                  </a:lnTo>
                  <a:lnTo>
                    <a:pt x="1054" y="186"/>
                  </a:lnTo>
                  <a:lnTo>
                    <a:pt x="1050" y="181"/>
                  </a:lnTo>
                  <a:lnTo>
                    <a:pt x="1046" y="176"/>
                  </a:lnTo>
                  <a:lnTo>
                    <a:pt x="1041" y="171"/>
                  </a:lnTo>
                  <a:lnTo>
                    <a:pt x="1038" y="166"/>
                  </a:lnTo>
                  <a:lnTo>
                    <a:pt x="1033" y="161"/>
                  </a:lnTo>
                  <a:lnTo>
                    <a:pt x="1030" y="156"/>
                  </a:lnTo>
                  <a:lnTo>
                    <a:pt x="1025" y="151"/>
                  </a:lnTo>
                  <a:lnTo>
                    <a:pt x="1022" y="146"/>
                  </a:lnTo>
                  <a:lnTo>
                    <a:pt x="1017" y="141"/>
                  </a:lnTo>
                  <a:lnTo>
                    <a:pt x="1014" y="136"/>
                  </a:lnTo>
                  <a:lnTo>
                    <a:pt x="1009" y="132"/>
                  </a:lnTo>
                  <a:lnTo>
                    <a:pt x="1005" y="127"/>
                  </a:lnTo>
                  <a:lnTo>
                    <a:pt x="1001" y="122"/>
                  </a:lnTo>
                  <a:lnTo>
                    <a:pt x="998" y="119"/>
                  </a:lnTo>
                  <a:lnTo>
                    <a:pt x="994" y="114"/>
                  </a:lnTo>
                  <a:lnTo>
                    <a:pt x="990" y="110"/>
                  </a:lnTo>
                  <a:lnTo>
                    <a:pt x="985" y="105"/>
                  </a:lnTo>
                  <a:lnTo>
                    <a:pt x="982" y="101"/>
                  </a:lnTo>
                  <a:lnTo>
                    <a:pt x="977" y="97"/>
                  </a:lnTo>
                  <a:lnTo>
                    <a:pt x="974" y="92"/>
                  </a:lnTo>
                  <a:lnTo>
                    <a:pt x="969" y="89"/>
                  </a:lnTo>
                  <a:lnTo>
                    <a:pt x="966" y="85"/>
                  </a:lnTo>
                  <a:lnTo>
                    <a:pt x="961" y="80"/>
                  </a:lnTo>
                  <a:lnTo>
                    <a:pt x="958" y="77"/>
                  </a:lnTo>
                  <a:lnTo>
                    <a:pt x="953" y="73"/>
                  </a:lnTo>
                  <a:lnTo>
                    <a:pt x="949" y="70"/>
                  </a:lnTo>
                  <a:lnTo>
                    <a:pt x="945" y="66"/>
                  </a:lnTo>
                  <a:lnTo>
                    <a:pt x="941" y="62"/>
                  </a:lnTo>
                  <a:lnTo>
                    <a:pt x="937" y="60"/>
                  </a:lnTo>
                  <a:lnTo>
                    <a:pt x="934" y="56"/>
                  </a:lnTo>
                  <a:lnTo>
                    <a:pt x="929" y="53"/>
                  </a:lnTo>
                  <a:lnTo>
                    <a:pt x="926" y="50"/>
                  </a:lnTo>
                  <a:lnTo>
                    <a:pt x="921" y="47"/>
                  </a:lnTo>
                  <a:lnTo>
                    <a:pt x="918" y="43"/>
                  </a:lnTo>
                  <a:lnTo>
                    <a:pt x="913" y="41"/>
                  </a:lnTo>
                  <a:lnTo>
                    <a:pt x="910" y="38"/>
                  </a:lnTo>
                  <a:lnTo>
                    <a:pt x="905" y="36"/>
                  </a:lnTo>
                  <a:lnTo>
                    <a:pt x="901" y="33"/>
                  </a:lnTo>
                  <a:lnTo>
                    <a:pt x="897" y="31"/>
                  </a:lnTo>
                  <a:lnTo>
                    <a:pt x="893" y="27"/>
                  </a:lnTo>
                  <a:lnTo>
                    <a:pt x="889" y="26"/>
                  </a:lnTo>
                  <a:lnTo>
                    <a:pt x="885" y="23"/>
                  </a:lnTo>
                  <a:lnTo>
                    <a:pt x="881" y="21"/>
                  </a:lnTo>
                  <a:lnTo>
                    <a:pt x="877" y="18"/>
                  </a:lnTo>
                  <a:lnTo>
                    <a:pt x="873" y="17"/>
                  </a:lnTo>
                  <a:lnTo>
                    <a:pt x="869" y="16"/>
                  </a:lnTo>
                  <a:lnTo>
                    <a:pt x="864" y="13"/>
                  </a:lnTo>
                  <a:lnTo>
                    <a:pt x="861" y="12"/>
                  </a:lnTo>
                  <a:lnTo>
                    <a:pt x="857" y="10"/>
                  </a:lnTo>
                  <a:lnTo>
                    <a:pt x="854" y="10"/>
                  </a:lnTo>
                  <a:lnTo>
                    <a:pt x="849" y="7"/>
                  </a:lnTo>
                  <a:lnTo>
                    <a:pt x="845" y="7"/>
                  </a:lnTo>
                  <a:lnTo>
                    <a:pt x="841" y="5"/>
                  </a:lnTo>
                  <a:lnTo>
                    <a:pt x="837" y="5"/>
                  </a:lnTo>
                  <a:lnTo>
                    <a:pt x="833" y="3"/>
                  </a:lnTo>
                  <a:lnTo>
                    <a:pt x="829" y="2"/>
                  </a:lnTo>
                  <a:lnTo>
                    <a:pt x="826" y="1"/>
                  </a:lnTo>
                  <a:lnTo>
                    <a:pt x="821" y="1"/>
                  </a:lnTo>
                  <a:lnTo>
                    <a:pt x="818" y="1"/>
                  </a:lnTo>
                  <a:lnTo>
                    <a:pt x="813" y="1"/>
                  </a:lnTo>
                  <a:lnTo>
                    <a:pt x="808" y="0"/>
                  </a:lnTo>
                  <a:lnTo>
                    <a:pt x="805" y="0"/>
                  </a:lnTo>
                  <a:lnTo>
                    <a:pt x="800" y="0"/>
                  </a:lnTo>
                  <a:lnTo>
                    <a:pt x="797" y="0"/>
                  </a:lnTo>
                  <a:lnTo>
                    <a:pt x="792" y="0"/>
                  </a:lnTo>
                  <a:lnTo>
                    <a:pt x="789" y="0"/>
                  </a:lnTo>
                  <a:lnTo>
                    <a:pt x="784" y="0"/>
                  </a:lnTo>
                  <a:lnTo>
                    <a:pt x="781" y="1"/>
                  </a:lnTo>
                  <a:lnTo>
                    <a:pt x="778" y="1"/>
                  </a:lnTo>
                  <a:lnTo>
                    <a:pt x="773" y="1"/>
                  </a:lnTo>
                  <a:lnTo>
                    <a:pt x="770" y="1"/>
                  </a:lnTo>
                  <a:lnTo>
                    <a:pt x="765" y="2"/>
                  </a:lnTo>
                  <a:lnTo>
                    <a:pt x="762" y="3"/>
                  </a:lnTo>
                  <a:lnTo>
                    <a:pt x="757" y="5"/>
                  </a:lnTo>
                  <a:lnTo>
                    <a:pt x="752" y="5"/>
                  </a:lnTo>
                  <a:lnTo>
                    <a:pt x="749" y="7"/>
                  </a:lnTo>
                  <a:lnTo>
                    <a:pt x="745" y="7"/>
                  </a:lnTo>
                  <a:lnTo>
                    <a:pt x="741" y="10"/>
                  </a:lnTo>
                  <a:lnTo>
                    <a:pt x="737" y="10"/>
                  </a:lnTo>
                  <a:lnTo>
                    <a:pt x="733" y="12"/>
                  </a:lnTo>
                  <a:lnTo>
                    <a:pt x="729" y="13"/>
                  </a:lnTo>
                  <a:lnTo>
                    <a:pt x="724" y="16"/>
                  </a:lnTo>
                  <a:lnTo>
                    <a:pt x="721" y="17"/>
                  </a:lnTo>
                  <a:lnTo>
                    <a:pt x="717" y="18"/>
                  </a:lnTo>
                  <a:lnTo>
                    <a:pt x="714" y="21"/>
                  </a:lnTo>
                  <a:lnTo>
                    <a:pt x="709" y="23"/>
                  </a:lnTo>
                  <a:lnTo>
                    <a:pt x="705" y="26"/>
                  </a:lnTo>
                  <a:lnTo>
                    <a:pt x="701" y="27"/>
                  </a:lnTo>
                  <a:lnTo>
                    <a:pt x="697" y="31"/>
                  </a:lnTo>
                  <a:lnTo>
                    <a:pt x="693" y="33"/>
                  </a:lnTo>
                  <a:lnTo>
                    <a:pt x="689" y="36"/>
                  </a:lnTo>
                  <a:lnTo>
                    <a:pt x="685" y="38"/>
                  </a:lnTo>
                  <a:lnTo>
                    <a:pt x="681" y="41"/>
                  </a:lnTo>
                  <a:lnTo>
                    <a:pt x="677" y="43"/>
                  </a:lnTo>
                  <a:lnTo>
                    <a:pt x="673" y="47"/>
                  </a:lnTo>
                  <a:lnTo>
                    <a:pt x="668" y="50"/>
                  </a:lnTo>
                  <a:lnTo>
                    <a:pt x="665" y="53"/>
                  </a:lnTo>
                  <a:lnTo>
                    <a:pt x="660" y="56"/>
                  </a:lnTo>
                  <a:lnTo>
                    <a:pt x="657" y="60"/>
                  </a:lnTo>
                  <a:lnTo>
                    <a:pt x="652" y="62"/>
                  </a:lnTo>
                  <a:lnTo>
                    <a:pt x="649" y="66"/>
                  </a:lnTo>
                  <a:lnTo>
                    <a:pt x="645" y="70"/>
                  </a:lnTo>
                  <a:lnTo>
                    <a:pt x="641" y="73"/>
                  </a:lnTo>
                  <a:lnTo>
                    <a:pt x="637" y="77"/>
                  </a:lnTo>
                  <a:lnTo>
                    <a:pt x="633" y="80"/>
                  </a:lnTo>
                  <a:lnTo>
                    <a:pt x="629" y="85"/>
                  </a:lnTo>
                  <a:lnTo>
                    <a:pt x="625" y="89"/>
                  </a:lnTo>
                  <a:lnTo>
                    <a:pt x="621" y="92"/>
                  </a:lnTo>
                  <a:lnTo>
                    <a:pt x="617" y="97"/>
                  </a:lnTo>
                  <a:lnTo>
                    <a:pt x="612" y="101"/>
                  </a:lnTo>
                  <a:lnTo>
                    <a:pt x="609" y="105"/>
                  </a:lnTo>
                  <a:lnTo>
                    <a:pt x="604" y="110"/>
                  </a:lnTo>
                  <a:lnTo>
                    <a:pt x="601" y="114"/>
                  </a:lnTo>
                  <a:lnTo>
                    <a:pt x="596" y="119"/>
                  </a:lnTo>
                  <a:lnTo>
                    <a:pt x="593" y="122"/>
                  </a:lnTo>
                  <a:lnTo>
                    <a:pt x="588" y="127"/>
                  </a:lnTo>
                  <a:lnTo>
                    <a:pt x="584" y="132"/>
                  </a:lnTo>
                  <a:lnTo>
                    <a:pt x="580" y="136"/>
                  </a:lnTo>
                  <a:lnTo>
                    <a:pt x="576" y="141"/>
                  </a:lnTo>
                  <a:lnTo>
                    <a:pt x="572" y="146"/>
                  </a:lnTo>
                  <a:lnTo>
                    <a:pt x="569" y="151"/>
                  </a:lnTo>
                  <a:lnTo>
                    <a:pt x="565" y="156"/>
                  </a:lnTo>
                  <a:lnTo>
                    <a:pt x="561" y="161"/>
                  </a:lnTo>
                  <a:lnTo>
                    <a:pt x="556" y="166"/>
                  </a:lnTo>
                  <a:lnTo>
                    <a:pt x="553" y="171"/>
                  </a:lnTo>
                  <a:lnTo>
                    <a:pt x="548" y="176"/>
                  </a:lnTo>
                  <a:lnTo>
                    <a:pt x="545" y="181"/>
                  </a:lnTo>
                  <a:lnTo>
                    <a:pt x="540" y="186"/>
                  </a:lnTo>
                  <a:lnTo>
                    <a:pt x="537" y="191"/>
                  </a:lnTo>
                  <a:lnTo>
                    <a:pt x="532" y="198"/>
                  </a:lnTo>
                  <a:lnTo>
                    <a:pt x="528" y="203"/>
                  </a:lnTo>
                  <a:lnTo>
                    <a:pt x="524" y="209"/>
                  </a:lnTo>
                  <a:lnTo>
                    <a:pt x="520" y="214"/>
                  </a:lnTo>
                  <a:lnTo>
                    <a:pt x="516" y="219"/>
                  </a:lnTo>
                  <a:lnTo>
                    <a:pt x="512" y="225"/>
                  </a:lnTo>
                  <a:lnTo>
                    <a:pt x="508" y="230"/>
                  </a:lnTo>
                  <a:lnTo>
                    <a:pt x="504" y="235"/>
                  </a:lnTo>
                  <a:lnTo>
                    <a:pt x="500" y="241"/>
                  </a:lnTo>
                  <a:lnTo>
                    <a:pt x="497" y="248"/>
                  </a:lnTo>
                  <a:lnTo>
                    <a:pt x="492" y="253"/>
                  </a:lnTo>
                  <a:lnTo>
                    <a:pt x="489" y="259"/>
                  </a:lnTo>
                  <a:lnTo>
                    <a:pt x="484" y="264"/>
                  </a:lnTo>
                  <a:lnTo>
                    <a:pt x="481" y="270"/>
                  </a:lnTo>
                  <a:lnTo>
                    <a:pt x="476" y="277"/>
                  </a:lnTo>
                  <a:lnTo>
                    <a:pt x="472" y="282"/>
                  </a:lnTo>
                  <a:lnTo>
                    <a:pt x="468" y="288"/>
                  </a:lnTo>
                  <a:lnTo>
                    <a:pt x="464" y="294"/>
                  </a:lnTo>
                  <a:lnTo>
                    <a:pt x="460" y="300"/>
                  </a:lnTo>
                  <a:lnTo>
                    <a:pt x="456" y="307"/>
                  </a:lnTo>
                  <a:lnTo>
                    <a:pt x="452" y="312"/>
                  </a:lnTo>
                  <a:lnTo>
                    <a:pt x="448" y="318"/>
                  </a:lnTo>
                  <a:lnTo>
                    <a:pt x="443" y="324"/>
                  </a:lnTo>
                  <a:lnTo>
                    <a:pt x="440" y="330"/>
                  </a:lnTo>
                  <a:lnTo>
                    <a:pt x="436" y="337"/>
                  </a:lnTo>
                  <a:lnTo>
                    <a:pt x="433" y="343"/>
                  </a:lnTo>
                  <a:lnTo>
                    <a:pt x="428" y="349"/>
                  </a:lnTo>
                  <a:lnTo>
                    <a:pt x="425" y="356"/>
                  </a:lnTo>
                  <a:lnTo>
                    <a:pt x="420" y="361"/>
                  </a:lnTo>
                  <a:lnTo>
                    <a:pt x="416" y="367"/>
                  </a:lnTo>
                  <a:lnTo>
                    <a:pt x="413" y="373"/>
                  </a:lnTo>
                  <a:lnTo>
                    <a:pt x="408" y="379"/>
                  </a:lnTo>
                  <a:lnTo>
                    <a:pt x="405" y="386"/>
                  </a:lnTo>
                  <a:lnTo>
                    <a:pt x="400" y="392"/>
                  </a:lnTo>
                  <a:lnTo>
                    <a:pt x="397" y="398"/>
                  </a:lnTo>
                  <a:lnTo>
                    <a:pt x="392" y="404"/>
                  </a:lnTo>
                  <a:lnTo>
                    <a:pt x="387" y="411"/>
                  </a:lnTo>
                  <a:lnTo>
                    <a:pt x="384" y="417"/>
                  </a:lnTo>
                  <a:lnTo>
                    <a:pt x="379" y="422"/>
                  </a:lnTo>
                  <a:lnTo>
                    <a:pt x="376" y="428"/>
                  </a:lnTo>
                  <a:lnTo>
                    <a:pt x="371" y="435"/>
                  </a:lnTo>
                  <a:lnTo>
                    <a:pt x="368" y="441"/>
                  </a:lnTo>
                  <a:lnTo>
                    <a:pt x="363" y="447"/>
                  </a:lnTo>
                  <a:lnTo>
                    <a:pt x="360" y="453"/>
                  </a:lnTo>
                  <a:lnTo>
                    <a:pt x="357" y="460"/>
                  </a:lnTo>
                  <a:lnTo>
                    <a:pt x="352" y="466"/>
                  </a:lnTo>
                  <a:lnTo>
                    <a:pt x="349" y="472"/>
                  </a:lnTo>
                  <a:lnTo>
                    <a:pt x="344" y="477"/>
                  </a:lnTo>
                  <a:lnTo>
                    <a:pt x="341" y="483"/>
                  </a:lnTo>
                  <a:lnTo>
                    <a:pt x="336" y="490"/>
                  </a:lnTo>
                  <a:lnTo>
                    <a:pt x="332" y="496"/>
                  </a:lnTo>
                  <a:lnTo>
                    <a:pt x="328" y="501"/>
                  </a:lnTo>
                  <a:lnTo>
                    <a:pt x="324" y="507"/>
                  </a:lnTo>
                  <a:lnTo>
                    <a:pt x="320" y="514"/>
                  </a:lnTo>
                  <a:lnTo>
                    <a:pt x="316" y="520"/>
                  </a:lnTo>
                  <a:lnTo>
                    <a:pt x="312" y="525"/>
                  </a:lnTo>
                  <a:lnTo>
                    <a:pt x="308" y="531"/>
                  </a:lnTo>
                  <a:lnTo>
                    <a:pt x="303" y="537"/>
                  </a:lnTo>
                  <a:lnTo>
                    <a:pt x="300" y="542"/>
                  </a:lnTo>
                  <a:lnTo>
                    <a:pt x="295" y="549"/>
                  </a:lnTo>
                  <a:lnTo>
                    <a:pt x="292" y="555"/>
                  </a:lnTo>
                  <a:lnTo>
                    <a:pt x="287" y="560"/>
                  </a:lnTo>
                  <a:lnTo>
                    <a:pt x="285" y="566"/>
                  </a:lnTo>
                  <a:lnTo>
                    <a:pt x="280" y="572"/>
                  </a:lnTo>
                  <a:lnTo>
                    <a:pt x="276" y="577"/>
                  </a:lnTo>
                  <a:lnTo>
                    <a:pt x="272" y="584"/>
                  </a:lnTo>
                  <a:lnTo>
                    <a:pt x="268" y="589"/>
                  </a:lnTo>
                  <a:lnTo>
                    <a:pt x="264" y="595"/>
                  </a:lnTo>
                  <a:lnTo>
                    <a:pt x="260" y="600"/>
                  </a:lnTo>
                  <a:lnTo>
                    <a:pt x="256" y="605"/>
                  </a:lnTo>
                  <a:lnTo>
                    <a:pt x="252" y="610"/>
                  </a:lnTo>
                  <a:lnTo>
                    <a:pt x="247" y="616"/>
                  </a:lnTo>
                  <a:lnTo>
                    <a:pt x="244" y="621"/>
                  </a:lnTo>
                  <a:lnTo>
                    <a:pt x="239" y="628"/>
                  </a:lnTo>
                  <a:lnTo>
                    <a:pt x="236" y="633"/>
                  </a:lnTo>
                  <a:lnTo>
                    <a:pt x="231" y="638"/>
                  </a:lnTo>
                  <a:lnTo>
                    <a:pt x="228" y="643"/>
                  </a:lnTo>
                  <a:lnTo>
                    <a:pt x="223" y="648"/>
                  </a:lnTo>
                  <a:lnTo>
                    <a:pt x="220" y="654"/>
                  </a:lnTo>
                  <a:lnTo>
                    <a:pt x="216" y="659"/>
                  </a:lnTo>
                  <a:lnTo>
                    <a:pt x="212" y="663"/>
                  </a:lnTo>
                  <a:lnTo>
                    <a:pt x="208" y="669"/>
                  </a:lnTo>
                  <a:lnTo>
                    <a:pt x="204" y="674"/>
                  </a:lnTo>
                  <a:lnTo>
                    <a:pt x="200" y="679"/>
                  </a:lnTo>
                  <a:lnTo>
                    <a:pt x="196" y="683"/>
                  </a:lnTo>
                  <a:lnTo>
                    <a:pt x="191" y="689"/>
                  </a:lnTo>
                  <a:lnTo>
                    <a:pt x="188" y="694"/>
                  </a:lnTo>
                  <a:lnTo>
                    <a:pt x="183" y="698"/>
                  </a:lnTo>
                  <a:lnTo>
                    <a:pt x="180" y="703"/>
                  </a:lnTo>
                  <a:lnTo>
                    <a:pt x="175" y="708"/>
                  </a:lnTo>
                  <a:lnTo>
                    <a:pt x="172" y="713"/>
                  </a:lnTo>
                  <a:lnTo>
                    <a:pt x="167" y="717"/>
                  </a:lnTo>
                  <a:lnTo>
                    <a:pt x="163" y="722"/>
                  </a:lnTo>
                  <a:lnTo>
                    <a:pt x="159" y="727"/>
                  </a:lnTo>
                  <a:lnTo>
                    <a:pt x="155" y="730"/>
                  </a:lnTo>
                  <a:lnTo>
                    <a:pt x="152" y="735"/>
                  </a:lnTo>
                  <a:lnTo>
                    <a:pt x="148" y="739"/>
                  </a:lnTo>
                  <a:lnTo>
                    <a:pt x="144" y="744"/>
                  </a:lnTo>
                  <a:lnTo>
                    <a:pt x="140" y="749"/>
                  </a:lnTo>
                  <a:lnTo>
                    <a:pt x="135" y="753"/>
                  </a:lnTo>
                  <a:lnTo>
                    <a:pt x="132" y="757"/>
                  </a:lnTo>
                  <a:lnTo>
                    <a:pt x="127" y="762"/>
                  </a:lnTo>
                  <a:lnTo>
                    <a:pt x="124" y="766"/>
                  </a:lnTo>
                  <a:lnTo>
                    <a:pt x="119" y="769"/>
                  </a:lnTo>
                  <a:lnTo>
                    <a:pt x="116" y="774"/>
                  </a:lnTo>
                  <a:lnTo>
                    <a:pt x="111" y="778"/>
                  </a:lnTo>
                  <a:lnTo>
                    <a:pt x="107" y="782"/>
                  </a:lnTo>
                  <a:lnTo>
                    <a:pt x="103" y="786"/>
                  </a:lnTo>
                  <a:lnTo>
                    <a:pt x="99" y="789"/>
                  </a:lnTo>
                  <a:lnTo>
                    <a:pt x="95" y="794"/>
                  </a:lnTo>
                  <a:lnTo>
                    <a:pt x="91" y="797"/>
                  </a:lnTo>
                  <a:lnTo>
                    <a:pt x="87" y="801"/>
                  </a:lnTo>
                  <a:lnTo>
                    <a:pt x="83" y="806"/>
                  </a:lnTo>
                  <a:lnTo>
                    <a:pt x="79" y="809"/>
                  </a:lnTo>
                  <a:lnTo>
                    <a:pt x="75" y="812"/>
                  </a:lnTo>
                  <a:lnTo>
                    <a:pt x="70" y="816"/>
                  </a:lnTo>
                  <a:lnTo>
                    <a:pt x="68" y="819"/>
                  </a:lnTo>
                  <a:lnTo>
                    <a:pt x="63" y="823"/>
                  </a:lnTo>
                  <a:lnTo>
                    <a:pt x="60" y="827"/>
                  </a:lnTo>
                  <a:lnTo>
                    <a:pt x="55" y="829"/>
                  </a:lnTo>
                  <a:lnTo>
                    <a:pt x="51" y="832"/>
                  </a:lnTo>
                  <a:lnTo>
                    <a:pt x="47" y="836"/>
                  </a:lnTo>
                  <a:lnTo>
                    <a:pt x="43" y="839"/>
                  </a:lnTo>
                  <a:lnTo>
                    <a:pt x="39" y="843"/>
                  </a:lnTo>
                  <a:lnTo>
                    <a:pt x="35" y="846"/>
                  </a:lnTo>
                  <a:lnTo>
                    <a:pt x="31" y="850"/>
                  </a:lnTo>
                  <a:lnTo>
                    <a:pt x="27" y="853"/>
                  </a:lnTo>
                  <a:lnTo>
                    <a:pt x="22" y="856"/>
                  </a:lnTo>
                  <a:lnTo>
                    <a:pt x="19" y="858"/>
                  </a:lnTo>
                  <a:lnTo>
                    <a:pt x="14" y="862"/>
                  </a:lnTo>
                  <a:lnTo>
                    <a:pt x="11" y="865"/>
                  </a:lnTo>
                  <a:lnTo>
                    <a:pt x="6" y="867"/>
                  </a:lnTo>
                  <a:lnTo>
                    <a:pt x="4" y="871"/>
                  </a:lnTo>
                  <a:lnTo>
                    <a:pt x="0" y="873"/>
                  </a:lnTo>
                  <a:lnTo>
                    <a:pt x="0" y="1013"/>
                  </a:lnTo>
                  <a:lnTo>
                    <a:pt x="4" y="1013"/>
                  </a:lnTo>
                  <a:lnTo>
                    <a:pt x="6" y="1013"/>
                  </a:lnTo>
                  <a:lnTo>
                    <a:pt x="11" y="1013"/>
                  </a:lnTo>
                  <a:lnTo>
                    <a:pt x="14" y="1013"/>
                  </a:lnTo>
                  <a:lnTo>
                    <a:pt x="19" y="1013"/>
                  </a:lnTo>
                  <a:lnTo>
                    <a:pt x="22" y="1013"/>
                  </a:lnTo>
                  <a:lnTo>
                    <a:pt x="27" y="1013"/>
                  </a:lnTo>
                  <a:lnTo>
                    <a:pt x="31" y="1013"/>
                  </a:lnTo>
                  <a:lnTo>
                    <a:pt x="35" y="1013"/>
                  </a:lnTo>
                  <a:lnTo>
                    <a:pt x="39" y="1013"/>
                  </a:lnTo>
                  <a:lnTo>
                    <a:pt x="43" y="1013"/>
                  </a:lnTo>
                  <a:lnTo>
                    <a:pt x="47" y="1013"/>
                  </a:lnTo>
                  <a:lnTo>
                    <a:pt x="51" y="1013"/>
                  </a:lnTo>
                  <a:lnTo>
                    <a:pt x="55" y="1013"/>
                  </a:lnTo>
                  <a:lnTo>
                    <a:pt x="60" y="1013"/>
                  </a:lnTo>
                  <a:lnTo>
                    <a:pt x="63" y="1013"/>
                  </a:lnTo>
                  <a:lnTo>
                    <a:pt x="68" y="1013"/>
                  </a:lnTo>
                  <a:lnTo>
                    <a:pt x="70" y="1013"/>
                  </a:lnTo>
                  <a:lnTo>
                    <a:pt x="75" y="1013"/>
                  </a:lnTo>
                  <a:lnTo>
                    <a:pt x="79" y="1013"/>
                  </a:lnTo>
                  <a:lnTo>
                    <a:pt x="83" y="1013"/>
                  </a:lnTo>
                  <a:lnTo>
                    <a:pt x="87" y="1013"/>
                  </a:lnTo>
                  <a:lnTo>
                    <a:pt x="91" y="1013"/>
                  </a:lnTo>
                  <a:lnTo>
                    <a:pt x="95" y="1013"/>
                  </a:lnTo>
                  <a:lnTo>
                    <a:pt x="99" y="1013"/>
                  </a:lnTo>
                  <a:lnTo>
                    <a:pt x="103" y="1013"/>
                  </a:lnTo>
                  <a:lnTo>
                    <a:pt x="107" y="1013"/>
                  </a:lnTo>
                  <a:lnTo>
                    <a:pt x="111" y="1013"/>
                  </a:lnTo>
                  <a:lnTo>
                    <a:pt x="116" y="1013"/>
                  </a:lnTo>
                  <a:lnTo>
                    <a:pt x="119" y="1013"/>
                  </a:lnTo>
                  <a:lnTo>
                    <a:pt x="124" y="1013"/>
                  </a:lnTo>
                  <a:lnTo>
                    <a:pt x="127" y="1013"/>
                  </a:lnTo>
                  <a:lnTo>
                    <a:pt x="132" y="1013"/>
                  </a:lnTo>
                  <a:lnTo>
                    <a:pt x="135" y="1013"/>
                  </a:lnTo>
                  <a:lnTo>
                    <a:pt x="140" y="1013"/>
                  </a:lnTo>
                  <a:lnTo>
                    <a:pt x="144" y="1013"/>
                  </a:lnTo>
                  <a:lnTo>
                    <a:pt x="148" y="1013"/>
                  </a:lnTo>
                  <a:lnTo>
                    <a:pt x="152" y="1013"/>
                  </a:lnTo>
                  <a:lnTo>
                    <a:pt x="155" y="1013"/>
                  </a:lnTo>
                  <a:lnTo>
                    <a:pt x="159" y="1013"/>
                  </a:lnTo>
                  <a:lnTo>
                    <a:pt x="163" y="1013"/>
                  </a:lnTo>
                  <a:lnTo>
                    <a:pt x="167" y="1013"/>
                  </a:lnTo>
                  <a:lnTo>
                    <a:pt x="172" y="1013"/>
                  </a:lnTo>
                  <a:lnTo>
                    <a:pt x="175" y="1013"/>
                  </a:lnTo>
                  <a:lnTo>
                    <a:pt x="180" y="1013"/>
                  </a:lnTo>
                  <a:lnTo>
                    <a:pt x="183" y="1013"/>
                  </a:lnTo>
                  <a:lnTo>
                    <a:pt x="188" y="1013"/>
                  </a:lnTo>
                  <a:lnTo>
                    <a:pt x="191" y="1013"/>
                  </a:lnTo>
                  <a:lnTo>
                    <a:pt x="196" y="1013"/>
                  </a:lnTo>
                  <a:lnTo>
                    <a:pt x="200" y="1013"/>
                  </a:lnTo>
                  <a:lnTo>
                    <a:pt x="204" y="1013"/>
                  </a:lnTo>
                  <a:lnTo>
                    <a:pt x="208" y="1013"/>
                  </a:lnTo>
                  <a:lnTo>
                    <a:pt x="212" y="1013"/>
                  </a:lnTo>
                  <a:lnTo>
                    <a:pt x="216" y="1013"/>
                  </a:lnTo>
                  <a:lnTo>
                    <a:pt x="220" y="1013"/>
                  </a:lnTo>
                  <a:lnTo>
                    <a:pt x="223" y="1013"/>
                  </a:lnTo>
                  <a:lnTo>
                    <a:pt x="228" y="1013"/>
                  </a:lnTo>
                  <a:lnTo>
                    <a:pt x="231" y="1013"/>
                  </a:lnTo>
                  <a:lnTo>
                    <a:pt x="236" y="1013"/>
                  </a:lnTo>
                  <a:lnTo>
                    <a:pt x="239" y="1013"/>
                  </a:lnTo>
                  <a:lnTo>
                    <a:pt x="244" y="1013"/>
                  </a:lnTo>
                  <a:lnTo>
                    <a:pt x="247" y="1013"/>
                  </a:lnTo>
                  <a:lnTo>
                    <a:pt x="252" y="1013"/>
                  </a:lnTo>
                  <a:lnTo>
                    <a:pt x="256" y="1013"/>
                  </a:lnTo>
                  <a:lnTo>
                    <a:pt x="260" y="1013"/>
                  </a:lnTo>
                  <a:lnTo>
                    <a:pt x="264" y="1013"/>
                  </a:lnTo>
                  <a:lnTo>
                    <a:pt x="268" y="1013"/>
                  </a:lnTo>
                  <a:lnTo>
                    <a:pt x="272" y="1013"/>
                  </a:lnTo>
                  <a:lnTo>
                    <a:pt x="276" y="1013"/>
                  </a:lnTo>
                  <a:lnTo>
                    <a:pt x="280" y="1013"/>
                  </a:lnTo>
                  <a:lnTo>
                    <a:pt x="285" y="1013"/>
                  </a:lnTo>
                  <a:lnTo>
                    <a:pt x="287" y="1013"/>
                  </a:lnTo>
                  <a:lnTo>
                    <a:pt x="292" y="1013"/>
                  </a:lnTo>
                  <a:lnTo>
                    <a:pt x="295" y="1013"/>
                  </a:lnTo>
                  <a:lnTo>
                    <a:pt x="300" y="1013"/>
                  </a:lnTo>
                  <a:lnTo>
                    <a:pt x="303" y="1013"/>
                  </a:lnTo>
                  <a:lnTo>
                    <a:pt x="308" y="1013"/>
                  </a:lnTo>
                  <a:lnTo>
                    <a:pt x="312" y="1013"/>
                  </a:lnTo>
                  <a:lnTo>
                    <a:pt x="316" y="1013"/>
                  </a:lnTo>
                  <a:lnTo>
                    <a:pt x="320" y="1013"/>
                  </a:lnTo>
                  <a:lnTo>
                    <a:pt x="324" y="1013"/>
                  </a:lnTo>
                  <a:lnTo>
                    <a:pt x="328" y="1013"/>
                  </a:lnTo>
                  <a:lnTo>
                    <a:pt x="332" y="1013"/>
                  </a:lnTo>
                  <a:lnTo>
                    <a:pt x="336" y="1013"/>
                  </a:lnTo>
                  <a:lnTo>
                    <a:pt x="341" y="1013"/>
                  </a:lnTo>
                  <a:lnTo>
                    <a:pt x="344" y="1013"/>
                  </a:lnTo>
                  <a:lnTo>
                    <a:pt x="349" y="1013"/>
                  </a:lnTo>
                  <a:lnTo>
                    <a:pt x="352" y="1013"/>
                  </a:lnTo>
                  <a:lnTo>
                    <a:pt x="357" y="1013"/>
                  </a:lnTo>
                  <a:lnTo>
                    <a:pt x="360" y="1013"/>
                  </a:lnTo>
                  <a:lnTo>
                    <a:pt x="363" y="1013"/>
                  </a:lnTo>
                  <a:lnTo>
                    <a:pt x="368" y="1013"/>
                  </a:lnTo>
                  <a:lnTo>
                    <a:pt x="371" y="1013"/>
                  </a:lnTo>
                  <a:lnTo>
                    <a:pt x="376" y="1013"/>
                  </a:lnTo>
                  <a:lnTo>
                    <a:pt x="379" y="1013"/>
                  </a:lnTo>
                  <a:lnTo>
                    <a:pt x="384" y="1013"/>
                  </a:lnTo>
                  <a:lnTo>
                    <a:pt x="387" y="1013"/>
                  </a:lnTo>
                  <a:lnTo>
                    <a:pt x="392" y="1013"/>
                  </a:lnTo>
                  <a:lnTo>
                    <a:pt x="397" y="1013"/>
                  </a:lnTo>
                  <a:lnTo>
                    <a:pt x="400" y="1013"/>
                  </a:lnTo>
                  <a:lnTo>
                    <a:pt x="405" y="1013"/>
                  </a:lnTo>
                  <a:lnTo>
                    <a:pt x="408" y="1013"/>
                  </a:lnTo>
                  <a:lnTo>
                    <a:pt x="413" y="1013"/>
                  </a:lnTo>
                  <a:lnTo>
                    <a:pt x="416" y="1013"/>
                  </a:lnTo>
                  <a:lnTo>
                    <a:pt x="420" y="1013"/>
                  </a:lnTo>
                  <a:lnTo>
                    <a:pt x="425" y="1013"/>
                  </a:lnTo>
                  <a:lnTo>
                    <a:pt x="428" y="1013"/>
                  </a:lnTo>
                  <a:lnTo>
                    <a:pt x="433" y="1013"/>
                  </a:lnTo>
                  <a:lnTo>
                    <a:pt x="436" y="1013"/>
                  </a:lnTo>
                  <a:lnTo>
                    <a:pt x="440" y="1013"/>
                  </a:lnTo>
                  <a:lnTo>
                    <a:pt x="443" y="1013"/>
                  </a:lnTo>
                  <a:lnTo>
                    <a:pt x="448" y="1013"/>
                  </a:lnTo>
                  <a:lnTo>
                    <a:pt x="452" y="1013"/>
                  </a:lnTo>
                  <a:lnTo>
                    <a:pt x="456" y="1013"/>
                  </a:lnTo>
                  <a:lnTo>
                    <a:pt x="460" y="1013"/>
                  </a:lnTo>
                  <a:lnTo>
                    <a:pt x="464" y="1013"/>
                  </a:lnTo>
                  <a:lnTo>
                    <a:pt x="468" y="1013"/>
                  </a:lnTo>
                  <a:lnTo>
                    <a:pt x="472" y="1013"/>
                  </a:lnTo>
                  <a:lnTo>
                    <a:pt x="476" y="1013"/>
                  </a:lnTo>
                  <a:lnTo>
                    <a:pt x="481" y="1013"/>
                  </a:lnTo>
                  <a:lnTo>
                    <a:pt x="484" y="1013"/>
                  </a:lnTo>
                  <a:lnTo>
                    <a:pt x="489" y="1013"/>
                  </a:lnTo>
                  <a:lnTo>
                    <a:pt x="492" y="1013"/>
                  </a:lnTo>
                  <a:lnTo>
                    <a:pt x="497" y="1013"/>
                  </a:lnTo>
                  <a:lnTo>
                    <a:pt x="500" y="1013"/>
                  </a:lnTo>
                  <a:lnTo>
                    <a:pt x="504" y="1013"/>
                  </a:lnTo>
                  <a:lnTo>
                    <a:pt x="508" y="1013"/>
                  </a:lnTo>
                  <a:lnTo>
                    <a:pt x="512" y="1013"/>
                  </a:lnTo>
                  <a:lnTo>
                    <a:pt x="516" y="1013"/>
                  </a:lnTo>
                  <a:lnTo>
                    <a:pt x="520" y="1013"/>
                  </a:lnTo>
                  <a:lnTo>
                    <a:pt x="524" y="1013"/>
                  </a:lnTo>
                  <a:lnTo>
                    <a:pt x="528" y="1013"/>
                  </a:lnTo>
                  <a:lnTo>
                    <a:pt x="532" y="1013"/>
                  </a:lnTo>
                  <a:lnTo>
                    <a:pt x="537" y="1013"/>
                  </a:lnTo>
                  <a:lnTo>
                    <a:pt x="540" y="1013"/>
                  </a:lnTo>
                  <a:lnTo>
                    <a:pt x="545" y="1013"/>
                  </a:lnTo>
                  <a:lnTo>
                    <a:pt x="548" y="1013"/>
                  </a:lnTo>
                  <a:lnTo>
                    <a:pt x="553" y="1013"/>
                  </a:lnTo>
                  <a:lnTo>
                    <a:pt x="556" y="1013"/>
                  </a:lnTo>
                  <a:lnTo>
                    <a:pt x="561" y="1013"/>
                  </a:lnTo>
                  <a:lnTo>
                    <a:pt x="565" y="1013"/>
                  </a:lnTo>
                  <a:lnTo>
                    <a:pt x="569" y="1013"/>
                  </a:lnTo>
                  <a:lnTo>
                    <a:pt x="572" y="1013"/>
                  </a:lnTo>
                  <a:lnTo>
                    <a:pt x="576" y="1013"/>
                  </a:lnTo>
                  <a:lnTo>
                    <a:pt x="580" y="1013"/>
                  </a:lnTo>
                  <a:lnTo>
                    <a:pt x="584" y="1013"/>
                  </a:lnTo>
                  <a:lnTo>
                    <a:pt x="588" y="1013"/>
                  </a:lnTo>
                  <a:lnTo>
                    <a:pt x="593" y="1013"/>
                  </a:lnTo>
                  <a:lnTo>
                    <a:pt x="596" y="1013"/>
                  </a:lnTo>
                  <a:lnTo>
                    <a:pt x="601" y="1013"/>
                  </a:lnTo>
                  <a:lnTo>
                    <a:pt x="604" y="1013"/>
                  </a:lnTo>
                  <a:lnTo>
                    <a:pt x="609" y="1013"/>
                  </a:lnTo>
                  <a:lnTo>
                    <a:pt x="612" y="1013"/>
                  </a:lnTo>
                  <a:lnTo>
                    <a:pt x="617" y="1013"/>
                  </a:lnTo>
                  <a:lnTo>
                    <a:pt x="621" y="1013"/>
                  </a:lnTo>
                  <a:lnTo>
                    <a:pt x="625" y="1013"/>
                  </a:lnTo>
                  <a:lnTo>
                    <a:pt x="629" y="1013"/>
                  </a:lnTo>
                  <a:lnTo>
                    <a:pt x="633" y="1013"/>
                  </a:lnTo>
                  <a:lnTo>
                    <a:pt x="637" y="1013"/>
                  </a:lnTo>
                  <a:lnTo>
                    <a:pt x="641" y="1013"/>
                  </a:lnTo>
                  <a:lnTo>
                    <a:pt x="645" y="1013"/>
                  </a:lnTo>
                  <a:lnTo>
                    <a:pt x="649" y="1013"/>
                  </a:lnTo>
                  <a:lnTo>
                    <a:pt x="652" y="1013"/>
                  </a:lnTo>
                  <a:lnTo>
                    <a:pt x="657" y="1013"/>
                  </a:lnTo>
                  <a:lnTo>
                    <a:pt x="660" y="1013"/>
                  </a:lnTo>
                  <a:lnTo>
                    <a:pt x="665" y="1013"/>
                  </a:lnTo>
                  <a:lnTo>
                    <a:pt x="668" y="1013"/>
                  </a:lnTo>
                  <a:lnTo>
                    <a:pt x="673" y="1013"/>
                  </a:lnTo>
                  <a:lnTo>
                    <a:pt x="677" y="1013"/>
                  </a:lnTo>
                  <a:lnTo>
                    <a:pt x="681" y="1013"/>
                  </a:lnTo>
                  <a:lnTo>
                    <a:pt x="685" y="1013"/>
                  </a:lnTo>
                  <a:lnTo>
                    <a:pt x="689" y="1013"/>
                  </a:lnTo>
                  <a:lnTo>
                    <a:pt x="693" y="1013"/>
                  </a:lnTo>
                  <a:lnTo>
                    <a:pt x="697" y="1013"/>
                  </a:lnTo>
                  <a:lnTo>
                    <a:pt x="701" y="1013"/>
                  </a:lnTo>
                  <a:lnTo>
                    <a:pt x="705" y="1013"/>
                  </a:lnTo>
                  <a:lnTo>
                    <a:pt x="709" y="1013"/>
                  </a:lnTo>
                  <a:lnTo>
                    <a:pt x="714" y="1013"/>
                  </a:lnTo>
                  <a:lnTo>
                    <a:pt x="717" y="1013"/>
                  </a:lnTo>
                  <a:lnTo>
                    <a:pt x="721" y="1013"/>
                  </a:lnTo>
                  <a:lnTo>
                    <a:pt x="724" y="1013"/>
                  </a:lnTo>
                  <a:lnTo>
                    <a:pt x="729" y="1013"/>
                  </a:lnTo>
                  <a:lnTo>
                    <a:pt x="733" y="1013"/>
                  </a:lnTo>
                  <a:lnTo>
                    <a:pt x="737" y="1013"/>
                  </a:lnTo>
                  <a:lnTo>
                    <a:pt x="741" y="1013"/>
                  </a:lnTo>
                  <a:lnTo>
                    <a:pt x="745" y="1013"/>
                  </a:lnTo>
                  <a:lnTo>
                    <a:pt x="749" y="1013"/>
                  </a:lnTo>
                  <a:lnTo>
                    <a:pt x="752" y="1013"/>
                  </a:lnTo>
                  <a:lnTo>
                    <a:pt x="757" y="1013"/>
                  </a:lnTo>
                  <a:lnTo>
                    <a:pt x="762" y="1013"/>
                  </a:lnTo>
                  <a:lnTo>
                    <a:pt x="765" y="1013"/>
                  </a:lnTo>
                  <a:lnTo>
                    <a:pt x="770" y="1013"/>
                  </a:lnTo>
                  <a:lnTo>
                    <a:pt x="773" y="1013"/>
                  </a:lnTo>
                  <a:lnTo>
                    <a:pt x="778" y="1013"/>
                  </a:lnTo>
                  <a:lnTo>
                    <a:pt x="781" y="1013"/>
                  </a:lnTo>
                  <a:lnTo>
                    <a:pt x="784" y="1013"/>
                  </a:lnTo>
                  <a:lnTo>
                    <a:pt x="789" y="1013"/>
                  </a:lnTo>
                  <a:lnTo>
                    <a:pt x="792" y="1013"/>
                  </a:lnTo>
                  <a:lnTo>
                    <a:pt x="797" y="1013"/>
                  </a:lnTo>
                  <a:lnTo>
                    <a:pt x="800" y="1013"/>
                  </a:lnTo>
                  <a:lnTo>
                    <a:pt x="805" y="1013"/>
                  </a:lnTo>
                  <a:lnTo>
                    <a:pt x="808" y="1013"/>
                  </a:lnTo>
                  <a:lnTo>
                    <a:pt x="813" y="1013"/>
                  </a:lnTo>
                  <a:lnTo>
                    <a:pt x="818" y="1013"/>
                  </a:lnTo>
                  <a:lnTo>
                    <a:pt x="821" y="1013"/>
                  </a:lnTo>
                  <a:lnTo>
                    <a:pt x="826" y="1013"/>
                  </a:lnTo>
                  <a:lnTo>
                    <a:pt x="829" y="1013"/>
                  </a:lnTo>
                  <a:lnTo>
                    <a:pt x="833" y="1013"/>
                  </a:lnTo>
                  <a:lnTo>
                    <a:pt x="837" y="1013"/>
                  </a:lnTo>
                  <a:lnTo>
                    <a:pt x="841" y="1013"/>
                  </a:lnTo>
                  <a:lnTo>
                    <a:pt x="845" y="1013"/>
                  </a:lnTo>
                  <a:lnTo>
                    <a:pt x="849" y="1013"/>
                  </a:lnTo>
                  <a:lnTo>
                    <a:pt x="854" y="1013"/>
                  </a:lnTo>
                  <a:lnTo>
                    <a:pt x="857" y="1013"/>
                  </a:lnTo>
                  <a:lnTo>
                    <a:pt x="861" y="1013"/>
                  </a:lnTo>
                  <a:lnTo>
                    <a:pt x="864" y="1013"/>
                  </a:lnTo>
                  <a:lnTo>
                    <a:pt x="869" y="1013"/>
                  </a:lnTo>
                  <a:lnTo>
                    <a:pt x="873" y="1013"/>
                  </a:lnTo>
                  <a:lnTo>
                    <a:pt x="877" y="1013"/>
                  </a:lnTo>
                  <a:lnTo>
                    <a:pt x="881" y="1013"/>
                  </a:lnTo>
                  <a:lnTo>
                    <a:pt x="885" y="1013"/>
                  </a:lnTo>
                  <a:lnTo>
                    <a:pt x="889" y="1013"/>
                  </a:lnTo>
                  <a:lnTo>
                    <a:pt x="893" y="1013"/>
                  </a:lnTo>
                  <a:lnTo>
                    <a:pt x="897" y="1013"/>
                  </a:lnTo>
                  <a:lnTo>
                    <a:pt x="901" y="1013"/>
                  </a:lnTo>
                  <a:lnTo>
                    <a:pt x="905" y="1013"/>
                  </a:lnTo>
                  <a:lnTo>
                    <a:pt x="910" y="1013"/>
                  </a:lnTo>
                  <a:lnTo>
                    <a:pt x="913" y="1013"/>
                  </a:lnTo>
                  <a:lnTo>
                    <a:pt x="918" y="1013"/>
                  </a:lnTo>
                  <a:lnTo>
                    <a:pt x="921" y="1013"/>
                  </a:lnTo>
                  <a:lnTo>
                    <a:pt x="926" y="1013"/>
                  </a:lnTo>
                  <a:lnTo>
                    <a:pt x="929" y="1013"/>
                  </a:lnTo>
                  <a:lnTo>
                    <a:pt x="934" y="1013"/>
                  </a:lnTo>
                  <a:lnTo>
                    <a:pt x="937" y="1013"/>
                  </a:lnTo>
                  <a:lnTo>
                    <a:pt x="941" y="1013"/>
                  </a:lnTo>
                  <a:lnTo>
                    <a:pt x="945" y="1013"/>
                  </a:lnTo>
                  <a:lnTo>
                    <a:pt x="949" y="1013"/>
                  </a:lnTo>
                  <a:lnTo>
                    <a:pt x="953" y="1013"/>
                  </a:lnTo>
                  <a:lnTo>
                    <a:pt x="958" y="1013"/>
                  </a:lnTo>
                  <a:lnTo>
                    <a:pt x="961" y="1013"/>
                  </a:lnTo>
                  <a:lnTo>
                    <a:pt x="966" y="1013"/>
                  </a:lnTo>
                  <a:lnTo>
                    <a:pt x="969" y="1013"/>
                  </a:lnTo>
                  <a:lnTo>
                    <a:pt x="974" y="1013"/>
                  </a:lnTo>
                  <a:lnTo>
                    <a:pt x="977" y="1013"/>
                  </a:lnTo>
                  <a:lnTo>
                    <a:pt x="982" y="1013"/>
                  </a:lnTo>
                  <a:lnTo>
                    <a:pt x="985" y="1013"/>
                  </a:lnTo>
                  <a:lnTo>
                    <a:pt x="990" y="1013"/>
                  </a:lnTo>
                  <a:lnTo>
                    <a:pt x="994" y="1013"/>
                  </a:lnTo>
                  <a:lnTo>
                    <a:pt x="998" y="1013"/>
                  </a:lnTo>
                  <a:lnTo>
                    <a:pt x="1001" y="1013"/>
                  </a:lnTo>
                  <a:lnTo>
                    <a:pt x="1005" y="1013"/>
                  </a:lnTo>
                  <a:lnTo>
                    <a:pt x="1009" y="1013"/>
                  </a:lnTo>
                  <a:lnTo>
                    <a:pt x="1014" y="1013"/>
                  </a:lnTo>
                  <a:lnTo>
                    <a:pt x="1017" y="1013"/>
                  </a:lnTo>
                  <a:lnTo>
                    <a:pt x="1022" y="1013"/>
                  </a:lnTo>
                  <a:lnTo>
                    <a:pt x="1025" y="1013"/>
                  </a:lnTo>
                  <a:lnTo>
                    <a:pt x="1030" y="1013"/>
                  </a:lnTo>
                  <a:lnTo>
                    <a:pt x="1033" y="1013"/>
                  </a:lnTo>
                  <a:lnTo>
                    <a:pt x="1038" y="1013"/>
                  </a:lnTo>
                  <a:lnTo>
                    <a:pt x="1041" y="1013"/>
                  </a:lnTo>
                  <a:lnTo>
                    <a:pt x="1046" y="1013"/>
                  </a:lnTo>
                  <a:lnTo>
                    <a:pt x="1050" y="1013"/>
                  </a:lnTo>
                  <a:lnTo>
                    <a:pt x="1054" y="1013"/>
                  </a:lnTo>
                  <a:lnTo>
                    <a:pt x="1058" y="1013"/>
                  </a:lnTo>
                  <a:lnTo>
                    <a:pt x="1062" y="1013"/>
                  </a:lnTo>
                  <a:lnTo>
                    <a:pt x="1066" y="1013"/>
                  </a:lnTo>
                  <a:lnTo>
                    <a:pt x="1070" y="1013"/>
                  </a:lnTo>
                  <a:lnTo>
                    <a:pt x="1073" y="1013"/>
                  </a:lnTo>
                  <a:lnTo>
                    <a:pt x="1078" y="1013"/>
                  </a:lnTo>
                  <a:lnTo>
                    <a:pt x="1081" y="1013"/>
                  </a:lnTo>
                  <a:lnTo>
                    <a:pt x="1086" y="1013"/>
                  </a:lnTo>
                  <a:lnTo>
                    <a:pt x="1089" y="1013"/>
                  </a:lnTo>
                  <a:lnTo>
                    <a:pt x="1094" y="1013"/>
                  </a:lnTo>
                  <a:lnTo>
                    <a:pt x="1098" y="1013"/>
                  </a:lnTo>
                  <a:lnTo>
                    <a:pt x="1102" y="1013"/>
                  </a:lnTo>
                  <a:lnTo>
                    <a:pt x="1106" y="1013"/>
                  </a:lnTo>
                  <a:lnTo>
                    <a:pt x="1110" y="1013"/>
                  </a:lnTo>
                  <a:lnTo>
                    <a:pt x="1114" y="1013"/>
                  </a:lnTo>
                  <a:lnTo>
                    <a:pt x="1118" y="1013"/>
                  </a:lnTo>
                  <a:lnTo>
                    <a:pt x="1122" y="1013"/>
                  </a:lnTo>
                  <a:lnTo>
                    <a:pt x="1126" y="1013"/>
                  </a:lnTo>
                  <a:lnTo>
                    <a:pt x="1130" y="1013"/>
                  </a:lnTo>
                  <a:lnTo>
                    <a:pt x="1135" y="1013"/>
                  </a:lnTo>
                  <a:lnTo>
                    <a:pt x="1138" y="1013"/>
                  </a:lnTo>
                  <a:lnTo>
                    <a:pt x="1143" y="1013"/>
                  </a:lnTo>
                  <a:lnTo>
                    <a:pt x="1146" y="1013"/>
                  </a:lnTo>
                  <a:lnTo>
                    <a:pt x="1150" y="1013"/>
                  </a:lnTo>
                  <a:lnTo>
                    <a:pt x="1154" y="1013"/>
                  </a:lnTo>
                  <a:lnTo>
                    <a:pt x="1158" y="1013"/>
                  </a:lnTo>
                  <a:lnTo>
                    <a:pt x="1162" y="1013"/>
                  </a:lnTo>
                  <a:lnTo>
                    <a:pt x="1166" y="1013"/>
                  </a:lnTo>
                  <a:lnTo>
                    <a:pt x="1170" y="1013"/>
                  </a:lnTo>
                  <a:lnTo>
                    <a:pt x="1173" y="1013"/>
                  </a:lnTo>
                  <a:lnTo>
                    <a:pt x="1178" y="1013"/>
                  </a:lnTo>
                  <a:lnTo>
                    <a:pt x="1181" y="1013"/>
                  </a:lnTo>
                  <a:lnTo>
                    <a:pt x="1186" y="1013"/>
                  </a:lnTo>
                  <a:lnTo>
                    <a:pt x="1191" y="1013"/>
                  </a:lnTo>
                  <a:lnTo>
                    <a:pt x="1194" y="1013"/>
                  </a:lnTo>
                  <a:lnTo>
                    <a:pt x="1199" y="1013"/>
                  </a:lnTo>
                  <a:lnTo>
                    <a:pt x="1202" y="1013"/>
                  </a:lnTo>
                  <a:lnTo>
                    <a:pt x="1207" y="1013"/>
                  </a:lnTo>
                  <a:lnTo>
                    <a:pt x="1210" y="1013"/>
                  </a:lnTo>
                  <a:lnTo>
                    <a:pt x="1215" y="1013"/>
                  </a:lnTo>
                  <a:lnTo>
                    <a:pt x="1218" y="1013"/>
                  </a:lnTo>
                  <a:lnTo>
                    <a:pt x="1221" y="1013"/>
                  </a:lnTo>
                  <a:lnTo>
                    <a:pt x="1226" y="1013"/>
                  </a:lnTo>
                  <a:lnTo>
                    <a:pt x="1229" y="1013"/>
                  </a:lnTo>
                  <a:lnTo>
                    <a:pt x="1234" y="1013"/>
                  </a:lnTo>
                  <a:lnTo>
                    <a:pt x="1237" y="1013"/>
                  </a:lnTo>
                  <a:lnTo>
                    <a:pt x="1242" y="1013"/>
                  </a:lnTo>
                  <a:lnTo>
                    <a:pt x="1247" y="1013"/>
                  </a:lnTo>
                  <a:lnTo>
                    <a:pt x="1250" y="1013"/>
                  </a:lnTo>
                  <a:lnTo>
                    <a:pt x="1254" y="1013"/>
                  </a:lnTo>
                  <a:lnTo>
                    <a:pt x="1258" y="1013"/>
                  </a:lnTo>
                  <a:lnTo>
                    <a:pt x="1262" y="1013"/>
                  </a:lnTo>
                  <a:lnTo>
                    <a:pt x="1266" y="1013"/>
                  </a:lnTo>
                  <a:lnTo>
                    <a:pt x="1270" y="1013"/>
                  </a:lnTo>
                  <a:lnTo>
                    <a:pt x="1275" y="1013"/>
                  </a:lnTo>
                  <a:lnTo>
                    <a:pt x="1278" y="1013"/>
                  </a:lnTo>
                  <a:lnTo>
                    <a:pt x="1282" y="1013"/>
                  </a:lnTo>
                  <a:lnTo>
                    <a:pt x="1285" y="1013"/>
                  </a:lnTo>
                  <a:lnTo>
                    <a:pt x="1290" y="1013"/>
                  </a:lnTo>
                  <a:lnTo>
                    <a:pt x="1294" y="1013"/>
                  </a:lnTo>
                  <a:lnTo>
                    <a:pt x="1298" y="1013"/>
                  </a:lnTo>
                  <a:lnTo>
                    <a:pt x="1302" y="1013"/>
                  </a:lnTo>
                  <a:lnTo>
                    <a:pt x="1306" y="1013"/>
                  </a:lnTo>
                  <a:lnTo>
                    <a:pt x="1310" y="1013"/>
                  </a:lnTo>
                  <a:lnTo>
                    <a:pt x="1314" y="1013"/>
                  </a:lnTo>
                  <a:lnTo>
                    <a:pt x="1318" y="1013"/>
                  </a:lnTo>
                  <a:lnTo>
                    <a:pt x="1322" y="1013"/>
                  </a:lnTo>
                  <a:lnTo>
                    <a:pt x="1326" y="1013"/>
                  </a:lnTo>
                  <a:lnTo>
                    <a:pt x="1331" y="1013"/>
                  </a:lnTo>
                  <a:lnTo>
                    <a:pt x="1334" y="1013"/>
                  </a:lnTo>
                  <a:lnTo>
                    <a:pt x="1339" y="1013"/>
                  </a:lnTo>
                  <a:lnTo>
                    <a:pt x="1342" y="1013"/>
                  </a:lnTo>
                  <a:lnTo>
                    <a:pt x="1347" y="1013"/>
                  </a:lnTo>
                  <a:lnTo>
                    <a:pt x="1350" y="1013"/>
                  </a:lnTo>
                  <a:lnTo>
                    <a:pt x="1355" y="1013"/>
                  </a:lnTo>
                  <a:lnTo>
                    <a:pt x="1358" y="1013"/>
                  </a:lnTo>
                  <a:lnTo>
                    <a:pt x="1362" y="1013"/>
                  </a:lnTo>
                  <a:lnTo>
                    <a:pt x="1366" y="1013"/>
                  </a:lnTo>
                  <a:lnTo>
                    <a:pt x="1370" y="1013"/>
                  </a:lnTo>
                  <a:lnTo>
                    <a:pt x="1374" y="1013"/>
                  </a:lnTo>
                  <a:lnTo>
                    <a:pt x="1378" y="1013"/>
                  </a:lnTo>
                  <a:lnTo>
                    <a:pt x="1382" y="1013"/>
                  </a:lnTo>
                  <a:lnTo>
                    <a:pt x="1387" y="1013"/>
                  </a:lnTo>
                  <a:lnTo>
                    <a:pt x="1390" y="1013"/>
                  </a:lnTo>
                  <a:lnTo>
                    <a:pt x="1395" y="1013"/>
                  </a:lnTo>
                  <a:lnTo>
                    <a:pt x="1398" y="1013"/>
                  </a:lnTo>
                  <a:lnTo>
                    <a:pt x="1403" y="1013"/>
                  </a:lnTo>
                  <a:lnTo>
                    <a:pt x="1406" y="1013"/>
                  </a:lnTo>
                  <a:lnTo>
                    <a:pt x="1411" y="1013"/>
                  </a:lnTo>
                  <a:lnTo>
                    <a:pt x="1415" y="1013"/>
                  </a:lnTo>
                  <a:lnTo>
                    <a:pt x="1419" y="1013"/>
                  </a:lnTo>
                  <a:lnTo>
                    <a:pt x="1423" y="1013"/>
                  </a:lnTo>
                  <a:lnTo>
                    <a:pt x="1427" y="1013"/>
                  </a:lnTo>
                  <a:lnTo>
                    <a:pt x="1431" y="1013"/>
                  </a:lnTo>
                  <a:lnTo>
                    <a:pt x="1434" y="1013"/>
                  </a:lnTo>
                  <a:lnTo>
                    <a:pt x="1438" y="1013"/>
                  </a:lnTo>
                  <a:lnTo>
                    <a:pt x="1443" y="1013"/>
                  </a:lnTo>
                  <a:lnTo>
                    <a:pt x="1446" y="1013"/>
                  </a:lnTo>
                  <a:lnTo>
                    <a:pt x="1451" y="1013"/>
                  </a:lnTo>
                  <a:lnTo>
                    <a:pt x="1454" y="1013"/>
                  </a:lnTo>
                  <a:lnTo>
                    <a:pt x="1459" y="1013"/>
                  </a:lnTo>
                  <a:lnTo>
                    <a:pt x="1462" y="1013"/>
                  </a:lnTo>
                  <a:lnTo>
                    <a:pt x="1467" y="1013"/>
                  </a:lnTo>
                  <a:lnTo>
                    <a:pt x="1471" y="1013"/>
                  </a:lnTo>
                  <a:lnTo>
                    <a:pt x="1475" y="1013"/>
                  </a:lnTo>
                  <a:lnTo>
                    <a:pt x="1479" y="1013"/>
                  </a:lnTo>
                  <a:lnTo>
                    <a:pt x="1483" y="1013"/>
                  </a:lnTo>
                  <a:lnTo>
                    <a:pt x="1487" y="1013"/>
                  </a:lnTo>
                  <a:lnTo>
                    <a:pt x="1491" y="1013"/>
                  </a:lnTo>
                  <a:lnTo>
                    <a:pt x="1495" y="1013"/>
                  </a:lnTo>
                  <a:lnTo>
                    <a:pt x="1499" y="1013"/>
                  </a:lnTo>
                  <a:lnTo>
                    <a:pt x="1502" y="1013"/>
                  </a:lnTo>
                  <a:lnTo>
                    <a:pt x="1507" y="1013"/>
                  </a:lnTo>
                  <a:lnTo>
                    <a:pt x="1510" y="1013"/>
                  </a:lnTo>
                  <a:lnTo>
                    <a:pt x="1515" y="1013"/>
                  </a:lnTo>
                  <a:lnTo>
                    <a:pt x="1518" y="1013"/>
                  </a:lnTo>
                  <a:lnTo>
                    <a:pt x="1523" y="1013"/>
                  </a:lnTo>
                  <a:lnTo>
                    <a:pt x="1527" y="1013"/>
                  </a:lnTo>
                  <a:lnTo>
                    <a:pt x="1531" y="1013"/>
                  </a:lnTo>
                  <a:lnTo>
                    <a:pt x="1535" y="1013"/>
                  </a:lnTo>
                  <a:lnTo>
                    <a:pt x="1539" y="1013"/>
                  </a:lnTo>
                  <a:lnTo>
                    <a:pt x="1543" y="1013"/>
                  </a:lnTo>
                  <a:lnTo>
                    <a:pt x="1547" y="1013"/>
                  </a:lnTo>
                  <a:lnTo>
                    <a:pt x="1551" y="1013"/>
                  </a:lnTo>
                  <a:lnTo>
                    <a:pt x="1556" y="1013"/>
                  </a:lnTo>
                  <a:lnTo>
                    <a:pt x="1559" y="1013"/>
                  </a:lnTo>
                  <a:lnTo>
                    <a:pt x="1564" y="1013"/>
                  </a:lnTo>
                  <a:lnTo>
                    <a:pt x="1566" y="1013"/>
                  </a:lnTo>
                  <a:lnTo>
                    <a:pt x="1571" y="1013"/>
                  </a:lnTo>
                  <a:lnTo>
                    <a:pt x="1574" y="1013"/>
                  </a:lnTo>
                  <a:lnTo>
                    <a:pt x="1579" y="1013"/>
                  </a:lnTo>
                  <a:lnTo>
                    <a:pt x="1583" y="1013"/>
                  </a:lnTo>
                  <a:lnTo>
                    <a:pt x="1586" y="1013"/>
                  </a:lnTo>
                  <a:lnTo>
                    <a:pt x="1591" y="1013"/>
                  </a:lnTo>
                  <a:lnTo>
                    <a:pt x="1594" y="1013"/>
                  </a:lnTo>
                  <a:lnTo>
                    <a:pt x="1599" y="1013"/>
                  </a:lnTo>
                  <a:lnTo>
                    <a:pt x="1602" y="1013"/>
                  </a:lnTo>
                  <a:lnTo>
                    <a:pt x="1607" y="1013"/>
                  </a:lnTo>
                  <a:lnTo>
                    <a:pt x="1612" y="1013"/>
                  </a:lnTo>
                  <a:lnTo>
                    <a:pt x="1615" y="1013"/>
                  </a:lnTo>
                  <a:lnTo>
                    <a:pt x="1620" y="1013"/>
                  </a:lnTo>
                  <a:lnTo>
                    <a:pt x="1623" y="1013"/>
                  </a:lnTo>
                  <a:lnTo>
                    <a:pt x="1628" y="1013"/>
                  </a:lnTo>
                  <a:lnTo>
                    <a:pt x="1631" y="1013"/>
                  </a:lnTo>
                  <a:lnTo>
                    <a:pt x="1636" y="1013"/>
                  </a:lnTo>
                  <a:lnTo>
                    <a:pt x="1640" y="1013"/>
                  </a:lnTo>
                  <a:lnTo>
                    <a:pt x="1644" y="1013"/>
                  </a:lnTo>
                  <a:lnTo>
                    <a:pt x="1648" y="1013"/>
                  </a:lnTo>
                  <a:lnTo>
                    <a:pt x="1650" y="1013"/>
                  </a:lnTo>
                  <a:lnTo>
                    <a:pt x="1655" y="1013"/>
                  </a:lnTo>
                  <a:lnTo>
                    <a:pt x="1658" y="1013"/>
                  </a:lnTo>
                  <a:lnTo>
                    <a:pt x="1663" y="1013"/>
                  </a:lnTo>
                  <a:lnTo>
                    <a:pt x="1667" y="1013"/>
                  </a:lnTo>
                  <a:lnTo>
                    <a:pt x="1671" y="1013"/>
                  </a:lnTo>
                  <a:lnTo>
                    <a:pt x="1675" y="1013"/>
                  </a:lnTo>
                  <a:lnTo>
                    <a:pt x="1679" y="1013"/>
                  </a:lnTo>
                  <a:lnTo>
                    <a:pt x="1683" y="1013"/>
                  </a:lnTo>
                  <a:lnTo>
                    <a:pt x="1687" y="1013"/>
                  </a:lnTo>
                  <a:lnTo>
                    <a:pt x="1691" y="1013"/>
                  </a:lnTo>
                  <a:lnTo>
                    <a:pt x="1696" y="1013"/>
                  </a:lnTo>
                  <a:lnTo>
                    <a:pt x="1699" y="1013"/>
                  </a:lnTo>
                  <a:lnTo>
                    <a:pt x="1704" y="1013"/>
                  </a:lnTo>
                  <a:lnTo>
                    <a:pt x="1707" y="1013"/>
                  </a:lnTo>
                  <a:lnTo>
                    <a:pt x="1712" y="1013"/>
                  </a:lnTo>
                  <a:lnTo>
                    <a:pt x="1714" y="1013"/>
                  </a:lnTo>
                  <a:lnTo>
                    <a:pt x="1719" y="1013"/>
                  </a:lnTo>
                  <a:lnTo>
                    <a:pt x="1723" y="1013"/>
                  </a:lnTo>
                  <a:lnTo>
                    <a:pt x="1727" y="1013"/>
                  </a:lnTo>
                  <a:lnTo>
                    <a:pt x="1731" y="1013"/>
                  </a:lnTo>
                  <a:lnTo>
                    <a:pt x="1735" y="1013"/>
                  </a:lnTo>
                  <a:lnTo>
                    <a:pt x="1739" y="1013"/>
                  </a:lnTo>
                  <a:lnTo>
                    <a:pt x="1743" y="1013"/>
                  </a:lnTo>
                  <a:lnTo>
                    <a:pt x="1747" y="1013"/>
                  </a:lnTo>
                  <a:lnTo>
                    <a:pt x="1752" y="1013"/>
                  </a:lnTo>
                  <a:lnTo>
                    <a:pt x="1755" y="1013"/>
                  </a:lnTo>
                  <a:lnTo>
                    <a:pt x="1760" y="1013"/>
                  </a:lnTo>
                  <a:lnTo>
                    <a:pt x="1763" y="1013"/>
                  </a:lnTo>
                  <a:lnTo>
                    <a:pt x="1768" y="1013"/>
                  </a:lnTo>
                  <a:lnTo>
                    <a:pt x="1771" y="1013"/>
                  </a:lnTo>
                  <a:lnTo>
                    <a:pt x="1776" y="1013"/>
                  </a:lnTo>
                  <a:lnTo>
                    <a:pt x="1779" y="1013"/>
                  </a:lnTo>
                  <a:lnTo>
                    <a:pt x="1783" y="1013"/>
                  </a:lnTo>
                  <a:lnTo>
                    <a:pt x="1787" y="1013"/>
                  </a:lnTo>
                  <a:lnTo>
                    <a:pt x="1791" y="1013"/>
                  </a:lnTo>
                  <a:lnTo>
                    <a:pt x="1795" y="1013"/>
                  </a:lnTo>
                  <a:lnTo>
                    <a:pt x="1799" y="1013"/>
                  </a:lnTo>
                  <a:lnTo>
                    <a:pt x="1803" y="1013"/>
                  </a:lnTo>
                  <a:lnTo>
                    <a:pt x="1808" y="1013"/>
                  </a:lnTo>
                  <a:lnTo>
                    <a:pt x="1811" y="1013"/>
                  </a:lnTo>
                  <a:lnTo>
                    <a:pt x="1816" y="1013"/>
                  </a:lnTo>
                  <a:lnTo>
                    <a:pt x="1819" y="1013"/>
                  </a:lnTo>
                  <a:lnTo>
                    <a:pt x="1824" y="1013"/>
                  </a:lnTo>
                  <a:lnTo>
                    <a:pt x="1827" y="1013"/>
                  </a:lnTo>
                  <a:lnTo>
                    <a:pt x="1832" y="1013"/>
                  </a:lnTo>
                  <a:lnTo>
                    <a:pt x="1836" y="1013"/>
                  </a:lnTo>
                  <a:lnTo>
                    <a:pt x="1840" y="1013"/>
                  </a:lnTo>
                  <a:lnTo>
                    <a:pt x="1844" y="1013"/>
                  </a:lnTo>
                  <a:lnTo>
                    <a:pt x="1848" y="1013"/>
                  </a:lnTo>
                  <a:lnTo>
                    <a:pt x="1852" y="1013"/>
                  </a:lnTo>
                  <a:lnTo>
                    <a:pt x="1855" y="1013"/>
                  </a:lnTo>
                  <a:lnTo>
                    <a:pt x="1859" y="1013"/>
                  </a:lnTo>
                  <a:lnTo>
                    <a:pt x="1864" y="1013"/>
                  </a:lnTo>
                  <a:lnTo>
                    <a:pt x="1867" y="1013"/>
                  </a:lnTo>
                  <a:lnTo>
                    <a:pt x="1872" y="1013"/>
                  </a:lnTo>
                  <a:lnTo>
                    <a:pt x="1875" y="1013"/>
                  </a:lnTo>
                  <a:lnTo>
                    <a:pt x="1880" y="1013"/>
                  </a:lnTo>
                  <a:lnTo>
                    <a:pt x="1883" y="1013"/>
                  </a:lnTo>
                  <a:lnTo>
                    <a:pt x="1888" y="1013"/>
                  </a:lnTo>
                  <a:lnTo>
                    <a:pt x="1892" y="1013"/>
                  </a:lnTo>
                  <a:lnTo>
                    <a:pt x="1896" y="1013"/>
                  </a:lnTo>
                  <a:lnTo>
                    <a:pt x="1900" y="1013"/>
                  </a:lnTo>
                  <a:lnTo>
                    <a:pt x="1904" y="1013"/>
                  </a:lnTo>
                  <a:lnTo>
                    <a:pt x="1908" y="1013"/>
                  </a:lnTo>
                  <a:lnTo>
                    <a:pt x="1912" y="1013"/>
                  </a:lnTo>
                  <a:lnTo>
                    <a:pt x="1916" y="1013"/>
                  </a:lnTo>
                  <a:lnTo>
                    <a:pt x="1920" y="1013"/>
                  </a:lnTo>
                  <a:lnTo>
                    <a:pt x="1924" y="1013"/>
                  </a:lnTo>
                  <a:lnTo>
                    <a:pt x="1929" y="1013"/>
                  </a:lnTo>
                  <a:lnTo>
                    <a:pt x="1932" y="1013"/>
                  </a:lnTo>
                  <a:lnTo>
                    <a:pt x="1936" y="1013"/>
                  </a:lnTo>
                  <a:lnTo>
                    <a:pt x="1939" y="1013"/>
                  </a:lnTo>
                  <a:lnTo>
                    <a:pt x="1944" y="1013"/>
                  </a:lnTo>
                  <a:lnTo>
                    <a:pt x="1948" y="1013"/>
                  </a:lnTo>
                  <a:lnTo>
                    <a:pt x="1952" y="1013"/>
                  </a:lnTo>
                  <a:lnTo>
                    <a:pt x="1956" y="1013"/>
                  </a:lnTo>
                  <a:lnTo>
                    <a:pt x="1960" y="1013"/>
                  </a:lnTo>
                  <a:lnTo>
                    <a:pt x="1964" y="1013"/>
                  </a:lnTo>
                  <a:lnTo>
                    <a:pt x="1968" y="1013"/>
                  </a:lnTo>
                  <a:lnTo>
                    <a:pt x="1972" y="1013"/>
                  </a:lnTo>
                  <a:lnTo>
                    <a:pt x="1977" y="1013"/>
                  </a:lnTo>
                  <a:lnTo>
                    <a:pt x="1980" y="1013"/>
                  </a:lnTo>
                  <a:lnTo>
                    <a:pt x="1985" y="1013"/>
                  </a:lnTo>
                  <a:lnTo>
                    <a:pt x="1988" y="1013"/>
                  </a:lnTo>
                  <a:lnTo>
                    <a:pt x="1993" y="1013"/>
                  </a:lnTo>
                  <a:lnTo>
                    <a:pt x="1995" y="1013"/>
                  </a:lnTo>
                  <a:lnTo>
                    <a:pt x="2000" y="1013"/>
                  </a:lnTo>
                  <a:lnTo>
                    <a:pt x="2000" y="1002"/>
                  </a:lnTo>
                </a:path>
              </a:pathLst>
            </a:custGeom>
            <a:solidFill>
              <a:srgbClr val="C0C0C0"/>
            </a:solidFill>
            <a:ln w="12700" cap="rnd">
              <a:noFill/>
              <a:round/>
              <a:headEnd/>
              <a:tailEnd/>
            </a:ln>
          </p:spPr>
          <p:txBody>
            <a:bodyPr/>
            <a:lstStyle/>
            <a:p>
              <a:endParaRPr lang="en-US"/>
            </a:p>
          </p:txBody>
        </p:sp>
        <p:sp>
          <p:nvSpPr>
            <p:cNvPr id="8206" name="Freeform 9"/>
            <p:cNvSpPr>
              <a:spLocks/>
            </p:cNvSpPr>
            <p:nvPr/>
          </p:nvSpPr>
          <p:spPr bwMode="auto">
            <a:xfrm>
              <a:off x="1726" y="1927"/>
              <a:ext cx="798" cy="142"/>
            </a:xfrm>
            <a:custGeom>
              <a:avLst/>
              <a:gdLst>
                <a:gd name="T0" fmla="*/ 773 w 798"/>
                <a:gd name="T1" fmla="*/ 141 h 142"/>
                <a:gd name="T2" fmla="*/ 745 w 798"/>
                <a:gd name="T3" fmla="*/ 141 h 142"/>
                <a:gd name="T4" fmla="*/ 717 w 798"/>
                <a:gd name="T5" fmla="*/ 141 h 142"/>
                <a:gd name="T6" fmla="*/ 688 w 798"/>
                <a:gd name="T7" fmla="*/ 141 h 142"/>
                <a:gd name="T8" fmla="*/ 661 w 798"/>
                <a:gd name="T9" fmla="*/ 141 h 142"/>
                <a:gd name="T10" fmla="*/ 632 w 798"/>
                <a:gd name="T11" fmla="*/ 141 h 142"/>
                <a:gd name="T12" fmla="*/ 606 w 798"/>
                <a:gd name="T13" fmla="*/ 141 h 142"/>
                <a:gd name="T14" fmla="*/ 578 w 798"/>
                <a:gd name="T15" fmla="*/ 141 h 142"/>
                <a:gd name="T16" fmla="*/ 550 w 798"/>
                <a:gd name="T17" fmla="*/ 141 h 142"/>
                <a:gd name="T18" fmla="*/ 522 w 798"/>
                <a:gd name="T19" fmla="*/ 141 h 142"/>
                <a:gd name="T20" fmla="*/ 493 w 798"/>
                <a:gd name="T21" fmla="*/ 141 h 142"/>
                <a:gd name="T22" fmla="*/ 466 w 798"/>
                <a:gd name="T23" fmla="*/ 141 h 142"/>
                <a:gd name="T24" fmla="*/ 437 w 798"/>
                <a:gd name="T25" fmla="*/ 141 h 142"/>
                <a:gd name="T26" fmla="*/ 410 w 798"/>
                <a:gd name="T27" fmla="*/ 141 h 142"/>
                <a:gd name="T28" fmla="*/ 383 w 798"/>
                <a:gd name="T29" fmla="*/ 0 h 142"/>
                <a:gd name="T30" fmla="*/ 354 w 798"/>
                <a:gd name="T31" fmla="*/ 18 h 142"/>
                <a:gd name="T32" fmla="*/ 327 w 798"/>
                <a:gd name="T33" fmla="*/ 36 h 142"/>
                <a:gd name="T34" fmla="*/ 298 w 798"/>
                <a:gd name="T35" fmla="*/ 52 h 142"/>
                <a:gd name="T36" fmla="*/ 270 w 798"/>
                <a:gd name="T37" fmla="*/ 63 h 142"/>
                <a:gd name="T38" fmla="*/ 244 w 798"/>
                <a:gd name="T39" fmla="*/ 77 h 142"/>
                <a:gd name="T40" fmla="*/ 215 w 798"/>
                <a:gd name="T41" fmla="*/ 87 h 142"/>
                <a:gd name="T42" fmla="*/ 188 w 798"/>
                <a:gd name="T43" fmla="*/ 94 h 142"/>
                <a:gd name="T44" fmla="*/ 159 w 798"/>
                <a:gd name="T45" fmla="*/ 103 h 142"/>
                <a:gd name="T46" fmla="*/ 131 w 798"/>
                <a:gd name="T47" fmla="*/ 109 h 142"/>
                <a:gd name="T48" fmla="*/ 103 w 798"/>
                <a:gd name="T49" fmla="*/ 114 h 142"/>
                <a:gd name="T50" fmla="*/ 75 w 798"/>
                <a:gd name="T51" fmla="*/ 119 h 142"/>
                <a:gd name="T52" fmla="*/ 49 w 798"/>
                <a:gd name="T53" fmla="*/ 123 h 142"/>
                <a:gd name="T54" fmla="*/ 20 w 798"/>
                <a:gd name="T55" fmla="*/ 127 h 142"/>
                <a:gd name="T56" fmla="*/ 4 w 798"/>
                <a:gd name="T57" fmla="*/ 141 h 142"/>
                <a:gd name="T58" fmla="*/ 31 w 798"/>
                <a:gd name="T59" fmla="*/ 141 h 142"/>
                <a:gd name="T60" fmla="*/ 60 w 798"/>
                <a:gd name="T61" fmla="*/ 141 h 142"/>
                <a:gd name="T62" fmla="*/ 87 w 798"/>
                <a:gd name="T63" fmla="*/ 141 h 142"/>
                <a:gd name="T64" fmla="*/ 116 w 798"/>
                <a:gd name="T65" fmla="*/ 141 h 142"/>
                <a:gd name="T66" fmla="*/ 143 w 798"/>
                <a:gd name="T67" fmla="*/ 141 h 142"/>
                <a:gd name="T68" fmla="*/ 172 w 798"/>
                <a:gd name="T69" fmla="*/ 141 h 142"/>
                <a:gd name="T70" fmla="*/ 199 w 798"/>
                <a:gd name="T71" fmla="*/ 141 h 142"/>
                <a:gd name="T72" fmla="*/ 226 w 798"/>
                <a:gd name="T73" fmla="*/ 141 h 142"/>
                <a:gd name="T74" fmla="*/ 255 w 798"/>
                <a:gd name="T75" fmla="*/ 141 h 142"/>
                <a:gd name="T76" fmla="*/ 282 w 798"/>
                <a:gd name="T77" fmla="*/ 141 h 142"/>
                <a:gd name="T78" fmla="*/ 311 w 798"/>
                <a:gd name="T79" fmla="*/ 141 h 142"/>
                <a:gd name="T80" fmla="*/ 339 w 798"/>
                <a:gd name="T81" fmla="*/ 141 h 142"/>
                <a:gd name="T82" fmla="*/ 367 w 798"/>
                <a:gd name="T83" fmla="*/ 141 h 142"/>
                <a:gd name="T84" fmla="*/ 394 w 798"/>
                <a:gd name="T85" fmla="*/ 141 h 142"/>
                <a:gd name="T86" fmla="*/ 421 w 798"/>
                <a:gd name="T87" fmla="*/ 141 h 142"/>
                <a:gd name="T88" fmla="*/ 450 w 798"/>
                <a:gd name="T89" fmla="*/ 141 h 142"/>
                <a:gd name="T90" fmla="*/ 477 w 798"/>
                <a:gd name="T91" fmla="*/ 141 h 142"/>
                <a:gd name="T92" fmla="*/ 506 w 798"/>
                <a:gd name="T93" fmla="*/ 141 h 142"/>
                <a:gd name="T94" fmla="*/ 534 w 798"/>
                <a:gd name="T95" fmla="*/ 141 h 142"/>
                <a:gd name="T96" fmla="*/ 562 w 798"/>
                <a:gd name="T97" fmla="*/ 141 h 142"/>
                <a:gd name="T98" fmla="*/ 589 w 798"/>
                <a:gd name="T99" fmla="*/ 141 h 142"/>
                <a:gd name="T100" fmla="*/ 617 w 798"/>
                <a:gd name="T101" fmla="*/ 141 h 142"/>
                <a:gd name="T102" fmla="*/ 645 w 798"/>
                <a:gd name="T103" fmla="*/ 141 h 142"/>
                <a:gd name="T104" fmla="*/ 673 w 798"/>
                <a:gd name="T105" fmla="*/ 141 h 142"/>
                <a:gd name="T106" fmla="*/ 701 w 798"/>
                <a:gd name="T107" fmla="*/ 141 h 142"/>
                <a:gd name="T108" fmla="*/ 729 w 798"/>
                <a:gd name="T109" fmla="*/ 141 h 142"/>
                <a:gd name="T110" fmla="*/ 757 w 798"/>
                <a:gd name="T111" fmla="*/ 141 h 142"/>
                <a:gd name="T112" fmla="*/ 784 w 798"/>
                <a:gd name="T113" fmla="*/ 141 h 1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8"/>
                <a:gd name="T172" fmla="*/ 0 h 142"/>
                <a:gd name="T173" fmla="*/ 798 w 798"/>
                <a:gd name="T174" fmla="*/ 142 h 1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8" h="142">
                  <a:moveTo>
                    <a:pt x="797" y="141"/>
                  </a:moveTo>
                  <a:lnTo>
                    <a:pt x="792" y="141"/>
                  </a:lnTo>
                  <a:lnTo>
                    <a:pt x="789" y="141"/>
                  </a:lnTo>
                  <a:lnTo>
                    <a:pt x="784" y="141"/>
                  </a:lnTo>
                  <a:lnTo>
                    <a:pt x="781" y="141"/>
                  </a:lnTo>
                  <a:lnTo>
                    <a:pt x="776" y="141"/>
                  </a:lnTo>
                  <a:lnTo>
                    <a:pt x="773" y="141"/>
                  </a:lnTo>
                  <a:lnTo>
                    <a:pt x="768" y="141"/>
                  </a:lnTo>
                  <a:lnTo>
                    <a:pt x="765" y="141"/>
                  </a:lnTo>
                  <a:lnTo>
                    <a:pt x="761" y="141"/>
                  </a:lnTo>
                  <a:lnTo>
                    <a:pt x="757" y="141"/>
                  </a:lnTo>
                  <a:lnTo>
                    <a:pt x="753" y="141"/>
                  </a:lnTo>
                  <a:lnTo>
                    <a:pt x="749" y="141"/>
                  </a:lnTo>
                  <a:lnTo>
                    <a:pt x="745" y="141"/>
                  </a:lnTo>
                  <a:lnTo>
                    <a:pt x="741" y="141"/>
                  </a:lnTo>
                  <a:lnTo>
                    <a:pt x="737" y="141"/>
                  </a:lnTo>
                  <a:lnTo>
                    <a:pt x="733" y="141"/>
                  </a:lnTo>
                  <a:lnTo>
                    <a:pt x="729" y="141"/>
                  </a:lnTo>
                  <a:lnTo>
                    <a:pt x="725" y="141"/>
                  </a:lnTo>
                  <a:lnTo>
                    <a:pt x="721" y="141"/>
                  </a:lnTo>
                  <a:lnTo>
                    <a:pt x="717" y="141"/>
                  </a:lnTo>
                  <a:lnTo>
                    <a:pt x="712" y="141"/>
                  </a:lnTo>
                  <a:lnTo>
                    <a:pt x="709" y="141"/>
                  </a:lnTo>
                  <a:lnTo>
                    <a:pt x="704" y="141"/>
                  </a:lnTo>
                  <a:lnTo>
                    <a:pt x="701" y="141"/>
                  </a:lnTo>
                  <a:lnTo>
                    <a:pt x="696" y="141"/>
                  </a:lnTo>
                  <a:lnTo>
                    <a:pt x="693" y="141"/>
                  </a:lnTo>
                  <a:lnTo>
                    <a:pt x="688" y="141"/>
                  </a:lnTo>
                  <a:lnTo>
                    <a:pt x="686" y="141"/>
                  </a:lnTo>
                  <a:lnTo>
                    <a:pt x="681" y="141"/>
                  </a:lnTo>
                  <a:lnTo>
                    <a:pt x="677" y="141"/>
                  </a:lnTo>
                  <a:lnTo>
                    <a:pt x="673" y="141"/>
                  </a:lnTo>
                  <a:lnTo>
                    <a:pt x="669" y="141"/>
                  </a:lnTo>
                  <a:lnTo>
                    <a:pt x="665" y="141"/>
                  </a:lnTo>
                  <a:lnTo>
                    <a:pt x="661" y="141"/>
                  </a:lnTo>
                  <a:lnTo>
                    <a:pt x="657" y="141"/>
                  </a:lnTo>
                  <a:lnTo>
                    <a:pt x="653" y="141"/>
                  </a:lnTo>
                  <a:lnTo>
                    <a:pt x="649" y="141"/>
                  </a:lnTo>
                  <a:lnTo>
                    <a:pt x="645" y="141"/>
                  </a:lnTo>
                  <a:lnTo>
                    <a:pt x="641" y="141"/>
                  </a:lnTo>
                  <a:lnTo>
                    <a:pt x="637" y="141"/>
                  </a:lnTo>
                  <a:lnTo>
                    <a:pt x="632" y="141"/>
                  </a:lnTo>
                  <a:lnTo>
                    <a:pt x="629" y="141"/>
                  </a:lnTo>
                  <a:lnTo>
                    <a:pt x="624" y="141"/>
                  </a:lnTo>
                  <a:lnTo>
                    <a:pt x="622" y="141"/>
                  </a:lnTo>
                  <a:lnTo>
                    <a:pt x="617" y="141"/>
                  </a:lnTo>
                  <a:lnTo>
                    <a:pt x="614" y="141"/>
                  </a:lnTo>
                  <a:lnTo>
                    <a:pt x="610" y="141"/>
                  </a:lnTo>
                  <a:lnTo>
                    <a:pt x="606" y="141"/>
                  </a:lnTo>
                  <a:lnTo>
                    <a:pt x="602" y="141"/>
                  </a:lnTo>
                  <a:lnTo>
                    <a:pt x="597" y="141"/>
                  </a:lnTo>
                  <a:lnTo>
                    <a:pt x="594" y="141"/>
                  </a:lnTo>
                  <a:lnTo>
                    <a:pt x="589" y="141"/>
                  </a:lnTo>
                  <a:lnTo>
                    <a:pt x="586" y="141"/>
                  </a:lnTo>
                  <a:lnTo>
                    <a:pt x="581" y="141"/>
                  </a:lnTo>
                  <a:lnTo>
                    <a:pt x="578" y="141"/>
                  </a:lnTo>
                  <a:lnTo>
                    <a:pt x="573" y="141"/>
                  </a:lnTo>
                  <a:lnTo>
                    <a:pt x="570" y="141"/>
                  </a:lnTo>
                  <a:lnTo>
                    <a:pt x="565" y="141"/>
                  </a:lnTo>
                  <a:lnTo>
                    <a:pt x="562" y="141"/>
                  </a:lnTo>
                  <a:lnTo>
                    <a:pt x="557" y="141"/>
                  </a:lnTo>
                  <a:lnTo>
                    <a:pt x="554" y="141"/>
                  </a:lnTo>
                  <a:lnTo>
                    <a:pt x="550" y="141"/>
                  </a:lnTo>
                  <a:lnTo>
                    <a:pt x="546" y="141"/>
                  </a:lnTo>
                  <a:lnTo>
                    <a:pt x="542" y="141"/>
                  </a:lnTo>
                  <a:lnTo>
                    <a:pt x="538" y="141"/>
                  </a:lnTo>
                  <a:lnTo>
                    <a:pt x="534" y="141"/>
                  </a:lnTo>
                  <a:lnTo>
                    <a:pt x="530" y="141"/>
                  </a:lnTo>
                  <a:lnTo>
                    <a:pt x="526" y="141"/>
                  </a:lnTo>
                  <a:lnTo>
                    <a:pt x="522" y="141"/>
                  </a:lnTo>
                  <a:lnTo>
                    <a:pt x="517" y="141"/>
                  </a:lnTo>
                  <a:lnTo>
                    <a:pt x="514" y="141"/>
                  </a:lnTo>
                  <a:lnTo>
                    <a:pt x="509" y="141"/>
                  </a:lnTo>
                  <a:lnTo>
                    <a:pt x="506" y="141"/>
                  </a:lnTo>
                  <a:lnTo>
                    <a:pt x="501" y="141"/>
                  </a:lnTo>
                  <a:lnTo>
                    <a:pt x="498" y="141"/>
                  </a:lnTo>
                  <a:lnTo>
                    <a:pt x="493" y="141"/>
                  </a:lnTo>
                  <a:lnTo>
                    <a:pt x="490" y="141"/>
                  </a:lnTo>
                  <a:lnTo>
                    <a:pt x="485" y="141"/>
                  </a:lnTo>
                  <a:lnTo>
                    <a:pt x="482" y="141"/>
                  </a:lnTo>
                  <a:lnTo>
                    <a:pt x="477" y="141"/>
                  </a:lnTo>
                  <a:lnTo>
                    <a:pt x="474" y="141"/>
                  </a:lnTo>
                  <a:lnTo>
                    <a:pt x="470" y="141"/>
                  </a:lnTo>
                  <a:lnTo>
                    <a:pt x="466" y="141"/>
                  </a:lnTo>
                  <a:lnTo>
                    <a:pt x="462" y="141"/>
                  </a:lnTo>
                  <a:lnTo>
                    <a:pt x="458" y="141"/>
                  </a:lnTo>
                  <a:lnTo>
                    <a:pt x="454" y="141"/>
                  </a:lnTo>
                  <a:lnTo>
                    <a:pt x="450" y="141"/>
                  </a:lnTo>
                  <a:lnTo>
                    <a:pt x="446" y="141"/>
                  </a:lnTo>
                  <a:lnTo>
                    <a:pt x="442" y="141"/>
                  </a:lnTo>
                  <a:lnTo>
                    <a:pt x="437" y="141"/>
                  </a:lnTo>
                  <a:lnTo>
                    <a:pt x="434" y="141"/>
                  </a:lnTo>
                  <a:lnTo>
                    <a:pt x="429" y="141"/>
                  </a:lnTo>
                  <a:lnTo>
                    <a:pt x="426" y="141"/>
                  </a:lnTo>
                  <a:lnTo>
                    <a:pt x="421" y="141"/>
                  </a:lnTo>
                  <a:lnTo>
                    <a:pt x="418" y="141"/>
                  </a:lnTo>
                  <a:lnTo>
                    <a:pt x="413" y="141"/>
                  </a:lnTo>
                  <a:lnTo>
                    <a:pt x="410" y="141"/>
                  </a:lnTo>
                  <a:lnTo>
                    <a:pt x="407" y="141"/>
                  </a:lnTo>
                  <a:lnTo>
                    <a:pt x="402" y="141"/>
                  </a:lnTo>
                  <a:lnTo>
                    <a:pt x="399" y="141"/>
                  </a:lnTo>
                  <a:lnTo>
                    <a:pt x="394" y="141"/>
                  </a:lnTo>
                  <a:lnTo>
                    <a:pt x="391" y="141"/>
                  </a:lnTo>
                  <a:lnTo>
                    <a:pt x="386" y="141"/>
                  </a:lnTo>
                  <a:lnTo>
                    <a:pt x="383" y="0"/>
                  </a:lnTo>
                  <a:lnTo>
                    <a:pt x="378" y="2"/>
                  </a:lnTo>
                  <a:lnTo>
                    <a:pt x="375" y="5"/>
                  </a:lnTo>
                  <a:lnTo>
                    <a:pt x="370" y="8"/>
                  </a:lnTo>
                  <a:lnTo>
                    <a:pt x="367" y="11"/>
                  </a:lnTo>
                  <a:lnTo>
                    <a:pt x="362" y="13"/>
                  </a:lnTo>
                  <a:lnTo>
                    <a:pt x="359" y="15"/>
                  </a:lnTo>
                  <a:lnTo>
                    <a:pt x="354" y="18"/>
                  </a:lnTo>
                  <a:lnTo>
                    <a:pt x="350" y="21"/>
                  </a:lnTo>
                  <a:lnTo>
                    <a:pt x="346" y="24"/>
                  </a:lnTo>
                  <a:lnTo>
                    <a:pt x="343" y="26"/>
                  </a:lnTo>
                  <a:lnTo>
                    <a:pt x="339" y="29"/>
                  </a:lnTo>
                  <a:lnTo>
                    <a:pt x="335" y="31"/>
                  </a:lnTo>
                  <a:lnTo>
                    <a:pt x="331" y="33"/>
                  </a:lnTo>
                  <a:lnTo>
                    <a:pt x="327" y="36"/>
                  </a:lnTo>
                  <a:lnTo>
                    <a:pt x="322" y="37"/>
                  </a:lnTo>
                  <a:lnTo>
                    <a:pt x="319" y="40"/>
                  </a:lnTo>
                  <a:lnTo>
                    <a:pt x="314" y="43"/>
                  </a:lnTo>
                  <a:lnTo>
                    <a:pt x="311" y="45"/>
                  </a:lnTo>
                  <a:lnTo>
                    <a:pt x="306" y="46"/>
                  </a:lnTo>
                  <a:lnTo>
                    <a:pt x="303" y="49"/>
                  </a:lnTo>
                  <a:lnTo>
                    <a:pt x="298" y="52"/>
                  </a:lnTo>
                  <a:lnTo>
                    <a:pt x="295" y="52"/>
                  </a:lnTo>
                  <a:lnTo>
                    <a:pt x="290" y="55"/>
                  </a:lnTo>
                  <a:lnTo>
                    <a:pt x="287" y="58"/>
                  </a:lnTo>
                  <a:lnTo>
                    <a:pt x="282" y="58"/>
                  </a:lnTo>
                  <a:lnTo>
                    <a:pt x="279" y="61"/>
                  </a:lnTo>
                  <a:lnTo>
                    <a:pt x="274" y="62"/>
                  </a:lnTo>
                  <a:lnTo>
                    <a:pt x="270" y="63"/>
                  </a:lnTo>
                  <a:lnTo>
                    <a:pt x="267" y="66"/>
                  </a:lnTo>
                  <a:lnTo>
                    <a:pt x="263" y="68"/>
                  </a:lnTo>
                  <a:lnTo>
                    <a:pt x="259" y="69"/>
                  </a:lnTo>
                  <a:lnTo>
                    <a:pt x="255" y="71"/>
                  </a:lnTo>
                  <a:lnTo>
                    <a:pt x="251" y="74"/>
                  </a:lnTo>
                  <a:lnTo>
                    <a:pt x="247" y="74"/>
                  </a:lnTo>
                  <a:lnTo>
                    <a:pt x="244" y="77"/>
                  </a:lnTo>
                  <a:lnTo>
                    <a:pt x="239" y="78"/>
                  </a:lnTo>
                  <a:lnTo>
                    <a:pt x="234" y="79"/>
                  </a:lnTo>
                  <a:lnTo>
                    <a:pt x="231" y="81"/>
                  </a:lnTo>
                  <a:lnTo>
                    <a:pt x="226" y="82"/>
                  </a:lnTo>
                  <a:lnTo>
                    <a:pt x="223" y="84"/>
                  </a:lnTo>
                  <a:lnTo>
                    <a:pt x="218" y="85"/>
                  </a:lnTo>
                  <a:lnTo>
                    <a:pt x="215" y="87"/>
                  </a:lnTo>
                  <a:lnTo>
                    <a:pt x="210" y="88"/>
                  </a:lnTo>
                  <a:lnTo>
                    <a:pt x="207" y="88"/>
                  </a:lnTo>
                  <a:lnTo>
                    <a:pt x="202" y="91"/>
                  </a:lnTo>
                  <a:lnTo>
                    <a:pt x="199" y="91"/>
                  </a:lnTo>
                  <a:lnTo>
                    <a:pt x="194" y="93"/>
                  </a:lnTo>
                  <a:lnTo>
                    <a:pt x="191" y="94"/>
                  </a:lnTo>
                  <a:lnTo>
                    <a:pt x="188" y="94"/>
                  </a:lnTo>
                  <a:lnTo>
                    <a:pt x="183" y="95"/>
                  </a:lnTo>
                  <a:lnTo>
                    <a:pt x="180" y="97"/>
                  </a:lnTo>
                  <a:lnTo>
                    <a:pt x="175" y="98"/>
                  </a:lnTo>
                  <a:lnTo>
                    <a:pt x="172" y="100"/>
                  </a:lnTo>
                  <a:lnTo>
                    <a:pt x="167" y="100"/>
                  </a:lnTo>
                  <a:lnTo>
                    <a:pt x="164" y="101"/>
                  </a:lnTo>
                  <a:lnTo>
                    <a:pt x="159" y="103"/>
                  </a:lnTo>
                  <a:lnTo>
                    <a:pt x="155" y="103"/>
                  </a:lnTo>
                  <a:lnTo>
                    <a:pt x="151" y="104"/>
                  </a:lnTo>
                  <a:lnTo>
                    <a:pt x="147" y="106"/>
                  </a:lnTo>
                  <a:lnTo>
                    <a:pt x="143" y="106"/>
                  </a:lnTo>
                  <a:lnTo>
                    <a:pt x="139" y="107"/>
                  </a:lnTo>
                  <a:lnTo>
                    <a:pt x="135" y="109"/>
                  </a:lnTo>
                  <a:lnTo>
                    <a:pt x="131" y="109"/>
                  </a:lnTo>
                  <a:lnTo>
                    <a:pt x="128" y="109"/>
                  </a:lnTo>
                  <a:lnTo>
                    <a:pt x="124" y="110"/>
                  </a:lnTo>
                  <a:lnTo>
                    <a:pt x="119" y="111"/>
                  </a:lnTo>
                  <a:lnTo>
                    <a:pt x="116" y="111"/>
                  </a:lnTo>
                  <a:lnTo>
                    <a:pt x="111" y="113"/>
                  </a:lnTo>
                  <a:lnTo>
                    <a:pt x="108" y="114"/>
                  </a:lnTo>
                  <a:lnTo>
                    <a:pt x="103" y="114"/>
                  </a:lnTo>
                  <a:lnTo>
                    <a:pt x="100" y="114"/>
                  </a:lnTo>
                  <a:lnTo>
                    <a:pt x="95" y="116"/>
                  </a:lnTo>
                  <a:lnTo>
                    <a:pt x="92" y="116"/>
                  </a:lnTo>
                  <a:lnTo>
                    <a:pt x="87" y="117"/>
                  </a:lnTo>
                  <a:lnTo>
                    <a:pt x="84" y="119"/>
                  </a:lnTo>
                  <a:lnTo>
                    <a:pt x="79" y="119"/>
                  </a:lnTo>
                  <a:lnTo>
                    <a:pt x="75" y="119"/>
                  </a:lnTo>
                  <a:lnTo>
                    <a:pt x="71" y="120"/>
                  </a:lnTo>
                  <a:lnTo>
                    <a:pt x="67" y="120"/>
                  </a:lnTo>
                  <a:lnTo>
                    <a:pt x="63" y="122"/>
                  </a:lnTo>
                  <a:lnTo>
                    <a:pt x="60" y="122"/>
                  </a:lnTo>
                  <a:lnTo>
                    <a:pt x="57" y="122"/>
                  </a:lnTo>
                  <a:lnTo>
                    <a:pt x="52" y="123"/>
                  </a:lnTo>
                  <a:lnTo>
                    <a:pt x="49" y="123"/>
                  </a:lnTo>
                  <a:lnTo>
                    <a:pt x="44" y="125"/>
                  </a:lnTo>
                  <a:lnTo>
                    <a:pt x="39" y="125"/>
                  </a:lnTo>
                  <a:lnTo>
                    <a:pt x="36" y="125"/>
                  </a:lnTo>
                  <a:lnTo>
                    <a:pt x="31" y="125"/>
                  </a:lnTo>
                  <a:lnTo>
                    <a:pt x="28" y="126"/>
                  </a:lnTo>
                  <a:lnTo>
                    <a:pt x="23" y="126"/>
                  </a:lnTo>
                  <a:lnTo>
                    <a:pt x="20" y="127"/>
                  </a:lnTo>
                  <a:lnTo>
                    <a:pt x="15" y="127"/>
                  </a:lnTo>
                  <a:lnTo>
                    <a:pt x="12" y="127"/>
                  </a:lnTo>
                  <a:lnTo>
                    <a:pt x="7" y="127"/>
                  </a:lnTo>
                  <a:lnTo>
                    <a:pt x="4" y="127"/>
                  </a:lnTo>
                  <a:lnTo>
                    <a:pt x="0" y="129"/>
                  </a:lnTo>
                  <a:lnTo>
                    <a:pt x="0" y="141"/>
                  </a:lnTo>
                  <a:lnTo>
                    <a:pt x="4" y="141"/>
                  </a:lnTo>
                  <a:lnTo>
                    <a:pt x="7" y="141"/>
                  </a:lnTo>
                  <a:lnTo>
                    <a:pt x="12" y="141"/>
                  </a:lnTo>
                  <a:lnTo>
                    <a:pt x="15" y="141"/>
                  </a:lnTo>
                  <a:lnTo>
                    <a:pt x="20" y="141"/>
                  </a:lnTo>
                  <a:lnTo>
                    <a:pt x="23" y="141"/>
                  </a:lnTo>
                  <a:lnTo>
                    <a:pt x="28" y="141"/>
                  </a:lnTo>
                  <a:lnTo>
                    <a:pt x="31" y="141"/>
                  </a:lnTo>
                  <a:lnTo>
                    <a:pt x="36" y="141"/>
                  </a:lnTo>
                  <a:lnTo>
                    <a:pt x="39" y="141"/>
                  </a:lnTo>
                  <a:lnTo>
                    <a:pt x="44" y="141"/>
                  </a:lnTo>
                  <a:lnTo>
                    <a:pt x="49" y="141"/>
                  </a:lnTo>
                  <a:lnTo>
                    <a:pt x="52" y="141"/>
                  </a:lnTo>
                  <a:lnTo>
                    <a:pt x="57" y="141"/>
                  </a:lnTo>
                  <a:lnTo>
                    <a:pt x="60" y="141"/>
                  </a:lnTo>
                  <a:lnTo>
                    <a:pt x="63" y="141"/>
                  </a:lnTo>
                  <a:lnTo>
                    <a:pt x="67" y="141"/>
                  </a:lnTo>
                  <a:lnTo>
                    <a:pt x="71" y="141"/>
                  </a:lnTo>
                  <a:lnTo>
                    <a:pt x="75" y="141"/>
                  </a:lnTo>
                  <a:lnTo>
                    <a:pt x="79" y="141"/>
                  </a:lnTo>
                  <a:lnTo>
                    <a:pt x="84" y="141"/>
                  </a:lnTo>
                  <a:lnTo>
                    <a:pt x="87" y="141"/>
                  </a:lnTo>
                  <a:lnTo>
                    <a:pt x="92" y="141"/>
                  </a:lnTo>
                  <a:lnTo>
                    <a:pt x="95" y="141"/>
                  </a:lnTo>
                  <a:lnTo>
                    <a:pt x="100" y="141"/>
                  </a:lnTo>
                  <a:lnTo>
                    <a:pt x="103" y="141"/>
                  </a:lnTo>
                  <a:lnTo>
                    <a:pt x="108" y="141"/>
                  </a:lnTo>
                  <a:lnTo>
                    <a:pt x="111" y="141"/>
                  </a:lnTo>
                  <a:lnTo>
                    <a:pt x="116" y="141"/>
                  </a:lnTo>
                  <a:lnTo>
                    <a:pt x="119" y="141"/>
                  </a:lnTo>
                  <a:lnTo>
                    <a:pt x="124" y="141"/>
                  </a:lnTo>
                  <a:lnTo>
                    <a:pt x="128" y="141"/>
                  </a:lnTo>
                  <a:lnTo>
                    <a:pt x="131" y="141"/>
                  </a:lnTo>
                  <a:lnTo>
                    <a:pt x="135" y="141"/>
                  </a:lnTo>
                  <a:lnTo>
                    <a:pt x="139" y="141"/>
                  </a:lnTo>
                  <a:lnTo>
                    <a:pt x="143" y="141"/>
                  </a:lnTo>
                  <a:lnTo>
                    <a:pt x="147" y="141"/>
                  </a:lnTo>
                  <a:lnTo>
                    <a:pt x="151" y="141"/>
                  </a:lnTo>
                  <a:lnTo>
                    <a:pt x="155" y="141"/>
                  </a:lnTo>
                  <a:lnTo>
                    <a:pt x="159" y="141"/>
                  </a:lnTo>
                  <a:lnTo>
                    <a:pt x="164" y="141"/>
                  </a:lnTo>
                  <a:lnTo>
                    <a:pt x="167" y="141"/>
                  </a:lnTo>
                  <a:lnTo>
                    <a:pt x="172" y="141"/>
                  </a:lnTo>
                  <a:lnTo>
                    <a:pt x="175" y="141"/>
                  </a:lnTo>
                  <a:lnTo>
                    <a:pt x="180" y="141"/>
                  </a:lnTo>
                  <a:lnTo>
                    <a:pt x="183" y="141"/>
                  </a:lnTo>
                  <a:lnTo>
                    <a:pt x="188" y="141"/>
                  </a:lnTo>
                  <a:lnTo>
                    <a:pt x="191" y="141"/>
                  </a:lnTo>
                  <a:lnTo>
                    <a:pt x="194" y="141"/>
                  </a:lnTo>
                  <a:lnTo>
                    <a:pt x="199" y="141"/>
                  </a:lnTo>
                  <a:lnTo>
                    <a:pt x="202" y="141"/>
                  </a:lnTo>
                  <a:lnTo>
                    <a:pt x="207" y="141"/>
                  </a:lnTo>
                  <a:lnTo>
                    <a:pt x="210" y="141"/>
                  </a:lnTo>
                  <a:lnTo>
                    <a:pt x="215" y="141"/>
                  </a:lnTo>
                  <a:lnTo>
                    <a:pt x="218" y="141"/>
                  </a:lnTo>
                  <a:lnTo>
                    <a:pt x="223" y="141"/>
                  </a:lnTo>
                  <a:lnTo>
                    <a:pt x="226" y="141"/>
                  </a:lnTo>
                  <a:lnTo>
                    <a:pt x="231" y="141"/>
                  </a:lnTo>
                  <a:lnTo>
                    <a:pt x="234" y="141"/>
                  </a:lnTo>
                  <a:lnTo>
                    <a:pt x="239" y="141"/>
                  </a:lnTo>
                  <a:lnTo>
                    <a:pt x="244" y="141"/>
                  </a:lnTo>
                  <a:lnTo>
                    <a:pt x="247" y="141"/>
                  </a:lnTo>
                  <a:lnTo>
                    <a:pt x="251" y="141"/>
                  </a:lnTo>
                  <a:lnTo>
                    <a:pt x="255" y="141"/>
                  </a:lnTo>
                  <a:lnTo>
                    <a:pt x="259" y="141"/>
                  </a:lnTo>
                  <a:lnTo>
                    <a:pt x="263" y="141"/>
                  </a:lnTo>
                  <a:lnTo>
                    <a:pt x="267" y="141"/>
                  </a:lnTo>
                  <a:lnTo>
                    <a:pt x="270" y="141"/>
                  </a:lnTo>
                  <a:lnTo>
                    <a:pt x="274" y="141"/>
                  </a:lnTo>
                  <a:lnTo>
                    <a:pt x="279" y="141"/>
                  </a:lnTo>
                  <a:lnTo>
                    <a:pt x="282" y="141"/>
                  </a:lnTo>
                  <a:lnTo>
                    <a:pt x="287" y="141"/>
                  </a:lnTo>
                  <a:lnTo>
                    <a:pt x="290" y="141"/>
                  </a:lnTo>
                  <a:lnTo>
                    <a:pt x="295" y="141"/>
                  </a:lnTo>
                  <a:lnTo>
                    <a:pt x="298" y="141"/>
                  </a:lnTo>
                  <a:lnTo>
                    <a:pt x="303" y="141"/>
                  </a:lnTo>
                  <a:lnTo>
                    <a:pt x="306" y="141"/>
                  </a:lnTo>
                  <a:lnTo>
                    <a:pt x="311" y="141"/>
                  </a:lnTo>
                  <a:lnTo>
                    <a:pt x="314" y="141"/>
                  </a:lnTo>
                  <a:lnTo>
                    <a:pt x="319" y="141"/>
                  </a:lnTo>
                  <a:lnTo>
                    <a:pt x="322" y="141"/>
                  </a:lnTo>
                  <a:lnTo>
                    <a:pt x="327" y="141"/>
                  </a:lnTo>
                  <a:lnTo>
                    <a:pt x="331" y="141"/>
                  </a:lnTo>
                  <a:lnTo>
                    <a:pt x="335" y="141"/>
                  </a:lnTo>
                  <a:lnTo>
                    <a:pt x="339" y="141"/>
                  </a:lnTo>
                  <a:lnTo>
                    <a:pt x="343" y="141"/>
                  </a:lnTo>
                  <a:lnTo>
                    <a:pt x="346" y="141"/>
                  </a:lnTo>
                  <a:lnTo>
                    <a:pt x="350" y="141"/>
                  </a:lnTo>
                  <a:lnTo>
                    <a:pt x="354" y="141"/>
                  </a:lnTo>
                  <a:lnTo>
                    <a:pt x="359" y="141"/>
                  </a:lnTo>
                  <a:lnTo>
                    <a:pt x="362" y="141"/>
                  </a:lnTo>
                  <a:lnTo>
                    <a:pt x="367" y="141"/>
                  </a:lnTo>
                  <a:lnTo>
                    <a:pt x="370" y="141"/>
                  </a:lnTo>
                  <a:lnTo>
                    <a:pt x="375" y="141"/>
                  </a:lnTo>
                  <a:lnTo>
                    <a:pt x="378" y="141"/>
                  </a:lnTo>
                  <a:lnTo>
                    <a:pt x="383" y="141"/>
                  </a:lnTo>
                  <a:lnTo>
                    <a:pt x="386" y="141"/>
                  </a:lnTo>
                  <a:lnTo>
                    <a:pt x="391" y="141"/>
                  </a:lnTo>
                  <a:lnTo>
                    <a:pt x="394" y="141"/>
                  </a:lnTo>
                  <a:lnTo>
                    <a:pt x="399" y="141"/>
                  </a:lnTo>
                  <a:lnTo>
                    <a:pt x="402" y="141"/>
                  </a:lnTo>
                  <a:lnTo>
                    <a:pt x="407" y="141"/>
                  </a:lnTo>
                  <a:lnTo>
                    <a:pt x="410" y="141"/>
                  </a:lnTo>
                  <a:lnTo>
                    <a:pt x="413" y="141"/>
                  </a:lnTo>
                  <a:lnTo>
                    <a:pt x="418" y="141"/>
                  </a:lnTo>
                  <a:lnTo>
                    <a:pt x="421" y="141"/>
                  </a:lnTo>
                  <a:lnTo>
                    <a:pt x="426" y="141"/>
                  </a:lnTo>
                  <a:lnTo>
                    <a:pt x="429" y="141"/>
                  </a:lnTo>
                  <a:lnTo>
                    <a:pt x="434" y="141"/>
                  </a:lnTo>
                  <a:lnTo>
                    <a:pt x="437" y="141"/>
                  </a:lnTo>
                  <a:lnTo>
                    <a:pt x="442" y="141"/>
                  </a:lnTo>
                  <a:lnTo>
                    <a:pt x="446" y="141"/>
                  </a:lnTo>
                  <a:lnTo>
                    <a:pt x="450" y="141"/>
                  </a:lnTo>
                  <a:lnTo>
                    <a:pt x="454" y="141"/>
                  </a:lnTo>
                  <a:lnTo>
                    <a:pt x="458" y="141"/>
                  </a:lnTo>
                  <a:lnTo>
                    <a:pt x="462" y="141"/>
                  </a:lnTo>
                  <a:lnTo>
                    <a:pt x="466" y="141"/>
                  </a:lnTo>
                  <a:lnTo>
                    <a:pt x="470" y="141"/>
                  </a:lnTo>
                  <a:lnTo>
                    <a:pt x="474" y="141"/>
                  </a:lnTo>
                  <a:lnTo>
                    <a:pt x="477" y="141"/>
                  </a:lnTo>
                  <a:lnTo>
                    <a:pt x="482" y="141"/>
                  </a:lnTo>
                  <a:lnTo>
                    <a:pt x="485" y="141"/>
                  </a:lnTo>
                  <a:lnTo>
                    <a:pt x="490" y="141"/>
                  </a:lnTo>
                  <a:lnTo>
                    <a:pt x="493" y="141"/>
                  </a:lnTo>
                  <a:lnTo>
                    <a:pt x="498" y="141"/>
                  </a:lnTo>
                  <a:lnTo>
                    <a:pt x="501" y="141"/>
                  </a:lnTo>
                  <a:lnTo>
                    <a:pt x="506" y="141"/>
                  </a:lnTo>
                  <a:lnTo>
                    <a:pt x="509" y="141"/>
                  </a:lnTo>
                  <a:lnTo>
                    <a:pt x="514" y="141"/>
                  </a:lnTo>
                  <a:lnTo>
                    <a:pt x="517" y="141"/>
                  </a:lnTo>
                  <a:lnTo>
                    <a:pt x="522" y="141"/>
                  </a:lnTo>
                  <a:lnTo>
                    <a:pt x="526" y="141"/>
                  </a:lnTo>
                  <a:lnTo>
                    <a:pt x="530" y="141"/>
                  </a:lnTo>
                  <a:lnTo>
                    <a:pt x="534" y="141"/>
                  </a:lnTo>
                  <a:lnTo>
                    <a:pt x="538" y="141"/>
                  </a:lnTo>
                  <a:lnTo>
                    <a:pt x="542" y="141"/>
                  </a:lnTo>
                  <a:lnTo>
                    <a:pt x="546" y="141"/>
                  </a:lnTo>
                  <a:lnTo>
                    <a:pt x="550" y="141"/>
                  </a:lnTo>
                  <a:lnTo>
                    <a:pt x="554" y="141"/>
                  </a:lnTo>
                  <a:lnTo>
                    <a:pt x="557" y="141"/>
                  </a:lnTo>
                  <a:lnTo>
                    <a:pt x="562" y="141"/>
                  </a:lnTo>
                  <a:lnTo>
                    <a:pt x="565" y="141"/>
                  </a:lnTo>
                  <a:lnTo>
                    <a:pt x="570" y="141"/>
                  </a:lnTo>
                  <a:lnTo>
                    <a:pt x="573" y="141"/>
                  </a:lnTo>
                  <a:lnTo>
                    <a:pt x="578" y="141"/>
                  </a:lnTo>
                  <a:lnTo>
                    <a:pt x="581" y="141"/>
                  </a:lnTo>
                  <a:lnTo>
                    <a:pt x="586" y="141"/>
                  </a:lnTo>
                  <a:lnTo>
                    <a:pt x="589" y="141"/>
                  </a:lnTo>
                  <a:lnTo>
                    <a:pt x="594" y="141"/>
                  </a:lnTo>
                  <a:lnTo>
                    <a:pt x="597" y="141"/>
                  </a:lnTo>
                  <a:lnTo>
                    <a:pt x="602" y="141"/>
                  </a:lnTo>
                  <a:lnTo>
                    <a:pt x="606" y="141"/>
                  </a:lnTo>
                  <a:lnTo>
                    <a:pt x="610" y="141"/>
                  </a:lnTo>
                  <a:lnTo>
                    <a:pt x="614" y="141"/>
                  </a:lnTo>
                  <a:lnTo>
                    <a:pt x="617" y="141"/>
                  </a:lnTo>
                  <a:lnTo>
                    <a:pt x="622" y="141"/>
                  </a:lnTo>
                  <a:lnTo>
                    <a:pt x="624" y="141"/>
                  </a:lnTo>
                  <a:lnTo>
                    <a:pt x="629" y="141"/>
                  </a:lnTo>
                  <a:lnTo>
                    <a:pt x="632" y="141"/>
                  </a:lnTo>
                  <a:lnTo>
                    <a:pt x="637" y="141"/>
                  </a:lnTo>
                  <a:lnTo>
                    <a:pt x="641" y="141"/>
                  </a:lnTo>
                  <a:lnTo>
                    <a:pt x="645" y="141"/>
                  </a:lnTo>
                  <a:lnTo>
                    <a:pt x="649" y="141"/>
                  </a:lnTo>
                  <a:lnTo>
                    <a:pt x="653" y="141"/>
                  </a:lnTo>
                  <a:lnTo>
                    <a:pt x="657" y="141"/>
                  </a:lnTo>
                  <a:lnTo>
                    <a:pt x="661" y="141"/>
                  </a:lnTo>
                  <a:lnTo>
                    <a:pt x="665" y="141"/>
                  </a:lnTo>
                  <a:lnTo>
                    <a:pt x="669" y="141"/>
                  </a:lnTo>
                  <a:lnTo>
                    <a:pt x="673" y="141"/>
                  </a:lnTo>
                  <a:lnTo>
                    <a:pt x="677" y="141"/>
                  </a:lnTo>
                  <a:lnTo>
                    <a:pt x="681" y="141"/>
                  </a:lnTo>
                  <a:lnTo>
                    <a:pt x="686" y="141"/>
                  </a:lnTo>
                  <a:lnTo>
                    <a:pt x="688" y="141"/>
                  </a:lnTo>
                  <a:lnTo>
                    <a:pt x="693" y="141"/>
                  </a:lnTo>
                  <a:lnTo>
                    <a:pt x="696" y="141"/>
                  </a:lnTo>
                  <a:lnTo>
                    <a:pt x="701" y="141"/>
                  </a:lnTo>
                  <a:lnTo>
                    <a:pt x="704" y="141"/>
                  </a:lnTo>
                  <a:lnTo>
                    <a:pt x="709" y="141"/>
                  </a:lnTo>
                  <a:lnTo>
                    <a:pt x="712" y="141"/>
                  </a:lnTo>
                  <a:lnTo>
                    <a:pt x="717" y="141"/>
                  </a:lnTo>
                  <a:lnTo>
                    <a:pt x="721" y="141"/>
                  </a:lnTo>
                  <a:lnTo>
                    <a:pt x="725" y="141"/>
                  </a:lnTo>
                  <a:lnTo>
                    <a:pt x="729" y="141"/>
                  </a:lnTo>
                  <a:lnTo>
                    <a:pt x="733" y="141"/>
                  </a:lnTo>
                  <a:lnTo>
                    <a:pt x="737" y="141"/>
                  </a:lnTo>
                  <a:lnTo>
                    <a:pt x="741" y="141"/>
                  </a:lnTo>
                  <a:lnTo>
                    <a:pt x="745" y="141"/>
                  </a:lnTo>
                  <a:lnTo>
                    <a:pt x="749" y="141"/>
                  </a:lnTo>
                  <a:lnTo>
                    <a:pt x="753" y="141"/>
                  </a:lnTo>
                  <a:lnTo>
                    <a:pt x="757" y="141"/>
                  </a:lnTo>
                  <a:lnTo>
                    <a:pt x="761" y="141"/>
                  </a:lnTo>
                  <a:lnTo>
                    <a:pt x="765" y="141"/>
                  </a:lnTo>
                  <a:lnTo>
                    <a:pt x="768" y="141"/>
                  </a:lnTo>
                  <a:lnTo>
                    <a:pt x="773" y="141"/>
                  </a:lnTo>
                  <a:lnTo>
                    <a:pt x="776" y="141"/>
                  </a:lnTo>
                  <a:lnTo>
                    <a:pt x="781" y="141"/>
                  </a:lnTo>
                  <a:lnTo>
                    <a:pt x="784" y="141"/>
                  </a:lnTo>
                  <a:lnTo>
                    <a:pt x="789" y="141"/>
                  </a:lnTo>
                  <a:lnTo>
                    <a:pt x="792" y="141"/>
                  </a:lnTo>
                  <a:lnTo>
                    <a:pt x="797" y="141"/>
                  </a:lnTo>
                </a:path>
              </a:pathLst>
            </a:custGeom>
            <a:solidFill>
              <a:srgbClr val="CC0000"/>
            </a:solidFill>
            <a:ln w="12700" cap="rnd">
              <a:noFill/>
              <a:round/>
              <a:headEnd/>
              <a:tailEnd/>
            </a:ln>
          </p:spPr>
          <p:txBody>
            <a:bodyPr/>
            <a:lstStyle/>
            <a:p>
              <a:endParaRPr lang="en-US"/>
            </a:p>
          </p:txBody>
        </p:sp>
        <p:sp>
          <p:nvSpPr>
            <p:cNvPr id="8207" name="Freeform 10"/>
            <p:cNvSpPr>
              <a:spLocks/>
            </p:cNvSpPr>
            <p:nvPr/>
          </p:nvSpPr>
          <p:spPr bwMode="auto">
            <a:xfrm>
              <a:off x="1700" y="1456"/>
              <a:ext cx="798" cy="613"/>
            </a:xfrm>
            <a:custGeom>
              <a:avLst/>
              <a:gdLst>
                <a:gd name="T0" fmla="*/ 773 w 798"/>
                <a:gd name="T1" fmla="*/ 36 h 613"/>
                <a:gd name="T2" fmla="*/ 745 w 798"/>
                <a:gd name="T3" fmla="*/ 79 h 613"/>
                <a:gd name="T4" fmla="*/ 717 w 798"/>
                <a:gd name="T5" fmla="*/ 120 h 613"/>
                <a:gd name="T6" fmla="*/ 688 w 798"/>
                <a:gd name="T7" fmla="*/ 161 h 613"/>
                <a:gd name="T8" fmla="*/ 661 w 798"/>
                <a:gd name="T9" fmla="*/ 200 h 613"/>
                <a:gd name="T10" fmla="*/ 632 w 798"/>
                <a:gd name="T11" fmla="*/ 238 h 613"/>
                <a:gd name="T12" fmla="*/ 606 w 798"/>
                <a:gd name="T13" fmla="*/ 274 h 613"/>
                <a:gd name="T14" fmla="*/ 578 w 798"/>
                <a:gd name="T15" fmla="*/ 308 h 613"/>
                <a:gd name="T16" fmla="*/ 550 w 798"/>
                <a:gd name="T17" fmla="*/ 339 h 613"/>
                <a:gd name="T18" fmla="*/ 522 w 798"/>
                <a:gd name="T19" fmla="*/ 369 h 613"/>
                <a:gd name="T20" fmla="*/ 493 w 798"/>
                <a:gd name="T21" fmla="*/ 397 h 613"/>
                <a:gd name="T22" fmla="*/ 466 w 798"/>
                <a:gd name="T23" fmla="*/ 422 h 613"/>
                <a:gd name="T24" fmla="*/ 437 w 798"/>
                <a:gd name="T25" fmla="*/ 446 h 613"/>
                <a:gd name="T26" fmla="*/ 410 w 798"/>
                <a:gd name="T27" fmla="*/ 466 h 613"/>
                <a:gd name="T28" fmla="*/ 383 w 798"/>
                <a:gd name="T29" fmla="*/ 612 h 613"/>
                <a:gd name="T30" fmla="*/ 354 w 798"/>
                <a:gd name="T31" fmla="*/ 612 h 613"/>
                <a:gd name="T32" fmla="*/ 327 w 798"/>
                <a:gd name="T33" fmla="*/ 612 h 613"/>
                <a:gd name="T34" fmla="*/ 298 w 798"/>
                <a:gd name="T35" fmla="*/ 612 h 613"/>
                <a:gd name="T36" fmla="*/ 270 w 798"/>
                <a:gd name="T37" fmla="*/ 612 h 613"/>
                <a:gd name="T38" fmla="*/ 244 w 798"/>
                <a:gd name="T39" fmla="*/ 612 h 613"/>
                <a:gd name="T40" fmla="*/ 215 w 798"/>
                <a:gd name="T41" fmla="*/ 612 h 613"/>
                <a:gd name="T42" fmla="*/ 188 w 798"/>
                <a:gd name="T43" fmla="*/ 612 h 613"/>
                <a:gd name="T44" fmla="*/ 159 w 798"/>
                <a:gd name="T45" fmla="*/ 612 h 613"/>
                <a:gd name="T46" fmla="*/ 131 w 798"/>
                <a:gd name="T47" fmla="*/ 612 h 613"/>
                <a:gd name="T48" fmla="*/ 103 w 798"/>
                <a:gd name="T49" fmla="*/ 612 h 613"/>
                <a:gd name="T50" fmla="*/ 75 w 798"/>
                <a:gd name="T51" fmla="*/ 612 h 613"/>
                <a:gd name="T52" fmla="*/ 49 w 798"/>
                <a:gd name="T53" fmla="*/ 612 h 613"/>
                <a:gd name="T54" fmla="*/ 20 w 798"/>
                <a:gd name="T55" fmla="*/ 612 h 613"/>
                <a:gd name="T56" fmla="*/ 7 w 798"/>
                <a:gd name="T57" fmla="*/ 612 h 613"/>
                <a:gd name="T58" fmla="*/ 36 w 798"/>
                <a:gd name="T59" fmla="*/ 612 h 613"/>
                <a:gd name="T60" fmla="*/ 63 w 798"/>
                <a:gd name="T61" fmla="*/ 612 h 613"/>
                <a:gd name="T62" fmla="*/ 92 w 798"/>
                <a:gd name="T63" fmla="*/ 612 h 613"/>
                <a:gd name="T64" fmla="*/ 119 w 798"/>
                <a:gd name="T65" fmla="*/ 612 h 613"/>
                <a:gd name="T66" fmla="*/ 147 w 798"/>
                <a:gd name="T67" fmla="*/ 612 h 613"/>
                <a:gd name="T68" fmla="*/ 175 w 798"/>
                <a:gd name="T69" fmla="*/ 612 h 613"/>
                <a:gd name="T70" fmla="*/ 202 w 798"/>
                <a:gd name="T71" fmla="*/ 612 h 613"/>
                <a:gd name="T72" fmla="*/ 231 w 798"/>
                <a:gd name="T73" fmla="*/ 612 h 613"/>
                <a:gd name="T74" fmla="*/ 259 w 798"/>
                <a:gd name="T75" fmla="*/ 612 h 613"/>
                <a:gd name="T76" fmla="*/ 287 w 798"/>
                <a:gd name="T77" fmla="*/ 612 h 613"/>
                <a:gd name="T78" fmla="*/ 314 w 798"/>
                <a:gd name="T79" fmla="*/ 612 h 613"/>
                <a:gd name="T80" fmla="*/ 343 w 798"/>
                <a:gd name="T81" fmla="*/ 612 h 613"/>
                <a:gd name="T82" fmla="*/ 370 w 798"/>
                <a:gd name="T83" fmla="*/ 612 h 613"/>
                <a:gd name="T84" fmla="*/ 399 w 798"/>
                <a:gd name="T85" fmla="*/ 612 h 613"/>
                <a:gd name="T86" fmla="*/ 426 w 798"/>
                <a:gd name="T87" fmla="*/ 612 h 613"/>
                <a:gd name="T88" fmla="*/ 454 w 798"/>
                <a:gd name="T89" fmla="*/ 612 h 613"/>
                <a:gd name="T90" fmla="*/ 482 w 798"/>
                <a:gd name="T91" fmla="*/ 612 h 613"/>
                <a:gd name="T92" fmla="*/ 509 w 798"/>
                <a:gd name="T93" fmla="*/ 612 h 613"/>
                <a:gd name="T94" fmla="*/ 538 w 798"/>
                <a:gd name="T95" fmla="*/ 612 h 613"/>
                <a:gd name="T96" fmla="*/ 565 w 798"/>
                <a:gd name="T97" fmla="*/ 612 h 613"/>
                <a:gd name="T98" fmla="*/ 594 w 798"/>
                <a:gd name="T99" fmla="*/ 612 h 613"/>
                <a:gd name="T100" fmla="*/ 622 w 798"/>
                <a:gd name="T101" fmla="*/ 612 h 613"/>
                <a:gd name="T102" fmla="*/ 649 w 798"/>
                <a:gd name="T103" fmla="*/ 612 h 613"/>
                <a:gd name="T104" fmla="*/ 677 w 798"/>
                <a:gd name="T105" fmla="*/ 612 h 613"/>
                <a:gd name="T106" fmla="*/ 704 w 798"/>
                <a:gd name="T107" fmla="*/ 612 h 613"/>
                <a:gd name="T108" fmla="*/ 733 w 798"/>
                <a:gd name="T109" fmla="*/ 612 h 613"/>
                <a:gd name="T110" fmla="*/ 761 w 798"/>
                <a:gd name="T111" fmla="*/ 612 h 613"/>
                <a:gd name="T112" fmla="*/ 789 w 798"/>
                <a:gd name="T113" fmla="*/ 612 h 61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8"/>
                <a:gd name="T172" fmla="*/ 0 h 613"/>
                <a:gd name="T173" fmla="*/ 798 w 798"/>
                <a:gd name="T174" fmla="*/ 613 h 61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8" h="613">
                  <a:moveTo>
                    <a:pt x="797" y="0"/>
                  </a:moveTo>
                  <a:lnTo>
                    <a:pt x="792" y="6"/>
                  </a:lnTo>
                  <a:lnTo>
                    <a:pt x="789" y="12"/>
                  </a:lnTo>
                  <a:lnTo>
                    <a:pt x="784" y="18"/>
                  </a:lnTo>
                  <a:lnTo>
                    <a:pt x="781" y="25"/>
                  </a:lnTo>
                  <a:lnTo>
                    <a:pt x="776" y="30"/>
                  </a:lnTo>
                  <a:lnTo>
                    <a:pt x="773" y="36"/>
                  </a:lnTo>
                  <a:lnTo>
                    <a:pt x="768" y="42"/>
                  </a:lnTo>
                  <a:lnTo>
                    <a:pt x="765" y="48"/>
                  </a:lnTo>
                  <a:lnTo>
                    <a:pt x="761" y="55"/>
                  </a:lnTo>
                  <a:lnTo>
                    <a:pt x="757" y="61"/>
                  </a:lnTo>
                  <a:lnTo>
                    <a:pt x="753" y="67"/>
                  </a:lnTo>
                  <a:lnTo>
                    <a:pt x="749" y="73"/>
                  </a:lnTo>
                  <a:lnTo>
                    <a:pt x="745" y="79"/>
                  </a:lnTo>
                  <a:lnTo>
                    <a:pt x="741" y="85"/>
                  </a:lnTo>
                  <a:lnTo>
                    <a:pt x="737" y="91"/>
                  </a:lnTo>
                  <a:lnTo>
                    <a:pt x="733" y="96"/>
                  </a:lnTo>
                  <a:lnTo>
                    <a:pt x="729" y="102"/>
                  </a:lnTo>
                  <a:lnTo>
                    <a:pt x="725" y="109"/>
                  </a:lnTo>
                  <a:lnTo>
                    <a:pt x="721" y="114"/>
                  </a:lnTo>
                  <a:lnTo>
                    <a:pt x="717" y="120"/>
                  </a:lnTo>
                  <a:lnTo>
                    <a:pt x="712" y="126"/>
                  </a:lnTo>
                  <a:lnTo>
                    <a:pt x="709" y="132"/>
                  </a:lnTo>
                  <a:lnTo>
                    <a:pt x="704" y="137"/>
                  </a:lnTo>
                  <a:lnTo>
                    <a:pt x="701" y="144"/>
                  </a:lnTo>
                  <a:lnTo>
                    <a:pt x="696" y="149"/>
                  </a:lnTo>
                  <a:lnTo>
                    <a:pt x="693" y="155"/>
                  </a:lnTo>
                  <a:lnTo>
                    <a:pt x="688" y="161"/>
                  </a:lnTo>
                  <a:lnTo>
                    <a:pt x="686" y="166"/>
                  </a:lnTo>
                  <a:lnTo>
                    <a:pt x="681" y="173"/>
                  </a:lnTo>
                  <a:lnTo>
                    <a:pt x="677" y="178"/>
                  </a:lnTo>
                  <a:lnTo>
                    <a:pt x="673" y="184"/>
                  </a:lnTo>
                  <a:lnTo>
                    <a:pt x="669" y="189"/>
                  </a:lnTo>
                  <a:lnTo>
                    <a:pt x="665" y="195"/>
                  </a:lnTo>
                  <a:lnTo>
                    <a:pt x="661" y="200"/>
                  </a:lnTo>
                  <a:lnTo>
                    <a:pt x="657" y="206"/>
                  </a:lnTo>
                  <a:lnTo>
                    <a:pt x="653" y="211"/>
                  </a:lnTo>
                  <a:lnTo>
                    <a:pt x="649" y="218"/>
                  </a:lnTo>
                  <a:lnTo>
                    <a:pt x="645" y="223"/>
                  </a:lnTo>
                  <a:lnTo>
                    <a:pt x="641" y="228"/>
                  </a:lnTo>
                  <a:lnTo>
                    <a:pt x="637" y="233"/>
                  </a:lnTo>
                  <a:lnTo>
                    <a:pt x="632" y="238"/>
                  </a:lnTo>
                  <a:lnTo>
                    <a:pt x="629" y="244"/>
                  </a:lnTo>
                  <a:lnTo>
                    <a:pt x="624" y="249"/>
                  </a:lnTo>
                  <a:lnTo>
                    <a:pt x="622" y="254"/>
                  </a:lnTo>
                  <a:lnTo>
                    <a:pt x="617" y="259"/>
                  </a:lnTo>
                  <a:lnTo>
                    <a:pt x="614" y="264"/>
                  </a:lnTo>
                  <a:lnTo>
                    <a:pt x="610" y="269"/>
                  </a:lnTo>
                  <a:lnTo>
                    <a:pt x="606" y="274"/>
                  </a:lnTo>
                  <a:lnTo>
                    <a:pt x="602" y="279"/>
                  </a:lnTo>
                  <a:lnTo>
                    <a:pt x="597" y="284"/>
                  </a:lnTo>
                  <a:lnTo>
                    <a:pt x="594" y="289"/>
                  </a:lnTo>
                  <a:lnTo>
                    <a:pt x="589" y="294"/>
                  </a:lnTo>
                  <a:lnTo>
                    <a:pt x="586" y="298"/>
                  </a:lnTo>
                  <a:lnTo>
                    <a:pt x="581" y="303"/>
                  </a:lnTo>
                  <a:lnTo>
                    <a:pt x="578" y="308"/>
                  </a:lnTo>
                  <a:lnTo>
                    <a:pt x="573" y="313"/>
                  </a:lnTo>
                  <a:lnTo>
                    <a:pt x="570" y="317"/>
                  </a:lnTo>
                  <a:lnTo>
                    <a:pt x="565" y="322"/>
                  </a:lnTo>
                  <a:lnTo>
                    <a:pt x="562" y="327"/>
                  </a:lnTo>
                  <a:lnTo>
                    <a:pt x="557" y="331"/>
                  </a:lnTo>
                  <a:lnTo>
                    <a:pt x="554" y="336"/>
                  </a:lnTo>
                  <a:lnTo>
                    <a:pt x="550" y="339"/>
                  </a:lnTo>
                  <a:lnTo>
                    <a:pt x="546" y="344"/>
                  </a:lnTo>
                  <a:lnTo>
                    <a:pt x="542" y="349"/>
                  </a:lnTo>
                  <a:lnTo>
                    <a:pt x="538" y="353"/>
                  </a:lnTo>
                  <a:lnTo>
                    <a:pt x="534" y="357"/>
                  </a:lnTo>
                  <a:lnTo>
                    <a:pt x="530" y="362"/>
                  </a:lnTo>
                  <a:lnTo>
                    <a:pt x="526" y="366"/>
                  </a:lnTo>
                  <a:lnTo>
                    <a:pt x="522" y="369"/>
                  </a:lnTo>
                  <a:lnTo>
                    <a:pt x="517" y="373"/>
                  </a:lnTo>
                  <a:lnTo>
                    <a:pt x="514" y="378"/>
                  </a:lnTo>
                  <a:lnTo>
                    <a:pt x="509" y="382"/>
                  </a:lnTo>
                  <a:lnTo>
                    <a:pt x="506" y="386"/>
                  </a:lnTo>
                  <a:lnTo>
                    <a:pt x="501" y="390"/>
                  </a:lnTo>
                  <a:lnTo>
                    <a:pt x="498" y="393"/>
                  </a:lnTo>
                  <a:lnTo>
                    <a:pt x="493" y="397"/>
                  </a:lnTo>
                  <a:lnTo>
                    <a:pt x="490" y="401"/>
                  </a:lnTo>
                  <a:lnTo>
                    <a:pt x="485" y="405"/>
                  </a:lnTo>
                  <a:lnTo>
                    <a:pt x="482" y="408"/>
                  </a:lnTo>
                  <a:lnTo>
                    <a:pt x="477" y="412"/>
                  </a:lnTo>
                  <a:lnTo>
                    <a:pt x="474" y="416"/>
                  </a:lnTo>
                  <a:lnTo>
                    <a:pt x="470" y="420"/>
                  </a:lnTo>
                  <a:lnTo>
                    <a:pt x="466" y="422"/>
                  </a:lnTo>
                  <a:lnTo>
                    <a:pt x="462" y="426"/>
                  </a:lnTo>
                  <a:lnTo>
                    <a:pt x="458" y="430"/>
                  </a:lnTo>
                  <a:lnTo>
                    <a:pt x="454" y="432"/>
                  </a:lnTo>
                  <a:lnTo>
                    <a:pt x="450" y="436"/>
                  </a:lnTo>
                  <a:lnTo>
                    <a:pt x="446" y="440"/>
                  </a:lnTo>
                  <a:lnTo>
                    <a:pt x="442" y="442"/>
                  </a:lnTo>
                  <a:lnTo>
                    <a:pt x="437" y="446"/>
                  </a:lnTo>
                  <a:lnTo>
                    <a:pt x="434" y="448"/>
                  </a:lnTo>
                  <a:lnTo>
                    <a:pt x="429" y="452"/>
                  </a:lnTo>
                  <a:lnTo>
                    <a:pt x="426" y="455"/>
                  </a:lnTo>
                  <a:lnTo>
                    <a:pt x="421" y="459"/>
                  </a:lnTo>
                  <a:lnTo>
                    <a:pt x="418" y="461"/>
                  </a:lnTo>
                  <a:lnTo>
                    <a:pt x="413" y="464"/>
                  </a:lnTo>
                  <a:lnTo>
                    <a:pt x="410" y="466"/>
                  </a:lnTo>
                  <a:lnTo>
                    <a:pt x="407" y="470"/>
                  </a:lnTo>
                  <a:lnTo>
                    <a:pt x="402" y="472"/>
                  </a:lnTo>
                  <a:lnTo>
                    <a:pt x="399" y="475"/>
                  </a:lnTo>
                  <a:lnTo>
                    <a:pt x="394" y="477"/>
                  </a:lnTo>
                  <a:lnTo>
                    <a:pt x="391" y="480"/>
                  </a:lnTo>
                  <a:lnTo>
                    <a:pt x="386" y="484"/>
                  </a:lnTo>
                  <a:lnTo>
                    <a:pt x="383" y="612"/>
                  </a:lnTo>
                  <a:lnTo>
                    <a:pt x="378" y="612"/>
                  </a:lnTo>
                  <a:lnTo>
                    <a:pt x="375" y="612"/>
                  </a:lnTo>
                  <a:lnTo>
                    <a:pt x="370" y="612"/>
                  </a:lnTo>
                  <a:lnTo>
                    <a:pt x="367" y="612"/>
                  </a:lnTo>
                  <a:lnTo>
                    <a:pt x="362" y="612"/>
                  </a:lnTo>
                  <a:lnTo>
                    <a:pt x="359" y="612"/>
                  </a:lnTo>
                  <a:lnTo>
                    <a:pt x="354" y="612"/>
                  </a:lnTo>
                  <a:lnTo>
                    <a:pt x="350" y="612"/>
                  </a:lnTo>
                  <a:lnTo>
                    <a:pt x="346" y="612"/>
                  </a:lnTo>
                  <a:lnTo>
                    <a:pt x="343" y="612"/>
                  </a:lnTo>
                  <a:lnTo>
                    <a:pt x="339" y="612"/>
                  </a:lnTo>
                  <a:lnTo>
                    <a:pt x="335" y="612"/>
                  </a:lnTo>
                  <a:lnTo>
                    <a:pt x="331" y="612"/>
                  </a:lnTo>
                  <a:lnTo>
                    <a:pt x="327" y="612"/>
                  </a:lnTo>
                  <a:lnTo>
                    <a:pt x="322" y="612"/>
                  </a:lnTo>
                  <a:lnTo>
                    <a:pt x="319" y="612"/>
                  </a:lnTo>
                  <a:lnTo>
                    <a:pt x="314" y="612"/>
                  </a:lnTo>
                  <a:lnTo>
                    <a:pt x="311" y="612"/>
                  </a:lnTo>
                  <a:lnTo>
                    <a:pt x="306" y="612"/>
                  </a:lnTo>
                  <a:lnTo>
                    <a:pt x="303" y="612"/>
                  </a:lnTo>
                  <a:lnTo>
                    <a:pt x="298" y="612"/>
                  </a:lnTo>
                  <a:lnTo>
                    <a:pt x="295" y="612"/>
                  </a:lnTo>
                  <a:lnTo>
                    <a:pt x="290" y="612"/>
                  </a:lnTo>
                  <a:lnTo>
                    <a:pt x="287" y="612"/>
                  </a:lnTo>
                  <a:lnTo>
                    <a:pt x="282" y="612"/>
                  </a:lnTo>
                  <a:lnTo>
                    <a:pt x="279" y="612"/>
                  </a:lnTo>
                  <a:lnTo>
                    <a:pt x="274" y="612"/>
                  </a:lnTo>
                  <a:lnTo>
                    <a:pt x="270" y="612"/>
                  </a:lnTo>
                  <a:lnTo>
                    <a:pt x="267" y="612"/>
                  </a:lnTo>
                  <a:lnTo>
                    <a:pt x="263" y="612"/>
                  </a:lnTo>
                  <a:lnTo>
                    <a:pt x="259" y="612"/>
                  </a:lnTo>
                  <a:lnTo>
                    <a:pt x="255" y="612"/>
                  </a:lnTo>
                  <a:lnTo>
                    <a:pt x="251" y="612"/>
                  </a:lnTo>
                  <a:lnTo>
                    <a:pt x="247" y="612"/>
                  </a:lnTo>
                  <a:lnTo>
                    <a:pt x="244" y="612"/>
                  </a:lnTo>
                  <a:lnTo>
                    <a:pt x="239" y="612"/>
                  </a:lnTo>
                  <a:lnTo>
                    <a:pt x="234" y="612"/>
                  </a:lnTo>
                  <a:lnTo>
                    <a:pt x="231" y="612"/>
                  </a:lnTo>
                  <a:lnTo>
                    <a:pt x="226" y="612"/>
                  </a:lnTo>
                  <a:lnTo>
                    <a:pt x="223" y="612"/>
                  </a:lnTo>
                  <a:lnTo>
                    <a:pt x="218" y="612"/>
                  </a:lnTo>
                  <a:lnTo>
                    <a:pt x="215" y="612"/>
                  </a:lnTo>
                  <a:lnTo>
                    <a:pt x="210" y="612"/>
                  </a:lnTo>
                  <a:lnTo>
                    <a:pt x="207" y="612"/>
                  </a:lnTo>
                  <a:lnTo>
                    <a:pt x="202" y="612"/>
                  </a:lnTo>
                  <a:lnTo>
                    <a:pt x="199" y="612"/>
                  </a:lnTo>
                  <a:lnTo>
                    <a:pt x="194" y="612"/>
                  </a:lnTo>
                  <a:lnTo>
                    <a:pt x="191" y="612"/>
                  </a:lnTo>
                  <a:lnTo>
                    <a:pt x="188" y="612"/>
                  </a:lnTo>
                  <a:lnTo>
                    <a:pt x="183" y="612"/>
                  </a:lnTo>
                  <a:lnTo>
                    <a:pt x="180" y="612"/>
                  </a:lnTo>
                  <a:lnTo>
                    <a:pt x="175" y="612"/>
                  </a:lnTo>
                  <a:lnTo>
                    <a:pt x="172" y="612"/>
                  </a:lnTo>
                  <a:lnTo>
                    <a:pt x="167" y="612"/>
                  </a:lnTo>
                  <a:lnTo>
                    <a:pt x="164" y="612"/>
                  </a:lnTo>
                  <a:lnTo>
                    <a:pt x="159" y="612"/>
                  </a:lnTo>
                  <a:lnTo>
                    <a:pt x="155" y="612"/>
                  </a:lnTo>
                  <a:lnTo>
                    <a:pt x="151" y="612"/>
                  </a:lnTo>
                  <a:lnTo>
                    <a:pt x="147" y="612"/>
                  </a:lnTo>
                  <a:lnTo>
                    <a:pt x="143" y="612"/>
                  </a:lnTo>
                  <a:lnTo>
                    <a:pt x="139" y="612"/>
                  </a:lnTo>
                  <a:lnTo>
                    <a:pt x="135" y="612"/>
                  </a:lnTo>
                  <a:lnTo>
                    <a:pt x="131" y="612"/>
                  </a:lnTo>
                  <a:lnTo>
                    <a:pt x="128" y="612"/>
                  </a:lnTo>
                  <a:lnTo>
                    <a:pt x="124" y="612"/>
                  </a:lnTo>
                  <a:lnTo>
                    <a:pt x="119" y="612"/>
                  </a:lnTo>
                  <a:lnTo>
                    <a:pt x="116" y="612"/>
                  </a:lnTo>
                  <a:lnTo>
                    <a:pt x="111" y="612"/>
                  </a:lnTo>
                  <a:lnTo>
                    <a:pt x="108" y="612"/>
                  </a:lnTo>
                  <a:lnTo>
                    <a:pt x="103" y="612"/>
                  </a:lnTo>
                  <a:lnTo>
                    <a:pt x="100" y="612"/>
                  </a:lnTo>
                  <a:lnTo>
                    <a:pt x="95" y="612"/>
                  </a:lnTo>
                  <a:lnTo>
                    <a:pt x="92" y="612"/>
                  </a:lnTo>
                  <a:lnTo>
                    <a:pt x="87" y="612"/>
                  </a:lnTo>
                  <a:lnTo>
                    <a:pt x="84" y="612"/>
                  </a:lnTo>
                  <a:lnTo>
                    <a:pt x="79" y="612"/>
                  </a:lnTo>
                  <a:lnTo>
                    <a:pt x="75" y="612"/>
                  </a:lnTo>
                  <a:lnTo>
                    <a:pt x="71" y="612"/>
                  </a:lnTo>
                  <a:lnTo>
                    <a:pt x="67" y="612"/>
                  </a:lnTo>
                  <a:lnTo>
                    <a:pt x="63" y="612"/>
                  </a:lnTo>
                  <a:lnTo>
                    <a:pt x="60" y="612"/>
                  </a:lnTo>
                  <a:lnTo>
                    <a:pt x="57" y="612"/>
                  </a:lnTo>
                  <a:lnTo>
                    <a:pt x="52" y="612"/>
                  </a:lnTo>
                  <a:lnTo>
                    <a:pt x="49" y="612"/>
                  </a:lnTo>
                  <a:lnTo>
                    <a:pt x="44" y="612"/>
                  </a:lnTo>
                  <a:lnTo>
                    <a:pt x="39" y="612"/>
                  </a:lnTo>
                  <a:lnTo>
                    <a:pt x="36" y="612"/>
                  </a:lnTo>
                  <a:lnTo>
                    <a:pt x="31" y="612"/>
                  </a:lnTo>
                  <a:lnTo>
                    <a:pt x="28" y="612"/>
                  </a:lnTo>
                  <a:lnTo>
                    <a:pt x="23" y="612"/>
                  </a:lnTo>
                  <a:lnTo>
                    <a:pt x="20" y="612"/>
                  </a:lnTo>
                  <a:lnTo>
                    <a:pt x="15" y="612"/>
                  </a:lnTo>
                  <a:lnTo>
                    <a:pt x="12" y="612"/>
                  </a:lnTo>
                  <a:lnTo>
                    <a:pt x="7" y="612"/>
                  </a:lnTo>
                  <a:lnTo>
                    <a:pt x="4" y="612"/>
                  </a:lnTo>
                  <a:lnTo>
                    <a:pt x="0" y="612"/>
                  </a:lnTo>
                  <a:lnTo>
                    <a:pt x="4" y="612"/>
                  </a:lnTo>
                  <a:lnTo>
                    <a:pt x="7" y="612"/>
                  </a:lnTo>
                  <a:lnTo>
                    <a:pt x="12" y="612"/>
                  </a:lnTo>
                  <a:lnTo>
                    <a:pt x="15" y="612"/>
                  </a:lnTo>
                  <a:lnTo>
                    <a:pt x="20" y="612"/>
                  </a:lnTo>
                  <a:lnTo>
                    <a:pt x="23" y="612"/>
                  </a:lnTo>
                  <a:lnTo>
                    <a:pt x="28" y="612"/>
                  </a:lnTo>
                  <a:lnTo>
                    <a:pt x="31" y="612"/>
                  </a:lnTo>
                  <a:lnTo>
                    <a:pt x="36" y="612"/>
                  </a:lnTo>
                  <a:lnTo>
                    <a:pt x="39" y="612"/>
                  </a:lnTo>
                  <a:lnTo>
                    <a:pt x="44" y="612"/>
                  </a:lnTo>
                  <a:lnTo>
                    <a:pt x="49" y="612"/>
                  </a:lnTo>
                  <a:lnTo>
                    <a:pt x="52" y="612"/>
                  </a:lnTo>
                  <a:lnTo>
                    <a:pt x="57" y="612"/>
                  </a:lnTo>
                  <a:lnTo>
                    <a:pt x="60" y="612"/>
                  </a:lnTo>
                  <a:lnTo>
                    <a:pt x="63" y="612"/>
                  </a:lnTo>
                  <a:lnTo>
                    <a:pt x="67" y="612"/>
                  </a:lnTo>
                  <a:lnTo>
                    <a:pt x="71" y="612"/>
                  </a:lnTo>
                  <a:lnTo>
                    <a:pt x="75" y="612"/>
                  </a:lnTo>
                  <a:lnTo>
                    <a:pt x="79" y="612"/>
                  </a:lnTo>
                  <a:lnTo>
                    <a:pt x="84" y="612"/>
                  </a:lnTo>
                  <a:lnTo>
                    <a:pt x="87" y="612"/>
                  </a:lnTo>
                  <a:lnTo>
                    <a:pt x="92" y="612"/>
                  </a:lnTo>
                  <a:lnTo>
                    <a:pt x="95" y="612"/>
                  </a:lnTo>
                  <a:lnTo>
                    <a:pt x="100" y="612"/>
                  </a:lnTo>
                  <a:lnTo>
                    <a:pt x="103" y="612"/>
                  </a:lnTo>
                  <a:lnTo>
                    <a:pt x="108" y="612"/>
                  </a:lnTo>
                  <a:lnTo>
                    <a:pt x="111" y="612"/>
                  </a:lnTo>
                  <a:lnTo>
                    <a:pt x="116" y="612"/>
                  </a:lnTo>
                  <a:lnTo>
                    <a:pt x="119" y="612"/>
                  </a:lnTo>
                  <a:lnTo>
                    <a:pt x="124" y="612"/>
                  </a:lnTo>
                  <a:lnTo>
                    <a:pt x="128" y="612"/>
                  </a:lnTo>
                  <a:lnTo>
                    <a:pt x="131" y="612"/>
                  </a:lnTo>
                  <a:lnTo>
                    <a:pt x="135" y="612"/>
                  </a:lnTo>
                  <a:lnTo>
                    <a:pt x="139" y="612"/>
                  </a:lnTo>
                  <a:lnTo>
                    <a:pt x="143" y="612"/>
                  </a:lnTo>
                  <a:lnTo>
                    <a:pt x="147" y="612"/>
                  </a:lnTo>
                  <a:lnTo>
                    <a:pt x="151" y="612"/>
                  </a:lnTo>
                  <a:lnTo>
                    <a:pt x="155" y="612"/>
                  </a:lnTo>
                  <a:lnTo>
                    <a:pt x="159" y="612"/>
                  </a:lnTo>
                  <a:lnTo>
                    <a:pt x="164" y="612"/>
                  </a:lnTo>
                  <a:lnTo>
                    <a:pt x="167" y="612"/>
                  </a:lnTo>
                  <a:lnTo>
                    <a:pt x="172" y="612"/>
                  </a:lnTo>
                  <a:lnTo>
                    <a:pt x="175" y="612"/>
                  </a:lnTo>
                  <a:lnTo>
                    <a:pt x="180" y="612"/>
                  </a:lnTo>
                  <a:lnTo>
                    <a:pt x="183" y="612"/>
                  </a:lnTo>
                  <a:lnTo>
                    <a:pt x="188" y="612"/>
                  </a:lnTo>
                  <a:lnTo>
                    <a:pt x="191" y="612"/>
                  </a:lnTo>
                  <a:lnTo>
                    <a:pt x="194" y="612"/>
                  </a:lnTo>
                  <a:lnTo>
                    <a:pt x="199" y="612"/>
                  </a:lnTo>
                  <a:lnTo>
                    <a:pt x="202" y="612"/>
                  </a:lnTo>
                  <a:lnTo>
                    <a:pt x="207" y="612"/>
                  </a:lnTo>
                  <a:lnTo>
                    <a:pt x="210" y="612"/>
                  </a:lnTo>
                  <a:lnTo>
                    <a:pt x="215" y="612"/>
                  </a:lnTo>
                  <a:lnTo>
                    <a:pt x="218" y="612"/>
                  </a:lnTo>
                  <a:lnTo>
                    <a:pt x="223" y="612"/>
                  </a:lnTo>
                  <a:lnTo>
                    <a:pt x="226" y="612"/>
                  </a:lnTo>
                  <a:lnTo>
                    <a:pt x="231" y="612"/>
                  </a:lnTo>
                  <a:lnTo>
                    <a:pt x="234" y="612"/>
                  </a:lnTo>
                  <a:lnTo>
                    <a:pt x="239" y="612"/>
                  </a:lnTo>
                  <a:lnTo>
                    <a:pt x="244" y="612"/>
                  </a:lnTo>
                  <a:lnTo>
                    <a:pt x="247" y="612"/>
                  </a:lnTo>
                  <a:lnTo>
                    <a:pt x="251" y="612"/>
                  </a:lnTo>
                  <a:lnTo>
                    <a:pt x="255" y="612"/>
                  </a:lnTo>
                  <a:lnTo>
                    <a:pt x="259" y="612"/>
                  </a:lnTo>
                  <a:lnTo>
                    <a:pt x="263" y="612"/>
                  </a:lnTo>
                  <a:lnTo>
                    <a:pt x="267" y="612"/>
                  </a:lnTo>
                  <a:lnTo>
                    <a:pt x="270" y="612"/>
                  </a:lnTo>
                  <a:lnTo>
                    <a:pt x="274" y="612"/>
                  </a:lnTo>
                  <a:lnTo>
                    <a:pt x="279" y="612"/>
                  </a:lnTo>
                  <a:lnTo>
                    <a:pt x="282" y="612"/>
                  </a:lnTo>
                  <a:lnTo>
                    <a:pt x="287" y="612"/>
                  </a:lnTo>
                  <a:lnTo>
                    <a:pt x="290" y="612"/>
                  </a:lnTo>
                  <a:lnTo>
                    <a:pt x="295" y="612"/>
                  </a:lnTo>
                  <a:lnTo>
                    <a:pt x="298" y="612"/>
                  </a:lnTo>
                  <a:lnTo>
                    <a:pt x="303" y="612"/>
                  </a:lnTo>
                  <a:lnTo>
                    <a:pt x="306" y="612"/>
                  </a:lnTo>
                  <a:lnTo>
                    <a:pt x="311" y="612"/>
                  </a:lnTo>
                  <a:lnTo>
                    <a:pt x="314" y="612"/>
                  </a:lnTo>
                  <a:lnTo>
                    <a:pt x="319" y="612"/>
                  </a:lnTo>
                  <a:lnTo>
                    <a:pt x="322" y="612"/>
                  </a:lnTo>
                  <a:lnTo>
                    <a:pt x="327" y="612"/>
                  </a:lnTo>
                  <a:lnTo>
                    <a:pt x="331" y="612"/>
                  </a:lnTo>
                  <a:lnTo>
                    <a:pt x="335" y="612"/>
                  </a:lnTo>
                  <a:lnTo>
                    <a:pt x="339" y="612"/>
                  </a:lnTo>
                  <a:lnTo>
                    <a:pt x="343" y="612"/>
                  </a:lnTo>
                  <a:lnTo>
                    <a:pt x="346" y="612"/>
                  </a:lnTo>
                  <a:lnTo>
                    <a:pt x="350" y="612"/>
                  </a:lnTo>
                  <a:lnTo>
                    <a:pt x="354" y="612"/>
                  </a:lnTo>
                  <a:lnTo>
                    <a:pt x="359" y="612"/>
                  </a:lnTo>
                  <a:lnTo>
                    <a:pt x="362" y="612"/>
                  </a:lnTo>
                  <a:lnTo>
                    <a:pt x="367" y="612"/>
                  </a:lnTo>
                  <a:lnTo>
                    <a:pt x="370" y="612"/>
                  </a:lnTo>
                  <a:lnTo>
                    <a:pt x="375" y="612"/>
                  </a:lnTo>
                  <a:lnTo>
                    <a:pt x="378" y="612"/>
                  </a:lnTo>
                  <a:lnTo>
                    <a:pt x="383" y="612"/>
                  </a:lnTo>
                  <a:lnTo>
                    <a:pt x="386" y="612"/>
                  </a:lnTo>
                  <a:lnTo>
                    <a:pt x="391" y="612"/>
                  </a:lnTo>
                  <a:lnTo>
                    <a:pt x="394" y="612"/>
                  </a:lnTo>
                  <a:lnTo>
                    <a:pt x="399" y="612"/>
                  </a:lnTo>
                  <a:lnTo>
                    <a:pt x="402" y="612"/>
                  </a:lnTo>
                  <a:lnTo>
                    <a:pt x="407" y="612"/>
                  </a:lnTo>
                  <a:lnTo>
                    <a:pt x="410" y="612"/>
                  </a:lnTo>
                  <a:lnTo>
                    <a:pt x="413" y="612"/>
                  </a:lnTo>
                  <a:lnTo>
                    <a:pt x="418" y="612"/>
                  </a:lnTo>
                  <a:lnTo>
                    <a:pt x="421" y="612"/>
                  </a:lnTo>
                  <a:lnTo>
                    <a:pt x="426" y="612"/>
                  </a:lnTo>
                  <a:lnTo>
                    <a:pt x="429" y="612"/>
                  </a:lnTo>
                  <a:lnTo>
                    <a:pt x="434" y="612"/>
                  </a:lnTo>
                  <a:lnTo>
                    <a:pt x="437" y="612"/>
                  </a:lnTo>
                  <a:lnTo>
                    <a:pt x="442" y="612"/>
                  </a:lnTo>
                  <a:lnTo>
                    <a:pt x="446" y="612"/>
                  </a:lnTo>
                  <a:lnTo>
                    <a:pt x="450" y="612"/>
                  </a:lnTo>
                  <a:lnTo>
                    <a:pt x="454" y="612"/>
                  </a:lnTo>
                  <a:lnTo>
                    <a:pt x="458" y="612"/>
                  </a:lnTo>
                  <a:lnTo>
                    <a:pt x="462" y="612"/>
                  </a:lnTo>
                  <a:lnTo>
                    <a:pt x="466" y="612"/>
                  </a:lnTo>
                  <a:lnTo>
                    <a:pt x="470" y="612"/>
                  </a:lnTo>
                  <a:lnTo>
                    <a:pt x="474" y="612"/>
                  </a:lnTo>
                  <a:lnTo>
                    <a:pt x="477" y="612"/>
                  </a:lnTo>
                  <a:lnTo>
                    <a:pt x="482" y="612"/>
                  </a:lnTo>
                  <a:lnTo>
                    <a:pt x="485" y="612"/>
                  </a:lnTo>
                  <a:lnTo>
                    <a:pt x="490" y="612"/>
                  </a:lnTo>
                  <a:lnTo>
                    <a:pt x="493" y="612"/>
                  </a:lnTo>
                  <a:lnTo>
                    <a:pt x="498" y="612"/>
                  </a:lnTo>
                  <a:lnTo>
                    <a:pt x="501" y="612"/>
                  </a:lnTo>
                  <a:lnTo>
                    <a:pt x="506" y="612"/>
                  </a:lnTo>
                  <a:lnTo>
                    <a:pt x="509" y="612"/>
                  </a:lnTo>
                  <a:lnTo>
                    <a:pt x="514" y="612"/>
                  </a:lnTo>
                  <a:lnTo>
                    <a:pt x="517" y="612"/>
                  </a:lnTo>
                  <a:lnTo>
                    <a:pt x="522" y="612"/>
                  </a:lnTo>
                  <a:lnTo>
                    <a:pt x="526" y="612"/>
                  </a:lnTo>
                  <a:lnTo>
                    <a:pt x="530" y="612"/>
                  </a:lnTo>
                  <a:lnTo>
                    <a:pt x="534" y="612"/>
                  </a:lnTo>
                  <a:lnTo>
                    <a:pt x="538" y="612"/>
                  </a:lnTo>
                  <a:lnTo>
                    <a:pt x="542" y="612"/>
                  </a:lnTo>
                  <a:lnTo>
                    <a:pt x="546" y="612"/>
                  </a:lnTo>
                  <a:lnTo>
                    <a:pt x="550" y="612"/>
                  </a:lnTo>
                  <a:lnTo>
                    <a:pt x="554" y="612"/>
                  </a:lnTo>
                  <a:lnTo>
                    <a:pt x="557" y="612"/>
                  </a:lnTo>
                  <a:lnTo>
                    <a:pt x="562" y="612"/>
                  </a:lnTo>
                  <a:lnTo>
                    <a:pt x="565" y="612"/>
                  </a:lnTo>
                  <a:lnTo>
                    <a:pt x="570" y="612"/>
                  </a:lnTo>
                  <a:lnTo>
                    <a:pt x="573" y="612"/>
                  </a:lnTo>
                  <a:lnTo>
                    <a:pt x="578" y="612"/>
                  </a:lnTo>
                  <a:lnTo>
                    <a:pt x="581" y="612"/>
                  </a:lnTo>
                  <a:lnTo>
                    <a:pt x="586" y="612"/>
                  </a:lnTo>
                  <a:lnTo>
                    <a:pt x="589" y="612"/>
                  </a:lnTo>
                  <a:lnTo>
                    <a:pt x="594" y="612"/>
                  </a:lnTo>
                  <a:lnTo>
                    <a:pt x="597" y="612"/>
                  </a:lnTo>
                  <a:lnTo>
                    <a:pt x="602" y="612"/>
                  </a:lnTo>
                  <a:lnTo>
                    <a:pt x="606" y="612"/>
                  </a:lnTo>
                  <a:lnTo>
                    <a:pt x="610" y="612"/>
                  </a:lnTo>
                  <a:lnTo>
                    <a:pt x="614" y="612"/>
                  </a:lnTo>
                  <a:lnTo>
                    <a:pt x="617" y="612"/>
                  </a:lnTo>
                  <a:lnTo>
                    <a:pt x="622" y="612"/>
                  </a:lnTo>
                  <a:lnTo>
                    <a:pt x="624" y="612"/>
                  </a:lnTo>
                  <a:lnTo>
                    <a:pt x="629" y="612"/>
                  </a:lnTo>
                  <a:lnTo>
                    <a:pt x="632" y="612"/>
                  </a:lnTo>
                  <a:lnTo>
                    <a:pt x="637" y="612"/>
                  </a:lnTo>
                  <a:lnTo>
                    <a:pt x="641" y="612"/>
                  </a:lnTo>
                  <a:lnTo>
                    <a:pt x="645" y="612"/>
                  </a:lnTo>
                  <a:lnTo>
                    <a:pt x="649" y="612"/>
                  </a:lnTo>
                  <a:lnTo>
                    <a:pt x="653" y="612"/>
                  </a:lnTo>
                  <a:lnTo>
                    <a:pt x="657" y="612"/>
                  </a:lnTo>
                  <a:lnTo>
                    <a:pt x="661" y="612"/>
                  </a:lnTo>
                  <a:lnTo>
                    <a:pt x="665" y="612"/>
                  </a:lnTo>
                  <a:lnTo>
                    <a:pt x="669" y="612"/>
                  </a:lnTo>
                  <a:lnTo>
                    <a:pt x="673" y="612"/>
                  </a:lnTo>
                  <a:lnTo>
                    <a:pt x="677" y="612"/>
                  </a:lnTo>
                  <a:lnTo>
                    <a:pt x="681" y="612"/>
                  </a:lnTo>
                  <a:lnTo>
                    <a:pt x="686" y="612"/>
                  </a:lnTo>
                  <a:lnTo>
                    <a:pt x="688" y="612"/>
                  </a:lnTo>
                  <a:lnTo>
                    <a:pt x="693" y="612"/>
                  </a:lnTo>
                  <a:lnTo>
                    <a:pt x="696" y="612"/>
                  </a:lnTo>
                  <a:lnTo>
                    <a:pt x="701" y="612"/>
                  </a:lnTo>
                  <a:lnTo>
                    <a:pt x="704" y="612"/>
                  </a:lnTo>
                  <a:lnTo>
                    <a:pt x="709" y="612"/>
                  </a:lnTo>
                  <a:lnTo>
                    <a:pt x="712" y="612"/>
                  </a:lnTo>
                  <a:lnTo>
                    <a:pt x="717" y="612"/>
                  </a:lnTo>
                  <a:lnTo>
                    <a:pt x="721" y="612"/>
                  </a:lnTo>
                  <a:lnTo>
                    <a:pt x="725" y="612"/>
                  </a:lnTo>
                  <a:lnTo>
                    <a:pt x="729" y="612"/>
                  </a:lnTo>
                  <a:lnTo>
                    <a:pt x="733" y="612"/>
                  </a:lnTo>
                  <a:lnTo>
                    <a:pt x="737" y="612"/>
                  </a:lnTo>
                  <a:lnTo>
                    <a:pt x="741" y="612"/>
                  </a:lnTo>
                  <a:lnTo>
                    <a:pt x="745" y="612"/>
                  </a:lnTo>
                  <a:lnTo>
                    <a:pt x="749" y="612"/>
                  </a:lnTo>
                  <a:lnTo>
                    <a:pt x="753" y="612"/>
                  </a:lnTo>
                  <a:lnTo>
                    <a:pt x="757" y="612"/>
                  </a:lnTo>
                  <a:lnTo>
                    <a:pt x="761" y="612"/>
                  </a:lnTo>
                  <a:lnTo>
                    <a:pt x="765" y="612"/>
                  </a:lnTo>
                  <a:lnTo>
                    <a:pt x="768" y="612"/>
                  </a:lnTo>
                  <a:lnTo>
                    <a:pt x="773" y="612"/>
                  </a:lnTo>
                  <a:lnTo>
                    <a:pt x="776" y="612"/>
                  </a:lnTo>
                  <a:lnTo>
                    <a:pt x="781" y="612"/>
                  </a:lnTo>
                  <a:lnTo>
                    <a:pt x="784" y="612"/>
                  </a:lnTo>
                  <a:lnTo>
                    <a:pt x="789" y="612"/>
                  </a:lnTo>
                  <a:lnTo>
                    <a:pt x="792" y="612"/>
                  </a:lnTo>
                  <a:lnTo>
                    <a:pt x="797" y="612"/>
                  </a:lnTo>
                  <a:lnTo>
                    <a:pt x="797" y="0"/>
                  </a:lnTo>
                </a:path>
              </a:pathLst>
            </a:custGeom>
            <a:solidFill>
              <a:srgbClr val="C0C0C0"/>
            </a:solidFill>
            <a:ln w="12700" cap="rnd">
              <a:noFill/>
              <a:round/>
              <a:headEnd/>
              <a:tailEnd/>
            </a:ln>
          </p:spPr>
          <p:txBody>
            <a:bodyPr/>
            <a:lstStyle/>
            <a:p>
              <a:endParaRPr lang="en-US"/>
            </a:p>
          </p:txBody>
        </p:sp>
        <p:sp>
          <p:nvSpPr>
            <p:cNvPr id="8208" name="Line 11"/>
            <p:cNvSpPr>
              <a:spLocks noChangeShapeType="1"/>
            </p:cNvSpPr>
            <p:nvPr/>
          </p:nvSpPr>
          <p:spPr bwMode="auto">
            <a:xfrm>
              <a:off x="2889" y="1053"/>
              <a:ext cx="0" cy="999"/>
            </a:xfrm>
            <a:prstGeom prst="line">
              <a:avLst/>
            </a:prstGeom>
            <a:noFill/>
            <a:ln w="25400">
              <a:solidFill>
                <a:schemeClr val="bg2"/>
              </a:solidFill>
              <a:round/>
              <a:headEnd/>
              <a:tailEnd/>
            </a:ln>
          </p:spPr>
          <p:txBody>
            <a:bodyPr wrap="none" anchor="ctr"/>
            <a:lstStyle/>
            <a:p>
              <a:endParaRPr lang="en-US"/>
            </a:p>
          </p:txBody>
        </p:sp>
        <p:sp>
          <p:nvSpPr>
            <p:cNvPr id="8209" name="Freeform 12"/>
            <p:cNvSpPr>
              <a:spLocks/>
            </p:cNvSpPr>
            <p:nvPr/>
          </p:nvSpPr>
          <p:spPr bwMode="auto">
            <a:xfrm>
              <a:off x="2100" y="2060"/>
              <a:ext cx="2000" cy="1"/>
            </a:xfrm>
            <a:custGeom>
              <a:avLst/>
              <a:gdLst>
                <a:gd name="T0" fmla="*/ 1938 w 2000"/>
                <a:gd name="T1" fmla="*/ 0 h 1"/>
                <a:gd name="T2" fmla="*/ 1874 w 2000"/>
                <a:gd name="T3" fmla="*/ 0 h 1"/>
                <a:gd name="T4" fmla="*/ 1810 w 2000"/>
                <a:gd name="T5" fmla="*/ 0 h 1"/>
                <a:gd name="T6" fmla="*/ 1746 w 2000"/>
                <a:gd name="T7" fmla="*/ 0 h 1"/>
                <a:gd name="T8" fmla="*/ 1682 w 2000"/>
                <a:gd name="T9" fmla="*/ 0 h 1"/>
                <a:gd name="T10" fmla="*/ 1619 w 2000"/>
                <a:gd name="T11" fmla="*/ 0 h 1"/>
                <a:gd name="T12" fmla="*/ 1555 w 2000"/>
                <a:gd name="T13" fmla="*/ 0 h 1"/>
                <a:gd name="T14" fmla="*/ 1491 w 2000"/>
                <a:gd name="T15" fmla="*/ 0 h 1"/>
                <a:gd name="T16" fmla="*/ 1427 w 2000"/>
                <a:gd name="T17" fmla="*/ 0 h 1"/>
                <a:gd name="T18" fmla="*/ 1362 w 2000"/>
                <a:gd name="T19" fmla="*/ 0 h 1"/>
                <a:gd name="T20" fmla="*/ 1297 w 2000"/>
                <a:gd name="T21" fmla="*/ 0 h 1"/>
                <a:gd name="T22" fmla="*/ 1233 w 2000"/>
                <a:gd name="T23" fmla="*/ 0 h 1"/>
                <a:gd name="T24" fmla="*/ 1169 w 2000"/>
                <a:gd name="T25" fmla="*/ 0 h 1"/>
                <a:gd name="T26" fmla="*/ 1105 w 2000"/>
                <a:gd name="T27" fmla="*/ 0 h 1"/>
                <a:gd name="T28" fmla="*/ 1041 w 2000"/>
                <a:gd name="T29" fmla="*/ 0 h 1"/>
                <a:gd name="T30" fmla="*/ 977 w 2000"/>
                <a:gd name="T31" fmla="*/ 0 h 1"/>
                <a:gd name="T32" fmla="*/ 913 w 2000"/>
                <a:gd name="T33" fmla="*/ 0 h 1"/>
                <a:gd name="T34" fmla="*/ 850 w 2000"/>
                <a:gd name="T35" fmla="*/ 0 h 1"/>
                <a:gd name="T36" fmla="*/ 784 w 2000"/>
                <a:gd name="T37" fmla="*/ 0 h 1"/>
                <a:gd name="T38" fmla="*/ 721 w 2000"/>
                <a:gd name="T39" fmla="*/ 0 h 1"/>
                <a:gd name="T40" fmla="*/ 656 w 2000"/>
                <a:gd name="T41" fmla="*/ 0 h 1"/>
                <a:gd name="T42" fmla="*/ 592 w 2000"/>
                <a:gd name="T43" fmla="*/ 0 h 1"/>
                <a:gd name="T44" fmla="*/ 528 w 2000"/>
                <a:gd name="T45" fmla="*/ 0 h 1"/>
                <a:gd name="T46" fmla="*/ 464 w 2000"/>
                <a:gd name="T47" fmla="*/ 0 h 1"/>
                <a:gd name="T48" fmla="*/ 400 w 2000"/>
                <a:gd name="T49" fmla="*/ 0 h 1"/>
                <a:gd name="T50" fmla="*/ 336 w 2000"/>
                <a:gd name="T51" fmla="*/ 0 h 1"/>
                <a:gd name="T52" fmla="*/ 272 w 2000"/>
                <a:gd name="T53" fmla="*/ 0 h 1"/>
                <a:gd name="T54" fmla="*/ 208 w 2000"/>
                <a:gd name="T55" fmla="*/ 0 h 1"/>
                <a:gd name="T56" fmla="*/ 143 w 2000"/>
                <a:gd name="T57" fmla="*/ 0 h 1"/>
                <a:gd name="T58" fmla="*/ 78 w 2000"/>
                <a:gd name="T59" fmla="*/ 0 h 1"/>
                <a:gd name="T60" fmla="*/ 14 w 2000"/>
                <a:gd name="T61" fmla="*/ 0 h 1"/>
                <a:gd name="T62" fmla="*/ 47 w 2000"/>
                <a:gd name="T63" fmla="*/ 0 h 1"/>
                <a:gd name="T64" fmla="*/ 111 w 2000"/>
                <a:gd name="T65" fmla="*/ 0 h 1"/>
                <a:gd name="T66" fmla="*/ 175 w 2000"/>
                <a:gd name="T67" fmla="*/ 0 h 1"/>
                <a:gd name="T68" fmla="*/ 239 w 2000"/>
                <a:gd name="T69" fmla="*/ 0 h 1"/>
                <a:gd name="T70" fmla="*/ 303 w 2000"/>
                <a:gd name="T71" fmla="*/ 0 h 1"/>
                <a:gd name="T72" fmla="*/ 367 w 2000"/>
                <a:gd name="T73" fmla="*/ 0 h 1"/>
                <a:gd name="T74" fmla="*/ 432 w 2000"/>
                <a:gd name="T75" fmla="*/ 0 h 1"/>
                <a:gd name="T76" fmla="*/ 497 w 2000"/>
                <a:gd name="T77" fmla="*/ 0 h 1"/>
                <a:gd name="T78" fmla="*/ 561 w 2000"/>
                <a:gd name="T79" fmla="*/ 0 h 1"/>
                <a:gd name="T80" fmla="*/ 625 w 2000"/>
                <a:gd name="T81" fmla="*/ 0 h 1"/>
                <a:gd name="T82" fmla="*/ 689 w 2000"/>
                <a:gd name="T83" fmla="*/ 0 h 1"/>
                <a:gd name="T84" fmla="*/ 753 w 2000"/>
                <a:gd name="T85" fmla="*/ 0 h 1"/>
                <a:gd name="T86" fmla="*/ 816 w 2000"/>
                <a:gd name="T87" fmla="*/ 0 h 1"/>
                <a:gd name="T88" fmla="*/ 880 w 2000"/>
                <a:gd name="T89" fmla="*/ 0 h 1"/>
                <a:gd name="T90" fmla="*/ 944 w 2000"/>
                <a:gd name="T91" fmla="*/ 0 h 1"/>
                <a:gd name="T92" fmla="*/ 1008 w 2000"/>
                <a:gd name="T93" fmla="*/ 0 h 1"/>
                <a:gd name="T94" fmla="*/ 1073 w 2000"/>
                <a:gd name="T95" fmla="*/ 0 h 1"/>
                <a:gd name="T96" fmla="*/ 1138 w 2000"/>
                <a:gd name="T97" fmla="*/ 0 h 1"/>
                <a:gd name="T98" fmla="*/ 1202 w 2000"/>
                <a:gd name="T99" fmla="*/ 0 h 1"/>
                <a:gd name="T100" fmla="*/ 1266 w 2000"/>
                <a:gd name="T101" fmla="*/ 0 h 1"/>
                <a:gd name="T102" fmla="*/ 1330 w 2000"/>
                <a:gd name="T103" fmla="*/ 0 h 1"/>
                <a:gd name="T104" fmla="*/ 1394 w 2000"/>
                <a:gd name="T105" fmla="*/ 0 h 1"/>
                <a:gd name="T106" fmla="*/ 1458 w 2000"/>
                <a:gd name="T107" fmla="*/ 0 h 1"/>
                <a:gd name="T108" fmla="*/ 1522 w 2000"/>
                <a:gd name="T109" fmla="*/ 0 h 1"/>
                <a:gd name="T110" fmla="*/ 1585 w 2000"/>
                <a:gd name="T111" fmla="*/ 0 h 1"/>
                <a:gd name="T112" fmla="*/ 1649 w 2000"/>
                <a:gd name="T113" fmla="*/ 0 h 1"/>
                <a:gd name="T114" fmla="*/ 1714 w 2000"/>
                <a:gd name="T115" fmla="*/ 0 h 1"/>
                <a:gd name="T116" fmla="*/ 1778 w 2000"/>
                <a:gd name="T117" fmla="*/ 0 h 1"/>
                <a:gd name="T118" fmla="*/ 1843 w 2000"/>
                <a:gd name="T119" fmla="*/ 0 h 1"/>
                <a:gd name="T120" fmla="*/ 1907 w 2000"/>
                <a:gd name="T121" fmla="*/ 0 h 1"/>
                <a:gd name="T122" fmla="*/ 1971 w 2000"/>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00"/>
                <a:gd name="T187" fmla="*/ 0 h 1"/>
                <a:gd name="T188" fmla="*/ 2000 w 2000"/>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00" h="1">
                  <a:moveTo>
                    <a:pt x="1999" y="0"/>
                  </a:moveTo>
                  <a:lnTo>
                    <a:pt x="1994" y="0"/>
                  </a:lnTo>
                  <a:lnTo>
                    <a:pt x="1992" y="0"/>
                  </a:lnTo>
                  <a:lnTo>
                    <a:pt x="1987" y="0"/>
                  </a:lnTo>
                  <a:lnTo>
                    <a:pt x="1984" y="0"/>
                  </a:lnTo>
                  <a:lnTo>
                    <a:pt x="1979" y="0"/>
                  </a:lnTo>
                  <a:lnTo>
                    <a:pt x="1976" y="0"/>
                  </a:lnTo>
                  <a:lnTo>
                    <a:pt x="1971" y="0"/>
                  </a:lnTo>
                  <a:lnTo>
                    <a:pt x="1967" y="0"/>
                  </a:lnTo>
                  <a:lnTo>
                    <a:pt x="1963" y="0"/>
                  </a:lnTo>
                  <a:lnTo>
                    <a:pt x="1959" y="0"/>
                  </a:lnTo>
                  <a:lnTo>
                    <a:pt x="1955" y="0"/>
                  </a:lnTo>
                  <a:lnTo>
                    <a:pt x="1951" y="0"/>
                  </a:lnTo>
                  <a:lnTo>
                    <a:pt x="1947" y="0"/>
                  </a:lnTo>
                  <a:lnTo>
                    <a:pt x="1943" y="0"/>
                  </a:lnTo>
                  <a:lnTo>
                    <a:pt x="1938" y="0"/>
                  </a:lnTo>
                  <a:lnTo>
                    <a:pt x="1935" y="0"/>
                  </a:lnTo>
                  <a:lnTo>
                    <a:pt x="1931" y="0"/>
                  </a:lnTo>
                  <a:lnTo>
                    <a:pt x="1928" y="0"/>
                  </a:lnTo>
                  <a:lnTo>
                    <a:pt x="1923" y="0"/>
                  </a:lnTo>
                  <a:lnTo>
                    <a:pt x="1920" y="0"/>
                  </a:lnTo>
                  <a:lnTo>
                    <a:pt x="1915" y="0"/>
                  </a:lnTo>
                  <a:lnTo>
                    <a:pt x="1911" y="0"/>
                  </a:lnTo>
                  <a:lnTo>
                    <a:pt x="1907" y="0"/>
                  </a:lnTo>
                  <a:lnTo>
                    <a:pt x="1903" y="0"/>
                  </a:lnTo>
                  <a:lnTo>
                    <a:pt x="1899" y="0"/>
                  </a:lnTo>
                  <a:lnTo>
                    <a:pt x="1895" y="0"/>
                  </a:lnTo>
                  <a:lnTo>
                    <a:pt x="1891" y="0"/>
                  </a:lnTo>
                  <a:lnTo>
                    <a:pt x="1887" y="0"/>
                  </a:lnTo>
                  <a:lnTo>
                    <a:pt x="1882" y="0"/>
                  </a:lnTo>
                  <a:lnTo>
                    <a:pt x="1879" y="0"/>
                  </a:lnTo>
                  <a:lnTo>
                    <a:pt x="1874" y="0"/>
                  </a:lnTo>
                  <a:lnTo>
                    <a:pt x="1871" y="0"/>
                  </a:lnTo>
                  <a:lnTo>
                    <a:pt x="1866" y="0"/>
                  </a:lnTo>
                  <a:lnTo>
                    <a:pt x="1863" y="0"/>
                  </a:lnTo>
                  <a:lnTo>
                    <a:pt x="1858" y="0"/>
                  </a:lnTo>
                  <a:lnTo>
                    <a:pt x="1855" y="0"/>
                  </a:lnTo>
                  <a:lnTo>
                    <a:pt x="1851" y="0"/>
                  </a:lnTo>
                  <a:lnTo>
                    <a:pt x="1847" y="0"/>
                  </a:lnTo>
                  <a:lnTo>
                    <a:pt x="1843" y="0"/>
                  </a:lnTo>
                  <a:lnTo>
                    <a:pt x="1839" y="0"/>
                  </a:lnTo>
                  <a:lnTo>
                    <a:pt x="1835" y="0"/>
                  </a:lnTo>
                  <a:lnTo>
                    <a:pt x="1831" y="0"/>
                  </a:lnTo>
                  <a:lnTo>
                    <a:pt x="1826" y="0"/>
                  </a:lnTo>
                  <a:lnTo>
                    <a:pt x="1823" y="0"/>
                  </a:lnTo>
                  <a:lnTo>
                    <a:pt x="1818" y="0"/>
                  </a:lnTo>
                  <a:lnTo>
                    <a:pt x="1815" y="0"/>
                  </a:lnTo>
                  <a:lnTo>
                    <a:pt x="1810" y="0"/>
                  </a:lnTo>
                  <a:lnTo>
                    <a:pt x="1807" y="0"/>
                  </a:lnTo>
                  <a:lnTo>
                    <a:pt x="1802" y="0"/>
                  </a:lnTo>
                  <a:lnTo>
                    <a:pt x="1799" y="0"/>
                  </a:lnTo>
                  <a:lnTo>
                    <a:pt x="1794" y="0"/>
                  </a:lnTo>
                  <a:lnTo>
                    <a:pt x="1790" y="0"/>
                  </a:lnTo>
                  <a:lnTo>
                    <a:pt x="1786" y="0"/>
                  </a:lnTo>
                  <a:lnTo>
                    <a:pt x="1782" y="0"/>
                  </a:lnTo>
                  <a:lnTo>
                    <a:pt x="1778" y="0"/>
                  </a:lnTo>
                  <a:lnTo>
                    <a:pt x="1775" y="0"/>
                  </a:lnTo>
                  <a:lnTo>
                    <a:pt x="1770" y="0"/>
                  </a:lnTo>
                  <a:lnTo>
                    <a:pt x="1767" y="0"/>
                  </a:lnTo>
                  <a:lnTo>
                    <a:pt x="1762" y="0"/>
                  </a:lnTo>
                  <a:lnTo>
                    <a:pt x="1759" y="0"/>
                  </a:lnTo>
                  <a:lnTo>
                    <a:pt x="1754" y="0"/>
                  </a:lnTo>
                  <a:lnTo>
                    <a:pt x="1751" y="0"/>
                  </a:lnTo>
                  <a:lnTo>
                    <a:pt x="1746" y="0"/>
                  </a:lnTo>
                  <a:lnTo>
                    <a:pt x="1743" y="0"/>
                  </a:lnTo>
                  <a:lnTo>
                    <a:pt x="1738" y="0"/>
                  </a:lnTo>
                  <a:lnTo>
                    <a:pt x="1734" y="0"/>
                  </a:lnTo>
                  <a:lnTo>
                    <a:pt x="1730" y="0"/>
                  </a:lnTo>
                  <a:lnTo>
                    <a:pt x="1726" y="0"/>
                  </a:lnTo>
                  <a:lnTo>
                    <a:pt x="1722" y="0"/>
                  </a:lnTo>
                  <a:lnTo>
                    <a:pt x="1718" y="0"/>
                  </a:lnTo>
                  <a:lnTo>
                    <a:pt x="1714" y="0"/>
                  </a:lnTo>
                  <a:lnTo>
                    <a:pt x="1711" y="0"/>
                  </a:lnTo>
                  <a:lnTo>
                    <a:pt x="1706" y="0"/>
                  </a:lnTo>
                  <a:lnTo>
                    <a:pt x="1703" y="0"/>
                  </a:lnTo>
                  <a:lnTo>
                    <a:pt x="1698" y="0"/>
                  </a:lnTo>
                  <a:lnTo>
                    <a:pt x="1695" y="0"/>
                  </a:lnTo>
                  <a:lnTo>
                    <a:pt x="1690" y="0"/>
                  </a:lnTo>
                  <a:lnTo>
                    <a:pt x="1687" y="0"/>
                  </a:lnTo>
                  <a:lnTo>
                    <a:pt x="1682" y="0"/>
                  </a:lnTo>
                  <a:lnTo>
                    <a:pt x="1678" y="0"/>
                  </a:lnTo>
                  <a:lnTo>
                    <a:pt x="1674" y="0"/>
                  </a:lnTo>
                  <a:lnTo>
                    <a:pt x="1670" y="0"/>
                  </a:lnTo>
                  <a:lnTo>
                    <a:pt x="1666" y="0"/>
                  </a:lnTo>
                  <a:lnTo>
                    <a:pt x="1662" y="0"/>
                  </a:lnTo>
                  <a:lnTo>
                    <a:pt x="1658" y="0"/>
                  </a:lnTo>
                  <a:lnTo>
                    <a:pt x="1654" y="0"/>
                  </a:lnTo>
                  <a:lnTo>
                    <a:pt x="1649" y="0"/>
                  </a:lnTo>
                  <a:lnTo>
                    <a:pt x="1647" y="0"/>
                  </a:lnTo>
                  <a:lnTo>
                    <a:pt x="1643" y="0"/>
                  </a:lnTo>
                  <a:lnTo>
                    <a:pt x="1639" y="0"/>
                  </a:lnTo>
                  <a:lnTo>
                    <a:pt x="1635" y="0"/>
                  </a:lnTo>
                  <a:lnTo>
                    <a:pt x="1631" y="0"/>
                  </a:lnTo>
                  <a:lnTo>
                    <a:pt x="1627" y="0"/>
                  </a:lnTo>
                  <a:lnTo>
                    <a:pt x="1622" y="0"/>
                  </a:lnTo>
                  <a:lnTo>
                    <a:pt x="1619" y="0"/>
                  </a:lnTo>
                  <a:lnTo>
                    <a:pt x="1614" y="0"/>
                  </a:lnTo>
                  <a:lnTo>
                    <a:pt x="1611" y="0"/>
                  </a:lnTo>
                  <a:lnTo>
                    <a:pt x="1606" y="0"/>
                  </a:lnTo>
                  <a:lnTo>
                    <a:pt x="1603" y="0"/>
                  </a:lnTo>
                  <a:lnTo>
                    <a:pt x="1598" y="0"/>
                  </a:lnTo>
                  <a:lnTo>
                    <a:pt x="1595" y="0"/>
                  </a:lnTo>
                  <a:lnTo>
                    <a:pt x="1590" y="0"/>
                  </a:lnTo>
                  <a:lnTo>
                    <a:pt x="1585" y="0"/>
                  </a:lnTo>
                  <a:lnTo>
                    <a:pt x="1582" y="0"/>
                  </a:lnTo>
                  <a:lnTo>
                    <a:pt x="1577" y="0"/>
                  </a:lnTo>
                  <a:lnTo>
                    <a:pt x="1574" y="0"/>
                  </a:lnTo>
                  <a:lnTo>
                    <a:pt x="1569" y="0"/>
                  </a:lnTo>
                  <a:lnTo>
                    <a:pt x="1566" y="0"/>
                  </a:lnTo>
                  <a:lnTo>
                    <a:pt x="1563" y="0"/>
                  </a:lnTo>
                  <a:lnTo>
                    <a:pt x="1558" y="0"/>
                  </a:lnTo>
                  <a:lnTo>
                    <a:pt x="1555" y="0"/>
                  </a:lnTo>
                  <a:lnTo>
                    <a:pt x="1550" y="0"/>
                  </a:lnTo>
                  <a:lnTo>
                    <a:pt x="1547" y="0"/>
                  </a:lnTo>
                  <a:lnTo>
                    <a:pt x="1542" y="0"/>
                  </a:lnTo>
                  <a:lnTo>
                    <a:pt x="1539" y="0"/>
                  </a:lnTo>
                  <a:lnTo>
                    <a:pt x="1534" y="0"/>
                  </a:lnTo>
                  <a:lnTo>
                    <a:pt x="1530" y="0"/>
                  </a:lnTo>
                  <a:lnTo>
                    <a:pt x="1526" y="0"/>
                  </a:lnTo>
                  <a:lnTo>
                    <a:pt x="1522" y="0"/>
                  </a:lnTo>
                  <a:lnTo>
                    <a:pt x="1518" y="0"/>
                  </a:lnTo>
                  <a:lnTo>
                    <a:pt x="1514" y="0"/>
                  </a:lnTo>
                  <a:lnTo>
                    <a:pt x="1510" y="0"/>
                  </a:lnTo>
                  <a:lnTo>
                    <a:pt x="1506" y="0"/>
                  </a:lnTo>
                  <a:lnTo>
                    <a:pt x="1501" y="0"/>
                  </a:lnTo>
                  <a:lnTo>
                    <a:pt x="1498" y="0"/>
                  </a:lnTo>
                  <a:lnTo>
                    <a:pt x="1494" y="0"/>
                  </a:lnTo>
                  <a:lnTo>
                    <a:pt x="1491" y="0"/>
                  </a:lnTo>
                  <a:lnTo>
                    <a:pt x="1486" y="0"/>
                  </a:lnTo>
                  <a:lnTo>
                    <a:pt x="1483" y="0"/>
                  </a:lnTo>
                  <a:lnTo>
                    <a:pt x="1478" y="0"/>
                  </a:lnTo>
                  <a:lnTo>
                    <a:pt x="1474" y="0"/>
                  </a:lnTo>
                  <a:lnTo>
                    <a:pt x="1470" y="0"/>
                  </a:lnTo>
                  <a:lnTo>
                    <a:pt x="1466" y="0"/>
                  </a:lnTo>
                  <a:lnTo>
                    <a:pt x="1462" y="0"/>
                  </a:lnTo>
                  <a:lnTo>
                    <a:pt x="1458" y="0"/>
                  </a:lnTo>
                  <a:lnTo>
                    <a:pt x="1454" y="0"/>
                  </a:lnTo>
                  <a:lnTo>
                    <a:pt x="1450" y="0"/>
                  </a:lnTo>
                  <a:lnTo>
                    <a:pt x="1445" y="0"/>
                  </a:lnTo>
                  <a:lnTo>
                    <a:pt x="1442" y="0"/>
                  </a:lnTo>
                  <a:lnTo>
                    <a:pt x="1437" y="0"/>
                  </a:lnTo>
                  <a:lnTo>
                    <a:pt x="1434" y="0"/>
                  </a:lnTo>
                  <a:lnTo>
                    <a:pt x="1430" y="0"/>
                  </a:lnTo>
                  <a:lnTo>
                    <a:pt x="1427" y="0"/>
                  </a:lnTo>
                  <a:lnTo>
                    <a:pt x="1422" y="0"/>
                  </a:lnTo>
                  <a:lnTo>
                    <a:pt x="1418" y="0"/>
                  </a:lnTo>
                  <a:lnTo>
                    <a:pt x="1414" y="0"/>
                  </a:lnTo>
                  <a:lnTo>
                    <a:pt x="1410" y="0"/>
                  </a:lnTo>
                  <a:lnTo>
                    <a:pt x="1406" y="0"/>
                  </a:lnTo>
                  <a:lnTo>
                    <a:pt x="1402" y="0"/>
                  </a:lnTo>
                  <a:lnTo>
                    <a:pt x="1398" y="0"/>
                  </a:lnTo>
                  <a:lnTo>
                    <a:pt x="1394" y="0"/>
                  </a:lnTo>
                  <a:lnTo>
                    <a:pt x="1389" y="0"/>
                  </a:lnTo>
                  <a:lnTo>
                    <a:pt x="1386" y="0"/>
                  </a:lnTo>
                  <a:lnTo>
                    <a:pt x="1381" y="0"/>
                  </a:lnTo>
                  <a:lnTo>
                    <a:pt x="1378" y="0"/>
                  </a:lnTo>
                  <a:lnTo>
                    <a:pt x="1373" y="0"/>
                  </a:lnTo>
                  <a:lnTo>
                    <a:pt x="1370" y="0"/>
                  </a:lnTo>
                  <a:lnTo>
                    <a:pt x="1365" y="0"/>
                  </a:lnTo>
                  <a:lnTo>
                    <a:pt x="1362" y="0"/>
                  </a:lnTo>
                  <a:lnTo>
                    <a:pt x="1357" y="0"/>
                  </a:lnTo>
                  <a:lnTo>
                    <a:pt x="1354" y="0"/>
                  </a:lnTo>
                  <a:lnTo>
                    <a:pt x="1350" y="0"/>
                  </a:lnTo>
                  <a:lnTo>
                    <a:pt x="1346" y="0"/>
                  </a:lnTo>
                  <a:lnTo>
                    <a:pt x="1342" y="0"/>
                  </a:lnTo>
                  <a:lnTo>
                    <a:pt x="1338" y="0"/>
                  </a:lnTo>
                  <a:lnTo>
                    <a:pt x="1333" y="0"/>
                  </a:lnTo>
                  <a:lnTo>
                    <a:pt x="1330" y="0"/>
                  </a:lnTo>
                  <a:lnTo>
                    <a:pt x="1325" y="0"/>
                  </a:lnTo>
                  <a:lnTo>
                    <a:pt x="1322" y="0"/>
                  </a:lnTo>
                  <a:lnTo>
                    <a:pt x="1317" y="0"/>
                  </a:lnTo>
                  <a:lnTo>
                    <a:pt x="1314" y="0"/>
                  </a:lnTo>
                  <a:lnTo>
                    <a:pt x="1309" y="0"/>
                  </a:lnTo>
                  <a:lnTo>
                    <a:pt x="1306" y="0"/>
                  </a:lnTo>
                  <a:lnTo>
                    <a:pt x="1301" y="0"/>
                  </a:lnTo>
                  <a:lnTo>
                    <a:pt x="1297" y="0"/>
                  </a:lnTo>
                  <a:lnTo>
                    <a:pt x="1293" y="0"/>
                  </a:lnTo>
                  <a:lnTo>
                    <a:pt x="1289" y="0"/>
                  </a:lnTo>
                  <a:lnTo>
                    <a:pt x="1285" y="0"/>
                  </a:lnTo>
                  <a:lnTo>
                    <a:pt x="1281" y="0"/>
                  </a:lnTo>
                  <a:lnTo>
                    <a:pt x="1277" y="0"/>
                  </a:lnTo>
                  <a:lnTo>
                    <a:pt x="1274" y="0"/>
                  </a:lnTo>
                  <a:lnTo>
                    <a:pt x="1269" y="0"/>
                  </a:lnTo>
                  <a:lnTo>
                    <a:pt x="1266" y="0"/>
                  </a:lnTo>
                  <a:lnTo>
                    <a:pt x="1261" y="0"/>
                  </a:lnTo>
                  <a:lnTo>
                    <a:pt x="1258" y="0"/>
                  </a:lnTo>
                  <a:lnTo>
                    <a:pt x="1253" y="0"/>
                  </a:lnTo>
                  <a:lnTo>
                    <a:pt x="1250" y="0"/>
                  </a:lnTo>
                  <a:lnTo>
                    <a:pt x="1245" y="0"/>
                  </a:lnTo>
                  <a:lnTo>
                    <a:pt x="1241" y="0"/>
                  </a:lnTo>
                  <a:lnTo>
                    <a:pt x="1237" y="0"/>
                  </a:lnTo>
                  <a:lnTo>
                    <a:pt x="1233" y="0"/>
                  </a:lnTo>
                  <a:lnTo>
                    <a:pt x="1229" y="0"/>
                  </a:lnTo>
                  <a:lnTo>
                    <a:pt x="1225" y="0"/>
                  </a:lnTo>
                  <a:lnTo>
                    <a:pt x="1221" y="0"/>
                  </a:lnTo>
                  <a:lnTo>
                    <a:pt x="1217" y="0"/>
                  </a:lnTo>
                  <a:lnTo>
                    <a:pt x="1214" y="0"/>
                  </a:lnTo>
                  <a:lnTo>
                    <a:pt x="1210" y="0"/>
                  </a:lnTo>
                  <a:lnTo>
                    <a:pt x="1206" y="0"/>
                  </a:lnTo>
                  <a:lnTo>
                    <a:pt x="1202" y="0"/>
                  </a:lnTo>
                  <a:lnTo>
                    <a:pt x="1198" y="0"/>
                  </a:lnTo>
                  <a:lnTo>
                    <a:pt x="1194" y="0"/>
                  </a:lnTo>
                  <a:lnTo>
                    <a:pt x="1190" y="0"/>
                  </a:lnTo>
                  <a:lnTo>
                    <a:pt x="1185" y="0"/>
                  </a:lnTo>
                  <a:lnTo>
                    <a:pt x="1182" y="0"/>
                  </a:lnTo>
                  <a:lnTo>
                    <a:pt x="1177" y="0"/>
                  </a:lnTo>
                  <a:lnTo>
                    <a:pt x="1174" y="0"/>
                  </a:lnTo>
                  <a:lnTo>
                    <a:pt x="1169" y="0"/>
                  </a:lnTo>
                  <a:lnTo>
                    <a:pt x="1166" y="0"/>
                  </a:lnTo>
                  <a:lnTo>
                    <a:pt x="1161" y="0"/>
                  </a:lnTo>
                  <a:lnTo>
                    <a:pt x="1158" y="0"/>
                  </a:lnTo>
                  <a:lnTo>
                    <a:pt x="1153" y="0"/>
                  </a:lnTo>
                  <a:lnTo>
                    <a:pt x="1148" y="0"/>
                  </a:lnTo>
                  <a:lnTo>
                    <a:pt x="1146" y="0"/>
                  </a:lnTo>
                  <a:lnTo>
                    <a:pt x="1142" y="0"/>
                  </a:lnTo>
                  <a:lnTo>
                    <a:pt x="1138" y="0"/>
                  </a:lnTo>
                  <a:lnTo>
                    <a:pt x="1134" y="0"/>
                  </a:lnTo>
                  <a:lnTo>
                    <a:pt x="1129" y="0"/>
                  </a:lnTo>
                  <a:lnTo>
                    <a:pt x="1126" y="0"/>
                  </a:lnTo>
                  <a:lnTo>
                    <a:pt x="1121" y="0"/>
                  </a:lnTo>
                  <a:lnTo>
                    <a:pt x="1118" y="0"/>
                  </a:lnTo>
                  <a:lnTo>
                    <a:pt x="1113" y="0"/>
                  </a:lnTo>
                  <a:lnTo>
                    <a:pt x="1110" y="0"/>
                  </a:lnTo>
                  <a:lnTo>
                    <a:pt x="1105" y="0"/>
                  </a:lnTo>
                  <a:lnTo>
                    <a:pt x="1102" y="0"/>
                  </a:lnTo>
                  <a:lnTo>
                    <a:pt x="1097" y="0"/>
                  </a:lnTo>
                  <a:lnTo>
                    <a:pt x="1093" y="0"/>
                  </a:lnTo>
                  <a:lnTo>
                    <a:pt x="1089" y="0"/>
                  </a:lnTo>
                  <a:lnTo>
                    <a:pt x="1085" y="0"/>
                  </a:lnTo>
                  <a:lnTo>
                    <a:pt x="1081" y="0"/>
                  </a:lnTo>
                  <a:lnTo>
                    <a:pt x="1077" y="0"/>
                  </a:lnTo>
                  <a:lnTo>
                    <a:pt x="1073" y="0"/>
                  </a:lnTo>
                  <a:lnTo>
                    <a:pt x="1069" y="0"/>
                  </a:lnTo>
                  <a:lnTo>
                    <a:pt x="1065" y="0"/>
                  </a:lnTo>
                  <a:lnTo>
                    <a:pt x="1062" y="0"/>
                  </a:lnTo>
                  <a:lnTo>
                    <a:pt x="1057" y="0"/>
                  </a:lnTo>
                  <a:lnTo>
                    <a:pt x="1054" y="0"/>
                  </a:lnTo>
                  <a:lnTo>
                    <a:pt x="1049" y="0"/>
                  </a:lnTo>
                  <a:lnTo>
                    <a:pt x="1046" y="0"/>
                  </a:lnTo>
                  <a:lnTo>
                    <a:pt x="1041" y="0"/>
                  </a:lnTo>
                  <a:lnTo>
                    <a:pt x="1037" y="0"/>
                  </a:lnTo>
                  <a:lnTo>
                    <a:pt x="1033" y="0"/>
                  </a:lnTo>
                  <a:lnTo>
                    <a:pt x="1029" y="0"/>
                  </a:lnTo>
                  <a:lnTo>
                    <a:pt x="1025" y="0"/>
                  </a:lnTo>
                  <a:lnTo>
                    <a:pt x="1021" y="0"/>
                  </a:lnTo>
                  <a:lnTo>
                    <a:pt x="1017" y="0"/>
                  </a:lnTo>
                  <a:lnTo>
                    <a:pt x="1013" y="0"/>
                  </a:lnTo>
                  <a:lnTo>
                    <a:pt x="1008" y="0"/>
                  </a:lnTo>
                  <a:lnTo>
                    <a:pt x="1005" y="0"/>
                  </a:lnTo>
                  <a:lnTo>
                    <a:pt x="1000" y="0"/>
                  </a:lnTo>
                  <a:lnTo>
                    <a:pt x="998" y="0"/>
                  </a:lnTo>
                  <a:lnTo>
                    <a:pt x="993" y="0"/>
                  </a:lnTo>
                  <a:lnTo>
                    <a:pt x="990" y="0"/>
                  </a:lnTo>
                  <a:lnTo>
                    <a:pt x="985" y="0"/>
                  </a:lnTo>
                  <a:lnTo>
                    <a:pt x="981" y="0"/>
                  </a:lnTo>
                  <a:lnTo>
                    <a:pt x="977" y="0"/>
                  </a:lnTo>
                  <a:lnTo>
                    <a:pt x="973" y="0"/>
                  </a:lnTo>
                  <a:lnTo>
                    <a:pt x="969" y="0"/>
                  </a:lnTo>
                  <a:lnTo>
                    <a:pt x="965" y="0"/>
                  </a:lnTo>
                  <a:lnTo>
                    <a:pt x="961" y="0"/>
                  </a:lnTo>
                  <a:lnTo>
                    <a:pt x="957" y="0"/>
                  </a:lnTo>
                  <a:lnTo>
                    <a:pt x="952" y="0"/>
                  </a:lnTo>
                  <a:lnTo>
                    <a:pt x="949" y="0"/>
                  </a:lnTo>
                  <a:lnTo>
                    <a:pt x="944" y="0"/>
                  </a:lnTo>
                  <a:lnTo>
                    <a:pt x="941" y="0"/>
                  </a:lnTo>
                  <a:lnTo>
                    <a:pt x="936" y="0"/>
                  </a:lnTo>
                  <a:lnTo>
                    <a:pt x="934" y="0"/>
                  </a:lnTo>
                  <a:lnTo>
                    <a:pt x="929" y="0"/>
                  </a:lnTo>
                  <a:lnTo>
                    <a:pt x="925" y="0"/>
                  </a:lnTo>
                  <a:lnTo>
                    <a:pt x="921" y="0"/>
                  </a:lnTo>
                  <a:lnTo>
                    <a:pt x="917" y="0"/>
                  </a:lnTo>
                  <a:lnTo>
                    <a:pt x="913" y="0"/>
                  </a:lnTo>
                  <a:lnTo>
                    <a:pt x="909" y="0"/>
                  </a:lnTo>
                  <a:lnTo>
                    <a:pt x="905" y="0"/>
                  </a:lnTo>
                  <a:lnTo>
                    <a:pt x="901" y="0"/>
                  </a:lnTo>
                  <a:lnTo>
                    <a:pt x="896" y="0"/>
                  </a:lnTo>
                  <a:lnTo>
                    <a:pt x="893" y="0"/>
                  </a:lnTo>
                  <a:lnTo>
                    <a:pt x="888" y="0"/>
                  </a:lnTo>
                  <a:lnTo>
                    <a:pt x="885" y="0"/>
                  </a:lnTo>
                  <a:lnTo>
                    <a:pt x="880" y="0"/>
                  </a:lnTo>
                  <a:lnTo>
                    <a:pt x="877" y="0"/>
                  </a:lnTo>
                  <a:lnTo>
                    <a:pt x="872" y="0"/>
                  </a:lnTo>
                  <a:lnTo>
                    <a:pt x="869" y="0"/>
                  </a:lnTo>
                  <a:lnTo>
                    <a:pt x="864" y="0"/>
                  </a:lnTo>
                  <a:lnTo>
                    <a:pt x="860" y="0"/>
                  </a:lnTo>
                  <a:lnTo>
                    <a:pt x="858" y="0"/>
                  </a:lnTo>
                  <a:lnTo>
                    <a:pt x="853" y="0"/>
                  </a:lnTo>
                  <a:lnTo>
                    <a:pt x="850" y="0"/>
                  </a:lnTo>
                  <a:lnTo>
                    <a:pt x="845" y="0"/>
                  </a:lnTo>
                  <a:lnTo>
                    <a:pt x="840" y="0"/>
                  </a:lnTo>
                  <a:lnTo>
                    <a:pt x="837" y="0"/>
                  </a:lnTo>
                  <a:lnTo>
                    <a:pt x="832" y="0"/>
                  </a:lnTo>
                  <a:lnTo>
                    <a:pt x="829" y="0"/>
                  </a:lnTo>
                  <a:lnTo>
                    <a:pt x="824" y="0"/>
                  </a:lnTo>
                  <a:lnTo>
                    <a:pt x="821" y="0"/>
                  </a:lnTo>
                  <a:lnTo>
                    <a:pt x="816" y="0"/>
                  </a:lnTo>
                  <a:lnTo>
                    <a:pt x="813" y="0"/>
                  </a:lnTo>
                  <a:lnTo>
                    <a:pt x="808" y="0"/>
                  </a:lnTo>
                  <a:lnTo>
                    <a:pt x="804" y="0"/>
                  </a:lnTo>
                  <a:lnTo>
                    <a:pt x="800" y="0"/>
                  </a:lnTo>
                  <a:lnTo>
                    <a:pt x="796" y="0"/>
                  </a:lnTo>
                  <a:lnTo>
                    <a:pt x="792" y="0"/>
                  </a:lnTo>
                  <a:lnTo>
                    <a:pt x="788" y="0"/>
                  </a:lnTo>
                  <a:lnTo>
                    <a:pt x="784" y="0"/>
                  </a:lnTo>
                  <a:lnTo>
                    <a:pt x="781" y="0"/>
                  </a:lnTo>
                  <a:lnTo>
                    <a:pt x="777" y="0"/>
                  </a:lnTo>
                  <a:lnTo>
                    <a:pt x="773" y="0"/>
                  </a:lnTo>
                  <a:lnTo>
                    <a:pt x="769" y="0"/>
                  </a:lnTo>
                  <a:lnTo>
                    <a:pt x="765" y="0"/>
                  </a:lnTo>
                  <a:lnTo>
                    <a:pt x="761" y="0"/>
                  </a:lnTo>
                  <a:lnTo>
                    <a:pt x="757" y="0"/>
                  </a:lnTo>
                  <a:lnTo>
                    <a:pt x="753" y="0"/>
                  </a:lnTo>
                  <a:lnTo>
                    <a:pt x="748" y="0"/>
                  </a:lnTo>
                  <a:lnTo>
                    <a:pt x="745" y="0"/>
                  </a:lnTo>
                  <a:lnTo>
                    <a:pt x="740" y="0"/>
                  </a:lnTo>
                  <a:lnTo>
                    <a:pt x="737" y="0"/>
                  </a:lnTo>
                  <a:lnTo>
                    <a:pt x="732" y="0"/>
                  </a:lnTo>
                  <a:lnTo>
                    <a:pt x="729" y="0"/>
                  </a:lnTo>
                  <a:lnTo>
                    <a:pt x="724" y="0"/>
                  </a:lnTo>
                  <a:lnTo>
                    <a:pt x="721" y="0"/>
                  </a:lnTo>
                  <a:lnTo>
                    <a:pt x="717" y="0"/>
                  </a:lnTo>
                  <a:lnTo>
                    <a:pt x="713" y="0"/>
                  </a:lnTo>
                  <a:lnTo>
                    <a:pt x="709" y="0"/>
                  </a:lnTo>
                  <a:lnTo>
                    <a:pt x="705" y="0"/>
                  </a:lnTo>
                  <a:lnTo>
                    <a:pt x="701" y="0"/>
                  </a:lnTo>
                  <a:lnTo>
                    <a:pt x="697" y="0"/>
                  </a:lnTo>
                  <a:lnTo>
                    <a:pt x="692" y="0"/>
                  </a:lnTo>
                  <a:lnTo>
                    <a:pt x="689" y="0"/>
                  </a:lnTo>
                  <a:lnTo>
                    <a:pt x="684" y="0"/>
                  </a:lnTo>
                  <a:lnTo>
                    <a:pt x="681" y="0"/>
                  </a:lnTo>
                  <a:lnTo>
                    <a:pt x="676" y="0"/>
                  </a:lnTo>
                  <a:lnTo>
                    <a:pt x="673" y="0"/>
                  </a:lnTo>
                  <a:lnTo>
                    <a:pt x="668" y="0"/>
                  </a:lnTo>
                  <a:lnTo>
                    <a:pt x="665" y="0"/>
                  </a:lnTo>
                  <a:lnTo>
                    <a:pt x="660" y="0"/>
                  </a:lnTo>
                  <a:lnTo>
                    <a:pt x="656" y="0"/>
                  </a:lnTo>
                  <a:lnTo>
                    <a:pt x="652" y="0"/>
                  </a:lnTo>
                  <a:lnTo>
                    <a:pt x="649" y="0"/>
                  </a:lnTo>
                  <a:lnTo>
                    <a:pt x="645" y="0"/>
                  </a:lnTo>
                  <a:lnTo>
                    <a:pt x="641" y="0"/>
                  </a:lnTo>
                  <a:lnTo>
                    <a:pt x="636" y="0"/>
                  </a:lnTo>
                  <a:lnTo>
                    <a:pt x="633" y="0"/>
                  </a:lnTo>
                  <a:lnTo>
                    <a:pt x="628" y="0"/>
                  </a:lnTo>
                  <a:lnTo>
                    <a:pt x="625" y="0"/>
                  </a:lnTo>
                  <a:lnTo>
                    <a:pt x="620" y="0"/>
                  </a:lnTo>
                  <a:lnTo>
                    <a:pt x="617" y="0"/>
                  </a:lnTo>
                  <a:lnTo>
                    <a:pt x="612" y="0"/>
                  </a:lnTo>
                  <a:lnTo>
                    <a:pt x="609" y="0"/>
                  </a:lnTo>
                  <a:lnTo>
                    <a:pt x="604" y="0"/>
                  </a:lnTo>
                  <a:lnTo>
                    <a:pt x="600" y="0"/>
                  </a:lnTo>
                  <a:lnTo>
                    <a:pt x="596" y="0"/>
                  </a:lnTo>
                  <a:lnTo>
                    <a:pt x="592" y="0"/>
                  </a:lnTo>
                  <a:lnTo>
                    <a:pt x="588" y="0"/>
                  </a:lnTo>
                  <a:lnTo>
                    <a:pt x="584" y="0"/>
                  </a:lnTo>
                  <a:lnTo>
                    <a:pt x="580" y="0"/>
                  </a:lnTo>
                  <a:lnTo>
                    <a:pt x="576" y="0"/>
                  </a:lnTo>
                  <a:lnTo>
                    <a:pt x="571" y="0"/>
                  </a:lnTo>
                  <a:lnTo>
                    <a:pt x="569" y="0"/>
                  </a:lnTo>
                  <a:lnTo>
                    <a:pt x="564" y="0"/>
                  </a:lnTo>
                  <a:lnTo>
                    <a:pt x="561" y="0"/>
                  </a:lnTo>
                  <a:lnTo>
                    <a:pt x="556" y="0"/>
                  </a:lnTo>
                  <a:lnTo>
                    <a:pt x="553" y="0"/>
                  </a:lnTo>
                  <a:lnTo>
                    <a:pt x="548" y="0"/>
                  </a:lnTo>
                  <a:lnTo>
                    <a:pt x="544" y="0"/>
                  </a:lnTo>
                  <a:lnTo>
                    <a:pt x="540" y="0"/>
                  </a:lnTo>
                  <a:lnTo>
                    <a:pt x="536" y="0"/>
                  </a:lnTo>
                  <a:lnTo>
                    <a:pt x="532" y="0"/>
                  </a:lnTo>
                  <a:lnTo>
                    <a:pt x="528" y="0"/>
                  </a:lnTo>
                  <a:lnTo>
                    <a:pt x="524" y="0"/>
                  </a:lnTo>
                  <a:lnTo>
                    <a:pt x="520" y="0"/>
                  </a:lnTo>
                  <a:lnTo>
                    <a:pt x="515" y="0"/>
                  </a:lnTo>
                  <a:lnTo>
                    <a:pt x="512" y="0"/>
                  </a:lnTo>
                  <a:lnTo>
                    <a:pt x="507" y="0"/>
                  </a:lnTo>
                  <a:lnTo>
                    <a:pt x="504" y="0"/>
                  </a:lnTo>
                  <a:lnTo>
                    <a:pt x="500" y="0"/>
                  </a:lnTo>
                  <a:lnTo>
                    <a:pt x="497" y="0"/>
                  </a:lnTo>
                  <a:lnTo>
                    <a:pt x="492" y="0"/>
                  </a:lnTo>
                  <a:lnTo>
                    <a:pt x="488" y="0"/>
                  </a:lnTo>
                  <a:lnTo>
                    <a:pt x="484" y="0"/>
                  </a:lnTo>
                  <a:lnTo>
                    <a:pt x="480" y="0"/>
                  </a:lnTo>
                  <a:lnTo>
                    <a:pt x="476" y="0"/>
                  </a:lnTo>
                  <a:lnTo>
                    <a:pt x="472" y="0"/>
                  </a:lnTo>
                  <a:lnTo>
                    <a:pt x="468" y="0"/>
                  </a:lnTo>
                  <a:lnTo>
                    <a:pt x="464" y="0"/>
                  </a:lnTo>
                  <a:lnTo>
                    <a:pt x="459" y="0"/>
                  </a:lnTo>
                  <a:lnTo>
                    <a:pt x="456" y="0"/>
                  </a:lnTo>
                  <a:lnTo>
                    <a:pt x="451" y="0"/>
                  </a:lnTo>
                  <a:lnTo>
                    <a:pt x="448" y="0"/>
                  </a:lnTo>
                  <a:lnTo>
                    <a:pt x="443" y="0"/>
                  </a:lnTo>
                  <a:lnTo>
                    <a:pt x="440" y="0"/>
                  </a:lnTo>
                  <a:lnTo>
                    <a:pt x="436" y="0"/>
                  </a:lnTo>
                  <a:lnTo>
                    <a:pt x="432" y="0"/>
                  </a:lnTo>
                  <a:lnTo>
                    <a:pt x="429" y="0"/>
                  </a:lnTo>
                  <a:lnTo>
                    <a:pt x="424" y="0"/>
                  </a:lnTo>
                  <a:lnTo>
                    <a:pt x="421" y="0"/>
                  </a:lnTo>
                  <a:lnTo>
                    <a:pt x="416" y="0"/>
                  </a:lnTo>
                  <a:lnTo>
                    <a:pt x="413" y="0"/>
                  </a:lnTo>
                  <a:lnTo>
                    <a:pt x="408" y="0"/>
                  </a:lnTo>
                  <a:lnTo>
                    <a:pt x="403" y="0"/>
                  </a:lnTo>
                  <a:lnTo>
                    <a:pt x="400" y="0"/>
                  </a:lnTo>
                  <a:lnTo>
                    <a:pt x="395" y="0"/>
                  </a:lnTo>
                  <a:lnTo>
                    <a:pt x="392" y="0"/>
                  </a:lnTo>
                  <a:lnTo>
                    <a:pt x="387" y="0"/>
                  </a:lnTo>
                  <a:lnTo>
                    <a:pt x="384" y="0"/>
                  </a:lnTo>
                  <a:lnTo>
                    <a:pt x="379" y="0"/>
                  </a:lnTo>
                  <a:lnTo>
                    <a:pt x="376" y="0"/>
                  </a:lnTo>
                  <a:lnTo>
                    <a:pt x="371" y="0"/>
                  </a:lnTo>
                  <a:lnTo>
                    <a:pt x="367" y="0"/>
                  </a:lnTo>
                  <a:lnTo>
                    <a:pt x="363" y="0"/>
                  </a:lnTo>
                  <a:lnTo>
                    <a:pt x="360" y="0"/>
                  </a:lnTo>
                  <a:lnTo>
                    <a:pt x="357" y="0"/>
                  </a:lnTo>
                  <a:lnTo>
                    <a:pt x="352" y="0"/>
                  </a:lnTo>
                  <a:lnTo>
                    <a:pt x="349" y="0"/>
                  </a:lnTo>
                  <a:lnTo>
                    <a:pt x="344" y="0"/>
                  </a:lnTo>
                  <a:lnTo>
                    <a:pt x="340" y="0"/>
                  </a:lnTo>
                  <a:lnTo>
                    <a:pt x="336" y="0"/>
                  </a:lnTo>
                  <a:lnTo>
                    <a:pt x="332" y="0"/>
                  </a:lnTo>
                  <a:lnTo>
                    <a:pt x="328" y="0"/>
                  </a:lnTo>
                  <a:lnTo>
                    <a:pt x="324" y="0"/>
                  </a:lnTo>
                  <a:lnTo>
                    <a:pt x="320" y="0"/>
                  </a:lnTo>
                  <a:lnTo>
                    <a:pt x="316" y="0"/>
                  </a:lnTo>
                  <a:lnTo>
                    <a:pt x="311" y="0"/>
                  </a:lnTo>
                  <a:lnTo>
                    <a:pt x="308" y="0"/>
                  </a:lnTo>
                  <a:lnTo>
                    <a:pt x="303" y="0"/>
                  </a:lnTo>
                  <a:lnTo>
                    <a:pt x="300" y="0"/>
                  </a:lnTo>
                  <a:lnTo>
                    <a:pt x="295" y="0"/>
                  </a:lnTo>
                  <a:lnTo>
                    <a:pt x="292" y="0"/>
                  </a:lnTo>
                  <a:lnTo>
                    <a:pt x="287" y="0"/>
                  </a:lnTo>
                  <a:lnTo>
                    <a:pt x="284" y="0"/>
                  </a:lnTo>
                  <a:lnTo>
                    <a:pt x="280" y="0"/>
                  </a:lnTo>
                  <a:lnTo>
                    <a:pt x="276" y="0"/>
                  </a:lnTo>
                  <a:lnTo>
                    <a:pt x="272" y="0"/>
                  </a:lnTo>
                  <a:lnTo>
                    <a:pt x="268" y="0"/>
                  </a:lnTo>
                  <a:lnTo>
                    <a:pt x="264" y="0"/>
                  </a:lnTo>
                  <a:lnTo>
                    <a:pt x="260" y="0"/>
                  </a:lnTo>
                  <a:lnTo>
                    <a:pt x="255" y="0"/>
                  </a:lnTo>
                  <a:lnTo>
                    <a:pt x="252" y="0"/>
                  </a:lnTo>
                  <a:lnTo>
                    <a:pt x="247" y="0"/>
                  </a:lnTo>
                  <a:lnTo>
                    <a:pt x="244" y="0"/>
                  </a:lnTo>
                  <a:lnTo>
                    <a:pt x="239" y="0"/>
                  </a:lnTo>
                  <a:lnTo>
                    <a:pt x="236" y="0"/>
                  </a:lnTo>
                  <a:lnTo>
                    <a:pt x="231" y="0"/>
                  </a:lnTo>
                  <a:lnTo>
                    <a:pt x="228" y="0"/>
                  </a:lnTo>
                  <a:lnTo>
                    <a:pt x="223" y="0"/>
                  </a:lnTo>
                  <a:lnTo>
                    <a:pt x="220" y="0"/>
                  </a:lnTo>
                  <a:lnTo>
                    <a:pt x="216" y="0"/>
                  </a:lnTo>
                  <a:lnTo>
                    <a:pt x="212" y="0"/>
                  </a:lnTo>
                  <a:lnTo>
                    <a:pt x="208" y="0"/>
                  </a:lnTo>
                  <a:lnTo>
                    <a:pt x="204" y="0"/>
                  </a:lnTo>
                  <a:lnTo>
                    <a:pt x="199" y="0"/>
                  </a:lnTo>
                  <a:lnTo>
                    <a:pt x="196" y="0"/>
                  </a:lnTo>
                  <a:lnTo>
                    <a:pt x="191" y="0"/>
                  </a:lnTo>
                  <a:lnTo>
                    <a:pt x="188" y="0"/>
                  </a:lnTo>
                  <a:lnTo>
                    <a:pt x="183" y="0"/>
                  </a:lnTo>
                  <a:lnTo>
                    <a:pt x="180" y="0"/>
                  </a:lnTo>
                  <a:lnTo>
                    <a:pt x="175" y="0"/>
                  </a:lnTo>
                  <a:lnTo>
                    <a:pt x="172" y="0"/>
                  </a:lnTo>
                  <a:lnTo>
                    <a:pt x="167" y="0"/>
                  </a:lnTo>
                  <a:lnTo>
                    <a:pt x="163" y="0"/>
                  </a:lnTo>
                  <a:lnTo>
                    <a:pt x="159" y="0"/>
                  </a:lnTo>
                  <a:lnTo>
                    <a:pt x="155" y="0"/>
                  </a:lnTo>
                  <a:lnTo>
                    <a:pt x="152" y="0"/>
                  </a:lnTo>
                  <a:lnTo>
                    <a:pt x="148" y="0"/>
                  </a:lnTo>
                  <a:lnTo>
                    <a:pt x="143" y="0"/>
                  </a:lnTo>
                  <a:lnTo>
                    <a:pt x="140" y="0"/>
                  </a:lnTo>
                  <a:lnTo>
                    <a:pt x="135" y="0"/>
                  </a:lnTo>
                  <a:lnTo>
                    <a:pt x="132" y="0"/>
                  </a:lnTo>
                  <a:lnTo>
                    <a:pt x="127" y="0"/>
                  </a:lnTo>
                  <a:lnTo>
                    <a:pt x="124" y="0"/>
                  </a:lnTo>
                  <a:lnTo>
                    <a:pt x="119" y="0"/>
                  </a:lnTo>
                  <a:lnTo>
                    <a:pt x="116" y="0"/>
                  </a:lnTo>
                  <a:lnTo>
                    <a:pt x="111" y="0"/>
                  </a:lnTo>
                  <a:lnTo>
                    <a:pt x="107" y="0"/>
                  </a:lnTo>
                  <a:lnTo>
                    <a:pt x="103" y="0"/>
                  </a:lnTo>
                  <a:lnTo>
                    <a:pt x="99" y="0"/>
                  </a:lnTo>
                  <a:lnTo>
                    <a:pt x="95" y="0"/>
                  </a:lnTo>
                  <a:lnTo>
                    <a:pt x="91" y="0"/>
                  </a:lnTo>
                  <a:lnTo>
                    <a:pt x="87" y="0"/>
                  </a:lnTo>
                  <a:lnTo>
                    <a:pt x="83" y="0"/>
                  </a:lnTo>
                  <a:lnTo>
                    <a:pt x="78" y="0"/>
                  </a:lnTo>
                  <a:lnTo>
                    <a:pt x="75" y="0"/>
                  </a:lnTo>
                  <a:lnTo>
                    <a:pt x="70" y="0"/>
                  </a:lnTo>
                  <a:lnTo>
                    <a:pt x="68" y="0"/>
                  </a:lnTo>
                  <a:lnTo>
                    <a:pt x="63" y="0"/>
                  </a:lnTo>
                  <a:lnTo>
                    <a:pt x="60" y="0"/>
                  </a:lnTo>
                  <a:lnTo>
                    <a:pt x="55" y="0"/>
                  </a:lnTo>
                  <a:lnTo>
                    <a:pt x="51" y="0"/>
                  </a:lnTo>
                  <a:lnTo>
                    <a:pt x="47" y="0"/>
                  </a:lnTo>
                  <a:lnTo>
                    <a:pt x="43" y="0"/>
                  </a:lnTo>
                  <a:lnTo>
                    <a:pt x="39" y="0"/>
                  </a:lnTo>
                  <a:lnTo>
                    <a:pt x="35" y="0"/>
                  </a:lnTo>
                  <a:lnTo>
                    <a:pt x="31" y="0"/>
                  </a:lnTo>
                  <a:lnTo>
                    <a:pt x="27" y="0"/>
                  </a:lnTo>
                  <a:lnTo>
                    <a:pt x="22" y="0"/>
                  </a:lnTo>
                  <a:lnTo>
                    <a:pt x="19" y="0"/>
                  </a:lnTo>
                  <a:lnTo>
                    <a:pt x="14" y="0"/>
                  </a:lnTo>
                  <a:lnTo>
                    <a:pt x="11" y="0"/>
                  </a:lnTo>
                  <a:lnTo>
                    <a:pt x="6" y="0"/>
                  </a:lnTo>
                  <a:lnTo>
                    <a:pt x="4" y="0"/>
                  </a:lnTo>
                  <a:lnTo>
                    <a:pt x="0" y="0"/>
                  </a:lnTo>
                  <a:lnTo>
                    <a:pt x="4" y="0"/>
                  </a:lnTo>
                  <a:lnTo>
                    <a:pt x="6" y="0"/>
                  </a:lnTo>
                  <a:lnTo>
                    <a:pt x="11" y="0"/>
                  </a:lnTo>
                  <a:lnTo>
                    <a:pt x="14" y="0"/>
                  </a:lnTo>
                  <a:lnTo>
                    <a:pt x="19" y="0"/>
                  </a:lnTo>
                  <a:lnTo>
                    <a:pt x="22" y="0"/>
                  </a:lnTo>
                  <a:lnTo>
                    <a:pt x="27" y="0"/>
                  </a:lnTo>
                  <a:lnTo>
                    <a:pt x="31" y="0"/>
                  </a:lnTo>
                  <a:lnTo>
                    <a:pt x="35" y="0"/>
                  </a:lnTo>
                  <a:lnTo>
                    <a:pt x="39" y="0"/>
                  </a:lnTo>
                  <a:lnTo>
                    <a:pt x="43" y="0"/>
                  </a:lnTo>
                  <a:lnTo>
                    <a:pt x="47" y="0"/>
                  </a:lnTo>
                  <a:lnTo>
                    <a:pt x="51" y="0"/>
                  </a:lnTo>
                  <a:lnTo>
                    <a:pt x="55" y="0"/>
                  </a:lnTo>
                  <a:lnTo>
                    <a:pt x="60" y="0"/>
                  </a:lnTo>
                  <a:lnTo>
                    <a:pt x="63" y="0"/>
                  </a:lnTo>
                  <a:lnTo>
                    <a:pt x="68" y="0"/>
                  </a:lnTo>
                  <a:lnTo>
                    <a:pt x="70" y="0"/>
                  </a:lnTo>
                  <a:lnTo>
                    <a:pt x="75" y="0"/>
                  </a:lnTo>
                  <a:lnTo>
                    <a:pt x="78" y="0"/>
                  </a:lnTo>
                  <a:lnTo>
                    <a:pt x="83" y="0"/>
                  </a:lnTo>
                  <a:lnTo>
                    <a:pt x="87" y="0"/>
                  </a:lnTo>
                  <a:lnTo>
                    <a:pt x="91" y="0"/>
                  </a:lnTo>
                  <a:lnTo>
                    <a:pt x="95" y="0"/>
                  </a:lnTo>
                  <a:lnTo>
                    <a:pt x="99" y="0"/>
                  </a:lnTo>
                  <a:lnTo>
                    <a:pt x="103" y="0"/>
                  </a:lnTo>
                  <a:lnTo>
                    <a:pt x="107" y="0"/>
                  </a:lnTo>
                  <a:lnTo>
                    <a:pt x="111" y="0"/>
                  </a:lnTo>
                  <a:lnTo>
                    <a:pt x="116" y="0"/>
                  </a:lnTo>
                  <a:lnTo>
                    <a:pt x="119" y="0"/>
                  </a:lnTo>
                  <a:lnTo>
                    <a:pt x="124" y="0"/>
                  </a:lnTo>
                  <a:lnTo>
                    <a:pt x="127" y="0"/>
                  </a:lnTo>
                  <a:lnTo>
                    <a:pt x="132" y="0"/>
                  </a:lnTo>
                  <a:lnTo>
                    <a:pt x="135" y="0"/>
                  </a:lnTo>
                  <a:lnTo>
                    <a:pt x="140" y="0"/>
                  </a:lnTo>
                  <a:lnTo>
                    <a:pt x="143" y="0"/>
                  </a:lnTo>
                  <a:lnTo>
                    <a:pt x="148" y="0"/>
                  </a:lnTo>
                  <a:lnTo>
                    <a:pt x="152" y="0"/>
                  </a:lnTo>
                  <a:lnTo>
                    <a:pt x="155" y="0"/>
                  </a:lnTo>
                  <a:lnTo>
                    <a:pt x="159" y="0"/>
                  </a:lnTo>
                  <a:lnTo>
                    <a:pt x="163" y="0"/>
                  </a:lnTo>
                  <a:lnTo>
                    <a:pt x="167" y="0"/>
                  </a:lnTo>
                  <a:lnTo>
                    <a:pt x="172" y="0"/>
                  </a:lnTo>
                  <a:lnTo>
                    <a:pt x="175" y="0"/>
                  </a:lnTo>
                  <a:lnTo>
                    <a:pt x="180" y="0"/>
                  </a:lnTo>
                  <a:lnTo>
                    <a:pt x="183" y="0"/>
                  </a:lnTo>
                  <a:lnTo>
                    <a:pt x="188" y="0"/>
                  </a:lnTo>
                  <a:lnTo>
                    <a:pt x="191" y="0"/>
                  </a:lnTo>
                  <a:lnTo>
                    <a:pt x="196" y="0"/>
                  </a:lnTo>
                  <a:lnTo>
                    <a:pt x="199" y="0"/>
                  </a:lnTo>
                  <a:lnTo>
                    <a:pt x="204" y="0"/>
                  </a:lnTo>
                  <a:lnTo>
                    <a:pt x="208" y="0"/>
                  </a:lnTo>
                  <a:lnTo>
                    <a:pt x="212" y="0"/>
                  </a:lnTo>
                  <a:lnTo>
                    <a:pt x="216" y="0"/>
                  </a:lnTo>
                  <a:lnTo>
                    <a:pt x="220" y="0"/>
                  </a:lnTo>
                  <a:lnTo>
                    <a:pt x="223" y="0"/>
                  </a:lnTo>
                  <a:lnTo>
                    <a:pt x="228" y="0"/>
                  </a:lnTo>
                  <a:lnTo>
                    <a:pt x="231" y="0"/>
                  </a:lnTo>
                  <a:lnTo>
                    <a:pt x="236" y="0"/>
                  </a:lnTo>
                  <a:lnTo>
                    <a:pt x="239" y="0"/>
                  </a:lnTo>
                  <a:lnTo>
                    <a:pt x="244" y="0"/>
                  </a:lnTo>
                  <a:lnTo>
                    <a:pt x="247" y="0"/>
                  </a:lnTo>
                  <a:lnTo>
                    <a:pt x="252" y="0"/>
                  </a:lnTo>
                  <a:lnTo>
                    <a:pt x="255" y="0"/>
                  </a:lnTo>
                  <a:lnTo>
                    <a:pt x="260" y="0"/>
                  </a:lnTo>
                  <a:lnTo>
                    <a:pt x="264" y="0"/>
                  </a:lnTo>
                  <a:lnTo>
                    <a:pt x="268" y="0"/>
                  </a:lnTo>
                  <a:lnTo>
                    <a:pt x="272" y="0"/>
                  </a:lnTo>
                  <a:lnTo>
                    <a:pt x="276" y="0"/>
                  </a:lnTo>
                  <a:lnTo>
                    <a:pt x="280" y="0"/>
                  </a:lnTo>
                  <a:lnTo>
                    <a:pt x="284" y="0"/>
                  </a:lnTo>
                  <a:lnTo>
                    <a:pt x="287" y="0"/>
                  </a:lnTo>
                  <a:lnTo>
                    <a:pt x="292" y="0"/>
                  </a:lnTo>
                  <a:lnTo>
                    <a:pt x="295" y="0"/>
                  </a:lnTo>
                  <a:lnTo>
                    <a:pt x="300" y="0"/>
                  </a:lnTo>
                  <a:lnTo>
                    <a:pt x="303" y="0"/>
                  </a:lnTo>
                  <a:lnTo>
                    <a:pt x="308" y="0"/>
                  </a:lnTo>
                  <a:lnTo>
                    <a:pt x="311" y="0"/>
                  </a:lnTo>
                  <a:lnTo>
                    <a:pt x="316" y="0"/>
                  </a:lnTo>
                  <a:lnTo>
                    <a:pt x="320" y="0"/>
                  </a:lnTo>
                  <a:lnTo>
                    <a:pt x="324" y="0"/>
                  </a:lnTo>
                  <a:lnTo>
                    <a:pt x="328" y="0"/>
                  </a:lnTo>
                  <a:lnTo>
                    <a:pt x="332" y="0"/>
                  </a:lnTo>
                  <a:lnTo>
                    <a:pt x="336" y="0"/>
                  </a:lnTo>
                  <a:lnTo>
                    <a:pt x="340" y="0"/>
                  </a:lnTo>
                  <a:lnTo>
                    <a:pt x="344" y="0"/>
                  </a:lnTo>
                  <a:lnTo>
                    <a:pt x="349" y="0"/>
                  </a:lnTo>
                  <a:lnTo>
                    <a:pt x="352" y="0"/>
                  </a:lnTo>
                  <a:lnTo>
                    <a:pt x="357" y="0"/>
                  </a:lnTo>
                  <a:lnTo>
                    <a:pt x="360" y="0"/>
                  </a:lnTo>
                  <a:lnTo>
                    <a:pt x="363" y="0"/>
                  </a:lnTo>
                  <a:lnTo>
                    <a:pt x="367" y="0"/>
                  </a:lnTo>
                  <a:lnTo>
                    <a:pt x="371" y="0"/>
                  </a:lnTo>
                  <a:lnTo>
                    <a:pt x="376" y="0"/>
                  </a:lnTo>
                  <a:lnTo>
                    <a:pt x="379" y="0"/>
                  </a:lnTo>
                  <a:lnTo>
                    <a:pt x="384" y="0"/>
                  </a:lnTo>
                  <a:lnTo>
                    <a:pt x="387" y="0"/>
                  </a:lnTo>
                  <a:lnTo>
                    <a:pt x="392" y="0"/>
                  </a:lnTo>
                  <a:lnTo>
                    <a:pt x="395" y="0"/>
                  </a:lnTo>
                  <a:lnTo>
                    <a:pt x="400" y="0"/>
                  </a:lnTo>
                  <a:lnTo>
                    <a:pt x="403" y="0"/>
                  </a:lnTo>
                  <a:lnTo>
                    <a:pt x="408" y="0"/>
                  </a:lnTo>
                  <a:lnTo>
                    <a:pt x="413" y="0"/>
                  </a:lnTo>
                  <a:lnTo>
                    <a:pt x="416" y="0"/>
                  </a:lnTo>
                  <a:lnTo>
                    <a:pt x="421" y="0"/>
                  </a:lnTo>
                  <a:lnTo>
                    <a:pt x="424" y="0"/>
                  </a:lnTo>
                  <a:lnTo>
                    <a:pt x="429" y="0"/>
                  </a:lnTo>
                  <a:lnTo>
                    <a:pt x="432" y="0"/>
                  </a:lnTo>
                  <a:lnTo>
                    <a:pt x="436" y="0"/>
                  </a:lnTo>
                  <a:lnTo>
                    <a:pt x="440" y="0"/>
                  </a:lnTo>
                  <a:lnTo>
                    <a:pt x="443" y="0"/>
                  </a:lnTo>
                  <a:lnTo>
                    <a:pt x="448" y="0"/>
                  </a:lnTo>
                  <a:lnTo>
                    <a:pt x="451" y="0"/>
                  </a:lnTo>
                  <a:lnTo>
                    <a:pt x="456" y="0"/>
                  </a:lnTo>
                  <a:lnTo>
                    <a:pt x="459" y="0"/>
                  </a:lnTo>
                  <a:lnTo>
                    <a:pt x="464" y="0"/>
                  </a:lnTo>
                  <a:lnTo>
                    <a:pt x="468" y="0"/>
                  </a:lnTo>
                  <a:lnTo>
                    <a:pt x="472" y="0"/>
                  </a:lnTo>
                  <a:lnTo>
                    <a:pt x="476" y="0"/>
                  </a:lnTo>
                  <a:lnTo>
                    <a:pt x="480" y="0"/>
                  </a:lnTo>
                  <a:lnTo>
                    <a:pt x="484" y="0"/>
                  </a:lnTo>
                  <a:lnTo>
                    <a:pt x="488" y="0"/>
                  </a:lnTo>
                  <a:lnTo>
                    <a:pt x="492" y="0"/>
                  </a:lnTo>
                  <a:lnTo>
                    <a:pt x="497" y="0"/>
                  </a:lnTo>
                  <a:lnTo>
                    <a:pt x="500" y="0"/>
                  </a:lnTo>
                  <a:lnTo>
                    <a:pt x="504" y="0"/>
                  </a:lnTo>
                  <a:lnTo>
                    <a:pt x="507" y="0"/>
                  </a:lnTo>
                  <a:lnTo>
                    <a:pt x="512" y="0"/>
                  </a:lnTo>
                  <a:lnTo>
                    <a:pt x="515" y="0"/>
                  </a:lnTo>
                  <a:lnTo>
                    <a:pt x="520" y="0"/>
                  </a:lnTo>
                  <a:lnTo>
                    <a:pt x="524" y="0"/>
                  </a:lnTo>
                  <a:lnTo>
                    <a:pt x="528" y="0"/>
                  </a:lnTo>
                  <a:lnTo>
                    <a:pt x="532" y="0"/>
                  </a:lnTo>
                  <a:lnTo>
                    <a:pt x="536" y="0"/>
                  </a:lnTo>
                  <a:lnTo>
                    <a:pt x="540" y="0"/>
                  </a:lnTo>
                  <a:lnTo>
                    <a:pt x="544" y="0"/>
                  </a:lnTo>
                  <a:lnTo>
                    <a:pt x="548" y="0"/>
                  </a:lnTo>
                  <a:lnTo>
                    <a:pt x="553" y="0"/>
                  </a:lnTo>
                  <a:lnTo>
                    <a:pt x="556" y="0"/>
                  </a:lnTo>
                  <a:lnTo>
                    <a:pt x="561" y="0"/>
                  </a:lnTo>
                  <a:lnTo>
                    <a:pt x="564" y="0"/>
                  </a:lnTo>
                  <a:lnTo>
                    <a:pt x="569" y="0"/>
                  </a:lnTo>
                  <a:lnTo>
                    <a:pt x="571" y="0"/>
                  </a:lnTo>
                  <a:lnTo>
                    <a:pt x="576" y="0"/>
                  </a:lnTo>
                  <a:lnTo>
                    <a:pt x="580" y="0"/>
                  </a:lnTo>
                  <a:lnTo>
                    <a:pt x="584" y="0"/>
                  </a:lnTo>
                  <a:lnTo>
                    <a:pt x="588" y="0"/>
                  </a:lnTo>
                  <a:lnTo>
                    <a:pt x="592" y="0"/>
                  </a:lnTo>
                  <a:lnTo>
                    <a:pt x="596" y="0"/>
                  </a:lnTo>
                  <a:lnTo>
                    <a:pt x="600" y="0"/>
                  </a:lnTo>
                  <a:lnTo>
                    <a:pt x="604" y="0"/>
                  </a:lnTo>
                  <a:lnTo>
                    <a:pt x="609" y="0"/>
                  </a:lnTo>
                  <a:lnTo>
                    <a:pt x="612" y="0"/>
                  </a:lnTo>
                  <a:lnTo>
                    <a:pt x="617" y="0"/>
                  </a:lnTo>
                  <a:lnTo>
                    <a:pt x="620" y="0"/>
                  </a:lnTo>
                  <a:lnTo>
                    <a:pt x="625" y="0"/>
                  </a:lnTo>
                  <a:lnTo>
                    <a:pt x="628" y="0"/>
                  </a:lnTo>
                  <a:lnTo>
                    <a:pt x="633" y="0"/>
                  </a:lnTo>
                  <a:lnTo>
                    <a:pt x="636" y="0"/>
                  </a:lnTo>
                  <a:lnTo>
                    <a:pt x="641" y="0"/>
                  </a:lnTo>
                  <a:lnTo>
                    <a:pt x="645" y="0"/>
                  </a:lnTo>
                  <a:lnTo>
                    <a:pt x="649" y="0"/>
                  </a:lnTo>
                  <a:lnTo>
                    <a:pt x="652" y="0"/>
                  </a:lnTo>
                  <a:lnTo>
                    <a:pt x="656" y="0"/>
                  </a:lnTo>
                  <a:lnTo>
                    <a:pt x="660" y="0"/>
                  </a:lnTo>
                  <a:lnTo>
                    <a:pt x="665" y="0"/>
                  </a:lnTo>
                  <a:lnTo>
                    <a:pt x="668" y="0"/>
                  </a:lnTo>
                  <a:lnTo>
                    <a:pt x="673" y="0"/>
                  </a:lnTo>
                  <a:lnTo>
                    <a:pt x="676" y="0"/>
                  </a:lnTo>
                  <a:lnTo>
                    <a:pt x="681" y="0"/>
                  </a:lnTo>
                  <a:lnTo>
                    <a:pt x="684" y="0"/>
                  </a:lnTo>
                  <a:lnTo>
                    <a:pt x="689" y="0"/>
                  </a:lnTo>
                  <a:lnTo>
                    <a:pt x="692" y="0"/>
                  </a:lnTo>
                  <a:lnTo>
                    <a:pt x="697" y="0"/>
                  </a:lnTo>
                  <a:lnTo>
                    <a:pt x="701" y="0"/>
                  </a:lnTo>
                  <a:lnTo>
                    <a:pt x="705" y="0"/>
                  </a:lnTo>
                  <a:lnTo>
                    <a:pt x="709" y="0"/>
                  </a:lnTo>
                  <a:lnTo>
                    <a:pt x="713" y="0"/>
                  </a:lnTo>
                  <a:lnTo>
                    <a:pt x="717" y="0"/>
                  </a:lnTo>
                  <a:lnTo>
                    <a:pt x="721" y="0"/>
                  </a:lnTo>
                  <a:lnTo>
                    <a:pt x="724" y="0"/>
                  </a:lnTo>
                  <a:lnTo>
                    <a:pt x="729" y="0"/>
                  </a:lnTo>
                  <a:lnTo>
                    <a:pt x="732" y="0"/>
                  </a:lnTo>
                  <a:lnTo>
                    <a:pt x="737" y="0"/>
                  </a:lnTo>
                  <a:lnTo>
                    <a:pt x="740" y="0"/>
                  </a:lnTo>
                  <a:lnTo>
                    <a:pt x="745" y="0"/>
                  </a:lnTo>
                  <a:lnTo>
                    <a:pt x="748" y="0"/>
                  </a:lnTo>
                  <a:lnTo>
                    <a:pt x="753" y="0"/>
                  </a:lnTo>
                  <a:lnTo>
                    <a:pt x="757" y="0"/>
                  </a:lnTo>
                  <a:lnTo>
                    <a:pt x="761" y="0"/>
                  </a:lnTo>
                  <a:lnTo>
                    <a:pt x="765" y="0"/>
                  </a:lnTo>
                  <a:lnTo>
                    <a:pt x="769" y="0"/>
                  </a:lnTo>
                  <a:lnTo>
                    <a:pt x="773" y="0"/>
                  </a:lnTo>
                  <a:lnTo>
                    <a:pt x="777" y="0"/>
                  </a:lnTo>
                  <a:lnTo>
                    <a:pt x="781" y="0"/>
                  </a:lnTo>
                  <a:lnTo>
                    <a:pt x="784" y="0"/>
                  </a:lnTo>
                  <a:lnTo>
                    <a:pt x="788" y="0"/>
                  </a:lnTo>
                  <a:lnTo>
                    <a:pt x="792" y="0"/>
                  </a:lnTo>
                  <a:lnTo>
                    <a:pt x="796" y="0"/>
                  </a:lnTo>
                  <a:lnTo>
                    <a:pt x="800" y="0"/>
                  </a:lnTo>
                  <a:lnTo>
                    <a:pt x="804" y="0"/>
                  </a:lnTo>
                  <a:lnTo>
                    <a:pt x="808" y="0"/>
                  </a:lnTo>
                  <a:lnTo>
                    <a:pt x="813" y="0"/>
                  </a:lnTo>
                  <a:lnTo>
                    <a:pt x="816" y="0"/>
                  </a:lnTo>
                  <a:lnTo>
                    <a:pt x="821" y="0"/>
                  </a:lnTo>
                  <a:lnTo>
                    <a:pt x="824" y="0"/>
                  </a:lnTo>
                  <a:lnTo>
                    <a:pt x="829" y="0"/>
                  </a:lnTo>
                  <a:lnTo>
                    <a:pt x="832" y="0"/>
                  </a:lnTo>
                  <a:lnTo>
                    <a:pt x="837" y="0"/>
                  </a:lnTo>
                  <a:lnTo>
                    <a:pt x="840" y="0"/>
                  </a:lnTo>
                  <a:lnTo>
                    <a:pt x="845" y="0"/>
                  </a:lnTo>
                  <a:lnTo>
                    <a:pt x="850" y="0"/>
                  </a:lnTo>
                  <a:lnTo>
                    <a:pt x="853" y="0"/>
                  </a:lnTo>
                  <a:lnTo>
                    <a:pt x="858" y="0"/>
                  </a:lnTo>
                  <a:lnTo>
                    <a:pt x="860" y="0"/>
                  </a:lnTo>
                  <a:lnTo>
                    <a:pt x="864" y="0"/>
                  </a:lnTo>
                  <a:lnTo>
                    <a:pt x="869" y="0"/>
                  </a:lnTo>
                  <a:lnTo>
                    <a:pt x="872" y="0"/>
                  </a:lnTo>
                  <a:lnTo>
                    <a:pt x="877" y="0"/>
                  </a:lnTo>
                  <a:lnTo>
                    <a:pt x="880" y="0"/>
                  </a:lnTo>
                  <a:lnTo>
                    <a:pt x="885" y="0"/>
                  </a:lnTo>
                  <a:lnTo>
                    <a:pt x="888" y="0"/>
                  </a:lnTo>
                  <a:lnTo>
                    <a:pt x="893" y="0"/>
                  </a:lnTo>
                  <a:lnTo>
                    <a:pt x="896" y="0"/>
                  </a:lnTo>
                  <a:lnTo>
                    <a:pt x="901" y="0"/>
                  </a:lnTo>
                  <a:lnTo>
                    <a:pt x="905" y="0"/>
                  </a:lnTo>
                  <a:lnTo>
                    <a:pt x="909" y="0"/>
                  </a:lnTo>
                  <a:lnTo>
                    <a:pt x="913" y="0"/>
                  </a:lnTo>
                  <a:lnTo>
                    <a:pt x="917" y="0"/>
                  </a:lnTo>
                  <a:lnTo>
                    <a:pt x="921" y="0"/>
                  </a:lnTo>
                  <a:lnTo>
                    <a:pt x="925" y="0"/>
                  </a:lnTo>
                  <a:lnTo>
                    <a:pt x="929" y="0"/>
                  </a:lnTo>
                  <a:lnTo>
                    <a:pt x="934" y="0"/>
                  </a:lnTo>
                  <a:lnTo>
                    <a:pt x="936" y="0"/>
                  </a:lnTo>
                  <a:lnTo>
                    <a:pt x="941" y="0"/>
                  </a:lnTo>
                  <a:lnTo>
                    <a:pt x="944" y="0"/>
                  </a:lnTo>
                  <a:lnTo>
                    <a:pt x="949" y="0"/>
                  </a:lnTo>
                  <a:lnTo>
                    <a:pt x="952" y="0"/>
                  </a:lnTo>
                  <a:lnTo>
                    <a:pt x="957" y="0"/>
                  </a:lnTo>
                  <a:lnTo>
                    <a:pt x="961" y="0"/>
                  </a:lnTo>
                  <a:lnTo>
                    <a:pt x="965" y="0"/>
                  </a:lnTo>
                  <a:lnTo>
                    <a:pt x="969" y="0"/>
                  </a:lnTo>
                  <a:lnTo>
                    <a:pt x="973" y="0"/>
                  </a:lnTo>
                  <a:lnTo>
                    <a:pt x="977" y="0"/>
                  </a:lnTo>
                  <a:lnTo>
                    <a:pt x="981" y="0"/>
                  </a:lnTo>
                  <a:lnTo>
                    <a:pt x="985" y="0"/>
                  </a:lnTo>
                  <a:lnTo>
                    <a:pt x="990" y="0"/>
                  </a:lnTo>
                  <a:lnTo>
                    <a:pt x="993" y="0"/>
                  </a:lnTo>
                  <a:lnTo>
                    <a:pt x="998" y="0"/>
                  </a:lnTo>
                  <a:lnTo>
                    <a:pt x="1000" y="0"/>
                  </a:lnTo>
                  <a:lnTo>
                    <a:pt x="1005" y="0"/>
                  </a:lnTo>
                  <a:lnTo>
                    <a:pt x="1008" y="0"/>
                  </a:lnTo>
                  <a:lnTo>
                    <a:pt x="1013" y="0"/>
                  </a:lnTo>
                  <a:lnTo>
                    <a:pt x="1017" y="0"/>
                  </a:lnTo>
                  <a:lnTo>
                    <a:pt x="1021" y="0"/>
                  </a:lnTo>
                  <a:lnTo>
                    <a:pt x="1025" y="0"/>
                  </a:lnTo>
                  <a:lnTo>
                    <a:pt x="1029" y="0"/>
                  </a:lnTo>
                  <a:lnTo>
                    <a:pt x="1033" y="0"/>
                  </a:lnTo>
                  <a:lnTo>
                    <a:pt x="1037" y="0"/>
                  </a:lnTo>
                  <a:lnTo>
                    <a:pt x="1041" y="0"/>
                  </a:lnTo>
                  <a:lnTo>
                    <a:pt x="1046" y="0"/>
                  </a:lnTo>
                  <a:lnTo>
                    <a:pt x="1049" y="0"/>
                  </a:lnTo>
                  <a:lnTo>
                    <a:pt x="1054" y="0"/>
                  </a:lnTo>
                  <a:lnTo>
                    <a:pt x="1057" y="0"/>
                  </a:lnTo>
                  <a:lnTo>
                    <a:pt x="1062" y="0"/>
                  </a:lnTo>
                  <a:lnTo>
                    <a:pt x="1065" y="0"/>
                  </a:lnTo>
                  <a:lnTo>
                    <a:pt x="1069" y="0"/>
                  </a:lnTo>
                  <a:lnTo>
                    <a:pt x="1073" y="0"/>
                  </a:lnTo>
                  <a:lnTo>
                    <a:pt x="1077" y="0"/>
                  </a:lnTo>
                  <a:lnTo>
                    <a:pt x="1081" y="0"/>
                  </a:lnTo>
                  <a:lnTo>
                    <a:pt x="1085" y="0"/>
                  </a:lnTo>
                  <a:lnTo>
                    <a:pt x="1089" y="0"/>
                  </a:lnTo>
                  <a:lnTo>
                    <a:pt x="1093" y="0"/>
                  </a:lnTo>
                  <a:lnTo>
                    <a:pt x="1097" y="0"/>
                  </a:lnTo>
                  <a:lnTo>
                    <a:pt x="1102" y="0"/>
                  </a:lnTo>
                  <a:lnTo>
                    <a:pt x="1105" y="0"/>
                  </a:lnTo>
                  <a:lnTo>
                    <a:pt x="1110" y="0"/>
                  </a:lnTo>
                  <a:lnTo>
                    <a:pt x="1113" y="0"/>
                  </a:lnTo>
                  <a:lnTo>
                    <a:pt x="1118" y="0"/>
                  </a:lnTo>
                  <a:lnTo>
                    <a:pt x="1121" y="0"/>
                  </a:lnTo>
                  <a:lnTo>
                    <a:pt x="1126" y="0"/>
                  </a:lnTo>
                  <a:lnTo>
                    <a:pt x="1129" y="0"/>
                  </a:lnTo>
                  <a:lnTo>
                    <a:pt x="1134" y="0"/>
                  </a:lnTo>
                  <a:lnTo>
                    <a:pt x="1138" y="0"/>
                  </a:lnTo>
                  <a:lnTo>
                    <a:pt x="1142" y="0"/>
                  </a:lnTo>
                  <a:lnTo>
                    <a:pt x="1146" y="0"/>
                  </a:lnTo>
                  <a:lnTo>
                    <a:pt x="1148" y="0"/>
                  </a:lnTo>
                  <a:lnTo>
                    <a:pt x="1153" y="0"/>
                  </a:lnTo>
                  <a:lnTo>
                    <a:pt x="1158" y="0"/>
                  </a:lnTo>
                  <a:lnTo>
                    <a:pt x="1161" y="0"/>
                  </a:lnTo>
                  <a:lnTo>
                    <a:pt x="1166" y="0"/>
                  </a:lnTo>
                  <a:lnTo>
                    <a:pt x="1169" y="0"/>
                  </a:lnTo>
                  <a:lnTo>
                    <a:pt x="1174" y="0"/>
                  </a:lnTo>
                  <a:lnTo>
                    <a:pt x="1177" y="0"/>
                  </a:lnTo>
                  <a:lnTo>
                    <a:pt x="1182" y="0"/>
                  </a:lnTo>
                  <a:lnTo>
                    <a:pt x="1185" y="0"/>
                  </a:lnTo>
                  <a:lnTo>
                    <a:pt x="1190" y="0"/>
                  </a:lnTo>
                  <a:lnTo>
                    <a:pt x="1194" y="0"/>
                  </a:lnTo>
                  <a:lnTo>
                    <a:pt x="1198" y="0"/>
                  </a:lnTo>
                  <a:lnTo>
                    <a:pt x="1202" y="0"/>
                  </a:lnTo>
                  <a:lnTo>
                    <a:pt x="1206" y="0"/>
                  </a:lnTo>
                  <a:lnTo>
                    <a:pt x="1210" y="0"/>
                  </a:lnTo>
                  <a:lnTo>
                    <a:pt x="1214" y="0"/>
                  </a:lnTo>
                  <a:lnTo>
                    <a:pt x="1217" y="0"/>
                  </a:lnTo>
                  <a:lnTo>
                    <a:pt x="1221" y="0"/>
                  </a:lnTo>
                  <a:lnTo>
                    <a:pt x="1225" y="0"/>
                  </a:lnTo>
                  <a:lnTo>
                    <a:pt x="1229" y="0"/>
                  </a:lnTo>
                  <a:lnTo>
                    <a:pt x="1233" y="0"/>
                  </a:lnTo>
                  <a:lnTo>
                    <a:pt x="1237" y="0"/>
                  </a:lnTo>
                  <a:lnTo>
                    <a:pt x="1241" y="0"/>
                  </a:lnTo>
                  <a:lnTo>
                    <a:pt x="1245" y="0"/>
                  </a:lnTo>
                  <a:lnTo>
                    <a:pt x="1250" y="0"/>
                  </a:lnTo>
                  <a:lnTo>
                    <a:pt x="1253" y="0"/>
                  </a:lnTo>
                  <a:lnTo>
                    <a:pt x="1258" y="0"/>
                  </a:lnTo>
                  <a:lnTo>
                    <a:pt x="1261" y="0"/>
                  </a:lnTo>
                  <a:lnTo>
                    <a:pt x="1266" y="0"/>
                  </a:lnTo>
                  <a:lnTo>
                    <a:pt x="1269" y="0"/>
                  </a:lnTo>
                  <a:lnTo>
                    <a:pt x="1274" y="0"/>
                  </a:lnTo>
                  <a:lnTo>
                    <a:pt x="1277" y="0"/>
                  </a:lnTo>
                  <a:lnTo>
                    <a:pt x="1281" y="0"/>
                  </a:lnTo>
                  <a:lnTo>
                    <a:pt x="1285" y="0"/>
                  </a:lnTo>
                  <a:lnTo>
                    <a:pt x="1289" y="0"/>
                  </a:lnTo>
                  <a:lnTo>
                    <a:pt x="1293" y="0"/>
                  </a:lnTo>
                  <a:lnTo>
                    <a:pt x="1297" y="0"/>
                  </a:lnTo>
                  <a:lnTo>
                    <a:pt x="1301" y="0"/>
                  </a:lnTo>
                  <a:lnTo>
                    <a:pt x="1306" y="0"/>
                  </a:lnTo>
                  <a:lnTo>
                    <a:pt x="1309" y="0"/>
                  </a:lnTo>
                  <a:lnTo>
                    <a:pt x="1314" y="0"/>
                  </a:lnTo>
                  <a:lnTo>
                    <a:pt x="1317" y="0"/>
                  </a:lnTo>
                  <a:lnTo>
                    <a:pt x="1322" y="0"/>
                  </a:lnTo>
                  <a:lnTo>
                    <a:pt x="1325" y="0"/>
                  </a:lnTo>
                  <a:lnTo>
                    <a:pt x="1330" y="0"/>
                  </a:lnTo>
                  <a:lnTo>
                    <a:pt x="1333" y="0"/>
                  </a:lnTo>
                  <a:lnTo>
                    <a:pt x="1338" y="0"/>
                  </a:lnTo>
                  <a:lnTo>
                    <a:pt x="1342" y="0"/>
                  </a:lnTo>
                  <a:lnTo>
                    <a:pt x="1346" y="0"/>
                  </a:lnTo>
                  <a:lnTo>
                    <a:pt x="1350" y="0"/>
                  </a:lnTo>
                  <a:lnTo>
                    <a:pt x="1354" y="0"/>
                  </a:lnTo>
                  <a:lnTo>
                    <a:pt x="1357" y="0"/>
                  </a:lnTo>
                  <a:lnTo>
                    <a:pt x="1362" y="0"/>
                  </a:lnTo>
                  <a:lnTo>
                    <a:pt x="1365" y="0"/>
                  </a:lnTo>
                  <a:lnTo>
                    <a:pt x="1370" y="0"/>
                  </a:lnTo>
                  <a:lnTo>
                    <a:pt x="1373" y="0"/>
                  </a:lnTo>
                  <a:lnTo>
                    <a:pt x="1378" y="0"/>
                  </a:lnTo>
                  <a:lnTo>
                    <a:pt x="1381" y="0"/>
                  </a:lnTo>
                  <a:lnTo>
                    <a:pt x="1386" y="0"/>
                  </a:lnTo>
                  <a:lnTo>
                    <a:pt x="1389" y="0"/>
                  </a:lnTo>
                  <a:lnTo>
                    <a:pt x="1394" y="0"/>
                  </a:lnTo>
                  <a:lnTo>
                    <a:pt x="1398" y="0"/>
                  </a:lnTo>
                  <a:lnTo>
                    <a:pt x="1402" y="0"/>
                  </a:lnTo>
                  <a:lnTo>
                    <a:pt x="1406" y="0"/>
                  </a:lnTo>
                  <a:lnTo>
                    <a:pt x="1410" y="0"/>
                  </a:lnTo>
                  <a:lnTo>
                    <a:pt x="1414" y="0"/>
                  </a:lnTo>
                  <a:lnTo>
                    <a:pt x="1418" y="0"/>
                  </a:lnTo>
                  <a:lnTo>
                    <a:pt x="1422" y="0"/>
                  </a:lnTo>
                  <a:lnTo>
                    <a:pt x="1427" y="0"/>
                  </a:lnTo>
                  <a:lnTo>
                    <a:pt x="1430" y="0"/>
                  </a:lnTo>
                  <a:lnTo>
                    <a:pt x="1434" y="0"/>
                  </a:lnTo>
                  <a:lnTo>
                    <a:pt x="1437" y="0"/>
                  </a:lnTo>
                  <a:lnTo>
                    <a:pt x="1442" y="0"/>
                  </a:lnTo>
                  <a:lnTo>
                    <a:pt x="1445" y="0"/>
                  </a:lnTo>
                  <a:lnTo>
                    <a:pt x="1450" y="0"/>
                  </a:lnTo>
                  <a:lnTo>
                    <a:pt x="1454" y="0"/>
                  </a:lnTo>
                  <a:lnTo>
                    <a:pt x="1458" y="0"/>
                  </a:lnTo>
                  <a:lnTo>
                    <a:pt x="1462" y="0"/>
                  </a:lnTo>
                  <a:lnTo>
                    <a:pt x="1466" y="0"/>
                  </a:lnTo>
                  <a:lnTo>
                    <a:pt x="1470" y="0"/>
                  </a:lnTo>
                  <a:lnTo>
                    <a:pt x="1474" y="0"/>
                  </a:lnTo>
                  <a:lnTo>
                    <a:pt x="1478" y="0"/>
                  </a:lnTo>
                  <a:lnTo>
                    <a:pt x="1483" y="0"/>
                  </a:lnTo>
                  <a:lnTo>
                    <a:pt x="1486" y="0"/>
                  </a:lnTo>
                  <a:lnTo>
                    <a:pt x="1491" y="0"/>
                  </a:lnTo>
                  <a:lnTo>
                    <a:pt x="1494" y="0"/>
                  </a:lnTo>
                  <a:lnTo>
                    <a:pt x="1498" y="0"/>
                  </a:lnTo>
                  <a:lnTo>
                    <a:pt x="1501" y="0"/>
                  </a:lnTo>
                  <a:lnTo>
                    <a:pt x="1506" y="0"/>
                  </a:lnTo>
                  <a:lnTo>
                    <a:pt x="1510" y="0"/>
                  </a:lnTo>
                  <a:lnTo>
                    <a:pt x="1514" y="0"/>
                  </a:lnTo>
                  <a:lnTo>
                    <a:pt x="1518" y="0"/>
                  </a:lnTo>
                  <a:lnTo>
                    <a:pt x="1522" y="0"/>
                  </a:lnTo>
                  <a:lnTo>
                    <a:pt x="1526" y="0"/>
                  </a:lnTo>
                  <a:lnTo>
                    <a:pt x="1530" y="0"/>
                  </a:lnTo>
                  <a:lnTo>
                    <a:pt x="1534" y="0"/>
                  </a:lnTo>
                  <a:lnTo>
                    <a:pt x="1539" y="0"/>
                  </a:lnTo>
                  <a:lnTo>
                    <a:pt x="1542" y="0"/>
                  </a:lnTo>
                  <a:lnTo>
                    <a:pt x="1547" y="0"/>
                  </a:lnTo>
                  <a:lnTo>
                    <a:pt x="1550" y="0"/>
                  </a:lnTo>
                  <a:lnTo>
                    <a:pt x="1555" y="0"/>
                  </a:lnTo>
                  <a:lnTo>
                    <a:pt x="1558" y="0"/>
                  </a:lnTo>
                  <a:lnTo>
                    <a:pt x="1563" y="0"/>
                  </a:lnTo>
                  <a:lnTo>
                    <a:pt x="1566" y="0"/>
                  </a:lnTo>
                  <a:lnTo>
                    <a:pt x="1569" y="0"/>
                  </a:lnTo>
                  <a:lnTo>
                    <a:pt x="1574" y="0"/>
                  </a:lnTo>
                  <a:lnTo>
                    <a:pt x="1577" y="0"/>
                  </a:lnTo>
                  <a:lnTo>
                    <a:pt x="1582" y="0"/>
                  </a:lnTo>
                  <a:lnTo>
                    <a:pt x="1585" y="0"/>
                  </a:lnTo>
                  <a:lnTo>
                    <a:pt x="1590" y="0"/>
                  </a:lnTo>
                  <a:lnTo>
                    <a:pt x="1595" y="0"/>
                  </a:lnTo>
                  <a:lnTo>
                    <a:pt x="1598" y="0"/>
                  </a:lnTo>
                  <a:lnTo>
                    <a:pt x="1603" y="0"/>
                  </a:lnTo>
                  <a:lnTo>
                    <a:pt x="1606" y="0"/>
                  </a:lnTo>
                  <a:lnTo>
                    <a:pt x="1611" y="0"/>
                  </a:lnTo>
                  <a:lnTo>
                    <a:pt x="1614" y="0"/>
                  </a:lnTo>
                  <a:lnTo>
                    <a:pt x="1619" y="0"/>
                  </a:lnTo>
                  <a:lnTo>
                    <a:pt x="1622" y="0"/>
                  </a:lnTo>
                  <a:lnTo>
                    <a:pt x="1627" y="0"/>
                  </a:lnTo>
                  <a:lnTo>
                    <a:pt x="1631" y="0"/>
                  </a:lnTo>
                  <a:lnTo>
                    <a:pt x="1635" y="0"/>
                  </a:lnTo>
                  <a:lnTo>
                    <a:pt x="1639" y="0"/>
                  </a:lnTo>
                  <a:lnTo>
                    <a:pt x="1643" y="0"/>
                  </a:lnTo>
                  <a:lnTo>
                    <a:pt x="1647" y="0"/>
                  </a:lnTo>
                  <a:lnTo>
                    <a:pt x="1649" y="0"/>
                  </a:lnTo>
                  <a:lnTo>
                    <a:pt x="1654" y="0"/>
                  </a:lnTo>
                  <a:lnTo>
                    <a:pt x="1658" y="0"/>
                  </a:lnTo>
                  <a:lnTo>
                    <a:pt x="1662" y="0"/>
                  </a:lnTo>
                  <a:lnTo>
                    <a:pt x="1666" y="0"/>
                  </a:lnTo>
                  <a:lnTo>
                    <a:pt x="1670" y="0"/>
                  </a:lnTo>
                  <a:lnTo>
                    <a:pt x="1674" y="0"/>
                  </a:lnTo>
                  <a:lnTo>
                    <a:pt x="1678" y="0"/>
                  </a:lnTo>
                  <a:lnTo>
                    <a:pt x="1682" y="0"/>
                  </a:lnTo>
                  <a:lnTo>
                    <a:pt x="1687" y="0"/>
                  </a:lnTo>
                  <a:lnTo>
                    <a:pt x="1690" y="0"/>
                  </a:lnTo>
                  <a:lnTo>
                    <a:pt x="1695" y="0"/>
                  </a:lnTo>
                  <a:lnTo>
                    <a:pt x="1698" y="0"/>
                  </a:lnTo>
                  <a:lnTo>
                    <a:pt x="1703" y="0"/>
                  </a:lnTo>
                  <a:lnTo>
                    <a:pt x="1706" y="0"/>
                  </a:lnTo>
                  <a:lnTo>
                    <a:pt x="1711" y="0"/>
                  </a:lnTo>
                  <a:lnTo>
                    <a:pt x="1714" y="0"/>
                  </a:lnTo>
                  <a:lnTo>
                    <a:pt x="1718" y="0"/>
                  </a:lnTo>
                  <a:lnTo>
                    <a:pt x="1722" y="0"/>
                  </a:lnTo>
                  <a:lnTo>
                    <a:pt x="1726" y="0"/>
                  </a:lnTo>
                  <a:lnTo>
                    <a:pt x="1730" y="0"/>
                  </a:lnTo>
                  <a:lnTo>
                    <a:pt x="1734" y="0"/>
                  </a:lnTo>
                  <a:lnTo>
                    <a:pt x="1738" y="0"/>
                  </a:lnTo>
                  <a:lnTo>
                    <a:pt x="1743" y="0"/>
                  </a:lnTo>
                  <a:lnTo>
                    <a:pt x="1746" y="0"/>
                  </a:lnTo>
                  <a:lnTo>
                    <a:pt x="1751" y="0"/>
                  </a:lnTo>
                  <a:lnTo>
                    <a:pt x="1754" y="0"/>
                  </a:lnTo>
                  <a:lnTo>
                    <a:pt x="1759" y="0"/>
                  </a:lnTo>
                  <a:lnTo>
                    <a:pt x="1762" y="0"/>
                  </a:lnTo>
                  <a:lnTo>
                    <a:pt x="1767" y="0"/>
                  </a:lnTo>
                  <a:lnTo>
                    <a:pt x="1770" y="0"/>
                  </a:lnTo>
                  <a:lnTo>
                    <a:pt x="1775" y="0"/>
                  </a:lnTo>
                  <a:lnTo>
                    <a:pt x="1778" y="0"/>
                  </a:lnTo>
                  <a:lnTo>
                    <a:pt x="1782" y="0"/>
                  </a:lnTo>
                  <a:lnTo>
                    <a:pt x="1786" y="0"/>
                  </a:lnTo>
                  <a:lnTo>
                    <a:pt x="1790" y="0"/>
                  </a:lnTo>
                  <a:lnTo>
                    <a:pt x="1794" y="0"/>
                  </a:lnTo>
                  <a:lnTo>
                    <a:pt x="1799" y="0"/>
                  </a:lnTo>
                  <a:lnTo>
                    <a:pt x="1802" y="0"/>
                  </a:lnTo>
                  <a:lnTo>
                    <a:pt x="1807" y="0"/>
                  </a:lnTo>
                  <a:lnTo>
                    <a:pt x="1810" y="0"/>
                  </a:lnTo>
                  <a:lnTo>
                    <a:pt x="1815" y="0"/>
                  </a:lnTo>
                  <a:lnTo>
                    <a:pt x="1818" y="0"/>
                  </a:lnTo>
                  <a:lnTo>
                    <a:pt x="1823" y="0"/>
                  </a:lnTo>
                  <a:lnTo>
                    <a:pt x="1826" y="0"/>
                  </a:lnTo>
                  <a:lnTo>
                    <a:pt x="1831" y="0"/>
                  </a:lnTo>
                  <a:lnTo>
                    <a:pt x="1835" y="0"/>
                  </a:lnTo>
                  <a:lnTo>
                    <a:pt x="1839" y="0"/>
                  </a:lnTo>
                  <a:lnTo>
                    <a:pt x="1843" y="0"/>
                  </a:lnTo>
                  <a:lnTo>
                    <a:pt x="1847" y="0"/>
                  </a:lnTo>
                  <a:lnTo>
                    <a:pt x="1851" y="0"/>
                  </a:lnTo>
                  <a:lnTo>
                    <a:pt x="1855" y="0"/>
                  </a:lnTo>
                  <a:lnTo>
                    <a:pt x="1858" y="0"/>
                  </a:lnTo>
                  <a:lnTo>
                    <a:pt x="1863" y="0"/>
                  </a:lnTo>
                  <a:lnTo>
                    <a:pt x="1866" y="0"/>
                  </a:lnTo>
                  <a:lnTo>
                    <a:pt x="1871" y="0"/>
                  </a:lnTo>
                  <a:lnTo>
                    <a:pt x="1874" y="0"/>
                  </a:lnTo>
                  <a:lnTo>
                    <a:pt x="1879" y="0"/>
                  </a:lnTo>
                  <a:lnTo>
                    <a:pt x="1882" y="0"/>
                  </a:lnTo>
                  <a:lnTo>
                    <a:pt x="1887" y="0"/>
                  </a:lnTo>
                  <a:lnTo>
                    <a:pt x="1891" y="0"/>
                  </a:lnTo>
                  <a:lnTo>
                    <a:pt x="1895" y="0"/>
                  </a:lnTo>
                  <a:lnTo>
                    <a:pt x="1899" y="0"/>
                  </a:lnTo>
                  <a:lnTo>
                    <a:pt x="1903" y="0"/>
                  </a:lnTo>
                  <a:lnTo>
                    <a:pt x="1907" y="0"/>
                  </a:lnTo>
                  <a:lnTo>
                    <a:pt x="1911" y="0"/>
                  </a:lnTo>
                  <a:lnTo>
                    <a:pt x="1915" y="0"/>
                  </a:lnTo>
                  <a:lnTo>
                    <a:pt x="1920" y="0"/>
                  </a:lnTo>
                  <a:lnTo>
                    <a:pt x="1923" y="0"/>
                  </a:lnTo>
                  <a:lnTo>
                    <a:pt x="1928" y="0"/>
                  </a:lnTo>
                  <a:lnTo>
                    <a:pt x="1931" y="0"/>
                  </a:lnTo>
                  <a:lnTo>
                    <a:pt x="1935" y="0"/>
                  </a:lnTo>
                  <a:lnTo>
                    <a:pt x="1938" y="0"/>
                  </a:lnTo>
                  <a:lnTo>
                    <a:pt x="1943" y="0"/>
                  </a:lnTo>
                  <a:lnTo>
                    <a:pt x="1947" y="0"/>
                  </a:lnTo>
                  <a:lnTo>
                    <a:pt x="1951" y="0"/>
                  </a:lnTo>
                  <a:lnTo>
                    <a:pt x="1955" y="0"/>
                  </a:lnTo>
                  <a:lnTo>
                    <a:pt x="1959" y="0"/>
                  </a:lnTo>
                  <a:lnTo>
                    <a:pt x="1963" y="0"/>
                  </a:lnTo>
                  <a:lnTo>
                    <a:pt x="1967" y="0"/>
                  </a:lnTo>
                  <a:lnTo>
                    <a:pt x="1971" y="0"/>
                  </a:lnTo>
                  <a:lnTo>
                    <a:pt x="1976" y="0"/>
                  </a:lnTo>
                  <a:lnTo>
                    <a:pt x="1979" y="0"/>
                  </a:lnTo>
                  <a:lnTo>
                    <a:pt x="1984" y="0"/>
                  </a:lnTo>
                  <a:lnTo>
                    <a:pt x="1987" y="0"/>
                  </a:lnTo>
                  <a:lnTo>
                    <a:pt x="1992" y="0"/>
                  </a:lnTo>
                  <a:lnTo>
                    <a:pt x="1994" y="0"/>
                  </a:lnTo>
                  <a:lnTo>
                    <a:pt x="1999" y="0"/>
                  </a:lnTo>
                </a:path>
              </a:pathLst>
            </a:custGeom>
            <a:solidFill>
              <a:srgbClr val="C03000"/>
            </a:solidFill>
            <a:ln w="12700" cap="rnd">
              <a:noFill/>
              <a:round/>
              <a:headEnd/>
              <a:tailEnd/>
            </a:ln>
          </p:spPr>
          <p:txBody>
            <a:bodyPr/>
            <a:lstStyle/>
            <a:p>
              <a:endParaRPr lang="en-US"/>
            </a:p>
          </p:txBody>
        </p:sp>
        <p:sp>
          <p:nvSpPr>
            <p:cNvPr id="8210" name="Freeform 13"/>
            <p:cNvSpPr>
              <a:spLocks/>
            </p:cNvSpPr>
            <p:nvPr/>
          </p:nvSpPr>
          <p:spPr bwMode="auto">
            <a:xfrm>
              <a:off x="3307" y="1945"/>
              <a:ext cx="799" cy="121"/>
            </a:xfrm>
            <a:custGeom>
              <a:avLst/>
              <a:gdLst>
                <a:gd name="T0" fmla="*/ 23 w 799"/>
                <a:gd name="T1" fmla="*/ 120 h 121"/>
                <a:gd name="T2" fmla="*/ 51 w 799"/>
                <a:gd name="T3" fmla="*/ 120 h 121"/>
                <a:gd name="T4" fmla="*/ 79 w 799"/>
                <a:gd name="T5" fmla="*/ 120 h 121"/>
                <a:gd name="T6" fmla="*/ 108 w 799"/>
                <a:gd name="T7" fmla="*/ 120 h 121"/>
                <a:gd name="T8" fmla="*/ 135 w 799"/>
                <a:gd name="T9" fmla="*/ 120 h 121"/>
                <a:gd name="T10" fmla="*/ 164 w 799"/>
                <a:gd name="T11" fmla="*/ 120 h 121"/>
                <a:gd name="T12" fmla="*/ 190 w 799"/>
                <a:gd name="T13" fmla="*/ 120 h 121"/>
                <a:gd name="T14" fmla="*/ 219 w 799"/>
                <a:gd name="T15" fmla="*/ 120 h 121"/>
                <a:gd name="T16" fmla="*/ 246 w 799"/>
                <a:gd name="T17" fmla="*/ 120 h 121"/>
                <a:gd name="T18" fmla="*/ 275 w 799"/>
                <a:gd name="T19" fmla="*/ 120 h 121"/>
                <a:gd name="T20" fmla="*/ 303 w 799"/>
                <a:gd name="T21" fmla="*/ 120 h 121"/>
                <a:gd name="T22" fmla="*/ 331 w 799"/>
                <a:gd name="T23" fmla="*/ 120 h 121"/>
                <a:gd name="T24" fmla="*/ 359 w 799"/>
                <a:gd name="T25" fmla="*/ 120 h 121"/>
                <a:gd name="T26" fmla="*/ 387 w 799"/>
                <a:gd name="T27" fmla="*/ 120 h 121"/>
                <a:gd name="T28" fmla="*/ 414 w 799"/>
                <a:gd name="T29" fmla="*/ 0 h 121"/>
                <a:gd name="T30" fmla="*/ 442 w 799"/>
                <a:gd name="T31" fmla="*/ 16 h 121"/>
                <a:gd name="T32" fmla="*/ 470 w 799"/>
                <a:gd name="T33" fmla="*/ 31 h 121"/>
                <a:gd name="T34" fmla="*/ 498 w 799"/>
                <a:gd name="T35" fmla="*/ 43 h 121"/>
                <a:gd name="T36" fmla="*/ 527 w 799"/>
                <a:gd name="T37" fmla="*/ 55 h 121"/>
                <a:gd name="T38" fmla="*/ 553 w 799"/>
                <a:gd name="T39" fmla="*/ 65 h 121"/>
                <a:gd name="T40" fmla="*/ 582 w 799"/>
                <a:gd name="T41" fmla="*/ 73 h 121"/>
                <a:gd name="T42" fmla="*/ 609 w 799"/>
                <a:gd name="T43" fmla="*/ 81 h 121"/>
                <a:gd name="T44" fmla="*/ 638 w 799"/>
                <a:gd name="T45" fmla="*/ 87 h 121"/>
                <a:gd name="T46" fmla="*/ 666 w 799"/>
                <a:gd name="T47" fmla="*/ 92 h 121"/>
                <a:gd name="T48" fmla="*/ 694 w 799"/>
                <a:gd name="T49" fmla="*/ 97 h 121"/>
                <a:gd name="T50" fmla="*/ 722 w 799"/>
                <a:gd name="T51" fmla="*/ 101 h 121"/>
                <a:gd name="T52" fmla="*/ 748 w 799"/>
                <a:gd name="T53" fmla="*/ 105 h 121"/>
                <a:gd name="T54" fmla="*/ 777 w 799"/>
                <a:gd name="T55" fmla="*/ 108 h 121"/>
                <a:gd name="T56" fmla="*/ 793 w 799"/>
                <a:gd name="T57" fmla="*/ 120 h 121"/>
                <a:gd name="T58" fmla="*/ 766 w 799"/>
                <a:gd name="T59" fmla="*/ 120 h 121"/>
                <a:gd name="T60" fmla="*/ 737 w 799"/>
                <a:gd name="T61" fmla="*/ 120 h 121"/>
                <a:gd name="T62" fmla="*/ 710 w 799"/>
                <a:gd name="T63" fmla="*/ 120 h 121"/>
                <a:gd name="T64" fmla="*/ 681 w 799"/>
                <a:gd name="T65" fmla="*/ 120 h 121"/>
                <a:gd name="T66" fmla="*/ 654 w 799"/>
                <a:gd name="T67" fmla="*/ 120 h 121"/>
                <a:gd name="T68" fmla="*/ 625 w 799"/>
                <a:gd name="T69" fmla="*/ 120 h 121"/>
                <a:gd name="T70" fmla="*/ 598 w 799"/>
                <a:gd name="T71" fmla="*/ 120 h 121"/>
                <a:gd name="T72" fmla="*/ 570 w 799"/>
                <a:gd name="T73" fmla="*/ 120 h 121"/>
                <a:gd name="T74" fmla="*/ 542 w 799"/>
                <a:gd name="T75" fmla="*/ 120 h 121"/>
                <a:gd name="T76" fmla="*/ 514 w 799"/>
                <a:gd name="T77" fmla="*/ 120 h 121"/>
                <a:gd name="T78" fmla="*/ 486 w 799"/>
                <a:gd name="T79" fmla="*/ 120 h 121"/>
                <a:gd name="T80" fmla="*/ 457 w 799"/>
                <a:gd name="T81" fmla="*/ 120 h 121"/>
                <a:gd name="T82" fmla="*/ 430 w 799"/>
                <a:gd name="T83" fmla="*/ 120 h 121"/>
                <a:gd name="T84" fmla="*/ 402 w 799"/>
                <a:gd name="T85" fmla="*/ 120 h 121"/>
                <a:gd name="T86" fmla="*/ 375 w 799"/>
                <a:gd name="T87" fmla="*/ 120 h 121"/>
                <a:gd name="T88" fmla="*/ 347 w 799"/>
                <a:gd name="T89" fmla="*/ 120 h 121"/>
                <a:gd name="T90" fmla="*/ 319 w 799"/>
                <a:gd name="T91" fmla="*/ 120 h 121"/>
                <a:gd name="T92" fmla="*/ 291 w 799"/>
                <a:gd name="T93" fmla="*/ 120 h 121"/>
                <a:gd name="T94" fmla="*/ 262 w 799"/>
                <a:gd name="T95" fmla="*/ 120 h 121"/>
                <a:gd name="T96" fmla="*/ 235 w 799"/>
                <a:gd name="T97" fmla="*/ 120 h 121"/>
                <a:gd name="T98" fmla="*/ 207 w 799"/>
                <a:gd name="T99" fmla="*/ 120 h 121"/>
                <a:gd name="T100" fmla="*/ 179 w 799"/>
                <a:gd name="T101" fmla="*/ 120 h 121"/>
                <a:gd name="T102" fmla="*/ 151 w 799"/>
                <a:gd name="T103" fmla="*/ 120 h 121"/>
                <a:gd name="T104" fmla="*/ 123 w 799"/>
                <a:gd name="T105" fmla="*/ 120 h 121"/>
                <a:gd name="T106" fmla="*/ 95 w 799"/>
                <a:gd name="T107" fmla="*/ 120 h 121"/>
                <a:gd name="T108" fmla="*/ 67 w 799"/>
                <a:gd name="T109" fmla="*/ 120 h 121"/>
                <a:gd name="T110" fmla="*/ 39 w 799"/>
                <a:gd name="T111" fmla="*/ 120 h 121"/>
                <a:gd name="T112" fmla="*/ 12 w 799"/>
                <a:gd name="T113" fmla="*/ 120 h 1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99"/>
                <a:gd name="T172" fmla="*/ 0 h 121"/>
                <a:gd name="T173" fmla="*/ 799 w 799"/>
                <a:gd name="T174" fmla="*/ 121 h 1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99" h="121">
                  <a:moveTo>
                    <a:pt x="0" y="120"/>
                  </a:moveTo>
                  <a:lnTo>
                    <a:pt x="4" y="120"/>
                  </a:lnTo>
                  <a:lnTo>
                    <a:pt x="7" y="120"/>
                  </a:lnTo>
                  <a:lnTo>
                    <a:pt x="12" y="120"/>
                  </a:lnTo>
                  <a:lnTo>
                    <a:pt x="15" y="120"/>
                  </a:lnTo>
                  <a:lnTo>
                    <a:pt x="20" y="120"/>
                  </a:lnTo>
                  <a:lnTo>
                    <a:pt x="23" y="120"/>
                  </a:lnTo>
                  <a:lnTo>
                    <a:pt x="28" y="120"/>
                  </a:lnTo>
                  <a:lnTo>
                    <a:pt x="31" y="120"/>
                  </a:lnTo>
                  <a:lnTo>
                    <a:pt x="35" y="120"/>
                  </a:lnTo>
                  <a:lnTo>
                    <a:pt x="39" y="120"/>
                  </a:lnTo>
                  <a:lnTo>
                    <a:pt x="43" y="120"/>
                  </a:lnTo>
                  <a:lnTo>
                    <a:pt x="47" y="120"/>
                  </a:lnTo>
                  <a:lnTo>
                    <a:pt x="51" y="120"/>
                  </a:lnTo>
                  <a:lnTo>
                    <a:pt x="55" y="120"/>
                  </a:lnTo>
                  <a:lnTo>
                    <a:pt x="59" y="120"/>
                  </a:lnTo>
                  <a:lnTo>
                    <a:pt x="63" y="120"/>
                  </a:lnTo>
                  <a:lnTo>
                    <a:pt x="67" y="120"/>
                  </a:lnTo>
                  <a:lnTo>
                    <a:pt x="71" y="120"/>
                  </a:lnTo>
                  <a:lnTo>
                    <a:pt x="75" y="120"/>
                  </a:lnTo>
                  <a:lnTo>
                    <a:pt x="79" y="120"/>
                  </a:lnTo>
                  <a:lnTo>
                    <a:pt x="84" y="120"/>
                  </a:lnTo>
                  <a:lnTo>
                    <a:pt x="87" y="120"/>
                  </a:lnTo>
                  <a:lnTo>
                    <a:pt x="92" y="120"/>
                  </a:lnTo>
                  <a:lnTo>
                    <a:pt x="95" y="120"/>
                  </a:lnTo>
                  <a:lnTo>
                    <a:pt x="100" y="120"/>
                  </a:lnTo>
                  <a:lnTo>
                    <a:pt x="103" y="120"/>
                  </a:lnTo>
                  <a:lnTo>
                    <a:pt x="108" y="120"/>
                  </a:lnTo>
                  <a:lnTo>
                    <a:pt x="110" y="120"/>
                  </a:lnTo>
                  <a:lnTo>
                    <a:pt x="115" y="120"/>
                  </a:lnTo>
                  <a:lnTo>
                    <a:pt x="119" y="120"/>
                  </a:lnTo>
                  <a:lnTo>
                    <a:pt x="123" y="120"/>
                  </a:lnTo>
                  <a:lnTo>
                    <a:pt x="127" y="120"/>
                  </a:lnTo>
                  <a:lnTo>
                    <a:pt x="131" y="120"/>
                  </a:lnTo>
                  <a:lnTo>
                    <a:pt x="135" y="120"/>
                  </a:lnTo>
                  <a:lnTo>
                    <a:pt x="139" y="120"/>
                  </a:lnTo>
                  <a:lnTo>
                    <a:pt x="143" y="120"/>
                  </a:lnTo>
                  <a:lnTo>
                    <a:pt x="147" y="120"/>
                  </a:lnTo>
                  <a:lnTo>
                    <a:pt x="151" y="120"/>
                  </a:lnTo>
                  <a:lnTo>
                    <a:pt x="155" y="120"/>
                  </a:lnTo>
                  <a:lnTo>
                    <a:pt x="159" y="120"/>
                  </a:lnTo>
                  <a:lnTo>
                    <a:pt x="164" y="120"/>
                  </a:lnTo>
                  <a:lnTo>
                    <a:pt x="167" y="120"/>
                  </a:lnTo>
                  <a:lnTo>
                    <a:pt x="172" y="120"/>
                  </a:lnTo>
                  <a:lnTo>
                    <a:pt x="174" y="120"/>
                  </a:lnTo>
                  <a:lnTo>
                    <a:pt x="179" y="120"/>
                  </a:lnTo>
                  <a:lnTo>
                    <a:pt x="182" y="120"/>
                  </a:lnTo>
                  <a:lnTo>
                    <a:pt x="187" y="120"/>
                  </a:lnTo>
                  <a:lnTo>
                    <a:pt x="190" y="120"/>
                  </a:lnTo>
                  <a:lnTo>
                    <a:pt x="195" y="120"/>
                  </a:lnTo>
                  <a:lnTo>
                    <a:pt x="199" y="120"/>
                  </a:lnTo>
                  <a:lnTo>
                    <a:pt x="203" y="120"/>
                  </a:lnTo>
                  <a:lnTo>
                    <a:pt x="207" y="120"/>
                  </a:lnTo>
                  <a:lnTo>
                    <a:pt x="211" y="120"/>
                  </a:lnTo>
                  <a:lnTo>
                    <a:pt x="215" y="120"/>
                  </a:lnTo>
                  <a:lnTo>
                    <a:pt x="219" y="120"/>
                  </a:lnTo>
                  <a:lnTo>
                    <a:pt x="223" y="120"/>
                  </a:lnTo>
                  <a:lnTo>
                    <a:pt x="227" y="120"/>
                  </a:lnTo>
                  <a:lnTo>
                    <a:pt x="231" y="120"/>
                  </a:lnTo>
                  <a:lnTo>
                    <a:pt x="235" y="120"/>
                  </a:lnTo>
                  <a:lnTo>
                    <a:pt x="239" y="120"/>
                  </a:lnTo>
                  <a:lnTo>
                    <a:pt x="243" y="120"/>
                  </a:lnTo>
                  <a:lnTo>
                    <a:pt x="246" y="120"/>
                  </a:lnTo>
                  <a:lnTo>
                    <a:pt x="251" y="120"/>
                  </a:lnTo>
                  <a:lnTo>
                    <a:pt x="254" y="120"/>
                  </a:lnTo>
                  <a:lnTo>
                    <a:pt x="259" y="120"/>
                  </a:lnTo>
                  <a:lnTo>
                    <a:pt x="262" y="120"/>
                  </a:lnTo>
                  <a:lnTo>
                    <a:pt x="267" y="120"/>
                  </a:lnTo>
                  <a:lnTo>
                    <a:pt x="270" y="120"/>
                  </a:lnTo>
                  <a:lnTo>
                    <a:pt x="275" y="120"/>
                  </a:lnTo>
                  <a:lnTo>
                    <a:pt x="279" y="120"/>
                  </a:lnTo>
                  <a:lnTo>
                    <a:pt x="283" y="120"/>
                  </a:lnTo>
                  <a:lnTo>
                    <a:pt x="287" y="120"/>
                  </a:lnTo>
                  <a:lnTo>
                    <a:pt x="291" y="120"/>
                  </a:lnTo>
                  <a:lnTo>
                    <a:pt x="295" y="120"/>
                  </a:lnTo>
                  <a:lnTo>
                    <a:pt x="299" y="120"/>
                  </a:lnTo>
                  <a:lnTo>
                    <a:pt x="303" y="120"/>
                  </a:lnTo>
                  <a:lnTo>
                    <a:pt x="307" y="120"/>
                  </a:lnTo>
                  <a:lnTo>
                    <a:pt x="311" y="120"/>
                  </a:lnTo>
                  <a:lnTo>
                    <a:pt x="315" y="120"/>
                  </a:lnTo>
                  <a:lnTo>
                    <a:pt x="319" y="120"/>
                  </a:lnTo>
                  <a:lnTo>
                    <a:pt x="323" y="120"/>
                  </a:lnTo>
                  <a:lnTo>
                    <a:pt x="326" y="120"/>
                  </a:lnTo>
                  <a:lnTo>
                    <a:pt x="331" y="120"/>
                  </a:lnTo>
                  <a:lnTo>
                    <a:pt x="334" y="120"/>
                  </a:lnTo>
                  <a:lnTo>
                    <a:pt x="339" y="120"/>
                  </a:lnTo>
                  <a:lnTo>
                    <a:pt x="342" y="120"/>
                  </a:lnTo>
                  <a:lnTo>
                    <a:pt x="347" y="120"/>
                  </a:lnTo>
                  <a:lnTo>
                    <a:pt x="350" y="120"/>
                  </a:lnTo>
                  <a:lnTo>
                    <a:pt x="355" y="120"/>
                  </a:lnTo>
                  <a:lnTo>
                    <a:pt x="359" y="120"/>
                  </a:lnTo>
                  <a:lnTo>
                    <a:pt x="363" y="120"/>
                  </a:lnTo>
                  <a:lnTo>
                    <a:pt x="367" y="120"/>
                  </a:lnTo>
                  <a:lnTo>
                    <a:pt x="371" y="120"/>
                  </a:lnTo>
                  <a:lnTo>
                    <a:pt x="375" y="120"/>
                  </a:lnTo>
                  <a:lnTo>
                    <a:pt x="379" y="120"/>
                  </a:lnTo>
                  <a:lnTo>
                    <a:pt x="383" y="120"/>
                  </a:lnTo>
                  <a:lnTo>
                    <a:pt x="387" y="120"/>
                  </a:lnTo>
                  <a:lnTo>
                    <a:pt x="390" y="120"/>
                  </a:lnTo>
                  <a:lnTo>
                    <a:pt x="395" y="120"/>
                  </a:lnTo>
                  <a:lnTo>
                    <a:pt x="398" y="120"/>
                  </a:lnTo>
                  <a:lnTo>
                    <a:pt x="402" y="120"/>
                  </a:lnTo>
                  <a:lnTo>
                    <a:pt x="406" y="120"/>
                  </a:lnTo>
                  <a:lnTo>
                    <a:pt x="410" y="120"/>
                  </a:lnTo>
                  <a:lnTo>
                    <a:pt x="414" y="0"/>
                  </a:lnTo>
                  <a:lnTo>
                    <a:pt x="418" y="2"/>
                  </a:lnTo>
                  <a:lnTo>
                    <a:pt x="422" y="5"/>
                  </a:lnTo>
                  <a:lnTo>
                    <a:pt x="426" y="7"/>
                  </a:lnTo>
                  <a:lnTo>
                    <a:pt x="430" y="10"/>
                  </a:lnTo>
                  <a:lnTo>
                    <a:pt x="434" y="11"/>
                  </a:lnTo>
                  <a:lnTo>
                    <a:pt x="438" y="13"/>
                  </a:lnTo>
                  <a:lnTo>
                    <a:pt x="442" y="16"/>
                  </a:lnTo>
                  <a:lnTo>
                    <a:pt x="447" y="18"/>
                  </a:lnTo>
                  <a:lnTo>
                    <a:pt x="450" y="21"/>
                  </a:lnTo>
                  <a:lnTo>
                    <a:pt x="454" y="22"/>
                  </a:lnTo>
                  <a:lnTo>
                    <a:pt x="457" y="25"/>
                  </a:lnTo>
                  <a:lnTo>
                    <a:pt x="462" y="26"/>
                  </a:lnTo>
                  <a:lnTo>
                    <a:pt x="465" y="28"/>
                  </a:lnTo>
                  <a:lnTo>
                    <a:pt x="470" y="31"/>
                  </a:lnTo>
                  <a:lnTo>
                    <a:pt x="474" y="32"/>
                  </a:lnTo>
                  <a:lnTo>
                    <a:pt x="478" y="35"/>
                  </a:lnTo>
                  <a:lnTo>
                    <a:pt x="482" y="36"/>
                  </a:lnTo>
                  <a:lnTo>
                    <a:pt x="486" y="38"/>
                  </a:lnTo>
                  <a:lnTo>
                    <a:pt x="490" y="40"/>
                  </a:lnTo>
                  <a:lnTo>
                    <a:pt x="494" y="41"/>
                  </a:lnTo>
                  <a:lnTo>
                    <a:pt x="498" y="43"/>
                  </a:lnTo>
                  <a:lnTo>
                    <a:pt x="502" y="45"/>
                  </a:lnTo>
                  <a:lnTo>
                    <a:pt x="506" y="46"/>
                  </a:lnTo>
                  <a:lnTo>
                    <a:pt x="510" y="48"/>
                  </a:lnTo>
                  <a:lnTo>
                    <a:pt x="514" y="50"/>
                  </a:lnTo>
                  <a:lnTo>
                    <a:pt x="518" y="51"/>
                  </a:lnTo>
                  <a:lnTo>
                    <a:pt x="522" y="53"/>
                  </a:lnTo>
                  <a:lnTo>
                    <a:pt x="527" y="55"/>
                  </a:lnTo>
                  <a:lnTo>
                    <a:pt x="529" y="56"/>
                  </a:lnTo>
                  <a:lnTo>
                    <a:pt x="534" y="58"/>
                  </a:lnTo>
                  <a:lnTo>
                    <a:pt x="537" y="58"/>
                  </a:lnTo>
                  <a:lnTo>
                    <a:pt x="542" y="61"/>
                  </a:lnTo>
                  <a:lnTo>
                    <a:pt x="545" y="62"/>
                  </a:lnTo>
                  <a:lnTo>
                    <a:pt x="550" y="63"/>
                  </a:lnTo>
                  <a:lnTo>
                    <a:pt x="553" y="65"/>
                  </a:lnTo>
                  <a:lnTo>
                    <a:pt x="558" y="66"/>
                  </a:lnTo>
                  <a:lnTo>
                    <a:pt x="562" y="67"/>
                  </a:lnTo>
                  <a:lnTo>
                    <a:pt x="566" y="68"/>
                  </a:lnTo>
                  <a:lnTo>
                    <a:pt x="570" y="70"/>
                  </a:lnTo>
                  <a:lnTo>
                    <a:pt x="574" y="71"/>
                  </a:lnTo>
                  <a:lnTo>
                    <a:pt x="578" y="72"/>
                  </a:lnTo>
                  <a:lnTo>
                    <a:pt x="582" y="73"/>
                  </a:lnTo>
                  <a:lnTo>
                    <a:pt x="586" y="75"/>
                  </a:lnTo>
                  <a:lnTo>
                    <a:pt x="590" y="76"/>
                  </a:lnTo>
                  <a:lnTo>
                    <a:pt x="594" y="77"/>
                  </a:lnTo>
                  <a:lnTo>
                    <a:pt x="598" y="77"/>
                  </a:lnTo>
                  <a:lnTo>
                    <a:pt x="602" y="78"/>
                  </a:lnTo>
                  <a:lnTo>
                    <a:pt x="606" y="80"/>
                  </a:lnTo>
                  <a:lnTo>
                    <a:pt x="609" y="81"/>
                  </a:lnTo>
                  <a:lnTo>
                    <a:pt x="614" y="81"/>
                  </a:lnTo>
                  <a:lnTo>
                    <a:pt x="617" y="83"/>
                  </a:lnTo>
                  <a:lnTo>
                    <a:pt x="622" y="83"/>
                  </a:lnTo>
                  <a:lnTo>
                    <a:pt x="625" y="85"/>
                  </a:lnTo>
                  <a:lnTo>
                    <a:pt x="630" y="86"/>
                  </a:lnTo>
                  <a:lnTo>
                    <a:pt x="633" y="86"/>
                  </a:lnTo>
                  <a:lnTo>
                    <a:pt x="638" y="87"/>
                  </a:lnTo>
                  <a:lnTo>
                    <a:pt x="642" y="88"/>
                  </a:lnTo>
                  <a:lnTo>
                    <a:pt x="646" y="88"/>
                  </a:lnTo>
                  <a:lnTo>
                    <a:pt x="650" y="90"/>
                  </a:lnTo>
                  <a:lnTo>
                    <a:pt x="654" y="91"/>
                  </a:lnTo>
                  <a:lnTo>
                    <a:pt x="658" y="91"/>
                  </a:lnTo>
                  <a:lnTo>
                    <a:pt x="662" y="92"/>
                  </a:lnTo>
                  <a:lnTo>
                    <a:pt x="666" y="92"/>
                  </a:lnTo>
                  <a:lnTo>
                    <a:pt x="668" y="93"/>
                  </a:lnTo>
                  <a:lnTo>
                    <a:pt x="673" y="93"/>
                  </a:lnTo>
                  <a:lnTo>
                    <a:pt x="678" y="95"/>
                  </a:lnTo>
                  <a:lnTo>
                    <a:pt x="681" y="96"/>
                  </a:lnTo>
                  <a:lnTo>
                    <a:pt x="686" y="96"/>
                  </a:lnTo>
                  <a:lnTo>
                    <a:pt x="689" y="97"/>
                  </a:lnTo>
                  <a:lnTo>
                    <a:pt x="694" y="97"/>
                  </a:lnTo>
                  <a:lnTo>
                    <a:pt x="697" y="98"/>
                  </a:lnTo>
                  <a:lnTo>
                    <a:pt x="702" y="98"/>
                  </a:lnTo>
                  <a:lnTo>
                    <a:pt x="705" y="98"/>
                  </a:lnTo>
                  <a:lnTo>
                    <a:pt x="710" y="100"/>
                  </a:lnTo>
                  <a:lnTo>
                    <a:pt x="713" y="101"/>
                  </a:lnTo>
                  <a:lnTo>
                    <a:pt x="718" y="101"/>
                  </a:lnTo>
                  <a:lnTo>
                    <a:pt x="722" y="101"/>
                  </a:lnTo>
                  <a:lnTo>
                    <a:pt x="726" y="102"/>
                  </a:lnTo>
                  <a:lnTo>
                    <a:pt x="730" y="102"/>
                  </a:lnTo>
                  <a:lnTo>
                    <a:pt x="734" y="103"/>
                  </a:lnTo>
                  <a:lnTo>
                    <a:pt x="737" y="103"/>
                  </a:lnTo>
                  <a:lnTo>
                    <a:pt x="740" y="103"/>
                  </a:lnTo>
                  <a:lnTo>
                    <a:pt x="745" y="105"/>
                  </a:lnTo>
                  <a:lnTo>
                    <a:pt x="748" y="105"/>
                  </a:lnTo>
                  <a:lnTo>
                    <a:pt x="753" y="106"/>
                  </a:lnTo>
                  <a:lnTo>
                    <a:pt x="758" y="106"/>
                  </a:lnTo>
                  <a:lnTo>
                    <a:pt x="761" y="106"/>
                  </a:lnTo>
                  <a:lnTo>
                    <a:pt x="766" y="106"/>
                  </a:lnTo>
                  <a:lnTo>
                    <a:pt x="769" y="107"/>
                  </a:lnTo>
                  <a:lnTo>
                    <a:pt x="774" y="107"/>
                  </a:lnTo>
                  <a:lnTo>
                    <a:pt x="777" y="108"/>
                  </a:lnTo>
                  <a:lnTo>
                    <a:pt x="782" y="108"/>
                  </a:lnTo>
                  <a:lnTo>
                    <a:pt x="785" y="108"/>
                  </a:lnTo>
                  <a:lnTo>
                    <a:pt x="790" y="108"/>
                  </a:lnTo>
                  <a:lnTo>
                    <a:pt x="793" y="108"/>
                  </a:lnTo>
                  <a:lnTo>
                    <a:pt x="798" y="110"/>
                  </a:lnTo>
                  <a:lnTo>
                    <a:pt x="798" y="120"/>
                  </a:lnTo>
                  <a:lnTo>
                    <a:pt x="793" y="120"/>
                  </a:lnTo>
                  <a:lnTo>
                    <a:pt x="790" y="120"/>
                  </a:lnTo>
                  <a:lnTo>
                    <a:pt x="785" y="120"/>
                  </a:lnTo>
                  <a:lnTo>
                    <a:pt x="782" y="120"/>
                  </a:lnTo>
                  <a:lnTo>
                    <a:pt x="777" y="120"/>
                  </a:lnTo>
                  <a:lnTo>
                    <a:pt x="774" y="120"/>
                  </a:lnTo>
                  <a:lnTo>
                    <a:pt x="769" y="120"/>
                  </a:lnTo>
                  <a:lnTo>
                    <a:pt x="766" y="120"/>
                  </a:lnTo>
                  <a:lnTo>
                    <a:pt x="761" y="120"/>
                  </a:lnTo>
                  <a:lnTo>
                    <a:pt x="758" y="120"/>
                  </a:lnTo>
                  <a:lnTo>
                    <a:pt x="753" y="120"/>
                  </a:lnTo>
                  <a:lnTo>
                    <a:pt x="748" y="120"/>
                  </a:lnTo>
                  <a:lnTo>
                    <a:pt x="745" y="120"/>
                  </a:lnTo>
                  <a:lnTo>
                    <a:pt x="740" y="120"/>
                  </a:lnTo>
                  <a:lnTo>
                    <a:pt x="737" y="120"/>
                  </a:lnTo>
                  <a:lnTo>
                    <a:pt x="734" y="120"/>
                  </a:lnTo>
                  <a:lnTo>
                    <a:pt x="730" y="120"/>
                  </a:lnTo>
                  <a:lnTo>
                    <a:pt x="726" y="120"/>
                  </a:lnTo>
                  <a:lnTo>
                    <a:pt x="722" y="120"/>
                  </a:lnTo>
                  <a:lnTo>
                    <a:pt x="718" y="120"/>
                  </a:lnTo>
                  <a:lnTo>
                    <a:pt x="713" y="120"/>
                  </a:lnTo>
                  <a:lnTo>
                    <a:pt x="710" y="120"/>
                  </a:lnTo>
                  <a:lnTo>
                    <a:pt x="705" y="120"/>
                  </a:lnTo>
                  <a:lnTo>
                    <a:pt x="702" y="120"/>
                  </a:lnTo>
                  <a:lnTo>
                    <a:pt x="697" y="120"/>
                  </a:lnTo>
                  <a:lnTo>
                    <a:pt x="694" y="120"/>
                  </a:lnTo>
                  <a:lnTo>
                    <a:pt x="689" y="120"/>
                  </a:lnTo>
                  <a:lnTo>
                    <a:pt x="686" y="120"/>
                  </a:lnTo>
                  <a:lnTo>
                    <a:pt x="681" y="120"/>
                  </a:lnTo>
                  <a:lnTo>
                    <a:pt x="678" y="120"/>
                  </a:lnTo>
                  <a:lnTo>
                    <a:pt x="673" y="120"/>
                  </a:lnTo>
                  <a:lnTo>
                    <a:pt x="668" y="120"/>
                  </a:lnTo>
                  <a:lnTo>
                    <a:pt x="666" y="120"/>
                  </a:lnTo>
                  <a:lnTo>
                    <a:pt x="662" y="120"/>
                  </a:lnTo>
                  <a:lnTo>
                    <a:pt x="658" y="120"/>
                  </a:lnTo>
                  <a:lnTo>
                    <a:pt x="654" y="120"/>
                  </a:lnTo>
                  <a:lnTo>
                    <a:pt x="650" y="120"/>
                  </a:lnTo>
                  <a:lnTo>
                    <a:pt x="646" y="120"/>
                  </a:lnTo>
                  <a:lnTo>
                    <a:pt x="642" y="120"/>
                  </a:lnTo>
                  <a:lnTo>
                    <a:pt x="638" y="120"/>
                  </a:lnTo>
                  <a:lnTo>
                    <a:pt x="633" y="120"/>
                  </a:lnTo>
                  <a:lnTo>
                    <a:pt x="630" y="120"/>
                  </a:lnTo>
                  <a:lnTo>
                    <a:pt x="625" y="120"/>
                  </a:lnTo>
                  <a:lnTo>
                    <a:pt x="622" y="120"/>
                  </a:lnTo>
                  <a:lnTo>
                    <a:pt x="617" y="120"/>
                  </a:lnTo>
                  <a:lnTo>
                    <a:pt x="614" y="120"/>
                  </a:lnTo>
                  <a:lnTo>
                    <a:pt x="609" y="120"/>
                  </a:lnTo>
                  <a:lnTo>
                    <a:pt x="606" y="120"/>
                  </a:lnTo>
                  <a:lnTo>
                    <a:pt x="602" y="120"/>
                  </a:lnTo>
                  <a:lnTo>
                    <a:pt x="598" y="120"/>
                  </a:lnTo>
                  <a:lnTo>
                    <a:pt x="594" y="120"/>
                  </a:lnTo>
                  <a:lnTo>
                    <a:pt x="590" y="120"/>
                  </a:lnTo>
                  <a:lnTo>
                    <a:pt x="586" y="120"/>
                  </a:lnTo>
                  <a:lnTo>
                    <a:pt x="582" y="120"/>
                  </a:lnTo>
                  <a:lnTo>
                    <a:pt x="578" y="120"/>
                  </a:lnTo>
                  <a:lnTo>
                    <a:pt x="574" y="120"/>
                  </a:lnTo>
                  <a:lnTo>
                    <a:pt x="570" y="120"/>
                  </a:lnTo>
                  <a:lnTo>
                    <a:pt x="566" y="120"/>
                  </a:lnTo>
                  <a:lnTo>
                    <a:pt x="562" y="120"/>
                  </a:lnTo>
                  <a:lnTo>
                    <a:pt x="558" y="120"/>
                  </a:lnTo>
                  <a:lnTo>
                    <a:pt x="553" y="120"/>
                  </a:lnTo>
                  <a:lnTo>
                    <a:pt x="550" y="120"/>
                  </a:lnTo>
                  <a:lnTo>
                    <a:pt x="545" y="120"/>
                  </a:lnTo>
                  <a:lnTo>
                    <a:pt x="542" y="120"/>
                  </a:lnTo>
                  <a:lnTo>
                    <a:pt x="537" y="120"/>
                  </a:lnTo>
                  <a:lnTo>
                    <a:pt x="534" y="120"/>
                  </a:lnTo>
                  <a:lnTo>
                    <a:pt x="529" y="120"/>
                  </a:lnTo>
                  <a:lnTo>
                    <a:pt x="527" y="120"/>
                  </a:lnTo>
                  <a:lnTo>
                    <a:pt x="522" y="120"/>
                  </a:lnTo>
                  <a:lnTo>
                    <a:pt x="518" y="120"/>
                  </a:lnTo>
                  <a:lnTo>
                    <a:pt x="514" y="120"/>
                  </a:lnTo>
                  <a:lnTo>
                    <a:pt x="510" y="120"/>
                  </a:lnTo>
                  <a:lnTo>
                    <a:pt x="506" y="120"/>
                  </a:lnTo>
                  <a:lnTo>
                    <a:pt x="502" y="120"/>
                  </a:lnTo>
                  <a:lnTo>
                    <a:pt x="498" y="120"/>
                  </a:lnTo>
                  <a:lnTo>
                    <a:pt x="494" y="120"/>
                  </a:lnTo>
                  <a:lnTo>
                    <a:pt x="490" y="120"/>
                  </a:lnTo>
                  <a:lnTo>
                    <a:pt x="486" y="120"/>
                  </a:lnTo>
                  <a:lnTo>
                    <a:pt x="482" y="120"/>
                  </a:lnTo>
                  <a:lnTo>
                    <a:pt x="478" y="120"/>
                  </a:lnTo>
                  <a:lnTo>
                    <a:pt x="474" y="120"/>
                  </a:lnTo>
                  <a:lnTo>
                    <a:pt x="470" y="120"/>
                  </a:lnTo>
                  <a:lnTo>
                    <a:pt x="465" y="120"/>
                  </a:lnTo>
                  <a:lnTo>
                    <a:pt x="462" y="120"/>
                  </a:lnTo>
                  <a:lnTo>
                    <a:pt x="457" y="120"/>
                  </a:lnTo>
                  <a:lnTo>
                    <a:pt x="454" y="120"/>
                  </a:lnTo>
                  <a:lnTo>
                    <a:pt x="450" y="120"/>
                  </a:lnTo>
                  <a:lnTo>
                    <a:pt x="447" y="120"/>
                  </a:lnTo>
                  <a:lnTo>
                    <a:pt x="442" y="120"/>
                  </a:lnTo>
                  <a:lnTo>
                    <a:pt x="438" y="120"/>
                  </a:lnTo>
                  <a:lnTo>
                    <a:pt x="434" y="120"/>
                  </a:lnTo>
                  <a:lnTo>
                    <a:pt x="430" y="120"/>
                  </a:lnTo>
                  <a:lnTo>
                    <a:pt x="426" y="120"/>
                  </a:lnTo>
                  <a:lnTo>
                    <a:pt x="422" y="120"/>
                  </a:lnTo>
                  <a:lnTo>
                    <a:pt x="418" y="120"/>
                  </a:lnTo>
                  <a:lnTo>
                    <a:pt x="414" y="120"/>
                  </a:lnTo>
                  <a:lnTo>
                    <a:pt x="410" y="120"/>
                  </a:lnTo>
                  <a:lnTo>
                    <a:pt x="406" y="120"/>
                  </a:lnTo>
                  <a:lnTo>
                    <a:pt x="402" y="120"/>
                  </a:lnTo>
                  <a:lnTo>
                    <a:pt x="398" y="120"/>
                  </a:lnTo>
                  <a:lnTo>
                    <a:pt x="395" y="120"/>
                  </a:lnTo>
                  <a:lnTo>
                    <a:pt x="390" y="120"/>
                  </a:lnTo>
                  <a:lnTo>
                    <a:pt x="387" y="120"/>
                  </a:lnTo>
                  <a:lnTo>
                    <a:pt x="383" y="120"/>
                  </a:lnTo>
                  <a:lnTo>
                    <a:pt x="379" y="120"/>
                  </a:lnTo>
                  <a:lnTo>
                    <a:pt x="375" y="120"/>
                  </a:lnTo>
                  <a:lnTo>
                    <a:pt x="371" y="120"/>
                  </a:lnTo>
                  <a:lnTo>
                    <a:pt x="367" y="120"/>
                  </a:lnTo>
                  <a:lnTo>
                    <a:pt x="363" y="120"/>
                  </a:lnTo>
                  <a:lnTo>
                    <a:pt x="359" y="120"/>
                  </a:lnTo>
                  <a:lnTo>
                    <a:pt x="355" y="120"/>
                  </a:lnTo>
                  <a:lnTo>
                    <a:pt x="350" y="120"/>
                  </a:lnTo>
                  <a:lnTo>
                    <a:pt x="347" y="120"/>
                  </a:lnTo>
                  <a:lnTo>
                    <a:pt x="342" y="120"/>
                  </a:lnTo>
                  <a:lnTo>
                    <a:pt x="339" y="120"/>
                  </a:lnTo>
                  <a:lnTo>
                    <a:pt x="334" y="120"/>
                  </a:lnTo>
                  <a:lnTo>
                    <a:pt x="331" y="120"/>
                  </a:lnTo>
                  <a:lnTo>
                    <a:pt x="326" y="120"/>
                  </a:lnTo>
                  <a:lnTo>
                    <a:pt x="323" y="120"/>
                  </a:lnTo>
                  <a:lnTo>
                    <a:pt x="319" y="120"/>
                  </a:lnTo>
                  <a:lnTo>
                    <a:pt x="315" y="120"/>
                  </a:lnTo>
                  <a:lnTo>
                    <a:pt x="311" y="120"/>
                  </a:lnTo>
                  <a:lnTo>
                    <a:pt x="307" y="120"/>
                  </a:lnTo>
                  <a:lnTo>
                    <a:pt x="303" y="120"/>
                  </a:lnTo>
                  <a:lnTo>
                    <a:pt x="299" y="120"/>
                  </a:lnTo>
                  <a:lnTo>
                    <a:pt x="295" y="120"/>
                  </a:lnTo>
                  <a:lnTo>
                    <a:pt x="291" y="120"/>
                  </a:lnTo>
                  <a:lnTo>
                    <a:pt x="287" y="120"/>
                  </a:lnTo>
                  <a:lnTo>
                    <a:pt x="283" y="120"/>
                  </a:lnTo>
                  <a:lnTo>
                    <a:pt x="279" y="120"/>
                  </a:lnTo>
                  <a:lnTo>
                    <a:pt x="275" y="120"/>
                  </a:lnTo>
                  <a:lnTo>
                    <a:pt x="270" y="120"/>
                  </a:lnTo>
                  <a:lnTo>
                    <a:pt x="267" y="120"/>
                  </a:lnTo>
                  <a:lnTo>
                    <a:pt x="262" y="120"/>
                  </a:lnTo>
                  <a:lnTo>
                    <a:pt x="259" y="120"/>
                  </a:lnTo>
                  <a:lnTo>
                    <a:pt x="254" y="120"/>
                  </a:lnTo>
                  <a:lnTo>
                    <a:pt x="251" y="120"/>
                  </a:lnTo>
                  <a:lnTo>
                    <a:pt x="246" y="120"/>
                  </a:lnTo>
                  <a:lnTo>
                    <a:pt x="243" y="120"/>
                  </a:lnTo>
                  <a:lnTo>
                    <a:pt x="239" y="120"/>
                  </a:lnTo>
                  <a:lnTo>
                    <a:pt x="235" y="120"/>
                  </a:lnTo>
                  <a:lnTo>
                    <a:pt x="231" y="120"/>
                  </a:lnTo>
                  <a:lnTo>
                    <a:pt x="227" y="120"/>
                  </a:lnTo>
                  <a:lnTo>
                    <a:pt x="223" y="120"/>
                  </a:lnTo>
                  <a:lnTo>
                    <a:pt x="219" y="120"/>
                  </a:lnTo>
                  <a:lnTo>
                    <a:pt x="215" y="120"/>
                  </a:lnTo>
                  <a:lnTo>
                    <a:pt x="211" y="120"/>
                  </a:lnTo>
                  <a:lnTo>
                    <a:pt x="207" y="120"/>
                  </a:lnTo>
                  <a:lnTo>
                    <a:pt x="203" y="120"/>
                  </a:lnTo>
                  <a:lnTo>
                    <a:pt x="199" y="120"/>
                  </a:lnTo>
                  <a:lnTo>
                    <a:pt x="195" y="120"/>
                  </a:lnTo>
                  <a:lnTo>
                    <a:pt x="190" y="120"/>
                  </a:lnTo>
                  <a:lnTo>
                    <a:pt x="187" y="120"/>
                  </a:lnTo>
                  <a:lnTo>
                    <a:pt x="182" y="120"/>
                  </a:lnTo>
                  <a:lnTo>
                    <a:pt x="179" y="120"/>
                  </a:lnTo>
                  <a:lnTo>
                    <a:pt x="174" y="120"/>
                  </a:lnTo>
                  <a:lnTo>
                    <a:pt x="172" y="120"/>
                  </a:lnTo>
                  <a:lnTo>
                    <a:pt x="167" y="120"/>
                  </a:lnTo>
                  <a:lnTo>
                    <a:pt x="164" y="120"/>
                  </a:lnTo>
                  <a:lnTo>
                    <a:pt x="159" y="120"/>
                  </a:lnTo>
                  <a:lnTo>
                    <a:pt x="155" y="120"/>
                  </a:lnTo>
                  <a:lnTo>
                    <a:pt x="151" y="120"/>
                  </a:lnTo>
                  <a:lnTo>
                    <a:pt x="147" y="120"/>
                  </a:lnTo>
                  <a:lnTo>
                    <a:pt x="143" y="120"/>
                  </a:lnTo>
                  <a:lnTo>
                    <a:pt x="139" y="120"/>
                  </a:lnTo>
                  <a:lnTo>
                    <a:pt x="135" y="120"/>
                  </a:lnTo>
                  <a:lnTo>
                    <a:pt x="131" y="120"/>
                  </a:lnTo>
                  <a:lnTo>
                    <a:pt x="127" y="120"/>
                  </a:lnTo>
                  <a:lnTo>
                    <a:pt x="123" y="120"/>
                  </a:lnTo>
                  <a:lnTo>
                    <a:pt x="119" y="120"/>
                  </a:lnTo>
                  <a:lnTo>
                    <a:pt x="115" y="120"/>
                  </a:lnTo>
                  <a:lnTo>
                    <a:pt x="110" y="120"/>
                  </a:lnTo>
                  <a:lnTo>
                    <a:pt x="108" y="120"/>
                  </a:lnTo>
                  <a:lnTo>
                    <a:pt x="103" y="120"/>
                  </a:lnTo>
                  <a:lnTo>
                    <a:pt x="100" y="120"/>
                  </a:lnTo>
                  <a:lnTo>
                    <a:pt x="95" y="120"/>
                  </a:lnTo>
                  <a:lnTo>
                    <a:pt x="92" y="120"/>
                  </a:lnTo>
                  <a:lnTo>
                    <a:pt x="87" y="120"/>
                  </a:lnTo>
                  <a:lnTo>
                    <a:pt x="84" y="120"/>
                  </a:lnTo>
                  <a:lnTo>
                    <a:pt x="79" y="120"/>
                  </a:lnTo>
                  <a:lnTo>
                    <a:pt x="75" y="120"/>
                  </a:lnTo>
                  <a:lnTo>
                    <a:pt x="71" y="120"/>
                  </a:lnTo>
                  <a:lnTo>
                    <a:pt x="67" y="120"/>
                  </a:lnTo>
                  <a:lnTo>
                    <a:pt x="63" y="120"/>
                  </a:lnTo>
                  <a:lnTo>
                    <a:pt x="59" y="120"/>
                  </a:lnTo>
                  <a:lnTo>
                    <a:pt x="55" y="120"/>
                  </a:lnTo>
                  <a:lnTo>
                    <a:pt x="51" y="120"/>
                  </a:lnTo>
                  <a:lnTo>
                    <a:pt x="47" y="120"/>
                  </a:lnTo>
                  <a:lnTo>
                    <a:pt x="43" y="120"/>
                  </a:lnTo>
                  <a:lnTo>
                    <a:pt x="39" y="120"/>
                  </a:lnTo>
                  <a:lnTo>
                    <a:pt x="35" y="120"/>
                  </a:lnTo>
                  <a:lnTo>
                    <a:pt x="31" y="120"/>
                  </a:lnTo>
                  <a:lnTo>
                    <a:pt x="28" y="120"/>
                  </a:lnTo>
                  <a:lnTo>
                    <a:pt x="23" y="120"/>
                  </a:lnTo>
                  <a:lnTo>
                    <a:pt x="20" y="120"/>
                  </a:lnTo>
                  <a:lnTo>
                    <a:pt x="15" y="120"/>
                  </a:lnTo>
                  <a:lnTo>
                    <a:pt x="12" y="120"/>
                  </a:lnTo>
                  <a:lnTo>
                    <a:pt x="7" y="120"/>
                  </a:lnTo>
                  <a:lnTo>
                    <a:pt x="4" y="120"/>
                  </a:lnTo>
                  <a:lnTo>
                    <a:pt x="0" y="120"/>
                  </a:lnTo>
                </a:path>
              </a:pathLst>
            </a:custGeom>
            <a:solidFill>
              <a:srgbClr val="CC0000"/>
            </a:solidFill>
            <a:ln w="12700" cap="rnd">
              <a:noFill/>
              <a:round/>
              <a:headEnd/>
              <a:tailEnd/>
            </a:ln>
          </p:spPr>
          <p:txBody>
            <a:bodyPr/>
            <a:lstStyle/>
            <a:p>
              <a:endParaRPr lang="en-US"/>
            </a:p>
          </p:txBody>
        </p:sp>
        <p:sp>
          <p:nvSpPr>
            <p:cNvPr id="8211" name="Line 14"/>
            <p:cNvSpPr>
              <a:spLocks noChangeShapeType="1"/>
            </p:cNvSpPr>
            <p:nvPr/>
          </p:nvSpPr>
          <p:spPr bwMode="auto">
            <a:xfrm flipH="1">
              <a:off x="1683" y="2065"/>
              <a:ext cx="2420" cy="0"/>
            </a:xfrm>
            <a:prstGeom prst="line">
              <a:avLst/>
            </a:prstGeom>
            <a:noFill/>
            <a:ln w="12700">
              <a:solidFill>
                <a:srgbClr val="000000"/>
              </a:solidFill>
              <a:round/>
              <a:headEnd/>
              <a:tailEnd/>
            </a:ln>
          </p:spPr>
          <p:txBody>
            <a:bodyPr wrap="none" anchor="ctr"/>
            <a:lstStyle/>
            <a:p>
              <a:endParaRPr lang="en-US"/>
            </a:p>
          </p:txBody>
        </p:sp>
        <p:sp>
          <p:nvSpPr>
            <p:cNvPr id="8212" name="Line 15"/>
            <p:cNvSpPr>
              <a:spLocks noChangeShapeType="1"/>
            </p:cNvSpPr>
            <p:nvPr/>
          </p:nvSpPr>
          <p:spPr bwMode="auto">
            <a:xfrm flipH="1">
              <a:off x="3815" y="1688"/>
              <a:ext cx="29" cy="246"/>
            </a:xfrm>
            <a:prstGeom prst="line">
              <a:avLst/>
            </a:prstGeom>
            <a:noFill/>
            <a:ln w="25400">
              <a:solidFill>
                <a:srgbClr val="000000"/>
              </a:solidFill>
              <a:round/>
              <a:headEnd/>
              <a:tailEnd type="triangle" w="med" len="med"/>
            </a:ln>
          </p:spPr>
          <p:txBody>
            <a:bodyPr wrap="none" anchor="ctr"/>
            <a:lstStyle/>
            <a:p>
              <a:endParaRPr lang="en-US"/>
            </a:p>
          </p:txBody>
        </p:sp>
        <p:sp>
          <p:nvSpPr>
            <p:cNvPr id="8213" name="Rectangle 16"/>
            <p:cNvSpPr>
              <a:spLocks noChangeArrowheads="1"/>
            </p:cNvSpPr>
            <p:nvPr/>
          </p:nvSpPr>
          <p:spPr bwMode="auto">
            <a:xfrm flipH="1">
              <a:off x="3416" y="1298"/>
              <a:ext cx="796"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sp>
          <p:nvSpPr>
            <p:cNvPr id="8214" name="Rectangle 17"/>
            <p:cNvSpPr>
              <a:spLocks noChangeArrowheads="1"/>
            </p:cNvSpPr>
            <p:nvPr/>
          </p:nvSpPr>
          <p:spPr bwMode="auto">
            <a:xfrm flipH="1">
              <a:off x="2128" y="1784"/>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8215" name="Rectangle 18"/>
            <p:cNvSpPr>
              <a:spLocks noChangeArrowheads="1"/>
            </p:cNvSpPr>
            <p:nvPr/>
          </p:nvSpPr>
          <p:spPr bwMode="auto">
            <a:xfrm>
              <a:off x="2738" y="2558"/>
              <a:ext cx="35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a:t>
              </a:r>
            </a:p>
          </p:txBody>
        </p:sp>
        <p:graphicFrame>
          <p:nvGraphicFramePr>
            <p:cNvPr id="8196" name="Object 19">
              <a:hlinkClick r:id="" action="ppaction://ole?verb=0"/>
            </p:cNvPr>
            <p:cNvGraphicFramePr>
              <a:graphicFrameLocks/>
            </p:cNvGraphicFramePr>
            <p:nvPr/>
          </p:nvGraphicFramePr>
          <p:xfrm>
            <a:off x="3573" y="2614"/>
            <a:ext cx="591" cy="200"/>
          </p:xfrm>
          <a:graphic>
            <a:graphicData uri="http://schemas.openxmlformats.org/presentationml/2006/ole">
              <mc:AlternateContent xmlns:mc="http://schemas.openxmlformats.org/markup-compatibility/2006">
                <mc:Choice xmlns:v="urn:schemas-microsoft-com:vml" Requires="v">
                  <p:oleObj spid="_x0000_s158802" name="Equation" r:id="rId8" imgW="556920" imgH="150480" progId="Equation.2">
                    <p:embed/>
                  </p:oleObj>
                </mc:Choice>
                <mc:Fallback>
                  <p:oleObj name="Equation" r:id="rId8" imgW="556920" imgH="150480" progId="Equation.2">
                    <p:embed/>
                    <p:pic>
                      <p:nvPicPr>
                        <p:cNvPr id="0" name="Object 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3" y="2614"/>
                          <a:ext cx="5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6" name="Line 20"/>
            <p:cNvSpPr>
              <a:spLocks noChangeShapeType="1"/>
            </p:cNvSpPr>
            <p:nvPr/>
          </p:nvSpPr>
          <p:spPr bwMode="auto">
            <a:xfrm>
              <a:off x="1828" y="1832"/>
              <a:ext cx="125" cy="183"/>
            </a:xfrm>
            <a:prstGeom prst="line">
              <a:avLst/>
            </a:prstGeom>
            <a:noFill/>
            <a:ln w="25400">
              <a:solidFill>
                <a:srgbClr val="000000"/>
              </a:solidFill>
              <a:round/>
              <a:headEnd/>
              <a:tailEnd type="triangle" w="med" len="med"/>
            </a:ln>
          </p:spPr>
          <p:txBody>
            <a:bodyPr wrap="none" anchor="ctr"/>
            <a:lstStyle/>
            <a:p>
              <a:endParaRPr lang="en-US"/>
            </a:p>
          </p:txBody>
        </p:sp>
        <p:sp>
          <p:nvSpPr>
            <p:cNvPr id="8217" name="Rectangle 21"/>
            <p:cNvSpPr>
              <a:spLocks noChangeArrowheads="1"/>
            </p:cNvSpPr>
            <p:nvPr/>
          </p:nvSpPr>
          <p:spPr bwMode="auto">
            <a:xfrm flipH="1">
              <a:off x="1622" y="1442"/>
              <a:ext cx="796"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Rejection</a:t>
              </a:r>
            </a:p>
            <a:p>
              <a:r>
                <a:rPr lang="en-US" sz="1800" b="1" i="0">
                  <a:solidFill>
                    <a:schemeClr val="accent2"/>
                  </a:solidFill>
                </a:rPr>
                <a:t> Region</a:t>
              </a:r>
            </a:p>
          </p:txBody>
        </p:sp>
        <p:graphicFrame>
          <p:nvGraphicFramePr>
            <p:cNvPr id="8197" name="Object 22">
              <a:hlinkClick r:id="" action="ppaction://ole?verb=0"/>
            </p:cNvPr>
            <p:cNvGraphicFramePr>
              <a:graphicFrameLocks/>
            </p:cNvGraphicFramePr>
            <p:nvPr/>
          </p:nvGraphicFramePr>
          <p:xfrm>
            <a:off x="1767" y="2554"/>
            <a:ext cx="691" cy="192"/>
          </p:xfrm>
          <a:graphic>
            <a:graphicData uri="http://schemas.openxmlformats.org/presentationml/2006/ole">
              <mc:AlternateContent xmlns:mc="http://schemas.openxmlformats.org/markup-compatibility/2006">
                <mc:Choice xmlns:v="urn:schemas-microsoft-com:vml" Requires="v">
                  <p:oleObj spid="_x0000_s158803" name="Equation" r:id="rId10" imgW="658800" imgH="150480" progId="Equation.2">
                    <p:embed/>
                  </p:oleObj>
                </mc:Choice>
                <mc:Fallback>
                  <p:oleObj name="Equation" r:id="rId10" imgW="658800" imgH="150480" progId="Equation.2">
                    <p:embed/>
                    <p:pic>
                      <p:nvPicPr>
                        <p:cNvPr id="0" name="Object 2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7" y="2554"/>
                          <a:ext cx="6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23">
              <a:hlinkClick r:id="" action="ppaction://ole?verb=0"/>
            </p:cNvPr>
            <p:cNvGraphicFramePr>
              <a:graphicFrameLocks/>
            </p:cNvGraphicFramePr>
            <p:nvPr/>
          </p:nvGraphicFramePr>
          <p:xfrm>
            <a:off x="3698" y="940"/>
            <a:ext cx="522" cy="409"/>
          </p:xfrm>
          <a:graphic>
            <a:graphicData uri="http://schemas.openxmlformats.org/presentationml/2006/ole">
              <mc:AlternateContent xmlns:mc="http://schemas.openxmlformats.org/markup-compatibility/2006">
                <mc:Choice xmlns:v="urn:schemas-microsoft-com:vml" Requires="v">
                  <p:oleObj spid="_x0000_s158804" name="Equation" r:id="rId12" imgW="544320" imgH="392040" progId="Equation.2">
                    <p:embed/>
                  </p:oleObj>
                </mc:Choice>
                <mc:Fallback>
                  <p:oleObj name="Equation" r:id="rId12" imgW="544320" imgH="392040" progId="Equation.2">
                    <p:embed/>
                    <p:pic>
                      <p:nvPicPr>
                        <p:cNvPr id="0" name="Object 2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8" y="940"/>
                          <a:ext cx="522"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24">
              <a:hlinkClick r:id="" action="ppaction://ole?verb=0"/>
            </p:cNvPr>
            <p:cNvGraphicFramePr>
              <a:graphicFrameLocks/>
            </p:cNvGraphicFramePr>
            <p:nvPr/>
          </p:nvGraphicFramePr>
          <p:xfrm>
            <a:off x="1652" y="1011"/>
            <a:ext cx="504" cy="398"/>
          </p:xfrm>
          <a:graphic>
            <a:graphicData uri="http://schemas.openxmlformats.org/presentationml/2006/ole">
              <mc:AlternateContent xmlns:mc="http://schemas.openxmlformats.org/markup-compatibility/2006">
                <mc:Choice xmlns:v="urn:schemas-microsoft-com:vml" Requires="v">
                  <p:oleObj spid="_x0000_s158805" name="Equation" r:id="rId14" imgW="544320" imgH="392040" progId="Equation.2">
                    <p:embed/>
                  </p:oleObj>
                </mc:Choice>
                <mc:Fallback>
                  <p:oleObj name="Equation" r:id="rId14" imgW="544320" imgH="392040" progId="Equation.2">
                    <p:embed/>
                    <p:pic>
                      <p:nvPicPr>
                        <p:cNvPr id="0" name="Object 2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2" y="1011"/>
                          <a:ext cx="504"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8" name="Rectangle 25"/>
            <p:cNvSpPr>
              <a:spLocks noChangeArrowheads="1"/>
            </p:cNvSpPr>
            <p:nvPr/>
          </p:nvSpPr>
          <p:spPr bwMode="auto">
            <a:xfrm>
              <a:off x="1832" y="2098"/>
              <a:ext cx="554" cy="229"/>
            </a:xfrm>
            <a:prstGeom prst="rect">
              <a:avLst/>
            </a:prstGeom>
            <a:noFill/>
            <a:ln w="12700">
              <a:noFill/>
              <a:miter lim="800000"/>
              <a:headEnd/>
              <a:tailEnd/>
            </a:ln>
          </p:spPr>
          <p:txBody>
            <a:bodyPr wrap="none" lIns="90488" tIns="44450" rIns="90488" bIns="44450">
              <a:spAutoFit/>
            </a:bodyPr>
            <a:lstStyle/>
            <a:p>
              <a:pPr algn="ctr"/>
              <a:r>
                <a:rPr lang="en-US" sz="1800" b="1" i="0">
                  <a:solidFill>
                    <a:schemeClr val="bg2"/>
                  </a:solidFill>
                  <a:latin typeface="Arial" pitchFamily="34" charset="0"/>
                </a:rPr>
                <a:t>72,223</a:t>
              </a:r>
            </a:p>
          </p:txBody>
        </p:sp>
        <p:sp>
          <p:nvSpPr>
            <p:cNvPr id="8219" name="Rectangle 26"/>
            <p:cNvSpPr>
              <a:spLocks noChangeArrowheads="1"/>
            </p:cNvSpPr>
            <p:nvPr/>
          </p:nvSpPr>
          <p:spPr bwMode="auto">
            <a:xfrm>
              <a:off x="3464" y="2098"/>
              <a:ext cx="554" cy="229"/>
            </a:xfrm>
            <a:prstGeom prst="rect">
              <a:avLst/>
            </a:prstGeom>
            <a:noFill/>
            <a:ln w="12700">
              <a:noFill/>
              <a:miter lim="800000"/>
              <a:headEnd/>
              <a:tailEnd/>
            </a:ln>
          </p:spPr>
          <p:txBody>
            <a:bodyPr wrap="none" lIns="90488" tIns="44450" rIns="90488" bIns="44450">
              <a:spAutoFit/>
            </a:bodyPr>
            <a:lstStyle/>
            <a:p>
              <a:pPr algn="ctr"/>
              <a:r>
                <a:rPr lang="en-US" sz="1800" b="1" i="0">
                  <a:solidFill>
                    <a:schemeClr val="bg2"/>
                  </a:solidFill>
                  <a:latin typeface="Arial" pitchFamily="34" charset="0"/>
                </a:rPr>
                <a:t>77,605</a:t>
              </a:r>
            </a:p>
          </p:txBody>
        </p:sp>
        <p:sp>
          <p:nvSpPr>
            <p:cNvPr id="8220" name="Line 27"/>
            <p:cNvSpPr>
              <a:spLocks noChangeShapeType="1"/>
            </p:cNvSpPr>
            <p:nvPr/>
          </p:nvSpPr>
          <p:spPr bwMode="auto">
            <a:xfrm>
              <a:off x="1680" y="2544"/>
              <a:ext cx="2488" cy="0"/>
            </a:xfrm>
            <a:prstGeom prst="line">
              <a:avLst/>
            </a:prstGeom>
            <a:noFill/>
            <a:ln w="12700">
              <a:solidFill>
                <a:schemeClr val="bg2"/>
              </a:solidFill>
              <a:round/>
              <a:headEnd/>
              <a:tailEnd/>
            </a:ln>
          </p:spPr>
          <p:txBody>
            <a:bodyPr wrap="none" anchor="ctr"/>
            <a:lstStyle/>
            <a:p>
              <a:endParaRPr lang="en-US"/>
            </a:p>
          </p:txBody>
        </p:sp>
        <p:sp>
          <p:nvSpPr>
            <p:cNvPr id="8221" name="Line 28"/>
            <p:cNvSpPr>
              <a:spLocks noChangeShapeType="1"/>
            </p:cNvSpPr>
            <p:nvPr/>
          </p:nvSpPr>
          <p:spPr bwMode="auto">
            <a:xfrm flipV="1">
              <a:off x="2889" y="2474"/>
              <a:ext cx="0" cy="104"/>
            </a:xfrm>
            <a:prstGeom prst="line">
              <a:avLst/>
            </a:prstGeom>
            <a:noFill/>
            <a:ln w="12700">
              <a:solidFill>
                <a:schemeClr val="bg2"/>
              </a:solidFill>
              <a:round/>
              <a:headEnd/>
              <a:tailEnd/>
            </a:ln>
          </p:spPr>
          <p:txBody>
            <a:bodyPr wrap="none" anchor="ctr"/>
            <a:lstStyle/>
            <a:p>
              <a:endParaRPr lang="en-US"/>
            </a:p>
          </p:txBody>
        </p:sp>
        <p:sp>
          <p:nvSpPr>
            <p:cNvPr id="8222" name="Line 29"/>
            <p:cNvSpPr>
              <a:spLocks noChangeShapeType="1"/>
            </p:cNvSpPr>
            <p:nvPr/>
          </p:nvSpPr>
          <p:spPr bwMode="auto">
            <a:xfrm flipV="1">
              <a:off x="3714" y="2024"/>
              <a:ext cx="0" cy="104"/>
            </a:xfrm>
            <a:prstGeom prst="line">
              <a:avLst/>
            </a:prstGeom>
            <a:noFill/>
            <a:ln w="12700">
              <a:solidFill>
                <a:schemeClr val="bg2"/>
              </a:solidFill>
              <a:round/>
              <a:headEnd/>
              <a:tailEnd/>
            </a:ln>
          </p:spPr>
          <p:txBody>
            <a:bodyPr wrap="none" anchor="ctr"/>
            <a:lstStyle/>
            <a:p>
              <a:endParaRPr lang="en-US"/>
            </a:p>
          </p:txBody>
        </p:sp>
        <p:sp>
          <p:nvSpPr>
            <p:cNvPr id="8223" name="Line 30"/>
            <p:cNvSpPr>
              <a:spLocks noChangeShapeType="1"/>
            </p:cNvSpPr>
            <p:nvPr/>
          </p:nvSpPr>
          <p:spPr bwMode="auto">
            <a:xfrm flipV="1">
              <a:off x="3714" y="2474"/>
              <a:ext cx="0" cy="104"/>
            </a:xfrm>
            <a:prstGeom prst="line">
              <a:avLst/>
            </a:prstGeom>
            <a:noFill/>
            <a:ln w="12700">
              <a:solidFill>
                <a:schemeClr val="bg2"/>
              </a:solidFill>
              <a:round/>
              <a:headEnd/>
              <a:tailEnd/>
            </a:ln>
          </p:spPr>
          <p:txBody>
            <a:bodyPr wrap="none" anchor="ctr"/>
            <a:lstStyle/>
            <a:p>
              <a:endParaRPr lang="en-US"/>
            </a:p>
          </p:txBody>
        </p:sp>
        <p:sp>
          <p:nvSpPr>
            <p:cNvPr id="8224" name="Line 31"/>
            <p:cNvSpPr>
              <a:spLocks noChangeShapeType="1"/>
            </p:cNvSpPr>
            <p:nvPr/>
          </p:nvSpPr>
          <p:spPr bwMode="auto">
            <a:xfrm flipV="1">
              <a:off x="2076" y="2024"/>
              <a:ext cx="0" cy="104"/>
            </a:xfrm>
            <a:prstGeom prst="line">
              <a:avLst/>
            </a:prstGeom>
            <a:noFill/>
            <a:ln w="12700">
              <a:solidFill>
                <a:schemeClr val="bg2"/>
              </a:solidFill>
              <a:round/>
              <a:headEnd/>
              <a:tailEnd/>
            </a:ln>
          </p:spPr>
          <p:txBody>
            <a:bodyPr wrap="none" anchor="ctr"/>
            <a:lstStyle/>
            <a:p>
              <a:endParaRPr lang="en-US"/>
            </a:p>
          </p:txBody>
        </p:sp>
        <p:sp>
          <p:nvSpPr>
            <p:cNvPr id="8225" name="Line 32"/>
            <p:cNvSpPr>
              <a:spLocks noChangeShapeType="1"/>
            </p:cNvSpPr>
            <p:nvPr/>
          </p:nvSpPr>
          <p:spPr bwMode="auto">
            <a:xfrm flipV="1">
              <a:off x="2076" y="2474"/>
              <a:ext cx="0" cy="104"/>
            </a:xfrm>
            <a:prstGeom prst="line">
              <a:avLst/>
            </a:prstGeom>
            <a:noFill/>
            <a:ln w="12700">
              <a:solidFill>
                <a:schemeClr val="bg2"/>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r>
              <a:rPr lang="en-US" sz="3600" smtClean="0"/>
              <a:t>Demonstration Problem using Excel </a:t>
            </a:r>
            <a:br>
              <a:rPr lang="en-US" sz="3600" smtClean="0"/>
            </a:br>
            <a:endParaRPr lang="en-US" sz="3600" smtClean="0"/>
          </a:p>
        </p:txBody>
      </p:sp>
      <p:pic>
        <p:nvPicPr>
          <p:cNvPr id="79875" name="Picture 8"/>
          <p:cNvPicPr>
            <a:picLocks noGrp="1" noChangeAspect="1" noChangeArrowheads="1"/>
          </p:cNvPicPr>
          <p:nvPr>
            <p:ph idx="1"/>
          </p:nvPr>
        </p:nvPicPr>
        <p:blipFill>
          <a:blip r:embed="rId2" cstate="print"/>
          <a:srcRect/>
          <a:stretch>
            <a:fillRect/>
          </a:stretch>
        </p:blipFill>
        <p:spPr>
          <a:xfrm>
            <a:off x="2438400" y="1524000"/>
            <a:ext cx="4005263" cy="4724400"/>
          </a:xfr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3600" smtClean="0"/>
              <a:t>Demonstration Problem using Excel </a:t>
            </a:r>
            <a:br>
              <a:rPr lang="en-US" sz="3600" smtClean="0"/>
            </a:br>
            <a:endParaRPr lang="en-US" sz="3600" smtClean="0"/>
          </a:p>
        </p:txBody>
      </p:sp>
      <p:graphicFrame>
        <p:nvGraphicFramePr>
          <p:cNvPr id="119551" name="Group 767"/>
          <p:cNvGraphicFramePr>
            <a:graphicFrameLocks noGrp="1"/>
          </p:cNvGraphicFramePr>
          <p:nvPr>
            <p:ph idx="1"/>
          </p:nvPr>
        </p:nvGraphicFramePr>
        <p:xfrm>
          <a:off x="685800" y="1752600"/>
          <a:ext cx="7772400" cy="4400550"/>
        </p:xfrm>
        <a:graphic>
          <a:graphicData uri="http://schemas.openxmlformats.org/drawingml/2006/table">
            <a:tbl>
              <a:tblPr/>
              <a:tblGrid>
                <a:gridCol w="2547938"/>
                <a:gridCol w="2419350"/>
                <a:gridCol w="466725"/>
                <a:gridCol w="468312"/>
                <a:gridCol w="466725"/>
                <a:gridCol w="468313"/>
                <a:gridCol w="466725"/>
                <a:gridCol w="468312"/>
              </a:tblGrid>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H</a:t>
                      </a:r>
                      <a:r>
                        <a:rPr kumimoji="0" lang="en-US" sz="1400" b="1" i="0" u="none" strike="noStrike" cap="none" normalizeH="0" baseline="-30000" smtClean="0">
                          <a:ln>
                            <a:noFill/>
                          </a:ln>
                          <a:solidFill>
                            <a:schemeClr val="bg2"/>
                          </a:solidFill>
                          <a:effectLst/>
                          <a:latin typeface="Times New Roman" pitchFamily="18" charset="0"/>
                          <a:cs typeface="Times New Roman" pitchFamily="18" charset="0"/>
                        </a:rPr>
                        <a:t>0</a:t>
                      </a: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a:t>
                      </a:r>
                      <a:r>
                        <a:rPr kumimoji="0" lang="en-US" sz="1400" b="1" i="0" u="none" strike="noStrike" cap="none" normalizeH="0" baseline="0" smtClean="0">
                          <a:ln>
                            <a:noFill/>
                          </a:ln>
                          <a:solidFill>
                            <a:schemeClr val="bg2"/>
                          </a:solidFill>
                          <a:effectLst/>
                          <a:latin typeface="Symbol" pitchFamily="18" charset="2"/>
                          <a:cs typeface="Times New Roman" pitchFamily="18" charset="0"/>
                        </a:rPr>
                        <a:t>m</a:t>
                      </a: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H</a:t>
                      </a:r>
                      <a:r>
                        <a:rPr kumimoji="0" lang="en-US" sz="1400" b="1" i="0" u="none" strike="noStrike" cap="none" normalizeH="0" baseline="-30000" smtClean="0">
                          <a:ln>
                            <a:noFill/>
                          </a:ln>
                          <a:solidFill>
                            <a:schemeClr val="bg2"/>
                          </a:solidFill>
                          <a:effectLst/>
                          <a:latin typeface="Times New Roman" pitchFamily="18" charset="0"/>
                          <a:cs typeface="Times New Roman" pitchFamily="18" charset="0"/>
                        </a:rPr>
                        <a:t>a</a:t>
                      </a: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a:t>
                      </a:r>
                      <a:r>
                        <a:rPr kumimoji="0" lang="en-US" sz="1400" b="1" i="0" u="none" strike="noStrike" cap="none" normalizeH="0" baseline="0" smtClean="0">
                          <a:ln>
                            <a:noFill/>
                          </a:ln>
                          <a:solidFill>
                            <a:schemeClr val="bg2"/>
                          </a:solidFill>
                          <a:effectLst/>
                          <a:latin typeface="Symbol" pitchFamily="18" charset="2"/>
                          <a:cs typeface="Times New Roman" pitchFamily="18" charset="0"/>
                        </a:rPr>
                        <a:t>m</a:t>
                      </a: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&lt;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03200">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222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206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206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2066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34950">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26035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n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=COUNT(A4:H7)</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18097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Symbol" pitchFamily="18" charset="2"/>
                          <a:cs typeface="Arial" pitchFamily="34" charset="0"/>
                        </a:rPr>
                        <a:t>a</a:t>
                      </a:r>
                      <a:r>
                        <a:rPr kumimoji="0" lang="en-US" sz="1400" b="1" i="0" u="none" strike="noStrike" cap="none" normalizeH="0" baseline="0" smtClean="0">
                          <a:ln>
                            <a:noFill/>
                          </a:ln>
                          <a:solidFill>
                            <a:schemeClr val="bg2"/>
                          </a:solidFill>
                          <a:effectLst/>
                          <a:latin typeface="Arial" pitchFamily="34" charset="0"/>
                          <a:cs typeface="Arial" pitchFamily="34" charset="0"/>
                        </a:rPr>
                        <a:t>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0.05</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Mean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=AVERAGE(A4:H7)</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 =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=STDEV(A4:H7)</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Std Error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=B12/SQRT(B9)</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Z =</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=(B11-B1)/B13</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r h="18097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p-Value</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=NORMSDIST(B14)</a:t>
                      </a:r>
                      <a:endParaRPr kumimoji="0"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0" i="0" u="none" strike="noStrike" cap="none" normalizeH="0" baseline="0" smtClean="0">
                        <a:ln>
                          <a:noFill/>
                        </a:ln>
                        <a:solidFill>
                          <a:schemeClr val="bg2"/>
                        </a:solidFill>
                        <a:effectLst/>
                        <a:latin typeface="Times New Roman" pitchFamily="18" charset="0"/>
                      </a:endParaRPr>
                    </a:p>
                  </a:txBody>
                  <a:tcPr anchor="b"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tx1"/>
                    </a:solid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914400"/>
          </a:xfrm>
        </p:spPr>
        <p:txBody>
          <a:bodyPr/>
          <a:lstStyle/>
          <a:p>
            <a:r>
              <a:rPr lang="en-US" dirty="0" smtClean="0"/>
              <a:t>An exercise</a:t>
            </a:r>
            <a:endParaRPr lang="en-US" dirty="0"/>
          </a:p>
        </p:txBody>
      </p:sp>
      <p:sp>
        <p:nvSpPr>
          <p:cNvPr id="6" name="Rectangle 3"/>
          <p:cNvSpPr txBox="1">
            <a:spLocks noChangeArrowheads="1"/>
          </p:cNvSpPr>
          <p:nvPr/>
        </p:nvSpPr>
        <p:spPr bwMode="auto">
          <a:xfrm>
            <a:off x="457200" y="1752601"/>
            <a:ext cx="8229600" cy="3962400"/>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fontAlgn="base" hangingPunct="0">
              <a:lnSpc>
                <a:spcPct val="80000"/>
              </a:lnSpc>
              <a:spcBef>
                <a:spcPct val="20000"/>
              </a:spcBef>
              <a:spcAft>
                <a:spcPct val="0"/>
              </a:spcAft>
            </a:pPr>
            <a:r>
              <a:rPr lang="en-US" sz="3200" dirty="0" smtClean="0">
                <a:solidFill>
                  <a:srgbClr val="7030A0"/>
                </a:solidFill>
              </a:rPr>
              <a:t>SAT score distribution for India:</a:t>
            </a:r>
          </a:p>
          <a:p>
            <a:pPr marL="342900" lvl="0" indent="-342900" eaLnBrk="0" fontAlgn="base" hangingPunct="0">
              <a:lnSpc>
                <a:spcPct val="80000"/>
              </a:lnSpc>
              <a:spcBef>
                <a:spcPct val="20000"/>
              </a:spcBef>
              <a:spcAft>
                <a:spcPct val="0"/>
              </a:spcAft>
            </a:pPr>
            <a:r>
              <a:rPr lang="en-US" sz="3200" dirty="0" smtClean="0">
                <a:solidFill>
                  <a:srgbClr val="7030A0"/>
                </a:solidFill>
              </a:rPr>
              <a:t> </a:t>
            </a:r>
            <a:br>
              <a:rPr lang="en-US" sz="3200" dirty="0" smtClean="0">
                <a:solidFill>
                  <a:srgbClr val="7030A0"/>
                </a:solidFill>
              </a:rPr>
            </a:br>
            <a:r>
              <a:rPr lang="en-US" sz="3200" dirty="0" smtClean="0">
                <a:solidFill>
                  <a:srgbClr val="7030A0"/>
                </a:solidFill>
              </a:rPr>
              <a:t>Population mean = 500,</a:t>
            </a:r>
          </a:p>
          <a:p>
            <a:pPr marL="342900" lvl="0" indent="-342900" eaLnBrk="0" fontAlgn="base" hangingPunct="0">
              <a:lnSpc>
                <a:spcPct val="80000"/>
              </a:lnSpc>
              <a:spcBef>
                <a:spcPct val="20000"/>
              </a:spcBef>
              <a:spcAft>
                <a:spcPct val="0"/>
              </a:spcAft>
            </a:pPr>
            <a:r>
              <a:rPr lang="en-US" sz="3200" dirty="0" smtClean="0">
                <a:solidFill>
                  <a:srgbClr val="7030A0"/>
                </a:solidFill>
              </a:rPr>
              <a:t>   Population st.dev. = 100</a:t>
            </a:r>
          </a:p>
          <a:p>
            <a:pPr marL="342900" lvl="0" indent="-342900" eaLnBrk="0" fontAlgn="base" hangingPunct="0">
              <a:lnSpc>
                <a:spcPct val="80000"/>
              </a:lnSpc>
              <a:spcBef>
                <a:spcPct val="20000"/>
              </a:spcBef>
              <a:spcAft>
                <a:spcPct val="0"/>
              </a:spcAft>
            </a:pPr>
            <a:r>
              <a:rPr lang="en-US" sz="3200" dirty="0" smtClean="0">
                <a:solidFill>
                  <a:srgbClr val="7030A0"/>
                </a:solidFill>
              </a:rPr>
              <a:t>   Sample mean of 35 students = 541</a:t>
            </a:r>
          </a:p>
          <a:p>
            <a:pPr marL="342900" lvl="0" indent="-342900" eaLnBrk="0" fontAlgn="base" hangingPunct="0">
              <a:lnSpc>
                <a:spcPct val="80000"/>
              </a:lnSpc>
              <a:spcBef>
                <a:spcPct val="20000"/>
              </a:spcBef>
              <a:spcAft>
                <a:spcPct val="0"/>
              </a:spcAft>
            </a:pPr>
            <a:r>
              <a:rPr kumimoji="1" lang="en-US" sz="3200" b="0" i="0" u="none" strike="noStrike" kern="0" cap="none" spc="0" normalizeH="0" baseline="0" noProof="0" dirty="0" smtClean="0">
                <a:ln>
                  <a:noFill/>
                </a:ln>
                <a:solidFill>
                  <a:srgbClr val="7030A0"/>
                </a:solidFill>
                <a:effectLst/>
                <a:uLnTx/>
                <a:uFillTx/>
                <a:latin typeface="+mn-lt"/>
                <a:ea typeface="+mn-ea"/>
                <a:cs typeface="+mn-cs"/>
              </a:rPr>
              <a:t>   Develop and test Hypothesis</a:t>
            </a:r>
            <a:endParaRPr kumimoji="1" lang="en-US" sz="3200" b="0" i="0" u="none" strike="noStrike" kern="0" cap="none" spc="0" normalizeH="0" baseline="0" noProof="0" dirty="0">
              <a:ln>
                <a:noFill/>
              </a:ln>
              <a:solidFill>
                <a:srgbClr val="7030A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914400"/>
          </a:xfrm>
        </p:spPr>
        <p:txBody>
          <a:bodyPr/>
          <a:lstStyle/>
          <a:p>
            <a:r>
              <a:rPr lang="en-US" dirty="0" smtClean="0"/>
              <a:t>Application</a:t>
            </a:r>
            <a:endParaRPr lang="en-US" dirty="0"/>
          </a:p>
        </p:txBody>
      </p:sp>
      <p:sp>
        <p:nvSpPr>
          <p:cNvPr id="6" name="Rectangle 3"/>
          <p:cNvSpPr txBox="1">
            <a:spLocks noChangeArrowheads="1"/>
          </p:cNvSpPr>
          <p:nvPr/>
        </p:nvSpPr>
        <p:spPr bwMode="auto">
          <a:xfrm>
            <a:off x="457200" y="1752601"/>
            <a:ext cx="8229600" cy="3962400"/>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eaLnBrk="0" fontAlgn="base" hangingPunct="0">
              <a:lnSpc>
                <a:spcPct val="80000"/>
              </a:lnSpc>
              <a:spcBef>
                <a:spcPct val="20000"/>
              </a:spcBef>
              <a:spcAft>
                <a:spcPct val="0"/>
              </a:spcAft>
            </a:pPr>
            <a:r>
              <a:rPr kumimoji="1" lang="en-US" sz="3200" b="0" i="0" u="none" strike="noStrike" kern="0" cap="none" spc="0" normalizeH="0" baseline="0" noProof="0" dirty="0" smtClean="0">
                <a:ln>
                  <a:noFill/>
                </a:ln>
                <a:solidFill>
                  <a:schemeClr val="accent1"/>
                </a:solidFill>
                <a:effectLst/>
                <a:uLnTx/>
                <a:uFillTx/>
                <a:latin typeface="+mn-lt"/>
                <a:ea typeface="+mn-ea"/>
                <a:cs typeface="+mn-cs"/>
              </a:rPr>
              <a:t>	</a:t>
            </a:r>
            <a:r>
              <a:rPr kumimoji="1" lang="en-US" sz="3200" b="1" kern="0" dirty="0">
                <a:solidFill>
                  <a:schemeClr val="accent1"/>
                </a:solidFill>
              </a:rPr>
              <a:t>Each day, the Indian Custom Service (ICS) has historically intercepted about </a:t>
            </a:r>
            <a:r>
              <a:rPr kumimoji="1" lang="en-US" sz="3200" b="1" kern="0" dirty="0" err="1">
                <a:solidFill>
                  <a:schemeClr val="accent1"/>
                </a:solidFill>
              </a:rPr>
              <a:t>Rs</a:t>
            </a:r>
            <a:r>
              <a:rPr kumimoji="1" lang="en-US" sz="3200" b="1" kern="0" dirty="0">
                <a:solidFill>
                  <a:schemeClr val="accent1"/>
                </a:solidFill>
              </a:rPr>
              <a:t>. 28 </a:t>
            </a:r>
            <a:r>
              <a:rPr kumimoji="1" lang="en-US" sz="3200" b="1" kern="0" dirty="0" err="1">
                <a:solidFill>
                  <a:schemeClr val="accent1"/>
                </a:solidFill>
              </a:rPr>
              <a:t>Lacs</a:t>
            </a:r>
            <a:r>
              <a:rPr kumimoji="1" lang="en-US" sz="3200" b="1" kern="0" dirty="0">
                <a:solidFill>
                  <a:schemeClr val="accent1"/>
                </a:solidFill>
              </a:rPr>
              <a:t> in the contraband goods being smuggled into the country, with the standard deviation of </a:t>
            </a:r>
            <a:r>
              <a:rPr kumimoji="1" lang="en-US" sz="3200" b="1" kern="0" dirty="0" err="1">
                <a:solidFill>
                  <a:schemeClr val="accent1"/>
                </a:solidFill>
              </a:rPr>
              <a:t>Rs</a:t>
            </a:r>
            <a:r>
              <a:rPr kumimoji="1" lang="en-US" sz="3200" b="1" kern="0" dirty="0">
                <a:solidFill>
                  <a:schemeClr val="accent1"/>
                </a:solidFill>
              </a:rPr>
              <a:t>. 16 </a:t>
            </a:r>
            <a:r>
              <a:rPr kumimoji="1" lang="en-US" sz="3200" b="1" kern="0" dirty="0" err="1">
                <a:solidFill>
                  <a:schemeClr val="accent1"/>
                </a:solidFill>
              </a:rPr>
              <a:t>Lacs</a:t>
            </a:r>
            <a:r>
              <a:rPr kumimoji="1" lang="en-US" sz="3200" b="1" kern="0" dirty="0">
                <a:solidFill>
                  <a:schemeClr val="accent1"/>
                </a:solidFill>
              </a:rPr>
              <a:t> per day. On 64 randomly chosen days in 2010, the ICS intercepted an average of </a:t>
            </a:r>
            <a:r>
              <a:rPr kumimoji="1" lang="en-US" sz="3200" b="1" kern="0" dirty="0" err="1">
                <a:solidFill>
                  <a:schemeClr val="accent1"/>
                </a:solidFill>
              </a:rPr>
              <a:t>Rs</a:t>
            </a:r>
            <a:r>
              <a:rPr kumimoji="1" lang="en-US" sz="3200" b="1" kern="0" dirty="0">
                <a:solidFill>
                  <a:schemeClr val="accent1"/>
                </a:solidFill>
              </a:rPr>
              <a:t>. 30.3 </a:t>
            </a:r>
            <a:r>
              <a:rPr kumimoji="1" lang="en-US" sz="3200" b="1" kern="0" dirty="0" err="1">
                <a:solidFill>
                  <a:schemeClr val="accent1"/>
                </a:solidFill>
              </a:rPr>
              <a:t>Lacs</a:t>
            </a:r>
            <a:r>
              <a:rPr kumimoji="1" lang="en-US" sz="3200" b="1" kern="0" dirty="0">
                <a:solidFill>
                  <a:schemeClr val="accent1"/>
                </a:solidFill>
              </a:rPr>
              <a:t> in the contraband goods. What would you suggest the Commissioner about the smuggling as compared to historic level.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331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3317" name="Rectangle 4"/>
          <p:cNvSpPr>
            <a:spLocks noGrp="1" noChangeArrowheads="1"/>
          </p:cNvSpPr>
          <p:nvPr>
            <p:ph type="title"/>
          </p:nvPr>
        </p:nvSpPr>
        <p:spPr>
          <a:xfrm>
            <a:off x="381000" y="685800"/>
            <a:ext cx="8458200" cy="1143000"/>
          </a:xfrm>
          <a:noFill/>
        </p:spPr>
        <p:txBody>
          <a:bodyPr lIns="90488" tIns="44450" rIns="90488" bIns="44450"/>
          <a:lstStyle/>
          <a:p>
            <a:r>
              <a:rPr lang="en-US" dirty="0" smtClean="0"/>
              <a:t>Two-tailed Test:  Small Sample,</a:t>
            </a:r>
            <a:br>
              <a:rPr lang="en-US" dirty="0" smtClean="0"/>
            </a:br>
            <a:r>
              <a:rPr lang="en-US" i="1" dirty="0" smtClean="0">
                <a:latin typeface="Symbol" pitchFamily="18" charset="2"/>
              </a:rPr>
              <a:t></a:t>
            </a:r>
            <a:r>
              <a:rPr lang="en-US" dirty="0" smtClean="0"/>
              <a:t> Unknown, </a:t>
            </a:r>
            <a:r>
              <a:rPr lang="en-US" i="1" dirty="0" smtClean="0">
                <a:latin typeface="Symbol" pitchFamily="18" charset="2"/>
              </a:rPr>
              <a:t></a:t>
            </a:r>
            <a:r>
              <a:rPr lang="en-US" dirty="0" smtClean="0"/>
              <a:t> = .05</a:t>
            </a:r>
          </a:p>
        </p:txBody>
      </p:sp>
      <p:sp>
        <p:nvSpPr>
          <p:cNvPr id="13318" name="Rectangle 5"/>
          <p:cNvSpPr>
            <a:spLocks noGrp="1" noChangeArrowheads="1"/>
          </p:cNvSpPr>
          <p:nvPr>
            <p:ph type="body" idx="1"/>
          </p:nvPr>
        </p:nvSpPr>
        <p:spPr>
          <a:xfrm>
            <a:off x="685800" y="2286000"/>
            <a:ext cx="7772400" cy="2740025"/>
          </a:xfrm>
          <a:solidFill>
            <a:srgbClr val="CCFFCC"/>
          </a:solidFill>
        </p:spPr>
        <p:txBody>
          <a:bodyPr lIns="90488" tIns="44450" rIns="90488" bIns="44450"/>
          <a:lstStyle/>
          <a:p>
            <a:pPr marL="1714500" indent="-1714500" algn="ctr">
              <a:buFontTx/>
              <a:buNone/>
              <a:tabLst>
                <a:tab pos="1085850" algn="r"/>
                <a:tab pos="3200400" algn="r"/>
                <a:tab pos="4343400" algn="r"/>
                <a:tab pos="5429250" algn="r"/>
              </a:tabLst>
            </a:pPr>
            <a:r>
              <a:rPr lang="en-US" dirty="0" smtClean="0"/>
              <a:t> Weights in </a:t>
            </a:r>
            <a:r>
              <a:rPr lang="en-US" dirty="0" err="1" smtClean="0"/>
              <a:t>Kgs</a:t>
            </a:r>
            <a:r>
              <a:rPr lang="en-US" dirty="0" smtClean="0"/>
              <a:t> of a Sample 	of  20 Plates</a:t>
            </a:r>
          </a:p>
          <a:p>
            <a:pPr marL="1714500" indent="-1714500" algn="ctr">
              <a:buFontTx/>
              <a:buNone/>
              <a:tabLst>
                <a:tab pos="1085850" algn="r"/>
                <a:tab pos="3200400" algn="r"/>
                <a:tab pos="4343400" algn="r"/>
                <a:tab pos="5429250" algn="r"/>
              </a:tabLst>
            </a:pPr>
            <a:r>
              <a:rPr lang="en-US" sz="2000" dirty="0" smtClean="0"/>
              <a:t>	</a:t>
            </a:r>
          </a:p>
          <a:p>
            <a:pPr marL="1714500" indent="-1714500" algn="ctr">
              <a:buFontTx/>
              <a:buNone/>
              <a:tabLst>
                <a:tab pos="1085850" algn="r"/>
                <a:tab pos="3200400" algn="r"/>
                <a:tab pos="4343400" algn="r"/>
                <a:tab pos="5429250" algn="r"/>
              </a:tabLst>
            </a:pPr>
            <a:r>
              <a:rPr lang="en-US" sz="2400" b="1" dirty="0" smtClean="0"/>
              <a:t>	22.6	22.2	23.2	27.4	24.5</a:t>
            </a:r>
          </a:p>
          <a:p>
            <a:pPr marL="1714500" indent="-1714500" algn="ctr">
              <a:buFontTx/>
              <a:buNone/>
              <a:tabLst>
                <a:tab pos="1085850" algn="r"/>
                <a:tab pos="3200400" algn="r"/>
                <a:tab pos="4343400" algn="r"/>
                <a:tab pos="5429250" algn="r"/>
              </a:tabLst>
            </a:pPr>
            <a:r>
              <a:rPr lang="en-US" sz="2400" b="1" dirty="0" smtClean="0"/>
              <a:t>	27.0	26.6	28.1	26.9	24.9</a:t>
            </a:r>
          </a:p>
          <a:p>
            <a:pPr marL="1714500" indent="-1714500" algn="ctr">
              <a:buFontTx/>
              <a:buNone/>
              <a:tabLst>
                <a:tab pos="1085850" algn="r"/>
                <a:tab pos="3200400" algn="r"/>
                <a:tab pos="4343400" algn="r"/>
                <a:tab pos="5429250" algn="r"/>
              </a:tabLst>
            </a:pPr>
            <a:r>
              <a:rPr lang="en-US" sz="2400" b="1" dirty="0" smtClean="0"/>
              <a:t>	26.2	25.3	23.1	24.2	26.1</a:t>
            </a:r>
          </a:p>
          <a:p>
            <a:pPr marL="1714500" indent="-1714500" algn="ctr">
              <a:buFontTx/>
              <a:buNone/>
              <a:tabLst>
                <a:tab pos="1085850" algn="r"/>
                <a:tab pos="3200400" algn="r"/>
                <a:tab pos="4343400" algn="r"/>
                <a:tab pos="5429250" algn="r"/>
              </a:tabLst>
            </a:pPr>
            <a:r>
              <a:rPr lang="en-US" sz="2400" b="1" dirty="0" smtClean="0"/>
              <a:t>	25.8	30.4	28.6	23.5	23.6</a:t>
            </a:r>
          </a:p>
        </p:txBody>
      </p:sp>
      <p:graphicFrame>
        <p:nvGraphicFramePr>
          <p:cNvPr id="13314" name="Object 6">
            <a:hlinkClick r:id="" action="ppaction://ole?verb=0"/>
          </p:cNvPr>
          <p:cNvGraphicFramePr>
            <a:graphicFrameLocks/>
          </p:cNvGraphicFramePr>
          <p:nvPr/>
        </p:nvGraphicFramePr>
        <p:xfrm>
          <a:off x="1676400" y="5181600"/>
          <a:ext cx="5726113" cy="442913"/>
        </p:xfrm>
        <a:graphic>
          <a:graphicData uri="http://schemas.openxmlformats.org/presentationml/2006/ole">
            <mc:AlternateContent xmlns:mc="http://schemas.openxmlformats.org/markup-compatibility/2006">
              <mc:Choice xmlns:v="urn:schemas-microsoft-com:vml" Requires="v">
                <p:oleObj spid="_x0000_s163855" name="Equation" r:id="rId4" imgW="2207880" imgH="228600" progId="Equation.3">
                  <p:embed/>
                </p:oleObj>
              </mc:Choice>
              <mc:Fallback>
                <p:oleObj name="Equation" r:id="rId4" imgW="2207880" imgH="2286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81600"/>
                        <a:ext cx="5726113" cy="44291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linds(horizontal)">
                                      <p:cBhvr>
                                        <p:cTn id="12"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434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4346" name="Rectangle 4"/>
          <p:cNvSpPr>
            <a:spLocks noGrp="1" noChangeArrowheads="1"/>
          </p:cNvSpPr>
          <p:nvPr>
            <p:ph type="title"/>
          </p:nvPr>
        </p:nvSpPr>
        <p:spPr>
          <a:noFill/>
        </p:spPr>
        <p:txBody>
          <a:bodyPr lIns="90488" tIns="44450" rIns="90488" bIns="44450"/>
          <a:lstStyle/>
          <a:p>
            <a:r>
              <a:rPr lang="en-US" smtClean="0"/>
              <a:t>Two-tailed Test:  Small Sample,</a:t>
            </a:r>
            <a:br>
              <a:rPr lang="en-US" smtClean="0"/>
            </a:br>
            <a:r>
              <a:rPr lang="en-US" i="1" smtClean="0">
                <a:latin typeface="Symbol" pitchFamily="18" charset="2"/>
              </a:rPr>
              <a:t></a:t>
            </a:r>
            <a:r>
              <a:rPr lang="en-US" smtClean="0"/>
              <a:t> Unknown, </a:t>
            </a:r>
            <a:r>
              <a:rPr lang="en-US" i="1" smtClean="0">
                <a:latin typeface="Symbol" pitchFamily="18" charset="2"/>
              </a:rPr>
              <a:t></a:t>
            </a:r>
            <a:r>
              <a:rPr lang="en-US" smtClean="0"/>
              <a:t> = .05</a:t>
            </a:r>
          </a:p>
        </p:txBody>
      </p:sp>
      <p:grpSp>
        <p:nvGrpSpPr>
          <p:cNvPr id="2" name="Group 31"/>
          <p:cNvGrpSpPr>
            <a:grpSpLocks/>
          </p:cNvGrpSpPr>
          <p:nvPr/>
        </p:nvGrpSpPr>
        <p:grpSpPr bwMode="auto">
          <a:xfrm>
            <a:off x="533400" y="1981200"/>
            <a:ext cx="8289925" cy="3937000"/>
            <a:chOff x="336" y="1248"/>
            <a:chExt cx="5222" cy="2480"/>
          </a:xfrm>
        </p:grpSpPr>
        <p:grpSp>
          <p:nvGrpSpPr>
            <p:cNvPr id="3" name="Group 27"/>
            <p:cNvGrpSpPr>
              <a:grpSpLocks/>
            </p:cNvGrpSpPr>
            <p:nvPr/>
          </p:nvGrpSpPr>
          <p:grpSpPr bwMode="auto">
            <a:xfrm>
              <a:off x="2448" y="1256"/>
              <a:ext cx="3110" cy="2472"/>
              <a:chOff x="2377" y="924"/>
              <a:chExt cx="3110" cy="2472"/>
            </a:xfrm>
          </p:grpSpPr>
          <p:grpSp>
            <p:nvGrpSpPr>
              <p:cNvPr id="4" name="Group 25"/>
              <p:cNvGrpSpPr>
                <a:grpSpLocks/>
              </p:cNvGrpSpPr>
              <p:nvPr/>
            </p:nvGrpSpPr>
            <p:grpSpPr bwMode="auto">
              <a:xfrm>
                <a:off x="2377" y="924"/>
                <a:ext cx="3110" cy="2472"/>
                <a:chOff x="2377" y="924"/>
                <a:chExt cx="3110" cy="2472"/>
              </a:xfrm>
            </p:grpSpPr>
            <p:sp>
              <p:nvSpPr>
                <p:cNvPr id="14350" name="Rectangle 5"/>
                <p:cNvSpPr>
                  <a:spLocks noChangeArrowheads="1"/>
                </p:cNvSpPr>
                <p:nvPr/>
              </p:nvSpPr>
              <p:spPr bwMode="auto">
                <a:xfrm>
                  <a:off x="2377" y="924"/>
                  <a:ext cx="3110" cy="2472"/>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14351" name="Freeform 6"/>
                <p:cNvSpPr>
                  <a:spLocks/>
                </p:cNvSpPr>
                <p:nvPr/>
              </p:nvSpPr>
              <p:spPr bwMode="auto">
                <a:xfrm>
                  <a:off x="2528" y="1286"/>
                  <a:ext cx="2365" cy="1363"/>
                </a:xfrm>
                <a:custGeom>
                  <a:avLst/>
                  <a:gdLst>
                    <a:gd name="T0" fmla="*/ 71 w 2365"/>
                    <a:gd name="T1" fmla="*/ 1338 h 1363"/>
                    <a:gd name="T2" fmla="*/ 147 w 2365"/>
                    <a:gd name="T3" fmla="*/ 1325 h 1363"/>
                    <a:gd name="T4" fmla="*/ 222 w 2365"/>
                    <a:gd name="T5" fmla="*/ 1307 h 1363"/>
                    <a:gd name="T6" fmla="*/ 298 w 2365"/>
                    <a:gd name="T7" fmla="*/ 1281 h 1363"/>
                    <a:gd name="T8" fmla="*/ 374 w 2365"/>
                    <a:gd name="T9" fmla="*/ 1244 h 1363"/>
                    <a:gd name="T10" fmla="*/ 449 w 2365"/>
                    <a:gd name="T11" fmla="*/ 1196 h 1363"/>
                    <a:gd name="T12" fmla="*/ 525 w 2365"/>
                    <a:gd name="T13" fmla="*/ 1134 h 1363"/>
                    <a:gd name="T14" fmla="*/ 601 w 2365"/>
                    <a:gd name="T15" fmla="*/ 1057 h 1363"/>
                    <a:gd name="T16" fmla="*/ 677 w 2365"/>
                    <a:gd name="T17" fmla="*/ 964 h 1363"/>
                    <a:gd name="T18" fmla="*/ 754 w 2365"/>
                    <a:gd name="T19" fmla="*/ 858 h 1363"/>
                    <a:gd name="T20" fmla="*/ 829 w 2365"/>
                    <a:gd name="T21" fmla="*/ 738 h 1363"/>
                    <a:gd name="T22" fmla="*/ 905 w 2365"/>
                    <a:gd name="T23" fmla="*/ 610 h 1363"/>
                    <a:gd name="T24" fmla="*/ 981 w 2365"/>
                    <a:gd name="T25" fmla="*/ 478 h 1363"/>
                    <a:gd name="T26" fmla="*/ 1056 w 2365"/>
                    <a:gd name="T27" fmla="*/ 349 h 1363"/>
                    <a:gd name="T28" fmla="*/ 1132 w 2365"/>
                    <a:gd name="T29" fmla="*/ 231 h 1363"/>
                    <a:gd name="T30" fmla="*/ 1208 w 2365"/>
                    <a:gd name="T31" fmla="*/ 131 h 1363"/>
                    <a:gd name="T32" fmla="*/ 1284 w 2365"/>
                    <a:gd name="T33" fmla="*/ 55 h 1363"/>
                    <a:gd name="T34" fmla="*/ 1359 w 2365"/>
                    <a:gd name="T35" fmla="*/ 11 h 1363"/>
                    <a:gd name="T36" fmla="*/ 1436 w 2365"/>
                    <a:gd name="T37" fmla="*/ 0 h 1363"/>
                    <a:gd name="T38" fmla="*/ 1512 w 2365"/>
                    <a:gd name="T39" fmla="*/ 24 h 1363"/>
                    <a:gd name="T40" fmla="*/ 1588 w 2365"/>
                    <a:gd name="T41" fmla="*/ 80 h 1363"/>
                    <a:gd name="T42" fmla="*/ 1663 w 2365"/>
                    <a:gd name="T43" fmla="*/ 165 h 1363"/>
                    <a:gd name="T44" fmla="*/ 1739 w 2365"/>
                    <a:gd name="T45" fmla="*/ 273 h 1363"/>
                    <a:gd name="T46" fmla="*/ 1815 w 2365"/>
                    <a:gd name="T47" fmla="*/ 397 h 1363"/>
                    <a:gd name="T48" fmla="*/ 1890 w 2365"/>
                    <a:gd name="T49" fmla="*/ 528 h 1363"/>
                    <a:gd name="T50" fmla="*/ 1966 w 2365"/>
                    <a:gd name="T51" fmla="*/ 659 h 1363"/>
                    <a:gd name="T52" fmla="*/ 2042 w 2365"/>
                    <a:gd name="T53" fmla="*/ 785 h 1363"/>
                    <a:gd name="T54" fmla="*/ 2118 w 2365"/>
                    <a:gd name="T55" fmla="*/ 899 h 1363"/>
                    <a:gd name="T56" fmla="*/ 2193 w 2365"/>
                    <a:gd name="T57" fmla="*/ 1002 h 1363"/>
                    <a:gd name="T58" fmla="*/ 2270 w 2365"/>
                    <a:gd name="T59" fmla="*/ 1088 h 1363"/>
                    <a:gd name="T60" fmla="*/ 2346 w 2365"/>
                    <a:gd name="T61" fmla="*/ 1159 h 1363"/>
                    <a:gd name="T62" fmla="*/ 2312 w 2365"/>
                    <a:gd name="T63" fmla="*/ 1362 h 1363"/>
                    <a:gd name="T64" fmla="*/ 2237 w 2365"/>
                    <a:gd name="T65" fmla="*/ 1362 h 1363"/>
                    <a:gd name="T66" fmla="*/ 2161 w 2365"/>
                    <a:gd name="T67" fmla="*/ 1362 h 1363"/>
                    <a:gd name="T68" fmla="*/ 2085 w 2365"/>
                    <a:gd name="T69" fmla="*/ 1362 h 1363"/>
                    <a:gd name="T70" fmla="*/ 2009 w 2365"/>
                    <a:gd name="T71" fmla="*/ 1362 h 1363"/>
                    <a:gd name="T72" fmla="*/ 1934 w 2365"/>
                    <a:gd name="T73" fmla="*/ 1362 h 1363"/>
                    <a:gd name="T74" fmla="*/ 1857 w 2365"/>
                    <a:gd name="T75" fmla="*/ 1362 h 1363"/>
                    <a:gd name="T76" fmla="*/ 1781 w 2365"/>
                    <a:gd name="T77" fmla="*/ 1362 h 1363"/>
                    <a:gd name="T78" fmla="*/ 1705 w 2365"/>
                    <a:gd name="T79" fmla="*/ 1362 h 1363"/>
                    <a:gd name="T80" fmla="*/ 1630 w 2365"/>
                    <a:gd name="T81" fmla="*/ 1362 h 1363"/>
                    <a:gd name="T82" fmla="*/ 1554 w 2365"/>
                    <a:gd name="T83" fmla="*/ 1362 h 1363"/>
                    <a:gd name="T84" fmla="*/ 1478 w 2365"/>
                    <a:gd name="T85" fmla="*/ 1362 h 1363"/>
                    <a:gd name="T86" fmla="*/ 1403 w 2365"/>
                    <a:gd name="T87" fmla="*/ 1362 h 1363"/>
                    <a:gd name="T88" fmla="*/ 1327 w 2365"/>
                    <a:gd name="T89" fmla="*/ 1362 h 1363"/>
                    <a:gd name="T90" fmla="*/ 1251 w 2365"/>
                    <a:gd name="T91" fmla="*/ 1362 h 1363"/>
                    <a:gd name="T92" fmla="*/ 1175 w 2365"/>
                    <a:gd name="T93" fmla="*/ 1362 h 1363"/>
                    <a:gd name="T94" fmla="*/ 1100 w 2365"/>
                    <a:gd name="T95" fmla="*/ 1362 h 1363"/>
                    <a:gd name="T96" fmla="*/ 1023 w 2365"/>
                    <a:gd name="T97" fmla="*/ 1362 h 1363"/>
                    <a:gd name="T98" fmla="*/ 947 w 2365"/>
                    <a:gd name="T99" fmla="*/ 1362 h 1363"/>
                    <a:gd name="T100" fmla="*/ 871 w 2365"/>
                    <a:gd name="T101" fmla="*/ 1362 h 1363"/>
                    <a:gd name="T102" fmla="*/ 796 w 2365"/>
                    <a:gd name="T103" fmla="*/ 1362 h 1363"/>
                    <a:gd name="T104" fmla="*/ 720 w 2365"/>
                    <a:gd name="T105" fmla="*/ 1362 h 1363"/>
                    <a:gd name="T106" fmla="*/ 644 w 2365"/>
                    <a:gd name="T107" fmla="*/ 1362 h 1363"/>
                    <a:gd name="T108" fmla="*/ 568 w 2365"/>
                    <a:gd name="T109" fmla="*/ 1362 h 1363"/>
                    <a:gd name="T110" fmla="*/ 493 w 2365"/>
                    <a:gd name="T111" fmla="*/ 1362 h 1363"/>
                    <a:gd name="T112" fmla="*/ 416 w 2365"/>
                    <a:gd name="T113" fmla="*/ 1362 h 1363"/>
                    <a:gd name="T114" fmla="*/ 340 w 2365"/>
                    <a:gd name="T115" fmla="*/ 1362 h 1363"/>
                    <a:gd name="T116" fmla="*/ 264 w 2365"/>
                    <a:gd name="T117" fmla="*/ 1362 h 1363"/>
                    <a:gd name="T118" fmla="*/ 189 w 2365"/>
                    <a:gd name="T119" fmla="*/ 1362 h 1363"/>
                    <a:gd name="T120" fmla="*/ 113 w 2365"/>
                    <a:gd name="T121" fmla="*/ 1362 h 1363"/>
                    <a:gd name="T122" fmla="*/ 37 w 2365"/>
                    <a:gd name="T123" fmla="*/ 1362 h 13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5"/>
                    <a:gd name="T187" fmla="*/ 0 h 1363"/>
                    <a:gd name="T188" fmla="*/ 2365 w 2365"/>
                    <a:gd name="T189" fmla="*/ 1363 h 13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5" h="1363">
                      <a:moveTo>
                        <a:pt x="0" y="1348"/>
                      </a:moveTo>
                      <a:lnTo>
                        <a:pt x="5" y="1347"/>
                      </a:lnTo>
                      <a:lnTo>
                        <a:pt x="8" y="1347"/>
                      </a:lnTo>
                      <a:lnTo>
                        <a:pt x="13" y="1345"/>
                      </a:lnTo>
                      <a:lnTo>
                        <a:pt x="18" y="1345"/>
                      </a:lnTo>
                      <a:lnTo>
                        <a:pt x="23" y="1345"/>
                      </a:lnTo>
                      <a:lnTo>
                        <a:pt x="28" y="1344"/>
                      </a:lnTo>
                      <a:lnTo>
                        <a:pt x="32" y="1344"/>
                      </a:lnTo>
                      <a:lnTo>
                        <a:pt x="37" y="1343"/>
                      </a:lnTo>
                      <a:lnTo>
                        <a:pt x="42" y="1343"/>
                      </a:lnTo>
                      <a:lnTo>
                        <a:pt x="47" y="1342"/>
                      </a:lnTo>
                      <a:lnTo>
                        <a:pt x="52" y="1342"/>
                      </a:lnTo>
                      <a:lnTo>
                        <a:pt x="56" y="1341"/>
                      </a:lnTo>
                      <a:lnTo>
                        <a:pt x="61" y="1341"/>
                      </a:lnTo>
                      <a:lnTo>
                        <a:pt x="66" y="1340"/>
                      </a:lnTo>
                      <a:lnTo>
                        <a:pt x="71" y="1338"/>
                      </a:lnTo>
                      <a:lnTo>
                        <a:pt x="76" y="1338"/>
                      </a:lnTo>
                      <a:lnTo>
                        <a:pt x="79" y="1337"/>
                      </a:lnTo>
                      <a:lnTo>
                        <a:pt x="84" y="1337"/>
                      </a:lnTo>
                      <a:lnTo>
                        <a:pt x="89" y="1336"/>
                      </a:lnTo>
                      <a:lnTo>
                        <a:pt x="94" y="1335"/>
                      </a:lnTo>
                      <a:lnTo>
                        <a:pt x="99" y="1335"/>
                      </a:lnTo>
                      <a:lnTo>
                        <a:pt x="103" y="1334"/>
                      </a:lnTo>
                      <a:lnTo>
                        <a:pt x="108" y="1332"/>
                      </a:lnTo>
                      <a:lnTo>
                        <a:pt x="113" y="1332"/>
                      </a:lnTo>
                      <a:lnTo>
                        <a:pt x="118" y="1331"/>
                      </a:lnTo>
                      <a:lnTo>
                        <a:pt x="123" y="1330"/>
                      </a:lnTo>
                      <a:lnTo>
                        <a:pt x="127" y="1330"/>
                      </a:lnTo>
                      <a:lnTo>
                        <a:pt x="132" y="1329"/>
                      </a:lnTo>
                      <a:lnTo>
                        <a:pt x="137" y="1328"/>
                      </a:lnTo>
                      <a:lnTo>
                        <a:pt x="142" y="1327"/>
                      </a:lnTo>
                      <a:lnTo>
                        <a:pt x="147" y="1325"/>
                      </a:lnTo>
                      <a:lnTo>
                        <a:pt x="151" y="1324"/>
                      </a:lnTo>
                      <a:lnTo>
                        <a:pt x="156" y="1323"/>
                      </a:lnTo>
                      <a:lnTo>
                        <a:pt x="161" y="1323"/>
                      </a:lnTo>
                      <a:lnTo>
                        <a:pt x="166" y="1322"/>
                      </a:lnTo>
                      <a:lnTo>
                        <a:pt x="171" y="1321"/>
                      </a:lnTo>
                      <a:lnTo>
                        <a:pt x="174" y="1320"/>
                      </a:lnTo>
                      <a:lnTo>
                        <a:pt x="179" y="1318"/>
                      </a:lnTo>
                      <a:lnTo>
                        <a:pt x="184" y="1317"/>
                      </a:lnTo>
                      <a:lnTo>
                        <a:pt x="189" y="1316"/>
                      </a:lnTo>
                      <a:lnTo>
                        <a:pt x="193" y="1315"/>
                      </a:lnTo>
                      <a:lnTo>
                        <a:pt x="198" y="1314"/>
                      </a:lnTo>
                      <a:lnTo>
                        <a:pt x="203" y="1312"/>
                      </a:lnTo>
                      <a:lnTo>
                        <a:pt x="208" y="1311"/>
                      </a:lnTo>
                      <a:lnTo>
                        <a:pt x="213" y="1310"/>
                      </a:lnTo>
                      <a:lnTo>
                        <a:pt x="218" y="1308"/>
                      </a:lnTo>
                      <a:lnTo>
                        <a:pt x="222" y="1307"/>
                      </a:lnTo>
                      <a:lnTo>
                        <a:pt x="227" y="1305"/>
                      </a:lnTo>
                      <a:lnTo>
                        <a:pt x="232" y="1304"/>
                      </a:lnTo>
                      <a:lnTo>
                        <a:pt x="237" y="1302"/>
                      </a:lnTo>
                      <a:lnTo>
                        <a:pt x="242" y="1302"/>
                      </a:lnTo>
                      <a:lnTo>
                        <a:pt x="246" y="1299"/>
                      </a:lnTo>
                      <a:lnTo>
                        <a:pt x="251" y="1298"/>
                      </a:lnTo>
                      <a:lnTo>
                        <a:pt x="256" y="1297"/>
                      </a:lnTo>
                      <a:lnTo>
                        <a:pt x="261" y="1295"/>
                      </a:lnTo>
                      <a:lnTo>
                        <a:pt x="264" y="1294"/>
                      </a:lnTo>
                      <a:lnTo>
                        <a:pt x="269" y="1291"/>
                      </a:lnTo>
                      <a:lnTo>
                        <a:pt x="274" y="1290"/>
                      </a:lnTo>
                      <a:lnTo>
                        <a:pt x="279" y="1288"/>
                      </a:lnTo>
                      <a:lnTo>
                        <a:pt x="284" y="1286"/>
                      </a:lnTo>
                      <a:lnTo>
                        <a:pt x="288" y="1284"/>
                      </a:lnTo>
                      <a:lnTo>
                        <a:pt x="293" y="1282"/>
                      </a:lnTo>
                      <a:lnTo>
                        <a:pt x="298" y="1281"/>
                      </a:lnTo>
                      <a:lnTo>
                        <a:pt x="303" y="1278"/>
                      </a:lnTo>
                      <a:lnTo>
                        <a:pt x="308" y="1276"/>
                      </a:lnTo>
                      <a:lnTo>
                        <a:pt x="312" y="1275"/>
                      </a:lnTo>
                      <a:lnTo>
                        <a:pt x="317" y="1272"/>
                      </a:lnTo>
                      <a:lnTo>
                        <a:pt x="322" y="1270"/>
                      </a:lnTo>
                      <a:lnTo>
                        <a:pt x="327" y="1268"/>
                      </a:lnTo>
                      <a:lnTo>
                        <a:pt x="332" y="1265"/>
                      </a:lnTo>
                      <a:lnTo>
                        <a:pt x="337" y="1263"/>
                      </a:lnTo>
                      <a:lnTo>
                        <a:pt x="340" y="1262"/>
                      </a:lnTo>
                      <a:lnTo>
                        <a:pt x="345" y="1258"/>
                      </a:lnTo>
                      <a:lnTo>
                        <a:pt x="350" y="1256"/>
                      </a:lnTo>
                      <a:lnTo>
                        <a:pt x="355" y="1255"/>
                      </a:lnTo>
                      <a:lnTo>
                        <a:pt x="359" y="1251"/>
                      </a:lnTo>
                      <a:lnTo>
                        <a:pt x="364" y="1249"/>
                      </a:lnTo>
                      <a:lnTo>
                        <a:pt x="369" y="1246"/>
                      </a:lnTo>
                      <a:lnTo>
                        <a:pt x="374" y="1244"/>
                      </a:lnTo>
                      <a:lnTo>
                        <a:pt x="379" y="1242"/>
                      </a:lnTo>
                      <a:lnTo>
                        <a:pt x="383" y="1238"/>
                      </a:lnTo>
                      <a:lnTo>
                        <a:pt x="388" y="1236"/>
                      </a:lnTo>
                      <a:lnTo>
                        <a:pt x="393" y="1232"/>
                      </a:lnTo>
                      <a:lnTo>
                        <a:pt x="398" y="1230"/>
                      </a:lnTo>
                      <a:lnTo>
                        <a:pt x="403" y="1227"/>
                      </a:lnTo>
                      <a:lnTo>
                        <a:pt x="407" y="1224"/>
                      </a:lnTo>
                      <a:lnTo>
                        <a:pt x="412" y="1222"/>
                      </a:lnTo>
                      <a:lnTo>
                        <a:pt x="416" y="1218"/>
                      </a:lnTo>
                      <a:lnTo>
                        <a:pt x="421" y="1216"/>
                      </a:lnTo>
                      <a:lnTo>
                        <a:pt x="425" y="1212"/>
                      </a:lnTo>
                      <a:lnTo>
                        <a:pt x="430" y="1209"/>
                      </a:lnTo>
                      <a:lnTo>
                        <a:pt x="435" y="1206"/>
                      </a:lnTo>
                      <a:lnTo>
                        <a:pt x="440" y="1203"/>
                      </a:lnTo>
                      <a:lnTo>
                        <a:pt x="445" y="1199"/>
                      </a:lnTo>
                      <a:lnTo>
                        <a:pt x="449" y="1196"/>
                      </a:lnTo>
                      <a:lnTo>
                        <a:pt x="454" y="1192"/>
                      </a:lnTo>
                      <a:lnTo>
                        <a:pt x="459" y="1189"/>
                      </a:lnTo>
                      <a:lnTo>
                        <a:pt x="464" y="1185"/>
                      </a:lnTo>
                      <a:lnTo>
                        <a:pt x="469" y="1181"/>
                      </a:lnTo>
                      <a:lnTo>
                        <a:pt x="474" y="1178"/>
                      </a:lnTo>
                      <a:lnTo>
                        <a:pt x="478" y="1174"/>
                      </a:lnTo>
                      <a:lnTo>
                        <a:pt x="483" y="1171"/>
                      </a:lnTo>
                      <a:lnTo>
                        <a:pt x="488" y="1166"/>
                      </a:lnTo>
                      <a:lnTo>
                        <a:pt x="493" y="1163"/>
                      </a:lnTo>
                      <a:lnTo>
                        <a:pt x="498" y="1159"/>
                      </a:lnTo>
                      <a:lnTo>
                        <a:pt x="502" y="1155"/>
                      </a:lnTo>
                      <a:lnTo>
                        <a:pt x="507" y="1151"/>
                      </a:lnTo>
                      <a:lnTo>
                        <a:pt x="512" y="1147"/>
                      </a:lnTo>
                      <a:lnTo>
                        <a:pt x="516" y="1142"/>
                      </a:lnTo>
                      <a:lnTo>
                        <a:pt x="520" y="1138"/>
                      </a:lnTo>
                      <a:lnTo>
                        <a:pt x="525" y="1134"/>
                      </a:lnTo>
                      <a:lnTo>
                        <a:pt x="530" y="1129"/>
                      </a:lnTo>
                      <a:lnTo>
                        <a:pt x="535" y="1125"/>
                      </a:lnTo>
                      <a:lnTo>
                        <a:pt x="540" y="1120"/>
                      </a:lnTo>
                      <a:lnTo>
                        <a:pt x="544" y="1117"/>
                      </a:lnTo>
                      <a:lnTo>
                        <a:pt x="549" y="1112"/>
                      </a:lnTo>
                      <a:lnTo>
                        <a:pt x="554" y="1107"/>
                      </a:lnTo>
                      <a:lnTo>
                        <a:pt x="559" y="1102"/>
                      </a:lnTo>
                      <a:lnTo>
                        <a:pt x="564" y="1098"/>
                      </a:lnTo>
                      <a:lnTo>
                        <a:pt x="568" y="1093"/>
                      </a:lnTo>
                      <a:lnTo>
                        <a:pt x="573" y="1088"/>
                      </a:lnTo>
                      <a:lnTo>
                        <a:pt x="578" y="1083"/>
                      </a:lnTo>
                      <a:lnTo>
                        <a:pt x="583" y="1078"/>
                      </a:lnTo>
                      <a:lnTo>
                        <a:pt x="588" y="1073"/>
                      </a:lnTo>
                      <a:lnTo>
                        <a:pt x="593" y="1068"/>
                      </a:lnTo>
                      <a:lnTo>
                        <a:pt x="596" y="1062"/>
                      </a:lnTo>
                      <a:lnTo>
                        <a:pt x="601" y="1057"/>
                      </a:lnTo>
                      <a:lnTo>
                        <a:pt x="606" y="1052"/>
                      </a:lnTo>
                      <a:lnTo>
                        <a:pt x="611" y="1047"/>
                      </a:lnTo>
                      <a:lnTo>
                        <a:pt x="615" y="1041"/>
                      </a:lnTo>
                      <a:lnTo>
                        <a:pt x="620" y="1035"/>
                      </a:lnTo>
                      <a:lnTo>
                        <a:pt x="625" y="1030"/>
                      </a:lnTo>
                      <a:lnTo>
                        <a:pt x="630" y="1024"/>
                      </a:lnTo>
                      <a:lnTo>
                        <a:pt x="635" y="1019"/>
                      </a:lnTo>
                      <a:lnTo>
                        <a:pt x="639" y="1013"/>
                      </a:lnTo>
                      <a:lnTo>
                        <a:pt x="644" y="1008"/>
                      </a:lnTo>
                      <a:lnTo>
                        <a:pt x="649" y="1002"/>
                      </a:lnTo>
                      <a:lnTo>
                        <a:pt x="654" y="995"/>
                      </a:lnTo>
                      <a:lnTo>
                        <a:pt x="659" y="989"/>
                      </a:lnTo>
                      <a:lnTo>
                        <a:pt x="663" y="983"/>
                      </a:lnTo>
                      <a:lnTo>
                        <a:pt x="668" y="977"/>
                      </a:lnTo>
                      <a:lnTo>
                        <a:pt x="672" y="971"/>
                      </a:lnTo>
                      <a:lnTo>
                        <a:pt x="677" y="964"/>
                      </a:lnTo>
                      <a:lnTo>
                        <a:pt x="681" y="958"/>
                      </a:lnTo>
                      <a:lnTo>
                        <a:pt x="686" y="952"/>
                      </a:lnTo>
                      <a:lnTo>
                        <a:pt x="691" y="945"/>
                      </a:lnTo>
                      <a:lnTo>
                        <a:pt x="696" y="939"/>
                      </a:lnTo>
                      <a:lnTo>
                        <a:pt x="701" y="934"/>
                      </a:lnTo>
                      <a:lnTo>
                        <a:pt x="705" y="926"/>
                      </a:lnTo>
                      <a:lnTo>
                        <a:pt x="710" y="919"/>
                      </a:lnTo>
                      <a:lnTo>
                        <a:pt x="715" y="914"/>
                      </a:lnTo>
                      <a:lnTo>
                        <a:pt x="720" y="906"/>
                      </a:lnTo>
                      <a:lnTo>
                        <a:pt x="725" y="899"/>
                      </a:lnTo>
                      <a:lnTo>
                        <a:pt x="730" y="892"/>
                      </a:lnTo>
                      <a:lnTo>
                        <a:pt x="734" y="886"/>
                      </a:lnTo>
                      <a:lnTo>
                        <a:pt x="739" y="879"/>
                      </a:lnTo>
                      <a:lnTo>
                        <a:pt x="744" y="872"/>
                      </a:lnTo>
                      <a:lnTo>
                        <a:pt x="749" y="865"/>
                      </a:lnTo>
                      <a:lnTo>
                        <a:pt x="754" y="858"/>
                      </a:lnTo>
                      <a:lnTo>
                        <a:pt x="758" y="851"/>
                      </a:lnTo>
                      <a:lnTo>
                        <a:pt x="762" y="844"/>
                      </a:lnTo>
                      <a:lnTo>
                        <a:pt x="767" y="837"/>
                      </a:lnTo>
                      <a:lnTo>
                        <a:pt x="772" y="830"/>
                      </a:lnTo>
                      <a:lnTo>
                        <a:pt x="776" y="821"/>
                      </a:lnTo>
                      <a:lnTo>
                        <a:pt x="781" y="814"/>
                      </a:lnTo>
                      <a:lnTo>
                        <a:pt x="786" y="807"/>
                      </a:lnTo>
                      <a:lnTo>
                        <a:pt x="791" y="800"/>
                      </a:lnTo>
                      <a:lnTo>
                        <a:pt x="796" y="792"/>
                      </a:lnTo>
                      <a:lnTo>
                        <a:pt x="800" y="785"/>
                      </a:lnTo>
                      <a:lnTo>
                        <a:pt x="805" y="777"/>
                      </a:lnTo>
                      <a:lnTo>
                        <a:pt x="810" y="770"/>
                      </a:lnTo>
                      <a:lnTo>
                        <a:pt x="815" y="761"/>
                      </a:lnTo>
                      <a:lnTo>
                        <a:pt x="820" y="754"/>
                      </a:lnTo>
                      <a:lnTo>
                        <a:pt x="824" y="746"/>
                      </a:lnTo>
                      <a:lnTo>
                        <a:pt x="829" y="738"/>
                      </a:lnTo>
                      <a:lnTo>
                        <a:pt x="834" y="731"/>
                      </a:lnTo>
                      <a:lnTo>
                        <a:pt x="839" y="722"/>
                      </a:lnTo>
                      <a:lnTo>
                        <a:pt x="844" y="715"/>
                      </a:lnTo>
                      <a:lnTo>
                        <a:pt x="848" y="707"/>
                      </a:lnTo>
                      <a:lnTo>
                        <a:pt x="852" y="699"/>
                      </a:lnTo>
                      <a:lnTo>
                        <a:pt x="857" y="690"/>
                      </a:lnTo>
                      <a:lnTo>
                        <a:pt x="862" y="683"/>
                      </a:lnTo>
                      <a:lnTo>
                        <a:pt x="867" y="675"/>
                      </a:lnTo>
                      <a:lnTo>
                        <a:pt x="871" y="667"/>
                      </a:lnTo>
                      <a:lnTo>
                        <a:pt x="876" y="659"/>
                      </a:lnTo>
                      <a:lnTo>
                        <a:pt x="881" y="650"/>
                      </a:lnTo>
                      <a:lnTo>
                        <a:pt x="886" y="642"/>
                      </a:lnTo>
                      <a:lnTo>
                        <a:pt x="891" y="635"/>
                      </a:lnTo>
                      <a:lnTo>
                        <a:pt x="895" y="627"/>
                      </a:lnTo>
                      <a:lnTo>
                        <a:pt x="900" y="618"/>
                      </a:lnTo>
                      <a:lnTo>
                        <a:pt x="905" y="610"/>
                      </a:lnTo>
                      <a:lnTo>
                        <a:pt x="910" y="602"/>
                      </a:lnTo>
                      <a:lnTo>
                        <a:pt x="915" y="594"/>
                      </a:lnTo>
                      <a:lnTo>
                        <a:pt x="919" y="585"/>
                      </a:lnTo>
                      <a:lnTo>
                        <a:pt x="924" y="577"/>
                      </a:lnTo>
                      <a:lnTo>
                        <a:pt x="928" y="569"/>
                      </a:lnTo>
                      <a:lnTo>
                        <a:pt x="933" y="561"/>
                      </a:lnTo>
                      <a:lnTo>
                        <a:pt x="937" y="552"/>
                      </a:lnTo>
                      <a:lnTo>
                        <a:pt x="942" y="544"/>
                      </a:lnTo>
                      <a:lnTo>
                        <a:pt x="947" y="536"/>
                      </a:lnTo>
                      <a:lnTo>
                        <a:pt x="952" y="528"/>
                      </a:lnTo>
                      <a:lnTo>
                        <a:pt x="957" y="519"/>
                      </a:lnTo>
                      <a:lnTo>
                        <a:pt x="961" y="511"/>
                      </a:lnTo>
                      <a:lnTo>
                        <a:pt x="966" y="503"/>
                      </a:lnTo>
                      <a:lnTo>
                        <a:pt x="971" y="495"/>
                      </a:lnTo>
                      <a:lnTo>
                        <a:pt x="976" y="486"/>
                      </a:lnTo>
                      <a:lnTo>
                        <a:pt x="981" y="478"/>
                      </a:lnTo>
                      <a:lnTo>
                        <a:pt x="986" y="470"/>
                      </a:lnTo>
                      <a:lnTo>
                        <a:pt x="990" y="461"/>
                      </a:lnTo>
                      <a:lnTo>
                        <a:pt x="995" y="453"/>
                      </a:lnTo>
                      <a:lnTo>
                        <a:pt x="1000" y="445"/>
                      </a:lnTo>
                      <a:lnTo>
                        <a:pt x="1005" y="437"/>
                      </a:lnTo>
                      <a:lnTo>
                        <a:pt x="1008" y="428"/>
                      </a:lnTo>
                      <a:lnTo>
                        <a:pt x="1013" y="420"/>
                      </a:lnTo>
                      <a:lnTo>
                        <a:pt x="1018" y="413"/>
                      </a:lnTo>
                      <a:lnTo>
                        <a:pt x="1023" y="405"/>
                      </a:lnTo>
                      <a:lnTo>
                        <a:pt x="1028" y="397"/>
                      </a:lnTo>
                      <a:lnTo>
                        <a:pt x="1032" y="388"/>
                      </a:lnTo>
                      <a:lnTo>
                        <a:pt x="1037" y="380"/>
                      </a:lnTo>
                      <a:lnTo>
                        <a:pt x="1042" y="373"/>
                      </a:lnTo>
                      <a:lnTo>
                        <a:pt x="1047" y="365"/>
                      </a:lnTo>
                      <a:lnTo>
                        <a:pt x="1052" y="356"/>
                      </a:lnTo>
                      <a:lnTo>
                        <a:pt x="1056" y="349"/>
                      </a:lnTo>
                      <a:lnTo>
                        <a:pt x="1061" y="341"/>
                      </a:lnTo>
                      <a:lnTo>
                        <a:pt x="1066" y="334"/>
                      </a:lnTo>
                      <a:lnTo>
                        <a:pt x="1071" y="326"/>
                      </a:lnTo>
                      <a:lnTo>
                        <a:pt x="1076" y="317"/>
                      </a:lnTo>
                      <a:lnTo>
                        <a:pt x="1080" y="310"/>
                      </a:lnTo>
                      <a:lnTo>
                        <a:pt x="1085" y="303"/>
                      </a:lnTo>
                      <a:lnTo>
                        <a:pt x="1090" y="295"/>
                      </a:lnTo>
                      <a:lnTo>
                        <a:pt x="1095" y="288"/>
                      </a:lnTo>
                      <a:lnTo>
                        <a:pt x="1100" y="281"/>
                      </a:lnTo>
                      <a:lnTo>
                        <a:pt x="1103" y="273"/>
                      </a:lnTo>
                      <a:lnTo>
                        <a:pt x="1108" y="266"/>
                      </a:lnTo>
                      <a:lnTo>
                        <a:pt x="1113" y="258"/>
                      </a:lnTo>
                      <a:lnTo>
                        <a:pt x="1118" y="251"/>
                      </a:lnTo>
                      <a:lnTo>
                        <a:pt x="1123" y="244"/>
                      </a:lnTo>
                      <a:lnTo>
                        <a:pt x="1127" y="237"/>
                      </a:lnTo>
                      <a:lnTo>
                        <a:pt x="1132" y="231"/>
                      </a:lnTo>
                      <a:lnTo>
                        <a:pt x="1137" y="224"/>
                      </a:lnTo>
                      <a:lnTo>
                        <a:pt x="1142" y="217"/>
                      </a:lnTo>
                      <a:lnTo>
                        <a:pt x="1147" y="210"/>
                      </a:lnTo>
                      <a:lnTo>
                        <a:pt x="1151" y="204"/>
                      </a:lnTo>
                      <a:lnTo>
                        <a:pt x="1156" y="197"/>
                      </a:lnTo>
                      <a:lnTo>
                        <a:pt x="1161" y="191"/>
                      </a:lnTo>
                      <a:lnTo>
                        <a:pt x="1166" y="184"/>
                      </a:lnTo>
                      <a:lnTo>
                        <a:pt x="1171" y="178"/>
                      </a:lnTo>
                      <a:lnTo>
                        <a:pt x="1175" y="171"/>
                      </a:lnTo>
                      <a:lnTo>
                        <a:pt x="1180" y="165"/>
                      </a:lnTo>
                      <a:lnTo>
                        <a:pt x="1184" y="159"/>
                      </a:lnTo>
                      <a:lnTo>
                        <a:pt x="1189" y="153"/>
                      </a:lnTo>
                      <a:lnTo>
                        <a:pt x="1193" y="148"/>
                      </a:lnTo>
                      <a:lnTo>
                        <a:pt x="1198" y="142"/>
                      </a:lnTo>
                      <a:lnTo>
                        <a:pt x="1203" y="136"/>
                      </a:lnTo>
                      <a:lnTo>
                        <a:pt x="1208" y="131"/>
                      </a:lnTo>
                      <a:lnTo>
                        <a:pt x="1213" y="125"/>
                      </a:lnTo>
                      <a:lnTo>
                        <a:pt x="1217" y="119"/>
                      </a:lnTo>
                      <a:lnTo>
                        <a:pt x="1222" y="114"/>
                      </a:lnTo>
                      <a:lnTo>
                        <a:pt x="1227" y="109"/>
                      </a:lnTo>
                      <a:lnTo>
                        <a:pt x="1232" y="104"/>
                      </a:lnTo>
                      <a:lnTo>
                        <a:pt x="1237" y="99"/>
                      </a:lnTo>
                      <a:lnTo>
                        <a:pt x="1241" y="94"/>
                      </a:lnTo>
                      <a:lnTo>
                        <a:pt x="1246" y="90"/>
                      </a:lnTo>
                      <a:lnTo>
                        <a:pt x="1251" y="85"/>
                      </a:lnTo>
                      <a:lnTo>
                        <a:pt x="1256" y="80"/>
                      </a:lnTo>
                      <a:lnTo>
                        <a:pt x="1260" y="76"/>
                      </a:lnTo>
                      <a:lnTo>
                        <a:pt x="1264" y="72"/>
                      </a:lnTo>
                      <a:lnTo>
                        <a:pt x="1269" y="67"/>
                      </a:lnTo>
                      <a:lnTo>
                        <a:pt x="1274" y="64"/>
                      </a:lnTo>
                      <a:lnTo>
                        <a:pt x="1279" y="59"/>
                      </a:lnTo>
                      <a:lnTo>
                        <a:pt x="1284" y="55"/>
                      </a:lnTo>
                      <a:lnTo>
                        <a:pt x="1288" y="52"/>
                      </a:lnTo>
                      <a:lnTo>
                        <a:pt x="1293" y="48"/>
                      </a:lnTo>
                      <a:lnTo>
                        <a:pt x="1298" y="45"/>
                      </a:lnTo>
                      <a:lnTo>
                        <a:pt x="1303" y="41"/>
                      </a:lnTo>
                      <a:lnTo>
                        <a:pt x="1308" y="38"/>
                      </a:lnTo>
                      <a:lnTo>
                        <a:pt x="1312" y="35"/>
                      </a:lnTo>
                      <a:lnTo>
                        <a:pt x="1317" y="32"/>
                      </a:lnTo>
                      <a:lnTo>
                        <a:pt x="1322" y="28"/>
                      </a:lnTo>
                      <a:lnTo>
                        <a:pt x="1327" y="26"/>
                      </a:lnTo>
                      <a:lnTo>
                        <a:pt x="1332" y="24"/>
                      </a:lnTo>
                      <a:lnTo>
                        <a:pt x="1336" y="21"/>
                      </a:lnTo>
                      <a:lnTo>
                        <a:pt x="1341" y="19"/>
                      </a:lnTo>
                      <a:lnTo>
                        <a:pt x="1346" y="17"/>
                      </a:lnTo>
                      <a:lnTo>
                        <a:pt x="1350" y="14"/>
                      </a:lnTo>
                      <a:lnTo>
                        <a:pt x="1354" y="13"/>
                      </a:lnTo>
                      <a:lnTo>
                        <a:pt x="1359" y="11"/>
                      </a:lnTo>
                      <a:lnTo>
                        <a:pt x="1364" y="9"/>
                      </a:lnTo>
                      <a:lnTo>
                        <a:pt x="1369" y="7"/>
                      </a:lnTo>
                      <a:lnTo>
                        <a:pt x="1374" y="6"/>
                      </a:lnTo>
                      <a:lnTo>
                        <a:pt x="1378" y="5"/>
                      </a:lnTo>
                      <a:lnTo>
                        <a:pt x="1383" y="4"/>
                      </a:lnTo>
                      <a:lnTo>
                        <a:pt x="1388" y="2"/>
                      </a:lnTo>
                      <a:lnTo>
                        <a:pt x="1393" y="1"/>
                      </a:lnTo>
                      <a:lnTo>
                        <a:pt x="1398" y="1"/>
                      </a:lnTo>
                      <a:lnTo>
                        <a:pt x="1403" y="1"/>
                      </a:lnTo>
                      <a:lnTo>
                        <a:pt x="1407" y="0"/>
                      </a:lnTo>
                      <a:lnTo>
                        <a:pt x="1412" y="0"/>
                      </a:lnTo>
                      <a:lnTo>
                        <a:pt x="1417" y="0"/>
                      </a:lnTo>
                      <a:lnTo>
                        <a:pt x="1422" y="0"/>
                      </a:lnTo>
                      <a:lnTo>
                        <a:pt x="1427" y="0"/>
                      </a:lnTo>
                      <a:lnTo>
                        <a:pt x="1431" y="0"/>
                      </a:lnTo>
                      <a:lnTo>
                        <a:pt x="1436" y="0"/>
                      </a:lnTo>
                      <a:lnTo>
                        <a:pt x="1440" y="1"/>
                      </a:lnTo>
                      <a:lnTo>
                        <a:pt x="1445" y="1"/>
                      </a:lnTo>
                      <a:lnTo>
                        <a:pt x="1449" y="1"/>
                      </a:lnTo>
                      <a:lnTo>
                        <a:pt x="1454" y="2"/>
                      </a:lnTo>
                      <a:lnTo>
                        <a:pt x="1459" y="4"/>
                      </a:lnTo>
                      <a:lnTo>
                        <a:pt x="1464" y="5"/>
                      </a:lnTo>
                      <a:lnTo>
                        <a:pt x="1469" y="6"/>
                      </a:lnTo>
                      <a:lnTo>
                        <a:pt x="1473" y="7"/>
                      </a:lnTo>
                      <a:lnTo>
                        <a:pt x="1478" y="9"/>
                      </a:lnTo>
                      <a:lnTo>
                        <a:pt x="1483" y="11"/>
                      </a:lnTo>
                      <a:lnTo>
                        <a:pt x="1488" y="13"/>
                      </a:lnTo>
                      <a:lnTo>
                        <a:pt x="1493" y="14"/>
                      </a:lnTo>
                      <a:lnTo>
                        <a:pt x="1497" y="17"/>
                      </a:lnTo>
                      <a:lnTo>
                        <a:pt x="1502" y="19"/>
                      </a:lnTo>
                      <a:lnTo>
                        <a:pt x="1507" y="21"/>
                      </a:lnTo>
                      <a:lnTo>
                        <a:pt x="1512" y="24"/>
                      </a:lnTo>
                      <a:lnTo>
                        <a:pt x="1516" y="26"/>
                      </a:lnTo>
                      <a:lnTo>
                        <a:pt x="1520" y="28"/>
                      </a:lnTo>
                      <a:lnTo>
                        <a:pt x="1525" y="32"/>
                      </a:lnTo>
                      <a:lnTo>
                        <a:pt x="1530" y="35"/>
                      </a:lnTo>
                      <a:lnTo>
                        <a:pt x="1535" y="38"/>
                      </a:lnTo>
                      <a:lnTo>
                        <a:pt x="1540" y="41"/>
                      </a:lnTo>
                      <a:lnTo>
                        <a:pt x="1544" y="45"/>
                      </a:lnTo>
                      <a:lnTo>
                        <a:pt x="1549" y="48"/>
                      </a:lnTo>
                      <a:lnTo>
                        <a:pt x="1554" y="52"/>
                      </a:lnTo>
                      <a:lnTo>
                        <a:pt x="1559" y="55"/>
                      </a:lnTo>
                      <a:lnTo>
                        <a:pt x="1564" y="59"/>
                      </a:lnTo>
                      <a:lnTo>
                        <a:pt x="1568" y="64"/>
                      </a:lnTo>
                      <a:lnTo>
                        <a:pt x="1573" y="67"/>
                      </a:lnTo>
                      <a:lnTo>
                        <a:pt x="1578" y="72"/>
                      </a:lnTo>
                      <a:lnTo>
                        <a:pt x="1583" y="76"/>
                      </a:lnTo>
                      <a:lnTo>
                        <a:pt x="1588" y="80"/>
                      </a:lnTo>
                      <a:lnTo>
                        <a:pt x="1592" y="85"/>
                      </a:lnTo>
                      <a:lnTo>
                        <a:pt x="1596" y="90"/>
                      </a:lnTo>
                      <a:lnTo>
                        <a:pt x="1601" y="94"/>
                      </a:lnTo>
                      <a:lnTo>
                        <a:pt x="1606" y="99"/>
                      </a:lnTo>
                      <a:lnTo>
                        <a:pt x="1610" y="104"/>
                      </a:lnTo>
                      <a:lnTo>
                        <a:pt x="1615" y="109"/>
                      </a:lnTo>
                      <a:lnTo>
                        <a:pt x="1620" y="114"/>
                      </a:lnTo>
                      <a:lnTo>
                        <a:pt x="1625" y="119"/>
                      </a:lnTo>
                      <a:lnTo>
                        <a:pt x="1630" y="125"/>
                      </a:lnTo>
                      <a:lnTo>
                        <a:pt x="1634" y="131"/>
                      </a:lnTo>
                      <a:lnTo>
                        <a:pt x="1639" y="136"/>
                      </a:lnTo>
                      <a:lnTo>
                        <a:pt x="1644" y="142"/>
                      </a:lnTo>
                      <a:lnTo>
                        <a:pt x="1649" y="148"/>
                      </a:lnTo>
                      <a:lnTo>
                        <a:pt x="1654" y="153"/>
                      </a:lnTo>
                      <a:lnTo>
                        <a:pt x="1659" y="159"/>
                      </a:lnTo>
                      <a:lnTo>
                        <a:pt x="1663" y="165"/>
                      </a:lnTo>
                      <a:lnTo>
                        <a:pt x="1668" y="171"/>
                      </a:lnTo>
                      <a:lnTo>
                        <a:pt x="1673" y="178"/>
                      </a:lnTo>
                      <a:lnTo>
                        <a:pt x="1678" y="184"/>
                      </a:lnTo>
                      <a:lnTo>
                        <a:pt x="1683" y="191"/>
                      </a:lnTo>
                      <a:lnTo>
                        <a:pt x="1687" y="197"/>
                      </a:lnTo>
                      <a:lnTo>
                        <a:pt x="1691" y="204"/>
                      </a:lnTo>
                      <a:lnTo>
                        <a:pt x="1696" y="210"/>
                      </a:lnTo>
                      <a:lnTo>
                        <a:pt x="1701" y="217"/>
                      </a:lnTo>
                      <a:lnTo>
                        <a:pt x="1705" y="224"/>
                      </a:lnTo>
                      <a:lnTo>
                        <a:pt x="1710" y="231"/>
                      </a:lnTo>
                      <a:lnTo>
                        <a:pt x="1715" y="237"/>
                      </a:lnTo>
                      <a:lnTo>
                        <a:pt x="1720" y="244"/>
                      </a:lnTo>
                      <a:lnTo>
                        <a:pt x="1725" y="251"/>
                      </a:lnTo>
                      <a:lnTo>
                        <a:pt x="1729" y="258"/>
                      </a:lnTo>
                      <a:lnTo>
                        <a:pt x="1734" y="266"/>
                      </a:lnTo>
                      <a:lnTo>
                        <a:pt x="1739" y="273"/>
                      </a:lnTo>
                      <a:lnTo>
                        <a:pt x="1744" y="281"/>
                      </a:lnTo>
                      <a:lnTo>
                        <a:pt x="1749" y="288"/>
                      </a:lnTo>
                      <a:lnTo>
                        <a:pt x="1753" y="295"/>
                      </a:lnTo>
                      <a:lnTo>
                        <a:pt x="1758" y="303"/>
                      </a:lnTo>
                      <a:lnTo>
                        <a:pt x="1763" y="310"/>
                      </a:lnTo>
                      <a:lnTo>
                        <a:pt x="1768" y="317"/>
                      </a:lnTo>
                      <a:lnTo>
                        <a:pt x="1771" y="326"/>
                      </a:lnTo>
                      <a:lnTo>
                        <a:pt x="1776" y="334"/>
                      </a:lnTo>
                      <a:lnTo>
                        <a:pt x="1781" y="341"/>
                      </a:lnTo>
                      <a:lnTo>
                        <a:pt x="1786" y="349"/>
                      </a:lnTo>
                      <a:lnTo>
                        <a:pt x="1791" y="356"/>
                      </a:lnTo>
                      <a:lnTo>
                        <a:pt x="1796" y="365"/>
                      </a:lnTo>
                      <a:lnTo>
                        <a:pt x="1800" y="373"/>
                      </a:lnTo>
                      <a:lnTo>
                        <a:pt x="1805" y="380"/>
                      </a:lnTo>
                      <a:lnTo>
                        <a:pt x="1810" y="388"/>
                      </a:lnTo>
                      <a:lnTo>
                        <a:pt x="1815" y="397"/>
                      </a:lnTo>
                      <a:lnTo>
                        <a:pt x="1820" y="405"/>
                      </a:lnTo>
                      <a:lnTo>
                        <a:pt x="1824" y="413"/>
                      </a:lnTo>
                      <a:lnTo>
                        <a:pt x="1829" y="420"/>
                      </a:lnTo>
                      <a:lnTo>
                        <a:pt x="1834" y="428"/>
                      </a:lnTo>
                      <a:lnTo>
                        <a:pt x="1839" y="437"/>
                      </a:lnTo>
                      <a:lnTo>
                        <a:pt x="1844" y="445"/>
                      </a:lnTo>
                      <a:lnTo>
                        <a:pt x="1847" y="453"/>
                      </a:lnTo>
                      <a:lnTo>
                        <a:pt x="1852" y="461"/>
                      </a:lnTo>
                      <a:lnTo>
                        <a:pt x="1857" y="470"/>
                      </a:lnTo>
                      <a:lnTo>
                        <a:pt x="1862" y="478"/>
                      </a:lnTo>
                      <a:lnTo>
                        <a:pt x="1866" y="486"/>
                      </a:lnTo>
                      <a:lnTo>
                        <a:pt x="1871" y="495"/>
                      </a:lnTo>
                      <a:lnTo>
                        <a:pt x="1876" y="503"/>
                      </a:lnTo>
                      <a:lnTo>
                        <a:pt x="1881" y="511"/>
                      </a:lnTo>
                      <a:lnTo>
                        <a:pt x="1886" y="519"/>
                      </a:lnTo>
                      <a:lnTo>
                        <a:pt x="1890" y="528"/>
                      </a:lnTo>
                      <a:lnTo>
                        <a:pt x="1895" y="536"/>
                      </a:lnTo>
                      <a:lnTo>
                        <a:pt x="1900" y="544"/>
                      </a:lnTo>
                      <a:lnTo>
                        <a:pt x="1905" y="552"/>
                      </a:lnTo>
                      <a:lnTo>
                        <a:pt x="1910" y="561"/>
                      </a:lnTo>
                      <a:lnTo>
                        <a:pt x="1915" y="569"/>
                      </a:lnTo>
                      <a:lnTo>
                        <a:pt x="1919" y="577"/>
                      </a:lnTo>
                      <a:lnTo>
                        <a:pt x="1924" y="585"/>
                      </a:lnTo>
                      <a:lnTo>
                        <a:pt x="1929" y="594"/>
                      </a:lnTo>
                      <a:lnTo>
                        <a:pt x="1934" y="602"/>
                      </a:lnTo>
                      <a:lnTo>
                        <a:pt x="1937" y="610"/>
                      </a:lnTo>
                      <a:lnTo>
                        <a:pt x="1942" y="618"/>
                      </a:lnTo>
                      <a:lnTo>
                        <a:pt x="1947" y="627"/>
                      </a:lnTo>
                      <a:lnTo>
                        <a:pt x="1952" y="635"/>
                      </a:lnTo>
                      <a:lnTo>
                        <a:pt x="1957" y="642"/>
                      </a:lnTo>
                      <a:lnTo>
                        <a:pt x="1961" y="650"/>
                      </a:lnTo>
                      <a:lnTo>
                        <a:pt x="1966" y="659"/>
                      </a:lnTo>
                      <a:lnTo>
                        <a:pt x="1971" y="667"/>
                      </a:lnTo>
                      <a:lnTo>
                        <a:pt x="1976" y="675"/>
                      </a:lnTo>
                      <a:lnTo>
                        <a:pt x="1981" y="683"/>
                      </a:lnTo>
                      <a:lnTo>
                        <a:pt x="1985" y="690"/>
                      </a:lnTo>
                      <a:lnTo>
                        <a:pt x="1990" y="699"/>
                      </a:lnTo>
                      <a:lnTo>
                        <a:pt x="1995" y="707"/>
                      </a:lnTo>
                      <a:lnTo>
                        <a:pt x="2000" y="715"/>
                      </a:lnTo>
                      <a:lnTo>
                        <a:pt x="2005" y="722"/>
                      </a:lnTo>
                      <a:lnTo>
                        <a:pt x="2009" y="731"/>
                      </a:lnTo>
                      <a:lnTo>
                        <a:pt x="2014" y="738"/>
                      </a:lnTo>
                      <a:lnTo>
                        <a:pt x="2019" y="746"/>
                      </a:lnTo>
                      <a:lnTo>
                        <a:pt x="2024" y="754"/>
                      </a:lnTo>
                      <a:lnTo>
                        <a:pt x="2027" y="761"/>
                      </a:lnTo>
                      <a:lnTo>
                        <a:pt x="2032" y="770"/>
                      </a:lnTo>
                      <a:lnTo>
                        <a:pt x="2037" y="777"/>
                      </a:lnTo>
                      <a:lnTo>
                        <a:pt x="2042" y="785"/>
                      </a:lnTo>
                      <a:lnTo>
                        <a:pt x="2047" y="792"/>
                      </a:lnTo>
                      <a:lnTo>
                        <a:pt x="2052" y="800"/>
                      </a:lnTo>
                      <a:lnTo>
                        <a:pt x="2056" y="807"/>
                      </a:lnTo>
                      <a:lnTo>
                        <a:pt x="2061" y="814"/>
                      </a:lnTo>
                      <a:lnTo>
                        <a:pt x="2066" y="821"/>
                      </a:lnTo>
                      <a:lnTo>
                        <a:pt x="2071" y="830"/>
                      </a:lnTo>
                      <a:lnTo>
                        <a:pt x="2076" y="837"/>
                      </a:lnTo>
                      <a:lnTo>
                        <a:pt x="2080" y="844"/>
                      </a:lnTo>
                      <a:lnTo>
                        <a:pt x="2085" y="851"/>
                      </a:lnTo>
                      <a:lnTo>
                        <a:pt x="2090" y="858"/>
                      </a:lnTo>
                      <a:lnTo>
                        <a:pt x="2095" y="865"/>
                      </a:lnTo>
                      <a:lnTo>
                        <a:pt x="2100" y="872"/>
                      </a:lnTo>
                      <a:lnTo>
                        <a:pt x="2103" y="879"/>
                      </a:lnTo>
                      <a:lnTo>
                        <a:pt x="2108" y="886"/>
                      </a:lnTo>
                      <a:lnTo>
                        <a:pt x="2113" y="892"/>
                      </a:lnTo>
                      <a:lnTo>
                        <a:pt x="2118" y="899"/>
                      </a:lnTo>
                      <a:lnTo>
                        <a:pt x="2122" y="906"/>
                      </a:lnTo>
                      <a:lnTo>
                        <a:pt x="2127" y="914"/>
                      </a:lnTo>
                      <a:lnTo>
                        <a:pt x="2132" y="919"/>
                      </a:lnTo>
                      <a:lnTo>
                        <a:pt x="2137" y="926"/>
                      </a:lnTo>
                      <a:lnTo>
                        <a:pt x="2142" y="934"/>
                      </a:lnTo>
                      <a:lnTo>
                        <a:pt x="2146" y="939"/>
                      </a:lnTo>
                      <a:lnTo>
                        <a:pt x="2151" y="945"/>
                      </a:lnTo>
                      <a:lnTo>
                        <a:pt x="2156" y="952"/>
                      </a:lnTo>
                      <a:lnTo>
                        <a:pt x="2161" y="958"/>
                      </a:lnTo>
                      <a:lnTo>
                        <a:pt x="2166" y="964"/>
                      </a:lnTo>
                      <a:lnTo>
                        <a:pt x="2171" y="971"/>
                      </a:lnTo>
                      <a:lnTo>
                        <a:pt x="2175" y="977"/>
                      </a:lnTo>
                      <a:lnTo>
                        <a:pt x="2180" y="983"/>
                      </a:lnTo>
                      <a:lnTo>
                        <a:pt x="2184" y="989"/>
                      </a:lnTo>
                      <a:lnTo>
                        <a:pt x="2189" y="995"/>
                      </a:lnTo>
                      <a:lnTo>
                        <a:pt x="2193" y="1002"/>
                      </a:lnTo>
                      <a:lnTo>
                        <a:pt x="2198" y="1008"/>
                      </a:lnTo>
                      <a:lnTo>
                        <a:pt x="2203" y="1013"/>
                      </a:lnTo>
                      <a:lnTo>
                        <a:pt x="2208" y="1019"/>
                      </a:lnTo>
                      <a:lnTo>
                        <a:pt x="2213" y="1024"/>
                      </a:lnTo>
                      <a:lnTo>
                        <a:pt x="2217" y="1030"/>
                      </a:lnTo>
                      <a:lnTo>
                        <a:pt x="2222" y="1035"/>
                      </a:lnTo>
                      <a:lnTo>
                        <a:pt x="2227" y="1041"/>
                      </a:lnTo>
                      <a:lnTo>
                        <a:pt x="2232" y="1047"/>
                      </a:lnTo>
                      <a:lnTo>
                        <a:pt x="2237" y="1052"/>
                      </a:lnTo>
                      <a:lnTo>
                        <a:pt x="2241" y="1057"/>
                      </a:lnTo>
                      <a:lnTo>
                        <a:pt x="2246" y="1062"/>
                      </a:lnTo>
                      <a:lnTo>
                        <a:pt x="2251" y="1068"/>
                      </a:lnTo>
                      <a:lnTo>
                        <a:pt x="2256" y="1073"/>
                      </a:lnTo>
                      <a:lnTo>
                        <a:pt x="2261" y="1078"/>
                      </a:lnTo>
                      <a:lnTo>
                        <a:pt x="2265" y="1083"/>
                      </a:lnTo>
                      <a:lnTo>
                        <a:pt x="2270" y="1088"/>
                      </a:lnTo>
                      <a:lnTo>
                        <a:pt x="2275" y="1093"/>
                      </a:lnTo>
                      <a:lnTo>
                        <a:pt x="2280" y="1098"/>
                      </a:lnTo>
                      <a:lnTo>
                        <a:pt x="2283" y="1102"/>
                      </a:lnTo>
                      <a:lnTo>
                        <a:pt x="2288" y="1107"/>
                      </a:lnTo>
                      <a:lnTo>
                        <a:pt x="2293" y="1112"/>
                      </a:lnTo>
                      <a:lnTo>
                        <a:pt x="2298" y="1117"/>
                      </a:lnTo>
                      <a:lnTo>
                        <a:pt x="2303" y="1120"/>
                      </a:lnTo>
                      <a:lnTo>
                        <a:pt x="2308" y="1125"/>
                      </a:lnTo>
                      <a:lnTo>
                        <a:pt x="2312" y="1129"/>
                      </a:lnTo>
                      <a:lnTo>
                        <a:pt x="2317" y="1134"/>
                      </a:lnTo>
                      <a:lnTo>
                        <a:pt x="2322" y="1138"/>
                      </a:lnTo>
                      <a:lnTo>
                        <a:pt x="2327" y="1142"/>
                      </a:lnTo>
                      <a:lnTo>
                        <a:pt x="2332" y="1147"/>
                      </a:lnTo>
                      <a:lnTo>
                        <a:pt x="2336" y="1151"/>
                      </a:lnTo>
                      <a:lnTo>
                        <a:pt x="2341" y="1155"/>
                      </a:lnTo>
                      <a:lnTo>
                        <a:pt x="2346" y="1159"/>
                      </a:lnTo>
                      <a:lnTo>
                        <a:pt x="2351" y="1163"/>
                      </a:lnTo>
                      <a:lnTo>
                        <a:pt x="2356" y="1166"/>
                      </a:lnTo>
                      <a:lnTo>
                        <a:pt x="2359" y="1171"/>
                      </a:lnTo>
                      <a:lnTo>
                        <a:pt x="2364" y="1174"/>
                      </a:lnTo>
                      <a:lnTo>
                        <a:pt x="2364" y="1362"/>
                      </a:lnTo>
                      <a:lnTo>
                        <a:pt x="2359" y="1362"/>
                      </a:lnTo>
                      <a:lnTo>
                        <a:pt x="2356" y="1362"/>
                      </a:lnTo>
                      <a:lnTo>
                        <a:pt x="2351" y="1362"/>
                      </a:lnTo>
                      <a:lnTo>
                        <a:pt x="2346" y="1362"/>
                      </a:lnTo>
                      <a:lnTo>
                        <a:pt x="2341" y="1362"/>
                      </a:lnTo>
                      <a:lnTo>
                        <a:pt x="2336" y="1362"/>
                      </a:lnTo>
                      <a:lnTo>
                        <a:pt x="2332" y="1362"/>
                      </a:lnTo>
                      <a:lnTo>
                        <a:pt x="2327" y="1362"/>
                      </a:lnTo>
                      <a:lnTo>
                        <a:pt x="2322" y="1362"/>
                      </a:lnTo>
                      <a:lnTo>
                        <a:pt x="2317" y="1362"/>
                      </a:lnTo>
                      <a:lnTo>
                        <a:pt x="2312" y="1362"/>
                      </a:lnTo>
                      <a:lnTo>
                        <a:pt x="2308" y="1362"/>
                      </a:lnTo>
                      <a:lnTo>
                        <a:pt x="2303" y="1362"/>
                      </a:lnTo>
                      <a:lnTo>
                        <a:pt x="2298" y="1362"/>
                      </a:lnTo>
                      <a:lnTo>
                        <a:pt x="2293" y="1362"/>
                      </a:lnTo>
                      <a:lnTo>
                        <a:pt x="2288" y="1362"/>
                      </a:lnTo>
                      <a:lnTo>
                        <a:pt x="2283" y="1362"/>
                      </a:lnTo>
                      <a:lnTo>
                        <a:pt x="2280" y="1362"/>
                      </a:lnTo>
                      <a:lnTo>
                        <a:pt x="2275" y="1362"/>
                      </a:lnTo>
                      <a:lnTo>
                        <a:pt x="2270" y="1362"/>
                      </a:lnTo>
                      <a:lnTo>
                        <a:pt x="2265" y="1362"/>
                      </a:lnTo>
                      <a:lnTo>
                        <a:pt x="2261" y="1362"/>
                      </a:lnTo>
                      <a:lnTo>
                        <a:pt x="2256" y="1362"/>
                      </a:lnTo>
                      <a:lnTo>
                        <a:pt x="2251" y="1362"/>
                      </a:lnTo>
                      <a:lnTo>
                        <a:pt x="2246" y="1362"/>
                      </a:lnTo>
                      <a:lnTo>
                        <a:pt x="2241" y="1362"/>
                      </a:lnTo>
                      <a:lnTo>
                        <a:pt x="2237" y="1362"/>
                      </a:lnTo>
                      <a:lnTo>
                        <a:pt x="2232" y="1362"/>
                      </a:lnTo>
                      <a:lnTo>
                        <a:pt x="2227" y="1362"/>
                      </a:lnTo>
                      <a:lnTo>
                        <a:pt x="2222" y="1362"/>
                      </a:lnTo>
                      <a:lnTo>
                        <a:pt x="2217" y="1362"/>
                      </a:lnTo>
                      <a:lnTo>
                        <a:pt x="2213" y="1362"/>
                      </a:lnTo>
                      <a:lnTo>
                        <a:pt x="2208" y="1362"/>
                      </a:lnTo>
                      <a:lnTo>
                        <a:pt x="2203" y="1362"/>
                      </a:lnTo>
                      <a:lnTo>
                        <a:pt x="2198" y="1362"/>
                      </a:lnTo>
                      <a:lnTo>
                        <a:pt x="2193" y="1362"/>
                      </a:lnTo>
                      <a:lnTo>
                        <a:pt x="2189" y="1362"/>
                      </a:lnTo>
                      <a:lnTo>
                        <a:pt x="2184" y="1362"/>
                      </a:lnTo>
                      <a:lnTo>
                        <a:pt x="2180" y="1362"/>
                      </a:lnTo>
                      <a:lnTo>
                        <a:pt x="2175" y="1362"/>
                      </a:lnTo>
                      <a:lnTo>
                        <a:pt x="2171" y="1362"/>
                      </a:lnTo>
                      <a:lnTo>
                        <a:pt x="2166" y="1362"/>
                      </a:lnTo>
                      <a:lnTo>
                        <a:pt x="2161" y="1362"/>
                      </a:lnTo>
                      <a:lnTo>
                        <a:pt x="2156" y="1362"/>
                      </a:lnTo>
                      <a:lnTo>
                        <a:pt x="2151" y="1362"/>
                      </a:lnTo>
                      <a:lnTo>
                        <a:pt x="2146" y="1362"/>
                      </a:lnTo>
                      <a:lnTo>
                        <a:pt x="2142" y="1362"/>
                      </a:lnTo>
                      <a:lnTo>
                        <a:pt x="2137" y="1362"/>
                      </a:lnTo>
                      <a:lnTo>
                        <a:pt x="2132" y="1362"/>
                      </a:lnTo>
                      <a:lnTo>
                        <a:pt x="2127" y="1362"/>
                      </a:lnTo>
                      <a:lnTo>
                        <a:pt x="2122" y="1362"/>
                      </a:lnTo>
                      <a:lnTo>
                        <a:pt x="2118" y="1362"/>
                      </a:lnTo>
                      <a:lnTo>
                        <a:pt x="2113" y="1362"/>
                      </a:lnTo>
                      <a:lnTo>
                        <a:pt x="2108" y="1362"/>
                      </a:lnTo>
                      <a:lnTo>
                        <a:pt x="2103" y="1362"/>
                      </a:lnTo>
                      <a:lnTo>
                        <a:pt x="2100" y="1362"/>
                      </a:lnTo>
                      <a:lnTo>
                        <a:pt x="2095" y="1362"/>
                      </a:lnTo>
                      <a:lnTo>
                        <a:pt x="2090" y="1362"/>
                      </a:lnTo>
                      <a:lnTo>
                        <a:pt x="2085" y="1362"/>
                      </a:lnTo>
                      <a:lnTo>
                        <a:pt x="2080" y="1362"/>
                      </a:lnTo>
                      <a:lnTo>
                        <a:pt x="2076" y="1362"/>
                      </a:lnTo>
                      <a:lnTo>
                        <a:pt x="2071" y="1362"/>
                      </a:lnTo>
                      <a:lnTo>
                        <a:pt x="2066" y="1362"/>
                      </a:lnTo>
                      <a:lnTo>
                        <a:pt x="2061" y="1362"/>
                      </a:lnTo>
                      <a:lnTo>
                        <a:pt x="2056" y="1362"/>
                      </a:lnTo>
                      <a:lnTo>
                        <a:pt x="2052" y="1362"/>
                      </a:lnTo>
                      <a:lnTo>
                        <a:pt x="2047" y="1362"/>
                      </a:lnTo>
                      <a:lnTo>
                        <a:pt x="2042" y="1362"/>
                      </a:lnTo>
                      <a:lnTo>
                        <a:pt x="2037" y="1362"/>
                      </a:lnTo>
                      <a:lnTo>
                        <a:pt x="2032" y="1362"/>
                      </a:lnTo>
                      <a:lnTo>
                        <a:pt x="2027" y="1362"/>
                      </a:lnTo>
                      <a:lnTo>
                        <a:pt x="2024" y="1362"/>
                      </a:lnTo>
                      <a:lnTo>
                        <a:pt x="2019" y="1362"/>
                      </a:lnTo>
                      <a:lnTo>
                        <a:pt x="2014" y="1362"/>
                      </a:lnTo>
                      <a:lnTo>
                        <a:pt x="2009" y="1362"/>
                      </a:lnTo>
                      <a:lnTo>
                        <a:pt x="2005" y="1362"/>
                      </a:lnTo>
                      <a:lnTo>
                        <a:pt x="2000" y="1362"/>
                      </a:lnTo>
                      <a:lnTo>
                        <a:pt x="1995" y="1362"/>
                      </a:lnTo>
                      <a:lnTo>
                        <a:pt x="1990" y="1362"/>
                      </a:lnTo>
                      <a:lnTo>
                        <a:pt x="1985" y="1362"/>
                      </a:lnTo>
                      <a:lnTo>
                        <a:pt x="1981" y="1362"/>
                      </a:lnTo>
                      <a:lnTo>
                        <a:pt x="1976" y="1362"/>
                      </a:lnTo>
                      <a:lnTo>
                        <a:pt x="1971" y="1362"/>
                      </a:lnTo>
                      <a:lnTo>
                        <a:pt x="1966" y="1362"/>
                      </a:lnTo>
                      <a:lnTo>
                        <a:pt x="1961" y="1362"/>
                      </a:lnTo>
                      <a:lnTo>
                        <a:pt x="1957" y="1362"/>
                      </a:lnTo>
                      <a:lnTo>
                        <a:pt x="1952" y="1362"/>
                      </a:lnTo>
                      <a:lnTo>
                        <a:pt x="1947" y="1362"/>
                      </a:lnTo>
                      <a:lnTo>
                        <a:pt x="1942" y="1362"/>
                      </a:lnTo>
                      <a:lnTo>
                        <a:pt x="1937" y="1362"/>
                      </a:lnTo>
                      <a:lnTo>
                        <a:pt x="1934" y="1362"/>
                      </a:lnTo>
                      <a:lnTo>
                        <a:pt x="1929" y="1362"/>
                      </a:lnTo>
                      <a:lnTo>
                        <a:pt x="1924" y="1362"/>
                      </a:lnTo>
                      <a:lnTo>
                        <a:pt x="1919" y="1362"/>
                      </a:lnTo>
                      <a:lnTo>
                        <a:pt x="1915" y="1362"/>
                      </a:lnTo>
                      <a:lnTo>
                        <a:pt x="1910" y="1362"/>
                      </a:lnTo>
                      <a:lnTo>
                        <a:pt x="1905" y="1362"/>
                      </a:lnTo>
                      <a:lnTo>
                        <a:pt x="1900" y="1362"/>
                      </a:lnTo>
                      <a:lnTo>
                        <a:pt x="1895" y="1362"/>
                      </a:lnTo>
                      <a:lnTo>
                        <a:pt x="1890" y="1362"/>
                      </a:lnTo>
                      <a:lnTo>
                        <a:pt x="1886" y="1362"/>
                      </a:lnTo>
                      <a:lnTo>
                        <a:pt x="1881" y="1362"/>
                      </a:lnTo>
                      <a:lnTo>
                        <a:pt x="1876" y="1362"/>
                      </a:lnTo>
                      <a:lnTo>
                        <a:pt x="1871" y="1362"/>
                      </a:lnTo>
                      <a:lnTo>
                        <a:pt x="1866" y="1362"/>
                      </a:lnTo>
                      <a:lnTo>
                        <a:pt x="1862" y="1362"/>
                      </a:lnTo>
                      <a:lnTo>
                        <a:pt x="1857" y="1362"/>
                      </a:lnTo>
                      <a:lnTo>
                        <a:pt x="1852" y="1362"/>
                      </a:lnTo>
                      <a:lnTo>
                        <a:pt x="1847" y="1362"/>
                      </a:lnTo>
                      <a:lnTo>
                        <a:pt x="1844" y="1362"/>
                      </a:lnTo>
                      <a:lnTo>
                        <a:pt x="1839" y="1362"/>
                      </a:lnTo>
                      <a:lnTo>
                        <a:pt x="1834" y="1362"/>
                      </a:lnTo>
                      <a:lnTo>
                        <a:pt x="1829" y="1362"/>
                      </a:lnTo>
                      <a:lnTo>
                        <a:pt x="1824" y="1362"/>
                      </a:lnTo>
                      <a:lnTo>
                        <a:pt x="1820" y="1362"/>
                      </a:lnTo>
                      <a:lnTo>
                        <a:pt x="1815" y="1362"/>
                      </a:lnTo>
                      <a:lnTo>
                        <a:pt x="1810" y="1362"/>
                      </a:lnTo>
                      <a:lnTo>
                        <a:pt x="1805" y="1362"/>
                      </a:lnTo>
                      <a:lnTo>
                        <a:pt x="1800" y="1362"/>
                      </a:lnTo>
                      <a:lnTo>
                        <a:pt x="1796" y="1362"/>
                      </a:lnTo>
                      <a:lnTo>
                        <a:pt x="1791" y="1362"/>
                      </a:lnTo>
                      <a:lnTo>
                        <a:pt x="1786" y="1362"/>
                      </a:lnTo>
                      <a:lnTo>
                        <a:pt x="1781" y="1362"/>
                      </a:lnTo>
                      <a:lnTo>
                        <a:pt x="1776" y="1362"/>
                      </a:lnTo>
                      <a:lnTo>
                        <a:pt x="1771" y="1362"/>
                      </a:lnTo>
                      <a:lnTo>
                        <a:pt x="1768" y="1362"/>
                      </a:lnTo>
                      <a:lnTo>
                        <a:pt x="1763" y="1362"/>
                      </a:lnTo>
                      <a:lnTo>
                        <a:pt x="1758" y="1362"/>
                      </a:lnTo>
                      <a:lnTo>
                        <a:pt x="1753" y="1362"/>
                      </a:lnTo>
                      <a:lnTo>
                        <a:pt x="1749" y="1362"/>
                      </a:lnTo>
                      <a:lnTo>
                        <a:pt x="1744" y="1362"/>
                      </a:lnTo>
                      <a:lnTo>
                        <a:pt x="1739" y="1362"/>
                      </a:lnTo>
                      <a:lnTo>
                        <a:pt x="1734" y="1362"/>
                      </a:lnTo>
                      <a:lnTo>
                        <a:pt x="1729" y="1362"/>
                      </a:lnTo>
                      <a:lnTo>
                        <a:pt x="1725" y="1362"/>
                      </a:lnTo>
                      <a:lnTo>
                        <a:pt x="1720" y="1362"/>
                      </a:lnTo>
                      <a:lnTo>
                        <a:pt x="1715" y="1362"/>
                      </a:lnTo>
                      <a:lnTo>
                        <a:pt x="1710" y="1362"/>
                      </a:lnTo>
                      <a:lnTo>
                        <a:pt x="1705" y="1362"/>
                      </a:lnTo>
                      <a:lnTo>
                        <a:pt x="1701" y="1362"/>
                      </a:lnTo>
                      <a:lnTo>
                        <a:pt x="1696" y="1362"/>
                      </a:lnTo>
                      <a:lnTo>
                        <a:pt x="1691" y="1362"/>
                      </a:lnTo>
                      <a:lnTo>
                        <a:pt x="1687" y="1362"/>
                      </a:lnTo>
                      <a:lnTo>
                        <a:pt x="1683" y="1362"/>
                      </a:lnTo>
                      <a:lnTo>
                        <a:pt x="1678" y="1362"/>
                      </a:lnTo>
                      <a:lnTo>
                        <a:pt x="1673" y="1362"/>
                      </a:lnTo>
                      <a:lnTo>
                        <a:pt x="1668" y="1362"/>
                      </a:lnTo>
                      <a:lnTo>
                        <a:pt x="1663" y="1362"/>
                      </a:lnTo>
                      <a:lnTo>
                        <a:pt x="1659" y="1362"/>
                      </a:lnTo>
                      <a:lnTo>
                        <a:pt x="1654" y="1362"/>
                      </a:lnTo>
                      <a:lnTo>
                        <a:pt x="1649" y="1362"/>
                      </a:lnTo>
                      <a:lnTo>
                        <a:pt x="1644" y="1362"/>
                      </a:lnTo>
                      <a:lnTo>
                        <a:pt x="1639" y="1362"/>
                      </a:lnTo>
                      <a:lnTo>
                        <a:pt x="1634" y="1362"/>
                      </a:lnTo>
                      <a:lnTo>
                        <a:pt x="1630" y="1362"/>
                      </a:lnTo>
                      <a:lnTo>
                        <a:pt x="1625" y="1362"/>
                      </a:lnTo>
                      <a:lnTo>
                        <a:pt x="1620" y="1362"/>
                      </a:lnTo>
                      <a:lnTo>
                        <a:pt x="1615" y="1362"/>
                      </a:lnTo>
                      <a:lnTo>
                        <a:pt x="1610" y="1362"/>
                      </a:lnTo>
                      <a:lnTo>
                        <a:pt x="1606" y="1362"/>
                      </a:lnTo>
                      <a:lnTo>
                        <a:pt x="1601" y="1362"/>
                      </a:lnTo>
                      <a:lnTo>
                        <a:pt x="1596" y="1362"/>
                      </a:lnTo>
                      <a:lnTo>
                        <a:pt x="1592" y="1362"/>
                      </a:lnTo>
                      <a:lnTo>
                        <a:pt x="1588" y="1362"/>
                      </a:lnTo>
                      <a:lnTo>
                        <a:pt x="1583" y="1362"/>
                      </a:lnTo>
                      <a:lnTo>
                        <a:pt x="1578" y="1362"/>
                      </a:lnTo>
                      <a:lnTo>
                        <a:pt x="1573" y="1362"/>
                      </a:lnTo>
                      <a:lnTo>
                        <a:pt x="1568" y="1362"/>
                      </a:lnTo>
                      <a:lnTo>
                        <a:pt x="1564" y="1362"/>
                      </a:lnTo>
                      <a:lnTo>
                        <a:pt x="1559" y="1362"/>
                      </a:lnTo>
                      <a:lnTo>
                        <a:pt x="1554" y="1362"/>
                      </a:lnTo>
                      <a:lnTo>
                        <a:pt x="1549" y="1362"/>
                      </a:lnTo>
                      <a:lnTo>
                        <a:pt x="1544" y="1362"/>
                      </a:lnTo>
                      <a:lnTo>
                        <a:pt x="1540" y="1362"/>
                      </a:lnTo>
                      <a:lnTo>
                        <a:pt x="1535" y="1362"/>
                      </a:lnTo>
                      <a:lnTo>
                        <a:pt x="1530" y="1362"/>
                      </a:lnTo>
                      <a:lnTo>
                        <a:pt x="1525" y="1362"/>
                      </a:lnTo>
                      <a:lnTo>
                        <a:pt x="1520" y="1362"/>
                      </a:lnTo>
                      <a:lnTo>
                        <a:pt x="1516" y="1362"/>
                      </a:lnTo>
                      <a:lnTo>
                        <a:pt x="1512" y="1362"/>
                      </a:lnTo>
                      <a:lnTo>
                        <a:pt x="1507" y="1362"/>
                      </a:lnTo>
                      <a:lnTo>
                        <a:pt x="1502" y="1362"/>
                      </a:lnTo>
                      <a:lnTo>
                        <a:pt x="1497" y="1362"/>
                      </a:lnTo>
                      <a:lnTo>
                        <a:pt x="1493" y="1362"/>
                      </a:lnTo>
                      <a:lnTo>
                        <a:pt x="1488" y="1362"/>
                      </a:lnTo>
                      <a:lnTo>
                        <a:pt x="1483" y="1362"/>
                      </a:lnTo>
                      <a:lnTo>
                        <a:pt x="1478" y="1362"/>
                      </a:lnTo>
                      <a:lnTo>
                        <a:pt x="1473" y="1362"/>
                      </a:lnTo>
                      <a:lnTo>
                        <a:pt x="1469" y="1362"/>
                      </a:lnTo>
                      <a:lnTo>
                        <a:pt x="1464" y="1362"/>
                      </a:lnTo>
                      <a:lnTo>
                        <a:pt x="1459" y="1362"/>
                      </a:lnTo>
                      <a:lnTo>
                        <a:pt x="1454" y="1362"/>
                      </a:lnTo>
                      <a:lnTo>
                        <a:pt x="1449" y="1362"/>
                      </a:lnTo>
                      <a:lnTo>
                        <a:pt x="1445" y="1362"/>
                      </a:lnTo>
                      <a:lnTo>
                        <a:pt x="1440" y="1362"/>
                      </a:lnTo>
                      <a:lnTo>
                        <a:pt x="1436" y="1362"/>
                      </a:lnTo>
                      <a:lnTo>
                        <a:pt x="1431" y="1362"/>
                      </a:lnTo>
                      <a:lnTo>
                        <a:pt x="1427" y="1362"/>
                      </a:lnTo>
                      <a:lnTo>
                        <a:pt x="1422" y="1362"/>
                      </a:lnTo>
                      <a:lnTo>
                        <a:pt x="1417" y="1362"/>
                      </a:lnTo>
                      <a:lnTo>
                        <a:pt x="1412" y="1362"/>
                      </a:lnTo>
                      <a:lnTo>
                        <a:pt x="1407" y="1362"/>
                      </a:lnTo>
                      <a:lnTo>
                        <a:pt x="1403" y="1362"/>
                      </a:lnTo>
                      <a:lnTo>
                        <a:pt x="1398" y="1362"/>
                      </a:lnTo>
                      <a:lnTo>
                        <a:pt x="1393" y="1362"/>
                      </a:lnTo>
                      <a:lnTo>
                        <a:pt x="1388" y="1362"/>
                      </a:lnTo>
                      <a:lnTo>
                        <a:pt x="1383" y="1362"/>
                      </a:lnTo>
                      <a:lnTo>
                        <a:pt x="1378" y="1362"/>
                      </a:lnTo>
                      <a:lnTo>
                        <a:pt x="1374" y="1362"/>
                      </a:lnTo>
                      <a:lnTo>
                        <a:pt x="1369" y="1362"/>
                      </a:lnTo>
                      <a:lnTo>
                        <a:pt x="1364" y="1362"/>
                      </a:lnTo>
                      <a:lnTo>
                        <a:pt x="1359" y="1362"/>
                      </a:lnTo>
                      <a:lnTo>
                        <a:pt x="1354" y="1362"/>
                      </a:lnTo>
                      <a:lnTo>
                        <a:pt x="1350" y="1362"/>
                      </a:lnTo>
                      <a:lnTo>
                        <a:pt x="1346" y="1362"/>
                      </a:lnTo>
                      <a:lnTo>
                        <a:pt x="1341" y="1362"/>
                      </a:lnTo>
                      <a:lnTo>
                        <a:pt x="1336" y="1362"/>
                      </a:lnTo>
                      <a:lnTo>
                        <a:pt x="1332" y="1362"/>
                      </a:lnTo>
                      <a:lnTo>
                        <a:pt x="1327" y="1362"/>
                      </a:lnTo>
                      <a:lnTo>
                        <a:pt x="1322" y="1362"/>
                      </a:lnTo>
                      <a:lnTo>
                        <a:pt x="1317" y="1362"/>
                      </a:lnTo>
                      <a:lnTo>
                        <a:pt x="1312" y="1362"/>
                      </a:lnTo>
                      <a:lnTo>
                        <a:pt x="1308" y="1362"/>
                      </a:lnTo>
                      <a:lnTo>
                        <a:pt x="1303" y="1362"/>
                      </a:lnTo>
                      <a:lnTo>
                        <a:pt x="1298" y="1362"/>
                      </a:lnTo>
                      <a:lnTo>
                        <a:pt x="1293" y="1362"/>
                      </a:lnTo>
                      <a:lnTo>
                        <a:pt x="1288" y="1362"/>
                      </a:lnTo>
                      <a:lnTo>
                        <a:pt x="1284" y="1362"/>
                      </a:lnTo>
                      <a:lnTo>
                        <a:pt x="1279" y="1362"/>
                      </a:lnTo>
                      <a:lnTo>
                        <a:pt x="1274" y="1362"/>
                      </a:lnTo>
                      <a:lnTo>
                        <a:pt x="1269" y="1362"/>
                      </a:lnTo>
                      <a:lnTo>
                        <a:pt x="1264" y="1362"/>
                      </a:lnTo>
                      <a:lnTo>
                        <a:pt x="1260" y="1362"/>
                      </a:lnTo>
                      <a:lnTo>
                        <a:pt x="1256" y="1362"/>
                      </a:lnTo>
                      <a:lnTo>
                        <a:pt x="1251" y="1362"/>
                      </a:lnTo>
                      <a:lnTo>
                        <a:pt x="1246" y="1362"/>
                      </a:lnTo>
                      <a:lnTo>
                        <a:pt x="1241" y="1362"/>
                      </a:lnTo>
                      <a:lnTo>
                        <a:pt x="1237" y="1362"/>
                      </a:lnTo>
                      <a:lnTo>
                        <a:pt x="1232" y="1362"/>
                      </a:lnTo>
                      <a:lnTo>
                        <a:pt x="1227" y="1362"/>
                      </a:lnTo>
                      <a:lnTo>
                        <a:pt x="1222" y="1362"/>
                      </a:lnTo>
                      <a:lnTo>
                        <a:pt x="1217" y="1362"/>
                      </a:lnTo>
                      <a:lnTo>
                        <a:pt x="1213" y="1362"/>
                      </a:lnTo>
                      <a:lnTo>
                        <a:pt x="1208" y="1362"/>
                      </a:lnTo>
                      <a:lnTo>
                        <a:pt x="1203" y="1362"/>
                      </a:lnTo>
                      <a:lnTo>
                        <a:pt x="1198" y="1362"/>
                      </a:lnTo>
                      <a:lnTo>
                        <a:pt x="1193" y="1362"/>
                      </a:lnTo>
                      <a:lnTo>
                        <a:pt x="1189" y="1362"/>
                      </a:lnTo>
                      <a:lnTo>
                        <a:pt x="1184" y="1362"/>
                      </a:lnTo>
                      <a:lnTo>
                        <a:pt x="1180" y="1362"/>
                      </a:lnTo>
                      <a:lnTo>
                        <a:pt x="1175" y="1362"/>
                      </a:lnTo>
                      <a:lnTo>
                        <a:pt x="1171" y="1362"/>
                      </a:lnTo>
                      <a:lnTo>
                        <a:pt x="1166" y="1362"/>
                      </a:lnTo>
                      <a:lnTo>
                        <a:pt x="1161" y="1362"/>
                      </a:lnTo>
                      <a:lnTo>
                        <a:pt x="1156" y="1362"/>
                      </a:lnTo>
                      <a:lnTo>
                        <a:pt x="1151" y="1362"/>
                      </a:lnTo>
                      <a:lnTo>
                        <a:pt x="1147" y="1362"/>
                      </a:lnTo>
                      <a:lnTo>
                        <a:pt x="1142" y="1362"/>
                      </a:lnTo>
                      <a:lnTo>
                        <a:pt x="1137" y="1362"/>
                      </a:lnTo>
                      <a:lnTo>
                        <a:pt x="1132" y="1362"/>
                      </a:lnTo>
                      <a:lnTo>
                        <a:pt x="1127" y="1362"/>
                      </a:lnTo>
                      <a:lnTo>
                        <a:pt x="1123" y="1362"/>
                      </a:lnTo>
                      <a:lnTo>
                        <a:pt x="1118" y="1362"/>
                      </a:lnTo>
                      <a:lnTo>
                        <a:pt x="1113" y="1362"/>
                      </a:lnTo>
                      <a:lnTo>
                        <a:pt x="1108" y="1362"/>
                      </a:lnTo>
                      <a:lnTo>
                        <a:pt x="1103" y="1362"/>
                      </a:lnTo>
                      <a:lnTo>
                        <a:pt x="1100" y="1362"/>
                      </a:lnTo>
                      <a:lnTo>
                        <a:pt x="1095" y="1362"/>
                      </a:lnTo>
                      <a:lnTo>
                        <a:pt x="1090" y="1362"/>
                      </a:lnTo>
                      <a:lnTo>
                        <a:pt x="1085" y="1362"/>
                      </a:lnTo>
                      <a:lnTo>
                        <a:pt x="1080" y="1362"/>
                      </a:lnTo>
                      <a:lnTo>
                        <a:pt x="1076" y="1362"/>
                      </a:lnTo>
                      <a:lnTo>
                        <a:pt x="1071" y="1362"/>
                      </a:lnTo>
                      <a:lnTo>
                        <a:pt x="1066" y="1362"/>
                      </a:lnTo>
                      <a:lnTo>
                        <a:pt x="1061" y="1362"/>
                      </a:lnTo>
                      <a:lnTo>
                        <a:pt x="1056" y="1362"/>
                      </a:lnTo>
                      <a:lnTo>
                        <a:pt x="1052" y="1362"/>
                      </a:lnTo>
                      <a:lnTo>
                        <a:pt x="1047" y="1362"/>
                      </a:lnTo>
                      <a:lnTo>
                        <a:pt x="1042" y="1362"/>
                      </a:lnTo>
                      <a:lnTo>
                        <a:pt x="1037" y="1362"/>
                      </a:lnTo>
                      <a:lnTo>
                        <a:pt x="1032" y="1362"/>
                      </a:lnTo>
                      <a:lnTo>
                        <a:pt x="1028" y="1362"/>
                      </a:lnTo>
                      <a:lnTo>
                        <a:pt x="1023" y="1362"/>
                      </a:lnTo>
                      <a:lnTo>
                        <a:pt x="1018" y="1362"/>
                      </a:lnTo>
                      <a:lnTo>
                        <a:pt x="1013" y="1362"/>
                      </a:lnTo>
                      <a:lnTo>
                        <a:pt x="1008" y="1362"/>
                      </a:lnTo>
                      <a:lnTo>
                        <a:pt x="1005" y="1362"/>
                      </a:lnTo>
                      <a:lnTo>
                        <a:pt x="1000" y="1362"/>
                      </a:lnTo>
                      <a:lnTo>
                        <a:pt x="995" y="1362"/>
                      </a:lnTo>
                      <a:lnTo>
                        <a:pt x="990" y="1362"/>
                      </a:lnTo>
                      <a:lnTo>
                        <a:pt x="986" y="1362"/>
                      </a:lnTo>
                      <a:lnTo>
                        <a:pt x="981" y="1362"/>
                      </a:lnTo>
                      <a:lnTo>
                        <a:pt x="976" y="1362"/>
                      </a:lnTo>
                      <a:lnTo>
                        <a:pt x="971" y="1362"/>
                      </a:lnTo>
                      <a:lnTo>
                        <a:pt x="966" y="1362"/>
                      </a:lnTo>
                      <a:lnTo>
                        <a:pt x="961" y="1362"/>
                      </a:lnTo>
                      <a:lnTo>
                        <a:pt x="957" y="1362"/>
                      </a:lnTo>
                      <a:lnTo>
                        <a:pt x="952" y="1362"/>
                      </a:lnTo>
                      <a:lnTo>
                        <a:pt x="947" y="1362"/>
                      </a:lnTo>
                      <a:lnTo>
                        <a:pt x="942" y="1362"/>
                      </a:lnTo>
                      <a:lnTo>
                        <a:pt x="937" y="1362"/>
                      </a:lnTo>
                      <a:lnTo>
                        <a:pt x="933" y="1362"/>
                      </a:lnTo>
                      <a:lnTo>
                        <a:pt x="928" y="1362"/>
                      </a:lnTo>
                      <a:lnTo>
                        <a:pt x="924" y="1362"/>
                      </a:lnTo>
                      <a:lnTo>
                        <a:pt x="919" y="1362"/>
                      </a:lnTo>
                      <a:lnTo>
                        <a:pt x="915" y="1362"/>
                      </a:lnTo>
                      <a:lnTo>
                        <a:pt x="910" y="1362"/>
                      </a:lnTo>
                      <a:lnTo>
                        <a:pt x="905" y="1362"/>
                      </a:lnTo>
                      <a:lnTo>
                        <a:pt x="900" y="1362"/>
                      </a:lnTo>
                      <a:lnTo>
                        <a:pt x="895" y="1362"/>
                      </a:lnTo>
                      <a:lnTo>
                        <a:pt x="891" y="1362"/>
                      </a:lnTo>
                      <a:lnTo>
                        <a:pt x="886" y="1362"/>
                      </a:lnTo>
                      <a:lnTo>
                        <a:pt x="881" y="1362"/>
                      </a:lnTo>
                      <a:lnTo>
                        <a:pt x="876" y="1362"/>
                      </a:lnTo>
                      <a:lnTo>
                        <a:pt x="871" y="1362"/>
                      </a:lnTo>
                      <a:lnTo>
                        <a:pt x="867" y="1362"/>
                      </a:lnTo>
                      <a:lnTo>
                        <a:pt x="862" y="1362"/>
                      </a:lnTo>
                      <a:lnTo>
                        <a:pt x="857" y="1362"/>
                      </a:lnTo>
                      <a:lnTo>
                        <a:pt x="852" y="1362"/>
                      </a:lnTo>
                      <a:lnTo>
                        <a:pt x="848" y="1362"/>
                      </a:lnTo>
                      <a:lnTo>
                        <a:pt x="844" y="1362"/>
                      </a:lnTo>
                      <a:lnTo>
                        <a:pt x="839" y="1362"/>
                      </a:lnTo>
                      <a:lnTo>
                        <a:pt x="834" y="1362"/>
                      </a:lnTo>
                      <a:lnTo>
                        <a:pt x="829" y="1362"/>
                      </a:lnTo>
                      <a:lnTo>
                        <a:pt x="824" y="1362"/>
                      </a:lnTo>
                      <a:lnTo>
                        <a:pt x="820" y="1362"/>
                      </a:lnTo>
                      <a:lnTo>
                        <a:pt x="815" y="1362"/>
                      </a:lnTo>
                      <a:lnTo>
                        <a:pt x="810" y="1362"/>
                      </a:lnTo>
                      <a:lnTo>
                        <a:pt x="805" y="1362"/>
                      </a:lnTo>
                      <a:lnTo>
                        <a:pt x="800" y="1362"/>
                      </a:lnTo>
                      <a:lnTo>
                        <a:pt x="796" y="1362"/>
                      </a:lnTo>
                      <a:lnTo>
                        <a:pt x="791" y="1362"/>
                      </a:lnTo>
                      <a:lnTo>
                        <a:pt x="786" y="1362"/>
                      </a:lnTo>
                      <a:lnTo>
                        <a:pt x="781" y="1362"/>
                      </a:lnTo>
                      <a:lnTo>
                        <a:pt x="776" y="1362"/>
                      </a:lnTo>
                      <a:lnTo>
                        <a:pt x="772" y="1362"/>
                      </a:lnTo>
                      <a:lnTo>
                        <a:pt x="767" y="1362"/>
                      </a:lnTo>
                      <a:lnTo>
                        <a:pt x="762" y="1362"/>
                      </a:lnTo>
                      <a:lnTo>
                        <a:pt x="758" y="1362"/>
                      </a:lnTo>
                      <a:lnTo>
                        <a:pt x="754" y="1362"/>
                      </a:lnTo>
                      <a:lnTo>
                        <a:pt x="749" y="1362"/>
                      </a:lnTo>
                      <a:lnTo>
                        <a:pt x="744" y="1362"/>
                      </a:lnTo>
                      <a:lnTo>
                        <a:pt x="739" y="1362"/>
                      </a:lnTo>
                      <a:lnTo>
                        <a:pt x="734" y="1362"/>
                      </a:lnTo>
                      <a:lnTo>
                        <a:pt x="730" y="1362"/>
                      </a:lnTo>
                      <a:lnTo>
                        <a:pt x="725" y="1362"/>
                      </a:lnTo>
                      <a:lnTo>
                        <a:pt x="720" y="1362"/>
                      </a:lnTo>
                      <a:lnTo>
                        <a:pt x="715" y="1362"/>
                      </a:lnTo>
                      <a:lnTo>
                        <a:pt x="710" y="1362"/>
                      </a:lnTo>
                      <a:lnTo>
                        <a:pt x="705" y="1362"/>
                      </a:lnTo>
                      <a:lnTo>
                        <a:pt x="701" y="1362"/>
                      </a:lnTo>
                      <a:lnTo>
                        <a:pt x="696" y="1362"/>
                      </a:lnTo>
                      <a:lnTo>
                        <a:pt x="691" y="1362"/>
                      </a:lnTo>
                      <a:lnTo>
                        <a:pt x="686" y="1362"/>
                      </a:lnTo>
                      <a:lnTo>
                        <a:pt x="681" y="1362"/>
                      </a:lnTo>
                      <a:lnTo>
                        <a:pt x="677" y="1362"/>
                      </a:lnTo>
                      <a:lnTo>
                        <a:pt x="672" y="1362"/>
                      </a:lnTo>
                      <a:lnTo>
                        <a:pt x="668" y="1362"/>
                      </a:lnTo>
                      <a:lnTo>
                        <a:pt x="663" y="1362"/>
                      </a:lnTo>
                      <a:lnTo>
                        <a:pt x="659" y="1362"/>
                      </a:lnTo>
                      <a:lnTo>
                        <a:pt x="654" y="1362"/>
                      </a:lnTo>
                      <a:lnTo>
                        <a:pt x="649" y="1362"/>
                      </a:lnTo>
                      <a:lnTo>
                        <a:pt x="644" y="1362"/>
                      </a:lnTo>
                      <a:lnTo>
                        <a:pt x="639" y="1362"/>
                      </a:lnTo>
                      <a:lnTo>
                        <a:pt x="635" y="1362"/>
                      </a:lnTo>
                      <a:lnTo>
                        <a:pt x="630" y="1362"/>
                      </a:lnTo>
                      <a:lnTo>
                        <a:pt x="625" y="1362"/>
                      </a:lnTo>
                      <a:lnTo>
                        <a:pt x="620" y="1362"/>
                      </a:lnTo>
                      <a:lnTo>
                        <a:pt x="615" y="1362"/>
                      </a:lnTo>
                      <a:lnTo>
                        <a:pt x="611" y="1362"/>
                      </a:lnTo>
                      <a:lnTo>
                        <a:pt x="606" y="1362"/>
                      </a:lnTo>
                      <a:lnTo>
                        <a:pt x="601" y="1362"/>
                      </a:lnTo>
                      <a:lnTo>
                        <a:pt x="596" y="1362"/>
                      </a:lnTo>
                      <a:lnTo>
                        <a:pt x="593" y="1362"/>
                      </a:lnTo>
                      <a:lnTo>
                        <a:pt x="588" y="1362"/>
                      </a:lnTo>
                      <a:lnTo>
                        <a:pt x="583" y="1362"/>
                      </a:lnTo>
                      <a:lnTo>
                        <a:pt x="578" y="1362"/>
                      </a:lnTo>
                      <a:lnTo>
                        <a:pt x="573" y="1362"/>
                      </a:lnTo>
                      <a:lnTo>
                        <a:pt x="568" y="1362"/>
                      </a:lnTo>
                      <a:lnTo>
                        <a:pt x="564" y="1362"/>
                      </a:lnTo>
                      <a:lnTo>
                        <a:pt x="559" y="1362"/>
                      </a:lnTo>
                      <a:lnTo>
                        <a:pt x="554" y="1362"/>
                      </a:lnTo>
                      <a:lnTo>
                        <a:pt x="549" y="1362"/>
                      </a:lnTo>
                      <a:lnTo>
                        <a:pt x="544" y="1362"/>
                      </a:lnTo>
                      <a:lnTo>
                        <a:pt x="540" y="1362"/>
                      </a:lnTo>
                      <a:lnTo>
                        <a:pt x="535" y="1362"/>
                      </a:lnTo>
                      <a:lnTo>
                        <a:pt x="530" y="1362"/>
                      </a:lnTo>
                      <a:lnTo>
                        <a:pt x="525" y="1362"/>
                      </a:lnTo>
                      <a:lnTo>
                        <a:pt x="520" y="1362"/>
                      </a:lnTo>
                      <a:lnTo>
                        <a:pt x="516" y="1362"/>
                      </a:lnTo>
                      <a:lnTo>
                        <a:pt x="512" y="1362"/>
                      </a:lnTo>
                      <a:lnTo>
                        <a:pt x="507" y="1362"/>
                      </a:lnTo>
                      <a:lnTo>
                        <a:pt x="502" y="1362"/>
                      </a:lnTo>
                      <a:lnTo>
                        <a:pt x="498" y="1362"/>
                      </a:lnTo>
                      <a:lnTo>
                        <a:pt x="493" y="1362"/>
                      </a:lnTo>
                      <a:lnTo>
                        <a:pt x="488" y="1362"/>
                      </a:lnTo>
                      <a:lnTo>
                        <a:pt x="483" y="1362"/>
                      </a:lnTo>
                      <a:lnTo>
                        <a:pt x="478" y="1362"/>
                      </a:lnTo>
                      <a:lnTo>
                        <a:pt x="474" y="1362"/>
                      </a:lnTo>
                      <a:lnTo>
                        <a:pt x="469" y="1362"/>
                      </a:lnTo>
                      <a:lnTo>
                        <a:pt x="464" y="1362"/>
                      </a:lnTo>
                      <a:lnTo>
                        <a:pt x="459" y="1362"/>
                      </a:lnTo>
                      <a:lnTo>
                        <a:pt x="454" y="1362"/>
                      </a:lnTo>
                      <a:lnTo>
                        <a:pt x="449" y="1362"/>
                      </a:lnTo>
                      <a:lnTo>
                        <a:pt x="445" y="1362"/>
                      </a:lnTo>
                      <a:lnTo>
                        <a:pt x="440" y="1362"/>
                      </a:lnTo>
                      <a:lnTo>
                        <a:pt x="435" y="1362"/>
                      </a:lnTo>
                      <a:lnTo>
                        <a:pt x="430" y="1362"/>
                      </a:lnTo>
                      <a:lnTo>
                        <a:pt x="425" y="1362"/>
                      </a:lnTo>
                      <a:lnTo>
                        <a:pt x="421" y="1362"/>
                      </a:lnTo>
                      <a:lnTo>
                        <a:pt x="416" y="1362"/>
                      </a:lnTo>
                      <a:lnTo>
                        <a:pt x="412" y="1362"/>
                      </a:lnTo>
                      <a:lnTo>
                        <a:pt x="407" y="1362"/>
                      </a:lnTo>
                      <a:lnTo>
                        <a:pt x="403" y="1362"/>
                      </a:lnTo>
                      <a:lnTo>
                        <a:pt x="398" y="1362"/>
                      </a:lnTo>
                      <a:lnTo>
                        <a:pt x="393" y="1362"/>
                      </a:lnTo>
                      <a:lnTo>
                        <a:pt x="388" y="1362"/>
                      </a:lnTo>
                      <a:lnTo>
                        <a:pt x="383" y="1362"/>
                      </a:lnTo>
                      <a:lnTo>
                        <a:pt x="379" y="1362"/>
                      </a:lnTo>
                      <a:lnTo>
                        <a:pt x="374" y="1362"/>
                      </a:lnTo>
                      <a:lnTo>
                        <a:pt x="369" y="1362"/>
                      </a:lnTo>
                      <a:lnTo>
                        <a:pt x="364" y="1362"/>
                      </a:lnTo>
                      <a:lnTo>
                        <a:pt x="359" y="1362"/>
                      </a:lnTo>
                      <a:lnTo>
                        <a:pt x="355" y="1362"/>
                      </a:lnTo>
                      <a:lnTo>
                        <a:pt x="350" y="1362"/>
                      </a:lnTo>
                      <a:lnTo>
                        <a:pt x="345" y="1362"/>
                      </a:lnTo>
                      <a:lnTo>
                        <a:pt x="340" y="1362"/>
                      </a:lnTo>
                      <a:lnTo>
                        <a:pt x="337" y="1362"/>
                      </a:lnTo>
                      <a:lnTo>
                        <a:pt x="332" y="1362"/>
                      </a:lnTo>
                      <a:lnTo>
                        <a:pt x="327" y="1362"/>
                      </a:lnTo>
                      <a:lnTo>
                        <a:pt x="322" y="1362"/>
                      </a:lnTo>
                      <a:lnTo>
                        <a:pt x="317" y="1362"/>
                      </a:lnTo>
                      <a:lnTo>
                        <a:pt x="312" y="1362"/>
                      </a:lnTo>
                      <a:lnTo>
                        <a:pt x="308" y="1362"/>
                      </a:lnTo>
                      <a:lnTo>
                        <a:pt x="303" y="1362"/>
                      </a:lnTo>
                      <a:lnTo>
                        <a:pt x="298" y="1362"/>
                      </a:lnTo>
                      <a:lnTo>
                        <a:pt x="293" y="1362"/>
                      </a:lnTo>
                      <a:lnTo>
                        <a:pt x="288" y="1362"/>
                      </a:lnTo>
                      <a:lnTo>
                        <a:pt x="284" y="1362"/>
                      </a:lnTo>
                      <a:lnTo>
                        <a:pt x="279" y="1362"/>
                      </a:lnTo>
                      <a:lnTo>
                        <a:pt x="274" y="1362"/>
                      </a:lnTo>
                      <a:lnTo>
                        <a:pt x="269" y="1362"/>
                      </a:lnTo>
                      <a:lnTo>
                        <a:pt x="264" y="1362"/>
                      </a:lnTo>
                      <a:lnTo>
                        <a:pt x="261" y="1362"/>
                      </a:lnTo>
                      <a:lnTo>
                        <a:pt x="256" y="1362"/>
                      </a:lnTo>
                      <a:lnTo>
                        <a:pt x="251" y="1362"/>
                      </a:lnTo>
                      <a:lnTo>
                        <a:pt x="246" y="1362"/>
                      </a:lnTo>
                      <a:lnTo>
                        <a:pt x="242" y="1362"/>
                      </a:lnTo>
                      <a:lnTo>
                        <a:pt x="237" y="1362"/>
                      </a:lnTo>
                      <a:lnTo>
                        <a:pt x="232" y="1362"/>
                      </a:lnTo>
                      <a:lnTo>
                        <a:pt x="227" y="1362"/>
                      </a:lnTo>
                      <a:lnTo>
                        <a:pt x="222" y="1362"/>
                      </a:lnTo>
                      <a:lnTo>
                        <a:pt x="218" y="1362"/>
                      </a:lnTo>
                      <a:lnTo>
                        <a:pt x="213" y="1362"/>
                      </a:lnTo>
                      <a:lnTo>
                        <a:pt x="208" y="1362"/>
                      </a:lnTo>
                      <a:lnTo>
                        <a:pt x="203" y="1362"/>
                      </a:lnTo>
                      <a:lnTo>
                        <a:pt x="198" y="1362"/>
                      </a:lnTo>
                      <a:lnTo>
                        <a:pt x="193" y="1362"/>
                      </a:lnTo>
                      <a:lnTo>
                        <a:pt x="189" y="1362"/>
                      </a:lnTo>
                      <a:lnTo>
                        <a:pt x="184" y="1362"/>
                      </a:lnTo>
                      <a:lnTo>
                        <a:pt x="179" y="1362"/>
                      </a:lnTo>
                      <a:lnTo>
                        <a:pt x="174" y="1362"/>
                      </a:lnTo>
                      <a:lnTo>
                        <a:pt x="171" y="1362"/>
                      </a:lnTo>
                      <a:lnTo>
                        <a:pt x="166" y="1362"/>
                      </a:lnTo>
                      <a:lnTo>
                        <a:pt x="161" y="1362"/>
                      </a:lnTo>
                      <a:lnTo>
                        <a:pt x="156" y="1362"/>
                      </a:lnTo>
                      <a:lnTo>
                        <a:pt x="151" y="1362"/>
                      </a:lnTo>
                      <a:lnTo>
                        <a:pt x="147" y="1362"/>
                      </a:lnTo>
                      <a:lnTo>
                        <a:pt x="142" y="1362"/>
                      </a:lnTo>
                      <a:lnTo>
                        <a:pt x="137" y="1362"/>
                      </a:lnTo>
                      <a:lnTo>
                        <a:pt x="132" y="1362"/>
                      </a:lnTo>
                      <a:lnTo>
                        <a:pt x="127" y="1362"/>
                      </a:lnTo>
                      <a:lnTo>
                        <a:pt x="123" y="1362"/>
                      </a:lnTo>
                      <a:lnTo>
                        <a:pt x="118" y="1362"/>
                      </a:lnTo>
                      <a:lnTo>
                        <a:pt x="113" y="1362"/>
                      </a:lnTo>
                      <a:lnTo>
                        <a:pt x="108" y="1362"/>
                      </a:lnTo>
                      <a:lnTo>
                        <a:pt x="103" y="1362"/>
                      </a:lnTo>
                      <a:lnTo>
                        <a:pt x="99" y="1362"/>
                      </a:lnTo>
                      <a:lnTo>
                        <a:pt x="94" y="1362"/>
                      </a:lnTo>
                      <a:lnTo>
                        <a:pt x="89" y="1362"/>
                      </a:lnTo>
                      <a:lnTo>
                        <a:pt x="84" y="1362"/>
                      </a:lnTo>
                      <a:lnTo>
                        <a:pt x="79" y="1362"/>
                      </a:lnTo>
                      <a:lnTo>
                        <a:pt x="76" y="1362"/>
                      </a:lnTo>
                      <a:lnTo>
                        <a:pt x="71" y="1362"/>
                      </a:lnTo>
                      <a:lnTo>
                        <a:pt x="66" y="1362"/>
                      </a:lnTo>
                      <a:lnTo>
                        <a:pt x="61" y="1362"/>
                      </a:lnTo>
                      <a:lnTo>
                        <a:pt x="56" y="1362"/>
                      </a:lnTo>
                      <a:lnTo>
                        <a:pt x="52" y="1362"/>
                      </a:lnTo>
                      <a:lnTo>
                        <a:pt x="47" y="1362"/>
                      </a:lnTo>
                      <a:lnTo>
                        <a:pt x="42" y="1362"/>
                      </a:lnTo>
                      <a:lnTo>
                        <a:pt x="37" y="1362"/>
                      </a:lnTo>
                      <a:lnTo>
                        <a:pt x="32" y="1362"/>
                      </a:lnTo>
                      <a:lnTo>
                        <a:pt x="28" y="1362"/>
                      </a:lnTo>
                      <a:lnTo>
                        <a:pt x="23" y="1362"/>
                      </a:lnTo>
                      <a:lnTo>
                        <a:pt x="18" y="1362"/>
                      </a:lnTo>
                      <a:lnTo>
                        <a:pt x="13" y="1362"/>
                      </a:lnTo>
                      <a:lnTo>
                        <a:pt x="8" y="1362"/>
                      </a:lnTo>
                      <a:lnTo>
                        <a:pt x="5" y="1362"/>
                      </a:lnTo>
                      <a:lnTo>
                        <a:pt x="0" y="1362"/>
                      </a:lnTo>
                      <a:lnTo>
                        <a:pt x="0" y="1348"/>
                      </a:lnTo>
                    </a:path>
                  </a:pathLst>
                </a:custGeom>
                <a:solidFill>
                  <a:srgbClr val="C0C0C0"/>
                </a:solidFill>
                <a:ln w="12700" cap="rnd">
                  <a:noFill/>
                  <a:round/>
                  <a:headEnd/>
                  <a:tailEnd/>
                </a:ln>
              </p:spPr>
              <p:txBody>
                <a:bodyPr/>
                <a:lstStyle/>
                <a:p>
                  <a:endParaRPr lang="en-US"/>
                </a:p>
              </p:txBody>
            </p:sp>
            <p:sp>
              <p:nvSpPr>
                <p:cNvPr id="14352" name="Freeform 7"/>
                <p:cNvSpPr>
                  <a:spLocks/>
                </p:cNvSpPr>
                <p:nvPr/>
              </p:nvSpPr>
              <p:spPr bwMode="auto">
                <a:xfrm>
                  <a:off x="4398" y="2484"/>
                  <a:ext cx="945" cy="165"/>
                </a:xfrm>
                <a:custGeom>
                  <a:avLst/>
                  <a:gdLst>
                    <a:gd name="T0" fmla="*/ 29 w 945"/>
                    <a:gd name="T1" fmla="*/ 164 h 165"/>
                    <a:gd name="T2" fmla="*/ 61 w 945"/>
                    <a:gd name="T3" fmla="*/ 164 h 165"/>
                    <a:gd name="T4" fmla="*/ 95 w 945"/>
                    <a:gd name="T5" fmla="*/ 164 h 165"/>
                    <a:gd name="T6" fmla="*/ 128 w 945"/>
                    <a:gd name="T7" fmla="*/ 164 h 165"/>
                    <a:gd name="T8" fmla="*/ 160 w 945"/>
                    <a:gd name="T9" fmla="*/ 164 h 165"/>
                    <a:gd name="T10" fmla="*/ 194 w 945"/>
                    <a:gd name="T11" fmla="*/ 164 h 165"/>
                    <a:gd name="T12" fmla="*/ 226 w 945"/>
                    <a:gd name="T13" fmla="*/ 164 h 165"/>
                    <a:gd name="T14" fmla="*/ 260 w 945"/>
                    <a:gd name="T15" fmla="*/ 164 h 165"/>
                    <a:gd name="T16" fmla="*/ 292 w 945"/>
                    <a:gd name="T17" fmla="*/ 164 h 165"/>
                    <a:gd name="T18" fmla="*/ 325 w 945"/>
                    <a:gd name="T19" fmla="*/ 164 h 165"/>
                    <a:gd name="T20" fmla="*/ 359 w 945"/>
                    <a:gd name="T21" fmla="*/ 164 h 165"/>
                    <a:gd name="T22" fmla="*/ 391 w 945"/>
                    <a:gd name="T23" fmla="*/ 164 h 165"/>
                    <a:gd name="T24" fmla="*/ 425 w 945"/>
                    <a:gd name="T25" fmla="*/ 164 h 165"/>
                    <a:gd name="T26" fmla="*/ 458 w 945"/>
                    <a:gd name="T27" fmla="*/ 164 h 165"/>
                    <a:gd name="T28" fmla="*/ 491 w 945"/>
                    <a:gd name="T29" fmla="*/ 0 h 165"/>
                    <a:gd name="T30" fmla="*/ 524 w 945"/>
                    <a:gd name="T31" fmla="*/ 23 h 165"/>
                    <a:gd name="T32" fmla="*/ 556 w 945"/>
                    <a:gd name="T33" fmla="*/ 42 h 165"/>
                    <a:gd name="T34" fmla="*/ 590 w 945"/>
                    <a:gd name="T35" fmla="*/ 60 h 165"/>
                    <a:gd name="T36" fmla="*/ 623 w 945"/>
                    <a:gd name="T37" fmla="*/ 75 h 165"/>
                    <a:gd name="T38" fmla="*/ 656 w 945"/>
                    <a:gd name="T39" fmla="*/ 89 h 165"/>
                    <a:gd name="T40" fmla="*/ 689 w 945"/>
                    <a:gd name="T41" fmla="*/ 101 h 165"/>
                    <a:gd name="T42" fmla="*/ 721 w 945"/>
                    <a:gd name="T43" fmla="*/ 110 h 165"/>
                    <a:gd name="T44" fmla="*/ 755 w 945"/>
                    <a:gd name="T45" fmla="*/ 120 h 165"/>
                    <a:gd name="T46" fmla="*/ 788 w 945"/>
                    <a:gd name="T47" fmla="*/ 126 h 165"/>
                    <a:gd name="T48" fmla="*/ 821 w 945"/>
                    <a:gd name="T49" fmla="*/ 133 h 165"/>
                    <a:gd name="T50" fmla="*/ 854 w 945"/>
                    <a:gd name="T51" fmla="*/ 139 h 165"/>
                    <a:gd name="T52" fmla="*/ 887 w 945"/>
                    <a:gd name="T53" fmla="*/ 144 h 165"/>
                    <a:gd name="T54" fmla="*/ 920 w 945"/>
                    <a:gd name="T55" fmla="*/ 148 h 165"/>
                    <a:gd name="T56" fmla="*/ 939 w 945"/>
                    <a:gd name="T57" fmla="*/ 164 h 165"/>
                    <a:gd name="T58" fmla="*/ 906 w 945"/>
                    <a:gd name="T59" fmla="*/ 164 h 165"/>
                    <a:gd name="T60" fmla="*/ 872 w 945"/>
                    <a:gd name="T61" fmla="*/ 164 h 165"/>
                    <a:gd name="T62" fmla="*/ 840 w 945"/>
                    <a:gd name="T63" fmla="*/ 164 h 165"/>
                    <a:gd name="T64" fmla="*/ 806 w 945"/>
                    <a:gd name="T65" fmla="*/ 164 h 165"/>
                    <a:gd name="T66" fmla="*/ 774 w 945"/>
                    <a:gd name="T67" fmla="*/ 164 h 165"/>
                    <a:gd name="T68" fmla="*/ 741 w 945"/>
                    <a:gd name="T69" fmla="*/ 164 h 165"/>
                    <a:gd name="T70" fmla="*/ 708 w 945"/>
                    <a:gd name="T71" fmla="*/ 164 h 165"/>
                    <a:gd name="T72" fmla="*/ 675 w 945"/>
                    <a:gd name="T73" fmla="*/ 164 h 165"/>
                    <a:gd name="T74" fmla="*/ 641 w 945"/>
                    <a:gd name="T75" fmla="*/ 164 h 165"/>
                    <a:gd name="T76" fmla="*/ 609 w 945"/>
                    <a:gd name="T77" fmla="*/ 164 h 165"/>
                    <a:gd name="T78" fmla="*/ 575 w 945"/>
                    <a:gd name="T79" fmla="*/ 164 h 165"/>
                    <a:gd name="T80" fmla="*/ 542 w 945"/>
                    <a:gd name="T81" fmla="*/ 164 h 165"/>
                    <a:gd name="T82" fmla="*/ 510 w 945"/>
                    <a:gd name="T83" fmla="*/ 164 h 165"/>
                    <a:gd name="T84" fmla="*/ 476 w 945"/>
                    <a:gd name="T85" fmla="*/ 164 h 165"/>
                    <a:gd name="T86" fmla="*/ 444 w 945"/>
                    <a:gd name="T87" fmla="*/ 164 h 165"/>
                    <a:gd name="T88" fmla="*/ 410 w 945"/>
                    <a:gd name="T89" fmla="*/ 164 h 165"/>
                    <a:gd name="T90" fmla="*/ 378 w 945"/>
                    <a:gd name="T91" fmla="*/ 164 h 165"/>
                    <a:gd name="T92" fmla="*/ 345 w 945"/>
                    <a:gd name="T93" fmla="*/ 164 h 165"/>
                    <a:gd name="T94" fmla="*/ 311 w 945"/>
                    <a:gd name="T95" fmla="*/ 164 h 165"/>
                    <a:gd name="T96" fmla="*/ 279 w 945"/>
                    <a:gd name="T97" fmla="*/ 164 h 165"/>
                    <a:gd name="T98" fmla="*/ 245 w 945"/>
                    <a:gd name="T99" fmla="*/ 164 h 165"/>
                    <a:gd name="T100" fmla="*/ 212 w 945"/>
                    <a:gd name="T101" fmla="*/ 164 h 165"/>
                    <a:gd name="T102" fmla="*/ 179 w 945"/>
                    <a:gd name="T103" fmla="*/ 164 h 165"/>
                    <a:gd name="T104" fmla="*/ 146 w 945"/>
                    <a:gd name="T105" fmla="*/ 164 h 165"/>
                    <a:gd name="T106" fmla="*/ 114 w 945"/>
                    <a:gd name="T107" fmla="*/ 164 h 165"/>
                    <a:gd name="T108" fmla="*/ 80 w 945"/>
                    <a:gd name="T109" fmla="*/ 164 h 165"/>
                    <a:gd name="T110" fmla="*/ 47 w 945"/>
                    <a:gd name="T111" fmla="*/ 164 h 165"/>
                    <a:gd name="T112" fmla="*/ 14 w 945"/>
                    <a:gd name="T113" fmla="*/ 164 h 1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5"/>
                    <a:gd name="T172" fmla="*/ 0 h 165"/>
                    <a:gd name="T173" fmla="*/ 945 w 945"/>
                    <a:gd name="T174" fmla="*/ 165 h 16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5" h="165">
                      <a:moveTo>
                        <a:pt x="0" y="164"/>
                      </a:moveTo>
                      <a:lnTo>
                        <a:pt x="5" y="164"/>
                      </a:lnTo>
                      <a:lnTo>
                        <a:pt x="10" y="164"/>
                      </a:lnTo>
                      <a:lnTo>
                        <a:pt x="14" y="164"/>
                      </a:lnTo>
                      <a:lnTo>
                        <a:pt x="19" y="164"/>
                      </a:lnTo>
                      <a:lnTo>
                        <a:pt x="24" y="164"/>
                      </a:lnTo>
                      <a:lnTo>
                        <a:pt x="29" y="164"/>
                      </a:lnTo>
                      <a:lnTo>
                        <a:pt x="34" y="164"/>
                      </a:lnTo>
                      <a:lnTo>
                        <a:pt x="38" y="164"/>
                      </a:lnTo>
                      <a:lnTo>
                        <a:pt x="42" y="164"/>
                      </a:lnTo>
                      <a:lnTo>
                        <a:pt x="47" y="164"/>
                      </a:lnTo>
                      <a:lnTo>
                        <a:pt x="51" y="164"/>
                      </a:lnTo>
                      <a:lnTo>
                        <a:pt x="56" y="164"/>
                      </a:lnTo>
                      <a:lnTo>
                        <a:pt x="61" y="164"/>
                      </a:lnTo>
                      <a:lnTo>
                        <a:pt x="66" y="164"/>
                      </a:lnTo>
                      <a:lnTo>
                        <a:pt x="71" y="164"/>
                      </a:lnTo>
                      <a:lnTo>
                        <a:pt x="75" y="164"/>
                      </a:lnTo>
                      <a:lnTo>
                        <a:pt x="80" y="164"/>
                      </a:lnTo>
                      <a:lnTo>
                        <a:pt x="85" y="164"/>
                      </a:lnTo>
                      <a:lnTo>
                        <a:pt x="90" y="164"/>
                      </a:lnTo>
                      <a:lnTo>
                        <a:pt x="95" y="164"/>
                      </a:lnTo>
                      <a:lnTo>
                        <a:pt x="99" y="164"/>
                      </a:lnTo>
                      <a:lnTo>
                        <a:pt x="104" y="164"/>
                      </a:lnTo>
                      <a:lnTo>
                        <a:pt x="109" y="164"/>
                      </a:lnTo>
                      <a:lnTo>
                        <a:pt x="114" y="164"/>
                      </a:lnTo>
                      <a:lnTo>
                        <a:pt x="118" y="164"/>
                      </a:lnTo>
                      <a:lnTo>
                        <a:pt x="123" y="164"/>
                      </a:lnTo>
                      <a:lnTo>
                        <a:pt x="128" y="164"/>
                      </a:lnTo>
                      <a:lnTo>
                        <a:pt x="132" y="164"/>
                      </a:lnTo>
                      <a:lnTo>
                        <a:pt x="136" y="164"/>
                      </a:lnTo>
                      <a:lnTo>
                        <a:pt x="141" y="164"/>
                      </a:lnTo>
                      <a:lnTo>
                        <a:pt x="146" y="164"/>
                      </a:lnTo>
                      <a:lnTo>
                        <a:pt x="151" y="164"/>
                      </a:lnTo>
                      <a:lnTo>
                        <a:pt x="156" y="164"/>
                      </a:lnTo>
                      <a:lnTo>
                        <a:pt x="160" y="164"/>
                      </a:lnTo>
                      <a:lnTo>
                        <a:pt x="165" y="164"/>
                      </a:lnTo>
                      <a:lnTo>
                        <a:pt x="170" y="164"/>
                      </a:lnTo>
                      <a:lnTo>
                        <a:pt x="175" y="164"/>
                      </a:lnTo>
                      <a:lnTo>
                        <a:pt x="179" y="164"/>
                      </a:lnTo>
                      <a:lnTo>
                        <a:pt x="184" y="164"/>
                      </a:lnTo>
                      <a:lnTo>
                        <a:pt x="189" y="164"/>
                      </a:lnTo>
                      <a:lnTo>
                        <a:pt x="194" y="164"/>
                      </a:lnTo>
                      <a:lnTo>
                        <a:pt x="199" y="164"/>
                      </a:lnTo>
                      <a:lnTo>
                        <a:pt x="203" y="164"/>
                      </a:lnTo>
                      <a:lnTo>
                        <a:pt x="207" y="164"/>
                      </a:lnTo>
                      <a:lnTo>
                        <a:pt x="212" y="164"/>
                      </a:lnTo>
                      <a:lnTo>
                        <a:pt x="217" y="164"/>
                      </a:lnTo>
                      <a:lnTo>
                        <a:pt x="221" y="164"/>
                      </a:lnTo>
                      <a:lnTo>
                        <a:pt x="226" y="164"/>
                      </a:lnTo>
                      <a:lnTo>
                        <a:pt x="231" y="164"/>
                      </a:lnTo>
                      <a:lnTo>
                        <a:pt x="236" y="164"/>
                      </a:lnTo>
                      <a:lnTo>
                        <a:pt x="240" y="164"/>
                      </a:lnTo>
                      <a:lnTo>
                        <a:pt x="245" y="164"/>
                      </a:lnTo>
                      <a:lnTo>
                        <a:pt x="250" y="164"/>
                      </a:lnTo>
                      <a:lnTo>
                        <a:pt x="255" y="164"/>
                      </a:lnTo>
                      <a:lnTo>
                        <a:pt x="260" y="164"/>
                      </a:lnTo>
                      <a:lnTo>
                        <a:pt x="264" y="164"/>
                      </a:lnTo>
                      <a:lnTo>
                        <a:pt x="269" y="164"/>
                      </a:lnTo>
                      <a:lnTo>
                        <a:pt x="274" y="164"/>
                      </a:lnTo>
                      <a:lnTo>
                        <a:pt x="279" y="164"/>
                      </a:lnTo>
                      <a:lnTo>
                        <a:pt x="284" y="164"/>
                      </a:lnTo>
                      <a:lnTo>
                        <a:pt x="287" y="164"/>
                      </a:lnTo>
                      <a:lnTo>
                        <a:pt x="292" y="164"/>
                      </a:lnTo>
                      <a:lnTo>
                        <a:pt x="297" y="164"/>
                      </a:lnTo>
                      <a:lnTo>
                        <a:pt x="302" y="164"/>
                      </a:lnTo>
                      <a:lnTo>
                        <a:pt x="306" y="164"/>
                      </a:lnTo>
                      <a:lnTo>
                        <a:pt x="311" y="164"/>
                      </a:lnTo>
                      <a:lnTo>
                        <a:pt x="316" y="164"/>
                      </a:lnTo>
                      <a:lnTo>
                        <a:pt x="321" y="164"/>
                      </a:lnTo>
                      <a:lnTo>
                        <a:pt x="325" y="164"/>
                      </a:lnTo>
                      <a:lnTo>
                        <a:pt x="330" y="164"/>
                      </a:lnTo>
                      <a:lnTo>
                        <a:pt x="335" y="164"/>
                      </a:lnTo>
                      <a:lnTo>
                        <a:pt x="340" y="164"/>
                      </a:lnTo>
                      <a:lnTo>
                        <a:pt x="345" y="164"/>
                      </a:lnTo>
                      <a:lnTo>
                        <a:pt x="349" y="164"/>
                      </a:lnTo>
                      <a:lnTo>
                        <a:pt x="354" y="164"/>
                      </a:lnTo>
                      <a:lnTo>
                        <a:pt x="359" y="164"/>
                      </a:lnTo>
                      <a:lnTo>
                        <a:pt x="364" y="164"/>
                      </a:lnTo>
                      <a:lnTo>
                        <a:pt x="369" y="164"/>
                      </a:lnTo>
                      <a:lnTo>
                        <a:pt x="373" y="164"/>
                      </a:lnTo>
                      <a:lnTo>
                        <a:pt x="378" y="164"/>
                      </a:lnTo>
                      <a:lnTo>
                        <a:pt x="383" y="164"/>
                      </a:lnTo>
                      <a:lnTo>
                        <a:pt x="386" y="164"/>
                      </a:lnTo>
                      <a:lnTo>
                        <a:pt x="391" y="164"/>
                      </a:lnTo>
                      <a:lnTo>
                        <a:pt x="396" y="164"/>
                      </a:lnTo>
                      <a:lnTo>
                        <a:pt x="401" y="164"/>
                      </a:lnTo>
                      <a:lnTo>
                        <a:pt x="406" y="164"/>
                      </a:lnTo>
                      <a:lnTo>
                        <a:pt x="410" y="164"/>
                      </a:lnTo>
                      <a:lnTo>
                        <a:pt x="415" y="164"/>
                      </a:lnTo>
                      <a:lnTo>
                        <a:pt x="420" y="164"/>
                      </a:lnTo>
                      <a:lnTo>
                        <a:pt x="425" y="164"/>
                      </a:lnTo>
                      <a:lnTo>
                        <a:pt x="430" y="164"/>
                      </a:lnTo>
                      <a:lnTo>
                        <a:pt x="434" y="164"/>
                      </a:lnTo>
                      <a:lnTo>
                        <a:pt x="439" y="164"/>
                      </a:lnTo>
                      <a:lnTo>
                        <a:pt x="444" y="164"/>
                      </a:lnTo>
                      <a:lnTo>
                        <a:pt x="449" y="164"/>
                      </a:lnTo>
                      <a:lnTo>
                        <a:pt x="453" y="164"/>
                      </a:lnTo>
                      <a:lnTo>
                        <a:pt x="458" y="164"/>
                      </a:lnTo>
                      <a:lnTo>
                        <a:pt x="462" y="164"/>
                      </a:lnTo>
                      <a:lnTo>
                        <a:pt x="467" y="164"/>
                      </a:lnTo>
                      <a:lnTo>
                        <a:pt x="471" y="164"/>
                      </a:lnTo>
                      <a:lnTo>
                        <a:pt x="476" y="164"/>
                      </a:lnTo>
                      <a:lnTo>
                        <a:pt x="481" y="164"/>
                      </a:lnTo>
                      <a:lnTo>
                        <a:pt x="486" y="164"/>
                      </a:lnTo>
                      <a:lnTo>
                        <a:pt x="491" y="0"/>
                      </a:lnTo>
                      <a:lnTo>
                        <a:pt x="495" y="3"/>
                      </a:lnTo>
                      <a:lnTo>
                        <a:pt x="500" y="7"/>
                      </a:lnTo>
                      <a:lnTo>
                        <a:pt x="505" y="10"/>
                      </a:lnTo>
                      <a:lnTo>
                        <a:pt x="510" y="14"/>
                      </a:lnTo>
                      <a:lnTo>
                        <a:pt x="514" y="16"/>
                      </a:lnTo>
                      <a:lnTo>
                        <a:pt x="519" y="19"/>
                      </a:lnTo>
                      <a:lnTo>
                        <a:pt x="524" y="23"/>
                      </a:lnTo>
                      <a:lnTo>
                        <a:pt x="529" y="25"/>
                      </a:lnTo>
                      <a:lnTo>
                        <a:pt x="534" y="28"/>
                      </a:lnTo>
                      <a:lnTo>
                        <a:pt x="537" y="31"/>
                      </a:lnTo>
                      <a:lnTo>
                        <a:pt x="542" y="34"/>
                      </a:lnTo>
                      <a:lnTo>
                        <a:pt x="547" y="36"/>
                      </a:lnTo>
                      <a:lnTo>
                        <a:pt x="552" y="39"/>
                      </a:lnTo>
                      <a:lnTo>
                        <a:pt x="556" y="42"/>
                      </a:lnTo>
                      <a:lnTo>
                        <a:pt x="561" y="44"/>
                      </a:lnTo>
                      <a:lnTo>
                        <a:pt x="566" y="48"/>
                      </a:lnTo>
                      <a:lnTo>
                        <a:pt x="571" y="50"/>
                      </a:lnTo>
                      <a:lnTo>
                        <a:pt x="575" y="52"/>
                      </a:lnTo>
                      <a:lnTo>
                        <a:pt x="580" y="55"/>
                      </a:lnTo>
                      <a:lnTo>
                        <a:pt x="585" y="57"/>
                      </a:lnTo>
                      <a:lnTo>
                        <a:pt x="590" y="60"/>
                      </a:lnTo>
                      <a:lnTo>
                        <a:pt x="595" y="62"/>
                      </a:lnTo>
                      <a:lnTo>
                        <a:pt x="599" y="64"/>
                      </a:lnTo>
                      <a:lnTo>
                        <a:pt x="604" y="67"/>
                      </a:lnTo>
                      <a:lnTo>
                        <a:pt x="609" y="68"/>
                      </a:lnTo>
                      <a:lnTo>
                        <a:pt x="614" y="71"/>
                      </a:lnTo>
                      <a:lnTo>
                        <a:pt x="619" y="73"/>
                      </a:lnTo>
                      <a:lnTo>
                        <a:pt x="623" y="75"/>
                      </a:lnTo>
                      <a:lnTo>
                        <a:pt x="627" y="77"/>
                      </a:lnTo>
                      <a:lnTo>
                        <a:pt x="632" y="80"/>
                      </a:lnTo>
                      <a:lnTo>
                        <a:pt x="637" y="81"/>
                      </a:lnTo>
                      <a:lnTo>
                        <a:pt x="641" y="83"/>
                      </a:lnTo>
                      <a:lnTo>
                        <a:pt x="646" y="85"/>
                      </a:lnTo>
                      <a:lnTo>
                        <a:pt x="651" y="87"/>
                      </a:lnTo>
                      <a:lnTo>
                        <a:pt x="656" y="89"/>
                      </a:lnTo>
                      <a:lnTo>
                        <a:pt x="660" y="91"/>
                      </a:lnTo>
                      <a:lnTo>
                        <a:pt x="665" y="92"/>
                      </a:lnTo>
                      <a:lnTo>
                        <a:pt x="670" y="95"/>
                      </a:lnTo>
                      <a:lnTo>
                        <a:pt x="675" y="96"/>
                      </a:lnTo>
                      <a:lnTo>
                        <a:pt x="680" y="98"/>
                      </a:lnTo>
                      <a:lnTo>
                        <a:pt x="684" y="99"/>
                      </a:lnTo>
                      <a:lnTo>
                        <a:pt x="689" y="101"/>
                      </a:lnTo>
                      <a:lnTo>
                        <a:pt x="694" y="103"/>
                      </a:lnTo>
                      <a:lnTo>
                        <a:pt x="699" y="104"/>
                      </a:lnTo>
                      <a:lnTo>
                        <a:pt x="704" y="106"/>
                      </a:lnTo>
                      <a:lnTo>
                        <a:pt x="708" y="106"/>
                      </a:lnTo>
                      <a:lnTo>
                        <a:pt x="713" y="108"/>
                      </a:lnTo>
                      <a:lnTo>
                        <a:pt x="717" y="109"/>
                      </a:lnTo>
                      <a:lnTo>
                        <a:pt x="721" y="110"/>
                      </a:lnTo>
                      <a:lnTo>
                        <a:pt x="726" y="112"/>
                      </a:lnTo>
                      <a:lnTo>
                        <a:pt x="731" y="114"/>
                      </a:lnTo>
                      <a:lnTo>
                        <a:pt x="736" y="115"/>
                      </a:lnTo>
                      <a:lnTo>
                        <a:pt x="741" y="116"/>
                      </a:lnTo>
                      <a:lnTo>
                        <a:pt x="745" y="117"/>
                      </a:lnTo>
                      <a:lnTo>
                        <a:pt x="750" y="118"/>
                      </a:lnTo>
                      <a:lnTo>
                        <a:pt x="755" y="120"/>
                      </a:lnTo>
                      <a:lnTo>
                        <a:pt x="760" y="121"/>
                      </a:lnTo>
                      <a:lnTo>
                        <a:pt x="765" y="122"/>
                      </a:lnTo>
                      <a:lnTo>
                        <a:pt x="769" y="123"/>
                      </a:lnTo>
                      <a:lnTo>
                        <a:pt x="774" y="124"/>
                      </a:lnTo>
                      <a:lnTo>
                        <a:pt x="779" y="125"/>
                      </a:lnTo>
                      <a:lnTo>
                        <a:pt x="784" y="126"/>
                      </a:lnTo>
                      <a:lnTo>
                        <a:pt x="788" y="126"/>
                      </a:lnTo>
                      <a:lnTo>
                        <a:pt x="792" y="128"/>
                      </a:lnTo>
                      <a:lnTo>
                        <a:pt x="797" y="129"/>
                      </a:lnTo>
                      <a:lnTo>
                        <a:pt x="802" y="130"/>
                      </a:lnTo>
                      <a:lnTo>
                        <a:pt x="806" y="131"/>
                      </a:lnTo>
                      <a:lnTo>
                        <a:pt x="811" y="132"/>
                      </a:lnTo>
                      <a:lnTo>
                        <a:pt x="816" y="133"/>
                      </a:lnTo>
                      <a:lnTo>
                        <a:pt x="821" y="133"/>
                      </a:lnTo>
                      <a:lnTo>
                        <a:pt x="826" y="134"/>
                      </a:lnTo>
                      <a:lnTo>
                        <a:pt x="830" y="136"/>
                      </a:lnTo>
                      <a:lnTo>
                        <a:pt x="835" y="136"/>
                      </a:lnTo>
                      <a:lnTo>
                        <a:pt x="840" y="137"/>
                      </a:lnTo>
                      <a:lnTo>
                        <a:pt x="845" y="138"/>
                      </a:lnTo>
                      <a:lnTo>
                        <a:pt x="849" y="138"/>
                      </a:lnTo>
                      <a:lnTo>
                        <a:pt x="854" y="139"/>
                      </a:lnTo>
                      <a:lnTo>
                        <a:pt x="859" y="140"/>
                      </a:lnTo>
                      <a:lnTo>
                        <a:pt x="864" y="140"/>
                      </a:lnTo>
                      <a:lnTo>
                        <a:pt x="869" y="141"/>
                      </a:lnTo>
                      <a:lnTo>
                        <a:pt x="872" y="141"/>
                      </a:lnTo>
                      <a:lnTo>
                        <a:pt x="877" y="142"/>
                      </a:lnTo>
                      <a:lnTo>
                        <a:pt x="882" y="144"/>
                      </a:lnTo>
                      <a:lnTo>
                        <a:pt x="887" y="144"/>
                      </a:lnTo>
                      <a:lnTo>
                        <a:pt x="891" y="145"/>
                      </a:lnTo>
                      <a:lnTo>
                        <a:pt x="896" y="145"/>
                      </a:lnTo>
                      <a:lnTo>
                        <a:pt x="901" y="146"/>
                      </a:lnTo>
                      <a:lnTo>
                        <a:pt x="906" y="146"/>
                      </a:lnTo>
                      <a:lnTo>
                        <a:pt x="910" y="147"/>
                      </a:lnTo>
                      <a:lnTo>
                        <a:pt x="915" y="147"/>
                      </a:lnTo>
                      <a:lnTo>
                        <a:pt x="920" y="148"/>
                      </a:lnTo>
                      <a:lnTo>
                        <a:pt x="925" y="148"/>
                      </a:lnTo>
                      <a:lnTo>
                        <a:pt x="930" y="148"/>
                      </a:lnTo>
                      <a:lnTo>
                        <a:pt x="934" y="149"/>
                      </a:lnTo>
                      <a:lnTo>
                        <a:pt x="939" y="149"/>
                      </a:lnTo>
                      <a:lnTo>
                        <a:pt x="944" y="150"/>
                      </a:lnTo>
                      <a:lnTo>
                        <a:pt x="944" y="164"/>
                      </a:lnTo>
                      <a:lnTo>
                        <a:pt x="939" y="164"/>
                      </a:lnTo>
                      <a:lnTo>
                        <a:pt x="934" y="164"/>
                      </a:lnTo>
                      <a:lnTo>
                        <a:pt x="930" y="164"/>
                      </a:lnTo>
                      <a:lnTo>
                        <a:pt x="925" y="164"/>
                      </a:lnTo>
                      <a:lnTo>
                        <a:pt x="920" y="164"/>
                      </a:lnTo>
                      <a:lnTo>
                        <a:pt x="915" y="164"/>
                      </a:lnTo>
                      <a:lnTo>
                        <a:pt x="910" y="164"/>
                      </a:lnTo>
                      <a:lnTo>
                        <a:pt x="906" y="164"/>
                      </a:lnTo>
                      <a:lnTo>
                        <a:pt x="901" y="164"/>
                      </a:lnTo>
                      <a:lnTo>
                        <a:pt x="896" y="164"/>
                      </a:lnTo>
                      <a:lnTo>
                        <a:pt x="891" y="164"/>
                      </a:lnTo>
                      <a:lnTo>
                        <a:pt x="887" y="164"/>
                      </a:lnTo>
                      <a:lnTo>
                        <a:pt x="882" y="164"/>
                      </a:lnTo>
                      <a:lnTo>
                        <a:pt x="877" y="164"/>
                      </a:lnTo>
                      <a:lnTo>
                        <a:pt x="872" y="164"/>
                      </a:lnTo>
                      <a:lnTo>
                        <a:pt x="869" y="164"/>
                      </a:lnTo>
                      <a:lnTo>
                        <a:pt x="864" y="164"/>
                      </a:lnTo>
                      <a:lnTo>
                        <a:pt x="859" y="164"/>
                      </a:lnTo>
                      <a:lnTo>
                        <a:pt x="854" y="164"/>
                      </a:lnTo>
                      <a:lnTo>
                        <a:pt x="849" y="164"/>
                      </a:lnTo>
                      <a:lnTo>
                        <a:pt x="845" y="164"/>
                      </a:lnTo>
                      <a:lnTo>
                        <a:pt x="840" y="164"/>
                      </a:lnTo>
                      <a:lnTo>
                        <a:pt x="835" y="164"/>
                      </a:lnTo>
                      <a:lnTo>
                        <a:pt x="830" y="164"/>
                      </a:lnTo>
                      <a:lnTo>
                        <a:pt x="826" y="164"/>
                      </a:lnTo>
                      <a:lnTo>
                        <a:pt x="821" y="164"/>
                      </a:lnTo>
                      <a:lnTo>
                        <a:pt x="816" y="164"/>
                      </a:lnTo>
                      <a:lnTo>
                        <a:pt x="811" y="164"/>
                      </a:lnTo>
                      <a:lnTo>
                        <a:pt x="806" y="164"/>
                      </a:lnTo>
                      <a:lnTo>
                        <a:pt x="802" y="164"/>
                      </a:lnTo>
                      <a:lnTo>
                        <a:pt x="797" y="164"/>
                      </a:lnTo>
                      <a:lnTo>
                        <a:pt x="792" y="164"/>
                      </a:lnTo>
                      <a:lnTo>
                        <a:pt x="788" y="164"/>
                      </a:lnTo>
                      <a:lnTo>
                        <a:pt x="784" y="164"/>
                      </a:lnTo>
                      <a:lnTo>
                        <a:pt x="779" y="164"/>
                      </a:lnTo>
                      <a:lnTo>
                        <a:pt x="774" y="164"/>
                      </a:lnTo>
                      <a:lnTo>
                        <a:pt x="769" y="164"/>
                      </a:lnTo>
                      <a:lnTo>
                        <a:pt x="765" y="164"/>
                      </a:lnTo>
                      <a:lnTo>
                        <a:pt x="760" y="164"/>
                      </a:lnTo>
                      <a:lnTo>
                        <a:pt x="755" y="164"/>
                      </a:lnTo>
                      <a:lnTo>
                        <a:pt x="750" y="164"/>
                      </a:lnTo>
                      <a:lnTo>
                        <a:pt x="745" y="164"/>
                      </a:lnTo>
                      <a:lnTo>
                        <a:pt x="741" y="164"/>
                      </a:lnTo>
                      <a:lnTo>
                        <a:pt x="736" y="164"/>
                      </a:lnTo>
                      <a:lnTo>
                        <a:pt x="731" y="164"/>
                      </a:lnTo>
                      <a:lnTo>
                        <a:pt x="726" y="164"/>
                      </a:lnTo>
                      <a:lnTo>
                        <a:pt x="721" y="164"/>
                      </a:lnTo>
                      <a:lnTo>
                        <a:pt x="717" y="164"/>
                      </a:lnTo>
                      <a:lnTo>
                        <a:pt x="713" y="164"/>
                      </a:lnTo>
                      <a:lnTo>
                        <a:pt x="708" y="164"/>
                      </a:lnTo>
                      <a:lnTo>
                        <a:pt x="704" y="164"/>
                      </a:lnTo>
                      <a:lnTo>
                        <a:pt x="699" y="164"/>
                      </a:lnTo>
                      <a:lnTo>
                        <a:pt x="694" y="164"/>
                      </a:lnTo>
                      <a:lnTo>
                        <a:pt x="689" y="164"/>
                      </a:lnTo>
                      <a:lnTo>
                        <a:pt x="684" y="164"/>
                      </a:lnTo>
                      <a:lnTo>
                        <a:pt x="680" y="164"/>
                      </a:lnTo>
                      <a:lnTo>
                        <a:pt x="675" y="164"/>
                      </a:lnTo>
                      <a:lnTo>
                        <a:pt x="670" y="164"/>
                      </a:lnTo>
                      <a:lnTo>
                        <a:pt x="665" y="164"/>
                      </a:lnTo>
                      <a:lnTo>
                        <a:pt x="660" y="164"/>
                      </a:lnTo>
                      <a:lnTo>
                        <a:pt x="656" y="164"/>
                      </a:lnTo>
                      <a:lnTo>
                        <a:pt x="651" y="164"/>
                      </a:lnTo>
                      <a:lnTo>
                        <a:pt x="646" y="164"/>
                      </a:lnTo>
                      <a:lnTo>
                        <a:pt x="641" y="164"/>
                      </a:lnTo>
                      <a:lnTo>
                        <a:pt x="637" y="164"/>
                      </a:lnTo>
                      <a:lnTo>
                        <a:pt x="632" y="164"/>
                      </a:lnTo>
                      <a:lnTo>
                        <a:pt x="627" y="164"/>
                      </a:lnTo>
                      <a:lnTo>
                        <a:pt x="623" y="164"/>
                      </a:lnTo>
                      <a:lnTo>
                        <a:pt x="619" y="164"/>
                      </a:lnTo>
                      <a:lnTo>
                        <a:pt x="614" y="164"/>
                      </a:lnTo>
                      <a:lnTo>
                        <a:pt x="609" y="164"/>
                      </a:lnTo>
                      <a:lnTo>
                        <a:pt x="604" y="164"/>
                      </a:lnTo>
                      <a:lnTo>
                        <a:pt x="599" y="164"/>
                      </a:lnTo>
                      <a:lnTo>
                        <a:pt x="595" y="164"/>
                      </a:lnTo>
                      <a:lnTo>
                        <a:pt x="590" y="164"/>
                      </a:lnTo>
                      <a:lnTo>
                        <a:pt x="585" y="164"/>
                      </a:lnTo>
                      <a:lnTo>
                        <a:pt x="580" y="164"/>
                      </a:lnTo>
                      <a:lnTo>
                        <a:pt x="575" y="164"/>
                      </a:lnTo>
                      <a:lnTo>
                        <a:pt x="571" y="164"/>
                      </a:lnTo>
                      <a:lnTo>
                        <a:pt x="566" y="164"/>
                      </a:lnTo>
                      <a:lnTo>
                        <a:pt x="561" y="164"/>
                      </a:lnTo>
                      <a:lnTo>
                        <a:pt x="556" y="164"/>
                      </a:lnTo>
                      <a:lnTo>
                        <a:pt x="552" y="164"/>
                      </a:lnTo>
                      <a:lnTo>
                        <a:pt x="547" y="164"/>
                      </a:lnTo>
                      <a:lnTo>
                        <a:pt x="542" y="164"/>
                      </a:lnTo>
                      <a:lnTo>
                        <a:pt x="537" y="164"/>
                      </a:lnTo>
                      <a:lnTo>
                        <a:pt x="534" y="164"/>
                      </a:lnTo>
                      <a:lnTo>
                        <a:pt x="529" y="164"/>
                      </a:lnTo>
                      <a:lnTo>
                        <a:pt x="524" y="164"/>
                      </a:lnTo>
                      <a:lnTo>
                        <a:pt x="519" y="164"/>
                      </a:lnTo>
                      <a:lnTo>
                        <a:pt x="514" y="164"/>
                      </a:lnTo>
                      <a:lnTo>
                        <a:pt x="510" y="164"/>
                      </a:lnTo>
                      <a:lnTo>
                        <a:pt x="505" y="164"/>
                      </a:lnTo>
                      <a:lnTo>
                        <a:pt x="500" y="164"/>
                      </a:lnTo>
                      <a:lnTo>
                        <a:pt x="495" y="164"/>
                      </a:lnTo>
                      <a:lnTo>
                        <a:pt x="491" y="164"/>
                      </a:lnTo>
                      <a:lnTo>
                        <a:pt x="486" y="164"/>
                      </a:lnTo>
                      <a:lnTo>
                        <a:pt x="481" y="164"/>
                      </a:lnTo>
                      <a:lnTo>
                        <a:pt x="476" y="164"/>
                      </a:lnTo>
                      <a:lnTo>
                        <a:pt x="471" y="164"/>
                      </a:lnTo>
                      <a:lnTo>
                        <a:pt x="467" y="164"/>
                      </a:lnTo>
                      <a:lnTo>
                        <a:pt x="462" y="164"/>
                      </a:lnTo>
                      <a:lnTo>
                        <a:pt x="458" y="164"/>
                      </a:lnTo>
                      <a:lnTo>
                        <a:pt x="453" y="164"/>
                      </a:lnTo>
                      <a:lnTo>
                        <a:pt x="449" y="164"/>
                      </a:lnTo>
                      <a:lnTo>
                        <a:pt x="444" y="164"/>
                      </a:lnTo>
                      <a:lnTo>
                        <a:pt x="439" y="164"/>
                      </a:lnTo>
                      <a:lnTo>
                        <a:pt x="434" y="164"/>
                      </a:lnTo>
                      <a:lnTo>
                        <a:pt x="430" y="164"/>
                      </a:lnTo>
                      <a:lnTo>
                        <a:pt x="425" y="164"/>
                      </a:lnTo>
                      <a:lnTo>
                        <a:pt x="420" y="164"/>
                      </a:lnTo>
                      <a:lnTo>
                        <a:pt x="415" y="164"/>
                      </a:lnTo>
                      <a:lnTo>
                        <a:pt x="410" y="164"/>
                      </a:lnTo>
                      <a:lnTo>
                        <a:pt x="406" y="164"/>
                      </a:lnTo>
                      <a:lnTo>
                        <a:pt x="401" y="164"/>
                      </a:lnTo>
                      <a:lnTo>
                        <a:pt x="396" y="164"/>
                      </a:lnTo>
                      <a:lnTo>
                        <a:pt x="391" y="164"/>
                      </a:lnTo>
                      <a:lnTo>
                        <a:pt x="386" y="164"/>
                      </a:lnTo>
                      <a:lnTo>
                        <a:pt x="383" y="164"/>
                      </a:lnTo>
                      <a:lnTo>
                        <a:pt x="378" y="164"/>
                      </a:lnTo>
                      <a:lnTo>
                        <a:pt x="373" y="164"/>
                      </a:lnTo>
                      <a:lnTo>
                        <a:pt x="369" y="164"/>
                      </a:lnTo>
                      <a:lnTo>
                        <a:pt x="364" y="164"/>
                      </a:lnTo>
                      <a:lnTo>
                        <a:pt x="359" y="164"/>
                      </a:lnTo>
                      <a:lnTo>
                        <a:pt x="354" y="164"/>
                      </a:lnTo>
                      <a:lnTo>
                        <a:pt x="349" y="164"/>
                      </a:lnTo>
                      <a:lnTo>
                        <a:pt x="345" y="164"/>
                      </a:lnTo>
                      <a:lnTo>
                        <a:pt x="340" y="164"/>
                      </a:lnTo>
                      <a:lnTo>
                        <a:pt x="335" y="164"/>
                      </a:lnTo>
                      <a:lnTo>
                        <a:pt x="330" y="164"/>
                      </a:lnTo>
                      <a:lnTo>
                        <a:pt x="325" y="164"/>
                      </a:lnTo>
                      <a:lnTo>
                        <a:pt x="321" y="164"/>
                      </a:lnTo>
                      <a:lnTo>
                        <a:pt x="316" y="164"/>
                      </a:lnTo>
                      <a:lnTo>
                        <a:pt x="311" y="164"/>
                      </a:lnTo>
                      <a:lnTo>
                        <a:pt x="306" y="164"/>
                      </a:lnTo>
                      <a:lnTo>
                        <a:pt x="302" y="164"/>
                      </a:lnTo>
                      <a:lnTo>
                        <a:pt x="297" y="164"/>
                      </a:lnTo>
                      <a:lnTo>
                        <a:pt x="292" y="164"/>
                      </a:lnTo>
                      <a:lnTo>
                        <a:pt x="287" y="164"/>
                      </a:lnTo>
                      <a:lnTo>
                        <a:pt x="284" y="164"/>
                      </a:lnTo>
                      <a:lnTo>
                        <a:pt x="279" y="164"/>
                      </a:lnTo>
                      <a:lnTo>
                        <a:pt x="274" y="164"/>
                      </a:lnTo>
                      <a:lnTo>
                        <a:pt x="269" y="164"/>
                      </a:lnTo>
                      <a:lnTo>
                        <a:pt x="264" y="164"/>
                      </a:lnTo>
                      <a:lnTo>
                        <a:pt x="260" y="164"/>
                      </a:lnTo>
                      <a:lnTo>
                        <a:pt x="255" y="164"/>
                      </a:lnTo>
                      <a:lnTo>
                        <a:pt x="250" y="164"/>
                      </a:lnTo>
                      <a:lnTo>
                        <a:pt x="245" y="164"/>
                      </a:lnTo>
                      <a:lnTo>
                        <a:pt x="240" y="164"/>
                      </a:lnTo>
                      <a:lnTo>
                        <a:pt x="236" y="164"/>
                      </a:lnTo>
                      <a:lnTo>
                        <a:pt x="231" y="164"/>
                      </a:lnTo>
                      <a:lnTo>
                        <a:pt x="226" y="164"/>
                      </a:lnTo>
                      <a:lnTo>
                        <a:pt x="221" y="164"/>
                      </a:lnTo>
                      <a:lnTo>
                        <a:pt x="217" y="164"/>
                      </a:lnTo>
                      <a:lnTo>
                        <a:pt x="212" y="164"/>
                      </a:lnTo>
                      <a:lnTo>
                        <a:pt x="207" y="164"/>
                      </a:lnTo>
                      <a:lnTo>
                        <a:pt x="203" y="164"/>
                      </a:lnTo>
                      <a:lnTo>
                        <a:pt x="199" y="164"/>
                      </a:lnTo>
                      <a:lnTo>
                        <a:pt x="194" y="164"/>
                      </a:lnTo>
                      <a:lnTo>
                        <a:pt x="189" y="164"/>
                      </a:lnTo>
                      <a:lnTo>
                        <a:pt x="184" y="164"/>
                      </a:lnTo>
                      <a:lnTo>
                        <a:pt x="179" y="164"/>
                      </a:lnTo>
                      <a:lnTo>
                        <a:pt x="175" y="164"/>
                      </a:lnTo>
                      <a:lnTo>
                        <a:pt x="170" y="164"/>
                      </a:lnTo>
                      <a:lnTo>
                        <a:pt x="165" y="164"/>
                      </a:lnTo>
                      <a:lnTo>
                        <a:pt x="160" y="164"/>
                      </a:lnTo>
                      <a:lnTo>
                        <a:pt x="156" y="164"/>
                      </a:lnTo>
                      <a:lnTo>
                        <a:pt x="151" y="164"/>
                      </a:lnTo>
                      <a:lnTo>
                        <a:pt x="146" y="164"/>
                      </a:lnTo>
                      <a:lnTo>
                        <a:pt x="141" y="164"/>
                      </a:lnTo>
                      <a:lnTo>
                        <a:pt x="136" y="164"/>
                      </a:lnTo>
                      <a:lnTo>
                        <a:pt x="132" y="164"/>
                      </a:lnTo>
                      <a:lnTo>
                        <a:pt x="128" y="164"/>
                      </a:lnTo>
                      <a:lnTo>
                        <a:pt x="123" y="164"/>
                      </a:lnTo>
                      <a:lnTo>
                        <a:pt x="118" y="164"/>
                      </a:lnTo>
                      <a:lnTo>
                        <a:pt x="114" y="164"/>
                      </a:lnTo>
                      <a:lnTo>
                        <a:pt x="109" y="164"/>
                      </a:lnTo>
                      <a:lnTo>
                        <a:pt x="104" y="164"/>
                      </a:lnTo>
                      <a:lnTo>
                        <a:pt x="99" y="164"/>
                      </a:lnTo>
                      <a:lnTo>
                        <a:pt x="95" y="164"/>
                      </a:lnTo>
                      <a:lnTo>
                        <a:pt x="90" y="164"/>
                      </a:lnTo>
                      <a:lnTo>
                        <a:pt x="85" y="164"/>
                      </a:lnTo>
                      <a:lnTo>
                        <a:pt x="80" y="164"/>
                      </a:lnTo>
                      <a:lnTo>
                        <a:pt x="75" y="164"/>
                      </a:lnTo>
                      <a:lnTo>
                        <a:pt x="71" y="164"/>
                      </a:lnTo>
                      <a:lnTo>
                        <a:pt x="66" y="164"/>
                      </a:lnTo>
                      <a:lnTo>
                        <a:pt x="61" y="164"/>
                      </a:lnTo>
                      <a:lnTo>
                        <a:pt x="56" y="164"/>
                      </a:lnTo>
                      <a:lnTo>
                        <a:pt x="51" y="164"/>
                      </a:lnTo>
                      <a:lnTo>
                        <a:pt x="47" y="164"/>
                      </a:lnTo>
                      <a:lnTo>
                        <a:pt x="42" y="164"/>
                      </a:lnTo>
                      <a:lnTo>
                        <a:pt x="38" y="164"/>
                      </a:lnTo>
                      <a:lnTo>
                        <a:pt x="34" y="164"/>
                      </a:lnTo>
                      <a:lnTo>
                        <a:pt x="29" y="164"/>
                      </a:lnTo>
                      <a:lnTo>
                        <a:pt x="24" y="164"/>
                      </a:lnTo>
                      <a:lnTo>
                        <a:pt x="19" y="164"/>
                      </a:lnTo>
                      <a:lnTo>
                        <a:pt x="14" y="164"/>
                      </a:lnTo>
                      <a:lnTo>
                        <a:pt x="10" y="164"/>
                      </a:lnTo>
                      <a:lnTo>
                        <a:pt x="5" y="164"/>
                      </a:lnTo>
                      <a:lnTo>
                        <a:pt x="0" y="164"/>
                      </a:lnTo>
                    </a:path>
                  </a:pathLst>
                </a:custGeom>
                <a:solidFill>
                  <a:srgbClr val="CC0000"/>
                </a:solidFill>
                <a:ln w="12700" cap="rnd">
                  <a:noFill/>
                  <a:round/>
                  <a:headEnd/>
                  <a:tailEnd/>
                </a:ln>
              </p:spPr>
              <p:txBody>
                <a:bodyPr/>
                <a:lstStyle/>
                <a:p>
                  <a:endParaRPr lang="en-US"/>
                </a:p>
              </p:txBody>
            </p:sp>
            <p:sp>
              <p:nvSpPr>
                <p:cNvPr id="14353" name="Freeform 8"/>
                <p:cNvSpPr>
                  <a:spLocks/>
                </p:cNvSpPr>
                <p:nvPr/>
              </p:nvSpPr>
              <p:spPr bwMode="auto">
                <a:xfrm>
                  <a:off x="4428" y="1824"/>
                  <a:ext cx="945" cy="825"/>
                </a:xfrm>
                <a:custGeom>
                  <a:avLst/>
                  <a:gdLst>
                    <a:gd name="T0" fmla="*/ 29 w 945"/>
                    <a:gd name="T1" fmla="*/ 49 h 825"/>
                    <a:gd name="T2" fmla="*/ 61 w 945"/>
                    <a:gd name="T3" fmla="*/ 106 h 825"/>
                    <a:gd name="T4" fmla="*/ 95 w 945"/>
                    <a:gd name="T5" fmla="*/ 162 h 825"/>
                    <a:gd name="T6" fmla="*/ 128 w 945"/>
                    <a:gd name="T7" fmla="*/ 218 h 825"/>
                    <a:gd name="T8" fmla="*/ 160 w 945"/>
                    <a:gd name="T9" fmla="*/ 271 h 825"/>
                    <a:gd name="T10" fmla="*/ 194 w 945"/>
                    <a:gd name="T11" fmla="*/ 321 h 825"/>
                    <a:gd name="T12" fmla="*/ 226 w 945"/>
                    <a:gd name="T13" fmla="*/ 370 h 825"/>
                    <a:gd name="T14" fmla="*/ 260 w 945"/>
                    <a:gd name="T15" fmla="*/ 416 h 825"/>
                    <a:gd name="T16" fmla="*/ 292 w 945"/>
                    <a:gd name="T17" fmla="*/ 458 h 825"/>
                    <a:gd name="T18" fmla="*/ 325 w 945"/>
                    <a:gd name="T19" fmla="*/ 498 h 825"/>
                    <a:gd name="T20" fmla="*/ 359 w 945"/>
                    <a:gd name="T21" fmla="*/ 536 h 825"/>
                    <a:gd name="T22" fmla="*/ 391 w 945"/>
                    <a:gd name="T23" fmla="*/ 570 h 825"/>
                    <a:gd name="T24" fmla="*/ 425 w 945"/>
                    <a:gd name="T25" fmla="*/ 600 h 825"/>
                    <a:gd name="T26" fmla="*/ 458 w 945"/>
                    <a:gd name="T27" fmla="*/ 629 h 825"/>
                    <a:gd name="T28" fmla="*/ 491 w 945"/>
                    <a:gd name="T29" fmla="*/ 824 h 825"/>
                    <a:gd name="T30" fmla="*/ 524 w 945"/>
                    <a:gd name="T31" fmla="*/ 824 h 825"/>
                    <a:gd name="T32" fmla="*/ 556 w 945"/>
                    <a:gd name="T33" fmla="*/ 824 h 825"/>
                    <a:gd name="T34" fmla="*/ 590 w 945"/>
                    <a:gd name="T35" fmla="*/ 824 h 825"/>
                    <a:gd name="T36" fmla="*/ 623 w 945"/>
                    <a:gd name="T37" fmla="*/ 824 h 825"/>
                    <a:gd name="T38" fmla="*/ 656 w 945"/>
                    <a:gd name="T39" fmla="*/ 824 h 825"/>
                    <a:gd name="T40" fmla="*/ 689 w 945"/>
                    <a:gd name="T41" fmla="*/ 824 h 825"/>
                    <a:gd name="T42" fmla="*/ 721 w 945"/>
                    <a:gd name="T43" fmla="*/ 824 h 825"/>
                    <a:gd name="T44" fmla="*/ 755 w 945"/>
                    <a:gd name="T45" fmla="*/ 824 h 825"/>
                    <a:gd name="T46" fmla="*/ 788 w 945"/>
                    <a:gd name="T47" fmla="*/ 824 h 825"/>
                    <a:gd name="T48" fmla="*/ 821 w 945"/>
                    <a:gd name="T49" fmla="*/ 824 h 825"/>
                    <a:gd name="T50" fmla="*/ 854 w 945"/>
                    <a:gd name="T51" fmla="*/ 824 h 825"/>
                    <a:gd name="T52" fmla="*/ 887 w 945"/>
                    <a:gd name="T53" fmla="*/ 824 h 825"/>
                    <a:gd name="T54" fmla="*/ 920 w 945"/>
                    <a:gd name="T55" fmla="*/ 824 h 825"/>
                    <a:gd name="T56" fmla="*/ 934 w 945"/>
                    <a:gd name="T57" fmla="*/ 824 h 825"/>
                    <a:gd name="T58" fmla="*/ 901 w 945"/>
                    <a:gd name="T59" fmla="*/ 824 h 825"/>
                    <a:gd name="T60" fmla="*/ 869 w 945"/>
                    <a:gd name="T61" fmla="*/ 824 h 825"/>
                    <a:gd name="T62" fmla="*/ 835 w 945"/>
                    <a:gd name="T63" fmla="*/ 824 h 825"/>
                    <a:gd name="T64" fmla="*/ 802 w 945"/>
                    <a:gd name="T65" fmla="*/ 824 h 825"/>
                    <a:gd name="T66" fmla="*/ 769 w 945"/>
                    <a:gd name="T67" fmla="*/ 824 h 825"/>
                    <a:gd name="T68" fmla="*/ 736 w 945"/>
                    <a:gd name="T69" fmla="*/ 824 h 825"/>
                    <a:gd name="T70" fmla="*/ 704 w 945"/>
                    <a:gd name="T71" fmla="*/ 824 h 825"/>
                    <a:gd name="T72" fmla="*/ 670 w 945"/>
                    <a:gd name="T73" fmla="*/ 824 h 825"/>
                    <a:gd name="T74" fmla="*/ 637 w 945"/>
                    <a:gd name="T75" fmla="*/ 824 h 825"/>
                    <a:gd name="T76" fmla="*/ 604 w 945"/>
                    <a:gd name="T77" fmla="*/ 824 h 825"/>
                    <a:gd name="T78" fmla="*/ 571 w 945"/>
                    <a:gd name="T79" fmla="*/ 824 h 825"/>
                    <a:gd name="T80" fmla="*/ 537 w 945"/>
                    <a:gd name="T81" fmla="*/ 824 h 825"/>
                    <a:gd name="T82" fmla="*/ 505 w 945"/>
                    <a:gd name="T83" fmla="*/ 824 h 825"/>
                    <a:gd name="T84" fmla="*/ 471 w 945"/>
                    <a:gd name="T85" fmla="*/ 824 h 825"/>
                    <a:gd name="T86" fmla="*/ 439 w 945"/>
                    <a:gd name="T87" fmla="*/ 824 h 825"/>
                    <a:gd name="T88" fmla="*/ 406 w 945"/>
                    <a:gd name="T89" fmla="*/ 824 h 825"/>
                    <a:gd name="T90" fmla="*/ 373 w 945"/>
                    <a:gd name="T91" fmla="*/ 824 h 825"/>
                    <a:gd name="T92" fmla="*/ 340 w 945"/>
                    <a:gd name="T93" fmla="*/ 824 h 825"/>
                    <a:gd name="T94" fmla="*/ 306 w 945"/>
                    <a:gd name="T95" fmla="*/ 824 h 825"/>
                    <a:gd name="T96" fmla="*/ 274 w 945"/>
                    <a:gd name="T97" fmla="*/ 824 h 825"/>
                    <a:gd name="T98" fmla="*/ 240 w 945"/>
                    <a:gd name="T99" fmla="*/ 824 h 825"/>
                    <a:gd name="T100" fmla="*/ 207 w 945"/>
                    <a:gd name="T101" fmla="*/ 824 h 825"/>
                    <a:gd name="T102" fmla="*/ 175 w 945"/>
                    <a:gd name="T103" fmla="*/ 824 h 825"/>
                    <a:gd name="T104" fmla="*/ 141 w 945"/>
                    <a:gd name="T105" fmla="*/ 824 h 825"/>
                    <a:gd name="T106" fmla="*/ 109 w 945"/>
                    <a:gd name="T107" fmla="*/ 824 h 825"/>
                    <a:gd name="T108" fmla="*/ 75 w 945"/>
                    <a:gd name="T109" fmla="*/ 824 h 825"/>
                    <a:gd name="T110" fmla="*/ 42 w 945"/>
                    <a:gd name="T111" fmla="*/ 824 h 825"/>
                    <a:gd name="T112" fmla="*/ 10 w 945"/>
                    <a:gd name="T113" fmla="*/ 824 h 8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5"/>
                    <a:gd name="T172" fmla="*/ 0 h 825"/>
                    <a:gd name="T173" fmla="*/ 945 w 945"/>
                    <a:gd name="T174" fmla="*/ 825 h 8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5" h="825">
                      <a:moveTo>
                        <a:pt x="0" y="0"/>
                      </a:moveTo>
                      <a:lnTo>
                        <a:pt x="5" y="8"/>
                      </a:lnTo>
                      <a:lnTo>
                        <a:pt x="10" y="16"/>
                      </a:lnTo>
                      <a:lnTo>
                        <a:pt x="14" y="25"/>
                      </a:lnTo>
                      <a:lnTo>
                        <a:pt x="19" y="33"/>
                      </a:lnTo>
                      <a:lnTo>
                        <a:pt x="24" y="41"/>
                      </a:lnTo>
                      <a:lnTo>
                        <a:pt x="29" y="49"/>
                      </a:lnTo>
                      <a:lnTo>
                        <a:pt x="34" y="58"/>
                      </a:lnTo>
                      <a:lnTo>
                        <a:pt x="38" y="66"/>
                      </a:lnTo>
                      <a:lnTo>
                        <a:pt x="42" y="74"/>
                      </a:lnTo>
                      <a:lnTo>
                        <a:pt x="47" y="82"/>
                      </a:lnTo>
                      <a:lnTo>
                        <a:pt x="51" y="91"/>
                      </a:lnTo>
                      <a:lnTo>
                        <a:pt x="56" y="99"/>
                      </a:lnTo>
                      <a:lnTo>
                        <a:pt x="61" y="106"/>
                      </a:lnTo>
                      <a:lnTo>
                        <a:pt x="66" y="114"/>
                      </a:lnTo>
                      <a:lnTo>
                        <a:pt x="71" y="122"/>
                      </a:lnTo>
                      <a:lnTo>
                        <a:pt x="75" y="131"/>
                      </a:lnTo>
                      <a:lnTo>
                        <a:pt x="80" y="139"/>
                      </a:lnTo>
                      <a:lnTo>
                        <a:pt x="85" y="147"/>
                      </a:lnTo>
                      <a:lnTo>
                        <a:pt x="90" y="154"/>
                      </a:lnTo>
                      <a:lnTo>
                        <a:pt x="95" y="162"/>
                      </a:lnTo>
                      <a:lnTo>
                        <a:pt x="99" y="171"/>
                      </a:lnTo>
                      <a:lnTo>
                        <a:pt x="104" y="179"/>
                      </a:lnTo>
                      <a:lnTo>
                        <a:pt x="109" y="186"/>
                      </a:lnTo>
                      <a:lnTo>
                        <a:pt x="114" y="194"/>
                      </a:lnTo>
                      <a:lnTo>
                        <a:pt x="118" y="201"/>
                      </a:lnTo>
                      <a:lnTo>
                        <a:pt x="123" y="210"/>
                      </a:lnTo>
                      <a:lnTo>
                        <a:pt x="128" y="218"/>
                      </a:lnTo>
                      <a:lnTo>
                        <a:pt x="132" y="225"/>
                      </a:lnTo>
                      <a:lnTo>
                        <a:pt x="136" y="233"/>
                      </a:lnTo>
                      <a:lnTo>
                        <a:pt x="141" y="240"/>
                      </a:lnTo>
                      <a:lnTo>
                        <a:pt x="146" y="248"/>
                      </a:lnTo>
                      <a:lnTo>
                        <a:pt x="151" y="255"/>
                      </a:lnTo>
                      <a:lnTo>
                        <a:pt x="156" y="264"/>
                      </a:lnTo>
                      <a:lnTo>
                        <a:pt x="160" y="271"/>
                      </a:lnTo>
                      <a:lnTo>
                        <a:pt x="165" y="278"/>
                      </a:lnTo>
                      <a:lnTo>
                        <a:pt x="170" y="285"/>
                      </a:lnTo>
                      <a:lnTo>
                        <a:pt x="175" y="293"/>
                      </a:lnTo>
                      <a:lnTo>
                        <a:pt x="179" y="300"/>
                      </a:lnTo>
                      <a:lnTo>
                        <a:pt x="184" y="307"/>
                      </a:lnTo>
                      <a:lnTo>
                        <a:pt x="189" y="314"/>
                      </a:lnTo>
                      <a:lnTo>
                        <a:pt x="194" y="321"/>
                      </a:lnTo>
                      <a:lnTo>
                        <a:pt x="199" y="328"/>
                      </a:lnTo>
                      <a:lnTo>
                        <a:pt x="203" y="335"/>
                      </a:lnTo>
                      <a:lnTo>
                        <a:pt x="207" y="343"/>
                      </a:lnTo>
                      <a:lnTo>
                        <a:pt x="212" y="350"/>
                      </a:lnTo>
                      <a:lnTo>
                        <a:pt x="217" y="355"/>
                      </a:lnTo>
                      <a:lnTo>
                        <a:pt x="221" y="363"/>
                      </a:lnTo>
                      <a:lnTo>
                        <a:pt x="226" y="370"/>
                      </a:lnTo>
                      <a:lnTo>
                        <a:pt x="231" y="377"/>
                      </a:lnTo>
                      <a:lnTo>
                        <a:pt x="236" y="383"/>
                      </a:lnTo>
                      <a:lnTo>
                        <a:pt x="240" y="390"/>
                      </a:lnTo>
                      <a:lnTo>
                        <a:pt x="245" y="397"/>
                      </a:lnTo>
                      <a:lnTo>
                        <a:pt x="250" y="403"/>
                      </a:lnTo>
                      <a:lnTo>
                        <a:pt x="255" y="408"/>
                      </a:lnTo>
                      <a:lnTo>
                        <a:pt x="260" y="416"/>
                      </a:lnTo>
                      <a:lnTo>
                        <a:pt x="264" y="421"/>
                      </a:lnTo>
                      <a:lnTo>
                        <a:pt x="269" y="427"/>
                      </a:lnTo>
                      <a:lnTo>
                        <a:pt x="274" y="434"/>
                      </a:lnTo>
                      <a:lnTo>
                        <a:pt x="279" y="440"/>
                      </a:lnTo>
                      <a:lnTo>
                        <a:pt x="284" y="446"/>
                      </a:lnTo>
                      <a:lnTo>
                        <a:pt x="287" y="452"/>
                      </a:lnTo>
                      <a:lnTo>
                        <a:pt x="292" y="458"/>
                      </a:lnTo>
                      <a:lnTo>
                        <a:pt x="297" y="465"/>
                      </a:lnTo>
                      <a:lnTo>
                        <a:pt x="302" y="471"/>
                      </a:lnTo>
                      <a:lnTo>
                        <a:pt x="306" y="476"/>
                      </a:lnTo>
                      <a:lnTo>
                        <a:pt x="311" y="481"/>
                      </a:lnTo>
                      <a:lnTo>
                        <a:pt x="316" y="487"/>
                      </a:lnTo>
                      <a:lnTo>
                        <a:pt x="321" y="493"/>
                      </a:lnTo>
                      <a:lnTo>
                        <a:pt x="325" y="498"/>
                      </a:lnTo>
                      <a:lnTo>
                        <a:pt x="330" y="504"/>
                      </a:lnTo>
                      <a:lnTo>
                        <a:pt x="335" y="510"/>
                      </a:lnTo>
                      <a:lnTo>
                        <a:pt x="340" y="514"/>
                      </a:lnTo>
                      <a:lnTo>
                        <a:pt x="345" y="520"/>
                      </a:lnTo>
                      <a:lnTo>
                        <a:pt x="349" y="525"/>
                      </a:lnTo>
                      <a:lnTo>
                        <a:pt x="354" y="531"/>
                      </a:lnTo>
                      <a:lnTo>
                        <a:pt x="359" y="536"/>
                      </a:lnTo>
                      <a:lnTo>
                        <a:pt x="364" y="540"/>
                      </a:lnTo>
                      <a:lnTo>
                        <a:pt x="369" y="546"/>
                      </a:lnTo>
                      <a:lnTo>
                        <a:pt x="373" y="551"/>
                      </a:lnTo>
                      <a:lnTo>
                        <a:pt x="378" y="556"/>
                      </a:lnTo>
                      <a:lnTo>
                        <a:pt x="383" y="560"/>
                      </a:lnTo>
                      <a:lnTo>
                        <a:pt x="386" y="565"/>
                      </a:lnTo>
                      <a:lnTo>
                        <a:pt x="391" y="570"/>
                      </a:lnTo>
                      <a:lnTo>
                        <a:pt x="396" y="574"/>
                      </a:lnTo>
                      <a:lnTo>
                        <a:pt x="401" y="579"/>
                      </a:lnTo>
                      <a:lnTo>
                        <a:pt x="406" y="583"/>
                      </a:lnTo>
                      <a:lnTo>
                        <a:pt x="410" y="587"/>
                      </a:lnTo>
                      <a:lnTo>
                        <a:pt x="415" y="592"/>
                      </a:lnTo>
                      <a:lnTo>
                        <a:pt x="420" y="597"/>
                      </a:lnTo>
                      <a:lnTo>
                        <a:pt x="425" y="600"/>
                      </a:lnTo>
                      <a:lnTo>
                        <a:pt x="430" y="605"/>
                      </a:lnTo>
                      <a:lnTo>
                        <a:pt x="434" y="610"/>
                      </a:lnTo>
                      <a:lnTo>
                        <a:pt x="439" y="613"/>
                      </a:lnTo>
                      <a:lnTo>
                        <a:pt x="444" y="618"/>
                      </a:lnTo>
                      <a:lnTo>
                        <a:pt x="449" y="622"/>
                      </a:lnTo>
                      <a:lnTo>
                        <a:pt x="453" y="625"/>
                      </a:lnTo>
                      <a:lnTo>
                        <a:pt x="458" y="629"/>
                      </a:lnTo>
                      <a:lnTo>
                        <a:pt x="462" y="633"/>
                      </a:lnTo>
                      <a:lnTo>
                        <a:pt x="467" y="637"/>
                      </a:lnTo>
                      <a:lnTo>
                        <a:pt x="471" y="640"/>
                      </a:lnTo>
                      <a:lnTo>
                        <a:pt x="476" y="644"/>
                      </a:lnTo>
                      <a:lnTo>
                        <a:pt x="481" y="647"/>
                      </a:lnTo>
                      <a:lnTo>
                        <a:pt x="486" y="651"/>
                      </a:lnTo>
                      <a:lnTo>
                        <a:pt x="491" y="824"/>
                      </a:lnTo>
                      <a:lnTo>
                        <a:pt x="495" y="824"/>
                      </a:lnTo>
                      <a:lnTo>
                        <a:pt x="500" y="824"/>
                      </a:lnTo>
                      <a:lnTo>
                        <a:pt x="505" y="824"/>
                      </a:lnTo>
                      <a:lnTo>
                        <a:pt x="510" y="824"/>
                      </a:lnTo>
                      <a:lnTo>
                        <a:pt x="514" y="824"/>
                      </a:lnTo>
                      <a:lnTo>
                        <a:pt x="519" y="824"/>
                      </a:lnTo>
                      <a:lnTo>
                        <a:pt x="524" y="824"/>
                      </a:lnTo>
                      <a:lnTo>
                        <a:pt x="529" y="824"/>
                      </a:lnTo>
                      <a:lnTo>
                        <a:pt x="534" y="824"/>
                      </a:lnTo>
                      <a:lnTo>
                        <a:pt x="537" y="824"/>
                      </a:lnTo>
                      <a:lnTo>
                        <a:pt x="542" y="824"/>
                      </a:lnTo>
                      <a:lnTo>
                        <a:pt x="547" y="824"/>
                      </a:lnTo>
                      <a:lnTo>
                        <a:pt x="552" y="824"/>
                      </a:lnTo>
                      <a:lnTo>
                        <a:pt x="556" y="824"/>
                      </a:lnTo>
                      <a:lnTo>
                        <a:pt x="561" y="824"/>
                      </a:lnTo>
                      <a:lnTo>
                        <a:pt x="566" y="824"/>
                      </a:lnTo>
                      <a:lnTo>
                        <a:pt x="571" y="824"/>
                      </a:lnTo>
                      <a:lnTo>
                        <a:pt x="575" y="824"/>
                      </a:lnTo>
                      <a:lnTo>
                        <a:pt x="580" y="824"/>
                      </a:lnTo>
                      <a:lnTo>
                        <a:pt x="585" y="824"/>
                      </a:lnTo>
                      <a:lnTo>
                        <a:pt x="590" y="824"/>
                      </a:lnTo>
                      <a:lnTo>
                        <a:pt x="595" y="824"/>
                      </a:lnTo>
                      <a:lnTo>
                        <a:pt x="599" y="824"/>
                      </a:lnTo>
                      <a:lnTo>
                        <a:pt x="604" y="824"/>
                      </a:lnTo>
                      <a:lnTo>
                        <a:pt x="609" y="824"/>
                      </a:lnTo>
                      <a:lnTo>
                        <a:pt x="614" y="824"/>
                      </a:lnTo>
                      <a:lnTo>
                        <a:pt x="619" y="824"/>
                      </a:lnTo>
                      <a:lnTo>
                        <a:pt x="623" y="824"/>
                      </a:lnTo>
                      <a:lnTo>
                        <a:pt x="627" y="824"/>
                      </a:lnTo>
                      <a:lnTo>
                        <a:pt x="632" y="824"/>
                      </a:lnTo>
                      <a:lnTo>
                        <a:pt x="637" y="824"/>
                      </a:lnTo>
                      <a:lnTo>
                        <a:pt x="641" y="824"/>
                      </a:lnTo>
                      <a:lnTo>
                        <a:pt x="646" y="824"/>
                      </a:lnTo>
                      <a:lnTo>
                        <a:pt x="651" y="824"/>
                      </a:lnTo>
                      <a:lnTo>
                        <a:pt x="656" y="824"/>
                      </a:lnTo>
                      <a:lnTo>
                        <a:pt x="660" y="824"/>
                      </a:lnTo>
                      <a:lnTo>
                        <a:pt x="665" y="824"/>
                      </a:lnTo>
                      <a:lnTo>
                        <a:pt x="670" y="824"/>
                      </a:lnTo>
                      <a:lnTo>
                        <a:pt x="675" y="824"/>
                      </a:lnTo>
                      <a:lnTo>
                        <a:pt x="680" y="824"/>
                      </a:lnTo>
                      <a:lnTo>
                        <a:pt x="684" y="824"/>
                      </a:lnTo>
                      <a:lnTo>
                        <a:pt x="689" y="824"/>
                      </a:lnTo>
                      <a:lnTo>
                        <a:pt x="694" y="824"/>
                      </a:lnTo>
                      <a:lnTo>
                        <a:pt x="699" y="824"/>
                      </a:lnTo>
                      <a:lnTo>
                        <a:pt x="704" y="824"/>
                      </a:lnTo>
                      <a:lnTo>
                        <a:pt x="708" y="824"/>
                      </a:lnTo>
                      <a:lnTo>
                        <a:pt x="713" y="824"/>
                      </a:lnTo>
                      <a:lnTo>
                        <a:pt x="717" y="824"/>
                      </a:lnTo>
                      <a:lnTo>
                        <a:pt x="721" y="824"/>
                      </a:lnTo>
                      <a:lnTo>
                        <a:pt x="726" y="824"/>
                      </a:lnTo>
                      <a:lnTo>
                        <a:pt x="731" y="824"/>
                      </a:lnTo>
                      <a:lnTo>
                        <a:pt x="736" y="824"/>
                      </a:lnTo>
                      <a:lnTo>
                        <a:pt x="741" y="824"/>
                      </a:lnTo>
                      <a:lnTo>
                        <a:pt x="745" y="824"/>
                      </a:lnTo>
                      <a:lnTo>
                        <a:pt x="750" y="824"/>
                      </a:lnTo>
                      <a:lnTo>
                        <a:pt x="755" y="824"/>
                      </a:lnTo>
                      <a:lnTo>
                        <a:pt x="760" y="824"/>
                      </a:lnTo>
                      <a:lnTo>
                        <a:pt x="765" y="824"/>
                      </a:lnTo>
                      <a:lnTo>
                        <a:pt x="769" y="824"/>
                      </a:lnTo>
                      <a:lnTo>
                        <a:pt x="774" y="824"/>
                      </a:lnTo>
                      <a:lnTo>
                        <a:pt x="779" y="824"/>
                      </a:lnTo>
                      <a:lnTo>
                        <a:pt x="784" y="824"/>
                      </a:lnTo>
                      <a:lnTo>
                        <a:pt x="788" y="824"/>
                      </a:lnTo>
                      <a:lnTo>
                        <a:pt x="792" y="824"/>
                      </a:lnTo>
                      <a:lnTo>
                        <a:pt x="797" y="824"/>
                      </a:lnTo>
                      <a:lnTo>
                        <a:pt x="802" y="824"/>
                      </a:lnTo>
                      <a:lnTo>
                        <a:pt x="806" y="824"/>
                      </a:lnTo>
                      <a:lnTo>
                        <a:pt x="811" y="824"/>
                      </a:lnTo>
                      <a:lnTo>
                        <a:pt x="816" y="824"/>
                      </a:lnTo>
                      <a:lnTo>
                        <a:pt x="821" y="824"/>
                      </a:lnTo>
                      <a:lnTo>
                        <a:pt x="826" y="824"/>
                      </a:lnTo>
                      <a:lnTo>
                        <a:pt x="830" y="824"/>
                      </a:lnTo>
                      <a:lnTo>
                        <a:pt x="835" y="824"/>
                      </a:lnTo>
                      <a:lnTo>
                        <a:pt x="840" y="824"/>
                      </a:lnTo>
                      <a:lnTo>
                        <a:pt x="845" y="824"/>
                      </a:lnTo>
                      <a:lnTo>
                        <a:pt x="849" y="824"/>
                      </a:lnTo>
                      <a:lnTo>
                        <a:pt x="854" y="824"/>
                      </a:lnTo>
                      <a:lnTo>
                        <a:pt x="859" y="824"/>
                      </a:lnTo>
                      <a:lnTo>
                        <a:pt x="864" y="824"/>
                      </a:lnTo>
                      <a:lnTo>
                        <a:pt x="869" y="824"/>
                      </a:lnTo>
                      <a:lnTo>
                        <a:pt x="872" y="824"/>
                      </a:lnTo>
                      <a:lnTo>
                        <a:pt x="877" y="824"/>
                      </a:lnTo>
                      <a:lnTo>
                        <a:pt x="882" y="824"/>
                      </a:lnTo>
                      <a:lnTo>
                        <a:pt x="887" y="824"/>
                      </a:lnTo>
                      <a:lnTo>
                        <a:pt x="891" y="824"/>
                      </a:lnTo>
                      <a:lnTo>
                        <a:pt x="896" y="824"/>
                      </a:lnTo>
                      <a:lnTo>
                        <a:pt x="901" y="824"/>
                      </a:lnTo>
                      <a:lnTo>
                        <a:pt x="906" y="824"/>
                      </a:lnTo>
                      <a:lnTo>
                        <a:pt x="910" y="824"/>
                      </a:lnTo>
                      <a:lnTo>
                        <a:pt x="915" y="824"/>
                      </a:lnTo>
                      <a:lnTo>
                        <a:pt x="920" y="824"/>
                      </a:lnTo>
                      <a:lnTo>
                        <a:pt x="925" y="824"/>
                      </a:lnTo>
                      <a:lnTo>
                        <a:pt x="930" y="824"/>
                      </a:lnTo>
                      <a:lnTo>
                        <a:pt x="934" y="824"/>
                      </a:lnTo>
                      <a:lnTo>
                        <a:pt x="939" y="824"/>
                      </a:lnTo>
                      <a:lnTo>
                        <a:pt x="944" y="824"/>
                      </a:lnTo>
                      <a:lnTo>
                        <a:pt x="939" y="824"/>
                      </a:lnTo>
                      <a:lnTo>
                        <a:pt x="934" y="824"/>
                      </a:lnTo>
                      <a:lnTo>
                        <a:pt x="930" y="824"/>
                      </a:lnTo>
                      <a:lnTo>
                        <a:pt x="925" y="824"/>
                      </a:lnTo>
                      <a:lnTo>
                        <a:pt x="920" y="824"/>
                      </a:lnTo>
                      <a:lnTo>
                        <a:pt x="915" y="824"/>
                      </a:lnTo>
                      <a:lnTo>
                        <a:pt x="910" y="824"/>
                      </a:lnTo>
                      <a:lnTo>
                        <a:pt x="906" y="824"/>
                      </a:lnTo>
                      <a:lnTo>
                        <a:pt x="901" y="824"/>
                      </a:lnTo>
                      <a:lnTo>
                        <a:pt x="896" y="824"/>
                      </a:lnTo>
                      <a:lnTo>
                        <a:pt x="891" y="824"/>
                      </a:lnTo>
                      <a:lnTo>
                        <a:pt x="887" y="824"/>
                      </a:lnTo>
                      <a:lnTo>
                        <a:pt x="882" y="824"/>
                      </a:lnTo>
                      <a:lnTo>
                        <a:pt x="877" y="824"/>
                      </a:lnTo>
                      <a:lnTo>
                        <a:pt x="872" y="824"/>
                      </a:lnTo>
                      <a:lnTo>
                        <a:pt x="869" y="824"/>
                      </a:lnTo>
                      <a:lnTo>
                        <a:pt x="864" y="824"/>
                      </a:lnTo>
                      <a:lnTo>
                        <a:pt x="859" y="824"/>
                      </a:lnTo>
                      <a:lnTo>
                        <a:pt x="854" y="824"/>
                      </a:lnTo>
                      <a:lnTo>
                        <a:pt x="849" y="824"/>
                      </a:lnTo>
                      <a:lnTo>
                        <a:pt x="845" y="824"/>
                      </a:lnTo>
                      <a:lnTo>
                        <a:pt x="840" y="824"/>
                      </a:lnTo>
                      <a:lnTo>
                        <a:pt x="835" y="824"/>
                      </a:lnTo>
                      <a:lnTo>
                        <a:pt x="830" y="824"/>
                      </a:lnTo>
                      <a:lnTo>
                        <a:pt x="826" y="824"/>
                      </a:lnTo>
                      <a:lnTo>
                        <a:pt x="821" y="824"/>
                      </a:lnTo>
                      <a:lnTo>
                        <a:pt x="816" y="824"/>
                      </a:lnTo>
                      <a:lnTo>
                        <a:pt x="811" y="824"/>
                      </a:lnTo>
                      <a:lnTo>
                        <a:pt x="806" y="824"/>
                      </a:lnTo>
                      <a:lnTo>
                        <a:pt x="802" y="824"/>
                      </a:lnTo>
                      <a:lnTo>
                        <a:pt x="797" y="824"/>
                      </a:lnTo>
                      <a:lnTo>
                        <a:pt x="792" y="824"/>
                      </a:lnTo>
                      <a:lnTo>
                        <a:pt x="788" y="824"/>
                      </a:lnTo>
                      <a:lnTo>
                        <a:pt x="784" y="824"/>
                      </a:lnTo>
                      <a:lnTo>
                        <a:pt x="779" y="824"/>
                      </a:lnTo>
                      <a:lnTo>
                        <a:pt x="774" y="824"/>
                      </a:lnTo>
                      <a:lnTo>
                        <a:pt x="769" y="824"/>
                      </a:lnTo>
                      <a:lnTo>
                        <a:pt x="765" y="824"/>
                      </a:lnTo>
                      <a:lnTo>
                        <a:pt x="760" y="824"/>
                      </a:lnTo>
                      <a:lnTo>
                        <a:pt x="755" y="824"/>
                      </a:lnTo>
                      <a:lnTo>
                        <a:pt x="750" y="824"/>
                      </a:lnTo>
                      <a:lnTo>
                        <a:pt x="745" y="824"/>
                      </a:lnTo>
                      <a:lnTo>
                        <a:pt x="741" y="824"/>
                      </a:lnTo>
                      <a:lnTo>
                        <a:pt x="736" y="824"/>
                      </a:lnTo>
                      <a:lnTo>
                        <a:pt x="731" y="824"/>
                      </a:lnTo>
                      <a:lnTo>
                        <a:pt x="726" y="824"/>
                      </a:lnTo>
                      <a:lnTo>
                        <a:pt x="721" y="824"/>
                      </a:lnTo>
                      <a:lnTo>
                        <a:pt x="717" y="824"/>
                      </a:lnTo>
                      <a:lnTo>
                        <a:pt x="713" y="824"/>
                      </a:lnTo>
                      <a:lnTo>
                        <a:pt x="708" y="824"/>
                      </a:lnTo>
                      <a:lnTo>
                        <a:pt x="704" y="824"/>
                      </a:lnTo>
                      <a:lnTo>
                        <a:pt x="699" y="824"/>
                      </a:lnTo>
                      <a:lnTo>
                        <a:pt x="694" y="824"/>
                      </a:lnTo>
                      <a:lnTo>
                        <a:pt x="689" y="824"/>
                      </a:lnTo>
                      <a:lnTo>
                        <a:pt x="684" y="824"/>
                      </a:lnTo>
                      <a:lnTo>
                        <a:pt x="680" y="824"/>
                      </a:lnTo>
                      <a:lnTo>
                        <a:pt x="675" y="824"/>
                      </a:lnTo>
                      <a:lnTo>
                        <a:pt x="670" y="824"/>
                      </a:lnTo>
                      <a:lnTo>
                        <a:pt x="665" y="824"/>
                      </a:lnTo>
                      <a:lnTo>
                        <a:pt x="660" y="824"/>
                      </a:lnTo>
                      <a:lnTo>
                        <a:pt x="656" y="824"/>
                      </a:lnTo>
                      <a:lnTo>
                        <a:pt x="651" y="824"/>
                      </a:lnTo>
                      <a:lnTo>
                        <a:pt x="646" y="824"/>
                      </a:lnTo>
                      <a:lnTo>
                        <a:pt x="641" y="824"/>
                      </a:lnTo>
                      <a:lnTo>
                        <a:pt x="637" y="824"/>
                      </a:lnTo>
                      <a:lnTo>
                        <a:pt x="632" y="824"/>
                      </a:lnTo>
                      <a:lnTo>
                        <a:pt x="627" y="824"/>
                      </a:lnTo>
                      <a:lnTo>
                        <a:pt x="623" y="824"/>
                      </a:lnTo>
                      <a:lnTo>
                        <a:pt x="619" y="824"/>
                      </a:lnTo>
                      <a:lnTo>
                        <a:pt x="614" y="824"/>
                      </a:lnTo>
                      <a:lnTo>
                        <a:pt x="609" y="824"/>
                      </a:lnTo>
                      <a:lnTo>
                        <a:pt x="604" y="824"/>
                      </a:lnTo>
                      <a:lnTo>
                        <a:pt x="599" y="824"/>
                      </a:lnTo>
                      <a:lnTo>
                        <a:pt x="595" y="824"/>
                      </a:lnTo>
                      <a:lnTo>
                        <a:pt x="590" y="824"/>
                      </a:lnTo>
                      <a:lnTo>
                        <a:pt x="585" y="824"/>
                      </a:lnTo>
                      <a:lnTo>
                        <a:pt x="580" y="824"/>
                      </a:lnTo>
                      <a:lnTo>
                        <a:pt x="575" y="824"/>
                      </a:lnTo>
                      <a:lnTo>
                        <a:pt x="571" y="824"/>
                      </a:lnTo>
                      <a:lnTo>
                        <a:pt x="566" y="824"/>
                      </a:lnTo>
                      <a:lnTo>
                        <a:pt x="561" y="824"/>
                      </a:lnTo>
                      <a:lnTo>
                        <a:pt x="556" y="824"/>
                      </a:lnTo>
                      <a:lnTo>
                        <a:pt x="552" y="824"/>
                      </a:lnTo>
                      <a:lnTo>
                        <a:pt x="547" y="824"/>
                      </a:lnTo>
                      <a:lnTo>
                        <a:pt x="542" y="824"/>
                      </a:lnTo>
                      <a:lnTo>
                        <a:pt x="537" y="824"/>
                      </a:lnTo>
                      <a:lnTo>
                        <a:pt x="534" y="824"/>
                      </a:lnTo>
                      <a:lnTo>
                        <a:pt x="529" y="824"/>
                      </a:lnTo>
                      <a:lnTo>
                        <a:pt x="524" y="824"/>
                      </a:lnTo>
                      <a:lnTo>
                        <a:pt x="519" y="824"/>
                      </a:lnTo>
                      <a:lnTo>
                        <a:pt x="514" y="824"/>
                      </a:lnTo>
                      <a:lnTo>
                        <a:pt x="510" y="824"/>
                      </a:lnTo>
                      <a:lnTo>
                        <a:pt x="505" y="824"/>
                      </a:lnTo>
                      <a:lnTo>
                        <a:pt x="500" y="824"/>
                      </a:lnTo>
                      <a:lnTo>
                        <a:pt x="495" y="824"/>
                      </a:lnTo>
                      <a:lnTo>
                        <a:pt x="491" y="824"/>
                      </a:lnTo>
                      <a:lnTo>
                        <a:pt x="486" y="824"/>
                      </a:lnTo>
                      <a:lnTo>
                        <a:pt x="481" y="824"/>
                      </a:lnTo>
                      <a:lnTo>
                        <a:pt x="476" y="824"/>
                      </a:lnTo>
                      <a:lnTo>
                        <a:pt x="471" y="824"/>
                      </a:lnTo>
                      <a:lnTo>
                        <a:pt x="467" y="824"/>
                      </a:lnTo>
                      <a:lnTo>
                        <a:pt x="462" y="824"/>
                      </a:lnTo>
                      <a:lnTo>
                        <a:pt x="458" y="824"/>
                      </a:lnTo>
                      <a:lnTo>
                        <a:pt x="453" y="824"/>
                      </a:lnTo>
                      <a:lnTo>
                        <a:pt x="449" y="824"/>
                      </a:lnTo>
                      <a:lnTo>
                        <a:pt x="444" y="824"/>
                      </a:lnTo>
                      <a:lnTo>
                        <a:pt x="439" y="824"/>
                      </a:lnTo>
                      <a:lnTo>
                        <a:pt x="434" y="824"/>
                      </a:lnTo>
                      <a:lnTo>
                        <a:pt x="430" y="824"/>
                      </a:lnTo>
                      <a:lnTo>
                        <a:pt x="425" y="824"/>
                      </a:lnTo>
                      <a:lnTo>
                        <a:pt x="420" y="824"/>
                      </a:lnTo>
                      <a:lnTo>
                        <a:pt x="415" y="824"/>
                      </a:lnTo>
                      <a:lnTo>
                        <a:pt x="410" y="824"/>
                      </a:lnTo>
                      <a:lnTo>
                        <a:pt x="406" y="824"/>
                      </a:lnTo>
                      <a:lnTo>
                        <a:pt x="401" y="824"/>
                      </a:lnTo>
                      <a:lnTo>
                        <a:pt x="396" y="824"/>
                      </a:lnTo>
                      <a:lnTo>
                        <a:pt x="391" y="824"/>
                      </a:lnTo>
                      <a:lnTo>
                        <a:pt x="386" y="824"/>
                      </a:lnTo>
                      <a:lnTo>
                        <a:pt x="383" y="824"/>
                      </a:lnTo>
                      <a:lnTo>
                        <a:pt x="378" y="824"/>
                      </a:lnTo>
                      <a:lnTo>
                        <a:pt x="373" y="824"/>
                      </a:lnTo>
                      <a:lnTo>
                        <a:pt x="369" y="824"/>
                      </a:lnTo>
                      <a:lnTo>
                        <a:pt x="364" y="824"/>
                      </a:lnTo>
                      <a:lnTo>
                        <a:pt x="359" y="824"/>
                      </a:lnTo>
                      <a:lnTo>
                        <a:pt x="354" y="824"/>
                      </a:lnTo>
                      <a:lnTo>
                        <a:pt x="349" y="824"/>
                      </a:lnTo>
                      <a:lnTo>
                        <a:pt x="345" y="824"/>
                      </a:lnTo>
                      <a:lnTo>
                        <a:pt x="340" y="824"/>
                      </a:lnTo>
                      <a:lnTo>
                        <a:pt x="335" y="824"/>
                      </a:lnTo>
                      <a:lnTo>
                        <a:pt x="330" y="824"/>
                      </a:lnTo>
                      <a:lnTo>
                        <a:pt x="325" y="824"/>
                      </a:lnTo>
                      <a:lnTo>
                        <a:pt x="321" y="824"/>
                      </a:lnTo>
                      <a:lnTo>
                        <a:pt x="316" y="824"/>
                      </a:lnTo>
                      <a:lnTo>
                        <a:pt x="311" y="824"/>
                      </a:lnTo>
                      <a:lnTo>
                        <a:pt x="306" y="824"/>
                      </a:lnTo>
                      <a:lnTo>
                        <a:pt x="302" y="824"/>
                      </a:lnTo>
                      <a:lnTo>
                        <a:pt x="297" y="824"/>
                      </a:lnTo>
                      <a:lnTo>
                        <a:pt x="292" y="824"/>
                      </a:lnTo>
                      <a:lnTo>
                        <a:pt x="287" y="824"/>
                      </a:lnTo>
                      <a:lnTo>
                        <a:pt x="284" y="824"/>
                      </a:lnTo>
                      <a:lnTo>
                        <a:pt x="279" y="824"/>
                      </a:lnTo>
                      <a:lnTo>
                        <a:pt x="274" y="824"/>
                      </a:lnTo>
                      <a:lnTo>
                        <a:pt x="269" y="824"/>
                      </a:lnTo>
                      <a:lnTo>
                        <a:pt x="264" y="824"/>
                      </a:lnTo>
                      <a:lnTo>
                        <a:pt x="260" y="824"/>
                      </a:lnTo>
                      <a:lnTo>
                        <a:pt x="255" y="824"/>
                      </a:lnTo>
                      <a:lnTo>
                        <a:pt x="250" y="824"/>
                      </a:lnTo>
                      <a:lnTo>
                        <a:pt x="245" y="824"/>
                      </a:lnTo>
                      <a:lnTo>
                        <a:pt x="240" y="824"/>
                      </a:lnTo>
                      <a:lnTo>
                        <a:pt x="236" y="824"/>
                      </a:lnTo>
                      <a:lnTo>
                        <a:pt x="231" y="824"/>
                      </a:lnTo>
                      <a:lnTo>
                        <a:pt x="226" y="824"/>
                      </a:lnTo>
                      <a:lnTo>
                        <a:pt x="221" y="824"/>
                      </a:lnTo>
                      <a:lnTo>
                        <a:pt x="217" y="824"/>
                      </a:lnTo>
                      <a:lnTo>
                        <a:pt x="212" y="824"/>
                      </a:lnTo>
                      <a:lnTo>
                        <a:pt x="207" y="824"/>
                      </a:lnTo>
                      <a:lnTo>
                        <a:pt x="203" y="824"/>
                      </a:lnTo>
                      <a:lnTo>
                        <a:pt x="199" y="824"/>
                      </a:lnTo>
                      <a:lnTo>
                        <a:pt x="194" y="824"/>
                      </a:lnTo>
                      <a:lnTo>
                        <a:pt x="189" y="824"/>
                      </a:lnTo>
                      <a:lnTo>
                        <a:pt x="184" y="824"/>
                      </a:lnTo>
                      <a:lnTo>
                        <a:pt x="179" y="824"/>
                      </a:lnTo>
                      <a:lnTo>
                        <a:pt x="175" y="824"/>
                      </a:lnTo>
                      <a:lnTo>
                        <a:pt x="170" y="824"/>
                      </a:lnTo>
                      <a:lnTo>
                        <a:pt x="165" y="824"/>
                      </a:lnTo>
                      <a:lnTo>
                        <a:pt x="160" y="824"/>
                      </a:lnTo>
                      <a:lnTo>
                        <a:pt x="156" y="824"/>
                      </a:lnTo>
                      <a:lnTo>
                        <a:pt x="151" y="824"/>
                      </a:lnTo>
                      <a:lnTo>
                        <a:pt x="146" y="824"/>
                      </a:lnTo>
                      <a:lnTo>
                        <a:pt x="141" y="824"/>
                      </a:lnTo>
                      <a:lnTo>
                        <a:pt x="136" y="824"/>
                      </a:lnTo>
                      <a:lnTo>
                        <a:pt x="132" y="824"/>
                      </a:lnTo>
                      <a:lnTo>
                        <a:pt x="128" y="824"/>
                      </a:lnTo>
                      <a:lnTo>
                        <a:pt x="123" y="824"/>
                      </a:lnTo>
                      <a:lnTo>
                        <a:pt x="118" y="824"/>
                      </a:lnTo>
                      <a:lnTo>
                        <a:pt x="114" y="824"/>
                      </a:lnTo>
                      <a:lnTo>
                        <a:pt x="109" y="824"/>
                      </a:lnTo>
                      <a:lnTo>
                        <a:pt x="104" y="824"/>
                      </a:lnTo>
                      <a:lnTo>
                        <a:pt x="99" y="824"/>
                      </a:lnTo>
                      <a:lnTo>
                        <a:pt x="95" y="824"/>
                      </a:lnTo>
                      <a:lnTo>
                        <a:pt x="90" y="824"/>
                      </a:lnTo>
                      <a:lnTo>
                        <a:pt x="85" y="824"/>
                      </a:lnTo>
                      <a:lnTo>
                        <a:pt x="80" y="824"/>
                      </a:lnTo>
                      <a:lnTo>
                        <a:pt x="75" y="824"/>
                      </a:lnTo>
                      <a:lnTo>
                        <a:pt x="71" y="824"/>
                      </a:lnTo>
                      <a:lnTo>
                        <a:pt x="66" y="824"/>
                      </a:lnTo>
                      <a:lnTo>
                        <a:pt x="61" y="824"/>
                      </a:lnTo>
                      <a:lnTo>
                        <a:pt x="56" y="824"/>
                      </a:lnTo>
                      <a:lnTo>
                        <a:pt x="51" y="824"/>
                      </a:lnTo>
                      <a:lnTo>
                        <a:pt x="47" y="824"/>
                      </a:lnTo>
                      <a:lnTo>
                        <a:pt x="42" y="824"/>
                      </a:lnTo>
                      <a:lnTo>
                        <a:pt x="38" y="824"/>
                      </a:lnTo>
                      <a:lnTo>
                        <a:pt x="34" y="824"/>
                      </a:lnTo>
                      <a:lnTo>
                        <a:pt x="29" y="824"/>
                      </a:lnTo>
                      <a:lnTo>
                        <a:pt x="24" y="824"/>
                      </a:lnTo>
                      <a:lnTo>
                        <a:pt x="19" y="824"/>
                      </a:lnTo>
                      <a:lnTo>
                        <a:pt x="14" y="824"/>
                      </a:lnTo>
                      <a:lnTo>
                        <a:pt x="10" y="824"/>
                      </a:lnTo>
                      <a:lnTo>
                        <a:pt x="5" y="824"/>
                      </a:lnTo>
                      <a:lnTo>
                        <a:pt x="0" y="824"/>
                      </a:lnTo>
                      <a:lnTo>
                        <a:pt x="0" y="0"/>
                      </a:lnTo>
                    </a:path>
                  </a:pathLst>
                </a:custGeom>
                <a:solidFill>
                  <a:srgbClr val="C0C0C0"/>
                </a:solidFill>
                <a:ln w="12700" cap="rnd">
                  <a:noFill/>
                  <a:round/>
                  <a:headEnd/>
                  <a:tailEnd/>
                </a:ln>
              </p:spPr>
              <p:txBody>
                <a:bodyPr/>
                <a:lstStyle/>
                <a:p>
                  <a:endParaRPr lang="en-US"/>
                </a:p>
              </p:txBody>
            </p:sp>
            <p:sp>
              <p:nvSpPr>
                <p:cNvPr id="14354" name="Line 9"/>
                <p:cNvSpPr>
                  <a:spLocks noChangeShapeType="1"/>
                </p:cNvSpPr>
                <p:nvPr/>
              </p:nvSpPr>
              <p:spPr bwMode="auto">
                <a:xfrm>
                  <a:off x="3948" y="1278"/>
                  <a:ext cx="0" cy="1351"/>
                </a:xfrm>
                <a:prstGeom prst="line">
                  <a:avLst/>
                </a:prstGeom>
                <a:noFill/>
                <a:ln w="25400">
                  <a:solidFill>
                    <a:schemeClr val="bg2"/>
                  </a:solidFill>
                  <a:round/>
                  <a:headEnd/>
                  <a:tailEnd/>
                </a:ln>
              </p:spPr>
              <p:txBody>
                <a:bodyPr wrap="none" anchor="ctr"/>
                <a:lstStyle/>
                <a:p>
                  <a:endParaRPr lang="en-US"/>
                </a:p>
              </p:txBody>
            </p:sp>
            <p:sp>
              <p:nvSpPr>
                <p:cNvPr id="14355" name="Freeform 10"/>
                <p:cNvSpPr>
                  <a:spLocks/>
                </p:cNvSpPr>
                <p:nvPr/>
              </p:nvSpPr>
              <p:spPr bwMode="auto">
                <a:xfrm>
                  <a:off x="2534" y="2644"/>
                  <a:ext cx="2365" cy="1"/>
                </a:xfrm>
                <a:custGeom>
                  <a:avLst/>
                  <a:gdLst>
                    <a:gd name="T0" fmla="*/ 71 w 2365"/>
                    <a:gd name="T1" fmla="*/ 0 h 1"/>
                    <a:gd name="T2" fmla="*/ 147 w 2365"/>
                    <a:gd name="T3" fmla="*/ 0 h 1"/>
                    <a:gd name="T4" fmla="*/ 222 w 2365"/>
                    <a:gd name="T5" fmla="*/ 0 h 1"/>
                    <a:gd name="T6" fmla="*/ 298 w 2365"/>
                    <a:gd name="T7" fmla="*/ 0 h 1"/>
                    <a:gd name="T8" fmla="*/ 374 w 2365"/>
                    <a:gd name="T9" fmla="*/ 0 h 1"/>
                    <a:gd name="T10" fmla="*/ 449 w 2365"/>
                    <a:gd name="T11" fmla="*/ 0 h 1"/>
                    <a:gd name="T12" fmla="*/ 525 w 2365"/>
                    <a:gd name="T13" fmla="*/ 0 h 1"/>
                    <a:gd name="T14" fmla="*/ 601 w 2365"/>
                    <a:gd name="T15" fmla="*/ 0 h 1"/>
                    <a:gd name="T16" fmla="*/ 677 w 2365"/>
                    <a:gd name="T17" fmla="*/ 0 h 1"/>
                    <a:gd name="T18" fmla="*/ 754 w 2365"/>
                    <a:gd name="T19" fmla="*/ 0 h 1"/>
                    <a:gd name="T20" fmla="*/ 829 w 2365"/>
                    <a:gd name="T21" fmla="*/ 0 h 1"/>
                    <a:gd name="T22" fmla="*/ 905 w 2365"/>
                    <a:gd name="T23" fmla="*/ 0 h 1"/>
                    <a:gd name="T24" fmla="*/ 981 w 2365"/>
                    <a:gd name="T25" fmla="*/ 0 h 1"/>
                    <a:gd name="T26" fmla="*/ 1056 w 2365"/>
                    <a:gd name="T27" fmla="*/ 0 h 1"/>
                    <a:gd name="T28" fmla="*/ 1132 w 2365"/>
                    <a:gd name="T29" fmla="*/ 0 h 1"/>
                    <a:gd name="T30" fmla="*/ 1208 w 2365"/>
                    <a:gd name="T31" fmla="*/ 0 h 1"/>
                    <a:gd name="T32" fmla="*/ 1284 w 2365"/>
                    <a:gd name="T33" fmla="*/ 0 h 1"/>
                    <a:gd name="T34" fmla="*/ 1359 w 2365"/>
                    <a:gd name="T35" fmla="*/ 0 h 1"/>
                    <a:gd name="T36" fmla="*/ 1436 w 2365"/>
                    <a:gd name="T37" fmla="*/ 0 h 1"/>
                    <a:gd name="T38" fmla="*/ 1512 w 2365"/>
                    <a:gd name="T39" fmla="*/ 0 h 1"/>
                    <a:gd name="T40" fmla="*/ 1588 w 2365"/>
                    <a:gd name="T41" fmla="*/ 0 h 1"/>
                    <a:gd name="T42" fmla="*/ 1663 w 2365"/>
                    <a:gd name="T43" fmla="*/ 0 h 1"/>
                    <a:gd name="T44" fmla="*/ 1739 w 2365"/>
                    <a:gd name="T45" fmla="*/ 0 h 1"/>
                    <a:gd name="T46" fmla="*/ 1815 w 2365"/>
                    <a:gd name="T47" fmla="*/ 0 h 1"/>
                    <a:gd name="T48" fmla="*/ 1890 w 2365"/>
                    <a:gd name="T49" fmla="*/ 0 h 1"/>
                    <a:gd name="T50" fmla="*/ 1966 w 2365"/>
                    <a:gd name="T51" fmla="*/ 0 h 1"/>
                    <a:gd name="T52" fmla="*/ 2042 w 2365"/>
                    <a:gd name="T53" fmla="*/ 0 h 1"/>
                    <a:gd name="T54" fmla="*/ 2118 w 2365"/>
                    <a:gd name="T55" fmla="*/ 0 h 1"/>
                    <a:gd name="T56" fmla="*/ 2193 w 2365"/>
                    <a:gd name="T57" fmla="*/ 0 h 1"/>
                    <a:gd name="T58" fmla="*/ 2270 w 2365"/>
                    <a:gd name="T59" fmla="*/ 0 h 1"/>
                    <a:gd name="T60" fmla="*/ 2346 w 2365"/>
                    <a:gd name="T61" fmla="*/ 0 h 1"/>
                    <a:gd name="T62" fmla="*/ 2308 w 2365"/>
                    <a:gd name="T63" fmla="*/ 0 h 1"/>
                    <a:gd name="T64" fmla="*/ 2232 w 2365"/>
                    <a:gd name="T65" fmla="*/ 0 h 1"/>
                    <a:gd name="T66" fmla="*/ 2156 w 2365"/>
                    <a:gd name="T67" fmla="*/ 0 h 1"/>
                    <a:gd name="T68" fmla="*/ 2080 w 2365"/>
                    <a:gd name="T69" fmla="*/ 0 h 1"/>
                    <a:gd name="T70" fmla="*/ 2005 w 2365"/>
                    <a:gd name="T71" fmla="*/ 0 h 1"/>
                    <a:gd name="T72" fmla="*/ 1929 w 2365"/>
                    <a:gd name="T73" fmla="*/ 0 h 1"/>
                    <a:gd name="T74" fmla="*/ 1852 w 2365"/>
                    <a:gd name="T75" fmla="*/ 0 h 1"/>
                    <a:gd name="T76" fmla="*/ 1776 w 2365"/>
                    <a:gd name="T77" fmla="*/ 0 h 1"/>
                    <a:gd name="T78" fmla="*/ 1701 w 2365"/>
                    <a:gd name="T79" fmla="*/ 0 h 1"/>
                    <a:gd name="T80" fmla="*/ 1625 w 2365"/>
                    <a:gd name="T81" fmla="*/ 0 h 1"/>
                    <a:gd name="T82" fmla="*/ 1549 w 2365"/>
                    <a:gd name="T83" fmla="*/ 0 h 1"/>
                    <a:gd name="T84" fmla="*/ 1473 w 2365"/>
                    <a:gd name="T85" fmla="*/ 0 h 1"/>
                    <a:gd name="T86" fmla="*/ 1398 w 2365"/>
                    <a:gd name="T87" fmla="*/ 0 h 1"/>
                    <a:gd name="T88" fmla="*/ 1322 w 2365"/>
                    <a:gd name="T89" fmla="*/ 0 h 1"/>
                    <a:gd name="T90" fmla="*/ 1246 w 2365"/>
                    <a:gd name="T91" fmla="*/ 0 h 1"/>
                    <a:gd name="T92" fmla="*/ 1171 w 2365"/>
                    <a:gd name="T93" fmla="*/ 0 h 1"/>
                    <a:gd name="T94" fmla="*/ 1095 w 2365"/>
                    <a:gd name="T95" fmla="*/ 0 h 1"/>
                    <a:gd name="T96" fmla="*/ 1018 w 2365"/>
                    <a:gd name="T97" fmla="*/ 0 h 1"/>
                    <a:gd name="T98" fmla="*/ 942 w 2365"/>
                    <a:gd name="T99" fmla="*/ 0 h 1"/>
                    <a:gd name="T100" fmla="*/ 867 w 2365"/>
                    <a:gd name="T101" fmla="*/ 0 h 1"/>
                    <a:gd name="T102" fmla="*/ 791 w 2365"/>
                    <a:gd name="T103" fmla="*/ 0 h 1"/>
                    <a:gd name="T104" fmla="*/ 715 w 2365"/>
                    <a:gd name="T105" fmla="*/ 0 h 1"/>
                    <a:gd name="T106" fmla="*/ 639 w 2365"/>
                    <a:gd name="T107" fmla="*/ 0 h 1"/>
                    <a:gd name="T108" fmla="*/ 564 w 2365"/>
                    <a:gd name="T109" fmla="*/ 0 h 1"/>
                    <a:gd name="T110" fmla="*/ 488 w 2365"/>
                    <a:gd name="T111" fmla="*/ 0 h 1"/>
                    <a:gd name="T112" fmla="*/ 412 w 2365"/>
                    <a:gd name="T113" fmla="*/ 0 h 1"/>
                    <a:gd name="T114" fmla="*/ 337 w 2365"/>
                    <a:gd name="T115" fmla="*/ 0 h 1"/>
                    <a:gd name="T116" fmla="*/ 261 w 2365"/>
                    <a:gd name="T117" fmla="*/ 0 h 1"/>
                    <a:gd name="T118" fmla="*/ 184 w 2365"/>
                    <a:gd name="T119" fmla="*/ 0 h 1"/>
                    <a:gd name="T120" fmla="*/ 108 w 2365"/>
                    <a:gd name="T121" fmla="*/ 0 h 1"/>
                    <a:gd name="T122" fmla="*/ 32 w 2365"/>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5"/>
                    <a:gd name="T187" fmla="*/ 0 h 1"/>
                    <a:gd name="T188" fmla="*/ 2365 w 2365"/>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5" h="1">
                      <a:moveTo>
                        <a:pt x="0" y="0"/>
                      </a:moveTo>
                      <a:lnTo>
                        <a:pt x="5" y="0"/>
                      </a:lnTo>
                      <a:lnTo>
                        <a:pt x="8" y="0"/>
                      </a:lnTo>
                      <a:lnTo>
                        <a:pt x="13" y="0"/>
                      </a:lnTo>
                      <a:lnTo>
                        <a:pt x="18" y="0"/>
                      </a:lnTo>
                      <a:lnTo>
                        <a:pt x="23" y="0"/>
                      </a:lnTo>
                      <a:lnTo>
                        <a:pt x="28" y="0"/>
                      </a:lnTo>
                      <a:lnTo>
                        <a:pt x="32" y="0"/>
                      </a:lnTo>
                      <a:lnTo>
                        <a:pt x="37" y="0"/>
                      </a:lnTo>
                      <a:lnTo>
                        <a:pt x="42" y="0"/>
                      </a:lnTo>
                      <a:lnTo>
                        <a:pt x="47" y="0"/>
                      </a:lnTo>
                      <a:lnTo>
                        <a:pt x="52" y="0"/>
                      </a:lnTo>
                      <a:lnTo>
                        <a:pt x="56" y="0"/>
                      </a:lnTo>
                      <a:lnTo>
                        <a:pt x="61" y="0"/>
                      </a:lnTo>
                      <a:lnTo>
                        <a:pt x="66" y="0"/>
                      </a:lnTo>
                      <a:lnTo>
                        <a:pt x="71" y="0"/>
                      </a:lnTo>
                      <a:lnTo>
                        <a:pt x="76" y="0"/>
                      </a:lnTo>
                      <a:lnTo>
                        <a:pt x="79" y="0"/>
                      </a:lnTo>
                      <a:lnTo>
                        <a:pt x="84" y="0"/>
                      </a:lnTo>
                      <a:lnTo>
                        <a:pt x="89" y="0"/>
                      </a:lnTo>
                      <a:lnTo>
                        <a:pt x="94" y="0"/>
                      </a:lnTo>
                      <a:lnTo>
                        <a:pt x="99" y="0"/>
                      </a:lnTo>
                      <a:lnTo>
                        <a:pt x="103" y="0"/>
                      </a:lnTo>
                      <a:lnTo>
                        <a:pt x="108" y="0"/>
                      </a:lnTo>
                      <a:lnTo>
                        <a:pt x="113" y="0"/>
                      </a:lnTo>
                      <a:lnTo>
                        <a:pt x="118" y="0"/>
                      </a:lnTo>
                      <a:lnTo>
                        <a:pt x="123" y="0"/>
                      </a:lnTo>
                      <a:lnTo>
                        <a:pt x="127" y="0"/>
                      </a:lnTo>
                      <a:lnTo>
                        <a:pt x="132" y="0"/>
                      </a:lnTo>
                      <a:lnTo>
                        <a:pt x="137" y="0"/>
                      </a:lnTo>
                      <a:lnTo>
                        <a:pt x="142" y="0"/>
                      </a:lnTo>
                      <a:lnTo>
                        <a:pt x="147" y="0"/>
                      </a:lnTo>
                      <a:lnTo>
                        <a:pt x="151" y="0"/>
                      </a:lnTo>
                      <a:lnTo>
                        <a:pt x="156" y="0"/>
                      </a:lnTo>
                      <a:lnTo>
                        <a:pt x="161" y="0"/>
                      </a:lnTo>
                      <a:lnTo>
                        <a:pt x="166" y="0"/>
                      </a:lnTo>
                      <a:lnTo>
                        <a:pt x="171" y="0"/>
                      </a:lnTo>
                      <a:lnTo>
                        <a:pt x="174" y="0"/>
                      </a:lnTo>
                      <a:lnTo>
                        <a:pt x="179" y="0"/>
                      </a:lnTo>
                      <a:lnTo>
                        <a:pt x="184" y="0"/>
                      </a:lnTo>
                      <a:lnTo>
                        <a:pt x="189" y="0"/>
                      </a:lnTo>
                      <a:lnTo>
                        <a:pt x="193" y="0"/>
                      </a:lnTo>
                      <a:lnTo>
                        <a:pt x="198" y="0"/>
                      </a:lnTo>
                      <a:lnTo>
                        <a:pt x="203" y="0"/>
                      </a:lnTo>
                      <a:lnTo>
                        <a:pt x="208" y="0"/>
                      </a:lnTo>
                      <a:lnTo>
                        <a:pt x="213" y="0"/>
                      </a:lnTo>
                      <a:lnTo>
                        <a:pt x="218" y="0"/>
                      </a:lnTo>
                      <a:lnTo>
                        <a:pt x="222" y="0"/>
                      </a:lnTo>
                      <a:lnTo>
                        <a:pt x="227" y="0"/>
                      </a:lnTo>
                      <a:lnTo>
                        <a:pt x="232" y="0"/>
                      </a:lnTo>
                      <a:lnTo>
                        <a:pt x="237" y="0"/>
                      </a:lnTo>
                      <a:lnTo>
                        <a:pt x="242" y="0"/>
                      </a:lnTo>
                      <a:lnTo>
                        <a:pt x="246" y="0"/>
                      </a:lnTo>
                      <a:lnTo>
                        <a:pt x="251" y="0"/>
                      </a:lnTo>
                      <a:lnTo>
                        <a:pt x="256" y="0"/>
                      </a:lnTo>
                      <a:lnTo>
                        <a:pt x="261" y="0"/>
                      </a:lnTo>
                      <a:lnTo>
                        <a:pt x="264" y="0"/>
                      </a:lnTo>
                      <a:lnTo>
                        <a:pt x="269" y="0"/>
                      </a:lnTo>
                      <a:lnTo>
                        <a:pt x="274" y="0"/>
                      </a:lnTo>
                      <a:lnTo>
                        <a:pt x="279" y="0"/>
                      </a:lnTo>
                      <a:lnTo>
                        <a:pt x="284" y="0"/>
                      </a:lnTo>
                      <a:lnTo>
                        <a:pt x="288" y="0"/>
                      </a:lnTo>
                      <a:lnTo>
                        <a:pt x="293" y="0"/>
                      </a:lnTo>
                      <a:lnTo>
                        <a:pt x="298" y="0"/>
                      </a:lnTo>
                      <a:lnTo>
                        <a:pt x="303" y="0"/>
                      </a:lnTo>
                      <a:lnTo>
                        <a:pt x="308" y="0"/>
                      </a:lnTo>
                      <a:lnTo>
                        <a:pt x="312" y="0"/>
                      </a:lnTo>
                      <a:lnTo>
                        <a:pt x="317" y="0"/>
                      </a:lnTo>
                      <a:lnTo>
                        <a:pt x="322" y="0"/>
                      </a:lnTo>
                      <a:lnTo>
                        <a:pt x="327" y="0"/>
                      </a:lnTo>
                      <a:lnTo>
                        <a:pt x="332" y="0"/>
                      </a:lnTo>
                      <a:lnTo>
                        <a:pt x="337" y="0"/>
                      </a:lnTo>
                      <a:lnTo>
                        <a:pt x="340" y="0"/>
                      </a:lnTo>
                      <a:lnTo>
                        <a:pt x="345" y="0"/>
                      </a:lnTo>
                      <a:lnTo>
                        <a:pt x="350" y="0"/>
                      </a:lnTo>
                      <a:lnTo>
                        <a:pt x="355" y="0"/>
                      </a:lnTo>
                      <a:lnTo>
                        <a:pt x="359" y="0"/>
                      </a:lnTo>
                      <a:lnTo>
                        <a:pt x="364" y="0"/>
                      </a:lnTo>
                      <a:lnTo>
                        <a:pt x="369" y="0"/>
                      </a:lnTo>
                      <a:lnTo>
                        <a:pt x="374" y="0"/>
                      </a:lnTo>
                      <a:lnTo>
                        <a:pt x="379" y="0"/>
                      </a:lnTo>
                      <a:lnTo>
                        <a:pt x="383" y="0"/>
                      </a:lnTo>
                      <a:lnTo>
                        <a:pt x="388" y="0"/>
                      </a:lnTo>
                      <a:lnTo>
                        <a:pt x="393" y="0"/>
                      </a:lnTo>
                      <a:lnTo>
                        <a:pt x="398" y="0"/>
                      </a:lnTo>
                      <a:lnTo>
                        <a:pt x="403" y="0"/>
                      </a:lnTo>
                      <a:lnTo>
                        <a:pt x="407" y="0"/>
                      </a:lnTo>
                      <a:lnTo>
                        <a:pt x="412" y="0"/>
                      </a:lnTo>
                      <a:lnTo>
                        <a:pt x="416" y="0"/>
                      </a:lnTo>
                      <a:lnTo>
                        <a:pt x="421" y="0"/>
                      </a:lnTo>
                      <a:lnTo>
                        <a:pt x="425" y="0"/>
                      </a:lnTo>
                      <a:lnTo>
                        <a:pt x="430" y="0"/>
                      </a:lnTo>
                      <a:lnTo>
                        <a:pt x="435" y="0"/>
                      </a:lnTo>
                      <a:lnTo>
                        <a:pt x="440" y="0"/>
                      </a:lnTo>
                      <a:lnTo>
                        <a:pt x="445" y="0"/>
                      </a:lnTo>
                      <a:lnTo>
                        <a:pt x="449" y="0"/>
                      </a:lnTo>
                      <a:lnTo>
                        <a:pt x="454" y="0"/>
                      </a:lnTo>
                      <a:lnTo>
                        <a:pt x="459" y="0"/>
                      </a:lnTo>
                      <a:lnTo>
                        <a:pt x="464" y="0"/>
                      </a:lnTo>
                      <a:lnTo>
                        <a:pt x="469" y="0"/>
                      </a:lnTo>
                      <a:lnTo>
                        <a:pt x="474" y="0"/>
                      </a:lnTo>
                      <a:lnTo>
                        <a:pt x="478" y="0"/>
                      </a:lnTo>
                      <a:lnTo>
                        <a:pt x="483" y="0"/>
                      </a:lnTo>
                      <a:lnTo>
                        <a:pt x="488" y="0"/>
                      </a:lnTo>
                      <a:lnTo>
                        <a:pt x="493" y="0"/>
                      </a:lnTo>
                      <a:lnTo>
                        <a:pt x="498" y="0"/>
                      </a:lnTo>
                      <a:lnTo>
                        <a:pt x="502" y="0"/>
                      </a:lnTo>
                      <a:lnTo>
                        <a:pt x="507" y="0"/>
                      </a:lnTo>
                      <a:lnTo>
                        <a:pt x="512" y="0"/>
                      </a:lnTo>
                      <a:lnTo>
                        <a:pt x="516" y="0"/>
                      </a:lnTo>
                      <a:lnTo>
                        <a:pt x="520" y="0"/>
                      </a:lnTo>
                      <a:lnTo>
                        <a:pt x="525" y="0"/>
                      </a:lnTo>
                      <a:lnTo>
                        <a:pt x="530" y="0"/>
                      </a:lnTo>
                      <a:lnTo>
                        <a:pt x="535" y="0"/>
                      </a:lnTo>
                      <a:lnTo>
                        <a:pt x="540" y="0"/>
                      </a:lnTo>
                      <a:lnTo>
                        <a:pt x="544" y="0"/>
                      </a:lnTo>
                      <a:lnTo>
                        <a:pt x="549" y="0"/>
                      </a:lnTo>
                      <a:lnTo>
                        <a:pt x="554" y="0"/>
                      </a:lnTo>
                      <a:lnTo>
                        <a:pt x="559" y="0"/>
                      </a:lnTo>
                      <a:lnTo>
                        <a:pt x="564" y="0"/>
                      </a:lnTo>
                      <a:lnTo>
                        <a:pt x="568" y="0"/>
                      </a:lnTo>
                      <a:lnTo>
                        <a:pt x="573" y="0"/>
                      </a:lnTo>
                      <a:lnTo>
                        <a:pt x="578" y="0"/>
                      </a:lnTo>
                      <a:lnTo>
                        <a:pt x="583" y="0"/>
                      </a:lnTo>
                      <a:lnTo>
                        <a:pt x="588" y="0"/>
                      </a:lnTo>
                      <a:lnTo>
                        <a:pt x="593" y="0"/>
                      </a:lnTo>
                      <a:lnTo>
                        <a:pt x="596" y="0"/>
                      </a:lnTo>
                      <a:lnTo>
                        <a:pt x="601" y="0"/>
                      </a:lnTo>
                      <a:lnTo>
                        <a:pt x="606" y="0"/>
                      </a:lnTo>
                      <a:lnTo>
                        <a:pt x="611" y="0"/>
                      </a:lnTo>
                      <a:lnTo>
                        <a:pt x="615" y="0"/>
                      </a:lnTo>
                      <a:lnTo>
                        <a:pt x="620" y="0"/>
                      </a:lnTo>
                      <a:lnTo>
                        <a:pt x="625" y="0"/>
                      </a:lnTo>
                      <a:lnTo>
                        <a:pt x="630" y="0"/>
                      </a:lnTo>
                      <a:lnTo>
                        <a:pt x="635" y="0"/>
                      </a:lnTo>
                      <a:lnTo>
                        <a:pt x="639" y="0"/>
                      </a:lnTo>
                      <a:lnTo>
                        <a:pt x="644" y="0"/>
                      </a:lnTo>
                      <a:lnTo>
                        <a:pt x="649" y="0"/>
                      </a:lnTo>
                      <a:lnTo>
                        <a:pt x="654" y="0"/>
                      </a:lnTo>
                      <a:lnTo>
                        <a:pt x="659" y="0"/>
                      </a:lnTo>
                      <a:lnTo>
                        <a:pt x="663" y="0"/>
                      </a:lnTo>
                      <a:lnTo>
                        <a:pt x="668" y="0"/>
                      </a:lnTo>
                      <a:lnTo>
                        <a:pt x="672" y="0"/>
                      </a:lnTo>
                      <a:lnTo>
                        <a:pt x="677" y="0"/>
                      </a:lnTo>
                      <a:lnTo>
                        <a:pt x="681" y="0"/>
                      </a:lnTo>
                      <a:lnTo>
                        <a:pt x="686" y="0"/>
                      </a:lnTo>
                      <a:lnTo>
                        <a:pt x="691" y="0"/>
                      </a:lnTo>
                      <a:lnTo>
                        <a:pt x="696" y="0"/>
                      </a:lnTo>
                      <a:lnTo>
                        <a:pt x="701" y="0"/>
                      </a:lnTo>
                      <a:lnTo>
                        <a:pt x="705" y="0"/>
                      </a:lnTo>
                      <a:lnTo>
                        <a:pt x="710" y="0"/>
                      </a:lnTo>
                      <a:lnTo>
                        <a:pt x="715" y="0"/>
                      </a:lnTo>
                      <a:lnTo>
                        <a:pt x="720" y="0"/>
                      </a:lnTo>
                      <a:lnTo>
                        <a:pt x="725" y="0"/>
                      </a:lnTo>
                      <a:lnTo>
                        <a:pt x="730" y="0"/>
                      </a:lnTo>
                      <a:lnTo>
                        <a:pt x="734" y="0"/>
                      </a:lnTo>
                      <a:lnTo>
                        <a:pt x="739" y="0"/>
                      </a:lnTo>
                      <a:lnTo>
                        <a:pt x="744" y="0"/>
                      </a:lnTo>
                      <a:lnTo>
                        <a:pt x="749" y="0"/>
                      </a:lnTo>
                      <a:lnTo>
                        <a:pt x="754" y="0"/>
                      </a:lnTo>
                      <a:lnTo>
                        <a:pt x="758" y="0"/>
                      </a:lnTo>
                      <a:lnTo>
                        <a:pt x="762" y="0"/>
                      </a:lnTo>
                      <a:lnTo>
                        <a:pt x="767" y="0"/>
                      </a:lnTo>
                      <a:lnTo>
                        <a:pt x="772" y="0"/>
                      </a:lnTo>
                      <a:lnTo>
                        <a:pt x="776" y="0"/>
                      </a:lnTo>
                      <a:lnTo>
                        <a:pt x="781" y="0"/>
                      </a:lnTo>
                      <a:lnTo>
                        <a:pt x="786" y="0"/>
                      </a:lnTo>
                      <a:lnTo>
                        <a:pt x="791" y="0"/>
                      </a:lnTo>
                      <a:lnTo>
                        <a:pt x="796" y="0"/>
                      </a:lnTo>
                      <a:lnTo>
                        <a:pt x="800" y="0"/>
                      </a:lnTo>
                      <a:lnTo>
                        <a:pt x="805" y="0"/>
                      </a:lnTo>
                      <a:lnTo>
                        <a:pt x="810" y="0"/>
                      </a:lnTo>
                      <a:lnTo>
                        <a:pt x="815" y="0"/>
                      </a:lnTo>
                      <a:lnTo>
                        <a:pt x="820" y="0"/>
                      </a:lnTo>
                      <a:lnTo>
                        <a:pt x="824" y="0"/>
                      </a:lnTo>
                      <a:lnTo>
                        <a:pt x="829" y="0"/>
                      </a:lnTo>
                      <a:lnTo>
                        <a:pt x="834" y="0"/>
                      </a:lnTo>
                      <a:lnTo>
                        <a:pt x="839" y="0"/>
                      </a:lnTo>
                      <a:lnTo>
                        <a:pt x="844" y="0"/>
                      </a:lnTo>
                      <a:lnTo>
                        <a:pt x="848" y="0"/>
                      </a:lnTo>
                      <a:lnTo>
                        <a:pt x="852" y="0"/>
                      </a:lnTo>
                      <a:lnTo>
                        <a:pt x="857" y="0"/>
                      </a:lnTo>
                      <a:lnTo>
                        <a:pt x="862" y="0"/>
                      </a:lnTo>
                      <a:lnTo>
                        <a:pt x="867" y="0"/>
                      </a:lnTo>
                      <a:lnTo>
                        <a:pt x="871" y="0"/>
                      </a:lnTo>
                      <a:lnTo>
                        <a:pt x="876" y="0"/>
                      </a:lnTo>
                      <a:lnTo>
                        <a:pt x="881" y="0"/>
                      </a:lnTo>
                      <a:lnTo>
                        <a:pt x="886" y="0"/>
                      </a:lnTo>
                      <a:lnTo>
                        <a:pt x="891" y="0"/>
                      </a:lnTo>
                      <a:lnTo>
                        <a:pt x="895" y="0"/>
                      </a:lnTo>
                      <a:lnTo>
                        <a:pt x="900" y="0"/>
                      </a:lnTo>
                      <a:lnTo>
                        <a:pt x="905" y="0"/>
                      </a:lnTo>
                      <a:lnTo>
                        <a:pt x="910" y="0"/>
                      </a:lnTo>
                      <a:lnTo>
                        <a:pt x="915" y="0"/>
                      </a:lnTo>
                      <a:lnTo>
                        <a:pt x="919" y="0"/>
                      </a:lnTo>
                      <a:lnTo>
                        <a:pt x="924" y="0"/>
                      </a:lnTo>
                      <a:lnTo>
                        <a:pt x="928" y="0"/>
                      </a:lnTo>
                      <a:lnTo>
                        <a:pt x="933" y="0"/>
                      </a:lnTo>
                      <a:lnTo>
                        <a:pt x="937" y="0"/>
                      </a:lnTo>
                      <a:lnTo>
                        <a:pt x="942" y="0"/>
                      </a:lnTo>
                      <a:lnTo>
                        <a:pt x="947" y="0"/>
                      </a:lnTo>
                      <a:lnTo>
                        <a:pt x="952" y="0"/>
                      </a:lnTo>
                      <a:lnTo>
                        <a:pt x="957" y="0"/>
                      </a:lnTo>
                      <a:lnTo>
                        <a:pt x="961" y="0"/>
                      </a:lnTo>
                      <a:lnTo>
                        <a:pt x="966" y="0"/>
                      </a:lnTo>
                      <a:lnTo>
                        <a:pt x="971" y="0"/>
                      </a:lnTo>
                      <a:lnTo>
                        <a:pt x="976" y="0"/>
                      </a:lnTo>
                      <a:lnTo>
                        <a:pt x="981" y="0"/>
                      </a:lnTo>
                      <a:lnTo>
                        <a:pt x="986" y="0"/>
                      </a:lnTo>
                      <a:lnTo>
                        <a:pt x="990" y="0"/>
                      </a:lnTo>
                      <a:lnTo>
                        <a:pt x="995" y="0"/>
                      </a:lnTo>
                      <a:lnTo>
                        <a:pt x="1000" y="0"/>
                      </a:lnTo>
                      <a:lnTo>
                        <a:pt x="1005" y="0"/>
                      </a:lnTo>
                      <a:lnTo>
                        <a:pt x="1008" y="0"/>
                      </a:lnTo>
                      <a:lnTo>
                        <a:pt x="1013" y="0"/>
                      </a:lnTo>
                      <a:lnTo>
                        <a:pt x="1018" y="0"/>
                      </a:lnTo>
                      <a:lnTo>
                        <a:pt x="1023" y="0"/>
                      </a:lnTo>
                      <a:lnTo>
                        <a:pt x="1028" y="0"/>
                      </a:lnTo>
                      <a:lnTo>
                        <a:pt x="1032" y="0"/>
                      </a:lnTo>
                      <a:lnTo>
                        <a:pt x="1037" y="0"/>
                      </a:lnTo>
                      <a:lnTo>
                        <a:pt x="1042" y="0"/>
                      </a:lnTo>
                      <a:lnTo>
                        <a:pt x="1047" y="0"/>
                      </a:lnTo>
                      <a:lnTo>
                        <a:pt x="1052" y="0"/>
                      </a:lnTo>
                      <a:lnTo>
                        <a:pt x="1056" y="0"/>
                      </a:lnTo>
                      <a:lnTo>
                        <a:pt x="1061" y="0"/>
                      </a:lnTo>
                      <a:lnTo>
                        <a:pt x="1066" y="0"/>
                      </a:lnTo>
                      <a:lnTo>
                        <a:pt x="1071" y="0"/>
                      </a:lnTo>
                      <a:lnTo>
                        <a:pt x="1076" y="0"/>
                      </a:lnTo>
                      <a:lnTo>
                        <a:pt x="1080" y="0"/>
                      </a:lnTo>
                      <a:lnTo>
                        <a:pt x="1085" y="0"/>
                      </a:lnTo>
                      <a:lnTo>
                        <a:pt x="1090" y="0"/>
                      </a:lnTo>
                      <a:lnTo>
                        <a:pt x="1095" y="0"/>
                      </a:lnTo>
                      <a:lnTo>
                        <a:pt x="1100" y="0"/>
                      </a:lnTo>
                      <a:lnTo>
                        <a:pt x="1103" y="0"/>
                      </a:lnTo>
                      <a:lnTo>
                        <a:pt x="1108" y="0"/>
                      </a:lnTo>
                      <a:lnTo>
                        <a:pt x="1113" y="0"/>
                      </a:lnTo>
                      <a:lnTo>
                        <a:pt x="1118" y="0"/>
                      </a:lnTo>
                      <a:lnTo>
                        <a:pt x="1123" y="0"/>
                      </a:lnTo>
                      <a:lnTo>
                        <a:pt x="1127" y="0"/>
                      </a:lnTo>
                      <a:lnTo>
                        <a:pt x="1132" y="0"/>
                      </a:lnTo>
                      <a:lnTo>
                        <a:pt x="1137" y="0"/>
                      </a:lnTo>
                      <a:lnTo>
                        <a:pt x="1142" y="0"/>
                      </a:lnTo>
                      <a:lnTo>
                        <a:pt x="1147" y="0"/>
                      </a:lnTo>
                      <a:lnTo>
                        <a:pt x="1151" y="0"/>
                      </a:lnTo>
                      <a:lnTo>
                        <a:pt x="1156" y="0"/>
                      </a:lnTo>
                      <a:lnTo>
                        <a:pt x="1161" y="0"/>
                      </a:lnTo>
                      <a:lnTo>
                        <a:pt x="1166" y="0"/>
                      </a:lnTo>
                      <a:lnTo>
                        <a:pt x="1171" y="0"/>
                      </a:lnTo>
                      <a:lnTo>
                        <a:pt x="1175" y="0"/>
                      </a:lnTo>
                      <a:lnTo>
                        <a:pt x="1180" y="0"/>
                      </a:lnTo>
                      <a:lnTo>
                        <a:pt x="1184" y="0"/>
                      </a:lnTo>
                      <a:lnTo>
                        <a:pt x="1189" y="0"/>
                      </a:lnTo>
                      <a:lnTo>
                        <a:pt x="1193" y="0"/>
                      </a:lnTo>
                      <a:lnTo>
                        <a:pt x="1198" y="0"/>
                      </a:lnTo>
                      <a:lnTo>
                        <a:pt x="1203" y="0"/>
                      </a:lnTo>
                      <a:lnTo>
                        <a:pt x="1208" y="0"/>
                      </a:lnTo>
                      <a:lnTo>
                        <a:pt x="1213" y="0"/>
                      </a:lnTo>
                      <a:lnTo>
                        <a:pt x="1217" y="0"/>
                      </a:lnTo>
                      <a:lnTo>
                        <a:pt x="1222" y="0"/>
                      </a:lnTo>
                      <a:lnTo>
                        <a:pt x="1227" y="0"/>
                      </a:lnTo>
                      <a:lnTo>
                        <a:pt x="1232" y="0"/>
                      </a:lnTo>
                      <a:lnTo>
                        <a:pt x="1237" y="0"/>
                      </a:lnTo>
                      <a:lnTo>
                        <a:pt x="1241" y="0"/>
                      </a:lnTo>
                      <a:lnTo>
                        <a:pt x="1246" y="0"/>
                      </a:lnTo>
                      <a:lnTo>
                        <a:pt x="1251" y="0"/>
                      </a:lnTo>
                      <a:lnTo>
                        <a:pt x="1256" y="0"/>
                      </a:lnTo>
                      <a:lnTo>
                        <a:pt x="1260" y="0"/>
                      </a:lnTo>
                      <a:lnTo>
                        <a:pt x="1264" y="0"/>
                      </a:lnTo>
                      <a:lnTo>
                        <a:pt x="1269" y="0"/>
                      </a:lnTo>
                      <a:lnTo>
                        <a:pt x="1274" y="0"/>
                      </a:lnTo>
                      <a:lnTo>
                        <a:pt x="1279" y="0"/>
                      </a:lnTo>
                      <a:lnTo>
                        <a:pt x="1284" y="0"/>
                      </a:lnTo>
                      <a:lnTo>
                        <a:pt x="1288" y="0"/>
                      </a:lnTo>
                      <a:lnTo>
                        <a:pt x="1293" y="0"/>
                      </a:lnTo>
                      <a:lnTo>
                        <a:pt x="1298" y="0"/>
                      </a:lnTo>
                      <a:lnTo>
                        <a:pt x="1303" y="0"/>
                      </a:lnTo>
                      <a:lnTo>
                        <a:pt x="1308" y="0"/>
                      </a:lnTo>
                      <a:lnTo>
                        <a:pt x="1312" y="0"/>
                      </a:lnTo>
                      <a:lnTo>
                        <a:pt x="1317" y="0"/>
                      </a:lnTo>
                      <a:lnTo>
                        <a:pt x="1322" y="0"/>
                      </a:lnTo>
                      <a:lnTo>
                        <a:pt x="1327" y="0"/>
                      </a:lnTo>
                      <a:lnTo>
                        <a:pt x="1332" y="0"/>
                      </a:lnTo>
                      <a:lnTo>
                        <a:pt x="1336" y="0"/>
                      </a:lnTo>
                      <a:lnTo>
                        <a:pt x="1341" y="0"/>
                      </a:lnTo>
                      <a:lnTo>
                        <a:pt x="1346" y="0"/>
                      </a:lnTo>
                      <a:lnTo>
                        <a:pt x="1350" y="0"/>
                      </a:lnTo>
                      <a:lnTo>
                        <a:pt x="1354" y="0"/>
                      </a:lnTo>
                      <a:lnTo>
                        <a:pt x="1359" y="0"/>
                      </a:lnTo>
                      <a:lnTo>
                        <a:pt x="1364" y="0"/>
                      </a:lnTo>
                      <a:lnTo>
                        <a:pt x="1369" y="0"/>
                      </a:lnTo>
                      <a:lnTo>
                        <a:pt x="1374" y="0"/>
                      </a:lnTo>
                      <a:lnTo>
                        <a:pt x="1378" y="0"/>
                      </a:lnTo>
                      <a:lnTo>
                        <a:pt x="1383" y="0"/>
                      </a:lnTo>
                      <a:lnTo>
                        <a:pt x="1388" y="0"/>
                      </a:lnTo>
                      <a:lnTo>
                        <a:pt x="1393" y="0"/>
                      </a:lnTo>
                      <a:lnTo>
                        <a:pt x="1398" y="0"/>
                      </a:lnTo>
                      <a:lnTo>
                        <a:pt x="1403" y="0"/>
                      </a:lnTo>
                      <a:lnTo>
                        <a:pt x="1407" y="0"/>
                      </a:lnTo>
                      <a:lnTo>
                        <a:pt x="1412" y="0"/>
                      </a:lnTo>
                      <a:lnTo>
                        <a:pt x="1417" y="0"/>
                      </a:lnTo>
                      <a:lnTo>
                        <a:pt x="1422" y="0"/>
                      </a:lnTo>
                      <a:lnTo>
                        <a:pt x="1427" y="0"/>
                      </a:lnTo>
                      <a:lnTo>
                        <a:pt x="1431" y="0"/>
                      </a:lnTo>
                      <a:lnTo>
                        <a:pt x="1436" y="0"/>
                      </a:lnTo>
                      <a:lnTo>
                        <a:pt x="1440" y="0"/>
                      </a:lnTo>
                      <a:lnTo>
                        <a:pt x="1445" y="0"/>
                      </a:lnTo>
                      <a:lnTo>
                        <a:pt x="1449" y="0"/>
                      </a:lnTo>
                      <a:lnTo>
                        <a:pt x="1454" y="0"/>
                      </a:lnTo>
                      <a:lnTo>
                        <a:pt x="1459" y="0"/>
                      </a:lnTo>
                      <a:lnTo>
                        <a:pt x="1464" y="0"/>
                      </a:lnTo>
                      <a:lnTo>
                        <a:pt x="1469" y="0"/>
                      </a:lnTo>
                      <a:lnTo>
                        <a:pt x="1473" y="0"/>
                      </a:lnTo>
                      <a:lnTo>
                        <a:pt x="1478" y="0"/>
                      </a:lnTo>
                      <a:lnTo>
                        <a:pt x="1483" y="0"/>
                      </a:lnTo>
                      <a:lnTo>
                        <a:pt x="1488" y="0"/>
                      </a:lnTo>
                      <a:lnTo>
                        <a:pt x="1493" y="0"/>
                      </a:lnTo>
                      <a:lnTo>
                        <a:pt x="1497" y="0"/>
                      </a:lnTo>
                      <a:lnTo>
                        <a:pt x="1502" y="0"/>
                      </a:lnTo>
                      <a:lnTo>
                        <a:pt x="1507" y="0"/>
                      </a:lnTo>
                      <a:lnTo>
                        <a:pt x="1512" y="0"/>
                      </a:lnTo>
                      <a:lnTo>
                        <a:pt x="1516" y="0"/>
                      </a:lnTo>
                      <a:lnTo>
                        <a:pt x="1520" y="0"/>
                      </a:lnTo>
                      <a:lnTo>
                        <a:pt x="1525" y="0"/>
                      </a:lnTo>
                      <a:lnTo>
                        <a:pt x="1530" y="0"/>
                      </a:lnTo>
                      <a:lnTo>
                        <a:pt x="1535" y="0"/>
                      </a:lnTo>
                      <a:lnTo>
                        <a:pt x="1540" y="0"/>
                      </a:lnTo>
                      <a:lnTo>
                        <a:pt x="1544" y="0"/>
                      </a:lnTo>
                      <a:lnTo>
                        <a:pt x="1549" y="0"/>
                      </a:lnTo>
                      <a:lnTo>
                        <a:pt x="1554" y="0"/>
                      </a:lnTo>
                      <a:lnTo>
                        <a:pt x="1559" y="0"/>
                      </a:lnTo>
                      <a:lnTo>
                        <a:pt x="1564" y="0"/>
                      </a:lnTo>
                      <a:lnTo>
                        <a:pt x="1568" y="0"/>
                      </a:lnTo>
                      <a:lnTo>
                        <a:pt x="1573" y="0"/>
                      </a:lnTo>
                      <a:lnTo>
                        <a:pt x="1578" y="0"/>
                      </a:lnTo>
                      <a:lnTo>
                        <a:pt x="1583" y="0"/>
                      </a:lnTo>
                      <a:lnTo>
                        <a:pt x="1588" y="0"/>
                      </a:lnTo>
                      <a:lnTo>
                        <a:pt x="1592" y="0"/>
                      </a:lnTo>
                      <a:lnTo>
                        <a:pt x="1596" y="0"/>
                      </a:lnTo>
                      <a:lnTo>
                        <a:pt x="1601" y="0"/>
                      </a:lnTo>
                      <a:lnTo>
                        <a:pt x="1606" y="0"/>
                      </a:lnTo>
                      <a:lnTo>
                        <a:pt x="1610" y="0"/>
                      </a:lnTo>
                      <a:lnTo>
                        <a:pt x="1615" y="0"/>
                      </a:lnTo>
                      <a:lnTo>
                        <a:pt x="1620" y="0"/>
                      </a:lnTo>
                      <a:lnTo>
                        <a:pt x="1625" y="0"/>
                      </a:lnTo>
                      <a:lnTo>
                        <a:pt x="1630" y="0"/>
                      </a:lnTo>
                      <a:lnTo>
                        <a:pt x="1634" y="0"/>
                      </a:lnTo>
                      <a:lnTo>
                        <a:pt x="1639" y="0"/>
                      </a:lnTo>
                      <a:lnTo>
                        <a:pt x="1644" y="0"/>
                      </a:lnTo>
                      <a:lnTo>
                        <a:pt x="1649" y="0"/>
                      </a:lnTo>
                      <a:lnTo>
                        <a:pt x="1654" y="0"/>
                      </a:lnTo>
                      <a:lnTo>
                        <a:pt x="1659" y="0"/>
                      </a:lnTo>
                      <a:lnTo>
                        <a:pt x="1663" y="0"/>
                      </a:lnTo>
                      <a:lnTo>
                        <a:pt x="1668" y="0"/>
                      </a:lnTo>
                      <a:lnTo>
                        <a:pt x="1673" y="0"/>
                      </a:lnTo>
                      <a:lnTo>
                        <a:pt x="1678" y="0"/>
                      </a:lnTo>
                      <a:lnTo>
                        <a:pt x="1683" y="0"/>
                      </a:lnTo>
                      <a:lnTo>
                        <a:pt x="1687" y="0"/>
                      </a:lnTo>
                      <a:lnTo>
                        <a:pt x="1691" y="0"/>
                      </a:lnTo>
                      <a:lnTo>
                        <a:pt x="1696" y="0"/>
                      </a:lnTo>
                      <a:lnTo>
                        <a:pt x="1701" y="0"/>
                      </a:lnTo>
                      <a:lnTo>
                        <a:pt x="1705" y="0"/>
                      </a:lnTo>
                      <a:lnTo>
                        <a:pt x="1710" y="0"/>
                      </a:lnTo>
                      <a:lnTo>
                        <a:pt x="1715" y="0"/>
                      </a:lnTo>
                      <a:lnTo>
                        <a:pt x="1720" y="0"/>
                      </a:lnTo>
                      <a:lnTo>
                        <a:pt x="1725" y="0"/>
                      </a:lnTo>
                      <a:lnTo>
                        <a:pt x="1729" y="0"/>
                      </a:lnTo>
                      <a:lnTo>
                        <a:pt x="1734" y="0"/>
                      </a:lnTo>
                      <a:lnTo>
                        <a:pt x="1739" y="0"/>
                      </a:lnTo>
                      <a:lnTo>
                        <a:pt x="1744" y="0"/>
                      </a:lnTo>
                      <a:lnTo>
                        <a:pt x="1749" y="0"/>
                      </a:lnTo>
                      <a:lnTo>
                        <a:pt x="1753" y="0"/>
                      </a:lnTo>
                      <a:lnTo>
                        <a:pt x="1758" y="0"/>
                      </a:lnTo>
                      <a:lnTo>
                        <a:pt x="1763" y="0"/>
                      </a:lnTo>
                      <a:lnTo>
                        <a:pt x="1768" y="0"/>
                      </a:lnTo>
                      <a:lnTo>
                        <a:pt x="1771" y="0"/>
                      </a:lnTo>
                      <a:lnTo>
                        <a:pt x="1776" y="0"/>
                      </a:lnTo>
                      <a:lnTo>
                        <a:pt x="1781" y="0"/>
                      </a:lnTo>
                      <a:lnTo>
                        <a:pt x="1786" y="0"/>
                      </a:lnTo>
                      <a:lnTo>
                        <a:pt x="1791" y="0"/>
                      </a:lnTo>
                      <a:lnTo>
                        <a:pt x="1796" y="0"/>
                      </a:lnTo>
                      <a:lnTo>
                        <a:pt x="1800" y="0"/>
                      </a:lnTo>
                      <a:lnTo>
                        <a:pt x="1805" y="0"/>
                      </a:lnTo>
                      <a:lnTo>
                        <a:pt x="1810" y="0"/>
                      </a:lnTo>
                      <a:lnTo>
                        <a:pt x="1815" y="0"/>
                      </a:lnTo>
                      <a:lnTo>
                        <a:pt x="1820" y="0"/>
                      </a:lnTo>
                      <a:lnTo>
                        <a:pt x="1824" y="0"/>
                      </a:lnTo>
                      <a:lnTo>
                        <a:pt x="1829" y="0"/>
                      </a:lnTo>
                      <a:lnTo>
                        <a:pt x="1834" y="0"/>
                      </a:lnTo>
                      <a:lnTo>
                        <a:pt x="1839" y="0"/>
                      </a:lnTo>
                      <a:lnTo>
                        <a:pt x="1844" y="0"/>
                      </a:lnTo>
                      <a:lnTo>
                        <a:pt x="1847" y="0"/>
                      </a:lnTo>
                      <a:lnTo>
                        <a:pt x="1852" y="0"/>
                      </a:lnTo>
                      <a:lnTo>
                        <a:pt x="1857" y="0"/>
                      </a:lnTo>
                      <a:lnTo>
                        <a:pt x="1862" y="0"/>
                      </a:lnTo>
                      <a:lnTo>
                        <a:pt x="1866" y="0"/>
                      </a:lnTo>
                      <a:lnTo>
                        <a:pt x="1871" y="0"/>
                      </a:lnTo>
                      <a:lnTo>
                        <a:pt x="1876" y="0"/>
                      </a:lnTo>
                      <a:lnTo>
                        <a:pt x="1881" y="0"/>
                      </a:lnTo>
                      <a:lnTo>
                        <a:pt x="1886" y="0"/>
                      </a:lnTo>
                      <a:lnTo>
                        <a:pt x="1890" y="0"/>
                      </a:lnTo>
                      <a:lnTo>
                        <a:pt x="1895" y="0"/>
                      </a:lnTo>
                      <a:lnTo>
                        <a:pt x="1900" y="0"/>
                      </a:lnTo>
                      <a:lnTo>
                        <a:pt x="1905" y="0"/>
                      </a:lnTo>
                      <a:lnTo>
                        <a:pt x="1910" y="0"/>
                      </a:lnTo>
                      <a:lnTo>
                        <a:pt x="1915" y="0"/>
                      </a:lnTo>
                      <a:lnTo>
                        <a:pt x="1919" y="0"/>
                      </a:lnTo>
                      <a:lnTo>
                        <a:pt x="1924" y="0"/>
                      </a:lnTo>
                      <a:lnTo>
                        <a:pt x="1929" y="0"/>
                      </a:lnTo>
                      <a:lnTo>
                        <a:pt x="1934" y="0"/>
                      </a:lnTo>
                      <a:lnTo>
                        <a:pt x="1937" y="0"/>
                      </a:lnTo>
                      <a:lnTo>
                        <a:pt x="1942" y="0"/>
                      </a:lnTo>
                      <a:lnTo>
                        <a:pt x="1947" y="0"/>
                      </a:lnTo>
                      <a:lnTo>
                        <a:pt x="1952" y="0"/>
                      </a:lnTo>
                      <a:lnTo>
                        <a:pt x="1957" y="0"/>
                      </a:lnTo>
                      <a:lnTo>
                        <a:pt x="1961" y="0"/>
                      </a:lnTo>
                      <a:lnTo>
                        <a:pt x="1966" y="0"/>
                      </a:lnTo>
                      <a:lnTo>
                        <a:pt x="1971" y="0"/>
                      </a:lnTo>
                      <a:lnTo>
                        <a:pt x="1976" y="0"/>
                      </a:lnTo>
                      <a:lnTo>
                        <a:pt x="1981" y="0"/>
                      </a:lnTo>
                      <a:lnTo>
                        <a:pt x="1985" y="0"/>
                      </a:lnTo>
                      <a:lnTo>
                        <a:pt x="1990" y="0"/>
                      </a:lnTo>
                      <a:lnTo>
                        <a:pt x="1995" y="0"/>
                      </a:lnTo>
                      <a:lnTo>
                        <a:pt x="2000" y="0"/>
                      </a:lnTo>
                      <a:lnTo>
                        <a:pt x="2005" y="0"/>
                      </a:lnTo>
                      <a:lnTo>
                        <a:pt x="2009" y="0"/>
                      </a:lnTo>
                      <a:lnTo>
                        <a:pt x="2014" y="0"/>
                      </a:lnTo>
                      <a:lnTo>
                        <a:pt x="2019" y="0"/>
                      </a:lnTo>
                      <a:lnTo>
                        <a:pt x="2024" y="0"/>
                      </a:lnTo>
                      <a:lnTo>
                        <a:pt x="2027" y="0"/>
                      </a:lnTo>
                      <a:lnTo>
                        <a:pt x="2032" y="0"/>
                      </a:lnTo>
                      <a:lnTo>
                        <a:pt x="2037" y="0"/>
                      </a:lnTo>
                      <a:lnTo>
                        <a:pt x="2042" y="0"/>
                      </a:lnTo>
                      <a:lnTo>
                        <a:pt x="2047" y="0"/>
                      </a:lnTo>
                      <a:lnTo>
                        <a:pt x="2052" y="0"/>
                      </a:lnTo>
                      <a:lnTo>
                        <a:pt x="2056" y="0"/>
                      </a:lnTo>
                      <a:lnTo>
                        <a:pt x="2061" y="0"/>
                      </a:lnTo>
                      <a:lnTo>
                        <a:pt x="2066" y="0"/>
                      </a:lnTo>
                      <a:lnTo>
                        <a:pt x="2071" y="0"/>
                      </a:lnTo>
                      <a:lnTo>
                        <a:pt x="2076" y="0"/>
                      </a:lnTo>
                      <a:lnTo>
                        <a:pt x="2080" y="0"/>
                      </a:lnTo>
                      <a:lnTo>
                        <a:pt x="2085" y="0"/>
                      </a:lnTo>
                      <a:lnTo>
                        <a:pt x="2090" y="0"/>
                      </a:lnTo>
                      <a:lnTo>
                        <a:pt x="2095" y="0"/>
                      </a:lnTo>
                      <a:lnTo>
                        <a:pt x="2100" y="0"/>
                      </a:lnTo>
                      <a:lnTo>
                        <a:pt x="2103" y="0"/>
                      </a:lnTo>
                      <a:lnTo>
                        <a:pt x="2108" y="0"/>
                      </a:lnTo>
                      <a:lnTo>
                        <a:pt x="2113" y="0"/>
                      </a:lnTo>
                      <a:lnTo>
                        <a:pt x="2118" y="0"/>
                      </a:lnTo>
                      <a:lnTo>
                        <a:pt x="2122" y="0"/>
                      </a:lnTo>
                      <a:lnTo>
                        <a:pt x="2127" y="0"/>
                      </a:lnTo>
                      <a:lnTo>
                        <a:pt x="2132" y="0"/>
                      </a:lnTo>
                      <a:lnTo>
                        <a:pt x="2137" y="0"/>
                      </a:lnTo>
                      <a:lnTo>
                        <a:pt x="2142" y="0"/>
                      </a:lnTo>
                      <a:lnTo>
                        <a:pt x="2146" y="0"/>
                      </a:lnTo>
                      <a:lnTo>
                        <a:pt x="2151" y="0"/>
                      </a:lnTo>
                      <a:lnTo>
                        <a:pt x="2156" y="0"/>
                      </a:lnTo>
                      <a:lnTo>
                        <a:pt x="2161" y="0"/>
                      </a:lnTo>
                      <a:lnTo>
                        <a:pt x="2166" y="0"/>
                      </a:lnTo>
                      <a:lnTo>
                        <a:pt x="2171" y="0"/>
                      </a:lnTo>
                      <a:lnTo>
                        <a:pt x="2175" y="0"/>
                      </a:lnTo>
                      <a:lnTo>
                        <a:pt x="2180" y="0"/>
                      </a:lnTo>
                      <a:lnTo>
                        <a:pt x="2184" y="0"/>
                      </a:lnTo>
                      <a:lnTo>
                        <a:pt x="2189" y="0"/>
                      </a:lnTo>
                      <a:lnTo>
                        <a:pt x="2193" y="0"/>
                      </a:lnTo>
                      <a:lnTo>
                        <a:pt x="2198" y="0"/>
                      </a:lnTo>
                      <a:lnTo>
                        <a:pt x="2203" y="0"/>
                      </a:lnTo>
                      <a:lnTo>
                        <a:pt x="2208" y="0"/>
                      </a:lnTo>
                      <a:lnTo>
                        <a:pt x="2213" y="0"/>
                      </a:lnTo>
                      <a:lnTo>
                        <a:pt x="2217" y="0"/>
                      </a:lnTo>
                      <a:lnTo>
                        <a:pt x="2222" y="0"/>
                      </a:lnTo>
                      <a:lnTo>
                        <a:pt x="2227" y="0"/>
                      </a:lnTo>
                      <a:lnTo>
                        <a:pt x="2232" y="0"/>
                      </a:lnTo>
                      <a:lnTo>
                        <a:pt x="2237" y="0"/>
                      </a:lnTo>
                      <a:lnTo>
                        <a:pt x="2241" y="0"/>
                      </a:lnTo>
                      <a:lnTo>
                        <a:pt x="2246" y="0"/>
                      </a:lnTo>
                      <a:lnTo>
                        <a:pt x="2251" y="0"/>
                      </a:lnTo>
                      <a:lnTo>
                        <a:pt x="2256" y="0"/>
                      </a:lnTo>
                      <a:lnTo>
                        <a:pt x="2261" y="0"/>
                      </a:lnTo>
                      <a:lnTo>
                        <a:pt x="2265" y="0"/>
                      </a:lnTo>
                      <a:lnTo>
                        <a:pt x="2270" y="0"/>
                      </a:lnTo>
                      <a:lnTo>
                        <a:pt x="2275" y="0"/>
                      </a:lnTo>
                      <a:lnTo>
                        <a:pt x="2280" y="0"/>
                      </a:lnTo>
                      <a:lnTo>
                        <a:pt x="2283" y="0"/>
                      </a:lnTo>
                      <a:lnTo>
                        <a:pt x="2288" y="0"/>
                      </a:lnTo>
                      <a:lnTo>
                        <a:pt x="2293" y="0"/>
                      </a:lnTo>
                      <a:lnTo>
                        <a:pt x="2298" y="0"/>
                      </a:lnTo>
                      <a:lnTo>
                        <a:pt x="2303" y="0"/>
                      </a:lnTo>
                      <a:lnTo>
                        <a:pt x="2308" y="0"/>
                      </a:lnTo>
                      <a:lnTo>
                        <a:pt x="2312" y="0"/>
                      </a:lnTo>
                      <a:lnTo>
                        <a:pt x="2317" y="0"/>
                      </a:lnTo>
                      <a:lnTo>
                        <a:pt x="2322" y="0"/>
                      </a:lnTo>
                      <a:lnTo>
                        <a:pt x="2327" y="0"/>
                      </a:lnTo>
                      <a:lnTo>
                        <a:pt x="2332" y="0"/>
                      </a:lnTo>
                      <a:lnTo>
                        <a:pt x="2336" y="0"/>
                      </a:lnTo>
                      <a:lnTo>
                        <a:pt x="2341" y="0"/>
                      </a:lnTo>
                      <a:lnTo>
                        <a:pt x="2346" y="0"/>
                      </a:lnTo>
                      <a:lnTo>
                        <a:pt x="2351" y="0"/>
                      </a:lnTo>
                      <a:lnTo>
                        <a:pt x="2356" y="0"/>
                      </a:lnTo>
                      <a:lnTo>
                        <a:pt x="2359" y="0"/>
                      </a:lnTo>
                      <a:lnTo>
                        <a:pt x="2364" y="0"/>
                      </a:lnTo>
                      <a:lnTo>
                        <a:pt x="2359" y="0"/>
                      </a:lnTo>
                      <a:lnTo>
                        <a:pt x="2356" y="0"/>
                      </a:lnTo>
                      <a:lnTo>
                        <a:pt x="2351" y="0"/>
                      </a:lnTo>
                      <a:lnTo>
                        <a:pt x="2346" y="0"/>
                      </a:lnTo>
                      <a:lnTo>
                        <a:pt x="2341" y="0"/>
                      </a:lnTo>
                      <a:lnTo>
                        <a:pt x="2336" y="0"/>
                      </a:lnTo>
                      <a:lnTo>
                        <a:pt x="2332" y="0"/>
                      </a:lnTo>
                      <a:lnTo>
                        <a:pt x="2327" y="0"/>
                      </a:lnTo>
                      <a:lnTo>
                        <a:pt x="2322" y="0"/>
                      </a:lnTo>
                      <a:lnTo>
                        <a:pt x="2317" y="0"/>
                      </a:lnTo>
                      <a:lnTo>
                        <a:pt x="2312" y="0"/>
                      </a:lnTo>
                      <a:lnTo>
                        <a:pt x="2308" y="0"/>
                      </a:lnTo>
                      <a:lnTo>
                        <a:pt x="2303" y="0"/>
                      </a:lnTo>
                      <a:lnTo>
                        <a:pt x="2298" y="0"/>
                      </a:lnTo>
                      <a:lnTo>
                        <a:pt x="2293" y="0"/>
                      </a:lnTo>
                      <a:lnTo>
                        <a:pt x="2288" y="0"/>
                      </a:lnTo>
                      <a:lnTo>
                        <a:pt x="2283" y="0"/>
                      </a:lnTo>
                      <a:lnTo>
                        <a:pt x="2280" y="0"/>
                      </a:lnTo>
                      <a:lnTo>
                        <a:pt x="2275" y="0"/>
                      </a:lnTo>
                      <a:lnTo>
                        <a:pt x="2270" y="0"/>
                      </a:lnTo>
                      <a:lnTo>
                        <a:pt x="2265" y="0"/>
                      </a:lnTo>
                      <a:lnTo>
                        <a:pt x="2261" y="0"/>
                      </a:lnTo>
                      <a:lnTo>
                        <a:pt x="2256" y="0"/>
                      </a:lnTo>
                      <a:lnTo>
                        <a:pt x="2251" y="0"/>
                      </a:lnTo>
                      <a:lnTo>
                        <a:pt x="2246" y="0"/>
                      </a:lnTo>
                      <a:lnTo>
                        <a:pt x="2241" y="0"/>
                      </a:lnTo>
                      <a:lnTo>
                        <a:pt x="2237" y="0"/>
                      </a:lnTo>
                      <a:lnTo>
                        <a:pt x="2232" y="0"/>
                      </a:lnTo>
                      <a:lnTo>
                        <a:pt x="2227" y="0"/>
                      </a:lnTo>
                      <a:lnTo>
                        <a:pt x="2222" y="0"/>
                      </a:lnTo>
                      <a:lnTo>
                        <a:pt x="2217" y="0"/>
                      </a:lnTo>
                      <a:lnTo>
                        <a:pt x="2213" y="0"/>
                      </a:lnTo>
                      <a:lnTo>
                        <a:pt x="2208" y="0"/>
                      </a:lnTo>
                      <a:lnTo>
                        <a:pt x="2203" y="0"/>
                      </a:lnTo>
                      <a:lnTo>
                        <a:pt x="2198" y="0"/>
                      </a:lnTo>
                      <a:lnTo>
                        <a:pt x="2193" y="0"/>
                      </a:lnTo>
                      <a:lnTo>
                        <a:pt x="2189" y="0"/>
                      </a:lnTo>
                      <a:lnTo>
                        <a:pt x="2184" y="0"/>
                      </a:lnTo>
                      <a:lnTo>
                        <a:pt x="2180" y="0"/>
                      </a:lnTo>
                      <a:lnTo>
                        <a:pt x="2175" y="0"/>
                      </a:lnTo>
                      <a:lnTo>
                        <a:pt x="2171" y="0"/>
                      </a:lnTo>
                      <a:lnTo>
                        <a:pt x="2166" y="0"/>
                      </a:lnTo>
                      <a:lnTo>
                        <a:pt x="2161" y="0"/>
                      </a:lnTo>
                      <a:lnTo>
                        <a:pt x="2156" y="0"/>
                      </a:lnTo>
                      <a:lnTo>
                        <a:pt x="2151" y="0"/>
                      </a:lnTo>
                      <a:lnTo>
                        <a:pt x="2146" y="0"/>
                      </a:lnTo>
                      <a:lnTo>
                        <a:pt x="2142" y="0"/>
                      </a:lnTo>
                      <a:lnTo>
                        <a:pt x="2137" y="0"/>
                      </a:lnTo>
                      <a:lnTo>
                        <a:pt x="2132" y="0"/>
                      </a:lnTo>
                      <a:lnTo>
                        <a:pt x="2127" y="0"/>
                      </a:lnTo>
                      <a:lnTo>
                        <a:pt x="2122" y="0"/>
                      </a:lnTo>
                      <a:lnTo>
                        <a:pt x="2118" y="0"/>
                      </a:lnTo>
                      <a:lnTo>
                        <a:pt x="2113" y="0"/>
                      </a:lnTo>
                      <a:lnTo>
                        <a:pt x="2108" y="0"/>
                      </a:lnTo>
                      <a:lnTo>
                        <a:pt x="2103" y="0"/>
                      </a:lnTo>
                      <a:lnTo>
                        <a:pt x="2100" y="0"/>
                      </a:lnTo>
                      <a:lnTo>
                        <a:pt x="2095" y="0"/>
                      </a:lnTo>
                      <a:lnTo>
                        <a:pt x="2090" y="0"/>
                      </a:lnTo>
                      <a:lnTo>
                        <a:pt x="2085" y="0"/>
                      </a:lnTo>
                      <a:lnTo>
                        <a:pt x="2080" y="0"/>
                      </a:lnTo>
                      <a:lnTo>
                        <a:pt x="2076" y="0"/>
                      </a:lnTo>
                      <a:lnTo>
                        <a:pt x="2071" y="0"/>
                      </a:lnTo>
                      <a:lnTo>
                        <a:pt x="2066" y="0"/>
                      </a:lnTo>
                      <a:lnTo>
                        <a:pt x="2061" y="0"/>
                      </a:lnTo>
                      <a:lnTo>
                        <a:pt x="2056" y="0"/>
                      </a:lnTo>
                      <a:lnTo>
                        <a:pt x="2052" y="0"/>
                      </a:lnTo>
                      <a:lnTo>
                        <a:pt x="2047" y="0"/>
                      </a:lnTo>
                      <a:lnTo>
                        <a:pt x="2042" y="0"/>
                      </a:lnTo>
                      <a:lnTo>
                        <a:pt x="2037" y="0"/>
                      </a:lnTo>
                      <a:lnTo>
                        <a:pt x="2032" y="0"/>
                      </a:lnTo>
                      <a:lnTo>
                        <a:pt x="2027" y="0"/>
                      </a:lnTo>
                      <a:lnTo>
                        <a:pt x="2024" y="0"/>
                      </a:lnTo>
                      <a:lnTo>
                        <a:pt x="2019" y="0"/>
                      </a:lnTo>
                      <a:lnTo>
                        <a:pt x="2014" y="0"/>
                      </a:lnTo>
                      <a:lnTo>
                        <a:pt x="2009" y="0"/>
                      </a:lnTo>
                      <a:lnTo>
                        <a:pt x="2005" y="0"/>
                      </a:lnTo>
                      <a:lnTo>
                        <a:pt x="2000" y="0"/>
                      </a:lnTo>
                      <a:lnTo>
                        <a:pt x="1995" y="0"/>
                      </a:lnTo>
                      <a:lnTo>
                        <a:pt x="1990" y="0"/>
                      </a:lnTo>
                      <a:lnTo>
                        <a:pt x="1985" y="0"/>
                      </a:lnTo>
                      <a:lnTo>
                        <a:pt x="1981" y="0"/>
                      </a:lnTo>
                      <a:lnTo>
                        <a:pt x="1976" y="0"/>
                      </a:lnTo>
                      <a:lnTo>
                        <a:pt x="1971" y="0"/>
                      </a:lnTo>
                      <a:lnTo>
                        <a:pt x="1966" y="0"/>
                      </a:lnTo>
                      <a:lnTo>
                        <a:pt x="1961" y="0"/>
                      </a:lnTo>
                      <a:lnTo>
                        <a:pt x="1957" y="0"/>
                      </a:lnTo>
                      <a:lnTo>
                        <a:pt x="1952" y="0"/>
                      </a:lnTo>
                      <a:lnTo>
                        <a:pt x="1947" y="0"/>
                      </a:lnTo>
                      <a:lnTo>
                        <a:pt x="1942" y="0"/>
                      </a:lnTo>
                      <a:lnTo>
                        <a:pt x="1937" y="0"/>
                      </a:lnTo>
                      <a:lnTo>
                        <a:pt x="1934" y="0"/>
                      </a:lnTo>
                      <a:lnTo>
                        <a:pt x="1929" y="0"/>
                      </a:lnTo>
                      <a:lnTo>
                        <a:pt x="1924" y="0"/>
                      </a:lnTo>
                      <a:lnTo>
                        <a:pt x="1919" y="0"/>
                      </a:lnTo>
                      <a:lnTo>
                        <a:pt x="1915" y="0"/>
                      </a:lnTo>
                      <a:lnTo>
                        <a:pt x="1910" y="0"/>
                      </a:lnTo>
                      <a:lnTo>
                        <a:pt x="1905" y="0"/>
                      </a:lnTo>
                      <a:lnTo>
                        <a:pt x="1900" y="0"/>
                      </a:lnTo>
                      <a:lnTo>
                        <a:pt x="1895" y="0"/>
                      </a:lnTo>
                      <a:lnTo>
                        <a:pt x="1890" y="0"/>
                      </a:lnTo>
                      <a:lnTo>
                        <a:pt x="1886" y="0"/>
                      </a:lnTo>
                      <a:lnTo>
                        <a:pt x="1881" y="0"/>
                      </a:lnTo>
                      <a:lnTo>
                        <a:pt x="1876" y="0"/>
                      </a:lnTo>
                      <a:lnTo>
                        <a:pt x="1871" y="0"/>
                      </a:lnTo>
                      <a:lnTo>
                        <a:pt x="1866" y="0"/>
                      </a:lnTo>
                      <a:lnTo>
                        <a:pt x="1862" y="0"/>
                      </a:lnTo>
                      <a:lnTo>
                        <a:pt x="1857" y="0"/>
                      </a:lnTo>
                      <a:lnTo>
                        <a:pt x="1852" y="0"/>
                      </a:lnTo>
                      <a:lnTo>
                        <a:pt x="1847" y="0"/>
                      </a:lnTo>
                      <a:lnTo>
                        <a:pt x="1844" y="0"/>
                      </a:lnTo>
                      <a:lnTo>
                        <a:pt x="1839" y="0"/>
                      </a:lnTo>
                      <a:lnTo>
                        <a:pt x="1834" y="0"/>
                      </a:lnTo>
                      <a:lnTo>
                        <a:pt x="1829" y="0"/>
                      </a:lnTo>
                      <a:lnTo>
                        <a:pt x="1824" y="0"/>
                      </a:lnTo>
                      <a:lnTo>
                        <a:pt x="1820" y="0"/>
                      </a:lnTo>
                      <a:lnTo>
                        <a:pt x="1815" y="0"/>
                      </a:lnTo>
                      <a:lnTo>
                        <a:pt x="1810" y="0"/>
                      </a:lnTo>
                      <a:lnTo>
                        <a:pt x="1805" y="0"/>
                      </a:lnTo>
                      <a:lnTo>
                        <a:pt x="1800" y="0"/>
                      </a:lnTo>
                      <a:lnTo>
                        <a:pt x="1796" y="0"/>
                      </a:lnTo>
                      <a:lnTo>
                        <a:pt x="1791" y="0"/>
                      </a:lnTo>
                      <a:lnTo>
                        <a:pt x="1786" y="0"/>
                      </a:lnTo>
                      <a:lnTo>
                        <a:pt x="1781" y="0"/>
                      </a:lnTo>
                      <a:lnTo>
                        <a:pt x="1776" y="0"/>
                      </a:lnTo>
                      <a:lnTo>
                        <a:pt x="1771" y="0"/>
                      </a:lnTo>
                      <a:lnTo>
                        <a:pt x="1768" y="0"/>
                      </a:lnTo>
                      <a:lnTo>
                        <a:pt x="1763" y="0"/>
                      </a:lnTo>
                      <a:lnTo>
                        <a:pt x="1758" y="0"/>
                      </a:lnTo>
                      <a:lnTo>
                        <a:pt x="1753" y="0"/>
                      </a:lnTo>
                      <a:lnTo>
                        <a:pt x="1749" y="0"/>
                      </a:lnTo>
                      <a:lnTo>
                        <a:pt x="1744" y="0"/>
                      </a:lnTo>
                      <a:lnTo>
                        <a:pt x="1739" y="0"/>
                      </a:lnTo>
                      <a:lnTo>
                        <a:pt x="1734" y="0"/>
                      </a:lnTo>
                      <a:lnTo>
                        <a:pt x="1729" y="0"/>
                      </a:lnTo>
                      <a:lnTo>
                        <a:pt x="1725" y="0"/>
                      </a:lnTo>
                      <a:lnTo>
                        <a:pt x="1720" y="0"/>
                      </a:lnTo>
                      <a:lnTo>
                        <a:pt x="1715" y="0"/>
                      </a:lnTo>
                      <a:lnTo>
                        <a:pt x="1710" y="0"/>
                      </a:lnTo>
                      <a:lnTo>
                        <a:pt x="1705" y="0"/>
                      </a:lnTo>
                      <a:lnTo>
                        <a:pt x="1701" y="0"/>
                      </a:lnTo>
                      <a:lnTo>
                        <a:pt x="1696" y="0"/>
                      </a:lnTo>
                      <a:lnTo>
                        <a:pt x="1691" y="0"/>
                      </a:lnTo>
                      <a:lnTo>
                        <a:pt x="1687" y="0"/>
                      </a:lnTo>
                      <a:lnTo>
                        <a:pt x="1683" y="0"/>
                      </a:lnTo>
                      <a:lnTo>
                        <a:pt x="1678" y="0"/>
                      </a:lnTo>
                      <a:lnTo>
                        <a:pt x="1673" y="0"/>
                      </a:lnTo>
                      <a:lnTo>
                        <a:pt x="1668" y="0"/>
                      </a:lnTo>
                      <a:lnTo>
                        <a:pt x="1663" y="0"/>
                      </a:lnTo>
                      <a:lnTo>
                        <a:pt x="1659" y="0"/>
                      </a:lnTo>
                      <a:lnTo>
                        <a:pt x="1654" y="0"/>
                      </a:lnTo>
                      <a:lnTo>
                        <a:pt x="1649" y="0"/>
                      </a:lnTo>
                      <a:lnTo>
                        <a:pt x="1644" y="0"/>
                      </a:lnTo>
                      <a:lnTo>
                        <a:pt x="1639" y="0"/>
                      </a:lnTo>
                      <a:lnTo>
                        <a:pt x="1634" y="0"/>
                      </a:lnTo>
                      <a:lnTo>
                        <a:pt x="1630" y="0"/>
                      </a:lnTo>
                      <a:lnTo>
                        <a:pt x="1625" y="0"/>
                      </a:lnTo>
                      <a:lnTo>
                        <a:pt x="1620" y="0"/>
                      </a:lnTo>
                      <a:lnTo>
                        <a:pt x="1615" y="0"/>
                      </a:lnTo>
                      <a:lnTo>
                        <a:pt x="1610" y="0"/>
                      </a:lnTo>
                      <a:lnTo>
                        <a:pt x="1606" y="0"/>
                      </a:lnTo>
                      <a:lnTo>
                        <a:pt x="1601" y="0"/>
                      </a:lnTo>
                      <a:lnTo>
                        <a:pt x="1596" y="0"/>
                      </a:lnTo>
                      <a:lnTo>
                        <a:pt x="1592" y="0"/>
                      </a:lnTo>
                      <a:lnTo>
                        <a:pt x="1588" y="0"/>
                      </a:lnTo>
                      <a:lnTo>
                        <a:pt x="1583" y="0"/>
                      </a:lnTo>
                      <a:lnTo>
                        <a:pt x="1578" y="0"/>
                      </a:lnTo>
                      <a:lnTo>
                        <a:pt x="1573" y="0"/>
                      </a:lnTo>
                      <a:lnTo>
                        <a:pt x="1568" y="0"/>
                      </a:lnTo>
                      <a:lnTo>
                        <a:pt x="1564" y="0"/>
                      </a:lnTo>
                      <a:lnTo>
                        <a:pt x="1559" y="0"/>
                      </a:lnTo>
                      <a:lnTo>
                        <a:pt x="1554" y="0"/>
                      </a:lnTo>
                      <a:lnTo>
                        <a:pt x="1549" y="0"/>
                      </a:lnTo>
                      <a:lnTo>
                        <a:pt x="1544" y="0"/>
                      </a:lnTo>
                      <a:lnTo>
                        <a:pt x="1540" y="0"/>
                      </a:lnTo>
                      <a:lnTo>
                        <a:pt x="1535" y="0"/>
                      </a:lnTo>
                      <a:lnTo>
                        <a:pt x="1530" y="0"/>
                      </a:lnTo>
                      <a:lnTo>
                        <a:pt x="1525" y="0"/>
                      </a:lnTo>
                      <a:lnTo>
                        <a:pt x="1520" y="0"/>
                      </a:lnTo>
                      <a:lnTo>
                        <a:pt x="1516" y="0"/>
                      </a:lnTo>
                      <a:lnTo>
                        <a:pt x="1512" y="0"/>
                      </a:lnTo>
                      <a:lnTo>
                        <a:pt x="1507" y="0"/>
                      </a:lnTo>
                      <a:lnTo>
                        <a:pt x="1502" y="0"/>
                      </a:lnTo>
                      <a:lnTo>
                        <a:pt x="1497" y="0"/>
                      </a:lnTo>
                      <a:lnTo>
                        <a:pt x="1493" y="0"/>
                      </a:lnTo>
                      <a:lnTo>
                        <a:pt x="1488" y="0"/>
                      </a:lnTo>
                      <a:lnTo>
                        <a:pt x="1483" y="0"/>
                      </a:lnTo>
                      <a:lnTo>
                        <a:pt x="1478" y="0"/>
                      </a:lnTo>
                      <a:lnTo>
                        <a:pt x="1473" y="0"/>
                      </a:lnTo>
                      <a:lnTo>
                        <a:pt x="1469" y="0"/>
                      </a:lnTo>
                      <a:lnTo>
                        <a:pt x="1464" y="0"/>
                      </a:lnTo>
                      <a:lnTo>
                        <a:pt x="1459" y="0"/>
                      </a:lnTo>
                      <a:lnTo>
                        <a:pt x="1454" y="0"/>
                      </a:lnTo>
                      <a:lnTo>
                        <a:pt x="1449" y="0"/>
                      </a:lnTo>
                      <a:lnTo>
                        <a:pt x="1445" y="0"/>
                      </a:lnTo>
                      <a:lnTo>
                        <a:pt x="1440" y="0"/>
                      </a:lnTo>
                      <a:lnTo>
                        <a:pt x="1436" y="0"/>
                      </a:lnTo>
                      <a:lnTo>
                        <a:pt x="1431" y="0"/>
                      </a:lnTo>
                      <a:lnTo>
                        <a:pt x="1427" y="0"/>
                      </a:lnTo>
                      <a:lnTo>
                        <a:pt x="1422" y="0"/>
                      </a:lnTo>
                      <a:lnTo>
                        <a:pt x="1417" y="0"/>
                      </a:lnTo>
                      <a:lnTo>
                        <a:pt x="1412" y="0"/>
                      </a:lnTo>
                      <a:lnTo>
                        <a:pt x="1407" y="0"/>
                      </a:lnTo>
                      <a:lnTo>
                        <a:pt x="1403" y="0"/>
                      </a:lnTo>
                      <a:lnTo>
                        <a:pt x="1398" y="0"/>
                      </a:lnTo>
                      <a:lnTo>
                        <a:pt x="1393" y="0"/>
                      </a:lnTo>
                      <a:lnTo>
                        <a:pt x="1388" y="0"/>
                      </a:lnTo>
                      <a:lnTo>
                        <a:pt x="1383" y="0"/>
                      </a:lnTo>
                      <a:lnTo>
                        <a:pt x="1378" y="0"/>
                      </a:lnTo>
                      <a:lnTo>
                        <a:pt x="1374" y="0"/>
                      </a:lnTo>
                      <a:lnTo>
                        <a:pt x="1369" y="0"/>
                      </a:lnTo>
                      <a:lnTo>
                        <a:pt x="1364" y="0"/>
                      </a:lnTo>
                      <a:lnTo>
                        <a:pt x="1359" y="0"/>
                      </a:lnTo>
                      <a:lnTo>
                        <a:pt x="1354" y="0"/>
                      </a:lnTo>
                      <a:lnTo>
                        <a:pt x="1350" y="0"/>
                      </a:lnTo>
                      <a:lnTo>
                        <a:pt x="1346" y="0"/>
                      </a:lnTo>
                      <a:lnTo>
                        <a:pt x="1341" y="0"/>
                      </a:lnTo>
                      <a:lnTo>
                        <a:pt x="1336" y="0"/>
                      </a:lnTo>
                      <a:lnTo>
                        <a:pt x="1332" y="0"/>
                      </a:lnTo>
                      <a:lnTo>
                        <a:pt x="1327" y="0"/>
                      </a:lnTo>
                      <a:lnTo>
                        <a:pt x="1322" y="0"/>
                      </a:lnTo>
                      <a:lnTo>
                        <a:pt x="1317" y="0"/>
                      </a:lnTo>
                      <a:lnTo>
                        <a:pt x="1312" y="0"/>
                      </a:lnTo>
                      <a:lnTo>
                        <a:pt x="1308" y="0"/>
                      </a:lnTo>
                      <a:lnTo>
                        <a:pt x="1303" y="0"/>
                      </a:lnTo>
                      <a:lnTo>
                        <a:pt x="1298" y="0"/>
                      </a:lnTo>
                      <a:lnTo>
                        <a:pt x="1293" y="0"/>
                      </a:lnTo>
                      <a:lnTo>
                        <a:pt x="1288" y="0"/>
                      </a:lnTo>
                      <a:lnTo>
                        <a:pt x="1284" y="0"/>
                      </a:lnTo>
                      <a:lnTo>
                        <a:pt x="1279" y="0"/>
                      </a:lnTo>
                      <a:lnTo>
                        <a:pt x="1274" y="0"/>
                      </a:lnTo>
                      <a:lnTo>
                        <a:pt x="1269" y="0"/>
                      </a:lnTo>
                      <a:lnTo>
                        <a:pt x="1264" y="0"/>
                      </a:lnTo>
                      <a:lnTo>
                        <a:pt x="1260" y="0"/>
                      </a:lnTo>
                      <a:lnTo>
                        <a:pt x="1256" y="0"/>
                      </a:lnTo>
                      <a:lnTo>
                        <a:pt x="1251" y="0"/>
                      </a:lnTo>
                      <a:lnTo>
                        <a:pt x="1246" y="0"/>
                      </a:lnTo>
                      <a:lnTo>
                        <a:pt x="1241" y="0"/>
                      </a:lnTo>
                      <a:lnTo>
                        <a:pt x="1237" y="0"/>
                      </a:lnTo>
                      <a:lnTo>
                        <a:pt x="1232" y="0"/>
                      </a:lnTo>
                      <a:lnTo>
                        <a:pt x="1227" y="0"/>
                      </a:lnTo>
                      <a:lnTo>
                        <a:pt x="1222" y="0"/>
                      </a:lnTo>
                      <a:lnTo>
                        <a:pt x="1217" y="0"/>
                      </a:lnTo>
                      <a:lnTo>
                        <a:pt x="1213" y="0"/>
                      </a:lnTo>
                      <a:lnTo>
                        <a:pt x="1208" y="0"/>
                      </a:lnTo>
                      <a:lnTo>
                        <a:pt x="1203" y="0"/>
                      </a:lnTo>
                      <a:lnTo>
                        <a:pt x="1198" y="0"/>
                      </a:lnTo>
                      <a:lnTo>
                        <a:pt x="1193" y="0"/>
                      </a:lnTo>
                      <a:lnTo>
                        <a:pt x="1189" y="0"/>
                      </a:lnTo>
                      <a:lnTo>
                        <a:pt x="1184" y="0"/>
                      </a:lnTo>
                      <a:lnTo>
                        <a:pt x="1180" y="0"/>
                      </a:lnTo>
                      <a:lnTo>
                        <a:pt x="1175" y="0"/>
                      </a:lnTo>
                      <a:lnTo>
                        <a:pt x="1171" y="0"/>
                      </a:lnTo>
                      <a:lnTo>
                        <a:pt x="1166" y="0"/>
                      </a:lnTo>
                      <a:lnTo>
                        <a:pt x="1161" y="0"/>
                      </a:lnTo>
                      <a:lnTo>
                        <a:pt x="1156" y="0"/>
                      </a:lnTo>
                      <a:lnTo>
                        <a:pt x="1151" y="0"/>
                      </a:lnTo>
                      <a:lnTo>
                        <a:pt x="1147" y="0"/>
                      </a:lnTo>
                      <a:lnTo>
                        <a:pt x="1142" y="0"/>
                      </a:lnTo>
                      <a:lnTo>
                        <a:pt x="1137" y="0"/>
                      </a:lnTo>
                      <a:lnTo>
                        <a:pt x="1132" y="0"/>
                      </a:lnTo>
                      <a:lnTo>
                        <a:pt x="1127" y="0"/>
                      </a:lnTo>
                      <a:lnTo>
                        <a:pt x="1123" y="0"/>
                      </a:lnTo>
                      <a:lnTo>
                        <a:pt x="1118" y="0"/>
                      </a:lnTo>
                      <a:lnTo>
                        <a:pt x="1113" y="0"/>
                      </a:lnTo>
                      <a:lnTo>
                        <a:pt x="1108" y="0"/>
                      </a:lnTo>
                      <a:lnTo>
                        <a:pt x="1103" y="0"/>
                      </a:lnTo>
                      <a:lnTo>
                        <a:pt x="1100" y="0"/>
                      </a:lnTo>
                      <a:lnTo>
                        <a:pt x="1095" y="0"/>
                      </a:lnTo>
                      <a:lnTo>
                        <a:pt x="1090" y="0"/>
                      </a:lnTo>
                      <a:lnTo>
                        <a:pt x="1085" y="0"/>
                      </a:lnTo>
                      <a:lnTo>
                        <a:pt x="1080" y="0"/>
                      </a:lnTo>
                      <a:lnTo>
                        <a:pt x="1076" y="0"/>
                      </a:lnTo>
                      <a:lnTo>
                        <a:pt x="1071" y="0"/>
                      </a:lnTo>
                      <a:lnTo>
                        <a:pt x="1066" y="0"/>
                      </a:lnTo>
                      <a:lnTo>
                        <a:pt x="1061" y="0"/>
                      </a:lnTo>
                      <a:lnTo>
                        <a:pt x="1056" y="0"/>
                      </a:lnTo>
                      <a:lnTo>
                        <a:pt x="1052" y="0"/>
                      </a:lnTo>
                      <a:lnTo>
                        <a:pt x="1047" y="0"/>
                      </a:lnTo>
                      <a:lnTo>
                        <a:pt x="1042" y="0"/>
                      </a:lnTo>
                      <a:lnTo>
                        <a:pt x="1037" y="0"/>
                      </a:lnTo>
                      <a:lnTo>
                        <a:pt x="1032" y="0"/>
                      </a:lnTo>
                      <a:lnTo>
                        <a:pt x="1028" y="0"/>
                      </a:lnTo>
                      <a:lnTo>
                        <a:pt x="1023" y="0"/>
                      </a:lnTo>
                      <a:lnTo>
                        <a:pt x="1018" y="0"/>
                      </a:lnTo>
                      <a:lnTo>
                        <a:pt x="1013" y="0"/>
                      </a:lnTo>
                      <a:lnTo>
                        <a:pt x="1008" y="0"/>
                      </a:lnTo>
                      <a:lnTo>
                        <a:pt x="1005" y="0"/>
                      </a:lnTo>
                      <a:lnTo>
                        <a:pt x="1000" y="0"/>
                      </a:lnTo>
                      <a:lnTo>
                        <a:pt x="995" y="0"/>
                      </a:lnTo>
                      <a:lnTo>
                        <a:pt x="990" y="0"/>
                      </a:lnTo>
                      <a:lnTo>
                        <a:pt x="986" y="0"/>
                      </a:lnTo>
                      <a:lnTo>
                        <a:pt x="981" y="0"/>
                      </a:lnTo>
                      <a:lnTo>
                        <a:pt x="976" y="0"/>
                      </a:lnTo>
                      <a:lnTo>
                        <a:pt x="971" y="0"/>
                      </a:lnTo>
                      <a:lnTo>
                        <a:pt x="966" y="0"/>
                      </a:lnTo>
                      <a:lnTo>
                        <a:pt x="961" y="0"/>
                      </a:lnTo>
                      <a:lnTo>
                        <a:pt x="957" y="0"/>
                      </a:lnTo>
                      <a:lnTo>
                        <a:pt x="952" y="0"/>
                      </a:lnTo>
                      <a:lnTo>
                        <a:pt x="947" y="0"/>
                      </a:lnTo>
                      <a:lnTo>
                        <a:pt x="942" y="0"/>
                      </a:lnTo>
                      <a:lnTo>
                        <a:pt x="937" y="0"/>
                      </a:lnTo>
                      <a:lnTo>
                        <a:pt x="933" y="0"/>
                      </a:lnTo>
                      <a:lnTo>
                        <a:pt x="928" y="0"/>
                      </a:lnTo>
                      <a:lnTo>
                        <a:pt x="924" y="0"/>
                      </a:lnTo>
                      <a:lnTo>
                        <a:pt x="919" y="0"/>
                      </a:lnTo>
                      <a:lnTo>
                        <a:pt x="915" y="0"/>
                      </a:lnTo>
                      <a:lnTo>
                        <a:pt x="910" y="0"/>
                      </a:lnTo>
                      <a:lnTo>
                        <a:pt x="905" y="0"/>
                      </a:lnTo>
                      <a:lnTo>
                        <a:pt x="900" y="0"/>
                      </a:lnTo>
                      <a:lnTo>
                        <a:pt x="895" y="0"/>
                      </a:lnTo>
                      <a:lnTo>
                        <a:pt x="891" y="0"/>
                      </a:lnTo>
                      <a:lnTo>
                        <a:pt x="886" y="0"/>
                      </a:lnTo>
                      <a:lnTo>
                        <a:pt x="881" y="0"/>
                      </a:lnTo>
                      <a:lnTo>
                        <a:pt x="876" y="0"/>
                      </a:lnTo>
                      <a:lnTo>
                        <a:pt x="871" y="0"/>
                      </a:lnTo>
                      <a:lnTo>
                        <a:pt x="867" y="0"/>
                      </a:lnTo>
                      <a:lnTo>
                        <a:pt x="862" y="0"/>
                      </a:lnTo>
                      <a:lnTo>
                        <a:pt x="857" y="0"/>
                      </a:lnTo>
                      <a:lnTo>
                        <a:pt x="852" y="0"/>
                      </a:lnTo>
                      <a:lnTo>
                        <a:pt x="848" y="0"/>
                      </a:lnTo>
                      <a:lnTo>
                        <a:pt x="844" y="0"/>
                      </a:lnTo>
                      <a:lnTo>
                        <a:pt x="839" y="0"/>
                      </a:lnTo>
                      <a:lnTo>
                        <a:pt x="834" y="0"/>
                      </a:lnTo>
                      <a:lnTo>
                        <a:pt x="829" y="0"/>
                      </a:lnTo>
                      <a:lnTo>
                        <a:pt x="824" y="0"/>
                      </a:lnTo>
                      <a:lnTo>
                        <a:pt x="820" y="0"/>
                      </a:lnTo>
                      <a:lnTo>
                        <a:pt x="815" y="0"/>
                      </a:lnTo>
                      <a:lnTo>
                        <a:pt x="810" y="0"/>
                      </a:lnTo>
                      <a:lnTo>
                        <a:pt x="805" y="0"/>
                      </a:lnTo>
                      <a:lnTo>
                        <a:pt x="800" y="0"/>
                      </a:lnTo>
                      <a:lnTo>
                        <a:pt x="796" y="0"/>
                      </a:lnTo>
                      <a:lnTo>
                        <a:pt x="791" y="0"/>
                      </a:lnTo>
                      <a:lnTo>
                        <a:pt x="786" y="0"/>
                      </a:lnTo>
                      <a:lnTo>
                        <a:pt x="781" y="0"/>
                      </a:lnTo>
                      <a:lnTo>
                        <a:pt x="776" y="0"/>
                      </a:lnTo>
                      <a:lnTo>
                        <a:pt x="772" y="0"/>
                      </a:lnTo>
                      <a:lnTo>
                        <a:pt x="767" y="0"/>
                      </a:lnTo>
                      <a:lnTo>
                        <a:pt x="762" y="0"/>
                      </a:lnTo>
                      <a:lnTo>
                        <a:pt x="758" y="0"/>
                      </a:lnTo>
                      <a:lnTo>
                        <a:pt x="754" y="0"/>
                      </a:lnTo>
                      <a:lnTo>
                        <a:pt x="749" y="0"/>
                      </a:lnTo>
                      <a:lnTo>
                        <a:pt x="744" y="0"/>
                      </a:lnTo>
                      <a:lnTo>
                        <a:pt x="739" y="0"/>
                      </a:lnTo>
                      <a:lnTo>
                        <a:pt x="734" y="0"/>
                      </a:lnTo>
                      <a:lnTo>
                        <a:pt x="730" y="0"/>
                      </a:lnTo>
                      <a:lnTo>
                        <a:pt x="725" y="0"/>
                      </a:lnTo>
                      <a:lnTo>
                        <a:pt x="720" y="0"/>
                      </a:lnTo>
                      <a:lnTo>
                        <a:pt x="715" y="0"/>
                      </a:lnTo>
                      <a:lnTo>
                        <a:pt x="710" y="0"/>
                      </a:lnTo>
                      <a:lnTo>
                        <a:pt x="705" y="0"/>
                      </a:lnTo>
                      <a:lnTo>
                        <a:pt x="701" y="0"/>
                      </a:lnTo>
                      <a:lnTo>
                        <a:pt x="696" y="0"/>
                      </a:lnTo>
                      <a:lnTo>
                        <a:pt x="691" y="0"/>
                      </a:lnTo>
                      <a:lnTo>
                        <a:pt x="686" y="0"/>
                      </a:lnTo>
                      <a:lnTo>
                        <a:pt x="681" y="0"/>
                      </a:lnTo>
                      <a:lnTo>
                        <a:pt x="677" y="0"/>
                      </a:lnTo>
                      <a:lnTo>
                        <a:pt x="672" y="0"/>
                      </a:lnTo>
                      <a:lnTo>
                        <a:pt x="668" y="0"/>
                      </a:lnTo>
                      <a:lnTo>
                        <a:pt x="663" y="0"/>
                      </a:lnTo>
                      <a:lnTo>
                        <a:pt x="659" y="0"/>
                      </a:lnTo>
                      <a:lnTo>
                        <a:pt x="654" y="0"/>
                      </a:lnTo>
                      <a:lnTo>
                        <a:pt x="649" y="0"/>
                      </a:lnTo>
                      <a:lnTo>
                        <a:pt x="644" y="0"/>
                      </a:lnTo>
                      <a:lnTo>
                        <a:pt x="639" y="0"/>
                      </a:lnTo>
                      <a:lnTo>
                        <a:pt x="635" y="0"/>
                      </a:lnTo>
                      <a:lnTo>
                        <a:pt x="630" y="0"/>
                      </a:lnTo>
                      <a:lnTo>
                        <a:pt x="625" y="0"/>
                      </a:lnTo>
                      <a:lnTo>
                        <a:pt x="620" y="0"/>
                      </a:lnTo>
                      <a:lnTo>
                        <a:pt x="615" y="0"/>
                      </a:lnTo>
                      <a:lnTo>
                        <a:pt x="611" y="0"/>
                      </a:lnTo>
                      <a:lnTo>
                        <a:pt x="606" y="0"/>
                      </a:lnTo>
                      <a:lnTo>
                        <a:pt x="601" y="0"/>
                      </a:lnTo>
                      <a:lnTo>
                        <a:pt x="596" y="0"/>
                      </a:lnTo>
                      <a:lnTo>
                        <a:pt x="593" y="0"/>
                      </a:lnTo>
                      <a:lnTo>
                        <a:pt x="588" y="0"/>
                      </a:lnTo>
                      <a:lnTo>
                        <a:pt x="583" y="0"/>
                      </a:lnTo>
                      <a:lnTo>
                        <a:pt x="578" y="0"/>
                      </a:lnTo>
                      <a:lnTo>
                        <a:pt x="573" y="0"/>
                      </a:lnTo>
                      <a:lnTo>
                        <a:pt x="568" y="0"/>
                      </a:lnTo>
                      <a:lnTo>
                        <a:pt x="564" y="0"/>
                      </a:lnTo>
                      <a:lnTo>
                        <a:pt x="559" y="0"/>
                      </a:lnTo>
                      <a:lnTo>
                        <a:pt x="554" y="0"/>
                      </a:lnTo>
                      <a:lnTo>
                        <a:pt x="549" y="0"/>
                      </a:lnTo>
                      <a:lnTo>
                        <a:pt x="544" y="0"/>
                      </a:lnTo>
                      <a:lnTo>
                        <a:pt x="540" y="0"/>
                      </a:lnTo>
                      <a:lnTo>
                        <a:pt x="535" y="0"/>
                      </a:lnTo>
                      <a:lnTo>
                        <a:pt x="530" y="0"/>
                      </a:lnTo>
                      <a:lnTo>
                        <a:pt x="525" y="0"/>
                      </a:lnTo>
                      <a:lnTo>
                        <a:pt x="520" y="0"/>
                      </a:lnTo>
                      <a:lnTo>
                        <a:pt x="516" y="0"/>
                      </a:lnTo>
                      <a:lnTo>
                        <a:pt x="512" y="0"/>
                      </a:lnTo>
                      <a:lnTo>
                        <a:pt x="507" y="0"/>
                      </a:lnTo>
                      <a:lnTo>
                        <a:pt x="502" y="0"/>
                      </a:lnTo>
                      <a:lnTo>
                        <a:pt x="498" y="0"/>
                      </a:lnTo>
                      <a:lnTo>
                        <a:pt x="493" y="0"/>
                      </a:lnTo>
                      <a:lnTo>
                        <a:pt x="488" y="0"/>
                      </a:lnTo>
                      <a:lnTo>
                        <a:pt x="483" y="0"/>
                      </a:lnTo>
                      <a:lnTo>
                        <a:pt x="478" y="0"/>
                      </a:lnTo>
                      <a:lnTo>
                        <a:pt x="474" y="0"/>
                      </a:lnTo>
                      <a:lnTo>
                        <a:pt x="469" y="0"/>
                      </a:lnTo>
                      <a:lnTo>
                        <a:pt x="464" y="0"/>
                      </a:lnTo>
                      <a:lnTo>
                        <a:pt x="459" y="0"/>
                      </a:lnTo>
                      <a:lnTo>
                        <a:pt x="454" y="0"/>
                      </a:lnTo>
                      <a:lnTo>
                        <a:pt x="449" y="0"/>
                      </a:lnTo>
                      <a:lnTo>
                        <a:pt x="445" y="0"/>
                      </a:lnTo>
                      <a:lnTo>
                        <a:pt x="440" y="0"/>
                      </a:lnTo>
                      <a:lnTo>
                        <a:pt x="435" y="0"/>
                      </a:lnTo>
                      <a:lnTo>
                        <a:pt x="430" y="0"/>
                      </a:lnTo>
                      <a:lnTo>
                        <a:pt x="425" y="0"/>
                      </a:lnTo>
                      <a:lnTo>
                        <a:pt x="421" y="0"/>
                      </a:lnTo>
                      <a:lnTo>
                        <a:pt x="416" y="0"/>
                      </a:lnTo>
                      <a:lnTo>
                        <a:pt x="412" y="0"/>
                      </a:lnTo>
                      <a:lnTo>
                        <a:pt x="407" y="0"/>
                      </a:lnTo>
                      <a:lnTo>
                        <a:pt x="403" y="0"/>
                      </a:lnTo>
                      <a:lnTo>
                        <a:pt x="398" y="0"/>
                      </a:lnTo>
                      <a:lnTo>
                        <a:pt x="393" y="0"/>
                      </a:lnTo>
                      <a:lnTo>
                        <a:pt x="388" y="0"/>
                      </a:lnTo>
                      <a:lnTo>
                        <a:pt x="383" y="0"/>
                      </a:lnTo>
                      <a:lnTo>
                        <a:pt x="379" y="0"/>
                      </a:lnTo>
                      <a:lnTo>
                        <a:pt x="374" y="0"/>
                      </a:lnTo>
                      <a:lnTo>
                        <a:pt x="369" y="0"/>
                      </a:lnTo>
                      <a:lnTo>
                        <a:pt x="364" y="0"/>
                      </a:lnTo>
                      <a:lnTo>
                        <a:pt x="359" y="0"/>
                      </a:lnTo>
                      <a:lnTo>
                        <a:pt x="355" y="0"/>
                      </a:lnTo>
                      <a:lnTo>
                        <a:pt x="350" y="0"/>
                      </a:lnTo>
                      <a:lnTo>
                        <a:pt x="345" y="0"/>
                      </a:lnTo>
                      <a:lnTo>
                        <a:pt x="340" y="0"/>
                      </a:lnTo>
                      <a:lnTo>
                        <a:pt x="337" y="0"/>
                      </a:lnTo>
                      <a:lnTo>
                        <a:pt x="332" y="0"/>
                      </a:lnTo>
                      <a:lnTo>
                        <a:pt x="327" y="0"/>
                      </a:lnTo>
                      <a:lnTo>
                        <a:pt x="322" y="0"/>
                      </a:lnTo>
                      <a:lnTo>
                        <a:pt x="317" y="0"/>
                      </a:lnTo>
                      <a:lnTo>
                        <a:pt x="312" y="0"/>
                      </a:lnTo>
                      <a:lnTo>
                        <a:pt x="308" y="0"/>
                      </a:lnTo>
                      <a:lnTo>
                        <a:pt x="303" y="0"/>
                      </a:lnTo>
                      <a:lnTo>
                        <a:pt x="298" y="0"/>
                      </a:lnTo>
                      <a:lnTo>
                        <a:pt x="293" y="0"/>
                      </a:lnTo>
                      <a:lnTo>
                        <a:pt x="288" y="0"/>
                      </a:lnTo>
                      <a:lnTo>
                        <a:pt x="284" y="0"/>
                      </a:lnTo>
                      <a:lnTo>
                        <a:pt x="279" y="0"/>
                      </a:lnTo>
                      <a:lnTo>
                        <a:pt x="274" y="0"/>
                      </a:lnTo>
                      <a:lnTo>
                        <a:pt x="269" y="0"/>
                      </a:lnTo>
                      <a:lnTo>
                        <a:pt x="264" y="0"/>
                      </a:lnTo>
                      <a:lnTo>
                        <a:pt x="261" y="0"/>
                      </a:lnTo>
                      <a:lnTo>
                        <a:pt x="256" y="0"/>
                      </a:lnTo>
                      <a:lnTo>
                        <a:pt x="251" y="0"/>
                      </a:lnTo>
                      <a:lnTo>
                        <a:pt x="246" y="0"/>
                      </a:lnTo>
                      <a:lnTo>
                        <a:pt x="242" y="0"/>
                      </a:lnTo>
                      <a:lnTo>
                        <a:pt x="237" y="0"/>
                      </a:lnTo>
                      <a:lnTo>
                        <a:pt x="232" y="0"/>
                      </a:lnTo>
                      <a:lnTo>
                        <a:pt x="227" y="0"/>
                      </a:lnTo>
                      <a:lnTo>
                        <a:pt x="222" y="0"/>
                      </a:lnTo>
                      <a:lnTo>
                        <a:pt x="218" y="0"/>
                      </a:lnTo>
                      <a:lnTo>
                        <a:pt x="213" y="0"/>
                      </a:lnTo>
                      <a:lnTo>
                        <a:pt x="208" y="0"/>
                      </a:lnTo>
                      <a:lnTo>
                        <a:pt x="203" y="0"/>
                      </a:lnTo>
                      <a:lnTo>
                        <a:pt x="198" y="0"/>
                      </a:lnTo>
                      <a:lnTo>
                        <a:pt x="193" y="0"/>
                      </a:lnTo>
                      <a:lnTo>
                        <a:pt x="189" y="0"/>
                      </a:lnTo>
                      <a:lnTo>
                        <a:pt x="184" y="0"/>
                      </a:lnTo>
                      <a:lnTo>
                        <a:pt x="179" y="0"/>
                      </a:lnTo>
                      <a:lnTo>
                        <a:pt x="174" y="0"/>
                      </a:lnTo>
                      <a:lnTo>
                        <a:pt x="171" y="0"/>
                      </a:lnTo>
                      <a:lnTo>
                        <a:pt x="166" y="0"/>
                      </a:lnTo>
                      <a:lnTo>
                        <a:pt x="161" y="0"/>
                      </a:lnTo>
                      <a:lnTo>
                        <a:pt x="156" y="0"/>
                      </a:lnTo>
                      <a:lnTo>
                        <a:pt x="151" y="0"/>
                      </a:lnTo>
                      <a:lnTo>
                        <a:pt x="147" y="0"/>
                      </a:lnTo>
                      <a:lnTo>
                        <a:pt x="142" y="0"/>
                      </a:lnTo>
                      <a:lnTo>
                        <a:pt x="137" y="0"/>
                      </a:lnTo>
                      <a:lnTo>
                        <a:pt x="132" y="0"/>
                      </a:lnTo>
                      <a:lnTo>
                        <a:pt x="127" y="0"/>
                      </a:lnTo>
                      <a:lnTo>
                        <a:pt x="123" y="0"/>
                      </a:lnTo>
                      <a:lnTo>
                        <a:pt x="118" y="0"/>
                      </a:lnTo>
                      <a:lnTo>
                        <a:pt x="113" y="0"/>
                      </a:lnTo>
                      <a:lnTo>
                        <a:pt x="108" y="0"/>
                      </a:lnTo>
                      <a:lnTo>
                        <a:pt x="103" y="0"/>
                      </a:lnTo>
                      <a:lnTo>
                        <a:pt x="99" y="0"/>
                      </a:lnTo>
                      <a:lnTo>
                        <a:pt x="94" y="0"/>
                      </a:lnTo>
                      <a:lnTo>
                        <a:pt x="89" y="0"/>
                      </a:lnTo>
                      <a:lnTo>
                        <a:pt x="84" y="0"/>
                      </a:lnTo>
                      <a:lnTo>
                        <a:pt x="79" y="0"/>
                      </a:lnTo>
                      <a:lnTo>
                        <a:pt x="76" y="0"/>
                      </a:lnTo>
                      <a:lnTo>
                        <a:pt x="71" y="0"/>
                      </a:lnTo>
                      <a:lnTo>
                        <a:pt x="66" y="0"/>
                      </a:lnTo>
                      <a:lnTo>
                        <a:pt x="61" y="0"/>
                      </a:lnTo>
                      <a:lnTo>
                        <a:pt x="56" y="0"/>
                      </a:lnTo>
                      <a:lnTo>
                        <a:pt x="52" y="0"/>
                      </a:lnTo>
                      <a:lnTo>
                        <a:pt x="47" y="0"/>
                      </a:lnTo>
                      <a:lnTo>
                        <a:pt x="42" y="0"/>
                      </a:lnTo>
                      <a:lnTo>
                        <a:pt x="37" y="0"/>
                      </a:lnTo>
                      <a:lnTo>
                        <a:pt x="32" y="0"/>
                      </a:lnTo>
                      <a:lnTo>
                        <a:pt x="28" y="0"/>
                      </a:lnTo>
                      <a:lnTo>
                        <a:pt x="23" y="0"/>
                      </a:lnTo>
                      <a:lnTo>
                        <a:pt x="18" y="0"/>
                      </a:lnTo>
                      <a:lnTo>
                        <a:pt x="13" y="0"/>
                      </a:lnTo>
                      <a:lnTo>
                        <a:pt x="8" y="0"/>
                      </a:lnTo>
                      <a:lnTo>
                        <a:pt x="5" y="0"/>
                      </a:lnTo>
                      <a:lnTo>
                        <a:pt x="0" y="0"/>
                      </a:lnTo>
                    </a:path>
                  </a:pathLst>
                </a:custGeom>
                <a:solidFill>
                  <a:srgbClr val="C03000"/>
                </a:solidFill>
                <a:ln w="12700" cap="rnd">
                  <a:noFill/>
                  <a:round/>
                  <a:headEnd/>
                  <a:tailEnd/>
                </a:ln>
              </p:spPr>
              <p:txBody>
                <a:bodyPr/>
                <a:lstStyle/>
                <a:p>
                  <a:endParaRPr lang="en-US"/>
                </a:p>
              </p:txBody>
            </p:sp>
            <p:sp>
              <p:nvSpPr>
                <p:cNvPr id="14356" name="Freeform 11"/>
                <p:cNvSpPr>
                  <a:spLocks/>
                </p:cNvSpPr>
                <p:nvPr/>
              </p:nvSpPr>
              <p:spPr bwMode="auto">
                <a:xfrm>
                  <a:off x="2527" y="2480"/>
                  <a:ext cx="945" cy="165"/>
                </a:xfrm>
                <a:custGeom>
                  <a:avLst/>
                  <a:gdLst>
                    <a:gd name="T0" fmla="*/ 915 w 945"/>
                    <a:gd name="T1" fmla="*/ 164 h 165"/>
                    <a:gd name="T2" fmla="*/ 883 w 945"/>
                    <a:gd name="T3" fmla="*/ 164 h 165"/>
                    <a:gd name="T4" fmla="*/ 849 w 945"/>
                    <a:gd name="T5" fmla="*/ 164 h 165"/>
                    <a:gd name="T6" fmla="*/ 816 w 945"/>
                    <a:gd name="T7" fmla="*/ 164 h 165"/>
                    <a:gd name="T8" fmla="*/ 784 w 945"/>
                    <a:gd name="T9" fmla="*/ 164 h 165"/>
                    <a:gd name="T10" fmla="*/ 750 w 945"/>
                    <a:gd name="T11" fmla="*/ 164 h 165"/>
                    <a:gd name="T12" fmla="*/ 718 w 945"/>
                    <a:gd name="T13" fmla="*/ 164 h 165"/>
                    <a:gd name="T14" fmla="*/ 684 w 945"/>
                    <a:gd name="T15" fmla="*/ 164 h 165"/>
                    <a:gd name="T16" fmla="*/ 652 w 945"/>
                    <a:gd name="T17" fmla="*/ 164 h 165"/>
                    <a:gd name="T18" fmla="*/ 619 w 945"/>
                    <a:gd name="T19" fmla="*/ 164 h 165"/>
                    <a:gd name="T20" fmla="*/ 585 w 945"/>
                    <a:gd name="T21" fmla="*/ 164 h 165"/>
                    <a:gd name="T22" fmla="*/ 553 w 945"/>
                    <a:gd name="T23" fmla="*/ 164 h 165"/>
                    <a:gd name="T24" fmla="*/ 519 w 945"/>
                    <a:gd name="T25" fmla="*/ 164 h 165"/>
                    <a:gd name="T26" fmla="*/ 486 w 945"/>
                    <a:gd name="T27" fmla="*/ 164 h 165"/>
                    <a:gd name="T28" fmla="*/ 453 w 945"/>
                    <a:gd name="T29" fmla="*/ 0 h 165"/>
                    <a:gd name="T30" fmla="*/ 420 w 945"/>
                    <a:gd name="T31" fmla="*/ 23 h 165"/>
                    <a:gd name="T32" fmla="*/ 388 w 945"/>
                    <a:gd name="T33" fmla="*/ 42 h 165"/>
                    <a:gd name="T34" fmla="*/ 354 w 945"/>
                    <a:gd name="T35" fmla="*/ 60 h 165"/>
                    <a:gd name="T36" fmla="*/ 321 w 945"/>
                    <a:gd name="T37" fmla="*/ 75 h 165"/>
                    <a:gd name="T38" fmla="*/ 288 w 945"/>
                    <a:gd name="T39" fmla="*/ 89 h 165"/>
                    <a:gd name="T40" fmla="*/ 255 w 945"/>
                    <a:gd name="T41" fmla="*/ 101 h 165"/>
                    <a:gd name="T42" fmla="*/ 223 w 945"/>
                    <a:gd name="T43" fmla="*/ 110 h 165"/>
                    <a:gd name="T44" fmla="*/ 189 w 945"/>
                    <a:gd name="T45" fmla="*/ 120 h 165"/>
                    <a:gd name="T46" fmla="*/ 156 w 945"/>
                    <a:gd name="T47" fmla="*/ 126 h 165"/>
                    <a:gd name="T48" fmla="*/ 123 w 945"/>
                    <a:gd name="T49" fmla="*/ 133 h 165"/>
                    <a:gd name="T50" fmla="*/ 90 w 945"/>
                    <a:gd name="T51" fmla="*/ 139 h 165"/>
                    <a:gd name="T52" fmla="*/ 57 w 945"/>
                    <a:gd name="T53" fmla="*/ 144 h 165"/>
                    <a:gd name="T54" fmla="*/ 24 w 945"/>
                    <a:gd name="T55" fmla="*/ 148 h 165"/>
                    <a:gd name="T56" fmla="*/ 5 w 945"/>
                    <a:gd name="T57" fmla="*/ 164 h 165"/>
                    <a:gd name="T58" fmla="*/ 38 w 945"/>
                    <a:gd name="T59" fmla="*/ 164 h 165"/>
                    <a:gd name="T60" fmla="*/ 72 w 945"/>
                    <a:gd name="T61" fmla="*/ 164 h 165"/>
                    <a:gd name="T62" fmla="*/ 104 w 945"/>
                    <a:gd name="T63" fmla="*/ 164 h 165"/>
                    <a:gd name="T64" fmla="*/ 138 w 945"/>
                    <a:gd name="T65" fmla="*/ 164 h 165"/>
                    <a:gd name="T66" fmla="*/ 170 w 945"/>
                    <a:gd name="T67" fmla="*/ 164 h 165"/>
                    <a:gd name="T68" fmla="*/ 203 w 945"/>
                    <a:gd name="T69" fmla="*/ 164 h 165"/>
                    <a:gd name="T70" fmla="*/ 236 w 945"/>
                    <a:gd name="T71" fmla="*/ 164 h 165"/>
                    <a:gd name="T72" fmla="*/ 269 w 945"/>
                    <a:gd name="T73" fmla="*/ 164 h 165"/>
                    <a:gd name="T74" fmla="*/ 303 w 945"/>
                    <a:gd name="T75" fmla="*/ 164 h 165"/>
                    <a:gd name="T76" fmla="*/ 335 w 945"/>
                    <a:gd name="T77" fmla="*/ 164 h 165"/>
                    <a:gd name="T78" fmla="*/ 369 w 945"/>
                    <a:gd name="T79" fmla="*/ 164 h 165"/>
                    <a:gd name="T80" fmla="*/ 402 w 945"/>
                    <a:gd name="T81" fmla="*/ 164 h 165"/>
                    <a:gd name="T82" fmla="*/ 434 w 945"/>
                    <a:gd name="T83" fmla="*/ 164 h 165"/>
                    <a:gd name="T84" fmla="*/ 468 w 945"/>
                    <a:gd name="T85" fmla="*/ 164 h 165"/>
                    <a:gd name="T86" fmla="*/ 500 w 945"/>
                    <a:gd name="T87" fmla="*/ 164 h 165"/>
                    <a:gd name="T88" fmla="*/ 534 w 945"/>
                    <a:gd name="T89" fmla="*/ 164 h 165"/>
                    <a:gd name="T90" fmla="*/ 566 w 945"/>
                    <a:gd name="T91" fmla="*/ 164 h 165"/>
                    <a:gd name="T92" fmla="*/ 599 w 945"/>
                    <a:gd name="T93" fmla="*/ 164 h 165"/>
                    <a:gd name="T94" fmla="*/ 633 w 945"/>
                    <a:gd name="T95" fmla="*/ 164 h 165"/>
                    <a:gd name="T96" fmla="*/ 665 w 945"/>
                    <a:gd name="T97" fmla="*/ 164 h 165"/>
                    <a:gd name="T98" fmla="*/ 699 w 945"/>
                    <a:gd name="T99" fmla="*/ 164 h 165"/>
                    <a:gd name="T100" fmla="*/ 732 w 945"/>
                    <a:gd name="T101" fmla="*/ 164 h 165"/>
                    <a:gd name="T102" fmla="*/ 765 w 945"/>
                    <a:gd name="T103" fmla="*/ 164 h 165"/>
                    <a:gd name="T104" fmla="*/ 798 w 945"/>
                    <a:gd name="T105" fmla="*/ 164 h 165"/>
                    <a:gd name="T106" fmla="*/ 830 w 945"/>
                    <a:gd name="T107" fmla="*/ 164 h 165"/>
                    <a:gd name="T108" fmla="*/ 864 w 945"/>
                    <a:gd name="T109" fmla="*/ 164 h 165"/>
                    <a:gd name="T110" fmla="*/ 897 w 945"/>
                    <a:gd name="T111" fmla="*/ 164 h 165"/>
                    <a:gd name="T112" fmla="*/ 930 w 945"/>
                    <a:gd name="T113" fmla="*/ 164 h 1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45"/>
                    <a:gd name="T172" fmla="*/ 0 h 165"/>
                    <a:gd name="T173" fmla="*/ 945 w 945"/>
                    <a:gd name="T174" fmla="*/ 165 h 16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45" h="165">
                      <a:moveTo>
                        <a:pt x="944" y="164"/>
                      </a:moveTo>
                      <a:lnTo>
                        <a:pt x="939" y="164"/>
                      </a:lnTo>
                      <a:lnTo>
                        <a:pt x="934" y="164"/>
                      </a:lnTo>
                      <a:lnTo>
                        <a:pt x="930" y="164"/>
                      </a:lnTo>
                      <a:lnTo>
                        <a:pt x="925" y="164"/>
                      </a:lnTo>
                      <a:lnTo>
                        <a:pt x="920" y="164"/>
                      </a:lnTo>
                      <a:lnTo>
                        <a:pt x="915" y="164"/>
                      </a:lnTo>
                      <a:lnTo>
                        <a:pt x="910" y="164"/>
                      </a:lnTo>
                      <a:lnTo>
                        <a:pt x="906" y="164"/>
                      </a:lnTo>
                      <a:lnTo>
                        <a:pt x="902" y="164"/>
                      </a:lnTo>
                      <a:lnTo>
                        <a:pt x="897" y="164"/>
                      </a:lnTo>
                      <a:lnTo>
                        <a:pt x="893" y="164"/>
                      </a:lnTo>
                      <a:lnTo>
                        <a:pt x="888" y="164"/>
                      </a:lnTo>
                      <a:lnTo>
                        <a:pt x="883" y="164"/>
                      </a:lnTo>
                      <a:lnTo>
                        <a:pt x="878" y="164"/>
                      </a:lnTo>
                      <a:lnTo>
                        <a:pt x="873" y="164"/>
                      </a:lnTo>
                      <a:lnTo>
                        <a:pt x="869" y="164"/>
                      </a:lnTo>
                      <a:lnTo>
                        <a:pt x="864" y="164"/>
                      </a:lnTo>
                      <a:lnTo>
                        <a:pt x="859" y="164"/>
                      </a:lnTo>
                      <a:lnTo>
                        <a:pt x="854" y="164"/>
                      </a:lnTo>
                      <a:lnTo>
                        <a:pt x="849" y="164"/>
                      </a:lnTo>
                      <a:lnTo>
                        <a:pt x="845" y="164"/>
                      </a:lnTo>
                      <a:lnTo>
                        <a:pt x="840" y="164"/>
                      </a:lnTo>
                      <a:lnTo>
                        <a:pt x="835" y="164"/>
                      </a:lnTo>
                      <a:lnTo>
                        <a:pt x="830" y="164"/>
                      </a:lnTo>
                      <a:lnTo>
                        <a:pt x="826" y="164"/>
                      </a:lnTo>
                      <a:lnTo>
                        <a:pt x="821" y="164"/>
                      </a:lnTo>
                      <a:lnTo>
                        <a:pt x="816" y="164"/>
                      </a:lnTo>
                      <a:lnTo>
                        <a:pt x="812" y="164"/>
                      </a:lnTo>
                      <a:lnTo>
                        <a:pt x="808" y="164"/>
                      </a:lnTo>
                      <a:lnTo>
                        <a:pt x="803" y="164"/>
                      </a:lnTo>
                      <a:lnTo>
                        <a:pt x="798" y="164"/>
                      </a:lnTo>
                      <a:lnTo>
                        <a:pt x="793" y="164"/>
                      </a:lnTo>
                      <a:lnTo>
                        <a:pt x="788" y="164"/>
                      </a:lnTo>
                      <a:lnTo>
                        <a:pt x="784" y="164"/>
                      </a:lnTo>
                      <a:lnTo>
                        <a:pt x="779" y="164"/>
                      </a:lnTo>
                      <a:lnTo>
                        <a:pt x="774" y="164"/>
                      </a:lnTo>
                      <a:lnTo>
                        <a:pt x="769" y="164"/>
                      </a:lnTo>
                      <a:lnTo>
                        <a:pt x="765" y="164"/>
                      </a:lnTo>
                      <a:lnTo>
                        <a:pt x="760" y="164"/>
                      </a:lnTo>
                      <a:lnTo>
                        <a:pt x="755" y="164"/>
                      </a:lnTo>
                      <a:lnTo>
                        <a:pt x="750" y="164"/>
                      </a:lnTo>
                      <a:lnTo>
                        <a:pt x="745" y="164"/>
                      </a:lnTo>
                      <a:lnTo>
                        <a:pt x="741" y="164"/>
                      </a:lnTo>
                      <a:lnTo>
                        <a:pt x="737" y="164"/>
                      </a:lnTo>
                      <a:lnTo>
                        <a:pt x="732" y="164"/>
                      </a:lnTo>
                      <a:lnTo>
                        <a:pt x="727" y="164"/>
                      </a:lnTo>
                      <a:lnTo>
                        <a:pt x="723" y="164"/>
                      </a:lnTo>
                      <a:lnTo>
                        <a:pt x="718" y="164"/>
                      </a:lnTo>
                      <a:lnTo>
                        <a:pt x="713" y="164"/>
                      </a:lnTo>
                      <a:lnTo>
                        <a:pt x="708" y="164"/>
                      </a:lnTo>
                      <a:lnTo>
                        <a:pt x="704" y="164"/>
                      </a:lnTo>
                      <a:lnTo>
                        <a:pt x="699" y="164"/>
                      </a:lnTo>
                      <a:lnTo>
                        <a:pt x="694" y="164"/>
                      </a:lnTo>
                      <a:lnTo>
                        <a:pt x="689" y="164"/>
                      </a:lnTo>
                      <a:lnTo>
                        <a:pt x="684" y="164"/>
                      </a:lnTo>
                      <a:lnTo>
                        <a:pt x="680" y="164"/>
                      </a:lnTo>
                      <a:lnTo>
                        <a:pt x="675" y="164"/>
                      </a:lnTo>
                      <a:lnTo>
                        <a:pt x="670" y="164"/>
                      </a:lnTo>
                      <a:lnTo>
                        <a:pt x="665" y="164"/>
                      </a:lnTo>
                      <a:lnTo>
                        <a:pt x="660" y="164"/>
                      </a:lnTo>
                      <a:lnTo>
                        <a:pt x="657" y="164"/>
                      </a:lnTo>
                      <a:lnTo>
                        <a:pt x="652" y="164"/>
                      </a:lnTo>
                      <a:lnTo>
                        <a:pt x="647" y="164"/>
                      </a:lnTo>
                      <a:lnTo>
                        <a:pt x="642" y="164"/>
                      </a:lnTo>
                      <a:lnTo>
                        <a:pt x="638" y="164"/>
                      </a:lnTo>
                      <a:lnTo>
                        <a:pt x="633" y="164"/>
                      </a:lnTo>
                      <a:lnTo>
                        <a:pt x="628" y="164"/>
                      </a:lnTo>
                      <a:lnTo>
                        <a:pt x="623" y="164"/>
                      </a:lnTo>
                      <a:lnTo>
                        <a:pt x="619" y="164"/>
                      </a:lnTo>
                      <a:lnTo>
                        <a:pt x="614" y="164"/>
                      </a:lnTo>
                      <a:lnTo>
                        <a:pt x="609" y="164"/>
                      </a:lnTo>
                      <a:lnTo>
                        <a:pt x="604" y="164"/>
                      </a:lnTo>
                      <a:lnTo>
                        <a:pt x="599" y="164"/>
                      </a:lnTo>
                      <a:lnTo>
                        <a:pt x="595" y="164"/>
                      </a:lnTo>
                      <a:lnTo>
                        <a:pt x="590" y="164"/>
                      </a:lnTo>
                      <a:lnTo>
                        <a:pt x="585" y="164"/>
                      </a:lnTo>
                      <a:lnTo>
                        <a:pt x="580" y="164"/>
                      </a:lnTo>
                      <a:lnTo>
                        <a:pt x="575" y="164"/>
                      </a:lnTo>
                      <a:lnTo>
                        <a:pt x="571" y="164"/>
                      </a:lnTo>
                      <a:lnTo>
                        <a:pt x="566" y="164"/>
                      </a:lnTo>
                      <a:lnTo>
                        <a:pt x="561" y="164"/>
                      </a:lnTo>
                      <a:lnTo>
                        <a:pt x="558" y="164"/>
                      </a:lnTo>
                      <a:lnTo>
                        <a:pt x="553" y="164"/>
                      </a:lnTo>
                      <a:lnTo>
                        <a:pt x="548" y="164"/>
                      </a:lnTo>
                      <a:lnTo>
                        <a:pt x="543" y="164"/>
                      </a:lnTo>
                      <a:lnTo>
                        <a:pt x="538" y="164"/>
                      </a:lnTo>
                      <a:lnTo>
                        <a:pt x="534" y="164"/>
                      </a:lnTo>
                      <a:lnTo>
                        <a:pt x="529" y="164"/>
                      </a:lnTo>
                      <a:lnTo>
                        <a:pt x="524" y="164"/>
                      </a:lnTo>
                      <a:lnTo>
                        <a:pt x="519" y="164"/>
                      </a:lnTo>
                      <a:lnTo>
                        <a:pt x="514" y="164"/>
                      </a:lnTo>
                      <a:lnTo>
                        <a:pt x="510" y="164"/>
                      </a:lnTo>
                      <a:lnTo>
                        <a:pt x="505" y="164"/>
                      </a:lnTo>
                      <a:lnTo>
                        <a:pt x="500" y="164"/>
                      </a:lnTo>
                      <a:lnTo>
                        <a:pt x="495" y="164"/>
                      </a:lnTo>
                      <a:lnTo>
                        <a:pt x="491" y="164"/>
                      </a:lnTo>
                      <a:lnTo>
                        <a:pt x="486" y="164"/>
                      </a:lnTo>
                      <a:lnTo>
                        <a:pt x="482" y="164"/>
                      </a:lnTo>
                      <a:lnTo>
                        <a:pt x="477" y="164"/>
                      </a:lnTo>
                      <a:lnTo>
                        <a:pt x="473" y="164"/>
                      </a:lnTo>
                      <a:lnTo>
                        <a:pt x="468" y="164"/>
                      </a:lnTo>
                      <a:lnTo>
                        <a:pt x="463" y="164"/>
                      </a:lnTo>
                      <a:lnTo>
                        <a:pt x="458" y="164"/>
                      </a:lnTo>
                      <a:lnTo>
                        <a:pt x="453" y="0"/>
                      </a:lnTo>
                      <a:lnTo>
                        <a:pt x="449" y="3"/>
                      </a:lnTo>
                      <a:lnTo>
                        <a:pt x="444" y="7"/>
                      </a:lnTo>
                      <a:lnTo>
                        <a:pt x="439" y="10"/>
                      </a:lnTo>
                      <a:lnTo>
                        <a:pt x="434" y="14"/>
                      </a:lnTo>
                      <a:lnTo>
                        <a:pt x="430" y="16"/>
                      </a:lnTo>
                      <a:lnTo>
                        <a:pt x="425" y="19"/>
                      </a:lnTo>
                      <a:lnTo>
                        <a:pt x="420" y="23"/>
                      </a:lnTo>
                      <a:lnTo>
                        <a:pt x="415" y="25"/>
                      </a:lnTo>
                      <a:lnTo>
                        <a:pt x="410" y="28"/>
                      </a:lnTo>
                      <a:lnTo>
                        <a:pt x="407" y="31"/>
                      </a:lnTo>
                      <a:lnTo>
                        <a:pt x="402" y="34"/>
                      </a:lnTo>
                      <a:lnTo>
                        <a:pt x="397" y="36"/>
                      </a:lnTo>
                      <a:lnTo>
                        <a:pt x="392" y="39"/>
                      </a:lnTo>
                      <a:lnTo>
                        <a:pt x="388" y="42"/>
                      </a:lnTo>
                      <a:lnTo>
                        <a:pt x="383" y="44"/>
                      </a:lnTo>
                      <a:lnTo>
                        <a:pt x="378" y="48"/>
                      </a:lnTo>
                      <a:lnTo>
                        <a:pt x="373" y="50"/>
                      </a:lnTo>
                      <a:lnTo>
                        <a:pt x="369" y="52"/>
                      </a:lnTo>
                      <a:lnTo>
                        <a:pt x="364" y="55"/>
                      </a:lnTo>
                      <a:lnTo>
                        <a:pt x="359" y="57"/>
                      </a:lnTo>
                      <a:lnTo>
                        <a:pt x="354" y="60"/>
                      </a:lnTo>
                      <a:lnTo>
                        <a:pt x="349" y="62"/>
                      </a:lnTo>
                      <a:lnTo>
                        <a:pt x="345" y="64"/>
                      </a:lnTo>
                      <a:lnTo>
                        <a:pt x="340" y="67"/>
                      </a:lnTo>
                      <a:lnTo>
                        <a:pt x="335" y="68"/>
                      </a:lnTo>
                      <a:lnTo>
                        <a:pt x="330" y="71"/>
                      </a:lnTo>
                      <a:lnTo>
                        <a:pt x="325" y="73"/>
                      </a:lnTo>
                      <a:lnTo>
                        <a:pt x="321" y="75"/>
                      </a:lnTo>
                      <a:lnTo>
                        <a:pt x="317" y="77"/>
                      </a:lnTo>
                      <a:lnTo>
                        <a:pt x="312" y="80"/>
                      </a:lnTo>
                      <a:lnTo>
                        <a:pt x="307" y="81"/>
                      </a:lnTo>
                      <a:lnTo>
                        <a:pt x="303" y="83"/>
                      </a:lnTo>
                      <a:lnTo>
                        <a:pt x="298" y="85"/>
                      </a:lnTo>
                      <a:lnTo>
                        <a:pt x="293" y="87"/>
                      </a:lnTo>
                      <a:lnTo>
                        <a:pt x="288" y="89"/>
                      </a:lnTo>
                      <a:lnTo>
                        <a:pt x="284" y="91"/>
                      </a:lnTo>
                      <a:lnTo>
                        <a:pt x="279" y="92"/>
                      </a:lnTo>
                      <a:lnTo>
                        <a:pt x="274" y="95"/>
                      </a:lnTo>
                      <a:lnTo>
                        <a:pt x="269" y="96"/>
                      </a:lnTo>
                      <a:lnTo>
                        <a:pt x="264" y="98"/>
                      </a:lnTo>
                      <a:lnTo>
                        <a:pt x="260" y="99"/>
                      </a:lnTo>
                      <a:lnTo>
                        <a:pt x="255" y="101"/>
                      </a:lnTo>
                      <a:lnTo>
                        <a:pt x="250" y="103"/>
                      </a:lnTo>
                      <a:lnTo>
                        <a:pt x="245" y="104"/>
                      </a:lnTo>
                      <a:lnTo>
                        <a:pt x="240" y="106"/>
                      </a:lnTo>
                      <a:lnTo>
                        <a:pt x="236" y="106"/>
                      </a:lnTo>
                      <a:lnTo>
                        <a:pt x="231" y="108"/>
                      </a:lnTo>
                      <a:lnTo>
                        <a:pt x="227" y="109"/>
                      </a:lnTo>
                      <a:lnTo>
                        <a:pt x="223" y="110"/>
                      </a:lnTo>
                      <a:lnTo>
                        <a:pt x="218" y="112"/>
                      </a:lnTo>
                      <a:lnTo>
                        <a:pt x="213" y="114"/>
                      </a:lnTo>
                      <a:lnTo>
                        <a:pt x="208" y="115"/>
                      </a:lnTo>
                      <a:lnTo>
                        <a:pt x="203" y="116"/>
                      </a:lnTo>
                      <a:lnTo>
                        <a:pt x="199" y="117"/>
                      </a:lnTo>
                      <a:lnTo>
                        <a:pt x="194" y="118"/>
                      </a:lnTo>
                      <a:lnTo>
                        <a:pt x="189" y="120"/>
                      </a:lnTo>
                      <a:lnTo>
                        <a:pt x="184" y="121"/>
                      </a:lnTo>
                      <a:lnTo>
                        <a:pt x="179" y="122"/>
                      </a:lnTo>
                      <a:lnTo>
                        <a:pt x="175" y="123"/>
                      </a:lnTo>
                      <a:lnTo>
                        <a:pt x="170" y="124"/>
                      </a:lnTo>
                      <a:lnTo>
                        <a:pt x="165" y="125"/>
                      </a:lnTo>
                      <a:lnTo>
                        <a:pt x="160" y="126"/>
                      </a:lnTo>
                      <a:lnTo>
                        <a:pt x="156" y="126"/>
                      </a:lnTo>
                      <a:lnTo>
                        <a:pt x="152" y="128"/>
                      </a:lnTo>
                      <a:lnTo>
                        <a:pt x="147" y="129"/>
                      </a:lnTo>
                      <a:lnTo>
                        <a:pt x="142" y="130"/>
                      </a:lnTo>
                      <a:lnTo>
                        <a:pt x="138" y="131"/>
                      </a:lnTo>
                      <a:lnTo>
                        <a:pt x="133" y="132"/>
                      </a:lnTo>
                      <a:lnTo>
                        <a:pt x="128" y="133"/>
                      </a:lnTo>
                      <a:lnTo>
                        <a:pt x="123" y="133"/>
                      </a:lnTo>
                      <a:lnTo>
                        <a:pt x="118" y="134"/>
                      </a:lnTo>
                      <a:lnTo>
                        <a:pt x="114" y="136"/>
                      </a:lnTo>
                      <a:lnTo>
                        <a:pt x="109" y="136"/>
                      </a:lnTo>
                      <a:lnTo>
                        <a:pt x="104" y="137"/>
                      </a:lnTo>
                      <a:lnTo>
                        <a:pt x="99" y="138"/>
                      </a:lnTo>
                      <a:lnTo>
                        <a:pt x="95" y="138"/>
                      </a:lnTo>
                      <a:lnTo>
                        <a:pt x="90" y="139"/>
                      </a:lnTo>
                      <a:lnTo>
                        <a:pt x="85" y="140"/>
                      </a:lnTo>
                      <a:lnTo>
                        <a:pt x="80" y="140"/>
                      </a:lnTo>
                      <a:lnTo>
                        <a:pt x="75" y="141"/>
                      </a:lnTo>
                      <a:lnTo>
                        <a:pt x="72" y="141"/>
                      </a:lnTo>
                      <a:lnTo>
                        <a:pt x="67" y="142"/>
                      </a:lnTo>
                      <a:lnTo>
                        <a:pt x="62" y="144"/>
                      </a:lnTo>
                      <a:lnTo>
                        <a:pt x="57" y="144"/>
                      </a:lnTo>
                      <a:lnTo>
                        <a:pt x="53" y="145"/>
                      </a:lnTo>
                      <a:lnTo>
                        <a:pt x="48" y="145"/>
                      </a:lnTo>
                      <a:lnTo>
                        <a:pt x="43" y="146"/>
                      </a:lnTo>
                      <a:lnTo>
                        <a:pt x="38" y="146"/>
                      </a:lnTo>
                      <a:lnTo>
                        <a:pt x="34" y="147"/>
                      </a:lnTo>
                      <a:lnTo>
                        <a:pt x="29" y="147"/>
                      </a:lnTo>
                      <a:lnTo>
                        <a:pt x="24" y="148"/>
                      </a:lnTo>
                      <a:lnTo>
                        <a:pt x="19" y="148"/>
                      </a:lnTo>
                      <a:lnTo>
                        <a:pt x="14" y="148"/>
                      </a:lnTo>
                      <a:lnTo>
                        <a:pt x="10" y="149"/>
                      </a:lnTo>
                      <a:lnTo>
                        <a:pt x="5" y="149"/>
                      </a:lnTo>
                      <a:lnTo>
                        <a:pt x="0" y="150"/>
                      </a:lnTo>
                      <a:lnTo>
                        <a:pt x="0" y="164"/>
                      </a:lnTo>
                      <a:lnTo>
                        <a:pt x="5" y="164"/>
                      </a:lnTo>
                      <a:lnTo>
                        <a:pt x="10" y="164"/>
                      </a:lnTo>
                      <a:lnTo>
                        <a:pt x="14" y="164"/>
                      </a:lnTo>
                      <a:lnTo>
                        <a:pt x="19" y="164"/>
                      </a:lnTo>
                      <a:lnTo>
                        <a:pt x="24" y="164"/>
                      </a:lnTo>
                      <a:lnTo>
                        <a:pt x="29" y="164"/>
                      </a:lnTo>
                      <a:lnTo>
                        <a:pt x="34" y="164"/>
                      </a:lnTo>
                      <a:lnTo>
                        <a:pt x="38" y="164"/>
                      </a:lnTo>
                      <a:lnTo>
                        <a:pt x="43" y="164"/>
                      </a:lnTo>
                      <a:lnTo>
                        <a:pt x="48" y="164"/>
                      </a:lnTo>
                      <a:lnTo>
                        <a:pt x="53" y="164"/>
                      </a:lnTo>
                      <a:lnTo>
                        <a:pt x="57" y="164"/>
                      </a:lnTo>
                      <a:lnTo>
                        <a:pt x="62" y="164"/>
                      </a:lnTo>
                      <a:lnTo>
                        <a:pt x="67" y="164"/>
                      </a:lnTo>
                      <a:lnTo>
                        <a:pt x="72" y="164"/>
                      </a:lnTo>
                      <a:lnTo>
                        <a:pt x="75" y="164"/>
                      </a:lnTo>
                      <a:lnTo>
                        <a:pt x="80" y="164"/>
                      </a:lnTo>
                      <a:lnTo>
                        <a:pt x="85" y="164"/>
                      </a:lnTo>
                      <a:lnTo>
                        <a:pt x="90" y="164"/>
                      </a:lnTo>
                      <a:lnTo>
                        <a:pt x="95" y="164"/>
                      </a:lnTo>
                      <a:lnTo>
                        <a:pt x="99" y="164"/>
                      </a:lnTo>
                      <a:lnTo>
                        <a:pt x="104" y="164"/>
                      </a:lnTo>
                      <a:lnTo>
                        <a:pt x="109" y="164"/>
                      </a:lnTo>
                      <a:lnTo>
                        <a:pt x="114" y="164"/>
                      </a:lnTo>
                      <a:lnTo>
                        <a:pt x="118" y="164"/>
                      </a:lnTo>
                      <a:lnTo>
                        <a:pt x="123" y="164"/>
                      </a:lnTo>
                      <a:lnTo>
                        <a:pt x="128" y="164"/>
                      </a:lnTo>
                      <a:lnTo>
                        <a:pt x="133" y="164"/>
                      </a:lnTo>
                      <a:lnTo>
                        <a:pt x="138" y="164"/>
                      </a:lnTo>
                      <a:lnTo>
                        <a:pt x="142" y="164"/>
                      </a:lnTo>
                      <a:lnTo>
                        <a:pt x="147" y="164"/>
                      </a:lnTo>
                      <a:lnTo>
                        <a:pt x="152" y="164"/>
                      </a:lnTo>
                      <a:lnTo>
                        <a:pt x="156" y="164"/>
                      </a:lnTo>
                      <a:lnTo>
                        <a:pt x="160" y="164"/>
                      </a:lnTo>
                      <a:lnTo>
                        <a:pt x="165" y="164"/>
                      </a:lnTo>
                      <a:lnTo>
                        <a:pt x="170" y="164"/>
                      </a:lnTo>
                      <a:lnTo>
                        <a:pt x="175" y="164"/>
                      </a:lnTo>
                      <a:lnTo>
                        <a:pt x="179" y="164"/>
                      </a:lnTo>
                      <a:lnTo>
                        <a:pt x="184" y="164"/>
                      </a:lnTo>
                      <a:lnTo>
                        <a:pt x="189" y="164"/>
                      </a:lnTo>
                      <a:lnTo>
                        <a:pt x="194" y="164"/>
                      </a:lnTo>
                      <a:lnTo>
                        <a:pt x="199" y="164"/>
                      </a:lnTo>
                      <a:lnTo>
                        <a:pt x="203" y="164"/>
                      </a:lnTo>
                      <a:lnTo>
                        <a:pt x="208" y="164"/>
                      </a:lnTo>
                      <a:lnTo>
                        <a:pt x="213" y="164"/>
                      </a:lnTo>
                      <a:lnTo>
                        <a:pt x="218" y="164"/>
                      </a:lnTo>
                      <a:lnTo>
                        <a:pt x="223" y="164"/>
                      </a:lnTo>
                      <a:lnTo>
                        <a:pt x="227" y="164"/>
                      </a:lnTo>
                      <a:lnTo>
                        <a:pt x="231" y="164"/>
                      </a:lnTo>
                      <a:lnTo>
                        <a:pt x="236" y="164"/>
                      </a:lnTo>
                      <a:lnTo>
                        <a:pt x="240" y="164"/>
                      </a:lnTo>
                      <a:lnTo>
                        <a:pt x="245" y="164"/>
                      </a:lnTo>
                      <a:lnTo>
                        <a:pt x="250" y="164"/>
                      </a:lnTo>
                      <a:lnTo>
                        <a:pt x="255" y="164"/>
                      </a:lnTo>
                      <a:lnTo>
                        <a:pt x="260" y="164"/>
                      </a:lnTo>
                      <a:lnTo>
                        <a:pt x="264" y="164"/>
                      </a:lnTo>
                      <a:lnTo>
                        <a:pt x="269" y="164"/>
                      </a:lnTo>
                      <a:lnTo>
                        <a:pt x="274" y="164"/>
                      </a:lnTo>
                      <a:lnTo>
                        <a:pt x="279" y="164"/>
                      </a:lnTo>
                      <a:lnTo>
                        <a:pt x="284" y="164"/>
                      </a:lnTo>
                      <a:lnTo>
                        <a:pt x="288" y="164"/>
                      </a:lnTo>
                      <a:lnTo>
                        <a:pt x="293" y="164"/>
                      </a:lnTo>
                      <a:lnTo>
                        <a:pt x="298" y="164"/>
                      </a:lnTo>
                      <a:lnTo>
                        <a:pt x="303" y="164"/>
                      </a:lnTo>
                      <a:lnTo>
                        <a:pt x="307" y="164"/>
                      </a:lnTo>
                      <a:lnTo>
                        <a:pt x="312" y="164"/>
                      </a:lnTo>
                      <a:lnTo>
                        <a:pt x="317" y="164"/>
                      </a:lnTo>
                      <a:lnTo>
                        <a:pt x="321" y="164"/>
                      </a:lnTo>
                      <a:lnTo>
                        <a:pt x="325" y="164"/>
                      </a:lnTo>
                      <a:lnTo>
                        <a:pt x="330" y="164"/>
                      </a:lnTo>
                      <a:lnTo>
                        <a:pt x="335" y="164"/>
                      </a:lnTo>
                      <a:lnTo>
                        <a:pt x="340" y="164"/>
                      </a:lnTo>
                      <a:lnTo>
                        <a:pt x="345" y="164"/>
                      </a:lnTo>
                      <a:lnTo>
                        <a:pt x="349" y="164"/>
                      </a:lnTo>
                      <a:lnTo>
                        <a:pt x="354" y="164"/>
                      </a:lnTo>
                      <a:lnTo>
                        <a:pt x="359" y="164"/>
                      </a:lnTo>
                      <a:lnTo>
                        <a:pt x="364" y="164"/>
                      </a:lnTo>
                      <a:lnTo>
                        <a:pt x="369" y="164"/>
                      </a:lnTo>
                      <a:lnTo>
                        <a:pt x="373" y="164"/>
                      </a:lnTo>
                      <a:lnTo>
                        <a:pt x="378" y="164"/>
                      </a:lnTo>
                      <a:lnTo>
                        <a:pt x="383" y="164"/>
                      </a:lnTo>
                      <a:lnTo>
                        <a:pt x="388" y="164"/>
                      </a:lnTo>
                      <a:lnTo>
                        <a:pt x="392" y="164"/>
                      </a:lnTo>
                      <a:lnTo>
                        <a:pt x="397" y="164"/>
                      </a:lnTo>
                      <a:lnTo>
                        <a:pt x="402" y="164"/>
                      </a:lnTo>
                      <a:lnTo>
                        <a:pt x="407" y="164"/>
                      </a:lnTo>
                      <a:lnTo>
                        <a:pt x="410" y="164"/>
                      </a:lnTo>
                      <a:lnTo>
                        <a:pt x="415" y="164"/>
                      </a:lnTo>
                      <a:lnTo>
                        <a:pt x="420" y="164"/>
                      </a:lnTo>
                      <a:lnTo>
                        <a:pt x="425" y="164"/>
                      </a:lnTo>
                      <a:lnTo>
                        <a:pt x="430" y="164"/>
                      </a:lnTo>
                      <a:lnTo>
                        <a:pt x="434" y="164"/>
                      </a:lnTo>
                      <a:lnTo>
                        <a:pt x="439" y="164"/>
                      </a:lnTo>
                      <a:lnTo>
                        <a:pt x="444" y="164"/>
                      </a:lnTo>
                      <a:lnTo>
                        <a:pt x="449" y="164"/>
                      </a:lnTo>
                      <a:lnTo>
                        <a:pt x="453" y="164"/>
                      </a:lnTo>
                      <a:lnTo>
                        <a:pt x="458" y="164"/>
                      </a:lnTo>
                      <a:lnTo>
                        <a:pt x="463" y="164"/>
                      </a:lnTo>
                      <a:lnTo>
                        <a:pt x="468" y="164"/>
                      </a:lnTo>
                      <a:lnTo>
                        <a:pt x="473" y="164"/>
                      </a:lnTo>
                      <a:lnTo>
                        <a:pt x="477" y="164"/>
                      </a:lnTo>
                      <a:lnTo>
                        <a:pt x="482" y="164"/>
                      </a:lnTo>
                      <a:lnTo>
                        <a:pt x="486" y="164"/>
                      </a:lnTo>
                      <a:lnTo>
                        <a:pt x="491" y="164"/>
                      </a:lnTo>
                      <a:lnTo>
                        <a:pt x="495" y="164"/>
                      </a:lnTo>
                      <a:lnTo>
                        <a:pt x="500" y="164"/>
                      </a:lnTo>
                      <a:lnTo>
                        <a:pt x="505" y="164"/>
                      </a:lnTo>
                      <a:lnTo>
                        <a:pt x="510" y="164"/>
                      </a:lnTo>
                      <a:lnTo>
                        <a:pt x="514" y="164"/>
                      </a:lnTo>
                      <a:lnTo>
                        <a:pt x="519" y="164"/>
                      </a:lnTo>
                      <a:lnTo>
                        <a:pt x="524" y="164"/>
                      </a:lnTo>
                      <a:lnTo>
                        <a:pt x="529" y="164"/>
                      </a:lnTo>
                      <a:lnTo>
                        <a:pt x="534" y="164"/>
                      </a:lnTo>
                      <a:lnTo>
                        <a:pt x="538" y="164"/>
                      </a:lnTo>
                      <a:lnTo>
                        <a:pt x="543" y="164"/>
                      </a:lnTo>
                      <a:lnTo>
                        <a:pt x="548" y="164"/>
                      </a:lnTo>
                      <a:lnTo>
                        <a:pt x="553" y="164"/>
                      </a:lnTo>
                      <a:lnTo>
                        <a:pt x="558" y="164"/>
                      </a:lnTo>
                      <a:lnTo>
                        <a:pt x="561" y="164"/>
                      </a:lnTo>
                      <a:lnTo>
                        <a:pt x="566" y="164"/>
                      </a:lnTo>
                      <a:lnTo>
                        <a:pt x="571" y="164"/>
                      </a:lnTo>
                      <a:lnTo>
                        <a:pt x="575" y="164"/>
                      </a:lnTo>
                      <a:lnTo>
                        <a:pt x="580" y="164"/>
                      </a:lnTo>
                      <a:lnTo>
                        <a:pt x="585" y="164"/>
                      </a:lnTo>
                      <a:lnTo>
                        <a:pt x="590" y="164"/>
                      </a:lnTo>
                      <a:lnTo>
                        <a:pt x="595" y="164"/>
                      </a:lnTo>
                      <a:lnTo>
                        <a:pt x="599" y="164"/>
                      </a:lnTo>
                      <a:lnTo>
                        <a:pt x="604" y="164"/>
                      </a:lnTo>
                      <a:lnTo>
                        <a:pt x="609" y="164"/>
                      </a:lnTo>
                      <a:lnTo>
                        <a:pt x="614" y="164"/>
                      </a:lnTo>
                      <a:lnTo>
                        <a:pt x="619" y="164"/>
                      </a:lnTo>
                      <a:lnTo>
                        <a:pt x="623" y="164"/>
                      </a:lnTo>
                      <a:lnTo>
                        <a:pt x="628" y="164"/>
                      </a:lnTo>
                      <a:lnTo>
                        <a:pt x="633" y="164"/>
                      </a:lnTo>
                      <a:lnTo>
                        <a:pt x="638" y="164"/>
                      </a:lnTo>
                      <a:lnTo>
                        <a:pt x="642" y="164"/>
                      </a:lnTo>
                      <a:lnTo>
                        <a:pt x="647" y="164"/>
                      </a:lnTo>
                      <a:lnTo>
                        <a:pt x="652" y="164"/>
                      </a:lnTo>
                      <a:lnTo>
                        <a:pt x="657" y="164"/>
                      </a:lnTo>
                      <a:lnTo>
                        <a:pt x="660" y="164"/>
                      </a:lnTo>
                      <a:lnTo>
                        <a:pt x="665" y="164"/>
                      </a:lnTo>
                      <a:lnTo>
                        <a:pt x="670" y="164"/>
                      </a:lnTo>
                      <a:lnTo>
                        <a:pt x="675" y="164"/>
                      </a:lnTo>
                      <a:lnTo>
                        <a:pt x="680" y="164"/>
                      </a:lnTo>
                      <a:lnTo>
                        <a:pt x="684" y="164"/>
                      </a:lnTo>
                      <a:lnTo>
                        <a:pt x="689" y="164"/>
                      </a:lnTo>
                      <a:lnTo>
                        <a:pt x="694" y="164"/>
                      </a:lnTo>
                      <a:lnTo>
                        <a:pt x="699" y="164"/>
                      </a:lnTo>
                      <a:lnTo>
                        <a:pt x="704" y="164"/>
                      </a:lnTo>
                      <a:lnTo>
                        <a:pt x="708" y="164"/>
                      </a:lnTo>
                      <a:lnTo>
                        <a:pt x="713" y="164"/>
                      </a:lnTo>
                      <a:lnTo>
                        <a:pt x="718" y="164"/>
                      </a:lnTo>
                      <a:lnTo>
                        <a:pt x="723" y="164"/>
                      </a:lnTo>
                      <a:lnTo>
                        <a:pt x="727" y="164"/>
                      </a:lnTo>
                      <a:lnTo>
                        <a:pt x="732" y="164"/>
                      </a:lnTo>
                      <a:lnTo>
                        <a:pt x="737" y="164"/>
                      </a:lnTo>
                      <a:lnTo>
                        <a:pt x="741" y="164"/>
                      </a:lnTo>
                      <a:lnTo>
                        <a:pt x="745" y="164"/>
                      </a:lnTo>
                      <a:lnTo>
                        <a:pt x="750" y="164"/>
                      </a:lnTo>
                      <a:lnTo>
                        <a:pt x="755" y="164"/>
                      </a:lnTo>
                      <a:lnTo>
                        <a:pt x="760" y="164"/>
                      </a:lnTo>
                      <a:lnTo>
                        <a:pt x="765" y="164"/>
                      </a:lnTo>
                      <a:lnTo>
                        <a:pt x="769" y="164"/>
                      </a:lnTo>
                      <a:lnTo>
                        <a:pt x="774" y="164"/>
                      </a:lnTo>
                      <a:lnTo>
                        <a:pt x="779" y="164"/>
                      </a:lnTo>
                      <a:lnTo>
                        <a:pt x="784" y="164"/>
                      </a:lnTo>
                      <a:lnTo>
                        <a:pt x="788" y="164"/>
                      </a:lnTo>
                      <a:lnTo>
                        <a:pt x="793" y="164"/>
                      </a:lnTo>
                      <a:lnTo>
                        <a:pt x="798" y="164"/>
                      </a:lnTo>
                      <a:lnTo>
                        <a:pt x="803" y="164"/>
                      </a:lnTo>
                      <a:lnTo>
                        <a:pt x="808" y="164"/>
                      </a:lnTo>
                      <a:lnTo>
                        <a:pt x="812" y="164"/>
                      </a:lnTo>
                      <a:lnTo>
                        <a:pt x="816" y="164"/>
                      </a:lnTo>
                      <a:lnTo>
                        <a:pt x="821" y="164"/>
                      </a:lnTo>
                      <a:lnTo>
                        <a:pt x="826" y="164"/>
                      </a:lnTo>
                      <a:lnTo>
                        <a:pt x="830" y="164"/>
                      </a:lnTo>
                      <a:lnTo>
                        <a:pt x="835" y="164"/>
                      </a:lnTo>
                      <a:lnTo>
                        <a:pt x="840" y="164"/>
                      </a:lnTo>
                      <a:lnTo>
                        <a:pt x="845" y="164"/>
                      </a:lnTo>
                      <a:lnTo>
                        <a:pt x="849" y="164"/>
                      </a:lnTo>
                      <a:lnTo>
                        <a:pt x="854" y="164"/>
                      </a:lnTo>
                      <a:lnTo>
                        <a:pt x="859" y="164"/>
                      </a:lnTo>
                      <a:lnTo>
                        <a:pt x="864" y="164"/>
                      </a:lnTo>
                      <a:lnTo>
                        <a:pt x="869" y="164"/>
                      </a:lnTo>
                      <a:lnTo>
                        <a:pt x="873" y="164"/>
                      </a:lnTo>
                      <a:lnTo>
                        <a:pt x="878" y="164"/>
                      </a:lnTo>
                      <a:lnTo>
                        <a:pt x="883" y="164"/>
                      </a:lnTo>
                      <a:lnTo>
                        <a:pt x="888" y="164"/>
                      </a:lnTo>
                      <a:lnTo>
                        <a:pt x="893" y="164"/>
                      </a:lnTo>
                      <a:lnTo>
                        <a:pt x="897" y="164"/>
                      </a:lnTo>
                      <a:lnTo>
                        <a:pt x="902" y="164"/>
                      </a:lnTo>
                      <a:lnTo>
                        <a:pt x="906" y="164"/>
                      </a:lnTo>
                      <a:lnTo>
                        <a:pt x="910" y="164"/>
                      </a:lnTo>
                      <a:lnTo>
                        <a:pt x="915" y="164"/>
                      </a:lnTo>
                      <a:lnTo>
                        <a:pt x="920" y="164"/>
                      </a:lnTo>
                      <a:lnTo>
                        <a:pt x="925" y="164"/>
                      </a:lnTo>
                      <a:lnTo>
                        <a:pt x="930" y="164"/>
                      </a:lnTo>
                      <a:lnTo>
                        <a:pt x="934" y="164"/>
                      </a:lnTo>
                      <a:lnTo>
                        <a:pt x="939" y="164"/>
                      </a:lnTo>
                      <a:lnTo>
                        <a:pt x="944" y="164"/>
                      </a:lnTo>
                    </a:path>
                  </a:pathLst>
                </a:custGeom>
                <a:solidFill>
                  <a:srgbClr val="CC0000"/>
                </a:solidFill>
                <a:ln w="12700" cap="rnd">
                  <a:noFill/>
                  <a:round/>
                  <a:headEnd/>
                  <a:tailEnd/>
                </a:ln>
              </p:spPr>
              <p:txBody>
                <a:bodyPr/>
                <a:lstStyle/>
                <a:p>
                  <a:endParaRPr lang="en-US"/>
                </a:p>
              </p:txBody>
            </p:sp>
            <p:sp>
              <p:nvSpPr>
                <p:cNvPr id="14357" name="Line 12"/>
                <p:cNvSpPr>
                  <a:spLocks noChangeShapeType="1"/>
                </p:cNvSpPr>
                <p:nvPr/>
              </p:nvSpPr>
              <p:spPr bwMode="auto">
                <a:xfrm>
                  <a:off x="2538" y="2644"/>
                  <a:ext cx="2845" cy="0"/>
                </a:xfrm>
                <a:prstGeom prst="line">
                  <a:avLst/>
                </a:prstGeom>
                <a:noFill/>
                <a:ln w="12700">
                  <a:solidFill>
                    <a:srgbClr val="000000"/>
                  </a:solidFill>
                  <a:round/>
                  <a:headEnd/>
                  <a:tailEnd/>
                </a:ln>
              </p:spPr>
              <p:txBody>
                <a:bodyPr wrap="none" anchor="ctr"/>
                <a:lstStyle/>
                <a:p>
                  <a:endParaRPr lang="en-US"/>
                </a:p>
              </p:txBody>
            </p:sp>
            <p:sp>
              <p:nvSpPr>
                <p:cNvPr id="14358" name="Rectangle 13"/>
                <p:cNvSpPr>
                  <a:spLocks noChangeArrowheads="1"/>
                </p:cNvSpPr>
                <p:nvPr/>
              </p:nvSpPr>
              <p:spPr bwMode="auto">
                <a:xfrm>
                  <a:off x="3325" y="3095"/>
                  <a:ext cx="103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Critical Values</a:t>
                  </a:r>
                </a:p>
              </p:txBody>
            </p:sp>
            <p:sp>
              <p:nvSpPr>
                <p:cNvPr id="14359" name="Rectangle 14"/>
                <p:cNvSpPr>
                  <a:spLocks noChangeArrowheads="1"/>
                </p:cNvSpPr>
                <p:nvPr/>
              </p:nvSpPr>
              <p:spPr bwMode="auto">
                <a:xfrm>
                  <a:off x="3093" y="2384"/>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14360" name="Rectangle 15"/>
                <p:cNvSpPr>
                  <a:spLocks noChangeArrowheads="1"/>
                </p:cNvSpPr>
                <p:nvPr/>
              </p:nvSpPr>
              <p:spPr bwMode="auto">
                <a:xfrm>
                  <a:off x="3463" y="996"/>
                  <a:ext cx="1222" cy="229"/>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 Regions</a:t>
                  </a:r>
                </a:p>
              </p:txBody>
            </p:sp>
            <p:graphicFrame>
              <p:nvGraphicFramePr>
                <p:cNvPr id="14341" name="Object 16">
                  <a:hlinkClick r:id="" action="ppaction://ole?verb=0"/>
                </p:cNvPr>
                <p:cNvGraphicFramePr>
                  <a:graphicFrameLocks/>
                </p:cNvGraphicFramePr>
                <p:nvPr/>
              </p:nvGraphicFramePr>
              <p:xfrm>
                <a:off x="2612" y="2677"/>
                <a:ext cx="983" cy="275"/>
              </p:xfrm>
              <a:graphic>
                <a:graphicData uri="http://schemas.openxmlformats.org/presentationml/2006/ole">
                  <mc:AlternateContent xmlns:mc="http://schemas.openxmlformats.org/markup-compatibility/2006">
                    <mc:Choice xmlns:v="urn:schemas-microsoft-com:vml" Requires="v">
                      <p:oleObj spid="_x0000_s164944" name="Equation" r:id="rId4" imgW="1168200" imgH="338040" progId="Equation.2">
                        <p:embed/>
                      </p:oleObj>
                    </mc:Choice>
                    <mc:Fallback>
                      <p:oleObj name="Equation" r:id="rId4" imgW="1168200" imgH="338040" progId="Equation.2">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2" y="2677"/>
                              <a:ext cx="983"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17">
                  <a:hlinkClick r:id="" action="ppaction://ole?verb=0"/>
                </p:cNvPr>
                <p:cNvGraphicFramePr>
                  <a:graphicFrameLocks/>
                </p:cNvGraphicFramePr>
                <p:nvPr/>
              </p:nvGraphicFramePr>
              <p:xfrm>
                <a:off x="4584" y="2665"/>
                <a:ext cx="895" cy="287"/>
              </p:xfrm>
              <a:graphic>
                <a:graphicData uri="http://schemas.openxmlformats.org/presentationml/2006/ole">
                  <mc:AlternateContent xmlns:mc="http://schemas.openxmlformats.org/markup-compatibility/2006">
                    <mc:Choice xmlns:v="urn:schemas-microsoft-com:vml" Requires="v">
                      <p:oleObj spid="_x0000_s164945" name="Equation" r:id="rId6" imgW="1023840" imgH="339480" progId="Equation.2">
                        <p:embed/>
                      </p:oleObj>
                    </mc:Choice>
                    <mc:Fallback>
                      <p:oleObj name="Equation" r:id="rId6" imgW="1023840" imgH="339480" progId="Equation.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4" y="2665"/>
                              <a:ext cx="89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61" name="Line 18"/>
                <p:cNvSpPr>
                  <a:spLocks noChangeShapeType="1"/>
                </p:cNvSpPr>
                <p:nvPr/>
              </p:nvSpPr>
              <p:spPr bwMode="auto">
                <a:xfrm flipV="1">
                  <a:off x="2984" y="2458"/>
                  <a:ext cx="0" cy="237"/>
                </a:xfrm>
                <a:prstGeom prst="line">
                  <a:avLst/>
                </a:prstGeom>
                <a:noFill/>
                <a:ln w="25400">
                  <a:solidFill>
                    <a:srgbClr val="000000"/>
                  </a:solidFill>
                  <a:round/>
                  <a:headEnd/>
                  <a:tailEnd/>
                </a:ln>
              </p:spPr>
              <p:txBody>
                <a:bodyPr wrap="none" anchor="ctr"/>
                <a:lstStyle/>
                <a:p>
                  <a:endParaRPr lang="en-US"/>
                </a:p>
              </p:txBody>
            </p:sp>
            <p:sp>
              <p:nvSpPr>
                <p:cNvPr id="14362" name="Line 19"/>
                <p:cNvSpPr>
                  <a:spLocks noChangeShapeType="1"/>
                </p:cNvSpPr>
                <p:nvPr/>
              </p:nvSpPr>
              <p:spPr bwMode="auto">
                <a:xfrm flipV="1">
                  <a:off x="4923" y="2472"/>
                  <a:ext cx="0" cy="237"/>
                </a:xfrm>
                <a:prstGeom prst="line">
                  <a:avLst/>
                </a:prstGeom>
                <a:noFill/>
                <a:ln w="25400">
                  <a:solidFill>
                    <a:srgbClr val="000000"/>
                  </a:solidFill>
                  <a:round/>
                  <a:headEnd/>
                  <a:tailEnd/>
                </a:ln>
              </p:spPr>
              <p:txBody>
                <a:bodyPr wrap="none" anchor="ctr"/>
                <a:lstStyle/>
                <a:p>
                  <a:endParaRPr lang="en-US"/>
                </a:p>
              </p:txBody>
            </p:sp>
            <p:sp>
              <p:nvSpPr>
                <p:cNvPr id="14363" name="Line 20"/>
                <p:cNvSpPr>
                  <a:spLocks noChangeShapeType="1"/>
                </p:cNvSpPr>
                <p:nvPr/>
              </p:nvSpPr>
              <p:spPr bwMode="auto">
                <a:xfrm flipV="1">
                  <a:off x="4433" y="2868"/>
                  <a:ext cx="406" cy="304"/>
                </a:xfrm>
                <a:prstGeom prst="line">
                  <a:avLst/>
                </a:prstGeom>
                <a:noFill/>
                <a:ln w="12700">
                  <a:solidFill>
                    <a:srgbClr val="000000"/>
                  </a:solidFill>
                  <a:round/>
                  <a:headEnd/>
                  <a:tailEnd type="triangle" w="med" len="med"/>
                </a:ln>
              </p:spPr>
              <p:txBody>
                <a:bodyPr wrap="none" anchor="ctr"/>
                <a:lstStyle/>
                <a:p>
                  <a:endParaRPr lang="en-US"/>
                </a:p>
              </p:txBody>
            </p:sp>
            <p:sp>
              <p:nvSpPr>
                <p:cNvPr id="14364" name="Line 21"/>
                <p:cNvSpPr>
                  <a:spLocks noChangeShapeType="1"/>
                </p:cNvSpPr>
                <p:nvPr/>
              </p:nvSpPr>
              <p:spPr bwMode="auto">
                <a:xfrm flipH="1" flipV="1">
                  <a:off x="3001" y="2818"/>
                  <a:ext cx="304" cy="330"/>
                </a:xfrm>
                <a:prstGeom prst="line">
                  <a:avLst/>
                </a:prstGeom>
                <a:noFill/>
                <a:ln w="12700">
                  <a:solidFill>
                    <a:srgbClr val="000000"/>
                  </a:solidFill>
                  <a:round/>
                  <a:headEnd/>
                  <a:tailEnd type="triangle" w="med" len="med"/>
                </a:ln>
              </p:spPr>
              <p:txBody>
                <a:bodyPr wrap="none" anchor="ctr"/>
                <a:lstStyle/>
                <a:p>
                  <a:endParaRPr lang="en-US"/>
                </a:p>
              </p:txBody>
            </p:sp>
            <p:graphicFrame>
              <p:nvGraphicFramePr>
                <p:cNvPr id="14343" name="Object 22">
                  <a:hlinkClick r:id="" action="ppaction://ole?verb=0"/>
                </p:cNvPr>
                <p:cNvGraphicFramePr>
                  <a:graphicFrameLocks/>
                </p:cNvGraphicFramePr>
                <p:nvPr/>
              </p:nvGraphicFramePr>
              <p:xfrm>
                <a:off x="2602" y="1982"/>
                <a:ext cx="1409" cy="442"/>
              </p:xfrm>
              <a:graphic>
                <a:graphicData uri="http://schemas.openxmlformats.org/presentationml/2006/ole">
                  <mc:AlternateContent xmlns:mc="http://schemas.openxmlformats.org/markup-compatibility/2006">
                    <mc:Choice xmlns:v="urn:schemas-microsoft-com:vml" Requires="v">
                      <p:oleObj spid="_x0000_s164946" name="Equation" r:id="rId8" imgW="1161720" imgH="376200" progId="Equation.2">
                        <p:embed/>
                      </p:oleObj>
                    </mc:Choice>
                    <mc:Fallback>
                      <p:oleObj name="Equation" r:id="rId8" imgW="1161720" imgH="376200" progId="Equation.2">
                        <p:embed/>
                        <p:pic>
                          <p:nvPicPr>
                            <p:cNvPr id="0" name="Object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2" y="1982"/>
                              <a:ext cx="14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65" name="Arc 23"/>
                <p:cNvSpPr>
                  <a:spLocks/>
                </p:cNvSpPr>
                <p:nvPr/>
              </p:nvSpPr>
              <p:spPr bwMode="auto">
                <a:xfrm>
                  <a:off x="4861" y="1161"/>
                  <a:ext cx="448" cy="1396"/>
                </a:xfrm>
                <a:custGeom>
                  <a:avLst/>
                  <a:gdLst>
                    <a:gd name="T0" fmla="*/ 0 w 21600"/>
                    <a:gd name="T1" fmla="*/ 0 h 21600"/>
                    <a:gd name="T2" fmla="*/ 448 w 21600"/>
                    <a:gd name="T3" fmla="*/ 1396 h 21600"/>
                    <a:gd name="T4" fmla="*/ 0 w 21600"/>
                    <a:gd name="T5" fmla="*/ 13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000000"/>
                  </a:solidFill>
                  <a:round/>
                  <a:headEnd/>
                  <a:tailEnd type="triangle" w="med" len="med"/>
                </a:ln>
              </p:spPr>
              <p:txBody>
                <a:bodyPr wrap="none" anchor="ctr"/>
                <a:lstStyle/>
                <a:p>
                  <a:endParaRPr lang="en-US"/>
                </a:p>
              </p:txBody>
            </p:sp>
            <p:sp>
              <p:nvSpPr>
                <p:cNvPr id="14366" name="Arc 24"/>
                <p:cNvSpPr>
                  <a:spLocks/>
                </p:cNvSpPr>
                <p:nvPr/>
              </p:nvSpPr>
              <p:spPr bwMode="auto">
                <a:xfrm>
                  <a:off x="2578" y="1113"/>
                  <a:ext cx="760" cy="1468"/>
                </a:xfrm>
                <a:custGeom>
                  <a:avLst/>
                  <a:gdLst>
                    <a:gd name="T0" fmla="*/ 0 w 21600"/>
                    <a:gd name="T1" fmla="*/ 1468 h 21600"/>
                    <a:gd name="T2" fmla="*/ 759 w 21600"/>
                    <a:gd name="T3" fmla="*/ 0 h 21600"/>
                    <a:gd name="T4" fmla="*/ 760 w 21600"/>
                    <a:gd name="T5" fmla="*/ 14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3" y="15"/>
                        <a:pt x="21572" y="0"/>
                      </a:cubicBezTo>
                    </a:path>
                    <a:path w="21600" h="21600" stroke="0" extrusionOk="0">
                      <a:moveTo>
                        <a:pt x="0" y="21600"/>
                      </a:moveTo>
                      <a:cubicBezTo>
                        <a:pt x="0" y="9681"/>
                        <a:pt x="9653" y="15"/>
                        <a:pt x="21572" y="0"/>
                      </a:cubicBezTo>
                      <a:lnTo>
                        <a:pt x="21600" y="21600"/>
                      </a:lnTo>
                      <a:close/>
                    </a:path>
                  </a:pathLst>
                </a:custGeom>
                <a:noFill/>
                <a:ln w="25400" cap="rnd">
                  <a:solidFill>
                    <a:srgbClr val="000000"/>
                  </a:solidFill>
                  <a:round/>
                  <a:headEnd type="triangle" w="med" len="med"/>
                  <a:tailEnd/>
                </a:ln>
              </p:spPr>
              <p:txBody>
                <a:bodyPr wrap="none" anchor="ctr"/>
                <a:lstStyle/>
                <a:p>
                  <a:endParaRPr lang="en-US"/>
                </a:p>
              </p:txBody>
            </p:sp>
          </p:grpSp>
          <p:graphicFrame>
            <p:nvGraphicFramePr>
              <p:cNvPr id="14340" name="Object 26">
                <a:hlinkClick r:id="" action="ppaction://ole?verb=0"/>
              </p:cNvPr>
              <p:cNvGraphicFramePr>
                <a:graphicFrameLocks/>
              </p:cNvGraphicFramePr>
              <p:nvPr/>
            </p:nvGraphicFramePr>
            <p:xfrm>
              <a:off x="4967" y="1930"/>
              <a:ext cx="458" cy="388"/>
            </p:xfrm>
            <a:graphic>
              <a:graphicData uri="http://schemas.openxmlformats.org/presentationml/2006/ole">
                <mc:AlternateContent xmlns:mc="http://schemas.openxmlformats.org/markup-compatibility/2006">
                  <mc:Choice xmlns:v="urn:schemas-microsoft-com:vml" Requires="v">
                    <p:oleObj spid="_x0000_s164947" name="Equation" r:id="rId10" imgW="544320" imgH="392040" progId="Equation.2">
                      <p:embed/>
                    </p:oleObj>
                  </mc:Choice>
                  <mc:Fallback>
                    <p:oleObj name="Equation" r:id="rId10" imgW="544320" imgH="392040" progId="Equation.2">
                      <p:embed/>
                      <p:pic>
                        <p:nvPicPr>
                          <p:cNvPr id="0" name="Object 2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 y="1930"/>
                            <a:ext cx="45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4338" name="Object 28">
              <a:hlinkClick r:id="" action="ppaction://ole?verb=0"/>
            </p:cNvPr>
            <p:cNvGraphicFramePr>
              <a:graphicFrameLocks/>
            </p:cNvGraphicFramePr>
            <p:nvPr/>
          </p:nvGraphicFramePr>
          <p:xfrm>
            <a:off x="336" y="1248"/>
            <a:ext cx="1744" cy="1353"/>
          </p:xfrm>
          <a:graphic>
            <a:graphicData uri="http://schemas.openxmlformats.org/presentationml/2006/ole">
              <mc:AlternateContent xmlns:mc="http://schemas.openxmlformats.org/markup-compatibility/2006">
                <mc:Choice xmlns:v="urn:schemas-microsoft-com:vml" Requires="v">
                  <p:oleObj spid="_x0000_s164948" name="Equation" r:id="rId12" imgW="658800" imgH="430200" progId="Equation.2">
                    <p:embed/>
                  </p:oleObj>
                </mc:Choice>
                <mc:Fallback>
                  <p:oleObj name="Equation" r:id="rId12" imgW="658800" imgH="430200" progId="Equation.2">
                    <p:embed/>
                    <p:pic>
                      <p:nvPicPr>
                        <p:cNvPr id="0" name="Object 2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1248"/>
                          <a:ext cx="1744" cy="135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4339" name="Object 29">
              <a:hlinkClick r:id="" action="ppaction://ole?verb=0"/>
            </p:cNvPr>
            <p:cNvGraphicFramePr>
              <a:graphicFrameLocks/>
            </p:cNvGraphicFramePr>
            <p:nvPr/>
          </p:nvGraphicFramePr>
          <p:xfrm>
            <a:off x="336" y="2890"/>
            <a:ext cx="1057" cy="262"/>
          </p:xfrm>
          <a:graphic>
            <a:graphicData uri="http://schemas.openxmlformats.org/presentationml/2006/ole">
              <mc:AlternateContent xmlns:mc="http://schemas.openxmlformats.org/markup-compatibility/2006">
                <mc:Choice xmlns:v="urn:schemas-microsoft-com:vml" Requires="v">
                  <p:oleObj spid="_x0000_s164949" name="Equation" r:id="rId14" imgW="925200" imgH="201600" progId="Equation.2">
                    <p:embed/>
                  </p:oleObj>
                </mc:Choice>
                <mc:Fallback>
                  <p:oleObj name="Equation" r:id="rId14" imgW="925200" imgH="201600" progId="Equation.2">
                    <p:embed/>
                    <p:pic>
                      <p:nvPicPr>
                        <p:cNvPr id="0" name="Object 2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 y="2890"/>
                          <a:ext cx="1057" cy="262"/>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defTabSz="914400"/>
            <a:r>
              <a:rPr lang="en-US"/>
              <a:t>Significance level</a:t>
            </a:r>
          </a:p>
        </p:txBody>
      </p:sp>
      <p:sp>
        <p:nvSpPr>
          <p:cNvPr id="189443" name="Rectangle 3"/>
          <p:cNvSpPr>
            <a:spLocks noGrp="1" noChangeArrowheads="1"/>
          </p:cNvSpPr>
          <p:nvPr>
            <p:ph type="body" idx="1"/>
          </p:nvPr>
        </p:nvSpPr>
        <p:spPr>
          <a:xfrm>
            <a:off x="838200" y="1639888"/>
            <a:ext cx="8077200" cy="4913312"/>
          </a:xfrm>
          <a:solidFill>
            <a:srgbClr val="CCFFCC"/>
          </a:solidFill>
        </p:spPr>
        <p:txBody>
          <a:bodyPr/>
          <a:lstStyle/>
          <a:p>
            <a:pPr marL="342900" indent="-342900" defTabSz="914400">
              <a:spcBef>
                <a:spcPct val="50000"/>
              </a:spcBef>
            </a:pPr>
            <a:r>
              <a:rPr lang="en-US" sz="2800" dirty="0" smtClean="0"/>
              <a:t>This </a:t>
            </a:r>
            <a:r>
              <a:rPr lang="en-US" sz="2800" dirty="0"/>
              <a:t>level represents the borderline probability between whether an event has occurred by chance or whether an unusual event has taken place</a:t>
            </a:r>
          </a:p>
          <a:p>
            <a:pPr marL="342900" indent="-342900" defTabSz="914400">
              <a:spcBef>
                <a:spcPct val="50000"/>
              </a:spcBef>
            </a:pPr>
            <a:r>
              <a:rPr lang="en-US" sz="2800" dirty="0"/>
              <a:t>Most common significance level used is </a:t>
            </a:r>
            <a:r>
              <a:rPr lang="en-US" sz="2800" b="1" i="1" dirty="0">
                <a:latin typeface="Times New (WE)" pitchFamily="18" charset="-18"/>
              </a:rPr>
              <a:t>0.05,</a:t>
            </a:r>
            <a:r>
              <a:rPr lang="en-US" sz="2800" dirty="0"/>
              <a:t> commonly written as </a:t>
            </a:r>
            <a:r>
              <a:rPr lang="en-US" sz="3200" b="1" i="1" dirty="0">
                <a:latin typeface="Times New (WE)" pitchFamily="18" charset="-18"/>
              </a:rPr>
              <a:t>    </a:t>
            </a:r>
            <a:r>
              <a:rPr lang="en-US" sz="3200" b="1" i="1" dirty="0">
                <a:latin typeface="Times New (WE)" pitchFamily="18" charset="-18"/>
                <a:sym typeface="Symbol" pitchFamily="18" charset="2"/>
              </a:rPr>
              <a:t>= </a:t>
            </a:r>
            <a:r>
              <a:rPr lang="en-US" sz="2800" b="1" i="1" dirty="0">
                <a:latin typeface="Times New (WE)" pitchFamily="18" charset="-18"/>
                <a:sym typeface="Symbol" pitchFamily="18" charset="2"/>
              </a:rPr>
              <a:t>0.05</a:t>
            </a:r>
            <a:endParaRPr lang="en-US" sz="2800" dirty="0"/>
          </a:p>
          <a:p>
            <a:pPr marL="342900" indent="-342900" defTabSz="914400">
              <a:spcBef>
                <a:spcPct val="50000"/>
              </a:spcBef>
            </a:pPr>
            <a:r>
              <a:rPr lang="en-US" sz="2800" b="1" i="1" dirty="0">
                <a:latin typeface="Times New (WE)" pitchFamily="18" charset="-18"/>
              </a:rPr>
              <a:t>5%</a:t>
            </a:r>
            <a:r>
              <a:rPr lang="en-US" sz="2800" dirty="0"/>
              <a:t> significance level says in effect that an event that occurs less than </a:t>
            </a:r>
            <a:r>
              <a:rPr lang="en-US" sz="2800" b="1" i="1" dirty="0">
                <a:latin typeface="Times New (WE)" pitchFamily="18" charset="-18"/>
              </a:rPr>
              <a:t>5%</a:t>
            </a:r>
            <a:r>
              <a:rPr lang="en-US" sz="2800" dirty="0"/>
              <a:t> of the time is considered unusual</a:t>
            </a:r>
            <a:endParaRPr lang="en-US" sz="3600" dirty="0"/>
          </a:p>
        </p:txBody>
      </p:sp>
      <p:graphicFrame>
        <p:nvGraphicFramePr>
          <p:cNvPr id="189444" name="Object 4"/>
          <p:cNvGraphicFramePr>
            <a:graphicFrameLocks noChangeAspect="1"/>
          </p:cNvGraphicFramePr>
          <p:nvPr>
            <p:extLst>
              <p:ext uri="{D42A27DB-BD31-4B8C-83A1-F6EECF244321}">
                <p14:modId xmlns:p14="http://schemas.microsoft.com/office/powerpoint/2010/main" val="563969419"/>
              </p:ext>
            </p:extLst>
          </p:nvPr>
        </p:nvGraphicFramePr>
        <p:xfrm>
          <a:off x="4693752" y="4096544"/>
          <a:ext cx="381000" cy="354013"/>
        </p:xfrm>
        <a:graphic>
          <a:graphicData uri="http://schemas.openxmlformats.org/presentationml/2006/ole">
            <mc:AlternateContent xmlns:mc="http://schemas.openxmlformats.org/markup-compatibility/2006">
              <mc:Choice xmlns:v="urn:schemas-microsoft-com:vml" Requires="v">
                <p:oleObj spid="_x0000_s36879" name="Equation" r:id="rId3" imgW="164880" imgH="152280" progId="Equation.3">
                  <p:embed/>
                </p:oleObj>
              </mc:Choice>
              <mc:Fallback>
                <p:oleObj name="Equation" r:id="rId3" imgW="164880" imgH="152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752" y="4096544"/>
                        <a:ext cx="3810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537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5371" name="Rectangle 4"/>
          <p:cNvSpPr>
            <a:spLocks noGrp="1" noChangeArrowheads="1"/>
          </p:cNvSpPr>
          <p:nvPr>
            <p:ph type="title"/>
          </p:nvPr>
        </p:nvSpPr>
        <p:spPr>
          <a:noFill/>
        </p:spPr>
        <p:txBody>
          <a:bodyPr lIns="90488" tIns="44450" rIns="90488" bIns="44450"/>
          <a:lstStyle/>
          <a:p>
            <a:r>
              <a:rPr lang="en-US" smtClean="0"/>
              <a:t>Two-tailed Test:  Small Sample,</a:t>
            </a:r>
            <a:br>
              <a:rPr lang="en-US" smtClean="0"/>
            </a:br>
            <a:r>
              <a:rPr lang="en-US" smtClean="0">
                <a:latin typeface="Symbol" pitchFamily="18" charset="2"/>
              </a:rPr>
              <a:t></a:t>
            </a:r>
            <a:r>
              <a:rPr lang="en-US" smtClean="0"/>
              <a:t> Unknown, </a:t>
            </a:r>
            <a:r>
              <a:rPr lang="en-US" smtClean="0">
                <a:latin typeface="Symbol" pitchFamily="18" charset="2"/>
              </a:rPr>
              <a:t></a:t>
            </a:r>
            <a:r>
              <a:rPr lang="en-US" smtClean="0"/>
              <a:t> = .05</a:t>
            </a:r>
          </a:p>
        </p:txBody>
      </p:sp>
      <p:grpSp>
        <p:nvGrpSpPr>
          <p:cNvPr id="2" name="Group 32"/>
          <p:cNvGrpSpPr>
            <a:grpSpLocks/>
          </p:cNvGrpSpPr>
          <p:nvPr/>
        </p:nvGrpSpPr>
        <p:grpSpPr bwMode="auto">
          <a:xfrm>
            <a:off x="228600" y="2362200"/>
            <a:ext cx="8640763" cy="3632200"/>
            <a:chOff x="144" y="1488"/>
            <a:chExt cx="5443" cy="2288"/>
          </a:xfrm>
        </p:grpSpPr>
        <p:graphicFrame>
          <p:nvGraphicFramePr>
            <p:cNvPr id="15362" name="Object 5">
              <a:hlinkClick r:id="" action="ppaction://ole?verb=0"/>
            </p:cNvPr>
            <p:cNvGraphicFramePr>
              <a:graphicFrameLocks/>
            </p:cNvGraphicFramePr>
            <p:nvPr/>
          </p:nvGraphicFramePr>
          <p:xfrm>
            <a:off x="2900" y="2387"/>
            <a:ext cx="1878" cy="761"/>
          </p:xfrm>
          <a:graphic>
            <a:graphicData uri="http://schemas.openxmlformats.org/presentationml/2006/ole">
              <mc:AlternateContent xmlns:mc="http://schemas.openxmlformats.org/markup-compatibility/2006">
                <mc:Choice xmlns:v="urn:schemas-microsoft-com:vml" Requires="v">
                  <p:oleObj spid="_x0000_s165981" name="Equation" r:id="rId4" imgW="1993680" imgH="647640" progId="Equation.3">
                    <p:embed/>
                  </p:oleObj>
                </mc:Choice>
                <mc:Fallback>
                  <p:oleObj name="Equation" r:id="rId4" imgW="1993680" imgH="6476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 y="2387"/>
                          <a:ext cx="1878" cy="761"/>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6">
              <a:hlinkClick r:id="" action="ppaction://ole?verb=0"/>
            </p:cNvPr>
            <p:cNvGraphicFramePr>
              <a:graphicFrameLocks/>
            </p:cNvGraphicFramePr>
            <p:nvPr/>
          </p:nvGraphicFramePr>
          <p:xfrm>
            <a:off x="2942" y="3541"/>
            <a:ext cx="2645" cy="235"/>
          </p:xfrm>
          <a:graphic>
            <a:graphicData uri="http://schemas.openxmlformats.org/presentationml/2006/ole">
              <mc:AlternateContent xmlns:mc="http://schemas.openxmlformats.org/markup-compatibility/2006">
                <mc:Choice xmlns:v="urn:schemas-microsoft-com:vml" Requires="v">
                  <p:oleObj spid="_x0000_s165982" name="Equation" r:id="rId6" imgW="2462040" imgH="214200" progId="Equation.2">
                    <p:embed/>
                  </p:oleObj>
                </mc:Choice>
                <mc:Fallback>
                  <p:oleObj name="Equation" r:id="rId6" imgW="2462040" imgH="214200" progId="Equation.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2" y="3541"/>
                          <a:ext cx="2645" cy="23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9"/>
            <p:cNvGrpSpPr>
              <a:grpSpLocks/>
            </p:cNvGrpSpPr>
            <p:nvPr/>
          </p:nvGrpSpPr>
          <p:grpSpPr bwMode="auto">
            <a:xfrm>
              <a:off x="144" y="1488"/>
              <a:ext cx="2539" cy="2280"/>
              <a:chOff x="163" y="1020"/>
              <a:chExt cx="2539" cy="2280"/>
            </a:xfrm>
          </p:grpSpPr>
          <p:grpSp>
            <p:nvGrpSpPr>
              <p:cNvPr id="4" name="Group 27"/>
              <p:cNvGrpSpPr>
                <a:grpSpLocks/>
              </p:cNvGrpSpPr>
              <p:nvPr/>
            </p:nvGrpSpPr>
            <p:grpSpPr bwMode="auto">
              <a:xfrm>
                <a:off x="163" y="1020"/>
                <a:ext cx="2539" cy="2280"/>
                <a:chOff x="163" y="1020"/>
                <a:chExt cx="2539" cy="2280"/>
              </a:xfrm>
            </p:grpSpPr>
            <p:sp>
              <p:nvSpPr>
                <p:cNvPr id="15375" name="Rectangle 7"/>
                <p:cNvSpPr>
                  <a:spLocks noChangeArrowheads="1"/>
                </p:cNvSpPr>
                <p:nvPr/>
              </p:nvSpPr>
              <p:spPr bwMode="auto">
                <a:xfrm>
                  <a:off x="163" y="1020"/>
                  <a:ext cx="2539" cy="2280"/>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15376" name="Freeform 8"/>
                <p:cNvSpPr>
                  <a:spLocks/>
                </p:cNvSpPr>
                <p:nvPr/>
              </p:nvSpPr>
              <p:spPr bwMode="auto">
                <a:xfrm>
                  <a:off x="282" y="1353"/>
                  <a:ext cx="1938" cy="1259"/>
                </a:xfrm>
                <a:custGeom>
                  <a:avLst/>
                  <a:gdLst>
                    <a:gd name="T0" fmla="*/ 58 w 1938"/>
                    <a:gd name="T1" fmla="*/ 1236 h 1259"/>
                    <a:gd name="T2" fmla="*/ 120 w 1938"/>
                    <a:gd name="T3" fmla="*/ 1224 h 1259"/>
                    <a:gd name="T4" fmla="*/ 182 w 1938"/>
                    <a:gd name="T5" fmla="*/ 1207 h 1259"/>
                    <a:gd name="T6" fmla="*/ 244 w 1938"/>
                    <a:gd name="T7" fmla="*/ 1183 h 1259"/>
                    <a:gd name="T8" fmla="*/ 306 w 1938"/>
                    <a:gd name="T9" fmla="*/ 1149 h 1259"/>
                    <a:gd name="T10" fmla="*/ 368 w 1938"/>
                    <a:gd name="T11" fmla="*/ 1104 h 1259"/>
                    <a:gd name="T12" fmla="*/ 430 w 1938"/>
                    <a:gd name="T13" fmla="*/ 1048 h 1259"/>
                    <a:gd name="T14" fmla="*/ 492 w 1938"/>
                    <a:gd name="T15" fmla="*/ 977 h 1259"/>
                    <a:gd name="T16" fmla="*/ 554 w 1938"/>
                    <a:gd name="T17" fmla="*/ 891 h 1259"/>
                    <a:gd name="T18" fmla="*/ 617 w 1938"/>
                    <a:gd name="T19" fmla="*/ 793 h 1259"/>
                    <a:gd name="T20" fmla="*/ 679 w 1938"/>
                    <a:gd name="T21" fmla="*/ 681 h 1259"/>
                    <a:gd name="T22" fmla="*/ 742 w 1938"/>
                    <a:gd name="T23" fmla="*/ 564 h 1259"/>
                    <a:gd name="T24" fmla="*/ 804 w 1938"/>
                    <a:gd name="T25" fmla="*/ 441 h 1259"/>
                    <a:gd name="T26" fmla="*/ 866 w 1938"/>
                    <a:gd name="T27" fmla="*/ 323 h 1259"/>
                    <a:gd name="T28" fmla="*/ 928 w 1938"/>
                    <a:gd name="T29" fmla="*/ 214 h 1259"/>
                    <a:gd name="T30" fmla="*/ 990 w 1938"/>
                    <a:gd name="T31" fmla="*/ 121 h 1259"/>
                    <a:gd name="T32" fmla="*/ 1052 w 1938"/>
                    <a:gd name="T33" fmla="*/ 51 h 1259"/>
                    <a:gd name="T34" fmla="*/ 1114 w 1938"/>
                    <a:gd name="T35" fmla="*/ 10 h 1259"/>
                    <a:gd name="T36" fmla="*/ 1177 w 1938"/>
                    <a:gd name="T37" fmla="*/ 0 h 1259"/>
                    <a:gd name="T38" fmla="*/ 1239 w 1938"/>
                    <a:gd name="T39" fmla="*/ 22 h 1259"/>
                    <a:gd name="T40" fmla="*/ 1301 w 1938"/>
                    <a:gd name="T41" fmla="*/ 74 h 1259"/>
                    <a:gd name="T42" fmla="*/ 1363 w 1938"/>
                    <a:gd name="T43" fmla="*/ 153 h 1259"/>
                    <a:gd name="T44" fmla="*/ 1425 w 1938"/>
                    <a:gd name="T45" fmla="*/ 252 h 1259"/>
                    <a:gd name="T46" fmla="*/ 1487 w 1938"/>
                    <a:gd name="T47" fmla="*/ 366 h 1259"/>
                    <a:gd name="T48" fmla="*/ 1549 w 1938"/>
                    <a:gd name="T49" fmla="*/ 487 h 1259"/>
                    <a:gd name="T50" fmla="*/ 1611 w 1938"/>
                    <a:gd name="T51" fmla="*/ 608 h 1259"/>
                    <a:gd name="T52" fmla="*/ 1673 w 1938"/>
                    <a:gd name="T53" fmla="*/ 725 h 1259"/>
                    <a:gd name="T54" fmla="*/ 1735 w 1938"/>
                    <a:gd name="T55" fmla="*/ 831 h 1259"/>
                    <a:gd name="T56" fmla="*/ 1797 w 1938"/>
                    <a:gd name="T57" fmla="*/ 926 h 1259"/>
                    <a:gd name="T58" fmla="*/ 1860 w 1938"/>
                    <a:gd name="T59" fmla="*/ 1005 h 1259"/>
                    <a:gd name="T60" fmla="*/ 1922 w 1938"/>
                    <a:gd name="T61" fmla="*/ 1070 h 1259"/>
                    <a:gd name="T62" fmla="*/ 1895 w 1938"/>
                    <a:gd name="T63" fmla="*/ 1258 h 1259"/>
                    <a:gd name="T64" fmla="*/ 1833 w 1938"/>
                    <a:gd name="T65" fmla="*/ 1258 h 1259"/>
                    <a:gd name="T66" fmla="*/ 1771 w 1938"/>
                    <a:gd name="T67" fmla="*/ 1258 h 1259"/>
                    <a:gd name="T68" fmla="*/ 1709 w 1938"/>
                    <a:gd name="T69" fmla="*/ 1258 h 1259"/>
                    <a:gd name="T70" fmla="*/ 1646 w 1938"/>
                    <a:gd name="T71" fmla="*/ 1258 h 1259"/>
                    <a:gd name="T72" fmla="*/ 1584 w 1938"/>
                    <a:gd name="T73" fmla="*/ 1258 h 1259"/>
                    <a:gd name="T74" fmla="*/ 1521 w 1938"/>
                    <a:gd name="T75" fmla="*/ 1258 h 1259"/>
                    <a:gd name="T76" fmla="*/ 1459 w 1938"/>
                    <a:gd name="T77" fmla="*/ 1258 h 1259"/>
                    <a:gd name="T78" fmla="*/ 1397 w 1938"/>
                    <a:gd name="T79" fmla="*/ 1258 h 1259"/>
                    <a:gd name="T80" fmla="*/ 1335 w 1938"/>
                    <a:gd name="T81" fmla="*/ 1258 h 1259"/>
                    <a:gd name="T82" fmla="*/ 1273 w 1938"/>
                    <a:gd name="T83" fmla="*/ 1258 h 1259"/>
                    <a:gd name="T84" fmla="*/ 1211 w 1938"/>
                    <a:gd name="T85" fmla="*/ 1258 h 1259"/>
                    <a:gd name="T86" fmla="*/ 1149 w 1938"/>
                    <a:gd name="T87" fmla="*/ 1258 h 1259"/>
                    <a:gd name="T88" fmla="*/ 1087 w 1938"/>
                    <a:gd name="T89" fmla="*/ 1258 h 1259"/>
                    <a:gd name="T90" fmla="*/ 1025 w 1938"/>
                    <a:gd name="T91" fmla="*/ 1258 h 1259"/>
                    <a:gd name="T92" fmla="*/ 963 w 1938"/>
                    <a:gd name="T93" fmla="*/ 1258 h 1259"/>
                    <a:gd name="T94" fmla="*/ 901 w 1938"/>
                    <a:gd name="T95" fmla="*/ 1258 h 1259"/>
                    <a:gd name="T96" fmla="*/ 838 w 1938"/>
                    <a:gd name="T97" fmla="*/ 1258 h 1259"/>
                    <a:gd name="T98" fmla="*/ 776 w 1938"/>
                    <a:gd name="T99" fmla="*/ 1258 h 1259"/>
                    <a:gd name="T100" fmla="*/ 714 w 1938"/>
                    <a:gd name="T101" fmla="*/ 1258 h 1259"/>
                    <a:gd name="T102" fmla="*/ 652 w 1938"/>
                    <a:gd name="T103" fmla="*/ 1258 h 1259"/>
                    <a:gd name="T104" fmla="*/ 590 w 1938"/>
                    <a:gd name="T105" fmla="*/ 1258 h 1259"/>
                    <a:gd name="T106" fmla="*/ 528 w 1938"/>
                    <a:gd name="T107" fmla="*/ 1258 h 1259"/>
                    <a:gd name="T108" fmla="*/ 466 w 1938"/>
                    <a:gd name="T109" fmla="*/ 1258 h 1259"/>
                    <a:gd name="T110" fmla="*/ 404 w 1938"/>
                    <a:gd name="T111" fmla="*/ 1258 h 1259"/>
                    <a:gd name="T112" fmla="*/ 341 w 1938"/>
                    <a:gd name="T113" fmla="*/ 1258 h 1259"/>
                    <a:gd name="T114" fmla="*/ 279 w 1938"/>
                    <a:gd name="T115" fmla="*/ 1258 h 1259"/>
                    <a:gd name="T116" fmla="*/ 217 w 1938"/>
                    <a:gd name="T117" fmla="*/ 1258 h 1259"/>
                    <a:gd name="T118" fmla="*/ 155 w 1938"/>
                    <a:gd name="T119" fmla="*/ 1258 h 1259"/>
                    <a:gd name="T120" fmla="*/ 93 w 1938"/>
                    <a:gd name="T121" fmla="*/ 1258 h 1259"/>
                    <a:gd name="T122" fmla="*/ 31 w 1938"/>
                    <a:gd name="T123" fmla="*/ 1258 h 12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38"/>
                    <a:gd name="T187" fmla="*/ 0 h 1259"/>
                    <a:gd name="T188" fmla="*/ 1938 w 1938"/>
                    <a:gd name="T189" fmla="*/ 1259 h 12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38" h="1259">
                      <a:moveTo>
                        <a:pt x="0" y="1245"/>
                      </a:moveTo>
                      <a:lnTo>
                        <a:pt x="4" y="1244"/>
                      </a:lnTo>
                      <a:lnTo>
                        <a:pt x="7" y="1244"/>
                      </a:lnTo>
                      <a:lnTo>
                        <a:pt x="11" y="1243"/>
                      </a:lnTo>
                      <a:lnTo>
                        <a:pt x="15" y="1243"/>
                      </a:lnTo>
                      <a:lnTo>
                        <a:pt x="19" y="1243"/>
                      </a:lnTo>
                      <a:lnTo>
                        <a:pt x="23" y="1242"/>
                      </a:lnTo>
                      <a:lnTo>
                        <a:pt x="27" y="1242"/>
                      </a:lnTo>
                      <a:lnTo>
                        <a:pt x="31" y="1241"/>
                      </a:lnTo>
                      <a:lnTo>
                        <a:pt x="34" y="1241"/>
                      </a:lnTo>
                      <a:lnTo>
                        <a:pt x="38" y="1239"/>
                      </a:lnTo>
                      <a:lnTo>
                        <a:pt x="42" y="1239"/>
                      </a:lnTo>
                      <a:lnTo>
                        <a:pt x="46" y="1238"/>
                      </a:lnTo>
                      <a:lnTo>
                        <a:pt x="50" y="1238"/>
                      </a:lnTo>
                      <a:lnTo>
                        <a:pt x="54" y="1237"/>
                      </a:lnTo>
                      <a:lnTo>
                        <a:pt x="58" y="1236"/>
                      </a:lnTo>
                      <a:lnTo>
                        <a:pt x="62" y="1236"/>
                      </a:lnTo>
                      <a:lnTo>
                        <a:pt x="65" y="1235"/>
                      </a:lnTo>
                      <a:lnTo>
                        <a:pt x="69" y="1235"/>
                      </a:lnTo>
                      <a:lnTo>
                        <a:pt x="73" y="1234"/>
                      </a:lnTo>
                      <a:lnTo>
                        <a:pt x="77" y="1233"/>
                      </a:lnTo>
                      <a:lnTo>
                        <a:pt x="81" y="1233"/>
                      </a:lnTo>
                      <a:lnTo>
                        <a:pt x="85" y="1232"/>
                      </a:lnTo>
                      <a:lnTo>
                        <a:pt x="89" y="1231"/>
                      </a:lnTo>
                      <a:lnTo>
                        <a:pt x="93" y="1231"/>
                      </a:lnTo>
                      <a:lnTo>
                        <a:pt x="97" y="1230"/>
                      </a:lnTo>
                      <a:lnTo>
                        <a:pt x="100" y="1229"/>
                      </a:lnTo>
                      <a:lnTo>
                        <a:pt x="104" y="1229"/>
                      </a:lnTo>
                      <a:lnTo>
                        <a:pt x="108" y="1227"/>
                      </a:lnTo>
                      <a:lnTo>
                        <a:pt x="112" y="1226"/>
                      </a:lnTo>
                      <a:lnTo>
                        <a:pt x="116" y="1225"/>
                      </a:lnTo>
                      <a:lnTo>
                        <a:pt x="120" y="1224"/>
                      </a:lnTo>
                      <a:lnTo>
                        <a:pt x="124" y="1223"/>
                      </a:lnTo>
                      <a:lnTo>
                        <a:pt x="128" y="1222"/>
                      </a:lnTo>
                      <a:lnTo>
                        <a:pt x="132" y="1222"/>
                      </a:lnTo>
                      <a:lnTo>
                        <a:pt x="136" y="1221"/>
                      </a:lnTo>
                      <a:lnTo>
                        <a:pt x="140" y="1220"/>
                      </a:lnTo>
                      <a:lnTo>
                        <a:pt x="143" y="1219"/>
                      </a:lnTo>
                      <a:lnTo>
                        <a:pt x="147" y="1218"/>
                      </a:lnTo>
                      <a:lnTo>
                        <a:pt x="151" y="1217"/>
                      </a:lnTo>
                      <a:lnTo>
                        <a:pt x="155" y="1215"/>
                      </a:lnTo>
                      <a:lnTo>
                        <a:pt x="159" y="1214"/>
                      </a:lnTo>
                      <a:lnTo>
                        <a:pt x="162" y="1213"/>
                      </a:lnTo>
                      <a:lnTo>
                        <a:pt x="166" y="1212"/>
                      </a:lnTo>
                      <a:lnTo>
                        <a:pt x="170" y="1211"/>
                      </a:lnTo>
                      <a:lnTo>
                        <a:pt x="174" y="1210"/>
                      </a:lnTo>
                      <a:lnTo>
                        <a:pt x="178" y="1208"/>
                      </a:lnTo>
                      <a:lnTo>
                        <a:pt x="182" y="1207"/>
                      </a:lnTo>
                      <a:lnTo>
                        <a:pt x="186" y="1206"/>
                      </a:lnTo>
                      <a:lnTo>
                        <a:pt x="190" y="1205"/>
                      </a:lnTo>
                      <a:lnTo>
                        <a:pt x="194" y="1202"/>
                      </a:lnTo>
                      <a:lnTo>
                        <a:pt x="198" y="1202"/>
                      </a:lnTo>
                      <a:lnTo>
                        <a:pt x="202" y="1200"/>
                      </a:lnTo>
                      <a:lnTo>
                        <a:pt x="206" y="1199"/>
                      </a:lnTo>
                      <a:lnTo>
                        <a:pt x="210" y="1198"/>
                      </a:lnTo>
                      <a:lnTo>
                        <a:pt x="214" y="1196"/>
                      </a:lnTo>
                      <a:lnTo>
                        <a:pt x="217" y="1195"/>
                      </a:lnTo>
                      <a:lnTo>
                        <a:pt x="221" y="1193"/>
                      </a:lnTo>
                      <a:lnTo>
                        <a:pt x="225" y="1192"/>
                      </a:lnTo>
                      <a:lnTo>
                        <a:pt x="228" y="1189"/>
                      </a:lnTo>
                      <a:lnTo>
                        <a:pt x="232" y="1188"/>
                      </a:lnTo>
                      <a:lnTo>
                        <a:pt x="236" y="1186"/>
                      </a:lnTo>
                      <a:lnTo>
                        <a:pt x="240" y="1184"/>
                      </a:lnTo>
                      <a:lnTo>
                        <a:pt x="244" y="1183"/>
                      </a:lnTo>
                      <a:lnTo>
                        <a:pt x="248" y="1181"/>
                      </a:lnTo>
                      <a:lnTo>
                        <a:pt x="252" y="1178"/>
                      </a:lnTo>
                      <a:lnTo>
                        <a:pt x="256" y="1177"/>
                      </a:lnTo>
                      <a:lnTo>
                        <a:pt x="260" y="1175"/>
                      </a:lnTo>
                      <a:lnTo>
                        <a:pt x="264" y="1173"/>
                      </a:lnTo>
                      <a:lnTo>
                        <a:pt x="268" y="1171"/>
                      </a:lnTo>
                      <a:lnTo>
                        <a:pt x="272" y="1169"/>
                      </a:lnTo>
                      <a:lnTo>
                        <a:pt x="276" y="1166"/>
                      </a:lnTo>
                      <a:lnTo>
                        <a:pt x="279" y="1165"/>
                      </a:lnTo>
                      <a:lnTo>
                        <a:pt x="283" y="1162"/>
                      </a:lnTo>
                      <a:lnTo>
                        <a:pt x="287" y="1160"/>
                      </a:lnTo>
                      <a:lnTo>
                        <a:pt x="291" y="1159"/>
                      </a:lnTo>
                      <a:lnTo>
                        <a:pt x="294" y="1156"/>
                      </a:lnTo>
                      <a:lnTo>
                        <a:pt x="298" y="1153"/>
                      </a:lnTo>
                      <a:lnTo>
                        <a:pt x="302" y="1151"/>
                      </a:lnTo>
                      <a:lnTo>
                        <a:pt x="306" y="1149"/>
                      </a:lnTo>
                      <a:lnTo>
                        <a:pt x="310" y="1147"/>
                      </a:lnTo>
                      <a:lnTo>
                        <a:pt x="314" y="1144"/>
                      </a:lnTo>
                      <a:lnTo>
                        <a:pt x="318" y="1141"/>
                      </a:lnTo>
                      <a:lnTo>
                        <a:pt x="322" y="1138"/>
                      </a:lnTo>
                      <a:lnTo>
                        <a:pt x="326" y="1136"/>
                      </a:lnTo>
                      <a:lnTo>
                        <a:pt x="330" y="1134"/>
                      </a:lnTo>
                      <a:lnTo>
                        <a:pt x="334" y="1130"/>
                      </a:lnTo>
                      <a:lnTo>
                        <a:pt x="338" y="1128"/>
                      </a:lnTo>
                      <a:lnTo>
                        <a:pt x="341" y="1125"/>
                      </a:lnTo>
                      <a:lnTo>
                        <a:pt x="345" y="1123"/>
                      </a:lnTo>
                      <a:lnTo>
                        <a:pt x="349" y="1120"/>
                      </a:lnTo>
                      <a:lnTo>
                        <a:pt x="353" y="1116"/>
                      </a:lnTo>
                      <a:lnTo>
                        <a:pt x="356" y="1114"/>
                      </a:lnTo>
                      <a:lnTo>
                        <a:pt x="360" y="1111"/>
                      </a:lnTo>
                      <a:lnTo>
                        <a:pt x="364" y="1108"/>
                      </a:lnTo>
                      <a:lnTo>
                        <a:pt x="368" y="1104"/>
                      </a:lnTo>
                      <a:lnTo>
                        <a:pt x="372" y="1101"/>
                      </a:lnTo>
                      <a:lnTo>
                        <a:pt x="376" y="1098"/>
                      </a:lnTo>
                      <a:lnTo>
                        <a:pt x="380" y="1094"/>
                      </a:lnTo>
                      <a:lnTo>
                        <a:pt x="384" y="1091"/>
                      </a:lnTo>
                      <a:lnTo>
                        <a:pt x="388" y="1088"/>
                      </a:lnTo>
                      <a:lnTo>
                        <a:pt x="392" y="1085"/>
                      </a:lnTo>
                      <a:lnTo>
                        <a:pt x="396" y="1081"/>
                      </a:lnTo>
                      <a:lnTo>
                        <a:pt x="400" y="1077"/>
                      </a:lnTo>
                      <a:lnTo>
                        <a:pt x="404" y="1074"/>
                      </a:lnTo>
                      <a:lnTo>
                        <a:pt x="408" y="1070"/>
                      </a:lnTo>
                      <a:lnTo>
                        <a:pt x="412" y="1067"/>
                      </a:lnTo>
                      <a:lnTo>
                        <a:pt x="416" y="1063"/>
                      </a:lnTo>
                      <a:lnTo>
                        <a:pt x="420" y="1060"/>
                      </a:lnTo>
                      <a:lnTo>
                        <a:pt x="422" y="1055"/>
                      </a:lnTo>
                      <a:lnTo>
                        <a:pt x="426" y="1051"/>
                      </a:lnTo>
                      <a:lnTo>
                        <a:pt x="430" y="1048"/>
                      </a:lnTo>
                      <a:lnTo>
                        <a:pt x="434" y="1043"/>
                      </a:lnTo>
                      <a:lnTo>
                        <a:pt x="438" y="1039"/>
                      </a:lnTo>
                      <a:lnTo>
                        <a:pt x="442" y="1035"/>
                      </a:lnTo>
                      <a:lnTo>
                        <a:pt x="446" y="1031"/>
                      </a:lnTo>
                      <a:lnTo>
                        <a:pt x="450" y="1027"/>
                      </a:lnTo>
                      <a:lnTo>
                        <a:pt x="454" y="1023"/>
                      </a:lnTo>
                      <a:lnTo>
                        <a:pt x="458" y="1018"/>
                      </a:lnTo>
                      <a:lnTo>
                        <a:pt x="462" y="1014"/>
                      </a:lnTo>
                      <a:lnTo>
                        <a:pt x="466" y="1009"/>
                      </a:lnTo>
                      <a:lnTo>
                        <a:pt x="470" y="1005"/>
                      </a:lnTo>
                      <a:lnTo>
                        <a:pt x="474" y="1001"/>
                      </a:lnTo>
                      <a:lnTo>
                        <a:pt x="478" y="995"/>
                      </a:lnTo>
                      <a:lnTo>
                        <a:pt x="482" y="991"/>
                      </a:lnTo>
                      <a:lnTo>
                        <a:pt x="485" y="987"/>
                      </a:lnTo>
                      <a:lnTo>
                        <a:pt x="488" y="981"/>
                      </a:lnTo>
                      <a:lnTo>
                        <a:pt x="492" y="977"/>
                      </a:lnTo>
                      <a:lnTo>
                        <a:pt x="496" y="971"/>
                      </a:lnTo>
                      <a:lnTo>
                        <a:pt x="500" y="967"/>
                      </a:lnTo>
                      <a:lnTo>
                        <a:pt x="504" y="961"/>
                      </a:lnTo>
                      <a:lnTo>
                        <a:pt x="508" y="956"/>
                      </a:lnTo>
                      <a:lnTo>
                        <a:pt x="512" y="952"/>
                      </a:lnTo>
                      <a:lnTo>
                        <a:pt x="516" y="946"/>
                      </a:lnTo>
                      <a:lnTo>
                        <a:pt x="520" y="941"/>
                      </a:lnTo>
                      <a:lnTo>
                        <a:pt x="524" y="935"/>
                      </a:lnTo>
                      <a:lnTo>
                        <a:pt x="528" y="931"/>
                      </a:lnTo>
                      <a:lnTo>
                        <a:pt x="532" y="926"/>
                      </a:lnTo>
                      <a:lnTo>
                        <a:pt x="536" y="919"/>
                      </a:lnTo>
                      <a:lnTo>
                        <a:pt x="540" y="914"/>
                      </a:lnTo>
                      <a:lnTo>
                        <a:pt x="544" y="908"/>
                      </a:lnTo>
                      <a:lnTo>
                        <a:pt x="548" y="903"/>
                      </a:lnTo>
                      <a:lnTo>
                        <a:pt x="550" y="897"/>
                      </a:lnTo>
                      <a:lnTo>
                        <a:pt x="554" y="891"/>
                      </a:lnTo>
                      <a:lnTo>
                        <a:pt x="558" y="885"/>
                      </a:lnTo>
                      <a:lnTo>
                        <a:pt x="562" y="880"/>
                      </a:lnTo>
                      <a:lnTo>
                        <a:pt x="566" y="873"/>
                      </a:lnTo>
                      <a:lnTo>
                        <a:pt x="570" y="868"/>
                      </a:lnTo>
                      <a:lnTo>
                        <a:pt x="574" y="862"/>
                      </a:lnTo>
                      <a:lnTo>
                        <a:pt x="578" y="856"/>
                      </a:lnTo>
                      <a:lnTo>
                        <a:pt x="582" y="849"/>
                      </a:lnTo>
                      <a:lnTo>
                        <a:pt x="586" y="844"/>
                      </a:lnTo>
                      <a:lnTo>
                        <a:pt x="590" y="837"/>
                      </a:lnTo>
                      <a:lnTo>
                        <a:pt x="594" y="831"/>
                      </a:lnTo>
                      <a:lnTo>
                        <a:pt x="598" y="824"/>
                      </a:lnTo>
                      <a:lnTo>
                        <a:pt x="602" y="819"/>
                      </a:lnTo>
                      <a:lnTo>
                        <a:pt x="606" y="812"/>
                      </a:lnTo>
                      <a:lnTo>
                        <a:pt x="610" y="806"/>
                      </a:lnTo>
                      <a:lnTo>
                        <a:pt x="613" y="799"/>
                      </a:lnTo>
                      <a:lnTo>
                        <a:pt x="617" y="793"/>
                      </a:lnTo>
                      <a:lnTo>
                        <a:pt x="621" y="786"/>
                      </a:lnTo>
                      <a:lnTo>
                        <a:pt x="624" y="779"/>
                      </a:lnTo>
                      <a:lnTo>
                        <a:pt x="628" y="773"/>
                      </a:lnTo>
                      <a:lnTo>
                        <a:pt x="632" y="766"/>
                      </a:lnTo>
                      <a:lnTo>
                        <a:pt x="636" y="759"/>
                      </a:lnTo>
                      <a:lnTo>
                        <a:pt x="640" y="752"/>
                      </a:lnTo>
                      <a:lnTo>
                        <a:pt x="644" y="746"/>
                      </a:lnTo>
                      <a:lnTo>
                        <a:pt x="648" y="739"/>
                      </a:lnTo>
                      <a:lnTo>
                        <a:pt x="652" y="731"/>
                      </a:lnTo>
                      <a:lnTo>
                        <a:pt x="656" y="725"/>
                      </a:lnTo>
                      <a:lnTo>
                        <a:pt x="660" y="717"/>
                      </a:lnTo>
                      <a:lnTo>
                        <a:pt x="664" y="711"/>
                      </a:lnTo>
                      <a:lnTo>
                        <a:pt x="668" y="703"/>
                      </a:lnTo>
                      <a:lnTo>
                        <a:pt x="672" y="697"/>
                      </a:lnTo>
                      <a:lnTo>
                        <a:pt x="676" y="689"/>
                      </a:lnTo>
                      <a:lnTo>
                        <a:pt x="679" y="681"/>
                      </a:lnTo>
                      <a:lnTo>
                        <a:pt x="683" y="675"/>
                      </a:lnTo>
                      <a:lnTo>
                        <a:pt x="687" y="667"/>
                      </a:lnTo>
                      <a:lnTo>
                        <a:pt x="691" y="661"/>
                      </a:lnTo>
                      <a:lnTo>
                        <a:pt x="695" y="653"/>
                      </a:lnTo>
                      <a:lnTo>
                        <a:pt x="698" y="645"/>
                      </a:lnTo>
                      <a:lnTo>
                        <a:pt x="702" y="638"/>
                      </a:lnTo>
                      <a:lnTo>
                        <a:pt x="706" y="631"/>
                      </a:lnTo>
                      <a:lnTo>
                        <a:pt x="710" y="624"/>
                      </a:lnTo>
                      <a:lnTo>
                        <a:pt x="714" y="616"/>
                      </a:lnTo>
                      <a:lnTo>
                        <a:pt x="718" y="608"/>
                      </a:lnTo>
                      <a:lnTo>
                        <a:pt x="722" y="601"/>
                      </a:lnTo>
                      <a:lnTo>
                        <a:pt x="726" y="593"/>
                      </a:lnTo>
                      <a:lnTo>
                        <a:pt x="730" y="586"/>
                      </a:lnTo>
                      <a:lnTo>
                        <a:pt x="734" y="579"/>
                      </a:lnTo>
                      <a:lnTo>
                        <a:pt x="738" y="571"/>
                      </a:lnTo>
                      <a:lnTo>
                        <a:pt x="742" y="564"/>
                      </a:lnTo>
                      <a:lnTo>
                        <a:pt x="745" y="556"/>
                      </a:lnTo>
                      <a:lnTo>
                        <a:pt x="749" y="548"/>
                      </a:lnTo>
                      <a:lnTo>
                        <a:pt x="753" y="541"/>
                      </a:lnTo>
                      <a:lnTo>
                        <a:pt x="757" y="533"/>
                      </a:lnTo>
                      <a:lnTo>
                        <a:pt x="760" y="525"/>
                      </a:lnTo>
                      <a:lnTo>
                        <a:pt x="764" y="518"/>
                      </a:lnTo>
                      <a:lnTo>
                        <a:pt x="768" y="510"/>
                      </a:lnTo>
                      <a:lnTo>
                        <a:pt x="772" y="503"/>
                      </a:lnTo>
                      <a:lnTo>
                        <a:pt x="776" y="495"/>
                      </a:lnTo>
                      <a:lnTo>
                        <a:pt x="780" y="487"/>
                      </a:lnTo>
                      <a:lnTo>
                        <a:pt x="784" y="480"/>
                      </a:lnTo>
                      <a:lnTo>
                        <a:pt x="788" y="472"/>
                      </a:lnTo>
                      <a:lnTo>
                        <a:pt x="792" y="464"/>
                      </a:lnTo>
                      <a:lnTo>
                        <a:pt x="796" y="457"/>
                      </a:lnTo>
                      <a:lnTo>
                        <a:pt x="800" y="449"/>
                      </a:lnTo>
                      <a:lnTo>
                        <a:pt x="804" y="441"/>
                      </a:lnTo>
                      <a:lnTo>
                        <a:pt x="807" y="434"/>
                      </a:lnTo>
                      <a:lnTo>
                        <a:pt x="811" y="426"/>
                      </a:lnTo>
                      <a:lnTo>
                        <a:pt x="815" y="419"/>
                      </a:lnTo>
                      <a:lnTo>
                        <a:pt x="819" y="411"/>
                      </a:lnTo>
                      <a:lnTo>
                        <a:pt x="823" y="403"/>
                      </a:lnTo>
                      <a:lnTo>
                        <a:pt x="826" y="396"/>
                      </a:lnTo>
                      <a:lnTo>
                        <a:pt x="830" y="388"/>
                      </a:lnTo>
                      <a:lnTo>
                        <a:pt x="834" y="382"/>
                      </a:lnTo>
                      <a:lnTo>
                        <a:pt x="838" y="374"/>
                      </a:lnTo>
                      <a:lnTo>
                        <a:pt x="842" y="366"/>
                      </a:lnTo>
                      <a:lnTo>
                        <a:pt x="846" y="359"/>
                      </a:lnTo>
                      <a:lnTo>
                        <a:pt x="850" y="351"/>
                      </a:lnTo>
                      <a:lnTo>
                        <a:pt x="854" y="344"/>
                      </a:lnTo>
                      <a:lnTo>
                        <a:pt x="858" y="337"/>
                      </a:lnTo>
                      <a:lnTo>
                        <a:pt x="862" y="329"/>
                      </a:lnTo>
                      <a:lnTo>
                        <a:pt x="866" y="323"/>
                      </a:lnTo>
                      <a:lnTo>
                        <a:pt x="870" y="315"/>
                      </a:lnTo>
                      <a:lnTo>
                        <a:pt x="873" y="309"/>
                      </a:lnTo>
                      <a:lnTo>
                        <a:pt x="877" y="301"/>
                      </a:lnTo>
                      <a:lnTo>
                        <a:pt x="881" y="293"/>
                      </a:lnTo>
                      <a:lnTo>
                        <a:pt x="885" y="287"/>
                      </a:lnTo>
                      <a:lnTo>
                        <a:pt x="889" y="280"/>
                      </a:lnTo>
                      <a:lnTo>
                        <a:pt x="893" y="273"/>
                      </a:lnTo>
                      <a:lnTo>
                        <a:pt x="897" y="266"/>
                      </a:lnTo>
                      <a:lnTo>
                        <a:pt x="901" y="259"/>
                      </a:lnTo>
                      <a:lnTo>
                        <a:pt x="904" y="252"/>
                      </a:lnTo>
                      <a:lnTo>
                        <a:pt x="908" y="245"/>
                      </a:lnTo>
                      <a:lnTo>
                        <a:pt x="912" y="239"/>
                      </a:lnTo>
                      <a:lnTo>
                        <a:pt x="916" y="232"/>
                      </a:lnTo>
                      <a:lnTo>
                        <a:pt x="920" y="226"/>
                      </a:lnTo>
                      <a:lnTo>
                        <a:pt x="924" y="219"/>
                      </a:lnTo>
                      <a:lnTo>
                        <a:pt x="928" y="214"/>
                      </a:lnTo>
                      <a:lnTo>
                        <a:pt x="932" y="207"/>
                      </a:lnTo>
                      <a:lnTo>
                        <a:pt x="936" y="201"/>
                      </a:lnTo>
                      <a:lnTo>
                        <a:pt x="939" y="194"/>
                      </a:lnTo>
                      <a:lnTo>
                        <a:pt x="943" y="189"/>
                      </a:lnTo>
                      <a:lnTo>
                        <a:pt x="947" y="182"/>
                      </a:lnTo>
                      <a:lnTo>
                        <a:pt x="951" y="177"/>
                      </a:lnTo>
                      <a:lnTo>
                        <a:pt x="955" y="170"/>
                      </a:lnTo>
                      <a:lnTo>
                        <a:pt x="959" y="165"/>
                      </a:lnTo>
                      <a:lnTo>
                        <a:pt x="963" y="158"/>
                      </a:lnTo>
                      <a:lnTo>
                        <a:pt x="967" y="153"/>
                      </a:lnTo>
                      <a:lnTo>
                        <a:pt x="970" y="147"/>
                      </a:lnTo>
                      <a:lnTo>
                        <a:pt x="974" y="142"/>
                      </a:lnTo>
                      <a:lnTo>
                        <a:pt x="978" y="136"/>
                      </a:lnTo>
                      <a:lnTo>
                        <a:pt x="982" y="131"/>
                      </a:lnTo>
                      <a:lnTo>
                        <a:pt x="986" y="125"/>
                      </a:lnTo>
                      <a:lnTo>
                        <a:pt x="990" y="121"/>
                      </a:lnTo>
                      <a:lnTo>
                        <a:pt x="994" y="116"/>
                      </a:lnTo>
                      <a:lnTo>
                        <a:pt x="998" y="110"/>
                      </a:lnTo>
                      <a:lnTo>
                        <a:pt x="1001" y="106"/>
                      </a:lnTo>
                      <a:lnTo>
                        <a:pt x="1005" y="100"/>
                      </a:lnTo>
                      <a:lnTo>
                        <a:pt x="1009" y="96"/>
                      </a:lnTo>
                      <a:lnTo>
                        <a:pt x="1013" y="92"/>
                      </a:lnTo>
                      <a:lnTo>
                        <a:pt x="1017" y="87"/>
                      </a:lnTo>
                      <a:lnTo>
                        <a:pt x="1021" y="83"/>
                      </a:lnTo>
                      <a:lnTo>
                        <a:pt x="1025" y="78"/>
                      </a:lnTo>
                      <a:lnTo>
                        <a:pt x="1029" y="74"/>
                      </a:lnTo>
                      <a:lnTo>
                        <a:pt x="1032" y="70"/>
                      </a:lnTo>
                      <a:lnTo>
                        <a:pt x="1036" y="66"/>
                      </a:lnTo>
                      <a:lnTo>
                        <a:pt x="1040" y="62"/>
                      </a:lnTo>
                      <a:lnTo>
                        <a:pt x="1044" y="59"/>
                      </a:lnTo>
                      <a:lnTo>
                        <a:pt x="1048" y="55"/>
                      </a:lnTo>
                      <a:lnTo>
                        <a:pt x="1052" y="51"/>
                      </a:lnTo>
                      <a:lnTo>
                        <a:pt x="1056" y="48"/>
                      </a:lnTo>
                      <a:lnTo>
                        <a:pt x="1060" y="45"/>
                      </a:lnTo>
                      <a:lnTo>
                        <a:pt x="1064" y="41"/>
                      </a:lnTo>
                      <a:lnTo>
                        <a:pt x="1067" y="38"/>
                      </a:lnTo>
                      <a:lnTo>
                        <a:pt x="1071" y="35"/>
                      </a:lnTo>
                      <a:lnTo>
                        <a:pt x="1075" y="33"/>
                      </a:lnTo>
                      <a:lnTo>
                        <a:pt x="1079" y="29"/>
                      </a:lnTo>
                      <a:lnTo>
                        <a:pt x="1083" y="26"/>
                      </a:lnTo>
                      <a:lnTo>
                        <a:pt x="1087" y="24"/>
                      </a:lnTo>
                      <a:lnTo>
                        <a:pt x="1091" y="22"/>
                      </a:lnTo>
                      <a:lnTo>
                        <a:pt x="1095" y="20"/>
                      </a:lnTo>
                      <a:lnTo>
                        <a:pt x="1099" y="17"/>
                      </a:lnTo>
                      <a:lnTo>
                        <a:pt x="1103" y="15"/>
                      </a:lnTo>
                      <a:lnTo>
                        <a:pt x="1106" y="13"/>
                      </a:lnTo>
                      <a:lnTo>
                        <a:pt x="1110" y="12"/>
                      </a:lnTo>
                      <a:lnTo>
                        <a:pt x="1114" y="10"/>
                      </a:lnTo>
                      <a:lnTo>
                        <a:pt x="1118" y="9"/>
                      </a:lnTo>
                      <a:lnTo>
                        <a:pt x="1122" y="7"/>
                      </a:lnTo>
                      <a:lnTo>
                        <a:pt x="1126" y="5"/>
                      </a:lnTo>
                      <a:lnTo>
                        <a:pt x="1130" y="4"/>
                      </a:lnTo>
                      <a:lnTo>
                        <a:pt x="1133" y="3"/>
                      </a:lnTo>
                      <a:lnTo>
                        <a:pt x="1137" y="2"/>
                      </a:lnTo>
                      <a:lnTo>
                        <a:pt x="1141" y="1"/>
                      </a:lnTo>
                      <a:lnTo>
                        <a:pt x="1145" y="1"/>
                      </a:lnTo>
                      <a:lnTo>
                        <a:pt x="1149" y="1"/>
                      </a:lnTo>
                      <a:lnTo>
                        <a:pt x="1153" y="0"/>
                      </a:lnTo>
                      <a:lnTo>
                        <a:pt x="1157" y="0"/>
                      </a:lnTo>
                      <a:lnTo>
                        <a:pt x="1161" y="0"/>
                      </a:lnTo>
                      <a:lnTo>
                        <a:pt x="1165" y="0"/>
                      </a:lnTo>
                      <a:lnTo>
                        <a:pt x="1169" y="0"/>
                      </a:lnTo>
                      <a:lnTo>
                        <a:pt x="1173" y="0"/>
                      </a:lnTo>
                      <a:lnTo>
                        <a:pt x="1177" y="0"/>
                      </a:lnTo>
                      <a:lnTo>
                        <a:pt x="1180" y="1"/>
                      </a:lnTo>
                      <a:lnTo>
                        <a:pt x="1184" y="1"/>
                      </a:lnTo>
                      <a:lnTo>
                        <a:pt x="1188" y="1"/>
                      </a:lnTo>
                      <a:lnTo>
                        <a:pt x="1192" y="2"/>
                      </a:lnTo>
                      <a:lnTo>
                        <a:pt x="1195" y="3"/>
                      </a:lnTo>
                      <a:lnTo>
                        <a:pt x="1199" y="4"/>
                      </a:lnTo>
                      <a:lnTo>
                        <a:pt x="1203" y="5"/>
                      </a:lnTo>
                      <a:lnTo>
                        <a:pt x="1207" y="7"/>
                      </a:lnTo>
                      <a:lnTo>
                        <a:pt x="1211" y="9"/>
                      </a:lnTo>
                      <a:lnTo>
                        <a:pt x="1215" y="10"/>
                      </a:lnTo>
                      <a:lnTo>
                        <a:pt x="1219" y="12"/>
                      </a:lnTo>
                      <a:lnTo>
                        <a:pt x="1223" y="13"/>
                      </a:lnTo>
                      <a:lnTo>
                        <a:pt x="1227" y="15"/>
                      </a:lnTo>
                      <a:lnTo>
                        <a:pt x="1231" y="17"/>
                      </a:lnTo>
                      <a:lnTo>
                        <a:pt x="1235" y="20"/>
                      </a:lnTo>
                      <a:lnTo>
                        <a:pt x="1239" y="22"/>
                      </a:lnTo>
                      <a:lnTo>
                        <a:pt x="1242" y="24"/>
                      </a:lnTo>
                      <a:lnTo>
                        <a:pt x="1246" y="26"/>
                      </a:lnTo>
                      <a:lnTo>
                        <a:pt x="1250" y="29"/>
                      </a:lnTo>
                      <a:lnTo>
                        <a:pt x="1254" y="33"/>
                      </a:lnTo>
                      <a:lnTo>
                        <a:pt x="1258" y="35"/>
                      </a:lnTo>
                      <a:lnTo>
                        <a:pt x="1261" y="38"/>
                      </a:lnTo>
                      <a:lnTo>
                        <a:pt x="1265" y="41"/>
                      </a:lnTo>
                      <a:lnTo>
                        <a:pt x="1269" y="45"/>
                      </a:lnTo>
                      <a:lnTo>
                        <a:pt x="1273" y="48"/>
                      </a:lnTo>
                      <a:lnTo>
                        <a:pt x="1277" y="51"/>
                      </a:lnTo>
                      <a:lnTo>
                        <a:pt x="1281" y="55"/>
                      </a:lnTo>
                      <a:lnTo>
                        <a:pt x="1285" y="59"/>
                      </a:lnTo>
                      <a:lnTo>
                        <a:pt x="1289" y="62"/>
                      </a:lnTo>
                      <a:lnTo>
                        <a:pt x="1293" y="66"/>
                      </a:lnTo>
                      <a:lnTo>
                        <a:pt x="1297" y="70"/>
                      </a:lnTo>
                      <a:lnTo>
                        <a:pt x="1301" y="74"/>
                      </a:lnTo>
                      <a:lnTo>
                        <a:pt x="1305" y="78"/>
                      </a:lnTo>
                      <a:lnTo>
                        <a:pt x="1308" y="83"/>
                      </a:lnTo>
                      <a:lnTo>
                        <a:pt x="1312" y="87"/>
                      </a:lnTo>
                      <a:lnTo>
                        <a:pt x="1316" y="92"/>
                      </a:lnTo>
                      <a:lnTo>
                        <a:pt x="1320" y="96"/>
                      </a:lnTo>
                      <a:lnTo>
                        <a:pt x="1324" y="100"/>
                      </a:lnTo>
                      <a:lnTo>
                        <a:pt x="1327" y="106"/>
                      </a:lnTo>
                      <a:lnTo>
                        <a:pt x="1331" y="110"/>
                      </a:lnTo>
                      <a:lnTo>
                        <a:pt x="1335" y="116"/>
                      </a:lnTo>
                      <a:lnTo>
                        <a:pt x="1339" y="121"/>
                      </a:lnTo>
                      <a:lnTo>
                        <a:pt x="1343" y="125"/>
                      </a:lnTo>
                      <a:lnTo>
                        <a:pt x="1347" y="131"/>
                      </a:lnTo>
                      <a:lnTo>
                        <a:pt x="1351" y="136"/>
                      </a:lnTo>
                      <a:lnTo>
                        <a:pt x="1355" y="142"/>
                      </a:lnTo>
                      <a:lnTo>
                        <a:pt x="1359" y="147"/>
                      </a:lnTo>
                      <a:lnTo>
                        <a:pt x="1363" y="153"/>
                      </a:lnTo>
                      <a:lnTo>
                        <a:pt x="1367" y="158"/>
                      </a:lnTo>
                      <a:lnTo>
                        <a:pt x="1371" y="165"/>
                      </a:lnTo>
                      <a:lnTo>
                        <a:pt x="1375" y="170"/>
                      </a:lnTo>
                      <a:lnTo>
                        <a:pt x="1379" y="177"/>
                      </a:lnTo>
                      <a:lnTo>
                        <a:pt x="1383" y="182"/>
                      </a:lnTo>
                      <a:lnTo>
                        <a:pt x="1386" y="189"/>
                      </a:lnTo>
                      <a:lnTo>
                        <a:pt x="1389" y="194"/>
                      </a:lnTo>
                      <a:lnTo>
                        <a:pt x="1393" y="201"/>
                      </a:lnTo>
                      <a:lnTo>
                        <a:pt x="1397" y="207"/>
                      </a:lnTo>
                      <a:lnTo>
                        <a:pt x="1401" y="214"/>
                      </a:lnTo>
                      <a:lnTo>
                        <a:pt x="1405" y="219"/>
                      </a:lnTo>
                      <a:lnTo>
                        <a:pt x="1409" y="226"/>
                      </a:lnTo>
                      <a:lnTo>
                        <a:pt x="1413" y="232"/>
                      </a:lnTo>
                      <a:lnTo>
                        <a:pt x="1417" y="239"/>
                      </a:lnTo>
                      <a:lnTo>
                        <a:pt x="1421" y="245"/>
                      </a:lnTo>
                      <a:lnTo>
                        <a:pt x="1425" y="252"/>
                      </a:lnTo>
                      <a:lnTo>
                        <a:pt x="1429" y="259"/>
                      </a:lnTo>
                      <a:lnTo>
                        <a:pt x="1433" y="266"/>
                      </a:lnTo>
                      <a:lnTo>
                        <a:pt x="1437" y="273"/>
                      </a:lnTo>
                      <a:lnTo>
                        <a:pt x="1441" y="280"/>
                      </a:lnTo>
                      <a:lnTo>
                        <a:pt x="1445" y="287"/>
                      </a:lnTo>
                      <a:lnTo>
                        <a:pt x="1449" y="293"/>
                      </a:lnTo>
                      <a:lnTo>
                        <a:pt x="1452" y="301"/>
                      </a:lnTo>
                      <a:lnTo>
                        <a:pt x="1455" y="309"/>
                      </a:lnTo>
                      <a:lnTo>
                        <a:pt x="1459" y="315"/>
                      </a:lnTo>
                      <a:lnTo>
                        <a:pt x="1463" y="323"/>
                      </a:lnTo>
                      <a:lnTo>
                        <a:pt x="1467" y="329"/>
                      </a:lnTo>
                      <a:lnTo>
                        <a:pt x="1471" y="337"/>
                      </a:lnTo>
                      <a:lnTo>
                        <a:pt x="1475" y="344"/>
                      </a:lnTo>
                      <a:lnTo>
                        <a:pt x="1479" y="351"/>
                      </a:lnTo>
                      <a:lnTo>
                        <a:pt x="1483" y="359"/>
                      </a:lnTo>
                      <a:lnTo>
                        <a:pt x="1487" y="366"/>
                      </a:lnTo>
                      <a:lnTo>
                        <a:pt x="1491" y="374"/>
                      </a:lnTo>
                      <a:lnTo>
                        <a:pt x="1495" y="382"/>
                      </a:lnTo>
                      <a:lnTo>
                        <a:pt x="1499" y="388"/>
                      </a:lnTo>
                      <a:lnTo>
                        <a:pt x="1503" y="396"/>
                      </a:lnTo>
                      <a:lnTo>
                        <a:pt x="1507" y="403"/>
                      </a:lnTo>
                      <a:lnTo>
                        <a:pt x="1511" y="411"/>
                      </a:lnTo>
                      <a:lnTo>
                        <a:pt x="1514" y="419"/>
                      </a:lnTo>
                      <a:lnTo>
                        <a:pt x="1517" y="426"/>
                      </a:lnTo>
                      <a:lnTo>
                        <a:pt x="1521" y="434"/>
                      </a:lnTo>
                      <a:lnTo>
                        <a:pt x="1525" y="441"/>
                      </a:lnTo>
                      <a:lnTo>
                        <a:pt x="1529" y="449"/>
                      </a:lnTo>
                      <a:lnTo>
                        <a:pt x="1533" y="457"/>
                      </a:lnTo>
                      <a:lnTo>
                        <a:pt x="1537" y="464"/>
                      </a:lnTo>
                      <a:lnTo>
                        <a:pt x="1541" y="472"/>
                      </a:lnTo>
                      <a:lnTo>
                        <a:pt x="1545" y="480"/>
                      </a:lnTo>
                      <a:lnTo>
                        <a:pt x="1549" y="487"/>
                      </a:lnTo>
                      <a:lnTo>
                        <a:pt x="1553" y="495"/>
                      </a:lnTo>
                      <a:lnTo>
                        <a:pt x="1557" y="503"/>
                      </a:lnTo>
                      <a:lnTo>
                        <a:pt x="1561" y="510"/>
                      </a:lnTo>
                      <a:lnTo>
                        <a:pt x="1565" y="518"/>
                      </a:lnTo>
                      <a:lnTo>
                        <a:pt x="1569" y="525"/>
                      </a:lnTo>
                      <a:lnTo>
                        <a:pt x="1573" y="533"/>
                      </a:lnTo>
                      <a:lnTo>
                        <a:pt x="1577" y="541"/>
                      </a:lnTo>
                      <a:lnTo>
                        <a:pt x="1581" y="548"/>
                      </a:lnTo>
                      <a:lnTo>
                        <a:pt x="1584" y="556"/>
                      </a:lnTo>
                      <a:lnTo>
                        <a:pt x="1587" y="564"/>
                      </a:lnTo>
                      <a:lnTo>
                        <a:pt x="1591" y="571"/>
                      </a:lnTo>
                      <a:lnTo>
                        <a:pt x="1595" y="579"/>
                      </a:lnTo>
                      <a:lnTo>
                        <a:pt x="1599" y="586"/>
                      </a:lnTo>
                      <a:lnTo>
                        <a:pt x="1603" y="593"/>
                      </a:lnTo>
                      <a:lnTo>
                        <a:pt x="1607" y="601"/>
                      </a:lnTo>
                      <a:lnTo>
                        <a:pt x="1611" y="608"/>
                      </a:lnTo>
                      <a:lnTo>
                        <a:pt x="1615" y="616"/>
                      </a:lnTo>
                      <a:lnTo>
                        <a:pt x="1619" y="624"/>
                      </a:lnTo>
                      <a:lnTo>
                        <a:pt x="1623" y="631"/>
                      </a:lnTo>
                      <a:lnTo>
                        <a:pt x="1627" y="638"/>
                      </a:lnTo>
                      <a:lnTo>
                        <a:pt x="1631" y="645"/>
                      </a:lnTo>
                      <a:lnTo>
                        <a:pt x="1635" y="653"/>
                      </a:lnTo>
                      <a:lnTo>
                        <a:pt x="1639" y="661"/>
                      </a:lnTo>
                      <a:lnTo>
                        <a:pt x="1643" y="667"/>
                      </a:lnTo>
                      <a:lnTo>
                        <a:pt x="1646" y="675"/>
                      </a:lnTo>
                      <a:lnTo>
                        <a:pt x="1650" y="681"/>
                      </a:lnTo>
                      <a:lnTo>
                        <a:pt x="1654" y="689"/>
                      </a:lnTo>
                      <a:lnTo>
                        <a:pt x="1658" y="697"/>
                      </a:lnTo>
                      <a:lnTo>
                        <a:pt x="1661" y="703"/>
                      </a:lnTo>
                      <a:lnTo>
                        <a:pt x="1665" y="711"/>
                      </a:lnTo>
                      <a:lnTo>
                        <a:pt x="1669" y="717"/>
                      </a:lnTo>
                      <a:lnTo>
                        <a:pt x="1673" y="725"/>
                      </a:lnTo>
                      <a:lnTo>
                        <a:pt x="1677" y="731"/>
                      </a:lnTo>
                      <a:lnTo>
                        <a:pt x="1681" y="739"/>
                      </a:lnTo>
                      <a:lnTo>
                        <a:pt x="1685" y="746"/>
                      </a:lnTo>
                      <a:lnTo>
                        <a:pt x="1689" y="752"/>
                      </a:lnTo>
                      <a:lnTo>
                        <a:pt x="1693" y="759"/>
                      </a:lnTo>
                      <a:lnTo>
                        <a:pt x="1697" y="766"/>
                      </a:lnTo>
                      <a:lnTo>
                        <a:pt x="1701" y="773"/>
                      </a:lnTo>
                      <a:lnTo>
                        <a:pt x="1705" y="779"/>
                      </a:lnTo>
                      <a:lnTo>
                        <a:pt x="1709" y="786"/>
                      </a:lnTo>
                      <a:lnTo>
                        <a:pt x="1712" y="793"/>
                      </a:lnTo>
                      <a:lnTo>
                        <a:pt x="1716" y="799"/>
                      </a:lnTo>
                      <a:lnTo>
                        <a:pt x="1720" y="806"/>
                      </a:lnTo>
                      <a:lnTo>
                        <a:pt x="1723" y="812"/>
                      </a:lnTo>
                      <a:lnTo>
                        <a:pt x="1727" y="819"/>
                      </a:lnTo>
                      <a:lnTo>
                        <a:pt x="1731" y="824"/>
                      </a:lnTo>
                      <a:lnTo>
                        <a:pt x="1735" y="831"/>
                      </a:lnTo>
                      <a:lnTo>
                        <a:pt x="1739" y="837"/>
                      </a:lnTo>
                      <a:lnTo>
                        <a:pt x="1743" y="844"/>
                      </a:lnTo>
                      <a:lnTo>
                        <a:pt x="1747" y="849"/>
                      </a:lnTo>
                      <a:lnTo>
                        <a:pt x="1751" y="856"/>
                      </a:lnTo>
                      <a:lnTo>
                        <a:pt x="1755" y="862"/>
                      </a:lnTo>
                      <a:lnTo>
                        <a:pt x="1759" y="868"/>
                      </a:lnTo>
                      <a:lnTo>
                        <a:pt x="1763" y="873"/>
                      </a:lnTo>
                      <a:lnTo>
                        <a:pt x="1767" y="880"/>
                      </a:lnTo>
                      <a:lnTo>
                        <a:pt x="1771" y="885"/>
                      </a:lnTo>
                      <a:lnTo>
                        <a:pt x="1775" y="891"/>
                      </a:lnTo>
                      <a:lnTo>
                        <a:pt x="1778" y="897"/>
                      </a:lnTo>
                      <a:lnTo>
                        <a:pt x="1782" y="903"/>
                      </a:lnTo>
                      <a:lnTo>
                        <a:pt x="1786" y="908"/>
                      </a:lnTo>
                      <a:lnTo>
                        <a:pt x="1789" y="914"/>
                      </a:lnTo>
                      <a:lnTo>
                        <a:pt x="1793" y="919"/>
                      </a:lnTo>
                      <a:lnTo>
                        <a:pt x="1797" y="926"/>
                      </a:lnTo>
                      <a:lnTo>
                        <a:pt x="1801" y="931"/>
                      </a:lnTo>
                      <a:lnTo>
                        <a:pt x="1805" y="935"/>
                      </a:lnTo>
                      <a:lnTo>
                        <a:pt x="1809" y="941"/>
                      </a:lnTo>
                      <a:lnTo>
                        <a:pt x="1813" y="946"/>
                      </a:lnTo>
                      <a:lnTo>
                        <a:pt x="1817" y="952"/>
                      </a:lnTo>
                      <a:lnTo>
                        <a:pt x="1821" y="956"/>
                      </a:lnTo>
                      <a:lnTo>
                        <a:pt x="1825" y="961"/>
                      </a:lnTo>
                      <a:lnTo>
                        <a:pt x="1829" y="967"/>
                      </a:lnTo>
                      <a:lnTo>
                        <a:pt x="1833" y="971"/>
                      </a:lnTo>
                      <a:lnTo>
                        <a:pt x="1837" y="977"/>
                      </a:lnTo>
                      <a:lnTo>
                        <a:pt x="1840" y="981"/>
                      </a:lnTo>
                      <a:lnTo>
                        <a:pt x="1844" y="987"/>
                      </a:lnTo>
                      <a:lnTo>
                        <a:pt x="1848" y="991"/>
                      </a:lnTo>
                      <a:lnTo>
                        <a:pt x="1852" y="995"/>
                      </a:lnTo>
                      <a:lnTo>
                        <a:pt x="1856" y="1001"/>
                      </a:lnTo>
                      <a:lnTo>
                        <a:pt x="1860" y="1005"/>
                      </a:lnTo>
                      <a:lnTo>
                        <a:pt x="1864" y="1009"/>
                      </a:lnTo>
                      <a:lnTo>
                        <a:pt x="1868" y="1014"/>
                      </a:lnTo>
                      <a:lnTo>
                        <a:pt x="1871" y="1018"/>
                      </a:lnTo>
                      <a:lnTo>
                        <a:pt x="1875" y="1023"/>
                      </a:lnTo>
                      <a:lnTo>
                        <a:pt x="1879" y="1027"/>
                      </a:lnTo>
                      <a:lnTo>
                        <a:pt x="1883" y="1031"/>
                      </a:lnTo>
                      <a:lnTo>
                        <a:pt x="1887" y="1035"/>
                      </a:lnTo>
                      <a:lnTo>
                        <a:pt x="1891" y="1039"/>
                      </a:lnTo>
                      <a:lnTo>
                        <a:pt x="1895" y="1043"/>
                      </a:lnTo>
                      <a:lnTo>
                        <a:pt x="1899" y="1048"/>
                      </a:lnTo>
                      <a:lnTo>
                        <a:pt x="1903" y="1051"/>
                      </a:lnTo>
                      <a:lnTo>
                        <a:pt x="1906" y="1055"/>
                      </a:lnTo>
                      <a:lnTo>
                        <a:pt x="1910" y="1060"/>
                      </a:lnTo>
                      <a:lnTo>
                        <a:pt x="1914" y="1063"/>
                      </a:lnTo>
                      <a:lnTo>
                        <a:pt x="1918" y="1067"/>
                      </a:lnTo>
                      <a:lnTo>
                        <a:pt x="1922" y="1070"/>
                      </a:lnTo>
                      <a:lnTo>
                        <a:pt x="1926" y="1074"/>
                      </a:lnTo>
                      <a:lnTo>
                        <a:pt x="1930" y="1077"/>
                      </a:lnTo>
                      <a:lnTo>
                        <a:pt x="1933" y="1081"/>
                      </a:lnTo>
                      <a:lnTo>
                        <a:pt x="1937" y="1085"/>
                      </a:lnTo>
                      <a:lnTo>
                        <a:pt x="1937" y="1258"/>
                      </a:lnTo>
                      <a:lnTo>
                        <a:pt x="1933" y="1258"/>
                      </a:lnTo>
                      <a:lnTo>
                        <a:pt x="1930" y="1258"/>
                      </a:lnTo>
                      <a:lnTo>
                        <a:pt x="1926" y="1258"/>
                      </a:lnTo>
                      <a:lnTo>
                        <a:pt x="1922" y="1258"/>
                      </a:lnTo>
                      <a:lnTo>
                        <a:pt x="1918" y="1258"/>
                      </a:lnTo>
                      <a:lnTo>
                        <a:pt x="1914" y="1258"/>
                      </a:lnTo>
                      <a:lnTo>
                        <a:pt x="1910" y="1258"/>
                      </a:lnTo>
                      <a:lnTo>
                        <a:pt x="1906" y="1258"/>
                      </a:lnTo>
                      <a:lnTo>
                        <a:pt x="1903" y="1258"/>
                      </a:lnTo>
                      <a:lnTo>
                        <a:pt x="1899" y="1258"/>
                      </a:lnTo>
                      <a:lnTo>
                        <a:pt x="1895" y="1258"/>
                      </a:lnTo>
                      <a:lnTo>
                        <a:pt x="1891" y="1258"/>
                      </a:lnTo>
                      <a:lnTo>
                        <a:pt x="1887" y="1258"/>
                      </a:lnTo>
                      <a:lnTo>
                        <a:pt x="1883" y="1258"/>
                      </a:lnTo>
                      <a:lnTo>
                        <a:pt x="1879" y="1258"/>
                      </a:lnTo>
                      <a:lnTo>
                        <a:pt x="1875" y="1258"/>
                      </a:lnTo>
                      <a:lnTo>
                        <a:pt x="1871" y="1258"/>
                      </a:lnTo>
                      <a:lnTo>
                        <a:pt x="1868" y="1258"/>
                      </a:lnTo>
                      <a:lnTo>
                        <a:pt x="1864" y="1258"/>
                      </a:lnTo>
                      <a:lnTo>
                        <a:pt x="1860" y="1258"/>
                      </a:lnTo>
                      <a:lnTo>
                        <a:pt x="1856" y="1258"/>
                      </a:lnTo>
                      <a:lnTo>
                        <a:pt x="1852" y="1258"/>
                      </a:lnTo>
                      <a:lnTo>
                        <a:pt x="1848" y="1258"/>
                      </a:lnTo>
                      <a:lnTo>
                        <a:pt x="1844" y="1258"/>
                      </a:lnTo>
                      <a:lnTo>
                        <a:pt x="1840" y="1258"/>
                      </a:lnTo>
                      <a:lnTo>
                        <a:pt x="1837" y="1258"/>
                      </a:lnTo>
                      <a:lnTo>
                        <a:pt x="1833" y="1258"/>
                      </a:lnTo>
                      <a:lnTo>
                        <a:pt x="1829" y="1258"/>
                      </a:lnTo>
                      <a:lnTo>
                        <a:pt x="1825" y="1258"/>
                      </a:lnTo>
                      <a:lnTo>
                        <a:pt x="1821" y="1258"/>
                      </a:lnTo>
                      <a:lnTo>
                        <a:pt x="1817" y="1258"/>
                      </a:lnTo>
                      <a:lnTo>
                        <a:pt x="1813" y="1258"/>
                      </a:lnTo>
                      <a:lnTo>
                        <a:pt x="1809" y="1258"/>
                      </a:lnTo>
                      <a:lnTo>
                        <a:pt x="1805" y="1258"/>
                      </a:lnTo>
                      <a:lnTo>
                        <a:pt x="1801" y="1258"/>
                      </a:lnTo>
                      <a:lnTo>
                        <a:pt x="1797" y="1258"/>
                      </a:lnTo>
                      <a:lnTo>
                        <a:pt x="1793" y="1258"/>
                      </a:lnTo>
                      <a:lnTo>
                        <a:pt x="1789" y="1258"/>
                      </a:lnTo>
                      <a:lnTo>
                        <a:pt x="1786" y="1258"/>
                      </a:lnTo>
                      <a:lnTo>
                        <a:pt x="1782" y="1258"/>
                      </a:lnTo>
                      <a:lnTo>
                        <a:pt x="1778" y="1258"/>
                      </a:lnTo>
                      <a:lnTo>
                        <a:pt x="1775" y="1258"/>
                      </a:lnTo>
                      <a:lnTo>
                        <a:pt x="1771" y="1258"/>
                      </a:lnTo>
                      <a:lnTo>
                        <a:pt x="1767" y="1258"/>
                      </a:lnTo>
                      <a:lnTo>
                        <a:pt x="1763" y="1258"/>
                      </a:lnTo>
                      <a:lnTo>
                        <a:pt x="1759" y="1258"/>
                      </a:lnTo>
                      <a:lnTo>
                        <a:pt x="1755" y="1258"/>
                      </a:lnTo>
                      <a:lnTo>
                        <a:pt x="1751" y="1258"/>
                      </a:lnTo>
                      <a:lnTo>
                        <a:pt x="1747" y="1258"/>
                      </a:lnTo>
                      <a:lnTo>
                        <a:pt x="1743" y="1258"/>
                      </a:lnTo>
                      <a:lnTo>
                        <a:pt x="1739" y="1258"/>
                      </a:lnTo>
                      <a:lnTo>
                        <a:pt x="1735" y="1258"/>
                      </a:lnTo>
                      <a:lnTo>
                        <a:pt x="1731" y="1258"/>
                      </a:lnTo>
                      <a:lnTo>
                        <a:pt x="1727" y="1258"/>
                      </a:lnTo>
                      <a:lnTo>
                        <a:pt x="1723" y="1258"/>
                      </a:lnTo>
                      <a:lnTo>
                        <a:pt x="1720" y="1258"/>
                      </a:lnTo>
                      <a:lnTo>
                        <a:pt x="1716" y="1258"/>
                      </a:lnTo>
                      <a:lnTo>
                        <a:pt x="1712" y="1258"/>
                      </a:lnTo>
                      <a:lnTo>
                        <a:pt x="1709" y="1258"/>
                      </a:lnTo>
                      <a:lnTo>
                        <a:pt x="1705" y="1258"/>
                      </a:lnTo>
                      <a:lnTo>
                        <a:pt x="1701" y="1258"/>
                      </a:lnTo>
                      <a:lnTo>
                        <a:pt x="1697" y="1258"/>
                      </a:lnTo>
                      <a:lnTo>
                        <a:pt x="1693" y="1258"/>
                      </a:lnTo>
                      <a:lnTo>
                        <a:pt x="1689" y="1258"/>
                      </a:lnTo>
                      <a:lnTo>
                        <a:pt x="1685" y="1258"/>
                      </a:lnTo>
                      <a:lnTo>
                        <a:pt x="1681" y="1258"/>
                      </a:lnTo>
                      <a:lnTo>
                        <a:pt x="1677" y="1258"/>
                      </a:lnTo>
                      <a:lnTo>
                        <a:pt x="1673" y="1258"/>
                      </a:lnTo>
                      <a:lnTo>
                        <a:pt x="1669" y="1258"/>
                      </a:lnTo>
                      <a:lnTo>
                        <a:pt x="1665" y="1258"/>
                      </a:lnTo>
                      <a:lnTo>
                        <a:pt x="1661" y="1258"/>
                      </a:lnTo>
                      <a:lnTo>
                        <a:pt x="1658" y="1258"/>
                      </a:lnTo>
                      <a:lnTo>
                        <a:pt x="1654" y="1258"/>
                      </a:lnTo>
                      <a:lnTo>
                        <a:pt x="1650" y="1258"/>
                      </a:lnTo>
                      <a:lnTo>
                        <a:pt x="1646" y="1258"/>
                      </a:lnTo>
                      <a:lnTo>
                        <a:pt x="1643" y="1258"/>
                      </a:lnTo>
                      <a:lnTo>
                        <a:pt x="1639" y="1258"/>
                      </a:lnTo>
                      <a:lnTo>
                        <a:pt x="1635" y="1258"/>
                      </a:lnTo>
                      <a:lnTo>
                        <a:pt x="1631" y="1258"/>
                      </a:lnTo>
                      <a:lnTo>
                        <a:pt x="1627" y="1258"/>
                      </a:lnTo>
                      <a:lnTo>
                        <a:pt x="1623" y="1258"/>
                      </a:lnTo>
                      <a:lnTo>
                        <a:pt x="1619" y="1258"/>
                      </a:lnTo>
                      <a:lnTo>
                        <a:pt x="1615" y="1258"/>
                      </a:lnTo>
                      <a:lnTo>
                        <a:pt x="1611" y="1258"/>
                      </a:lnTo>
                      <a:lnTo>
                        <a:pt x="1607" y="1258"/>
                      </a:lnTo>
                      <a:lnTo>
                        <a:pt x="1603" y="1258"/>
                      </a:lnTo>
                      <a:lnTo>
                        <a:pt x="1599" y="1258"/>
                      </a:lnTo>
                      <a:lnTo>
                        <a:pt x="1595" y="1258"/>
                      </a:lnTo>
                      <a:lnTo>
                        <a:pt x="1591" y="1258"/>
                      </a:lnTo>
                      <a:lnTo>
                        <a:pt x="1587" y="1258"/>
                      </a:lnTo>
                      <a:lnTo>
                        <a:pt x="1584" y="1258"/>
                      </a:lnTo>
                      <a:lnTo>
                        <a:pt x="1581" y="1258"/>
                      </a:lnTo>
                      <a:lnTo>
                        <a:pt x="1577" y="1258"/>
                      </a:lnTo>
                      <a:lnTo>
                        <a:pt x="1573" y="1258"/>
                      </a:lnTo>
                      <a:lnTo>
                        <a:pt x="1569" y="1258"/>
                      </a:lnTo>
                      <a:lnTo>
                        <a:pt x="1565" y="1258"/>
                      </a:lnTo>
                      <a:lnTo>
                        <a:pt x="1561" y="1258"/>
                      </a:lnTo>
                      <a:lnTo>
                        <a:pt x="1557" y="1258"/>
                      </a:lnTo>
                      <a:lnTo>
                        <a:pt x="1553" y="1258"/>
                      </a:lnTo>
                      <a:lnTo>
                        <a:pt x="1549" y="1258"/>
                      </a:lnTo>
                      <a:lnTo>
                        <a:pt x="1545" y="1258"/>
                      </a:lnTo>
                      <a:lnTo>
                        <a:pt x="1541" y="1258"/>
                      </a:lnTo>
                      <a:lnTo>
                        <a:pt x="1537" y="1258"/>
                      </a:lnTo>
                      <a:lnTo>
                        <a:pt x="1533" y="1258"/>
                      </a:lnTo>
                      <a:lnTo>
                        <a:pt x="1529" y="1258"/>
                      </a:lnTo>
                      <a:lnTo>
                        <a:pt x="1525" y="1258"/>
                      </a:lnTo>
                      <a:lnTo>
                        <a:pt x="1521" y="1258"/>
                      </a:lnTo>
                      <a:lnTo>
                        <a:pt x="1517" y="1258"/>
                      </a:lnTo>
                      <a:lnTo>
                        <a:pt x="1514" y="1258"/>
                      </a:lnTo>
                      <a:lnTo>
                        <a:pt x="1511" y="1258"/>
                      </a:lnTo>
                      <a:lnTo>
                        <a:pt x="1507" y="1258"/>
                      </a:lnTo>
                      <a:lnTo>
                        <a:pt x="1503" y="1258"/>
                      </a:lnTo>
                      <a:lnTo>
                        <a:pt x="1499" y="1258"/>
                      </a:lnTo>
                      <a:lnTo>
                        <a:pt x="1495" y="1258"/>
                      </a:lnTo>
                      <a:lnTo>
                        <a:pt x="1491" y="1258"/>
                      </a:lnTo>
                      <a:lnTo>
                        <a:pt x="1487" y="1258"/>
                      </a:lnTo>
                      <a:lnTo>
                        <a:pt x="1483" y="1258"/>
                      </a:lnTo>
                      <a:lnTo>
                        <a:pt x="1479" y="1258"/>
                      </a:lnTo>
                      <a:lnTo>
                        <a:pt x="1475" y="1258"/>
                      </a:lnTo>
                      <a:lnTo>
                        <a:pt x="1471" y="1258"/>
                      </a:lnTo>
                      <a:lnTo>
                        <a:pt x="1467" y="1258"/>
                      </a:lnTo>
                      <a:lnTo>
                        <a:pt x="1463" y="1258"/>
                      </a:lnTo>
                      <a:lnTo>
                        <a:pt x="1459" y="1258"/>
                      </a:lnTo>
                      <a:lnTo>
                        <a:pt x="1455" y="1258"/>
                      </a:lnTo>
                      <a:lnTo>
                        <a:pt x="1452" y="1258"/>
                      </a:lnTo>
                      <a:lnTo>
                        <a:pt x="1449" y="1258"/>
                      </a:lnTo>
                      <a:lnTo>
                        <a:pt x="1445" y="1258"/>
                      </a:lnTo>
                      <a:lnTo>
                        <a:pt x="1441" y="1258"/>
                      </a:lnTo>
                      <a:lnTo>
                        <a:pt x="1437" y="1258"/>
                      </a:lnTo>
                      <a:lnTo>
                        <a:pt x="1433" y="1258"/>
                      </a:lnTo>
                      <a:lnTo>
                        <a:pt x="1429" y="1258"/>
                      </a:lnTo>
                      <a:lnTo>
                        <a:pt x="1425" y="1258"/>
                      </a:lnTo>
                      <a:lnTo>
                        <a:pt x="1421" y="1258"/>
                      </a:lnTo>
                      <a:lnTo>
                        <a:pt x="1417" y="1258"/>
                      </a:lnTo>
                      <a:lnTo>
                        <a:pt x="1413" y="1258"/>
                      </a:lnTo>
                      <a:lnTo>
                        <a:pt x="1409" y="1258"/>
                      </a:lnTo>
                      <a:lnTo>
                        <a:pt x="1405" y="1258"/>
                      </a:lnTo>
                      <a:lnTo>
                        <a:pt x="1401" y="1258"/>
                      </a:lnTo>
                      <a:lnTo>
                        <a:pt x="1397" y="1258"/>
                      </a:lnTo>
                      <a:lnTo>
                        <a:pt x="1393" y="1258"/>
                      </a:lnTo>
                      <a:lnTo>
                        <a:pt x="1389" y="1258"/>
                      </a:lnTo>
                      <a:lnTo>
                        <a:pt x="1386" y="1258"/>
                      </a:lnTo>
                      <a:lnTo>
                        <a:pt x="1383" y="1258"/>
                      </a:lnTo>
                      <a:lnTo>
                        <a:pt x="1379" y="1258"/>
                      </a:lnTo>
                      <a:lnTo>
                        <a:pt x="1375" y="1258"/>
                      </a:lnTo>
                      <a:lnTo>
                        <a:pt x="1371" y="1258"/>
                      </a:lnTo>
                      <a:lnTo>
                        <a:pt x="1367" y="1258"/>
                      </a:lnTo>
                      <a:lnTo>
                        <a:pt x="1363" y="1258"/>
                      </a:lnTo>
                      <a:lnTo>
                        <a:pt x="1359" y="1258"/>
                      </a:lnTo>
                      <a:lnTo>
                        <a:pt x="1355" y="1258"/>
                      </a:lnTo>
                      <a:lnTo>
                        <a:pt x="1351" y="1258"/>
                      </a:lnTo>
                      <a:lnTo>
                        <a:pt x="1347" y="1258"/>
                      </a:lnTo>
                      <a:lnTo>
                        <a:pt x="1343" y="1258"/>
                      </a:lnTo>
                      <a:lnTo>
                        <a:pt x="1339" y="1258"/>
                      </a:lnTo>
                      <a:lnTo>
                        <a:pt x="1335" y="1258"/>
                      </a:lnTo>
                      <a:lnTo>
                        <a:pt x="1331" y="1258"/>
                      </a:lnTo>
                      <a:lnTo>
                        <a:pt x="1327" y="1258"/>
                      </a:lnTo>
                      <a:lnTo>
                        <a:pt x="1324" y="1258"/>
                      </a:lnTo>
                      <a:lnTo>
                        <a:pt x="1320" y="1258"/>
                      </a:lnTo>
                      <a:lnTo>
                        <a:pt x="1316" y="1258"/>
                      </a:lnTo>
                      <a:lnTo>
                        <a:pt x="1312" y="1258"/>
                      </a:lnTo>
                      <a:lnTo>
                        <a:pt x="1308" y="1258"/>
                      </a:lnTo>
                      <a:lnTo>
                        <a:pt x="1305" y="1258"/>
                      </a:lnTo>
                      <a:lnTo>
                        <a:pt x="1301" y="1258"/>
                      </a:lnTo>
                      <a:lnTo>
                        <a:pt x="1297" y="1258"/>
                      </a:lnTo>
                      <a:lnTo>
                        <a:pt x="1293" y="1258"/>
                      </a:lnTo>
                      <a:lnTo>
                        <a:pt x="1289" y="1258"/>
                      </a:lnTo>
                      <a:lnTo>
                        <a:pt x="1285" y="1258"/>
                      </a:lnTo>
                      <a:lnTo>
                        <a:pt x="1281" y="1258"/>
                      </a:lnTo>
                      <a:lnTo>
                        <a:pt x="1277" y="1258"/>
                      </a:lnTo>
                      <a:lnTo>
                        <a:pt x="1273" y="1258"/>
                      </a:lnTo>
                      <a:lnTo>
                        <a:pt x="1269" y="1258"/>
                      </a:lnTo>
                      <a:lnTo>
                        <a:pt x="1265" y="1258"/>
                      </a:lnTo>
                      <a:lnTo>
                        <a:pt x="1261" y="1258"/>
                      </a:lnTo>
                      <a:lnTo>
                        <a:pt x="1258" y="1258"/>
                      </a:lnTo>
                      <a:lnTo>
                        <a:pt x="1254" y="1258"/>
                      </a:lnTo>
                      <a:lnTo>
                        <a:pt x="1250" y="1258"/>
                      </a:lnTo>
                      <a:lnTo>
                        <a:pt x="1246" y="1258"/>
                      </a:lnTo>
                      <a:lnTo>
                        <a:pt x="1242" y="1258"/>
                      </a:lnTo>
                      <a:lnTo>
                        <a:pt x="1239" y="1258"/>
                      </a:lnTo>
                      <a:lnTo>
                        <a:pt x="1235" y="1258"/>
                      </a:lnTo>
                      <a:lnTo>
                        <a:pt x="1231" y="1258"/>
                      </a:lnTo>
                      <a:lnTo>
                        <a:pt x="1227" y="1258"/>
                      </a:lnTo>
                      <a:lnTo>
                        <a:pt x="1223" y="1258"/>
                      </a:lnTo>
                      <a:lnTo>
                        <a:pt x="1219" y="1258"/>
                      </a:lnTo>
                      <a:lnTo>
                        <a:pt x="1215" y="1258"/>
                      </a:lnTo>
                      <a:lnTo>
                        <a:pt x="1211" y="1258"/>
                      </a:lnTo>
                      <a:lnTo>
                        <a:pt x="1207" y="1258"/>
                      </a:lnTo>
                      <a:lnTo>
                        <a:pt x="1203" y="1258"/>
                      </a:lnTo>
                      <a:lnTo>
                        <a:pt x="1199" y="1258"/>
                      </a:lnTo>
                      <a:lnTo>
                        <a:pt x="1195" y="1258"/>
                      </a:lnTo>
                      <a:lnTo>
                        <a:pt x="1192" y="1258"/>
                      </a:lnTo>
                      <a:lnTo>
                        <a:pt x="1188" y="1258"/>
                      </a:lnTo>
                      <a:lnTo>
                        <a:pt x="1184" y="1258"/>
                      </a:lnTo>
                      <a:lnTo>
                        <a:pt x="1180" y="1258"/>
                      </a:lnTo>
                      <a:lnTo>
                        <a:pt x="1177" y="1258"/>
                      </a:lnTo>
                      <a:lnTo>
                        <a:pt x="1173" y="1258"/>
                      </a:lnTo>
                      <a:lnTo>
                        <a:pt x="1169" y="1258"/>
                      </a:lnTo>
                      <a:lnTo>
                        <a:pt x="1165" y="1258"/>
                      </a:lnTo>
                      <a:lnTo>
                        <a:pt x="1161" y="1258"/>
                      </a:lnTo>
                      <a:lnTo>
                        <a:pt x="1157" y="1258"/>
                      </a:lnTo>
                      <a:lnTo>
                        <a:pt x="1153" y="1258"/>
                      </a:lnTo>
                      <a:lnTo>
                        <a:pt x="1149" y="1258"/>
                      </a:lnTo>
                      <a:lnTo>
                        <a:pt x="1145" y="1258"/>
                      </a:lnTo>
                      <a:lnTo>
                        <a:pt x="1141" y="1258"/>
                      </a:lnTo>
                      <a:lnTo>
                        <a:pt x="1137" y="1258"/>
                      </a:lnTo>
                      <a:lnTo>
                        <a:pt x="1133" y="1258"/>
                      </a:lnTo>
                      <a:lnTo>
                        <a:pt x="1130" y="1258"/>
                      </a:lnTo>
                      <a:lnTo>
                        <a:pt x="1126" y="1258"/>
                      </a:lnTo>
                      <a:lnTo>
                        <a:pt x="1122" y="1258"/>
                      </a:lnTo>
                      <a:lnTo>
                        <a:pt x="1118" y="1258"/>
                      </a:lnTo>
                      <a:lnTo>
                        <a:pt x="1114" y="1258"/>
                      </a:lnTo>
                      <a:lnTo>
                        <a:pt x="1110" y="1258"/>
                      </a:lnTo>
                      <a:lnTo>
                        <a:pt x="1106" y="1258"/>
                      </a:lnTo>
                      <a:lnTo>
                        <a:pt x="1103" y="1258"/>
                      </a:lnTo>
                      <a:lnTo>
                        <a:pt x="1099" y="1258"/>
                      </a:lnTo>
                      <a:lnTo>
                        <a:pt x="1095" y="1258"/>
                      </a:lnTo>
                      <a:lnTo>
                        <a:pt x="1091" y="1258"/>
                      </a:lnTo>
                      <a:lnTo>
                        <a:pt x="1087" y="1258"/>
                      </a:lnTo>
                      <a:lnTo>
                        <a:pt x="1083" y="1258"/>
                      </a:lnTo>
                      <a:lnTo>
                        <a:pt x="1079" y="1258"/>
                      </a:lnTo>
                      <a:lnTo>
                        <a:pt x="1075" y="1258"/>
                      </a:lnTo>
                      <a:lnTo>
                        <a:pt x="1071" y="1258"/>
                      </a:lnTo>
                      <a:lnTo>
                        <a:pt x="1067" y="1258"/>
                      </a:lnTo>
                      <a:lnTo>
                        <a:pt x="1064" y="1258"/>
                      </a:lnTo>
                      <a:lnTo>
                        <a:pt x="1060" y="1258"/>
                      </a:lnTo>
                      <a:lnTo>
                        <a:pt x="1056" y="1258"/>
                      </a:lnTo>
                      <a:lnTo>
                        <a:pt x="1052" y="1258"/>
                      </a:lnTo>
                      <a:lnTo>
                        <a:pt x="1048" y="1258"/>
                      </a:lnTo>
                      <a:lnTo>
                        <a:pt x="1044" y="1258"/>
                      </a:lnTo>
                      <a:lnTo>
                        <a:pt x="1040" y="1258"/>
                      </a:lnTo>
                      <a:lnTo>
                        <a:pt x="1036" y="1258"/>
                      </a:lnTo>
                      <a:lnTo>
                        <a:pt x="1032" y="1258"/>
                      </a:lnTo>
                      <a:lnTo>
                        <a:pt x="1029" y="1258"/>
                      </a:lnTo>
                      <a:lnTo>
                        <a:pt x="1025" y="1258"/>
                      </a:lnTo>
                      <a:lnTo>
                        <a:pt x="1021" y="1258"/>
                      </a:lnTo>
                      <a:lnTo>
                        <a:pt x="1017" y="1258"/>
                      </a:lnTo>
                      <a:lnTo>
                        <a:pt x="1013" y="1258"/>
                      </a:lnTo>
                      <a:lnTo>
                        <a:pt x="1009" y="1258"/>
                      </a:lnTo>
                      <a:lnTo>
                        <a:pt x="1005" y="1258"/>
                      </a:lnTo>
                      <a:lnTo>
                        <a:pt x="1001" y="1258"/>
                      </a:lnTo>
                      <a:lnTo>
                        <a:pt x="998" y="1258"/>
                      </a:lnTo>
                      <a:lnTo>
                        <a:pt x="994" y="1258"/>
                      </a:lnTo>
                      <a:lnTo>
                        <a:pt x="990" y="1258"/>
                      </a:lnTo>
                      <a:lnTo>
                        <a:pt x="986" y="1258"/>
                      </a:lnTo>
                      <a:lnTo>
                        <a:pt x="982" y="1258"/>
                      </a:lnTo>
                      <a:lnTo>
                        <a:pt x="978" y="1258"/>
                      </a:lnTo>
                      <a:lnTo>
                        <a:pt x="974" y="1258"/>
                      </a:lnTo>
                      <a:lnTo>
                        <a:pt x="970" y="1258"/>
                      </a:lnTo>
                      <a:lnTo>
                        <a:pt x="967" y="1258"/>
                      </a:lnTo>
                      <a:lnTo>
                        <a:pt x="963" y="1258"/>
                      </a:lnTo>
                      <a:lnTo>
                        <a:pt x="959" y="1258"/>
                      </a:lnTo>
                      <a:lnTo>
                        <a:pt x="955" y="1258"/>
                      </a:lnTo>
                      <a:lnTo>
                        <a:pt x="951" y="1258"/>
                      </a:lnTo>
                      <a:lnTo>
                        <a:pt x="947" y="1258"/>
                      </a:lnTo>
                      <a:lnTo>
                        <a:pt x="943" y="1258"/>
                      </a:lnTo>
                      <a:lnTo>
                        <a:pt x="939" y="1258"/>
                      </a:lnTo>
                      <a:lnTo>
                        <a:pt x="936" y="1258"/>
                      </a:lnTo>
                      <a:lnTo>
                        <a:pt x="932" y="1258"/>
                      </a:lnTo>
                      <a:lnTo>
                        <a:pt x="928" y="1258"/>
                      </a:lnTo>
                      <a:lnTo>
                        <a:pt x="924" y="1258"/>
                      </a:lnTo>
                      <a:lnTo>
                        <a:pt x="920" y="1258"/>
                      </a:lnTo>
                      <a:lnTo>
                        <a:pt x="916" y="1258"/>
                      </a:lnTo>
                      <a:lnTo>
                        <a:pt x="912" y="1258"/>
                      </a:lnTo>
                      <a:lnTo>
                        <a:pt x="908" y="1258"/>
                      </a:lnTo>
                      <a:lnTo>
                        <a:pt x="904" y="1258"/>
                      </a:lnTo>
                      <a:lnTo>
                        <a:pt x="901" y="1258"/>
                      </a:lnTo>
                      <a:lnTo>
                        <a:pt x="897" y="1258"/>
                      </a:lnTo>
                      <a:lnTo>
                        <a:pt x="893" y="1258"/>
                      </a:lnTo>
                      <a:lnTo>
                        <a:pt x="889" y="1258"/>
                      </a:lnTo>
                      <a:lnTo>
                        <a:pt x="885" y="1258"/>
                      </a:lnTo>
                      <a:lnTo>
                        <a:pt x="881" y="1258"/>
                      </a:lnTo>
                      <a:lnTo>
                        <a:pt x="877" y="1258"/>
                      </a:lnTo>
                      <a:lnTo>
                        <a:pt x="873" y="1258"/>
                      </a:lnTo>
                      <a:lnTo>
                        <a:pt x="870" y="1258"/>
                      </a:lnTo>
                      <a:lnTo>
                        <a:pt x="866" y="1258"/>
                      </a:lnTo>
                      <a:lnTo>
                        <a:pt x="862" y="1258"/>
                      </a:lnTo>
                      <a:lnTo>
                        <a:pt x="858" y="1258"/>
                      </a:lnTo>
                      <a:lnTo>
                        <a:pt x="854" y="1258"/>
                      </a:lnTo>
                      <a:lnTo>
                        <a:pt x="850" y="1258"/>
                      </a:lnTo>
                      <a:lnTo>
                        <a:pt x="846" y="1258"/>
                      </a:lnTo>
                      <a:lnTo>
                        <a:pt x="842" y="1258"/>
                      </a:lnTo>
                      <a:lnTo>
                        <a:pt x="838" y="1258"/>
                      </a:lnTo>
                      <a:lnTo>
                        <a:pt x="834" y="1258"/>
                      </a:lnTo>
                      <a:lnTo>
                        <a:pt x="830" y="1258"/>
                      </a:lnTo>
                      <a:lnTo>
                        <a:pt x="826" y="1258"/>
                      </a:lnTo>
                      <a:lnTo>
                        <a:pt x="823" y="1258"/>
                      </a:lnTo>
                      <a:lnTo>
                        <a:pt x="819" y="1258"/>
                      </a:lnTo>
                      <a:lnTo>
                        <a:pt x="815" y="1258"/>
                      </a:lnTo>
                      <a:lnTo>
                        <a:pt x="811" y="1258"/>
                      </a:lnTo>
                      <a:lnTo>
                        <a:pt x="807" y="1258"/>
                      </a:lnTo>
                      <a:lnTo>
                        <a:pt x="804" y="1258"/>
                      </a:lnTo>
                      <a:lnTo>
                        <a:pt x="800" y="1258"/>
                      </a:lnTo>
                      <a:lnTo>
                        <a:pt x="796" y="1258"/>
                      </a:lnTo>
                      <a:lnTo>
                        <a:pt x="792" y="1258"/>
                      </a:lnTo>
                      <a:lnTo>
                        <a:pt x="788" y="1258"/>
                      </a:lnTo>
                      <a:lnTo>
                        <a:pt x="784" y="1258"/>
                      </a:lnTo>
                      <a:lnTo>
                        <a:pt x="780" y="1258"/>
                      </a:lnTo>
                      <a:lnTo>
                        <a:pt x="776" y="1258"/>
                      </a:lnTo>
                      <a:lnTo>
                        <a:pt x="772" y="1258"/>
                      </a:lnTo>
                      <a:lnTo>
                        <a:pt x="768" y="1258"/>
                      </a:lnTo>
                      <a:lnTo>
                        <a:pt x="764" y="1258"/>
                      </a:lnTo>
                      <a:lnTo>
                        <a:pt x="760" y="1258"/>
                      </a:lnTo>
                      <a:lnTo>
                        <a:pt x="757" y="1258"/>
                      </a:lnTo>
                      <a:lnTo>
                        <a:pt x="753" y="1258"/>
                      </a:lnTo>
                      <a:lnTo>
                        <a:pt x="749" y="1258"/>
                      </a:lnTo>
                      <a:lnTo>
                        <a:pt x="745" y="1258"/>
                      </a:lnTo>
                      <a:lnTo>
                        <a:pt x="742" y="1258"/>
                      </a:lnTo>
                      <a:lnTo>
                        <a:pt x="738" y="1258"/>
                      </a:lnTo>
                      <a:lnTo>
                        <a:pt x="734" y="1258"/>
                      </a:lnTo>
                      <a:lnTo>
                        <a:pt x="730" y="1258"/>
                      </a:lnTo>
                      <a:lnTo>
                        <a:pt x="726" y="1258"/>
                      </a:lnTo>
                      <a:lnTo>
                        <a:pt x="722" y="1258"/>
                      </a:lnTo>
                      <a:lnTo>
                        <a:pt x="718" y="1258"/>
                      </a:lnTo>
                      <a:lnTo>
                        <a:pt x="714" y="1258"/>
                      </a:lnTo>
                      <a:lnTo>
                        <a:pt x="710" y="1258"/>
                      </a:lnTo>
                      <a:lnTo>
                        <a:pt x="706" y="1258"/>
                      </a:lnTo>
                      <a:lnTo>
                        <a:pt x="702" y="1258"/>
                      </a:lnTo>
                      <a:lnTo>
                        <a:pt x="698" y="1258"/>
                      </a:lnTo>
                      <a:lnTo>
                        <a:pt x="695" y="1258"/>
                      </a:lnTo>
                      <a:lnTo>
                        <a:pt x="691" y="1258"/>
                      </a:lnTo>
                      <a:lnTo>
                        <a:pt x="687" y="1258"/>
                      </a:lnTo>
                      <a:lnTo>
                        <a:pt x="683" y="1258"/>
                      </a:lnTo>
                      <a:lnTo>
                        <a:pt x="679" y="1258"/>
                      </a:lnTo>
                      <a:lnTo>
                        <a:pt x="676" y="1258"/>
                      </a:lnTo>
                      <a:lnTo>
                        <a:pt x="672" y="1258"/>
                      </a:lnTo>
                      <a:lnTo>
                        <a:pt x="668" y="1258"/>
                      </a:lnTo>
                      <a:lnTo>
                        <a:pt x="664" y="1258"/>
                      </a:lnTo>
                      <a:lnTo>
                        <a:pt x="660" y="1258"/>
                      </a:lnTo>
                      <a:lnTo>
                        <a:pt x="656" y="1258"/>
                      </a:lnTo>
                      <a:lnTo>
                        <a:pt x="652" y="1258"/>
                      </a:lnTo>
                      <a:lnTo>
                        <a:pt x="648" y="1258"/>
                      </a:lnTo>
                      <a:lnTo>
                        <a:pt x="644" y="1258"/>
                      </a:lnTo>
                      <a:lnTo>
                        <a:pt x="640" y="1258"/>
                      </a:lnTo>
                      <a:lnTo>
                        <a:pt x="636" y="1258"/>
                      </a:lnTo>
                      <a:lnTo>
                        <a:pt x="632" y="1258"/>
                      </a:lnTo>
                      <a:lnTo>
                        <a:pt x="628" y="1258"/>
                      </a:lnTo>
                      <a:lnTo>
                        <a:pt x="624" y="1258"/>
                      </a:lnTo>
                      <a:lnTo>
                        <a:pt x="621" y="1258"/>
                      </a:lnTo>
                      <a:lnTo>
                        <a:pt x="617" y="1258"/>
                      </a:lnTo>
                      <a:lnTo>
                        <a:pt x="613" y="1258"/>
                      </a:lnTo>
                      <a:lnTo>
                        <a:pt x="610" y="1258"/>
                      </a:lnTo>
                      <a:lnTo>
                        <a:pt x="606" y="1258"/>
                      </a:lnTo>
                      <a:lnTo>
                        <a:pt x="602" y="1258"/>
                      </a:lnTo>
                      <a:lnTo>
                        <a:pt x="598" y="1258"/>
                      </a:lnTo>
                      <a:lnTo>
                        <a:pt x="594" y="1258"/>
                      </a:lnTo>
                      <a:lnTo>
                        <a:pt x="590" y="1258"/>
                      </a:lnTo>
                      <a:lnTo>
                        <a:pt x="586" y="1258"/>
                      </a:lnTo>
                      <a:lnTo>
                        <a:pt x="582" y="1258"/>
                      </a:lnTo>
                      <a:lnTo>
                        <a:pt x="578" y="1258"/>
                      </a:lnTo>
                      <a:lnTo>
                        <a:pt x="574" y="1258"/>
                      </a:lnTo>
                      <a:lnTo>
                        <a:pt x="570" y="1258"/>
                      </a:lnTo>
                      <a:lnTo>
                        <a:pt x="566" y="1258"/>
                      </a:lnTo>
                      <a:lnTo>
                        <a:pt x="562" y="1258"/>
                      </a:lnTo>
                      <a:lnTo>
                        <a:pt x="558" y="1258"/>
                      </a:lnTo>
                      <a:lnTo>
                        <a:pt x="554" y="1258"/>
                      </a:lnTo>
                      <a:lnTo>
                        <a:pt x="550" y="1258"/>
                      </a:lnTo>
                      <a:lnTo>
                        <a:pt x="548" y="1258"/>
                      </a:lnTo>
                      <a:lnTo>
                        <a:pt x="544" y="1258"/>
                      </a:lnTo>
                      <a:lnTo>
                        <a:pt x="540" y="1258"/>
                      </a:lnTo>
                      <a:lnTo>
                        <a:pt x="536" y="1258"/>
                      </a:lnTo>
                      <a:lnTo>
                        <a:pt x="532" y="1258"/>
                      </a:lnTo>
                      <a:lnTo>
                        <a:pt x="528" y="1258"/>
                      </a:lnTo>
                      <a:lnTo>
                        <a:pt x="524" y="1258"/>
                      </a:lnTo>
                      <a:lnTo>
                        <a:pt x="520" y="1258"/>
                      </a:lnTo>
                      <a:lnTo>
                        <a:pt x="516" y="1258"/>
                      </a:lnTo>
                      <a:lnTo>
                        <a:pt x="512" y="1258"/>
                      </a:lnTo>
                      <a:lnTo>
                        <a:pt x="508" y="1258"/>
                      </a:lnTo>
                      <a:lnTo>
                        <a:pt x="504" y="1258"/>
                      </a:lnTo>
                      <a:lnTo>
                        <a:pt x="500" y="1258"/>
                      </a:lnTo>
                      <a:lnTo>
                        <a:pt x="496" y="1258"/>
                      </a:lnTo>
                      <a:lnTo>
                        <a:pt x="492" y="1258"/>
                      </a:lnTo>
                      <a:lnTo>
                        <a:pt x="488" y="1258"/>
                      </a:lnTo>
                      <a:lnTo>
                        <a:pt x="485" y="1258"/>
                      </a:lnTo>
                      <a:lnTo>
                        <a:pt x="482" y="1258"/>
                      </a:lnTo>
                      <a:lnTo>
                        <a:pt x="478" y="1258"/>
                      </a:lnTo>
                      <a:lnTo>
                        <a:pt x="474" y="1258"/>
                      </a:lnTo>
                      <a:lnTo>
                        <a:pt x="470" y="1258"/>
                      </a:lnTo>
                      <a:lnTo>
                        <a:pt x="466" y="1258"/>
                      </a:lnTo>
                      <a:lnTo>
                        <a:pt x="462" y="1258"/>
                      </a:lnTo>
                      <a:lnTo>
                        <a:pt x="458" y="1258"/>
                      </a:lnTo>
                      <a:lnTo>
                        <a:pt x="454" y="1258"/>
                      </a:lnTo>
                      <a:lnTo>
                        <a:pt x="450" y="1258"/>
                      </a:lnTo>
                      <a:lnTo>
                        <a:pt x="446" y="1258"/>
                      </a:lnTo>
                      <a:lnTo>
                        <a:pt x="442" y="1258"/>
                      </a:lnTo>
                      <a:lnTo>
                        <a:pt x="438" y="1258"/>
                      </a:lnTo>
                      <a:lnTo>
                        <a:pt x="434" y="1258"/>
                      </a:lnTo>
                      <a:lnTo>
                        <a:pt x="430" y="1258"/>
                      </a:lnTo>
                      <a:lnTo>
                        <a:pt x="426" y="1258"/>
                      </a:lnTo>
                      <a:lnTo>
                        <a:pt x="422" y="1258"/>
                      </a:lnTo>
                      <a:lnTo>
                        <a:pt x="420" y="1258"/>
                      </a:lnTo>
                      <a:lnTo>
                        <a:pt x="416" y="1258"/>
                      </a:lnTo>
                      <a:lnTo>
                        <a:pt x="412" y="1258"/>
                      </a:lnTo>
                      <a:lnTo>
                        <a:pt x="408" y="1258"/>
                      </a:lnTo>
                      <a:lnTo>
                        <a:pt x="404" y="1258"/>
                      </a:lnTo>
                      <a:lnTo>
                        <a:pt x="400" y="1258"/>
                      </a:lnTo>
                      <a:lnTo>
                        <a:pt x="396" y="1258"/>
                      </a:lnTo>
                      <a:lnTo>
                        <a:pt x="392" y="1258"/>
                      </a:lnTo>
                      <a:lnTo>
                        <a:pt x="388" y="1258"/>
                      </a:lnTo>
                      <a:lnTo>
                        <a:pt x="384" y="1258"/>
                      </a:lnTo>
                      <a:lnTo>
                        <a:pt x="380" y="1258"/>
                      </a:lnTo>
                      <a:lnTo>
                        <a:pt x="376" y="1258"/>
                      </a:lnTo>
                      <a:lnTo>
                        <a:pt x="372" y="1258"/>
                      </a:lnTo>
                      <a:lnTo>
                        <a:pt x="368" y="1258"/>
                      </a:lnTo>
                      <a:lnTo>
                        <a:pt x="364" y="1258"/>
                      </a:lnTo>
                      <a:lnTo>
                        <a:pt x="360" y="1258"/>
                      </a:lnTo>
                      <a:lnTo>
                        <a:pt x="356" y="1258"/>
                      </a:lnTo>
                      <a:lnTo>
                        <a:pt x="353" y="1258"/>
                      </a:lnTo>
                      <a:lnTo>
                        <a:pt x="349" y="1258"/>
                      </a:lnTo>
                      <a:lnTo>
                        <a:pt x="345" y="1258"/>
                      </a:lnTo>
                      <a:lnTo>
                        <a:pt x="341" y="1258"/>
                      </a:lnTo>
                      <a:lnTo>
                        <a:pt x="338" y="1258"/>
                      </a:lnTo>
                      <a:lnTo>
                        <a:pt x="334" y="1258"/>
                      </a:lnTo>
                      <a:lnTo>
                        <a:pt x="330" y="1258"/>
                      </a:lnTo>
                      <a:lnTo>
                        <a:pt x="326" y="1258"/>
                      </a:lnTo>
                      <a:lnTo>
                        <a:pt x="322" y="1258"/>
                      </a:lnTo>
                      <a:lnTo>
                        <a:pt x="318" y="1258"/>
                      </a:lnTo>
                      <a:lnTo>
                        <a:pt x="314" y="1258"/>
                      </a:lnTo>
                      <a:lnTo>
                        <a:pt x="310" y="1258"/>
                      </a:lnTo>
                      <a:lnTo>
                        <a:pt x="306" y="1258"/>
                      </a:lnTo>
                      <a:lnTo>
                        <a:pt x="302" y="1258"/>
                      </a:lnTo>
                      <a:lnTo>
                        <a:pt x="298" y="1258"/>
                      </a:lnTo>
                      <a:lnTo>
                        <a:pt x="294" y="1258"/>
                      </a:lnTo>
                      <a:lnTo>
                        <a:pt x="291" y="1258"/>
                      </a:lnTo>
                      <a:lnTo>
                        <a:pt x="287" y="1258"/>
                      </a:lnTo>
                      <a:lnTo>
                        <a:pt x="283" y="1258"/>
                      </a:lnTo>
                      <a:lnTo>
                        <a:pt x="279" y="1258"/>
                      </a:lnTo>
                      <a:lnTo>
                        <a:pt x="276" y="1258"/>
                      </a:lnTo>
                      <a:lnTo>
                        <a:pt x="272" y="1258"/>
                      </a:lnTo>
                      <a:lnTo>
                        <a:pt x="268" y="1258"/>
                      </a:lnTo>
                      <a:lnTo>
                        <a:pt x="264" y="1258"/>
                      </a:lnTo>
                      <a:lnTo>
                        <a:pt x="260" y="1258"/>
                      </a:lnTo>
                      <a:lnTo>
                        <a:pt x="256" y="1258"/>
                      </a:lnTo>
                      <a:lnTo>
                        <a:pt x="252" y="1258"/>
                      </a:lnTo>
                      <a:lnTo>
                        <a:pt x="248" y="1258"/>
                      </a:lnTo>
                      <a:lnTo>
                        <a:pt x="244" y="1258"/>
                      </a:lnTo>
                      <a:lnTo>
                        <a:pt x="240" y="1258"/>
                      </a:lnTo>
                      <a:lnTo>
                        <a:pt x="236" y="1258"/>
                      </a:lnTo>
                      <a:lnTo>
                        <a:pt x="232" y="1258"/>
                      </a:lnTo>
                      <a:lnTo>
                        <a:pt x="228" y="1258"/>
                      </a:lnTo>
                      <a:lnTo>
                        <a:pt x="225" y="1258"/>
                      </a:lnTo>
                      <a:lnTo>
                        <a:pt x="221" y="1258"/>
                      </a:lnTo>
                      <a:lnTo>
                        <a:pt x="217" y="1258"/>
                      </a:lnTo>
                      <a:lnTo>
                        <a:pt x="214" y="1258"/>
                      </a:lnTo>
                      <a:lnTo>
                        <a:pt x="210" y="1258"/>
                      </a:lnTo>
                      <a:lnTo>
                        <a:pt x="206" y="1258"/>
                      </a:lnTo>
                      <a:lnTo>
                        <a:pt x="202" y="1258"/>
                      </a:lnTo>
                      <a:lnTo>
                        <a:pt x="198" y="1258"/>
                      </a:lnTo>
                      <a:lnTo>
                        <a:pt x="194" y="1258"/>
                      </a:lnTo>
                      <a:lnTo>
                        <a:pt x="190" y="1258"/>
                      </a:lnTo>
                      <a:lnTo>
                        <a:pt x="186" y="1258"/>
                      </a:lnTo>
                      <a:lnTo>
                        <a:pt x="182" y="1258"/>
                      </a:lnTo>
                      <a:lnTo>
                        <a:pt x="178" y="1258"/>
                      </a:lnTo>
                      <a:lnTo>
                        <a:pt x="174" y="1258"/>
                      </a:lnTo>
                      <a:lnTo>
                        <a:pt x="170" y="1258"/>
                      </a:lnTo>
                      <a:lnTo>
                        <a:pt x="166" y="1258"/>
                      </a:lnTo>
                      <a:lnTo>
                        <a:pt x="162" y="1258"/>
                      </a:lnTo>
                      <a:lnTo>
                        <a:pt x="159" y="1258"/>
                      </a:lnTo>
                      <a:lnTo>
                        <a:pt x="155" y="1258"/>
                      </a:lnTo>
                      <a:lnTo>
                        <a:pt x="151" y="1258"/>
                      </a:lnTo>
                      <a:lnTo>
                        <a:pt x="147" y="1258"/>
                      </a:lnTo>
                      <a:lnTo>
                        <a:pt x="143" y="1258"/>
                      </a:lnTo>
                      <a:lnTo>
                        <a:pt x="140" y="1258"/>
                      </a:lnTo>
                      <a:lnTo>
                        <a:pt x="136" y="1258"/>
                      </a:lnTo>
                      <a:lnTo>
                        <a:pt x="132" y="1258"/>
                      </a:lnTo>
                      <a:lnTo>
                        <a:pt x="128" y="1258"/>
                      </a:lnTo>
                      <a:lnTo>
                        <a:pt x="124" y="1258"/>
                      </a:lnTo>
                      <a:lnTo>
                        <a:pt x="120" y="1258"/>
                      </a:lnTo>
                      <a:lnTo>
                        <a:pt x="116" y="1258"/>
                      </a:lnTo>
                      <a:lnTo>
                        <a:pt x="112" y="1258"/>
                      </a:lnTo>
                      <a:lnTo>
                        <a:pt x="108" y="1258"/>
                      </a:lnTo>
                      <a:lnTo>
                        <a:pt x="104" y="1258"/>
                      </a:lnTo>
                      <a:lnTo>
                        <a:pt x="100" y="1258"/>
                      </a:lnTo>
                      <a:lnTo>
                        <a:pt x="97" y="1258"/>
                      </a:lnTo>
                      <a:lnTo>
                        <a:pt x="93" y="1258"/>
                      </a:lnTo>
                      <a:lnTo>
                        <a:pt x="89" y="1258"/>
                      </a:lnTo>
                      <a:lnTo>
                        <a:pt x="85" y="1258"/>
                      </a:lnTo>
                      <a:lnTo>
                        <a:pt x="81" y="1258"/>
                      </a:lnTo>
                      <a:lnTo>
                        <a:pt x="77" y="1258"/>
                      </a:lnTo>
                      <a:lnTo>
                        <a:pt x="73" y="1258"/>
                      </a:lnTo>
                      <a:lnTo>
                        <a:pt x="69" y="1258"/>
                      </a:lnTo>
                      <a:lnTo>
                        <a:pt x="65" y="1258"/>
                      </a:lnTo>
                      <a:lnTo>
                        <a:pt x="62" y="1258"/>
                      </a:lnTo>
                      <a:lnTo>
                        <a:pt x="58" y="1258"/>
                      </a:lnTo>
                      <a:lnTo>
                        <a:pt x="54" y="1258"/>
                      </a:lnTo>
                      <a:lnTo>
                        <a:pt x="50" y="1258"/>
                      </a:lnTo>
                      <a:lnTo>
                        <a:pt x="46" y="1258"/>
                      </a:lnTo>
                      <a:lnTo>
                        <a:pt x="42" y="1258"/>
                      </a:lnTo>
                      <a:lnTo>
                        <a:pt x="38" y="1258"/>
                      </a:lnTo>
                      <a:lnTo>
                        <a:pt x="34" y="1258"/>
                      </a:lnTo>
                      <a:lnTo>
                        <a:pt x="31" y="1258"/>
                      </a:lnTo>
                      <a:lnTo>
                        <a:pt x="27" y="1258"/>
                      </a:lnTo>
                      <a:lnTo>
                        <a:pt x="23" y="1258"/>
                      </a:lnTo>
                      <a:lnTo>
                        <a:pt x="19" y="1258"/>
                      </a:lnTo>
                      <a:lnTo>
                        <a:pt x="15" y="1258"/>
                      </a:lnTo>
                      <a:lnTo>
                        <a:pt x="11" y="1258"/>
                      </a:lnTo>
                      <a:lnTo>
                        <a:pt x="7" y="1258"/>
                      </a:lnTo>
                      <a:lnTo>
                        <a:pt x="4" y="1258"/>
                      </a:lnTo>
                      <a:lnTo>
                        <a:pt x="0" y="1258"/>
                      </a:lnTo>
                      <a:lnTo>
                        <a:pt x="0" y="1245"/>
                      </a:lnTo>
                    </a:path>
                  </a:pathLst>
                </a:custGeom>
                <a:solidFill>
                  <a:srgbClr val="C0C0C0"/>
                </a:solidFill>
                <a:ln w="12700" cap="rnd">
                  <a:noFill/>
                  <a:round/>
                  <a:headEnd/>
                  <a:tailEnd/>
                </a:ln>
              </p:spPr>
              <p:txBody>
                <a:bodyPr/>
                <a:lstStyle/>
                <a:p>
                  <a:endParaRPr lang="en-US"/>
                </a:p>
              </p:txBody>
            </p:sp>
            <p:sp>
              <p:nvSpPr>
                <p:cNvPr id="15377" name="Freeform 9"/>
                <p:cNvSpPr>
                  <a:spLocks/>
                </p:cNvSpPr>
                <p:nvPr/>
              </p:nvSpPr>
              <p:spPr bwMode="auto">
                <a:xfrm>
                  <a:off x="1814" y="2460"/>
                  <a:ext cx="774" cy="152"/>
                </a:xfrm>
                <a:custGeom>
                  <a:avLst/>
                  <a:gdLst>
                    <a:gd name="T0" fmla="*/ 24 w 774"/>
                    <a:gd name="T1" fmla="*/ 151 h 152"/>
                    <a:gd name="T2" fmla="*/ 50 w 774"/>
                    <a:gd name="T3" fmla="*/ 151 h 152"/>
                    <a:gd name="T4" fmla="*/ 77 w 774"/>
                    <a:gd name="T5" fmla="*/ 151 h 152"/>
                    <a:gd name="T6" fmla="*/ 105 w 774"/>
                    <a:gd name="T7" fmla="*/ 151 h 152"/>
                    <a:gd name="T8" fmla="*/ 131 w 774"/>
                    <a:gd name="T9" fmla="*/ 151 h 152"/>
                    <a:gd name="T10" fmla="*/ 159 w 774"/>
                    <a:gd name="T11" fmla="*/ 151 h 152"/>
                    <a:gd name="T12" fmla="*/ 185 w 774"/>
                    <a:gd name="T13" fmla="*/ 151 h 152"/>
                    <a:gd name="T14" fmla="*/ 213 w 774"/>
                    <a:gd name="T15" fmla="*/ 151 h 152"/>
                    <a:gd name="T16" fmla="*/ 239 w 774"/>
                    <a:gd name="T17" fmla="*/ 151 h 152"/>
                    <a:gd name="T18" fmla="*/ 266 w 774"/>
                    <a:gd name="T19" fmla="*/ 151 h 152"/>
                    <a:gd name="T20" fmla="*/ 294 w 774"/>
                    <a:gd name="T21" fmla="*/ 151 h 152"/>
                    <a:gd name="T22" fmla="*/ 320 w 774"/>
                    <a:gd name="T23" fmla="*/ 151 h 152"/>
                    <a:gd name="T24" fmla="*/ 348 w 774"/>
                    <a:gd name="T25" fmla="*/ 151 h 152"/>
                    <a:gd name="T26" fmla="*/ 375 w 774"/>
                    <a:gd name="T27" fmla="*/ 151 h 152"/>
                    <a:gd name="T28" fmla="*/ 402 w 774"/>
                    <a:gd name="T29" fmla="*/ 0 h 152"/>
                    <a:gd name="T30" fmla="*/ 429 w 774"/>
                    <a:gd name="T31" fmla="*/ 21 h 152"/>
                    <a:gd name="T32" fmla="*/ 456 w 774"/>
                    <a:gd name="T33" fmla="*/ 39 h 152"/>
                    <a:gd name="T34" fmla="*/ 483 w 774"/>
                    <a:gd name="T35" fmla="*/ 56 h 152"/>
                    <a:gd name="T36" fmla="*/ 510 w 774"/>
                    <a:gd name="T37" fmla="*/ 69 h 152"/>
                    <a:gd name="T38" fmla="*/ 537 w 774"/>
                    <a:gd name="T39" fmla="*/ 82 h 152"/>
                    <a:gd name="T40" fmla="*/ 564 w 774"/>
                    <a:gd name="T41" fmla="*/ 93 h 152"/>
                    <a:gd name="T42" fmla="*/ 591 w 774"/>
                    <a:gd name="T43" fmla="*/ 102 h 152"/>
                    <a:gd name="T44" fmla="*/ 618 w 774"/>
                    <a:gd name="T45" fmla="*/ 110 h 152"/>
                    <a:gd name="T46" fmla="*/ 646 w 774"/>
                    <a:gd name="T47" fmla="*/ 116 h 152"/>
                    <a:gd name="T48" fmla="*/ 672 w 774"/>
                    <a:gd name="T49" fmla="*/ 123 h 152"/>
                    <a:gd name="T50" fmla="*/ 700 w 774"/>
                    <a:gd name="T51" fmla="*/ 128 h 152"/>
                    <a:gd name="T52" fmla="*/ 726 w 774"/>
                    <a:gd name="T53" fmla="*/ 132 h 152"/>
                    <a:gd name="T54" fmla="*/ 753 w 774"/>
                    <a:gd name="T55" fmla="*/ 136 h 152"/>
                    <a:gd name="T56" fmla="*/ 769 w 774"/>
                    <a:gd name="T57" fmla="*/ 151 h 152"/>
                    <a:gd name="T58" fmla="*/ 742 w 774"/>
                    <a:gd name="T59" fmla="*/ 151 h 152"/>
                    <a:gd name="T60" fmla="*/ 714 w 774"/>
                    <a:gd name="T61" fmla="*/ 151 h 152"/>
                    <a:gd name="T62" fmla="*/ 688 w 774"/>
                    <a:gd name="T63" fmla="*/ 151 h 152"/>
                    <a:gd name="T64" fmla="*/ 660 w 774"/>
                    <a:gd name="T65" fmla="*/ 151 h 152"/>
                    <a:gd name="T66" fmla="*/ 634 w 774"/>
                    <a:gd name="T67" fmla="*/ 151 h 152"/>
                    <a:gd name="T68" fmla="*/ 606 w 774"/>
                    <a:gd name="T69" fmla="*/ 151 h 152"/>
                    <a:gd name="T70" fmla="*/ 580 w 774"/>
                    <a:gd name="T71" fmla="*/ 151 h 152"/>
                    <a:gd name="T72" fmla="*/ 553 w 774"/>
                    <a:gd name="T73" fmla="*/ 151 h 152"/>
                    <a:gd name="T74" fmla="*/ 525 w 774"/>
                    <a:gd name="T75" fmla="*/ 151 h 152"/>
                    <a:gd name="T76" fmla="*/ 499 w 774"/>
                    <a:gd name="T77" fmla="*/ 151 h 152"/>
                    <a:gd name="T78" fmla="*/ 471 w 774"/>
                    <a:gd name="T79" fmla="*/ 151 h 152"/>
                    <a:gd name="T80" fmla="*/ 444 w 774"/>
                    <a:gd name="T81" fmla="*/ 151 h 152"/>
                    <a:gd name="T82" fmla="*/ 417 w 774"/>
                    <a:gd name="T83" fmla="*/ 151 h 152"/>
                    <a:gd name="T84" fmla="*/ 390 w 774"/>
                    <a:gd name="T85" fmla="*/ 151 h 152"/>
                    <a:gd name="T86" fmla="*/ 363 w 774"/>
                    <a:gd name="T87" fmla="*/ 151 h 152"/>
                    <a:gd name="T88" fmla="*/ 336 w 774"/>
                    <a:gd name="T89" fmla="*/ 151 h 152"/>
                    <a:gd name="T90" fmla="*/ 310 w 774"/>
                    <a:gd name="T91" fmla="*/ 151 h 152"/>
                    <a:gd name="T92" fmla="*/ 282 w 774"/>
                    <a:gd name="T93" fmla="*/ 151 h 152"/>
                    <a:gd name="T94" fmla="*/ 255 w 774"/>
                    <a:gd name="T95" fmla="*/ 151 h 152"/>
                    <a:gd name="T96" fmla="*/ 228 w 774"/>
                    <a:gd name="T97" fmla="*/ 151 h 152"/>
                    <a:gd name="T98" fmla="*/ 201 w 774"/>
                    <a:gd name="T99" fmla="*/ 151 h 152"/>
                    <a:gd name="T100" fmla="*/ 173 w 774"/>
                    <a:gd name="T101" fmla="*/ 151 h 152"/>
                    <a:gd name="T102" fmla="*/ 147 w 774"/>
                    <a:gd name="T103" fmla="*/ 151 h 152"/>
                    <a:gd name="T104" fmla="*/ 120 w 774"/>
                    <a:gd name="T105" fmla="*/ 151 h 152"/>
                    <a:gd name="T106" fmla="*/ 93 w 774"/>
                    <a:gd name="T107" fmla="*/ 151 h 152"/>
                    <a:gd name="T108" fmla="*/ 66 w 774"/>
                    <a:gd name="T109" fmla="*/ 151 h 152"/>
                    <a:gd name="T110" fmla="*/ 38 w 774"/>
                    <a:gd name="T111" fmla="*/ 151 h 152"/>
                    <a:gd name="T112" fmla="*/ 12 w 774"/>
                    <a:gd name="T113" fmla="*/ 151 h 1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4"/>
                    <a:gd name="T172" fmla="*/ 0 h 152"/>
                    <a:gd name="T173" fmla="*/ 774 w 774"/>
                    <a:gd name="T174" fmla="*/ 152 h 1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4" h="152">
                      <a:moveTo>
                        <a:pt x="0" y="151"/>
                      </a:moveTo>
                      <a:lnTo>
                        <a:pt x="4" y="151"/>
                      </a:lnTo>
                      <a:lnTo>
                        <a:pt x="8" y="151"/>
                      </a:lnTo>
                      <a:lnTo>
                        <a:pt x="12" y="151"/>
                      </a:lnTo>
                      <a:lnTo>
                        <a:pt x="16" y="151"/>
                      </a:lnTo>
                      <a:lnTo>
                        <a:pt x="20" y="151"/>
                      </a:lnTo>
                      <a:lnTo>
                        <a:pt x="24" y="151"/>
                      </a:lnTo>
                      <a:lnTo>
                        <a:pt x="27" y="151"/>
                      </a:lnTo>
                      <a:lnTo>
                        <a:pt x="31" y="151"/>
                      </a:lnTo>
                      <a:lnTo>
                        <a:pt x="34" y="151"/>
                      </a:lnTo>
                      <a:lnTo>
                        <a:pt x="38" y="151"/>
                      </a:lnTo>
                      <a:lnTo>
                        <a:pt x="42" y="151"/>
                      </a:lnTo>
                      <a:lnTo>
                        <a:pt x="46" y="151"/>
                      </a:lnTo>
                      <a:lnTo>
                        <a:pt x="50" y="151"/>
                      </a:lnTo>
                      <a:lnTo>
                        <a:pt x="54" y="151"/>
                      </a:lnTo>
                      <a:lnTo>
                        <a:pt x="58" y="151"/>
                      </a:lnTo>
                      <a:lnTo>
                        <a:pt x="62" y="151"/>
                      </a:lnTo>
                      <a:lnTo>
                        <a:pt x="66" y="151"/>
                      </a:lnTo>
                      <a:lnTo>
                        <a:pt x="70" y="151"/>
                      </a:lnTo>
                      <a:lnTo>
                        <a:pt x="73" y="151"/>
                      </a:lnTo>
                      <a:lnTo>
                        <a:pt x="77" y="151"/>
                      </a:lnTo>
                      <a:lnTo>
                        <a:pt x="81" y="151"/>
                      </a:lnTo>
                      <a:lnTo>
                        <a:pt x="85" y="151"/>
                      </a:lnTo>
                      <a:lnTo>
                        <a:pt x="89" y="151"/>
                      </a:lnTo>
                      <a:lnTo>
                        <a:pt x="93" y="151"/>
                      </a:lnTo>
                      <a:lnTo>
                        <a:pt x="97" y="151"/>
                      </a:lnTo>
                      <a:lnTo>
                        <a:pt x="101" y="151"/>
                      </a:lnTo>
                      <a:lnTo>
                        <a:pt x="105" y="151"/>
                      </a:lnTo>
                      <a:lnTo>
                        <a:pt x="108" y="151"/>
                      </a:lnTo>
                      <a:lnTo>
                        <a:pt x="112" y="151"/>
                      </a:lnTo>
                      <a:lnTo>
                        <a:pt x="116" y="151"/>
                      </a:lnTo>
                      <a:lnTo>
                        <a:pt x="120" y="151"/>
                      </a:lnTo>
                      <a:lnTo>
                        <a:pt x="123" y="151"/>
                      </a:lnTo>
                      <a:lnTo>
                        <a:pt x="127" y="151"/>
                      </a:lnTo>
                      <a:lnTo>
                        <a:pt x="131" y="151"/>
                      </a:lnTo>
                      <a:lnTo>
                        <a:pt x="135" y="151"/>
                      </a:lnTo>
                      <a:lnTo>
                        <a:pt x="139" y="151"/>
                      </a:lnTo>
                      <a:lnTo>
                        <a:pt x="143" y="151"/>
                      </a:lnTo>
                      <a:lnTo>
                        <a:pt x="147" y="151"/>
                      </a:lnTo>
                      <a:lnTo>
                        <a:pt x="151" y="151"/>
                      </a:lnTo>
                      <a:lnTo>
                        <a:pt x="155" y="151"/>
                      </a:lnTo>
                      <a:lnTo>
                        <a:pt x="159" y="151"/>
                      </a:lnTo>
                      <a:lnTo>
                        <a:pt x="163" y="151"/>
                      </a:lnTo>
                      <a:lnTo>
                        <a:pt x="167" y="151"/>
                      </a:lnTo>
                      <a:lnTo>
                        <a:pt x="169" y="151"/>
                      </a:lnTo>
                      <a:lnTo>
                        <a:pt x="173" y="151"/>
                      </a:lnTo>
                      <a:lnTo>
                        <a:pt x="177" y="151"/>
                      </a:lnTo>
                      <a:lnTo>
                        <a:pt x="181" y="151"/>
                      </a:lnTo>
                      <a:lnTo>
                        <a:pt x="185" y="151"/>
                      </a:lnTo>
                      <a:lnTo>
                        <a:pt x="189" y="151"/>
                      </a:lnTo>
                      <a:lnTo>
                        <a:pt x="193" y="151"/>
                      </a:lnTo>
                      <a:lnTo>
                        <a:pt x="197" y="151"/>
                      </a:lnTo>
                      <a:lnTo>
                        <a:pt x="201" y="151"/>
                      </a:lnTo>
                      <a:lnTo>
                        <a:pt x="205" y="151"/>
                      </a:lnTo>
                      <a:lnTo>
                        <a:pt x="209" y="151"/>
                      </a:lnTo>
                      <a:lnTo>
                        <a:pt x="213" y="151"/>
                      </a:lnTo>
                      <a:lnTo>
                        <a:pt x="217" y="151"/>
                      </a:lnTo>
                      <a:lnTo>
                        <a:pt x="220" y="151"/>
                      </a:lnTo>
                      <a:lnTo>
                        <a:pt x="224" y="151"/>
                      </a:lnTo>
                      <a:lnTo>
                        <a:pt x="228" y="151"/>
                      </a:lnTo>
                      <a:lnTo>
                        <a:pt x="232" y="151"/>
                      </a:lnTo>
                      <a:lnTo>
                        <a:pt x="235" y="151"/>
                      </a:lnTo>
                      <a:lnTo>
                        <a:pt x="239" y="151"/>
                      </a:lnTo>
                      <a:lnTo>
                        <a:pt x="243" y="151"/>
                      </a:lnTo>
                      <a:lnTo>
                        <a:pt x="247" y="151"/>
                      </a:lnTo>
                      <a:lnTo>
                        <a:pt x="251" y="151"/>
                      </a:lnTo>
                      <a:lnTo>
                        <a:pt x="255" y="151"/>
                      </a:lnTo>
                      <a:lnTo>
                        <a:pt x="259" y="151"/>
                      </a:lnTo>
                      <a:lnTo>
                        <a:pt x="263" y="151"/>
                      </a:lnTo>
                      <a:lnTo>
                        <a:pt x="266" y="151"/>
                      </a:lnTo>
                      <a:lnTo>
                        <a:pt x="270" y="151"/>
                      </a:lnTo>
                      <a:lnTo>
                        <a:pt x="274" y="151"/>
                      </a:lnTo>
                      <a:lnTo>
                        <a:pt x="278" y="151"/>
                      </a:lnTo>
                      <a:lnTo>
                        <a:pt x="282" y="151"/>
                      </a:lnTo>
                      <a:lnTo>
                        <a:pt x="286" y="151"/>
                      </a:lnTo>
                      <a:lnTo>
                        <a:pt x="290" y="151"/>
                      </a:lnTo>
                      <a:lnTo>
                        <a:pt x="294" y="151"/>
                      </a:lnTo>
                      <a:lnTo>
                        <a:pt x="298" y="151"/>
                      </a:lnTo>
                      <a:lnTo>
                        <a:pt x="302" y="151"/>
                      </a:lnTo>
                      <a:lnTo>
                        <a:pt x="306" y="151"/>
                      </a:lnTo>
                      <a:lnTo>
                        <a:pt x="310" y="151"/>
                      </a:lnTo>
                      <a:lnTo>
                        <a:pt x="314" y="151"/>
                      </a:lnTo>
                      <a:lnTo>
                        <a:pt x="316" y="151"/>
                      </a:lnTo>
                      <a:lnTo>
                        <a:pt x="320" y="151"/>
                      </a:lnTo>
                      <a:lnTo>
                        <a:pt x="324" y="151"/>
                      </a:lnTo>
                      <a:lnTo>
                        <a:pt x="328" y="151"/>
                      </a:lnTo>
                      <a:lnTo>
                        <a:pt x="332" y="151"/>
                      </a:lnTo>
                      <a:lnTo>
                        <a:pt x="336" y="151"/>
                      </a:lnTo>
                      <a:lnTo>
                        <a:pt x="340" y="151"/>
                      </a:lnTo>
                      <a:lnTo>
                        <a:pt x="344" y="151"/>
                      </a:lnTo>
                      <a:lnTo>
                        <a:pt x="348" y="151"/>
                      </a:lnTo>
                      <a:lnTo>
                        <a:pt x="352" y="151"/>
                      </a:lnTo>
                      <a:lnTo>
                        <a:pt x="356" y="151"/>
                      </a:lnTo>
                      <a:lnTo>
                        <a:pt x="360" y="151"/>
                      </a:lnTo>
                      <a:lnTo>
                        <a:pt x="363" y="151"/>
                      </a:lnTo>
                      <a:lnTo>
                        <a:pt x="367" y="151"/>
                      </a:lnTo>
                      <a:lnTo>
                        <a:pt x="371" y="151"/>
                      </a:lnTo>
                      <a:lnTo>
                        <a:pt x="375" y="151"/>
                      </a:lnTo>
                      <a:lnTo>
                        <a:pt x="378" y="151"/>
                      </a:lnTo>
                      <a:lnTo>
                        <a:pt x="382" y="151"/>
                      </a:lnTo>
                      <a:lnTo>
                        <a:pt x="386" y="151"/>
                      </a:lnTo>
                      <a:lnTo>
                        <a:pt x="390" y="151"/>
                      </a:lnTo>
                      <a:lnTo>
                        <a:pt x="394" y="151"/>
                      </a:lnTo>
                      <a:lnTo>
                        <a:pt x="398" y="151"/>
                      </a:lnTo>
                      <a:lnTo>
                        <a:pt x="402" y="0"/>
                      </a:lnTo>
                      <a:lnTo>
                        <a:pt x="406" y="3"/>
                      </a:lnTo>
                      <a:lnTo>
                        <a:pt x="410" y="6"/>
                      </a:lnTo>
                      <a:lnTo>
                        <a:pt x="413" y="9"/>
                      </a:lnTo>
                      <a:lnTo>
                        <a:pt x="417" y="13"/>
                      </a:lnTo>
                      <a:lnTo>
                        <a:pt x="421" y="15"/>
                      </a:lnTo>
                      <a:lnTo>
                        <a:pt x="425" y="18"/>
                      </a:lnTo>
                      <a:lnTo>
                        <a:pt x="429" y="21"/>
                      </a:lnTo>
                      <a:lnTo>
                        <a:pt x="433" y="23"/>
                      </a:lnTo>
                      <a:lnTo>
                        <a:pt x="437" y="26"/>
                      </a:lnTo>
                      <a:lnTo>
                        <a:pt x="440" y="28"/>
                      </a:lnTo>
                      <a:lnTo>
                        <a:pt x="444" y="31"/>
                      </a:lnTo>
                      <a:lnTo>
                        <a:pt x="448" y="34"/>
                      </a:lnTo>
                      <a:lnTo>
                        <a:pt x="452" y="36"/>
                      </a:lnTo>
                      <a:lnTo>
                        <a:pt x="456" y="39"/>
                      </a:lnTo>
                      <a:lnTo>
                        <a:pt x="459" y="41"/>
                      </a:lnTo>
                      <a:lnTo>
                        <a:pt x="463" y="44"/>
                      </a:lnTo>
                      <a:lnTo>
                        <a:pt x="467" y="46"/>
                      </a:lnTo>
                      <a:lnTo>
                        <a:pt x="471" y="48"/>
                      </a:lnTo>
                      <a:lnTo>
                        <a:pt x="475" y="50"/>
                      </a:lnTo>
                      <a:lnTo>
                        <a:pt x="479" y="52"/>
                      </a:lnTo>
                      <a:lnTo>
                        <a:pt x="483" y="56"/>
                      </a:lnTo>
                      <a:lnTo>
                        <a:pt x="487" y="57"/>
                      </a:lnTo>
                      <a:lnTo>
                        <a:pt x="491" y="59"/>
                      </a:lnTo>
                      <a:lnTo>
                        <a:pt x="495" y="62"/>
                      </a:lnTo>
                      <a:lnTo>
                        <a:pt x="499" y="63"/>
                      </a:lnTo>
                      <a:lnTo>
                        <a:pt x="503" y="65"/>
                      </a:lnTo>
                      <a:lnTo>
                        <a:pt x="507" y="67"/>
                      </a:lnTo>
                      <a:lnTo>
                        <a:pt x="510" y="69"/>
                      </a:lnTo>
                      <a:lnTo>
                        <a:pt x="513" y="71"/>
                      </a:lnTo>
                      <a:lnTo>
                        <a:pt x="517" y="73"/>
                      </a:lnTo>
                      <a:lnTo>
                        <a:pt x="521" y="74"/>
                      </a:lnTo>
                      <a:lnTo>
                        <a:pt x="525" y="77"/>
                      </a:lnTo>
                      <a:lnTo>
                        <a:pt x="529" y="79"/>
                      </a:lnTo>
                      <a:lnTo>
                        <a:pt x="533" y="80"/>
                      </a:lnTo>
                      <a:lnTo>
                        <a:pt x="537" y="82"/>
                      </a:lnTo>
                      <a:lnTo>
                        <a:pt x="541" y="84"/>
                      </a:lnTo>
                      <a:lnTo>
                        <a:pt x="545" y="85"/>
                      </a:lnTo>
                      <a:lnTo>
                        <a:pt x="549" y="87"/>
                      </a:lnTo>
                      <a:lnTo>
                        <a:pt x="553" y="88"/>
                      </a:lnTo>
                      <a:lnTo>
                        <a:pt x="556" y="90"/>
                      </a:lnTo>
                      <a:lnTo>
                        <a:pt x="560" y="91"/>
                      </a:lnTo>
                      <a:lnTo>
                        <a:pt x="564" y="93"/>
                      </a:lnTo>
                      <a:lnTo>
                        <a:pt x="568" y="94"/>
                      </a:lnTo>
                      <a:lnTo>
                        <a:pt x="572" y="95"/>
                      </a:lnTo>
                      <a:lnTo>
                        <a:pt x="576" y="98"/>
                      </a:lnTo>
                      <a:lnTo>
                        <a:pt x="580" y="98"/>
                      </a:lnTo>
                      <a:lnTo>
                        <a:pt x="584" y="100"/>
                      </a:lnTo>
                      <a:lnTo>
                        <a:pt x="587" y="101"/>
                      </a:lnTo>
                      <a:lnTo>
                        <a:pt x="591" y="102"/>
                      </a:lnTo>
                      <a:lnTo>
                        <a:pt x="595" y="103"/>
                      </a:lnTo>
                      <a:lnTo>
                        <a:pt x="599" y="105"/>
                      </a:lnTo>
                      <a:lnTo>
                        <a:pt x="603" y="106"/>
                      </a:lnTo>
                      <a:lnTo>
                        <a:pt x="606" y="107"/>
                      </a:lnTo>
                      <a:lnTo>
                        <a:pt x="610" y="108"/>
                      </a:lnTo>
                      <a:lnTo>
                        <a:pt x="614" y="109"/>
                      </a:lnTo>
                      <a:lnTo>
                        <a:pt x="618" y="110"/>
                      </a:lnTo>
                      <a:lnTo>
                        <a:pt x="622" y="111"/>
                      </a:lnTo>
                      <a:lnTo>
                        <a:pt x="626" y="112"/>
                      </a:lnTo>
                      <a:lnTo>
                        <a:pt x="630" y="113"/>
                      </a:lnTo>
                      <a:lnTo>
                        <a:pt x="634" y="114"/>
                      </a:lnTo>
                      <a:lnTo>
                        <a:pt x="638" y="115"/>
                      </a:lnTo>
                      <a:lnTo>
                        <a:pt x="642" y="116"/>
                      </a:lnTo>
                      <a:lnTo>
                        <a:pt x="646" y="116"/>
                      </a:lnTo>
                      <a:lnTo>
                        <a:pt x="649" y="117"/>
                      </a:lnTo>
                      <a:lnTo>
                        <a:pt x="652" y="118"/>
                      </a:lnTo>
                      <a:lnTo>
                        <a:pt x="656" y="120"/>
                      </a:lnTo>
                      <a:lnTo>
                        <a:pt x="660" y="121"/>
                      </a:lnTo>
                      <a:lnTo>
                        <a:pt x="664" y="122"/>
                      </a:lnTo>
                      <a:lnTo>
                        <a:pt x="668" y="123"/>
                      </a:lnTo>
                      <a:lnTo>
                        <a:pt x="672" y="123"/>
                      </a:lnTo>
                      <a:lnTo>
                        <a:pt x="676" y="124"/>
                      </a:lnTo>
                      <a:lnTo>
                        <a:pt x="680" y="125"/>
                      </a:lnTo>
                      <a:lnTo>
                        <a:pt x="684" y="125"/>
                      </a:lnTo>
                      <a:lnTo>
                        <a:pt x="688" y="126"/>
                      </a:lnTo>
                      <a:lnTo>
                        <a:pt x="692" y="127"/>
                      </a:lnTo>
                      <a:lnTo>
                        <a:pt x="696" y="127"/>
                      </a:lnTo>
                      <a:lnTo>
                        <a:pt x="700" y="128"/>
                      </a:lnTo>
                      <a:lnTo>
                        <a:pt x="703" y="129"/>
                      </a:lnTo>
                      <a:lnTo>
                        <a:pt x="707" y="129"/>
                      </a:lnTo>
                      <a:lnTo>
                        <a:pt x="711" y="130"/>
                      </a:lnTo>
                      <a:lnTo>
                        <a:pt x="714" y="130"/>
                      </a:lnTo>
                      <a:lnTo>
                        <a:pt x="718" y="131"/>
                      </a:lnTo>
                      <a:lnTo>
                        <a:pt x="722" y="132"/>
                      </a:lnTo>
                      <a:lnTo>
                        <a:pt x="726" y="132"/>
                      </a:lnTo>
                      <a:lnTo>
                        <a:pt x="730" y="133"/>
                      </a:lnTo>
                      <a:lnTo>
                        <a:pt x="734" y="133"/>
                      </a:lnTo>
                      <a:lnTo>
                        <a:pt x="738" y="134"/>
                      </a:lnTo>
                      <a:lnTo>
                        <a:pt x="742" y="134"/>
                      </a:lnTo>
                      <a:lnTo>
                        <a:pt x="746" y="135"/>
                      </a:lnTo>
                      <a:lnTo>
                        <a:pt x="749" y="135"/>
                      </a:lnTo>
                      <a:lnTo>
                        <a:pt x="753" y="136"/>
                      </a:lnTo>
                      <a:lnTo>
                        <a:pt x="757" y="136"/>
                      </a:lnTo>
                      <a:lnTo>
                        <a:pt x="761" y="136"/>
                      </a:lnTo>
                      <a:lnTo>
                        <a:pt x="765" y="137"/>
                      </a:lnTo>
                      <a:lnTo>
                        <a:pt x="769" y="137"/>
                      </a:lnTo>
                      <a:lnTo>
                        <a:pt x="773" y="138"/>
                      </a:lnTo>
                      <a:lnTo>
                        <a:pt x="773" y="151"/>
                      </a:lnTo>
                      <a:lnTo>
                        <a:pt x="769" y="151"/>
                      </a:lnTo>
                      <a:lnTo>
                        <a:pt x="765" y="151"/>
                      </a:lnTo>
                      <a:lnTo>
                        <a:pt x="761" y="151"/>
                      </a:lnTo>
                      <a:lnTo>
                        <a:pt x="757" y="151"/>
                      </a:lnTo>
                      <a:lnTo>
                        <a:pt x="753" y="151"/>
                      </a:lnTo>
                      <a:lnTo>
                        <a:pt x="749" y="151"/>
                      </a:lnTo>
                      <a:lnTo>
                        <a:pt x="746" y="151"/>
                      </a:lnTo>
                      <a:lnTo>
                        <a:pt x="742" y="151"/>
                      </a:lnTo>
                      <a:lnTo>
                        <a:pt x="738" y="151"/>
                      </a:lnTo>
                      <a:lnTo>
                        <a:pt x="734" y="151"/>
                      </a:lnTo>
                      <a:lnTo>
                        <a:pt x="730" y="151"/>
                      </a:lnTo>
                      <a:lnTo>
                        <a:pt x="726" y="151"/>
                      </a:lnTo>
                      <a:lnTo>
                        <a:pt x="722" y="151"/>
                      </a:lnTo>
                      <a:lnTo>
                        <a:pt x="718" y="151"/>
                      </a:lnTo>
                      <a:lnTo>
                        <a:pt x="714" y="151"/>
                      </a:lnTo>
                      <a:lnTo>
                        <a:pt x="711" y="151"/>
                      </a:lnTo>
                      <a:lnTo>
                        <a:pt x="707" y="151"/>
                      </a:lnTo>
                      <a:lnTo>
                        <a:pt x="703" y="151"/>
                      </a:lnTo>
                      <a:lnTo>
                        <a:pt x="700" y="151"/>
                      </a:lnTo>
                      <a:lnTo>
                        <a:pt x="696" y="151"/>
                      </a:lnTo>
                      <a:lnTo>
                        <a:pt x="692" y="151"/>
                      </a:lnTo>
                      <a:lnTo>
                        <a:pt x="688" y="151"/>
                      </a:lnTo>
                      <a:lnTo>
                        <a:pt x="684" y="151"/>
                      </a:lnTo>
                      <a:lnTo>
                        <a:pt x="680" y="151"/>
                      </a:lnTo>
                      <a:lnTo>
                        <a:pt x="676" y="151"/>
                      </a:lnTo>
                      <a:lnTo>
                        <a:pt x="672" y="151"/>
                      </a:lnTo>
                      <a:lnTo>
                        <a:pt x="668" y="151"/>
                      </a:lnTo>
                      <a:lnTo>
                        <a:pt x="664" y="151"/>
                      </a:lnTo>
                      <a:lnTo>
                        <a:pt x="660" y="151"/>
                      </a:lnTo>
                      <a:lnTo>
                        <a:pt x="656" y="151"/>
                      </a:lnTo>
                      <a:lnTo>
                        <a:pt x="652" y="151"/>
                      </a:lnTo>
                      <a:lnTo>
                        <a:pt x="649" y="151"/>
                      </a:lnTo>
                      <a:lnTo>
                        <a:pt x="646" y="151"/>
                      </a:lnTo>
                      <a:lnTo>
                        <a:pt x="642" y="151"/>
                      </a:lnTo>
                      <a:lnTo>
                        <a:pt x="638" y="151"/>
                      </a:lnTo>
                      <a:lnTo>
                        <a:pt x="634" y="151"/>
                      </a:lnTo>
                      <a:lnTo>
                        <a:pt x="630" y="151"/>
                      </a:lnTo>
                      <a:lnTo>
                        <a:pt x="626" y="151"/>
                      </a:lnTo>
                      <a:lnTo>
                        <a:pt x="622" y="151"/>
                      </a:lnTo>
                      <a:lnTo>
                        <a:pt x="618" y="151"/>
                      </a:lnTo>
                      <a:lnTo>
                        <a:pt x="614" y="151"/>
                      </a:lnTo>
                      <a:lnTo>
                        <a:pt x="610" y="151"/>
                      </a:lnTo>
                      <a:lnTo>
                        <a:pt x="606" y="151"/>
                      </a:lnTo>
                      <a:lnTo>
                        <a:pt x="603" y="151"/>
                      </a:lnTo>
                      <a:lnTo>
                        <a:pt x="599" y="151"/>
                      </a:lnTo>
                      <a:lnTo>
                        <a:pt x="595" y="151"/>
                      </a:lnTo>
                      <a:lnTo>
                        <a:pt x="591" y="151"/>
                      </a:lnTo>
                      <a:lnTo>
                        <a:pt x="587" y="151"/>
                      </a:lnTo>
                      <a:lnTo>
                        <a:pt x="584" y="151"/>
                      </a:lnTo>
                      <a:lnTo>
                        <a:pt x="580" y="151"/>
                      </a:lnTo>
                      <a:lnTo>
                        <a:pt x="576" y="151"/>
                      </a:lnTo>
                      <a:lnTo>
                        <a:pt x="572" y="151"/>
                      </a:lnTo>
                      <a:lnTo>
                        <a:pt x="568" y="151"/>
                      </a:lnTo>
                      <a:lnTo>
                        <a:pt x="564" y="151"/>
                      </a:lnTo>
                      <a:lnTo>
                        <a:pt x="560" y="151"/>
                      </a:lnTo>
                      <a:lnTo>
                        <a:pt x="556" y="151"/>
                      </a:lnTo>
                      <a:lnTo>
                        <a:pt x="553" y="151"/>
                      </a:lnTo>
                      <a:lnTo>
                        <a:pt x="549" y="151"/>
                      </a:lnTo>
                      <a:lnTo>
                        <a:pt x="545" y="151"/>
                      </a:lnTo>
                      <a:lnTo>
                        <a:pt x="541" y="151"/>
                      </a:lnTo>
                      <a:lnTo>
                        <a:pt x="537" y="151"/>
                      </a:lnTo>
                      <a:lnTo>
                        <a:pt x="533" y="151"/>
                      </a:lnTo>
                      <a:lnTo>
                        <a:pt x="529" y="151"/>
                      </a:lnTo>
                      <a:lnTo>
                        <a:pt x="525" y="151"/>
                      </a:lnTo>
                      <a:lnTo>
                        <a:pt x="521" y="151"/>
                      </a:lnTo>
                      <a:lnTo>
                        <a:pt x="517" y="151"/>
                      </a:lnTo>
                      <a:lnTo>
                        <a:pt x="513" y="151"/>
                      </a:lnTo>
                      <a:lnTo>
                        <a:pt x="510" y="151"/>
                      </a:lnTo>
                      <a:lnTo>
                        <a:pt x="507" y="151"/>
                      </a:lnTo>
                      <a:lnTo>
                        <a:pt x="503" y="151"/>
                      </a:lnTo>
                      <a:lnTo>
                        <a:pt x="499" y="151"/>
                      </a:lnTo>
                      <a:lnTo>
                        <a:pt x="495" y="151"/>
                      </a:lnTo>
                      <a:lnTo>
                        <a:pt x="491" y="151"/>
                      </a:lnTo>
                      <a:lnTo>
                        <a:pt x="487" y="151"/>
                      </a:lnTo>
                      <a:lnTo>
                        <a:pt x="483" y="151"/>
                      </a:lnTo>
                      <a:lnTo>
                        <a:pt x="479" y="151"/>
                      </a:lnTo>
                      <a:lnTo>
                        <a:pt x="475" y="151"/>
                      </a:lnTo>
                      <a:lnTo>
                        <a:pt x="471" y="151"/>
                      </a:lnTo>
                      <a:lnTo>
                        <a:pt x="467" y="151"/>
                      </a:lnTo>
                      <a:lnTo>
                        <a:pt x="463" y="151"/>
                      </a:lnTo>
                      <a:lnTo>
                        <a:pt x="459" y="151"/>
                      </a:lnTo>
                      <a:lnTo>
                        <a:pt x="456" y="151"/>
                      </a:lnTo>
                      <a:lnTo>
                        <a:pt x="452" y="151"/>
                      </a:lnTo>
                      <a:lnTo>
                        <a:pt x="448" y="151"/>
                      </a:lnTo>
                      <a:lnTo>
                        <a:pt x="444" y="151"/>
                      </a:lnTo>
                      <a:lnTo>
                        <a:pt x="440" y="151"/>
                      </a:lnTo>
                      <a:lnTo>
                        <a:pt x="437" y="151"/>
                      </a:lnTo>
                      <a:lnTo>
                        <a:pt x="433" y="151"/>
                      </a:lnTo>
                      <a:lnTo>
                        <a:pt x="429" y="151"/>
                      </a:lnTo>
                      <a:lnTo>
                        <a:pt x="425" y="151"/>
                      </a:lnTo>
                      <a:lnTo>
                        <a:pt x="421" y="151"/>
                      </a:lnTo>
                      <a:lnTo>
                        <a:pt x="417" y="151"/>
                      </a:lnTo>
                      <a:lnTo>
                        <a:pt x="413" y="151"/>
                      </a:lnTo>
                      <a:lnTo>
                        <a:pt x="410" y="151"/>
                      </a:lnTo>
                      <a:lnTo>
                        <a:pt x="406" y="151"/>
                      </a:lnTo>
                      <a:lnTo>
                        <a:pt x="402" y="151"/>
                      </a:lnTo>
                      <a:lnTo>
                        <a:pt x="398" y="151"/>
                      </a:lnTo>
                      <a:lnTo>
                        <a:pt x="394" y="151"/>
                      </a:lnTo>
                      <a:lnTo>
                        <a:pt x="390" y="151"/>
                      </a:lnTo>
                      <a:lnTo>
                        <a:pt x="386" y="151"/>
                      </a:lnTo>
                      <a:lnTo>
                        <a:pt x="382" y="151"/>
                      </a:lnTo>
                      <a:lnTo>
                        <a:pt x="378" y="151"/>
                      </a:lnTo>
                      <a:lnTo>
                        <a:pt x="375" y="151"/>
                      </a:lnTo>
                      <a:lnTo>
                        <a:pt x="371" y="151"/>
                      </a:lnTo>
                      <a:lnTo>
                        <a:pt x="367" y="151"/>
                      </a:lnTo>
                      <a:lnTo>
                        <a:pt x="363" y="151"/>
                      </a:lnTo>
                      <a:lnTo>
                        <a:pt x="360" y="151"/>
                      </a:lnTo>
                      <a:lnTo>
                        <a:pt x="356" y="151"/>
                      </a:lnTo>
                      <a:lnTo>
                        <a:pt x="352" y="151"/>
                      </a:lnTo>
                      <a:lnTo>
                        <a:pt x="348" y="151"/>
                      </a:lnTo>
                      <a:lnTo>
                        <a:pt x="344" y="151"/>
                      </a:lnTo>
                      <a:lnTo>
                        <a:pt x="340" y="151"/>
                      </a:lnTo>
                      <a:lnTo>
                        <a:pt x="336" y="151"/>
                      </a:lnTo>
                      <a:lnTo>
                        <a:pt x="332" y="151"/>
                      </a:lnTo>
                      <a:lnTo>
                        <a:pt x="328" y="151"/>
                      </a:lnTo>
                      <a:lnTo>
                        <a:pt x="324" y="151"/>
                      </a:lnTo>
                      <a:lnTo>
                        <a:pt x="320" y="151"/>
                      </a:lnTo>
                      <a:lnTo>
                        <a:pt x="316" y="151"/>
                      </a:lnTo>
                      <a:lnTo>
                        <a:pt x="314" y="151"/>
                      </a:lnTo>
                      <a:lnTo>
                        <a:pt x="310" y="151"/>
                      </a:lnTo>
                      <a:lnTo>
                        <a:pt x="306" y="151"/>
                      </a:lnTo>
                      <a:lnTo>
                        <a:pt x="302" y="151"/>
                      </a:lnTo>
                      <a:lnTo>
                        <a:pt x="298" y="151"/>
                      </a:lnTo>
                      <a:lnTo>
                        <a:pt x="294" y="151"/>
                      </a:lnTo>
                      <a:lnTo>
                        <a:pt x="290" y="151"/>
                      </a:lnTo>
                      <a:lnTo>
                        <a:pt x="286" y="151"/>
                      </a:lnTo>
                      <a:lnTo>
                        <a:pt x="282" y="151"/>
                      </a:lnTo>
                      <a:lnTo>
                        <a:pt x="278" y="151"/>
                      </a:lnTo>
                      <a:lnTo>
                        <a:pt x="274" y="151"/>
                      </a:lnTo>
                      <a:lnTo>
                        <a:pt x="270" y="151"/>
                      </a:lnTo>
                      <a:lnTo>
                        <a:pt x="266" y="151"/>
                      </a:lnTo>
                      <a:lnTo>
                        <a:pt x="263" y="151"/>
                      </a:lnTo>
                      <a:lnTo>
                        <a:pt x="259" y="151"/>
                      </a:lnTo>
                      <a:lnTo>
                        <a:pt x="255" y="151"/>
                      </a:lnTo>
                      <a:lnTo>
                        <a:pt x="251" y="151"/>
                      </a:lnTo>
                      <a:lnTo>
                        <a:pt x="247" y="151"/>
                      </a:lnTo>
                      <a:lnTo>
                        <a:pt x="243" y="151"/>
                      </a:lnTo>
                      <a:lnTo>
                        <a:pt x="239" y="151"/>
                      </a:lnTo>
                      <a:lnTo>
                        <a:pt x="235" y="151"/>
                      </a:lnTo>
                      <a:lnTo>
                        <a:pt x="232" y="151"/>
                      </a:lnTo>
                      <a:lnTo>
                        <a:pt x="228" y="151"/>
                      </a:lnTo>
                      <a:lnTo>
                        <a:pt x="224" y="151"/>
                      </a:lnTo>
                      <a:lnTo>
                        <a:pt x="220" y="151"/>
                      </a:lnTo>
                      <a:lnTo>
                        <a:pt x="217" y="151"/>
                      </a:lnTo>
                      <a:lnTo>
                        <a:pt x="213" y="151"/>
                      </a:lnTo>
                      <a:lnTo>
                        <a:pt x="209" y="151"/>
                      </a:lnTo>
                      <a:lnTo>
                        <a:pt x="205" y="151"/>
                      </a:lnTo>
                      <a:lnTo>
                        <a:pt x="201" y="151"/>
                      </a:lnTo>
                      <a:lnTo>
                        <a:pt x="197" y="151"/>
                      </a:lnTo>
                      <a:lnTo>
                        <a:pt x="193" y="151"/>
                      </a:lnTo>
                      <a:lnTo>
                        <a:pt x="189" y="151"/>
                      </a:lnTo>
                      <a:lnTo>
                        <a:pt x="185" y="151"/>
                      </a:lnTo>
                      <a:lnTo>
                        <a:pt x="181" y="151"/>
                      </a:lnTo>
                      <a:lnTo>
                        <a:pt x="177" y="151"/>
                      </a:lnTo>
                      <a:lnTo>
                        <a:pt x="173" y="151"/>
                      </a:lnTo>
                      <a:lnTo>
                        <a:pt x="169" y="151"/>
                      </a:lnTo>
                      <a:lnTo>
                        <a:pt x="167" y="151"/>
                      </a:lnTo>
                      <a:lnTo>
                        <a:pt x="163" y="151"/>
                      </a:lnTo>
                      <a:lnTo>
                        <a:pt x="159" y="151"/>
                      </a:lnTo>
                      <a:lnTo>
                        <a:pt x="155" y="151"/>
                      </a:lnTo>
                      <a:lnTo>
                        <a:pt x="151" y="151"/>
                      </a:lnTo>
                      <a:lnTo>
                        <a:pt x="147" y="151"/>
                      </a:lnTo>
                      <a:lnTo>
                        <a:pt x="143" y="151"/>
                      </a:lnTo>
                      <a:lnTo>
                        <a:pt x="139" y="151"/>
                      </a:lnTo>
                      <a:lnTo>
                        <a:pt x="135" y="151"/>
                      </a:lnTo>
                      <a:lnTo>
                        <a:pt x="131" y="151"/>
                      </a:lnTo>
                      <a:lnTo>
                        <a:pt x="127" y="151"/>
                      </a:lnTo>
                      <a:lnTo>
                        <a:pt x="123" y="151"/>
                      </a:lnTo>
                      <a:lnTo>
                        <a:pt x="120" y="151"/>
                      </a:lnTo>
                      <a:lnTo>
                        <a:pt x="116" y="151"/>
                      </a:lnTo>
                      <a:lnTo>
                        <a:pt x="112" y="151"/>
                      </a:lnTo>
                      <a:lnTo>
                        <a:pt x="108" y="151"/>
                      </a:lnTo>
                      <a:lnTo>
                        <a:pt x="105" y="151"/>
                      </a:lnTo>
                      <a:lnTo>
                        <a:pt x="101" y="151"/>
                      </a:lnTo>
                      <a:lnTo>
                        <a:pt x="97" y="151"/>
                      </a:lnTo>
                      <a:lnTo>
                        <a:pt x="93" y="151"/>
                      </a:lnTo>
                      <a:lnTo>
                        <a:pt x="89" y="151"/>
                      </a:lnTo>
                      <a:lnTo>
                        <a:pt x="85" y="151"/>
                      </a:lnTo>
                      <a:lnTo>
                        <a:pt x="81" y="151"/>
                      </a:lnTo>
                      <a:lnTo>
                        <a:pt x="77" y="151"/>
                      </a:lnTo>
                      <a:lnTo>
                        <a:pt x="73" y="151"/>
                      </a:lnTo>
                      <a:lnTo>
                        <a:pt x="70" y="151"/>
                      </a:lnTo>
                      <a:lnTo>
                        <a:pt x="66" y="151"/>
                      </a:lnTo>
                      <a:lnTo>
                        <a:pt x="62" y="151"/>
                      </a:lnTo>
                      <a:lnTo>
                        <a:pt x="58" y="151"/>
                      </a:lnTo>
                      <a:lnTo>
                        <a:pt x="54" y="151"/>
                      </a:lnTo>
                      <a:lnTo>
                        <a:pt x="50" y="151"/>
                      </a:lnTo>
                      <a:lnTo>
                        <a:pt x="46" y="151"/>
                      </a:lnTo>
                      <a:lnTo>
                        <a:pt x="42" y="151"/>
                      </a:lnTo>
                      <a:lnTo>
                        <a:pt x="38" y="151"/>
                      </a:lnTo>
                      <a:lnTo>
                        <a:pt x="34" y="151"/>
                      </a:lnTo>
                      <a:lnTo>
                        <a:pt x="31" y="151"/>
                      </a:lnTo>
                      <a:lnTo>
                        <a:pt x="27" y="151"/>
                      </a:lnTo>
                      <a:lnTo>
                        <a:pt x="24" y="151"/>
                      </a:lnTo>
                      <a:lnTo>
                        <a:pt x="20" y="151"/>
                      </a:lnTo>
                      <a:lnTo>
                        <a:pt x="16" y="151"/>
                      </a:lnTo>
                      <a:lnTo>
                        <a:pt x="12" y="151"/>
                      </a:lnTo>
                      <a:lnTo>
                        <a:pt x="8" y="151"/>
                      </a:lnTo>
                      <a:lnTo>
                        <a:pt x="4" y="151"/>
                      </a:lnTo>
                      <a:lnTo>
                        <a:pt x="0" y="151"/>
                      </a:lnTo>
                    </a:path>
                  </a:pathLst>
                </a:custGeom>
                <a:solidFill>
                  <a:srgbClr val="CC0000"/>
                </a:solidFill>
                <a:ln w="12700" cap="rnd">
                  <a:noFill/>
                  <a:round/>
                  <a:headEnd/>
                  <a:tailEnd/>
                </a:ln>
              </p:spPr>
              <p:txBody>
                <a:bodyPr/>
                <a:lstStyle/>
                <a:p>
                  <a:endParaRPr lang="en-US"/>
                </a:p>
              </p:txBody>
            </p:sp>
            <p:sp>
              <p:nvSpPr>
                <p:cNvPr id="15378" name="Freeform 10"/>
                <p:cNvSpPr>
                  <a:spLocks/>
                </p:cNvSpPr>
                <p:nvPr/>
              </p:nvSpPr>
              <p:spPr bwMode="auto">
                <a:xfrm>
                  <a:off x="1839" y="1850"/>
                  <a:ext cx="774" cy="762"/>
                </a:xfrm>
                <a:custGeom>
                  <a:avLst/>
                  <a:gdLst>
                    <a:gd name="T0" fmla="*/ 24 w 774"/>
                    <a:gd name="T1" fmla="*/ 46 h 762"/>
                    <a:gd name="T2" fmla="*/ 50 w 774"/>
                    <a:gd name="T3" fmla="*/ 98 h 762"/>
                    <a:gd name="T4" fmla="*/ 77 w 774"/>
                    <a:gd name="T5" fmla="*/ 150 h 762"/>
                    <a:gd name="T6" fmla="*/ 105 w 774"/>
                    <a:gd name="T7" fmla="*/ 201 h 762"/>
                    <a:gd name="T8" fmla="*/ 131 w 774"/>
                    <a:gd name="T9" fmla="*/ 250 h 762"/>
                    <a:gd name="T10" fmla="*/ 159 w 774"/>
                    <a:gd name="T11" fmla="*/ 297 h 762"/>
                    <a:gd name="T12" fmla="*/ 185 w 774"/>
                    <a:gd name="T13" fmla="*/ 341 h 762"/>
                    <a:gd name="T14" fmla="*/ 213 w 774"/>
                    <a:gd name="T15" fmla="*/ 384 h 762"/>
                    <a:gd name="T16" fmla="*/ 239 w 774"/>
                    <a:gd name="T17" fmla="*/ 423 h 762"/>
                    <a:gd name="T18" fmla="*/ 266 w 774"/>
                    <a:gd name="T19" fmla="*/ 460 h 762"/>
                    <a:gd name="T20" fmla="*/ 294 w 774"/>
                    <a:gd name="T21" fmla="*/ 495 h 762"/>
                    <a:gd name="T22" fmla="*/ 320 w 774"/>
                    <a:gd name="T23" fmla="*/ 526 h 762"/>
                    <a:gd name="T24" fmla="*/ 348 w 774"/>
                    <a:gd name="T25" fmla="*/ 554 h 762"/>
                    <a:gd name="T26" fmla="*/ 375 w 774"/>
                    <a:gd name="T27" fmla="*/ 581 h 762"/>
                    <a:gd name="T28" fmla="*/ 402 w 774"/>
                    <a:gd name="T29" fmla="*/ 761 h 762"/>
                    <a:gd name="T30" fmla="*/ 429 w 774"/>
                    <a:gd name="T31" fmla="*/ 761 h 762"/>
                    <a:gd name="T32" fmla="*/ 456 w 774"/>
                    <a:gd name="T33" fmla="*/ 761 h 762"/>
                    <a:gd name="T34" fmla="*/ 483 w 774"/>
                    <a:gd name="T35" fmla="*/ 761 h 762"/>
                    <a:gd name="T36" fmla="*/ 510 w 774"/>
                    <a:gd name="T37" fmla="*/ 761 h 762"/>
                    <a:gd name="T38" fmla="*/ 537 w 774"/>
                    <a:gd name="T39" fmla="*/ 761 h 762"/>
                    <a:gd name="T40" fmla="*/ 564 w 774"/>
                    <a:gd name="T41" fmla="*/ 761 h 762"/>
                    <a:gd name="T42" fmla="*/ 591 w 774"/>
                    <a:gd name="T43" fmla="*/ 761 h 762"/>
                    <a:gd name="T44" fmla="*/ 618 w 774"/>
                    <a:gd name="T45" fmla="*/ 761 h 762"/>
                    <a:gd name="T46" fmla="*/ 646 w 774"/>
                    <a:gd name="T47" fmla="*/ 761 h 762"/>
                    <a:gd name="T48" fmla="*/ 672 w 774"/>
                    <a:gd name="T49" fmla="*/ 761 h 762"/>
                    <a:gd name="T50" fmla="*/ 700 w 774"/>
                    <a:gd name="T51" fmla="*/ 761 h 762"/>
                    <a:gd name="T52" fmla="*/ 726 w 774"/>
                    <a:gd name="T53" fmla="*/ 761 h 762"/>
                    <a:gd name="T54" fmla="*/ 753 w 774"/>
                    <a:gd name="T55" fmla="*/ 761 h 762"/>
                    <a:gd name="T56" fmla="*/ 765 w 774"/>
                    <a:gd name="T57" fmla="*/ 761 h 762"/>
                    <a:gd name="T58" fmla="*/ 738 w 774"/>
                    <a:gd name="T59" fmla="*/ 761 h 762"/>
                    <a:gd name="T60" fmla="*/ 711 w 774"/>
                    <a:gd name="T61" fmla="*/ 761 h 762"/>
                    <a:gd name="T62" fmla="*/ 684 w 774"/>
                    <a:gd name="T63" fmla="*/ 761 h 762"/>
                    <a:gd name="T64" fmla="*/ 656 w 774"/>
                    <a:gd name="T65" fmla="*/ 761 h 762"/>
                    <a:gd name="T66" fmla="*/ 630 w 774"/>
                    <a:gd name="T67" fmla="*/ 761 h 762"/>
                    <a:gd name="T68" fmla="*/ 603 w 774"/>
                    <a:gd name="T69" fmla="*/ 761 h 762"/>
                    <a:gd name="T70" fmla="*/ 576 w 774"/>
                    <a:gd name="T71" fmla="*/ 761 h 762"/>
                    <a:gd name="T72" fmla="*/ 549 w 774"/>
                    <a:gd name="T73" fmla="*/ 761 h 762"/>
                    <a:gd name="T74" fmla="*/ 521 w 774"/>
                    <a:gd name="T75" fmla="*/ 761 h 762"/>
                    <a:gd name="T76" fmla="*/ 495 w 774"/>
                    <a:gd name="T77" fmla="*/ 761 h 762"/>
                    <a:gd name="T78" fmla="*/ 467 w 774"/>
                    <a:gd name="T79" fmla="*/ 761 h 762"/>
                    <a:gd name="T80" fmla="*/ 440 w 774"/>
                    <a:gd name="T81" fmla="*/ 761 h 762"/>
                    <a:gd name="T82" fmla="*/ 413 w 774"/>
                    <a:gd name="T83" fmla="*/ 761 h 762"/>
                    <a:gd name="T84" fmla="*/ 386 w 774"/>
                    <a:gd name="T85" fmla="*/ 761 h 762"/>
                    <a:gd name="T86" fmla="*/ 360 w 774"/>
                    <a:gd name="T87" fmla="*/ 761 h 762"/>
                    <a:gd name="T88" fmla="*/ 332 w 774"/>
                    <a:gd name="T89" fmla="*/ 761 h 762"/>
                    <a:gd name="T90" fmla="*/ 306 w 774"/>
                    <a:gd name="T91" fmla="*/ 761 h 762"/>
                    <a:gd name="T92" fmla="*/ 278 w 774"/>
                    <a:gd name="T93" fmla="*/ 761 h 762"/>
                    <a:gd name="T94" fmla="*/ 251 w 774"/>
                    <a:gd name="T95" fmla="*/ 761 h 762"/>
                    <a:gd name="T96" fmla="*/ 224 w 774"/>
                    <a:gd name="T97" fmla="*/ 761 h 762"/>
                    <a:gd name="T98" fmla="*/ 197 w 774"/>
                    <a:gd name="T99" fmla="*/ 761 h 762"/>
                    <a:gd name="T100" fmla="*/ 169 w 774"/>
                    <a:gd name="T101" fmla="*/ 761 h 762"/>
                    <a:gd name="T102" fmla="*/ 143 w 774"/>
                    <a:gd name="T103" fmla="*/ 761 h 762"/>
                    <a:gd name="T104" fmla="*/ 116 w 774"/>
                    <a:gd name="T105" fmla="*/ 761 h 762"/>
                    <a:gd name="T106" fmla="*/ 89 w 774"/>
                    <a:gd name="T107" fmla="*/ 761 h 762"/>
                    <a:gd name="T108" fmla="*/ 62 w 774"/>
                    <a:gd name="T109" fmla="*/ 761 h 762"/>
                    <a:gd name="T110" fmla="*/ 34 w 774"/>
                    <a:gd name="T111" fmla="*/ 761 h 762"/>
                    <a:gd name="T112" fmla="*/ 8 w 774"/>
                    <a:gd name="T113" fmla="*/ 761 h 76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4"/>
                    <a:gd name="T172" fmla="*/ 0 h 762"/>
                    <a:gd name="T173" fmla="*/ 774 w 774"/>
                    <a:gd name="T174" fmla="*/ 762 h 76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4" h="762">
                      <a:moveTo>
                        <a:pt x="0" y="0"/>
                      </a:moveTo>
                      <a:lnTo>
                        <a:pt x="4" y="8"/>
                      </a:lnTo>
                      <a:lnTo>
                        <a:pt x="8" y="15"/>
                      </a:lnTo>
                      <a:lnTo>
                        <a:pt x="12" y="23"/>
                      </a:lnTo>
                      <a:lnTo>
                        <a:pt x="16" y="30"/>
                      </a:lnTo>
                      <a:lnTo>
                        <a:pt x="20" y="38"/>
                      </a:lnTo>
                      <a:lnTo>
                        <a:pt x="24" y="46"/>
                      </a:lnTo>
                      <a:lnTo>
                        <a:pt x="27" y="53"/>
                      </a:lnTo>
                      <a:lnTo>
                        <a:pt x="31" y="61"/>
                      </a:lnTo>
                      <a:lnTo>
                        <a:pt x="34" y="68"/>
                      </a:lnTo>
                      <a:lnTo>
                        <a:pt x="38" y="76"/>
                      </a:lnTo>
                      <a:lnTo>
                        <a:pt x="42" y="84"/>
                      </a:lnTo>
                      <a:lnTo>
                        <a:pt x="46" y="91"/>
                      </a:lnTo>
                      <a:lnTo>
                        <a:pt x="50" y="98"/>
                      </a:lnTo>
                      <a:lnTo>
                        <a:pt x="54" y="105"/>
                      </a:lnTo>
                      <a:lnTo>
                        <a:pt x="58" y="113"/>
                      </a:lnTo>
                      <a:lnTo>
                        <a:pt x="62" y="121"/>
                      </a:lnTo>
                      <a:lnTo>
                        <a:pt x="66" y="128"/>
                      </a:lnTo>
                      <a:lnTo>
                        <a:pt x="70" y="136"/>
                      </a:lnTo>
                      <a:lnTo>
                        <a:pt x="73" y="142"/>
                      </a:lnTo>
                      <a:lnTo>
                        <a:pt x="77" y="150"/>
                      </a:lnTo>
                      <a:lnTo>
                        <a:pt x="81" y="158"/>
                      </a:lnTo>
                      <a:lnTo>
                        <a:pt x="85" y="165"/>
                      </a:lnTo>
                      <a:lnTo>
                        <a:pt x="89" y="172"/>
                      </a:lnTo>
                      <a:lnTo>
                        <a:pt x="93" y="179"/>
                      </a:lnTo>
                      <a:lnTo>
                        <a:pt x="97" y="186"/>
                      </a:lnTo>
                      <a:lnTo>
                        <a:pt x="101" y="194"/>
                      </a:lnTo>
                      <a:lnTo>
                        <a:pt x="105" y="201"/>
                      </a:lnTo>
                      <a:lnTo>
                        <a:pt x="108" y="208"/>
                      </a:lnTo>
                      <a:lnTo>
                        <a:pt x="112" y="215"/>
                      </a:lnTo>
                      <a:lnTo>
                        <a:pt x="116" y="222"/>
                      </a:lnTo>
                      <a:lnTo>
                        <a:pt x="120" y="229"/>
                      </a:lnTo>
                      <a:lnTo>
                        <a:pt x="123" y="236"/>
                      </a:lnTo>
                      <a:lnTo>
                        <a:pt x="127" y="244"/>
                      </a:lnTo>
                      <a:lnTo>
                        <a:pt x="131" y="250"/>
                      </a:lnTo>
                      <a:lnTo>
                        <a:pt x="135" y="257"/>
                      </a:lnTo>
                      <a:lnTo>
                        <a:pt x="139" y="263"/>
                      </a:lnTo>
                      <a:lnTo>
                        <a:pt x="143" y="271"/>
                      </a:lnTo>
                      <a:lnTo>
                        <a:pt x="147" y="277"/>
                      </a:lnTo>
                      <a:lnTo>
                        <a:pt x="151" y="284"/>
                      </a:lnTo>
                      <a:lnTo>
                        <a:pt x="155" y="290"/>
                      </a:lnTo>
                      <a:lnTo>
                        <a:pt x="159" y="297"/>
                      </a:lnTo>
                      <a:lnTo>
                        <a:pt x="163" y="303"/>
                      </a:lnTo>
                      <a:lnTo>
                        <a:pt x="167" y="310"/>
                      </a:lnTo>
                      <a:lnTo>
                        <a:pt x="169" y="316"/>
                      </a:lnTo>
                      <a:lnTo>
                        <a:pt x="173" y="323"/>
                      </a:lnTo>
                      <a:lnTo>
                        <a:pt x="177" y="328"/>
                      </a:lnTo>
                      <a:lnTo>
                        <a:pt x="181" y="335"/>
                      </a:lnTo>
                      <a:lnTo>
                        <a:pt x="185" y="341"/>
                      </a:lnTo>
                      <a:lnTo>
                        <a:pt x="189" y="348"/>
                      </a:lnTo>
                      <a:lnTo>
                        <a:pt x="193" y="353"/>
                      </a:lnTo>
                      <a:lnTo>
                        <a:pt x="197" y="360"/>
                      </a:lnTo>
                      <a:lnTo>
                        <a:pt x="201" y="366"/>
                      </a:lnTo>
                      <a:lnTo>
                        <a:pt x="205" y="372"/>
                      </a:lnTo>
                      <a:lnTo>
                        <a:pt x="209" y="377"/>
                      </a:lnTo>
                      <a:lnTo>
                        <a:pt x="213" y="384"/>
                      </a:lnTo>
                      <a:lnTo>
                        <a:pt x="217" y="389"/>
                      </a:lnTo>
                      <a:lnTo>
                        <a:pt x="220" y="395"/>
                      </a:lnTo>
                      <a:lnTo>
                        <a:pt x="224" y="401"/>
                      </a:lnTo>
                      <a:lnTo>
                        <a:pt x="228" y="407"/>
                      </a:lnTo>
                      <a:lnTo>
                        <a:pt x="232" y="412"/>
                      </a:lnTo>
                      <a:lnTo>
                        <a:pt x="235" y="417"/>
                      </a:lnTo>
                      <a:lnTo>
                        <a:pt x="239" y="423"/>
                      </a:lnTo>
                      <a:lnTo>
                        <a:pt x="243" y="429"/>
                      </a:lnTo>
                      <a:lnTo>
                        <a:pt x="247" y="435"/>
                      </a:lnTo>
                      <a:lnTo>
                        <a:pt x="251" y="439"/>
                      </a:lnTo>
                      <a:lnTo>
                        <a:pt x="255" y="445"/>
                      </a:lnTo>
                      <a:lnTo>
                        <a:pt x="259" y="450"/>
                      </a:lnTo>
                      <a:lnTo>
                        <a:pt x="263" y="456"/>
                      </a:lnTo>
                      <a:lnTo>
                        <a:pt x="266" y="460"/>
                      </a:lnTo>
                      <a:lnTo>
                        <a:pt x="270" y="465"/>
                      </a:lnTo>
                      <a:lnTo>
                        <a:pt x="274" y="471"/>
                      </a:lnTo>
                      <a:lnTo>
                        <a:pt x="278" y="475"/>
                      </a:lnTo>
                      <a:lnTo>
                        <a:pt x="282" y="481"/>
                      </a:lnTo>
                      <a:lnTo>
                        <a:pt x="286" y="485"/>
                      </a:lnTo>
                      <a:lnTo>
                        <a:pt x="290" y="490"/>
                      </a:lnTo>
                      <a:lnTo>
                        <a:pt x="294" y="495"/>
                      </a:lnTo>
                      <a:lnTo>
                        <a:pt x="298" y="499"/>
                      </a:lnTo>
                      <a:lnTo>
                        <a:pt x="302" y="504"/>
                      </a:lnTo>
                      <a:lnTo>
                        <a:pt x="306" y="509"/>
                      </a:lnTo>
                      <a:lnTo>
                        <a:pt x="310" y="513"/>
                      </a:lnTo>
                      <a:lnTo>
                        <a:pt x="314" y="517"/>
                      </a:lnTo>
                      <a:lnTo>
                        <a:pt x="316" y="522"/>
                      </a:lnTo>
                      <a:lnTo>
                        <a:pt x="320" y="526"/>
                      </a:lnTo>
                      <a:lnTo>
                        <a:pt x="324" y="531"/>
                      </a:lnTo>
                      <a:lnTo>
                        <a:pt x="328" y="535"/>
                      </a:lnTo>
                      <a:lnTo>
                        <a:pt x="332" y="538"/>
                      </a:lnTo>
                      <a:lnTo>
                        <a:pt x="336" y="542"/>
                      </a:lnTo>
                      <a:lnTo>
                        <a:pt x="340" y="547"/>
                      </a:lnTo>
                      <a:lnTo>
                        <a:pt x="344" y="551"/>
                      </a:lnTo>
                      <a:lnTo>
                        <a:pt x="348" y="554"/>
                      </a:lnTo>
                      <a:lnTo>
                        <a:pt x="352" y="559"/>
                      </a:lnTo>
                      <a:lnTo>
                        <a:pt x="356" y="563"/>
                      </a:lnTo>
                      <a:lnTo>
                        <a:pt x="360" y="566"/>
                      </a:lnTo>
                      <a:lnTo>
                        <a:pt x="363" y="571"/>
                      </a:lnTo>
                      <a:lnTo>
                        <a:pt x="367" y="574"/>
                      </a:lnTo>
                      <a:lnTo>
                        <a:pt x="371" y="577"/>
                      </a:lnTo>
                      <a:lnTo>
                        <a:pt x="375" y="581"/>
                      </a:lnTo>
                      <a:lnTo>
                        <a:pt x="378" y="585"/>
                      </a:lnTo>
                      <a:lnTo>
                        <a:pt x="382" y="588"/>
                      </a:lnTo>
                      <a:lnTo>
                        <a:pt x="386" y="591"/>
                      </a:lnTo>
                      <a:lnTo>
                        <a:pt x="390" y="595"/>
                      </a:lnTo>
                      <a:lnTo>
                        <a:pt x="394" y="598"/>
                      </a:lnTo>
                      <a:lnTo>
                        <a:pt x="398" y="601"/>
                      </a:lnTo>
                      <a:lnTo>
                        <a:pt x="402" y="761"/>
                      </a:lnTo>
                      <a:lnTo>
                        <a:pt x="406" y="761"/>
                      </a:lnTo>
                      <a:lnTo>
                        <a:pt x="410" y="761"/>
                      </a:lnTo>
                      <a:lnTo>
                        <a:pt x="413" y="761"/>
                      </a:lnTo>
                      <a:lnTo>
                        <a:pt x="417" y="761"/>
                      </a:lnTo>
                      <a:lnTo>
                        <a:pt x="421" y="761"/>
                      </a:lnTo>
                      <a:lnTo>
                        <a:pt x="425" y="761"/>
                      </a:lnTo>
                      <a:lnTo>
                        <a:pt x="429" y="761"/>
                      </a:lnTo>
                      <a:lnTo>
                        <a:pt x="433" y="761"/>
                      </a:lnTo>
                      <a:lnTo>
                        <a:pt x="437" y="761"/>
                      </a:lnTo>
                      <a:lnTo>
                        <a:pt x="440" y="761"/>
                      </a:lnTo>
                      <a:lnTo>
                        <a:pt x="444" y="761"/>
                      </a:lnTo>
                      <a:lnTo>
                        <a:pt x="448" y="761"/>
                      </a:lnTo>
                      <a:lnTo>
                        <a:pt x="452" y="761"/>
                      </a:lnTo>
                      <a:lnTo>
                        <a:pt x="456" y="761"/>
                      </a:lnTo>
                      <a:lnTo>
                        <a:pt x="459" y="761"/>
                      </a:lnTo>
                      <a:lnTo>
                        <a:pt x="463" y="761"/>
                      </a:lnTo>
                      <a:lnTo>
                        <a:pt x="467" y="761"/>
                      </a:lnTo>
                      <a:lnTo>
                        <a:pt x="471" y="761"/>
                      </a:lnTo>
                      <a:lnTo>
                        <a:pt x="475" y="761"/>
                      </a:lnTo>
                      <a:lnTo>
                        <a:pt x="479" y="761"/>
                      </a:lnTo>
                      <a:lnTo>
                        <a:pt x="483" y="761"/>
                      </a:lnTo>
                      <a:lnTo>
                        <a:pt x="487" y="761"/>
                      </a:lnTo>
                      <a:lnTo>
                        <a:pt x="491" y="761"/>
                      </a:lnTo>
                      <a:lnTo>
                        <a:pt x="495" y="761"/>
                      </a:lnTo>
                      <a:lnTo>
                        <a:pt x="499" y="761"/>
                      </a:lnTo>
                      <a:lnTo>
                        <a:pt x="503" y="761"/>
                      </a:lnTo>
                      <a:lnTo>
                        <a:pt x="507" y="761"/>
                      </a:lnTo>
                      <a:lnTo>
                        <a:pt x="510" y="761"/>
                      </a:lnTo>
                      <a:lnTo>
                        <a:pt x="513" y="761"/>
                      </a:lnTo>
                      <a:lnTo>
                        <a:pt x="517" y="761"/>
                      </a:lnTo>
                      <a:lnTo>
                        <a:pt x="521" y="761"/>
                      </a:lnTo>
                      <a:lnTo>
                        <a:pt x="525" y="761"/>
                      </a:lnTo>
                      <a:lnTo>
                        <a:pt x="529" y="761"/>
                      </a:lnTo>
                      <a:lnTo>
                        <a:pt x="533" y="761"/>
                      </a:lnTo>
                      <a:lnTo>
                        <a:pt x="537" y="761"/>
                      </a:lnTo>
                      <a:lnTo>
                        <a:pt x="541" y="761"/>
                      </a:lnTo>
                      <a:lnTo>
                        <a:pt x="545" y="761"/>
                      </a:lnTo>
                      <a:lnTo>
                        <a:pt x="549" y="761"/>
                      </a:lnTo>
                      <a:lnTo>
                        <a:pt x="553" y="761"/>
                      </a:lnTo>
                      <a:lnTo>
                        <a:pt x="556" y="761"/>
                      </a:lnTo>
                      <a:lnTo>
                        <a:pt x="560" y="761"/>
                      </a:lnTo>
                      <a:lnTo>
                        <a:pt x="564" y="761"/>
                      </a:lnTo>
                      <a:lnTo>
                        <a:pt x="568" y="761"/>
                      </a:lnTo>
                      <a:lnTo>
                        <a:pt x="572" y="761"/>
                      </a:lnTo>
                      <a:lnTo>
                        <a:pt x="576" y="761"/>
                      </a:lnTo>
                      <a:lnTo>
                        <a:pt x="580" y="761"/>
                      </a:lnTo>
                      <a:lnTo>
                        <a:pt x="584" y="761"/>
                      </a:lnTo>
                      <a:lnTo>
                        <a:pt x="587" y="761"/>
                      </a:lnTo>
                      <a:lnTo>
                        <a:pt x="591" y="761"/>
                      </a:lnTo>
                      <a:lnTo>
                        <a:pt x="595" y="761"/>
                      </a:lnTo>
                      <a:lnTo>
                        <a:pt x="599" y="761"/>
                      </a:lnTo>
                      <a:lnTo>
                        <a:pt x="603" y="761"/>
                      </a:lnTo>
                      <a:lnTo>
                        <a:pt x="606" y="761"/>
                      </a:lnTo>
                      <a:lnTo>
                        <a:pt x="610" y="761"/>
                      </a:lnTo>
                      <a:lnTo>
                        <a:pt x="614" y="761"/>
                      </a:lnTo>
                      <a:lnTo>
                        <a:pt x="618" y="761"/>
                      </a:lnTo>
                      <a:lnTo>
                        <a:pt x="622" y="761"/>
                      </a:lnTo>
                      <a:lnTo>
                        <a:pt x="626" y="761"/>
                      </a:lnTo>
                      <a:lnTo>
                        <a:pt x="630" y="761"/>
                      </a:lnTo>
                      <a:lnTo>
                        <a:pt x="634" y="761"/>
                      </a:lnTo>
                      <a:lnTo>
                        <a:pt x="638" y="761"/>
                      </a:lnTo>
                      <a:lnTo>
                        <a:pt x="642" y="761"/>
                      </a:lnTo>
                      <a:lnTo>
                        <a:pt x="646" y="761"/>
                      </a:lnTo>
                      <a:lnTo>
                        <a:pt x="649" y="761"/>
                      </a:lnTo>
                      <a:lnTo>
                        <a:pt x="652" y="761"/>
                      </a:lnTo>
                      <a:lnTo>
                        <a:pt x="656" y="761"/>
                      </a:lnTo>
                      <a:lnTo>
                        <a:pt x="660" y="761"/>
                      </a:lnTo>
                      <a:lnTo>
                        <a:pt x="664" y="761"/>
                      </a:lnTo>
                      <a:lnTo>
                        <a:pt x="668" y="761"/>
                      </a:lnTo>
                      <a:lnTo>
                        <a:pt x="672" y="761"/>
                      </a:lnTo>
                      <a:lnTo>
                        <a:pt x="676" y="761"/>
                      </a:lnTo>
                      <a:lnTo>
                        <a:pt x="680" y="761"/>
                      </a:lnTo>
                      <a:lnTo>
                        <a:pt x="684" y="761"/>
                      </a:lnTo>
                      <a:lnTo>
                        <a:pt x="688" y="761"/>
                      </a:lnTo>
                      <a:lnTo>
                        <a:pt x="692" y="761"/>
                      </a:lnTo>
                      <a:lnTo>
                        <a:pt x="696" y="761"/>
                      </a:lnTo>
                      <a:lnTo>
                        <a:pt x="700" y="761"/>
                      </a:lnTo>
                      <a:lnTo>
                        <a:pt x="703" y="761"/>
                      </a:lnTo>
                      <a:lnTo>
                        <a:pt x="707" y="761"/>
                      </a:lnTo>
                      <a:lnTo>
                        <a:pt x="711" y="761"/>
                      </a:lnTo>
                      <a:lnTo>
                        <a:pt x="714" y="761"/>
                      </a:lnTo>
                      <a:lnTo>
                        <a:pt x="718" y="761"/>
                      </a:lnTo>
                      <a:lnTo>
                        <a:pt x="722" y="761"/>
                      </a:lnTo>
                      <a:lnTo>
                        <a:pt x="726" y="761"/>
                      </a:lnTo>
                      <a:lnTo>
                        <a:pt x="730" y="761"/>
                      </a:lnTo>
                      <a:lnTo>
                        <a:pt x="734" y="761"/>
                      </a:lnTo>
                      <a:lnTo>
                        <a:pt x="738" y="761"/>
                      </a:lnTo>
                      <a:lnTo>
                        <a:pt x="742" y="761"/>
                      </a:lnTo>
                      <a:lnTo>
                        <a:pt x="746" y="761"/>
                      </a:lnTo>
                      <a:lnTo>
                        <a:pt x="749" y="761"/>
                      </a:lnTo>
                      <a:lnTo>
                        <a:pt x="753" y="761"/>
                      </a:lnTo>
                      <a:lnTo>
                        <a:pt x="757" y="761"/>
                      </a:lnTo>
                      <a:lnTo>
                        <a:pt x="761" y="761"/>
                      </a:lnTo>
                      <a:lnTo>
                        <a:pt x="765" y="761"/>
                      </a:lnTo>
                      <a:lnTo>
                        <a:pt x="769" y="761"/>
                      </a:lnTo>
                      <a:lnTo>
                        <a:pt x="773" y="761"/>
                      </a:lnTo>
                      <a:lnTo>
                        <a:pt x="769" y="761"/>
                      </a:lnTo>
                      <a:lnTo>
                        <a:pt x="765" y="761"/>
                      </a:lnTo>
                      <a:lnTo>
                        <a:pt x="761" y="761"/>
                      </a:lnTo>
                      <a:lnTo>
                        <a:pt x="757" y="761"/>
                      </a:lnTo>
                      <a:lnTo>
                        <a:pt x="753" y="761"/>
                      </a:lnTo>
                      <a:lnTo>
                        <a:pt x="749" y="761"/>
                      </a:lnTo>
                      <a:lnTo>
                        <a:pt x="746" y="761"/>
                      </a:lnTo>
                      <a:lnTo>
                        <a:pt x="742" y="761"/>
                      </a:lnTo>
                      <a:lnTo>
                        <a:pt x="738" y="761"/>
                      </a:lnTo>
                      <a:lnTo>
                        <a:pt x="734" y="761"/>
                      </a:lnTo>
                      <a:lnTo>
                        <a:pt x="730" y="761"/>
                      </a:lnTo>
                      <a:lnTo>
                        <a:pt x="726" y="761"/>
                      </a:lnTo>
                      <a:lnTo>
                        <a:pt x="722" y="761"/>
                      </a:lnTo>
                      <a:lnTo>
                        <a:pt x="718" y="761"/>
                      </a:lnTo>
                      <a:lnTo>
                        <a:pt x="714" y="761"/>
                      </a:lnTo>
                      <a:lnTo>
                        <a:pt x="711" y="761"/>
                      </a:lnTo>
                      <a:lnTo>
                        <a:pt x="707" y="761"/>
                      </a:lnTo>
                      <a:lnTo>
                        <a:pt x="703" y="761"/>
                      </a:lnTo>
                      <a:lnTo>
                        <a:pt x="700" y="761"/>
                      </a:lnTo>
                      <a:lnTo>
                        <a:pt x="696" y="761"/>
                      </a:lnTo>
                      <a:lnTo>
                        <a:pt x="692" y="761"/>
                      </a:lnTo>
                      <a:lnTo>
                        <a:pt x="688" y="761"/>
                      </a:lnTo>
                      <a:lnTo>
                        <a:pt x="684" y="761"/>
                      </a:lnTo>
                      <a:lnTo>
                        <a:pt x="680" y="761"/>
                      </a:lnTo>
                      <a:lnTo>
                        <a:pt x="676" y="761"/>
                      </a:lnTo>
                      <a:lnTo>
                        <a:pt x="672" y="761"/>
                      </a:lnTo>
                      <a:lnTo>
                        <a:pt x="668" y="761"/>
                      </a:lnTo>
                      <a:lnTo>
                        <a:pt x="664" y="761"/>
                      </a:lnTo>
                      <a:lnTo>
                        <a:pt x="660" y="761"/>
                      </a:lnTo>
                      <a:lnTo>
                        <a:pt x="656" y="761"/>
                      </a:lnTo>
                      <a:lnTo>
                        <a:pt x="652" y="761"/>
                      </a:lnTo>
                      <a:lnTo>
                        <a:pt x="649" y="761"/>
                      </a:lnTo>
                      <a:lnTo>
                        <a:pt x="646" y="761"/>
                      </a:lnTo>
                      <a:lnTo>
                        <a:pt x="642" y="761"/>
                      </a:lnTo>
                      <a:lnTo>
                        <a:pt x="638" y="761"/>
                      </a:lnTo>
                      <a:lnTo>
                        <a:pt x="634" y="761"/>
                      </a:lnTo>
                      <a:lnTo>
                        <a:pt x="630" y="761"/>
                      </a:lnTo>
                      <a:lnTo>
                        <a:pt x="626" y="761"/>
                      </a:lnTo>
                      <a:lnTo>
                        <a:pt x="622" y="761"/>
                      </a:lnTo>
                      <a:lnTo>
                        <a:pt x="618" y="761"/>
                      </a:lnTo>
                      <a:lnTo>
                        <a:pt x="614" y="761"/>
                      </a:lnTo>
                      <a:lnTo>
                        <a:pt x="610" y="761"/>
                      </a:lnTo>
                      <a:lnTo>
                        <a:pt x="606" y="761"/>
                      </a:lnTo>
                      <a:lnTo>
                        <a:pt x="603" y="761"/>
                      </a:lnTo>
                      <a:lnTo>
                        <a:pt x="599" y="761"/>
                      </a:lnTo>
                      <a:lnTo>
                        <a:pt x="595" y="761"/>
                      </a:lnTo>
                      <a:lnTo>
                        <a:pt x="591" y="761"/>
                      </a:lnTo>
                      <a:lnTo>
                        <a:pt x="587" y="761"/>
                      </a:lnTo>
                      <a:lnTo>
                        <a:pt x="584" y="761"/>
                      </a:lnTo>
                      <a:lnTo>
                        <a:pt x="580" y="761"/>
                      </a:lnTo>
                      <a:lnTo>
                        <a:pt x="576" y="761"/>
                      </a:lnTo>
                      <a:lnTo>
                        <a:pt x="572" y="761"/>
                      </a:lnTo>
                      <a:lnTo>
                        <a:pt x="568" y="761"/>
                      </a:lnTo>
                      <a:lnTo>
                        <a:pt x="564" y="761"/>
                      </a:lnTo>
                      <a:lnTo>
                        <a:pt x="560" y="761"/>
                      </a:lnTo>
                      <a:lnTo>
                        <a:pt x="556" y="761"/>
                      </a:lnTo>
                      <a:lnTo>
                        <a:pt x="553" y="761"/>
                      </a:lnTo>
                      <a:lnTo>
                        <a:pt x="549" y="761"/>
                      </a:lnTo>
                      <a:lnTo>
                        <a:pt x="545" y="761"/>
                      </a:lnTo>
                      <a:lnTo>
                        <a:pt x="541" y="761"/>
                      </a:lnTo>
                      <a:lnTo>
                        <a:pt x="537" y="761"/>
                      </a:lnTo>
                      <a:lnTo>
                        <a:pt x="533" y="761"/>
                      </a:lnTo>
                      <a:lnTo>
                        <a:pt x="529" y="761"/>
                      </a:lnTo>
                      <a:lnTo>
                        <a:pt x="525" y="761"/>
                      </a:lnTo>
                      <a:lnTo>
                        <a:pt x="521" y="761"/>
                      </a:lnTo>
                      <a:lnTo>
                        <a:pt x="517" y="761"/>
                      </a:lnTo>
                      <a:lnTo>
                        <a:pt x="513" y="761"/>
                      </a:lnTo>
                      <a:lnTo>
                        <a:pt x="510" y="761"/>
                      </a:lnTo>
                      <a:lnTo>
                        <a:pt x="507" y="761"/>
                      </a:lnTo>
                      <a:lnTo>
                        <a:pt x="503" y="761"/>
                      </a:lnTo>
                      <a:lnTo>
                        <a:pt x="499" y="761"/>
                      </a:lnTo>
                      <a:lnTo>
                        <a:pt x="495" y="761"/>
                      </a:lnTo>
                      <a:lnTo>
                        <a:pt x="491" y="761"/>
                      </a:lnTo>
                      <a:lnTo>
                        <a:pt x="487" y="761"/>
                      </a:lnTo>
                      <a:lnTo>
                        <a:pt x="483" y="761"/>
                      </a:lnTo>
                      <a:lnTo>
                        <a:pt x="479" y="761"/>
                      </a:lnTo>
                      <a:lnTo>
                        <a:pt x="475" y="761"/>
                      </a:lnTo>
                      <a:lnTo>
                        <a:pt x="471" y="761"/>
                      </a:lnTo>
                      <a:lnTo>
                        <a:pt x="467" y="761"/>
                      </a:lnTo>
                      <a:lnTo>
                        <a:pt x="463" y="761"/>
                      </a:lnTo>
                      <a:lnTo>
                        <a:pt x="459" y="761"/>
                      </a:lnTo>
                      <a:lnTo>
                        <a:pt x="456" y="761"/>
                      </a:lnTo>
                      <a:lnTo>
                        <a:pt x="452" y="761"/>
                      </a:lnTo>
                      <a:lnTo>
                        <a:pt x="448" y="761"/>
                      </a:lnTo>
                      <a:lnTo>
                        <a:pt x="444" y="761"/>
                      </a:lnTo>
                      <a:lnTo>
                        <a:pt x="440" y="761"/>
                      </a:lnTo>
                      <a:lnTo>
                        <a:pt x="437" y="761"/>
                      </a:lnTo>
                      <a:lnTo>
                        <a:pt x="433" y="761"/>
                      </a:lnTo>
                      <a:lnTo>
                        <a:pt x="429" y="761"/>
                      </a:lnTo>
                      <a:lnTo>
                        <a:pt x="425" y="761"/>
                      </a:lnTo>
                      <a:lnTo>
                        <a:pt x="421" y="761"/>
                      </a:lnTo>
                      <a:lnTo>
                        <a:pt x="417" y="761"/>
                      </a:lnTo>
                      <a:lnTo>
                        <a:pt x="413" y="761"/>
                      </a:lnTo>
                      <a:lnTo>
                        <a:pt x="410" y="761"/>
                      </a:lnTo>
                      <a:lnTo>
                        <a:pt x="406" y="761"/>
                      </a:lnTo>
                      <a:lnTo>
                        <a:pt x="402" y="761"/>
                      </a:lnTo>
                      <a:lnTo>
                        <a:pt x="398" y="761"/>
                      </a:lnTo>
                      <a:lnTo>
                        <a:pt x="394" y="761"/>
                      </a:lnTo>
                      <a:lnTo>
                        <a:pt x="390" y="761"/>
                      </a:lnTo>
                      <a:lnTo>
                        <a:pt x="386" y="761"/>
                      </a:lnTo>
                      <a:lnTo>
                        <a:pt x="382" y="761"/>
                      </a:lnTo>
                      <a:lnTo>
                        <a:pt x="378" y="761"/>
                      </a:lnTo>
                      <a:lnTo>
                        <a:pt x="375" y="761"/>
                      </a:lnTo>
                      <a:lnTo>
                        <a:pt x="371" y="761"/>
                      </a:lnTo>
                      <a:lnTo>
                        <a:pt x="367" y="761"/>
                      </a:lnTo>
                      <a:lnTo>
                        <a:pt x="363" y="761"/>
                      </a:lnTo>
                      <a:lnTo>
                        <a:pt x="360" y="761"/>
                      </a:lnTo>
                      <a:lnTo>
                        <a:pt x="356" y="761"/>
                      </a:lnTo>
                      <a:lnTo>
                        <a:pt x="352" y="761"/>
                      </a:lnTo>
                      <a:lnTo>
                        <a:pt x="348" y="761"/>
                      </a:lnTo>
                      <a:lnTo>
                        <a:pt x="344" y="761"/>
                      </a:lnTo>
                      <a:lnTo>
                        <a:pt x="340" y="761"/>
                      </a:lnTo>
                      <a:lnTo>
                        <a:pt x="336" y="761"/>
                      </a:lnTo>
                      <a:lnTo>
                        <a:pt x="332" y="761"/>
                      </a:lnTo>
                      <a:lnTo>
                        <a:pt x="328" y="761"/>
                      </a:lnTo>
                      <a:lnTo>
                        <a:pt x="324" y="761"/>
                      </a:lnTo>
                      <a:lnTo>
                        <a:pt x="320" y="761"/>
                      </a:lnTo>
                      <a:lnTo>
                        <a:pt x="316" y="761"/>
                      </a:lnTo>
                      <a:lnTo>
                        <a:pt x="314" y="761"/>
                      </a:lnTo>
                      <a:lnTo>
                        <a:pt x="310" y="761"/>
                      </a:lnTo>
                      <a:lnTo>
                        <a:pt x="306" y="761"/>
                      </a:lnTo>
                      <a:lnTo>
                        <a:pt x="302" y="761"/>
                      </a:lnTo>
                      <a:lnTo>
                        <a:pt x="298" y="761"/>
                      </a:lnTo>
                      <a:lnTo>
                        <a:pt x="294" y="761"/>
                      </a:lnTo>
                      <a:lnTo>
                        <a:pt x="290" y="761"/>
                      </a:lnTo>
                      <a:lnTo>
                        <a:pt x="286" y="761"/>
                      </a:lnTo>
                      <a:lnTo>
                        <a:pt x="282" y="761"/>
                      </a:lnTo>
                      <a:lnTo>
                        <a:pt x="278" y="761"/>
                      </a:lnTo>
                      <a:lnTo>
                        <a:pt x="274" y="761"/>
                      </a:lnTo>
                      <a:lnTo>
                        <a:pt x="270" y="761"/>
                      </a:lnTo>
                      <a:lnTo>
                        <a:pt x="266" y="761"/>
                      </a:lnTo>
                      <a:lnTo>
                        <a:pt x="263" y="761"/>
                      </a:lnTo>
                      <a:lnTo>
                        <a:pt x="259" y="761"/>
                      </a:lnTo>
                      <a:lnTo>
                        <a:pt x="255" y="761"/>
                      </a:lnTo>
                      <a:lnTo>
                        <a:pt x="251" y="761"/>
                      </a:lnTo>
                      <a:lnTo>
                        <a:pt x="247" y="761"/>
                      </a:lnTo>
                      <a:lnTo>
                        <a:pt x="243" y="761"/>
                      </a:lnTo>
                      <a:lnTo>
                        <a:pt x="239" y="761"/>
                      </a:lnTo>
                      <a:lnTo>
                        <a:pt x="235" y="761"/>
                      </a:lnTo>
                      <a:lnTo>
                        <a:pt x="232" y="761"/>
                      </a:lnTo>
                      <a:lnTo>
                        <a:pt x="228" y="761"/>
                      </a:lnTo>
                      <a:lnTo>
                        <a:pt x="224" y="761"/>
                      </a:lnTo>
                      <a:lnTo>
                        <a:pt x="220" y="761"/>
                      </a:lnTo>
                      <a:lnTo>
                        <a:pt x="217" y="761"/>
                      </a:lnTo>
                      <a:lnTo>
                        <a:pt x="213" y="761"/>
                      </a:lnTo>
                      <a:lnTo>
                        <a:pt x="209" y="761"/>
                      </a:lnTo>
                      <a:lnTo>
                        <a:pt x="205" y="761"/>
                      </a:lnTo>
                      <a:lnTo>
                        <a:pt x="201" y="761"/>
                      </a:lnTo>
                      <a:lnTo>
                        <a:pt x="197" y="761"/>
                      </a:lnTo>
                      <a:lnTo>
                        <a:pt x="193" y="761"/>
                      </a:lnTo>
                      <a:lnTo>
                        <a:pt x="189" y="761"/>
                      </a:lnTo>
                      <a:lnTo>
                        <a:pt x="185" y="761"/>
                      </a:lnTo>
                      <a:lnTo>
                        <a:pt x="181" y="761"/>
                      </a:lnTo>
                      <a:lnTo>
                        <a:pt x="177" y="761"/>
                      </a:lnTo>
                      <a:lnTo>
                        <a:pt x="173" y="761"/>
                      </a:lnTo>
                      <a:lnTo>
                        <a:pt x="169" y="761"/>
                      </a:lnTo>
                      <a:lnTo>
                        <a:pt x="167" y="761"/>
                      </a:lnTo>
                      <a:lnTo>
                        <a:pt x="163" y="761"/>
                      </a:lnTo>
                      <a:lnTo>
                        <a:pt x="159" y="761"/>
                      </a:lnTo>
                      <a:lnTo>
                        <a:pt x="155" y="761"/>
                      </a:lnTo>
                      <a:lnTo>
                        <a:pt x="151" y="761"/>
                      </a:lnTo>
                      <a:lnTo>
                        <a:pt x="147" y="761"/>
                      </a:lnTo>
                      <a:lnTo>
                        <a:pt x="143" y="761"/>
                      </a:lnTo>
                      <a:lnTo>
                        <a:pt x="139" y="761"/>
                      </a:lnTo>
                      <a:lnTo>
                        <a:pt x="135" y="761"/>
                      </a:lnTo>
                      <a:lnTo>
                        <a:pt x="131" y="761"/>
                      </a:lnTo>
                      <a:lnTo>
                        <a:pt x="127" y="761"/>
                      </a:lnTo>
                      <a:lnTo>
                        <a:pt x="123" y="761"/>
                      </a:lnTo>
                      <a:lnTo>
                        <a:pt x="120" y="761"/>
                      </a:lnTo>
                      <a:lnTo>
                        <a:pt x="116" y="761"/>
                      </a:lnTo>
                      <a:lnTo>
                        <a:pt x="112" y="761"/>
                      </a:lnTo>
                      <a:lnTo>
                        <a:pt x="108" y="761"/>
                      </a:lnTo>
                      <a:lnTo>
                        <a:pt x="105" y="761"/>
                      </a:lnTo>
                      <a:lnTo>
                        <a:pt x="101" y="761"/>
                      </a:lnTo>
                      <a:lnTo>
                        <a:pt x="97" y="761"/>
                      </a:lnTo>
                      <a:lnTo>
                        <a:pt x="93" y="761"/>
                      </a:lnTo>
                      <a:lnTo>
                        <a:pt x="89" y="761"/>
                      </a:lnTo>
                      <a:lnTo>
                        <a:pt x="85" y="761"/>
                      </a:lnTo>
                      <a:lnTo>
                        <a:pt x="81" y="761"/>
                      </a:lnTo>
                      <a:lnTo>
                        <a:pt x="77" y="761"/>
                      </a:lnTo>
                      <a:lnTo>
                        <a:pt x="73" y="761"/>
                      </a:lnTo>
                      <a:lnTo>
                        <a:pt x="70" y="761"/>
                      </a:lnTo>
                      <a:lnTo>
                        <a:pt x="66" y="761"/>
                      </a:lnTo>
                      <a:lnTo>
                        <a:pt x="62" y="761"/>
                      </a:lnTo>
                      <a:lnTo>
                        <a:pt x="58" y="761"/>
                      </a:lnTo>
                      <a:lnTo>
                        <a:pt x="54" y="761"/>
                      </a:lnTo>
                      <a:lnTo>
                        <a:pt x="50" y="761"/>
                      </a:lnTo>
                      <a:lnTo>
                        <a:pt x="46" y="761"/>
                      </a:lnTo>
                      <a:lnTo>
                        <a:pt x="42" y="761"/>
                      </a:lnTo>
                      <a:lnTo>
                        <a:pt x="38" y="761"/>
                      </a:lnTo>
                      <a:lnTo>
                        <a:pt x="34" y="761"/>
                      </a:lnTo>
                      <a:lnTo>
                        <a:pt x="31" y="761"/>
                      </a:lnTo>
                      <a:lnTo>
                        <a:pt x="27" y="761"/>
                      </a:lnTo>
                      <a:lnTo>
                        <a:pt x="24" y="761"/>
                      </a:lnTo>
                      <a:lnTo>
                        <a:pt x="20" y="761"/>
                      </a:lnTo>
                      <a:lnTo>
                        <a:pt x="16" y="761"/>
                      </a:lnTo>
                      <a:lnTo>
                        <a:pt x="12" y="761"/>
                      </a:lnTo>
                      <a:lnTo>
                        <a:pt x="8" y="761"/>
                      </a:lnTo>
                      <a:lnTo>
                        <a:pt x="4" y="761"/>
                      </a:lnTo>
                      <a:lnTo>
                        <a:pt x="0" y="761"/>
                      </a:lnTo>
                      <a:lnTo>
                        <a:pt x="0" y="0"/>
                      </a:lnTo>
                    </a:path>
                  </a:pathLst>
                </a:custGeom>
                <a:solidFill>
                  <a:srgbClr val="C0C0C0"/>
                </a:solidFill>
                <a:ln w="12700" cap="rnd">
                  <a:noFill/>
                  <a:round/>
                  <a:headEnd/>
                  <a:tailEnd/>
                </a:ln>
              </p:spPr>
              <p:txBody>
                <a:bodyPr/>
                <a:lstStyle/>
                <a:p>
                  <a:endParaRPr lang="en-US"/>
                </a:p>
              </p:txBody>
            </p:sp>
            <p:sp>
              <p:nvSpPr>
                <p:cNvPr id="15379" name="Line 11"/>
                <p:cNvSpPr>
                  <a:spLocks noChangeShapeType="1"/>
                </p:cNvSpPr>
                <p:nvPr/>
              </p:nvSpPr>
              <p:spPr bwMode="auto">
                <a:xfrm>
                  <a:off x="1446" y="1346"/>
                  <a:ext cx="0" cy="1247"/>
                </a:xfrm>
                <a:prstGeom prst="line">
                  <a:avLst/>
                </a:prstGeom>
                <a:noFill/>
                <a:ln w="25400">
                  <a:solidFill>
                    <a:schemeClr val="bg2"/>
                  </a:solidFill>
                  <a:round/>
                  <a:headEnd/>
                  <a:tailEnd/>
                </a:ln>
              </p:spPr>
              <p:txBody>
                <a:bodyPr wrap="none" anchor="ctr"/>
                <a:lstStyle/>
                <a:p>
                  <a:endParaRPr lang="en-US"/>
                </a:p>
              </p:txBody>
            </p:sp>
            <p:sp>
              <p:nvSpPr>
                <p:cNvPr id="15380" name="Freeform 12"/>
                <p:cNvSpPr>
                  <a:spLocks/>
                </p:cNvSpPr>
                <p:nvPr/>
              </p:nvSpPr>
              <p:spPr bwMode="auto">
                <a:xfrm>
                  <a:off x="287" y="2607"/>
                  <a:ext cx="1938" cy="1"/>
                </a:xfrm>
                <a:custGeom>
                  <a:avLst/>
                  <a:gdLst>
                    <a:gd name="T0" fmla="*/ 58 w 1938"/>
                    <a:gd name="T1" fmla="*/ 0 h 1"/>
                    <a:gd name="T2" fmla="*/ 120 w 1938"/>
                    <a:gd name="T3" fmla="*/ 0 h 1"/>
                    <a:gd name="T4" fmla="*/ 182 w 1938"/>
                    <a:gd name="T5" fmla="*/ 0 h 1"/>
                    <a:gd name="T6" fmla="*/ 244 w 1938"/>
                    <a:gd name="T7" fmla="*/ 0 h 1"/>
                    <a:gd name="T8" fmla="*/ 306 w 1938"/>
                    <a:gd name="T9" fmla="*/ 0 h 1"/>
                    <a:gd name="T10" fmla="*/ 368 w 1938"/>
                    <a:gd name="T11" fmla="*/ 0 h 1"/>
                    <a:gd name="T12" fmla="*/ 430 w 1938"/>
                    <a:gd name="T13" fmla="*/ 0 h 1"/>
                    <a:gd name="T14" fmla="*/ 492 w 1938"/>
                    <a:gd name="T15" fmla="*/ 0 h 1"/>
                    <a:gd name="T16" fmla="*/ 554 w 1938"/>
                    <a:gd name="T17" fmla="*/ 0 h 1"/>
                    <a:gd name="T18" fmla="*/ 617 w 1938"/>
                    <a:gd name="T19" fmla="*/ 0 h 1"/>
                    <a:gd name="T20" fmla="*/ 679 w 1938"/>
                    <a:gd name="T21" fmla="*/ 0 h 1"/>
                    <a:gd name="T22" fmla="*/ 742 w 1938"/>
                    <a:gd name="T23" fmla="*/ 0 h 1"/>
                    <a:gd name="T24" fmla="*/ 804 w 1938"/>
                    <a:gd name="T25" fmla="*/ 0 h 1"/>
                    <a:gd name="T26" fmla="*/ 866 w 1938"/>
                    <a:gd name="T27" fmla="*/ 0 h 1"/>
                    <a:gd name="T28" fmla="*/ 928 w 1938"/>
                    <a:gd name="T29" fmla="*/ 0 h 1"/>
                    <a:gd name="T30" fmla="*/ 990 w 1938"/>
                    <a:gd name="T31" fmla="*/ 0 h 1"/>
                    <a:gd name="T32" fmla="*/ 1052 w 1938"/>
                    <a:gd name="T33" fmla="*/ 0 h 1"/>
                    <a:gd name="T34" fmla="*/ 1114 w 1938"/>
                    <a:gd name="T35" fmla="*/ 0 h 1"/>
                    <a:gd name="T36" fmla="*/ 1177 w 1938"/>
                    <a:gd name="T37" fmla="*/ 0 h 1"/>
                    <a:gd name="T38" fmla="*/ 1239 w 1938"/>
                    <a:gd name="T39" fmla="*/ 0 h 1"/>
                    <a:gd name="T40" fmla="*/ 1301 w 1938"/>
                    <a:gd name="T41" fmla="*/ 0 h 1"/>
                    <a:gd name="T42" fmla="*/ 1363 w 1938"/>
                    <a:gd name="T43" fmla="*/ 0 h 1"/>
                    <a:gd name="T44" fmla="*/ 1425 w 1938"/>
                    <a:gd name="T45" fmla="*/ 0 h 1"/>
                    <a:gd name="T46" fmla="*/ 1487 w 1938"/>
                    <a:gd name="T47" fmla="*/ 0 h 1"/>
                    <a:gd name="T48" fmla="*/ 1549 w 1938"/>
                    <a:gd name="T49" fmla="*/ 0 h 1"/>
                    <a:gd name="T50" fmla="*/ 1611 w 1938"/>
                    <a:gd name="T51" fmla="*/ 0 h 1"/>
                    <a:gd name="T52" fmla="*/ 1673 w 1938"/>
                    <a:gd name="T53" fmla="*/ 0 h 1"/>
                    <a:gd name="T54" fmla="*/ 1735 w 1938"/>
                    <a:gd name="T55" fmla="*/ 0 h 1"/>
                    <a:gd name="T56" fmla="*/ 1797 w 1938"/>
                    <a:gd name="T57" fmla="*/ 0 h 1"/>
                    <a:gd name="T58" fmla="*/ 1860 w 1938"/>
                    <a:gd name="T59" fmla="*/ 0 h 1"/>
                    <a:gd name="T60" fmla="*/ 1922 w 1938"/>
                    <a:gd name="T61" fmla="*/ 0 h 1"/>
                    <a:gd name="T62" fmla="*/ 1891 w 1938"/>
                    <a:gd name="T63" fmla="*/ 0 h 1"/>
                    <a:gd name="T64" fmla="*/ 1829 w 1938"/>
                    <a:gd name="T65" fmla="*/ 0 h 1"/>
                    <a:gd name="T66" fmla="*/ 1767 w 1938"/>
                    <a:gd name="T67" fmla="*/ 0 h 1"/>
                    <a:gd name="T68" fmla="*/ 1705 w 1938"/>
                    <a:gd name="T69" fmla="*/ 0 h 1"/>
                    <a:gd name="T70" fmla="*/ 1643 w 1938"/>
                    <a:gd name="T71" fmla="*/ 0 h 1"/>
                    <a:gd name="T72" fmla="*/ 1581 w 1938"/>
                    <a:gd name="T73" fmla="*/ 0 h 1"/>
                    <a:gd name="T74" fmla="*/ 1517 w 1938"/>
                    <a:gd name="T75" fmla="*/ 0 h 1"/>
                    <a:gd name="T76" fmla="*/ 1455 w 1938"/>
                    <a:gd name="T77" fmla="*/ 0 h 1"/>
                    <a:gd name="T78" fmla="*/ 1393 w 1938"/>
                    <a:gd name="T79" fmla="*/ 0 h 1"/>
                    <a:gd name="T80" fmla="*/ 1331 w 1938"/>
                    <a:gd name="T81" fmla="*/ 0 h 1"/>
                    <a:gd name="T82" fmla="*/ 1269 w 1938"/>
                    <a:gd name="T83" fmla="*/ 0 h 1"/>
                    <a:gd name="T84" fmla="*/ 1207 w 1938"/>
                    <a:gd name="T85" fmla="*/ 0 h 1"/>
                    <a:gd name="T86" fmla="*/ 1145 w 1938"/>
                    <a:gd name="T87" fmla="*/ 0 h 1"/>
                    <a:gd name="T88" fmla="*/ 1083 w 1938"/>
                    <a:gd name="T89" fmla="*/ 0 h 1"/>
                    <a:gd name="T90" fmla="*/ 1021 w 1938"/>
                    <a:gd name="T91" fmla="*/ 0 h 1"/>
                    <a:gd name="T92" fmla="*/ 959 w 1938"/>
                    <a:gd name="T93" fmla="*/ 0 h 1"/>
                    <a:gd name="T94" fmla="*/ 897 w 1938"/>
                    <a:gd name="T95" fmla="*/ 0 h 1"/>
                    <a:gd name="T96" fmla="*/ 834 w 1938"/>
                    <a:gd name="T97" fmla="*/ 0 h 1"/>
                    <a:gd name="T98" fmla="*/ 772 w 1938"/>
                    <a:gd name="T99" fmla="*/ 0 h 1"/>
                    <a:gd name="T100" fmla="*/ 710 w 1938"/>
                    <a:gd name="T101" fmla="*/ 0 h 1"/>
                    <a:gd name="T102" fmla="*/ 648 w 1938"/>
                    <a:gd name="T103" fmla="*/ 0 h 1"/>
                    <a:gd name="T104" fmla="*/ 586 w 1938"/>
                    <a:gd name="T105" fmla="*/ 0 h 1"/>
                    <a:gd name="T106" fmla="*/ 524 w 1938"/>
                    <a:gd name="T107" fmla="*/ 0 h 1"/>
                    <a:gd name="T108" fmla="*/ 462 w 1938"/>
                    <a:gd name="T109" fmla="*/ 0 h 1"/>
                    <a:gd name="T110" fmla="*/ 400 w 1938"/>
                    <a:gd name="T111" fmla="*/ 0 h 1"/>
                    <a:gd name="T112" fmla="*/ 338 w 1938"/>
                    <a:gd name="T113" fmla="*/ 0 h 1"/>
                    <a:gd name="T114" fmla="*/ 276 w 1938"/>
                    <a:gd name="T115" fmla="*/ 0 h 1"/>
                    <a:gd name="T116" fmla="*/ 214 w 1938"/>
                    <a:gd name="T117" fmla="*/ 0 h 1"/>
                    <a:gd name="T118" fmla="*/ 151 w 1938"/>
                    <a:gd name="T119" fmla="*/ 0 h 1"/>
                    <a:gd name="T120" fmla="*/ 89 w 1938"/>
                    <a:gd name="T121" fmla="*/ 0 h 1"/>
                    <a:gd name="T122" fmla="*/ 27 w 1938"/>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38"/>
                    <a:gd name="T187" fmla="*/ 0 h 1"/>
                    <a:gd name="T188" fmla="*/ 1938 w 1938"/>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38" h="1">
                      <a:moveTo>
                        <a:pt x="0" y="0"/>
                      </a:moveTo>
                      <a:lnTo>
                        <a:pt x="4" y="0"/>
                      </a:lnTo>
                      <a:lnTo>
                        <a:pt x="7" y="0"/>
                      </a:lnTo>
                      <a:lnTo>
                        <a:pt x="11" y="0"/>
                      </a:lnTo>
                      <a:lnTo>
                        <a:pt x="15" y="0"/>
                      </a:lnTo>
                      <a:lnTo>
                        <a:pt x="19" y="0"/>
                      </a:lnTo>
                      <a:lnTo>
                        <a:pt x="23" y="0"/>
                      </a:lnTo>
                      <a:lnTo>
                        <a:pt x="27" y="0"/>
                      </a:lnTo>
                      <a:lnTo>
                        <a:pt x="31" y="0"/>
                      </a:lnTo>
                      <a:lnTo>
                        <a:pt x="34" y="0"/>
                      </a:lnTo>
                      <a:lnTo>
                        <a:pt x="38" y="0"/>
                      </a:lnTo>
                      <a:lnTo>
                        <a:pt x="42" y="0"/>
                      </a:lnTo>
                      <a:lnTo>
                        <a:pt x="46" y="0"/>
                      </a:lnTo>
                      <a:lnTo>
                        <a:pt x="50" y="0"/>
                      </a:lnTo>
                      <a:lnTo>
                        <a:pt x="54" y="0"/>
                      </a:lnTo>
                      <a:lnTo>
                        <a:pt x="58" y="0"/>
                      </a:lnTo>
                      <a:lnTo>
                        <a:pt x="62" y="0"/>
                      </a:lnTo>
                      <a:lnTo>
                        <a:pt x="65" y="0"/>
                      </a:lnTo>
                      <a:lnTo>
                        <a:pt x="69" y="0"/>
                      </a:lnTo>
                      <a:lnTo>
                        <a:pt x="73" y="0"/>
                      </a:lnTo>
                      <a:lnTo>
                        <a:pt x="77" y="0"/>
                      </a:lnTo>
                      <a:lnTo>
                        <a:pt x="81" y="0"/>
                      </a:lnTo>
                      <a:lnTo>
                        <a:pt x="85" y="0"/>
                      </a:lnTo>
                      <a:lnTo>
                        <a:pt x="89" y="0"/>
                      </a:lnTo>
                      <a:lnTo>
                        <a:pt x="93" y="0"/>
                      </a:lnTo>
                      <a:lnTo>
                        <a:pt x="97" y="0"/>
                      </a:lnTo>
                      <a:lnTo>
                        <a:pt x="100" y="0"/>
                      </a:lnTo>
                      <a:lnTo>
                        <a:pt x="104" y="0"/>
                      </a:lnTo>
                      <a:lnTo>
                        <a:pt x="108" y="0"/>
                      </a:lnTo>
                      <a:lnTo>
                        <a:pt x="112" y="0"/>
                      </a:lnTo>
                      <a:lnTo>
                        <a:pt x="116" y="0"/>
                      </a:lnTo>
                      <a:lnTo>
                        <a:pt x="120" y="0"/>
                      </a:lnTo>
                      <a:lnTo>
                        <a:pt x="124" y="0"/>
                      </a:lnTo>
                      <a:lnTo>
                        <a:pt x="128" y="0"/>
                      </a:lnTo>
                      <a:lnTo>
                        <a:pt x="132" y="0"/>
                      </a:lnTo>
                      <a:lnTo>
                        <a:pt x="136" y="0"/>
                      </a:lnTo>
                      <a:lnTo>
                        <a:pt x="140" y="0"/>
                      </a:lnTo>
                      <a:lnTo>
                        <a:pt x="143" y="0"/>
                      </a:lnTo>
                      <a:lnTo>
                        <a:pt x="147" y="0"/>
                      </a:lnTo>
                      <a:lnTo>
                        <a:pt x="151" y="0"/>
                      </a:lnTo>
                      <a:lnTo>
                        <a:pt x="155" y="0"/>
                      </a:lnTo>
                      <a:lnTo>
                        <a:pt x="159" y="0"/>
                      </a:lnTo>
                      <a:lnTo>
                        <a:pt x="162" y="0"/>
                      </a:lnTo>
                      <a:lnTo>
                        <a:pt x="166" y="0"/>
                      </a:lnTo>
                      <a:lnTo>
                        <a:pt x="170" y="0"/>
                      </a:lnTo>
                      <a:lnTo>
                        <a:pt x="174" y="0"/>
                      </a:lnTo>
                      <a:lnTo>
                        <a:pt x="178" y="0"/>
                      </a:lnTo>
                      <a:lnTo>
                        <a:pt x="182" y="0"/>
                      </a:lnTo>
                      <a:lnTo>
                        <a:pt x="186" y="0"/>
                      </a:lnTo>
                      <a:lnTo>
                        <a:pt x="190" y="0"/>
                      </a:lnTo>
                      <a:lnTo>
                        <a:pt x="194" y="0"/>
                      </a:lnTo>
                      <a:lnTo>
                        <a:pt x="198" y="0"/>
                      </a:lnTo>
                      <a:lnTo>
                        <a:pt x="202" y="0"/>
                      </a:lnTo>
                      <a:lnTo>
                        <a:pt x="206" y="0"/>
                      </a:lnTo>
                      <a:lnTo>
                        <a:pt x="210" y="0"/>
                      </a:lnTo>
                      <a:lnTo>
                        <a:pt x="214" y="0"/>
                      </a:lnTo>
                      <a:lnTo>
                        <a:pt x="217" y="0"/>
                      </a:lnTo>
                      <a:lnTo>
                        <a:pt x="221" y="0"/>
                      </a:lnTo>
                      <a:lnTo>
                        <a:pt x="225" y="0"/>
                      </a:lnTo>
                      <a:lnTo>
                        <a:pt x="228" y="0"/>
                      </a:lnTo>
                      <a:lnTo>
                        <a:pt x="232" y="0"/>
                      </a:lnTo>
                      <a:lnTo>
                        <a:pt x="236" y="0"/>
                      </a:lnTo>
                      <a:lnTo>
                        <a:pt x="240" y="0"/>
                      </a:lnTo>
                      <a:lnTo>
                        <a:pt x="244" y="0"/>
                      </a:lnTo>
                      <a:lnTo>
                        <a:pt x="248" y="0"/>
                      </a:lnTo>
                      <a:lnTo>
                        <a:pt x="252" y="0"/>
                      </a:lnTo>
                      <a:lnTo>
                        <a:pt x="256" y="0"/>
                      </a:lnTo>
                      <a:lnTo>
                        <a:pt x="260" y="0"/>
                      </a:lnTo>
                      <a:lnTo>
                        <a:pt x="264" y="0"/>
                      </a:lnTo>
                      <a:lnTo>
                        <a:pt x="268" y="0"/>
                      </a:lnTo>
                      <a:lnTo>
                        <a:pt x="272" y="0"/>
                      </a:lnTo>
                      <a:lnTo>
                        <a:pt x="276" y="0"/>
                      </a:lnTo>
                      <a:lnTo>
                        <a:pt x="279" y="0"/>
                      </a:lnTo>
                      <a:lnTo>
                        <a:pt x="283" y="0"/>
                      </a:lnTo>
                      <a:lnTo>
                        <a:pt x="287" y="0"/>
                      </a:lnTo>
                      <a:lnTo>
                        <a:pt x="291" y="0"/>
                      </a:lnTo>
                      <a:lnTo>
                        <a:pt x="294" y="0"/>
                      </a:lnTo>
                      <a:lnTo>
                        <a:pt x="298" y="0"/>
                      </a:lnTo>
                      <a:lnTo>
                        <a:pt x="302" y="0"/>
                      </a:lnTo>
                      <a:lnTo>
                        <a:pt x="306" y="0"/>
                      </a:lnTo>
                      <a:lnTo>
                        <a:pt x="310" y="0"/>
                      </a:lnTo>
                      <a:lnTo>
                        <a:pt x="314" y="0"/>
                      </a:lnTo>
                      <a:lnTo>
                        <a:pt x="318" y="0"/>
                      </a:lnTo>
                      <a:lnTo>
                        <a:pt x="322" y="0"/>
                      </a:lnTo>
                      <a:lnTo>
                        <a:pt x="326" y="0"/>
                      </a:lnTo>
                      <a:lnTo>
                        <a:pt x="330" y="0"/>
                      </a:lnTo>
                      <a:lnTo>
                        <a:pt x="334" y="0"/>
                      </a:lnTo>
                      <a:lnTo>
                        <a:pt x="338" y="0"/>
                      </a:lnTo>
                      <a:lnTo>
                        <a:pt x="341" y="0"/>
                      </a:lnTo>
                      <a:lnTo>
                        <a:pt x="345" y="0"/>
                      </a:lnTo>
                      <a:lnTo>
                        <a:pt x="349" y="0"/>
                      </a:lnTo>
                      <a:lnTo>
                        <a:pt x="353" y="0"/>
                      </a:lnTo>
                      <a:lnTo>
                        <a:pt x="356" y="0"/>
                      </a:lnTo>
                      <a:lnTo>
                        <a:pt x="360" y="0"/>
                      </a:lnTo>
                      <a:lnTo>
                        <a:pt x="364" y="0"/>
                      </a:lnTo>
                      <a:lnTo>
                        <a:pt x="368" y="0"/>
                      </a:lnTo>
                      <a:lnTo>
                        <a:pt x="372" y="0"/>
                      </a:lnTo>
                      <a:lnTo>
                        <a:pt x="376" y="0"/>
                      </a:lnTo>
                      <a:lnTo>
                        <a:pt x="380" y="0"/>
                      </a:lnTo>
                      <a:lnTo>
                        <a:pt x="384" y="0"/>
                      </a:lnTo>
                      <a:lnTo>
                        <a:pt x="388" y="0"/>
                      </a:lnTo>
                      <a:lnTo>
                        <a:pt x="392" y="0"/>
                      </a:lnTo>
                      <a:lnTo>
                        <a:pt x="396" y="0"/>
                      </a:lnTo>
                      <a:lnTo>
                        <a:pt x="400" y="0"/>
                      </a:lnTo>
                      <a:lnTo>
                        <a:pt x="404" y="0"/>
                      </a:lnTo>
                      <a:lnTo>
                        <a:pt x="408" y="0"/>
                      </a:lnTo>
                      <a:lnTo>
                        <a:pt x="412" y="0"/>
                      </a:lnTo>
                      <a:lnTo>
                        <a:pt x="416" y="0"/>
                      </a:lnTo>
                      <a:lnTo>
                        <a:pt x="420" y="0"/>
                      </a:lnTo>
                      <a:lnTo>
                        <a:pt x="422" y="0"/>
                      </a:lnTo>
                      <a:lnTo>
                        <a:pt x="426" y="0"/>
                      </a:lnTo>
                      <a:lnTo>
                        <a:pt x="430" y="0"/>
                      </a:lnTo>
                      <a:lnTo>
                        <a:pt x="434" y="0"/>
                      </a:lnTo>
                      <a:lnTo>
                        <a:pt x="438" y="0"/>
                      </a:lnTo>
                      <a:lnTo>
                        <a:pt x="442" y="0"/>
                      </a:lnTo>
                      <a:lnTo>
                        <a:pt x="446" y="0"/>
                      </a:lnTo>
                      <a:lnTo>
                        <a:pt x="450" y="0"/>
                      </a:lnTo>
                      <a:lnTo>
                        <a:pt x="454" y="0"/>
                      </a:lnTo>
                      <a:lnTo>
                        <a:pt x="458" y="0"/>
                      </a:lnTo>
                      <a:lnTo>
                        <a:pt x="462" y="0"/>
                      </a:lnTo>
                      <a:lnTo>
                        <a:pt x="466" y="0"/>
                      </a:lnTo>
                      <a:lnTo>
                        <a:pt x="470" y="0"/>
                      </a:lnTo>
                      <a:lnTo>
                        <a:pt x="474" y="0"/>
                      </a:lnTo>
                      <a:lnTo>
                        <a:pt x="478" y="0"/>
                      </a:lnTo>
                      <a:lnTo>
                        <a:pt x="482" y="0"/>
                      </a:lnTo>
                      <a:lnTo>
                        <a:pt x="485" y="0"/>
                      </a:lnTo>
                      <a:lnTo>
                        <a:pt x="488" y="0"/>
                      </a:lnTo>
                      <a:lnTo>
                        <a:pt x="492" y="0"/>
                      </a:lnTo>
                      <a:lnTo>
                        <a:pt x="496" y="0"/>
                      </a:lnTo>
                      <a:lnTo>
                        <a:pt x="500" y="0"/>
                      </a:lnTo>
                      <a:lnTo>
                        <a:pt x="504" y="0"/>
                      </a:lnTo>
                      <a:lnTo>
                        <a:pt x="508" y="0"/>
                      </a:lnTo>
                      <a:lnTo>
                        <a:pt x="512" y="0"/>
                      </a:lnTo>
                      <a:lnTo>
                        <a:pt x="516" y="0"/>
                      </a:lnTo>
                      <a:lnTo>
                        <a:pt x="520" y="0"/>
                      </a:lnTo>
                      <a:lnTo>
                        <a:pt x="524" y="0"/>
                      </a:lnTo>
                      <a:lnTo>
                        <a:pt x="528" y="0"/>
                      </a:lnTo>
                      <a:lnTo>
                        <a:pt x="532" y="0"/>
                      </a:lnTo>
                      <a:lnTo>
                        <a:pt x="536" y="0"/>
                      </a:lnTo>
                      <a:lnTo>
                        <a:pt x="540" y="0"/>
                      </a:lnTo>
                      <a:lnTo>
                        <a:pt x="544" y="0"/>
                      </a:lnTo>
                      <a:lnTo>
                        <a:pt x="548" y="0"/>
                      </a:lnTo>
                      <a:lnTo>
                        <a:pt x="550" y="0"/>
                      </a:lnTo>
                      <a:lnTo>
                        <a:pt x="554" y="0"/>
                      </a:lnTo>
                      <a:lnTo>
                        <a:pt x="558" y="0"/>
                      </a:lnTo>
                      <a:lnTo>
                        <a:pt x="562" y="0"/>
                      </a:lnTo>
                      <a:lnTo>
                        <a:pt x="566" y="0"/>
                      </a:lnTo>
                      <a:lnTo>
                        <a:pt x="570" y="0"/>
                      </a:lnTo>
                      <a:lnTo>
                        <a:pt x="574" y="0"/>
                      </a:lnTo>
                      <a:lnTo>
                        <a:pt x="578" y="0"/>
                      </a:lnTo>
                      <a:lnTo>
                        <a:pt x="582" y="0"/>
                      </a:lnTo>
                      <a:lnTo>
                        <a:pt x="586" y="0"/>
                      </a:lnTo>
                      <a:lnTo>
                        <a:pt x="590" y="0"/>
                      </a:lnTo>
                      <a:lnTo>
                        <a:pt x="594" y="0"/>
                      </a:lnTo>
                      <a:lnTo>
                        <a:pt x="598" y="0"/>
                      </a:lnTo>
                      <a:lnTo>
                        <a:pt x="602" y="0"/>
                      </a:lnTo>
                      <a:lnTo>
                        <a:pt x="606" y="0"/>
                      </a:lnTo>
                      <a:lnTo>
                        <a:pt x="610" y="0"/>
                      </a:lnTo>
                      <a:lnTo>
                        <a:pt x="613" y="0"/>
                      </a:lnTo>
                      <a:lnTo>
                        <a:pt x="617" y="0"/>
                      </a:lnTo>
                      <a:lnTo>
                        <a:pt x="621" y="0"/>
                      </a:lnTo>
                      <a:lnTo>
                        <a:pt x="624" y="0"/>
                      </a:lnTo>
                      <a:lnTo>
                        <a:pt x="628" y="0"/>
                      </a:lnTo>
                      <a:lnTo>
                        <a:pt x="632" y="0"/>
                      </a:lnTo>
                      <a:lnTo>
                        <a:pt x="636" y="0"/>
                      </a:lnTo>
                      <a:lnTo>
                        <a:pt x="640" y="0"/>
                      </a:lnTo>
                      <a:lnTo>
                        <a:pt x="644" y="0"/>
                      </a:lnTo>
                      <a:lnTo>
                        <a:pt x="648" y="0"/>
                      </a:lnTo>
                      <a:lnTo>
                        <a:pt x="652" y="0"/>
                      </a:lnTo>
                      <a:lnTo>
                        <a:pt x="656" y="0"/>
                      </a:lnTo>
                      <a:lnTo>
                        <a:pt x="660" y="0"/>
                      </a:lnTo>
                      <a:lnTo>
                        <a:pt x="664" y="0"/>
                      </a:lnTo>
                      <a:lnTo>
                        <a:pt x="668" y="0"/>
                      </a:lnTo>
                      <a:lnTo>
                        <a:pt x="672" y="0"/>
                      </a:lnTo>
                      <a:lnTo>
                        <a:pt x="676" y="0"/>
                      </a:lnTo>
                      <a:lnTo>
                        <a:pt x="679" y="0"/>
                      </a:lnTo>
                      <a:lnTo>
                        <a:pt x="683" y="0"/>
                      </a:lnTo>
                      <a:lnTo>
                        <a:pt x="687" y="0"/>
                      </a:lnTo>
                      <a:lnTo>
                        <a:pt x="691" y="0"/>
                      </a:lnTo>
                      <a:lnTo>
                        <a:pt x="695" y="0"/>
                      </a:lnTo>
                      <a:lnTo>
                        <a:pt x="698" y="0"/>
                      </a:lnTo>
                      <a:lnTo>
                        <a:pt x="702" y="0"/>
                      </a:lnTo>
                      <a:lnTo>
                        <a:pt x="706" y="0"/>
                      </a:lnTo>
                      <a:lnTo>
                        <a:pt x="710" y="0"/>
                      </a:lnTo>
                      <a:lnTo>
                        <a:pt x="714" y="0"/>
                      </a:lnTo>
                      <a:lnTo>
                        <a:pt x="718" y="0"/>
                      </a:lnTo>
                      <a:lnTo>
                        <a:pt x="722" y="0"/>
                      </a:lnTo>
                      <a:lnTo>
                        <a:pt x="726" y="0"/>
                      </a:lnTo>
                      <a:lnTo>
                        <a:pt x="730" y="0"/>
                      </a:lnTo>
                      <a:lnTo>
                        <a:pt x="734" y="0"/>
                      </a:lnTo>
                      <a:lnTo>
                        <a:pt x="738" y="0"/>
                      </a:lnTo>
                      <a:lnTo>
                        <a:pt x="742" y="0"/>
                      </a:lnTo>
                      <a:lnTo>
                        <a:pt x="745" y="0"/>
                      </a:lnTo>
                      <a:lnTo>
                        <a:pt x="749" y="0"/>
                      </a:lnTo>
                      <a:lnTo>
                        <a:pt x="753" y="0"/>
                      </a:lnTo>
                      <a:lnTo>
                        <a:pt x="757" y="0"/>
                      </a:lnTo>
                      <a:lnTo>
                        <a:pt x="760" y="0"/>
                      </a:lnTo>
                      <a:lnTo>
                        <a:pt x="764" y="0"/>
                      </a:lnTo>
                      <a:lnTo>
                        <a:pt x="768" y="0"/>
                      </a:lnTo>
                      <a:lnTo>
                        <a:pt x="772" y="0"/>
                      </a:lnTo>
                      <a:lnTo>
                        <a:pt x="776" y="0"/>
                      </a:lnTo>
                      <a:lnTo>
                        <a:pt x="780" y="0"/>
                      </a:lnTo>
                      <a:lnTo>
                        <a:pt x="784" y="0"/>
                      </a:lnTo>
                      <a:lnTo>
                        <a:pt x="788" y="0"/>
                      </a:lnTo>
                      <a:lnTo>
                        <a:pt x="792" y="0"/>
                      </a:lnTo>
                      <a:lnTo>
                        <a:pt x="796" y="0"/>
                      </a:lnTo>
                      <a:lnTo>
                        <a:pt x="800" y="0"/>
                      </a:lnTo>
                      <a:lnTo>
                        <a:pt x="804" y="0"/>
                      </a:lnTo>
                      <a:lnTo>
                        <a:pt x="807" y="0"/>
                      </a:lnTo>
                      <a:lnTo>
                        <a:pt x="811" y="0"/>
                      </a:lnTo>
                      <a:lnTo>
                        <a:pt x="815" y="0"/>
                      </a:lnTo>
                      <a:lnTo>
                        <a:pt x="819" y="0"/>
                      </a:lnTo>
                      <a:lnTo>
                        <a:pt x="823" y="0"/>
                      </a:lnTo>
                      <a:lnTo>
                        <a:pt x="826" y="0"/>
                      </a:lnTo>
                      <a:lnTo>
                        <a:pt x="830" y="0"/>
                      </a:lnTo>
                      <a:lnTo>
                        <a:pt x="834" y="0"/>
                      </a:lnTo>
                      <a:lnTo>
                        <a:pt x="838" y="0"/>
                      </a:lnTo>
                      <a:lnTo>
                        <a:pt x="842" y="0"/>
                      </a:lnTo>
                      <a:lnTo>
                        <a:pt x="846" y="0"/>
                      </a:lnTo>
                      <a:lnTo>
                        <a:pt x="850" y="0"/>
                      </a:lnTo>
                      <a:lnTo>
                        <a:pt x="854" y="0"/>
                      </a:lnTo>
                      <a:lnTo>
                        <a:pt x="858" y="0"/>
                      </a:lnTo>
                      <a:lnTo>
                        <a:pt x="862" y="0"/>
                      </a:lnTo>
                      <a:lnTo>
                        <a:pt x="866" y="0"/>
                      </a:lnTo>
                      <a:lnTo>
                        <a:pt x="870" y="0"/>
                      </a:lnTo>
                      <a:lnTo>
                        <a:pt x="873" y="0"/>
                      </a:lnTo>
                      <a:lnTo>
                        <a:pt x="877" y="0"/>
                      </a:lnTo>
                      <a:lnTo>
                        <a:pt x="881" y="0"/>
                      </a:lnTo>
                      <a:lnTo>
                        <a:pt x="885" y="0"/>
                      </a:lnTo>
                      <a:lnTo>
                        <a:pt x="889" y="0"/>
                      </a:lnTo>
                      <a:lnTo>
                        <a:pt x="893" y="0"/>
                      </a:lnTo>
                      <a:lnTo>
                        <a:pt x="897" y="0"/>
                      </a:lnTo>
                      <a:lnTo>
                        <a:pt x="901" y="0"/>
                      </a:lnTo>
                      <a:lnTo>
                        <a:pt x="904" y="0"/>
                      </a:lnTo>
                      <a:lnTo>
                        <a:pt x="908" y="0"/>
                      </a:lnTo>
                      <a:lnTo>
                        <a:pt x="912" y="0"/>
                      </a:lnTo>
                      <a:lnTo>
                        <a:pt x="916" y="0"/>
                      </a:lnTo>
                      <a:lnTo>
                        <a:pt x="920" y="0"/>
                      </a:lnTo>
                      <a:lnTo>
                        <a:pt x="924" y="0"/>
                      </a:lnTo>
                      <a:lnTo>
                        <a:pt x="928" y="0"/>
                      </a:lnTo>
                      <a:lnTo>
                        <a:pt x="932" y="0"/>
                      </a:lnTo>
                      <a:lnTo>
                        <a:pt x="936" y="0"/>
                      </a:lnTo>
                      <a:lnTo>
                        <a:pt x="939" y="0"/>
                      </a:lnTo>
                      <a:lnTo>
                        <a:pt x="943" y="0"/>
                      </a:lnTo>
                      <a:lnTo>
                        <a:pt x="947" y="0"/>
                      </a:lnTo>
                      <a:lnTo>
                        <a:pt x="951" y="0"/>
                      </a:lnTo>
                      <a:lnTo>
                        <a:pt x="955" y="0"/>
                      </a:lnTo>
                      <a:lnTo>
                        <a:pt x="959" y="0"/>
                      </a:lnTo>
                      <a:lnTo>
                        <a:pt x="963" y="0"/>
                      </a:lnTo>
                      <a:lnTo>
                        <a:pt x="967" y="0"/>
                      </a:lnTo>
                      <a:lnTo>
                        <a:pt x="970" y="0"/>
                      </a:lnTo>
                      <a:lnTo>
                        <a:pt x="974" y="0"/>
                      </a:lnTo>
                      <a:lnTo>
                        <a:pt x="978" y="0"/>
                      </a:lnTo>
                      <a:lnTo>
                        <a:pt x="982" y="0"/>
                      </a:lnTo>
                      <a:lnTo>
                        <a:pt x="986" y="0"/>
                      </a:lnTo>
                      <a:lnTo>
                        <a:pt x="990" y="0"/>
                      </a:lnTo>
                      <a:lnTo>
                        <a:pt x="994" y="0"/>
                      </a:lnTo>
                      <a:lnTo>
                        <a:pt x="998" y="0"/>
                      </a:lnTo>
                      <a:lnTo>
                        <a:pt x="1001" y="0"/>
                      </a:lnTo>
                      <a:lnTo>
                        <a:pt x="1005" y="0"/>
                      </a:lnTo>
                      <a:lnTo>
                        <a:pt x="1009" y="0"/>
                      </a:lnTo>
                      <a:lnTo>
                        <a:pt x="1013" y="0"/>
                      </a:lnTo>
                      <a:lnTo>
                        <a:pt x="1017" y="0"/>
                      </a:lnTo>
                      <a:lnTo>
                        <a:pt x="1021" y="0"/>
                      </a:lnTo>
                      <a:lnTo>
                        <a:pt x="1025" y="0"/>
                      </a:lnTo>
                      <a:lnTo>
                        <a:pt x="1029" y="0"/>
                      </a:lnTo>
                      <a:lnTo>
                        <a:pt x="1032" y="0"/>
                      </a:lnTo>
                      <a:lnTo>
                        <a:pt x="1036" y="0"/>
                      </a:lnTo>
                      <a:lnTo>
                        <a:pt x="1040" y="0"/>
                      </a:lnTo>
                      <a:lnTo>
                        <a:pt x="1044" y="0"/>
                      </a:lnTo>
                      <a:lnTo>
                        <a:pt x="1048" y="0"/>
                      </a:lnTo>
                      <a:lnTo>
                        <a:pt x="1052" y="0"/>
                      </a:lnTo>
                      <a:lnTo>
                        <a:pt x="1056" y="0"/>
                      </a:lnTo>
                      <a:lnTo>
                        <a:pt x="1060" y="0"/>
                      </a:lnTo>
                      <a:lnTo>
                        <a:pt x="1064" y="0"/>
                      </a:lnTo>
                      <a:lnTo>
                        <a:pt x="1067" y="0"/>
                      </a:lnTo>
                      <a:lnTo>
                        <a:pt x="1071" y="0"/>
                      </a:lnTo>
                      <a:lnTo>
                        <a:pt x="1075" y="0"/>
                      </a:lnTo>
                      <a:lnTo>
                        <a:pt x="1079" y="0"/>
                      </a:lnTo>
                      <a:lnTo>
                        <a:pt x="1083" y="0"/>
                      </a:lnTo>
                      <a:lnTo>
                        <a:pt x="1087" y="0"/>
                      </a:lnTo>
                      <a:lnTo>
                        <a:pt x="1091" y="0"/>
                      </a:lnTo>
                      <a:lnTo>
                        <a:pt x="1095" y="0"/>
                      </a:lnTo>
                      <a:lnTo>
                        <a:pt x="1099" y="0"/>
                      </a:lnTo>
                      <a:lnTo>
                        <a:pt x="1103" y="0"/>
                      </a:lnTo>
                      <a:lnTo>
                        <a:pt x="1106" y="0"/>
                      </a:lnTo>
                      <a:lnTo>
                        <a:pt x="1110" y="0"/>
                      </a:lnTo>
                      <a:lnTo>
                        <a:pt x="1114" y="0"/>
                      </a:lnTo>
                      <a:lnTo>
                        <a:pt x="1118" y="0"/>
                      </a:lnTo>
                      <a:lnTo>
                        <a:pt x="1122" y="0"/>
                      </a:lnTo>
                      <a:lnTo>
                        <a:pt x="1126" y="0"/>
                      </a:lnTo>
                      <a:lnTo>
                        <a:pt x="1130" y="0"/>
                      </a:lnTo>
                      <a:lnTo>
                        <a:pt x="1133" y="0"/>
                      </a:lnTo>
                      <a:lnTo>
                        <a:pt x="1137" y="0"/>
                      </a:lnTo>
                      <a:lnTo>
                        <a:pt x="1141" y="0"/>
                      </a:lnTo>
                      <a:lnTo>
                        <a:pt x="1145" y="0"/>
                      </a:lnTo>
                      <a:lnTo>
                        <a:pt x="1149" y="0"/>
                      </a:lnTo>
                      <a:lnTo>
                        <a:pt x="1153" y="0"/>
                      </a:lnTo>
                      <a:lnTo>
                        <a:pt x="1157" y="0"/>
                      </a:lnTo>
                      <a:lnTo>
                        <a:pt x="1161" y="0"/>
                      </a:lnTo>
                      <a:lnTo>
                        <a:pt x="1165" y="0"/>
                      </a:lnTo>
                      <a:lnTo>
                        <a:pt x="1169" y="0"/>
                      </a:lnTo>
                      <a:lnTo>
                        <a:pt x="1173" y="0"/>
                      </a:lnTo>
                      <a:lnTo>
                        <a:pt x="1177" y="0"/>
                      </a:lnTo>
                      <a:lnTo>
                        <a:pt x="1180" y="0"/>
                      </a:lnTo>
                      <a:lnTo>
                        <a:pt x="1184" y="0"/>
                      </a:lnTo>
                      <a:lnTo>
                        <a:pt x="1188" y="0"/>
                      </a:lnTo>
                      <a:lnTo>
                        <a:pt x="1192" y="0"/>
                      </a:lnTo>
                      <a:lnTo>
                        <a:pt x="1195" y="0"/>
                      </a:lnTo>
                      <a:lnTo>
                        <a:pt x="1199" y="0"/>
                      </a:lnTo>
                      <a:lnTo>
                        <a:pt x="1203" y="0"/>
                      </a:lnTo>
                      <a:lnTo>
                        <a:pt x="1207" y="0"/>
                      </a:lnTo>
                      <a:lnTo>
                        <a:pt x="1211" y="0"/>
                      </a:lnTo>
                      <a:lnTo>
                        <a:pt x="1215" y="0"/>
                      </a:lnTo>
                      <a:lnTo>
                        <a:pt x="1219" y="0"/>
                      </a:lnTo>
                      <a:lnTo>
                        <a:pt x="1223" y="0"/>
                      </a:lnTo>
                      <a:lnTo>
                        <a:pt x="1227" y="0"/>
                      </a:lnTo>
                      <a:lnTo>
                        <a:pt x="1231" y="0"/>
                      </a:lnTo>
                      <a:lnTo>
                        <a:pt x="1235" y="0"/>
                      </a:lnTo>
                      <a:lnTo>
                        <a:pt x="1239" y="0"/>
                      </a:lnTo>
                      <a:lnTo>
                        <a:pt x="1242" y="0"/>
                      </a:lnTo>
                      <a:lnTo>
                        <a:pt x="1246" y="0"/>
                      </a:lnTo>
                      <a:lnTo>
                        <a:pt x="1250" y="0"/>
                      </a:lnTo>
                      <a:lnTo>
                        <a:pt x="1254" y="0"/>
                      </a:lnTo>
                      <a:lnTo>
                        <a:pt x="1258" y="0"/>
                      </a:lnTo>
                      <a:lnTo>
                        <a:pt x="1261" y="0"/>
                      </a:lnTo>
                      <a:lnTo>
                        <a:pt x="1265" y="0"/>
                      </a:lnTo>
                      <a:lnTo>
                        <a:pt x="1269" y="0"/>
                      </a:lnTo>
                      <a:lnTo>
                        <a:pt x="1273" y="0"/>
                      </a:lnTo>
                      <a:lnTo>
                        <a:pt x="1277" y="0"/>
                      </a:lnTo>
                      <a:lnTo>
                        <a:pt x="1281" y="0"/>
                      </a:lnTo>
                      <a:lnTo>
                        <a:pt x="1285" y="0"/>
                      </a:lnTo>
                      <a:lnTo>
                        <a:pt x="1289" y="0"/>
                      </a:lnTo>
                      <a:lnTo>
                        <a:pt x="1293" y="0"/>
                      </a:lnTo>
                      <a:lnTo>
                        <a:pt x="1297" y="0"/>
                      </a:lnTo>
                      <a:lnTo>
                        <a:pt x="1301" y="0"/>
                      </a:lnTo>
                      <a:lnTo>
                        <a:pt x="1305" y="0"/>
                      </a:lnTo>
                      <a:lnTo>
                        <a:pt x="1308" y="0"/>
                      </a:lnTo>
                      <a:lnTo>
                        <a:pt x="1312" y="0"/>
                      </a:lnTo>
                      <a:lnTo>
                        <a:pt x="1316" y="0"/>
                      </a:lnTo>
                      <a:lnTo>
                        <a:pt x="1320" y="0"/>
                      </a:lnTo>
                      <a:lnTo>
                        <a:pt x="1324" y="0"/>
                      </a:lnTo>
                      <a:lnTo>
                        <a:pt x="1327" y="0"/>
                      </a:lnTo>
                      <a:lnTo>
                        <a:pt x="1331" y="0"/>
                      </a:lnTo>
                      <a:lnTo>
                        <a:pt x="1335" y="0"/>
                      </a:lnTo>
                      <a:lnTo>
                        <a:pt x="1339" y="0"/>
                      </a:lnTo>
                      <a:lnTo>
                        <a:pt x="1343" y="0"/>
                      </a:lnTo>
                      <a:lnTo>
                        <a:pt x="1347" y="0"/>
                      </a:lnTo>
                      <a:lnTo>
                        <a:pt x="1351" y="0"/>
                      </a:lnTo>
                      <a:lnTo>
                        <a:pt x="1355" y="0"/>
                      </a:lnTo>
                      <a:lnTo>
                        <a:pt x="1359" y="0"/>
                      </a:lnTo>
                      <a:lnTo>
                        <a:pt x="1363" y="0"/>
                      </a:lnTo>
                      <a:lnTo>
                        <a:pt x="1367" y="0"/>
                      </a:lnTo>
                      <a:lnTo>
                        <a:pt x="1371" y="0"/>
                      </a:lnTo>
                      <a:lnTo>
                        <a:pt x="1375" y="0"/>
                      </a:lnTo>
                      <a:lnTo>
                        <a:pt x="1379" y="0"/>
                      </a:lnTo>
                      <a:lnTo>
                        <a:pt x="1383" y="0"/>
                      </a:lnTo>
                      <a:lnTo>
                        <a:pt x="1386" y="0"/>
                      </a:lnTo>
                      <a:lnTo>
                        <a:pt x="1389" y="0"/>
                      </a:lnTo>
                      <a:lnTo>
                        <a:pt x="1393" y="0"/>
                      </a:lnTo>
                      <a:lnTo>
                        <a:pt x="1397" y="0"/>
                      </a:lnTo>
                      <a:lnTo>
                        <a:pt x="1401" y="0"/>
                      </a:lnTo>
                      <a:lnTo>
                        <a:pt x="1405" y="0"/>
                      </a:lnTo>
                      <a:lnTo>
                        <a:pt x="1409" y="0"/>
                      </a:lnTo>
                      <a:lnTo>
                        <a:pt x="1413" y="0"/>
                      </a:lnTo>
                      <a:lnTo>
                        <a:pt x="1417" y="0"/>
                      </a:lnTo>
                      <a:lnTo>
                        <a:pt x="1421" y="0"/>
                      </a:lnTo>
                      <a:lnTo>
                        <a:pt x="1425" y="0"/>
                      </a:lnTo>
                      <a:lnTo>
                        <a:pt x="1429" y="0"/>
                      </a:lnTo>
                      <a:lnTo>
                        <a:pt x="1433" y="0"/>
                      </a:lnTo>
                      <a:lnTo>
                        <a:pt x="1437" y="0"/>
                      </a:lnTo>
                      <a:lnTo>
                        <a:pt x="1441" y="0"/>
                      </a:lnTo>
                      <a:lnTo>
                        <a:pt x="1445" y="0"/>
                      </a:lnTo>
                      <a:lnTo>
                        <a:pt x="1449" y="0"/>
                      </a:lnTo>
                      <a:lnTo>
                        <a:pt x="1452" y="0"/>
                      </a:lnTo>
                      <a:lnTo>
                        <a:pt x="1455" y="0"/>
                      </a:lnTo>
                      <a:lnTo>
                        <a:pt x="1459" y="0"/>
                      </a:lnTo>
                      <a:lnTo>
                        <a:pt x="1463" y="0"/>
                      </a:lnTo>
                      <a:lnTo>
                        <a:pt x="1467" y="0"/>
                      </a:lnTo>
                      <a:lnTo>
                        <a:pt x="1471" y="0"/>
                      </a:lnTo>
                      <a:lnTo>
                        <a:pt x="1475" y="0"/>
                      </a:lnTo>
                      <a:lnTo>
                        <a:pt x="1479" y="0"/>
                      </a:lnTo>
                      <a:lnTo>
                        <a:pt x="1483" y="0"/>
                      </a:lnTo>
                      <a:lnTo>
                        <a:pt x="1487" y="0"/>
                      </a:lnTo>
                      <a:lnTo>
                        <a:pt x="1491" y="0"/>
                      </a:lnTo>
                      <a:lnTo>
                        <a:pt x="1495" y="0"/>
                      </a:lnTo>
                      <a:lnTo>
                        <a:pt x="1499" y="0"/>
                      </a:lnTo>
                      <a:lnTo>
                        <a:pt x="1503" y="0"/>
                      </a:lnTo>
                      <a:lnTo>
                        <a:pt x="1507" y="0"/>
                      </a:lnTo>
                      <a:lnTo>
                        <a:pt x="1511" y="0"/>
                      </a:lnTo>
                      <a:lnTo>
                        <a:pt x="1514" y="0"/>
                      </a:lnTo>
                      <a:lnTo>
                        <a:pt x="1517" y="0"/>
                      </a:lnTo>
                      <a:lnTo>
                        <a:pt x="1521" y="0"/>
                      </a:lnTo>
                      <a:lnTo>
                        <a:pt x="1525" y="0"/>
                      </a:lnTo>
                      <a:lnTo>
                        <a:pt x="1529" y="0"/>
                      </a:lnTo>
                      <a:lnTo>
                        <a:pt x="1533" y="0"/>
                      </a:lnTo>
                      <a:lnTo>
                        <a:pt x="1537" y="0"/>
                      </a:lnTo>
                      <a:lnTo>
                        <a:pt x="1541" y="0"/>
                      </a:lnTo>
                      <a:lnTo>
                        <a:pt x="1545" y="0"/>
                      </a:lnTo>
                      <a:lnTo>
                        <a:pt x="1549" y="0"/>
                      </a:lnTo>
                      <a:lnTo>
                        <a:pt x="1553" y="0"/>
                      </a:lnTo>
                      <a:lnTo>
                        <a:pt x="1557" y="0"/>
                      </a:lnTo>
                      <a:lnTo>
                        <a:pt x="1561" y="0"/>
                      </a:lnTo>
                      <a:lnTo>
                        <a:pt x="1565" y="0"/>
                      </a:lnTo>
                      <a:lnTo>
                        <a:pt x="1569" y="0"/>
                      </a:lnTo>
                      <a:lnTo>
                        <a:pt x="1573" y="0"/>
                      </a:lnTo>
                      <a:lnTo>
                        <a:pt x="1577" y="0"/>
                      </a:lnTo>
                      <a:lnTo>
                        <a:pt x="1581" y="0"/>
                      </a:lnTo>
                      <a:lnTo>
                        <a:pt x="1584" y="0"/>
                      </a:lnTo>
                      <a:lnTo>
                        <a:pt x="1587" y="0"/>
                      </a:lnTo>
                      <a:lnTo>
                        <a:pt x="1591" y="0"/>
                      </a:lnTo>
                      <a:lnTo>
                        <a:pt x="1595" y="0"/>
                      </a:lnTo>
                      <a:lnTo>
                        <a:pt x="1599" y="0"/>
                      </a:lnTo>
                      <a:lnTo>
                        <a:pt x="1603" y="0"/>
                      </a:lnTo>
                      <a:lnTo>
                        <a:pt x="1607" y="0"/>
                      </a:lnTo>
                      <a:lnTo>
                        <a:pt x="1611" y="0"/>
                      </a:lnTo>
                      <a:lnTo>
                        <a:pt x="1615" y="0"/>
                      </a:lnTo>
                      <a:lnTo>
                        <a:pt x="1619" y="0"/>
                      </a:lnTo>
                      <a:lnTo>
                        <a:pt x="1623" y="0"/>
                      </a:lnTo>
                      <a:lnTo>
                        <a:pt x="1627" y="0"/>
                      </a:lnTo>
                      <a:lnTo>
                        <a:pt x="1631" y="0"/>
                      </a:lnTo>
                      <a:lnTo>
                        <a:pt x="1635" y="0"/>
                      </a:lnTo>
                      <a:lnTo>
                        <a:pt x="1639" y="0"/>
                      </a:lnTo>
                      <a:lnTo>
                        <a:pt x="1643" y="0"/>
                      </a:lnTo>
                      <a:lnTo>
                        <a:pt x="1646" y="0"/>
                      </a:lnTo>
                      <a:lnTo>
                        <a:pt x="1650" y="0"/>
                      </a:lnTo>
                      <a:lnTo>
                        <a:pt x="1654" y="0"/>
                      </a:lnTo>
                      <a:lnTo>
                        <a:pt x="1658" y="0"/>
                      </a:lnTo>
                      <a:lnTo>
                        <a:pt x="1661" y="0"/>
                      </a:lnTo>
                      <a:lnTo>
                        <a:pt x="1665" y="0"/>
                      </a:lnTo>
                      <a:lnTo>
                        <a:pt x="1669" y="0"/>
                      </a:lnTo>
                      <a:lnTo>
                        <a:pt x="1673" y="0"/>
                      </a:lnTo>
                      <a:lnTo>
                        <a:pt x="1677" y="0"/>
                      </a:lnTo>
                      <a:lnTo>
                        <a:pt x="1681" y="0"/>
                      </a:lnTo>
                      <a:lnTo>
                        <a:pt x="1685" y="0"/>
                      </a:lnTo>
                      <a:lnTo>
                        <a:pt x="1689" y="0"/>
                      </a:lnTo>
                      <a:lnTo>
                        <a:pt x="1693" y="0"/>
                      </a:lnTo>
                      <a:lnTo>
                        <a:pt x="1697" y="0"/>
                      </a:lnTo>
                      <a:lnTo>
                        <a:pt x="1701" y="0"/>
                      </a:lnTo>
                      <a:lnTo>
                        <a:pt x="1705" y="0"/>
                      </a:lnTo>
                      <a:lnTo>
                        <a:pt x="1709" y="0"/>
                      </a:lnTo>
                      <a:lnTo>
                        <a:pt x="1712" y="0"/>
                      </a:lnTo>
                      <a:lnTo>
                        <a:pt x="1716" y="0"/>
                      </a:lnTo>
                      <a:lnTo>
                        <a:pt x="1720" y="0"/>
                      </a:lnTo>
                      <a:lnTo>
                        <a:pt x="1723" y="0"/>
                      </a:lnTo>
                      <a:lnTo>
                        <a:pt x="1727" y="0"/>
                      </a:lnTo>
                      <a:lnTo>
                        <a:pt x="1731" y="0"/>
                      </a:lnTo>
                      <a:lnTo>
                        <a:pt x="1735" y="0"/>
                      </a:lnTo>
                      <a:lnTo>
                        <a:pt x="1739" y="0"/>
                      </a:lnTo>
                      <a:lnTo>
                        <a:pt x="1743" y="0"/>
                      </a:lnTo>
                      <a:lnTo>
                        <a:pt x="1747" y="0"/>
                      </a:lnTo>
                      <a:lnTo>
                        <a:pt x="1751" y="0"/>
                      </a:lnTo>
                      <a:lnTo>
                        <a:pt x="1755" y="0"/>
                      </a:lnTo>
                      <a:lnTo>
                        <a:pt x="1759" y="0"/>
                      </a:lnTo>
                      <a:lnTo>
                        <a:pt x="1763" y="0"/>
                      </a:lnTo>
                      <a:lnTo>
                        <a:pt x="1767" y="0"/>
                      </a:lnTo>
                      <a:lnTo>
                        <a:pt x="1771" y="0"/>
                      </a:lnTo>
                      <a:lnTo>
                        <a:pt x="1775" y="0"/>
                      </a:lnTo>
                      <a:lnTo>
                        <a:pt x="1778" y="0"/>
                      </a:lnTo>
                      <a:lnTo>
                        <a:pt x="1782" y="0"/>
                      </a:lnTo>
                      <a:lnTo>
                        <a:pt x="1786" y="0"/>
                      </a:lnTo>
                      <a:lnTo>
                        <a:pt x="1789" y="0"/>
                      </a:lnTo>
                      <a:lnTo>
                        <a:pt x="1793" y="0"/>
                      </a:lnTo>
                      <a:lnTo>
                        <a:pt x="1797" y="0"/>
                      </a:lnTo>
                      <a:lnTo>
                        <a:pt x="1801" y="0"/>
                      </a:lnTo>
                      <a:lnTo>
                        <a:pt x="1805" y="0"/>
                      </a:lnTo>
                      <a:lnTo>
                        <a:pt x="1809" y="0"/>
                      </a:lnTo>
                      <a:lnTo>
                        <a:pt x="1813" y="0"/>
                      </a:lnTo>
                      <a:lnTo>
                        <a:pt x="1817" y="0"/>
                      </a:lnTo>
                      <a:lnTo>
                        <a:pt x="1821" y="0"/>
                      </a:lnTo>
                      <a:lnTo>
                        <a:pt x="1825" y="0"/>
                      </a:lnTo>
                      <a:lnTo>
                        <a:pt x="1829" y="0"/>
                      </a:lnTo>
                      <a:lnTo>
                        <a:pt x="1833" y="0"/>
                      </a:lnTo>
                      <a:lnTo>
                        <a:pt x="1837" y="0"/>
                      </a:lnTo>
                      <a:lnTo>
                        <a:pt x="1840" y="0"/>
                      </a:lnTo>
                      <a:lnTo>
                        <a:pt x="1844" y="0"/>
                      </a:lnTo>
                      <a:lnTo>
                        <a:pt x="1848" y="0"/>
                      </a:lnTo>
                      <a:lnTo>
                        <a:pt x="1852" y="0"/>
                      </a:lnTo>
                      <a:lnTo>
                        <a:pt x="1856" y="0"/>
                      </a:lnTo>
                      <a:lnTo>
                        <a:pt x="1860" y="0"/>
                      </a:lnTo>
                      <a:lnTo>
                        <a:pt x="1864" y="0"/>
                      </a:lnTo>
                      <a:lnTo>
                        <a:pt x="1868" y="0"/>
                      </a:lnTo>
                      <a:lnTo>
                        <a:pt x="1871" y="0"/>
                      </a:lnTo>
                      <a:lnTo>
                        <a:pt x="1875" y="0"/>
                      </a:lnTo>
                      <a:lnTo>
                        <a:pt x="1879" y="0"/>
                      </a:lnTo>
                      <a:lnTo>
                        <a:pt x="1883" y="0"/>
                      </a:lnTo>
                      <a:lnTo>
                        <a:pt x="1887" y="0"/>
                      </a:lnTo>
                      <a:lnTo>
                        <a:pt x="1891" y="0"/>
                      </a:lnTo>
                      <a:lnTo>
                        <a:pt x="1895" y="0"/>
                      </a:lnTo>
                      <a:lnTo>
                        <a:pt x="1899" y="0"/>
                      </a:lnTo>
                      <a:lnTo>
                        <a:pt x="1903" y="0"/>
                      </a:lnTo>
                      <a:lnTo>
                        <a:pt x="1906" y="0"/>
                      </a:lnTo>
                      <a:lnTo>
                        <a:pt x="1910" y="0"/>
                      </a:lnTo>
                      <a:lnTo>
                        <a:pt x="1914" y="0"/>
                      </a:lnTo>
                      <a:lnTo>
                        <a:pt x="1918" y="0"/>
                      </a:lnTo>
                      <a:lnTo>
                        <a:pt x="1922" y="0"/>
                      </a:lnTo>
                      <a:lnTo>
                        <a:pt x="1926" y="0"/>
                      </a:lnTo>
                      <a:lnTo>
                        <a:pt x="1930" y="0"/>
                      </a:lnTo>
                      <a:lnTo>
                        <a:pt x="1933" y="0"/>
                      </a:lnTo>
                      <a:lnTo>
                        <a:pt x="1937" y="0"/>
                      </a:lnTo>
                      <a:lnTo>
                        <a:pt x="1933" y="0"/>
                      </a:lnTo>
                      <a:lnTo>
                        <a:pt x="1930" y="0"/>
                      </a:lnTo>
                      <a:lnTo>
                        <a:pt x="1926" y="0"/>
                      </a:lnTo>
                      <a:lnTo>
                        <a:pt x="1922" y="0"/>
                      </a:lnTo>
                      <a:lnTo>
                        <a:pt x="1918" y="0"/>
                      </a:lnTo>
                      <a:lnTo>
                        <a:pt x="1914" y="0"/>
                      </a:lnTo>
                      <a:lnTo>
                        <a:pt x="1910" y="0"/>
                      </a:lnTo>
                      <a:lnTo>
                        <a:pt x="1906" y="0"/>
                      </a:lnTo>
                      <a:lnTo>
                        <a:pt x="1903" y="0"/>
                      </a:lnTo>
                      <a:lnTo>
                        <a:pt x="1899" y="0"/>
                      </a:lnTo>
                      <a:lnTo>
                        <a:pt x="1895" y="0"/>
                      </a:lnTo>
                      <a:lnTo>
                        <a:pt x="1891" y="0"/>
                      </a:lnTo>
                      <a:lnTo>
                        <a:pt x="1887" y="0"/>
                      </a:lnTo>
                      <a:lnTo>
                        <a:pt x="1883" y="0"/>
                      </a:lnTo>
                      <a:lnTo>
                        <a:pt x="1879" y="0"/>
                      </a:lnTo>
                      <a:lnTo>
                        <a:pt x="1875" y="0"/>
                      </a:lnTo>
                      <a:lnTo>
                        <a:pt x="1871" y="0"/>
                      </a:lnTo>
                      <a:lnTo>
                        <a:pt x="1868" y="0"/>
                      </a:lnTo>
                      <a:lnTo>
                        <a:pt x="1864" y="0"/>
                      </a:lnTo>
                      <a:lnTo>
                        <a:pt x="1860" y="0"/>
                      </a:lnTo>
                      <a:lnTo>
                        <a:pt x="1856" y="0"/>
                      </a:lnTo>
                      <a:lnTo>
                        <a:pt x="1852" y="0"/>
                      </a:lnTo>
                      <a:lnTo>
                        <a:pt x="1848" y="0"/>
                      </a:lnTo>
                      <a:lnTo>
                        <a:pt x="1844" y="0"/>
                      </a:lnTo>
                      <a:lnTo>
                        <a:pt x="1840" y="0"/>
                      </a:lnTo>
                      <a:lnTo>
                        <a:pt x="1837" y="0"/>
                      </a:lnTo>
                      <a:lnTo>
                        <a:pt x="1833" y="0"/>
                      </a:lnTo>
                      <a:lnTo>
                        <a:pt x="1829" y="0"/>
                      </a:lnTo>
                      <a:lnTo>
                        <a:pt x="1825" y="0"/>
                      </a:lnTo>
                      <a:lnTo>
                        <a:pt x="1821" y="0"/>
                      </a:lnTo>
                      <a:lnTo>
                        <a:pt x="1817" y="0"/>
                      </a:lnTo>
                      <a:lnTo>
                        <a:pt x="1813" y="0"/>
                      </a:lnTo>
                      <a:lnTo>
                        <a:pt x="1809" y="0"/>
                      </a:lnTo>
                      <a:lnTo>
                        <a:pt x="1805" y="0"/>
                      </a:lnTo>
                      <a:lnTo>
                        <a:pt x="1801" y="0"/>
                      </a:lnTo>
                      <a:lnTo>
                        <a:pt x="1797" y="0"/>
                      </a:lnTo>
                      <a:lnTo>
                        <a:pt x="1793" y="0"/>
                      </a:lnTo>
                      <a:lnTo>
                        <a:pt x="1789" y="0"/>
                      </a:lnTo>
                      <a:lnTo>
                        <a:pt x="1786" y="0"/>
                      </a:lnTo>
                      <a:lnTo>
                        <a:pt x="1782" y="0"/>
                      </a:lnTo>
                      <a:lnTo>
                        <a:pt x="1778" y="0"/>
                      </a:lnTo>
                      <a:lnTo>
                        <a:pt x="1775" y="0"/>
                      </a:lnTo>
                      <a:lnTo>
                        <a:pt x="1771" y="0"/>
                      </a:lnTo>
                      <a:lnTo>
                        <a:pt x="1767" y="0"/>
                      </a:lnTo>
                      <a:lnTo>
                        <a:pt x="1763" y="0"/>
                      </a:lnTo>
                      <a:lnTo>
                        <a:pt x="1759" y="0"/>
                      </a:lnTo>
                      <a:lnTo>
                        <a:pt x="1755" y="0"/>
                      </a:lnTo>
                      <a:lnTo>
                        <a:pt x="1751" y="0"/>
                      </a:lnTo>
                      <a:lnTo>
                        <a:pt x="1747" y="0"/>
                      </a:lnTo>
                      <a:lnTo>
                        <a:pt x="1743" y="0"/>
                      </a:lnTo>
                      <a:lnTo>
                        <a:pt x="1739" y="0"/>
                      </a:lnTo>
                      <a:lnTo>
                        <a:pt x="1735" y="0"/>
                      </a:lnTo>
                      <a:lnTo>
                        <a:pt x="1731" y="0"/>
                      </a:lnTo>
                      <a:lnTo>
                        <a:pt x="1727" y="0"/>
                      </a:lnTo>
                      <a:lnTo>
                        <a:pt x="1723" y="0"/>
                      </a:lnTo>
                      <a:lnTo>
                        <a:pt x="1720" y="0"/>
                      </a:lnTo>
                      <a:lnTo>
                        <a:pt x="1716" y="0"/>
                      </a:lnTo>
                      <a:lnTo>
                        <a:pt x="1712" y="0"/>
                      </a:lnTo>
                      <a:lnTo>
                        <a:pt x="1709" y="0"/>
                      </a:lnTo>
                      <a:lnTo>
                        <a:pt x="1705" y="0"/>
                      </a:lnTo>
                      <a:lnTo>
                        <a:pt x="1701" y="0"/>
                      </a:lnTo>
                      <a:lnTo>
                        <a:pt x="1697" y="0"/>
                      </a:lnTo>
                      <a:lnTo>
                        <a:pt x="1693" y="0"/>
                      </a:lnTo>
                      <a:lnTo>
                        <a:pt x="1689" y="0"/>
                      </a:lnTo>
                      <a:lnTo>
                        <a:pt x="1685" y="0"/>
                      </a:lnTo>
                      <a:lnTo>
                        <a:pt x="1681" y="0"/>
                      </a:lnTo>
                      <a:lnTo>
                        <a:pt x="1677" y="0"/>
                      </a:lnTo>
                      <a:lnTo>
                        <a:pt x="1673" y="0"/>
                      </a:lnTo>
                      <a:lnTo>
                        <a:pt x="1669" y="0"/>
                      </a:lnTo>
                      <a:lnTo>
                        <a:pt x="1665" y="0"/>
                      </a:lnTo>
                      <a:lnTo>
                        <a:pt x="1661" y="0"/>
                      </a:lnTo>
                      <a:lnTo>
                        <a:pt x="1658" y="0"/>
                      </a:lnTo>
                      <a:lnTo>
                        <a:pt x="1654" y="0"/>
                      </a:lnTo>
                      <a:lnTo>
                        <a:pt x="1650" y="0"/>
                      </a:lnTo>
                      <a:lnTo>
                        <a:pt x="1646" y="0"/>
                      </a:lnTo>
                      <a:lnTo>
                        <a:pt x="1643" y="0"/>
                      </a:lnTo>
                      <a:lnTo>
                        <a:pt x="1639" y="0"/>
                      </a:lnTo>
                      <a:lnTo>
                        <a:pt x="1635" y="0"/>
                      </a:lnTo>
                      <a:lnTo>
                        <a:pt x="1631" y="0"/>
                      </a:lnTo>
                      <a:lnTo>
                        <a:pt x="1627" y="0"/>
                      </a:lnTo>
                      <a:lnTo>
                        <a:pt x="1623" y="0"/>
                      </a:lnTo>
                      <a:lnTo>
                        <a:pt x="1619" y="0"/>
                      </a:lnTo>
                      <a:lnTo>
                        <a:pt x="1615" y="0"/>
                      </a:lnTo>
                      <a:lnTo>
                        <a:pt x="1611" y="0"/>
                      </a:lnTo>
                      <a:lnTo>
                        <a:pt x="1607" y="0"/>
                      </a:lnTo>
                      <a:lnTo>
                        <a:pt x="1603" y="0"/>
                      </a:lnTo>
                      <a:lnTo>
                        <a:pt x="1599" y="0"/>
                      </a:lnTo>
                      <a:lnTo>
                        <a:pt x="1595" y="0"/>
                      </a:lnTo>
                      <a:lnTo>
                        <a:pt x="1591" y="0"/>
                      </a:lnTo>
                      <a:lnTo>
                        <a:pt x="1587" y="0"/>
                      </a:lnTo>
                      <a:lnTo>
                        <a:pt x="1584" y="0"/>
                      </a:lnTo>
                      <a:lnTo>
                        <a:pt x="1581" y="0"/>
                      </a:lnTo>
                      <a:lnTo>
                        <a:pt x="1577" y="0"/>
                      </a:lnTo>
                      <a:lnTo>
                        <a:pt x="1573" y="0"/>
                      </a:lnTo>
                      <a:lnTo>
                        <a:pt x="1569" y="0"/>
                      </a:lnTo>
                      <a:lnTo>
                        <a:pt x="1565" y="0"/>
                      </a:lnTo>
                      <a:lnTo>
                        <a:pt x="1561" y="0"/>
                      </a:lnTo>
                      <a:lnTo>
                        <a:pt x="1557" y="0"/>
                      </a:lnTo>
                      <a:lnTo>
                        <a:pt x="1553" y="0"/>
                      </a:lnTo>
                      <a:lnTo>
                        <a:pt x="1549" y="0"/>
                      </a:lnTo>
                      <a:lnTo>
                        <a:pt x="1545" y="0"/>
                      </a:lnTo>
                      <a:lnTo>
                        <a:pt x="1541" y="0"/>
                      </a:lnTo>
                      <a:lnTo>
                        <a:pt x="1537" y="0"/>
                      </a:lnTo>
                      <a:lnTo>
                        <a:pt x="1533" y="0"/>
                      </a:lnTo>
                      <a:lnTo>
                        <a:pt x="1529" y="0"/>
                      </a:lnTo>
                      <a:lnTo>
                        <a:pt x="1525" y="0"/>
                      </a:lnTo>
                      <a:lnTo>
                        <a:pt x="1521" y="0"/>
                      </a:lnTo>
                      <a:lnTo>
                        <a:pt x="1517" y="0"/>
                      </a:lnTo>
                      <a:lnTo>
                        <a:pt x="1514" y="0"/>
                      </a:lnTo>
                      <a:lnTo>
                        <a:pt x="1511" y="0"/>
                      </a:lnTo>
                      <a:lnTo>
                        <a:pt x="1507" y="0"/>
                      </a:lnTo>
                      <a:lnTo>
                        <a:pt x="1503" y="0"/>
                      </a:lnTo>
                      <a:lnTo>
                        <a:pt x="1499" y="0"/>
                      </a:lnTo>
                      <a:lnTo>
                        <a:pt x="1495" y="0"/>
                      </a:lnTo>
                      <a:lnTo>
                        <a:pt x="1491" y="0"/>
                      </a:lnTo>
                      <a:lnTo>
                        <a:pt x="1487" y="0"/>
                      </a:lnTo>
                      <a:lnTo>
                        <a:pt x="1483" y="0"/>
                      </a:lnTo>
                      <a:lnTo>
                        <a:pt x="1479" y="0"/>
                      </a:lnTo>
                      <a:lnTo>
                        <a:pt x="1475" y="0"/>
                      </a:lnTo>
                      <a:lnTo>
                        <a:pt x="1471" y="0"/>
                      </a:lnTo>
                      <a:lnTo>
                        <a:pt x="1467" y="0"/>
                      </a:lnTo>
                      <a:lnTo>
                        <a:pt x="1463" y="0"/>
                      </a:lnTo>
                      <a:lnTo>
                        <a:pt x="1459" y="0"/>
                      </a:lnTo>
                      <a:lnTo>
                        <a:pt x="1455" y="0"/>
                      </a:lnTo>
                      <a:lnTo>
                        <a:pt x="1452" y="0"/>
                      </a:lnTo>
                      <a:lnTo>
                        <a:pt x="1449" y="0"/>
                      </a:lnTo>
                      <a:lnTo>
                        <a:pt x="1445" y="0"/>
                      </a:lnTo>
                      <a:lnTo>
                        <a:pt x="1441" y="0"/>
                      </a:lnTo>
                      <a:lnTo>
                        <a:pt x="1437" y="0"/>
                      </a:lnTo>
                      <a:lnTo>
                        <a:pt x="1433" y="0"/>
                      </a:lnTo>
                      <a:lnTo>
                        <a:pt x="1429" y="0"/>
                      </a:lnTo>
                      <a:lnTo>
                        <a:pt x="1425" y="0"/>
                      </a:lnTo>
                      <a:lnTo>
                        <a:pt x="1421" y="0"/>
                      </a:lnTo>
                      <a:lnTo>
                        <a:pt x="1417" y="0"/>
                      </a:lnTo>
                      <a:lnTo>
                        <a:pt x="1413" y="0"/>
                      </a:lnTo>
                      <a:lnTo>
                        <a:pt x="1409" y="0"/>
                      </a:lnTo>
                      <a:lnTo>
                        <a:pt x="1405" y="0"/>
                      </a:lnTo>
                      <a:lnTo>
                        <a:pt x="1401" y="0"/>
                      </a:lnTo>
                      <a:lnTo>
                        <a:pt x="1397" y="0"/>
                      </a:lnTo>
                      <a:lnTo>
                        <a:pt x="1393" y="0"/>
                      </a:lnTo>
                      <a:lnTo>
                        <a:pt x="1389" y="0"/>
                      </a:lnTo>
                      <a:lnTo>
                        <a:pt x="1386" y="0"/>
                      </a:lnTo>
                      <a:lnTo>
                        <a:pt x="1383" y="0"/>
                      </a:lnTo>
                      <a:lnTo>
                        <a:pt x="1379" y="0"/>
                      </a:lnTo>
                      <a:lnTo>
                        <a:pt x="1375" y="0"/>
                      </a:lnTo>
                      <a:lnTo>
                        <a:pt x="1371" y="0"/>
                      </a:lnTo>
                      <a:lnTo>
                        <a:pt x="1367" y="0"/>
                      </a:lnTo>
                      <a:lnTo>
                        <a:pt x="1363" y="0"/>
                      </a:lnTo>
                      <a:lnTo>
                        <a:pt x="1359" y="0"/>
                      </a:lnTo>
                      <a:lnTo>
                        <a:pt x="1355" y="0"/>
                      </a:lnTo>
                      <a:lnTo>
                        <a:pt x="1351" y="0"/>
                      </a:lnTo>
                      <a:lnTo>
                        <a:pt x="1347" y="0"/>
                      </a:lnTo>
                      <a:lnTo>
                        <a:pt x="1343" y="0"/>
                      </a:lnTo>
                      <a:lnTo>
                        <a:pt x="1339" y="0"/>
                      </a:lnTo>
                      <a:lnTo>
                        <a:pt x="1335" y="0"/>
                      </a:lnTo>
                      <a:lnTo>
                        <a:pt x="1331" y="0"/>
                      </a:lnTo>
                      <a:lnTo>
                        <a:pt x="1327" y="0"/>
                      </a:lnTo>
                      <a:lnTo>
                        <a:pt x="1324" y="0"/>
                      </a:lnTo>
                      <a:lnTo>
                        <a:pt x="1320" y="0"/>
                      </a:lnTo>
                      <a:lnTo>
                        <a:pt x="1316" y="0"/>
                      </a:lnTo>
                      <a:lnTo>
                        <a:pt x="1312" y="0"/>
                      </a:lnTo>
                      <a:lnTo>
                        <a:pt x="1308" y="0"/>
                      </a:lnTo>
                      <a:lnTo>
                        <a:pt x="1305" y="0"/>
                      </a:lnTo>
                      <a:lnTo>
                        <a:pt x="1301" y="0"/>
                      </a:lnTo>
                      <a:lnTo>
                        <a:pt x="1297" y="0"/>
                      </a:lnTo>
                      <a:lnTo>
                        <a:pt x="1293" y="0"/>
                      </a:lnTo>
                      <a:lnTo>
                        <a:pt x="1289" y="0"/>
                      </a:lnTo>
                      <a:lnTo>
                        <a:pt x="1285" y="0"/>
                      </a:lnTo>
                      <a:lnTo>
                        <a:pt x="1281" y="0"/>
                      </a:lnTo>
                      <a:lnTo>
                        <a:pt x="1277" y="0"/>
                      </a:lnTo>
                      <a:lnTo>
                        <a:pt x="1273" y="0"/>
                      </a:lnTo>
                      <a:lnTo>
                        <a:pt x="1269" y="0"/>
                      </a:lnTo>
                      <a:lnTo>
                        <a:pt x="1265" y="0"/>
                      </a:lnTo>
                      <a:lnTo>
                        <a:pt x="1261" y="0"/>
                      </a:lnTo>
                      <a:lnTo>
                        <a:pt x="1258" y="0"/>
                      </a:lnTo>
                      <a:lnTo>
                        <a:pt x="1254" y="0"/>
                      </a:lnTo>
                      <a:lnTo>
                        <a:pt x="1250" y="0"/>
                      </a:lnTo>
                      <a:lnTo>
                        <a:pt x="1246" y="0"/>
                      </a:lnTo>
                      <a:lnTo>
                        <a:pt x="1242" y="0"/>
                      </a:lnTo>
                      <a:lnTo>
                        <a:pt x="1239" y="0"/>
                      </a:lnTo>
                      <a:lnTo>
                        <a:pt x="1235" y="0"/>
                      </a:lnTo>
                      <a:lnTo>
                        <a:pt x="1231" y="0"/>
                      </a:lnTo>
                      <a:lnTo>
                        <a:pt x="1227" y="0"/>
                      </a:lnTo>
                      <a:lnTo>
                        <a:pt x="1223" y="0"/>
                      </a:lnTo>
                      <a:lnTo>
                        <a:pt x="1219" y="0"/>
                      </a:lnTo>
                      <a:lnTo>
                        <a:pt x="1215" y="0"/>
                      </a:lnTo>
                      <a:lnTo>
                        <a:pt x="1211" y="0"/>
                      </a:lnTo>
                      <a:lnTo>
                        <a:pt x="1207" y="0"/>
                      </a:lnTo>
                      <a:lnTo>
                        <a:pt x="1203" y="0"/>
                      </a:lnTo>
                      <a:lnTo>
                        <a:pt x="1199" y="0"/>
                      </a:lnTo>
                      <a:lnTo>
                        <a:pt x="1195" y="0"/>
                      </a:lnTo>
                      <a:lnTo>
                        <a:pt x="1192" y="0"/>
                      </a:lnTo>
                      <a:lnTo>
                        <a:pt x="1188" y="0"/>
                      </a:lnTo>
                      <a:lnTo>
                        <a:pt x="1184" y="0"/>
                      </a:lnTo>
                      <a:lnTo>
                        <a:pt x="1180" y="0"/>
                      </a:lnTo>
                      <a:lnTo>
                        <a:pt x="1177" y="0"/>
                      </a:lnTo>
                      <a:lnTo>
                        <a:pt x="1173" y="0"/>
                      </a:lnTo>
                      <a:lnTo>
                        <a:pt x="1169" y="0"/>
                      </a:lnTo>
                      <a:lnTo>
                        <a:pt x="1165" y="0"/>
                      </a:lnTo>
                      <a:lnTo>
                        <a:pt x="1161" y="0"/>
                      </a:lnTo>
                      <a:lnTo>
                        <a:pt x="1157" y="0"/>
                      </a:lnTo>
                      <a:lnTo>
                        <a:pt x="1153" y="0"/>
                      </a:lnTo>
                      <a:lnTo>
                        <a:pt x="1149" y="0"/>
                      </a:lnTo>
                      <a:lnTo>
                        <a:pt x="1145" y="0"/>
                      </a:lnTo>
                      <a:lnTo>
                        <a:pt x="1141" y="0"/>
                      </a:lnTo>
                      <a:lnTo>
                        <a:pt x="1137" y="0"/>
                      </a:lnTo>
                      <a:lnTo>
                        <a:pt x="1133" y="0"/>
                      </a:lnTo>
                      <a:lnTo>
                        <a:pt x="1130" y="0"/>
                      </a:lnTo>
                      <a:lnTo>
                        <a:pt x="1126" y="0"/>
                      </a:lnTo>
                      <a:lnTo>
                        <a:pt x="1122" y="0"/>
                      </a:lnTo>
                      <a:lnTo>
                        <a:pt x="1118" y="0"/>
                      </a:lnTo>
                      <a:lnTo>
                        <a:pt x="1114" y="0"/>
                      </a:lnTo>
                      <a:lnTo>
                        <a:pt x="1110" y="0"/>
                      </a:lnTo>
                      <a:lnTo>
                        <a:pt x="1106" y="0"/>
                      </a:lnTo>
                      <a:lnTo>
                        <a:pt x="1103" y="0"/>
                      </a:lnTo>
                      <a:lnTo>
                        <a:pt x="1099" y="0"/>
                      </a:lnTo>
                      <a:lnTo>
                        <a:pt x="1095" y="0"/>
                      </a:lnTo>
                      <a:lnTo>
                        <a:pt x="1091" y="0"/>
                      </a:lnTo>
                      <a:lnTo>
                        <a:pt x="1087" y="0"/>
                      </a:lnTo>
                      <a:lnTo>
                        <a:pt x="1083" y="0"/>
                      </a:lnTo>
                      <a:lnTo>
                        <a:pt x="1079" y="0"/>
                      </a:lnTo>
                      <a:lnTo>
                        <a:pt x="1075" y="0"/>
                      </a:lnTo>
                      <a:lnTo>
                        <a:pt x="1071" y="0"/>
                      </a:lnTo>
                      <a:lnTo>
                        <a:pt x="1067" y="0"/>
                      </a:lnTo>
                      <a:lnTo>
                        <a:pt x="1064" y="0"/>
                      </a:lnTo>
                      <a:lnTo>
                        <a:pt x="1060" y="0"/>
                      </a:lnTo>
                      <a:lnTo>
                        <a:pt x="1056" y="0"/>
                      </a:lnTo>
                      <a:lnTo>
                        <a:pt x="1052" y="0"/>
                      </a:lnTo>
                      <a:lnTo>
                        <a:pt x="1048" y="0"/>
                      </a:lnTo>
                      <a:lnTo>
                        <a:pt x="1044" y="0"/>
                      </a:lnTo>
                      <a:lnTo>
                        <a:pt x="1040" y="0"/>
                      </a:lnTo>
                      <a:lnTo>
                        <a:pt x="1036" y="0"/>
                      </a:lnTo>
                      <a:lnTo>
                        <a:pt x="1032" y="0"/>
                      </a:lnTo>
                      <a:lnTo>
                        <a:pt x="1029" y="0"/>
                      </a:lnTo>
                      <a:lnTo>
                        <a:pt x="1025" y="0"/>
                      </a:lnTo>
                      <a:lnTo>
                        <a:pt x="1021" y="0"/>
                      </a:lnTo>
                      <a:lnTo>
                        <a:pt x="1017" y="0"/>
                      </a:lnTo>
                      <a:lnTo>
                        <a:pt x="1013" y="0"/>
                      </a:lnTo>
                      <a:lnTo>
                        <a:pt x="1009" y="0"/>
                      </a:lnTo>
                      <a:lnTo>
                        <a:pt x="1005" y="0"/>
                      </a:lnTo>
                      <a:lnTo>
                        <a:pt x="1001" y="0"/>
                      </a:lnTo>
                      <a:lnTo>
                        <a:pt x="998" y="0"/>
                      </a:lnTo>
                      <a:lnTo>
                        <a:pt x="994" y="0"/>
                      </a:lnTo>
                      <a:lnTo>
                        <a:pt x="990" y="0"/>
                      </a:lnTo>
                      <a:lnTo>
                        <a:pt x="986" y="0"/>
                      </a:lnTo>
                      <a:lnTo>
                        <a:pt x="982" y="0"/>
                      </a:lnTo>
                      <a:lnTo>
                        <a:pt x="978" y="0"/>
                      </a:lnTo>
                      <a:lnTo>
                        <a:pt x="974" y="0"/>
                      </a:lnTo>
                      <a:lnTo>
                        <a:pt x="970" y="0"/>
                      </a:lnTo>
                      <a:lnTo>
                        <a:pt x="967" y="0"/>
                      </a:lnTo>
                      <a:lnTo>
                        <a:pt x="963" y="0"/>
                      </a:lnTo>
                      <a:lnTo>
                        <a:pt x="959" y="0"/>
                      </a:lnTo>
                      <a:lnTo>
                        <a:pt x="955" y="0"/>
                      </a:lnTo>
                      <a:lnTo>
                        <a:pt x="951" y="0"/>
                      </a:lnTo>
                      <a:lnTo>
                        <a:pt x="947" y="0"/>
                      </a:lnTo>
                      <a:lnTo>
                        <a:pt x="943" y="0"/>
                      </a:lnTo>
                      <a:lnTo>
                        <a:pt x="939" y="0"/>
                      </a:lnTo>
                      <a:lnTo>
                        <a:pt x="936" y="0"/>
                      </a:lnTo>
                      <a:lnTo>
                        <a:pt x="932" y="0"/>
                      </a:lnTo>
                      <a:lnTo>
                        <a:pt x="928" y="0"/>
                      </a:lnTo>
                      <a:lnTo>
                        <a:pt x="924" y="0"/>
                      </a:lnTo>
                      <a:lnTo>
                        <a:pt x="920" y="0"/>
                      </a:lnTo>
                      <a:lnTo>
                        <a:pt x="916" y="0"/>
                      </a:lnTo>
                      <a:lnTo>
                        <a:pt x="912" y="0"/>
                      </a:lnTo>
                      <a:lnTo>
                        <a:pt x="908" y="0"/>
                      </a:lnTo>
                      <a:lnTo>
                        <a:pt x="904" y="0"/>
                      </a:lnTo>
                      <a:lnTo>
                        <a:pt x="901" y="0"/>
                      </a:lnTo>
                      <a:lnTo>
                        <a:pt x="897" y="0"/>
                      </a:lnTo>
                      <a:lnTo>
                        <a:pt x="893" y="0"/>
                      </a:lnTo>
                      <a:lnTo>
                        <a:pt x="889" y="0"/>
                      </a:lnTo>
                      <a:lnTo>
                        <a:pt x="885" y="0"/>
                      </a:lnTo>
                      <a:lnTo>
                        <a:pt x="881" y="0"/>
                      </a:lnTo>
                      <a:lnTo>
                        <a:pt x="877" y="0"/>
                      </a:lnTo>
                      <a:lnTo>
                        <a:pt x="873" y="0"/>
                      </a:lnTo>
                      <a:lnTo>
                        <a:pt x="870" y="0"/>
                      </a:lnTo>
                      <a:lnTo>
                        <a:pt x="866" y="0"/>
                      </a:lnTo>
                      <a:lnTo>
                        <a:pt x="862" y="0"/>
                      </a:lnTo>
                      <a:lnTo>
                        <a:pt x="858" y="0"/>
                      </a:lnTo>
                      <a:lnTo>
                        <a:pt x="854" y="0"/>
                      </a:lnTo>
                      <a:lnTo>
                        <a:pt x="850" y="0"/>
                      </a:lnTo>
                      <a:lnTo>
                        <a:pt x="846" y="0"/>
                      </a:lnTo>
                      <a:lnTo>
                        <a:pt x="842" y="0"/>
                      </a:lnTo>
                      <a:lnTo>
                        <a:pt x="838" y="0"/>
                      </a:lnTo>
                      <a:lnTo>
                        <a:pt x="834" y="0"/>
                      </a:lnTo>
                      <a:lnTo>
                        <a:pt x="830" y="0"/>
                      </a:lnTo>
                      <a:lnTo>
                        <a:pt x="826" y="0"/>
                      </a:lnTo>
                      <a:lnTo>
                        <a:pt x="823" y="0"/>
                      </a:lnTo>
                      <a:lnTo>
                        <a:pt x="819" y="0"/>
                      </a:lnTo>
                      <a:lnTo>
                        <a:pt x="815" y="0"/>
                      </a:lnTo>
                      <a:lnTo>
                        <a:pt x="811" y="0"/>
                      </a:lnTo>
                      <a:lnTo>
                        <a:pt x="807" y="0"/>
                      </a:lnTo>
                      <a:lnTo>
                        <a:pt x="804" y="0"/>
                      </a:lnTo>
                      <a:lnTo>
                        <a:pt x="800" y="0"/>
                      </a:lnTo>
                      <a:lnTo>
                        <a:pt x="796" y="0"/>
                      </a:lnTo>
                      <a:lnTo>
                        <a:pt x="792" y="0"/>
                      </a:lnTo>
                      <a:lnTo>
                        <a:pt x="788" y="0"/>
                      </a:lnTo>
                      <a:lnTo>
                        <a:pt x="784" y="0"/>
                      </a:lnTo>
                      <a:lnTo>
                        <a:pt x="780" y="0"/>
                      </a:lnTo>
                      <a:lnTo>
                        <a:pt x="776" y="0"/>
                      </a:lnTo>
                      <a:lnTo>
                        <a:pt x="772" y="0"/>
                      </a:lnTo>
                      <a:lnTo>
                        <a:pt x="768" y="0"/>
                      </a:lnTo>
                      <a:lnTo>
                        <a:pt x="764" y="0"/>
                      </a:lnTo>
                      <a:lnTo>
                        <a:pt x="760" y="0"/>
                      </a:lnTo>
                      <a:lnTo>
                        <a:pt x="757" y="0"/>
                      </a:lnTo>
                      <a:lnTo>
                        <a:pt x="753" y="0"/>
                      </a:lnTo>
                      <a:lnTo>
                        <a:pt x="749" y="0"/>
                      </a:lnTo>
                      <a:lnTo>
                        <a:pt x="745" y="0"/>
                      </a:lnTo>
                      <a:lnTo>
                        <a:pt x="742" y="0"/>
                      </a:lnTo>
                      <a:lnTo>
                        <a:pt x="738" y="0"/>
                      </a:lnTo>
                      <a:lnTo>
                        <a:pt x="734" y="0"/>
                      </a:lnTo>
                      <a:lnTo>
                        <a:pt x="730" y="0"/>
                      </a:lnTo>
                      <a:lnTo>
                        <a:pt x="726" y="0"/>
                      </a:lnTo>
                      <a:lnTo>
                        <a:pt x="722" y="0"/>
                      </a:lnTo>
                      <a:lnTo>
                        <a:pt x="718" y="0"/>
                      </a:lnTo>
                      <a:lnTo>
                        <a:pt x="714" y="0"/>
                      </a:lnTo>
                      <a:lnTo>
                        <a:pt x="710" y="0"/>
                      </a:lnTo>
                      <a:lnTo>
                        <a:pt x="706" y="0"/>
                      </a:lnTo>
                      <a:lnTo>
                        <a:pt x="702" y="0"/>
                      </a:lnTo>
                      <a:lnTo>
                        <a:pt x="698" y="0"/>
                      </a:lnTo>
                      <a:lnTo>
                        <a:pt x="695" y="0"/>
                      </a:lnTo>
                      <a:lnTo>
                        <a:pt x="691" y="0"/>
                      </a:lnTo>
                      <a:lnTo>
                        <a:pt x="687" y="0"/>
                      </a:lnTo>
                      <a:lnTo>
                        <a:pt x="683" y="0"/>
                      </a:lnTo>
                      <a:lnTo>
                        <a:pt x="679" y="0"/>
                      </a:lnTo>
                      <a:lnTo>
                        <a:pt x="676" y="0"/>
                      </a:lnTo>
                      <a:lnTo>
                        <a:pt x="672" y="0"/>
                      </a:lnTo>
                      <a:lnTo>
                        <a:pt x="668" y="0"/>
                      </a:lnTo>
                      <a:lnTo>
                        <a:pt x="664" y="0"/>
                      </a:lnTo>
                      <a:lnTo>
                        <a:pt x="660" y="0"/>
                      </a:lnTo>
                      <a:lnTo>
                        <a:pt x="656" y="0"/>
                      </a:lnTo>
                      <a:lnTo>
                        <a:pt x="652" y="0"/>
                      </a:lnTo>
                      <a:lnTo>
                        <a:pt x="648" y="0"/>
                      </a:lnTo>
                      <a:lnTo>
                        <a:pt x="644" y="0"/>
                      </a:lnTo>
                      <a:lnTo>
                        <a:pt x="640" y="0"/>
                      </a:lnTo>
                      <a:lnTo>
                        <a:pt x="636" y="0"/>
                      </a:lnTo>
                      <a:lnTo>
                        <a:pt x="632" y="0"/>
                      </a:lnTo>
                      <a:lnTo>
                        <a:pt x="628" y="0"/>
                      </a:lnTo>
                      <a:lnTo>
                        <a:pt x="624" y="0"/>
                      </a:lnTo>
                      <a:lnTo>
                        <a:pt x="621" y="0"/>
                      </a:lnTo>
                      <a:lnTo>
                        <a:pt x="617" y="0"/>
                      </a:lnTo>
                      <a:lnTo>
                        <a:pt x="613" y="0"/>
                      </a:lnTo>
                      <a:lnTo>
                        <a:pt x="610" y="0"/>
                      </a:lnTo>
                      <a:lnTo>
                        <a:pt x="606" y="0"/>
                      </a:lnTo>
                      <a:lnTo>
                        <a:pt x="602" y="0"/>
                      </a:lnTo>
                      <a:lnTo>
                        <a:pt x="598" y="0"/>
                      </a:lnTo>
                      <a:lnTo>
                        <a:pt x="594" y="0"/>
                      </a:lnTo>
                      <a:lnTo>
                        <a:pt x="590" y="0"/>
                      </a:lnTo>
                      <a:lnTo>
                        <a:pt x="586" y="0"/>
                      </a:lnTo>
                      <a:lnTo>
                        <a:pt x="582" y="0"/>
                      </a:lnTo>
                      <a:lnTo>
                        <a:pt x="578" y="0"/>
                      </a:lnTo>
                      <a:lnTo>
                        <a:pt x="574" y="0"/>
                      </a:lnTo>
                      <a:lnTo>
                        <a:pt x="570" y="0"/>
                      </a:lnTo>
                      <a:lnTo>
                        <a:pt x="566" y="0"/>
                      </a:lnTo>
                      <a:lnTo>
                        <a:pt x="562" y="0"/>
                      </a:lnTo>
                      <a:lnTo>
                        <a:pt x="558" y="0"/>
                      </a:lnTo>
                      <a:lnTo>
                        <a:pt x="554" y="0"/>
                      </a:lnTo>
                      <a:lnTo>
                        <a:pt x="550" y="0"/>
                      </a:lnTo>
                      <a:lnTo>
                        <a:pt x="548" y="0"/>
                      </a:lnTo>
                      <a:lnTo>
                        <a:pt x="544" y="0"/>
                      </a:lnTo>
                      <a:lnTo>
                        <a:pt x="540" y="0"/>
                      </a:lnTo>
                      <a:lnTo>
                        <a:pt x="536" y="0"/>
                      </a:lnTo>
                      <a:lnTo>
                        <a:pt x="532" y="0"/>
                      </a:lnTo>
                      <a:lnTo>
                        <a:pt x="528" y="0"/>
                      </a:lnTo>
                      <a:lnTo>
                        <a:pt x="524" y="0"/>
                      </a:lnTo>
                      <a:lnTo>
                        <a:pt x="520" y="0"/>
                      </a:lnTo>
                      <a:lnTo>
                        <a:pt x="516" y="0"/>
                      </a:lnTo>
                      <a:lnTo>
                        <a:pt x="512" y="0"/>
                      </a:lnTo>
                      <a:lnTo>
                        <a:pt x="508" y="0"/>
                      </a:lnTo>
                      <a:lnTo>
                        <a:pt x="504" y="0"/>
                      </a:lnTo>
                      <a:lnTo>
                        <a:pt x="500" y="0"/>
                      </a:lnTo>
                      <a:lnTo>
                        <a:pt x="496" y="0"/>
                      </a:lnTo>
                      <a:lnTo>
                        <a:pt x="492" y="0"/>
                      </a:lnTo>
                      <a:lnTo>
                        <a:pt x="488" y="0"/>
                      </a:lnTo>
                      <a:lnTo>
                        <a:pt x="485" y="0"/>
                      </a:lnTo>
                      <a:lnTo>
                        <a:pt x="482" y="0"/>
                      </a:lnTo>
                      <a:lnTo>
                        <a:pt x="478" y="0"/>
                      </a:lnTo>
                      <a:lnTo>
                        <a:pt x="474" y="0"/>
                      </a:lnTo>
                      <a:lnTo>
                        <a:pt x="470" y="0"/>
                      </a:lnTo>
                      <a:lnTo>
                        <a:pt x="466" y="0"/>
                      </a:lnTo>
                      <a:lnTo>
                        <a:pt x="462" y="0"/>
                      </a:lnTo>
                      <a:lnTo>
                        <a:pt x="458" y="0"/>
                      </a:lnTo>
                      <a:lnTo>
                        <a:pt x="454" y="0"/>
                      </a:lnTo>
                      <a:lnTo>
                        <a:pt x="450" y="0"/>
                      </a:lnTo>
                      <a:lnTo>
                        <a:pt x="446" y="0"/>
                      </a:lnTo>
                      <a:lnTo>
                        <a:pt x="442" y="0"/>
                      </a:lnTo>
                      <a:lnTo>
                        <a:pt x="438" y="0"/>
                      </a:lnTo>
                      <a:lnTo>
                        <a:pt x="434" y="0"/>
                      </a:lnTo>
                      <a:lnTo>
                        <a:pt x="430" y="0"/>
                      </a:lnTo>
                      <a:lnTo>
                        <a:pt x="426" y="0"/>
                      </a:lnTo>
                      <a:lnTo>
                        <a:pt x="422" y="0"/>
                      </a:lnTo>
                      <a:lnTo>
                        <a:pt x="420" y="0"/>
                      </a:lnTo>
                      <a:lnTo>
                        <a:pt x="416" y="0"/>
                      </a:lnTo>
                      <a:lnTo>
                        <a:pt x="412" y="0"/>
                      </a:lnTo>
                      <a:lnTo>
                        <a:pt x="408" y="0"/>
                      </a:lnTo>
                      <a:lnTo>
                        <a:pt x="404" y="0"/>
                      </a:lnTo>
                      <a:lnTo>
                        <a:pt x="400" y="0"/>
                      </a:lnTo>
                      <a:lnTo>
                        <a:pt x="396" y="0"/>
                      </a:lnTo>
                      <a:lnTo>
                        <a:pt x="392" y="0"/>
                      </a:lnTo>
                      <a:lnTo>
                        <a:pt x="388" y="0"/>
                      </a:lnTo>
                      <a:lnTo>
                        <a:pt x="384" y="0"/>
                      </a:lnTo>
                      <a:lnTo>
                        <a:pt x="380" y="0"/>
                      </a:lnTo>
                      <a:lnTo>
                        <a:pt x="376" y="0"/>
                      </a:lnTo>
                      <a:lnTo>
                        <a:pt x="372" y="0"/>
                      </a:lnTo>
                      <a:lnTo>
                        <a:pt x="368" y="0"/>
                      </a:lnTo>
                      <a:lnTo>
                        <a:pt x="364" y="0"/>
                      </a:lnTo>
                      <a:lnTo>
                        <a:pt x="360" y="0"/>
                      </a:lnTo>
                      <a:lnTo>
                        <a:pt x="356" y="0"/>
                      </a:lnTo>
                      <a:lnTo>
                        <a:pt x="353" y="0"/>
                      </a:lnTo>
                      <a:lnTo>
                        <a:pt x="349" y="0"/>
                      </a:lnTo>
                      <a:lnTo>
                        <a:pt x="345" y="0"/>
                      </a:lnTo>
                      <a:lnTo>
                        <a:pt x="341" y="0"/>
                      </a:lnTo>
                      <a:lnTo>
                        <a:pt x="338" y="0"/>
                      </a:lnTo>
                      <a:lnTo>
                        <a:pt x="334" y="0"/>
                      </a:lnTo>
                      <a:lnTo>
                        <a:pt x="330" y="0"/>
                      </a:lnTo>
                      <a:lnTo>
                        <a:pt x="326" y="0"/>
                      </a:lnTo>
                      <a:lnTo>
                        <a:pt x="322" y="0"/>
                      </a:lnTo>
                      <a:lnTo>
                        <a:pt x="318" y="0"/>
                      </a:lnTo>
                      <a:lnTo>
                        <a:pt x="314" y="0"/>
                      </a:lnTo>
                      <a:lnTo>
                        <a:pt x="310" y="0"/>
                      </a:lnTo>
                      <a:lnTo>
                        <a:pt x="306" y="0"/>
                      </a:lnTo>
                      <a:lnTo>
                        <a:pt x="302" y="0"/>
                      </a:lnTo>
                      <a:lnTo>
                        <a:pt x="298" y="0"/>
                      </a:lnTo>
                      <a:lnTo>
                        <a:pt x="294" y="0"/>
                      </a:lnTo>
                      <a:lnTo>
                        <a:pt x="291" y="0"/>
                      </a:lnTo>
                      <a:lnTo>
                        <a:pt x="287" y="0"/>
                      </a:lnTo>
                      <a:lnTo>
                        <a:pt x="283" y="0"/>
                      </a:lnTo>
                      <a:lnTo>
                        <a:pt x="279" y="0"/>
                      </a:lnTo>
                      <a:lnTo>
                        <a:pt x="276" y="0"/>
                      </a:lnTo>
                      <a:lnTo>
                        <a:pt x="272" y="0"/>
                      </a:lnTo>
                      <a:lnTo>
                        <a:pt x="268" y="0"/>
                      </a:lnTo>
                      <a:lnTo>
                        <a:pt x="264" y="0"/>
                      </a:lnTo>
                      <a:lnTo>
                        <a:pt x="260" y="0"/>
                      </a:lnTo>
                      <a:lnTo>
                        <a:pt x="256" y="0"/>
                      </a:lnTo>
                      <a:lnTo>
                        <a:pt x="252" y="0"/>
                      </a:lnTo>
                      <a:lnTo>
                        <a:pt x="248" y="0"/>
                      </a:lnTo>
                      <a:lnTo>
                        <a:pt x="244" y="0"/>
                      </a:lnTo>
                      <a:lnTo>
                        <a:pt x="240" y="0"/>
                      </a:lnTo>
                      <a:lnTo>
                        <a:pt x="236" y="0"/>
                      </a:lnTo>
                      <a:lnTo>
                        <a:pt x="232" y="0"/>
                      </a:lnTo>
                      <a:lnTo>
                        <a:pt x="228" y="0"/>
                      </a:lnTo>
                      <a:lnTo>
                        <a:pt x="225" y="0"/>
                      </a:lnTo>
                      <a:lnTo>
                        <a:pt x="221" y="0"/>
                      </a:lnTo>
                      <a:lnTo>
                        <a:pt x="217" y="0"/>
                      </a:lnTo>
                      <a:lnTo>
                        <a:pt x="214" y="0"/>
                      </a:lnTo>
                      <a:lnTo>
                        <a:pt x="210" y="0"/>
                      </a:lnTo>
                      <a:lnTo>
                        <a:pt x="206" y="0"/>
                      </a:lnTo>
                      <a:lnTo>
                        <a:pt x="202" y="0"/>
                      </a:lnTo>
                      <a:lnTo>
                        <a:pt x="198" y="0"/>
                      </a:lnTo>
                      <a:lnTo>
                        <a:pt x="194" y="0"/>
                      </a:lnTo>
                      <a:lnTo>
                        <a:pt x="190" y="0"/>
                      </a:lnTo>
                      <a:lnTo>
                        <a:pt x="186" y="0"/>
                      </a:lnTo>
                      <a:lnTo>
                        <a:pt x="182" y="0"/>
                      </a:lnTo>
                      <a:lnTo>
                        <a:pt x="178" y="0"/>
                      </a:lnTo>
                      <a:lnTo>
                        <a:pt x="174" y="0"/>
                      </a:lnTo>
                      <a:lnTo>
                        <a:pt x="170" y="0"/>
                      </a:lnTo>
                      <a:lnTo>
                        <a:pt x="166" y="0"/>
                      </a:lnTo>
                      <a:lnTo>
                        <a:pt x="162" y="0"/>
                      </a:lnTo>
                      <a:lnTo>
                        <a:pt x="159" y="0"/>
                      </a:lnTo>
                      <a:lnTo>
                        <a:pt x="155" y="0"/>
                      </a:lnTo>
                      <a:lnTo>
                        <a:pt x="151" y="0"/>
                      </a:lnTo>
                      <a:lnTo>
                        <a:pt x="147" y="0"/>
                      </a:lnTo>
                      <a:lnTo>
                        <a:pt x="143" y="0"/>
                      </a:lnTo>
                      <a:lnTo>
                        <a:pt x="140" y="0"/>
                      </a:lnTo>
                      <a:lnTo>
                        <a:pt x="136" y="0"/>
                      </a:lnTo>
                      <a:lnTo>
                        <a:pt x="132" y="0"/>
                      </a:lnTo>
                      <a:lnTo>
                        <a:pt x="128" y="0"/>
                      </a:lnTo>
                      <a:lnTo>
                        <a:pt x="124" y="0"/>
                      </a:lnTo>
                      <a:lnTo>
                        <a:pt x="120" y="0"/>
                      </a:lnTo>
                      <a:lnTo>
                        <a:pt x="116" y="0"/>
                      </a:lnTo>
                      <a:lnTo>
                        <a:pt x="112" y="0"/>
                      </a:lnTo>
                      <a:lnTo>
                        <a:pt x="108" y="0"/>
                      </a:lnTo>
                      <a:lnTo>
                        <a:pt x="104" y="0"/>
                      </a:lnTo>
                      <a:lnTo>
                        <a:pt x="100" y="0"/>
                      </a:lnTo>
                      <a:lnTo>
                        <a:pt x="97" y="0"/>
                      </a:lnTo>
                      <a:lnTo>
                        <a:pt x="93" y="0"/>
                      </a:lnTo>
                      <a:lnTo>
                        <a:pt x="89" y="0"/>
                      </a:lnTo>
                      <a:lnTo>
                        <a:pt x="85" y="0"/>
                      </a:lnTo>
                      <a:lnTo>
                        <a:pt x="81" y="0"/>
                      </a:lnTo>
                      <a:lnTo>
                        <a:pt x="77" y="0"/>
                      </a:lnTo>
                      <a:lnTo>
                        <a:pt x="73" y="0"/>
                      </a:lnTo>
                      <a:lnTo>
                        <a:pt x="69" y="0"/>
                      </a:lnTo>
                      <a:lnTo>
                        <a:pt x="65" y="0"/>
                      </a:lnTo>
                      <a:lnTo>
                        <a:pt x="62" y="0"/>
                      </a:lnTo>
                      <a:lnTo>
                        <a:pt x="58" y="0"/>
                      </a:lnTo>
                      <a:lnTo>
                        <a:pt x="54" y="0"/>
                      </a:lnTo>
                      <a:lnTo>
                        <a:pt x="50" y="0"/>
                      </a:lnTo>
                      <a:lnTo>
                        <a:pt x="46" y="0"/>
                      </a:lnTo>
                      <a:lnTo>
                        <a:pt x="42" y="0"/>
                      </a:lnTo>
                      <a:lnTo>
                        <a:pt x="38" y="0"/>
                      </a:lnTo>
                      <a:lnTo>
                        <a:pt x="34" y="0"/>
                      </a:lnTo>
                      <a:lnTo>
                        <a:pt x="31" y="0"/>
                      </a:lnTo>
                      <a:lnTo>
                        <a:pt x="27" y="0"/>
                      </a:lnTo>
                      <a:lnTo>
                        <a:pt x="23" y="0"/>
                      </a:lnTo>
                      <a:lnTo>
                        <a:pt x="19" y="0"/>
                      </a:lnTo>
                      <a:lnTo>
                        <a:pt x="15" y="0"/>
                      </a:lnTo>
                      <a:lnTo>
                        <a:pt x="11" y="0"/>
                      </a:lnTo>
                      <a:lnTo>
                        <a:pt x="7" y="0"/>
                      </a:lnTo>
                      <a:lnTo>
                        <a:pt x="4" y="0"/>
                      </a:lnTo>
                      <a:lnTo>
                        <a:pt x="0" y="0"/>
                      </a:lnTo>
                    </a:path>
                  </a:pathLst>
                </a:custGeom>
                <a:solidFill>
                  <a:srgbClr val="C03000"/>
                </a:solidFill>
                <a:ln w="12700" cap="rnd">
                  <a:noFill/>
                  <a:round/>
                  <a:headEnd/>
                  <a:tailEnd/>
                </a:ln>
              </p:spPr>
              <p:txBody>
                <a:bodyPr/>
                <a:lstStyle/>
                <a:p>
                  <a:endParaRPr lang="en-US"/>
                </a:p>
              </p:txBody>
            </p:sp>
            <p:sp>
              <p:nvSpPr>
                <p:cNvPr id="15381" name="Freeform 13"/>
                <p:cNvSpPr>
                  <a:spLocks/>
                </p:cNvSpPr>
                <p:nvPr/>
              </p:nvSpPr>
              <p:spPr bwMode="auto">
                <a:xfrm>
                  <a:off x="282" y="2456"/>
                  <a:ext cx="774" cy="152"/>
                </a:xfrm>
                <a:custGeom>
                  <a:avLst/>
                  <a:gdLst>
                    <a:gd name="T0" fmla="*/ 749 w 774"/>
                    <a:gd name="T1" fmla="*/ 151 h 152"/>
                    <a:gd name="T2" fmla="*/ 723 w 774"/>
                    <a:gd name="T3" fmla="*/ 151 h 152"/>
                    <a:gd name="T4" fmla="*/ 696 w 774"/>
                    <a:gd name="T5" fmla="*/ 151 h 152"/>
                    <a:gd name="T6" fmla="*/ 668 w 774"/>
                    <a:gd name="T7" fmla="*/ 151 h 152"/>
                    <a:gd name="T8" fmla="*/ 642 w 774"/>
                    <a:gd name="T9" fmla="*/ 151 h 152"/>
                    <a:gd name="T10" fmla="*/ 614 w 774"/>
                    <a:gd name="T11" fmla="*/ 151 h 152"/>
                    <a:gd name="T12" fmla="*/ 588 w 774"/>
                    <a:gd name="T13" fmla="*/ 151 h 152"/>
                    <a:gd name="T14" fmla="*/ 560 w 774"/>
                    <a:gd name="T15" fmla="*/ 151 h 152"/>
                    <a:gd name="T16" fmla="*/ 534 w 774"/>
                    <a:gd name="T17" fmla="*/ 151 h 152"/>
                    <a:gd name="T18" fmla="*/ 507 w 774"/>
                    <a:gd name="T19" fmla="*/ 151 h 152"/>
                    <a:gd name="T20" fmla="*/ 479 w 774"/>
                    <a:gd name="T21" fmla="*/ 151 h 152"/>
                    <a:gd name="T22" fmla="*/ 453 w 774"/>
                    <a:gd name="T23" fmla="*/ 151 h 152"/>
                    <a:gd name="T24" fmla="*/ 425 w 774"/>
                    <a:gd name="T25" fmla="*/ 151 h 152"/>
                    <a:gd name="T26" fmla="*/ 398 w 774"/>
                    <a:gd name="T27" fmla="*/ 151 h 152"/>
                    <a:gd name="T28" fmla="*/ 371 w 774"/>
                    <a:gd name="T29" fmla="*/ 0 h 152"/>
                    <a:gd name="T30" fmla="*/ 344 w 774"/>
                    <a:gd name="T31" fmla="*/ 21 h 152"/>
                    <a:gd name="T32" fmla="*/ 317 w 774"/>
                    <a:gd name="T33" fmla="*/ 39 h 152"/>
                    <a:gd name="T34" fmla="*/ 290 w 774"/>
                    <a:gd name="T35" fmla="*/ 56 h 152"/>
                    <a:gd name="T36" fmla="*/ 263 w 774"/>
                    <a:gd name="T37" fmla="*/ 69 h 152"/>
                    <a:gd name="T38" fmla="*/ 236 w 774"/>
                    <a:gd name="T39" fmla="*/ 82 h 152"/>
                    <a:gd name="T40" fmla="*/ 209 w 774"/>
                    <a:gd name="T41" fmla="*/ 93 h 152"/>
                    <a:gd name="T42" fmla="*/ 182 w 774"/>
                    <a:gd name="T43" fmla="*/ 102 h 152"/>
                    <a:gd name="T44" fmla="*/ 155 w 774"/>
                    <a:gd name="T45" fmla="*/ 110 h 152"/>
                    <a:gd name="T46" fmla="*/ 127 w 774"/>
                    <a:gd name="T47" fmla="*/ 116 h 152"/>
                    <a:gd name="T48" fmla="*/ 101 w 774"/>
                    <a:gd name="T49" fmla="*/ 123 h 152"/>
                    <a:gd name="T50" fmla="*/ 73 w 774"/>
                    <a:gd name="T51" fmla="*/ 128 h 152"/>
                    <a:gd name="T52" fmla="*/ 47 w 774"/>
                    <a:gd name="T53" fmla="*/ 132 h 152"/>
                    <a:gd name="T54" fmla="*/ 20 w 774"/>
                    <a:gd name="T55" fmla="*/ 136 h 152"/>
                    <a:gd name="T56" fmla="*/ 4 w 774"/>
                    <a:gd name="T57" fmla="*/ 151 h 152"/>
                    <a:gd name="T58" fmla="*/ 31 w 774"/>
                    <a:gd name="T59" fmla="*/ 151 h 152"/>
                    <a:gd name="T60" fmla="*/ 59 w 774"/>
                    <a:gd name="T61" fmla="*/ 151 h 152"/>
                    <a:gd name="T62" fmla="*/ 85 w 774"/>
                    <a:gd name="T63" fmla="*/ 151 h 152"/>
                    <a:gd name="T64" fmla="*/ 113 w 774"/>
                    <a:gd name="T65" fmla="*/ 151 h 152"/>
                    <a:gd name="T66" fmla="*/ 139 w 774"/>
                    <a:gd name="T67" fmla="*/ 151 h 152"/>
                    <a:gd name="T68" fmla="*/ 167 w 774"/>
                    <a:gd name="T69" fmla="*/ 151 h 152"/>
                    <a:gd name="T70" fmla="*/ 193 w 774"/>
                    <a:gd name="T71" fmla="*/ 151 h 152"/>
                    <a:gd name="T72" fmla="*/ 220 w 774"/>
                    <a:gd name="T73" fmla="*/ 151 h 152"/>
                    <a:gd name="T74" fmla="*/ 248 w 774"/>
                    <a:gd name="T75" fmla="*/ 151 h 152"/>
                    <a:gd name="T76" fmla="*/ 274 w 774"/>
                    <a:gd name="T77" fmla="*/ 151 h 152"/>
                    <a:gd name="T78" fmla="*/ 302 w 774"/>
                    <a:gd name="T79" fmla="*/ 151 h 152"/>
                    <a:gd name="T80" fmla="*/ 329 w 774"/>
                    <a:gd name="T81" fmla="*/ 151 h 152"/>
                    <a:gd name="T82" fmla="*/ 356 w 774"/>
                    <a:gd name="T83" fmla="*/ 151 h 152"/>
                    <a:gd name="T84" fmla="*/ 383 w 774"/>
                    <a:gd name="T85" fmla="*/ 151 h 152"/>
                    <a:gd name="T86" fmla="*/ 410 w 774"/>
                    <a:gd name="T87" fmla="*/ 151 h 152"/>
                    <a:gd name="T88" fmla="*/ 437 w 774"/>
                    <a:gd name="T89" fmla="*/ 151 h 152"/>
                    <a:gd name="T90" fmla="*/ 463 w 774"/>
                    <a:gd name="T91" fmla="*/ 151 h 152"/>
                    <a:gd name="T92" fmla="*/ 491 w 774"/>
                    <a:gd name="T93" fmla="*/ 151 h 152"/>
                    <a:gd name="T94" fmla="*/ 518 w 774"/>
                    <a:gd name="T95" fmla="*/ 151 h 152"/>
                    <a:gd name="T96" fmla="*/ 545 w 774"/>
                    <a:gd name="T97" fmla="*/ 151 h 152"/>
                    <a:gd name="T98" fmla="*/ 572 w 774"/>
                    <a:gd name="T99" fmla="*/ 151 h 152"/>
                    <a:gd name="T100" fmla="*/ 600 w 774"/>
                    <a:gd name="T101" fmla="*/ 151 h 152"/>
                    <a:gd name="T102" fmla="*/ 626 w 774"/>
                    <a:gd name="T103" fmla="*/ 151 h 152"/>
                    <a:gd name="T104" fmla="*/ 653 w 774"/>
                    <a:gd name="T105" fmla="*/ 151 h 152"/>
                    <a:gd name="T106" fmla="*/ 680 w 774"/>
                    <a:gd name="T107" fmla="*/ 151 h 152"/>
                    <a:gd name="T108" fmla="*/ 707 w 774"/>
                    <a:gd name="T109" fmla="*/ 151 h 152"/>
                    <a:gd name="T110" fmla="*/ 735 w 774"/>
                    <a:gd name="T111" fmla="*/ 151 h 152"/>
                    <a:gd name="T112" fmla="*/ 761 w 774"/>
                    <a:gd name="T113" fmla="*/ 151 h 1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4"/>
                    <a:gd name="T172" fmla="*/ 0 h 152"/>
                    <a:gd name="T173" fmla="*/ 774 w 774"/>
                    <a:gd name="T174" fmla="*/ 152 h 1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4" h="152">
                      <a:moveTo>
                        <a:pt x="773" y="151"/>
                      </a:moveTo>
                      <a:lnTo>
                        <a:pt x="769" y="151"/>
                      </a:lnTo>
                      <a:lnTo>
                        <a:pt x="765" y="151"/>
                      </a:lnTo>
                      <a:lnTo>
                        <a:pt x="761" y="151"/>
                      </a:lnTo>
                      <a:lnTo>
                        <a:pt x="757" y="151"/>
                      </a:lnTo>
                      <a:lnTo>
                        <a:pt x="753" y="151"/>
                      </a:lnTo>
                      <a:lnTo>
                        <a:pt x="749" y="151"/>
                      </a:lnTo>
                      <a:lnTo>
                        <a:pt x="746" y="151"/>
                      </a:lnTo>
                      <a:lnTo>
                        <a:pt x="742" y="151"/>
                      </a:lnTo>
                      <a:lnTo>
                        <a:pt x="739" y="151"/>
                      </a:lnTo>
                      <a:lnTo>
                        <a:pt x="735" y="151"/>
                      </a:lnTo>
                      <a:lnTo>
                        <a:pt x="731" y="151"/>
                      </a:lnTo>
                      <a:lnTo>
                        <a:pt x="727" y="151"/>
                      </a:lnTo>
                      <a:lnTo>
                        <a:pt x="723" y="151"/>
                      </a:lnTo>
                      <a:lnTo>
                        <a:pt x="719" y="151"/>
                      </a:lnTo>
                      <a:lnTo>
                        <a:pt x="715" y="151"/>
                      </a:lnTo>
                      <a:lnTo>
                        <a:pt x="711" y="151"/>
                      </a:lnTo>
                      <a:lnTo>
                        <a:pt x="707" y="151"/>
                      </a:lnTo>
                      <a:lnTo>
                        <a:pt x="703" y="151"/>
                      </a:lnTo>
                      <a:lnTo>
                        <a:pt x="700" y="151"/>
                      </a:lnTo>
                      <a:lnTo>
                        <a:pt x="696" y="151"/>
                      </a:lnTo>
                      <a:lnTo>
                        <a:pt x="692" y="151"/>
                      </a:lnTo>
                      <a:lnTo>
                        <a:pt x="688" y="151"/>
                      </a:lnTo>
                      <a:lnTo>
                        <a:pt x="684" y="151"/>
                      </a:lnTo>
                      <a:lnTo>
                        <a:pt x="680" y="151"/>
                      </a:lnTo>
                      <a:lnTo>
                        <a:pt x="676" y="151"/>
                      </a:lnTo>
                      <a:lnTo>
                        <a:pt x="672" y="151"/>
                      </a:lnTo>
                      <a:lnTo>
                        <a:pt x="668" y="151"/>
                      </a:lnTo>
                      <a:lnTo>
                        <a:pt x="665" y="151"/>
                      </a:lnTo>
                      <a:lnTo>
                        <a:pt x="661" y="151"/>
                      </a:lnTo>
                      <a:lnTo>
                        <a:pt x="657" y="151"/>
                      </a:lnTo>
                      <a:lnTo>
                        <a:pt x="653" y="151"/>
                      </a:lnTo>
                      <a:lnTo>
                        <a:pt x="650" y="151"/>
                      </a:lnTo>
                      <a:lnTo>
                        <a:pt x="646" y="151"/>
                      </a:lnTo>
                      <a:lnTo>
                        <a:pt x="642" y="151"/>
                      </a:lnTo>
                      <a:lnTo>
                        <a:pt x="638" y="151"/>
                      </a:lnTo>
                      <a:lnTo>
                        <a:pt x="634" y="151"/>
                      </a:lnTo>
                      <a:lnTo>
                        <a:pt x="630" y="151"/>
                      </a:lnTo>
                      <a:lnTo>
                        <a:pt x="626" y="151"/>
                      </a:lnTo>
                      <a:lnTo>
                        <a:pt x="622" y="151"/>
                      </a:lnTo>
                      <a:lnTo>
                        <a:pt x="618" y="151"/>
                      </a:lnTo>
                      <a:lnTo>
                        <a:pt x="614" y="151"/>
                      </a:lnTo>
                      <a:lnTo>
                        <a:pt x="610" y="151"/>
                      </a:lnTo>
                      <a:lnTo>
                        <a:pt x="606" y="151"/>
                      </a:lnTo>
                      <a:lnTo>
                        <a:pt x="604" y="151"/>
                      </a:lnTo>
                      <a:lnTo>
                        <a:pt x="600" y="151"/>
                      </a:lnTo>
                      <a:lnTo>
                        <a:pt x="596" y="151"/>
                      </a:lnTo>
                      <a:lnTo>
                        <a:pt x="592" y="151"/>
                      </a:lnTo>
                      <a:lnTo>
                        <a:pt x="588" y="151"/>
                      </a:lnTo>
                      <a:lnTo>
                        <a:pt x="584" y="151"/>
                      </a:lnTo>
                      <a:lnTo>
                        <a:pt x="580" y="151"/>
                      </a:lnTo>
                      <a:lnTo>
                        <a:pt x="576" y="151"/>
                      </a:lnTo>
                      <a:lnTo>
                        <a:pt x="572" y="151"/>
                      </a:lnTo>
                      <a:lnTo>
                        <a:pt x="568" y="151"/>
                      </a:lnTo>
                      <a:lnTo>
                        <a:pt x="564" y="151"/>
                      </a:lnTo>
                      <a:lnTo>
                        <a:pt x="560" y="151"/>
                      </a:lnTo>
                      <a:lnTo>
                        <a:pt x="556" y="151"/>
                      </a:lnTo>
                      <a:lnTo>
                        <a:pt x="553" y="151"/>
                      </a:lnTo>
                      <a:lnTo>
                        <a:pt x="549" y="151"/>
                      </a:lnTo>
                      <a:lnTo>
                        <a:pt x="545" y="151"/>
                      </a:lnTo>
                      <a:lnTo>
                        <a:pt x="541" y="151"/>
                      </a:lnTo>
                      <a:lnTo>
                        <a:pt x="538" y="151"/>
                      </a:lnTo>
                      <a:lnTo>
                        <a:pt x="534" y="151"/>
                      </a:lnTo>
                      <a:lnTo>
                        <a:pt x="530" y="151"/>
                      </a:lnTo>
                      <a:lnTo>
                        <a:pt x="526" y="151"/>
                      </a:lnTo>
                      <a:lnTo>
                        <a:pt x="522" y="151"/>
                      </a:lnTo>
                      <a:lnTo>
                        <a:pt x="518" y="151"/>
                      </a:lnTo>
                      <a:lnTo>
                        <a:pt x="514" y="151"/>
                      </a:lnTo>
                      <a:lnTo>
                        <a:pt x="510" y="151"/>
                      </a:lnTo>
                      <a:lnTo>
                        <a:pt x="507" y="151"/>
                      </a:lnTo>
                      <a:lnTo>
                        <a:pt x="503" y="151"/>
                      </a:lnTo>
                      <a:lnTo>
                        <a:pt x="499" y="151"/>
                      </a:lnTo>
                      <a:lnTo>
                        <a:pt x="495" y="151"/>
                      </a:lnTo>
                      <a:lnTo>
                        <a:pt x="491" y="151"/>
                      </a:lnTo>
                      <a:lnTo>
                        <a:pt x="487" y="151"/>
                      </a:lnTo>
                      <a:lnTo>
                        <a:pt x="483" y="151"/>
                      </a:lnTo>
                      <a:lnTo>
                        <a:pt x="479" y="151"/>
                      </a:lnTo>
                      <a:lnTo>
                        <a:pt x="475" y="151"/>
                      </a:lnTo>
                      <a:lnTo>
                        <a:pt x="471" y="151"/>
                      </a:lnTo>
                      <a:lnTo>
                        <a:pt x="467" y="151"/>
                      </a:lnTo>
                      <a:lnTo>
                        <a:pt x="463" y="151"/>
                      </a:lnTo>
                      <a:lnTo>
                        <a:pt x="459" y="151"/>
                      </a:lnTo>
                      <a:lnTo>
                        <a:pt x="457" y="151"/>
                      </a:lnTo>
                      <a:lnTo>
                        <a:pt x="453" y="151"/>
                      </a:lnTo>
                      <a:lnTo>
                        <a:pt x="449" y="151"/>
                      </a:lnTo>
                      <a:lnTo>
                        <a:pt x="445" y="151"/>
                      </a:lnTo>
                      <a:lnTo>
                        <a:pt x="441" y="151"/>
                      </a:lnTo>
                      <a:lnTo>
                        <a:pt x="437" y="151"/>
                      </a:lnTo>
                      <a:lnTo>
                        <a:pt x="433" y="151"/>
                      </a:lnTo>
                      <a:lnTo>
                        <a:pt x="429" y="151"/>
                      </a:lnTo>
                      <a:lnTo>
                        <a:pt x="425" y="151"/>
                      </a:lnTo>
                      <a:lnTo>
                        <a:pt x="421" y="151"/>
                      </a:lnTo>
                      <a:lnTo>
                        <a:pt x="417" y="151"/>
                      </a:lnTo>
                      <a:lnTo>
                        <a:pt x="413" y="151"/>
                      </a:lnTo>
                      <a:lnTo>
                        <a:pt x="410" y="151"/>
                      </a:lnTo>
                      <a:lnTo>
                        <a:pt x="406" y="151"/>
                      </a:lnTo>
                      <a:lnTo>
                        <a:pt x="402" y="151"/>
                      </a:lnTo>
                      <a:lnTo>
                        <a:pt x="398" y="151"/>
                      </a:lnTo>
                      <a:lnTo>
                        <a:pt x="395" y="151"/>
                      </a:lnTo>
                      <a:lnTo>
                        <a:pt x="391" y="151"/>
                      </a:lnTo>
                      <a:lnTo>
                        <a:pt x="387" y="151"/>
                      </a:lnTo>
                      <a:lnTo>
                        <a:pt x="383" y="151"/>
                      </a:lnTo>
                      <a:lnTo>
                        <a:pt x="379" y="151"/>
                      </a:lnTo>
                      <a:lnTo>
                        <a:pt x="375" y="151"/>
                      </a:lnTo>
                      <a:lnTo>
                        <a:pt x="371" y="0"/>
                      </a:lnTo>
                      <a:lnTo>
                        <a:pt x="367" y="3"/>
                      </a:lnTo>
                      <a:lnTo>
                        <a:pt x="363" y="6"/>
                      </a:lnTo>
                      <a:lnTo>
                        <a:pt x="360" y="9"/>
                      </a:lnTo>
                      <a:lnTo>
                        <a:pt x="356" y="13"/>
                      </a:lnTo>
                      <a:lnTo>
                        <a:pt x="352" y="15"/>
                      </a:lnTo>
                      <a:lnTo>
                        <a:pt x="348" y="18"/>
                      </a:lnTo>
                      <a:lnTo>
                        <a:pt x="344" y="21"/>
                      </a:lnTo>
                      <a:lnTo>
                        <a:pt x="340" y="23"/>
                      </a:lnTo>
                      <a:lnTo>
                        <a:pt x="336" y="26"/>
                      </a:lnTo>
                      <a:lnTo>
                        <a:pt x="333" y="28"/>
                      </a:lnTo>
                      <a:lnTo>
                        <a:pt x="329" y="31"/>
                      </a:lnTo>
                      <a:lnTo>
                        <a:pt x="325" y="34"/>
                      </a:lnTo>
                      <a:lnTo>
                        <a:pt x="321" y="36"/>
                      </a:lnTo>
                      <a:lnTo>
                        <a:pt x="317" y="39"/>
                      </a:lnTo>
                      <a:lnTo>
                        <a:pt x="314" y="41"/>
                      </a:lnTo>
                      <a:lnTo>
                        <a:pt x="310" y="44"/>
                      </a:lnTo>
                      <a:lnTo>
                        <a:pt x="306" y="46"/>
                      </a:lnTo>
                      <a:lnTo>
                        <a:pt x="302" y="48"/>
                      </a:lnTo>
                      <a:lnTo>
                        <a:pt x="298" y="50"/>
                      </a:lnTo>
                      <a:lnTo>
                        <a:pt x="294" y="52"/>
                      </a:lnTo>
                      <a:lnTo>
                        <a:pt x="290" y="56"/>
                      </a:lnTo>
                      <a:lnTo>
                        <a:pt x="286" y="57"/>
                      </a:lnTo>
                      <a:lnTo>
                        <a:pt x="282" y="59"/>
                      </a:lnTo>
                      <a:lnTo>
                        <a:pt x="278" y="62"/>
                      </a:lnTo>
                      <a:lnTo>
                        <a:pt x="274" y="63"/>
                      </a:lnTo>
                      <a:lnTo>
                        <a:pt x="270" y="65"/>
                      </a:lnTo>
                      <a:lnTo>
                        <a:pt x="266" y="67"/>
                      </a:lnTo>
                      <a:lnTo>
                        <a:pt x="263" y="69"/>
                      </a:lnTo>
                      <a:lnTo>
                        <a:pt x="260" y="71"/>
                      </a:lnTo>
                      <a:lnTo>
                        <a:pt x="256" y="73"/>
                      </a:lnTo>
                      <a:lnTo>
                        <a:pt x="252" y="74"/>
                      </a:lnTo>
                      <a:lnTo>
                        <a:pt x="248" y="77"/>
                      </a:lnTo>
                      <a:lnTo>
                        <a:pt x="244" y="79"/>
                      </a:lnTo>
                      <a:lnTo>
                        <a:pt x="240" y="80"/>
                      </a:lnTo>
                      <a:lnTo>
                        <a:pt x="236" y="82"/>
                      </a:lnTo>
                      <a:lnTo>
                        <a:pt x="232" y="84"/>
                      </a:lnTo>
                      <a:lnTo>
                        <a:pt x="228" y="85"/>
                      </a:lnTo>
                      <a:lnTo>
                        <a:pt x="224" y="87"/>
                      </a:lnTo>
                      <a:lnTo>
                        <a:pt x="220" y="88"/>
                      </a:lnTo>
                      <a:lnTo>
                        <a:pt x="217" y="90"/>
                      </a:lnTo>
                      <a:lnTo>
                        <a:pt x="213" y="91"/>
                      </a:lnTo>
                      <a:lnTo>
                        <a:pt x="209" y="93"/>
                      </a:lnTo>
                      <a:lnTo>
                        <a:pt x="205" y="94"/>
                      </a:lnTo>
                      <a:lnTo>
                        <a:pt x="201" y="95"/>
                      </a:lnTo>
                      <a:lnTo>
                        <a:pt x="197" y="98"/>
                      </a:lnTo>
                      <a:lnTo>
                        <a:pt x="193" y="98"/>
                      </a:lnTo>
                      <a:lnTo>
                        <a:pt x="189" y="100"/>
                      </a:lnTo>
                      <a:lnTo>
                        <a:pt x="186" y="101"/>
                      </a:lnTo>
                      <a:lnTo>
                        <a:pt x="182" y="102"/>
                      </a:lnTo>
                      <a:lnTo>
                        <a:pt x="178" y="103"/>
                      </a:lnTo>
                      <a:lnTo>
                        <a:pt x="174" y="105"/>
                      </a:lnTo>
                      <a:lnTo>
                        <a:pt x="170" y="106"/>
                      </a:lnTo>
                      <a:lnTo>
                        <a:pt x="167" y="107"/>
                      </a:lnTo>
                      <a:lnTo>
                        <a:pt x="163" y="108"/>
                      </a:lnTo>
                      <a:lnTo>
                        <a:pt x="159" y="109"/>
                      </a:lnTo>
                      <a:lnTo>
                        <a:pt x="155" y="110"/>
                      </a:lnTo>
                      <a:lnTo>
                        <a:pt x="151" y="111"/>
                      </a:lnTo>
                      <a:lnTo>
                        <a:pt x="147" y="112"/>
                      </a:lnTo>
                      <a:lnTo>
                        <a:pt x="143" y="113"/>
                      </a:lnTo>
                      <a:lnTo>
                        <a:pt x="139" y="114"/>
                      </a:lnTo>
                      <a:lnTo>
                        <a:pt x="135" y="115"/>
                      </a:lnTo>
                      <a:lnTo>
                        <a:pt x="131" y="116"/>
                      </a:lnTo>
                      <a:lnTo>
                        <a:pt x="127" y="116"/>
                      </a:lnTo>
                      <a:lnTo>
                        <a:pt x="124" y="117"/>
                      </a:lnTo>
                      <a:lnTo>
                        <a:pt x="121" y="118"/>
                      </a:lnTo>
                      <a:lnTo>
                        <a:pt x="117" y="120"/>
                      </a:lnTo>
                      <a:lnTo>
                        <a:pt x="113" y="121"/>
                      </a:lnTo>
                      <a:lnTo>
                        <a:pt x="109" y="122"/>
                      </a:lnTo>
                      <a:lnTo>
                        <a:pt x="105" y="123"/>
                      </a:lnTo>
                      <a:lnTo>
                        <a:pt x="101" y="123"/>
                      </a:lnTo>
                      <a:lnTo>
                        <a:pt x="97" y="124"/>
                      </a:lnTo>
                      <a:lnTo>
                        <a:pt x="93" y="125"/>
                      </a:lnTo>
                      <a:lnTo>
                        <a:pt x="89" y="125"/>
                      </a:lnTo>
                      <a:lnTo>
                        <a:pt x="85" y="126"/>
                      </a:lnTo>
                      <a:lnTo>
                        <a:pt x="81" y="127"/>
                      </a:lnTo>
                      <a:lnTo>
                        <a:pt x="77" y="127"/>
                      </a:lnTo>
                      <a:lnTo>
                        <a:pt x="73" y="128"/>
                      </a:lnTo>
                      <a:lnTo>
                        <a:pt x="70" y="129"/>
                      </a:lnTo>
                      <a:lnTo>
                        <a:pt x="66" y="129"/>
                      </a:lnTo>
                      <a:lnTo>
                        <a:pt x="62" y="130"/>
                      </a:lnTo>
                      <a:lnTo>
                        <a:pt x="59" y="130"/>
                      </a:lnTo>
                      <a:lnTo>
                        <a:pt x="55" y="131"/>
                      </a:lnTo>
                      <a:lnTo>
                        <a:pt x="51" y="132"/>
                      </a:lnTo>
                      <a:lnTo>
                        <a:pt x="47" y="132"/>
                      </a:lnTo>
                      <a:lnTo>
                        <a:pt x="43" y="133"/>
                      </a:lnTo>
                      <a:lnTo>
                        <a:pt x="39" y="133"/>
                      </a:lnTo>
                      <a:lnTo>
                        <a:pt x="35" y="134"/>
                      </a:lnTo>
                      <a:lnTo>
                        <a:pt x="31" y="134"/>
                      </a:lnTo>
                      <a:lnTo>
                        <a:pt x="27" y="135"/>
                      </a:lnTo>
                      <a:lnTo>
                        <a:pt x="24" y="135"/>
                      </a:lnTo>
                      <a:lnTo>
                        <a:pt x="20" y="136"/>
                      </a:lnTo>
                      <a:lnTo>
                        <a:pt x="16" y="136"/>
                      </a:lnTo>
                      <a:lnTo>
                        <a:pt x="12" y="136"/>
                      </a:lnTo>
                      <a:lnTo>
                        <a:pt x="8" y="137"/>
                      </a:lnTo>
                      <a:lnTo>
                        <a:pt x="4" y="137"/>
                      </a:lnTo>
                      <a:lnTo>
                        <a:pt x="0" y="138"/>
                      </a:lnTo>
                      <a:lnTo>
                        <a:pt x="0" y="151"/>
                      </a:lnTo>
                      <a:lnTo>
                        <a:pt x="4" y="151"/>
                      </a:lnTo>
                      <a:lnTo>
                        <a:pt x="8" y="151"/>
                      </a:lnTo>
                      <a:lnTo>
                        <a:pt x="12" y="151"/>
                      </a:lnTo>
                      <a:lnTo>
                        <a:pt x="16" y="151"/>
                      </a:lnTo>
                      <a:lnTo>
                        <a:pt x="20" y="151"/>
                      </a:lnTo>
                      <a:lnTo>
                        <a:pt x="24" y="151"/>
                      </a:lnTo>
                      <a:lnTo>
                        <a:pt x="27" y="151"/>
                      </a:lnTo>
                      <a:lnTo>
                        <a:pt x="31" y="151"/>
                      </a:lnTo>
                      <a:lnTo>
                        <a:pt x="35" y="151"/>
                      </a:lnTo>
                      <a:lnTo>
                        <a:pt x="39" y="151"/>
                      </a:lnTo>
                      <a:lnTo>
                        <a:pt x="43" y="151"/>
                      </a:lnTo>
                      <a:lnTo>
                        <a:pt x="47" y="151"/>
                      </a:lnTo>
                      <a:lnTo>
                        <a:pt x="51" y="151"/>
                      </a:lnTo>
                      <a:lnTo>
                        <a:pt x="55" y="151"/>
                      </a:lnTo>
                      <a:lnTo>
                        <a:pt x="59" y="151"/>
                      </a:lnTo>
                      <a:lnTo>
                        <a:pt x="62" y="151"/>
                      </a:lnTo>
                      <a:lnTo>
                        <a:pt x="66" y="151"/>
                      </a:lnTo>
                      <a:lnTo>
                        <a:pt x="70" y="151"/>
                      </a:lnTo>
                      <a:lnTo>
                        <a:pt x="73" y="151"/>
                      </a:lnTo>
                      <a:lnTo>
                        <a:pt x="77" y="151"/>
                      </a:lnTo>
                      <a:lnTo>
                        <a:pt x="81" y="151"/>
                      </a:lnTo>
                      <a:lnTo>
                        <a:pt x="85" y="151"/>
                      </a:lnTo>
                      <a:lnTo>
                        <a:pt x="89" y="151"/>
                      </a:lnTo>
                      <a:lnTo>
                        <a:pt x="93" y="151"/>
                      </a:lnTo>
                      <a:lnTo>
                        <a:pt x="97" y="151"/>
                      </a:lnTo>
                      <a:lnTo>
                        <a:pt x="101" y="151"/>
                      </a:lnTo>
                      <a:lnTo>
                        <a:pt x="105" y="151"/>
                      </a:lnTo>
                      <a:lnTo>
                        <a:pt x="109" y="151"/>
                      </a:lnTo>
                      <a:lnTo>
                        <a:pt x="113" y="151"/>
                      </a:lnTo>
                      <a:lnTo>
                        <a:pt x="117" y="151"/>
                      </a:lnTo>
                      <a:lnTo>
                        <a:pt x="121" y="151"/>
                      </a:lnTo>
                      <a:lnTo>
                        <a:pt x="124" y="151"/>
                      </a:lnTo>
                      <a:lnTo>
                        <a:pt x="127" y="151"/>
                      </a:lnTo>
                      <a:lnTo>
                        <a:pt x="131" y="151"/>
                      </a:lnTo>
                      <a:lnTo>
                        <a:pt x="135" y="151"/>
                      </a:lnTo>
                      <a:lnTo>
                        <a:pt x="139" y="151"/>
                      </a:lnTo>
                      <a:lnTo>
                        <a:pt x="143" y="151"/>
                      </a:lnTo>
                      <a:lnTo>
                        <a:pt x="147" y="151"/>
                      </a:lnTo>
                      <a:lnTo>
                        <a:pt x="151" y="151"/>
                      </a:lnTo>
                      <a:lnTo>
                        <a:pt x="155" y="151"/>
                      </a:lnTo>
                      <a:lnTo>
                        <a:pt x="159" y="151"/>
                      </a:lnTo>
                      <a:lnTo>
                        <a:pt x="163" y="151"/>
                      </a:lnTo>
                      <a:lnTo>
                        <a:pt x="167" y="151"/>
                      </a:lnTo>
                      <a:lnTo>
                        <a:pt x="170" y="151"/>
                      </a:lnTo>
                      <a:lnTo>
                        <a:pt x="174" y="151"/>
                      </a:lnTo>
                      <a:lnTo>
                        <a:pt x="178" y="151"/>
                      </a:lnTo>
                      <a:lnTo>
                        <a:pt x="182" y="151"/>
                      </a:lnTo>
                      <a:lnTo>
                        <a:pt x="186" y="151"/>
                      </a:lnTo>
                      <a:lnTo>
                        <a:pt x="189" y="151"/>
                      </a:lnTo>
                      <a:lnTo>
                        <a:pt x="193" y="151"/>
                      </a:lnTo>
                      <a:lnTo>
                        <a:pt x="197" y="151"/>
                      </a:lnTo>
                      <a:lnTo>
                        <a:pt x="201" y="151"/>
                      </a:lnTo>
                      <a:lnTo>
                        <a:pt x="205" y="151"/>
                      </a:lnTo>
                      <a:lnTo>
                        <a:pt x="209" y="151"/>
                      </a:lnTo>
                      <a:lnTo>
                        <a:pt x="213" y="151"/>
                      </a:lnTo>
                      <a:lnTo>
                        <a:pt x="217" y="151"/>
                      </a:lnTo>
                      <a:lnTo>
                        <a:pt x="220" y="151"/>
                      </a:lnTo>
                      <a:lnTo>
                        <a:pt x="224" y="151"/>
                      </a:lnTo>
                      <a:lnTo>
                        <a:pt x="228" y="151"/>
                      </a:lnTo>
                      <a:lnTo>
                        <a:pt x="232" y="151"/>
                      </a:lnTo>
                      <a:lnTo>
                        <a:pt x="236" y="151"/>
                      </a:lnTo>
                      <a:lnTo>
                        <a:pt x="240" y="151"/>
                      </a:lnTo>
                      <a:lnTo>
                        <a:pt x="244" y="151"/>
                      </a:lnTo>
                      <a:lnTo>
                        <a:pt x="248" y="151"/>
                      </a:lnTo>
                      <a:lnTo>
                        <a:pt x="252" y="151"/>
                      </a:lnTo>
                      <a:lnTo>
                        <a:pt x="256" y="151"/>
                      </a:lnTo>
                      <a:lnTo>
                        <a:pt x="260" y="151"/>
                      </a:lnTo>
                      <a:lnTo>
                        <a:pt x="263" y="151"/>
                      </a:lnTo>
                      <a:lnTo>
                        <a:pt x="266" y="151"/>
                      </a:lnTo>
                      <a:lnTo>
                        <a:pt x="270" y="151"/>
                      </a:lnTo>
                      <a:lnTo>
                        <a:pt x="274" y="151"/>
                      </a:lnTo>
                      <a:lnTo>
                        <a:pt x="278" y="151"/>
                      </a:lnTo>
                      <a:lnTo>
                        <a:pt x="282" y="151"/>
                      </a:lnTo>
                      <a:lnTo>
                        <a:pt x="286" y="151"/>
                      </a:lnTo>
                      <a:lnTo>
                        <a:pt x="290" y="151"/>
                      </a:lnTo>
                      <a:lnTo>
                        <a:pt x="294" y="151"/>
                      </a:lnTo>
                      <a:lnTo>
                        <a:pt x="298" y="151"/>
                      </a:lnTo>
                      <a:lnTo>
                        <a:pt x="302" y="151"/>
                      </a:lnTo>
                      <a:lnTo>
                        <a:pt x="306" y="151"/>
                      </a:lnTo>
                      <a:lnTo>
                        <a:pt x="310" y="151"/>
                      </a:lnTo>
                      <a:lnTo>
                        <a:pt x="314" y="151"/>
                      </a:lnTo>
                      <a:lnTo>
                        <a:pt x="317" y="151"/>
                      </a:lnTo>
                      <a:lnTo>
                        <a:pt x="321" y="151"/>
                      </a:lnTo>
                      <a:lnTo>
                        <a:pt x="325" y="151"/>
                      </a:lnTo>
                      <a:lnTo>
                        <a:pt x="329" y="151"/>
                      </a:lnTo>
                      <a:lnTo>
                        <a:pt x="333" y="151"/>
                      </a:lnTo>
                      <a:lnTo>
                        <a:pt x="336" y="151"/>
                      </a:lnTo>
                      <a:lnTo>
                        <a:pt x="340" y="151"/>
                      </a:lnTo>
                      <a:lnTo>
                        <a:pt x="344" y="151"/>
                      </a:lnTo>
                      <a:lnTo>
                        <a:pt x="348" y="151"/>
                      </a:lnTo>
                      <a:lnTo>
                        <a:pt x="352" y="151"/>
                      </a:lnTo>
                      <a:lnTo>
                        <a:pt x="356" y="151"/>
                      </a:lnTo>
                      <a:lnTo>
                        <a:pt x="360" y="151"/>
                      </a:lnTo>
                      <a:lnTo>
                        <a:pt x="363" y="151"/>
                      </a:lnTo>
                      <a:lnTo>
                        <a:pt x="367" y="151"/>
                      </a:lnTo>
                      <a:lnTo>
                        <a:pt x="371" y="151"/>
                      </a:lnTo>
                      <a:lnTo>
                        <a:pt x="375" y="151"/>
                      </a:lnTo>
                      <a:lnTo>
                        <a:pt x="379" y="151"/>
                      </a:lnTo>
                      <a:lnTo>
                        <a:pt x="383" y="151"/>
                      </a:lnTo>
                      <a:lnTo>
                        <a:pt x="387" y="151"/>
                      </a:lnTo>
                      <a:lnTo>
                        <a:pt x="391" y="151"/>
                      </a:lnTo>
                      <a:lnTo>
                        <a:pt x="395" y="151"/>
                      </a:lnTo>
                      <a:lnTo>
                        <a:pt x="398" y="151"/>
                      </a:lnTo>
                      <a:lnTo>
                        <a:pt x="402" y="151"/>
                      </a:lnTo>
                      <a:lnTo>
                        <a:pt x="406" y="151"/>
                      </a:lnTo>
                      <a:lnTo>
                        <a:pt x="410" y="151"/>
                      </a:lnTo>
                      <a:lnTo>
                        <a:pt x="413" y="151"/>
                      </a:lnTo>
                      <a:lnTo>
                        <a:pt x="417" y="151"/>
                      </a:lnTo>
                      <a:lnTo>
                        <a:pt x="421" y="151"/>
                      </a:lnTo>
                      <a:lnTo>
                        <a:pt x="425" y="151"/>
                      </a:lnTo>
                      <a:lnTo>
                        <a:pt x="429" y="151"/>
                      </a:lnTo>
                      <a:lnTo>
                        <a:pt x="433" y="151"/>
                      </a:lnTo>
                      <a:lnTo>
                        <a:pt x="437" y="151"/>
                      </a:lnTo>
                      <a:lnTo>
                        <a:pt x="441" y="151"/>
                      </a:lnTo>
                      <a:lnTo>
                        <a:pt x="445" y="151"/>
                      </a:lnTo>
                      <a:lnTo>
                        <a:pt x="449" y="151"/>
                      </a:lnTo>
                      <a:lnTo>
                        <a:pt x="453" y="151"/>
                      </a:lnTo>
                      <a:lnTo>
                        <a:pt x="457" y="151"/>
                      </a:lnTo>
                      <a:lnTo>
                        <a:pt x="459" y="151"/>
                      </a:lnTo>
                      <a:lnTo>
                        <a:pt x="463" y="151"/>
                      </a:lnTo>
                      <a:lnTo>
                        <a:pt x="467" y="151"/>
                      </a:lnTo>
                      <a:lnTo>
                        <a:pt x="471" y="151"/>
                      </a:lnTo>
                      <a:lnTo>
                        <a:pt x="475" y="151"/>
                      </a:lnTo>
                      <a:lnTo>
                        <a:pt x="479" y="151"/>
                      </a:lnTo>
                      <a:lnTo>
                        <a:pt x="483" y="151"/>
                      </a:lnTo>
                      <a:lnTo>
                        <a:pt x="487" y="151"/>
                      </a:lnTo>
                      <a:lnTo>
                        <a:pt x="491" y="151"/>
                      </a:lnTo>
                      <a:lnTo>
                        <a:pt x="495" y="151"/>
                      </a:lnTo>
                      <a:lnTo>
                        <a:pt x="499" y="151"/>
                      </a:lnTo>
                      <a:lnTo>
                        <a:pt x="503" y="151"/>
                      </a:lnTo>
                      <a:lnTo>
                        <a:pt x="507" y="151"/>
                      </a:lnTo>
                      <a:lnTo>
                        <a:pt x="510" y="151"/>
                      </a:lnTo>
                      <a:lnTo>
                        <a:pt x="514" y="151"/>
                      </a:lnTo>
                      <a:lnTo>
                        <a:pt x="518" y="151"/>
                      </a:lnTo>
                      <a:lnTo>
                        <a:pt x="522" y="151"/>
                      </a:lnTo>
                      <a:lnTo>
                        <a:pt x="526" y="151"/>
                      </a:lnTo>
                      <a:lnTo>
                        <a:pt x="530" y="151"/>
                      </a:lnTo>
                      <a:lnTo>
                        <a:pt x="534" y="151"/>
                      </a:lnTo>
                      <a:lnTo>
                        <a:pt x="538" y="151"/>
                      </a:lnTo>
                      <a:lnTo>
                        <a:pt x="541" y="151"/>
                      </a:lnTo>
                      <a:lnTo>
                        <a:pt x="545" y="151"/>
                      </a:lnTo>
                      <a:lnTo>
                        <a:pt x="549" y="151"/>
                      </a:lnTo>
                      <a:lnTo>
                        <a:pt x="553" y="151"/>
                      </a:lnTo>
                      <a:lnTo>
                        <a:pt x="556" y="151"/>
                      </a:lnTo>
                      <a:lnTo>
                        <a:pt x="560" y="151"/>
                      </a:lnTo>
                      <a:lnTo>
                        <a:pt x="564" y="151"/>
                      </a:lnTo>
                      <a:lnTo>
                        <a:pt x="568" y="151"/>
                      </a:lnTo>
                      <a:lnTo>
                        <a:pt x="572" y="151"/>
                      </a:lnTo>
                      <a:lnTo>
                        <a:pt x="576" y="151"/>
                      </a:lnTo>
                      <a:lnTo>
                        <a:pt x="580" y="151"/>
                      </a:lnTo>
                      <a:lnTo>
                        <a:pt x="584" y="151"/>
                      </a:lnTo>
                      <a:lnTo>
                        <a:pt x="588" y="151"/>
                      </a:lnTo>
                      <a:lnTo>
                        <a:pt x="592" y="151"/>
                      </a:lnTo>
                      <a:lnTo>
                        <a:pt x="596" y="151"/>
                      </a:lnTo>
                      <a:lnTo>
                        <a:pt x="600" y="151"/>
                      </a:lnTo>
                      <a:lnTo>
                        <a:pt x="604" y="151"/>
                      </a:lnTo>
                      <a:lnTo>
                        <a:pt x="606" y="151"/>
                      </a:lnTo>
                      <a:lnTo>
                        <a:pt x="610" y="151"/>
                      </a:lnTo>
                      <a:lnTo>
                        <a:pt x="614" y="151"/>
                      </a:lnTo>
                      <a:lnTo>
                        <a:pt x="618" y="151"/>
                      </a:lnTo>
                      <a:lnTo>
                        <a:pt x="622" y="151"/>
                      </a:lnTo>
                      <a:lnTo>
                        <a:pt x="626" y="151"/>
                      </a:lnTo>
                      <a:lnTo>
                        <a:pt x="630" y="151"/>
                      </a:lnTo>
                      <a:lnTo>
                        <a:pt x="634" y="151"/>
                      </a:lnTo>
                      <a:lnTo>
                        <a:pt x="638" y="151"/>
                      </a:lnTo>
                      <a:lnTo>
                        <a:pt x="642" y="151"/>
                      </a:lnTo>
                      <a:lnTo>
                        <a:pt x="646" y="151"/>
                      </a:lnTo>
                      <a:lnTo>
                        <a:pt x="650" y="151"/>
                      </a:lnTo>
                      <a:lnTo>
                        <a:pt x="653" y="151"/>
                      </a:lnTo>
                      <a:lnTo>
                        <a:pt x="657" y="151"/>
                      </a:lnTo>
                      <a:lnTo>
                        <a:pt x="661" y="151"/>
                      </a:lnTo>
                      <a:lnTo>
                        <a:pt x="665" y="151"/>
                      </a:lnTo>
                      <a:lnTo>
                        <a:pt x="668" y="151"/>
                      </a:lnTo>
                      <a:lnTo>
                        <a:pt x="672" y="151"/>
                      </a:lnTo>
                      <a:lnTo>
                        <a:pt x="676" y="151"/>
                      </a:lnTo>
                      <a:lnTo>
                        <a:pt x="680" y="151"/>
                      </a:lnTo>
                      <a:lnTo>
                        <a:pt x="684" y="151"/>
                      </a:lnTo>
                      <a:lnTo>
                        <a:pt x="688" y="151"/>
                      </a:lnTo>
                      <a:lnTo>
                        <a:pt x="692" y="151"/>
                      </a:lnTo>
                      <a:lnTo>
                        <a:pt x="696" y="151"/>
                      </a:lnTo>
                      <a:lnTo>
                        <a:pt x="700" y="151"/>
                      </a:lnTo>
                      <a:lnTo>
                        <a:pt x="703" y="151"/>
                      </a:lnTo>
                      <a:lnTo>
                        <a:pt x="707" y="151"/>
                      </a:lnTo>
                      <a:lnTo>
                        <a:pt x="711" y="151"/>
                      </a:lnTo>
                      <a:lnTo>
                        <a:pt x="715" y="151"/>
                      </a:lnTo>
                      <a:lnTo>
                        <a:pt x="719" y="151"/>
                      </a:lnTo>
                      <a:lnTo>
                        <a:pt x="723" y="151"/>
                      </a:lnTo>
                      <a:lnTo>
                        <a:pt x="727" y="151"/>
                      </a:lnTo>
                      <a:lnTo>
                        <a:pt x="731" y="151"/>
                      </a:lnTo>
                      <a:lnTo>
                        <a:pt x="735" y="151"/>
                      </a:lnTo>
                      <a:lnTo>
                        <a:pt x="739" y="151"/>
                      </a:lnTo>
                      <a:lnTo>
                        <a:pt x="742" y="151"/>
                      </a:lnTo>
                      <a:lnTo>
                        <a:pt x="746" y="151"/>
                      </a:lnTo>
                      <a:lnTo>
                        <a:pt x="749" y="151"/>
                      </a:lnTo>
                      <a:lnTo>
                        <a:pt x="753" y="151"/>
                      </a:lnTo>
                      <a:lnTo>
                        <a:pt x="757" y="151"/>
                      </a:lnTo>
                      <a:lnTo>
                        <a:pt x="761" y="151"/>
                      </a:lnTo>
                      <a:lnTo>
                        <a:pt x="765" y="151"/>
                      </a:lnTo>
                      <a:lnTo>
                        <a:pt x="769" y="151"/>
                      </a:lnTo>
                      <a:lnTo>
                        <a:pt x="773" y="151"/>
                      </a:lnTo>
                    </a:path>
                  </a:pathLst>
                </a:custGeom>
                <a:solidFill>
                  <a:srgbClr val="CC0000"/>
                </a:solidFill>
                <a:ln w="12700" cap="rnd">
                  <a:noFill/>
                  <a:round/>
                  <a:headEnd/>
                  <a:tailEnd/>
                </a:ln>
              </p:spPr>
              <p:txBody>
                <a:bodyPr/>
                <a:lstStyle/>
                <a:p>
                  <a:endParaRPr lang="en-US"/>
                </a:p>
              </p:txBody>
            </p:sp>
            <p:sp>
              <p:nvSpPr>
                <p:cNvPr id="15382" name="Line 14"/>
                <p:cNvSpPr>
                  <a:spLocks noChangeShapeType="1"/>
                </p:cNvSpPr>
                <p:nvPr/>
              </p:nvSpPr>
              <p:spPr bwMode="auto">
                <a:xfrm>
                  <a:off x="291" y="2607"/>
                  <a:ext cx="2329" cy="0"/>
                </a:xfrm>
                <a:prstGeom prst="line">
                  <a:avLst/>
                </a:prstGeom>
                <a:noFill/>
                <a:ln w="12700">
                  <a:solidFill>
                    <a:srgbClr val="000000"/>
                  </a:solidFill>
                  <a:round/>
                  <a:headEnd/>
                  <a:tailEnd/>
                </a:ln>
              </p:spPr>
              <p:txBody>
                <a:bodyPr wrap="none" anchor="ctr"/>
                <a:lstStyle/>
                <a:p>
                  <a:endParaRPr lang="en-US"/>
                </a:p>
              </p:txBody>
            </p:sp>
            <p:sp>
              <p:nvSpPr>
                <p:cNvPr id="15383" name="Rectangle 15"/>
                <p:cNvSpPr>
                  <a:spLocks noChangeArrowheads="1"/>
                </p:cNvSpPr>
                <p:nvPr/>
              </p:nvSpPr>
              <p:spPr bwMode="auto">
                <a:xfrm>
                  <a:off x="925" y="3036"/>
                  <a:ext cx="937" cy="210"/>
                </a:xfrm>
                <a:prstGeom prst="rect">
                  <a:avLst/>
                </a:prstGeom>
                <a:noFill/>
                <a:ln w="12700">
                  <a:noFill/>
                  <a:miter lim="800000"/>
                  <a:headEnd/>
                  <a:tailEnd/>
                </a:ln>
              </p:spPr>
              <p:txBody>
                <a:bodyPr wrap="none" lIns="90488" tIns="44450" rIns="90488" bIns="44450">
                  <a:spAutoFit/>
                </a:bodyPr>
                <a:lstStyle/>
                <a:p>
                  <a:r>
                    <a:rPr lang="en-US" sz="1600" b="1" i="0">
                      <a:solidFill>
                        <a:schemeClr val="bg2"/>
                      </a:solidFill>
                    </a:rPr>
                    <a:t>Critical Values</a:t>
                  </a:r>
                </a:p>
              </p:txBody>
            </p:sp>
            <p:sp>
              <p:nvSpPr>
                <p:cNvPr id="15384" name="Rectangle 16"/>
                <p:cNvSpPr>
                  <a:spLocks noChangeArrowheads="1"/>
                </p:cNvSpPr>
                <p:nvPr/>
              </p:nvSpPr>
              <p:spPr bwMode="auto">
                <a:xfrm>
                  <a:off x="735" y="2379"/>
                  <a:ext cx="1309" cy="210"/>
                </a:xfrm>
                <a:prstGeom prst="rect">
                  <a:avLst/>
                </a:prstGeom>
                <a:noFill/>
                <a:ln w="12700">
                  <a:noFill/>
                  <a:miter lim="800000"/>
                  <a:headEnd/>
                  <a:tailEnd/>
                </a:ln>
              </p:spPr>
              <p:txBody>
                <a:bodyPr wrap="none" lIns="90488" tIns="44450" rIns="90488" bIns="44450">
                  <a:spAutoFit/>
                </a:bodyPr>
                <a:lstStyle/>
                <a:p>
                  <a:r>
                    <a:rPr lang="en-US" sz="1600" b="1" i="0">
                      <a:solidFill>
                        <a:schemeClr val="bg2"/>
                      </a:solidFill>
                    </a:rPr>
                    <a:t>Non Rejection Region</a:t>
                  </a:r>
                </a:p>
              </p:txBody>
            </p:sp>
            <p:sp>
              <p:nvSpPr>
                <p:cNvPr id="15385" name="Rectangle 17"/>
                <p:cNvSpPr>
                  <a:spLocks noChangeArrowheads="1"/>
                </p:cNvSpPr>
                <p:nvPr/>
              </p:nvSpPr>
              <p:spPr bwMode="auto">
                <a:xfrm>
                  <a:off x="1038" y="1097"/>
                  <a:ext cx="1100" cy="210"/>
                </a:xfrm>
                <a:prstGeom prst="rect">
                  <a:avLst/>
                </a:prstGeom>
                <a:noFill/>
                <a:ln w="12700">
                  <a:noFill/>
                  <a:miter lim="800000"/>
                  <a:headEnd/>
                  <a:tailEnd/>
                </a:ln>
              </p:spPr>
              <p:txBody>
                <a:bodyPr wrap="none" lIns="90488" tIns="44450" rIns="90488" bIns="44450">
                  <a:spAutoFit/>
                </a:bodyPr>
                <a:lstStyle/>
                <a:p>
                  <a:r>
                    <a:rPr lang="en-US" sz="1600" b="1" i="0">
                      <a:solidFill>
                        <a:schemeClr val="accent2"/>
                      </a:solidFill>
                    </a:rPr>
                    <a:t>Rejection Regions</a:t>
                  </a:r>
                </a:p>
              </p:txBody>
            </p:sp>
            <p:graphicFrame>
              <p:nvGraphicFramePr>
                <p:cNvPr id="15366" name="Object 18">
                  <a:hlinkClick r:id="" action="ppaction://ole?verb=0"/>
                </p:cNvPr>
                <p:cNvGraphicFramePr>
                  <a:graphicFrameLocks/>
                </p:cNvGraphicFramePr>
                <p:nvPr/>
              </p:nvGraphicFramePr>
              <p:xfrm>
                <a:off x="351" y="2638"/>
                <a:ext cx="805" cy="254"/>
              </p:xfrm>
              <a:graphic>
                <a:graphicData uri="http://schemas.openxmlformats.org/presentationml/2006/ole">
                  <mc:AlternateContent xmlns:mc="http://schemas.openxmlformats.org/markup-compatibility/2006">
                    <mc:Choice xmlns:v="urn:schemas-microsoft-com:vml" Requires="v">
                      <p:oleObj spid="_x0000_s165983" name="Equation" r:id="rId8" imgW="1168200" imgH="338040" progId="Equation.2">
                        <p:embed/>
                      </p:oleObj>
                    </mc:Choice>
                    <mc:Fallback>
                      <p:oleObj name="Equation" r:id="rId8" imgW="1168200" imgH="338040" progId="Equation.2">
                        <p:embed/>
                        <p:pic>
                          <p:nvPicPr>
                            <p:cNvPr id="0" name="Object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 y="2638"/>
                              <a:ext cx="805"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19">
                  <a:hlinkClick r:id="" action="ppaction://ole?verb=0"/>
                </p:cNvPr>
                <p:cNvGraphicFramePr>
                  <a:graphicFrameLocks/>
                </p:cNvGraphicFramePr>
                <p:nvPr/>
              </p:nvGraphicFramePr>
              <p:xfrm>
                <a:off x="1967" y="2627"/>
                <a:ext cx="733" cy="265"/>
              </p:xfrm>
              <a:graphic>
                <a:graphicData uri="http://schemas.openxmlformats.org/presentationml/2006/ole">
                  <mc:AlternateContent xmlns:mc="http://schemas.openxmlformats.org/markup-compatibility/2006">
                    <mc:Choice xmlns:v="urn:schemas-microsoft-com:vml" Requires="v">
                      <p:oleObj spid="_x0000_s165984" name="Equation" r:id="rId10" imgW="1023840" imgH="339480" progId="Equation.2">
                        <p:embed/>
                      </p:oleObj>
                    </mc:Choice>
                    <mc:Fallback>
                      <p:oleObj name="Equation" r:id="rId10" imgW="1023840" imgH="339480" progId="Equation.2">
                        <p:embed/>
                        <p:pic>
                          <p:nvPicPr>
                            <p:cNvPr id="0" name="Object 1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7" y="2627"/>
                              <a:ext cx="73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6" name="Line 20"/>
                <p:cNvSpPr>
                  <a:spLocks noChangeShapeType="1"/>
                </p:cNvSpPr>
                <p:nvPr/>
              </p:nvSpPr>
              <p:spPr bwMode="auto">
                <a:xfrm flipV="1">
                  <a:off x="656" y="2435"/>
                  <a:ext cx="0" cy="220"/>
                </a:xfrm>
                <a:prstGeom prst="line">
                  <a:avLst/>
                </a:prstGeom>
                <a:noFill/>
                <a:ln w="25400">
                  <a:solidFill>
                    <a:srgbClr val="000000"/>
                  </a:solidFill>
                  <a:round/>
                  <a:headEnd/>
                  <a:tailEnd/>
                </a:ln>
              </p:spPr>
              <p:txBody>
                <a:bodyPr wrap="none" anchor="ctr"/>
                <a:lstStyle/>
                <a:p>
                  <a:endParaRPr lang="en-US"/>
                </a:p>
              </p:txBody>
            </p:sp>
            <p:sp>
              <p:nvSpPr>
                <p:cNvPr id="15387" name="Line 21"/>
                <p:cNvSpPr>
                  <a:spLocks noChangeShapeType="1"/>
                </p:cNvSpPr>
                <p:nvPr/>
              </p:nvSpPr>
              <p:spPr bwMode="auto">
                <a:xfrm flipV="1">
                  <a:off x="2244" y="2448"/>
                  <a:ext cx="0" cy="220"/>
                </a:xfrm>
                <a:prstGeom prst="line">
                  <a:avLst/>
                </a:prstGeom>
                <a:noFill/>
                <a:ln w="25400">
                  <a:solidFill>
                    <a:srgbClr val="000000"/>
                  </a:solidFill>
                  <a:round/>
                  <a:headEnd/>
                  <a:tailEnd/>
                </a:ln>
              </p:spPr>
              <p:txBody>
                <a:bodyPr wrap="none" anchor="ctr"/>
                <a:lstStyle/>
                <a:p>
                  <a:endParaRPr lang="en-US"/>
                </a:p>
              </p:txBody>
            </p:sp>
            <p:sp>
              <p:nvSpPr>
                <p:cNvPr id="15388" name="Line 22"/>
                <p:cNvSpPr>
                  <a:spLocks noChangeShapeType="1"/>
                </p:cNvSpPr>
                <p:nvPr/>
              </p:nvSpPr>
              <p:spPr bwMode="auto">
                <a:xfrm flipV="1">
                  <a:off x="1844" y="2814"/>
                  <a:ext cx="331" cy="282"/>
                </a:xfrm>
                <a:prstGeom prst="line">
                  <a:avLst/>
                </a:prstGeom>
                <a:noFill/>
                <a:ln w="12700">
                  <a:solidFill>
                    <a:srgbClr val="000000"/>
                  </a:solidFill>
                  <a:round/>
                  <a:headEnd/>
                  <a:tailEnd type="triangle" w="med" len="med"/>
                </a:ln>
              </p:spPr>
              <p:txBody>
                <a:bodyPr wrap="none" anchor="ctr"/>
                <a:lstStyle/>
                <a:p>
                  <a:endParaRPr lang="en-US"/>
                </a:p>
              </p:txBody>
            </p:sp>
            <p:sp>
              <p:nvSpPr>
                <p:cNvPr id="15389" name="Line 23"/>
                <p:cNvSpPr>
                  <a:spLocks noChangeShapeType="1"/>
                </p:cNvSpPr>
                <p:nvPr/>
              </p:nvSpPr>
              <p:spPr bwMode="auto">
                <a:xfrm flipH="1" flipV="1">
                  <a:off x="669" y="2768"/>
                  <a:ext cx="251" cy="305"/>
                </a:xfrm>
                <a:prstGeom prst="line">
                  <a:avLst/>
                </a:prstGeom>
                <a:noFill/>
                <a:ln w="12700">
                  <a:solidFill>
                    <a:srgbClr val="000000"/>
                  </a:solidFill>
                  <a:round/>
                  <a:headEnd/>
                  <a:tailEnd type="triangle" w="med" len="med"/>
                </a:ln>
              </p:spPr>
              <p:txBody>
                <a:bodyPr wrap="none" anchor="ctr"/>
                <a:lstStyle/>
                <a:p>
                  <a:endParaRPr lang="en-US"/>
                </a:p>
              </p:txBody>
            </p:sp>
            <p:graphicFrame>
              <p:nvGraphicFramePr>
                <p:cNvPr id="15368" name="Object 24">
                  <a:hlinkClick r:id="" action="ppaction://ole?verb=0"/>
                </p:cNvPr>
                <p:cNvGraphicFramePr>
                  <a:graphicFrameLocks/>
                </p:cNvGraphicFramePr>
                <p:nvPr/>
              </p:nvGraphicFramePr>
              <p:xfrm>
                <a:off x="343" y="1996"/>
                <a:ext cx="1154" cy="408"/>
              </p:xfrm>
              <a:graphic>
                <a:graphicData uri="http://schemas.openxmlformats.org/presentationml/2006/ole">
                  <mc:AlternateContent xmlns:mc="http://schemas.openxmlformats.org/markup-compatibility/2006">
                    <mc:Choice xmlns:v="urn:schemas-microsoft-com:vml" Requires="v">
                      <p:oleObj spid="_x0000_s165985" name="Equation" r:id="rId12" imgW="1161720" imgH="376200" progId="Equation.2">
                        <p:embed/>
                      </p:oleObj>
                    </mc:Choice>
                    <mc:Fallback>
                      <p:oleObj name="Equation" r:id="rId12" imgW="1161720" imgH="376200" progId="Equation.2">
                        <p:embed/>
                        <p:pic>
                          <p:nvPicPr>
                            <p:cNvPr id="0" name="Object 2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 y="1996"/>
                              <a:ext cx="115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0" name="Arc 25"/>
                <p:cNvSpPr>
                  <a:spLocks/>
                </p:cNvSpPr>
                <p:nvPr/>
              </p:nvSpPr>
              <p:spPr bwMode="auto">
                <a:xfrm>
                  <a:off x="2194" y="1238"/>
                  <a:ext cx="366" cy="1289"/>
                </a:xfrm>
                <a:custGeom>
                  <a:avLst/>
                  <a:gdLst>
                    <a:gd name="T0" fmla="*/ 0 w 21659"/>
                    <a:gd name="T1" fmla="*/ 0 h 21600"/>
                    <a:gd name="T2" fmla="*/ 366 w 21659"/>
                    <a:gd name="T3" fmla="*/ 1289 h 21600"/>
                    <a:gd name="T4" fmla="*/ 1 w 21659"/>
                    <a:gd name="T5" fmla="*/ 1289 h 21600"/>
                    <a:gd name="T6" fmla="*/ 0 60000 65536"/>
                    <a:gd name="T7" fmla="*/ 0 60000 65536"/>
                    <a:gd name="T8" fmla="*/ 0 60000 65536"/>
                    <a:gd name="T9" fmla="*/ 0 w 21659"/>
                    <a:gd name="T10" fmla="*/ 0 h 21600"/>
                    <a:gd name="T11" fmla="*/ 21659 w 21659"/>
                    <a:gd name="T12" fmla="*/ 21600 h 21600"/>
                  </a:gdLst>
                  <a:ahLst/>
                  <a:cxnLst>
                    <a:cxn ang="T6">
                      <a:pos x="T0" y="T1"/>
                    </a:cxn>
                    <a:cxn ang="T7">
                      <a:pos x="T2" y="T3"/>
                    </a:cxn>
                    <a:cxn ang="T8">
                      <a:pos x="T4" y="T5"/>
                    </a:cxn>
                  </a:cxnLst>
                  <a:rect l="T9" t="T10" r="T11" b="T12"/>
                  <a:pathLst>
                    <a:path w="21659" h="21600" fill="none" extrusionOk="0">
                      <a:moveTo>
                        <a:pt x="0" y="0"/>
                      </a:moveTo>
                      <a:cubicBezTo>
                        <a:pt x="19" y="0"/>
                        <a:pt x="39" y="-1"/>
                        <a:pt x="59" y="0"/>
                      </a:cubicBezTo>
                      <a:cubicBezTo>
                        <a:pt x="11988" y="0"/>
                        <a:pt x="21659" y="9670"/>
                        <a:pt x="21659" y="21600"/>
                      </a:cubicBezTo>
                    </a:path>
                    <a:path w="21659" h="21600" stroke="0" extrusionOk="0">
                      <a:moveTo>
                        <a:pt x="0" y="0"/>
                      </a:moveTo>
                      <a:cubicBezTo>
                        <a:pt x="19" y="0"/>
                        <a:pt x="39" y="-1"/>
                        <a:pt x="59" y="0"/>
                      </a:cubicBezTo>
                      <a:cubicBezTo>
                        <a:pt x="11988" y="0"/>
                        <a:pt x="21659" y="9670"/>
                        <a:pt x="21659" y="21600"/>
                      </a:cubicBezTo>
                      <a:lnTo>
                        <a:pt x="59" y="21600"/>
                      </a:lnTo>
                      <a:close/>
                    </a:path>
                  </a:pathLst>
                </a:custGeom>
                <a:noFill/>
                <a:ln w="25400" cap="rnd">
                  <a:solidFill>
                    <a:srgbClr val="000000"/>
                  </a:solidFill>
                  <a:round/>
                  <a:headEnd/>
                  <a:tailEnd type="triangle" w="med" len="med"/>
                </a:ln>
              </p:spPr>
              <p:txBody>
                <a:bodyPr wrap="none" anchor="ctr"/>
                <a:lstStyle/>
                <a:p>
                  <a:endParaRPr lang="en-US"/>
                </a:p>
              </p:txBody>
            </p:sp>
            <p:sp>
              <p:nvSpPr>
                <p:cNvPr id="15391" name="Arc 26"/>
                <p:cNvSpPr>
                  <a:spLocks/>
                </p:cNvSpPr>
                <p:nvPr/>
              </p:nvSpPr>
              <p:spPr bwMode="auto">
                <a:xfrm>
                  <a:off x="325" y="1193"/>
                  <a:ext cx="621" cy="1356"/>
                </a:xfrm>
                <a:custGeom>
                  <a:avLst/>
                  <a:gdLst>
                    <a:gd name="T0" fmla="*/ 0 w 21600"/>
                    <a:gd name="T1" fmla="*/ 1356 h 21600"/>
                    <a:gd name="T2" fmla="*/ 620 w 21600"/>
                    <a:gd name="T3" fmla="*/ 0 h 21600"/>
                    <a:gd name="T4" fmla="*/ 621 w 21600"/>
                    <a:gd name="T5" fmla="*/ 13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9" y="19"/>
                        <a:pt x="21565" y="0"/>
                      </a:cubicBezTo>
                    </a:path>
                    <a:path w="21600" h="21600" stroke="0" extrusionOk="0">
                      <a:moveTo>
                        <a:pt x="0" y="21600"/>
                      </a:moveTo>
                      <a:cubicBezTo>
                        <a:pt x="0" y="9684"/>
                        <a:pt x="9649" y="19"/>
                        <a:pt x="21565" y="0"/>
                      </a:cubicBezTo>
                      <a:lnTo>
                        <a:pt x="21600" y="21600"/>
                      </a:lnTo>
                      <a:close/>
                    </a:path>
                  </a:pathLst>
                </a:custGeom>
                <a:noFill/>
                <a:ln w="25400" cap="rnd">
                  <a:solidFill>
                    <a:srgbClr val="000000"/>
                  </a:solidFill>
                  <a:round/>
                  <a:headEnd type="triangle" w="med" len="med"/>
                  <a:tailEnd/>
                </a:ln>
              </p:spPr>
              <p:txBody>
                <a:bodyPr wrap="none" anchor="ctr"/>
                <a:lstStyle/>
                <a:p>
                  <a:endParaRPr lang="en-US"/>
                </a:p>
              </p:txBody>
            </p:sp>
          </p:grpSp>
          <p:graphicFrame>
            <p:nvGraphicFramePr>
              <p:cNvPr id="15365" name="Object 28">
                <a:hlinkClick r:id="" action="ppaction://ole?verb=0"/>
              </p:cNvPr>
              <p:cNvGraphicFramePr>
                <a:graphicFrameLocks/>
              </p:cNvGraphicFramePr>
              <p:nvPr/>
            </p:nvGraphicFramePr>
            <p:xfrm>
              <a:off x="2280" y="1948"/>
              <a:ext cx="374" cy="358"/>
            </p:xfrm>
            <a:graphic>
              <a:graphicData uri="http://schemas.openxmlformats.org/presentationml/2006/ole">
                <mc:AlternateContent xmlns:mc="http://schemas.openxmlformats.org/markup-compatibility/2006">
                  <mc:Choice xmlns:v="urn:schemas-microsoft-com:vml" Requires="v">
                    <p:oleObj spid="_x0000_s165986" name="Equation" r:id="rId14" imgW="544320" imgH="392040" progId="Equation.2">
                      <p:embed/>
                    </p:oleObj>
                  </mc:Choice>
                  <mc:Fallback>
                    <p:oleObj name="Equation" r:id="rId14" imgW="544320" imgH="392040" progId="Equation.2">
                      <p:embed/>
                      <p:pic>
                        <p:nvPicPr>
                          <p:cNvPr id="0" name="Object 2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0" y="1948"/>
                            <a:ext cx="374"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364" name="Object 30">
              <a:hlinkClick r:id="" action="ppaction://ole?verb=0"/>
            </p:cNvPr>
            <p:cNvGraphicFramePr>
              <a:graphicFrameLocks/>
            </p:cNvGraphicFramePr>
            <p:nvPr/>
          </p:nvGraphicFramePr>
          <p:xfrm>
            <a:off x="2942" y="1492"/>
            <a:ext cx="1860" cy="525"/>
          </p:xfrm>
          <a:graphic>
            <a:graphicData uri="http://schemas.openxmlformats.org/presentationml/2006/ole">
              <mc:AlternateContent xmlns:mc="http://schemas.openxmlformats.org/markup-compatibility/2006">
                <mc:Choice xmlns:v="urn:schemas-microsoft-com:vml" Requires="v">
                  <p:oleObj spid="_x0000_s165987" name="Equation" r:id="rId16" imgW="1839600" imgH="457200" progId="Equation.2">
                    <p:embed/>
                  </p:oleObj>
                </mc:Choice>
                <mc:Fallback>
                  <p:oleObj name="Equation" r:id="rId16" imgW="1839600" imgH="457200" progId="Equation.2">
                    <p:embed/>
                    <p:pic>
                      <p:nvPicPr>
                        <p:cNvPr id="0" name="Object 3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42" y="1492"/>
                          <a:ext cx="1860" cy="52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638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6389" name="Rectangle 4"/>
          <p:cNvSpPr>
            <a:spLocks noGrp="1" noChangeArrowheads="1"/>
          </p:cNvSpPr>
          <p:nvPr>
            <p:ph type="title"/>
          </p:nvPr>
        </p:nvSpPr>
        <p:spPr>
          <a:xfrm>
            <a:off x="0" y="381000"/>
            <a:ext cx="9131300" cy="895350"/>
          </a:xfrm>
          <a:noFill/>
        </p:spPr>
        <p:txBody>
          <a:bodyPr lIns="90488" tIns="44450" rIns="90488" bIns="44450"/>
          <a:lstStyle/>
          <a:p>
            <a:r>
              <a:rPr lang="en-US" smtClean="0"/>
              <a:t>Example </a:t>
            </a:r>
          </a:p>
        </p:txBody>
      </p:sp>
      <p:sp>
        <p:nvSpPr>
          <p:cNvPr id="16390" name="Rectangle 5"/>
          <p:cNvSpPr>
            <a:spLocks noGrp="1" noChangeArrowheads="1"/>
          </p:cNvSpPr>
          <p:nvPr>
            <p:ph type="body" idx="1"/>
          </p:nvPr>
        </p:nvSpPr>
        <p:spPr>
          <a:xfrm>
            <a:off x="685800" y="1676400"/>
            <a:ext cx="7131050" cy="2085975"/>
          </a:xfrm>
          <a:solidFill>
            <a:srgbClr val="CCFFCC"/>
          </a:solidFill>
        </p:spPr>
        <p:txBody>
          <a:bodyPr lIns="90488" tIns="44450" rIns="90488" bIns="44450"/>
          <a:lstStyle/>
          <a:p>
            <a:pPr marL="285750" indent="-285750" algn="ctr">
              <a:lnSpc>
                <a:spcPct val="70000"/>
              </a:lnSpc>
              <a:buFontTx/>
              <a:buNone/>
              <a:tabLst>
                <a:tab pos="1828800" algn="r"/>
                <a:tab pos="2743200" algn="r"/>
                <a:tab pos="3714750" algn="r"/>
                <a:tab pos="4629150" algn="r"/>
                <a:tab pos="5486400" algn="r"/>
                <a:tab pos="6343650" algn="r"/>
              </a:tabLst>
            </a:pPr>
            <a:r>
              <a:rPr lang="en-US" smtClean="0"/>
              <a:t>Size in Acres of 23 Farms</a:t>
            </a:r>
          </a:p>
          <a:p>
            <a:pPr marL="285750" indent="-285750">
              <a:lnSpc>
                <a:spcPct val="70000"/>
              </a:lnSpc>
              <a:buFontTx/>
              <a:buNone/>
              <a:tabLst>
                <a:tab pos="1828800" algn="r"/>
                <a:tab pos="2743200" algn="r"/>
                <a:tab pos="3714750" algn="r"/>
                <a:tab pos="4629150" algn="r"/>
                <a:tab pos="5486400" algn="r"/>
                <a:tab pos="6343650" algn="r"/>
              </a:tabLst>
            </a:pPr>
            <a:r>
              <a:rPr lang="en-US" sz="2000" smtClean="0"/>
              <a:t>	</a:t>
            </a:r>
          </a:p>
          <a:p>
            <a:pPr marL="285750" indent="-285750">
              <a:lnSpc>
                <a:spcPct val="70000"/>
              </a:lnSpc>
              <a:buFontTx/>
              <a:buNone/>
              <a:tabLst>
                <a:tab pos="1828800" algn="r"/>
                <a:tab pos="2743200" algn="r"/>
                <a:tab pos="3714750" algn="r"/>
                <a:tab pos="4629150" algn="r"/>
                <a:tab pos="5486400" algn="r"/>
                <a:tab pos="6343650" algn="r"/>
              </a:tabLst>
            </a:pPr>
            <a:r>
              <a:rPr lang="en-US" sz="2000" smtClean="0"/>
              <a:t>	</a:t>
            </a:r>
            <a:r>
              <a:rPr lang="en-US" sz="2400" b="1" smtClean="0"/>
              <a:t>445	489	474	505	553	477	545</a:t>
            </a:r>
          </a:p>
          <a:p>
            <a:pPr marL="285750" indent="-285750">
              <a:lnSpc>
                <a:spcPct val="70000"/>
              </a:lnSpc>
              <a:buFontTx/>
              <a:buNone/>
              <a:tabLst>
                <a:tab pos="1828800" algn="r"/>
                <a:tab pos="2743200" algn="r"/>
                <a:tab pos="3714750" algn="r"/>
                <a:tab pos="4629150" algn="r"/>
                <a:tab pos="5486400" algn="r"/>
                <a:tab pos="6343650" algn="r"/>
              </a:tabLst>
            </a:pPr>
            <a:r>
              <a:rPr lang="en-US" sz="2400" b="1" smtClean="0"/>
              <a:t>	463	466	557	502	449	438	500</a:t>
            </a:r>
          </a:p>
          <a:p>
            <a:pPr marL="285750" indent="-285750">
              <a:lnSpc>
                <a:spcPct val="70000"/>
              </a:lnSpc>
              <a:buFontTx/>
              <a:buNone/>
              <a:tabLst>
                <a:tab pos="1828800" algn="r"/>
                <a:tab pos="2743200" algn="r"/>
                <a:tab pos="3714750" algn="r"/>
                <a:tab pos="4629150" algn="r"/>
                <a:tab pos="5486400" algn="r"/>
                <a:tab pos="6343650" algn="r"/>
              </a:tabLst>
            </a:pPr>
            <a:r>
              <a:rPr lang="en-US" sz="2400" b="1" smtClean="0"/>
              <a:t>	466	477	557	433	545	511	590</a:t>
            </a:r>
          </a:p>
          <a:p>
            <a:pPr marL="285750" indent="-285750">
              <a:lnSpc>
                <a:spcPct val="70000"/>
              </a:lnSpc>
              <a:buFontTx/>
              <a:buNone/>
              <a:tabLst>
                <a:tab pos="1828800" algn="r"/>
                <a:tab pos="2743200" algn="r"/>
                <a:tab pos="3714750" algn="r"/>
                <a:tab pos="4629150" algn="r"/>
                <a:tab pos="5486400" algn="r"/>
                <a:tab pos="6343650" algn="r"/>
              </a:tabLst>
            </a:pPr>
            <a:r>
              <a:rPr lang="en-US" sz="2400" b="1" smtClean="0"/>
              <a:t>	561	560</a:t>
            </a:r>
          </a:p>
        </p:txBody>
      </p:sp>
      <p:graphicFrame>
        <p:nvGraphicFramePr>
          <p:cNvPr id="16386" name="Object 6">
            <a:hlinkClick r:id="" action="ppaction://ole?verb=0"/>
          </p:cNvPr>
          <p:cNvGraphicFramePr>
            <a:graphicFrameLocks/>
          </p:cNvGraphicFramePr>
          <p:nvPr/>
        </p:nvGraphicFramePr>
        <p:xfrm>
          <a:off x="1371600" y="4572000"/>
          <a:ext cx="5986463" cy="614363"/>
        </p:xfrm>
        <a:graphic>
          <a:graphicData uri="http://schemas.openxmlformats.org/presentationml/2006/ole">
            <mc:AlternateContent xmlns:mc="http://schemas.openxmlformats.org/markup-compatibility/2006">
              <mc:Choice xmlns:v="urn:schemas-microsoft-com:vml" Requires="v">
                <p:oleObj spid="_x0000_s166927" name="Equation" r:id="rId4" imgW="2095200" imgH="241200" progId="Equation.3">
                  <p:embed/>
                </p:oleObj>
              </mc:Choice>
              <mc:Fallback>
                <p:oleObj name="Equation" r:id="rId4" imgW="2095200" imgH="2412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572000"/>
                        <a:ext cx="5986463" cy="61436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741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7416" name="Rectangle 4"/>
          <p:cNvSpPr>
            <a:spLocks noGrp="1" noChangeArrowheads="1"/>
          </p:cNvSpPr>
          <p:nvPr>
            <p:ph type="title"/>
          </p:nvPr>
        </p:nvSpPr>
        <p:spPr>
          <a:xfrm>
            <a:off x="0" y="133350"/>
            <a:ext cx="9131300" cy="1143000"/>
          </a:xfrm>
          <a:noFill/>
        </p:spPr>
        <p:txBody>
          <a:bodyPr lIns="90488" tIns="44450" rIns="90488" bIns="44450"/>
          <a:lstStyle/>
          <a:p>
            <a:r>
              <a:rPr lang="en-US" smtClean="0"/>
              <a:t>Example</a:t>
            </a:r>
          </a:p>
        </p:txBody>
      </p:sp>
      <p:graphicFrame>
        <p:nvGraphicFramePr>
          <p:cNvPr id="17410" name="Object 5">
            <a:hlinkClick r:id="" action="ppaction://ole?verb=0"/>
          </p:cNvPr>
          <p:cNvGraphicFramePr>
            <a:graphicFrameLocks/>
          </p:cNvGraphicFramePr>
          <p:nvPr/>
        </p:nvGraphicFramePr>
        <p:xfrm>
          <a:off x="546100" y="1720850"/>
          <a:ext cx="2501900" cy="1403350"/>
        </p:xfrm>
        <a:graphic>
          <a:graphicData uri="http://schemas.openxmlformats.org/presentationml/2006/ole">
            <mc:AlternateContent xmlns:mc="http://schemas.openxmlformats.org/markup-compatibility/2006">
              <mc:Choice xmlns:v="urn:schemas-microsoft-com:vml" Requires="v">
                <p:oleObj spid="_x0000_s167990" name="Equation" r:id="rId4" imgW="774360" imgH="431640" progId="Equation.3">
                  <p:embed/>
                </p:oleObj>
              </mc:Choice>
              <mc:Fallback>
                <p:oleObj name="Equation" r:id="rId4" imgW="774360" imgH="43164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00" y="1720850"/>
                        <a:ext cx="2501900" cy="1403350"/>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7411" name="Object 6">
            <a:hlinkClick r:id="" action="ppaction://ole?verb=0"/>
          </p:cNvPr>
          <p:cNvGraphicFramePr>
            <a:graphicFrameLocks/>
          </p:cNvGraphicFramePr>
          <p:nvPr/>
        </p:nvGraphicFramePr>
        <p:xfrm>
          <a:off x="612775" y="4438650"/>
          <a:ext cx="2025650" cy="550863"/>
        </p:xfrm>
        <a:graphic>
          <a:graphicData uri="http://schemas.openxmlformats.org/presentationml/2006/ole">
            <mc:AlternateContent xmlns:mc="http://schemas.openxmlformats.org/markup-compatibility/2006">
              <mc:Choice xmlns:v="urn:schemas-microsoft-com:vml" Requires="v">
                <p:oleObj spid="_x0000_s167991" name="Equation" r:id="rId6" imgW="938160" imgH="201600" progId="Equation.2">
                  <p:embed/>
                </p:oleObj>
              </mc:Choice>
              <mc:Fallback>
                <p:oleObj name="Equation" r:id="rId6" imgW="938160" imgH="201600" progId="Equation.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775" y="4438650"/>
                        <a:ext cx="2025650" cy="550863"/>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nvGrpSpPr>
          <p:cNvPr id="2" name="Group 23"/>
          <p:cNvGrpSpPr>
            <a:grpSpLocks/>
          </p:cNvGrpSpPr>
          <p:nvPr/>
        </p:nvGrpSpPr>
        <p:grpSpPr bwMode="auto">
          <a:xfrm>
            <a:off x="3844925" y="1720850"/>
            <a:ext cx="4673600" cy="4076700"/>
            <a:chOff x="2422" y="1092"/>
            <a:chExt cx="2944" cy="2568"/>
          </a:xfrm>
        </p:grpSpPr>
        <p:sp>
          <p:nvSpPr>
            <p:cNvPr id="17418" name="Rectangle 7"/>
            <p:cNvSpPr>
              <a:spLocks noChangeArrowheads="1"/>
            </p:cNvSpPr>
            <p:nvPr/>
          </p:nvSpPr>
          <p:spPr bwMode="auto">
            <a:xfrm>
              <a:off x="2422" y="1092"/>
              <a:ext cx="2944" cy="2568"/>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17419" name="Freeform 8"/>
            <p:cNvSpPr>
              <a:spLocks/>
            </p:cNvSpPr>
            <p:nvPr/>
          </p:nvSpPr>
          <p:spPr bwMode="auto">
            <a:xfrm>
              <a:off x="2564" y="1468"/>
              <a:ext cx="2241" cy="1415"/>
            </a:xfrm>
            <a:custGeom>
              <a:avLst/>
              <a:gdLst>
                <a:gd name="T0" fmla="*/ 67 w 2241"/>
                <a:gd name="T1" fmla="*/ 1389 h 1415"/>
                <a:gd name="T2" fmla="*/ 139 w 2241"/>
                <a:gd name="T3" fmla="*/ 1376 h 1415"/>
                <a:gd name="T4" fmla="*/ 211 w 2241"/>
                <a:gd name="T5" fmla="*/ 1356 h 1415"/>
                <a:gd name="T6" fmla="*/ 282 w 2241"/>
                <a:gd name="T7" fmla="*/ 1329 h 1415"/>
                <a:gd name="T8" fmla="*/ 354 w 2241"/>
                <a:gd name="T9" fmla="*/ 1291 h 1415"/>
                <a:gd name="T10" fmla="*/ 426 w 2241"/>
                <a:gd name="T11" fmla="*/ 1241 h 1415"/>
                <a:gd name="T12" fmla="*/ 498 w 2241"/>
                <a:gd name="T13" fmla="*/ 1178 h 1415"/>
                <a:gd name="T14" fmla="*/ 569 w 2241"/>
                <a:gd name="T15" fmla="*/ 1098 h 1415"/>
                <a:gd name="T16" fmla="*/ 641 w 2241"/>
                <a:gd name="T17" fmla="*/ 1001 h 1415"/>
                <a:gd name="T18" fmla="*/ 714 w 2241"/>
                <a:gd name="T19" fmla="*/ 891 h 1415"/>
                <a:gd name="T20" fmla="*/ 786 w 2241"/>
                <a:gd name="T21" fmla="*/ 766 h 1415"/>
                <a:gd name="T22" fmla="*/ 858 w 2241"/>
                <a:gd name="T23" fmla="*/ 633 h 1415"/>
                <a:gd name="T24" fmla="*/ 929 w 2241"/>
                <a:gd name="T25" fmla="*/ 496 h 1415"/>
                <a:gd name="T26" fmla="*/ 1001 w 2241"/>
                <a:gd name="T27" fmla="*/ 363 h 1415"/>
                <a:gd name="T28" fmla="*/ 1073 w 2241"/>
                <a:gd name="T29" fmla="*/ 240 h 1415"/>
                <a:gd name="T30" fmla="*/ 1144 w 2241"/>
                <a:gd name="T31" fmla="*/ 136 h 1415"/>
                <a:gd name="T32" fmla="*/ 1216 w 2241"/>
                <a:gd name="T33" fmla="*/ 58 h 1415"/>
                <a:gd name="T34" fmla="*/ 1288 w 2241"/>
                <a:gd name="T35" fmla="*/ 11 h 1415"/>
                <a:gd name="T36" fmla="*/ 1361 w 2241"/>
                <a:gd name="T37" fmla="*/ 0 h 1415"/>
                <a:gd name="T38" fmla="*/ 1433 w 2241"/>
                <a:gd name="T39" fmla="*/ 25 h 1415"/>
                <a:gd name="T40" fmla="*/ 1504 w 2241"/>
                <a:gd name="T41" fmla="*/ 83 h 1415"/>
                <a:gd name="T42" fmla="*/ 1576 w 2241"/>
                <a:gd name="T43" fmla="*/ 172 h 1415"/>
                <a:gd name="T44" fmla="*/ 1648 w 2241"/>
                <a:gd name="T45" fmla="*/ 283 h 1415"/>
                <a:gd name="T46" fmla="*/ 1720 w 2241"/>
                <a:gd name="T47" fmla="*/ 412 h 1415"/>
                <a:gd name="T48" fmla="*/ 1791 w 2241"/>
                <a:gd name="T49" fmla="*/ 548 h 1415"/>
                <a:gd name="T50" fmla="*/ 1863 w 2241"/>
                <a:gd name="T51" fmla="*/ 684 h 1415"/>
                <a:gd name="T52" fmla="*/ 1935 w 2241"/>
                <a:gd name="T53" fmla="*/ 815 h 1415"/>
                <a:gd name="T54" fmla="*/ 2007 w 2241"/>
                <a:gd name="T55" fmla="*/ 934 h 1415"/>
                <a:gd name="T56" fmla="*/ 2078 w 2241"/>
                <a:gd name="T57" fmla="*/ 1040 h 1415"/>
                <a:gd name="T58" fmla="*/ 2151 w 2241"/>
                <a:gd name="T59" fmla="*/ 1130 h 1415"/>
                <a:gd name="T60" fmla="*/ 2223 w 2241"/>
                <a:gd name="T61" fmla="*/ 1203 h 1415"/>
                <a:gd name="T62" fmla="*/ 2191 w 2241"/>
                <a:gd name="T63" fmla="*/ 1414 h 1415"/>
                <a:gd name="T64" fmla="*/ 2119 w 2241"/>
                <a:gd name="T65" fmla="*/ 1414 h 1415"/>
                <a:gd name="T66" fmla="*/ 2048 w 2241"/>
                <a:gd name="T67" fmla="*/ 1414 h 1415"/>
                <a:gd name="T68" fmla="*/ 1976 w 2241"/>
                <a:gd name="T69" fmla="*/ 1414 h 1415"/>
                <a:gd name="T70" fmla="*/ 1904 w 2241"/>
                <a:gd name="T71" fmla="*/ 1414 h 1415"/>
                <a:gd name="T72" fmla="*/ 1832 w 2241"/>
                <a:gd name="T73" fmla="*/ 1414 h 1415"/>
                <a:gd name="T74" fmla="*/ 1759 w 2241"/>
                <a:gd name="T75" fmla="*/ 1414 h 1415"/>
                <a:gd name="T76" fmla="*/ 1688 w 2241"/>
                <a:gd name="T77" fmla="*/ 1414 h 1415"/>
                <a:gd name="T78" fmla="*/ 1616 w 2241"/>
                <a:gd name="T79" fmla="*/ 1414 h 1415"/>
                <a:gd name="T80" fmla="*/ 1544 w 2241"/>
                <a:gd name="T81" fmla="*/ 1414 h 1415"/>
                <a:gd name="T82" fmla="*/ 1472 w 2241"/>
                <a:gd name="T83" fmla="*/ 1414 h 1415"/>
                <a:gd name="T84" fmla="*/ 1401 w 2241"/>
                <a:gd name="T85" fmla="*/ 1414 h 1415"/>
                <a:gd name="T86" fmla="*/ 1329 w 2241"/>
                <a:gd name="T87" fmla="*/ 1414 h 1415"/>
                <a:gd name="T88" fmla="*/ 1257 w 2241"/>
                <a:gd name="T89" fmla="*/ 1414 h 1415"/>
                <a:gd name="T90" fmla="*/ 1185 w 2241"/>
                <a:gd name="T91" fmla="*/ 1414 h 1415"/>
                <a:gd name="T92" fmla="*/ 1114 w 2241"/>
                <a:gd name="T93" fmla="*/ 1414 h 1415"/>
                <a:gd name="T94" fmla="*/ 1042 w 2241"/>
                <a:gd name="T95" fmla="*/ 1414 h 1415"/>
                <a:gd name="T96" fmla="*/ 969 w 2241"/>
                <a:gd name="T97" fmla="*/ 1414 h 1415"/>
                <a:gd name="T98" fmla="*/ 897 w 2241"/>
                <a:gd name="T99" fmla="*/ 1414 h 1415"/>
                <a:gd name="T100" fmla="*/ 826 w 2241"/>
                <a:gd name="T101" fmla="*/ 1414 h 1415"/>
                <a:gd name="T102" fmla="*/ 754 w 2241"/>
                <a:gd name="T103" fmla="*/ 1414 h 1415"/>
                <a:gd name="T104" fmla="*/ 682 w 2241"/>
                <a:gd name="T105" fmla="*/ 1414 h 1415"/>
                <a:gd name="T106" fmla="*/ 610 w 2241"/>
                <a:gd name="T107" fmla="*/ 1414 h 1415"/>
                <a:gd name="T108" fmla="*/ 539 w 2241"/>
                <a:gd name="T109" fmla="*/ 1414 h 1415"/>
                <a:gd name="T110" fmla="*/ 467 w 2241"/>
                <a:gd name="T111" fmla="*/ 1414 h 1415"/>
                <a:gd name="T112" fmla="*/ 394 w 2241"/>
                <a:gd name="T113" fmla="*/ 1414 h 1415"/>
                <a:gd name="T114" fmla="*/ 322 w 2241"/>
                <a:gd name="T115" fmla="*/ 1414 h 1415"/>
                <a:gd name="T116" fmla="*/ 251 w 2241"/>
                <a:gd name="T117" fmla="*/ 1414 h 1415"/>
                <a:gd name="T118" fmla="*/ 179 w 2241"/>
                <a:gd name="T119" fmla="*/ 1414 h 1415"/>
                <a:gd name="T120" fmla="*/ 107 w 2241"/>
                <a:gd name="T121" fmla="*/ 1414 h 1415"/>
                <a:gd name="T122" fmla="*/ 35 w 2241"/>
                <a:gd name="T123" fmla="*/ 1414 h 14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41"/>
                <a:gd name="T187" fmla="*/ 0 h 1415"/>
                <a:gd name="T188" fmla="*/ 2241 w 2241"/>
                <a:gd name="T189" fmla="*/ 1415 h 14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41" h="1415">
                  <a:moveTo>
                    <a:pt x="0" y="1399"/>
                  </a:moveTo>
                  <a:lnTo>
                    <a:pt x="5" y="1398"/>
                  </a:lnTo>
                  <a:lnTo>
                    <a:pt x="8" y="1398"/>
                  </a:lnTo>
                  <a:lnTo>
                    <a:pt x="13" y="1397"/>
                  </a:lnTo>
                  <a:lnTo>
                    <a:pt x="17" y="1397"/>
                  </a:lnTo>
                  <a:lnTo>
                    <a:pt x="22" y="1397"/>
                  </a:lnTo>
                  <a:lnTo>
                    <a:pt x="26" y="1396"/>
                  </a:lnTo>
                  <a:lnTo>
                    <a:pt x="31" y="1396"/>
                  </a:lnTo>
                  <a:lnTo>
                    <a:pt x="35" y="1394"/>
                  </a:lnTo>
                  <a:lnTo>
                    <a:pt x="40" y="1394"/>
                  </a:lnTo>
                  <a:lnTo>
                    <a:pt x="44" y="1393"/>
                  </a:lnTo>
                  <a:lnTo>
                    <a:pt x="49" y="1393"/>
                  </a:lnTo>
                  <a:lnTo>
                    <a:pt x="54" y="1392"/>
                  </a:lnTo>
                  <a:lnTo>
                    <a:pt x="58" y="1392"/>
                  </a:lnTo>
                  <a:lnTo>
                    <a:pt x="63" y="1391"/>
                  </a:lnTo>
                  <a:lnTo>
                    <a:pt x="67" y="1389"/>
                  </a:lnTo>
                  <a:lnTo>
                    <a:pt x="72" y="1389"/>
                  </a:lnTo>
                  <a:lnTo>
                    <a:pt x="75" y="1388"/>
                  </a:lnTo>
                  <a:lnTo>
                    <a:pt x="80" y="1388"/>
                  </a:lnTo>
                  <a:lnTo>
                    <a:pt x="84" y="1387"/>
                  </a:lnTo>
                  <a:lnTo>
                    <a:pt x="89" y="1386"/>
                  </a:lnTo>
                  <a:lnTo>
                    <a:pt x="93" y="1386"/>
                  </a:lnTo>
                  <a:lnTo>
                    <a:pt x="98" y="1385"/>
                  </a:lnTo>
                  <a:lnTo>
                    <a:pt x="102" y="1383"/>
                  </a:lnTo>
                  <a:lnTo>
                    <a:pt x="107" y="1383"/>
                  </a:lnTo>
                  <a:lnTo>
                    <a:pt x="112" y="1382"/>
                  </a:lnTo>
                  <a:lnTo>
                    <a:pt x="116" y="1381"/>
                  </a:lnTo>
                  <a:lnTo>
                    <a:pt x="121" y="1381"/>
                  </a:lnTo>
                  <a:lnTo>
                    <a:pt x="125" y="1380"/>
                  </a:lnTo>
                  <a:lnTo>
                    <a:pt x="130" y="1378"/>
                  </a:lnTo>
                  <a:lnTo>
                    <a:pt x="134" y="1377"/>
                  </a:lnTo>
                  <a:lnTo>
                    <a:pt x="139" y="1376"/>
                  </a:lnTo>
                  <a:lnTo>
                    <a:pt x="143" y="1375"/>
                  </a:lnTo>
                  <a:lnTo>
                    <a:pt x="148" y="1374"/>
                  </a:lnTo>
                  <a:lnTo>
                    <a:pt x="153" y="1374"/>
                  </a:lnTo>
                  <a:lnTo>
                    <a:pt x="157" y="1372"/>
                  </a:lnTo>
                  <a:lnTo>
                    <a:pt x="162" y="1371"/>
                  </a:lnTo>
                  <a:lnTo>
                    <a:pt x="165" y="1370"/>
                  </a:lnTo>
                  <a:lnTo>
                    <a:pt x="170" y="1369"/>
                  </a:lnTo>
                  <a:lnTo>
                    <a:pt x="174" y="1367"/>
                  </a:lnTo>
                  <a:lnTo>
                    <a:pt x="179" y="1366"/>
                  </a:lnTo>
                  <a:lnTo>
                    <a:pt x="183" y="1365"/>
                  </a:lnTo>
                  <a:lnTo>
                    <a:pt x="188" y="1364"/>
                  </a:lnTo>
                  <a:lnTo>
                    <a:pt x="192" y="1363"/>
                  </a:lnTo>
                  <a:lnTo>
                    <a:pt x="197" y="1361"/>
                  </a:lnTo>
                  <a:lnTo>
                    <a:pt x="202" y="1360"/>
                  </a:lnTo>
                  <a:lnTo>
                    <a:pt x="206" y="1358"/>
                  </a:lnTo>
                  <a:lnTo>
                    <a:pt x="211" y="1356"/>
                  </a:lnTo>
                  <a:lnTo>
                    <a:pt x="215" y="1355"/>
                  </a:lnTo>
                  <a:lnTo>
                    <a:pt x="220" y="1354"/>
                  </a:lnTo>
                  <a:lnTo>
                    <a:pt x="224" y="1352"/>
                  </a:lnTo>
                  <a:lnTo>
                    <a:pt x="229" y="1352"/>
                  </a:lnTo>
                  <a:lnTo>
                    <a:pt x="233" y="1349"/>
                  </a:lnTo>
                  <a:lnTo>
                    <a:pt x="238" y="1348"/>
                  </a:lnTo>
                  <a:lnTo>
                    <a:pt x="243" y="1347"/>
                  </a:lnTo>
                  <a:lnTo>
                    <a:pt x="247" y="1344"/>
                  </a:lnTo>
                  <a:lnTo>
                    <a:pt x="251" y="1343"/>
                  </a:lnTo>
                  <a:lnTo>
                    <a:pt x="255" y="1340"/>
                  </a:lnTo>
                  <a:lnTo>
                    <a:pt x="260" y="1339"/>
                  </a:lnTo>
                  <a:lnTo>
                    <a:pt x="264" y="1337"/>
                  </a:lnTo>
                  <a:lnTo>
                    <a:pt x="269" y="1336"/>
                  </a:lnTo>
                  <a:lnTo>
                    <a:pt x="273" y="1333"/>
                  </a:lnTo>
                  <a:lnTo>
                    <a:pt x="278" y="1331"/>
                  </a:lnTo>
                  <a:lnTo>
                    <a:pt x="282" y="1329"/>
                  </a:lnTo>
                  <a:lnTo>
                    <a:pt x="287" y="1327"/>
                  </a:lnTo>
                  <a:lnTo>
                    <a:pt x="292" y="1325"/>
                  </a:lnTo>
                  <a:lnTo>
                    <a:pt x="296" y="1323"/>
                  </a:lnTo>
                  <a:lnTo>
                    <a:pt x="301" y="1321"/>
                  </a:lnTo>
                  <a:lnTo>
                    <a:pt x="305" y="1318"/>
                  </a:lnTo>
                  <a:lnTo>
                    <a:pt x="310" y="1316"/>
                  </a:lnTo>
                  <a:lnTo>
                    <a:pt x="314" y="1314"/>
                  </a:lnTo>
                  <a:lnTo>
                    <a:pt x="319" y="1311"/>
                  </a:lnTo>
                  <a:lnTo>
                    <a:pt x="322" y="1310"/>
                  </a:lnTo>
                  <a:lnTo>
                    <a:pt x="327" y="1306"/>
                  </a:lnTo>
                  <a:lnTo>
                    <a:pt x="331" y="1304"/>
                  </a:lnTo>
                  <a:lnTo>
                    <a:pt x="336" y="1302"/>
                  </a:lnTo>
                  <a:lnTo>
                    <a:pt x="340" y="1299"/>
                  </a:lnTo>
                  <a:lnTo>
                    <a:pt x="345" y="1296"/>
                  </a:lnTo>
                  <a:lnTo>
                    <a:pt x="350" y="1294"/>
                  </a:lnTo>
                  <a:lnTo>
                    <a:pt x="354" y="1291"/>
                  </a:lnTo>
                  <a:lnTo>
                    <a:pt x="359" y="1289"/>
                  </a:lnTo>
                  <a:lnTo>
                    <a:pt x="363" y="1285"/>
                  </a:lnTo>
                  <a:lnTo>
                    <a:pt x="368" y="1283"/>
                  </a:lnTo>
                  <a:lnTo>
                    <a:pt x="372" y="1279"/>
                  </a:lnTo>
                  <a:lnTo>
                    <a:pt x="377" y="1277"/>
                  </a:lnTo>
                  <a:lnTo>
                    <a:pt x="381" y="1274"/>
                  </a:lnTo>
                  <a:lnTo>
                    <a:pt x="386" y="1271"/>
                  </a:lnTo>
                  <a:lnTo>
                    <a:pt x="391" y="1268"/>
                  </a:lnTo>
                  <a:lnTo>
                    <a:pt x="394" y="1265"/>
                  </a:lnTo>
                  <a:lnTo>
                    <a:pt x="399" y="1262"/>
                  </a:lnTo>
                  <a:lnTo>
                    <a:pt x="403" y="1258"/>
                  </a:lnTo>
                  <a:lnTo>
                    <a:pt x="408" y="1255"/>
                  </a:lnTo>
                  <a:lnTo>
                    <a:pt x="412" y="1252"/>
                  </a:lnTo>
                  <a:lnTo>
                    <a:pt x="417" y="1249"/>
                  </a:lnTo>
                  <a:lnTo>
                    <a:pt x="421" y="1245"/>
                  </a:lnTo>
                  <a:lnTo>
                    <a:pt x="426" y="1241"/>
                  </a:lnTo>
                  <a:lnTo>
                    <a:pt x="430" y="1238"/>
                  </a:lnTo>
                  <a:lnTo>
                    <a:pt x="435" y="1234"/>
                  </a:lnTo>
                  <a:lnTo>
                    <a:pt x="440" y="1230"/>
                  </a:lnTo>
                  <a:lnTo>
                    <a:pt x="444" y="1227"/>
                  </a:lnTo>
                  <a:lnTo>
                    <a:pt x="449" y="1223"/>
                  </a:lnTo>
                  <a:lnTo>
                    <a:pt x="453" y="1219"/>
                  </a:lnTo>
                  <a:lnTo>
                    <a:pt x="458" y="1216"/>
                  </a:lnTo>
                  <a:lnTo>
                    <a:pt x="462" y="1211"/>
                  </a:lnTo>
                  <a:lnTo>
                    <a:pt x="467" y="1207"/>
                  </a:lnTo>
                  <a:lnTo>
                    <a:pt x="471" y="1203"/>
                  </a:lnTo>
                  <a:lnTo>
                    <a:pt x="476" y="1200"/>
                  </a:lnTo>
                  <a:lnTo>
                    <a:pt x="481" y="1195"/>
                  </a:lnTo>
                  <a:lnTo>
                    <a:pt x="485" y="1191"/>
                  </a:lnTo>
                  <a:lnTo>
                    <a:pt x="489" y="1186"/>
                  </a:lnTo>
                  <a:lnTo>
                    <a:pt x="493" y="1181"/>
                  </a:lnTo>
                  <a:lnTo>
                    <a:pt x="498" y="1178"/>
                  </a:lnTo>
                  <a:lnTo>
                    <a:pt x="502" y="1173"/>
                  </a:lnTo>
                  <a:lnTo>
                    <a:pt x="507" y="1168"/>
                  </a:lnTo>
                  <a:lnTo>
                    <a:pt x="511" y="1163"/>
                  </a:lnTo>
                  <a:lnTo>
                    <a:pt x="516" y="1159"/>
                  </a:lnTo>
                  <a:lnTo>
                    <a:pt x="520" y="1154"/>
                  </a:lnTo>
                  <a:lnTo>
                    <a:pt x="525" y="1149"/>
                  </a:lnTo>
                  <a:lnTo>
                    <a:pt x="530" y="1144"/>
                  </a:lnTo>
                  <a:lnTo>
                    <a:pt x="534" y="1140"/>
                  </a:lnTo>
                  <a:lnTo>
                    <a:pt x="539" y="1135"/>
                  </a:lnTo>
                  <a:lnTo>
                    <a:pt x="543" y="1130"/>
                  </a:lnTo>
                  <a:lnTo>
                    <a:pt x="548" y="1125"/>
                  </a:lnTo>
                  <a:lnTo>
                    <a:pt x="552" y="1119"/>
                  </a:lnTo>
                  <a:lnTo>
                    <a:pt x="557" y="1114"/>
                  </a:lnTo>
                  <a:lnTo>
                    <a:pt x="561" y="1109"/>
                  </a:lnTo>
                  <a:lnTo>
                    <a:pt x="565" y="1103"/>
                  </a:lnTo>
                  <a:lnTo>
                    <a:pt x="569" y="1098"/>
                  </a:lnTo>
                  <a:lnTo>
                    <a:pt x="574" y="1092"/>
                  </a:lnTo>
                  <a:lnTo>
                    <a:pt x="579" y="1087"/>
                  </a:lnTo>
                  <a:lnTo>
                    <a:pt x="583" y="1081"/>
                  </a:lnTo>
                  <a:lnTo>
                    <a:pt x="588" y="1075"/>
                  </a:lnTo>
                  <a:lnTo>
                    <a:pt x="592" y="1070"/>
                  </a:lnTo>
                  <a:lnTo>
                    <a:pt x="597" y="1064"/>
                  </a:lnTo>
                  <a:lnTo>
                    <a:pt x="601" y="1057"/>
                  </a:lnTo>
                  <a:lnTo>
                    <a:pt x="606" y="1051"/>
                  </a:lnTo>
                  <a:lnTo>
                    <a:pt x="610" y="1046"/>
                  </a:lnTo>
                  <a:lnTo>
                    <a:pt x="615" y="1040"/>
                  </a:lnTo>
                  <a:lnTo>
                    <a:pt x="620" y="1033"/>
                  </a:lnTo>
                  <a:lnTo>
                    <a:pt x="624" y="1027"/>
                  </a:lnTo>
                  <a:lnTo>
                    <a:pt x="629" y="1021"/>
                  </a:lnTo>
                  <a:lnTo>
                    <a:pt x="633" y="1015"/>
                  </a:lnTo>
                  <a:lnTo>
                    <a:pt x="637" y="1008"/>
                  </a:lnTo>
                  <a:lnTo>
                    <a:pt x="641" y="1001"/>
                  </a:lnTo>
                  <a:lnTo>
                    <a:pt x="646" y="995"/>
                  </a:lnTo>
                  <a:lnTo>
                    <a:pt x="650" y="989"/>
                  </a:lnTo>
                  <a:lnTo>
                    <a:pt x="655" y="981"/>
                  </a:lnTo>
                  <a:lnTo>
                    <a:pt x="659" y="975"/>
                  </a:lnTo>
                  <a:lnTo>
                    <a:pt x="664" y="969"/>
                  </a:lnTo>
                  <a:lnTo>
                    <a:pt x="668" y="962"/>
                  </a:lnTo>
                  <a:lnTo>
                    <a:pt x="673" y="955"/>
                  </a:lnTo>
                  <a:lnTo>
                    <a:pt x="678" y="948"/>
                  </a:lnTo>
                  <a:lnTo>
                    <a:pt x="682" y="941"/>
                  </a:lnTo>
                  <a:lnTo>
                    <a:pt x="687" y="934"/>
                  </a:lnTo>
                  <a:lnTo>
                    <a:pt x="691" y="926"/>
                  </a:lnTo>
                  <a:lnTo>
                    <a:pt x="696" y="920"/>
                  </a:lnTo>
                  <a:lnTo>
                    <a:pt x="700" y="913"/>
                  </a:lnTo>
                  <a:lnTo>
                    <a:pt x="705" y="905"/>
                  </a:lnTo>
                  <a:lnTo>
                    <a:pt x="709" y="898"/>
                  </a:lnTo>
                  <a:lnTo>
                    <a:pt x="714" y="891"/>
                  </a:lnTo>
                  <a:lnTo>
                    <a:pt x="719" y="883"/>
                  </a:lnTo>
                  <a:lnTo>
                    <a:pt x="722" y="876"/>
                  </a:lnTo>
                  <a:lnTo>
                    <a:pt x="727" y="869"/>
                  </a:lnTo>
                  <a:lnTo>
                    <a:pt x="731" y="861"/>
                  </a:lnTo>
                  <a:lnTo>
                    <a:pt x="736" y="853"/>
                  </a:lnTo>
                  <a:lnTo>
                    <a:pt x="740" y="845"/>
                  </a:lnTo>
                  <a:lnTo>
                    <a:pt x="745" y="838"/>
                  </a:lnTo>
                  <a:lnTo>
                    <a:pt x="749" y="831"/>
                  </a:lnTo>
                  <a:lnTo>
                    <a:pt x="754" y="822"/>
                  </a:lnTo>
                  <a:lnTo>
                    <a:pt x="758" y="815"/>
                  </a:lnTo>
                  <a:lnTo>
                    <a:pt x="763" y="806"/>
                  </a:lnTo>
                  <a:lnTo>
                    <a:pt x="768" y="799"/>
                  </a:lnTo>
                  <a:lnTo>
                    <a:pt x="772" y="790"/>
                  </a:lnTo>
                  <a:lnTo>
                    <a:pt x="777" y="783"/>
                  </a:lnTo>
                  <a:lnTo>
                    <a:pt x="781" y="774"/>
                  </a:lnTo>
                  <a:lnTo>
                    <a:pt x="786" y="766"/>
                  </a:lnTo>
                  <a:lnTo>
                    <a:pt x="790" y="758"/>
                  </a:lnTo>
                  <a:lnTo>
                    <a:pt x="795" y="750"/>
                  </a:lnTo>
                  <a:lnTo>
                    <a:pt x="799" y="743"/>
                  </a:lnTo>
                  <a:lnTo>
                    <a:pt x="804" y="734"/>
                  </a:lnTo>
                  <a:lnTo>
                    <a:pt x="807" y="725"/>
                  </a:lnTo>
                  <a:lnTo>
                    <a:pt x="812" y="717"/>
                  </a:lnTo>
                  <a:lnTo>
                    <a:pt x="817" y="709"/>
                  </a:lnTo>
                  <a:lnTo>
                    <a:pt x="821" y="701"/>
                  </a:lnTo>
                  <a:lnTo>
                    <a:pt x="826" y="692"/>
                  </a:lnTo>
                  <a:lnTo>
                    <a:pt x="830" y="684"/>
                  </a:lnTo>
                  <a:lnTo>
                    <a:pt x="835" y="675"/>
                  </a:lnTo>
                  <a:lnTo>
                    <a:pt x="839" y="667"/>
                  </a:lnTo>
                  <a:lnTo>
                    <a:pt x="844" y="659"/>
                  </a:lnTo>
                  <a:lnTo>
                    <a:pt x="848" y="651"/>
                  </a:lnTo>
                  <a:lnTo>
                    <a:pt x="853" y="642"/>
                  </a:lnTo>
                  <a:lnTo>
                    <a:pt x="858" y="633"/>
                  </a:lnTo>
                  <a:lnTo>
                    <a:pt x="862" y="625"/>
                  </a:lnTo>
                  <a:lnTo>
                    <a:pt x="867" y="616"/>
                  </a:lnTo>
                  <a:lnTo>
                    <a:pt x="871" y="608"/>
                  </a:lnTo>
                  <a:lnTo>
                    <a:pt x="876" y="599"/>
                  </a:lnTo>
                  <a:lnTo>
                    <a:pt x="879" y="591"/>
                  </a:lnTo>
                  <a:lnTo>
                    <a:pt x="884" y="582"/>
                  </a:lnTo>
                  <a:lnTo>
                    <a:pt x="888" y="573"/>
                  </a:lnTo>
                  <a:lnTo>
                    <a:pt x="893" y="565"/>
                  </a:lnTo>
                  <a:lnTo>
                    <a:pt x="897" y="556"/>
                  </a:lnTo>
                  <a:lnTo>
                    <a:pt x="902" y="548"/>
                  </a:lnTo>
                  <a:lnTo>
                    <a:pt x="906" y="539"/>
                  </a:lnTo>
                  <a:lnTo>
                    <a:pt x="911" y="531"/>
                  </a:lnTo>
                  <a:lnTo>
                    <a:pt x="916" y="522"/>
                  </a:lnTo>
                  <a:lnTo>
                    <a:pt x="920" y="513"/>
                  </a:lnTo>
                  <a:lnTo>
                    <a:pt x="925" y="505"/>
                  </a:lnTo>
                  <a:lnTo>
                    <a:pt x="929" y="496"/>
                  </a:lnTo>
                  <a:lnTo>
                    <a:pt x="934" y="488"/>
                  </a:lnTo>
                  <a:lnTo>
                    <a:pt x="938" y="479"/>
                  </a:lnTo>
                  <a:lnTo>
                    <a:pt x="943" y="471"/>
                  </a:lnTo>
                  <a:lnTo>
                    <a:pt x="947" y="462"/>
                  </a:lnTo>
                  <a:lnTo>
                    <a:pt x="952" y="453"/>
                  </a:lnTo>
                  <a:lnTo>
                    <a:pt x="955" y="445"/>
                  </a:lnTo>
                  <a:lnTo>
                    <a:pt x="960" y="436"/>
                  </a:lnTo>
                  <a:lnTo>
                    <a:pt x="965" y="429"/>
                  </a:lnTo>
                  <a:lnTo>
                    <a:pt x="969" y="420"/>
                  </a:lnTo>
                  <a:lnTo>
                    <a:pt x="974" y="412"/>
                  </a:lnTo>
                  <a:lnTo>
                    <a:pt x="978" y="403"/>
                  </a:lnTo>
                  <a:lnTo>
                    <a:pt x="983" y="395"/>
                  </a:lnTo>
                  <a:lnTo>
                    <a:pt x="987" y="387"/>
                  </a:lnTo>
                  <a:lnTo>
                    <a:pt x="992" y="379"/>
                  </a:lnTo>
                  <a:lnTo>
                    <a:pt x="996" y="370"/>
                  </a:lnTo>
                  <a:lnTo>
                    <a:pt x="1001" y="363"/>
                  </a:lnTo>
                  <a:lnTo>
                    <a:pt x="1006" y="354"/>
                  </a:lnTo>
                  <a:lnTo>
                    <a:pt x="1010" y="347"/>
                  </a:lnTo>
                  <a:lnTo>
                    <a:pt x="1015" y="338"/>
                  </a:lnTo>
                  <a:lnTo>
                    <a:pt x="1019" y="330"/>
                  </a:lnTo>
                  <a:lnTo>
                    <a:pt x="1024" y="322"/>
                  </a:lnTo>
                  <a:lnTo>
                    <a:pt x="1028" y="315"/>
                  </a:lnTo>
                  <a:lnTo>
                    <a:pt x="1033" y="306"/>
                  </a:lnTo>
                  <a:lnTo>
                    <a:pt x="1037" y="299"/>
                  </a:lnTo>
                  <a:lnTo>
                    <a:pt x="1042" y="292"/>
                  </a:lnTo>
                  <a:lnTo>
                    <a:pt x="1045" y="283"/>
                  </a:lnTo>
                  <a:lnTo>
                    <a:pt x="1050" y="276"/>
                  </a:lnTo>
                  <a:lnTo>
                    <a:pt x="1055" y="268"/>
                  </a:lnTo>
                  <a:lnTo>
                    <a:pt x="1059" y="261"/>
                  </a:lnTo>
                  <a:lnTo>
                    <a:pt x="1064" y="254"/>
                  </a:lnTo>
                  <a:lnTo>
                    <a:pt x="1068" y="246"/>
                  </a:lnTo>
                  <a:lnTo>
                    <a:pt x="1073" y="240"/>
                  </a:lnTo>
                  <a:lnTo>
                    <a:pt x="1077" y="233"/>
                  </a:lnTo>
                  <a:lnTo>
                    <a:pt x="1082" y="225"/>
                  </a:lnTo>
                  <a:lnTo>
                    <a:pt x="1086" y="218"/>
                  </a:lnTo>
                  <a:lnTo>
                    <a:pt x="1091" y="212"/>
                  </a:lnTo>
                  <a:lnTo>
                    <a:pt x="1096" y="205"/>
                  </a:lnTo>
                  <a:lnTo>
                    <a:pt x="1100" y="198"/>
                  </a:lnTo>
                  <a:lnTo>
                    <a:pt x="1105" y="191"/>
                  </a:lnTo>
                  <a:lnTo>
                    <a:pt x="1109" y="185"/>
                  </a:lnTo>
                  <a:lnTo>
                    <a:pt x="1114" y="178"/>
                  </a:lnTo>
                  <a:lnTo>
                    <a:pt x="1118" y="172"/>
                  </a:lnTo>
                  <a:lnTo>
                    <a:pt x="1122" y="165"/>
                  </a:lnTo>
                  <a:lnTo>
                    <a:pt x="1126" y="159"/>
                  </a:lnTo>
                  <a:lnTo>
                    <a:pt x="1131" y="153"/>
                  </a:lnTo>
                  <a:lnTo>
                    <a:pt x="1135" y="147"/>
                  </a:lnTo>
                  <a:lnTo>
                    <a:pt x="1140" y="141"/>
                  </a:lnTo>
                  <a:lnTo>
                    <a:pt x="1144" y="136"/>
                  </a:lnTo>
                  <a:lnTo>
                    <a:pt x="1149" y="130"/>
                  </a:lnTo>
                  <a:lnTo>
                    <a:pt x="1154" y="124"/>
                  </a:lnTo>
                  <a:lnTo>
                    <a:pt x="1158" y="119"/>
                  </a:lnTo>
                  <a:lnTo>
                    <a:pt x="1163" y="113"/>
                  </a:lnTo>
                  <a:lnTo>
                    <a:pt x="1167" y="108"/>
                  </a:lnTo>
                  <a:lnTo>
                    <a:pt x="1172" y="103"/>
                  </a:lnTo>
                  <a:lnTo>
                    <a:pt x="1176" y="98"/>
                  </a:lnTo>
                  <a:lnTo>
                    <a:pt x="1181" y="93"/>
                  </a:lnTo>
                  <a:lnTo>
                    <a:pt x="1185" y="88"/>
                  </a:lnTo>
                  <a:lnTo>
                    <a:pt x="1190" y="83"/>
                  </a:lnTo>
                  <a:lnTo>
                    <a:pt x="1193" y="78"/>
                  </a:lnTo>
                  <a:lnTo>
                    <a:pt x="1198" y="75"/>
                  </a:lnTo>
                  <a:lnTo>
                    <a:pt x="1203" y="70"/>
                  </a:lnTo>
                  <a:lnTo>
                    <a:pt x="1207" y="66"/>
                  </a:lnTo>
                  <a:lnTo>
                    <a:pt x="1212" y="61"/>
                  </a:lnTo>
                  <a:lnTo>
                    <a:pt x="1216" y="58"/>
                  </a:lnTo>
                  <a:lnTo>
                    <a:pt x="1221" y="54"/>
                  </a:lnTo>
                  <a:lnTo>
                    <a:pt x="1225" y="50"/>
                  </a:lnTo>
                  <a:lnTo>
                    <a:pt x="1230" y="47"/>
                  </a:lnTo>
                  <a:lnTo>
                    <a:pt x="1234" y="43"/>
                  </a:lnTo>
                  <a:lnTo>
                    <a:pt x="1239" y="39"/>
                  </a:lnTo>
                  <a:lnTo>
                    <a:pt x="1244" y="37"/>
                  </a:lnTo>
                  <a:lnTo>
                    <a:pt x="1248" y="33"/>
                  </a:lnTo>
                  <a:lnTo>
                    <a:pt x="1253" y="29"/>
                  </a:lnTo>
                  <a:lnTo>
                    <a:pt x="1257" y="27"/>
                  </a:lnTo>
                  <a:lnTo>
                    <a:pt x="1262" y="25"/>
                  </a:lnTo>
                  <a:lnTo>
                    <a:pt x="1266" y="22"/>
                  </a:lnTo>
                  <a:lnTo>
                    <a:pt x="1271" y="20"/>
                  </a:lnTo>
                  <a:lnTo>
                    <a:pt x="1275" y="17"/>
                  </a:lnTo>
                  <a:lnTo>
                    <a:pt x="1279" y="15"/>
                  </a:lnTo>
                  <a:lnTo>
                    <a:pt x="1283" y="13"/>
                  </a:lnTo>
                  <a:lnTo>
                    <a:pt x="1288" y="11"/>
                  </a:lnTo>
                  <a:lnTo>
                    <a:pt x="1293" y="10"/>
                  </a:lnTo>
                  <a:lnTo>
                    <a:pt x="1297" y="7"/>
                  </a:lnTo>
                  <a:lnTo>
                    <a:pt x="1302" y="6"/>
                  </a:lnTo>
                  <a:lnTo>
                    <a:pt x="1306" y="5"/>
                  </a:lnTo>
                  <a:lnTo>
                    <a:pt x="1311" y="4"/>
                  </a:lnTo>
                  <a:lnTo>
                    <a:pt x="1315" y="2"/>
                  </a:lnTo>
                  <a:lnTo>
                    <a:pt x="1320" y="1"/>
                  </a:lnTo>
                  <a:lnTo>
                    <a:pt x="1324" y="1"/>
                  </a:lnTo>
                  <a:lnTo>
                    <a:pt x="1329" y="1"/>
                  </a:lnTo>
                  <a:lnTo>
                    <a:pt x="1334" y="0"/>
                  </a:lnTo>
                  <a:lnTo>
                    <a:pt x="1338" y="0"/>
                  </a:lnTo>
                  <a:lnTo>
                    <a:pt x="1343" y="0"/>
                  </a:lnTo>
                  <a:lnTo>
                    <a:pt x="1347" y="0"/>
                  </a:lnTo>
                  <a:lnTo>
                    <a:pt x="1352" y="0"/>
                  </a:lnTo>
                  <a:lnTo>
                    <a:pt x="1356" y="0"/>
                  </a:lnTo>
                  <a:lnTo>
                    <a:pt x="1361" y="0"/>
                  </a:lnTo>
                  <a:lnTo>
                    <a:pt x="1364" y="1"/>
                  </a:lnTo>
                  <a:lnTo>
                    <a:pt x="1369" y="1"/>
                  </a:lnTo>
                  <a:lnTo>
                    <a:pt x="1373" y="1"/>
                  </a:lnTo>
                  <a:lnTo>
                    <a:pt x="1378" y="2"/>
                  </a:lnTo>
                  <a:lnTo>
                    <a:pt x="1382" y="4"/>
                  </a:lnTo>
                  <a:lnTo>
                    <a:pt x="1387" y="5"/>
                  </a:lnTo>
                  <a:lnTo>
                    <a:pt x="1392" y="6"/>
                  </a:lnTo>
                  <a:lnTo>
                    <a:pt x="1396" y="7"/>
                  </a:lnTo>
                  <a:lnTo>
                    <a:pt x="1401" y="10"/>
                  </a:lnTo>
                  <a:lnTo>
                    <a:pt x="1405" y="11"/>
                  </a:lnTo>
                  <a:lnTo>
                    <a:pt x="1410" y="13"/>
                  </a:lnTo>
                  <a:lnTo>
                    <a:pt x="1414" y="15"/>
                  </a:lnTo>
                  <a:lnTo>
                    <a:pt x="1419" y="17"/>
                  </a:lnTo>
                  <a:lnTo>
                    <a:pt x="1423" y="20"/>
                  </a:lnTo>
                  <a:lnTo>
                    <a:pt x="1428" y="22"/>
                  </a:lnTo>
                  <a:lnTo>
                    <a:pt x="1433" y="25"/>
                  </a:lnTo>
                  <a:lnTo>
                    <a:pt x="1436" y="27"/>
                  </a:lnTo>
                  <a:lnTo>
                    <a:pt x="1441" y="29"/>
                  </a:lnTo>
                  <a:lnTo>
                    <a:pt x="1445" y="33"/>
                  </a:lnTo>
                  <a:lnTo>
                    <a:pt x="1450" y="37"/>
                  </a:lnTo>
                  <a:lnTo>
                    <a:pt x="1454" y="39"/>
                  </a:lnTo>
                  <a:lnTo>
                    <a:pt x="1459" y="43"/>
                  </a:lnTo>
                  <a:lnTo>
                    <a:pt x="1463" y="47"/>
                  </a:lnTo>
                  <a:lnTo>
                    <a:pt x="1468" y="50"/>
                  </a:lnTo>
                  <a:lnTo>
                    <a:pt x="1472" y="54"/>
                  </a:lnTo>
                  <a:lnTo>
                    <a:pt x="1477" y="58"/>
                  </a:lnTo>
                  <a:lnTo>
                    <a:pt x="1482" y="61"/>
                  </a:lnTo>
                  <a:lnTo>
                    <a:pt x="1486" y="66"/>
                  </a:lnTo>
                  <a:lnTo>
                    <a:pt x="1491" y="70"/>
                  </a:lnTo>
                  <a:lnTo>
                    <a:pt x="1495" y="75"/>
                  </a:lnTo>
                  <a:lnTo>
                    <a:pt x="1500" y="78"/>
                  </a:lnTo>
                  <a:lnTo>
                    <a:pt x="1504" y="83"/>
                  </a:lnTo>
                  <a:lnTo>
                    <a:pt x="1509" y="88"/>
                  </a:lnTo>
                  <a:lnTo>
                    <a:pt x="1512" y="93"/>
                  </a:lnTo>
                  <a:lnTo>
                    <a:pt x="1517" y="98"/>
                  </a:lnTo>
                  <a:lnTo>
                    <a:pt x="1521" y="103"/>
                  </a:lnTo>
                  <a:lnTo>
                    <a:pt x="1526" y="108"/>
                  </a:lnTo>
                  <a:lnTo>
                    <a:pt x="1531" y="113"/>
                  </a:lnTo>
                  <a:lnTo>
                    <a:pt x="1535" y="119"/>
                  </a:lnTo>
                  <a:lnTo>
                    <a:pt x="1540" y="124"/>
                  </a:lnTo>
                  <a:lnTo>
                    <a:pt x="1544" y="130"/>
                  </a:lnTo>
                  <a:lnTo>
                    <a:pt x="1549" y="136"/>
                  </a:lnTo>
                  <a:lnTo>
                    <a:pt x="1553" y="141"/>
                  </a:lnTo>
                  <a:lnTo>
                    <a:pt x="1558" y="147"/>
                  </a:lnTo>
                  <a:lnTo>
                    <a:pt x="1562" y="153"/>
                  </a:lnTo>
                  <a:lnTo>
                    <a:pt x="1567" y="159"/>
                  </a:lnTo>
                  <a:lnTo>
                    <a:pt x="1572" y="165"/>
                  </a:lnTo>
                  <a:lnTo>
                    <a:pt x="1576" y="172"/>
                  </a:lnTo>
                  <a:lnTo>
                    <a:pt x="1581" y="178"/>
                  </a:lnTo>
                  <a:lnTo>
                    <a:pt x="1585" y="185"/>
                  </a:lnTo>
                  <a:lnTo>
                    <a:pt x="1590" y="191"/>
                  </a:lnTo>
                  <a:lnTo>
                    <a:pt x="1594" y="198"/>
                  </a:lnTo>
                  <a:lnTo>
                    <a:pt x="1599" y="205"/>
                  </a:lnTo>
                  <a:lnTo>
                    <a:pt x="1602" y="212"/>
                  </a:lnTo>
                  <a:lnTo>
                    <a:pt x="1607" y="218"/>
                  </a:lnTo>
                  <a:lnTo>
                    <a:pt x="1611" y="225"/>
                  </a:lnTo>
                  <a:lnTo>
                    <a:pt x="1616" y="233"/>
                  </a:lnTo>
                  <a:lnTo>
                    <a:pt x="1620" y="240"/>
                  </a:lnTo>
                  <a:lnTo>
                    <a:pt x="1625" y="246"/>
                  </a:lnTo>
                  <a:lnTo>
                    <a:pt x="1630" y="254"/>
                  </a:lnTo>
                  <a:lnTo>
                    <a:pt x="1634" y="261"/>
                  </a:lnTo>
                  <a:lnTo>
                    <a:pt x="1639" y="268"/>
                  </a:lnTo>
                  <a:lnTo>
                    <a:pt x="1643" y="276"/>
                  </a:lnTo>
                  <a:lnTo>
                    <a:pt x="1648" y="283"/>
                  </a:lnTo>
                  <a:lnTo>
                    <a:pt x="1652" y="292"/>
                  </a:lnTo>
                  <a:lnTo>
                    <a:pt x="1657" y="299"/>
                  </a:lnTo>
                  <a:lnTo>
                    <a:pt x="1661" y="306"/>
                  </a:lnTo>
                  <a:lnTo>
                    <a:pt x="1666" y="315"/>
                  </a:lnTo>
                  <a:lnTo>
                    <a:pt x="1671" y="322"/>
                  </a:lnTo>
                  <a:lnTo>
                    <a:pt x="1675" y="330"/>
                  </a:lnTo>
                  <a:lnTo>
                    <a:pt x="1679" y="338"/>
                  </a:lnTo>
                  <a:lnTo>
                    <a:pt x="1683" y="347"/>
                  </a:lnTo>
                  <a:lnTo>
                    <a:pt x="1688" y="354"/>
                  </a:lnTo>
                  <a:lnTo>
                    <a:pt x="1692" y="363"/>
                  </a:lnTo>
                  <a:lnTo>
                    <a:pt x="1697" y="370"/>
                  </a:lnTo>
                  <a:lnTo>
                    <a:pt x="1701" y="379"/>
                  </a:lnTo>
                  <a:lnTo>
                    <a:pt x="1706" y="387"/>
                  </a:lnTo>
                  <a:lnTo>
                    <a:pt x="1710" y="395"/>
                  </a:lnTo>
                  <a:lnTo>
                    <a:pt x="1715" y="403"/>
                  </a:lnTo>
                  <a:lnTo>
                    <a:pt x="1720" y="412"/>
                  </a:lnTo>
                  <a:lnTo>
                    <a:pt x="1724" y="420"/>
                  </a:lnTo>
                  <a:lnTo>
                    <a:pt x="1729" y="429"/>
                  </a:lnTo>
                  <a:lnTo>
                    <a:pt x="1733" y="436"/>
                  </a:lnTo>
                  <a:lnTo>
                    <a:pt x="1738" y="445"/>
                  </a:lnTo>
                  <a:lnTo>
                    <a:pt x="1742" y="453"/>
                  </a:lnTo>
                  <a:lnTo>
                    <a:pt x="1747" y="462"/>
                  </a:lnTo>
                  <a:lnTo>
                    <a:pt x="1750" y="471"/>
                  </a:lnTo>
                  <a:lnTo>
                    <a:pt x="1755" y="479"/>
                  </a:lnTo>
                  <a:lnTo>
                    <a:pt x="1759" y="488"/>
                  </a:lnTo>
                  <a:lnTo>
                    <a:pt x="1764" y="496"/>
                  </a:lnTo>
                  <a:lnTo>
                    <a:pt x="1769" y="505"/>
                  </a:lnTo>
                  <a:lnTo>
                    <a:pt x="1773" y="513"/>
                  </a:lnTo>
                  <a:lnTo>
                    <a:pt x="1778" y="522"/>
                  </a:lnTo>
                  <a:lnTo>
                    <a:pt x="1782" y="531"/>
                  </a:lnTo>
                  <a:lnTo>
                    <a:pt x="1787" y="539"/>
                  </a:lnTo>
                  <a:lnTo>
                    <a:pt x="1791" y="548"/>
                  </a:lnTo>
                  <a:lnTo>
                    <a:pt x="1796" y="556"/>
                  </a:lnTo>
                  <a:lnTo>
                    <a:pt x="1800" y="565"/>
                  </a:lnTo>
                  <a:lnTo>
                    <a:pt x="1805" y="573"/>
                  </a:lnTo>
                  <a:lnTo>
                    <a:pt x="1810" y="582"/>
                  </a:lnTo>
                  <a:lnTo>
                    <a:pt x="1814" y="591"/>
                  </a:lnTo>
                  <a:lnTo>
                    <a:pt x="1819" y="599"/>
                  </a:lnTo>
                  <a:lnTo>
                    <a:pt x="1823" y="608"/>
                  </a:lnTo>
                  <a:lnTo>
                    <a:pt x="1828" y="616"/>
                  </a:lnTo>
                  <a:lnTo>
                    <a:pt x="1832" y="625"/>
                  </a:lnTo>
                  <a:lnTo>
                    <a:pt x="1836" y="633"/>
                  </a:lnTo>
                  <a:lnTo>
                    <a:pt x="1840" y="642"/>
                  </a:lnTo>
                  <a:lnTo>
                    <a:pt x="1845" y="651"/>
                  </a:lnTo>
                  <a:lnTo>
                    <a:pt x="1849" y="659"/>
                  </a:lnTo>
                  <a:lnTo>
                    <a:pt x="1854" y="667"/>
                  </a:lnTo>
                  <a:lnTo>
                    <a:pt x="1859" y="675"/>
                  </a:lnTo>
                  <a:lnTo>
                    <a:pt x="1863" y="684"/>
                  </a:lnTo>
                  <a:lnTo>
                    <a:pt x="1868" y="692"/>
                  </a:lnTo>
                  <a:lnTo>
                    <a:pt x="1872" y="701"/>
                  </a:lnTo>
                  <a:lnTo>
                    <a:pt x="1877" y="709"/>
                  </a:lnTo>
                  <a:lnTo>
                    <a:pt x="1881" y="717"/>
                  </a:lnTo>
                  <a:lnTo>
                    <a:pt x="1886" y="725"/>
                  </a:lnTo>
                  <a:lnTo>
                    <a:pt x="1890" y="734"/>
                  </a:lnTo>
                  <a:lnTo>
                    <a:pt x="1895" y="743"/>
                  </a:lnTo>
                  <a:lnTo>
                    <a:pt x="1900" y="750"/>
                  </a:lnTo>
                  <a:lnTo>
                    <a:pt x="1904" y="758"/>
                  </a:lnTo>
                  <a:lnTo>
                    <a:pt x="1909" y="766"/>
                  </a:lnTo>
                  <a:lnTo>
                    <a:pt x="1913" y="774"/>
                  </a:lnTo>
                  <a:lnTo>
                    <a:pt x="1918" y="783"/>
                  </a:lnTo>
                  <a:lnTo>
                    <a:pt x="1921" y="790"/>
                  </a:lnTo>
                  <a:lnTo>
                    <a:pt x="1926" y="799"/>
                  </a:lnTo>
                  <a:lnTo>
                    <a:pt x="1930" y="806"/>
                  </a:lnTo>
                  <a:lnTo>
                    <a:pt x="1935" y="815"/>
                  </a:lnTo>
                  <a:lnTo>
                    <a:pt x="1939" y="822"/>
                  </a:lnTo>
                  <a:lnTo>
                    <a:pt x="1944" y="831"/>
                  </a:lnTo>
                  <a:lnTo>
                    <a:pt x="1948" y="838"/>
                  </a:lnTo>
                  <a:lnTo>
                    <a:pt x="1953" y="845"/>
                  </a:lnTo>
                  <a:lnTo>
                    <a:pt x="1958" y="853"/>
                  </a:lnTo>
                  <a:lnTo>
                    <a:pt x="1962" y="861"/>
                  </a:lnTo>
                  <a:lnTo>
                    <a:pt x="1967" y="869"/>
                  </a:lnTo>
                  <a:lnTo>
                    <a:pt x="1971" y="876"/>
                  </a:lnTo>
                  <a:lnTo>
                    <a:pt x="1976" y="883"/>
                  </a:lnTo>
                  <a:lnTo>
                    <a:pt x="1980" y="891"/>
                  </a:lnTo>
                  <a:lnTo>
                    <a:pt x="1985" y="898"/>
                  </a:lnTo>
                  <a:lnTo>
                    <a:pt x="1989" y="905"/>
                  </a:lnTo>
                  <a:lnTo>
                    <a:pt x="1993" y="913"/>
                  </a:lnTo>
                  <a:lnTo>
                    <a:pt x="1997" y="920"/>
                  </a:lnTo>
                  <a:lnTo>
                    <a:pt x="2002" y="926"/>
                  </a:lnTo>
                  <a:lnTo>
                    <a:pt x="2007" y="934"/>
                  </a:lnTo>
                  <a:lnTo>
                    <a:pt x="2011" y="941"/>
                  </a:lnTo>
                  <a:lnTo>
                    <a:pt x="2016" y="948"/>
                  </a:lnTo>
                  <a:lnTo>
                    <a:pt x="2020" y="955"/>
                  </a:lnTo>
                  <a:lnTo>
                    <a:pt x="2025" y="962"/>
                  </a:lnTo>
                  <a:lnTo>
                    <a:pt x="2029" y="969"/>
                  </a:lnTo>
                  <a:lnTo>
                    <a:pt x="2034" y="975"/>
                  </a:lnTo>
                  <a:lnTo>
                    <a:pt x="2038" y="981"/>
                  </a:lnTo>
                  <a:lnTo>
                    <a:pt x="2043" y="989"/>
                  </a:lnTo>
                  <a:lnTo>
                    <a:pt x="2048" y="995"/>
                  </a:lnTo>
                  <a:lnTo>
                    <a:pt x="2052" y="1001"/>
                  </a:lnTo>
                  <a:lnTo>
                    <a:pt x="2057" y="1008"/>
                  </a:lnTo>
                  <a:lnTo>
                    <a:pt x="2061" y="1015"/>
                  </a:lnTo>
                  <a:lnTo>
                    <a:pt x="2066" y="1021"/>
                  </a:lnTo>
                  <a:lnTo>
                    <a:pt x="2069" y="1027"/>
                  </a:lnTo>
                  <a:lnTo>
                    <a:pt x="2074" y="1033"/>
                  </a:lnTo>
                  <a:lnTo>
                    <a:pt x="2078" y="1040"/>
                  </a:lnTo>
                  <a:lnTo>
                    <a:pt x="2083" y="1046"/>
                  </a:lnTo>
                  <a:lnTo>
                    <a:pt x="2087" y="1051"/>
                  </a:lnTo>
                  <a:lnTo>
                    <a:pt x="2092" y="1057"/>
                  </a:lnTo>
                  <a:lnTo>
                    <a:pt x="2097" y="1064"/>
                  </a:lnTo>
                  <a:lnTo>
                    <a:pt x="2101" y="1070"/>
                  </a:lnTo>
                  <a:lnTo>
                    <a:pt x="2106" y="1075"/>
                  </a:lnTo>
                  <a:lnTo>
                    <a:pt x="2110" y="1081"/>
                  </a:lnTo>
                  <a:lnTo>
                    <a:pt x="2115" y="1087"/>
                  </a:lnTo>
                  <a:lnTo>
                    <a:pt x="2119" y="1092"/>
                  </a:lnTo>
                  <a:lnTo>
                    <a:pt x="2124" y="1098"/>
                  </a:lnTo>
                  <a:lnTo>
                    <a:pt x="2128" y="1103"/>
                  </a:lnTo>
                  <a:lnTo>
                    <a:pt x="2133" y="1109"/>
                  </a:lnTo>
                  <a:lnTo>
                    <a:pt x="2138" y="1114"/>
                  </a:lnTo>
                  <a:lnTo>
                    <a:pt x="2142" y="1119"/>
                  </a:lnTo>
                  <a:lnTo>
                    <a:pt x="2147" y="1125"/>
                  </a:lnTo>
                  <a:lnTo>
                    <a:pt x="2151" y="1130"/>
                  </a:lnTo>
                  <a:lnTo>
                    <a:pt x="2156" y="1135"/>
                  </a:lnTo>
                  <a:lnTo>
                    <a:pt x="2160" y="1140"/>
                  </a:lnTo>
                  <a:lnTo>
                    <a:pt x="2164" y="1144"/>
                  </a:lnTo>
                  <a:lnTo>
                    <a:pt x="2168" y="1149"/>
                  </a:lnTo>
                  <a:lnTo>
                    <a:pt x="2173" y="1154"/>
                  </a:lnTo>
                  <a:lnTo>
                    <a:pt x="2177" y="1159"/>
                  </a:lnTo>
                  <a:lnTo>
                    <a:pt x="2182" y="1163"/>
                  </a:lnTo>
                  <a:lnTo>
                    <a:pt x="2186" y="1168"/>
                  </a:lnTo>
                  <a:lnTo>
                    <a:pt x="2191" y="1173"/>
                  </a:lnTo>
                  <a:lnTo>
                    <a:pt x="2196" y="1178"/>
                  </a:lnTo>
                  <a:lnTo>
                    <a:pt x="2200" y="1181"/>
                  </a:lnTo>
                  <a:lnTo>
                    <a:pt x="2205" y="1186"/>
                  </a:lnTo>
                  <a:lnTo>
                    <a:pt x="2209" y="1191"/>
                  </a:lnTo>
                  <a:lnTo>
                    <a:pt x="2214" y="1195"/>
                  </a:lnTo>
                  <a:lnTo>
                    <a:pt x="2218" y="1200"/>
                  </a:lnTo>
                  <a:lnTo>
                    <a:pt x="2223" y="1203"/>
                  </a:lnTo>
                  <a:lnTo>
                    <a:pt x="2227" y="1207"/>
                  </a:lnTo>
                  <a:lnTo>
                    <a:pt x="2232" y="1211"/>
                  </a:lnTo>
                  <a:lnTo>
                    <a:pt x="2235" y="1216"/>
                  </a:lnTo>
                  <a:lnTo>
                    <a:pt x="2240" y="1219"/>
                  </a:lnTo>
                  <a:lnTo>
                    <a:pt x="2240" y="1414"/>
                  </a:lnTo>
                  <a:lnTo>
                    <a:pt x="2235" y="1414"/>
                  </a:lnTo>
                  <a:lnTo>
                    <a:pt x="2232" y="1414"/>
                  </a:lnTo>
                  <a:lnTo>
                    <a:pt x="2227" y="1414"/>
                  </a:lnTo>
                  <a:lnTo>
                    <a:pt x="2223" y="1414"/>
                  </a:lnTo>
                  <a:lnTo>
                    <a:pt x="2218" y="1414"/>
                  </a:lnTo>
                  <a:lnTo>
                    <a:pt x="2214" y="1414"/>
                  </a:lnTo>
                  <a:lnTo>
                    <a:pt x="2209" y="1414"/>
                  </a:lnTo>
                  <a:lnTo>
                    <a:pt x="2205" y="1414"/>
                  </a:lnTo>
                  <a:lnTo>
                    <a:pt x="2200" y="1414"/>
                  </a:lnTo>
                  <a:lnTo>
                    <a:pt x="2196" y="1414"/>
                  </a:lnTo>
                  <a:lnTo>
                    <a:pt x="2191" y="1414"/>
                  </a:lnTo>
                  <a:lnTo>
                    <a:pt x="2186" y="1414"/>
                  </a:lnTo>
                  <a:lnTo>
                    <a:pt x="2182" y="1414"/>
                  </a:lnTo>
                  <a:lnTo>
                    <a:pt x="2177" y="1414"/>
                  </a:lnTo>
                  <a:lnTo>
                    <a:pt x="2173" y="1414"/>
                  </a:lnTo>
                  <a:lnTo>
                    <a:pt x="2168" y="1414"/>
                  </a:lnTo>
                  <a:lnTo>
                    <a:pt x="2164" y="1414"/>
                  </a:lnTo>
                  <a:lnTo>
                    <a:pt x="2160" y="1414"/>
                  </a:lnTo>
                  <a:lnTo>
                    <a:pt x="2156" y="1414"/>
                  </a:lnTo>
                  <a:lnTo>
                    <a:pt x="2151" y="1414"/>
                  </a:lnTo>
                  <a:lnTo>
                    <a:pt x="2147" y="1414"/>
                  </a:lnTo>
                  <a:lnTo>
                    <a:pt x="2142" y="1414"/>
                  </a:lnTo>
                  <a:lnTo>
                    <a:pt x="2138" y="1414"/>
                  </a:lnTo>
                  <a:lnTo>
                    <a:pt x="2133" y="1414"/>
                  </a:lnTo>
                  <a:lnTo>
                    <a:pt x="2128" y="1414"/>
                  </a:lnTo>
                  <a:lnTo>
                    <a:pt x="2124" y="1414"/>
                  </a:lnTo>
                  <a:lnTo>
                    <a:pt x="2119" y="1414"/>
                  </a:lnTo>
                  <a:lnTo>
                    <a:pt x="2115" y="1414"/>
                  </a:lnTo>
                  <a:lnTo>
                    <a:pt x="2110" y="1414"/>
                  </a:lnTo>
                  <a:lnTo>
                    <a:pt x="2106" y="1414"/>
                  </a:lnTo>
                  <a:lnTo>
                    <a:pt x="2101" y="1414"/>
                  </a:lnTo>
                  <a:lnTo>
                    <a:pt x="2097" y="1414"/>
                  </a:lnTo>
                  <a:lnTo>
                    <a:pt x="2092" y="1414"/>
                  </a:lnTo>
                  <a:lnTo>
                    <a:pt x="2087" y="1414"/>
                  </a:lnTo>
                  <a:lnTo>
                    <a:pt x="2083" y="1414"/>
                  </a:lnTo>
                  <a:lnTo>
                    <a:pt x="2078" y="1414"/>
                  </a:lnTo>
                  <a:lnTo>
                    <a:pt x="2074" y="1414"/>
                  </a:lnTo>
                  <a:lnTo>
                    <a:pt x="2069" y="1414"/>
                  </a:lnTo>
                  <a:lnTo>
                    <a:pt x="2066" y="1414"/>
                  </a:lnTo>
                  <a:lnTo>
                    <a:pt x="2061" y="1414"/>
                  </a:lnTo>
                  <a:lnTo>
                    <a:pt x="2057" y="1414"/>
                  </a:lnTo>
                  <a:lnTo>
                    <a:pt x="2052" y="1414"/>
                  </a:lnTo>
                  <a:lnTo>
                    <a:pt x="2048" y="1414"/>
                  </a:lnTo>
                  <a:lnTo>
                    <a:pt x="2043" y="1414"/>
                  </a:lnTo>
                  <a:lnTo>
                    <a:pt x="2038" y="1414"/>
                  </a:lnTo>
                  <a:lnTo>
                    <a:pt x="2034" y="1414"/>
                  </a:lnTo>
                  <a:lnTo>
                    <a:pt x="2029" y="1414"/>
                  </a:lnTo>
                  <a:lnTo>
                    <a:pt x="2025" y="1414"/>
                  </a:lnTo>
                  <a:lnTo>
                    <a:pt x="2020" y="1414"/>
                  </a:lnTo>
                  <a:lnTo>
                    <a:pt x="2016" y="1414"/>
                  </a:lnTo>
                  <a:lnTo>
                    <a:pt x="2011" y="1414"/>
                  </a:lnTo>
                  <a:lnTo>
                    <a:pt x="2007" y="1414"/>
                  </a:lnTo>
                  <a:lnTo>
                    <a:pt x="2002" y="1414"/>
                  </a:lnTo>
                  <a:lnTo>
                    <a:pt x="1997" y="1414"/>
                  </a:lnTo>
                  <a:lnTo>
                    <a:pt x="1993" y="1414"/>
                  </a:lnTo>
                  <a:lnTo>
                    <a:pt x="1989" y="1414"/>
                  </a:lnTo>
                  <a:lnTo>
                    <a:pt x="1985" y="1414"/>
                  </a:lnTo>
                  <a:lnTo>
                    <a:pt x="1980" y="1414"/>
                  </a:lnTo>
                  <a:lnTo>
                    <a:pt x="1976" y="1414"/>
                  </a:lnTo>
                  <a:lnTo>
                    <a:pt x="1971" y="1414"/>
                  </a:lnTo>
                  <a:lnTo>
                    <a:pt x="1967" y="1414"/>
                  </a:lnTo>
                  <a:lnTo>
                    <a:pt x="1962" y="1414"/>
                  </a:lnTo>
                  <a:lnTo>
                    <a:pt x="1958" y="1414"/>
                  </a:lnTo>
                  <a:lnTo>
                    <a:pt x="1953" y="1414"/>
                  </a:lnTo>
                  <a:lnTo>
                    <a:pt x="1948" y="1414"/>
                  </a:lnTo>
                  <a:lnTo>
                    <a:pt x="1944" y="1414"/>
                  </a:lnTo>
                  <a:lnTo>
                    <a:pt x="1939" y="1414"/>
                  </a:lnTo>
                  <a:lnTo>
                    <a:pt x="1935" y="1414"/>
                  </a:lnTo>
                  <a:lnTo>
                    <a:pt x="1930" y="1414"/>
                  </a:lnTo>
                  <a:lnTo>
                    <a:pt x="1926" y="1414"/>
                  </a:lnTo>
                  <a:lnTo>
                    <a:pt x="1921" y="1414"/>
                  </a:lnTo>
                  <a:lnTo>
                    <a:pt x="1918" y="1414"/>
                  </a:lnTo>
                  <a:lnTo>
                    <a:pt x="1913" y="1414"/>
                  </a:lnTo>
                  <a:lnTo>
                    <a:pt x="1909" y="1414"/>
                  </a:lnTo>
                  <a:lnTo>
                    <a:pt x="1904" y="1414"/>
                  </a:lnTo>
                  <a:lnTo>
                    <a:pt x="1900" y="1414"/>
                  </a:lnTo>
                  <a:lnTo>
                    <a:pt x="1895" y="1414"/>
                  </a:lnTo>
                  <a:lnTo>
                    <a:pt x="1890" y="1414"/>
                  </a:lnTo>
                  <a:lnTo>
                    <a:pt x="1886" y="1414"/>
                  </a:lnTo>
                  <a:lnTo>
                    <a:pt x="1881" y="1414"/>
                  </a:lnTo>
                  <a:lnTo>
                    <a:pt x="1877" y="1414"/>
                  </a:lnTo>
                  <a:lnTo>
                    <a:pt x="1872" y="1414"/>
                  </a:lnTo>
                  <a:lnTo>
                    <a:pt x="1868" y="1414"/>
                  </a:lnTo>
                  <a:lnTo>
                    <a:pt x="1863" y="1414"/>
                  </a:lnTo>
                  <a:lnTo>
                    <a:pt x="1859" y="1414"/>
                  </a:lnTo>
                  <a:lnTo>
                    <a:pt x="1854" y="1414"/>
                  </a:lnTo>
                  <a:lnTo>
                    <a:pt x="1849" y="1414"/>
                  </a:lnTo>
                  <a:lnTo>
                    <a:pt x="1845" y="1414"/>
                  </a:lnTo>
                  <a:lnTo>
                    <a:pt x="1840" y="1414"/>
                  </a:lnTo>
                  <a:lnTo>
                    <a:pt x="1836" y="1414"/>
                  </a:lnTo>
                  <a:lnTo>
                    <a:pt x="1832" y="1414"/>
                  </a:lnTo>
                  <a:lnTo>
                    <a:pt x="1828" y="1414"/>
                  </a:lnTo>
                  <a:lnTo>
                    <a:pt x="1823" y="1414"/>
                  </a:lnTo>
                  <a:lnTo>
                    <a:pt x="1819" y="1414"/>
                  </a:lnTo>
                  <a:lnTo>
                    <a:pt x="1814" y="1414"/>
                  </a:lnTo>
                  <a:lnTo>
                    <a:pt x="1810" y="1414"/>
                  </a:lnTo>
                  <a:lnTo>
                    <a:pt x="1805" y="1414"/>
                  </a:lnTo>
                  <a:lnTo>
                    <a:pt x="1800" y="1414"/>
                  </a:lnTo>
                  <a:lnTo>
                    <a:pt x="1796" y="1414"/>
                  </a:lnTo>
                  <a:lnTo>
                    <a:pt x="1791" y="1414"/>
                  </a:lnTo>
                  <a:lnTo>
                    <a:pt x="1787" y="1414"/>
                  </a:lnTo>
                  <a:lnTo>
                    <a:pt x="1782" y="1414"/>
                  </a:lnTo>
                  <a:lnTo>
                    <a:pt x="1778" y="1414"/>
                  </a:lnTo>
                  <a:lnTo>
                    <a:pt x="1773" y="1414"/>
                  </a:lnTo>
                  <a:lnTo>
                    <a:pt x="1769" y="1414"/>
                  </a:lnTo>
                  <a:lnTo>
                    <a:pt x="1764" y="1414"/>
                  </a:lnTo>
                  <a:lnTo>
                    <a:pt x="1759" y="1414"/>
                  </a:lnTo>
                  <a:lnTo>
                    <a:pt x="1755" y="1414"/>
                  </a:lnTo>
                  <a:lnTo>
                    <a:pt x="1750" y="1414"/>
                  </a:lnTo>
                  <a:lnTo>
                    <a:pt x="1747" y="1414"/>
                  </a:lnTo>
                  <a:lnTo>
                    <a:pt x="1742" y="1414"/>
                  </a:lnTo>
                  <a:lnTo>
                    <a:pt x="1738" y="1414"/>
                  </a:lnTo>
                  <a:lnTo>
                    <a:pt x="1733" y="1414"/>
                  </a:lnTo>
                  <a:lnTo>
                    <a:pt x="1729" y="1414"/>
                  </a:lnTo>
                  <a:lnTo>
                    <a:pt x="1724" y="1414"/>
                  </a:lnTo>
                  <a:lnTo>
                    <a:pt x="1720" y="1414"/>
                  </a:lnTo>
                  <a:lnTo>
                    <a:pt x="1715" y="1414"/>
                  </a:lnTo>
                  <a:lnTo>
                    <a:pt x="1710" y="1414"/>
                  </a:lnTo>
                  <a:lnTo>
                    <a:pt x="1706" y="1414"/>
                  </a:lnTo>
                  <a:lnTo>
                    <a:pt x="1701" y="1414"/>
                  </a:lnTo>
                  <a:lnTo>
                    <a:pt x="1697" y="1414"/>
                  </a:lnTo>
                  <a:lnTo>
                    <a:pt x="1692" y="1414"/>
                  </a:lnTo>
                  <a:lnTo>
                    <a:pt x="1688" y="1414"/>
                  </a:lnTo>
                  <a:lnTo>
                    <a:pt x="1683" y="1414"/>
                  </a:lnTo>
                  <a:lnTo>
                    <a:pt x="1679" y="1414"/>
                  </a:lnTo>
                  <a:lnTo>
                    <a:pt x="1675" y="1414"/>
                  </a:lnTo>
                  <a:lnTo>
                    <a:pt x="1671" y="1414"/>
                  </a:lnTo>
                  <a:lnTo>
                    <a:pt x="1666" y="1414"/>
                  </a:lnTo>
                  <a:lnTo>
                    <a:pt x="1661" y="1414"/>
                  </a:lnTo>
                  <a:lnTo>
                    <a:pt x="1657" y="1414"/>
                  </a:lnTo>
                  <a:lnTo>
                    <a:pt x="1652" y="1414"/>
                  </a:lnTo>
                  <a:lnTo>
                    <a:pt x="1648" y="1414"/>
                  </a:lnTo>
                  <a:lnTo>
                    <a:pt x="1643" y="1414"/>
                  </a:lnTo>
                  <a:lnTo>
                    <a:pt x="1639" y="1414"/>
                  </a:lnTo>
                  <a:lnTo>
                    <a:pt x="1634" y="1414"/>
                  </a:lnTo>
                  <a:lnTo>
                    <a:pt x="1630" y="1414"/>
                  </a:lnTo>
                  <a:lnTo>
                    <a:pt x="1625" y="1414"/>
                  </a:lnTo>
                  <a:lnTo>
                    <a:pt x="1620" y="1414"/>
                  </a:lnTo>
                  <a:lnTo>
                    <a:pt x="1616" y="1414"/>
                  </a:lnTo>
                  <a:lnTo>
                    <a:pt x="1611" y="1414"/>
                  </a:lnTo>
                  <a:lnTo>
                    <a:pt x="1607" y="1414"/>
                  </a:lnTo>
                  <a:lnTo>
                    <a:pt x="1602" y="1414"/>
                  </a:lnTo>
                  <a:lnTo>
                    <a:pt x="1599" y="1414"/>
                  </a:lnTo>
                  <a:lnTo>
                    <a:pt x="1594" y="1414"/>
                  </a:lnTo>
                  <a:lnTo>
                    <a:pt x="1590" y="1414"/>
                  </a:lnTo>
                  <a:lnTo>
                    <a:pt x="1585" y="1414"/>
                  </a:lnTo>
                  <a:lnTo>
                    <a:pt x="1581" y="1414"/>
                  </a:lnTo>
                  <a:lnTo>
                    <a:pt x="1576" y="1414"/>
                  </a:lnTo>
                  <a:lnTo>
                    <a:pt x="1572" y="1414"/>
                  </a:lnTo>
                  <a:lnTo>
                    <a:pt x="1567" y="1414"/>
                  </a:lnTo>
                  <a:lnTo>
                    <a:pt x="1562" y="1414"/>
                  </a:lnTo>
                  <a:lnTo>
                    <a:pt x="1558" y="1414"/>
                  </a:lnTo>
                  <a:lnTo>
                    <a:pt x="1553" y="1414"/>
                  </a:lnTo>
                  <a:lnTo>
                    <a:pt x="1549" y="1414"/>
                  </a:lnTo>
                  <a:lnTo>
                    <a:pt x="1544" y="1414"/>
                  </a:lnTo>
                  <a:lnTo>
                    <a:pt x="1540" y="1414"/>
                  </a:lnTo>
                  <a:lnTo>
                    <a:pt x="1535" y="1414"/>
                  </a:lnTo>
                  <a:lnTo>
                    <a:pt x="1531" y="1414"/>
                  </a:lnTo>
                  <a:lnTo>
                    <a:pt x="1526" y="1414"/>
                  </a:lnTo>
                  <a:lnTo>
                    <a:pt x="1521" y="1414"/>
                  </a:lnTo>
                  <a:lnTo>
                    <a:pt x="1517" y="1414"/>
                  </a:lnTo>
                  <a:lnTo>
                    <a:pt x="1512" y="1414"/>
                  </a:lnTo>
                  <a:lnTo>
                    <a:pt x="1509" y="1414"/>
                  </a:lnTo>
                  <a:lnTo>
                    <a:pt x="1504" y="1414"/>
                  </a:lnTo>
                  <a:lnTo>
                    <a:pt x="1500" y="1414"/>
                  </a:lnTo>
                  <a:lnTo>
                    <a:pt x="1495" y="1414"/>
                  </a:lnTo>
                  <a:lnTo>
                    <a:pt x="1491" y="1414"/>
                  </a:lnTo>
                  <a:lnTo>
                    <a:pt x="1486" y="1414"/>
                  </a:lnTo>
                  <a:lnTo>
                    <a:pt x="1482" y="1414"/>
                  </a:lnTo>
                  <a:lnTo>
                    <a:pt x="1477" y="1414"/>
                  </a:lnTo>
                  <a:lnTo>
                    <a:pt x="1472" y="1414"/>
                  </a:lnTo>
                  <a:lnTo>
                    <a:pt x="1468" y="1414"/>
                  </a:lnTo>
                  <a:lnTo>
                    <a:pt x="1463" y="1414"/>
                  </a:lnTo>
                  <a:lnTo>
                    <a:pt x="1459" y="1414"/>
                  </a:lnTo>
                  <a:lnTo>
                    <a:pt x="1454" y="1414"/>
                  </a:lnTo>
                  <a:lnTo>
                    <a:pt x="1450" y="1414"/>
                  </a:lnTo>
                  <a:lnTo>
                    <a:pt x="1445" y="1414"/>
                  </a:lnTo>
                  <a:lnTo>
                    <a:pt x="1441" y="1414"/>
                  </a:lnTo>
                  <a:lnTo>
                    <a:pt x="1436" y="1414"/>
                  </a:lnTo>
                  <a:lnTo>
                    <a:pt x="1433" y="1414"/>
                  </a:lnTo>
                  <a:lnTo>
                    <a:pt x="1428" y="1414"/>
                  </a:lnTo>
                  <a:lnTo>
                    <a:pt x="1423" y="1414"/>
                  </a:lnTo>
                  <a:lnTo>
                    <a:pt x="1419" y="1414"/>
                  </a:lnTo>
                  <a:lnTo>
                    <a:pt x="1414" y="1414"/>
                  </a:lnTo>
                  <a:lnTo>
                    <a:pt x="1410" y="1414"/>
                  </a:lnTo>
                  <a:lnTo>
                    <a:pt x="1405" y="1414"/>
                  </a:lnTo>
                  <a:lnTo>
                    <a:pt x="1401" y="1414"/>
                  </a:lnTo>
                  <a:lnTo>
                    <a:pt x="1396" y="1414"/>
                  </a:lnTo>
                  <a:lnTo>
                    <a:pt x="1392" y="1414"/>
                  </a:lnTo>
                  <a:lnTo>
                    <a:pt x="1387" y="1414"/>
                  </a:lnTo>
                  <a:lnTo>
                    <a:pt x="1382" y="1414"/>
                  </a:lnTo>
                  <a:lnTo>
                    <a:pt x="1378" y="1414"/>
                  </a:lnTo>
                  <a:lnTo>
                    <a:pt x="1373" y="1414"/>
                  </a:lnTo>
                  <a:lnTo>
                    <a:pt x="1369" y="1414"/>
                  </a:lnTo>
                  <a:lnTo>
                    <a:pt x="1364" y="1414"/>
                  </a:lnTo>
                  <a:lnTo>
                    <a:pt x="1361" y="1414"/>
                  </a:lnTo>
                  <a:lnTo>
                    <a:pt x="1356" y="1414"/>
                  </a:lnTo>
                  <a:lnTo>
                    <a:pt x="1352" y="1414"/>
                  </a:lnTo>
                  <a:lnTo>
                    <a:pt x="1347" y="1414"/>
                  </a:lnTo>
                  <a:lnTo>
                    <a:pt x="1343" y="1414"/>
                  </a:lnTo>
                  <a:lnTo>
                    <a:pt x="1338" y="1414"/>
                  </a:lnTo>
                  <a:lnTo>
                    <a:pt x="1334" y="1414"/>
                  </a:lnTo>
                  <a:lnTo>
                    <a:pt x="1329" y="1414"/>
                  </a:lnTo>
                  <a:lnTo>
                    <a:pt x="1324" y="1414"/>
                  </a:lnTo>
                  <a:lnTo>
                    <a:pt x="1320" y="1414"/>
                  </a:lnTo>
                  <a:lnTo>
                    <a:pt x="1315" y="1414"/>
                  </a:lnTo>
                  <a:lnTo>
                    <a:pt x="1311" y="1414"/>
                  </a:lnTo>
                  <a:lnTo>
                    <a:pt x="1306" y="1414"/>
                  </a:lnTo>
                  <a:lnTo>
                    <a:pt x="1302" y="1414"/>
                  </a:lnTo>
                  <a:lnTo>
                    <a:pt x="1297" y="1414"/>
                  </a:lnTo>
                  <a:lnTo>
                    <a:pt x="1293" y="1414"/>
                  </a:lnTo>
                  <a:lnTo>
                    <a:pt x="1288" y="1414"/>
                  </a:lnTo>
                  <a:lnTo>
                    <a:pt x="1283" y="1414"/>
                  </a:lnTo>
                  <a:lnTo>
                    <a:pt x="1279" y="1414"/>
                  </a:lnTo>
                  <a:lnTo>
                    <a:pt x="1275" y="1414"/>
                  </a:lnTo>
                  <a:lnTo>
                    <a:pt x="1271" y="1414"/>
                  </a:lnTo>
                  <a:lnTo>
                    <a:pt x="1266" y="1414"/>
                  </a:lnTo>
                  <a:lnTo>
                    <a:pt x="1262" y="1414"/>
                  </a:lnTo>
                  <a:lnTo>
                    <a:pt x="1257" y="1414"/>
                  </a:lnTo>
                  <a:lnTo>
                    <a:pt x="1253" y="1414"/>
                  </a:lnTo>
                  <a:lnTo>
                    <a:pt x="1248" y="1414"/>
                  </a:lnTo>
                  <a:lnTo>
                    <a:pt x="1244" y="1414"/>
                  </a:lnTo>
                  <a:lnTo>
                    <a:pt x="1239" y="1414"/>
                  </a:lnTo>
                  <a:lnTo>
                    <a:pt x="1234" y="1414"/>
                  </a:lnTo>
                  <a:lnTo>
                    <a:pt x="1230" y="1414"/>
                  </a:lnTo>
                  <a:lnTo>
                    <a:pt x="1225" y="1414"/>
                  </a:lnTo>
                  <a:lnTo>
                    <a:pt x="1221" y="1414"/>
                  </a:lnTo>
                  <a:lnTo>
                    <a:pt x="1216" y="1414"/>
                  </a:lnTo>
                  <a:lnTo>
                    <a:pt x="1212" y="1414"/>
                  </a:lnTo>
                  <a:lnTo>
                    <a:pt x="1207" y="1414"/>
                  </a:lnTo>
                  <a:lnTo>
                    <a:pt x="1203" y="1414"/>
                  </a:lnTo>
                  <a:lnTo>
                    <a:pt x="1198" y="1414"/>
                  </a:lnTo>
                  <a:lnTo>
                    <a:pt x="1193" y="1414"/>
                  </a:lnTo>
                  <a:lnTo>
                    <a:pt x="1190" y="1414"/>
                  </a:lnTo>
                  <a:lnTo>
                    <a:pt x="1185" y="1414"/>
                  </a:lnTo>
                  <a:lnTo>
                    <a:pt x="1181" y="1414"/>
                  </a:lnTo>
                  <a:lnTo>
                    <a:pt x="1176" y="1414"/>
                  </a:lnTo>
                  <a:lnTo>
                    <a:pt x="1172" y="1414"/>
                  </a:lnTo>
                  <a:lnTo>
                    <a:pt x="1167" y="1414"/>
                  </a:lnTo>
                  <a:lnTo>
                    <a:pt x="1163" y="1414"/>
                  </a:lnTo>
                  <a:lnTo>
                    <a:pt x="1158" y="1414"/>
                  </a:lnTo>
                  <a:lnTo>
                    <a:pt x="1154" y="1414"/>
                  </a:lnTo>
                  <a:lnTo>
                    <a:pt x="1149" y="1414"/>
                  </a:lnTo>
                  <a:lnTo>
                    <a:pt x="1144" y="1414"/>
                  </a:lnTo>
                  <a:lnTo>
                    <a:pt x="1140" y="1414"/>
                  </a:lnTo>
                  <a:lnTo>
                    <a:pt x="1135" y="1414"/>
                  </a:lnTo>
                  <a:lnTo>
                    <a:pt x="1131" y="1414"/>
                  </a:lnTo>
                  <a:lnTo>
                    <a:pt x="1126" y="1414"/>
                  </a:lnTo>
                  <a:lnTo>
                    <a:pt x="1122" y="1414"/>
                  </a:lnTo>
                  <a:lnTo>
                    <a:pt x="1118" y="1414"/>
                  </a:lnTo>
                  <a:lnTo>
                    <a:pt x="1114" y="1414"/>
                  </a:lnTo>
                  <a:lnTo>
                    <a:pt x="1109" y="1414"/>
                  </a:lnTo>
                  <a:lnTo>
                    <a:pt x="1105" y="1414"/>
                  </a:lnTo>
                  <a:lnTo>
                    <a:pt x="1100" y="1414"/>
                  </a:lnTo>
                  <a:lnTo>
                    <a:pt x="1096" y="1414"/>
                  </a:lnTo>
                  <a:lnTo>
                    <a:pt x="1091" y="1414"/>
                  </a:lnTo>
                  <a:lnTo>
                    <a:pt x="1086" y="1414"/>
                  </a:lnTo>
                  <a:lnTo>
                    <a:pt x="1082" y="1414"/>
                  </a:lnTo>
                  <a:lnTo>
                    <a:pt x="1077" y="1414"/>
                  </a:lnTo>
                  <a:lnTo>
                    <a:pt x="1073" y="1414"/>
                  </a:lnTo>
                  <a:lnTo>
                    <a:pt x="1068" y="1414"/>
                  </a:lnTo>
                  <a:lnTo>
                    <a:pt x="1064" y="1414"/>
                  </a:lnTo>
                  <a:lnTo>
                    <a:pt x="1059" y="1414"/>
                  </a:lnTo>
                  <a:lnTo>
                    <a:pt x="1055" y="1414"/>
                  </a:lnTo>
                  <a:lnTo>
                    <a:pt x="1050" y="1414"/>
                  </a:lnTo>
                  <a:lnTo>
                    <a:pt x="1045" y="1414"/>
                  </a:lnTo>
                  <a:lnTo>
                    <a:pt x="1042" y="1414"/>
                  </a:lnTo>
                  <a:lnTo>
                    <a:pt x="1037" y="1414"/>
                  </a:lnTo>
                  <a:lnTo>
                    <a:pt x="1033" y="1414"/>
                  </a:lnTo>
                  <a:lnTo>
                    <a:pt x="1028" y="1414"/>
                  </a:lnTo>
                  <a:lnTo>
                    <a:pt x="1024" y="1414"/>
                  </a:lnTo>
                  <a:lnTo>
                    <a:pt x="1019" y="1414"/>
                  </a:lnTo>
                  <a:lnTo>
                    <a:pt x="1015" y="1414"/>
                  </a:lnTo>
                  <a:lnTo>
                    <a:pt x="1010" y="1414"/>
                  </a:lnTo>
                  <a:lnTo>
                    <a:pt x="1006" y="1414"/>
                  </a:lnTo>
                  <a:lnTo>
                    <a:pt x="1001" y="1414"/>
                  </a:lnTo>
                  <a:lnTo>
                    <a:pt x="996" y="1414"/>
                  </a:lnTo>
                  <a:lnTo>
                    <a:pt x="992" y="1414"/>
                  </a:lnTo>
                  <a:lnTo>
                    <a:pt x="987" y="1414"/>
                  </a:lnTo>
                  <a:lnTo>
                    <a:pt x="983" y="1414"/>
                  </a:lnTo>
                  <a:lnTo>
                    <a:pt x="978" y="1414"/>
                  </a:lnTo>
                  <a:lnTo>
                    <a:pt x="974" y="1414"/>
                  </a:lnTo>
                  <a:lnTo>
                    <a:pt x="969" y="1414"/>
                  </a:lnTo>
                  <a:lnTo>
                    <a:pt x="965" y="1414"/>
                  </a:lnTo>
                  <a:lnTo>
                    <a:pt x="960" y="1414"/>
                  </a:lnTo>
                  <a:lnTo>
                    <a:pt x="955" y="1414"/>
                  </a:lnTo>
                  <a:lnTo>
                    <a:pt x="952" y="1414"/>
                  </a:lnTo>
                  <a:lnTo>
                    <a:pt x="947" y="1414"/>
                  </a:lnTo>
                  <a:lnTo>
                    <a:pt x="943" y="1414"/>
                  </a:lnTo>
                  <a:lnTo>
                    <a:pt x="938" y="1414"/>
                  </a:lnTo>
                  <a:lnTo>
                    <a:pt x="934" y="1414"/>
                  </a:lnTo>
                  <a:lnTo>
                    <a:pt x="929" y="1414"/>
                  </a:lnTo>
                  <a:lnTo>
                    <a:pt x="925" y="1414"/>
                  </a:lnTo>
                  <a:lnTo>
                    <a:pt x="920" y="1414"/>
                  </a:lnTo>
                  <a:lnTo>
                    <a:pt x="916" y="1414"/>
                  </a:lnTo>
                  <a:lnTo>
                    <a:pt x="911" y="1414"/>
                  </a:lnTo>
                  <a:lnTo>
                    <a:pt x="906" y="1414"/>
                  </a:lnTo>
                  <a:lnTo>
                    <a:pt x="902" y="1414"/>
                  </a:lnTo>
                  <a:lnTo>
                    <a:pt x="897" y="1414"/>
                  </a:lnTo>
                  <a:lnTo>
                    <a:pt x="893" y="1414"/>
                  </a:lnTo>
                  <a:lnTo>
                    <a:pt x="888" y="1414"/>
                  </a:lnTo>
                  <a:lnTo>
                    <a:pt x="884" y="1414"/>
                  </a:lnTo>
                  <a:lnTo>
                    <a:pt x="879" y="1414"/>
                  </a:lnTo>
                  <a:lnTo>
                    <a:pt x="876" y="1414"/>
                  </a:lnTo>
                  <a:lnTo>
                    <a:pt x="871" y="1414"/>
                  </a:lnTo>
                  <a:lnTo>
                    <a:pt x="867" y="1414"/>
                  </a:lnTo>
                  <a:lnTo>
                    <a:pt x="862" y="1414"/>
                  </a:lnTo>
                  <a:lnTo>
                    <a:pt x="858" y="1414"/>
                  </a:lnTo>
                  <a:lnTo>
                    <a:pt x="853" y="1414"/>
                  </a:lnTo>
                  <a:lnTo>
                    <a:pt x="848" y="1414"/>
                  </a:lnTo>
                  <a:lnTo>
                    <a:pt x="844" y="1414"/>
                  </a:lnTo>
                  <a:lnTo>
                    <a:pt x="839" y="1414"/>
                  </a:lnTo>
                  <a:lnTo>
                    <a:pt x="835" y="1414"/>
                  </a:lnTo>
                  <a:lnTo>
                    <a:pt x="830" y="1414"/>
                  </a:lnTo>
                  <a:lnTo>
                    <a:pt x="826" y="1414"/>
                  </a:lnTo>
                  <a:lnTo>
                    <a:pt x="821" y="1414"/>
                  </a:lnTo>
                  <a:lnTo>
                    <a:pt x="817" y="1414"/>
                  </a:lnTo>
                  <a:lnTo>
                    <a:pt x="812" y="1414"/>
                  </a:lnTo>
                  <a:lnTo>
                    <a:pt x="807" y="1414"/>
                  </a:lnTo>
                  <a:lnTo>
                    <a:pt x="804" y="1414"/>
                  </a:lnTo>
                  <a:lnTo>
                    <a:pt x="799" y="1414"/>
                  </a:lnTo>
                  <a:lnTo>
                    <a:pt x="795" y="1414"/>
                  </a:lnTo>
                  <a:lnTo>
                    <a:pt x="790" y="1414"/>
                  </a:lnTo>
                  <a:lnTo>
                    <a:pt x="786" y="1414"/>
                  </a:lnTo>
                  <a:lnTo>
                    <a:pt x="781" y="1414"/>
                  </a:lnTo>
                  <a:lnTo>
                    <a:pt x="777" y="1414"/>
                  </a:lnTo>
                  <a:lnTo>
                    <a:pt x="772" y="1414"/>
                  </a:lnTo>
                  <a:lnTo>
                    <a:pt x="768" y="1414"/>
                  </a:lnTo>
                  <a:lnTo>
                    <a:pt x="763" y="1414"/>
                  </a:lnTo>
                  <a:lnTo>
                    <a:pt x="758" y="1414"/>
                  </a:lnTo>
                  <a:lnTo>
                    <a:pt x="754" y="1414"/>
                  </a:lnTo>
                  <a:lnTo>
                    <a:pt x="749" y="1414"/>
                  </a:lnTo>
                  <a:lnTo>
                    <a:pt x="745" y="1414"/>
                  </a:lnTo>
                  <a:lnTo>
                    <a:pt x="740" y="1414"/>
                  </a:lnTo>
                  <a:lnTo>
                    <a:pt x="736" y="1414"/>
                  </a:lnTo>
                  <a:lnTo>
                    <a:pt x="731" y="1414"/>
                  </a:lnTo>
                  <a:lnTo>
                    <a:pt x="727" y="1414"/>
                  </a:lnTo>
                  <a:lnTo>
                    <a:pt x="722" y="1414"/>
                  </a:lnTo>
                  <a:lnTo>
                    <a:pt x="719" y="1414"/>
                  </a:lnTo>
                  <a:lnTo>
                    <a:pt x="714" y="1414"/>
                  </a:lnTo>
                  <a:lnTo>
                    <a:pt x="709" y="1414"/>
                  </a:lnTo>
                  <a:lnTo>
                    <a:pt x="705" y="1414"/>
                  </a:lnTo>
                  <a:lnTo>
                    <a:pt x="700" y="1414"/>
                  </a:lnTo>
                  <a:lnTo>
                    <a:pt x="696" y="1414"/>
                  </a:lnTo>
                  <a:lnTo>
                    <a:pt x="691" y="1414"/>
                  </a:lnTo>
                  <a:lnTo>
                    <a:pt x="687" y="1414"/>
                  </a:lnTo>
                  <a:lnTo>
                    <a:pt x="682" y="1414"/>
                  </a:lnTo>
                  <a:lnTo>
                    <a:pt x="678" y="1414"/>
                  </a:lnTo>
                  <a:lnTo>
                    <a:pt x="673" y="1414"/>
                  </a:lnTo>
                  <a:lnTo>
                    <a:pt x="668" y="1414"/>
                  </a:lnTo>
                  <a:lnTo>
                    <a:pt x="664" y="1414"/>
                  </a:lnTo>
                  <a:lnTo>
                    <a:pt x="659" y="1414"/>
                  </a:lnTo>
                  <a:lnTo>
                    <a:pt x="655" y="1414"/>
                  </a:lnTo>
                  <a:lnTo>
                    <a:pt x="650" y="1414"/>
                  </a:lnTo>
                  <a:lnTo>
                    <a:pt x="646" y="1414"/>
                  </a:lnTo>
                  <a:lnTo>
                    <a:pt x="641" y="1414"/>
                  </a:lnTo>
                  <a:lnTo>
                    <a:pt x="637" y="1414"/>
                  </a:lnTo>
                  <a:lnTo>
                    <a:pt x="633" y="1414"/>
                  </a:lnTo>
                  <a:lnTo>
                    <a:pt x="629" y="1414"/>
                  </a:lnTo>
                  <a:lnTo>
                    <a:pt x="624" y="1414"/>
                  </a:lnTo>
                  <a:lnTo>
                    <a:pt x="620" y="1414"/>
                  </a:lnTo>
                  <a:lnTo>
                    <a:pt x="615" y="1414"/>
                  </a:lnTo>
                  <a:lnTo>
                    <a:pt x="610" y="1414"/>
                  </a:lnTo>
                  <a:lnTo>
                    <a:pt x="606" y="1414"/>
                  </a:lnTo>
                  <a:lnTo>
                    <a:pt x="601" y="1414"/>
                  </a:lnTo>
                  <a:lnTo>
                    <a:pt x="597" y="1414"/>
                  </a:lnTo>
                  <a:lnTo>
                    <a:pt x="592" y="1414"/>
                  </a:lnTo>
                  <a:lnTo>
                    <a:pt x="588" y="1414"/>
                  </a:lnTo>
                  <a:lnTo>
                    <a:pt x="583" y="1414"/>
                  </a:lnTo>
                  <a:lnTo>
                    <a:pt x="579" y="1414"/>
                  </a:lnTo>
                  <a:lnTo>
                    <a:pt x="574" y="1414"/>
                  </a:lnTo>
                  <a:lnTo>
                    <a:pt x="569" y="1414"/>
                  </a:lnTo>
                  <a:lnTo>
                    <a:pt x="565" y="1414"/>
                  </a:lnTo>
                  <a:lnTo>
                    <a:pt x="561" y="1414"/>
                  </a:lnTo>
                  <a:lnTo>
                    <a:pt x="557" y="1414"/>
                  </a:lnTo>
                  <a:lnTo>
                    <a:pt x="552" y="1414"/>
                  </a:lnTo>
                  <a:lnTo>
                    <a:pt x="548" y="1414"/>
                  </a:lnTo>
                  <a:lnTo>
                    <a:pt x="543" y="1414"/>
                  </a:lnTo>
                  <a:lnTo>
                    <a:pt x="539" y="1414"/>
                  </a:lnTo>
                  <a:lnTo>
                    <a:pt x="534" y="1414"/>
                  </a:lnTo>
                  <a:lnTo>
                    <a:pt x="530" y="1414"/>
                  </a:lnTo>
                  <a:lnTo>
                    <a:pt x="525" y="1414"/>
                  </a:lnTo>
                  <a:lnTo>
                    <a:pt x="520" y="1414"/>
                  </a:lnTo>
                  <a:lnTo>
                    <a:pt x="516" y="1414"/>
                  </a:lnTo>
                  <a:lnTo>
                    <a:pt x="511" y="1414"/>
                  </a:lnTo>
                  <a:lnTo>
                    <a:pt x="507" y="1414"/>
                  </a:lnTo>
                  <a:lnTo>
                    <a:pt x="502" y="1414"/>
                  </a:lnTo>
                  <a:lnTo>
                    <a:pt x="498" y="1414"/>
                  </a:lnTo>
                  <a:lnTo>
                    <a:pt x="493" y="1414"/>
                  </a:lnTo>
                  <a:lnTo>
                    <a:pt x="489" y="1414"/>
                  </a:lnTo>
                  <a:lnTo>
                    <a:pt x="485" y="1414"/>
                  </a:lnTo>
                  <a:lnTo>
                    <a:pt x="481" y="1414"/>
                  </a:lnTo>
                  <a:lnTo>
                    <a:pt x="476" y="1414"/>
                  </a:lnTo>
                  <a:lnTo>
                    <a:pt x="471" y="1414"/>
                  </a:lnTo>
                  <a:lnTo>
                    <a:pt x="467" y="1414"/>
                  </a:lnTo>
                  <a:lnTo>
                    <a:pt x="462" y="1414"/>
                  </a:lnTo>
                  <a:lnTo>
                    <a:pt x="458" y="1414"/>
                  </a:lnTo>
                  <a:lnTo>
                    <a:pt x="453" y="1414"/>
                  </a:lnTo>
                  <a:lnTo>
                    <a:pt x="449" y="1414"/>
                  </a:lnTo>
                  <a:lnTo>
                    <a:pt x="444" y="1414"/>
                  </a:lnTo>
                  <a:lnTo>
                    <a:pt x="440" y="1414"/>
                  </a:lnTo>
                  <a:lnTo>
                    <a:pt x="435" y="1414"/>
                  </a:lnTo>
                  <a:lnTo>
                    <a:pt x="430" y="1414"/>
                  </a:lnTo>
                  <a:lnTo>
                    <a:pt x="426" y="1414"/>
                  </a:lnTo>
                  <a:lnTo>
                    <a:pt x="421" y="1414"/>
                  </a:lnTo>
                  <a:lnTo>
                    <a:pt x="417" y="1414"/>
                  </a:lnTo>
                  <a:lnTo>
                    <a:pt x="412" y="1414"/>
                  </a:lnTo>
                  <a:lnTo>
                    <a:pt x="408" y="1414"/>
                  </a:lnTo>
                  <a:lnTo>
                    <a:pt x="403" y="1414"/>
                  </a:lnTo>
                  <a:lnTo>
                    <a:pt x="399" y="1414"/>
                  </a:lnTo>
                  <a:lnTo>
                    <a:pt x="394" y="1414"/>
                  </a:lnTo>
                  <a:lnTo>
                    <a:pt x="391" y="1414"/>
                  </a:lnTo>
                  <a:lnTo>
                    <a:pt x="386" y="1414"/>
                  </a:lnTo>
                  <a:lnTo>
                    <a:pt x="381" y="1414"/>
                  </a:lnTo>
                  <a:lnTo>
                    <a:pt x="377" y="1414"/>
                  </a:lnTo>
                  <a:lnTo>
                    <a:pt x="372" y="1414"/>
                  </a:lnTo>
                  <a:lnTo>
                    <a:pt x="368" y="1414"/>
                  </a:lnTo>
                  <a:lnTo>
                    <a:pt x="363" y="1414"/>
                  </a:lnTo>
                  <a:lnTo>
                    <a:pt x="359" y="1414"/>
                  </a:lnTo>
                  <a:lnTo>
                    <a:pt x="354" y="1414"/>
                  </a:lnTo>
                  <a:lnTo>
                    <a:pt x="350" y="1414"/>
                  </a:lnTo>
                  <a:lnTo>
                    <a:pt x="345" y="1414"/>
                  </a:lnTo>
                  <a:lnTo>
                    <a:pt x="340" y="1414"/>
                  </a:lnTo>
                  <a:lnTo>
                    <a:pt x="336" y="1414"/>
                  </a:lnTo>
                  <a:lnTo>
                    <a:pt x="331" y="1414"/>
                  </a:lnTo>
                  <a:lnTo>
                    <a:pt x="327" y="1414"/>
                  </a:lnTo>
                  <a:lnTo>
                    <a:pt x="322" y="1414"/>
                  </a:lnTo>
                  <a:lnTo>
                    <a:pt x="319" y="1414"/>
                  </a:lnTo>
                  <a:lnTo>
                    <a:pt x="314" y="1414"/>
                  </a:lnTo>
                  <a:lnTo>
                    <a:pt x="310" y="1414"/>
                  </a:lnTo>
                  <a:lnTo>
                    <a:pt x="305" y="1414"/>
                  </a:lnTo>
                  <a:lnTo>
                    <a:pt x="301" y="1414"/>
                  </a:lnTo>
                  <a:lnTo>
                    <a:pt x="296" y="1414"/>
                  </a:lnTo>
                  <a:lnTo>
                    <a:pt x="292" y="1414"/>
                  </a:lnTo>
                  <a:lnTo>
                    <a:pt x="287" y="1414"/>
                  </a:lnTo>
                  <a:lnTo>
                    <a:pt x="282" y="1414"/>
                  </a:lnTo>
                  <a:lnTo>
                    <a:pt x="278" y="1414"/>
                  </a:lnTo>
                  <a:lnTo>
                    <a:pt x="273" y="1414"/>
                  </a:lnTo>
                  <a:lnTo>
                    <a:pt x="269" y="1414"/>
                  </a:lnTo>
                  <a:lnTo>
                    <a:pt x="264" y="1414"/>
                  </a:lnTo>
                  <a:lnTo>
                    <a:pt x="260" y="1414"/>
                  </a:lnTo>
                  <a:lnTo>
                    <a:pt x="255" y="1414"/>
                  </a:lnTo>
                  <a:lnTo>
                    <a:pt x="251" y="1414"/>
                  </a:lnTo>
                  <a:lnTo>
                    <a:pt x="247" y="1414"/>
                  </a:lnTo>
                  <a:lnTo>
                    <a:pt x="243" y="1414"/>
                  </a:lnTo>
                  <a:lnTo>
                    <a:pt x="238" y="1414"/>
                  </a:lnTo>
                  <a:lnTo>
                    <a:pt x="233" y="1414"/>
                  </a:lnTo>
                  <a:lnTo>
                    <a:pt x="229" y="1414"/>
                  </a:lnTo>
                  <a:lnTo>
                    <a:pt x="224" y="1414"/>
                  </a:lnTo>
                  <a:lnTo>
                    <a:pt x="220" y="1414"/>
                  </a:lnTo>
                  <a:lnTo>
                    <a:pt x="215" y="1414"/>
                  </a:lnTo>
                  <a:lnTo>
                    <a:pt x="211" y="1414"/>
                  </a:lnTo>
                  <a:lnTo>
                    <a:pt x="206" y="1414"/>
                  </a:lnTo>
                  <a:lnTo>
                    <a:pt x="202" y="1414"/>
                  </a:lnTo>
                  <a:lnTo>
                    <a:pt x="197" y="1414"/>
                  </a:lnTo>
                  <a:lnTo>
                    <a:pt x="192" y="1414"/>
                  </a:lnTo>
                  <a:lnTo>
                    <a:pt x="188" y="1414"/>
                  </a:lnTo>
                  <a:lnTo>
                    <a:pt x="183" y="1414"/>
                  </a:lnTo>
                  <a:lnTo>
                    <a:pt x="179" y="1414"/>
                  </a:lnTo>
                  <a:lnTo>
                    <a:pt x="174" y="1414"/>
                  </a:lnTo>
                  <a:lnTo>
                    <a:pt x="170" y="1414"/>
                  </a:lnTo>
                  <a:lnTo>
                    <a:pt x="165" y="1414"/>
                  </a:lnTo>
                  <a:lnTo>
                    <a:pt x="162" y="1414"/>
                  </a:lnTo>
                  <a:lnTo>
                    <a:pt x="157" y="1414"/>
                  </a:lnTo>
                  <a:lnTo>
                    <a:pt x="153" y="1414"/>
                  </a:lnTo>
                  <a:lnTo>
                    <a:pt x="148" y="1414"/>
                  </a:lnTo>
                  <a:lnTo>
                    <a:pt x="143" y="1414"/>
                  </a:lnTo>
                  <a:lnTo>
                    <a:pt x="139" y="1414"/>
                  </a:lnTo>
                  <a:lnTo>
                    <a:pt x="134" y="1414"/>
                  </a:lnTo>
                  <a:lnTo>
                    <a:pt x="130" y="1414"/>
                  </a:lnTo>
                  <a:lnTo>
                    <a:pt x="125" y="1414"/>
                  </a:lnTo>
                  <a:lnTo>
                    <a:pt x="121" y="1414"/>
                  </a:lnTo>
                  <a:lnTo>
                    <a:pt x="116" y="1414"/>
                  </a:lnTo>
                  <a:lnTo>
                    <a:pt x="112" y="1414"/>
                  </a:lnTo>
                  <a:lnTo>
                    <a:pt x="107" y="1414"/>
                  </a:lnTo>
                  <a:lnTo>
                    <a:pt x="102" y="1414"/>
                  </a:lnTo>
                  <a:lnTo>
                    <a:pt x="98" y="1414"/>
                  </a:lnTo>
                  <a:lnTo>
                    <a:pt x="93" y="1414"/>
                  </a:lnTo>
                  <a:lnTo>
                    <a:pt x="89" y="1414"/>
                  </a:lnTo>
                  <a:lnTo>
                    <a:pt x="84" y="1414"/>
                  </a:lnTo>
                  <a:lnTo>
                    <a:pt x="80" y="1414"/>
                  </a:lnTo>
                  <a:lnTo>
                    <a:pt x="75" y="1414"/>
                  </a:lnTo>
                  <a:lnTo>
                    <a:pt x="72" y="1414"/>
                  </a:lnTo>
                  <a:lnTo>
                    <a:pt x="67" y="1414"/>
                  </a:lnTo>
                  <a:lnTo>
                    <a:pt x="63" y="1414"/>
                  </a:lnTo>
                  <a:lnTo>
                    <a:pt x="58" y="1414"/>
                  </a:lnTo>
                  <a:lnTo>
                    <a:pt x="54" y="1414"/>
                  </a:lnTo>
                  <a:lnTo>
                    <a:pt x="49" y="1414"/>
                  </a:lnTo>
                  <a:lnTo>
                    <a:pt x="44" y="1414"/>
                  </a:lnTo>
                  <a:lnTo>
                    <a:pt x="40" y="1414"/>
                  </a:lnTo>
                  <a:lnTo>
                    <a:pt x="35" y="1414"/>
                  </a:lnTo>
                  <a:lnTo>
                    <a:pt x="31" y="1414"/>
                  </a:lnTo>
                  <a:lnTo>
                    <a:pt x="26" y="1414"/>
                  </a:lnTo>
                  <a:lnTo>
                    <a:pt x="22" y="1414"/>
                  </a:lnTo>
                  <a:lnTo>
                    <a:pt x="17" y="1414"/>
                  </a:lnTo>
                  <a:lnTo>
                    <a:pt x="13" y="1414"/>
                  </a:lnTo>
                  <a:lnTo>
                    <a:pt x="8" y="1414"/>
                  </a:lnTo>
                  <a:lnTo>
                    <a:pt x="5" y="1414"/>
                  </a:lnTo>
                  <a:lnTo>
                    <a:pt x="0" y="1414"/>
                  </a:lnTo>
                  <a:lnTo>
                    <a:pt x="0" y="1399"/>
                  </a:lnTo>
                </a:path>
              </a:pathLst>
            </a:custGeom>
            <a:solidFill>
              <a:srgbClr val="C0C0C0"/>
            </a:solidFill>
            <a:ln w="12700" cap="rnd">
              <a:noFill/>
              <a:round/>
              <a:headEnd/>
              <a:tailEnd/>
            </a:ln>
          </p:spPr>
          <p:txBody>
            <a:bodyPr/>
            <a:lstStyle/>
            <a:p>
              <a:endParaRPr lang="en-US"/>
            </a:p>
          </p:txBody>
        </p:sp>
        <p:sp>
          <p:nvSpPr>
            <p:cNvPr id="17420" name="Freeform 9"/>
            <p:cNvSpPr>
              <a:spLocks/>
            </p:cNvSpPr>
            <p:nvPr/>
          </p:nvSpPr>
          <p:spPr bwMode="auto">
            <a:xfrm>
              <a:off x="4336" y="2682"/>
              <a:ext cx="895" cy="201"/>
            </a:xfrm>
            <a:custGeom>
              <a:avLst/>
              <a:gdLst>
                <a:gd name="T0" fmla="*/ 27 w 895"/>
                <a:gd name="T1" fmla="*/ 200 h 201"/>
                <a:gd name="T2" fmla="*/ 58 w 895"/>
                <a:gd name="T3" fmla="*/ 200 h 201"/>
                <a:gd name="T4" fmla="*/ 90 w 895"/>
                <a:gd name="T5" fmla="*/ 200 h 201"/>
                <a:gd name="T6" fmla="*/ 121 w 895"/>
                <a:gd name="T7" fmla="*/ 200 h 201"/>
                <a:gd name="T8" fmla="*/ 152 w 895"/>
                <a:gd name="T9" fmla="*/ 200 h 201"/>
                <a:gd name="T10" fmla="*/ 184 w 895"/>
                <a:gd name="T11" fmla="*/ 200 h 201"/>
                <a:gd name="T12" fmla="*/ 214 w 895"/>
                <a:gd name="T13" fmla="*/ 200 h 201"/>
                <a:gd name="T14" fmla="*/ 246 w 895"/>
                <a:gd name="T15" fmla="*/ 200 h 201"/>
                <a:gd name="T16" fmla="*/ 276 w 895"/>
                <a:gd name="T17" fmla="*/ 200 h 201"/>
                <a:gd name="T18" fmla="*/ 308 w 895"/>
                <a:gd name="T19" fmla="*/ 200 h 201"/>
                <a:gd name="T20" fmla="*/ 340 w 895"/>
                <a:gd name="T21" fmla="*/ 200 h 201"/>
                <a:gd name="T22" fmla="*/ 371 w 895"/>
                <a:gd name="T23" fmla="*/ 200 h 201"/>
                <a:gd name="T24" fmla="*/ 402 w 895"/>
                <a:gd name="T25" fmla="*/ 200 h 201"/>
                <a:gd name="T26" fmla="*/ 434 w 895"/>
                <a:gd name="T27" fmla="*/ 200 h 201"/>
                <a:gd name="T28" fmla="*/ 465 w 895"/>
                <a:gd name="T29" fmla="*/ 0 h 201"/>
                <a:gd name="T30" fmla="*/ 496 w 895"/>
                <a:gd name="T31" fmla="*/ 28 h 201"/>
                <a:gd name="T32" fmla="*/ 527 w 895"/>
                <a:gd name="T33" fmla="*/ 51 h 201"/>
                <a:gd name="T34" fmla="*/ 559 w 895"/>
                <a:gd name="T35" fmla="*/ 74 h 201"/>
                <a:gd name="T36" fmla="*/ 590 w 895"/>
                <a:gd name="T37" fmla="*/ 91 h 201"/>
                <a:gd name="T38" fmla="*/ 621 w 895"/>
                <a:gd name="T39" fmla="*/ 108 h 201"/>
                <a:gd name="T40" fmla="*/ 653 w 895"/>
                <a:gd name="T41" fmla="*/ 123 h 201"/>
                <a:gd name="T42" fmla="*/ 683 w 895"/>
                <a:gd name="T43" fmla="*/ 135 h 201"/>
                <a:gd name="T44" fmla="*/ 715 w 895"/>
                <a:gd name="T45" fmla="*/ 145 h 201"/>
                <a:gd name="T46" fmla="*/ 747 w 895"/>
                <a:gd name="T47" fmla="*/ 154 h 201"/>
                <a:gd name="T48" fmla="*/ 777 w 895"/>
                <a:gd name="T49" fmla="*/ 162 h 201"/>
                <a:gd name="T50" fmla="*/ 809 w 895"/>
                <a:gd name="T51" fmla="*/ 169 h 201"/>
                <a:gd name="T52" fmla="*/ 840 w 895"/>
                <a:gd name="T53" fmla="*/ 175 h 201"/>
                <a:gd name="T54" fmla="*/ 871 w 895"/>
                <a:gd name="T55" fmla="*/ 180 h 201"/>
                <a:gd name="T56" fmla="*/ 889 w 895"/>
                <a:gd name="T57" fmla="*/ 200 h 201"/>
                <a:gd name="T58" fmla="*/ 858 w 895"/>
                <a:gd name="T59" fmla="*/ 200 h 201"/>
                <a:gd name="T60" fmla="*/ 826 w 895"/>
                <a:gd name="T61" fmla="*/ 200 h 201"/>
                <a:gd name="T62" fmla="*/ 795 w 895"/>
                <a:gd name="T63" fmla="*/ 200 h 201"/>
                <a:gd name="T64" fmla="*/ 764 w 895"/>
                <a:gd name="T65" fmla="*/ 200 h 201"/>
                <a:gd name="T66" fmla="*/ 733 w 895"/>
                <a:gd name="T67" fmla="*/ 200 h 201"/>
                <a:gd name="T68" fmla="*/ 701 w 895"/>
                <a:gd name="T69" fmla="*/ 200 h 201"/>
                <a:gd name="T70" fmla="*/ 671 w 895"/>
                <a:gd name="T71" fmla="*/ 200 h 201"/>
                <a:gd name="T72" fmla="*/ 639 w 895"/>
                <a:gd name="T73" fmla="*/ 200 h 201"/>
                <a:gd name="T74" fmla="*/ 607 w 895"/>
                <a:gd name="T75" fmla="*/ 200 h 201"/>
                <a:gd name="T76" fmla="*/ 577 w 895"/>
                <a:gd name="T77" fmla="*/ 200 h 201"/>
                <a:gd name="T78" fmla="*/ 545 w 895"/>
                <a:gd name="T79" fmla="*/ 200 h 201"/>
                <a:gd name="T80" fmla="*/ 513 w 895"/>
                <a:gd name="T81" fmla="*/ 200 h 201"/>
                <a:gd name="T82" fmla="*/ 483 w 895"/>
                <a:gd name="T83" fmla="*/ 200 h 201"/>
                <a:gd name="T84" fmla="*/ 451 w 895"/>
                <a:gd name="T85" fmla="*/ 200 h 201"/>
                <a:gd name="T86" fmla="*/ 420 w 895"/>
                <a:gd name="T87" fmla="*/ 200 h 201"/>
                <a:gd name="T88" fmla="*/ 389 w 895"/>
                <a:gd name="T89" fmla="*/ 200 h 201"/>
                <a:gd name="T90" fmla="*/ 358 w 895"/>
                <a:gd name="T91" fmla="*/ 200 h 201"/>
                <a:gd name="T92" fmla="*/ 326 w 895"/>
                <a:gd name="T93" fmla="*/ 200 h 201"/>
                <a:gd name="T94" fmla="*/ 295 w 895"/>
                <a:gd name="T95" fmla="*/ 200 h 201"/>
                <a:gd name="T96" fmla="*/ 264 w 895"/>
                <a:gd name="T97" fmla="*/ 200 h 201"/>
                <a:gd name="T98" fmla="*/ 232 w 895"/>
                <a:gd name="T99" fmla="*/ 200 h 201"/>
                <a:gd name="T100" fmla="*/ 201 w 895"/>
                <a:gd name="T101" fmla="*/ 200 h 201"/>
                <a:gd name="T102" fmla="*/ 170 w 895"/>
                <a:gd name="T103" fmla="*/ 200 h 201"/>
                <a:gd name="T104" fmla="*/ 138 w 895"/>
                <a:gd name="T105" fmla="*/ 200 h 201"/>
                <a:gd name="T106" fmla="*/ 108 w 895"/>
                <a:gd name="T107" fmla="*/ 200 h 201"/>
                <a:gd name="T108" fmla="*/ 76 w 895"/>
                <a:gd name="T109" fmla="*/ 200 h 201"/>
                <a:gd name="T110" fmla="*/ 44 w 895"/>
                <a:gd name="T111" fmla="*/ 200 h 201"/>
                <a:gd name="T112" fmla="*/ 14 w 895"/>
                <a:gd name="T113" fmla="*/ 200 h 2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5"/>
                <a:gd name="T172" fmla="*/ 0 h 201"/>
                <a:gd name="T173" fmla="*/ 895 w 895"/>
                <a:gd name="T174" fmla="*/ 201 h 2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5" h="201">
                  <a:moveTo>
                    <a:pt x="0" y="200"/>
                  </a:moveTo>
                  <a:lnTo>
                    <a:pt x="5" y="200"/>
                  </a:lnTo>
                  <a:lnTo>
                    <a:pt x="9" y="200"/>
                  </a:lnTo>
                  <a:lnTo>
                    <a:pt x="14" y="200"/>
                  </a:lnTo>
                  <a:lnTo>
                    <a:pt x="18" y="200"/>
                  </a:lnTo>
                  <a:lnTo>
                    <a:pt x="23" y="200"/>
                  </a:lnTo>
                  <a:lnTo>
                    <a:pt x="27" y="200"/>
                  </a:lnTo>
                  <a:lnTo>
                    <a:pt x="32" y="200"/>
                  </a:lnTo>
                  <a:lnTo>
                    <a:pt x="36" y="200"/>
                  </a:lnTo>
                  <a:lnTo>
                    <a:pt x="40" y="200"/>
                  </a:lnTo>
                  <a:lnTo>
                    <a:pt x="44" y="200"/>
                  </a:lnTo>
                  <a:lnTo>
                    <a:pt x="49" y="200"/>
                  </a:lnTo>
                  <a:lnTo>
                    <a:pt x="53" y="200"/>
                  </a:lnTo>
                  <a:lnTo>
                    <a:pt x="58" y="200"/>
                  </a:lnTo>
                  <a:lnTo>
                    <a:pt x="62" y="200"/>
                  </a:lnTo>
                  <a:lnTo>
                    <a:pt x="67" y="200"/>
                  </a:lnTo>
                  <a:lnTo>
                    <a:pt x="71" y="200"/>
                  </a:lnTo>
                  <a:lnTo>
                    <a:pt x="76" y="200"/>
                  </a:lnTo>
                  <a:lnTo>
                    <a:pt x="80" y="200"/>
                  </a:lnTo>
                  <a:lnTo>
                    <a:pt x="85" y="200"/>
                  </a:lnTo>
                  <a:lnTo>
                    <a:pt x="90" y="200"/>
                  </a:lnTo>
                  <a:lnTo>
                    <a:pt x="94" y="200"/>
                  </a:lnTo>
                  <a:lnTo>
                    <a:pt x="99" y="200"/>
                  </a:lnTo>
                  <a:lnTo>
                    <a:pt x="103" y="200"/>
                  </a:lnTo>
                  <a:lnTo>
                    <a:pt x="108" y="200"/>
                  </a:lnTo>
                  <a:lnTo>
                    <a:pt x="112" y="200"/>
                  </a:lnTo>
                  <a:lnTo>
                    <a:pt x="117" y="200"/>
                  </a:lnTo>
                  <a:lnTo>
                    <a:pt x="121" y="200"/>
                  </a:lnTo>
                  <a:lnTo>
                    <a:pt x="125" y="200"/>
                  </a:lnTo>
                  <a:lnTo>
                    <a:pt x="129" y="200"/>
                  </a:lnTo>
                  <a:lnTo>
                    <a:pt x="134" y="200"/>
                  </a:lnTo>
                  <a:lnTo>
                    <a:pt x="138" y="200"/>
                  </a:lnTo>
                  <a:lnTo>
                    <a:pt x="143" y="200"/>
                  </a:lnTo>
                  <a:lnTo>
                    <a:pt x="147" y="200"/>
                  </a:lnTo>
                  <a:lnTo>
                    <a:pt x="152" y="200"/>
                  </a:lnTo>
                  <a:lnTo>
                    <a:pt x="156" y="200"/>
                  </a:lnTo>
                  <a:lnTo>
                    <a:pt x="161" y="200"/>
                  </a:lnTo>
                  <a:lnTo>
                    <a:pt x="165" y="200"/>
                  </a:lnTo>
                  <a:lnTo>
                    <a:pt x="170" y="200"/>
                  </a:lnTo>
                  <a:lnTo>
                    <a:pt x="174" y="200"/>
                  </a:lnTo>
                  <a:lnTo>
                    <a:pt x="179" y="200"/>
                  </a:lnTo>
                  <a:lnTo>
                    <a:pt x="184" y="200"/>
                  </a:lnTo>
                  <a:lnTo>
                    <a:pt x="188" y="200"/>
                  </a:lnTo>
                  <a:lnTo>
                    <a:pt x="193" y="200"/>
                  </a:lnTo>
                  <a:lnTo>
                    <a:pt x="196" y="200"/>
                  </a:lnTo>
                  <a:lnTo>
                    <a:pt x="201" y="200"/>
                  </a:lnTo>
                  <a:lnTo>
                    <a:pt x="205" y="200"/>
                  </a:lnTo>
                  <a:lnTo>
                    <a:pt x="210" y="200"/>
                  </a:lnTo>
                  <a:lnTo>
                    <a:pt x="214" y="200"/>
                  </a:lnTo>
                  <a:lnTo>
                    <a:pt x="219" y="200"/>
                  </a:lnTo>
                  <a:lnTo>
                    <a:pt x="223" y="200"/>
                  </a:lnTo>
                  <a:lnTo>
                    <a:pt x="228" y="200"/>
                  </a:lnTo>
                  <a:lnTo>
                    <a:pt x="232" y="200"/>
                  </a:lnTo>
                  <a:lnTo>
                    <a:pt x="237" y="200"/>
                  </a:lnTo>
                  <a:lnTo>
                    <a:pt x="241" y="200"/>
                  </a:lnTo>
                  <a:lnTo>
                    <a:pt x="246" y="200"/>
                  </a:lnTo>
                  <a:lnTo>
                    <a:pt x="250" y="200"/>
                  </a:lnTo>
                  <a:lnTo>
                    <a:pt x="255" y="200"/>
                  </a:lnTo>
                  <a:lnTo>
                    <a:pt x="259" y="200"/>
                  </a:lnTo>
                  <a:lnTo>
                    <a:pt x="264" y="200"/>
                  </a:lnTo>
                  <a:lnTo>
                    <a:pt x="269" y="200"/>
                  </a:lnTo>
                  <a:lnTo>
                    <a:pt x="272" y="200"/>
                  </a:lnTo>
                  <a:lnTo>
                    <a:pt x="276" y="200"/>
                  </a:lnTo>
                  <a:lnTo>
                    <a:pt x="281" y="200"/>
                  </a:lnTo>
                  <a:lnTo>
                    <a:pt x="286" y="200"/>
                  </a:lnTo>
                  <a:lnTo>
                    <a:pt x="290" y="200"/>
                  </a:lnTo>
                  <a:lnTo>
                    <a:pt x="295" y="200"/>
                  </a:lnTo>
                  <a:lnTo>
                    <a:pt x="299" y="200"/>
                  </a:lnTo>
                  <a:lnTo>
                    <a:pt x="304" y="200"/>
                  </a:lnTo>
                  <a:lnTo>
                    <a:pt x="308" y="200"/>
                  </a:lnTo>
                  <a:lnTo>
                    <a:pt x="313" y="200"/>
                  </a:lnTo>
                  <a:lnTo>
                    <a:pt x="317" y="200"/>
                  </a:lnTo>
                  <a:lnTo>
                    <a:pt x="322" y="200"/>
                  </a:lnTo>
                  <a:lnTo>
                    <a:pt x="326" y="200"/>
                  </a:lnTo>
                  <a:lnTo>
                    <a:pt x="331" y="200"/>
                  </a:lnTo>
                  <a:lnTo>
                    <a:pt x="335" y="200"/>
                  </a:lnTo>
                  <a:lnTo>
                    <a:pt x="340" y="200"/>
                  </a:lnTo>
                  <a:lnTo>
                    <a:pt x="344" y="200"/>
                  </a:lnTo>
                  <a:lnTo>
                    <a:pt x="349" y="200"/>
                  </a:lnTo>
                  <a:lnTo>
                    <a:pt x="354" y="200"/>
                  </a:lnTo>
                  <a:lnTo>
                    <a:pt x="358" y="200"/>
                  </a:lnTo>
                  <a:lnTo>
                    <a:pt x="363" y="200"/>
                  </a:lnTo>
                  <a:lnTo>
                    <a:pt x="366" y="200"/>
                  </a:lnTo>
                  <a:lnTo>
                    <a:pt x="371" y="200"/>
                  </a:lnTo>
                  <a:lnTo>
                    <a:pt x="375" y="200"/>
                  </a:lnTo>
                  <a:lnTo>
                    <a:pt x="380" y="200"/>
                  </a:lnTo>
                  <a:lnTo>
                    <a:pt x="384" y="200"/>
                  </a:lnTo>
                  <a:lnTo>
                    <a:pt x="389" y="200"/>
                  </a:lnTo>
                  <a:lnTo>
                    <a:pt x="393" y="200"/>
                  </a:lnTo>
                  <a:lnTo>
                    <a:pt x="398" y="200"/>
                  </a:lnTo>
                  <a:lnTo>
                    <a:pt x="402" y="200"/>
                  </a:lnTo>
                  <a:lnTo>
                    <a:pt x="407" y="200"/>
                  </a:lnTo>
                  <a:lnTo>
                    <a:pt x="411" y="200"/>
                  </a:lnTo>
                  <a:lnTo>
                    <a:pt x="416" y="200"/>
                  </a:lnTo>
                  <a:lnTo>
                    <a:pt x="420" y="200"/>
                  </a:lnTo>
                  <a:lnTo>
                    <a:pt x="425" y="200"/>
                  </a:lnTo>
                  <a:lnTo>
                    <a:pt x="429" y="200"/>
                  </a:lnTo>
                  <a:lnTo>
                    <a:pt x="434" y="200"/>
                  </a:lnTo>
                  <a:lnTo>
                    <a:pt x="437" y="200"/>
                  </a:lnTo>
                  <a:lnTo>
                    <a:pt x="442" y="200"/>
                  </a:lnTo>
                  <a:lnTo>
                    <a:pt x="446" y="200"/>
                  </a:lnTo>
                  <a:lnTo>
                    <a:pt x="451" y="200"/>
                  </a:lnTo>
                  <a:lnTo>
                    <a:pt x="455" y="200"/>
                  </a:lnTo>
                  <a:lnTo>
                    <a:pt x="460" y="200"/>
                  </a:lnTo>
                  <a:lnTo>
                    <a:pt x="465" y="0"/>
                  </a:lnTo>
                  <a:lnTo>
                    <a:pt x="469" y="4"/>
                  </a:lnTo>
                  <a:lnTo>
                    <a:pt x="474" y="8"/>
                  </a:lnTo>
                  <a:lnTo>
                    <a:pt x="478" y="12"/>
                  </a:lnTo>
                  <a:lnTo>
                    <a:pt x="483" y="16"/>
                  </a:lnTo>
                  <a:lnTo>
                    <a:pt x="487" y="20"/>
                  </a:lnTo>
                  <a:lnTo>
                    <a:pt x="492" y="23"/>
                  </a:lnTo>
                  <a:lnTo>
                    <a:pt x="496" y="28"/>
                  </a:lnTo>
                  <a:lnTo>
                    <a:pt x="501" y="30"/>
                  </a:lnTo>
                  <a:lnTo>
                    <a:pt x="505" y="35"/>
                  </a:lnTo>
                  <a:lnTo>
                    <a:pt x="509" y="37"/>
                  </a:lnTo>
                  <a:lnTo>
                    <a:pt x="513" y="41"/>
                  </a:lnTo>
                  <a:lnTo>
                    <a:pt x="518" y="44"/>
                  </a:lnTo>
                  <a:lnTo>
                    <a:pt x="522" y="47"/>
                  </a:lnTo>
                  <a:lnTo>
                    <a:pt x="527" y="51"/>
                  </a:lnTo>
                  <a:lnTo>
                    <a:pt x="531" y="54"/>
                  </a:lnTo>
                  <a:lnTo>
                    <a:pt x="536" y="58"/>
                  </a:lnTo>
                  <a:lnTo>
                    <a:pt x="540" y="61"/>
                  </a:lnTo>
                  <a:lnTo>
                    <a:pt x="545" y="63"/>
                  </a:lnTo>
                  <a:lnTo>
                    <a:pt x="550" y="67"/>
                  </a:lnTo>
                  <a:lnTo>
                    <a:pt x="554" y="69"/>
                  </a:lnTo>
                  <a:lnTo>
                    <a:pt x="559" y="74"/>
                  </a:lnTo>
                  <a:lnTo>
                    <a:pt x="563" y="75"/>
                  </a:lnTo>
                  <a:lnTo>
                    <a:pt x="568" y="77"/>
                  </a:lnTo>
                  <a:lnTo>
                    <a:pt x="572" y="82"/>
                  </a:lnTo>
                  <a:lnTo>
                    <a:pt x="577" y="83"/>
                  </a:lnTo>
                  <a:lnTo>
                    <a:pt x="581" y="85"/>
                  </a:lnTo>
                  <a:lnTo>
                    <a:pt x="586" y="89"/>
                  </a:lnTo>
                  <a:lnTo>
                    <a:pt x="590" y="91"/>
                  </a:lnTo>
                  <a:lnTo>
                    <a:pt x="594" y="94"/>
                  </a:lnTo>
                  <a:lnTo>
                    <a:pt x="598" y="97"/>
                  </a:lnTo>
                  <a:lnTo>
                    <a:pt x="603" y="98"/>
                  </a:lnTo>
                  <a:lnTo>
                    <a:pt x="607" y="101"/>
                  </a:lnTo>
                  <a:lnTo>
                    <a:pt x="612" y="104"/>
                  </a:lnTo>
                  <a:lnTo>
                    <a:pt x="616" y="105"/>
                  </a:lnTo>
                  <a:lnTo>
                    <a:pt x="621" y="108"/>
                  </a:lnTo>
                  <a:lnTo>
                    <a:pt x="625" y="110"/>
                  </a:lnTo>
                  <a:lnTo>
                    <a:pt x="630" y="112"/>
                  </a:lnTo>
                  <a:lnTo>
                    <a:pt x="635" y="115"/>
                  </a:lnTo>
                  <a:lnTo>
                    <a:pt x="639" y="116"/>
                  </a:lnTo>
                  <a:lnTo>
                    <a:pt x="644" y="120"/>
                  </a:lnTo>
                  <a:lnTo>
                    <a:pt x="648" y="121"/>
                  </a:lnTo>
                  <a:lnTo>
                    <a:pt x="653" y="123"/>
                  </a:lnTo>
                  <a:lnTo>
                    <a:pt x="657" y="124"/>
                  </a:lnTo>
                  <a:lnTo>
                    <a:pt x="662" y="125"/>
                  </a:lnTo>
                  <a:lnTo>
                    <a:pt x="666" y="129"/>
                  </a:lnTo>
                  <a:lnTo>
                    <a:pt x="671" y="129"/>
                  </a:lnTo>
                  <a:lnTo>
                    <a:pt x="675" y="131"/>
                  </a:lnTo>
                  <a:lnTo>
                    <a:pt x="679" y="132"/>
                  </a:lnTo>
                  <a:lnTo>
                    <a:pt x="683" y="135"/>
                  </a:lnTo>
                  <a:lnTo>
                    <a:pt x="688" y="136"/>
                  </a:lnTo>
                  <a:lnTo>
                    <a:pt x="692" y="138"/>
                  </a:lnTo>
                  <a:lnTo>
                    <a:pt x="697" y="140"/>
                  </a:lnTo>
                  <a:lnTo>
                    <a:pt x="701" y="141"/>
                  </a:lnTo>
                  <a:lnTo>
                    <a:pt x="706" y="143"/>
                  </a:lnTo>
                  <a:lnTo>
                    <a:pt x="710" y="144"/>
                  </a:lnTo>
                  <a:lnTo>
                    <a:pt x="715" y="145"/>
                  </a:lnTo>
                  <a:lnTo>
                    <a:pt x="720" y="147"/>
                  </a:lnTo>
                  <a:lnTo>
                    <a:pt x="724" y="148"/>
                  </a:lnTo>
                  <a:lnTo>
                    <a:pt x="729" y="150"/>
                  </a:lnTo>
                  <a:lnTo>
                    <a:pt x="733" y="151"/>
                  </a:lnTo>
                  <a:lnTo>
                    <a:pt x="738" y="152"/>
                  </a:lnTo>
                  <a:lnTo>
                    <a:pt x="742" y="154"/>
                  </a:lnTo>
                  <a:lnTo>
                    <a:pt x="747" y="154"/>
                  </a:lnTo>
                  <a:lnTo>
                    <a:pt x="750" y="155"/>
                  </a:lnTo>
                  <a:lnTo>
                    <a:pt x="755" y="156"/>
                  </a:lnTo>
                  <a:lnTo>
                    <a:pt x="759" y="158"/>
                  </a:lnTo>
                  <a:lnTo>
                    <a:pt x="764" y="160"/>
                  </a:lnTo>
                  <a:lnTo>
                    <a:pt x="768" y="161"/>
                  </a:lnTo>
                  <a:lnTo>
                    <a:pt x="773" y="162"/>
                  </a:lnTo>
                  <a:lnTo>
                    <a:pt x="777" y="162"/>
                  </a:lnTo>
                  <a:lnTo>
                    <a:pt x="782" y="163"/>
                  </a:lnTo>
                  <a:lnTo>
                    <a:pt x="786" y="164"/>
                  </a:lnTo>
                  <a:lnTo>
                    <a:pt x="791" y="164"/>
                  </a:lnTo>
                  <a:lnTo>
                    <a:pt x="795" y="167"/>
                  </a:lnTo>
                  <a:lnTo>
                    <a:pt x="800" y="168"/>
                  </a:lnTo>
                  <a:lnTo>
                    <a:pt x="804" y="168"/>
                  </a:lnTo>
                  <a:lnTo>
                    <a:pt x="809" y="169"/>
                  </a:lnTo>
                  <a:lnTo>
                    <a:pt x="814" y="170"/>
                  </a:lnTo>
                  <a:lnTo>
                    <a:pt x="818" y="170"/>
                  </a:lnTo>
                  <a:lnTo>
                    <a:pt x="823" y="171"/>
                  </a:lnTo>
                  <a:lnTo>
                    <a:pt x="826" y="171"/>
                  </a:lnTo>
                  <a:lnTo>
                    <a:pt x="831" y="174"/>
                  </a:lnTo>
                  <a:lnTo>
                    <a:pt x="835" y="175"/>
                  </a:lnTo>
                  <a:lnTo>
                    <a:pt x="840" y="175"/>
                  </a:lnTo>
                  <a:lnTo>
                    <a:pt x="844" y="176"/>
                  </a:lnTo>
                  <a:lnTo>
                    <a:pt x="849" y="176"/>
                  </a:lnTo>
                  <a:lnTo>
                    <a:pt x="853" y="177"/>
                  </a:lnTo>
                  <a:lnTo>
                    <a:pt x="858" y="177"/>
                  </a:lnTo>
                  <a:lnTo>
                    <a:pt x="862" y="178"/>
                  </a:lnTo>
                  <a:lnTo>
                    <a:pt x="867" y="178"/>
                  </a:lnTo>
                  <a:lnTo>
                    <a:pt x="871" y="180"/>
                  </a:lnTo>
                  <a:lnTo>
                    <a:pt x="876" y="180"/>
                  </a:lnTo>
                  <a:lnTo>
                    <a:pt x="880" y="180"/>
                  </a:lnTo>
                  <a:lnTo>
                    <a:pt x="885" y="182"/>
                  </a:lnTo>
                  <a:lnTo>
                    <a:pt x="889" y="182"/>
                  </a:lnTo>
                  <a:lnTo>
                    <a:pt x="894" y="183"/>
                  </a:lnTo>
                  <a:lnTo>
                    <a:pt x="894" y="200"/>
                  </a:lnTo>
                  <a:lnTo>
                    <a:pt x="889" y="200"/>
                  </a:lnTo>
                  <a:lnTo>
                    <a:pt x="885" y="200"/>
                  </a:lnTo>
                  <a:lnTo>
                    <a:pt x="880" y="200"/>
                  </a:lnTo>
                  <a:lnTo>
                    <a:pt x="876" y="200"/>
                  </a:lnTo>
                  <a:lnTo>
                    <a:pt x="871" y="200"/>
                  </a:lnTo>
                  <a:lnTo>
                    <a:pt x="867" y="200"/>
                  </a:lnTo>
                  <a:lnTo>
                    <a:pt x="862" y="200"/>
                  </a:lnTo>
                  <a:lnTo>
                    <a:pt x="858" y="200"/>
                  </a:lnTo>
                  <a:lnTo>
                    <a:pt x="853" y="200"/>
                  </a:lnTo>
                  <a:lnTo>
                    <a:pt x="849" y="200"/>
                  </a:lnTo>
                  <a:lnTo>
                    <a:pt x="844" y="200"/>
                  </a:lnTo>
                  <a:lnTo>
                    <a:pt x="840" y="200"/>
                  </a:lnTo>
                  <a:lnTo>
                    <a:pt x="835" y="200"/>
                  </a:lnTo>
                  <a:lnTo>
                    <a:pt x="831" y="200"/>
                  </a:lnTo>
                  <a:lnTo>
                    <a:pt x="826" y="200"/>
                  </a:lnTo>
                  <a:lnTo>
                    <a:pt x="823" y="200"/>
                  </a:lnTo>
                  <a:lnTo>
                    <a:pt x="818" y="200"/>
                  </a:lnTo>
                  <a:lnTo>
                    <a:pt x="814" y="200"/>
                  </a:lnTo>
                  <a:lnTo>
                    <a:pt x="809" y="200"/>
                  </a:lnTo>
                  <a:lnTo>
                    <a:pt x="804" y="200"/>
                  </a:lnTo>
                  <a:lnTo>
                    <a:pt x="800" y="200"/>
                  </a:lnTo>
                  <a:lnTo>
                    <a:pt x="795" y="200"/>
                  </a:lnTo>
                  <a:lnTo>
                    <a:pt x="791" y="200"/>
                  </a:lnTo>
                  <a:lnTo>
                    <a:pt x="786" y="200"/>
                  </a:lnTo>
                  <a:lnTo>
                    <a:pt x="782" y="200"/>
                  </a:lnTo>
                  <a:lnTo>
                    <a:pt x="777" y="200"/>
                  </a:lnTo>
                  <a:lnTo>
                    <a:pt x="773" y="200"/>
                  </a:lnTo>
                  <a:lnTo>
                    <a:pt x="768" y="200"/>
                  </a:lnTo>
                  <a:lnTo>
                    <a:pt x="764" y="200"/>
                  </a:lnTo>
                  <a:lnTo>
                    <a:pt x="759" y="200"/>
                  </a:lnTo>
                  <a:lnTo>
                    <a:pt x="755" y="200"/>
                  </a:lnTo>
                  <a:lnTo>
                    <a:pt x="750" y="200"/>
                  </a:lnTo>
                  <a:lnTo>
                    <a:pt x="747" y="200"/>
                  </a:lnTo>
                  <a:lnTo>
                    <a:pt x="742" y="200"/>
                  </a:lnTo>
                  <a:lnTo>
                    <a:pt x="738" y="200"/>
                  </a:lnTo>
                  <a:lnTo>
                    <a:pt x="733" y="200"/>
                  </a:lnTo>
                  <a:lnTo>
                    <a:pt x="729" y="200"/>
                  </a:lnTo>
                  <a:lnTo>
                    <a:pt x="724" y="200"/>
                  </a:lnTo>
                  <a:lnTo>
                    <a:pt x="720" y="200"/>
                  </a:lnTo>
                  <a:lnTo>
                    <a:pt x="715" y="200"/>
                  </a:lnTo>
                  <a:lnTo>
                    <a:pt x="710" y="200"/>
                  </a:lnTo>
                  <a:lnTo>
                    <a:pt x="706" y="200"/>
                  </a:lnTo>
                  <a:lnTo>
                    <a:pt x="701" y="200"/>
                  </a:lnTo>
                  <a:lnTo>
                    <a:pt x="697" y="200"/>
                  </a:lnTo>
                  <a:lnTo>
                    <a:pt x="692" y="200"/>
                  </a:lnTo>
                  <a:lnTo>
                    <a:pt x="688" y="200"/>
                  </a:lnTo>
                  <a:lnTo>
                    <a:pt x="683" y="200"/>
                  </a:lnTo>
                  <a:lnTo>
                    <a:pt x="679" y="200"/>
                  </a:lnTo>
                  <a:lnTo>
                    <a:pt x="675" y="200"/>
                  </a:lnTo>
                  <a:lnTo>
                    <a:pt x="671" y="200"/>
                  </a:lnTo>
                  <a:lnTo>
                    <a:pt x="666" y="200"/>
                  </a:lnTo>
                  <a:lnTo>
                    <a:pt x="662" y="200"/>
                  </a:lnTo>
                  <a:lnTo>
                    <a:pt x="657" y="200"/>
                  </a:lnTo>
                  <a:lnTo>
                    <a:pt x="653" y="200"/>
                  </a:lnTo>
                  <a:lnTo>
                    <a:pt x="648" y="200"/>
                  </a:lnTo>
                  <a:lnTo>
                    <a:pt x="644" y="200"/>
                  </a:lnTo>
                  <a:lnTo>
                    <a:pt x="639" y="200"/>
                  </a:lnTo>
                  <a:lnTo>
                    <a:pt x="635" y="200"/>
                  </a:lnTo>
                  <a:lnTo>
                    <a:pt x="630" y="200"/>
                  </a:lnTo>
                  <a:lnTo>
                    <a:pt x="625" y="200"/>
                  </a:lnTo>
                  <a:lnTo>
                    <a:pt x="621" y="200"/>
                  </a:lnTo>
                  <a:lnTo>
                    <a:pt x="616" y="200"/>
                  </a:lnTo>
                  <a:lnTo>
                    <a:pt x="612" y="200"/>
                  </a:lnTo>
                  <a:lnTo>
                    <a:pt x="607" y="200"/>
                  </a:lnTo>
                  <a:lnTo>
                    <a:pt x="603" y="200"/>
                  </a:lnTo>
                  <a:lnTo>
                    <a:pt x="598" y="200"/>
                  </a:lnTo>
                  <a:lnTo>
                    <a:pt x="594" y="200"/>
                  </a:lnTo>
                  <a:lnTo>
                    <a:pt x="590" y="200"/>
                  </a:lnTo>
                  <a:lnTo>
                    <a:pt x="586" y="200"/>
                  </a:lnTo>
                  <a:lnTo>
                    <a:pt x="581" y="200"/>
                  </a:lnTo>
                  <a:lnTo>
                    <a:pt x="577" y="200"/>
                  </a:lnTo>
                  <a:lnTo>
                    <a:pt x="572" y="200"/>
                  </a:lnTo>
                  <a:lnTo>
                    <a:pt x="568" y="200"/>
                  </a:lnTo>
                  <a:lnTo>
                    <a:pt x="563" y="200"/>
                  </a:lnTo>
                  <a:lnTo>
                    <a:pt x="559" y="200"/>
                  </a:lnTo>
                  <a:lnTo>
                    <a:pt x="554" y="200"/>
                  </a:lnTo>
                  <a:lnTo>
                    <a:pt x="550" y="200"/>
                  </a:lnTo>
                  <a:lnTo>
                    <a:pt x="545" y="200"/>
                  </a:lnTo>
                  <a:lnTo>
                    <a:pt x="540" y="200"/>
                  </a:lnTo>
                  <a:lnTo>
                    <a:pt x="536" y="200"/>
                  </a:lnTo>
                  <a:lnTo>
                    <a:pt x="531" y="200"/>
                  </a:lnTo>
                  <a:lnTo>
                    <a:pt x="527" y="200"/>
                  </a:lnTo>
                  <a:lnTo>
                    <a:pt x="522" y="200"/>
                  </a:lnTo>
                  <a:lnTo>
                    <a:pt x="518" y="200"/>
                  </a:lnTo>
                  <a:lnTo>
                    <a:pt x="513" y="200"/>
                  </a:lnTo>
                  <a:lnTo>
                    <a:pt x="509" y="200"/>
                  </a:lnTo>
                  <a:lnTo>
                    <a:pt x="505" y="200"/>
                  </a:lnTo>
                  <a:lnTo>
                    <a:pt x="501" y="200"/>
                  </a:lnTo>
                  <a:lnTo>
                    <a:pt x="496" y="200"/>
                  </a:lnTo>
                  <a:lnTo>
                    <a:pt x="492" y="200"/>
                  </a:lnTo>
                  <a:lnTo>
                    <a:pt x="487" y="200"/>
                  </a:lnTo>
                  <a:lnTo>
                    <a:pt x="483" y="200"/>
                  </a:lnTo>
                  <a:lnTo>
                    <a:pt x="478" y="200"/>
                  </a:lnTo>
                  <a:lnTo>
                    <a:pt x="474" y="200"/>
                  </a:lnTo>
                  <a:lnTo>
                    <a:pt x="469" y="200"/>
                  </a:lnTo>
                  <a:lnTo>
                    <a:pt x="465" y="200"/>
                  </a:lnTo>
                  <a:lnTo>
                    <a:pt x="460" y="200"/>
                  </a:lnTo>
                  <a:lnTo>
                    <a:pt x="455" y="200"/>
                  </a:lnTo>
                  <a:lnTo>
                    <a:pt x="451" y="200"/>
                  </a:lnTo>
                  <a:lnTo>
                    <a:pt x="446" y="200"/>
                  </a:lnTo>
                  <a:lnTo>
                    <a:pt x="442" y="200"/>
                  </a:lnTo>
                  <a:lnTo>
                    <a:pt x="437" y="200"/>
                  </a:lnTo>
                  <a:lnTo>
                    <a:pt x="434" y="200"/>
                  </a:lnTo>
                  <a:lnTo>
                    <a:pt x="429" y="200"/>
                  </a:lnTo>
                  <a:lnTo>
                    <a:pt x="425" y="200"/>
                  </a:lnTo>
                  <a:lnTo>
                    <a:pt x="420" y="200"/>
                  </a:lnTo>
                  <a:lnTo>
                    <a:pt x="416" y="200"/>
                  </a:lnTo>
                  <a:lnTo>
                    <a:pt x="411" y="200"/>
                  </a:lnTo>
                  <a:lnTo>
                    <a:pt x="407" y="200"/>
                  </a:lnTo>
                  <a:lnTo>
                    <a:pt x="402" y="200"/>
                  </a:lnTo>
                  <a:lnTo>
                    <a:pt x="398" y="200"/>
                  </a:lnTo>
                  <a:lnTo>
                    <a:pt x="393" y="200"/>
                  </a:lnTo>
                  <a:lnTo>
                    <a:pt x="389" y="200"/>
                  </a:lnTo>
                  <a:lnTo>
                    <a:pt x="384" y="200"/>
                  </a:lnTo>
                  <a:lnTo>
                    <a:pt x="380" y="200"/>
                  </a:lnTo>
                  <a:lnTo>
                    <a:pt x="375" y="200"/>
                  </a:lnTo>
                  <a:lnTo>
                    <a:pt x="371" y="200"/>
                  </a:lnTo>
                  <a:lnTo>
                    <a:pt x="366" y="200"/>
                  </a:lnTo>
                  <a:lnTo>
                    <a:pt x="363" y="200"/>
                  </a:lnTo>
                  <a:lnTo>
                    <a:pt x="358" y="200"/>
                  </a:lnTo>
                  <a:lnTo>
                    <a:pt x="354" y="200"/>
                  </a:lnTo>
                  <a:lnTo>
                    <a:pt x="349" y="200"/>
                  </a:lnTo>
                  <a:lnTo>
                    <a:pt x="344" y="200"/>
                  </a:lnTo>
                  <a:lnTo>
                    <a:pt x="340" y="200"/>
                  </a:lnTo>
                  <a:lnTo>
                    <a:pt x="335" y="200"/>
                  </a:lnTo>
                  <a:lnTo>
                    <a:pt x="331" y="200"/>
                  </a:lnTo>
                  <a:lnTo>
                    <a:pt x="326" y="200"/>
                  </a:lnTo>
                  <a:lnTo>
                    <a:pt x="322" y="200"/>
                  </a:lnTo>
                  <a:lnTo>
                    <a:pt x="317" y="200"/>
                  </a:lnTo>
                  <a:lnTo>
                    <a:pt x="313" y="200"/>
                  </a:lnTo>
                  <a:lnTo>
                    <a:pt x="308" y="200"/>
                  </a:lnTo>
                  <a:lnTo>
                    <a:pt x="304" y="200"/>
                  </a:lnTo>
                  <a:lnTo>
                    <a:pt x="299" y="200"/>
                  </a:lnTo>
                  <a:lnTo>
                    <a:pt x="295" y="200"/>
                  </a:lnTo>
                  <a:lnTo>
                    <a:pt x="290" y="200"/>
                  </a:lnTo>
                  <a:lnTo>
                    <a:pt x="286" y="200"/>
                  </a:lnTo>
                  <a:lnTo>
                    <a:pt x="281" y="200"/>
                  </a:lnTo>
                  <a:lnTo>
                    <a:pt x="276" y="200"/>
                  </a:lnTo>
                  <a:lnTo>
                    <a:pt x="272" y="200"/>
                  </a:lnTo>
                  <a:lnTo>
                    <a:pt x="269" y="200"/>
                  </a:lnTo>
                  <a:lnTo>
                    <a:pt x="264" y="200"/>
                  </a:lnTo>
                  <a:lnTo>
                    <a:pt x="259" y="200"/>
                  </a:lnTo>
                  <a:lnTo>
                    <a:pt x="255" y="200"/>
                  </a:lnTo>
                  <a:lnTo>
                    <a:pt x="250" y="200"/>
                  </a:lnTo>
                  <a:lnTo>
                    <a:pt x="246" y="200"/>
                  </a:lnTo>
                  <a:lnTo>
                    <a:pt x="241" y="200"/>
                  </a:lnTo>
                  <a:lnTo>
                    <a:pt x="237" y="200"/>
                  </a:lnTo>
                  <a:lnTo>
                    <a:pt x="232" y="200"/>
                  </a:lnTo>
                  <a:lnTo>
                    <a:pt x="228" y="200"/>
                  </a:lnTo>
                  <a:lnTo>
                    <a:pt x="223" y="200"/>
                  </a:lnTo>
                  <a:lnTo>
                    <a:pt x="219" y="200"/>
                  </a:lnTo>
                  <a:lnTo>
                    <a:pt x="214" y="200"/>
                  </a:lnTo>
                  <a:lnTo>
                    <a:pt x="210" y="200"/>
                  </a:lnTo>
                  <a:lnTo>
                    <a:pt x="205" y="200"/>
                  </a:lnTo>
                  <a:lnTo>
                    <a:pt x="201" y="200"/>
                  </a:lnTo>
                  <a:lnTo>
                    <a:pt x="196" y="200"/>
                  </a:lnTo>
                  <a:lnTo>
                    <a:pt x="193" y="200"/>
                  </a:lnTo>
                  <a:lnTo>
                    <a:pt x="188" y="200"/>
                  </a:lnTo>
                  <a:lnTo>
                    <a:pt x="184" y="200"/>
                  </a:lnTo>
                  <a:lnTo>
                    <a:pt x="179" y="200"/>
                  </a:lnTo>
                  <a:lnTo>
                    <a:pt x="174" y="200"/>
                  </a:lnTo>
                  <a:lnTo>
                    <a:pt x="170" y="200"/>
                  </a:lnTo>
                  <a:lnTo>
                    <a:pt x="165" y="200"/>
                  </a:lnTo>
                  <a:lnTo>
                    <a:pt x="161" y="200"/>
                  </a:lnTo>
                  <a:lnTo>
                    <a:pt x="156" y="200"/>
                  </a:lnTo>
                  <a:lnTo>
                    <a:pt x="152" y="200"/>
                  </a:lnTo>
                  <a:lnTo>
                    <a:pt x="147" y="200"/>
                  </a:lnTo>
                  <a:lnTo>
                    <a:pt x="143" y="200"/>
                  </a:lnTo>
                  <a:lnTo>
                    <a:pt x="138" y="200"/>
                  </a:lnTo>
                  <a:lnTo>
                    <a:pt x="134" y="200"/>
                  </a:lnTo>
                  <a:lnTo>
                    <a:pt x="129" y="200"/>
                  </a:lnTo>
                  <a:lnTo>
                    <a:pt x="125" y="200"/>
                  </a:lnTo>
                  <a:lnTo>
                    <a:pt x="121" y="200"/>
                  </a:lnTo>
                  <a:lnTo>
                    <a:pt x="117" y="200"/>
                  </a:lnTo>
                  <a:lnTo>
                    <a:pt x="112" y="200"/>
                  </a:lnTo>
                  <a:lnTo>
                    <a:pt x="108" y="200"/>
                  </a:lnTo>
                  <a:lnTo>
                    <a:pt x="103" y="200"/>
                  </a:lnTo>
                  <a:lnTo>
                    <a:pt x="99" y="200"/>
                  </a:lnTo>
                  <a:lnTo>
                    <a:pt x="94" y="200"/>
                  </a:lnTo>
                  <a:lnTo>
                    <a:pt x="90" y="200"/>
                  </a:lnTo>
                  <a:lnTo>
                    <a:pt x="85" y="200"/>
                  </a:lnTo>
                  <a:lnTo>
                    <a:pt x="80" y="200"/>
                  </a:lnTo>
                  <a:lnTo>
                    <a:pt x="76" y="200"/>
                  </a:lnTo>
                  <a:lnTo>
                    <a:pt x="71" y="200"/>
                  </a:lnTo>
                  <a:lnTo>
                    <a:pt x="67" y="200"/>
                  </a:lnTo>
                  <a:lnTo>
                    <a:pt x="62" y="200"/>
                  </a:lnTo>
                  <a:lnTo>
                    <a:pt x="58" y="200"/>
                  </a:lnTo>
                  <a:lnTo>
                    <a:pt x="53" y="200"/>
                  </a:lnTo>
                  <a:lnTo>
                    <a:pt x="49" y="200"/>
                  </a:lnTo>
                  <a:lnTo>
                    <a:pt x="44" y="200"/>
                  </a:lnTo>
                  <a:lnTo>
                    <a:pt x="40" y="200"/>
                  </a:lnTo>
                  <a:lnTo>
                    <a:pt x="36" y="200"/>
                  </a:lnTo>
                  <a:lnTo>
                    <a:pt x="32" y="200"/>
                  </a:lnTo>
                  <a:lnTo>
                    <a:pt x="27" y="200"/>
                  </a:lnTo>
                  <a:lnTo>
                    <a:pt x="23" y="200"/>
                  </a:lnTo>
                  <a:lnTo>
                    <a:pt x="18" y="200"/>
                  </a:lnTo>
                  <a:lnTo>
                    <a:pt x="14" y="200"/>
                  </a:lnTo>
                  <a:lnTo>
                    <a:pt x="9" y="200"/>
                  </a:lnTo>
                  <a:lnTo>
                    <a:pt x="5" y="200"/>
                  </a:lnTo>
                  <a:lnTo>
                    <a:pt x="0" y="200"/>
                  </a:lnTo>
                </a:path>
              </a:pathLst>
            </a:custGeom>
            <a:solidFill>
              <a:srgbClr val="CC0000"/>
            </a:solidFill>
            <a:ln w="12700" cap="rnd">
              <a:noFill/>
              <a:round/>
              <a:headEnd/>
              <a:tailEnd/>
            </a:ln>
          </p:spPr>
          <p:txBody>
            <a:bodyPr/>
            <a:lstStyle/>
            <a:p>
              <a:endParaRPr lang="en-US"/>
            </a:p>
          </p:txBody>
        </p:sp>
        <p:sp>
          <p:nvSpPr>
            <p:cNvPr id="17421" name="Freeform 10"/>
            <p:cNvSpPr>
              <a:spLocks/>
            </p:cNvSpPr>
            <p:nvPr/>
          </p:nvSpPr>
          <p:spPr bwMode="auto">
            <a:xfrm>
              <a:off x="4364" y="2027"/>
              <a:ext cx="896" cy="856"/>
            </a:xfrm>
            <a:custGeom>
              <a:avLst/>
              <a:gdLst>
                <a:gd name="T0" fmla="*/ 27 w 896"/>
                <a:gd name="T1" fmla="*/ 51 h 856"/>
                <a:gd name="T2" fmla="*/ 58 w 896"/>
                <a:gd name="T3" fmla="*/ 110 h 856"/>
                <a:gd name="T4" fmla="*/ 90 w 896"/>
                <a:gd name="T5" fmla="*/ 169 h 856"/>
                <a:gd name="T6" fmla="*/ 121 w 896"/>
                <a:gd name="T7" fmla="*/ 226 h 856"/>
                <a:gd name="T8" fmla="*/ 152 w 896"/>
                <a:gd name="T9" fmla="*/ 281 h 856"/>
                <a:gd name="T10" fmla="*/ 184 w 896"/>
                <a:gd name="T11" fmla="*/ 333 h 856"/>
                <a:gd name="T12" fmla="*/ 214 w 896"/>
                <a:gd name="T13" fmla="*/ 384 h 856"/>
                <a:gd name="T14" fmla="*/ 246 w 896"/>
                <a:gd name="T15" fmla="*/ 431 h 856"/>
                <a:gd name="T16" fmla="*/ 277 w 896"/>
                <a:gd name="T17" fmla="*/ 475 h 856"/>
                <a:gd name="T18" fmla="*/ 309 w 896"/>
                <a:gd name="T19" fmla="*/ 517 h 856"/>
                <a:gd name="T20" fmla="*/ 340 w 896"/>
                <a:gd name="T21" fmla="*/ 556 h 856"/>
                <a:gd name="T22" fmla="*/ 371 w 896"/>
                <a:gd name="T23" fmla="*/ 591 h 856"/>
                <a:gd name="T24" fmla="*/ 403 w 896"/>
                <a:gd name="T25" fmla="*/ 623 h 856"/>
                <a:gd name="T26" fmla="*/ 434 w 896"/>
                <a:gd name="T27" fmla="*/ 652 h 856"/>
                <a:gd name="T28" fmla="*/ 465 w 896"/>
                <a:gd name="T29" fmla="*/ 855 h 856"/>
                <a:gd name="T30" fmla="*/ 497 w 896"/>
                <a:gd name="T31" fmla="*/ 855 h 856"/>
                <a:gd name="T32" fmla="*/ 527 w 896"/>
                <a:gd name="T33" fmla="*/ 855 h 856"/>
                <a:gd name="T34" fmla="*/ 559 w 896"/>
                <a:gd name="T35" fmla="*/ 855 h 856"/>
                <a:gd name="T36" fmla="*/ 591 w 896"/>
                <a:gd name="T37" fmla="*/ 855 h 856"/>
                <a:gd name="T38" fmla="*/ 622 w 896"/>
                <a:gd name="T39" fmla="*/ 855 h 856"/>
                <a:gd name="T40" fmla="*/ 653 w 896"/>
                <a:gd name="T41" fmla="*/ 855 h 856"/>
                <a:gd name="T42" fmla="*/ 684 w 896"/>
                <a:gd name="T43" fmla="*/ 855 h 856"/>
                <a:gd name="T44" fmla="*/ 716 w 896"/>
                <a:gd name="T45" fmla="*/ 855 h 856"/>
                <a:gd name="T46" fmla="*/ 748 w 896"/>
                <a:gd name="T47" fmla="*/ 855 h 856"/>
                <a:gd name="T48" fmla="*/ 778 w 896"/>
                <a:gd name="T49" fmla="*/ 855 h 856"/>
                <a:gd name="T50" fmla="*/ 810 w 896"/>
                <a:gd name="T51" fmla="*/ 855 h 856"/>
                <a:gd name="T52" fmla="*/ 841 w 896"/>
                <a:gd name="T53" fmla="*/ 855 h 856"/>
                <a:gd name="T54" fmla="*/ 872 w 896"/>
                <a:gd name="T55" fmla="*/ 855 h 856"/>
                <a:gd name="T56" fmla="*/ 886 w 896"/>
                <a:gd name="T57" fmla="*/ 855 h 856"/>
                <a:gd name="T58" fmla="*/ 854 w 896"/>
                <a:gd name="T59" fmla="*/ 855 h 856"/>
                <a:gd name="T60" fmla="*/ 824 w 896"/>
                <a:gd name="T61" fmla="*/ 855 h 856"/>
                <a:gd name="T62" fmla="*/ 792 w 896"/>
                <a:gd name="T63" fmla="*/ 855 h 856"/>
                <a:gd name="T64" fmla="*/ 760 w 896"/>
                <a:gd name="T65" fmla="*/ 855 h 856"/>
                <a:gd name="T66" fmla="*/ 729 w 896"/>
                <a:gd name="T67" fmla="*/ 855 h 856"/>
                <a:gd name="T68" fmla="*/ 698 w 896"/>
                <a:gd name="T69" fmla="*/ 855 h 856"/>
                <a:gd name="T70" fmla="*/ 667 w 896"/>
                <a:gd name="T71" fmla="*/ 855 h 856"/>
                <a:gd name="T72" fmla="*/ 635 w 896"/>
                <a:gd name="T73" fmla="*/ 855 h 856"/>
                <a:gd name="T74" fmla="*/ 603 w 896"/>
                <a:gd name="T75" fmla="*/ 855 h 856"/>
                <a:gd name="T76" fmla="*/ 573 w 896"/>
                <a:gd name="T77" fmla="*/ 855 h 856"/>
                <a:gd name="T78" fmla="*/ 541 w 896"/>
                <a:gd name="T79" fmla="*/ 855 h 856"/>
                <a:gd name="T80" fmla="*/ 509 w 896"/>
                <a:gd name="T81" fmla="*/ 855 h 856"/>
                <a:gd name="T82" fmla="*/ 479 w 896"/>
                <a:gd name="T83" fmla="*/ 855 h 856"/>
                <a:gd name="T84" fmla="*/ 447 w 896"/>
                <a:gd name="T85" fmla="*/ 855 h 856"/>
                <a:gd name="T86" fmla="*/ 416 w 896"/>
                <a:gd name="T87" fmla="*/ 855 h 856"/>
                <a:gd name="T88" fmla="*/ 385 w 896"/>
                <a:gd name="T89" fmla="*/ 855 h 856"/>
                <a:gd name="T90" fmla="*/ 354 w 896"/>
                <a:gd name="T91" fmla="*/ 855 h 856"/>
                <a:gd name="T92" fmla="*/ 322 w 896"/>
                <a:gd name="T93" fmla="*/ 855 h 856"/>
                <a:gd name="T94" fmla="*/ 290 w 896"/>
                <a:gd name="T95" fmla="*/ 855 h 856"/>
                <a:gd name="T96" fmla="*/ 260 w 896"/>
                <a:gd name="T97" fmla="*/ 855 h 856"/>
                <a:gd name="T98" fmla="*/ 228 w 896"/>
                <a:gd name="T99" fmla="*/ 855 h 856"/>
                <a:gd name="T100" fmla="*/ 196 w 896"/>
                <a:gd name="T101" fmla="*/ 855 h 856"/>
                <a:gd name="T102" fmla="*/ 166 w 896"/>
                <a:gd name="T103" fmla="*/ 855 h 856"/>
                <a:gd name="T104" fmla="*/ 134 w 896"/>
                <a:gd name="T105" fmla="*/ 855 h 856"/>
                <a:gd name="T106" fmla="*/ 103 w 896"/>
                <a:gd name="T107" fmla="*/ 855 h 856"/>
                <a:gd name="T108" fmla="*/ 71 w 896"/>
                <a:gd name="T109" fmla="*/ 855 h 856"/>
                <a:gd name="T110" fmla="*/ 40 w 896"/>
                <a:gd name="T111" fmla="*/ 855 h 856"/>
                <a:gd name="T112" fmla="*/ 9 w 896"/>
                <a:gd name="T113" fmla="*/ 855 h 8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6"/>
                <a:gd name="T172" fmla="*/ 0 h 856"/>
                <a:gd name="T173" fmla="*/ 896 w 896"/>
                <a:gd name="T174" fmla="*/ 856 h 8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6" h="856">
                  <a:moveTo>
                    <a:pt x="0" y="0"/>
                  </a:moveTo>
                  <a:lnTo>
                    <a:pt x="5" y="9"/>
                  </a:lnTo>
                  <a:lnTo>
                    <a:pt x="9" y="17"/>
                  </a:lnTo>
                  <a:lnTo>
                    <a:pt x="14" y="26"/>
                  </a:lnTo>
                  <a:lnTo>
                    <a:pt x="18" y="34"/>
                  </a:lnTo>
                  <a:lnTo>
                    <a:pt x="23" y="43"/>
                  </a:lnTo>
                  <a:lnTo>
                    <a:pt x="27" y="51"/>
                  </a:lnTo>
                  <a:lnTo>
                    <a:pt x="32" y="60"/>
                  </a:lnTo>
                  <a:lnTo>
                    <a:pt x="36" y="68"/>
                  </a:lnTo>
                  <a:lnTo>
                    <a:pt x="40" y="77"/>
                  </a:lnTo>
                  <a:lnTo>
                    <a:pt x="44" y="86"/>
                  </a:lnTo>
                  <a:lnTo>
                    <a:pt x="49" y="94"/>
                  </a:lnTo>
                  <a:lnTo>
                    <a:pt x="53" y="103"/>
                  </a:lnTo>
                  <a:lnTo>
                    <a:pt x="58" y="110"/>
                  </a:lnTo>
                  <a:lnTo>
                    <a:pt x="62" y="118"/>
                  </a:lnTo>
                  <a:lnTo>
                    <a:pt x="67" y="127"/>
                  </a:lnTo>
                  <a:lnTo>
                    <a:pt x="71" y="136"/>
                  </a:lnTo>
                  <a:lnTo>
                    <a:pt x="76" y="144"/>
                  </a:lnTo>
                  <a:lnTo>
                    <a:pt x="81" y="153"/>
                  </a:lnTo>
                  <a:lnTo>
                    <a:pt x="85" y="160"/>
                  </a:lnTo>
                  <a:lnTo>
                    <a:pt x="90" y="169"/>
                  </a:lnTo>
                  <a:lnTo>
                    <a:pt x="94" y="177"/>
                  </a:lnTo>
                  <a:lnTo>
                    <a:pt x="99" y="186"/>
                  </a:lnTo>
                  <a:lnTo>
                    <a:pt x="103" y="193"/>
                  </a:lnTo>
                  <a:lnTo>
                    <a:pt x="108" y="202"/>
                  </a:lnTo>
                  <a:lnTo>
                    <a:pt x="112" y="209"/>
                  </a:lnTo>
                  <a:lnTo>
                    <a:pt x="117" y="217"/>
                  </a:lnTo>
                  <a:lnTo>
                    <a:pt x="121" y="226"/>
                  </a:lnTo>
                  <a:lnTo>
                    <a:pt x="125" y="233"/>
                  </a:lnTo>
                  <a:lnTo>
                    <a:pt x="129" y="242"/>
                  </a:lnTo>
                  <a:lnTo>
                    <a:pt x="134" y="249"/>
                  </a:lnTo>
                  <a:lnTo>
                    <a:pt x="138" y="258"/>
                  </a:lnTo>
                  <a:lnTo>
                    <a:pt x="143" y="265"/>
                  </a:lnTo>
                  <a:lnTo>
                    <a:pt x="147" y="274"/>
                  </a:lnTo>
                  <a:lnTo>
                    <a:pt x="152" y="281"/>
                  </a:lnTo>
                  <a:lnTo>
                    <a:pt x="157" y="288"/>
                  </a:lnTo>
                  <a:lnTo>
                    <a:pt x="161" y="296"/>
                  </a:lnTo>
                  <a:lnTo>
                    <a:pt x="166" y="304"/>
                  </a:lnTo>
                  <a:lnTo>
                    <a:pt x="170" y="311"/>
                  </a:lnTo>
                  <a:lnTo>
                    <a:pt x="175" y="319"/>
                  </a:lnTo>
                  <a:lnTo>
                    <a:pt x="179" y="326"/>
                  </a:lnTo>
                  <a:lnTo>
                    <a:pt x="184" y="333"/>
                  </a:lnTo>
                  <a:lnTo>
                    <a:pt x="188" y="341"/>
                  </a:lnTo>
                  <a:lnTo>
                    <a:pt x="193" y="348"/>
                  </a:lnTo>
                  <a:lnTo>
                    <a:pt x="196" y="355"/>
                  </a:lnTo>
                  <a:lnTo>
                    <a:pt x="201" y="363"/>
                  </a:lnTo>
                  <a:lnTo>
                    <a:pt x="205" y="369"/>
                  </a:lnTo>
                  <a:lnTo>
                    <a:pt x="210" y="376"/>
                  </a:lnTo>
                  <a:lnTo>
                    <a:pt x="214" y="384"/>
                  </a:lnTo>
                  <a:lnTo>
                    <a:pt x="219" y="391"/>
                  </a:lnTo>
                  <a:lnTo>
                    <a:pt x="223" y="397"/>
                  </a:lnTo>
                  <a:lnTo>
                    <a:pt x="228" y="404"/>
                  </a:lnTo>
                  <a:lnTo>
                    <a:pt x="233" y="412"/>
                  </a:lnTo>
                  <a:lnTo>
                    <a:pt x="237" y="418"/>
                  </a:lnTo>
                  <a:lnTo>
                    <a:pt x="242" y="424"/>
                  </a:lnTo>
                  <a:lnTo>
                    <a:pt x="246" y="431"/>
                  </a:lnTo>
                  <a:lnTo>
                    <a:pt x="251" y="437"/>
                  </a:lnTo>
                  <a:lnTo>
                    <a:pt x="255" y="443"/>
                  </a:lnTo>
                  <a:lnTo>
                    <a:pt x="260" y="451"/>
                  </a:lnTo>
                  <a:lnTo>
                    <a:pt x="264" y="457"/>
                  </a:lnTo>
                  <a:lnTo>
                    <a:pt x="269" y="463"/>
                  </a:lnTo>
                  <a:lnTo>
                    <a:pt x="272" y="469"/>
                  </a:lnTo>
                  <a:lnTo>
                    <a:pt x="277" y="475"/>
                  </a:lnTo>
                  <a:lnTo>
                    <a:pt x="281" y="482"/>
                  </a:lnTo>
                  <a:lnTo>
                    <a:pt x="286" y="489"/>
                  </a:lnTo>
                  <a:lnTo>
                    <a:pt x="290" y="493"/>
                  </a:lnTo>
                  <a:lnTo>
                    <a:pt x="295" y="500"/>
                  </a:lnTo>
                  <a:lnTo>
                    <a:pt x="299" y="506"/>
                  </a:lnTo>
                  <a:lnTo>
                    <a:pt x="304" y="512"/>
                  </a:lnTo>
                  <a:lnTo>
                    <a:pt x="309" y="517"/>
                  </a:lnTo>
                  <a:lnTo>
                    <a:pt x="313" y="523"/>
                  </a:lnTo>
                  <a:lnTo>
                    <a:pt x="318" y="529"/>
                  </a:lnTo>
                  <a:lnTo>
                    <a:pt x="322" y="534"/>
                  </a:lnTo>
                  <a:lnTo>
                    <a:pt x="327" y="540"/>
                  </a:lnTo>
                  <a:lnTo>
                    <a:pt x="331" y="545"/>
                  </a:lnTo>
                  <a:lnTo>
                    <a:pt x="336" y="551"/>
                  </a:lnTo>
                  <a:lnTo>
                    <a:pt x="340" y="556"/>
                  </a:lnTo>
                  <a:lnTo>
                    <a:pt x="345" y="561"/>
                  </a:lnTo>
                  <a:lnTo>
                    <a:pt x="349" y="567"/>
                  </a:lnTo>
                  <a:lnTo>
                    <a:pt x="354" y="572"/>
                  </a:lnTo>
                  <a:lnTo>
                    <a:pt x="358" y="577"/>
                  </a:lnTo>
                  <a:lnTo>
                    <a:pt x="363" y="581"/>
                  </a:lnTo>
                  <a:lnTo>
                    <a:pt x="366" y="586"/>
                  </a:lnTo>
                  <a:lnTo>
                    <a:pt x="371" y="591"/>
                  </a:lnTo>
                  <a:lnTo>
                    <a:pt x="375" y="596"/>
                  </a:lnTo>
                  <a:lnTo>
                    <a:pt x="380" y="601"/>
                  </a:lnTo>
                  <a:lnTo>
                    <a:pt x="385" y="605"/>
                  </a:lnTo>
                  <a:lnTo>
                    <a:pt x="389" y="609"/>
                  </a:lnTo>
                  <a:lnTo>
                    <a:pt x="394" y="614"/>
                  </a:lnTo>
                  <a:lnTo>
                    <a:pt x="398" y="619"/>
                  </a:lnTo>
                  <a:lnTo>
                    <a:pt x="403" y="623"/>
                  </a:lnTo>
                  <a:lnTo>
                    <a:pt x="407" y="628"/>
                  </a:lnTo>
                  <a:lnTo>
                    <a:pt x="412" y="633"/>
                  </a:lnTo>
                  <a:lnTo>
                    <a:pt x="416" y="636"/>
                  </a:lnTo>
                  <a:lnTo>
                    <a:pt x="421" y="641"/>
                  </a:lnTo>
                  <a:lnTo>
                    <a:pt x="425" y="645"/>
                  </a:lnTo>
                  <a:lnTo>
                    <a:pt x="430" y="649"/>
                  </a:lnTo>
                  <a:lnTo>
                    <a:pt x="434" y="652"/>
                  </a:lnTo>
                  <a:lnTo>
                    <a:pt x="438" y="657"/>
                  </a:lnTo>
                  <a:lnTo>
                    <a:pt x="442" y="661"/>
                  </a:lnTo>
                  <a:lnTo>
                    <a:pt x="447" y="664"/>
                  </a:lnTo>
                  <a:lnTo>
                    <a:pt x="451" y="668"/>
                  </a:lnTo>
                  <a:lnTo>
                    <a:pt x="456" y="672"/>
                  </a:lnTo>
                  <a:lnTo>
                    <a:pt x="461" y="675"/>
                  </a:lnTo>
                  <a:lnTo>
                    <a:pt x="465" y="855"/>
                  </a:lnTo>
                  <a:lnTo>
                    <a:pt x="470" y="855"/>
                  </a:lnTo>
                  <a:lnTo>
                    <a:pt x="474" y="855"/>
                  </a:lnTo>
                  <a:lnTo>
                    <a:pt x="479" y="855"/>
                  </a:lnTo>
                  <a:lnTo>
                    <a:pt x="483" y="855"/>
                  </a:lnTo>
                  <a:lnTo>
                    <a:pt x="488" y="855"/>
                  </a:lnTo>
                  <a:lnTo>
                    <a:pt x="492" y="855"/>
                  </a:lnTo>
                  <a:lnTo>
                    <a:pt x="497" y="855"/>
                  </a:lnTo>
                  <a:lnTo>
                    <a:pt x="501" y="855"/>
                  </a:lnTo>
                  <a:lnTo>
                    <a:pt x="506" y="855"/>
                  </a:lnTo>
                  <a:lnTo>
                    <a:pt x="509" y="855"/>
                  </a:lnTo>
                  <a:lnTo>
                    <a:pt x="514" y="855"/>
                  </a:lnTo>
                  <a:lnTo>
                    <a:pt x="518" y="855"/>
                  </a:lnTo>
                  <a:lnTo>
                    <a:pt x="523" y="855"/>
                  </a:lnTo>
                  <a:lnTo>
                    <a:pt x="527" y="855"/>
                  </a:lnTo>
                  <a:lnTo>
                    <a:pt x="532" y="855"/>
                  </a:lnTo>
                  <a:lnTo>
                    <a:pt x="537" y="855"/>
                  </a:lnTo>
                  <a:lnTo>
                    <a:pt x="541" y="855"/>
                  </a:lnTo>
                  <a:lnTo>
                    <a:pt x="546" y="855"/>
                  </a:lnTo>
                  <a:lnTo>
                    <a:pt x="550" y="855"/>
                  </a:lnTo>
                  <a:lnTo>
                    <a:pt x="555" y="855"/>
                  </a:lnTo>
                  <a:lnTo>
                    <a:pt x="559" y="855"/>
                  </a:lnTo>
                  <a:lnTo>
                    <a:pt x="564" y="855"/>
                  </a:lnTo>
                  <a:lnTo>
                    <a:pt x="568" y="855"/>
                  </a:lnTo>
                  <a:lnTo>
                    <a:pt x="573" y="855"/>
                  </a:lnTo>
                  <a:lnTo>
                    <a:pt x="577" y="855"/>
                  </a:lnTo>
                  <a:lnTo>
                    <a:pt x="582" y="855"/>
                  </a:lnTo>
                  <a:lnTo>
                    <a:pt x="586" y="855"/>
                  </a:lnTo>
                  <a:lnTo>
                    <a:pt x="591" y="855"/>
                  </a:lnTo>
                  <a:lnTo>
                    <a:pt x="594" y="855"/>
                  </a:lnTo>
                  <a:lnTo>
                    <a:pt x="599" y="855"/>
                  </a:lnTo>
                  <a:lnTo>
                    <a:pt x="603" y="855"/>
                  </a:lnTo>
                  <a:lnTo>
                    <a:pt x="608" y="855"/>
                  </a:lnTo>
                  <a:lnTo>
                    <a:pt x="613" y="855"/>
                  </a:lnTo>
                  <a:lnTo>
                    <a:pt x="617" y="855"/>
                  </a:lnTo>
                  <a:lnTo>
                    <a:pt x="622" y="855"/>
                  </a:lnTo>
                  <a:lnTo>
                    <a:pt x="626" y="855"/>
                  </a:lnTo>
                  <a:lnTo>
                    <a:pt x="631" y="855"/>
                  </a:lnTo>
                  <a:lnTo>
                    <a:pt x="635" y="855"/>
                  </a:lnTo>
                  <a:lnTo>
                    <a:pt x="640" y="855"/>
                  </a:lnTo>
                  <a:lnTo>
                    <a:pt x="644" y="855"/>
                  </a:lnTo>
                  <a:lnTo>
                    <a:pt x="649" y="855"/>
                  </a:lnTo>
                  <a:lnTo>
                    <a:pt x="653" y="855"/>
                  </a:lnTo>
                  <a:lnTo>
                    <a:pt x="658" y="855"/>
                  </a:lnTo>
                  <a:lnTo>
                    <a:pt x="662" y="855"/>
                  </a:lnTo>
                  <a:lnTo>
                    <a:pt x="667" y="855"/>
                  </a:lnTo>
                  <a:lnTo>
                    <a:pt x="672" y="855"/>
                  </a:lnTo>
                  <a:lnTo>
                    <a:pt x="676" y="855"/>
                  </a:lnTo>
                  <a:lnTo>
                    <a:pt x="679" y="855"/>
                  </a:lnTo>
                  <a:lnTo>
                    <a:pt x="684" y="855"/>
                  </a:lnTo>
                  <a:lnTo>
                    <a:pt x="689" y="855"/>
                  </a:lnTo>
                  <a:lnTo>
                    <a:pt x="693" y="855"/>
                  </a:lnTo>
                  <a:lnTo>
                    <a:pt x="698" y="855"/>
                  </a:lnTo>
                  <a:lnTo>
                    <a:pt x="702" y="855"/>
                  </a:lnTo>
                  <a:lnTo>
                    <a:pt x="707" y="855"/>
                  </a:lnTo>
                  <a:lnTo>
                    <a:pt x="711" y="855"/>
                  </a:lnTo>
                  <a:lnTo>
                    <a:pt x="716" y="855"/>
                  </a:lnTo>
                  <a:lnTo>
                    <a:pt x="720" y="855"/>
                  </a:lnTo>
                  <a:lnTo>
                    <a:pt x="725" y="855"/>
                  </a:lnTo>
                  <a:lnTo>
                    <a:pt x="729" y="855"/>
                  </a:lnTo>
                  <a:lnTo>
                    <a:pt x="734" y="855"/>
                  </a:lnTo>
                  <a:lnTo>
                    <a:pt x="738" y="855"/>
                  </a:lnTo>
                  <a:lnTo>
                    <a:pt x="743" y="855"/>
                  </a:lnTo>
                  <a:lnTo>
                    <a:pt x="748" y="855"/>
                  </a:lnTo>
                  <a:lnTo>
                    <a:pt x="751" y="855"/>
                  </a:lnTo>
                  <a:lnTo>
                    <a:pt x="755" y="855"/>
                  </a:lnTo>
                  <a:lnTo>
                    <a:pt x="760" y="855"/>
                  </a:lnTo>
                  <a:lnTo>
                    <a:pt x="765" y="855"/>
                  </a:lnTo>
                  <a:lnTo>
                    <a:pt x="769" y="855"/>
                  </a:lnTo>
                  <a:lnTo>
                    <a:pt x="774" y="855"/>
                  </a:lnTo>
                  <a:lnTo>
                    <a:pt x="778" y="855"/>
                  </a:lnTo>
                  <a:lnTo>
                    <a:pt x="783" y="855"/>
                  </a:lnTo>
                  <a:lnTo>
                    <a:pt x="787" y="855"/>
                  </a:lnTo>
                  <a:lnTo>
                    <a:pt x="792" y="855"/>
                  </a:lnTo>
                  <a:lnTo>
                    <a:pt x="796" y="855"/>
                  </a:lnTo>
                  <a:lnTo>
                    <a:pt x="801" y="855"/>
                  </a:lnTo>
                  <a:lnTo>
                    <a:pt x="805" y="855"/>
                  </a:lnTo>
                  <a:lnTo>
                    <a:pt x="810" y="855"/>
                  </a:lnTo>
                  <a:lnTo>
                    <a:pt x="814" y="855"/>
                  </a:lnTo>
                  <a:lnTo>
                    <a:pt x="819" y="855"/>
                  </a:lnTo>
                  <a:lnTo>
                    <a:pt x="824" y="855"/>
                  </a:lnTo>
                  <a:lnTo>
                    <a:pt x="827" y="855"/>
                  </a:lnTo>
                  <a:lnTo>
                    <a:pt x="831" y="855"/>
                  </a:lnTo>
                  <a:lnTo>
                    <a:pt x="836" y="855"/>
                  </a:lnTo>
                  <a:lnTo>
                    <a:pt x="841" y="855"/>
                  </a:lnTo>
                  <a:lnTo>
                    <a:pt x="845" y="855"/>
                  </a:lnTo>
                  <a:lnTo>
                    <a:pt x="850" y="855"/>
                  </a:lnTo>
                  <a:lnTo>
                    <a:pt x="854" y="855"/>
                  </a:lnTo>
                  <a:lnTo>
                    <a:pt x="859" y="855"/>
                  </a:lnTo>
                  <a:lnTo>
                    <a:pt x="863" y="855"/>
                  </a:lnTo>
                  <a:lnTo>
                    <a:pt x="868" y="855"/>
                  </a:lnTo>
                  <a:lnTo>
                    <a:pt x="872" y="855"/>
                  </a:lnTo>
                  <a:lnTo>
                    <a:pt x="877" y="855"/>
                  </a:lnTo>
                  <a:lnTo>
                    <a:pt x="881" y="855"/>
                  </a:lnTo>
                  <a:lnTo>
                    <a:pt x="886" y="855"/>
                  </a:lnTo>
                  <a:lnTo>
                    <a:pt x="890" y="855"/>
                  </a:lnTo>
                  <a:lnTo>
                    <a:pt x="895" y="855"/>
                  </a:lnTo>
                  <a:lnTo>
                    <a:pt x="890" y="855"/>
                  </a:lnTo>
                  <a:lnTo>
                    <a:pt x="886" y="855"/>
                  </a:lnTo>
                  <a:lnTo>
                    <a:pt x="881" y="855"/>
                  </a:lnTo>
                  <a:lnTo>
                    <a:pt x="877" y="855"/>
                  </a:lnTo>
                  <a:lnTo>
                    <a:pt x="872" y="855"/>
                  </a:lnTo>
                  <a:lnTo>
                    <a:pt x="868" y="855"/>
                  </a:lnTo>
                  <a:lnTo>
                    <a:pt x="863" y="855"/>
                  </a:lnTo>
                  <a:lnTo>
                    <a:pt x="859" y="855"/>
                  </a:lnTo>
                  <a:lnTo>
                    <a:pt x="854" y="855"/>
                  </a:lnTo>
                  <a:lnTo>
                    <a:pt x="850" y="855"/>
                  </a:lnTo>
                  <a:lnTo>
                    <a:pt x="845" y="855"/>
                  </a:lnTo>
                  <a:lnTo>
                    <a:pt x="841" y="855"/>
                  </a:lnTo>
                  <a:lnTo>
                    <a:pt x="836" y="855"/>
                  </a:lnTo>
                  <a:lnTo>
                    <a:pt x="831" y="855"/>
                  </a:lnTo>
                  <a:lnTo>
                    <a:pt x="827" y="855"/>
                  </a:lnTo>
                  <a:lnTo>
                    <a:pt x="824" y="855"/>
                  </a:lnTo>
                  <a:lnTo>
                    <a:pt x="819" y="855"/>
                  </a:lnTo>
                  <a:lnTo>
                    <a:pt x="814" y="855"/>
                  </a:lnTo>
                  <a:lnTo>
                    <a:pt x="810" y="855"/>
                  </a:lnTo>
                  <a:lnTo>
                    <a:pt x="805" y="855"/>
                  </a:lnTo>
                  <a:lnTo>
                    <a:pt x="801" y="855"/>
                  </a:lnTo>
                  <a:lnTo>
                    <a:pt x="796" y="855"/>
                  </a:lnTo>
                  <a:lnTo>
                    <a:pt x="792" y="855"/>
                  </a:lnTo>
                  <a:lnTo>
                    <a:pt x="787" y="855"/>
                  </a:lnTo>
                  <a:lnTo>
                    <a:pt x="783" y="855"/>
                  </a:lnTo>
                  <a:lnTo>
                    <a:pt x="778" y="855"/>
                  </a:lnTo>
                  <a:lnTo>
                    <a:pt x="774" y="855"/>
                  </a:lnTo>
                  <a:lnTo>
                    <a:pt x="769" y="855"/>
                  </a:lnTo>
                  <a:lnTo>
                    <a:pt x="765" y="855"/>
                  </a:lnTo>
                  <a:lnTo>
                    <a:pt x="760" y="855"/>
                  </a:lnTo>
                  <a:lnTo>
                    <a:pt x="755" y="855"/>
                  </a:lnTo>
                  <a:lnTo>
                    <a:pt x="751" y="855"/>
                  </a:lnTo>
                  <a:lnTo>
                    <a:pt x="748" y="855"/>
                  </a:lnTo>
                  <a:lnTo>
                    <a:pt x="743" y="855"/>
                  </a:lnTo>
                  <a:lnTo>
                    <a:pt x="738" y="855"/>
                  </a:lnTo>
                  <a:lnTo>
                    <a:pt x="734" y="855"/>
                  </a:lnTo>
                  <a:lnTo>
                    <a:pt x="729" y="855"/>
                  </a:lnTo>
                  <a:lnTo>
                    <a:pt x="725" y="855"/>
                  </a:lnTo>
                  <a:lnTo>
                    <a:pt x="720" y="855"/>
                  </a:lnTo>
                  <a:lnTo>
                    <a:pt x="716" y="855"/>
                  </a:lnTo>
                  <a:lnTo>
                    <a:pt x="711" y="855"/>
                  </a:lnTo>
                  <a:lnTo>
                    <a:pt x="707" y="855"/>
                  </a:lnTo>
                  <a:lnTo>
                    <a:pt x="702" y="855"/>
                  </a:lnTo>
                  <a:lnTo>
                    <a:pt x="698" y="855"/>
                  </a:lnTo>
                  <a:lnTo>
                    <a:pt x="693" y="855"/>
                  </a:lnTo>
                  <a:lnTo>
                    <a:pt x="689" y="855"/>
                  </a:lnTo>
                  <a:lnTo>
                    <a:pt x="684" y="855"/>
                  </a:lnTo>
                  <a:lnTo>
                    <a:pt x="679" y="855"/>
                  </a:lnTo>
                  <a:lnTo>
                    <a:pt x="676" y="855"/>
                  </a:lnTo>
                  <a:lnTo>
                    <a:pt x="672" y="855"/>
                  </a:lnTo>
                  <a:lnTo>
                    <a:pt x="667" y="855"/>
                  </a:lnTo>
                  <a:lnTo>
                    <a:pt x="662" y="855"/>
                  </a:lnTo>
                  <a:lnTo>
                    <a:pt x="658" y="855"/>
                  </a:lnTo>
                  <a:lnTo>
                    <a:pt x="653" y="855"/>
                  </a:lnTo>
                  <a:lnTo>
                    <a:pt x="649" y="855"/>
                  </a:lnTo>
                  <a:lnTo>
                    <a:pt x="644" y="855"/>
                  </a:lnTo>
                  <a:lnTo>
                    <a:pt x="640" y="855"/>
                  </a:lnTo>
                  <a:lnTo>
                    <a:pt x="635" y="855"/>
                  </a:lnTo>
                  <a:lnTo>
                    <a:pt x="631" y="855"/>
                  </a:lnTo>
                  <a:lnTo>
                    <a:pt x="626" y="855"/>
                  </a:lnTo>
                  <a:lnTo>
                    <a:pt x="622" y="855"/>
                  </a:lnTo>
                  <a:lnTo>
                    <a:pt x="617" y="855"/>
                  </a:lnTo>
                  <a:lnTo>
                    <a:pt x="613" y="855"/>
                  </a:lnTo>
                  <a:lnTo>
                    <a:pt x="608" y="855"/>
                  </a:lnTo>
                  <a:lnTo>
                    <a:pt x="603" y="855"/>
                  </a:lnTo>
                  <a:lnTo>
                    <a:pt x="599" y="855"/>
                  </a:lnTo>
                  <a:lnTo>
                    <a:pt x="594" y="855"/>
                  </a:lnTo>
                  <a:lnTo>
                    <a:pt x="591" y="855"/>
                  </a:lnTo>
                  <a:lnTo>
                    <a:pt x="586" y="855"/>
                  </a:lnTo>
                  <a:lnTo>
                    <a:pt x="582" y="855"/>
                  </a:lnTo>
                  <a:lnTo>
                    <a:pt x="577" y="855"/>
                  </a:lnTo>
                  <a:lnTo>
                    <a:pt x="573" y="855"/>
                  </a:lnTo>
                  <a:lnTo>
                    <a:pt x="568" y="855"/>
                  </a:lnTo>
                  <a:lnTo>
                    <a:pt x="564" y="855"/>
                  </a:lnTo>
                  <a:lnTo>
                    <a:pt x="559" y="855"/>
                  </a:lnTo>
                  <a:lnTo>
                    <a:pt x="555" y="855"/>
                  </a:lnTo>
                  <a:lnTo>
                    <a:pt x="550" y="855"/>
                  </a:lnTo>
                  <a:lnTo>
                    <a:pt x="546" y="855"/>
                  </a:lnTo>
                  <a:lnTo>
                    <a:pt x="541" y="855"/>
                  </a:lnTo>
                  <a:lnTo>
                    <a:pt x="537" y="855"/>
                  </a:lnTo>
                  <a:lnTo>
                    <a:pt x="532" y="855"/>
                  </a:lnTo>
                  <a:lnTo>
                    <a:pt x="527" y="855"/>
                  </a:lnTo>
                  <a:lnTo>
                    <a:pt x="523" y="855"/>
                  </a:lnTo>
                  <a:lnTo>
                    <a:pt x="518" y="855"/>
                  </a:lnTo>
                  <a:lnTo>
                    <a:pt x="514" y="855"/>
                  </a:lnTo>
                  <a:lnTo>
                    <a:pt x="509" y="855"/>
                  </a:lnTo>
                  <a:lnTo>
                    <a:pt x="506" y="855"/>
                  </a:lnTo>
                  <a:lnTo>
                    <a:pt x="501" y="855"/>
                  </a:lnTo>
                  <a:lnTo>
                    <a:pt x="497" y="855"/>
                  </a:lnTo>
                  <a:lnTo>
                    <a:pt x="492" y="855"/>
                  </a:lnTo>
                  <a:lnTo>
                    <a:pt x="488" y="855"/>
                  </a:lnTo>
                  <a:lnTo>
                    <a:pt x="483" y="855"/>
                  </a:lnTo>
                  <a:lnTo>
                    <a:pt x="479" y="855"/>
                  </a:lnTo>
                  <a:lnTo>
                    <a:pt x="474" y="855"/>
                  </a:lnTo>
                  <a:lnTo>
                    <a:pt x="470" y="855"/>
                  </a:lnTo>
                  <a:lnTo>
                    <a:pt x="465" y="855"/>
                  </a:lnTo>
                  <a:lnTo>
                    <a:pt x="461" y="855"/>
                  </a:lnTo>
                  <a:lnTo>
                    <a:pt x="456" y="855"/>
                  </a:lnTo>
                  <a:lnTo>
                    <a:pt x="451" y="855"/>
                  </a:lnTo>
                  <a:lnTo>
                    <a:pt x="447" y="855"/>
                  </a:lnTo>
                  <a:lnTo>
                    <a:pt x="442" y="855"/>
                  </a:lnTo>
                  <a:lnTo>
                    <a:pt x="438" y="855"/>
                  </a:lnTo>
                  <a:lnTo>
                    <a:pt x="434" y="855"/>
                  </a:lnTo>
                  <a:lnTo>
                    <a:pt x="430" y="855"/>
                  </a:lnTo>
                  <a:lnTo>
                    <a:pt x="425" y="855"/>
                  </a:lnTo>
                  <a:lnTo>
                    <a:pt x="421" y="855"/>
                  </a:lnTo>
                  <a:lnTo>
                    <a:pt x="416" y="855"/>
                  </a:lnTo>
                  <a:lnTo>
                    <a:pt x="412" y="855"/>
                  </a:lnTo>
                  <a:lnTo>
                    <a:pt x="407" y="855"/>
                  </a:lnTo>
                  <a:lnTo>
                    <a:pt x="403" y="855"/>
                  </a:lnTo>
                  <a:lnTo>
                    <a:pt x="398" y="855"/>
                  </a:lnTo>
                  <a:lnTo>
                    <a:pt x="394" y="855"/>
                  </a:lnTo>
                  <a:lnTo>
                    <a:pt x="389" y="855"/>
                  </a:lnTo>
                  <a:lnTo>
                    <a:pt x="385" y="855"/>
                  </a:lnTo>
                  <a:lnTo>
                    <a:pt x="380" y="855"/>
                  </a:lnTo>
                  <a:lnTo>
                    <a:pt x="375" y="855"/>
                  </a:lnTo>
                  <a:lnTo>
                    <a:pt x="371" y="855"/>
                  </a:lnTo>
                  <a:lnTo>
                    <a:pt x="366" y="855"/>
                  </a:lnTo>
                  <a:lnTo>
                    <a:pt x="363" y="855"/>
                  </a:lnTo>
                  <a:lnTo>
                    <a:pt x="358" y="855"/>
                  </a:lnTo>
                  <a:lnTo>
                    <a:pt x="354" y="855"/>
                  </a:lnTo>
                  <a:lnTo>
                    <a:pt x="349" y="855"/>
                  </a:lnTo>
                  <a:lnTo>
                    <a:pt x="345" y="855"/>
                  </a:lnTo>
                  <a:lnTo>
                    <a:pt x="340" y="855"/>
                  </a:lnTo>
                  <a:lnTo>
                    <a:pt x="336" y="855"/>
                  </a:lnTo>
                  <a:lnTo>
                    <a:pt x="331" y="855"/>
                  </a:lnTo>
                  <a:lnTo>
                    <a:pt x="327" y="855"/>
                  </a:lnTo>
                  <a:lnTo>
                    <a:pt x="322" y="855"/>
                  </a:lnTo>
                  <a:lnTo>
                    <a:pt x="318" y="855"/>
                  </a:lnTo>
                  <a:lnTo>
                    <a:pt x="313" y="855"/>
                  </a:lnTo>
                  <a:lnTo>
                    <a:pt x="309" y="855"/>
                  </a:lnTo>
                  <a:lnTo>
                    <a:pt x="304" y="855"/>
                  </a:lnTo>
                  <a:lnTo>
                    <a:pt x="299" y="855"/>
                  </a:lnTo>
                  <a:lnTo>
                    <a:pt x="295" y="855"/>
                  </a:lnTo>
                  <a:lnTo>
                    <a:pt x="290" y="855"/>
                  </a:lnTo>
                  <a:lnTo>
                    <a:pt x="286" y="855"/>
                  </a:lnTo>
                  <a:lnTo>
                    <a:pt x="281" y="855"/>
                  </a:lnTo>
                  <a:lnTo>
                    <a:pt x="277" y="855"/>
                  </a:lnTo>
                  <a:lnTo>
                    <a:pt x="272" y="855"/>
                  </a:lnTo>
                  <a:lnTo>
                    <a:pt x="269" y="855"/>
                  </a:lnTo>
                  <a:lnTo>
                    <a:pt x="264" y="855"/>
                  </a:lnTo>
                  <a:lnTo>
                    <a:pt x="260" y="855"/>
                  </a:lnTo>
                  <a:lnTo>
                    <a:pt x="255" y="855"/>
                  </a:lnTo>
                  <a:lnTo>
                    <a:pt x="251" y="855"/>
                  </a:lnTo>
                  <a:lnTo>
                    <a:pt x="246" y="855"/>
                  </a:lnTo>
                  <a:lnTo>
                    <a:pt x="242" y="855"/>
                  </a:lnTo>
                  <a:lnTo>
                    <a:pt x="237" y="855"/>
                  </a:lnTo>
                  <a:lnTo>
                    <a:pt x="233" y="855"/>
                  </a:lnTo>
                  <a:lnTo>
                    <a:pt x="228" y="855"/>
                  </a:lnTo>
                  <a:lnTo>
                    <a:pt x="223" y="855"/>
                  </a:lnTo>
                  <a:lnTo>
                    <a:pt x="219" y="855"/>
                  </a:lnTo>
                  <a:lnTo>
                    <a:pt x="214" y="855"/>
                  </a:lnTo>
                  <a:lnTo>
                    <a:pt x="210" y="855"/>
                  </a:lnTo>
                  <a:lnTo>
                    <a:pt x="205" y="855"/>
                  </a:lnTo>
                  <a:lnTo>
                    <a:pt x="201" y="855"/>
                  </a:lnTo>
                  <a:lnTo>
                    <a:pt x="196" y="855"/>
                  </a:lnTo>
                  <a:lnTo>
                    <a:pt x="193" y="855"/>
                  </a:lnTo>
                  <a:lnTo>
                    <a:pt x="188" y="855"/>
                  </a:lnTo>
                  <a:lnTo>
                    <a:pt x="184" y="855"/>
                  </a:lnTo>
                  <a:lnTo>
                    <a:pt x="179" y="855"/>
                  </a:lnTo>
                  <a:lnTo>
                    <a:pt x="175" y="855"/>
                  </a:lnTo>
                  <a:lnTo>
                    <a:pt x="170" y="855"/>
                  </a:lnTo>
                  <a:lnTo>
                    <a:pt x="166" y="855"/>
                  </a:lnTo>
                  <a:lnTo>
                    <a:pt x="161" y="855"/>
                  </a:lnTo>
                  <a:lnTo>
                    <a:pt x="157" y="855"/>
                  </a:lnTo>
                  <a:lnTo>
                    <a:pt x="152" y="855"/>
                  </a:lnTo>
                  <a:lnTo>
                    <a:pt x="147" y="855"/>
                  </a:lnTo>
                  <a:lnTo>
                    <a:pt x="143" y="855"/>
                  </a:lnTo>
                  <a:lnTo>
                    <a:pt x="138" y="855"/>
                  </a:lnTo>
                  <a:lnTo>
                    <a:pt x="134" y="855"/>
                  </a:lnTo>
                  <a:lnTo>
                    <a:pt x="129" y="855"/>
                  </a:lnTo>
                  <a:lnTo>
                    <a:pt x="125" y="855"/>
                  </a:lnTo>
                  <a:lnTo>
                    <a:pt x="121" y="855"/>
                  </a:lnTo>
                  <a:lnTo>
                    <a:pt x="117" y="855"/>
                  </a:lnTo>
                  <a:lnTo>
                    <a:pt x="112" y="855"/>
                  </a:lnTo>
                  <a:lnTo>
                    <a:pt x="108" y="855"/>
                  </a:lnTo>
                  <a:lnTo>
                    <a:pt x="103" y="855"/>
                  </a:lnTo>
                  <a:lnTo>
                    <a:pt x="99" y="855"/>
                  </a:lnTo>
                  <a:lnTo>
                    <a:pt x="94" y="855"/>
                  </a:lnTo>
                  <a:lnTo>
                    <a:pt x="90" y="855"/>
                  </a:lnTo>
                  <a:lnTo>
                    <a:pt x="85" y="855"/>
                  </a:lnTo>
                  <a:lnTo>
                    <a:pt x="81" y="855"/>
                  </a:lnTo>
                  <a:lnTo>
                    <a:pt x="76" y="855"/>
                  </a:lnTo>
                  <a:lnTo>
                    <a:pt x="71" y="855"/>
                  </a:lnTo>
                  <a:lnTo>
                    <a:pt x="67" y="855"/>
                  </a:lnTo>
                  <a:lnTo>
                    <a:pt x="62" y="855"/>
                  </a:lnTo>
                  <a:lnTo>
                    <a:pt x="58" y="855"/>
                  </a:lnTo>
                  <a:lnTo>
                    <a:pt x="53" y="855"/>
                  </a:lnTo>
                  <a:lnTo>
                    <a:pt x="49" y="855"/>
                  </a:lnTo>
                  <a:lnTo>
                    <a:pt x="44" y="855"/>
                  </a:lnTo>
                  <a:lnTo>
                    <a:pt x="40" y="855"/>
                  </a:lnTo>
                  <a:lnTo>
                    <a:pt x="36" y="855"/>
                  </a:lnTo>
                  <a:lnTo>
                    <a:pt x="32" y="855"/>
                  </a:lnTo>
                  <a:lnTo>
                    <a:pt x="27" y="855"/>
                  </a:lnTo>
                  <a:lnTo>
                    <a:pt x="23" y="855"/>
                  </a:lnTo>
                  <a:lnTo>
                    <a:pt x="18" y="855"/>
                  </a:lnTo>
                  <a:lnTo>
                    <a:pt x="14" y="855"/>
                  </a:lnTo>
                  <a:lnTo>
                    <a:pt x="9" y="855"/>
                  </a:lnTo>
                  <a:lnTo>
                    <a:pt x="5" y="855"/>
                  </a:lnTo>
                  <a:lnTo>
                    <a:pt x="0" y="855"/>
                  </a:lnTo>
                  <a:lnTo>
                    <a:pt x="0" y="0"/>
                  </a:lnTo>
                </a:path>
              </a:pathLst>
            </a:custGeom>
            <a:solidFill>
              <a:srgbClr val="C0C0C0"/>
            </a:solidFill>
            <a:ln w="12700" cap="rnd">
              <a:noFill/>
              <a:round/>
              <a:headEnd/>
              <a:tailEnd/>
            </a:ln>
          </p:spPr>
          <p:txBody>
            <a:bodyPr/>
            <a:lstStyle/>
            <a:p>
              <a:endParaRPr lang="en-US"/>
            </a:p>
          </p:txBody>
        </p:sp>
        <p:sp>
          <p:nvSpPr>
            <p:cNvPr id="17422" name="Line 11"/>
            <p:cNvSpPr>
              <a:spLocks noChangeShapeType="1"/>
            </p:cNvSpPr>
            <p:nvPr/>
          </p:nvSpPr>
          <p:spPr bwMode="auto">
            <a:xfrm>
              <a:off x="3910" y="1460"/>
              <a:ext cx="0" cy="1403"/>
            </a:xfrm>
            <a:prstGeom prst="line">
              <a:avLst/>
            </a:prstGeom>
            <a:noFill/>
            <a:ln w="25400">
              <a:solidFill>
                <a:schemeClr val="bg2"/>
              </a:solidFill>
              <a:round/>
              <a:headEnd/>
              <a:tailEnd/>
            </a:ln>
          </p:spPr>
          <p:txBody>
            <a:bodyPr wrap="none" anchor="ctr"/>
            <a:lstStyle/>
            <a:p>
              <a:endParaRPr lang="en-US"/>
            </a:p>
          </p:txBody>
        </p:sp>
        <p:sp>
          <p:nvSpPr>
            <p:cNvPr id="17423" name="Freeform 12"/>
            <p:cNvSpPr>
              <a:spLocks/>
            </p:cNvSpPr>
            <p:nvPr/>
          </p:nvSpPr>
          <p:spPr bwMode="auto">
            <a:xfrm>
              <a:off x="2569" y="2878"/>
              <a:ext cx="2242" cy="1"/>
            </a:xfrm>
            <a:custGeom>
              <a:avLst/>
              <a:gdLst>
                <a:gd name="T0" fmla="*/ 67 w 2242"/>
                <a:gd name="T1" fmla="*/ 0 h 1"/>
                <a:gd name="T2" fmla="*/ 139 w 2242"/>
                <a:gd name="T3" fmla="*/ 0 h 1"/>
                <a:gd name="T4" fmla="*/ 211 w 2242"/>
                <a:gd name="T5" fmla="*/ 0 h 1"/>
                <a:gd name="T6" fmla="*/ 283 w 2242"/>
                <a:gd name="T7" fmla="*/ 0 h 1"/>
                <a:gd name="T8" fmla="*/ 354 w 2242"/>
                <a:gd name="T9" fmla="*/ 0 h 1"/>
                <a:gd name="T10" fmla="*/ 426 w 2242"/>
                <a:gd name="T11" fmla="*/ 0 h 1"/>
                <a:gd name="T12" fmla="*/ 498 w 2242"/>
                <a:gd name="T13" fmla="*/ 0 h 1"/>
                <a:gd name="T14" fmla="*/ 570 w 2242"/>
                <a:gd name="T15" fmla="*/ 0 h 1"/>
                <a:gd name="T16" fmla="*/ 641 w 2242"/>
                <a:gd name="T17" fmla="*/ 0 h 1"/>
                <a:gd name="T18" fmla="*/ 714 w 2242"/>
                <a:gd name="T19" fmla="*/ 0 h 1"/>
                <a:gd name="T20" fmla="*/ 786 w 2242"/>
                <a:gd name="T21" fmla="*/ 0 h 1"/>
                <a:gd name="T22" fmla="*/ 858 w 2242"/>
                <a:gd name="T23" fmla="*/ 0 h 1"/>
                <a:gd name="T24" fmla="*/ 930 w 2242"/>
                <a:gd name="T25" fmla="*/ 0 h 1"/>
                <a:gd name="T26" fmla="*/ 1001 w 2242"/>
                <a:gd name="T27" fmla="*/ 0 h 1"/>
                <a:gd name="T28" fmla="*/ 1073 w 2242"/>
                <a:gd name="T29" fmla="*/ 0 h 1"/>
                <a:gd name="T30" fmla="*/ 1145 w 2242"/>
                <a:gd name="T31" fmla="*/ 0 h 1"/>
                <a:gd name="T32" fmla="*/ 1217 w 2242"/>
                <a:gd name="T33" fmla="*/ 0 h 1"/>
                <a:gd name="T34" fmla="*/ 1289 w 2242"/>
                <a:gd name="T35" fmla="*/ 0 h 1"/>
                <a:gd name="T36" fmla="*/ 1361 w 2242"/>
                <a:gd name="T37" fmla="*/ 0 h 1"/>
                <a:gd name="T38" fmla="*/ 1433 w 2242"/>
                <a:gd name="T39" fmla="*/ 0 h 1"/>
                <a:gd name="T40" fmla="*/ 1505 w 2242"/>
                <a:gd name="T41" fmla="*/ 0 h 1"/>
                <a:gd name="T42" fmla="*/ 1577 w 2242"/>
                <a:gd name="T43" fmla="*/ 0 h 1"/>
                <a:gd name="T44" fmla="*/ 1649 w 2242"/>
                <a:gd name="T45" fmla="*/ 0 h 1"/>
                <a:gd name="T46" fmla="*/ 1720 w 2242"/>
                <a:gd name="T47" fmla="*/ 0 h 1"/>
                <a:gd name="T48" fmla="*/ 1792 w 2242"/>
                <a:gd name="T49" fmla="*/ 0 h 1"/>
                <a:gd name="T50" fmla="*/ 1864 w 2242"/>
                <a:gd name="T51" fmla="*/ 0 h 1"/>
                <a:gd name="T52" fmla="*/ 1936 w 2242"/>
                <a:gd name="T53" fmla="*/ 0 h 1"/>
                <a:gd name="T54" fmla="*/ 2007 w 2242"/>
                <a:gd name="T55" fmla="*/ 0 h 1"/>
                <a:gd name="T56" fmla="*/ 2079 w 2242"/>
                <a:gd name="T57" fmla="*/ 0 h 1"/>
                <a:gd name="T58" fmla="*/ 2152 w 2242"/>
                <a:gd name="T59" fmla="*/ 0 h 1"/>
                <a:gd name="T60" fmla="*/ 2224 w 2242"/>
                <a:gd name="T61" fmla="*/ 0 h 1"/>
                <a:gd name="T62" fmla="*/ 2187 w 2242"/>
                <a:gd name="T63" fmla="*/ 0 h 1"/>
                <a:gd name="T64" fmla="*/ 2116 w 2242"/>
                <a:gd name="T65" fmla="*/ 0 h 1"/>
                <a:gd name="T66" fmla="*/ 2044 w 2242"/>
                <a:gd name="T67" fmla="*/ 0 h 1"/>
                <a:gd name="T68" fmla="*/ 1972 w 2242"/>
                <a:gd name="T69" fmla="*/ 0 h 1"/>
                <a:gd name="T70" fmla="*/ 1900 w 2242"/>
                <a:gd name="T71" fmla="*/ 0 h 1"/>
                <a:gd name="T72" fmla="*/ 1829 w 2242"/>
                <a:gd name="T73" fmla="*/ 0 h 1"/>
                <a:gd name="T74" fmla="*/ 1756 w 2242"/>
                <a:gd name="T75" fmla="*/ 0 h 1"/>
                <a:gd name="T76" fmla="*/ 1684 w 2242"/>
                <a:gd name="T77" fmla="*/ 0 h 1"/>
                <a:gd name="T78" fmla="*/ 1612 w 2242"/>
                <a:gd name="T79" fmla="*/ 0 h 1"/>
                <a:gd name="T80" fmla="*/ 1540 w 2242"/>
                <a:gd name="T81" fmla="*/ 0 h 1"/>
                <a:gd name="T82" fmla="*/ 1469 w 2242"/>
                <a:gd name="T83" fmla="*/ 0 h 1"/>
                <a:gd name="T84" fmla="*/ 1397 w 2242"/>
                <a:gd name="T85" fmla="*/ 0 h 1"/>
                <a:gd name="T86" fmla="*/ 1325 w 2242"/>
                <a:gd name="T87" fmla="*/ 0 h 1"/>
                <a:gd name="T88" fmla="*/ 1253 w 2242"/>
                <a:gd name="T89" fmla="*/ 0 h 1"/>
                <a:gd name="T90" fmla="*/ 1181 w 2242"/>
                <a:gd name="T91" fmla="*/ 0 h 1"/>
                <a:gd name="T92" fmla="*/ 1110 w 2242"/>
                <a:gd name="T93" fmla="*/ 0 h 1"/>
                <a:gd name="T94" fmla="*/ 1038 w 2242"/>
                <a:gd name="T95" fmla="*/ 0 h 1"/>
                <a:gd name="T96" fmla="*/ 965 w 2242"/>
                <a:gd name="T97" fmla="*/ 0 h 1"/>
                <a:gd name="T98" fmla="*/ 893 w 2242"/>
                <a:gd name="T99" fmla="*/ 0 h 1"/>
                <a:gd name="T100" fmla="*/ 821 w 2242"/>
                <a:gd name="T101" fmla="*/ 0 h 1"/>
                <a:gd name="T102" fmla="*/ 750 w 2242"/>
                <a:gd name="T103" fmla="*/ 0 h 1"/>
                <a:gd name="T104" fmla="*/ 678 w 2242"/>
                <a:gd name="T105" fmla="*/ 0 h 1"/>
                <a:gd name="T106" fmla="*/ 606 w 2242"/>
                <a:gd name="T107" fmla="*/ 0 h 1"/>
                <a:gd name="T108" fmla="*/ 534 w 2242"/>
                <a:gd name="T109" fmla="*/ 0 h 1"/>
                <a:gd name="T110" fmla="*/ 463 w 2242"/>
                <a:gd name="T111" fmla="*/ 0 h 1"/>
                <a:gd name="T112" fmla="*/ 391 w 2242"/>
                <a:gd name="T113" fmla="*/ 0 h 1"/>
                <a:gd name="T114" fmla="*/ 319 w 2242"/>
                <a:gd name="T115" fmla="*/ 0 h 1"/>
                <a:gd name="T116" fmla="*/ 247 w 2242"/>
                <a:gd name="T117" fmla="*/ 0 h 1"/>
                <a:gd name="T118" fmla="*/ 174 w 2242"/>
                <a:gd name="T119" fmla="*/ 0 h 1"/>
                <a:gd name="T120" fmla="*/ 103 w 2242"/>
                <a:gd name="T121" fmla="*/ 0 h 1"/>
                <a:gd name="T122" fmla="*/ 31 w 224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42"/>
                <a:gd name="T187" fmla="*/ 0 h 1"/>
                <a:gd name="T188" fmla="*/ 2242 w 224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42" h="1">
                  <a:moveTo>
                    <a:pt x="0" y="0"/>
                  </a:moveTo>
                  <a:lnTo>
                    <a:pt x="5" y="0"/>
                  </a:lnTo>
                  <a:lnTo>
                    <a:pt x="8" y="0"/>
                  </a:lnTo>
                  <a:lnTo>
                    <a:pt x="13" y="0"/>
                  </a:lnTo>
                  <a:lnTo>
                    <a:pt x="17" y="0"/>
                  </a:lnTo>
                  <a:lnTo>
                    <a:pt x="22" y="0"/>
                  </a:lnTo>
                  <a:lnTo>
                    <a:pt x="26" y="0"/>
                  </a:lnTo>
                  <a:lnTo>
                    <a:pt x="31" y="0"/>
                  </a:lnTo>
                  <a:lnTo>
                    <a:pt x="35" y="0"/>
                  </a:lnTo>
                  <a:lnTo>
                    <a:pt x="40" y="0"/>
                  </a:lnTo>
                  <a:lnTo>
                    <a:pt x="44" y="0"/>
                  </a:lnTo>
                  <a:lnTo>
                    <a:pt x="49" y="0"/>
                  </a:lnTo>
                  <a:lnTo>
                    <a:pt x="54" y="0"/>
                  </a:lnTo>
                  <a:lnTo>
                    <a:pt x="58" y="0"/>
                  </a:lnTo>
                  <a:lnTo>
                    <a:pt x="63" y="0"/>
                  </a:lnTo>
                  <a:lnTo>
                    <a:pt x="67" y="0"/>
                  </a:lnTo>
                  <a:lnTo>
                    <a:pt x="72" y="0"/>
                  </a:lnTo>
                  <a:lnTo>
                    <a:pt x="75" y="0"/>
                  </a:lnTo>
                  <a:lnTo>
                    <a:pt x="80" y="0"/>
                  </a:lnTo>
                  <a:lnTo>
                    <a:pt x="84" y="0"/>
                  </a:lnTo>
                  <a:lnTo>
                    <a:pt x="89" y="0"/>
                  </a:lnTo>
                  <a:lnTo>
                    <a:pt x="93" y="0"/>
                  </a:lnTo>
                  <a:lnTo>
                    <a:pt x="98" y="0"/>
                  </a:lnTo>
                  <a:lnTo>
                    <a:pt x="103" y="0"/>
                  </a:lnTo>
                  <a:lnTo>
                    <a:pt x="107" y="0"/>
                  </a:lnTo>
                  <a:lnTo>
                    <a:pt x="112" y="0"/>
                  </a:lnTo>
                  <a:lnTo>
                    <a:pt x="116" y="0"/>
                  </a:lnTo>
                  <a:lnTo>
                    <a:pt x="121" y="0"/>
                  </a:lnTo>
                  <a:lnTo>
                    <a:pt x="125" y="0"/>
                  </a:lnTo>
                  <a:lnTo>
                    <a:pt x="130" y="0"/>
                  </a:lnTo>
                  <a:lnTo>
                    <a:pt x="134" y="0"/>
                  </a:lnTo>
                  <a:lnTo>
                    <a:pt x="139" y="0"/>
                  </a:lnTo>
                  <a:lnTo>
                    <a:pt x="144" y="0"/>
                  </a:lnTo>
                  <a:lnTo>
                    <a:pt x="148" y="0"/>
                  </a:lnTo>
                  <a:lnTo>
                    <a:pt x="153" y="0"/>
                  </a:lnTo>
                  <a:lnTo>
                    <a:pt x="157" y="0"/>
                  </a:lnTo>
                  <a:lnTo>
                    <a:pt x="162" y="0"/>
                  </a:lnTo>
                  <a:lnTo>
                    <a:pt x="165" y="0"/>
                  </a:lnTo>
                  <a:lnTo>
                    <a:pt x="170" y="0"/>
                  </a:lnTo>
                  <a:lnTo>
                    <a:pt x="174" y="0"/>
                  </a:lnTo>
                  <a:lnTo>
                    <a:pt x="179" y="0"/>
                  </a:lnTo>
                  <a:lnTo>
                    <a:pt x="183" y="0"/>
                  </a:lnTo>
                  <a:lnTo>
                    <a:pt x="188" y="0"/>
                  </a:lnTo>
                  <a:lnTo>
                    <a:pt x="193" y="0"/>
                  </a:lnTo>
                  <a:lnTo>
                    <a:pt x="197" y="0"/>
                  </a:lnTo>
                  <a:lnTo>
                    <a:pt x="202" y="0"/>
                  </a:lnTo>
                  <a:lnTo>
                    <a:pt x="206" y="0"/>
                  </a:lnTo>
                  <a:lnTo>
                    <a:pt x="211" y="0"/>
                  </a:lnTo>
                  <a:lnTo>
                    <a:pt x="215" y="0"/>
                  </a:lnTo>
                  <a:lnTo>
                    <a:pt x="220" y="0"/>
                  </a:lnTo>
                  <a:lnTo>
                    <a:pt x="224" y="0"/>
                  </a:lnTo>
                  <a:lnTo>
                    <a:pt x="229" y="0"/>
                  </a:lnTo>
                  <a:lnTo>
                    <a:pt x="234" y="0"/>
                  </a:lnTo>
                  <a:lnTo>
                    <a:pt x="238" y="0"/>
                  </a:lnTo>
                  <a:lnTo>
                    <a:pt x="243" y="0"/>
                  </a:lnTo>
                  <a:lnTo>
                    <a:pt x="247" y="0"/>
                  </a:lnTo>
                  <a:lnTo>
                    <a:pt x="251" y="0"/>
                  </a:lnTo>
                  <a:lnTo>
                    <a:pt x="255" y="0"/>
                  </a:lnTo>
                  <a:lnTo>
                    <a:pt x="260" y="0"/>
                  </a:lnTo>
                  <a:lnTo>
                    <a:pt x="264" y="0"/>
                  </a:lnTo>
                  <a:lnTo>
                    <a:pt x="269" y="0"/>
                  </a:lnTo>
                  <a:lnTo>
                    <a:pt x="273" y="0"/>
                  </a:lnTo>
                  <a:lnTo>
                    <a:pt x="278" y="0"/>
                  </a:lnTo>
                  <a:lnTo>
                    <a:pt x="283" y="0"/>
                  </a:lnTo>
                  <a:lnTo>
                    <a:pt x="287" y="0"/>
                  </a:lnTo>
                  <a:lnTo>
                    <a:pt x="292" y="0"/>
                  </a:lnTo>
                  <a:lnTo>
                    <a:pt x="296" y="0"/>
                  </a:lnTo>
                  <a:lnTo>
                    <a:pt x="301" y="0"/>
                  </a:lnTo>
                  <a:lnTo>
                    <a:pt x="305" y="0"/>
                  </a:lnTo>
                  <a:lnTo>
                    <a:pt x="310" y="0"/>
                  </a:lnTo>
                  <a:lnTo>
                    <a:pt x="314" y="0"/>
                  </a:lnTo>
                  <a:lnTo>
                    <a:pt x="319" y="0"/>
                  </a:lnTo>
                  <a:lnTo>
                    <a:pt x="322" y="0"/>
                  </a:lnTo>
                  <a:lnTo>
                    <a:pt x="327" y="0"/>
                  </a:lnTo>
                  <a:lnTo>
                    <a:pt x="332" y="0"/>
                  </a:lnTo>
                  <a:lnTo>
                    <a:pt x="336" y="0"/>
                  </a:lnTo>
                  <a:lnTo>
                    <a:pt x="341" y="0"/>
                  </a:lnTo>
                  <a:lnTo>
                    <a:pt x="345" y="0"/>
                  </a:lnTo>
                  <a:lnTo>
                    <a:pt x="350" y="0"/>
                  </a:lnTo>
                  <a:lnTo>
                    <a:pt x="354" y="0"/>
                  </a:lnTo>
                  <a:lnTo>
                    <a:pt x="359" y="0"/>
                  </a:lnTo>
                  <a:lnTo>
                    <a:pt x="363" y="0"/>
                  </a:lnTo>
                  <a:lnTo>
                    <a:pt x="368" y="0"/>
                  </a:lnTo>
                  <a:lnTo>
                    <a:pt x="373" y="0"/>
                  </a:lnTo>
                  <a:lnTo>
                    <a:pt x="377" y="0"/>
                  </a:lnTo>
                  <a:lnTo>
                    <a:pt x="382" y="0"/>
                  </a:lnTo>
                  <a:lnTo>
                    <a:pt x="386" y="0"/>
                  </a:lnTo>
                  <a:lnTo>
                    <a:pt x="391" y="0"/>
                  </a:lnTo>
                  <a:lnTo>
                    <a:pt x="394" y="0"/>
                  </a:lnTo>
                  <a:lnTo>
                    <a:pt x="399" y="0"/>
                  </a:lnTo>
                  <a:lnTo>
                    <a:pt x="403" y="0"/>
                  </a:lnTo>
                  <a:lnTo>
                    <a:pt x="408" y="0"/>
                  </a:lnTo>
                  <a:lnTo>
                    <a:pt x="412" y="0"/>
                  </a:lnTo>
                  <a:lnTo>
                    <a:pt x="417" y="0"/>
                  </a:lnTo>
                  <a:lnTo>
                    <a:pt x="422" y="0"/>
                  </a:lnTo>
                  <a:lnTo>
                    <a:pt x="426" y="0"/>
                  </a:lnTo>
                  <a:lnTo>
                    <a:pt x="431" y="0"/>
                  </a:lnTo>
                  <a:lnTo>
                    <a:pt x="435" y="0"/>
                  </a:lnTo>
                  <a:lnTo>
                    <a:pt x="440" y="0"/>
                  </a:lnTo>
                  <a:lnTo>
                    <a:pt x="444" y="0"/>
                  </a:lnTo>
                  <a:lnTo>
                    <a:pt x="449" y="0"/>
                  </a:lnTo>
                  <a:lnTo>
                    <a:pt x="453" y="0"/>
                  </a:lnTo>
                  <a:lnTo>
                    <a:pt x="458" y="0"/>
                  </a:lnTo>
                  <a:lnTo>
                    <a:pt x="463" y="0"/>
                  </a:lnTo>
                  <a:lnTo>
                    <a:pt x="467" y="0"/>
                  </a:lnTo>
                  <a:lnTo>
                    <a:pt x="472" y="0"/>
                  </a:lnTo>
                  <a:lnTo>
                    <a:pt x="476" y="0"/>
                  </a:lnTo>
                  <a:lnTo>
                    <a:pt x="481" y="0"/>
                  </a:lnTo>
                  <a:lnTo>
                    <a:pt x="485" y="0"/>
                  </a:lnTo>
                  <a:lnTo>
                    <a:pt x="489" y="0"/>
                  </a:lnTo>
                  <a:lnTo>
                    <a:pt x="493" y="0"/>
                  </a:lnTo>
                  <a:lnTo>
                    <a:pt x="498" y="0"/>
                  </a:lnTo>
                  <a:lnTo>
                    <a:pt x="502" y="0"/>
                  </a:lnTo>
                  <a:lnTo>
                    <a:pt x="507" y="0"/>
                  </a:lnTo>
                  <a:lnTo>
                    <a:pt x="512" y="0"/>
                  </a:lnTo>
                  <a:lnTo>
                    <a:pt x="516" y="0"/>
                  </a:lnTo>
                  <a:lnTo>
                    <a:pt x="521" y="0"/>
                  </a:lnTo>
                  <a:lnTo>
                    <a:pt x="525" y="0"/>
                  </a:lnTo>
                  <a:lnTo>
                    <a:pt x="530" y="0"/>
                  </a:lnTo>
                  <a:lnTo>
                    <a:pt x="534" y="0"/>
                  </a:lnTo>
                  <a:lnTo>
                    <a:pt x="539" y="0"/>
                  </a:lnTo>
                  <a:lnTo>
                    <a:pt x="543" y="0"/>
                  </a:lnTo>
                  <a:lnTo>
                    <a:pt x="548" y="0"/>
                  </a:lnTo>
                  <a:lnTo>
                    <a:pt x="553" y="0"/>
                  </a:lnTo>
                  <a:lnTo>
                    <a:pt x="557" y="0"/>
                  </a:lnTo>
                  <a:lnTo>
                    <a:pt x="562" y="0"/>
                  </a:lnTo>
                  <a:lnTo>
                    <a:pt x="565" y="0"/>
                  </a:lnTo>
                  <a:lnTo>
                    <a:pt x="570" y="0"/>
                  </a:lnTo>
                  <a:lnTo>
                    <a:pt x="574" y="0"/>
                  </a:lnTo>
                  <a:lnTo>
                    <a:pt x="579" y="0"/>
                  </a:lnTo>
                  <a:lnTo>
                    <a:pt x="583" y="0"/>
                  </a:lnTo>
                  <a:lnTo>
                    <a:pt x="588" y="0"/>
                  </a:lnTo>
                  <a:lnTo>
                    <a:pt x="592" y="0"/>
                  </a:lnTo>
                  <a:lnTo>
                    <a:pt x="597" y="0"/>
                  </a:lnTo>
                  <a:lnTo>
                    <a:pt x="602" y="0"/>
                  </a:lnTo>
                  <a:lnTo>
                    <a:pt x="606" y="0"/>
                  </a:lnTo>
                  <a:lnTo>
                    <a:pt x="611" y="0"/>
                  </a:lnTo>
                  <a:lnTo>
                    <a:pt x="615" y="0"/>
                  </a:lnTo>
                  <a:lnTo>
                    <a:pt x="620" y="0"/>
                  </a:lnTo>
                  <a:lnTo>
                    <a:pt x="624" y="0"/>
                  </a:lnTo>
                  <a:lnTo>
                    <a:pt x="629" y="0"/>
                  </a:lnTo>
                  <a:lnTo>
                    <a:pt x="633" y="0"/>
                  </a:lnTo>
                  <a:lnTo>
                    <a:pt x="637" y="0"/>
                  </a:lnTo>
                  <a:lnTo>
                    <a:pt x="641" y="0"/>
                  </a:lnTo>
                  <a:lnTo>
                    <a:pt x="646" y="0"/>
                  </a:lnTo>
                  <a:lnTo>
                    <a:pt x="651" y="0"/>
                  </a:lnTo>
                  <a:lnTo>
                    <a:pt x="655" y="0"/>
                  </a:lnTo>
                  <a:lnTo>
                    <a:pt x="660" y="0"/>
                  </a:lnTo>
                  <a:lnTo>
                    <a:pt x="664" y="0"/>
                  </a:lnTo>
                  <a:lnTo>
                    <a:pt x="669" y="0"/>
                  </a:lnTo>
                  <a:lnTo>
                    <a:pt x="673" y="0"/>
                  </a:lnTo>
                  <a:lnTo>
                    <a:pt x="678" y="0"/>
                  </a:lnTo>
                  <a:lnTo>
                    <a:pt x="682" y="0"/>
                  </a:lnTo>
                  <a:lnTo>
                    <a:pt x="687" y="0"/>
                  </a:lnTo>
                  <a:lnTo>
                    <a:pt x="692" y="0"/>
                  </a:lnTo>
                  <a:lnTo>
                    <a:pt x="696" y="0"/>
                  </a:lnTo>
                  <a:lnTo>
                    <a:pt x="701" y="0"/>
                  </a:lnTo>
                  <a:lnTo>
                    <a:pt x="705" y="0"/>
                  </a:lnTo>
                  <a:lnTo>
                    <a:pt x="710" y="0"/>
                  </a:lnTo>
                  <a:lnTo>
                    <a:pt x="714" y="0"/>
                  </a:lnTo>
                  <a:lnTo>
                    <a:pt x="719" y="0"/>
                  </a:lnTo>
                  <a:lnTo>
                    <a:pt x="722" y="0"/>
                  </a:lnTo>
                  <a:lnTo>
                    <a:pt x="727" y="0"/>
                  </a:lnTo>
                  <a:lnTo>
                    <a:pt x="731" y="0"/>
                  </a:lnTo>
                  <a:lnTo>
                    <a:pt x="736" y="0"/>
                  </a:lnTo>
                  <a:lnTo>
                    <a:pt x="741" y="0"/>
                  </a:lnTo>
                  <a:lnTo>
                    <a:pt x="745" y="0"/>
                  </a:lnTo>
                  <a:lnTo>
                    <a:pt x="750" y="0"/>
                  </a:lnTo>
                  <a:lnTo>
                    <a:pt x="754" y="0"/>
                  </a:lnTo>
                  <a:lnTo>
                    <a:pt x="759" y="0"/>
                  </a:lnTo>
                  <a:lnTo>
                    <a:pt x="763" y="0"/>
                  </a:lnTo>
                  <a:lnTo>
                    <a:pt x="768" y="0"/>
                  </a:lnTo>
                  <a:lnTo>
                    <a:pt x="772" y="0"/>
                  </a:lnTo>
                  <a:lnTo>
                    <a:pt x="777" y="0"/>
                  </a:lnTo>
                  <a:lnTo>
                    <a:pt x="782" y="0"/>
                  </a:lnTo>
                  <a:lnTo>
                    <a:pt x="786" y="0"/>
                  </a:lnTo>
                  <a:lnTo>
                    <a:pt x="791" y="0"/>
                  </a:lnTo>
                  <a:lnTo>
                    <a:pt x="795" y="0"/>
                  </a:lnTo>
                  <a:lnTo>
                    <a:pt x="800" y="0"/>
                  </a:lnTo>
                  <a:lnTo>
                    <a:pt x="804" y="0"/>
                  </a:lnTo>
                  <a:lnTo>
                    <a:pt x="808" y="0"/>
                  </a:lnTo>
                  <a:lnTo>
                    <a:pt x="812" y="0"/>
                  </a:lnTo>
                  <a:lnTo>
                    <a:pt x="817" y="0"/>
                  </a:lnTo>
                  <a:lnTo>
                    <a:pt x="821" y="0"/>
                  </a:lnTo>
                  <a:lnTo>
                    <a:pt x="826" y="0"/>
                  </a:lnTo>
                  <a:lnTo>
                    <a:pt x="831" y="0"/>
                  </a:lnTo>
                  <a:lnTo>
                    <a:pt x="835" y="0"/>
                  </a:lnTo>
                  <a:lnTo>
                    <a:pt x="840" y="0"/>
                  </a:lnTo>
                  <a:lnTo>
                    <a:pt x="844" y="0"/>
                  </a:lnTo>
                  <a:lnTo>
                    <a:pt x="849" y="0"/>
                  </a:lnTo>
                  <a:lnTo>
                    <a:pt x="853" y="0"/>
                  </a:lnTo>
                  <a:lnTo>
                    <a:pt x="858" y="0"/>
                  </a:lnTo>
                  <a:lnTo>
                    <a:pt x="862" y="0"/>
                  </a:lnTo>
                  <a:lnTo>
                    <a:pt x="867" y="0"/>
                  </a:lnTo>
                  <a:lnTo>
                    <a:pt x="872" y="0"/>
                  </a:lnTo>
                  <a:lnTo>
                    <a:pt x="876" y="0"/>
                  </a:lnTo>
                  <a:lnTo>
                    <a:pt x="880" y="0"/>
                  </a:lnTo>
                  <a:lnTo>
                    <a:pt x="884" y="0"/>
                  </a:lnTo>
                  <a:lnTo>
                    <a:pt x="889" y="0"/>
                  </a:lnTo>
                  <a:lnTo>
                    <a:pt x="893" y="0"/>
                  </a:lnTo>
                  <a:lnTo>
                    <a:pt x="898" y="0"/>
                  </a:lnTo>
                  <a:lnTo>
                    <a:pt x="902" y="0"/>
                  </a:lnTo>
                  <a:lnTo>
                    <a:pt x="907" y="0"/>
                  </a:lnTo>
                  <a:lnTo>
                    <a:pt x="911" y="0"/>
                  </a:lnTo>
                  <a:lnTo>
                    <a:pt x="916" y="0"/>
                  </a:lnTo>
                  <a:lnTo>
                    <a:pt x="921" y="0"/>
                  </a:lnTo>
                  <a:lnTo>
                    <a:pt x="925" y="0"/>
                  </a:lnTo>
                  <a:lnTo>
                    <a:pt x="930" y="0"/>
                  </a:lnTo>
                  <a:lnTo>
                    <a:pt x="934" y="0"/>
                  </a:lnTo>
                  <a:lnTo>
                    <a:pt x="939" y="0"/>
                  </a:lnTo>
                  <a:lnTo>
                    <a:pt x="943" y="0"/>
                  </a:lnTo>
                  <a:lnTo>
                    <a:pt x="948" y="0"/>
                  </a:lnTo>
                  <a:lnTo>
                    <a:pt x="952" y="0"/>
                  </a:lnTo>
                  <a:lnTo>
                    <a:pt x="956" y="0"/>
                  </a:lnTo>
                  <a:lnTo>
                    <a:pt x="960" y="0"/>
                  </a:lnTo>
                  <a:lnTo>
                    <a:pt x="965" y="0"/>
                  </a:lnTo>
                  <a:lnTo>
                    <a:pt x="970" y="0"/>
                  </a:lnTo>
                  <a:lnTo>
                    <a:pt x="974" y="0"/>
                  </a:lnTo>
                  <a:lnTo>
                    <a:pt x="979" y="0"/>
                  </a:lnTo>
                  <a:lnTo>
                    <a:pt x="983" y="0"/>
                  </a:lnTo>
                  <a:lnTo>
                    <a:pt x="988" y="0"/>
                  </a:lnTo>
                  <a:lnTo>
                    <a:pt x="992" y="0"/>
                  </a:lnTo>
                  <a:lnTo>
                    <a:pt x="997" y="0"/>
                  </a:lnTo>
                  <a:lnTo>
                    <a:pt x="1001" y="0"/>
                  </a:lnTo>
                  <a:lnTo>
                    <a:pt x="1006" y="0"/>
                  </a:lnTo>
                  <a:lnTo>
                    <a:pt x="1011" y="0"/>
                  </a:lnTo>
                  <a:lnTo>
                    <a:pt x="1015" y="0"/>
                  </a:lnTo>
                  <a:lnTo>
                    <a:pt x="1020" y="0"/>
                  </a:lnTo>
                  <a:lnTo>
                    <a:pt x="1024" y="0"/>
                  </a:lnTo>
                  <a:lnTo>
                    <a:pt x="1029" y="0"/>
                  </a:lnTo>
                  <a:lnTo>
                    <a:pt x="1033" y="0"/>
                  </a:lnTo>
                  <a:lnTo>
                    <a:pt x="1038" y="0"/>
                  </a:lnTo>
                  <a:lnTo>
                    <a:pt x="1042" y="0"/>
                  </a:lnTo>
                  <a:lnTo>
                    <a:pt x="1046" y="0"/>
                  </a:lnTo>
                  <a:lnTo>
                    <a:pt x="1050" y="0"/>
                  </a:lnTo>
                  <a:lnTo>
                    <a:pt x="1055" y="0"/>
                  </a:lnTo>
                  <a:lnTo>
                    <a:pt x="1060" y="0"/>
                  </a:lnTo>
                  <a:lnTo>
                    <a:pt x="1064" y="0"/>
                  </a:lnTo>
                  <a:lnTo>
                    <a:pt x="1069" y="0"/>
                  </a:lnTo>
                  <a:lnTo>
                    <a:pt x="1073" y="0"/>
                  </a:lnTo>
                  <a:lnTo>
                    <a:pt x="1078" y="0"/>
                  </a:lnTo>
                  <a:lnTo>
                    <a:pt x="1082" y="0"/>
                  </a:lnTo>
                  <a:lnTo>
                    <a:pt x="1087" y="0"/>
                  </a:lnTo>
                  <a:lnTo>
                    <a:pt x="1091" y="0"/>
                  </a:lnTo>
                  <a:lnTo>
                    <a:pt x="1096" y="0"/>
                  </a:lnTo>
                  <a:lnTo>
                    <a:pt x="1101" y="0"/>
                  </a:lnTo>
                  <a:lnTo>
                    <a:pt x="1105" y="0"/>
                  </a:lnTo>
                  <a:lnTo>
                    <a:pt x="1110" y="0"/>
                  </a:lnTo>
                  <a:lnTo>
                    <a:pt x="1114" y="0"/>
                  </a:lnTo>
                  <a:lnTo>
                    <a:pt x="1119" y="0"/>
                  </a:lnTo>
                  <a:lnTo>
                    <a:pt x="1122" y="0"/>
                  </a:lnTo>
                  <a:lnTo>
                    <a:pt x="1127" y="0"/>
                  </a:lnTo>
                  <a:lnTo>
                    <a:pt x="1131" y="0"/>
                  </a:lnTo>
                  <a:lnTo>
                    <a:pt x="1136" y="0"/>
                  </a:lnTo>
                  <a:lnTo>
                    <a:pt x="1140" y="0"/>
                  </a:lnTo>
                  <a:lnTo>
                    <a:pt x="1145" y="0"/>
                  </a:lnTo>
                  <a:lnTo>
                    <a:pt x="1150" y="0"/>
                  </a:lnTo>
                  <a:lnTo>
                    <a:pt x="1154" y="0"/>
                  </a:lnTo>
                  <a:lnTo>
                    <a:pt x="1159" y="0"/>
                  </a:lnTo>
                  <a:lnTo>
                    <a:pt x="1163" y="0"/>
                  </a:lnTo>
                  <a:lnTo>
                    <a:pt x="1168" y="0"/>
                  </a:lnTo>
                  <a:lnTo>
                    <a:pt x="1172" y="0"/>
                  </a:lnTo>
                  <a:lnTo>
                    <a:pt x="1177" y="0"/>
                  </a:lnTo>
                  <a:lnTo>
                    <a:pt x="1181" y="0"/>
                  </a:lnTo>
                  <a:lnTo>
                    <a:pt x="1186" y="0"/>
                  </a:lnTo>
                  <a:lnTo>
                    <a:pt x="1191" y="0"/>
                  </a:lnTo>
                  <a:lnTo>
                    <a:pt x="1194" y="0"/>
                  </a:lnTo>
                  <a:lnTo>
                    <a:pt x="1199" y="0"/>
                  </a:lnTo>
                  <a:lnTo>
                    <a:pt x="1203" y="0"/>
                  </a:lnTo>
                  <a:lnTo>
                    <a:pt x="1208" y="0"/>
                  </a:lnTo>
                  <a:lnTo>
                    <a:pt x="1212" y="0"/>
                  </a:lnTo>
                  <a:lnTo>
                    <a:pt x="1217" y="0"/>
                  </a:lnTo>
                  <a:lnTo>
                    <a:pt x="1221" y="0"/>
                  </a:lnTo>
                  <a:lnTo>
                    <a:pt x="1226" y="0"/>
                  </a:lnTo>
                  <a:lnTo>
                    <a:pt x="1230" y="0"/>
                  </a:lnTo>
                  <a:lnTo>
                    <a:pt x="1235" y="0"/>
                  </a:lnTo>
                  <a:lnTo>
                    <a:pt x="1240" y="0"/>
                  </a:lnTo>
                  <a:lnTo>
                    <a:pt x="1244" y="0"/>
                  </a:lnTo>
                  <a:lnTo>
                    <a:pt x="1249" y="0"/>
                  </a:lnTo>
                  <a:lnTo>
                    <a:pt x="1253" y="0"/>
                  </a:lnTo>
                  <a:lnTo>
                    <a:pt x="1258" y="0"/>
                  </a:lnTo>
                  <a:lnTo>
                    <a:pt x="1262" y="0"/>
                  </a:lnTo>
                  <a:lnTo>
                    <a:pt x="1267" y="0"/>
                  </a:lnTo>
                  <a:lnTo>
                    <a:pt x="1271" y="0"/>
                  </a:lnTo>
                  <a:lnTo>
                    <a:pt x="1276" y="0"/>
                  </a:lnTo>
                  <a:lnTo>
                    <a:pt x="1279" y="0"/>
                  </a:lnTo>
                  <a:lnTo>
                    <a:pt x="1284" y="0"/>
                  </a:lnTo>
                  <a:lnTo>
                    <a:pt x="1289" y="0"/>
                  </a:lnTo>
                  <a:lnTo>
                    <a:pt x="1293" y="0"/>
                  </a:lnTo>
                  <a:lnTo>
                    <a:pt x="1298" y="0"/>
                  </a:lnTo>
                  <a:lnTo>
                    <a:pt x="1302" y="0"/>
                  </a:lnTo>
                  <a:lnTo>
                    <a:pt x="1307" y="0"/>
                  </a:lnTo>
                  <a:lnTo>
                    <a:pt x="1311" y="0"/>
                  </a:lnTo>
                  <a:lnTo>
                    <a:pt x="1316" y="0"/>
                  </a:lnTo>
                  <a:lnTo>
                    <a:pt x="1320" y="0"/>
                  </a:lnTo>
                  <a:lnTo>
                    <a:pt x="1325" y="0"/>
                  </a:lnTo>
                  <a:lnTo>
                    <a:pt x="1330" y="0"/>
                  </a:lnTo>
                  <a:lnTo>
                    <a:pt x="1334" y="0"/>
                  </a:lnTo>
                  <a:lnTo>
                    <a:pt x="1339" y="0"/>
                  </a:lnTo>
                  <a:lnTo>
                    <a:pt x="1343" y="0"/>
                  </a:lnTo>
                  <a:lnTo>
                    <a:pt x="1348" y="0"/>
                  </a:lnTo>
                  <a:lnTo>
                    <a:pt x="1352" y="0"/>
                  </a:lnTo>
                  <a:lnTo>
                    <a:pt x="1357" y="0"/>
                  </a:lnTo>
                  <a:lnTo>
                    <a:pt x="1361" y="0"/>
                  </a:lnTo>
                  <a:lnTo>
                    <a:pt x="1365" y="0"/>
                  </a:lnTo>
                  <a:lnTo>
                    <a:pt x="1369" y="0"/>
                  </a:lnTo>
                  <a:lnTo>
                    <a:pt x="1374" y="0"/>
                  </a:lnTo>
                  <a:lnTo>
                    <a:pt x="1379" y="0"/>
                  </a:lnTo>
                  <a:lnTo>
                    <a:pt x="1383" y="0"/>
                  </a:lnTo>
                  <a:lnTo>
                    <a:pt x="1388" y="0"/>
                  </a:lnTo>
                  <a:lnTo>
                    <a:pt x="1392" y="0"/>
                  </a:lnTo>
                  <a:lnTo>
                    <a:pt x="1397" y="0"/>
                  </a:lnTo>
                  <a:lnTo>
                    <a:pt x="1401" y="0"/>
                  </a:lnTo>
                  <a:lnTo>
                    <a:pt x="1406" y="0"/>
                  </a:lnTo>
                  <a:lnTo>
                    <a:pt x="1410" y="0"/>
                  </a:lnTo>
                  <a:lnTo>
                    <a:pt x="1415" y="0"/>
                  </a:lnTo>
                  <a:lnTo>
                    <a:pt x="1420" y="0"/>
                  </a:lnTo>
                  <a:lnTo>
                    <a:pt x="1424" y="0"/>
                  </a:lnTo>
                  <a:lnTo>
                    <a:pt x="1429" y="0"/>
                  </a:lnTo>
                  <a:lnTo>
                    <a:pt x="1433" y="0"/>
                  </a:lnTo>
                  <a:lnTo>
                    <a:pt x="1437" y="0"/>
                  </a:lnTo>
                  <a:lnTo>
                    <a:pt x="1441" y="0"/>
                  </a:lnTo>
                  <a:lnTo>
                    <a:pt x="1446" y="0"/>
                  </a:lnTo>
                  <a:lnTo>
                    <a:pt x="1450" y="0"/>
                  </a:lnTo>
                  <a:lnTo>
                    <a:pt x="1455" y="0"/>
                  </a:lnTo>
                  <a:lnTo>
                    <a:pt x="1459" y="0"/>
                  </a:lnTo>
                  <a:lnTo>
                    <a:pt x="1464" y="0"/>
                  </a:lnTo>
                  <a:lnTo>
                    <a:pt x="1469" y="0"/>
                  </a:lnTo>
                  <a:lnTo>
                    <a:pt x="1473" y="0"/>
                  </a:lnTo>
                  <a:lnTo>
                    <a:pt x="1478" y="0"/>
                  </a:lnTo>
                  <a:lnTo>
                    <a:pt x="1482" y="0"/>
                  </a:lnTo>
                  <a:lnTo>
                    <a:pt x="1487" y="0"/>
                  </a:lnTo>
                  <a:lnTo>
                    <a:pt x="1491" y="0"/>
                  </a:lnTo>
                  <a:lnTo>
                    <a:pt x="1496" y="0"/>
                  </a:lnTo>
                  <a:lnTo>
                    <a:pt x="1500" y="0"/>
                  </a:lnTo>
                  <a:lnTo>
                    <a:pt x="1505" y="0"/>
                  </a:lnTo>
                  <a:lnTo>
                    <a:pt x="1510" y="0"/>
                  </a:lnTo>
                  <a:lnTo>
                    <a:pt x="1513" y="0"/>
                  </a:lnTo>
                  <a:lnTo>
                    <a:pt x="1518" y="0"/>
                  </a:lnTo>
                  <a:lnTo>
                    <a:pt x="1522" y="0"/>
                  </a:lnTo>
                  <a:lnTo>
                    <a:pt x="1527" y="0"/>
                  </a:lnTo>
                  <a:lnTo>
                    <a:pt x="1531" y="0"/>
                  </a:lnTo>
                  <a:lnTo>
                    <a:pt x="1536" y="0"/>
                  </a:lnTo>
                  <a:lnTo>
                    <a:pt x="1540" y="0"/>
                  </a:lnTo>
                  <a:lnTo>
                    <a:pt x="1545" y="0"/>
                  </a:lnTo>
                  <a:lnTo>
                    <a:pt x="1549" y="0"/>
                  </a:lnTo>
                  <a:lnTo>
                    <a:pt x="1554" y="0"/>
                  </a:lnTo>
                  <a:lnTo>
                    <a:pt x="1559" y="0"/>
                  </a:lnTo>
                  <a:lnTo>
                    <a:pt x="1563" y="0"/>
                  </a:lnTo>
                  <a:lnTo>
                    <a:pt x="1568" y="0"/>
                  </a:lnTo>
                  <a:lnTo>
                    <a:pt x="1572" y="0"/>
                  </a:lnTo>
                  <a:lnTo>
                    <a:pt x="1577" y="0"/>
                  </a:lnTo>
                  <a:lnTo>
                    <a:pt x="1581" y="0"/>
                  </a:lnTo>
                  <a:lnTo>
                    <a:pt x="1586" y="0"/>
                  </a:lnTo>
                  <a:lnTo>
                    <a:pt x="1590" y="0"/>
                  </a:lnTo>
                  <a:lnTo>
                    <a:pt x="1595" y="0"/>
                  </a:lnTo>
                  <a:lnTo>
                    <a:pt x="1600" y="0"/>
                  </a:lnTo>
                  <a:lnTo>
                    <a:pt x="1603" y="0"/>
                  </a:lnTo>
                  <a:lnTo>
                    <a:pt x="1608" y="0"/>
                  </a:lnTo>
                  <a:lnTo>
                    <a:pt x="1612" y="0"/>
                  </a:lnTo>
                  <a:lnTo>
                    <a:pt x="1617" y="0"/>
                  </a:lnTo>
                  <a:lnTo>
                    <a:pt x="1621" y="0"/>
                  </a:lnTo>
                  <a:lnTo>
                    <a:pt x="1626" y="0"/>
                  </a:lnTo>
                  <a:lnTo>
                    <a:pt x="1630" y="0"/>
                  </a:lnTo>
                  <a:lnTo>
                    <a:pt x="1635" y="0"/>
                  </a:lnTo>
                  <a:lnTo>
                    <a:pt x="1639" y="0"/>
                  </a:lnTo>
                  <a:lnTo>
                    <a:pt x="1644" y="0"/>
                  </a:lnTo>
                  <a:lnTo>
                    <a:pt x="1649" y="0"/>
                  </a:lnTo>
                  <a:lnTo>
                    <a:pt x="1653" y="0"/>
                  </a:lnTo>
                  <a:lnTo>
                    <a:pt x="1658" y="0"/>
                  </a:lnTo>
                  <a:lnTo>
                    <a:pt x="1662" y="0"/>
                  </a:lnTo>
                  <a:lnTo>
                    <a:pt x="1667" y="0"/>
                  </a:lnTo>
                  <a:lnTo>
                    <a:pt x="1671" y="0"/>
                  </a:lnTo>
                  <a:lnTo>
                    <a:pt x="1676" y="0"/>
                  </a:lnTo>
                  <a:lnTo>
                    <a:pt x="1679" y="0"/>
                  </a:lnTo>
                  <a:lnTo>
                    <a:pt x="1684" y="0"/>
                  </a:lnTo>
                  <a:lnTo>
                    <a:pt x="1688" y="0"/>
                  </a:lnTo>
                  <a:lnTo>
                    <a:pt x="1693" y="0"/>
                  </a:lnTo>
                  <a:lnTo>
                    <a:pt x="1698" y="0"/>
                  </a:lnTo>
                  <a:lnTo>
                    <a:pt x="1702" y="0"/>
                  </a:lnTo>
                  <a:lnTo>
                    <a:pt x="1707" y="0"/>
                  </a:lnTo>
                  <a:lnTo>
                    <a:pt x="1711" y="0"/>
                  </a:lnTo>
                  <a:lnTo>
                    <a:pt x="1716" y="0"/>
                  </a:lnTo>
                  <a:lnTo>
                    <a:pt x="1720" y="0"/>
                  </a:lnTo>
                  <a:lnTo>
                    <a:pt x="1725" y="0"/>
                  </a:lnTo>
                  <a:lnTo>
                    <a:pt x="1729" y="0"/>
                  </a:lnTo>
                  <a:lnTo>
                    <a:pt x="1734" y="0"/>
                  </a:lnTo>
                  <a:lnTo>
                    <a:pt x="1739" y="0"/>
                  </a:lnTo>
                  <a:lnTo>
                    <a:pt x="1743" y="0"/>
                  </a:lnTo>
                  <a:lnTo>
                    <a:pt x="1748" y="0"/>
                  </a:lnTo>
                  <a:lnTo>
                    <a:pt x="1751" y="0"/>
                  </a:lnTo>
                  <a:lnTo>
                    <a:pt x="1756" y="0"/>
                  </a:lnTo>
                  <a:lnTo>
                    <a:pt x="1760" y="0"/>
                  </a:lnTo>
                  <a:lnTo>
                    <a:pt x="1765" y="0"/>
                  </a:lnTo>
                  <a:lnTo>
                    <a:pt x="1769" y="0"/>
                  </a:lnTo>
                  <a:lnTo>
                    <a:pt x="1774" y="0"/>
                  </a:lnTo>
                  <a:lnTo>
                    <a:pt x="1778" y="0"/>
                  </a:lnTo>
                  <a:lnTo>
                    <a:pt x="1783" y="0"/>
                  </a:lnTo>
                  <a:lnTo>
                    <a:pt x="1788" y="0"/>
                  </a:lnTo>
                  <a:lnTo>
                    <a:pt x="1792" y="0"/>
                  </a:lnTo>
                  <a:lnTo>
                    <a:pt x="1797" y="0"/>
                  </a:lnTo>
                  <a:lnTo>
                    <a:pt x="1801" y="0"/>
                  </a:lnTo>
                  <a:lnTo>
                    <a:pt x="1806" y="0"/>
                  </a:lnTo>
                  <a:lnTo>
                    <a:pt x="1810" y="0"/>
                  </a:lnTo>
                  <a:lnTo>
                    <a:pt x="1815" y="0"/>
                  </a:lnTo>
                  <a:lnTo>
                    <a:pt x="1819" y="0"/>
                  </a:lnTo>
                  <a:lnTo>
                    <a:pt x="1824" y="0"/>
                  </a:lnTo>
                  <a:lnTo>
                    <a:pt x="1829" y="0"/>
                  </a:lnTo>
                  <a:lnTo>
                    <a:pt x="1833" y="0"/>
                  </a:lnTo>
                  <a:lnTo>
                    <a:pt x="1837" y="0"/>
                  </a:lnTo>
                  <a:lnTo>
                    <a:pt x="1841" y="0"/>
                  </a:lnTo>
                  <a:lnTo>
                    <a:pt x="1846" y="0"/>
                  </a:lnTo>
                  <a:lnTo>
                    <a:pt x="1850" y="0"/>
                  </a:lnTo>
                  <a:lnTo>
                    <a:pt x="1855" y="0"/>
                  </a:lnTo>
                  <a:lnTo>
                    <a:pt x="1859" y="0"/>
                  </a:lnTo>
                  <a:lnTo>
                    <a:pt x="1864" y="0"/>
                  </a:lnTo>
                  <a:lnTo>
                    <a:pt x="1868" y="0"/>
                  </a:lnTo>
                  <a:lnTo>
                    <a:pt x="1873" y="0"/>
                  </a:lnTo>
                  <a:lnTo>
                    <a:pt x="1878" y="0"/>
                  </a:lnTo>
                  <a:lnTo>
                    <a:pt x="1882" y="0"/>
                  </a:lnTo>
                  <a:lnTo>
                    <a:pt x="1887" y="0"/>
                  </a:lnTo>
                  <a:lnTo>
                    <a:pt x="1891" y="0"/>
                  </a:lnTo>
                  <a:lnTo>
                    <a:pt x="1896" y="0"/>
                  </a:lnTo>
                  <a:lnTo>
                    <a:pt x="1900" y="0"/>
                  </a:lnTo>
                  <a:lnTo>
                    <a:pt x="1905" y="0"/>
                  </a:lnTo>
                  <a:lnTo>
                    <a:pt x="1909" y="0"/>
                  </a:lnTo>
                  <a:lnTo>
                    <a:pt x="1914" y="0"/>
                  </a:lnTo>
                  <a:lnTo>
                    <a:pt x="1919" y="0"/>
                  </a:lnTo>
                  <a:lnTo>
                    <a:pt x="1922" y="0"/>
                  </a:lnTo>
                  <a:lnTo>
                    <a:pt x="1927" y="0"/>
                  </a:lnTo>
                  <a:lnTo>
                    <a:pt x="1931" y="0"/>
                  </a:lnTo>
                  <a:lnTo>
                    <a:pt x="1936" y="0"/>
                  </a:lnTo>
                  <a:lnTo>
                    <a:pt x="1940" y="0"/>
                  </a:lnTo>
                  <a:lnTo>
                    <a:pt x="1945" y="0"/>
                  </a:lnTo>
                  <a:lnTo>
                    <a:pt x="1949" y="0"/>
                  </a:lnTo>
                  <a:lnTo>
                    <a:pt x="1954" y="0"/>
                  </a:lnTo>
                  <a:lnTo>
                    <a:pt x="1958" y="0"/>
                  </a:lnTo>
                  <a:lnTo>
                    <a:pt x="1963" y="0"/>
                  </a:lnTo>
                  <a:lnTo>
                    <a:pt x="1968" y="0"/>
                  </a:lnTo>
                  <a:lnTo>
                    <a:pt x="1972" y="0"/>
                  </a:lnTo>
                  <a:lnTo>
                    <a:pt x="1977" y="0"/>
                  </a:lnTo>
                  <a:lnTo>
                    <a:pt x="1981" y="0"/>
                  </a:lnTo>
                  <a:lnTo>
                    <a:pt x="1986" y="0"/>
                  </a:lnTo>
                  <a:lnTo>
                    <a:pt x="1990" y="0"/>
                  </a:lnTo>
                  <a:lnTo>
                    <a:pt x="1994" y="0"/>
                  </a:lnTo>
                  <a:lnTo>
                    <a:pt x="1998" y="0"/>
                  </a:lnTo>
                  <a:lnTo>
                    <a:pt x="2003" y="0"/>
                  </a:lnTo>
                  <a:lnTo>
                    <a:pt x="2007" y="0"/>
                  </a:lnTo>
                  <a:lnTo>
                    <a:pt x="2012" y="0"/>
                  </a:lnTo>
                  <a:lnTo>
                    <a:pt x="2017" y="0"/>
                  </a:lnTo>
                  <a:lnTo>
                    <a:pt x="2021" y="0"/>
                  </a:lnTo>
                  <a:lnTo>
                    <a:pt x="2026" y="0"/>
                  </a:lnTo>
                  <a:lnTo>
                    <a:pt x="2030" y="0"/>
                  </a:lnTo>
                  <a:lnTo>
                    <a:pt x="2035" y="0"/>
                  </a:lnTo>
                  <a:lnTo>
                    <a:pt x="2039" y="0"/>
                  </a:lnTo>
                  <a:lnTo>
                    <a:pt x="2044" y="0"/>
                  </a:lnTo>
                  <a:lnTo>
                    <a:pt x="2048" y="0"/>
                  </a:lnTo>
                  <a:lnTo>
                    <a:pt x="2053" y="0"/>
                  </a:lnTo>
                  <a:lnTo>
                    <a:pt x="2058" y="0"/>
                  </a:lnTo>
                  <a:lnTo>
                    <a:pt x="2062" y="0"/>
                  </a:lnTo>
                  <a:lnTo>
                    <a:pt x="2067" y="0"/>
                  </a:lnTo>
                  <a:lnTo>
                    <a:pt x="2070" y="0"/>
                  </a:lnTo>
                  <a:lnTo>
                    <a:pt x="2075" y="0"/>
                  </a:lnTo>
                  <a:lnTo>
                    <a:pt x="2079" y="0"/>
                  </a:lnTo>
                  <a:lnTo>
                    <a:pt x="2084" y="0"/>
                  </a:lnTo>
                  <a:lnTo>
                    <a:pt x="2088" y="0"/>
                  </a:lnTo>
                  <a:lnTo>
                    <a:pt x="2093" y="0"/>
                  </a:lnTo>
                  <a:lnTo>
                    <a:pt x="2097" y="0"/>
                  </a:lnTo>
                  <a:lnTo>
                    <a:pt x="2102" y="0"/>
                  </a:lnTo>
                  <a:lnTo>
                    <a:pt x="2107" y="0"/>
                  </a:lnTo>
                  <a:lnTo>
                    <a:pt x="2111" y="0"/>
                  </a:lnTo>
                  <a:lnTo>
                    <a:pt x="2116" y="0"/>
                  </a:lnTo>
                  <a:lnTo>
                    <a:pt x="2120" y="0"/>
                  </a:lnTo>
                  <a:lnTo>
                    <a:pt x="2125" y="0"/>
                  </a:lnTo>
                  <a:lnTo>
                    <a:pt x="2129" y="0"/>
                  </a:lnTo>
                  <a:lnTo>
                    <a:pt x="2134" y="0"/>
                  </a:lnTo>
                  <a:lnTo>
                    <a:pt x="2138" y="0"/>
                  </a:lnTo>
                  <a:lnTo>
                    <a:pt x="2143" y="0"/>
                  </a:lnTo>
                  <a:lnTo>
                    <a:pt x="2148" y="0"/>
                  </a:lnTo>
                  <a:lnTo>
                    <a:pt x="2152" y="0"/>
                  </a:lnTo>
                  <a:lnTo>
                    <a:pt x="2157" y="0"/>
                  </a:lnTo>
                  <a:lnTo>
                    <a:pt x="2161" y="0"/>
                  </a:lnTo>
                  <a:lnTo>
                    <a:pt x="2165" y="0"/>
                  </a:lnTo>
                  <a:lnTo>
                    <a:pt x="2169" y="0"/>
                  </a:lnTo>
                  <a:lnTo>
                    <a:pt x="2174" y="0"/>
                  </a:lnTo>
                  <a:lnTo>
                    <a:pt x="2178" y="0"/>
                  </a:lnTo>
                  <a:lnTo>
                    <a:pt x="2183" y="0"/>
                  </a:lnTo>
                  <a:lnTo>
                    <a:pt x="2187" y="0"/>
                  </a:lnTo>
                  <a:lnTo>
                    <a:pt x="2192" y="0"/>
                  </a:lnTo>
                  <a:lnTo>
                    <a:pt x="2197" y="0"/>
                  </a:lnTo>
                  <a:lnTo>
                    <a:pt x="2201" y="0"/>
                  </a:lnTo>
                  <a:lnTo>
                    <a:pt x="2206" y="0"/>
                  </a:lnTo>
                  <a:lnTo>
                    <a:pt x="2210" y="0"/>
                  </a:lnTo>
                  <a:lnTo>
                    <a:pt x="2215" y="0"/>
                  </a:lnTo>
                  <a:lnTo>
                    <a:pt x="2219" y="0"/>
                  </a:lnTo>
                  <a:lnTo>
                    <a:pt x="2224" y="0"/>
                  </a:lnTo>
                  <a:lnTo>
                    <a:pt x="2228" y="0"/>
                  </a:lnTo>
                  <a:lnTo>
                    <a:pt x="2233" y="0"/>
                  </a:lnTo>
                  <a:lnTo>
                    <a:pt x="2236" y="0"/>
                  </a:lnTo>
                  <a:lnTo>
                    <a:pt x="2241" y="0"/>
                  </a:lnTo>
                  <a:lnTo>
                    <a:pt x="2236" y="0"/>
                  </a:lnTo>
                  <a:lnTo>
                    <a:pt x="2233" y="0"/>
                  </a:lnTo>
                  <a:lnTo>
                    <a:pt x="2228" y="0"/>
                  </a:lnTo>
                  <a:lnTo>
                    <a:pt x="2224" y="0"/>
                  </a:lnTo>
                  <a:lnTo>
                    <a:pt x="2219" y="0"/>
                  </a:lnTo>
                  <a:lnTo>
                    <a:pt x="2215" y="0"/>
                  </a:lnTo>
                  <a:lnTo>
                    <a:pt x="2210" y="0"/>
                  </a:lnTo>
                  <a:lnTo>
                    <a:pt x="2206" y="0"/>
                  </a:lnTo>
                  <a:lnTo>
                    <a:pt x="2201" y="0"/>
                  </a:lnTo>
                  <a:lnTo>
                    <a:pt x="2197" y="0"/>
                  </a:lnTo>
                  <a:lnTo>
                    <a:pt x="2192" y="0"/>
                  </a:lnTo>
                  <a:lnTo>
                    <a:pt x="2187" y="0"/>
                  </a:lnTo>
                  <a:lnTo>
                    <a:pt x="2183" y="0"/>
                  </a:lnTo>
                  <a:lnTo>
                    <a:pt x="2178" y="0"/>
                  </a:lnTo>
                  <a:lnTo>
                    <a:pt x="2174" y="0"/>
                  </a:lnTo>
                  <a:lnTo>
                    <a:pt x="2169" y="0"/>
                  </a:lnTo>
                  <a:lnTo>
                    <a:pt x="2165" y="0"/>
                  </a:lnTo>
                  <a:lnTo>
                    <a:pt x="2161" y="0"/>
                  </a:lnTo>
                  <a:lnTo>
                    <a:pt x="2157" y="0"/>
                  </a:lnTo>
                  <a:lnTo>
                    <a:pt x="2152" y="0"/>
                  </a:lnTo>
                  <a:lnTo>
                    <a:pt x="2148" y="0"/>
                  </a:lnTo>
                  <a:lnTo>
                    <a:pt x="2143" y="0"/>
                  </a:lnTo>
                  <a:lnTo>
                    <a:pt x="2138" y="0"/>
                  </a:lnTo>
                  <a:lnTo>
                    <a:pt x="2134" y="0"/>
                  </a:lnTo>
                  <a:lnTo>
                    <a:pt x="2129" y="0"/>
                  </a:lnTo>
                  <a:lnTo>
                    <a:pt x="2125" y="0"/>
                  </a:lnTo>
                  <a:lnTo>
                    <a:pt x="2120" y="0"/>
                  </a:lnTo>
                  <a:lnTo>
                    <a:pt x="2116" y="0"/>
                  </a:lnTo>
                  <a:lnTo>
                    <a:pt x="2111" y="0"/>
                  </a:lnTo>
                  <a:lnTo>
                    <a:pt x="2107" y="0"/>
                  </a:lnTo>
                  <a:lnTo>
                    <a:pt x="2102" y="0"/>
                  </a:lnTo>
                  <a:lnTo>
                    <a:pt x="2097" y="0"/>
                  </a:lnTo>
                  <a:lnTo>
                    <a:pt x="2093" y="0"/>
                  </a:lnTo>
                  <a:lnTo>
                    <a:pt x="2088" y="0"/>
                  </a:lnTo>
                  <a:lnTo>
                    <a:pt x="2084" y="0"/>
                  </a:lnTo>
                  <a:lnTo>
                    <a:pt x="2079" y="0"/>
                  </a:lnTo>
                  <a:lnTo>
                    <a:pt x="2075" y="0"/>
                  </a:lnTo>
                  <a:lnTo>
                    <a:pt x="2070" y="0"/>
                  </a:lnTo>
                  <a:lnTo>
                    <a:pt x="2067" y="0"/>
                  </a:lnTo>
                  <a:lnTo>
                    <a:pt x="2062" y="0"/>
                  </a:lnTo>
                  <a:lnTo>
                    <a:pt x="2058" y="0"/>
                  </a:lnTo>
                  <a:lnTo>
                    <a:pt x="2053" y="0"/>
                  </a:lnTo>
                  <a:lnTo>
                    <a:pt x="2048" y="0"/>
                  </a:lnTo>
                  <a:lnTo>
                    <a:pt x="2044" y="0"/>
                  </a:lnTo>
                  <a:lnTo>
                    <a:pt x="2039" y="0"/>
                  </a:lnTo>
                  <a:lnTo>
                    <a:pt x="2035" y="0"/>
                  </a:lnTo>
                  <a:lnTo>
                    <a:pt x="2030" y="0"/>
                  </a:lnTo>
                  <a:lnTo>
                    <a:pt x="2026" y="0"/>
                  </a:lnTo>
                  <a:lnTo>
                    <a:pt x="2021" y="0"/>
                  </a:lnTo>
                  <a:lnTo>
                    <a:pt x="2017" y="0"/>
                  </a:lnTo>
                  <a:lnTo>
                    <a:pt x="2012" y="0"/>
                  </a:lnTo>
                  <a:lnTo>
                    <a:pt x="2007" y="0"/>
                  </a:lnTo>
                  <a:lnTo>
                    <a:pt x="2003" y="0"/>
                  </a:lnTo>
                  <a:lnTo>
                    <a:pt x="1998" y="0"/>
                  </a:lnTo>
                  <a:lnTo>
                    <a:pt x="1994" y="0"/>
                  </a:lnTo>
                  <a:lnTo>
                    <a:pt x="1990" y="0"/>
                  </a:lnTo>
                  <a:lnTo>
                    <a:pt x="1986" y="0"/>
                  </a:lnTo>
                  <a:lnTo>
                    <a:pt x="1981" y="0"/>
                  </a:lnTo>
                  <a:lnTo>
                    <a:pt x="1977" y="0"/>
                  </a:lnTo>
                  <a:lnTo>
                    <a:pt x="1972" y="0"/>
                  </a:lnTo>
                  <a:lnTo>
                    <a:pt x="1968" y="0"/>
                  </a:lnTo>
                  <a:lnTo>
                    <a:pt x="1963" y="0"/>
                  </a:lnTo>
                  <a:lnTo>
                    <a:pt x="1958" y="0"/>
                  </a:lnTo>
                  <a:lnTo>
                    <a:pt x="1954" y="0"/>
                  </a:lnTo>
                  <a:lnTo>
                    <a:pt x="1949" y="0"/>
                  </a:lnTo>
                  <a:lnTo>
                    <a:pt x="1945" y="0"/>
                  </a:lnTo>
                  <a:lnTo>
                    <a:pt x="1940" y="0"/>
                  </a:lnTo>
                  <a:lnTo>
                    <a:pt x="1936" y="0"/>
                  </a:lnTo>
                  <a:lnTo>
                    <a:pt x="1931" y="0"/>
                  </a:lnTo>
                  <a:lnTo>
                    <a:pt x="1927" y="0"/>
                  </a:lnTo>
                  <a:lnTo>
                    <a:pt x="1922" y="0"/>
                  </a:lnTo>
                  <a:lnTo>
                    <a:pt x="1919" y="0"/>
                  </a:lnTo>
                  <a:lnTo>
                    <a:pt x="1914" y="0"/>
                  </a:lnTo>
                  <a:lnTo>
                    <a:pt x="1909" y="0"/>
                  </a:lnTo>
                  <a:lnTo>
                    <a:pt x="1905" y="0"/>
                  </a:lnTo>
                  <a:lnTo>
                    <a:pt x="1900" y="0"/>
                  </a:lnTo>
                  <a:lnTo>
                    <a:pt x="1896" y="0"/>
                  </a:lnTo>
                  <a:lnTo>
                    <a:pt x="1891" y="0"/>
                  </a:lnTo>
                  <a:lnTo>
                    <a:pt x="1887" y="0"/>
                  </a:lnTo>
                  <a:lnTo>
                    <a:pt x="1882" y="0"/>
                  </a:lnTo>
                  <a:lnTo>
                    <a:pt x="1878" y="0"/>
                  </a:lnTo>
                  <a:lnTo>
                    <a:pt x="1873" y="0"/>
                  </a:lnTo>
                  <a:lnTo>
                    <a:pt x="1868" y="0"/>
                  </a:lnTo>
                  <a:lnTo>
                    <a:pt x="1864" y="0"/>
                  </a:lnTo>
                  <a:lnTo>
                    <a:pt x="1859" y="0"/>
                  </a:lnTo>
                  <a:lnTo>
                    <a:pt x="1855" y="0"/>
                  </a:lnTo>
                  <a:lnTo>
                    <a:pt x="1850" y="0"/>
                  </a:lnTo>
                  <a:lnTo>
                    <a:pt x="1846" y="0"/>
                  </a:lnTo>
                  <a:lnTo>
                    <a:pt x="1841" y="0"/>
                  </a:lnTo>
                  <a:lnTo>
                    <a:pt x="1837" y="0"/>
                  </a:lnTo>
                  <a:lnTo>
                    <a:pt x="1833" y="0"/>
                  </a:lnTo>
                  <a:lnTo>
                    <a:pt x="1829" y="0"/>
                  </a:lnTo>
                  <a:lnTo>
                    <a:pt x="1824" y="0"/>
                  </a:lnTo>
                  <a:lnTo>
                    <a:pt x="1819" y="0"/>
                  </a:lnTo>
                  <a:lnTo>
                    <a:pt x="1815" y="0"/>
                  </a:lnTo>
                  <a:lnTo>
                    <a:pt x="1810" y="0"/>
                  </a:lnTo>
                  <a:lnTo>
                    <a:pt x="1806" y="0"/>
                  </a:lnTo>
                  <a:lnTo>
                    <a:pt x="1801" y="0"/>
                  </a:lnTo>
                  <a:lnTo>
                    <a:pt x="1797" y="0"/>
                  </a:lnTo>
                  <a:lnTo>
                    <a:pt x="1792" y="0"/>
                  </a:lnTo>
                  <a:lnTo>
                    <a:pt x="1788" y="0"/>
                  </a:lnTo>
                  <a:lnTo>
                    <a:pt x="1783" y="0"/>
                  </a:lnTo>
                  <a:lnTo>
                    <a:pt x="1778" y="0"/>
                  </a:lnTo>
                  <a:lnTo>
                    <a:pt x="1774" y="0"/>
                  </a:lnTo>
                  <a:lnTo>
                    <a:pt x="1769" y="0"/>
                  </a:lnTo>
                  <a:lnTo>
                    <a:pt x="1765" y="0"/>
                  </a:lnTo>
                  <a:lnTo>
                    <a:pt x="1760" y="0"/>
                  </a:lnTo>
                  <a:lnTo>
                    <a:pt x="1756" y="0"/>
                  </a:lnTo>
                  <a:lnTo>
                    <a:pt x="1751" y="0"/>
                  </a:lnTo>
                  <a:lnTo>
                    <a:pt x="1748" y="0"/>
                  </a:lnTo>
                  <a:lnTo>
                    <a:pt x="1743" y="0"/>
                  </a:lnTo>
                  <a:lnTo>
                    <a:pt x="1739" y="0"/>
                  </a:lnTo>
                  <a:lnTo>
                    <a:pt x="1734" y="0"/>
                  </a:lnTo>
                  <a:lnTo>
                    <a:pt x="1729" y="0"/>
                  </a:lnTo>
                  <a:lnTo>
                    <a:pt x="1725" y="0"/>
                  </a:lnTo>
                  <a:lnTo>
                    <a:pt x="1720" y="0"/>
                  </a:lnTo>
                  <a:lnTo>
                    <a:pt x="1716" y="0"/>
                  </a:lnTo>
                  <a:lnTo>
                    <a:pt x="1711" y="0"/>
                  </a:lnTo>
                  <a:lnTo>
                    <a:pt x="1707" y="0"/>
                  </a:lnTo>
                  <a:lnTo>
                    <a:pt x="1702" y="0"/>
                  </a:lnTo>
                  <a:lnTo>
                    <a:pt x="1698" y="0"/>
                  </a:lnTo>
                  <a:lnTo>
                    <a:pt x="1693" y="0"/>
                  </a:lnTo>
                  <a:lnTo>
                    <a:pt x="1688" y="0"/>
                  </a:lnTo>
                  <a:lnTo>
                    <a:pt x="1684" y="0"/>
                  </a:lnTo>
                  <a:lnTo>
                    <a:pt x="1679" y="0"/>
                  </a:lnTo>
                  <a:lnTo>
                    <a:pt x="1676" y="0"/>
                  </a:lnTo>
                  <a:lnTo>
                    <a:pt x="1671" y="0"/>
                  </a:lnTo>
                  <a:lnTo>
                    <a:pt x="1667" y="0"/>
                  </a:lnTo>
                  <a:lnTo>
                    <a:pt x="1662" y="0"/>
                  </a:lnTo>
                  <a:lnTo>
                    <a:pt x="1658" y="0"/>
                  </a:lnTo>
                  <a:lnTo>
                    <a:pt x="1653" y="0"/>
                  </a:lnTo>
                  <a:lnTo>
                    <a:pt x="1649" y="0"/>
                  </a:lnTo>
                  <a:lnTo>
                    <a:pt x="1644" y="0"/>
                  </a:lnTo>
                  <a:lnTo>
                    <a:pt x="1639" y="0"/>
                  </a:lnTo>
                  <a:lnTo>
                    <a:pt x="1635" y="0"/>
                  </a:lnTo>
                  <a:lnTo>
                    <a:pt x="1630" y="0"/>
                  </a:lnTo>
                  <a:lnTo>
                    <a:pt x="1626" y="0"/>
                  </a:lnTo>
                  <a:lnTo>
                    <a:pt x="1621" y="0"/>
                  </a:lnTo>
                  <a:lnTo>
                    <a:pt x="1617" y="0"/>
                  </a:lnTo>
                  <a:lnTo>
                    <a:pt x="1612" y="0"/>
                  </a:lnTo>
                  <a:lnTo>
                    <a:pt x="1608" y="0"/>
                  </a:lnTo>
                  <a:lnTo>
                    <a:pt x="1603" y="0"/>
                  </a:lnTo>
                  <a:lnTo>
                    <a:pt x="1600" y="0"/>
                  </a:lnTo>
                  <a:lnTo>
                    <a:pt x="1595" y="0"/>
                  </a:lnTo>
                  <a:lnTo>
                    <a:pt x="1590" y="0"/>
                  </a:lnTo>
                  <a:lnTo>
                    <a:pt x="1586" y="0"/>
                  </a:lnTo>
                  <a:lnTo>
                    <a:pt x="1581" y="0"/>
                  </a:lnTo>
                  <a:lnTo>
                    <a:pt x="1577" y="0"/>
                  </a:lnTo>
                  <a:lnTo>
                    <a:pt x="1572" y="0"/>
                  </a:lnTo>
                  <a:lnTo>
                    <a:pt x="1568" y="0"/>
                  </a:lnTo>
                  <a:lnTo>
                    <a:pt x="1563" y="0"/>
                  </a:lnTo>
                  <a:lnTo>
                    <a:pt x="1559" y="0"/>
                  </a:lnTo>
                  <a:lnTo>
                    <a:pt x="1554" y="0"/>
                  </a:lnTo>
                  <a:lnTo>
                    <a:pt x="1549" y="0"/>
                  </a:lnTo>
                  <a:lnTo>
                    <a:pt x="1545" y="0"/>
                  </a:lnTo>
                  <a:lnTo>
                    <a:pt x="1540" y="0"/>
                  </a:lnTo>
                  <a:lnTo>
                    <a:pt x="1536" y="0"/>
                  </a:lnTo>
                  <a:lnTo>
                    <a:pt x="1531" y="0"/>
                  </a:lnTo>
                  <a:lnTo>
                    <a:pt x="1527" y="0"/>
                  </a:lnTo>
                  <a:lnTo>
                    <a:pt x="1522" y="0"/>
                  </a:lnTo>
                  <a:lnTo>
                    <a:pt x="1518" y="0"/>
                  </a:lnTo>
                  <a:lnTo>
                    <a:pt x="1513" y="0"/>
                  </a:lnTo>
                  <a:lnTo>
                    <a:pt x="1510" y="0"/>
                  </a:lnTo>
                  <a:lnTo>
                    <a:pt x="1505" y="0"/>
                  </a:lnTo>
                  <a:lnTo>
                    <a:pt x="1500" y="0"/>
                  </a:lnTo>
                  <a:lnTo>
                    <a:pt x="1496" y="0"/>
                  </a:lnTo>
                  <a:lnTo>
                    <a:pt x="1491" y="0"/>
                  </a:lnTo>
                  <a:lnTo>
                    <a:pt x="1487" y="0"/>
                  </a:lnTo>
                  <a:lnTo>
                    <a:pt x="1482" y="0"/>
                  </a:lnTo>
                  <a:lnTo>
                    <a:pt x="1478" y="0"/>
                  </a:lnTo>
                  <a:lnTo>
                    <a:pt x="1473" y="0"/>
                  </a:lnTo>
                  <a:lnTo>
                    <a:pt x="1469" y="0"/>
                  </a:lnTo>
                  <a:lnTo>
                    <a:pt x="1464" y="0"/>
                  </a:lnTo>
                  <a:lnTo>
                    <a:pt x="1459" y="0"/>
                  </a:lnTo>
                  <a:lnTo>
                    <a:pt x="1455" y="0"/>
                  </a:lnTo>
                  <a:lnTo>
                    <a:pt x="1450" y="0"/>
                  </a:lnTo>
                  <a:lnTo>
                    <a:pt x="1446" y="0"/>
                  </a:lnTo>
                  <a:lnTo>
                    <a:pt x="1441" y="0"/>
                  </a:lnTo>
                  <a:lnTo>
                    <a:pt x="1437" y="0"/>
                  </a:lnTo>
                  <a:lnTo>
                    <a:pt x="1433" y="0"/>
                  </a:lnTo>
                  <a:lnTo>
                    <a:pt x="1429" y="0"/>
                  </a:lnTo>
                  <a:lnTo>
                    <a:pt x="1424" y="0"/>
                  </a:lnTo>
                  <a:lnTo>
                    <a:pt x="1420" y="0"/>
                  </a:lnTo>
                  <a:lnTo>
                    <a:pt x="1415" y="0"/>
                  </a:lnTo>
                  <a:lnTo>
                    <a:pt x="1410" y="0"/>
                  </a:lnTo>
                  <a:lnTo>
                    <a:pt x="1406" y="0"/>
                  </a:lnTo>
                  <a:lnTo>
                    <a:pt x="1401" y="0"/>
                  </a:lnTo>
                  <a:lnTo>
                    <a:pt x="1397" y="0"/>
                  </a:lnTo>
                  <a:lnTo>
                    <a:pt x="1392" y="0"/>
                  </a:lnTo>
                  <a:lnTo>
                    <a:pt x="1388" y="0"/>
                  </a:lnTo>
                  <a:lnTo>
                    <a:pt x="1383" y="0"/>
                  </a:lnTo>
                  <a:lnTo>
                    <a:pt x="1379" y="0"/>
                  </a:lnTo>
                  <a:lnTo>
                    <a:pt x="1374" y="0"/>
                  </a:lnTo>
                  <a:lnTo>
                    <a:pt x="1369" y="0"/>
                  </a:lnTo>
                  <a:lnTo>
                    <a:pt x="1365" y="0"/>
                  </a:lnTo>
                  <a:lnTo>
                    <a:pt x="1361" y="0"/>
                  </a:lnTo>
                  <a:lnTo>
                    <a:pt x="1357" y="0"/>
                  </a:lnTo>
                  <a:lnTo>
                    <a:pt x="1352" y="0"/>
                  </a:lnTo>
                  <a:lnTo>
                    <a:pt x="1348" y="0"/>
                  </a:lnTo>
                  <a:lnTo>
                    <a:pt x="1343" y="0"/>
                  </a:lnTo>
                  <a:lnTo>
                    <a:pt x="1339" y="0"/>
                  </a:lnTo>
                  <a:lnTo>
                    <a:pt x="1334" y="0"/>
                  </a:lnTo>
                  <a:lnTo>
                    <a:pt x="1330" y="0"/>
                  </a:lnTo>
                  <a:lnTo>
                    <a:pt x="1325" y="0"/>
                  </a:lnTo>
                  <a:lnTo>
                    <a:pt x="1320" y="0"/>
                  </a:lnTo>
                  <a:lnTo>
                    <a:pt x="1316" y="0"/>
                  </a:lnTo>
                  <a:lnTo>
                    <a:pt x="1311" y="0"/>
                  </a:lnTo>
                  <a:lnTo>
                    <a:pt x="1307" y="0"/>
                  </a:lnTo>
                  <a:lnTo>
                    <a:pt x="1302" y="0"/>
                  </a:lnTo>
                  <a:lnTo>
                    <a:pt x="1298" y="0"/>
                  </a:lnTo>
                  <a:lnTo>
                    <a:pt x="1293" y="0"/>
                  </a:lnTo>
                  <a:lnTo>
                    <a:pt x="1289" y="0"/>
                  </a:lnTo>
                  <a:lnTo>
                    <a:pt x="1284" y="0"/>
                  </a:lnTo>
                  <a:lnTo>
                    <a:pt x="1279" y="0"/>
                  </a:lnTo>
                  <a:lnTo>
                    <a:pt x="1276" y="0"/>
                  </a:lnTo>
                  <a:lnTo>
                    <a:pt x="1271" y="0"/>
                  </a:lnTo>
                  <a:lnTo>
                    <a:pt x="1267" y="0"/>
                  </a:lnTo>
                  <a:lnTo>
                    <a:pt x="1262" y="0"/>
                  </a:lnTo>
                  <a:lnTo>
                    <a:pt x="1258" y="0"/>
                  </a:lnTo>
                  <a:lnTo>
                    <a:pt x="1253" y="0"/>
                  </a:lnTo>
                  <a:lnTo>
                    <a:pt x="1249" y="0"/>
                  </a:lnTo>
                  <a:lnTo>
                    <a:pt x="1244" y="0"/>
                  </a:lnTo>
                  <a:lnTo>
                    <a:pt x="1240" y="0"/>
                  </a:lnTo>
                  <a:lnTo>
                    <a:pt x="1235" y="0"/>
                  </a:lnTo>
                  <a:lnTo>
                    <a:pt x="1230" y="0"/>
                  </a:lnTo>
                  <a:lnTo>
                    <a:pt x="1226" y="0"/>
                  </a:lnTo>
                  <a:lnTo>
                    <a:pt x="1221" y="0"/>
                  </a:lnTo>
                  <a:lnTo>
                    <a:pt x="1217" y="0"/>
                  </a:lnTo>
                  <a:lnTo>
                    <a:pt x="1212" y="0"/>
                  </a:lnTo>
                  <a:lnTo>
                    <a:pt x="1208" y="0"/>
                  </a:lnTo>
                  <a:lnTo>
                    <a:pt x="1203" y="0"/>
                  </a:lnTo>
                  <a:lnTo>
                    <a:pt x="1199" y="0"/>
                  </a:lnTo>
                  <a:lnTo>
                    <a:pt x="1194" y="0"/>
                  </a:lnTo>
                  <a:lnTo>
                    <a:pt x="1191" y="0"/>
                  </a:lnTo>
                  <a:lnTo>
                    <a:pt x="1186" y="0"/>
                  </a:lnTo>
                  <a:lnTo>
                    <a:pt x="1181" y="0"/>
                  </a:lnTo>
                  <a:lnTo>
                    <a:pt x="1177" y="0"/>
                  </a:lnTo>
                  <a:lnTo>
                    <a:pt x="1172" y="0"/>
                  </a:lnTo>
                  <a:lnTo>
                    <a:pt x="1168" y="0"/>
                  </a:lnTo>
                  <a:lnTo>
                    <a:pt x="1163" y="0"/>
                  </a:lnTo>
                  <a:lnTo>
                    <a:pt x="1159" y="0"/>
                  </a:lnTo>
                  <a:lnTo>
                    <a:pt x="1154" y="0"/>
                  </a:lnTo>
                  <a:lnTo>
                    <a:pt x="1150" y="0"/>
                  </a:lnTo>
                  <a:lnTo>
                    <a:pt x="1145" y="0"/>
                  </a:lnTo>
                  <a:lnTo>
                    <a:pt x="1140" y="0"/>
                  </a:lnTo>
                  <a:lnTo>
                    <a:pt x="1136" y="0"/>
                  </a:lnTo>
                  <a:lnTo>
                    <a:pt x="1131" y="0"/>
                  </a:lnTo>
                  <a:lnTo>
                    <a:pt x="1127" y="0"/>
                  </a:lnTo>
                  <a:lnTo>
                    <a:pt x="1122" y="0"/>
                  </a:lnTo>
                  <a:lnTo>
                    <a:pt x="1119" y="0"/>
                  </a:lnTo>
                  <a:lnTo>
                    <a:pt x="1114" y="0"/>
                  </a:lnTo>
                  <a:lnTo>
                    <a:pt x="1110" y="0"/>
                  </a:lnTo>
                  <a:lnTo>
                    <a:pt x="1105" y="0"/>
                  </a:lnTo>
                  <a:lnTo>
                    <a:pt x="1101" y="0"/>
                  </a:lnTo>
                  <a:lnTo>
                    <a:pt x="1096" y="0"/>
                  </a:lnTo>
                  <a:lnTo>
                    <a:pt x="1091" y="0"/>
                  </a:lnTo>
                  <a:lnTo>
                    <a:pt x="1087" y="0"/>
                  </a:lnTo>
                  <a:lnTo>
                    <a:pt x="1082" y="0"/>
                  </a:lnTo>
                  <a:lnTo>
                    <a:pt x="1078" y="0"/>
                  </a:lnTo>
                  <a:lnTo>
                    <a:pt x="1073" y="0"/>
                  </a:lnTo>
                  <a:lnTo>
                    <a:pt x="1069" y="0"/>
                  </a:lnTo>
                  <a:lnTo>
                    <a:pt x="1064" y="0"/>
                  </a:lnTo>
                  <a:lnTo>
                    <a:pt x="1060" y="0"/>
                  </a:lnTo>
                  <a:lnTo>
                    <a:pt x="1055" y="0"/>
                  </a:lnTo>
                  <a:lnTo>
                    <a:pt x="1050" y="0"/>
                  </a:lnTo>
                  <a:lnTo>
                    <a:pt x="1046" y="0"/>
                  </a:lnTo>
                  <a:lnTo>
                    <a:pt x="1042" y="0"/>
                  </a:lnTo>
                  <a:lnTo>
                    <a:pt x="1038" y="0"/>
                  </a:lnTo>
                  <a:lnTo>
                    <a:pt x="1033" y="0"/>
                  </a:lnTo>
                  <a:lnTo>
                    <a:pt x="1029" y="0"/>
                  </a:lnTo>
                  <a:lnTo>
                    <a:pt x="1024" y="0"/>
                  </a:lnTo>
                  <a:lnTo>
                    <a:pt x="1020" y="0"/>
                  </a:lnTo>
                  <a:lnTo>
                    <a:pt x="1015" y="0"/>
                  </a:lnTo>
                  <a:lnTo>
                    <a:pt x="1011" y="0"/>
                  </a:lnTo>
                  <a:lnTo>
                    <a:pt x="1006" y="0"/>
                  </a:lnTo>
                  <a:lnTo>
                    <a:pt x="1001" y="0"/>
                  </a:lnTo>
                  <a:lnTo>
                    <a:pt x="997" y="0"/>
                  </a:lnTo>
                  <a:lnTo>
                    <a:pt x="992" y="0"/>
                  </a:lnTo>
                  <a:lnTo>
                    <a:pt x="988" y="0"/>
                  </a:lnTo>
                  <a:lnTo>
                    <a:pt x="983" y="0"/>
                  </a:lnTo>
                  <a:lnTo>
                    <a:pt x="979" y="0"/>
                  </a:lnTo>
                  <a:lnTo>
                    <a:pt x="974" y="0"/>
                  </a:lnTo>
                  <a:lnTo>
                    <a:pt x="970" y="0"/>
                  </a:lnTo>
                  <a:lnTo>
                    <a:pt x="965" y="0"/>
                  </a:lnTo>
                  <a:lnTo>
                    <a:pt x="960" y="0"/>
                  </a:lnTo>
                  <a:lnTo>
                    <a:pt x="956" y="0"/>
                  </a:lnTo>
                  <a:lnTo>
                    <a:pt x="952" y="0"/>
                  </a:lnTo>
                  <a:lnTo>
                    <a:pt x="948" y="0"/>
                  </a:lnTo>
                  <a:lnTo>
                    <a:pt x="943" y="0"/>
                  </a:lnTo>
                  <a:lnTo>
                    <a:pt x="939" y="0"/>
                  </a:lnTo>
                  <a:lnTo>
                    <a:pt x="934" y="0"/>
                  </a:lnTo>
                  <a:lnTo>
                    <a:pt x="930" y="0"/>
                  </a:lnTo>
                  <a:lnTo>
                    <a:pt x="925" y="0"/>
                  </a:lnTo>
                  <a:lnTo>
                    <a:pt x="921" y="0"/>
                  </a:lnTo>
                  <a:lnTo>
                    <a:pt x="916" y="0"/>
                  </a:lnTo>
                  <a:lnTo>
                    <a:pt x="911" y="0"/>
                  </a:lnTo>
                  <a:lnTo>
                    <a:pt x="907" y="0"/>
                  </a:lnTo>
                  <a:lnTo>
                    <a:pt x="902" y="0"/>
                  </a:lnTo>
                  <a:lnTo>
                    <a:pt x="898" y="0"/>
                  </a:lnTo>
                  <a:lnTo>
                    <a:pt x="893" y="0"/>
                  </a:lnTo>
                  <a:lnTo>
                    <a:pt x="889" y="0"/>
                  </a:lnTo>
                  <a:lnTo>
                    <a:pt x="884" y="0"/>
                  </a:lnTo>
                  <a:lnTo>
                    <a:pt x="880" y="0"/>
                  </a:lnTo>
                  <a:lnTo>
                    <a:pt x="876" y="0"/>
                  </a:lnTo>
                  <a:lnTo>
                    <a:pt x="872" y="0"/>
                  </a:lnTo>
                  <a:lnTo>
                    <a:pt x="867" y="0"/>
                  </a:lnTo>
                  <a:lnTo>
                    <a:pt x="862" y="0"/>
                  </a:lnTo>
                  <a:lnTo>
                    <a:pt x="858" y="0"/>
                  </a:lnTo>
                  <a:lnTo>
                    <a:pt x="853" y="0"/>
                  </a:lnTo>
                  <a:lnTo>
                    <a:pt x="849" y="0"/>
                  </a:lnTo>
                  <a:lnTo>
                    <a:pt x="844" y="0"/>
                  </a:lnTo>
                  <a:lnTo>
                    <a:pt x="840" y="0"/>
                  </a:lnTo>
                  <a:lnTo>
                    <a:pt x="835" y="0"/>
                  </a:lnTo>
                  <a:lnTo>
                    <a:pt x="831" y="0"/>
                  </a:lnTo>
                  <a:lnTo>
                    <a:pt x="826" y="0"/>
                  </a:lnTo>
                  <a:lnTo>
                    <a:pt x="821" y="0"/>
                  </a:lnTo>
                  <a:lnTo>
                    <a:pt x="817" y="0"/>
                  </a:lnTo>
                  <a:lnTo>
                    <a:pt x="812" y="0"/>
                  </a:lnTo>
                  <a:lnTo>
                    <a:pt x="808" y="0"/>
                  </a:lnTo>
                  <a:lnTo>
                    <a:pt x="804" y="0"/>
                  </a:lnTo>
                  <a:lnTo>
                    <a:pt x="800" y="0"/>
                  </a:lnTo>
                  <a:lnTo>
                    <a:pt x="795" y="0"/>
                  </a:lnTo>
                  <a:lnTo>
                    <a:pt x="791" y="0"/>
                  </a:lnTo>
                  <a:lnTo>
                    <a:pt x="786" y="0"/>
                  </a:lnTo>
                  <a:lnTo>
                    <a:pt x="782" y="0"/>
                  </a:lnTo>
                  <a:lnTo>
                    <a:pt x="777" y="0"/>
                  </a:lnTo>
                  <a:lnTo>
                    <a:pt x="772" y="0"/>
                  </a:lnTo>
                  <a:lnTo>
                    <a:pt x="768" y="0"/>
                  </a:lnTo>
                  <a:lnTo>
                    <a:pt x="763" y="0"/>
                  </a:lnTo>
                  <a:lnTo>
                    <a:pt x="759" y="0"/>
                  </a:lnTo>
                  <a:lnTo>
                    <a:pt x="754" y="0"/>
                  </a:lnTo>
                  <a:lnTo>
                    <a:pt x="750" y="0"/>
                  </a:lnTo>
                  <a:lnTo>
                    <a:pt x="745" y="0"/>
                  </a:lnTo>
                  <a:lnTo>
                    <a:pt x="741" y="0"/>
                  </a:lnTo>
                  <a:lnTo>
                    <a:pt x="736" y="0"/>
                  </a:lnTo>
                  <a:lnTo>
                    <a:pt x="731" y="0"/>
                  </a:lnTo>
                  <a:lnTo>
                    <a:pt x="727" y="0"/>
                  </a:lnTo>
                  <a:lnTo>
                    <a:pt x="722" y="0"/>
                  </a:lnTo>
                  <a:lnTo>
                    <a:pt x="719" y="0"/>
                  </a:lnTo>
                  <a:lnTo>
                    <a:pt x="714" y="0"/>
                  </a:lnTo>
                  <a:lnTo>
                    <a:pt x="710" y="0"/>
                  </a:lnTo>
                  <a:lnTo>
                    <a:pt x="705" y="0"/>
                  </a:lnTo>
                  <a:lnTo>
                    <a:pt x="701" y="0"/>
                  </a:lnTo>
                  <a:lnTo>
                    <a:pt x="696" y="0"/>
                  </a:lnTo>
                  <a:lnTo>
                    <a:pt x="692" y="0"/>
                  </a:lnTo>
                  <a:lnTo>
                    <a:pt x="687" y="0"/>
                  </a:lnTo>
                  <a:lnTo>
                    <a:pt x="682" y="0"/>
                  </a:lnTo>
                  <a:lnTo>
                    <a:pt x="678" y="0"/>
                  </a:lnTo>
                  <a:lnTo>
                    <a:pt x="673" y="0"/>
                  </a:lnTo>
                  <a:lnTo>
                    <a:pt x="669" y="0"/>
                  </a:lnTo>
                  <a:lnTo>
                    <a:pt x="664" y="0"/>
                  </a:lnTo>
                  <a:lnTo>
                    <a:pt x="660" y="0"/>
                  </a:lnTo>
                  <a:lnTo>
                    <a:pt x="655" y="0"/>
                  </a:lnTo>
                  <a:lnTo>
                    <a:pt x="651" y="0"/>
                  </a:lnTo>
                  <a:lnTo>
                    <a:pt x="646" y="0"/>
                  </a:lnTo>
                  <a:lnTo>
                    <a:pt x="641" y="0"/>
                  </a:lnTo>
                  <a:lnTo>
                    <a:pt x="637" y="0"/>
                  </a:lnTo>
                  <a:lnTo>
                    <a:pt x="633" y="0"/>
                  </a:lnTo>
                  <a:lnTo>
                    <a:pt x="629" y="0"/>
                  </a:lnTo>
                  <a:lnTo>
                    <a:pt x="624" y="0"/>
                  </a:lnTo>
                  <a:lnTo>
                    <a:pt x="620" y="0"/>
                  </a:lnTo>
                  <a:lnTo>
                    <a:pt x="615" y="0"/>
                  </a:lnTo>
                  <a:lnTo>
                    <a:pt x="611" y="0"/>
                  </a:lnTo>
                  <a:lnTo>
                    <a:pt x="606" y="0"/>
                  </a:lnTo>
                  <a:lnTo>
                    <a:pt x="602" y="0"/>
                  </a:lnTo>
                  <a:lnTo>
                    <a:pt x="597" y="0"/>
                  </a:lnTo>
                  <a:lnTo>
                    <a:pt x="592" y="0"/>
                  </a:lnTo>
                  <a:lnTo>
                    <a:pt x="588" y="0"/>
                  </a:lnTo>
                  <a:lnTo>
                    <a:pt x="583" y="0"/>
                  </a:lnTo>
                  <a:lnTo>
                    <a:pt x="579" y="0"/>
                  </a:lnTo>
                  <a:lnTo>
                    <a:pt x="574" y="0"/>
                  </a:lnTo>
                  <a:lnTo>
                    <a:pt x="570" y="0"/>
                  </a:lnTo>
                  <a:lnTo>
                    <a:pt x="565" y="0"/>
                  </a:lnTo>
                  <a:lnTo>
                    <a:pt x="562" y="0"/>
                  </a:lnTo>
                  <a:lnTo>
                    <a:pt x="557" y="0"/>
                  </a:lnTo>
                  <a:lnTo>
                    <a:pt x="553" y="0"/>
                  </a:lnTo>
                  <a:lnTo>
                    <a:pt x="548" y="0"/>
                  </a:lnTo>
                  <a:lnTo>
                    <a:pt x="543" y="0"/>
                  </a:lnTo>
                  <a:lnTo>
                    <a:pt x="539" y="0"/>
                  </a:lnTo>
                  <a:lnTo>
                    <a:pt x="534" y="0"/>
                  </a:lnTo>
                  <a:lnTo>
                    <a:pt x="530" y="0"/>
                  </a:lnTo>
                  <a:lnTo>
                    <a:pt x="525" y="0"/>
                  </a:lnTo>
                  <a:lnTo>
                    <a:pt x="521" y="0"/>
                  </a:lnTo>
                  <a:lnTo>
                    <a:pt x="516" y="0"/>
                  </a:lnTo>
                  <a:lnTo>
                    <a:pt x="512" y="0"/>
                  </a:lnTo>
                  <a:lnTo>
                    <a:pt x="507" y="0"/>
                  </a:lnTo>
                  <a:lnTo>
                    <a:pt x="502" y="0"/>
                  </a:lnTo>
                  <a:lnTo>
                    <a:pt x="498" y="0"/>
                  </a:lnTo>
                  <a:lnTo>
                    <a:pt x="493" y="0"/>
                  </a:lnTo>
                  <a:lnTo>
                    <a:pt x="489" y="0"/>
                  </a:lnTo>
                  <a:lnTo>
                    <a:pt x="485" y="0"/>
                  </a:lnTo>
                  <a:lnTo>
                    <a:pt x="481" y="0"/>
                  </a:lnTo>
                  <a:lnTo>
                    <a:pt x="476" y="0"/>
                  </a:lnTo>
                  <a:lnTo>
                    <a:pt x="472" y="0"/>
                  </a:lnTo>
                  <a:lnTo>
                    <a:pt x="467" y="0"/>
                  </a:lnTo>
                  <a:lnTo>
                    <a:pt x="463" y="0"/>
                  </a:lnTo>
                  <a:lnTo>
                    <a:pt x="458" y="0"/>
                  </a:lnTo>
                  <a:lnTo>
                    <a:pt x="453" y="0"/>
                  </a:lnTo>
                  <a:lnTo>
                    <a:pt x="449" y="0"/>
                  </a:lnTo>
                  <a:lnTo>
                    <a:pt x="444" y="0"/>
                  </a:lnTo>
                  <a:lnTo>
                    <a:pt x="440" y="0"/>
                  </a:lnTo>
                  <a:lnTo>
                    <a:pt x="435" y="0"/>
                  </a:lnTo>
                  <a:lnTo>
                    <a:pt x="431" y="0"/>
                  </a:lnTo>
                  <a:lnTo>
                    <a:pt x="426" y="0"/>
                  </a:lnTo>
                  <a:lnTo>
                    <a:pt x="422" y="0"/>
                  </a:lnTo>
                  <a:lnTo>
                    <a:pt x="417" y="0"/>
                  </a:lnTo>
                  <a:lnTo>
                    <a:pt x="412" y="0"/>
                  </a:lnTo>
                  <a:lnTo>
                    <a:pt x="408" y="0"/>
                  </a:lnTo>
                  <a:lnTo>
                    <a:pt x="403" y="0"/>
                  </a:lnTo>
                  <a:lnTo>
                    <a:pt x="399" y="0"/>
                  </a:lnTo>
                  <a:lnTo>
                    <a:pt x="394" y="0"/>
                  </a:lnTo>
                  <a:lnTo>
                    <a:pt x="391" y="0"/>
                  </a:lnTo>
                  <a:lnTo>
                    <a:pt x="386" y="0"/>
                  </a:lnTo>
                  <a:lnTo>
                    <a:pt x="382" y="0"/>
                  </a:lnTo>
                  <a:lnTo>
                    <a:pt x="377" y="0"/>
                  </a:lnTo>
                  <a:lnTo>
                    <a:pt x="373" y="0"/>
                  </a:lnTo>
                  <a:lnTo>
                    <a:pt x="368" y="0"/>
                  </a:lnTo>
                  <a:lnTo>
                    <a:pt x="363" y="0"/>
                  </a:lnTo>
                  <a:lnTo>
                    <a:pt x="359" y="0"/>
                  </a:lnTo>
                  <a:lnTo>
                    <a:pt x="354" y="0"/>
                  </a:lnTo>
                  <a:lnTo>
                    <a:pt x="350" y="0"/>
                  </a:lnTo>
                  <a:lnTo>
                    <a:pt x="345" y="0"/>
                  </a:lnTo>
                  <a:lnTo>
                    <a:pt x="341" y="0"/>
                  </a:lnTo>
                  <a:lnTo>
                    <a:pt x="336" y="0"/>
                  </a:lnTo>
                  <a:lnTo>
                    <a:pt x="332" y="0"/>
                  </a:lnTo>
                  <a:lnTo>
                    <a:pt x="327" y="0"/>
                  </a:lnTo>
                  <a:lnTo>
                    <a:pt x="322" y="0"/>
                  </a:lnTo>
                  <a:lnTo>
                    <a:pt x="319" y="0"/>
                  </a:lnTo>
                  <a:lnTo>
                    <a:pt x="314" y="0"/>
                  </a:lnTo>
                  <a:lnTo>
                    <a:pt x="310" y="0"/>
                  </a:lnTo>
                  <a:lnTo>
                    <a:pt x="305" y="0"/>
                  </a:lnTo>
                  <a:lnTo>
                    <a:pt x="301" y="0"/>
                  </a:lnTo>
                  <a:lnTo>
                    <a:pt x="296" y="0"/>
                  </a:lnTo>
                  <a:lnTo>
                    <a:pt x="292" y="0"/>
                  </a:lnTo>
                  <a:lnTo>
                    <a:pt x="287" y="0"/>
                  </a:lnTo>
                  <a:lnTo>
                    <a:pt x="283" y="0"/>
                  </a:lnTo>
                  <a:lnTo>
                    <a:pt x="278" y="0"/>
                  </a:lnTo>
                  <a:lnTo>
                    <a:pt x="273" y="0"/>
                  </a:lnTo>
                  <a:lnTo>
                    <a:pt x="269" y="0"/>
                  </a:lnTo>
                  <a:lnTo>
                    <a:pt x="264" y="0"/>
                  </a:lnTo>
                  <a:lnTo>
                    <a:pt x="260" y="0"/>
                  </a:lnTo>
                  <a:lnTo>
                    <a:pt x="255" y="0"/>
                  </a:lnTo>
                  <a:lnTo>
                    <a:pt x="251" y="0"/>
                  </a:lnTo>
                  <a:lnTo>
                    <a:pt x="247" y="0"/>
                  </a:lnTo>
                  <a:lnTo>
                    <a:pt x="243" y="0"/>
                  </a:lnTo>
                  <a:lnTo>
                    <a:pt x="238" y="0"/>
                  </a:lnTo>
                  <a:lnTo>
                    <a:pt x="234" y="0"/>
                  </a:lnTo>
                  <a:lnTo>
                    <a:pt x="229" y="0"/>
                  </a:lnTo>
                  <a:lnTo>
                    <a:pt x="224" y="0"/>
                  </a:lnTo>
                  <a:lnTo>
                    <a:pt x="220" y="0"/>
                  </a:lnTo>
                  <a:lnTo>
                    <a:pt x="215" y="0"/>
                  </a:lnTo>
                  <a:lnTo>
                    <a:pt x="211" y="0"/>
                  </a:lnTo>
                  <a:lnTo>
                    <a:pt x="206" y="0"/>
                  </a:lnTo>
                  <a:lnTo>
                    <a:pt x="202" y="0"/>
                  </a:lnTo>
                  <a:lnTo>
                    <a:pt x="197" y="0"/>
                  </a:lnTo>
                  <a:lnTo>
                    <a:pt x="193" y="0"/>
                  </a:lnTo>
                  <a:lnTo>
                    <a:pt x="188" y="0"/>
                  </a:lnTo>
                  <a:lnTo>
                    <a:pt x="183" y="0"/>
                  </a:lnTo>
                  <a:lnTo>
                    <a:pt x="179" y="0"/>
                  </a:lnTo>
                  <a:lnTo>
                    <a:pt x="174" y="0"/>
                  </a:lnTo>
                  <a:lnTo>
                    <a:pt x="170" y="0"/>
                  </a:lnTo>
                  <a:lnTo>
                    <a:pt x="165" y="0"/>
                  </a:lnTo>
                  <a:lnTo>
                    <a:pt x="162" y="0"/>
                  </a:lnTo>
                  <a:lnTo>
                    <a:pt x="157" y="0"/>
                  </a:lnTo>
                  <a:lnTo>
                    <a:pt x="153" y="0"/>
                  </a:lnTo>
                  <a:lnTo>
                    <a:pt x="148" y="0"/>
                  </a:lnTo>
                  <a:lnTo>
                    <a:pt x="144" y="0"/>
                  </a:lnTo>
                  <a:lnTo>
                    <a:pt x="139" y="0"/>
                  </a:lnTo>
                  <a:lnTo>
                    <a:pt x="134" y="0"/>
                  </a:lnTo>
                  <a:lnTo>
                    <a:pt x="130" y="0"/>
                  </a:lnTo>
                  <a:lnTo>
                    <a:pt x="125" y="0"/>
                  </a:lnTo>
                  <a:lnTo>
                    <a:pt x="121" y="0"/>
                  </a:lnTo>
                  <a:lnTo>
                    <a:pt x="116" y="0"/>
                  </a:lnTo>
                  <a:lnTo>
                    <a:pt x="112" y="0"/>
                  </a:lnTo>
                  <a:lnTo>
                    <a:pt x="107" y="0"/>
                  </a:lnTo>
                  <a:lnTo>
                    <a:pt x="103" y="0"/>
                  </a:lnTo>
                  <a:lnTo>
                    <a:pt x="98" y="0"/>
                  </a:lnTo>
                  <a:lnTo>
                    <a:pt x="93" y="0"/>
                  </a:lnTo>
                  <a:lnTo>
                    <a:pt x="89" y="0"/>
                  </a:lnTo>
                  <a:lnTo>
                    <a:pt x="84" y="0"/>
                  </a:lnTo>
                  <a:lnTo>
                    <a:pt x="80" y="0"/>
                  </a:lnTo>
                  <a:lnTo>
                    <a:pt x="75" y="0"/>
                  </a:lnTo>
                  <a:lnTo>
                    <a:pt x="72" y="0"/>
                  </a:lnTo>
                  <a:lnTo>
                    <a:pt x="67" y="0"/>
                  </a:lnTo>
                  <a:lnTo>
                    <a:pt x="63" y="0"/>
                  </a:lnTo>
                  <a:lnTo>
                    <a:pt x="58" y="0"/>
                  </a:lnTo>
                  <a:lnTo>
                    <a:pt x="54" y="0"/>
                  </a:lnTo>
                  <a:lnTo>
                    <a:pt x="49" y="0"/>
                  </a:lnTo>
                  <a:lnTo>
                    <a:pt x="44" y="0"/>
                  </a:lnTo>
                  <a:lnTo>
                    <a:pt x="40" y="0"/>
                  </a:lnTo>
                  <a:lnTo>
                    <a:pt x="35" y="0"/>
                  </a:lnTo>
                  <a:lnTo>
                    <a:pt x="31" y="0"/>
                  </a:lnTo>
                  <a:lnTo>
                    <a:pt x="26" y="0"/>
                  </a:lnTo>
                  <a:lnTo>
                    <a:pt x="22" y="0"/>
                  </a:lnTo>
                  <a:lnTo>
                    <a:pt x="17" y="0"/>
                  </a:lnTo>
                  <a:lnTo>
                    <a:pt x="13" y="0"/>
                  </a:lnTo>
                  <a:lnTo>
                    <a:pt x="8" y="0"/>
                  </a:lnTo>
                  <a:lnTo>
                    <a:pt x="5" y="0"/>
                  </a:lnTo>
                  <a:lnTo>
                    <a:pt x="0" y="0"/>
                  </a:lnTo>
                </a:path>
              </a:pathLst>
            </a:custGeom>
            <a:solidFill>
              <a:srgbClr val="C03000"/>
            </a:solidFill>
            <a:ln w="12700" cap="rnd">
              <a:noFill/>
              <a:round/>
              <a:headEnd/>
              <a:tailEnd/>
            </a:ln>
          </p:spPr>
          <p:txBody>
            <a:bodyPr/>
            <a:lstStyle/>
            <a:p>
              <a:endParaRPr lang="en-US"/>
            </a:p>
          </p:txBody>
        </p:sp>
        <p:sp>
          <p:nvSpPr>
            <p:cNvPr id="17424" name="Freeform 13"/>
            <p:cNvSpPr>
              <a:spLocks/>
            </p:cNvSpPr>
            <p:nvPr/>
          </p:nvSpPr>
          <p:spPr bwMode="auto">
            <a:xfrm>
              <a:off x="2563" y="2708"/>
              <a:ext cx="895" cy="171"/>
            </a:xfrm>
            <a:custGeom>
              <a:avLst/>
              <a:gdLst>
                <a:gd name="T0" fmla="*/ 867 w 895"/>
                <a:gd name="T1" fmla="*/ 170 h 171"/>
                <a:gd name="T2" fmla="*/ 836 w 895"/>
                <a:gd name="T3" fmla="*/ 170 h 171"/>
                <a:gd name="T4" fmla="*/ 804 w 895"/>
                <a:gd name="T5" fmla="*/ 170 h 171"/>
                <a:gd name="T6" fmla="*/ 773 w 895"/>
                <a:gd name="T7" fmla="*/ 170 h 171"/>
                <a:gd name="T8" fmla="*/ 742 w 895"/>
                <a:gd name="T9" fmla="*/ 170 h 171"/>
                <a:gd name="T10" fmla="*/ 710 w 895"/>
                <a:gd name="T11" fmla="*/ 170 h 171"/>
                <a:gd name="T12" fmla="*/ 680 w 895"/>
                <a:gd name="T13" fmla="*/ 170 h 171"/>
                <a:gd name="T14" fmla="*/ 648 w 895"/>
                <a:gd name="T15" fmla="*/ 170 h 171"/>
                <a:gd name="T16" fmla="*/ 618 w 895"/>
                <a:gd name="T17" fmla="*/ 170 h 171"/>
                <a:gd name="T18" fmla="*/ 586 w 895"/>
                <a:gd name="T19" fmla="*/ 170 h 171"/>
                <a:gd name="T20" fmla="*/ 554 w 895"/>
                <a:gd name="T21" fmla="*/ 170 h 171"/>
                <a:gd name="T22" fmla="*/ 523 w 895"/>
                <a:gd name="T23" fmla="*/ 170 h 171"/>
                <a:gd name="T24" fmla="*/ 492 w 895"/>
                <a:gd name="T25" fmla="*/ 170 h 171"/>
                <a:gd name="T26" fmla="*/ 460 w 895"/>
                <a:gd name="T27" fmla="*/ 170 h 171"/>
                <a:gd name="T28" fmla="*/ 429 w 895"/>
                <a:gd name="T29" fmla="*/ 0 h 171"/>
                <a:gd name="T30" fmla="*/ 398 w 895"/>
                <a:gd name="T31" fmla="*/ 24 h 171"/>
                <a:gd name="T32" fmla="*/ 367 w 895"/>
                <a:gd name="T33" fmla="*/ 44 h 171"/>
                <a:gd name="T34" fmla="*/ 335 w 895"/>
                <a:gd name="T35" fmla="*/ 63 h 171"/>
                <a:gd name="T36" fmla="*/ 304 w 895"/>
                <a:gd name="T37" fmla="*/ 78 h 171"/>
                <a:gd name="T38" fmla="*/ 273 w 895"/>
                <a:gd name="T39" fmla="*/ 92 h 171"/>
                <a:gd name="T40" fmla="*/ 241 w 895"/>
                <a:gd name="T41" fmla="*/ 105 h 171"/>
                <a:gd name="T42" fmla="*/ 211 w 895"/>
                <a:gd name="T43" fmla="*/ 115 h 171"/>
                <a:gd name="T44" fmla="*/ 179 w 895"/>
                <a:gd name="T45" fmla="*/ 124 h 171"/>
                <a:gd name="T46" fmla="*/ 147 w 895"/>
                <a:gd name="T47" fmla="*/ 131 h 171"/>
                <a:gd name="T48" fmla="*/ 117 w 895"/>
                <a:gd name="T49" fmla="*/ 138 h 171"/>
                <a:gd name="T50" fmla="*/ 85 w 895"/>
                <a:gd name="T51" fmla="*/ 144 h 171"/>
                <a:gd name="T52" fmla="*/ 54 w 895"/>
                <a:gd name="T53" fmla="*/ 149 h 171"/>
                <a:gd name="T54" fmla="*/ 23 w 895"/>
                <a:gd name="T55" fmla="*/ 153 h 171"/>
                <a:gd name="T56" fmla="*/ 5 w 895"/>
                <a:gd name="T57" fmla="*/ 170 h 171"/>
                <a:gd name="T58" fmla="*/ 36 w 895"/>
                <a:gd name="T59" fmla="*/ 170 h 171"/>
                <a:gd name="T60" fmla="*/ 68 w 895"/>
                <a:gd name="T61" fmla="*/ 170 h 171"/>
                <a:gd name="T62" fmla="*/ 99 w 895"/>
                <a:gd name="T63" fmla="*/ 170 h 171"/>
                <a:gd name="T64" fmla="*/ 130 w 895"/>
                <a:gd name="T65" fmla="*/ 170 h 171"/>
                <a:gd name="T66" fmla="*/ 161 w 895"/>
                <a:gd name="T67" fmla="*/ 170 h 171"/>
                <a:gd name="T68" fmla="*/ 193 w 895"/>
                <a:gd name="T69" fmla="*/ 170 h 171"/>
                <a:gd name="T70" fmla="*/ 223 w 895"/>
                <a:gd name="T71" fmla="*/ 170 h 171"/>
                <a:gd name="T72" fmla="*/ 255 w 895"/>
                <a:gd name="T73" fmla="*/ 170 h 171"/>
                <a:gd name="T74" fmla="*/ 287 w 895"/>
                <a:gd name="T75" fmla="*/ 170 h 171"/>
                <a:gd name="T76" fmla="*/ 317 w 895"/>
                <a:gd name="T77" fmla="*/ 170 h 171"/>
                <a:gd name="T78" fmla="*/ 349 w 895"/>
                <a:gd name="T79" fmla="*/ 170 h 171"/>
                <a:gd name="T80" fmla="*/ 381 w 895"/>
                <a:gd name="T81" fmla="*/ 170 h 171"/>
                <a:gd name="T82" fmla="*/ 411 w 895"/>
                <a:gd name="T83" fmla="*/ 170 h 171"/>
                <a:gd name="T84" fmla="*/ 443 w 895"/>
                <a:gd name="T85" fmla="*/ 170 h 171"/>
                <a:gd name="T86" fmla="*/ 474 w 895"/>
                <a:gd name="T87" fmla="*/ 170 h 171"/>
                <a:gd name="T88" fmla="*/ 505 w 895"/>
                <a:gd name="T89" fmla="*/ 170 h 171"/>
                <a:gd name="T90" fmla="*/ 536 w 895"/>
                <a:gd name="T91" fmla="*/ 170 h 171"/>
                <a:gd name="T92" fmla="*/ 568 w 895"/>
                <a:gd name="T93" fmla="*/ 170 h 171"/>
                <a:gd name="T94" fmla="*/ 599 w 895"/>
                <a:gd name="T95" fmla="*/ 170 h 171"/>
                <a:gd name="T96" fmla="*/ 630 w 895"/>
                <a:gd name="T97" fmla="*/ 170 h 171"/>
                <a:gd name="T98" fmla="*/ 662 w 895"/>
                <a:gd name="T99" fmla="*/ 170 h 171"/>
                <a:gd name="T100" fmla="*/ 693 w 895"/>
                <a:gd name="T101" fmla="*/ 170 h 171"/>
                <a:gd name="T102" fmla="*/ 724 w 895"/>
                <a:gd name="T103" fmla="*/ 170 h 171"/>
                <a:gd name="T104" fmla="*/ 756 w 895"/>
                <a:gd name="T105" fmla="*/ 170 h 171"/>
                <a:gd name="T106" fmla="*/ 786 w 895"/>
                <a:gd name="T107" fmla="*/ 170 h 171"/>
                <a:gd name="T108" fmla="*/ 818 w 895"/>
                <a:gd name="T109" fmla="*/ 170 h 171"/>
                <a:gd name="T110" fmla="*/ 850 w 895"/>
                <a:gd name="T111" fmla="*/ 170 h 171"/>
                <a:gd name="T112" fmla="*/ 880 w 895"/>
                <a:gd name="T113" fmla="*/ 170 h 1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5"/>
                <a:gd name="T172" fmla="*/ 0 h 171"/>
                <a:gd name="T173" fmla="*/ 895 w 895"/>
                <a:gd name="T174" fmla="*/ 171 h 17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5" h="171">
                  <a:moveTo>
                    <a:pt x="894" y="170"/>
                  </a:moveTo>
                  <a:lnTo>
                    <a:pt x="889" y="170"/>
                  </a:lnTo>
                  <a:lnTo>
                    <a:pt x="885" y="170"/>
                  </a:lnTo>
                  <a:lnTo>
                    <a:pt x="880" y="170"/>
                  </a:lnTo>
                  <a:lnTo>
                    <a:pt x="876" y="170"/>
                  </a:lnTo>
                  <a:lnTo>
                    <a:pt x="871" y="170"/>
                  </a:lnTo>
                  <a:lnTo>
                    <a:pt x="867" y="170"/>
                  </a:lnTo>
                  <a:lnTo>
                    <a:pt x="862" y="170"/>
                  </a:lnTo>
                  <a:lnTo>
                    <a:pt x="858" y="170"/>
                  </a:lnTo>
                  <a:lnTo>
                    <a:pt x="854" y="170"/>
                  </a:lnTo>
                  <a:lnTo>
                    <a:pt x="850" y="170"/>
                  </a:lnTo>
                  <a:lnTo>
                    <a:pt x="845" y="170"/>
                  </a:lnTo>
                  <a:lnTo>
                    <a:pt x="841" y="170"/>
                  </a:lnTo>
                  <a:lnTo>
                    <a:pt x="836" y="170"/>
                  </a:lnTo>
                  <a:lnTo>
                    <a:pt x="832" y="170"/>
                  </a:lnTo>
                  <a:lnTo>
                    <a:pt x="827" y="170"/>
                  </a:lnTo>
                  <a:lnTo>
                    <a:pt x="823" y="170"/>
                  </a:lnTo>
                  <a:lnTo>
                    <a:pt x="818" y="170"/>
                  </a:lnTo>
                  <a:lnTo>
                    <a:pt x="814" y="170"/>
                  </a:lnTo>
                  <a:lnTo>
                    <a:pt x="809" y="170"/>
                  </a:lnTo>
                  <a:lnTo>
                    <a:pt x="804" y="170"/>
                  </a:lnTo>
                  <a:lnTo>
                    <a:pt x="800" y="170"/>
                  </a:lnTo>
                  <a:lnTo>
                    <a:pt x="795" y="170"/>
                  </a:lnTo>
                  <a:lnTo>
                    <a:pt x="791" y="170"/>
                  </a:lnTo>
                  <a:lnTo>
                    <a:pt x="786" y="170"/>
                  </a:lnTo>
                  <a:lnTo>
                    <a:pt x="782" y="170"/>
                  </a:lnTo>
                  <a:lnTo>
                    <a:pt x="777" y="170"/>
                  </a:lnTo>
                  <a:lnTo>
                    <a:pt x="773" y="170"/>
                  </a:lnTo>
                  <a:lnTo>
                    <a:pt x="769" y="170"/>
                  </a:lnTo>
                  <a:lnTo>
                    <a:pt x="765" y="170"/>
                  </a:lnTo>
                  <a:lnTo>
                    <a:pt x="760" y="170"/>
                  </a:lnTo>
                  <a:lnTo>
                    <a:pt x="756" y="170"/>
                  </a:lnTo>
                  <a:lnTo>
                    <a:pt x="751" y="170"/>
                  </a:lnTo>
                  <a:lnTo>
                    <a:pt x="747" y="170"/>
                  </a:lnTo>
                  <a:lnTo>
                    <a:pt x="742" y="170"/>
                  </a:lnTo>
                  <a:lnTo>
                    <a:pt x="738" y="170"/>
                  </a:lnTo>
                  <a:lnTo>
                    <a:pt x="733" y="170"/>
                  </a:lnTo>
                  <a:lnTo>
                    <a:pt x="729" y="170"/>
                  </a:lnTo>
                  <a:lnTo>
                    <a:pt x="724" y="170"/>
                  </a:lnTo>
                  <a:lnTo>
                    <a:pt x="720" y="170"/>
                  </a:lnTo>
                  <a:lnTo>
                    <a:pt x="715" y="170"/>
                  </a:lnTo>
                  <a:lnTo>
                    <a:pt x="710" y="170"/>
                  </a:lnTo>
                  <a:lnTo>
                    <a:pt x="706" y="170"/>
                  </a:lnTo>
                  <a:lnTo>
                    <a:pt x="701" y="170"/>
                  </a:lnTo>
                  <a:lnTo>
                    <a:pt x="698" y="170"/>
                  </a:lnTo>
                  <a:lnTo>
                    <a:pt x="693" y="170"/>
                  </a:lnTo>
                  <a:lnTo>
                    <a:pt x="689" y="170"/>
                  </a:lnTo>
                  <a:lnTo>
                    <a:pt x="684" y="170"/>
                  </a:lnTo>
                  <a:lnTo>
                    <a:pt x="680" y="170"/>
                  </a:lnTo>
                  <a:lnTo>
                    <a:pt x="675" y="170"/>
                  </a:lnTo>
                  <a:lnTo>
                    <a:pt x="671" y="170"/>
                  </a:lnTo>
                  <a:lnTo>
                    <a:pt x="666" y="170"/>
                  </a:lnTo>
                  <a:lnTo>
                    <a:pt x="662" y="170"/>
                  </a:lnTo>
                  <a:lnTo>
                    <a:pt x="657" y="170"/>
                  </a:lnTo>
                  <a:lnTo>
                    <a:pt x="653" y="170"/>
                  </a:lnTo>
                  <a:lnTo>
                    <a:pt x="648" y="170"/>
                  </a:lnTo>
                  <a:lnTo>
                    <a:pt x="644" y="170"/>
                  </a:lnTo>
                  <a:lnTo>
                    <a:pt x="639" y="170"/>
                  </a:lnTo>
                  <a:lnTo>
                    <a:pt x="635" y="170"/>
                  </a:lnTo>
                  <a:lnTo>
                    <a:pt x="630" y="170"/>
                  </a:lnTo>
                  <a:lnTo>
                    <a:pt x="625" y="170"/>
                  </a:lnTo>
                  <a:lnTo>
                    <a:pt x="622" y="170"/>
                  </a:lnTo>
                  <a:lnTo>
                    <a:pt x="618" y="170"/>
                  </a:lnTo>
                  <a:lnTo>
                    <a:pt x="613" y="170"/>
                  </a:lnTo>
                  <a:lnTo>
                    <a:pt x="608" y="170"/>
                  </a:lnTo>
                  <a:lnTo>
                    <a:pt x="604" y="170"/>
                  </a:lnTo>
                  <a:lnTo>
                    <a:pt x="599" y="170"/>
                  </a:lnTo>
                  <a:lnTo>
                    <a:pt x="595" y="170"/>
                  </a:lnTo>
                  <a:lnTo>
                    <a:pt x="590" y="170"/>
                  </a:lnTo>
                  <a:lnTo>
                    <a:pt x="586" y="170"/>
                  </a:lnTo>
                  <a:lnTo>
                    <a:pt x="581" y="170"/>
                  </a:lnTo>
                  <a:lnTo>
                    <a:pt x="577" y="170"/>
                  </a:lnTo>
                  <a:lnTo>
                    <a:pt x="572" y="170"/>
                  </a:lnTo>
                  <a:lnTo>
                    <a:pt x="568" y="170"/>
                  </a:lnTo>
                  <a:lnTo>
                    <a:pt x="563" y="170"/>
                  </a:lnTo>
                  <a:lnTo>
                    <a:pt x="559" y="170"/>
                  </a:lnTo>
                  <a:lnTo>
                    <a:pt x="554" y="170"/>
                  </a:lnTo>
                  <a:lnTo>
                    <a:pt x="550" y="170"/>
                  </a:lnTo>
                  <a:lnTo>
                    <a:pt x="545" y="170"/>
                  </a:lnTo>
                  <a:lnTo>
                    <a:pt x="540" y="170"/>
                  </a:lnTo>
                  <a:lnTo>
                    <a:pt x="536" y="170"/>
                  </a:lnTo>
                  <a:lnTo>
                    <a:pt x="531" y="170"/>
                  </a:lnTo>
                  <a:lnTo>
                    <a:pt x="528" y="170"/>
                  </a:lnTo>
                  <a:lnTo>
                    <a:pt x="523" y="170"/>
                  </a:lnTo>
                  <a:lnTo>
                    <a:pt x="519" y="170"/>
                  </a:lnTo>
                  <a:lnTo>
                    <a:pt x="514" y="170"/>
                  </a:lnTo>
                  <a:lnTo>
                    <a:pt x="510" y="170"/>
                  </a:lnTo>
                  <a:lnTo>
                    <a:pt x="505" y="170"/>
                  </a:lnTo>
                  <a:lnTo>
                    <a:pt x="501" y="170"/>
                  </a:lnTo>
                  <a:lnTo>
                    <a:pt x="496" y="170"/>
                  </a:lnTo>
                  <a:lnTo>
                    <a:pt x="492" y="170"/>
                  </a:lnTo>
                  <a:lnTo>
                    <a:pt x="487" y="170"/>
                  </a:lnTo>
                  <a:lnTo>
                    <a:pt x="483" y="170"/>
                  </a:lnTo>
                  <a:lnTo>
                    <a:pt x="478" y="170"/>
                  </a:lnTo>
                  <a:lnTo>
                    <a:pt x="474" y="170"/>
                  </a:lnTo>
                  <a:lnTo>
                    <a:pt x="469" y="170"/>
                  </a:lnTo>
                  <a:lnTo>
                    <a:pt x="465" y="170"/>
                  </a:lnTo>
                  <a:lnTo>
                    <a:pt x="460" y="170"/>
                  </a:lnTo>
                  <a:lnTo>
                    <a:pt x="457" y="170"/>
                  </a:lnTo>
                  <a:lnTo>
                    <a:pt x="452" y="170"/>
                  </a:lnTo>
                  <a:lnTo>
                    <a:pt x="448" y="170"/>
                  </a:lnTo>
                  <a:lnTo>
                    <a:pt x="443" y="170"/>
                  </a:lnTo>
                  <a:lnTo>
                    <a:pt x="439" y="170"/>
                  </a:lnTo>
                  <a:lnTo>
                    <a:pt x="434" y="170"/>
                  </a:lnTo>
                  <a:lnTo>
                    <a:pt x="429" y="0"/>
                  </a:lnTo>
                  <a:lnTo>
                    <a:pt x="425" y="4"/>
                  </a:lnTo>
                  <a:lnTo>
                    <a:pt x="420" y="7"/>
                  </a:lnTo>
                  <a:lnTo>
                    <a:pt x="416" y="11"/>
                  </a:lnTo>
                  <a:lnTo>
                    <a:pt x="411" y="14"/>
                  </a:lnTo>
                  <a:lnTo>
                    <a:pt x="407" y="17"/>
                  </a:lnTo>
                  <a:lnTo>
                    <a:pt x="402" y="20"/>
                  </a:lnTo>
                  <a:lnTo>
                    <a:pt x="398" y="24"/>
                  </a:lnTo>
                  <a:lnTo>
                    <a:pt x="393" y="26"/>
                  </a:lnTo>
                  <a:lnTo>
                    <a:pt x="389" y="30"/>
                  </a:lnTo>
                  <a:lnTo>
                    <a:pt x="385" y="32"/>
                  </a:lnTo>
                  <a:lnTo>
                    <a:pt x="381" y="35"/>
                  </a:lnTo>
                  <a:lnTo>
                    <a:pt x="376" y="38"/>
                  </a:lnTo>
                  <a:lnTo>
                    <a:pt x="372" y="40"/>
                  </a:lnTo>
                  <a:lnTo>
                    <a:pt x="367" y="44"/>
                  </a:lnTo>
                  <a:lnTo>
                    <a:pt x="363" y="46"/>
                  </a:lnTo>
                  <a:lnTo>
                    <a:pt x="358" y="50"/>
                  </a:lnTo>
                  <a:lnTo>
                    <a:pt x="354" y="52"/>
                  </a:lnTo>
                  <a:lnTo>
                    <a:pt x="349" y="54"/>
                  </a:lnTo>
                  <a:lnTo>
                    <a:pt x="344" y="57"/>
                  </a:lnTo>
                  <a:lnTo>
                    <a:pt x="340" y="59"/>
                  </a:lnTo>
                  <a:lnTo>
                    <a:pt x="335" y="63"/>
                  </a:lnTo>
                  <a:lnTo>
                    <a:pt x="331" y="64"/>
                  </a:lnTo>
                  <a:lnTo>
                    <a:pt x="326" y="66"/>
                  </a:lnTo>
                  <a:lnTo>
                    <a:pt x="322" y="70"/>
                  </a:lnTo>
                  <a:lnTo>
                    <a:pt x="317" y="71"/>
                  </a:lnTo>
                  <a:lnTo>
                    <a:pt x="313" y="73"/>
                  </a:lnTo>
                  <a:lnTo>
                    <a:pt x="308" y="76"/>
                  </a:lnTo>
                  <a:lnTo>
                    <a:pt x="304" y="78"/>
                  </a:lnTo>
                  <a:lnTo>
                    <a:pt x="300" y="80"/>
                  </a:lnTo>
                  <a:lnTo>
                    <a:pt x="296" y="83"/>
                  </a:lnTo>
                  <a:lnTo>
                    <a:pt x="291" y="84"/>
                  </a:lnTo>
                  <a:lnTo>
                    <a:pt x="287" y="86"/>
                  </a:lnTo>
                  <a:lnTo>
                    <a:pt x="282" y="89"/>
                  </a:lnTo>
                  <a:lnTo>
                    <a:pt x="278" y="90"/>
                  </a:lnTo>
                  <a:lnTo>
                    <a:pt x="273" y="92"/>
                  </a:lnTo>
                  <a:lnTo>
                    <a:pt x="269" y="94"/>
                  </a:lnTo>
                  <a:lnTo>
                    <a:pt x="264" y="96"/>
                  </a:lnTo>
                  <a:lnTo>
                    <a:pt x="259" y="98"/>
                  </a:lnTo>
                  <a:lnTo>
                    <a:pt x="255" y="99"/>
                  </a:lnTo>
                  <a:lnTo>
                    <a:pt x="250" y="102"/>
                  </a:lnTo>
                  <a:lnTo>
                    <a:pt x="246" y="103"/>
                  </a:lnTo>
                  <a:lnTo>
                    <a:pt x="241" y="105"/>
                  </a:lnTo>
                  <a:lnTo>
                    <a:pt x="237" y="106"/>
                  </a:lnTo>
                  <a:lnTo>
                    <a:pt x="232" y="107"/>
                  </a:lnTo>
                  <a:lnTo>
                    <a:pt x="228" y="110"/>
                  </a:lnTo>
                  <a:lnTo>
                    <a:pt x="223" y="110"/>
                  </a:lnTo>
                  <a:lnTo>
                    <a:pt x="219" y="112"/>
                  </a:lnTo>
                  <a:lnTo>
                    <a:pt x="215" y="113"/>
                  </a:lnTo>
                  <a:lnTo>
                    <a:pt x="211" y="115"/>
                  </a:lnTo>
                  <a:lnTo>
                    <a:pt x="206" y="116"/>
                  </a:lnTo>
                  <a:lnTo>
                    <a:pt x="202" y="118"/>
                  </a:lnTo>
                  <a:lnTo>
                    <a:pt x="197" y="119"/>
                  </a:lnTo>
                  <a:lnTo>
                    <a:pt x="193" y="120"/>
                  </a:lnTo>
                  <a:lnTo>
                    <a:pt x="188" y="122"/>
                  </a:lnTo>
                  <a:lnTo>
                    <a:pt x="184" y="123"/>
                  </a:lnTo>
                  <a:lnTo>
                    <a:pt x="179" y="124"/>
                  </a:lnTo>
                  <a:lnTo>
                    <a:pt x="174" y="125"/>
                  </a:lnTo>
                  <a:lnTo>
                    <a:pt x="170" y="126"/>
                  </a:lnTo>
                  <a:lnTo>
                    <a:pt x="165" y="128"/>
                  </a:lnTo>
                  <a:lnTo>
                    <a:pt x="161" y="129"/>
                  </a:lnTo>
                  <a:lnTo>
                    <a:pt x="156" y="130"/>
                  </a:lnTo>
                  <a:lnTo>
                    <a:pt x="152" y="131"/>
                  </a:lnTo>
                  <a:lnTo>
                    <a:pt x="147" y="131"/>
                  </a:lnTo>
                  <a:lnTo>
                    <a:pt x="144" y="132"/>
                  </a:lnTo>
                  <a:lnTo>
                    <a:pt x="139" y="133"/>
                  </a:lnTo>
                  <a:lnTo>
                    <a:pt x="135" y="135"/>
                  </a:lnTo>
                  <a:lnTo>
                    <a:pt x="130" y="136"/>
                  </a:lnTo>
                  <a:lnTo>
                    <a:pt x="126" y="137"/>
                  </a:lnTo>
                  <a:lnTo>
                    <a:pt x="121" y="138"/>
                  </a:lnTo>
                  <a:lnTo>
                    <a:pt x="117" y="138"/>
                  </a:lnTo>
                  <a:lnTo>
                    <a:pt x="112" y="139"/>
                  </a:lnTo>
                  <a:lnTo>
                    <a:pt x="108" y="140"/>
                  </a:lnTo>
                  <a:lnTo>
                    <a:pt x="103" y="140"/>
                  </a:lnTo>
                  <a:lnTo>
                    <a:pt x="99" y="142"/>
                  </a:lnTo>
                  <a:lnTo>
                    <a:pt x="94" y="143"/>
                  </a:lnTo>
                  <a:lnTo>
                    <a:pt x="90" y="143"/>
                  </a:lnTo>
                  <a:lnTo>
                    <a:pt x="85" y="144"/>
                  </a:lnTo>
                  <a:lnTo>
                    <a:pt x="80" y="145"/>
                  </a:lnTo>
                  <a:lnTo>
                    <a:pt x="76" y="145"/>
                  </a:lnTo>
                  <a:lnTo>
                    <a:pt x="71" y="146"/>
                  </a:lnTo>
                  <a:lnTo>
                    <a:pt x="68" y="146"/>
                  </a:lnTo>
                  <a:lnTo>
                    <a:pt x="63" y="148"/>
                  </a:lnTo>
                  <a:lnTo>
                    <a:pt x="59" y="149"/>
                  </a:lnTo>
                  <a:lnTo>
                    <a:pt x="54" y="149"/>
                  </a:lnTo>
                  <a:lnTo>
                    <a:pt x="50" y="150"/>
                  </a:lnTo>
                  <a:lnTo>
                    <a:pt x="45" y="150"/>
                  </a:lnTo>
                  <a:lnTo>
                    <a:pt x="41" y="151"/>
                  </a:lnTo>
                  <a:lnTo>
                    <a:pt x="36" y="151"/>
                  </a:lnTo>
                  <a:lnTo>
                    <a:pt x="32" y="152"/>
                  </a:lnTo>
                  <a:lnTo>
                    <a:pt x="27" y="152"/>
                  </a:lnTo>
                  <a:lnTo>
                    <a:pt x="23" y="153"/>
                  </a:lnTo>
                  <a:lnTo>
                    <a:pt x="18" y="153"/>
                  </a:lnTo>
                  <a:lnTo>
                    <a:pt x="14" y="153"/>
                  </a:lnTo>
                  <a:lnTo>
                    <a:pt x="9" y="155"/>
                  </a:lnTo>
                  <a:lnTo>
                    <a:pt x="5" y="155"/>
                  </a:lnTo>
                  <a:lnTo>
                    <a:pt x="0" y="156"/>
                  </a:lnTo>
                  <a:lnTo>
                    <a:pt x="0" y="170"/>
                  </a:lnTo>
                  <a:lnTo>
                    <a:pt x="5" y="170"/>
                  </a:lnTo>
                  <a:lnTo>
                    <a:pt x="9" y="170"/>
                  </a:lnTo>
                  <a:lnTo>
                    <a:pt x="14" y="170"/>
                  </a:lnTo>
                  <a:lnTo>
                    <a:pt x="18" y="170"/>
                  </a:lnTo>
                  <a:lnTo>
                    <a:pt x="23" y="170"/>
                  </a:lnTo>
                  <a:lnTo>
                    <a:pt x="27" y="170"/>
                  </a:lnTo>
                  <a:lnTo>
                    <a:pt x="32" y="170"/>
                  </a:lnTo>
                  <a:lnTo>
                    <a:pt x="36" y="170"/>
                  </a:lnTo>
                  <a:lnTo>
                    <a:pt x="41" y="170"/>
                  </a:lnTo>
                  <a:lnTo>
                    <a:pt x="45" y="170"/>
                  </a:lnTo>
                  <a:lnTo>
                    <a:pt x="50" y="170"/>
                  </a:lnTo>
                  <a:lnTo>
                    <a:pt x="54" y="170"/>
                  </a:lnTo>
                  <a:lnTo>
                    <a:pt x="59" y="170"/>
                  </a:lnTo>
                  <a:lnTo>
                    <a:pt x="63" y="170"/>
                  </a:lnTo>
                  <a:lnTo>
                    <a:pt x="68" y="170"/>
                  </a:lnTo>
                  <a:lnTo>
                    <a:pt x="71" y="170"/>
                  </a:lnTo>
                  <a:lnTo>
                    <a:pt x="76" y="170"/>
                  </a:lnTo>
                  <a:lnTo>
                    <a:pt x="80" y="170"/>
                  </a:lnTo>
                  <a:lnTo>
                    <a:pt x="85" y="170"/>
                  </a:lnTo>
                  <a:lnTo>
                    <a:pt x="90" y="170"/>
                  </a:lnTo>
                  <a:lnTo>
                    <a:pt x="94" y="170"/>
                  </a:lnTo>
                  <a:lnTo>
                    <a:pt x="99" y="170"/>
                  </a:lnTo>
                  <a:lnTo>
                    <a:pt x="103" y="170"/>
                  </a:lnTo>
                  <a:lnTo>
                    <a:pt x="108" y="170"/>
                  </a:lnTo>
                  <a:lnTo>
                    <a:pt x="112" y="170"/>
                  </a:lnTo>
                  <a:lnTo>
                    <a:pt x="117" y="170"/>
                  </a:lnTo>
                  <a:lnTo>
                    <a:pt x="121" y="170"/>
                  </a:lnTo>
                  <a:lnTo>
                    <a:pt x="126" y="170"/>
                  </a:lnTo>
                  <a:lnTo>
                    <a:pt x="130" y="170"/>
                  </a:lnTo>
                  <a:lnTo>
                    <a:pt x="135" y="170"/>
                  </a:lnTo>
                  <a:lnTo>
                    <a:pt x="139" y="170"/>
                  </a:lnTo>
                  <a:lnTo>
                    <a:pt x="144" y="170"/>
                  </a:lnTo>
                  <a:lnTo>
                    <a:pt x="147" y="170"/>
                  </a:lnTo>
                  <a:lnTo>
                    <a:pt x="152" y="170"/>
                  </a:lnTo>
                  <a:lnTo>
                    <a:pt x="156" y="170"/>
                  </a:lnTo>
                  <a:lnTo>
                    <a:pt x="161" y="170"/>
                  </a:lnTo>
                  <a:lnTo>
                    <a:pt x="165" y="170"/>
                  </a:lnTo>
                  <a:lnTo>
                    <a:pt x="170" y="170"/>
                  </a:lnTo>
                  <a:lnTo>
                    <a:pt x="174" y="170"/>
                  </a:lnTo>
                  <a:lnTo>
                    <a:pt x="179" y="170"/>
                  </a:lnTo>
                  <a:lnTo>
                    <a:pt x="184" y="170"/>
                  </a:lnTo>
                  <a:lnTo>
                    <a:pt x="188" y="170"/>
                  </a:lnTo>
                  <a:lnTo>
                    <a:pt x="193" y="170"/>
                  </a:lnTo>
                  <a:lnTo>
                    <a:pt x="197" y="170"/>
                  </a:lnTo>
                  <a:lnTo>
                    <a:pt x="202" y="170"/>
                  </a:lnTo>
                  <a:lnTo>
                    <a:pt x="206" y="170"/>
                  </a:lnTo>
                  <a:lnTo>
                    <a:pt x="211" y="170"/>
                  </a:lnTo>
                  <a:lnTo>
                    <a:pt x="215" y="170"/>
                  </a:lnTo>
                  <a:lnTo>
                    <a:pt x="219" y="170"/>
                  </a:lnTo>
                  <a:lnTo>
                    <a:pt x="223" y="170"/>
                  </a:lnTo>
                  <a:lnTo>
                    <a:pt x="228" y="170"/>
                  </a:lnTo>
                  <a:lnTo>
                    <a:pt x="232" y="170"/>
                  </a:lnTo>
                  <a:lnTo>
                    <a:pt x="237" y="170"/>
                  </a:lnTo>
                  <a:lnTo>
                    <a:pt x="241" y="170"/>
                  </a:lnTo>
                  <a:lnTo>
                    <a:pt x="246" y="170"/>
                  </a:lnTo>
                  <a:lnTo>
                    <a:pt x="250" y="170"/>
                  </a:lnTo>
                  <a:lnTo>
                    <a:pt x="255" y="170"/>
                  </a:lnTo>
                  <a:lnTo>
                    <a:pt x="259" y="170"/>
                  </a:lnTo>
                  <a:lnTo>
                    <a:pt x="264" y="170"/>
                  </a:lnTo>
                  <a:lnTo>
                    <a:pt x="269" y="170"/>
                  </a:lnTo>
                  <a:lnTo>
                    <a:pt x="273" y="170"/>
                  </a:lnTo>
                  <a:lnTo>
                    <a:pt x="278" y="170"/>
                  </a:lnTo>
                  <a:lnTo>
                    <a:pt x="282" y="170"/>
                  </a:lnTo>
                  <a:lnTo>
                    <a:pt x="287" y="170"/>
                  </a:lnTo>
                  <a:lnTo>
                    <a:pt x="291" y="170"/>
                  </a:lnTo>
                  <a:lnTo>
                    <a:pt x="296" y="170"/>
                  </a:lnTo>
                  <a:lnTo>
                    <a:pt x="300" y="170"/>
                  </a:lnTo>
                  <a:lnTo>
                    <a:pt x="304" y="170"/>
                  </a:lnTo>
                  <a:lnTo>
                    <a:pt x="308" y="170"/>
                  </a:lnTo>
                  <a:lnTo>
                    <a:pt x="313" y="170"/>
                  </a:lnTo>
                  <a:lnTo>
                    <a:pt x="317" y="170"/>
                  </a:lnTo>
                  <a:lnTo>
                    <a:pt x="322" y="170"/>
                  </a:lnTo>
                  <a:lnTo>
                    <a:pt x="326" y="170"/>
                  </a:lnTo>
                  <a:lnTo>
                    <a:pt x="331" y="170"/>
                  </a:lnTo>
                  <a:lnTo>
                    <a:pt x="335" y="170"/>
                  </a:lnTo>
                  <a:lnTo>
                    <a:pt x="340" y="170"/>
                  </a:lnTo>
                  <a:lnTo>
                    <a:pt x="344" y="170"/>
                  </a:lnTo>
                  <a:lnTo>
                    <a:pt x="349" y="170"/>
                  </a:lnTo>
                  <a:lnTo>
                    <a:pt x="354" y="170"/>
                  </a:lnTo>
                  <a:lnTo>
                    <a:pt x="358" y="170"/>
                  </a:lnTo>
                  <a:lnTo>
                    <a:pt x="363" y="170"/>
                  </a:lnTo>
                  <a:lnTo>
                    <a:pt x="367" y="170"/>
                  </a:lnTo>
                  <a:lnTo>
                    <a:pt x="372" y="170"/>
                  </a:lnTo>
                  <a:lnTo>
                    <a:pt x="376" y="170"/>
                  </a:lnTo>
                  <a:lnTo>
                    <a:pt x="381" y="170"/>
                  </a:lnTo>
                  <a:lnTo>
                    <a:pt x="385" y="170"/>
                  </a:lnTo>
                  <a:lnTo>
                    <a:pt x="389" y="170"/>
                  </a:lnTo>
                  <a:lnTo>
                    <a:pt x="393" y="170"/>
                  </a:lnTo>
                  <a:lnTo>
                    <a:pt x="398" y="170"/>
                  </a:lnTo>
                  <a:lnTo>
                    <a:pt x="402" y="170"/>
                  </a:lnTo>
                  <a:lnTo>
                    <a:pt x="407" y="170"/>
                  </a:lnTo>
                  <a:lnTo>
                    <a:pt x="411" y="170"/>
                  </a:lnTo>
                  <a:lnTo>
                    <a:pt x="416" y="170"/>
                  </a:lnTo>
                  <a:lnTo>
                    <a:pt x="420" y="170"/>
                  </a:lnTo>
                  <a:lnTo>
                    <a:pt x="425" y="170"/>
                  </a:lnTo>
                  <a:lnTo>
                    <a:pt x="429" y="170"/>
                  </a:lnTo>
                  <a:lnTo>
                    <a:pt x="434" y="170"/>
                  </a:lnTo>
                  <a:lnTo>
                    <a:pt x="439" y="170"/>
                  </a:lnTo>
                  <a:lnTo>
                    <a:pt x="443" y="170"/>
                  </a:lnTo>
                  <a:lnTo>
                    <a:pt x="448" y="170"/>
                  </a:lnTo>
                  <a:lnTo>
                    <a:pt x="452" y="170"/>
                  </a:lnTo>
                  <a:lnTo>
                    <a:pt x="457" y="170"/>
                  </a:lnTo>
                  <a:lnTo>
                    <a:pt x="460" y="170"/>
                  </a:lnTo>
                  <a:lnTo>
                    <a:pt x="465" y="170"/>
                  </a:lnTo>
                  <a:lnTo>
                    <a:pt x="469" y="170"/>
                  </a:lnTo>
                  <a:lnTo>
                    <a:pt x="474" y="170"/>
                  </a:lnTo>
                  <a:lnTo>
                    <a:pt x="478" y="170"/>
                  </a:lnTo>
                  <a:lnTo>
                    <a:pt x="483" y="170"/>
                  </a:lnTo>
                  <a:lnTo>
                    <a:pt x="487" y="170"/>
                  </a:lnTo>
                  <a:lnTo>
                    <a:pt x="492" y="170"/>
                  </a:lnTo>
                  <a:lnTo>
                    <a:pt x="496" y="170"/>
                  </a:lnTo>
                  <a:lnTo>
                    <a:pt x="501" y="170"/>
                  </a:lnTo>
                  <a:lnTo>
                    <a:pt x="505" y="170"/>
                  </a:lnTo>
                  <a:lnTo>
                    <a:pt x="510" y="170"/>
                  </a:lnTo>
                  <a:lnTo>
                    <a:pt x="514" y="170"/>
                  </a:lnTo>
                  <a:lnTo>
                    <a:pt x="519" y="170"/>
                  </a:lnTo>
                  <a:lnTo>
                    <a:pt x="523" y="170"/>
                  </a:lnTo>
                  <a:lnTo>
                    <a:pt x="528" y="170"/>
                  </a:lnTo>
                  <a:lnTo>
                    <a:pt x="531" y="170"/>
                  </a:lnTo>
                  <a:lnTo>
                    <a:pt x="536" y="170"/>
                  </a:lnTo>
                  <a:lnTo>
                    <a:pt x="540" y="170"/>
                  </a:lnTo>
                  <a:lnTo>
                    <a:pt x="545" y="170"/>
                  </a:lnTo>
                  <a:lnTo>
                    <a:pt x="550" y="170"/>
                  </a:lnTo>
                  <a:lnTo>
                    <a:pt x="554" y="170"/>
                  </a:lnTo>
                  <a:lnTo>
                    <a:pt x="559" y="170"/>
                  </a:lnTo>
                  <a:lnTo>
                    <a:pt x="563" y="170"/>
                  </a:lnTo>
                  <a:lnTo>
                    <a:pt x="568" y="170"/>
                  </a:lnTo>
                  <a:lnTo>
                    <a:pt x="572" y="170"/>
                  </a:lnTo>
                  <a:lnTo>
                    <a:pt x="577" y="170"/>
                  </a:lnTo>
                  <a:lnTo>
                    <a:pt x="581" y="170"/>
                  </a:lnTo>
                  <a:lnTo>
                    <a:pt x="586" y="170"/>
                  </a:lnTo>
                  <a:lnTo>
                    <a:pt x="590" y="170"/>
                  </a:lnTo>
                  <a:lnTo>
                    <a:pt x="595" y="170"/>
                  </a:lnTo>
                  <a:lnTo>
                    <a:pt x="599" y="170"/>
                  </a:lnTo>
                  <a:lnTo>
                    <a:pt x="604" y="170"/>
                  </a:lnTo>
                  <a:lnTo>
                    <a:pt x="608" y="170"/>
                  </a:lnTo>
                  <a:lnTo>
                    <a:pt x="613" y="170"/>
                  </a:lnTo>
                  <a:lnTo>
                    <a:pt x="618" y="170"/>
                  </a:lnTo>
                  <a:lnTo>
                    <a:pt x="622" y="170"/>
                  </a:lnTo>
                  <a:lnTo>
                    <a:pt x="625" y="170"/>
                  </a:lnTo>
                  <a:lnTo>
                    <a:pt x="630" y="170"/>
                  </a:lnTo>
                  <a:lnTo>
                    <a:pt x="635" y="170"/>
                  </a:lnTo>
                  <a:lnTo>
                    <a:pt x="639" y="170"/>
                  </a:lnTo>
                  <a:lnTo>
                    <a:pt x="644" y="170"/>
                  </a:lnTo>
                  <a:lnTo>
                    <a:pt x="648" y="170"/>
                  </a:lnTo>
                  <a:lnTo>
                    <a:pt x="653" y="170"/>
                  </a:lnTo>
                  <a:lnTo>
                    <a:pt x="657" y="170"/>
                  </a:lnTo>
                  <a:lnTo>
                    <a:pt x="662" y="170"/>
                  </a:lnTo>
                  <a:lnTo>
                    <a:pt x="666" y="170"/>
                  </a:lnTo>
                  <a:lnTo>
                    <a:pt x="671" y="170"/>
                  </a:lnTo>
                  <a:lnTo>
                    <a:pt x="675" y="170"/>
                  </a:lnTo>
                  <a:lnTo>
                    <a:pt x="680" y="170"/>
                  </a:lnTo>
                  <a:lnTo>
                    <a:pt x="684" y="170"/>
                  </a:lnTo>
                  <a:lnTo>
                    <a:pt x="689" y="170"/>
                  </a:lnTo>
                  <a:lnTo>
                    <a:pt x="693" y="170"/>
                  </a:lnTo>
                  <a:lnTo>
                    <a:pt x="698" y="170"/>
                  </a:lnTo>
                  <a:lnTo>
                    <a:pt x="701" y="170"/>
                  </a:lnTo>
                  <a:lnTo>
                    <a:pt x="706" y="170"/>
                  </a:lnTo>
                  <a:lnTo>
                    <a:pt x="710" y="170"/>
                  </a:lnTo>
                  <a:lnTo>
                    <a:pt x="715" y="170"/>
                  </a:lnTo>
                  <a:lnTo>
                    <a:pt x="720" y="170"/>
                  </a:lnTo>
                  <a:lnTo>
                    <a:pt x="724" y="170"/>
                  </a:lnTo>
                  <a:lnTo>
                    <a:pt x="729" y="170"/>
                  </a:lnTo>
                  <a:lnTo>
                    <a:pt x="733" y="170"/>
                  </a:lnTo>
                  <a:lnTo>
                    <a:pt x="738" y="170"/>
                  </a:lnTo>
                  <a:lnTo>
                    <a:pt x="742" y="170"/>
                  </a:lnTo>
                  <a:lnTo>
                    <a:pt x="747" y="170"/>
                  </a:lnTo>
                  <a:lnTo>
                    <a:pt x="751" y="170"/>
                  </a:lnTo>
                  <a:lnTo>
                    <a:pt x="756" y="170"/>
                  </a:lnTo>
                  <a:lnTo>
                    <a:pt x="760" y="170"/>
                  </a:lnTo>
                  <a:lnTo>
                    <a:pt x="765" y="170"/>
                  </a:lnTo>
                  <a:lnTo>
                    <a:pt x="769" y="170"/>
                  </a:lnTo>
                  <a:lnTo>
                    <a:pt x="773" y="170"/>
                  </a:lnTo>
                  <a:lnTo>
                    <a:pt x="777" y="170"/>
                  </a:lnTo>
                  <a:lnTo>
                    <a:pt x="782" y="170"/>
                  </a:lnTo>
                  <a:lnTo>
                    <a:pt x="786" y="170"/>
                  </a:lnTo>
                  <a:lnTo>
                    <a:pt x="791" y="170"/>
                  </a:lnTo>
                  <a:lnTo>
                    <a:pt x="795" y="170"/>
                  </a:lnTo>
                  <a:lnTo>
                    <a:pt x="800" y="170"/>
                  </a:lnTo>
                  <a:lnTo>
                    <a:pt x="804" y="170"/>
                  </a:lnTo>
                  <a:lnTo>
                    <a:pt x="809" y="170"/>
                  </a:lnTo>
                  <a:lnTo>
                    <a:pt x="814" y="170"/>
                  </a:lnTo>
                  <a:lnTo>
                    <a:pt x="818" y="170"/>
                  </a:lnTo>
                  <a:lnTo>
                    <a:pt x="823" y="170"/>
                  </a:lnTo>
                  <a:lnTo>
                    <a:pt x="827" y="170"/>
                  </a:lnTo>
                  <a:lnTo>
                    <a:pt x="832" y="170"/>
                  </a:lnTo>
                  <a:lnTo>
                    <a:pt x="836" y="170"/>
                  </a:lnTo>
                  <a:lnTo>
                    <a:pt x="841" y="170"/>
                  </a:lnTo>
                  <a:lnTo>
                    <a:pt x="845" y="170"/>
                  </a:lnTo>
                  <a:lnTo>
                    <a:pt x="850" y="170"/>
                  </a:lnTo>
                  <a:lnTo>
                    <a:pt x="854" y="170"/>
                  </a:lnTo>
                  <a:lnTo>
                    <a:pt x="858" y="170"/>
                  </a:lnTo>
                  <a:lnTo>
                    <a:pt x="862" y="170"/>
                  </a:lnTo>
                  <a:lnTo>
                    <a:pt x="867" y="170"/>
                  </a:lnTo>
                  <a:lnTo>
                    <a:pt x="871" y="170"/>
                  </a:lnTo>
                  <a:lnTo>
                    <a:pt x="876" y="170"/>
                  </a:lnTo>
                  <a:lnTo>
                    <a:pt x="880" y="170"/>
                  </a:lnTo>
                  <a:lnTo>
                    <a:pt x="885" y="170"/>
                  </a:lnTo>
                  <a:lnTo>
                    <a:pt x="889" y="170"/>
                  </a:lnTo>
                  <a:lnTo>
                    <a:pt x="894" y="170"/>
                  </a:lnTo>
                </a:path>
              </a:pathLst>
            </a:custGeom>
            <a:solidFill>
              <a:srgbClr val="C0C0C0"/>
            </a:solidFill>
            <a:ln w="12700" cap="rnd">
              <a:noFill/>
              <a:round/>
              <a:headEnd/>
              <a:tailEnd/>
            </a:ln>
          </p:spPr>
          <p:txBody>
            <a:bodyPr/>
            <a:lstStyle/>
            <a:p>
              <a:endParaRPr lang="en-US"/>
            </a:p>
          </p:txBody>
        </p:sp>
        <p:sp>
          <p:nvSpPr>
            <p:cNvPr id="17425" name="Line 14"/>
            <p:cNvSpPr>
              <a:spLocks noChangeShapeType="1"/>
            </p:cNvSpPr>
            <p:nvPr/>
          </p:nvSpPr>
          <p:spPr bwMode="auto">
            <a:xfrm>
              <a:off x="2573" y="2878"/>
              <a:ext cx="2696" cy="0"/>
            </a:xfrm>
            <a:prstGeom prst="line">
              <a:avLst/>
            </a:prstGeom>
            <a:noFill/>
            <a:ln w="12700">
              <a:solidFill>
                <a:srgbClr val="000000"/>
              </a:solidFill>
              <a:round/>
              <a:headEnd/>
              <a:tailEnd/>
            </a:ln>
          </p:spPr>
          <p:txBody>
            <a:bodyPr wrap="none" anchor="ctr"/>
            <a:lstStyle/>
            <a:p>
              <a:endParaRPr lang="en-US"/>
            </a:p>
          </p:txBody>
        </p:sp>
        <p:sp>
          <p:nvSpPr>
            <p:cNvPr id="17426" name="Rectangle 15"/>
            <p:cNvSpPr>
              <a:spLocks noChangeArrowheads="1"/>
            </p:cNvSpPr>
            <p:nvPr/>
          </p:nvSpPr>
          <p:spPr bwMode="auto">
            <a:xfrm>
              <a:off x="3316" y="3348"/>
              <a:ext cx="98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Critical Value</a:t>
              </a:r>
            </a:p>
          </p:txBody>
        </p:sp>
        <p:sp>
          <p:nvSpPr>
            <p:cNvPr id="17427" name="Rectangle 16"/>
            <p:cNvSpPr>
              <a:spLocks noChangeArrowheads="1"/>
            </p:cNvSpPr>
            <p:nvPr/>
          </p:nvSpPr>
          <p:spPr bwMode="auto">
            <a:xfrm>
              <a:off x="3144" y="2609"/>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17428" name="Rectangle 17"/>
            <p:cNvSpPr>
              <a:spLocks noChangeArrowheads="1"/>
            </p:cNvSpPr>
            <p:nvPr/>
          </p:nvSpPr>
          <p:spPr bwMode="auto">
            <a:xfrm>
              <a:off x="3319" y="1155"/>
              <a:ext cx="1166" cy="229"/>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 Region</a:t>
              </a:r>
            </a:p>
          </p:txBody>
        </p:sp>
        <p:graphicFrame>
          <p:nvGraphicFramePr>
            <p:cNvPr id="17412" name="Object 18">
              <a:hlinkClick r:id="" action="ppaction://ole?verb=0"/>
            </p:cNvPr>
            <p:cNvGraphicFramePr>
              <a:graphicFrameLocks/>
            </p:cNvGraphicFramePr>
            <p:nvPr/>
          </p:nvGraphicFramePr>
          <p:xfrm>
            <a:off x="4671" y="2957"/>
            <a:ext cx="532" cy="271"/>
          </p:xfrm>
          <a:graphic>
            <a:graphicData uri="http://schemas.openxmlformats.org/presentationml/2006/ole">
              <mc:AlternateContent xmlns:mc="http://schemas.openxmlformats.org/markup-compatibility/2006">
                <mc:Choice xmlns:v="urn:schemas-microsoft-com:vml" Requires="v">
                  <p:oleObj spid="_x0000_s167992" name="Equation" r:id="rId8" imgW="633240" imgH="239400" progId="Equation.2">
                    <p:embed/>
                  </p:oleObj>
                </mc:Choice>
                <mc:Fallback>
                  <p:oleObj name="Equation" r:id="rId8" imgW="633240" imgH="239400" progId="Equation.2">
                    <p:embed/>
                    <p:pic>
                      <p:nvPicPr>
                        <p:cNvPr id="0" name="Object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1" y="2957"/>
                          <a:ext cx="5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9" name="Line 19"/>
            <p:cNvSpPr>
              <a:spLocks noChangeShapeType="1"/>
            </p:cNvSpPr>
            <p:nvPr/>
          </p:nvSpPr>
          <p:spPr bwMode="auto">
            <a:xfrm flipV="1">
              <a:off x="4833" y="2700"/>
              <a:ext cx="0" cy="245"/>
            </a:xfrm>
            <a:prstGeom prst="line">
              <a:avLst/>
            </a:prstGeom>
            <a:noFill/>
            <a:ln w="25400">
              <a:solidFill>
                <a:srgbClr val="000000"/>
              </a:solidFill>
              <a:round/>
              <a:headEnd/>
              <a:tailEnd/>
            </a:ln>
          </p:spPr>
          <p:txBody>
            <a:bodyPr wrap="none" anchor="ctr"/>
            <a:lstStyle/>
            <a:p>
              <a:endParaRPr lang="en-US"/>
            </a:p>
          </p:txBody>
        </p:sp>
        <p:sp>
          <p:nvSpPr>
            <p:cNvPr id="17430" name="Line 20"/>
            <p:cNvSpPr>
              <a:spLocks noChangeShapeType="1"/>
            </p:cNvSpPr>
            <p:nvPr/>
          </p:nvSpPr>
          <p:spPr bwMode="auto">
            <a:xfrm flipV="1">
              <a:off x="4310" y="3176"/>
              <a:ext cx="292" cy="248"/>
            </a:xfrm>
            <a:prstGeom prst="line">
              <a:avLst/>
            </a:prstGeom>
            <a:noFill/>
            <a:ln w="12700">
              <a:solidFill>
                <a:srgbClr val="000000"/>
              </a:solidFill>
              <a:round/>
              <a:headEnd/>
              <a:tailEnd type="triangle" w="med" len="med"/>
            </a:ln>
          </p:spPr>
          <p:txBody>
            <a:bodyPr wrap="none" anchor="ctr"/>
            <a:lstStyle/>
            <a:p>
              <a:endParaRPr lang="en-US"/>
            </a:p>
          </p:txBody>
        </p:sp>
        <p:graphicFrame>
          <p:nvGraphicFramePr>
            <p:cNvPr id="17413" name="Object 21">
              <a:hlinkClick r:id="" action="ppaction://ole?verb=0"/>
            </p:cNvPr>
            <p:cNvGraphicFramePr>
              <a:graphicFrameLocks/>
            </p:cNvGraphicFramePr>
            <p:nvPr/>
          </p:nvGraphicFramePr>
          <p:xfrm>
            <a:off x="4789" y="2212"/>
            <a:ext cx="370" cy="182"/>
          </p:xfrm>
          <a:graphic>
            <a:graphicData uri="http://schemas.openxmlformats.org/presentationml/2006/ole">
              <mc:AlternateContent xmlns:mc="http://schemas.openxmlformats.org/markup-compatibility/2006">
                <mc:Choice xmlns:v="urn:schemas-microsoft-com:vml" Requires="v">
                  <p:oleObj spid="_x0000_s167993" name="Equation" r:id="rId10" imgW="442800" imgH="163440" progId="Equation.2">
                    <p:embed/>
                  </p:oleObj>
                </mc:Choice>
                <mc:Fallback>
                  <p:oleObj name="Equation" r:id="rId10" imgW="442800" imgH="163440" progId="Equation.2">
                    <p:embed/>
                    <p:pic>
                      <p:nvPicPr>
                        <p:cNvPr id="0" name="Object 2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9" y="2212"/>
                          <a:ext cx="37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31" name="Arc 22"/>
            <p:cNvSpPr>
              <a:spLocks/>
            </p:cNvSpPr>
            <p:nvPr/>
          </p:nvSpPr>
          <p:spPr bwMode="auto">
            <a:xfrm>
              <a:off x="4510" y="1284"/>
              <a:ext cx="665" cy="1485"/>
            </a:xfrm>
            <a:custGeom>
              <a:avLst/>
              <a:gdLst>
                <a:gd name="T0" fmla="*/ 0 w 21633"/>
                <a:gd name="T1" fmla="*/ 0 h 21600"/>
                <a:gd name="T2" fmla="*/ 665 w 21633"/>
                <a:gd name="T3" fmla="*/ 1484 h 21600"/>
                <a:gd name="T4" fmla="*/ 1 w 21633"/>
                <a:gd name="T5" fmla="*/ 1485 h 21600"/>
                <a:gd name="T6" fmla="*/ 0 60000 65536"/>
                <a:gd name="T7" fmla="*/ 0 60000 65536"/>
                <a:gd name="T8" fmla="*/ 0 60000 65536"/>
                <a:gd name="T9" fmla="*/ 0 w 21633"/>
                <a:gd name="T10" fmla="*/ 0 h 21600"/>
                <a:gd name="T11" fmla="*/ 21633 w 21633"/>
                <a:gd name="T12" fmla="*/ 21600 h 21600"/>
              </a:gdLst>
              <a:ahLst/>
              <a:cxnLst>
                <a:cxn ang="T6">
                  <a:pos x="T0" y="T1"/>
                </a:cxn>
                <a:cxn ang="T7">
                  <a:pos x="T2" y="T3"/>
                </a:cxn>
                <a:cxn ang="T8">
                  <a:pos x="T4" y="T5"/>
                </a:cxn>
              </a:cxnLst>
              <a:rect l="T9" t="T10" r="T11" b="T12"/>
              <a:pathLst>
                <a:path w="21633" h="21600" fill="none" extrusionOk="0">
                  <a:moveTo>
                    <a:pt x="0" y="0"/>
                  </a:moveTo>
                  <a:cubicBezTo>
                    <a:pt x="11" y="0"/>
                    <a:pt x="22" y="-1"/>
                    <a:pt x="33" y="0"/>
                  </a:cubicBezTo>
                  <a:cubicBezTo>
                    <a:pt x="11956" y="0"/>
                    <a:pt x="21624" y="9661"/>
                    <a:pt x="21632" y="21585"/>
                  </a:cubicBezTo>
                </a:path>
                <a:path w="21633" h="21600" stroke="0" extrusionOk="0">
                  <a:moveTo>
                    <a:pt x="0" y="0"/>
                  </a:moveTo>
                  <a:cubicBezTo>
                    <a:pt x="11" y="0"/>
                    <a:pt x="22" y="-1"/>
                    <a:pt x="33" y="0"/>
                  </a:cubicBezTo>
                  <a:cubicBezTo>
                    <a:pt x="11956" y="0"/>
                    <a:pt x="21624" y="9661"/>
                    <a:pt x="21632" y="21585"/>
                  </a:cubicBezTo>
                  <a:lnTo>
                    <a:pt x="33" y="21600"/>
                  </a:lnTo>
                  <a:close/>
                </a:path>
              </a:pathLst>
            </a:custGeom>
            <a:noFill/>
            <a:ln w="25400" cap="rnd">
              <a:solidFill>
                <a:srgbClr val="000000"/>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844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8441" name="Rectangle 4"/>
          <p:cNvSpPr>
            <a:spLocks noGrp="1" noChangeArrowheads="1"/>
          </p:cNvSpPr>
          <p:nvPr>
            <p:ph type="title"/>
          </p:nvPr>
        </p:nvSpPr>
        <p:spPr>
          <a:xfrm>
            <a:off x="57150" y="133350"/>
            <a:ext cx="9074150" cy="1143000"/>
          </a:xfrm>
        </p:spPr>
        <p:txBody>
          <a:bodyPr lIns="90488" tIns="44450" rIns="90488" bIns="44450"/>
          <a:lstStyle/>
          <a:p>
            <a:endParaRPr lang="en-US" smtClean="0"/>
          </a:p>
        </p:txBody>
      </p:sp>
      <p:graphicFrame>
        <p:nvGraphicFramePr>
          <p:cNvPr id="18434" name="Object 5">
            <a:hlinkClick r:id="" action="ppaction://ole?verb=0"/>
          </p:cNvPr>
          <p:cNvGraphicFramePr>
            <a:graphicFrameLocks/>
          </p:cNvGraphicFramePr>
          <p:nvPr/>
        </p:nvGraphicFramePr>
        <p:xfrm>
          <a:off x="5192713" y="1739900"/>
          <a:ext cx="3486150" cy="949325"/>
        </p:xfrm>
        <a:graphic>
          <a:graphicData uri="http://schemas.openxmlformats.org/presentationml/2006/ole">
            <mc:AlternateContent xmlns:mc="http://schemas.openxmlformats.org/markup-compatibility/2006">
              <mc:Choice xmlns:v="urn:schemas-microsoft-com:vml" Requires="v">
                <p:oleObj spid="_x0000_s169027" name="Equation" r:id="rId4" imgW="1763640" imgH="430200" progId="Equation.2">
                  <p:embed/>
                </p:oleObj>
              </mc:Choice>
              <mc:Fallback>
                <p:oleObj name="Equation" r:id="rId4" imgW="1763640" imgH="430200"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2713" y="1739900"/>
                        <a:ext cx="3486150" cy="94932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6">
            <a:hlinkClick r:id="" action="ppaction://ole?verb=0"/>
          </p:cNvPr>
          <p:cNvGraphicFramePr>
            <a:graphicFrameLocks/>
          </p:cNvGraphicFramePr>
          <p:nvPr/>
        </p:nvGraphicFramePr>
        <p:xfrm>
          <a:off x="5178425" y="3332163"/>
          <a:ext cx="3692525" cy="1189037"/>
        </p:xfrm>
        <a:graphic>
          <a:graphicData uri="http://schemas.openxmlformats.org/presentationml/2006/ole">
            <mc:AlternateContent xmlns:mc="http://schemas.openxmlformats.org/markup-compatibility/2006">
              <mc:Choice xmlns:v="urn:schemas-microsoft-com:vml" Requires="v">
                <p:oleObj spid="_x0000_s169028" name="Equation" r:id="rId6" imgW="2006280" imgH="634680" progId="Equation.3">
                  <p:embed/>
                </p:oleObj>
              </mc:Choice>
              <mc:Fallback>
                <p:oleObj name="Equation" r:id="rId6" imgW="2006280" imgH="6346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8425" y="3332163"/>
                        <a:ext cx="3692525" cy="1189037"/>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7">
            <a:hlinkClick r:id="" action="ppaction://ole?verb=0"/>
          </p:cNvPr>
          <p:cNvGraphicFramePr>
            <a:graphicFrameLocks/>
          </p:cNvGraphicFramePr>
          <p:nvPr/>
        </p:nvGraphicFramePr>
        <p:xfrm>
          <a:off x="5191125" y="5434013"/>
          <a:ext cx="3927475" cy="407987"/>
        </p:xfrm>
        <a:graphic>
          <a:graphicData uri="http://schemas.openxmlformats.org/presentationml/2006/ole">
            <mc:AlternateContent xmlns:mc="http://schemas.openxmlformats.org/markup-compatibility/2006">
              <mc:Choice xmlns:v="urn:schemas-microsoft-com:vml" Requires="v">
                <p:oleObj spid="_x0000_s169029" name="Equation" r:id="rId8" imgW="1981080" imgH="203040" progId="Equation.3">
                  <p:embed/>
                </p:oleObj>
              </mc:Choice>
              <mc:Fallback>
                <p:oleObj name="Equation" r:id="rId8" imgW="1981080" imgH="2030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25" y="5434013"/>
                        <a:ext cx="3927475" cy="407987"/>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4"/>
          <p:cNvGrpSpPr>
            <a:grpSpLocks/>
          </p:cNvGrpSpPr>
          <p:nvPr/>
        </p:nvGrpSpPr>
        <p:grpSpPr bwMode="auto">
          <a:xfrm>
            <a:off x="381000" y="1752600"/>
            <a:ext cx="4673600" cy="4076700"/>
            <a:chOff x="240" y="1104"/>
            <a:chExt cx="2944" cy="2568"/>
          </a:xfrm>
        </p:grpSpPr>
        <p:sp>
          <p:nvSpPr>
            <p:cNvPr id="18443" name="Rectangle 8"/>
            <p:cNvSpPr>
              <a:spLocks noChangeArrowheads="1"/>
            </p:cNvSpPr>
            <p:nvPr/>
          </p:nvSpPr>
          <p:spPr bwMode="auto">
            <a:xfrm>
              <a:off x="240" y="1104"/>
              <a:ext cx="2944" cy="2568"/>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18444" name="Freeform 9"/>
            <p:cNvSpPr>
              <a:spLocks/>
            </p:cNvSpPr>
            <p:nvPr/>
          </p:nvSpPr>
          <p:spPr bwMode="auto">
            <a:xfrm>
              <a:off x="382" y="1480"/>
              <a:ext cx="2241" cy="1415"/>
            </a:xfrm>
            <a:custGeom>
              <a:avLst/>
              <a:gdLst>
                <a:gd name="T0" fmla="*/ 67 w 2241"/>
                <a:gd name="T1" fmla="*/ 1389 h 1415"/>
                <a:gd name="T2" fmla="*/ 139 w 2241"/>
                <a:gd name="T3" fmla="*/ 1376 h 1415"/>
                <a:gd name="T4" fmla="*/ 211 w 2241"/>
                <a:gd name="T5" fmla="*/ 1356 h 1415"/>
                <a:gd name="T6" fmla="*/ 282 w 2241"/>
                <a:gd name="T7" fmla="*/ 1329 h 1415"/>
                <a:gd name="T8" fmla="*/ 354 w 2241"/>
                <a:gd name="T9" fmla="*/ 1291 h 1415"/>
                <a:gd name="T10" fmla="*/ 426 w 2241"/>
                <a:gd name="T11" fmla="*/ 1241 h 1415"/>
                <a:gd name="T12" fmla="*/ 498 w 2241"/>
                <a:gd name="T13" fmla="*/ 1178 h 1415"/>
                <a:gd name="T14" fmla="*/ 569 w 2241"/>
                <a:gd name="T15" fmla="*/ 1098 h 1415"/>
                <a:gd name="T16" fmla="*/ 641 w 2241"/>
                <a:gd name="T17" fmla="*/ 1001 h 1415"/>
                <a:gd name="T18" fmla="*/ 714 w 2241"/>
                <a:gd name="T19" fmla="*/ 891 h 1415"/>
                <a:gd name="T20" fmla="*/ 786 w 2241"/>
                <a:gd name="T21" fmla="*/ 766 h 1415"/>
                <a:gd name="T22" fmla="*/ 858 w 2241"/>
                <a:gd name="T23" fmla="*/ 633 h 1415"/>
                <a:gd name="T24" fmla="*/ 929 w 2241"/>
                <a:gd name="T25" fmla="*/ 496 h 1415"/>
                <a:gd name="T26" fmla="*/ 1001 w 2241"/>
                <a:gd name="T27" fmla="*/ 363 h 1415"/>
                <a:gd name="T28" fmla="*/ 1073 w 2241"/>
                <a:gd name="T29" fmla="*/ 240 h 1415"/>
                <a:gd name="T30" fmla="*/ 1144 w 2241"/>
                <a:gd name="T31" fmla="*/ 136 h 1415"/>
                <a:gd name="T32" fmla="*/ 1216 w 2241"/>
                <a:gd name="T33" fmla="*/ 58 h 1415"/>
                <a:gd name="T34" fmla="*/ 1288 w 2241"/>
                <a:gd name="T35" fmla="*/ 11 h 1415"/>
                <a:gd name="T36" fmla="*/ 1361 w 2241"/>
                <a:gd name="T37" fmla="*/ 0 h 1415"/>
                <a:gd name="T38" fmla="*/ 1433 w 2241"/>
                <a:gd name="T39" fmla="*/ 25 h 1415"/>
                <a:gd name="T40" fmla="*/ 1504 w 2241"/>
                <a:gd name="T41" fmla="*/ 83 h 1415"/>
                <a:gd name="T42" fmla="*/ 1576 w 2241"/>
                <a:gd name="T43" fmla="*/ 172 h 1415"/>
                <a:gd name="T44" fmla="*/ 1648 w 2241"/>
                <a:gd name="T45" fmla="*/ 283 h 1415"/>
                <a:gd name="T46" fmla="*/ 1720 w 2241"/>
                <a:gd name="T47" fmla="*/ 412 h 1415"/>
                <a:gd name="T48" fmla="*/ 1791 w 2241"/>
                <a:gd name="T49" fmla="*/ 548 h 1415"/>
                <a:gd name="T50" fmla="*/ 1863 w 2241"/>
                <a:gd name="T51" fmla="*/ 684 h 1415"/>
                <a:gd name="T52" fmla="*/ 1935 w 2241"/>
                <a:gd name="T53" fmla="*/ 815 h 1415"/>
                <a:gd name="T54" fmla="*/ 2007 w 2241"/>
                <a:gd name="T55" fmla="*/ 934 h 1415"/>
                <a:gd name="T56" fmla="*/ 2078 w 2241"/>
                <a:gd name="T57" fmla="*/ 1040 h 1415"/>
                <a:gd name="T58" fmla="*/ 2151 w 2241"/>
                <a:gd name="T59" fmla="*/ 1130 h 1415"/>
                <a:gd name="T60" fmla="*/ 2223 w 2241"/>
                <a:gd name="T61" fmla="*/ 1203 h 1415"/>
                <a:gd name="T62" fmla="*/ 2191 w 2241"/>
                <a:gd name="T63" fmla="*/ 1414 h 1415"/>
                <a:gd name="T64" fmla="*/ 2119 w 2241"/>
                <a:gd name="T65" fmla="*/ 1414 h 1415"/>
                <a:gd name="T66" fmla="*/ 2048 w 2241"/>
                <a:gd name="T67" fmla="*/ 1414 h 1415"/>
                <a:gd name="T68" fmla="*/ 1976 w 2241"/>
                <a:gd name="T69" fmla="*/ 1414 h 1415"/>
                <a:gd name="T70" fmla="*/ 1904 w 2241"/>
                <a:gd name="T71" fmla="*/ 1414 h 1415"/>
                <a:gd name="T72" fmla="*/ 1832 w 2241"/>
                <a:gd name="T73" fmla="*/ 1414 h 1415"/>
                <a:gd name="T74" fmla="*/ 1759 w 2241"/>
                <a:gd name="T75" fmla="*/ 1414 h 1415"/>
                <a:gd name="T76" fmla="*/ 1688 w 2241"/>
                <a:gd name="T77" fmla="*/ 1414 h 1415"/>
                <a:gd name="T78" fmla="*/ 1616 w 2241"/>
                <a:gd name="T79" fmla="*/ 1414 h 1415"/>
                <a:gd name="T80" fmla="*/ 1544 w 2241"/>
                <a:gd name="T81" fmla="*/ 1414 h 1415"/>
                <a:gd name="T82" fmla="*/ 1472 w 2241"/>
                <a:gd name="T83" fmla="*/ 1414 h 1415"/>
                <a:gd name="T84" fmla="*/ 1401 w 2241"/>
                <a:gd name="T85" fmla="*/ 1414 h 1415"/>
                <a:gd name="T86" fmla="*/ 1329 w 2241"/>
                <a:gd name="T87" fmla="*/ 1414 h 1415"/>
                <a:gd name="T88" fmla="*/ 1257 w 2241"/>
                <a:gd name="T89" fmla="*/ 1414 h 1415"/>
                <a:gd name="T90" fmla="*/ 1185 w 2241"/>
                <a:gd name="T91" fmla="*/ 1414 h 1415"/>
                <a:gd name="T92" fmla="*/ 1114 w 2241"/>
                <a:gd name="T93" fmla="*/ 1414 h 1415"/>
                <a:gd name="T94" fmla="*/ 1042 w 2241"/>
                <a:gd name="T95" fmla="*/ 1414 h 1415"/>
                <a:gd name="T96" fmla="*/ 969 w 2241"/>
                <a:gd name="T97" fmla="*/ 1414 h 1415"/>
                <a:gd name="T98" fmla="*/ 897 w 2241"/>
                <a:gd name="T99" fmla="*/ 1414 h 1415"/>
                <a:gd name="T100" fmla="*/ 826 w 2241"/>
                <a:gd name="T101" fmla="*/ 1414 h 1415"/>
                <a:gd name="T102" fmla="*/ 754 w 2241"/>
                <a:gd name="T103" fmla="*/ 1414 h 1415"/>
                <a:gd name="T104" fmla="*/ 682 w 2241"/>
                <a:gd name="T105" fmla="*/ 1414 h 1415"/>
                <a:gd name="T106" fmla="*/ 610 w 2241"/>
                <a:gd name="T107" fmla="*/ 1414 h 1415"/>
                <a:gd name="T108" fmla="*/ 539 w 2241"/>
                <a:gd name="T109" fmla="*/ 1414 h 1415"/>
                <a:gd name="T110" fmla="*/ 467 w 2241"/>
                <a:gd name="T111" fmla="*/ 1414 h 1415"/>
                <a:gd name="T112" fmla="*/ 394 w 2241"/>
                <a:gd name="T113" fmla="*/ 1414 h 1415"/>
                <a:gd name="T114" fmla="*/ 322 w 2241"/>
                <a:gd name="T115" fmla="*/ 1414 h 1415"/>
                <a:gd name="T116" fmla="*/ 251 w 2241"/>
                <a:gd name="T117" fmla="*/ 1414 h 1415"/>
                <a:gd name="T118" fmla="*/ 179 w 2241"/>
                <a:gd name="T119" fmla="*/ 1414 h 1415"/>
                <a:gd name="T120" fmla="*/ 107 w 2241"/>
                <a:gd name="T121" fmla="*/ 1414 h 1415"/>
                <a:gd name="T122" fmla="*/ 35 w 2241"/>
                <a:gd name="T123" fmla="*/ 1414 h 14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41"/>
                <a:gd name="T187" fmla="*/ 0 h 1415"/>
                <a:gd name="T188" fmla="*/ 2241 w 2241"/>
                <a:gd name="T189" fmla="*/ 1415 h 14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41" h="1415">
                  <a:moveTo>
                    <a:pt x="0" y="1399"/>
                  </a:moveTo>
                  <a:lnTo>
                    <a:pt x="5" y="1398"/>
                  </a:lnTo>
                  <a:lnTo>
                    <a:pt x="8" y="1398"/>
                  </a:lnTo>
                  <a:lnTo>
                    <a:pt x="13" y="1397"/>
                  </a:lnTo>
                  <a:lnTo>
                    <a:pt x="17" y="1397"/>
                  </a:lnTo>
                  <a:lnTo>
                    <a:pt x="22" y="1397"/>
                  </a:lnTo>
                  <a:lnTo>
                    <a:pt x="26" y="1396"/>
                  </a:lnTo>
                  <a:lnTo>
                    <a:pt x="31" y="1396"/>
                  </a:lnTo>
                  <a:lnTo>
                    <a:pt x="35" y="1394"/>
                  </a:lnTo>
                  <a:lnTo>
                    <a:pt x="40" y="1394"/>
                  </a:lnTo>
                  <a:lnTo>
                    <a:pt x="44" y="1393"/>
                  </a:lnTo>
                  <a:lnTo>
                    <a:pt x="49" y="1393"/>
                  </a:lnTo>
                  <a:lnTo>
                    <a:pt x="54" y="1392"/>
                  </a:lnTo>
                  <a:lnTo>
                    <a:pt x="58" y="1392"/>
                  </a:lnTo>
                  <a:lnTo>
                    <a:pt x="63" y="1391"/>
                  </a:lnTo>
                  <a:lnTo>
                    <a:pt x="67" y="1389"/>
                  </a:lnTo>
                  <a:lnTo>
                    <a:pt x="72" y="1389"/>
                  </a:lnTo>
                  <a:lnTo>
                    <a:pt x="75" y="1388"/>
                  </a:lnTo>
                  <a:lnTo>
                    <a:pt x="80" y="1388"/>
                  </a:lnTo>
                  <a:lnTo>
                    <a:pt x="84" y="1387"/>
                  </a:lnTo>
                  <a:lnTo>
                    <a:pt x="89" y="1386"/>
                  </a:lnTo>
                  <a:lnTo>
                    <a:pt x="93" y="1386"/>
                  </a:lnTo>
                  <a:lnTo>
                    <a:pt x="98" y="1385"/>
                  </a:lnTo>
                  <a:lnTo>
                    <a:pt x="102" y="1383"/>
                  </a:lnTo>
                  <a:lnTo>
                    <a:pt x="107" y="1383"/>
                  </a:lnTo>
                  <a:lnTo>
                    <a:pt x="112" y="1382"/>
                  </a:lnTo>
                  <a:lnTo>
                    <a:pt x="116" y="1381"/>
                  </a:lnTo>
                  <a:lnTo>
                    <a:pt x="121" y="1381"/>
                  </a:lnTo>
                  <a:lnTo>
                    <a:pt x="125" y="1380"/>
                  </a:lnTo>
                  <a:lnTo>
                    <a:pt x="130" y="1378"/>
                  </a:lnTo>
                  <a:lnTo>
                    <a:pt x="134" y="1377"/>
                  </a:lnTo>
                  <a:lnTo>
                    <a:pt x="139" y="1376"/>
                  </a:lnTo>
                  <a:lnTo>
                    <a:pt x="143" y="1375"/>
                  </a:lnTo>
                  <a:lnTo>
                    <a:pt x="148" y="1374"/>
                  </a:lnTo>
                  <a:lnTo>
                    <a:pt x="153" y="1374"/>
                  </a:lnTo>
                  <a:lnTo>
                    <a:pt x="157" y="1372"/>
                  </a:lnTo>
                  <a:lnTo>
                    <a:pt x="162" y="1371"/>
                  </a:lnTo>
                  <a:lnTo>
                    <a:pt x="165" y="1370"/>
                  </a:lnTo>
                  <a:lnTo>
                    <a:pt x="170" y="1369"/>
                  </a:lnTo>
                  <a:lnTo>
                    <a:pt x="174" y="1367"/>
                  </a:lnTo>
                  <a:lnTo>
                    <a:pt x="179" y="1366"/>
                  </a:lnTo>
                  <a:lnTo>
                    <a:pt x="183" y="1365"/>
                  </a:lnTo>
                  <a:lnTo>
                    <a:pt x="188" y="1364"/>
                  </a:lnTo>
                  <a:lnTo>
                    <a:pt x="192" y="1363"/>
                  </a:lnTo>
                  <a:lnTo>
                    <a:pt x="197" y="1361"/>
                  </a:lnTo>
                  <a:lnTo>
                    <a:pt x="202" y="1360"/>
                  </a:lnTo>
                  <a:lnTo>
                    <a:pt x="206" y="1358"/>
                  </a:lnTo>
                  <a:lnTo>
                    <a:pt x="211" y="1356"/>
                  </a:lnTo>
                  <a:lnTo>
                    <a:pt x="215" y="1355"/>
                  </a:lnTo>
                  <a:lnTo>
                    <a:pt x="220" y="1354"/>
                  </a:lnTo>
                  <a:lnTo>
                    <a:pt x="224" y="1352"/>
                  </a:lnTo>
                  <a:lnTo>
                    <a:pt x="229" y="1352"/>
                  </a:lnTo>
                  <a:lnTo>
                    <a:pt x="233" y="1349"/>
                  </a:lnTo>
                  <a:lnTo>
                    <a:pt x="238" y="1348"/>
                  </a:lnTo>
                  <a:lnTo>
                    <a:pt x="243" y="1347"/>
                  </a:lnTo>
                  <a:lnTo>
                    <a:pt x="247" y="1344"/>
                  </a:lnTo>
                  <a:lnTo>
                    <a:pt x="251" y="1343"/>
                  </a:lnTo>
                  <a:lnTo>
                    <a:pt x="255" y="1340"/>
                  </a:lnTo>
                  <a:lnTo>
                    <a:pt x="260" y="1339"/>
                  </a:lnTo>
                  <a:lnTo>
                    <a:pt x="264" y="1337"/>
                  </a:lnTo>
                  <a:lnTo>
                    <a:pt x="269" y="1336"/>
                  </a:lnTo>
                  <a:lnTo>
                    <a:pt x="273" y="1333"/>
                  </a:lnTo>
                  <a:lnTo>
                    <a:pt x="278" y="1331"/>
                  </a:lnTo>
                  <a:lnTo>
                    <a:pt x="282" y="1329"/>
                  </a:lnTo>
                  <a:lnTo>
                    <a:pt x="287" y="1327"/>
                  </a:lnTo>
                  <a:lnTo>
                    <a:pt x="292" y="1325"/>
                  </a:lnTo>
                  <a:lnTo>
                    <a:pt x="296" y="1323"/>
                  </a:lnTo>
                  <a:lnTo>
                    <a:pt x="301" y="1321"/>
                  </a:lnTo>
                  <a:lnTo>
                    <a:pt x="305" y="1318"/>
                  </a:lnTo>
                  <a:lnTo>
                    <a:pt x="310" y="1316"/>
                  </a:lnTo>
                  <a:lnTo>
                    <a:pt x="314" y="1314"/>
                  </a:lnTo>
                  <a:lnTo>
                    <a:pt x="319" y="1311"/>
                  </a:lnTo>
                  <a:lnTo>
                    <a:pt x="322" y="1310"/>
                  </a:lnTo>
                  <a:lnTo>
                    <a:pt x="327" y="1306"/>
                  </a:lnTo>
                  <a:lnTo>
                    <a:pt x="331" y="1304"/>
                  </a:lnTo>
                  <a:lnTo>
                    <a:pt x="336" y="1302"/>
                  </a:lnTo>
                  <a:lnTo>
                    <a:pt x="340" y="1299"/>
                  </a:lnTo>
                  <a:lnTo>
                    <a:pt x="345" y="1296"/>
                  </a:lnTo>
                  <a:lnTo>
                    <a:pt x="350" y="1294"/>
                  </a:lnTo>
                  <a:lnTo>
                    <a:pt x="354" y="1291"/>
                  </a:lnTo>
                  <a:lnTo>
                    <a:pt x="359" y="1289"/>
                  </a:lnTo>
                  <a:lnTo>
                    <a:pt x="363" y="1285"/>
                  </a:lnTo>
                  <a:lnTo>
                    <a:pt x="368" y="1283"/>
                  </a:lnTo>
                  <a:lnTo>
                    <a:pt x="372" y="1279"/>
                  </a:lnTo>
                  <a:lnTo>
                    <a:pt x="377" y="1277"/>
                  </a:lnTo>
                  <a:lnTo>
                    <a:pt x="381" y="1274"/>
                  </a:lnTo>
                  <a:lnTo>
                    <a:pt x="386" y="1271"/>
                  </a:lnTo>
                  <a:lnTo>
                    <a:pt x="391" y="1268"/>
                  </a:lnTo>
                  <a:lnTo>
                    <a:pt x="394" y="1265"/>
                  </a:lnTo>
                  <a:lnTo>
                    <a:pt x="399" y="1262"/>
                  </a:lnTo>
                  <a:lnTo>
                    <a:pt x="403" y="1258"/>
                  </a:lnTo>
                  <a:lnTo>
                    <a:pt x="408" y="1255"/>
                  </a:lnTo>
                  <a:lnTo>
                    <a:pt x="412" y="1252"/>
                  </a:lnTo>
                  <a:lnTo>
                    <a:pt x="417" y="1249"/>
                  </a:lnTo>
                  <a:lnTo>
                    <a:pt x="421" y="1245"/>
                  </a:lnTo>
                  <a:lnTo>
                    <a:pt x="426" y="1241"/>
                  </a:lnTo>
                  <a:lnTo>
                    <a:pt x="430" y="1238"/>
                  </a:lnTo>
                  <a:lnTo>
                    <a:pt x="435" y="1234"/>
                  </a:lnTo>
                  <a:lnTo>
                    <a:pt x="440" y="1230"/>
                  </a:lnTo>
                  <a:lnTo>
                    <a:pt x="444" y="1227"/>
                  </a:lnTo>
                  <a:lnTo>
                    <a:pt x="449" y="1223"/>
                  </a:lnTo>
                  <a:lnTo>
                    <a:pt x="453" y="1219"/>
                  </a:lnTo>
                  <a:lnTo>
                    <a:pt x="458" y="1216"/>
                  </a:lnTo>
                  <a:lnTo>
                    <a:pt x="462" y="1211"/>
                  </a:lnTo>
                  <a:lnTo>
                    <a:pt x="467" y="1207"/>
                  </a:lnTo>
                  <a:lnTo>
                    <a:pt x="471" y="1203"/>
                  </a:lnTo>
                  <a:lnTo>
                    <a:pt x="476" y="1200"/>
                  </a:lnTo>
                  <a:lnTo>
                    <a:pt x="481" y="1195"/>
                  </a:lnTo>
                  <a:lnTo>
                    <a:pt x="485" y="1191"/>
                  </a:lnTo>
                  <a:lnTo>
                    <a:pt x="489" y="1186"/>
                  </a:lnTo>
                  <a:lnTo>
                    <a:pt x="493" y="1181"/>
                  </a:lnTo>
                  <a:lnTo>
                    <a:pt x="498" y="1178"/>
                  </a:lnTo>
                  <a:lnTo>
                    <a:pt x="502" y="1173"/>
                  </a:lnTo>
                  <a:lnTo>
                    <a:pt x="507" y="1168"/>
                  </a:lnTo>
                  <a:lnTo>
                    <a:pt x="511" y="1163"/>
                  </a:lnTo>
                  <a:lnTo>
                    <a:pt x="516" y="1159"/>
                  </a:lnTo>
                  <a:lnTo>
                    <a:pt x="520" y="1154"/>
                  </a:lnTo>
                  <a:lnTo>
                    <a:pt x="525" y="1149"/>
                  </a:lnTo>
                  <a:lnTo>
                    <a:pt x="530" y="1144"/>
                  </a:lnTo>
                  <a:lnTo>
                    <a:pt x="534" y="1140"/>
                  </a:lnTo>
                  <a:lnTo>
                    <a:pt x="539" y="1135"/>
                  </a:lnTo>
                  <a:lnTo>
                    <a:pt x="543" y="1130"/>
                  </a:lnTo>
                  <a:lnTo>
                    <a:pt x="548" y="1125"/>
                  </a:lnTo>
                  <a:lnTo>
                    <a:pt x="552" y="1119"/>
                  </a:lnTo>
                  <a:lnTo>
                    <a:pt x="557" y="1114"/>
                  </a:lnTo>
                  <a:lnTo>
                    <a:pt x="561" y="1109"/>
                  </a:lnTo>
                  <a:lnTo>
                    <a:pt x="565" y="1103"/>
                  </a:lnTo>
                  <a:lnTo>
                    <a:pt x="569" y="1098"/>
                  </a:lnTo>
                  <a:lnTo>
                    <a:pt x="574" y="1092"/>
                  </a:lnTo>
                  <a:lnTo>
                    <a:pt x="579" y="1087"/>
                  </a:lnTo>
                  <a:lnTo>
                    <a:pt x="583" y="1081"/>
                  </a:lnTo>
                  <a:lnTo>
                    <a:pt x="588" y="1075"/>
                  </a:lnTo>
                  <a:lnTo>
                    <a:pt x="592" y="1070"/>
                  </a:lnTo>
                  <a:lnTo>
                    <a:pt x="597" y="1064"/>
                  </a:lnTo>
                  <a:lnTo>
                    <a:pt x="601" y="1057"/>
                  </a:lnTo>
                  <a:lnTo>
                    <a:pt x="606" y="1051"/>
                  </a:lnTo>
                  <a:lnTo>
                    <a:pt x="610" y="1046"/>
                  </a:lnTo>
                  <a:lnTo>
                    <a:pt x="615" y="1040"/>
                  </a:lnTo>
                  <a:lnTo>
                    <a:pt x="620" y="1033"/>
                  </a:lnTo>
                  <a:lnTo>
                    <a:pt x="624" y="1027"/>
                  </a:lnTo>
                  <a:lnTo>
                    <a:pt x="629" y="1021"/>
                  </a:lnTo>
                  <a:lnTo>
                    <a:pt x="633" y="1015"/>
                  </a:lnTo>
                  <a:lnTo>
                    <a:pt x="637" y="1008"/>
                  </a:lnTo>
                  <a:lnTo>
                    <a:pt x="641" y="1001"/>
                  </a:lnTo>
                  <a:lnTo>
                    <a:pt x="646" y="995"/>
                  </a:lnTo>
                  <a:lnTo>
                    <a:pt x="650" y="989"/>
                  </a:lnTo>
                  <a:lnTo>
                    <a:pt x="655" y="981"/>
                  </a:lnTo>
                  <a:lnTo>
                    <a:pt x="659" y="975"/>
                  </a:lnTo>
                  <a:lnTo>
                    <a:pt x="664" y="969"/>
                  </a:lnTo>
                  <a:lnTo>
                    <a:pt x="668" y="962"/>
                  </a:lnTo>
                  <a:lnTo>
                    <a:pt x="673" y="955"/>
                  </a:lnTo>
                  <a:lnTo>
                    <a:pt x="678" y="948"/>
                  </a:lnTo>
                  <a:lnTo>
                    <a:pt x="682" y="941"/>
                  </a:lnTo>
                  <a:lnTo>
                    <a:pt x="687" y="934"/>
                  </a:lnTo>
                  <a:lnTo>
                    <a:pt x="691" y="926"/>
                  </a:lnTo>
                  <a:lnTo>
                    <a:pt x="696" y="920"/>
                  </a:lnTo>
                  <a:lnTo>
                    <a:pt x="700" y="913"/>
                  </a:lnTo>
                  <a:lnTo>
                    <a:pt x="705" y="905"/>
                  </a:lnTo>
                  <a:lnTo>
                    <a:pt x="709" y="898"/>
                  </a:lnTo>
                  <a:lnTo>
                    <a:pt x="714" y="891"/>
                  </a:lnTo>
                  <a:lnTo>
                    <a:pt x="719" y="883"/>
                  </a:lnTo>
                  <a:lnTo>
                    <a:pt x="722" y="876"/>
                  </a:lnTo>
                  <a:lnTo>
                    <a:pt x="727" y="869"/>
                  </a:lnTo>
                  <a:lnTo>
                    <a:pt x="731" y="861"/>
                  </a:lnTo>
                  <a:lnTo>
                    <a:pt x="736" y="853"/>
                  </a:lnTo>
                  <a:lnTo>
                    <a:pt x="740" y="845"/>
                  </a:lnTo>
                  <a:lnTo>
                    <a:pt x="745" y="838"/>
                  </a:lnTo>
                  <a:lnTo>
                    <a:pt x="749" y="831"/>
                  </a:lnTo>
                  <a:lnTo>
                    <a:pt x="754" y="822"/>
                  </a:lnTo>
                  <a:lnTo>
                    <a:pt x="758" y="815"/>
                  </a:lnTo>
                  <a:lnTo>
                    <a:pt x="763" y="806"/>
                  </a:lnTo>
                  <a:lnTo>
                    <a:pt x="768" y="799"/>
                  </a:lnTo>
                  <a:lnTo>
                    <a:pt x="772" y="790"/>
                  </a:lnTo>
                  <a:lnTo>
                    <a:pt x="777" y="783"/>
                  </a:lnTo>
                  <a:lnTo>
                    <a:pt x="781" y="774"/>
                  </a:lnTo>
                  <a:lnTo>
                    <a:pt x="786" y="766"/>
                  </a:lnTo>
                  <a:lnTo>
                    <a:pt x="790" y="758"/>
                  </a:lnTo>
                  <a:lnTo>
                    <a:pt x="795" y="750"/>
                  </a:lnTo>
                  <a:lnTo>
                    <a:pt x="799" y="743"/>
                  </a:lnTo>
                  <a:lnTo>
                    <a:pt x="804" y="734"/>
                  </a:lnTo>
                  <a:lnTo>
                    <a:pt x="807" y="725"/>
                  </a:lnTo>
                  <a:lnTo>
                    <a:pt x="812" y="717"/>
                  </a:lnTo>
                  <a:lnTo>
                    <a:pt x="817" y="709"/>
                  </a:lnTo>
                  <a:lnTo>
                    <a:pt x="821" y="701"/>
                  </a:lnTo>
                  <a:lnTo>
                    <a:pt x="826" y="692"/>
                  </a:lnTo>
                  <a:lnTo>
                    <a:pt x="830" y="684"/>
                  </a:lnTo>
                  <a:lnTo>
                    <a:pt x="835" y="675"/>
                  </a:lnTo>
                  <a:lnTo>
                    <a:pt x="839" y="667"/>
                  </a:lnTo>
                  <a:lnTo>
                    <a:pt x="844" y="659"/>
                  </a:lnTo>
                  <a:lnTo>
                    <a:pt x="848" y="651"/>
                  </a:lnTo>
                  <a:lnTo>
                    <a:pt x="853" y="642"/>
                  </a:lnTo>
                  <a:lnTo>
                    <a:pt x="858" y="633"/>
                  </a:lnTo>
                  <a:lnTo>
                    <a:pt x="862" y="625"/>
                  </a:lnTo>
                  <a:lnTo>
                    <a:pt x="867" y="616"/>
                  </a:lnTo>
                  <a:lnTo>
                    <a:pt x="871" y="608"/>
                  </a:lnTo>
                  <a:lnTo>
                    <a:pt x="876" y="599"/>
                  </a:lnTo>
                  <a:lnTo>
                    <a:pt x="879" y="591"/>
                  </a:lnTo>
                  <a:lnTo>
                    <a:pt x="884" y="582"/>
                  </a:lnTo>
                  <a:lnTo>
                    <a:pt x="888" y="573"/>
                  </a:lnTo>
                  <a:lnTo>
                    <a:pt x="893" y="565"/>
                  </a:lnTo>
                  <a:lnTo>
                    <a:pt x="897" y="556"/>
                  </a:lnTo>
                  <a:lnTo>
                    <a:pt x="902" y="548"/>
                  </a:lnTo>
                  <a:lnTo>
                    <a:pt x="906" y="539"/>
                  </a:lnTo>
                  <a:lnTo>
                    <a:pt x="911" y="531"/>
                  </a:lnTo>
                  <a:lnTo>
                    <a:pt x="916" y="522"/>
                  </a:lnTo>
                  <a:lnTo>
                    <a:pt x="920" y="513"/>
                  </a:lnTo>
                  <a:lnTo>
                    <a:pt x="925" y="505"/>
                  </a:lnTo>
                  <a:lnTo>
                    <a:pt x="929" y="496"/>
                  </a:lnTo>
                  <a:lnTo>
                    <a:pt x="934" y="488"/>
                  </a:lnTo>
                  <a:lnTo>
                    <a:pt x="938" y="479"/>
                  </a:lnTo>
                  <a:lnTo>
                    <a:pt x="943" y="471"/>
                  </a:lnTo>
                  <a:lnTo>
                    <a:pt x="947" y="462"/>
                  </a:lnTo>
                  <a:lnTo>
                    <a:pt x="952" y="453"/>
                  </a:lnTo>
                  <a:lnTo>
                    <a:pt x="955" y="445"/>
                  </a:lnTo>
                  <a:lnTo>
                    <a:pt x="960" y="436"/>
                  </a:lnTo>
                  <a:lnTo>
                    <a:pt x="965" y="429"/>
                  </a:lnTo>
                  <a:lnTo>
                    <a:pt x="969" y="420"/>
                  </a:lnTo>
                  <a:lnTo>
                    <a:pt x="974" y="412"/>
                  </a:lnTo>
                  <a:lnTo>
                    <a:pt x="978" y="403"/>
                  </a:lnTo>
                  <a:lnTo>
                    <a:pt x="983" y="395"/>
                  </a:lnTo>
                  <a:lnTo>
                    <a:pt x="987" y="387"/>
                  </a:lnTo>
                  <a:lnTo>
                    <a:pt x="992" y="379"/>
                  </a:lnTo>
                  <a:lnTo>
                    <a:pt x="996" y="370"/>
                  </a:lnTo>
                  <a:lnTo>
                    <a:pt x="1001" y="363"/>
                  </a:lnTo>
                  <a:lnTo>
                    <a:pt x="1006" y="354"/>
                  </a:lnTo>
                  <a:lnTo>
                    <a:pt x="1010" y="347"/>
                  </a:lnTo>
                  <a:lnTo>
                    <a:pt x="1015" y="338"/>
                  </a:lnTo>
                  <a:lnTo>
                    <a:pt x="1019" y="330"/>
                  </a:lnTo>
                  <a:lnTo>
                    <a:pt x="1024" y="322"/>
                  </a:lnTo>
                  <a:lnTo>
                    <a:pt x="1028" y="315"/>
                  </a:lnTo>
                  <a:lnTo>
                    <a:pt x="1033" y="306"/>
                  </a:lnTo>
                  <a:lnTo>
                    <a:pt x="1037" y="299"/>
                  </a:lnTo>
                  <a:lnTo>
                    <a:pt x="1042" y="292"/>
                  </a:lnTo>
                  <a:lnTo>
                    <a:pt x="1045" y="283"/>
                  </a:lnTo>
                  <a:lnTo>
                    <a:pt x="1050" y="276"/>
                  </a:lnTo>
                  <a:lnTo>
                    <a:pt x="1055" y="268"/>
                  </a:lnTo>
                  <a:lnTo>
                    <a:pt x="1059" y="261"/>
                  </a:lnTo>
                  <a:lnTo>
                    <a:pt x="1064" y="254"/>
                  </a:lnTo>
                  <a:lnTo>
                    <a:pt x="1068" y="246"/>
                  </a:lnTo>
                  <a:lnTo>
                    <a:pt x="1073" y="240"/>
                  </a:lnTo>
                  <a:lnTo>
                    <a:pt x="1077" y="233"/>
                  </a:lnTo>
                  <a:lnTo>
                    <a:pt x="1082" y="225"/>
                  </a:lnTo>
                  <a:lnTo>
                    <a:pt x="1086" y="218"/>
                  </a:lnTo>
                  <a:lnTo>
                    <a:pt x="1091" y="212"/>
                  </a:lnTo>
                  <a:lnTo>
                    <a:pt x="1096" y="205"/>
                  </a:lnTo>
                  <a:lnTo>
                    <a:pt x="1100" y="198"/>
                  </a:lnTo>
                  <a:lnTo>
                    <a:pt x="1105" y="191"/>
                  </a:lnTo>
                  <a:lnTo>
                    <a:pt x="1109" y="185"/>
                  </a:lnTo>
                  <a:lnTo>
                    <a:pt x="1114" y="178"/>
                  </a:lnTo>
                  <a:lnTo>
                    <a:pt x="1118" y="172"/>
                  </a:lnTo>
                  <a:lnTo>
                    <a:pt x="1122" y="165"/>
                  </a:lnTo>
                  <a:lnTo>
                    <a:pt x="1126" y="159"/>
                  </a:lnTo>
                  <a:lnTo>
                    <a:pt x="1131" y="153"/>
                  </a:lnTo>
                  <a:lnTo>
                    <a:pt x="1135" y="147"/>
                  </a:lnTo>
                  <a:lnTo>
                    <a:pt x="1140" y="141"/>
                  </a:lnTo>
                  <a:lnTo>
                    <a:pt x="1144" y="136"/>
                  </a:lnTo>
                  <a:lnTo>
                    <a:pt x="1149" y="130"/>
                  </a:lnTo>
                  <a:lnTo>
                    <a:pt x="1154" y="124"/>
                  </a:lnTo>
                  <a:lnTo>
                    <a:pt x="1158" y="119"/>
                  </a:lnTo>
                  <a:lnTo>
                    <a:pt x="1163" y="113"/>
                  </a:lnTo>
                  <a:lnTo>
                    <a:pt x="1167" y="108"/>
                  </a:lnTo>
                  <a:lnTo>
                    <a:pt x="1172" y="103"/>
                  </a:lnTo>
                  <a:lnTo>
                    <a:pt x="1176" y="98"/>
                  </a:lnTo>
                  <a:lnTo>
                    <a:pt x="1181" y="93"/>
                  </a:lnTo>
                  <a:lnTo>
                    <a:pt x="1185" y="88"/>
                  </a:lnTo>
                  <a:lnTo>
                    <a:pt x="1190" y="83"/>
                  </a:lnTo>
                  <a:lnTo>
                    <a:pt x="1193" y="78"/>
                  </a:lnTo>
                  <a:lnTo>
                    <a:pt x="1198" y="75"/>
                  </a:lnTo>
                  <a:lnTo>
                    <a:pt x="1203" y="70"/>
                  </a:lnTo>
                  <a:lnTo>
                    <a:pt x="1207" y="66"/>
                  </a:lnTo>
                  <a:lnTo>
                    <a:pt x="1212" y="61"/>
                  </a:lnTo>
                  <a:lnTo>
                    <a:pt x="1216" y="58"/>
                  </a:lnTo>
                  <a:lnTo>
                    <a:pt x="1221" y="54"/>
                  </a:lnTo>
                  <a:lnTo>
                    <a:pt x="1225" y="50"/>
                  </a:lnTo>
                  <a:lnTo>
                    <a:pt x="1230" y="47"/>
                  </a:lnTo>
                  <a:lnTo>
                    <a:pt x="1234" y="43"/>
                  </a:lnTo>
                  <a:lnTo>
                    <a:pt x="1239" y="39"/>
                  </a:lnTo>
                  <a:lnTo>
                    <a:pt x="1244" y="37"/>
                  </a:lnTo>
                  <a:lnTo>
                    <a:pt x="1248" y="33"/>
                  </a:lnTo>
                  <a:lnTo>
                    <a:pt x="1253" y="29"/>
                  </a:lnTo>
                  <a:lnTo>
                    <a:pt x="1257" y="27"/>
                  </a:lnTo>
                  <a:lnTo>
                    <a:pt x="1262" y="25"/>
                  </a:lnTo>
                  <a:lnTo>
                    <a:pt x="1266" y="22"/>
                  </a:lnTo>
                  <a:lnTo>
                    <a:pt x="1271" y="20"/>
                  </a:lnTo>
                  <a:lnTo>
                    <a:pt x="1275" y="17"/>
                  </a:lnTo>
                  <a:lnTo>
                    <a:pt x="1279" y="15"/>
                  </a:lnTo>
                  <a:lnTo>
                    <a:pt x="1283" y="13"/>
                  </a:lnTo>
                  <a:lnTo>
                    <a:pt x="1288" y="11"/>
                  </a:lnTo>
                  <a:lnTo>
                    <a:pt x="1293" y="10"/>
                  </a:lnTo>
                  <a:lnTo>
                    <a:pt x="1297" y="7"/>
                  </a:lnTo>
                  <a:lnTo>
                    <a:pt x="1302" y="6"/>
                  </a:lnTo>
                  <a:lnTo>
                    <a:pt x="1306" y="5"/>
                  </a:lnTo>
                  <a:lnTo>
                    <a:pt x="1311" y="4"/>
                  </a:lnTo>
                  <a:lnTo>
                    <a:pt x="1315" y="2"/>
                  </a:lnTo>
                  <a:lnTo>
                    <a:pt x="1320" y="1"/>
                  </a:lnTo>
                  <a:lnTo>
                    <a:pt x="1324" y="1"/>
                  </a:lnTo>
                  <a:lnTo>
                    <a:pt x="1329" y="1"/>
                  </a:lnTo>
                  <a:lnTo>
                    <a:pt x="1334" y="0"/>
                  </a:lnTo>
                  <a:lnTo>
                    <a:pt x="1338" y="0"/>
                  </a:lnTo>
                  <a:lnTo>
                    <a:pt x="1343" y="0"/>
                  </a:lnTo>
                  <a:lnTo>
                    <a:pt x="1347" y="0"/>
                  </a:lnTo>
                  <a:lnTo>
                    <a:pt x="1352" y="0"/>
                  </a:lnTo>
                  <a:lnTo>
                    <a:pt x="1356" y="0"/>
                  </a:lnTo>
                  <a:lnTo>
                    <a:pt x="1361" y="0"/>
                  </a:lnTo>
                  <a:lnTo>
                    <a:pt x="1364" y="1"/>
                  </a:lnTo>
                  <a:lnTo>
                    <a:pt x="1369" y="1"/>
                  </a:lnTo>
                  <a:lnTo>
                    <a:pt x="1373" y="1"/>
                  </a:lnTo>
                  <a:lnTo>
                    <a:pt x="1378" y="2"/>
                  </a:lnTo>
                  <a:lnTo>
                    <a:pt x="1382" y="4"/>
                  </a:lnTo>
                  <a:lnTo>
                    <a:pt x="1387" y="5"/>
                  </a:lnTo>
                  <a:lnTo>
                    <a:pt x="1392" y="6"/>
                  </a:lnTo>
                  <a:lnTo>
                    <a:pt x="1396" y="7"/>
                  </a:lnTo>
                  <a:lnTo>
                    <a:pt x="1401" y="10"/>
                  </a:lnTo>
                  <a:lnTo>
                    <a:pt x="1405" y="11"/>
                  </a:lnTo>
                  <a:lnTo>
                    <a:pt x="1410" y="13"/>
                  </a:lnTo>
                  <a:lnTo>
                    <a:pt x="1414" y="15"/>
                  </a:lnTo>
                  <a:lnTo>
                    <a:pt x="1419" y="17"/>
                  </a:lnTo>
                  <a:lnTo>
                    <a:pt x="1423" y="20"/>
                  </a:lnTo>
                  <a:lnTo>
                    <a:pt x="1428" y="22"/>
                  </a:lnTo>
                  <a:lnTo>
                    <a:pt x="1433" y="25"/>
                  </a:lnTo>
                  <a:lnTo>
                    <a:pt x="1436" y="27"/>
                  </a:lnTo>
                  <a:lnTo>
                    <a:pt x="1441" y="29"/>
                  </a:lnTo>
                  <a:lnTo>
                    <a:pt x="1445" y="33"/>
                  </a:lnTo>
                  <a:lnTo>
                    <a:pt x="1450" y="37"/>
                  </a:lnTo>
                  <a:lnTo>
                    <a:pt x="1454" y="39"/>
                  </a:lnTo>
                  <a:lnTo>
                    <a:pt x="1459" y="43"/>
                  </a:lnTo>
                  <a:lnTo>
                    <a:pt x="1463" y="47"/>
                  </a:lnTo>
                  <a:lnTo>
                    <a:pt x="1468" y="50"/>
                  </a:lnTo>
                  <a:lnTo>
                    <a:pt x="1472" y="54"/>
                  </a:lnTo>
                  <a:lnTo>
                    <a:pt x="1477" y="58"/>
                  </a:lnTo>
                  <a:lnTo>
                    <a:pt x="1482" y="61"/>
                  </a:lnTo>
                  <a:lnTo>
                    <a:pt x="1486" y="66"/>
                  </a:lnTo>
                  <a:lnTo>
                    <a:pt x="1491" y="70"/>
                  </a:lnTo>
                  <a:lnTo>
                    <a:pt x="1495" y="75"/>
                  </a:lnTo>
                  <a:lnTo>
                    <a:pt x="1500" y="78"/>
                  </a:lnTo>
                  <a:lnTo>
                    <a:pt x="1504" y="83"/>
                  </a:lnTo>
                  <a:lnTo>
                    <a:pt x="1509" y="88"/>
                  </a:lnTo>
                  <a:lnTo>
                    <a:pt x="1512" y="93"/>
                  </a:lnTo>
                  <a:lnTo>
                    <a:pt x="1517" y="98"/>
                  </a:lnTo>
                  <a:lnTo>
                    <a:pt x="1521" y="103"/>
                  </a:lnTo>
                  <a:lnTo>
                    <a:pt x="1526" y="108"/>
                  </a:lnTo>
                  <a:lnTo>
                    <a:pt x="1531" y="113"/>
                  </a:lnTo>
                  <a:lnTo>
                    <a:pt x="1535" y="119"/>
                  </a:lnTo>
                  <a:lnTo>
                    <a:pt x="1540" y="124"/>
                  </a:lnTo>
                  <a:lnTo>
                    <a:pt x="1544" y="130"/>
                  </a:lnTo>
                  <a:lnTo>
                    <a:pt x="1549" y="136"/>
                  </a:lnTo>
                  <a:lnTo>
                    <a:pt x="1553" y="141"/>
                  </a:lnTo>
                  <a:lnTo>
                    <a:pt x="1558" y="147"/>
                  </a:lnTo>
                  <a:lnTo>
                    <a:pt x="1562" y="153"/>
                  </a:lnTo>
                  <a:lnTo>
                    <a:pt x="1567" y="159"/>
                  </a:lnTo>
                  <a:lnTo>
                    <a:pt x="1572" y="165"/>
                  </a:lnTo>
                  <a:lnTo>
                    <a:pt x="1576" y="172"/>
                  </a:lnTo>
                  <a:lnTo>
                    <a:pt x="1581" y="178"/>
                  </a:lnTo>
                  <a:lnTo>
                    <a:pt x="1585" y="185"/>
                  </a:lnTo>
                  <a:lnTo>
                    <a:pt x="1590" y="191"/>
                  </a:lnTo>
                  <a:lnTo>
                    <a:pt x="1594" y="198"/>
                  </a:lnTo>
                  <a:lnTo>
                    <a:pt x="1599" y="205"/>
                  </a:lnTo>
                  <a:lnTo>
                    <a:pt x="1602" y="212"/>
                  </a:lnTo>
                  <a:lnTo>
                    <a:pt x="1607" y="218"/>
                  </a:lnTo>
                  <a:lnTo>
                    <a:pt x="1611" y="225"/>
                  </a:lnTo>
                  <a:lnTo>
                    <a:pt x="1616" y="233"/>
                  </a:lnTo>
                  <a:lnTo>
                    <a:pt x="1620" y="240"/>
                  </a:lnTo>
                  <a:lnTo>
                    <a:pt x="1625" y="246"/>
                  </a:lnTo>
                  <a:lnTo>
                    <a:pt x="1630" y="254"/>
                  </a:lnTo>
                  <a:lnTo>
                    <a:pt x="1634" y="261"/>
                  </a:lnTo>
                  <a:lnTo>
                    <a:pt x="1639" y="268"/>
                  </a:lnTo>
                  <a:lnTo>
                    <a:pt x="1643" y="276"/>
                  </a:lnTo>
                  <a:lnTo>
                    <a:pt x="1648" y="283"/>
                  </a:lnTo>
                  <a:lnTo>
                    <a:pt x="1652" y="292"/>
                  </a:lnTo>
                  <a:lnTo>
                    <a:pt x="1657" y="299"/>
                  </a:lnTo>
                  <a:lnTo>
                    <a:pt x="1661" y="306"/>
                  </a:lnTo>
                  <a:lnTo>
                    <a:pt x="1666" y="315"/>
                  </a:lnTo>
                  <a:lnTo>
                    <a:pt x="1671" y="322"/>
                  </a:lnTo>
                  <a:lnTo>
                    <a:pt x="1675" y="330"/>
                  </a:lnTo>
                  <a:lnTo>
                    <a:pt x="1679" y="338"/>
                  </a:lnTo>
                  <a:lnTo>
                    <a:pt x="1683" y="347"/>
                  </a:lnTo>
                  <a:lnTo>
                    <a:pt x="1688" y="354"/>
                  </a:lnTo>
                  <a:lnTo>
                    <a:pt x="1692" y="363"/>
                  </a:lnTo>
                  <a:lnTo>
                    <a:pt x="1697" y="370"/>
                  </a:lnTo>
                  <a:lnTo>
                    <a:pt x="1701" y="379"/>
                  </a:lnTo>
                  <a:lnTo>
                    <a:pt x="1706" y="387"/>
                  </a:lnTo>
                  <a:lnTo>
                    <a:pt x="1710" y="395"/>
                  </a:lnTo>
                  <a:lnTo>
                    <a:pt x="1715" y="403"/>
                  </a:lnTo>
                  <a:lnTo>
                    <a:pt x="1720" y="412"/>
                  </a:lnTo>
                  <a:lnTo>
                    <a:pt x="1724" y="420"/>
                  </a:lnTo>
                  <a:lnTo>
                    <a:pt x="1729" y="429"/>
                  </a:lnTo>
                  <a:lnTo>
                    <a:pt x="1733" y="436"/>
                  </a:lnTo>
                  <a:lnTo>
                    <a:pt x="1738" y="445"/>
                  </a:lnTo>
                  <a:lnTo>
                    <a:pt x="1742" y="453"/>
                  </a:lnTo>
                  <a:lnTo>
                    <a:pt x="1747" y="462"/>
                  </a:lnTo>
                  <a:lnTo>
                    <a:pt x="1750" y="471"/>
                  </a:lnTo>
                  <a:lnTo>
                    <a:pt x="1755" y="479"/>
                  </a:lnTo>
                  <a:lnTo>
                    <a:pt x="1759" y="488"/>
                  </a:lnTo>
                  <a:lnTo>
                    <a:pt x="1764" y="496"/>
                  </a:lnTo>
                  <a:lnTo>
                    <a:pt x="1769" y="505"/>
                  </a:lnTo>
                  <a:lnTo>
                    <a:pt x="1773" y="513"/>
                  </a:lnTo>
                  <a:lnTo>
                    <a:pt x="1778" y="522"/>
                  </a:lnTo>
                  <a:lnTo>
                    <a:pt x="1782" y="531"/>
                  </a:lnTo>
                  <a:lnTo>
                    <a:pt x="1787" y="539"/>
                  </a:lnTo>
                  <a:lnTo>
                    <a:pt x="1791" y="548"/>
                  </a:lnTo>
                  <a:lnTo>
                    <a:pt x="1796" y="556"/>
                  </a:lnTo>
                  <a:lnTo>
                    <a:pt x="1800" y="565"/>
                  </a:lnTo>
                  <a:lnTo>
                    <a:pt x="1805" y="573"/>
                  </a:lnTo>
                  <a:lnTo>
                    <a:pt x="1810" y="582"/>
                  </a:lnTo>
                  <a:lnTo>
                    <a:pt x="1814" y="591"/>
                  </a:lnTo>
                  <a:lnTo>
                    <a:pt x="1819" y="599"/>
                  </a:lnTo>
                  <a:lnTo>
                    <a:pt x="1823" y="608"/>
                  </a:lnTo>
                  <a:lnTo>
                    <a:pt x="1828" y="616"/>
                  </a:lnTo>
                  <a:lnTo>
                    <a:pt x="1832" y="625"/>
                  </a:lnTo>
                  <a:lnTo>
                    <a:pt x="1836" y="633"/>
                  </a:lnTo>
                  <a:lnTo>
                    <a:pt x="1840" y="642"/>
                  </a:lnTo>
                  <a:lnTo>
                    <a:pt x="1845" y="651"/>
                  </a:lnTo>
                  <a:lnTo>
                    <a:pt x="1849" y="659"/>
                  </a:lnTo>
                  <a:lnTo>
                    <a:pt x="1854" y="667"/>
                  </a:lnTo>
                  <a:lnTo>
                    <a:pt x="1859" y="675"/>
                  </a:lnTo>
                  <a:lnTo>
                    <a:pt x="1863" y="684"/>
                  </a:lnTo>
                  <a:lnTo>
                    <a:pt x="1868" y="692"/>
                  </a:lnTo>
                  <a:lnTo>
                    <a:pt x="1872" y="701"/>
                  </a:lnTo>
                  <a:lnTo>
                    <a:pt x="1877" y="709"/>
                  </a:lnTo>
                  <a:lnTo>
                    <a:pt x="1881" y="717"/>
                  </a:lnTo>
                  <a:lnTo>
                    <a:pt x="1886" y="725"/>
                  </a:lnTo>
                  <a:lnTo>
                    <a:pt x="1890" y="734"/>
                  </a:lnTo>
                  <a:lnTo>
                    <a:pt x="1895" y="743"/>
                  </a:lnTo>
                  <a:lnTo>
                    <a:pt x="1900" y="750"/>
                  </a:lnTo>
                  <a:lnTo>
                    <a:pt x="1904" y="758"/>
                  </a:lnTo>
                  <a:lnTo>
                    <a:pt x="1909" y="766"/>
                  </a:lnTo>
                  <a:lnTo>
                    <a:pt x="1913" y="774"/>
                  </a:lnTo>
                  <a:lnTo>
                    <a:pt x="1918" y="783"/>
                  </a:lnTo>
                  <a:lnTo>
                    <a:pt x="1921" y="790"/>
                  </a:lnTo>
                  <a:lnTo>
                    <a:pt x="1926" y="799"/>
                  </a:lnTo>
                  <a:lnTo>
                    <a:pt x="1930" y="806"/>
                  </a:lnTo>
                  <a:lnTo>
                    <a:pt x="1935" y="815"/>
                  </a:lnTo>
                  <a:lnTo>
                    <a:pt x="1939" y="822"/>
                  </a:lnTo>
                  <a:lnTo>
                    <a:pt x="1944" y="831"/>
                  </a:lnTo>
                  <a:lnTo>
                    <a:pt x="1948" y="838"/>
                  </a:lnTo>
                  <a:lnTo>
                    <a:pt x="1953" y="845"/>
                  </a:lnTo>
                  <a:lnTo>
                    <a:pt x="1958" y="853"/>
                  </a:lnTo>
                  <a:lnTo>
                    <a:pt x="1962" y="861"/>
                  </a:lnTo>
                  <a:lnTo>
                    <a:pt x="1967" y="869"/>
                  </a:lnTo>
                  <a:lnTo>
                    <a:pt x="1971" y="876"/>
                  </a:lnTo>
                  <a:lnTo>
                    <a:pt x="1976" y="883"/>
                  </a:lnTo>
                  <a:lnTo>
                    <a:pt x="1980" y="891"/>
                  </a:lnTo>
                  <a:lnTo>
                    <a:pt x="1985" y="898"/>
                  </a:lnTo>
                  <a:lnTo>
                    <a:pt x="1989" y="905"/>
                  </a:lnTo>
                  <a:lnTo>
                    <a:pt x="1993" y="913"/>
                  </a:lnTo>
                  <a:lnTo>
                    <a:pt x="1997" y="920"/>
                  </a:lnTo>
                  <a:lnTo>
                    <a:pt x="2002" y="926"/>
                  </a:lnTo>
                  <a:lnTo>
                    <a:pt x="2007" y="934"/>
                  </a:lnTo>
                  <a:lnTo>
                    <a:pt x="2011" y="941"/>
                  </a:lnTo>
                  <a:lnTo>
                    <a:pt x="2016" y="948"/>
                  </a:lnTo>
                  <a:lnTo>
                    <a:pt x="2020" y="955"/>
                  </a:lnTo>
                  <a:lnTo>
                    <a:pt x="2025" y="962"/>
                  </a:lnTo>
                  <a:lnTo>
                    <a:pt x="2029" y="969"/>
                  </a:lnTo>
                  <a:lnTo>
                    <a:pt x="2034" y="975"/>
                  </a:lnTo>
                  <a:lnTo>
                    <a:pt x="2038" y="981"/>
                  </a:lnTo>
                  <a:lnTo>
                    <a:pt x="2043" y="989"/>
                  </a:lnTo>
                  <a:lnTo>
                    <a:pt x="2048" y="995"/>
                  </a:lnTo>
                  <a:lnTo>
                    <a:pt x="2052" y="1001"/>
                  </a:lnTo>
                  <a:lnTo>
                    <a:pt x="2057" y="1008"/>
                  </a:lnTo>
                  <a:lnTo>
                    <a:pt x="2061" y="1015"/>
                  </a:lnTo>
                  <a:lnTo>
                    <a:pt x="2066" y="1021"/>
                  </a:lnTo>
                  <a:lnTo>
                    <a:pt x="2069" y="1027"/>
                  </a:lnTo>
                  <a:lnTo>
                    <a:pt x="2074" y="1033"/>
                  </a:lnTo>
                  <a:lnTo>
                    <a:pt x="2078" y="1040"/>
                  </a:lnTo>
                  <a:lnTo>
                    <a:pt x="2083" y="1046"/>
                  </a:lnTo>
                  <a:lnTo>
                    <a:pt x="2087" y="1051"/>
                  </a:lnTo>
                  <a:lnTo>
                    <a:pt x="2092" y="1057"/>
                  </a:lnTo>
                  <a:lnTo>
                    <a:pt x="2097" y="1064"/>
                  </a:lnTo>
                  <a:lnTo>
                    <a:pt x="2101" y="1070"/>
                  </a:lnTo>
                  <a:lnTo>
                    <a:pt x="2106" y="1075"/>
                  </a:lnTo>
                  <a:lnTo>
                    <a:pt x="2110" y="1081"/>
                  </a:lnTo>
                  <a:lnTo>
                    <a:pt x="2115" y="1087"/>
                  </a:lnTo>
                  <a:lnTo>
                    <a:pt x="2119" y="1092"/>
                  </a:lnTo>
                  <a:lnTo>
                    <a:pt x="2124" y="1098"/>
                  </a:lnTo>
                  <a:lnTo>
                    <a:pt x="2128" y="1103"/>
                  </a:lnTo>
                  <a:lnTo>
                    <a:pt x="2133" y="1109"/>
                  </a:lnTo>
                  <a:lnTo>
                    <a:pt x="2138" y="1114"/>
                  </a:lnTo>
                  <a:lnTo>
                    <a:pt x="2142" y="1119"/>
                  </a:lnTo>
                  <a:lnTo>
                    <a:pt x="2147" y="1125"/>
                  </a:lnTo>
                  <a:lnTo>
                    <a:pt x="2151" y="1130"/>
                  </a:lnTo>
                  <a:lnTo>
                    <a:pt x="2156" y="1135"/>
                  </a:lnTo>
                  <a:lnTo>
                    <a:pt x="2160" y="1140"/>
                  </a:lnTo>
                  <a:lnTo>
                    <a:pt x="2164" y="1144"/>
                  </a:lnTo>
                  <a:lnTo>
                    <a:pt x="2168" y="1149"/>
                  </a:lnTo>
                  <a:lnTo>
                    <a:pt x="2173" y="1154"/>
                  </a:lnTo>
                  <a:lnTo>
                    <a:pt x="2177" y="1159"/>
                  </a:lnTo>
                  <a:lnTo>
                    <a:pt x="2182" y="1163"/>
                  </a:lnTo>
                  <a:lnTo>
                    <a:pt x="2186" y="1168"/>
                  </a:lnTo>
                  <a:lnTo>
                    <a:pt x="2191" y="1173"/>
                  </a:lnTo>
                  <a:lnTo>
                    <a:pt x="2196" y="1178"/>
                  </a:lnTo>
                  <a:lnTo>
                    <a:pt x="2200" y="1181"/>
                  </a:lnTo>
                  <a:lnTo>
                    <a:pt x="2205" y="1186"/>
                  </a:lnTo>
                  <a:lnTo>
                    <a:pt x="2209" y="1191"/>
                  </a:lnTo>
                  <a:lnTo>
                    <a:pt x="2214" y="1195"/>
                  </a:lnTo>
                  <a:lnTo>
                    <a:pt x="2218" y="1200"/>
                  </a:lnTo>
                  <a:lnTo>
                    <a:pt x="2223" y="1203"/>
                  </a:lnTo>
                  <a:lnTo>
                    <a:pt x="2227" y="1207"/>
                  </a:lnTo>
                  <a:lnTo>
                    <a:pt x="2232" y="1211"/>
                  </a:lnTo>
                  <a:lnTo>
                    <a:pt x="2235" y="1216"/>
                  </a:lnTo>
                  <a:lnTo>
                    <a:pt x="2240" y="1219"/>
                  </a:lnTo>
                  <a:lnTo>
                    <a:pt x="2240" y="1414"/>
                  </a:lnTo>
                  <a:lnTo>
                    <a:pt x="2235" y="1414"/>
                  </a:lnTo>
                  <a:lnTo>
                    <a:pt x="2232" y="1414"/>
                  </a:lnTo>
                  <a:lnTo>
                    <a:pt x="2227" y="1414"/>
                  </a:lnTo>
                  <a:lnTo>
                    <a:pt x="2223" y="1414"/>
                  </a:lnTo>
                  <a:lnTo>
                    <a:pt x="2218" y="1414"/>
                  </a:lnTo>
                  <a:lnTo>
                    <a:pt x="2214" y="1414"/>
                  </a:lnTo>
                  <a:lnTo>
                    <a:pt x="2209" y="1414"/>
                  </a:lnTo>
                  <a:lnTo>
                    <a:pt x="2205" y="1414"/>
                  </a:lnTo>
                  <a:lnTo>
                    <a:pt x="2200" y="1414"/>
                  </a:lnTo>
                  <a:lnTo>
                    <a:pt x="2196" y="1414"/>
                  </a:lnTo>
                  <a:lnTo>
                    <a:pt x="2191" y="1414"/>
                  </a:lnTo>
                  <a:lnTo>
                    <a:pt x="2186" y="1414"/>
                  </a:lnTo>
                  <a:lnTo>
                    <a:pt x="2182" y="1414"/>
                  </a:lnTo>
                  <a:lnTo>
                    <a:pt x="2177" y="1414"/>
                  </a:lnTo>
                  <a:lnTo>
                    <a:pt x="2173" y="1414"/>
                  </a:lnTo>
                  <a:lnTo>
                    <a:pt x="2168" y="1414"/>
                  </a:lnTo>
                  <a:lnTo>
                    <a:pt x="2164" y="1414"/>
                  </a:lnTo>
                  <a:lnTo>
                    <a:pt x="2160" y="1414"/>
                  </a:lnTo>
                  <a:lnTo>
                    <a:pt x="2156" y="1414"/>
                  </a:lnTo>
                  <a:lnTo>
                    <a:pt x="2151" y="1414"/>
                  </a:lnTo>
                  <a:lnTo>
                    <a:pt x="2147" y="1414"/>
                  </a:lnTo>
                  <a:lnTo>
                    <a:pt x="2142" y="1414"/>
                  </a:lnTo>
                  <a:lnTo>
                    <a:pt x="2138" y="1414"/>
                  </a:lnTo>
                  <a:lnTo>
                    <a:pt x="2133" y="1414"/>
                  </a:lnTo>
                  <a:lnTo>
                    <a:pt x="2128" y="1414"/>
                  </a:lnTo>
                  <a:lnTo>
                    <a:pt x="2124" y="1414"/>
                  </a:lnTo>
                  <a:lnTo>
                    <a:pt x="2119" y="1414"/>
                  </a:lnTo>
                  <a:lnTo>
                    <a:pt x="2115" y="1414"/>
                  </a:lnTo>
                  <a:lnTo>
                    <a:pt x="2110" y="1414"/>
                  </a:lnTo>
                  <a:lnTo>
                    <a:pt x="2106" y="1414"/>
                  </a:lnTo>
                  <a:lnTo>
                    <a:pt x="2101" y="1414"/>
                  </a:lnTo>
                  <a:lnTo>
                    <a:pt x="2097" y="1414"/>
                  </a:lnTo>
                  <a:lnTo>
                    <a:pt x="2092" y="1414"/>
                  </a:lnTo>
                  <a:lnTo>
                    <a:pt x="2087" y="1414"/>
                  </a:lnTo>
                  <a:lnTo>
                    <a:pt x="2083" y="1414"/>
                  </a:lnTo>
                  <a:lnTo>
                    <a:pt x="2078" y="1414"/>
                  </a:lnTo>
                  <a:lnTo>
                    <a:pt x="2074" y="1414"/>
                  </a:lnTo>
                  <a:lnTo>
                    <a:pt x="2069" y="1414"/>
                  </a:lnTo>
                  <a:lnTo>
                    <a:pt x="2066" y="1414"/>
                  </a:lnTo>
                  <a:lnTo>
                    <a:pt x="2061" y="1414"/>
                  </a:lnTo>
                  <a:lnTo>
                    <a:pt x="2057" y="1414"/>
                  </a:lnTo>
                  <a:lnTo>
                    <a:pt x="2052" y="1414"/>
                  </a:lnTo>
                  <a:lnTo>
                    <a:pt x="2048" y="1414"/>
                  </a:lnTo>
                  <a:lnTo>
                    <a:pt x="2043" y="1414"/>
                  </a:lnTo>
                  <a:lnTo>
                    <a:pt x="2038" y="1414"/>
                  </a:lnTo>
                  <a:lnTo>
                    <a:pt x="2034" y="1414"/>
                  </a:lnTo>
                  <a:lnTo>
                    <a:pt x="2029" y="1414"/>
                  </a:lnTo>
                  <a:lnTo>
                    <a:pt x="2025" y="1414"/>
                  </a:lnTo>
                  <a:lnTo>
                    <a:pt x="2020" y="1414"/>
                  </a:lnTo>
                  <a:lnTo>
                    <a:pt x="2016" y="1414"/>
                  </a:lnTo>
                  <a:lnTo>
                    <a:pt x="2011" y="1414"/>
                  </a:lnTo>
                  <a:lnTo>
                    <a:pt x="2007" y="1414"/>
                  </a:lnTo>
                  <a:lnTo>
                    <a:pt x="2002" y="1414"/>
                  </a:lnTo>
                  <a:lnTo>
                    <a:pt x="1997" y="1414"/>
                  </a:lnTo>
                  <a:lnTo>
                    <a:pt x="1993" y="1414"/>
                  </a:lnTo>
                  <a:lnTo>
                    <a:pt x="1989" y="1414"/>
                  </a:lnTo>
                  <a:lnTo>
                    <a:pt x="1985" y="1414"/>
                  </a:lnTo>
                  <a:lnTo>
                    <a:pt x="1980" y="1414"/>
                  </a:lnTo>
                  <a:lnTo>
                    <a:pt x="1976" y="1414"/>
                  </a:lnTo>
                  <a:lnTo>
                    <a:pt x="1971" y="1414"/>
                  </a:lnTo>
                  <a:lnTo>
                    <a:pt x="1967" y="1414"/>
                  </a:lnTo>
                  <a:lnTo>
                    <a:pt x="1962" y="1414"/>
                  </a:lnTo>
                  <a:lnTo>
                    <a:pt x="1958" y="1414"/>
                  </a:lnTo>
                  <a:lnTo>
                    <a:pt x="1953" y="1414"/>
                  </a:lnTo>
                  <a:lnTo>
                    <a:pt x="1948" y="1414"/>
                  </a:lnTo>
                  <a:lnTo>
                    <a:pt x="1944" y="1414"/>
                  </a:lnTo>
                  <a:lnTo>
                    <a:pt x="1939" y="1414"/>
                  </a:lnTo>
                  <a:lnTo>
                    <a:pt x="1935" y="1414"/>
                  </a:lnTo>
                  <a:lnTo>
                    <a:pt x="1930" y="1414"/>
                  </a:lnTo>
                  <a:lnTo>
                    <a:pt x="1926" y="1414"/>
                  </a:lnTo>
                  <a:lnTo>
                    <a:pt x="1921" y="1414"/>
                  </a:lnTo>
                  <a:lnTo>
                    <a:pt x="1918" y="1414"/>
                  </a:lnTo>
                  <a:lnTo>
                    <a:pt x="1913" y="1414"/>
                  </a:lnTo>
                  <a:lnTo>
                    <a:pt x="1909" y="1414"/>
                  </a:lnTo>
                  <a:lnTo>
                    <a:pt x="1904" y="1414"/>
                  </a:lnTo>
                  <a:lnTo>
                    <a:pt x="1900" y="1414"/>
                  </a:lnTo>
                  <a:lnTo>
                    <a:pt x="1895" y="1414"/>
                  </a:lnTo>
                  <a:lnTo>
                    <a:pt x="1890" y="1414"/>
                  </a:lnTo>
                  <a:lnTo>
                    <a:pt x="1886" y="1414"/>
                  </a:lnTo>
                  <a:lnTo>
                    <a:pt x="1881" y="1414"/>
                  </a:lnTo>
                  <a:lnTo>
                    <a:pt x="1877" y="1414"/>
                  </a:lnTo>
                  <a:lnTo>
                    <a:pt x="1872" y="1414"/>
                  </a:lnTo>
                  <a:lnTo>
                    <a:pt x="1868" y="1414"/>
                  </a:lnTo>
                  <a:lnTo>
                    <a:pt x="1863" y="1414"/>
                  </a:lnTo>
                  <a:lnTo>
                    <a:pt x="1859" y="1414"/>
                  </a:lnTo>
                  <a:lnTo>
                    <a:pt x="1854" y="1414"/>
                  </a:lnTo>
                  <a:lnTo>
                    <a:pt x="1849" y="1414"/>
                  </a:lnTo>
                  <a:lnTo>
                    <a:pt x="1845" y="1414"/>
                  </a:lnTo>
                  <a:lnTo>
                    <a:pt x="1840" y="1414"/>
                  </a:lnTo>
                  <a:lnTo>
                    <a:pt x="1836" y="1414"/>
                  </a:lnTo>
                  <a:lnTo>
                    <a:pt x="1832" y="1414"/>
                  </a:lnTo>
                  <a:lnTo>
                    <a:pt x="1828" y="1414"/>
                  </a:lnTo>
                  <a:lnTo>
                    <a:pt x="1823" y="1414"/>
                  </a:lnTo>
                  <a:lnTo>
                    <a:pt x="1819" y="1414"/>
                  </a:lnTo>
                  <a:lnTo>
                    <a:pt x="1814" y="1414"/>
                  </a:lnTo>
                  <a:lnTo>
                    <a:pt x="1810" y="1414"/>
                  </a:lnTo>
                  <a:lnTo>
                    <a:pt x="1805" y="1414"/>
                  </a:lnTo>
                  <a:lnTo>
                    <a:pt x="1800" y="1414"/>
                  </a:lnTo>
                  <a:lnTo>
                    <a:pt x="1796" y="1414"/>
                  </a:lnTo>
                  <a:lnTo>
                    <a:pt x="1791" y="1414"/>
                  </a:lnTo>
                  <a:lnTo>
                    <a:pt x="1787" y="1414"/>
                  </a:lnTo>
                  <a:lnTo>
                    <a:pt x="1782" y="1414"/>
                  </a:lnTo>
                  <a:lnTo>
                    <a:pt x="1778" y="1414"/>
                  </a:lnTo>
                  <a:lnTo>
                    <a:pt x="1773" y="1414"/>
                  </a:lnTo>
                  <a:lnTo>
                    <a:pt x="1769" y="1414"/>
                  </a:lnTo>
                  <a:lnTo>
                    <a:pt x="1764" y="1414"/>
                  </a:lnTo>
                  <a:lnTo>
                    <a:pt x="1759" y="1414"/>
                  </a:lnTo>
                  <a:lnTo>
                    <a:pt x="1755" y="1414"/>
                  </a:lnTo>
                  <a:lnTo>
                    <a:pt x="1750" y="1414"/>
                  </a:lnTo>
                  <a:lnTo>
                    <a:pt x="1747" y="1414"/>
                  </a:lnTo>
                  <a:lnTo>
                    <a:pt x="1742" y="1414"/>
                  </a:lnTo>
                  <a:lnTo>
                    <a:pt x="1738" y="1414"/>
                  </a:lnTo>
                  <a:lnTo>
                    <a:pt x="1733" y="1414"/>
                  </a:lnTo>
                  <a:lnTo>
                    <a:pt x="1729" y="1414"/>
                  </a:lnTo>
                  <a:lnTo>
                    <a:pt x="1724" y="1414"/>
                  </a:lnTo>
                  <a:lnTo>
                    <a:pt x="1720" y="1414"/>
                  </a:lnTo>
                  <a:lnTo>
                    <a:pt x="1715" y="1414"/>
                  </a:lnTo>
                  <a:lnTo>
                    <a:pt x="1710" y="1414"/>
                  </a:lnTo>
                  <a:lnTo>
                    <a:pt x="1706" y="1414"/>
                  </a:lnTo>
                  <a:lnTo>
                    <a:pt x="1701" y="1414"/>
                  </a:lnTo>
                  <a:lnTo>
                    <a:pt x="1697" y="1414"/>
                  </a:lnTo>
                  <a:lnTo>
                    <a:pt x="1692" y="1414"/>
                  </a:lnTo>
                  <a:lnTo>
                    <a:pt x="1688" y="1414"/>
                  </a:lnTo>
                  <a:lnTo>
                    <a:pt x="1683" y="1414"/>
                  </a:lnTo>
                  <a:lnTo>
                    <a:pt x="1679" y="1414"/>
                  </a:lnTo>
                  <a:lnTo>
                    <a:pt x="1675" y="1414"/>
                  </a:lnTo>
                  <a:lnTo>
                    <a:pt x="1671" y="1414"/>
                  </a:lnTo>
                  <a:lnTo>
                    <a:pt x="1666" y="1414"/>
                  </a:lnTo>
                  <a:lnTo>
                    <a:pt x="1661" y="1414"/>
                  </a:lnTo>
                  <a:lnTo>
                    <a:pt x="1657" y="1414"/>
                  </a:lnTo>
                  <a:lnTo>
                    <a:pt x="1652" y="1414"/>
                  </a:lnTo>
                  <a:lnTo>
                    <a:pt x="1648" y="1414"/>
                  </a:lnTo>
                  <a:lnTo>
                    <a:pt x="1643" y="1414"/>
                  </a:lnTo>
                  <a:lnTo>
                    <a:pt x="1639" y="1414"/>
                  </a:lnTo>
                  <a:lnTo>
                    <a:pt x="1634" y="1414"/>
                  </a:lnTo>
                  <a:lnTo>
                    <a:pt x="1630" y="1414"/>
                  </a:lnTo>
                  <a:lnTo>
                    <a:pt x="1625" y="1414"/>
                  </a:lnTo>
                  <a:lnTo>
                    <a:pt x="1620" y="1414"/>
                  </a:lnTo>
                  <a:lnTo>
                    <a:pt x="1616" y="1414"/>
                  </a:lnTo>
                  <a:lnTo>
                    <a:pt x="1611" y="1414"/>
                  </a:lnTo>
                  <a:lnTo>
                    <a:pt x="1607" y="1414"/>
                  </a:lnTo>
                  <a:lnTo>
                    <a:pt x="1602" y="1414"/>
                  </a:lnTo>
                  <a:lnTo>
                    <a:pt x="1599" y="1414"/>
                  </a:lnTo>
                  <a:lnTo>
                    <a:pt x="1594" y="1414"/>
                  </a:lnTo>
                  <a:lnTo>
                    <a:pt x="1590" y="1414"/>
                  </a:lnTo>
                  <a:lnTo>
                    <a:pt x="1585" y="1414"/>
                  </a:lnTo>
                  <a:lnTo>
                    <a:pt x="1581" y="1414"/>
                  </a:lnTo>
                  <a:lnTo>
                    <a:pt x="1576" y="1414"/>
                  </a:lnTo>
                  <a:lnTo>
                    <a:pt x="1572" y="1414"/>
                  </a:lnTo>
                  <a:lnTo>
                    <a:pt x="1567" y="1414"/>
                  </a:lnTo>
                  <a:lnTo>
                    <a:pt x="1562" y="1414"/>
                  </a:lnTo>
                  <a:lnTo>
                    <a:pt x="1558" y="1414"/>
                  </a:lnTo>
                  <a:lnTo>
                    <a:pt x="1553" y="1414"/>
                  </a:lnTo>
                  <a:lnTo>
                    <a:pt x="1549" y="1414"/>
                  </a:lnTo>
                  <a:lnTo>
                    <a:pt x="1544" y="1414"/>
                  </a:lnTo>
                  <a:lnTo>
                    <a:pt x="1540" y="1414"/>
                  </a:lnTo>
                  <a:lnTo>
                    <a:pt x="1535" y="1414"/>
                  </a:lnTo>
                  <a:lnTo>
                    <a:pt x="1531" y="1414"/>
                  </a:lnTo>
                  <a:lnTo>
                    <a:pt x="1526" y="1414"/>
                  </a:lnTo>
                  <a:lnTo>
                    <a:pt x="1521" y="1414"/>
                  </a:lnTo>
                  <a:lnTo>
                    <a:pt x="1517" y="1414"/>
                  </a:lnTo>
                  <a:lnTo>
                    <a:pt x="1512" y="1414"/>
                  </a:lnTo>
                  <a:lnTo>
                    <a:pt x="1509" y="1414"/>
                  </a:lnTo>
                  <a:lnTo>
                    <a:pt x="1504" y="1414"/>
                  </a:lnTo>
                  <a:lnTo>
                    <a:pt x="1500" y="1414"/>
                  </a:lnTo>
                  <a:lnTo>
                    <a:pt x="1495" y="1414"/>
                  </a:lnTo>
                  <a:lnTo>
                    <a:pt x="1491" y="1414"/>
                  </a:lnTo>
                  <a:lnTo>
                    <a:pt x="1486" y="1414"/>
                  </a:lnTo>
                  <a:lnTo>
                    <a:pt x="1482" y="1414"/>
                  </a:lnTo>
                  <a:lnTo>
                    <a:pt x="1477" y="1414"/>
                  </a:lnTo>
                  <a:lnTo>
                    <a:pt x="1472" y="1414"/>
                  </a:lnTo>
                  <a:lnTo>
                    <a:pt x="1468" y="1414"/>
                  </a:lnTo>
                  <a:lnTo>
                    <a:pt x="1463" y="1414"/>
                  </a:lnTo>
                  <a:lnTo>
                    <a:pt x="1459" y="1414"/>
                  </a:lnTo>
                  <a:lnTo>
                    <a:pt x="1454" y="1414"/>
                  </a:lnTo>
                  <a:lnTo>
                    <a:pt x="1450" y="1414"/>
                  </a:lnTo>
                  <a:lnTo>
                    <a:pt x="1445" y="1414"/>
                  </a:lnTo>
                  <a:lnTo>
                    <a:pt x="1441" y="1414"/>
                  </a:lnTo>
                  <a:lnTo>
                    <a:pt x="1436" y="1414"/>
                  </a:lnTo>
                  <a:lnTo>
                    <a:pt x="1433" y="1414"/>
                  </a:lnTo>
                  <a:lnTo>
                    <a:pt x="1428" y="1414"/>
                  </a:lnTo>
                  <a:lnTo>
                    <a:pt x="1423" y="1414"/>
                  </a:lnTo>
                  <a:lnTo>
                    <a:pt x="1419" y="1414"/>
                  </a:lnTo>
                  <a:lnTo>
                    <a:pt x="1414" y="1414"/>
                  </a:lnTo>
                  <a:lnTo>
                    <a:pt x="1410" y="1414"/>
                  </a:lnTo>
                  <a:lnTo>
                    <a:pt x="1405" y="1414"/>
                  </a:lnTo>
                  <a:lnTo>
                    <a:pt x="1401" y="1414"/>
                  </a:lnTo>
                  <a:lnTo>
                    <a:pt x="1396" y="1414"/>
                  </a:lnTo>
                  <a:lnTo>
                    <a:pt x="1392" y="1414"/>
                  </a:lnTo>
                  <a:lnTo>
                    <a:pt x="1387" y="1414"/>
                  </a:lnTo>
                  <a:lnTo>
                    <a:pt x="1382" y="1414"/>
                  </a:lnTo>
                  <a:lnTo>
                    <a:pt x="1378" y="1414"/>
                  </a:lnTo>
                  <a:lnTo>
                    <a:pt x="1373" y="1414"/>
                  </a:lnTo>
                  <a:lnTo>
                    <a:pt x="1369" y="1414"/>
                  </a:lnTo>
                  <a:lnTo>
                    <a:pt x="1364" y="1414"/>
                  </a:lnTo>
                  <a:lnTo>
                    <a:pt x="1361" y="1414"/>
                  </a:lnTo>
                  <a:lnTo>
                    <a:pt x="1356" y="1414"/>
                  </a:lnTo>
                  <a:lnTo>
                    <a:pt x="1352" y="1414"/>
                  </a:lnTo>
                  <a:lnTo>
                    <a:pt x="1347" y="1414"/>
                  </a:lnTo>
                  <a:lnTo>
                    <a:pt x="1343" y="1414"/>
                  </a:lnTo>
                  <a:lnTo>
                    <a:pt x="1338" y="1414"/>
                  </a:lnTo>
                  <a:lnTo>
                    <a:pt x="1334" y="1414"/>
                  </a:lnTo>
                  <a:lnTo>
                    <a:pt x="1329" y="1414"/>
                  </a:lnTo>
                  <a:lnTo>
                    <a:pt x="1324" y="1414"/>
                  </a:lnTo>
                  <a:lnTo>
                    <a:pt x="1320" y="1414"/>
                  </a:lnTo>
                  <a:lnTo>
                    <a:pt x="1315" y="1414"/>
                  </a:lnTo>
                  <a:lnTo>
                    <a:pt x="1311" y="1414"/>
                  </a:lnTo>
                  <a:lnTo>
                    <a:pt x="1306" y="1414"/>
                  </a:lnTo>
                  <a:lnTo>
                    <a:pt x="1302" y="1414"/>
                  </a:lnTo>
                  <a:lnTo>
                    <a:pt x="1297" y="1414"/>
                  </a:lnTo>
                  <a:lnTo>
                    <a:pt x="1293" y="1414"/>
                  </a:lnTo>
                  <a:lnTo>
                    <a:pt x="1288" y="1414"/>
                  </a:lnTo>
                  <a:lnTo>
                    <a:pt x="1283" y="1414"/>
                  </a:lnTo>
                  <a:lnTo>
                    <a:pt x="1279" y="1414"/>
                  </a:lnTo>
                  <a:lnTo>
                    <a:pt x="1275" y="1414"/>
                  </a:lnTo>
                  <a:lnTo>
                    <a:pt x="1271" y="1414"/>
                  </a:lnTo>
                  <a:lnTo>
                    <a:pt x="1266" y="1414"/>
                  </a:lnTo>
                  <a:lnTo>
                    <a:pt x="1262" y="1414"/>
                  </a:lnTo>
                  <a:lnTo>
                    <a:pt x="1257" y="1414"/>
                  </a:lnTo>
                  <a:lnTo>
                    <a:pt x="1253" y="1414"/>
                  </a:lnTo>
                  <a:lnTo>
                    <a:pt x="1248" y="1414"/>
                  </a:lnTo>
                  <a:lnTo>
                    <a:pt x="1244" y="1414"/>
                  </a:lnTo>
                  <a:lnTo>
                    <a:pt x="1239" y="1414"/>
                  </a:lnTo>
                  <a:lnTo>
                    <a:pt x="1234" y="1414"/>
                  </a:lnTo>
                  <a:lnTo>
                    <a:pt x="1230" y="1414"/>
                  </a:lnTo>
                  <a:lnTo>
                    <a:pt x="1225" y="1414"/>
                  </a:lnTo>
                  <a:lnTo>
                    <a:pt x="1221" y="1414"/>
                  </a:lnTo>
                  <a:lnTo>
                    <a:pt x="1216" y="1414"/>
                  </a:lnTo>
                  <a:lnTo>
                    <a:pt x="1212" y="1414"/>
                  </a:lnTo>
                  <a:lnTo>
                    <a:pt x="1207" y="1414"/>
                  </a:lnTo>
                  <a:lnTo>
                    <a:pt x="1203" y="1414"/>
                  </a:lnTo>
                  <a:lnTo>
                    <a:pt x="1198" y="1414"/>
                  </a:lnTo>
                  <a:lnTo>
                    <a:pt x="1193" y="1414"/>
                  </a:lnTo>
                  <a:lnTo>
                    <a:pt x="1190" y="1414"/>
                  </a:lnTo>
                  <a:lnTo>
                    <a:pt x="1185" y="1414"/>
                  </a:lnTo>
                  <a:lnTo>
                    <a:pt x="1181" y="1414"/>
                  </a:lnTo>
                  <a:lnTo>
                    <a:pt x="1176" y="1414"/>
                  </a:lnTo>
                  <a:lnTo>
                    <a:pt x="1172" y="1414"/>
                  </a:lnTo>
                  <a:lnTo>
                    <a:pt x="1167" y="1414"/>
                  </a:lnTo>
                  <a:lnTo>
                    <a:pt x="1163" y="1414"/>
                  </a:lnTo>
                  <a:lnTo>
                    <a:pt x="1158" y="1414"/>
                  </a:lnTo>
                  <a:lnTo>
                    <a:pt x="1154" y="1414"/>
                  </a:lnTo>
                  <a:lnTo>
                    <a:pt x="1149" y="1414"/>
                  </a:lnTo>
                  <a:lnTo>
                    <a:pt x="1144" y="1414"/>
                  </a:lnTo>
                  <a:lnTo>
                    <a:pt x="1140" y="1414"/>
                  </a:lnTo>
                  <a:lnTo>
                    <a:pt x="1135" y="1414"/>
                  </a:lnTo>
                  <a:lnTo>
                    <a:pt x="1131" y="1414"/>
                  </a:lnTo>
                  <a:lnTo>
                    <a:pt x="1126" y="1414"/>
                  </a:lnTo>
                  <a:lnTo>
                    <a:pt x="1122" y="1414"/>
                  </a:lnTo>
                  <a:lnTo>
                    <a:pt x="1118" y="1414"/>
                  </a:lnTo>
                  <a:lnTo>
                    <a:pt x="1114" y="1414"/>
                  </a:lnTo>
                  <a:lnTo>
                    <a:pt x="1109" y="1414"/>
                  </a:lnTo>
                  <a:lnTo>
                    <a:pt x="1105" y="1414"/>
                  </a:lnTo>
                  <a:lnTo>
                    <a:pt x="1100" y="1414"/>
                  </a:lnTo>
                  <a:lnTo>
                    <a:pt x="1096" y="1414"/>
                  </a:lnTo>
                  <a:lnTo>
                    <a:pt x="1091" y="1414"/>
                  </a:lnTo>
                  <a:lnTo>
                    <a:pt x="1086" y="1414"/>
                  </a:lnTo>
                  <a:lnTo>
                    <a:pt x="1082" y="1414"/>
                  </a:lnTo>
                  <a:lnTo>
                    <a:pt x="1077" y="1414"/>
                  </a:lnTo>
                  <a:lnTo>
                    <a:pt x="1073" y="1414"/>
                  </a:lnTo>
                  <a:lnTo>
                    <a:pt x="1068" y="1414"/>
                  </a:lnTo>
                  <a:lnTo>
                    <a:pt x="1064" y="1414"/>
                  </a:lnTo>
                  <a:lnTo>
                    <a:pt x="1059" y="1414"/>
                  </a:lnTo>
                  <a:lnTo>
                    <a:pt x="1055" y="1414"/>
                  </a:lnTo>
                  <a:lnTo>
                    <a:pt x="1050" y="1414"/>
                  </a:lnTo>
                  <a:lnTo>
                    <a:pt x="1045" y="1414"/>
                  </a:lnTo>
                  <a:lnTo>
                    <a:pt x="1042" y="1414"/>
                  </a:lnTo>
                  <a:lnTo>
                    <a:pt x="1037" y="1414"/>
                  </a:lnTo>
                  <a:lnTo>
                    <a:pt x="1033" y="1414"/>
                  </a:lnTo>
                  <a:lnTo>
                    <a:pt x="1028" y="1414"/>
                  </a:lnTo>
                  <a:lnTo>
                    <a:pt x="1024" y="1414"/>
                  </a:lnTo>
                  <a:lnTo>
                    <a:pt x="1019" y="1414"/>
                  </a:lnTo>
                  <a:lnTo>
                    <a:pt x="1015" y="1414"/>
                  </a:lnTo>
                  <a:lnTo>
                    <a:pt x="1010" y="1414"/>
                  </a:lnTo>
                  <a:lnTo>
                    <a:pt x="1006" y="1414"/>
                  </a:lnTo>
                  <a:lnTo>
                    <a:pt x="1001" y="1414"/>
                  </a:lnTo>
                  <a:lnTo>
                    <a:pt x="996" y="1414"/>
                  </a:lnTo>
                  <a:lnTo>
                    <a:pt x="992" y="1414"/>
                  </a:lnTo>
                  <a:lnTo>
                    <a:pt x="987" y="1414"/>
                  </a:lnTo>
                  <a:lnTo>
                    <a:pt x="983" y="1414"/>
                  </a:lnTo>
                  <a:lnTo>
                    <a:pt x="978" y="1414"/>
                  </a:lnTo>
                  <a:lnTo>
                    <a:pt x="974" y="1414"/>
                  </a:lnTo>
                  <a:lnTo>
                    <a:pt x="969" y="1414"/>
                  </a:lnTo>
                  <a:lnTo>
                    <a:pt x="965" y="1414"/>
                  </a:lnTo>
                  <a:lnTo>
                    <a:pt x="960" y="1414"/>
                  </a:lnTo>
                  <a:lnTo>
                    <a:pt x="955" y="1414"/>
                  </a:lnTo>
                  <a:lnTo>
                    <a:pt x="952" y="1414"/>
                  </a:lnTo>
                  <a:lnTo>
                    <a:pt x="947" y="1414"/>
                  </a:lnTo>
                  <a:lnTo>
                    <a:pt x="943" y="1414"/>
                  </a:lnTo>
                  <a:lnTo>
                    <a:pt x="938" y="1414"/>
                  </a:lnTo>
                  <a:lnTo>
                    <a:pt x="934" y="1414"/>
                  </a:lnTo>
                  <a:lnTo>
                    <a:pt x="929" y="1414"/>
                  </a:lnTo>
                  <a:lnTo>
                    <a:pt x="925" y="1414"/>
                  </a:lnTo>
                  <a:lnTo>
                    <a:pt x="920" y="1414"/>
                  </a:lnTo>
                  <a:lnTo>
                    <a:pt x="916" y="1414"/>
                  </a:lnTo>
                  <a:lnTo>
                    <a:pt x="911" y="1414"/>
                  </a:lnTo>
                  <a:lnTo>
                    <a:pt x="906" y="1414"/>
                  </a:lnTo>
                  <a:lnTo>
                    <a:pt x="902" y="1414"/>
                  </a:lnTo>
                  <a:lnTo>
                    <a:pt x="897" y="1414"/>
                  </a:lnTo>
                  <a:lnTo>
                    <a:pt x="893" y="1414"/>
                  </a:lnTo>
                  <a:lnTo>
                    <a:pt x="888" y="1414"/>
                  </a:lnTo>
                  <a:lnTo>
                    <a:pt x="884" y="1414"/>
                  </a:lnTo>
                  <a:lnTo>
                    <a:pt x="879" y="1414"/>
                  </a:lnTo>
                  <a:lnTo>
                    <a:pt x="876" y="1414"/>
                  </a:lnTo>
                  <a:lnTo>
                    <a:pt x="871" y="1414"/>
                  </a:lnTo>
                  <a:lnTo>
                    <a:pt x="867" y="1414"/>
                  </a:lnTo>
                  <a:lnTo>
                    <a:pt x="862" y="1414"/>
                  </a:lnTo>
                  <a:lnTo>
                    <a:pt x="858" y="1414"/>
                  </a:lnTo>
                  <a:lnTo>
                    <a:pt x="853" y="1414"/>
                  </a:lnTo>
                  <a:lnTo>
                    <a:pt x="848" y="1414"/>
                  </a:lnTo>
                  <a:lnTo>
                    <a:pt x="844" y="1414"/>
                  </a:lnTo>
                  <a:lnTo>
                    <a:pt x="839" y="1414"/>
                  </a:lnTo>
                  <a:lnTo>
                    <a:pt x="835" y="1414"/>
                  </a:lnTo>
                  <a:lnTo>
                    <a:pt x="830" y="1414"/>
                  </a:lnTo>
                  <a:lnTo>
                    <a:pt x="826" y="1414"/>
                  </a:lnTo>
                  <a:lnTo>
                    <a:pt x="821" y="1414"/>
                  </a:lnTo>
                  <a:lnTo>
                    <a:pt x="817" y="1414"/>
                  </a:lnTo>
                  <a:lnTo>
                    <a:pt x="812" y="1414"/>
                  </a:lnTo>
                  <a:lnTo>
                    <a:pt x="807" y="1414"/>
                  </a:lnTo>
                  <a:lnTo>
                    <a:pt x="804" y="1414"/>
                  </a:lnTo>
                  <a:lnTo>
                    <a:pt x="799" y="1414"/>
                  </a:lnTo>
                  <a:lnTo>
                    <a:pt x="795" y="1414"/>
                  </a:lnTo>
                  <a:lnTo>
                    <a:pt x="790" y="1414"/>
                  </a:lnTo>
                  <a:lnTo>
                    <a:pt x="786" y="1414"/>
                  </a:lnTo>
                  <a:lnTo>
                    <a:pt x="781" y="1414"/>
                  </a:lnTo>
                  <a:lnTo>
                    <a:pt x="777" y="1414"/>
                  </a:lnTo>
                  <a:lnTo>
                    <a:pt x="772" y="1414"/>
                  </a:lnTo>
                  <a:lnTo>
                    <a:pt x="768" y="1414"/>
                  </a:lnTo>
                  <a:lnTo>
                    <a:pt x="763" y="1414"/>
                  </a:lnTo>
                  <a:lnTo>
                    <a:pt x="758" y="1414"/>
                  </a:lnTo>
                  <a:lnTo>
                    <a:pt x="754" y="1414"/>
                  </a:lnTo>
                  <a:lnTo>
                    <a:pt x="749" y="1414"/>
                  </a:lnTo>
                  <a:lnTo>
                    <a:pt x="745" y="1414"/>
                  </a:lnTo>
                  <a:lnTo>
                    <a:pt x="740" y="1414"/>
                  </a:lnTo>
                  <a:lnTo>
                    <a:pt x="736" y="1414"/>
                  </a:lnTo>
                  <a:lnTo>
                    <a:pt x="731" y="1414"/>
                  </a:lnTo>
                  <a:lnTo>
                    <a:pt x="727" y="1414"/>
                  </a:lnTo>
                  <a:lnTo>
                    <a:pt x="722" y="1414"/>
                  </a:lnTo>
                  <a:lnTo>
                    <a:pt x="719" y="1414"/>
                  </a:lnTo>
                  <a:lnTo>
                    <a:pt x="714" y="1414"/>
                  </a:lnTo>
                  <a:lnTo>
                    <a:pt x="709" y="1414"/>
                  </a:lnTo>
                  <a:lnTo>
                    <a:pt x="705" y="1414"/>
                  </a:lnTo>
                  <a:lnTo>
                    <a:pt x="700" y="1414"/>
                  </a:lnTo>
                  <a:lnTo>
                    <a:pt x="696" y="1414"/>
                  </a:lnTo>
                  <a:lnTo>
                    <a:pt x="691" y="1414"/>
                  </a:lnTo>
                  <a:lnTo>
                    <a:pt x="687" y="1414"/>
                  </a:lnTo>
                  <a:lnTo>
                    <a:pt x="682" y="1414"/>
                  </a:lnTo>
                  <a:lnTo>
                    <a:pt x="678" y="1414"/>
                  </a:lnTo>
                  <a:lnTo>
                    <a:pt x="673" y="1414"/>
                  </a:lnTo>
                  <a:lnTo>
                    <a:pt x="668" y="1414"/>
                  </a:lnTo>
                  <a:lnTo>
                    <a:pt x="664" y="1414"/>
                  </a:lnTo>
                  <a:lnTo>
                    <a:pt x="659" y="1414"/>
                  </a:lnTo>
                  <a:lnTo>
                    <a:pt x="655" y="1414"/>
                  </a:lnTo>
                  <a:lnTo>
                    <a:pt x="650" y="1414"/>
                  </a:lnTo>
                  <a:lnTo>
                    <a:pt x="646" y="1414"/>
                  </a:lnTo>
                  <a:lnTo>
                    <a:pt x="641" y="1414"/>
                  </a:lnTo>
                  <a:lnTo>
                    <a:pt x="637" y="1414"/>
                  </a:lnTo>
                  <a:lnTo>
                    <a:pt x="633" y="1414"/>
                  </a:lnTo>
                  <a:lnTo>
                    <a:pt x="629" y="1414"/>
                  </a:lnTo>
                  <a:lnTo>
                    <a:pt x="624" y="1414"/>
                  </a:lnTo>
                  <a:lnTo>
                    <a:pt x="620" y="1414"/>
                  </a:lnTo>
                  <a:lnTo>
                    <a:pt x="615" y="1414"/>
                  </a:lnTo>
                  <a:lnTo>
                    <a:pt x="610" y="1414"/>
                  </a:lnTo>
                  <a:lnTo>
                    <a:pt x="606" y="1414"/>
                  </a:lnTo>
                  <a:lnTo>
                    <a:pt x="601" y="1414"/>
                  </a:lnTo>
                  <a:lnTo>
                    <a:pt x="597" y="1414"/>
                  </a:lnTo>
                  <a:lnTo>
                    <a:pt x="592" y="1414"/>
                  </a:lnTo>
                  <a:lnTo>
                    <a:pt x="588" y="1414"/>
                  </a:lnTo>
                  <a:lnTo>
                    <a:pt x="583" y="1414"/>
                  </a:lnTo>
                  <a:lnTo>
                    <a:pt x="579" y="1414"/>
                  </a:lnTo>
                  <a:lnTo>
                    <a:pt x="574" y="1414"/>
                  </a:lnTo>
                  <a:lnTo>
                    <a:pt x="569" y="1414"/>
                  </a:lnTo>
                  <a:lnTo>
                    <a:pt x="565" y="1414"/>
                  </a:lnTo>
                  <a:lnTo>
                    <a:pt x="561" y="1414"/>
                  </a:lnTo>
                  <a:lnTo>
                    <a:pt x="557" y="1414"/>
                  </a:lnTo>
                  <a:lnTo>
                    <a:pt x="552" y="1414"/>
                  </a:lnTo>
                  <a:lnTo>
                    <a:pt x="548" y="1414"/>
                  </a:lnTo>
                  <a:lnTo>
                    <a:pt x="543" y="1414"/>
                  </a:lnTo>
                  <a:lnTo>
                    <a:pt x="539" y="1414"/>
                  </a:lnTo>
                  <a:lnTo>
                    <a:pt x="534" y="1414"/>
                  </a:lnTo>
                  <a:lnTo>
                    <a:pt x="530" y="1414"/>
                  </a:lnTo>
                  <a:lnTo>
                    <a:pt x="525" y="1414"/>
                  </a:lnTo>
                  <a:lnTo>
                    <a:pt x="520" y="1414"/>
                  </a:lnTo>
                  <a:lnTo>
                    <a:pt x="516" y="1414"/>
                  </a:lnTo>
                  <a:lnTo>
                    <a:pt x="511" y="1414"/>
                  </a:lnTo>
                  <a:lnTo>
                    <a:pt x="507" y="1414"/>
                  </a:lnTo>
                  <a:lnTo>
                    <a:pt x="502" y="1414"/>
                  </a:lnTo>
                  <a:lnTo>
                    <a:pt x="498" y="1414"/>
                  </a:lnTo>
                  <a:lnTo>
                    <a:pt x="493" y="1414"/>
                  </a:lnTo>
                  <a:lnTo>
                    <a:pt x="489" y="1414"/>
                  </a:lnTo>
                  <a:lnTo>
                    <a:pt x="485" y="1414"/>
                  </a:lnTo>
                  <a:lnTo>
                    <a:pt x="481" y="1414"/>
                  </a:lnTo>
                  <a:lnTo>
                    <a:pt x="476" y="1414"/>
                  </a:lnTo>
                  <a:lnTo>
                    <a:pt x="471" y="1414"/>
                  </a:lnTo>
                  <a:lnTo>
                    <a:pt x="467" y="1414"/>
                  </a:lnTo>
                  <a:lnTo>
                    <a:pt x="462" y="1414"/>
                  </a:lnTo>
                  <a:lnTo>
                    <a:pt x="458" y="1414"/>
                  </a:lnTo>
                  <a:lnTo>
                    <a:pt x="453" y="1414"/>
                  </a:lnTo>
                  <a:lnTo>
                    <a:pt x="449" y="1414"/>
                  </a:lnTo>
                  <a:lnTo>
                    <a:pt x="444" y="1414"/>
                  </a:lnTo>
                  <a:lnTo>
                    <a:pt x="440" y="1414"/>
                  </a:lnTo>
                  <a:lnTo>
                    <a:pt x="435" y="1414"/>
                  </a:lnTo>
                  <a:lnTo>
                    <a:pt x="430" y="1414"/>
                  </a:lnTo>
                  <a:lnTo>
                    <a:pt x="426" y="1414"/>
                  </a:lnTo>
                  <a:lnTo>
                    <a:pt x="421" y="1414"/>
                  </a:lnTo>
                  <a:lnTo>
                    <a:pt x="417" y="1414"/>
                  </a:lnTo>
                  <a:lnTo>
                    <a:pt x="412" y="1414"/>
                  </a:lnTo>
                  <a:lnTo>
                    <a:pt x="408" y="1414"/>
                  </a:lnTo>
                  <a:lnTo>
                    <a:pt x="403" y="1414"/>
                  </a:lnTo>
                  <a:lnTo>
                    <a:pt x="399" y="1414"/>
                  </a:lnTo>
                  <a:lnTo>
                    <a:pt x="394" y="1414"/>
                  </a:lnTo>
                  <a:lnTo>
                    <a:pt x="391" y="1414"/>
                  </a:lnTo>
                  <a:lnTo>
                    <a:pt x="386" y="1414"/>
                  </a:lnTo>
                  <a:lnTo>
                    <a:pt x="381" y="1414"/>
                  </a:lnTo>
                  <a:lnTo>
                    <a:pt x="377" y="1414"/>
                  </a:lnTo>
                  <a:lnTo>
                    <a:pt x="372" y="1414"/>
                  </a:lnTo>
                  <a:lnTo>
                    <a:pt x="368" y="1414"/>
                  </a:lnTo>
                  <a:lnTo>
                    <a:pt x="363" y="1414"/>
                  </a:lnTo>
                  <a:lnTo>
                    <a:pt x="359" y="1414"/>
                  </a:lnTo>
                  <a:lnTo>
                    <a:pt x="354" y="1414"/>
                  </a:lnTo>
                  <a:lnTo>
                    <a:pt x="350" y="1414"/>
                  </a:lnTo>
                  <a:lnTo>
                    <a:pt x="345" y="1414"/>
                  </a:lnTo>
                  <a:lnTo>
                    <a:pt x="340" y="1414"/>
                  </a:lnTo>
                  <a:lnTo>
                    <a:pt x="336" y="1414"/>
                  </a:lnTo>
                  <a:lnTo>
                    <a:pt x="331" y="1414"/>
                  </a:lnTo>
                  <a:lnTo>
                    <a:pt x="327" y="1414"/>
                  </a:lnTo>
                  <a:lnTo>
                    <a:pt x="322" y="1414"/>
                  </a:lnTo>
                  <a:lnTo>
                    <a:pt x="319" y="1414"/>
                  </a:lnTo>
                  <a:lnTo>
                    <a:pt x="314" y="1414"/>
                  </a:lnTo>
                  <a:lnTo>
                    <a:pt x="310" y="1414"/>
                  </a:lnTo>
                  <a:lnTo>
                    <a:pt x="305" y="1414"/>
                  </a:lnTo>
                  <a:lnTo>
                    <a:pt x="301" y="1414"/>
                  </a:lnTo>
                  <a:lnTo>
                    <a:pt x="296" y="1414"/>
                  </a:lnTo>
                  <a:lnTo>
                    <a:pt x="292" y="1414"/>
                  </a:lnTo>
                  <a:lnTo>
                    <a:pt x="287" y="1414"/>
                  </a:lnTo>
                  <a:lnTo>
                    <a:pt x="282" y="1414"/>
                  </a:lnTo>
                  <a:lnTo>
                    <a:pt x="278" y="1414"/>
                  </a:lnTo>
                  <a:lnTo>
                    <a:pt x="273" y="1414"/>
                  </a:lnTo>
                  <a:lnTo>
                    <a:pt x="269" y="1414"/>
                  </a:lnTo>
                  <a:lnTo>
                    <a:pt x="264" y="1414"/>
                  </a:lnTo>
                  <a:lnTo>
                    <a:pt x="260" y="1414"/>
                  </a:lnTo>
                  <a:lnTo>
                    <a:pt x="255" y="1414"/>
                  </a:lnTo>
                  <a:lnTo>
                    <a:pt x="251" y="1414"/>
                  </a:lnTo>
                  <a:lnTo>
                    <a:pt x="247" y="1414"/>
                  </a:lnTo>
                  <a:lnTo>
                    <a:pt x="243" y="1414"/>
                  </a:lnTo>
                  <a:lnTo>
                    <a:pt x="238" y="1414"/>
                  </a:lnTo>
                  <a:lnTo>
                    <a:pt x="233" y="1414"/>
                  </a:lnTo>
                  <a:lnTo>
                    <a:pt x="229" y="1414"/>
                  </a:lnTo>
                  <a:lnTo>
                    <a:pt x="224" y="1414"/>
                  </a:lnTo>
                  <a:lnTo>
                    <a:pt x="220" y="1414"/>
                  </a:lnTo>
                  <a:lnTo>
                    <a:pt x="215" y="1414"/>
                  </a:lnTo>
                  <a:lnTo>
                    <a:pt x="211" y="1414"/>
                  </a:lnTo>
                  <a:lnTo>
                    <a:pt x="206" y="1414"/>
                  </a:lnTo>
                  <a:lnTo>
                    <a:pt x="202" y="1414"/>
                  </a:lnTo>
                  <a:lnTo>
                    <a:pt x="197" y="1414"/>
                  </a:lnTo>
                  <a:lnTo>
                    <a:pt x="192" y="1414"/>
                  </a:lnTo>
                  <a:lnTo>
                    <a:pt x="188" y="1414"/>
                  </a:lnTo>
                  <a:lnTo>
                    <a:pt x="183" y="1414"/>
                  </a:lnTo>
                  <a:lnTo>
                    <a:pt x="179" y="1414"/>
                  </a:lnTo>
                  <a:lnTo>
                    <a:pt x="174" y="1414"/>
                  </a:lnTo>
                  <a:lnTo>
                    <a:pt x="170" y="1414"/>
                  </a:lnTo>
                  <a:lnTo>
                    <a:pt x="165" y="1414"/>
                  </a:lnTo>
                  <a:lnTo>
                    <a:pt x="162" y="1414"/>
                  </a:lnTo>
                  <a:lnTo>
                    <a:pt x="157" y="1414"/>
                  </a:lnTo>
                  <a:lnTo>
                    <a:pt x="153" y="1414"/>
                  </a:lnTo>
                  <a:lnTo>
                    <a:pt x="148" y="1414"/>
                  </a:lnTo>
                  <a:lnTo>
                    <a:pt x="143" y="1414"/>
                  </a:lnTo>
                  <a:lnTo>
                    <a:pt x="139" y="1414"/>
                  </a:lnTo>
                  <a:lnTo>
                    <a:pt x="134" y="1414"/>
                  </a:lnTo>
                  <a:lnTo>
                    <a:pt x="130" y="1414"/>
                  </a:lnTo>
                  <a:lnTo>
                    <a:pt x="125" y="1414"/>
                  </a:lnTo>
                  <a:lnTo>
                    <a:pt x="121" y="1414"/>
                  </a:lnTo>
                  <a:lnTo>
                    <a:pt x="116" y="1414"/>
                  </a:lnTo>
                  <a:lnTo>
                    <a:pt x="112" y="1414"/>
                  </a:lnTo>
                  <a:lnTo>
                    <a:pt x="107" y="1414"/>
                  </a:lnTo>
                  <a:lnTo>
                    <a:pt x="102" y="1414"/>
                  </a:lnTo>
                  <a:lnTo>
                    <a:pt x="98" y="1414"/>
                  </a:lnTo>
                  <a:lnTo>
                    <a:pt x="93" y="1414"/>
                  </a:lnTo>
                  <a:lnTo>
                    <a:pt x="89" y="1414"/>
                  </a:lnTo>
                  <a:lnTo>
                    <a:pt x="84" y="1414"/>
                  </a:lnTo>
                  <a:lnTo>
                    <a:pt x="80" y="1414"/>
                  </a:lnTo>
                  <a:lnTo>
                    <a:pt x="75" y="1414"/>
                  </a:lnTo>
                  <a:lnTo>
                    <a:pt x="72" y="1414"/>
                  </a:lnTo>
                  <a:lnTo>
                    <a:pt x="67" y="1414"/>
                  </a:lnTo>
                  <a:lnTo>
                    <a:pt x="63" y="1414"/>
                  </a:lnTo>
                  <a:lnTo>
                    <a:pt x="58" y="1414"/>
                  </a:lnTo>
                  <a:lnTo>
                    <a:pt x="54" y="1414"/>
                  </a:lnTo>
                  <a:lnTo>
                    <a:pt x="49" y="1414"/>
                  </a:lnTo>
                  <a:lnTo>
                    <a:pt x="44" y="1414"/>
                  </a:lnTo>
                  <a:lnTo>
                    <a:pt x="40" y="1414"/>
                  </a:lnTo>
                  <a:lnTo>
                    <a:pt x="35" y="1414"/>
                  </a:lnTo>
                  <a:lnTo>
                    <a:pt x="31" y="1414"/>
                  </a:lnTo>
                  <a:lnTo>
                    <a:pt x="26" y="1414"/>
                  </a:lnTo>
                  <a:lnTo>
                    <a:pt x="22" y="1414"/>
                  </a:lnTo>
                  <a:lnTo>
                    <a:pt x="17" y="1414"/>
                  </a:lnTo>
                  <a:lnTo>
                    <a:pt x="13" y="1414"/>
                  </a:lnTo>
                  <a:lnTo>
                    <a:pt x="8" y="1414"/>
                  </a:lnTo>
                  <a:lnTo>
                    <a:pt x="5" y="1414"/>
                  </a:lnTo>
                  <a:lnTo>
                    <a:pt x="0" y="1414"/>
                  </a:lnTo>
                  <a:lnTo>
                    <a:pt x="0" y="1399"/>
                  </a:lnTo>
                </a:path>
              </a:pathLst>
            </a:custGeom>
            <a:solidFill>
              <a:srgbClr val="C0C0C0"/>
            </a:solidFill>
            <a:ln w="12700" cap="rnd">
              <a:noFill/>
              <a:round/>
              <a:headEnd/>
              <a:tailEnd/>
            </a:ln>
          </p:spPr>
          <p:txBody>
            <a:bodyPr/>
            <a:lstStyle/>
            <a:p>
              <a:endParaRPr lang="en-US"/>
            </a:p>
          </p:txBody>
        </p:sp>
        <p:sp>
          <p:nvSpPr>
            <p:cNvPr id="18445" name="Freeform 10"/>
            <p:cNvSpPr>
              <a:spLocks/>
            </p:cNvSpPr>
            <p:nvPr/>
          </p:nvSpPr>
          <p:spPr bwMode="auto">
            <a:xfrm>
              <a:off x="2154" y="2694"/>
              <a:ext cx="895" cy="201"/>
            </a:xfrm>
            <a:custGeom>
              <a:avLst/>
              <a:gdLst>
                <a:gd name="T0" fmla="*/ 27 w 895"/>
                <a:gd name="T1" fmla="*/ 200 h 201"/>
                <a:gd name="T2" fmla="*/ 58 w 895"/>
                <a:gd name="T3" fmla="*/ 200 h 201"/>
                <a:gd name="T4" fmla="*/ 90 w 895"/>
                <a:gd name="T5" fmla="*/ 200 h 201"/>
                <a:gd name="T6" fmla="*/ 121 w 895"/>
                <a:gd name="T7" fmla="*/ 200 h 201"/>
                <a:gd name="T8" fmla="*/ 152 w 895"/>
                <a:gd name="T9" fmla="*/ 200 h 201"/>
                <a:gd name="T10" fmla="*/ 184 w 895"/>
                <a:gd name="T11" fmla="*/ 200 h 201"/>
                <a:gd name="T12" fmla="*/ 214 w 895"/>
                <a:gd name="T13" fmla="*/ 200 h 201"/>
                <a:gd name="T14" fmla="*/ 246 w 895"/>
                <a:gd name="T15" fmla="*/ 200 h 201"/>
                <a:gd name="T16" fmla="*/ 276 w 895"/>
                <a:gd name="T17" fmla="*/ 200 h 201"/>
                <a:gd name="T18" fmla="*/ 308 w 895"/>
                <a:gd name="T19" fmla="*/ 200 h 201"/>
                <a:gd name="T20" fmla="*/ 340 w 895"/>
                <a:gd name="T21" fmla="*/ 200 h 201"/>
                <a:gd name="T22" fmla="*/ 371 w 895"/>
                <a:gd name="T23" fmla="*/ 200 h 201"/>
                <a:gd name="T24" fmla="*/ 402 w 895"/>
                <a:gd name="T25" fmla="*/ 200 h 201"/>
                <a:gd name="T26" fmla="*/ 434 w 895"/>
                <a:gd name="T27" fmla="*/ 200 h 201"/>
                <a:gd name="T28" fmla="*/ 465 w 895"/>
                <a:gd name="T29" fmla="*/ 0 h 201"/>
                <a:gd name="T30" fmla="*/ 496 w 895"/>
                <a:gd name="T31" fmla="*/ 28 h 201"/>
                <a:gd name="T32" fmla="*/ 527 w 895"/>
                <a:gd name="T33" fmla="*/ 51 h 201"/>
                <a:gd name="T34" fmla="*/ 559 w 895"/>
                <a:gd name="T35" fmla="*/ 74 h 201"/>
                <a:gd name="T36" fmla="*/ 590 w 895"/>
                <a:gd name="T37" fmla="*/ 91 h 201"/>
                <a:gd name="T38" fmla="*/ 621 w 895"/>
                <a:gd name="T39" fmla="*/ 108 h 201"/>
                <a:gd name="T40" fmla="*/ 653 w 895"/>
                <a:gd name="T41" fmla="*/ 123 h 201"/>
                <a:gd name="T42" fmla="*/ 683 w 895"/>
                <a:gd name="T43" fmla="*/ 135 h 201"/>
                <a:gd name="T44" fmla="*/ 715 w 895"/>
                <a:gd name="T45" fmla="*/ 145 h 201"/>
                <a:gd name="T46" fmla="*/ 747 w 895"/>
                <a:gd name="T47" fmla="*/ 154 h 201"/>
                <a:gd name="T48" fmla="*/ 777 w 895"/>
                <a:gd name="T49" fmla="*/ 162 h 201"/>
                <a:gd name="T50" fmla="*/ 809 w 895"/>
                <a:gd name="T51" fmla="*/ 169 h 201"/>
                <a:gd name="T52" fmla="*/ 840 w 895"/>
                <a:gd name="T53" fmla="*/ 175 h 201"/>
                <a:gd name="T54" fmla="*/ 871 w 895"/>
                <a:gd name="T55" fmla="*/ 180 h 201"/>
                <a:gd name="T56" fmla="*/ 889 w 895"/>
                <a:gd name="T57" fmla="*/ 200 h 201"/>
                <a:gd name="T58" fmla="*/ 858 w 895"/>
                <a:gd name="T59" fmla="*/ 200 h 201"/>
                <a:gd name="T60" fmla="*/ 826 w 895"/>
                <a:gd name="T61" fmla="*/ 200 h 201"/>
                <a:gd name="T62" fmla="*/ 795 w 895"/>
                <a:gd name="T63" fmla="*/ 200 h 201"/>
                <a:gd name="T64" fmla="*/ 764 w 895"/>
                <a:gd name="T65" fmla="*/ 200 h 201"/>
                <a:gd name="T66" fmla="*/ 733 w 895"/>
                <a:gd name="T67" fmla="*/ 200 h 201"/>
                <a:gd name="T68" fmla="*/ 701 w 895"/>
                <a:gd name="T69" fmla="*/ 200 h 201"/>
                <a:gd name="T70" fmla="*/ 671 w 895"/>
                <a:gd name="T71" fmla="*/ 200 h 201"/>
                <a:gd name="T72" fmla="*/ 639 w 895"/>
                <a:gd name="T73" fmla="*/ 200 h 201"/>
                <a:gd name="T74" fmla="*/ 607 w 895"/>
                <a:gd name="T75" fmla="*/ 200 h 201"/>
                <a:gd name="T76" fmla="*/ 577 w 895"/>
                <a:gd name="T77" fmla="*/ 200 h 201"/>
                <a:gd name="T78" fmla="*/ 545 w 895"/>
                <a:gd name="T79" fmla="*/ 200 h 201"/>
                <a:gd name="T80" fmla="*/ 513 w 895"/>
                <a:gd name="T81" fmla="*/ 200 h 201"/>
                <a:gd name="T82" fmla="*/ 483 w 895"/>
                <a:gd name="T83" fmla="*/ 200 h 201"/>
                <a:gd name="T84" fmla="*/ 451 w 895"/>
                <a:gd name="T85" fmla="*/ 200 h 201"/>
                <a:gd name="T86" fmla="*/ 420 w 895"/>
                <a:gd name="T87" fmla="*/ 200 h 201"/>
                <a:gd name="T88" fmla="*/ 389 w 895"/>
                <a:gd name="T89" fmla="*/ 200 h 201"/>
                <a:gd name="T90" fmla="*/ 358 w 895"/>
                <a:gd name="T91" fmla="*/ 200 h 201"/>
                <a:gd name="T92" fmla="*/ 326 w 895"/>
                <a:gd name="T93" fmla="*/ 200 h 201"/>
                <a:gd name="T94" fmla="*/ 295 w 895"/>
                <a:gd name="T95" fmla="*/ 200 h 201"/>
                <a:gd name="T96" fmla="*/ 264 w 895"/>
                <a:gd name="T97" fmla="*/ 200 h 201"/>
                <a:gd name="T98" fmla="*/ 232 w 895"/>
                <a:gd name="T99" fmla="*/ 200 h 201"/>
                <a:gd name="T100" fmla="*/ 201 w 895"/>
                <a:gd name="T101" fmla="*/ 200 h 201"/>
                <a:gd name="T102" fmla="*/ 170 w 895"/>
                <a:gd name="T103" fmla="*/ 200 h 201"/>
                <a:gd name="T104" fmla="*/ 138 w 895"/>
                <a:gd name="T105" fmla="*/ 200 h 201"/>
                <a:gd name="T106" fmla="*/ 108 w 895"/>
                <a:gd name="T107" fmla="*/ 200 h 201"/>
                <a:gd name="T108" fmla="*/ 76 w 895"/>
                <a:gd name="T109" fmla="*/ 200 h 201"/>
                <a:gd name="T110" fmla="*/ 44 w 895"/>
                <a:gd name="T111" fmla="*/ 200 h 201"/>
                <a:gd name="T112" fmla="*/ 14 w 895"/>
                <a:gd name="T113" fmla="*/ 200 h 2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5"/>
                <a:gd name="T172" fmla="*/ 0 h 201"/>
                <a:gd name="T173" fmla="*/ 895 w 895"/>
                <a:gd name="T174" fmla="*/ 201 h 2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5" h="201">
                  <a:moveTo>
                    <a:pt x="0" y="200"/>
                  </a:moveTo>
                  <a:lnTo>
                    <a:pt x="5" y="200"/>
                  </a:lnTo>
                  <a:lnTo>
                    <a:pt x="9" y="200"/>
                  </a:lnTo>
                  <a:lnTo>
                    <a:pt x="14" y="200"/>
                  </a:lnTo>
                  <a:lnTo>
                    <a:pt x="18" y="200"/>
                  </a:lnTo>
                  <a:lnTo>
                    <a:pt x="23" y="200"/>
                  </a:lnTo>
                  <a:lnTo>
                    <a:pt x="27" y="200"/>
                  </a:lnTo>
                  <a:lnTo>
                    <a:pt x="32" y="200"/>
                  </a:lnTo>
                  <a:lnTo>
                    <a:pt x="36" y="200"/>
                  </a:lnTo>
                  <a:lnTo>
                    <a:pt x="40" y="200"/>
                  </a:lnTo>
                  <a:lnTo>
                    <a:pt x="44" y="200"/>
                  </a:lnTo>
                  <a:lnTo>
                    <a:pt x="49" y="200"/>
                  </a:lnTo>
                  <a:lnTo>
                    <a:pt x="53" y="200"/>
                  </a:lnTo>
                  <a:lnTo>
                    <a:pt x="58" y="200"/>
                  </a:lnTo>
                  <a:lnTo>
                    <a:pt x="62" y="200"/>
                  </a:lnTo>
                  <a:lnTo>
                    <a:pt x="67" y="200"/>
                  </a:lnTo>
                  <a:lnTo>
                    <a:pt x="71" y="200"/>
                  </a:lnTo>
                  <a:lnTo>
                    <a:pt x="76" y="200"/>
                  </a:lnTo>
                  <a:lnTo>
                    <a:pt x="80" y="200"/>
                  </a:lnTo>
                  <a:lnTo>
                    <a:pt x="85" y="200"/>
                  </a:lnTo>
                  <a:lnTo>
                    <a:pt x="90" y="200"/>
                  </a:lnTo>
                  <a:lnTo>
                    <a:pt x="94" y="200"/>
                  </a:lnTo>
                  <a:lnTo>
                    <a:pt x="99" y="200"/>
                  </a:lnTo>
                  <a:lnTo>
                    <a:pt x="103" y="200"/>
                  </a:lnTo>
                  <a:lnTo>
                    <a:pt x="108" y="200"/>
                  </a:lnTo>
                  <a:lnTo>
                    <a:pt x="112" y="200"/>
                  </a:lnTo>
                  <a:lnTo>
                    <a:pt x="117" y="200"/>
                  </a:lnTo>
                  <a:lnTo>
                    <a:pt x="121" y="200"/>
                  </a:lnTo>
                  <a:lnTo>
                    <a:pt x="125" y="200"/>
                  </a:lnTo>
                  <a:lnTo>
                    <a:pt x="129" y="200"/>
                  </a:lnTo>
                  <a:lnTo>
                    <a:pt x="134" y="200"/>
                  </a:lnTo>
                  <a:lnTo>
                    <a:pt x="138" y="200"/>
                  </a:lnTo>
                  <a:lnTo>
                    <a:pt x="143" y="200"/>
                  </a:lnTo>
                  <a:lnTo>
                    <a:pt x="147" y="200"/>
                  </a:lnTo>
                  <a:lnTo>
                    <a:pt x="152" y="200"/>
                  </a:lnTo>
                  <a:lnTo>
                    <a:pt x="156" y="200"/>
                  </a:lnTo>
                  <a:lnTo>
                    <a:pt x="161" y="200"/>
                  </a:lnTo>
                  <a:lnTo>
                    <a:pt x="165" y="200"/>
                  </a:lnTo>
                  <a:lnTo>
                    <a:pt x="170" y="200"/>
                  </a:lnTo>
                  <a:lnTo>
                    <a:pt x="174" y="200"/>
                  </a:lnTo>
                  <a:lnTo>
                    <a:pt x="179" y="200"/>
                  </a:lnTo>
                  <a:lnTo>
                    <a:pt x="184" y="200"/>
                  </a:lnTo>
                  <a:lnTo>
                    <a:pt x="188" y="200"/>
                  </a:lnTo>
                  <a:lnTo>
                    <a:pt x="193" y="200"/>
                  </a:lnTo>
                  <a:lnTo>
                    <a:pt x="196" y="200"/>
                  </a:lnTo>
                  <a:lnTo>
                    <a:pt x="201" y="200"/>
                  </a:lnTo>
                  <a:lnTo>
                    <a:pt x="205" y="200"/>
                  </a:lnTo>
                  <a:lnTo>
                    <a:pt x="210" y="200"/>
                  </a:lnTo>
                  <a:lnTo>
                    <a:pt x="214" y="200"/>
                  </a:lnTo>
                  <a:lnTo>
                    <a:pt x="219" y="200"/>
                  </a:lnTo>
                  <a:lnTo>
                    <a:pt x="223" y="200"/>
                  </a:lnTo>
                  <a:lnTo>
                    <a:pt x="228" y="200"/>
                  </a:lnTo>
                  <a:lnTo>
                    <a:pt x="232" y="200"/>
                  </a:lnTo>
                  <a:lnTo>
                    <a:pt x="237" y="200"/>
                  </a:lnTo>
                  <a:lnTo>
                    <a:pt x="241" y="200"/>
                  </a:lnTo>
                  <a:lnTo>
                    <a:pt x="246" y="200"/>
                  </a:lnTo>
                  <a:lnTo>
                    <a:pt x="250" y="200"/>
                  </a:lnTo>
                  <a:lnTo>
                    <a:pt x="255" y="200"/>
                  </a:lnTo>
                  <a:lnTo>
                    <a:pt x="259" y="200"/>
                  </a:lnTo>
                  <a:lnTo>
                    <a:pt x="264" y="200"/>
                  </a:lnTo>
                  <a:lnTo>
                    <a:pt x="269" y="200"/>
                  </a:lnTo>
                  <a:lnTo>
                    <a:pt x="272" y="200"/>
                  </a:lnTo>
                  <a:lnTo>
                    <a:pt x="276" y="200"/>
                  </a:lnTo>
                  <a:lnTo>
                    <a:pt x="281" y="200"/>
                  </a:lnTo>
                  <a:lnTo>
                    <a:pt x="286" y="200"/>
                  </a:lnTo>
                  <a:lnTo>
                    <a:pt x="290" y="200"/>
                  </a:lnTo>
                  <a:lnTo>
                    <a:pt x="295" y="200"/>
                  </a:lnTo>
                  <a:lnTo>
                    <a:pt x="299" y="200"/>
                  </a:lnTo>
                  <a:lnTo>
                    <a:pt x="304" y="200"/>
                  </a:lnTo>
                  <a:lnTo>
                    <a:pt x="308" y="200"/>
                  </a:lnTo>
                  <a:lnTo>
                    <a:pt x="313" y="200"/>
                  </a:lnTo>
                  <a:lnTo>
                    <a:pt x="317" y="200"/>
                  </a:lnTo>
                  <a:lnTo>
                    <a:pt x="322" y="200"/>
                  </a:lnTo>
                  <a:lnTo>
                    <a:pt x="326" y="200"/>
                  </a:lnTo>
                  <a:lnTo>
                    <a:pt x="331" y="200"/>
                  </a:lnTo>
                  <a:lnTo>
                    <a:pt x="335" y="200"/>
                  </a:lnTo>
                  <a:lnTo>
                    <a:pt x="340" y="200"/>
                  </a:lnTo>
                  <a:lnTo>
                    <a:pt x="344" y="200"/>
                  </a:lnTo>
                  <a:lnTo>
                    <a:pt x="349" y="200"/>
                  </a:lnTo>
                  <a:lnTo>
                    <a:pt x="354" y="200"/>
                  </a:lnTo>
                  <a:lnTo>
                    <a:pt x="358" y="200"/>
                  </a:lnTo>
                  <a:lnTo>
                    <a:pt x="363" y="200"/>
                  </a:lnTo>
                  <a:lnTo>
                    <a:pt x="366" y="200"/>
                  </a:lnTo>
                  <a:lnTo>
                    <a:pt x="371" y="200"/>
                  </a:lnTo>
                  <a:lnTo>
                    <a:pt x="375" y="200"/>
                  </a:lnTo>
                  <a:lnTo>
                    <a:pt x="380" y="200"/>
                  </a:lnTo>
                  <a:lnTo>
                    <a:pt x="384" y="200"/>
                  </a:lnTo>
                  <a:lnTo>
                    <a:pt x="389" y="200"/>
                  </a:lnTo>
                  <a:lnTo>
                    <a:pt x="393" y="200"/>
                  </a:lnTo>
                  <a:lnTo>
                    <a:pt x="398" y="200"/>
                  </a:lnTo>
                  <a:lnTo>
                    <a:pt x="402" y="200"/>
                  </a:lnTo>
                  <a:lnTo>
                    <a:pt x="407" y="200"/>
                  </a:lnTo>
                  <a:lnTo>
                    <a:pt x="411" y="200"/>
                  </a:lnTo>
                  <a:lnTo>
                    <a:pt x="416" y="200"/>
                  </a:lnTo>
                  <a:lnTo>
                    <a:pt x="420" y="200"/>
                  </a:lnTo>
                  <a:lnTo>
                    <a:pt x="425" y="200"/>
                  </a:lnTo>
                  <a:lnTo>
                    <a:pt x="429" y="200"/>
                  </a:lnTo>
                  <a:lnTo>
                    <a:pt x="434" y="200"/>
                  </a:lnTo>
                  <a:lnTo>
                    <a:pt x="437" y="200"/>
                  </a:lnTo>
                  <a:lnTo>
                    <a:pt x="442" y="200"/>
                  </a:lnTo>
                  <a:lnTo>
                    <a:pt x="446" y="200"/>
                  </a:lnTo>
                  <a:lnTo>
                    <a:pt x="451" y="200"/>
                  </a:lnTo>
                  <a:lnTo>
                    <a:pt x="455" y="200"/>
                  </a:lnTo>
                  <a:lnTo>
                    <a:pt x="460" y="200"/>
                  </a:lnTo>
                  <a:lnTo>
                    <a:pt x="465" y="0"/>
                  </a:lnTo>
                  <a:lnTo>
                    <a:pt x="469" y="4"/>
                  </a:lnTo>
                  <a:lnTo>
                    <a:pt x="474" y="8"/>
                  </a:lnTo>
                  <a:lnTo>
                    <a:pt x="478" y="12"/>
                  </a:lnTo>
                  <a:lnTo>
                    <a:pt x="483" y="16"/>
                  </a:lnTo>
                  <a:lnTo>
                    <a:pt x="487" y="20"/>
                  </a:lnTo>
                  <a:lnTo>
                    <a:pt x="492" y="23"/>
                  </a:lnTo>
                  <a:lnTo>
                    <a:pt x="496" y="28"/>
                  </a:lnTo>
                  <a:lnTo>
                    <a:pt x="501" y="30"/>
                  </a:lnTo>
                  <a:lnTo>
                    <a:pt x="505" y="35"/>
                  </a:lnTo>
                  <a:lnTo>
                    <a:pt x="509" y="37"/>
                  </a:lnTo>
                  <a:lnTo>
                    <a:pt x="513" y="41"/>
                  </a:lnTo>
                  <a:lnTo>
                    <a:pt x="518" y="44"/>
                  </a:lnTo>
                  <a:lnTo>
                    <a:pt x="522" y="47"/>
                  </a:lnTo>
                  <a:lnTo>
                    <a:pt x="527" y="51"/>
                  </a:lnTo>
                  <a:lnTo>
                    <a:pt x="531" y="54"/>
                  </a:lnTo>
                  <a:lnTo>
                    <a:pt x="536" y="58"/>
                  </a:lnTo>
                  <a:lnTo>
                    <a:pt x="540" y="61"/>
                  </a:lnTo>
                  <a:lnTo>
                    <a:pt x="545" y="63"/>
                  </a:lnTo>
                  <a:lnTo>
                    <a:pt x="550" y="67"/>
                  </a:lnTo>
                  <a:lnTo>
                    <a:pt x="554" y="69"/>
                  </a:lnTo>
                  <a:lnTo>
                    <a:pt x="559" y="74"/>
                  </a:lnTo>
                  <a:lnTo>
                    <a:pt x="563" y="75"/>
                  </a:lnTo>
                  <a:lnTo>
                    <a:pt x="568" y="77"/>
                  </a:lnTo>
                  <a:lnTo>
                    <a:pt x="572" y="82"/>
                  </a:lnTo>
                  <a:lnTo>
                    <a:pt x="577" y="83"/>
                  </a:lnTo>
                  <a:lnTo>
                    <a:pt x="581" y="85"/>
                  </a:lnTo>
                  <a:lnTo>
                    <a:pt x="586" y="89"/>
                  </a:lnTo>
                  <a:lnTo>
                    <a:pt x="590" y="91"/>
                  </a:lnTo>
                  <a:lnTo>
                    <a:pt x="594" y="94"/>
                  </a:lnTo>
                  <a:lnTo>
                    <a:pt x="598" y="97"/>
                  </a:lnTo>
                  <a:lnTo>
                    <a:pt x="603" y="98"/>
                  </a:lnTo>
                  <a:lnTo>
                    <a:pt x="607" y="101"/>
                  </a:lnTo>
                  <a:lnTo>
                    <a:pt x="612" y="104"/>
                  </a:lnTo>
                  <a:lnTo>
                    <a:pt x="616" y="105"/>
                  </a:lnTo>
                  <a:lnTo>
                    <a:pt x="621" y="108"/>
                  </a:lnTo>
                  <a:lnTo>
                    <a:pt x="625" y="110"/>
                  </a:lnTo>
                  <a:lnTo>
                    <a:pt x="630" y="112"/>
                  </a:lnTo>
                  <a:lnTo>
                    <a:pt x="635" y="115"/>
                  </a:lnTo>
                  <a:lnTo>
                    <a:pt x="639" y="116"/>
                  </a:lnTo>
                  <a:lnTo>
                    <a:pt x="644" y="120"/>
                  </a:lnTo>
                  <a:lnTo>
                    <a:pt x="648" y="121"/>
                  </a:lnTo>
                  <a:lnTo>
                    <a:pt x="653" y="123"/>
                  </a:lnTo>
                  <a:lnTo>
                    <a:pt x="657" y="124"/>
                  </a:lnTo>
                  <a:lnTo>
                    <a:pt x="662" y="125"/>
                  </a:lnTo>
                  <a:lnTo>
                    <a:pt x="666" y="129"/>
                  </a:lnTo>
                  <a:lnTo>
                    <a:pt x="671" y="129"/>
                  </a:lnTo>
                  <a:lnTo>
                    <a:pt x="675" y="131"/>
                  </a:lnTo>
                  <a:lnTo>
                    <a:pt x="679" y="132"/>
                  </a:lnTo>
                  <a:lnTo>
                    <a:pt x="683" y="135"/>
                  </a:lnTo>
                  <a:lnTo>
                    <a:pt x="688" y="136"/>
                  </a:lnTo>
                  <a:lnTo>
                    <a:pt x="692" y="138"/>
                  </a:lnTo>
                  <a:lnTo>
                    <a:pt x="697" y="140"/>
                  </a:lnTo>
                  <a:lnTo>
                    <a:pt x="701" y="141"/>
                  </a:lnTo>
                  <a:lnTo>
                    <a:pt x="706" y="143"/>
                  </a:lnTo>
                  <a:lnTo>
                    <a:pt x="710" y="144"/>
                  </a:lnTo>
                  <a:lnTo>
                    <a:pt x="715" y="145"/>
                  </a:lnTo>
                  <a:lnTo>
                    <a:pt x="720" y="147"/>
                  </a:lnTo>
                  <a:lnTo>
                    <a:pt x="724" y="148"/>
                  </a:lnTo>
                  <a:lnTo>
                    <a:pt x="729" y="150"/>
                  </a:lnTo>
                  <a:lnTo>
                    <a:pt x="733" y="151"/>
                  </a:lnTo>
                  <a:lnTo>
                    <a:pt x="738" y="152"/>
                  </a:lnTo>
                  <a:lnTo>
                    <a:pt x="742" y="154"/>
                  </a:lnTo>
                  <a:lnTo>
                    <a:pt x="747" y="154"/>
                  </a:lnTo>
                  <a:lnTo>
                    <a:pt x="750" y="155"/>
                  </a:lnTo>
                  <a:lnTo>
                    <a:pt x="755" y="156"/>
                  </a:lnTo>
                  <a:lnTo>
                    <a:pt x="759" y="158"/>
                  </a:lnTo>
                  <a:lnTo>
                    <a:pt x="764" y="160"/>
                  </a:lnTo>
                  <a:lnTo>
                    <a:pt x="768" y="161"/>
                  </a:lnTo>
                  <a:lnTo>
                    <a:pt x="773" y="162"/>
                  </a:lnTo>
                  <a:lnTo>
                    <a:pt x="777" y="162"/>
                  </a:lnTo>
                  <a:lnTo>
                    <a:pt x="782" y="163"/>
                  </a:lnTo>
                  <a:lnTo>
                    <a:pt x="786" y="164"/>
                  </a:lnTo>
                  <a:lnTo>
                    <a:pt x="791" y="164"/>
                  </a:lnTo>
                  <a:lnTo>
                    <a:pt x="795" y="167"/>
                  </a:lnTo>
                  <a:lnTo>
                    <a:pt x="800" y="168"/>
                  </a:lnTo>
                  <a:lnTo>
                    <a:pt x="804" y="168"/>
                  </a:lnTo>
                  <a:lnTo>
                    <a:pt x="809" y="169"/>
                  </a:lnTo>
                  <a:lnTo>
                    <a:pt x="814" y="170"/>
                  </a:lnTo>
                  <a:lnTo>
                    <a:pt x="818" y="170"/>
                  </a:lnTo>
                  <a:lnTo>
                    <a:pt x="823" y="171"/>
                  </a:lnTo>
                  <a:lnTo>
                    <a:pt x="826" y="171"/>
                  </a:lnTo>
                  <a:lnTo>
                    <a:pt x="831" y="174"/>
                  </a:lnTo>
                  <a:lnTo>
                    <a:pt x="835" y="175"/>
                  </a:lnTo>
                  <a:lnTo>
                    <a:pt x="840" y="175"/>
                  </a:lnTo>
                  <a:lnTo>
                    <a:pt x="844" y="176"/>
                  </a:lnTo>
                  <a:lnTo>
                    <a:pt x="849" y="176"/>
                  </a:lnTo>
                  <a:lnTo>
                    <a:pt x="853" y="177"/>
                  </a:lnTo>
                  <a:lnTo>
                    <a:pt x="858" y="177"/>
                  </a:lnTo>
                  <a:lnTo>
                    <a:pt x="862" y="178"/>
                  </a:lnTo>
                  <a:lnTo>
                    <a:pt x="867" y="178"/>
                  </a:lnTo>
                  <a:lnTo>
                    <a:pt x="871" y="180"/>
                  </a:lnTo>
                  <a:lnTo>
                    <a:pt x="876" y="180"/>
                  </a:lnTo>
                  <a:lnTo>
                    <a:pt x="880" y="180"/>
                  </a:lnTo>
                  <a:lnTo>
                    <a:pt x="885" y="182"/>
                  </a:lnTo>
                  <a:lnTo>
                    <a:pt x="889" y="182"/>
                  </a:lnTo>
                  <a:lnTo>
                    <a:pt x="894" y="183"/>
                  </a:lnTo>
                  <a:lnTo>
                    <a:pt x="894" y="200"/>
                  </a:lnTo>
                  <a:lnTo>
                    <a:pt x="889" y="200"/>
                  </a:lnTo>
                  <a:lnTo>
                    <a:pt x="885" y="200"/>
                  </a:lnTo>
                  <a:lnTo>
                    <a:pt x="880" y="200"/>
                  </a:lnTo>
                  <a:lnTo>
                    <a:pt x="876" y="200"/>
                  </a:lnTo>
                  <a:lnTo>
                    <a:pt x="871" y="200"/>
                  </a:lnTo>
                  <a:lnTo>
                    <a:pt x="867" y="200"/>
                  </a:lnTo>
                  <a:lnTo>
                    <a:pt x="862" y="200"/>
                  </a:lnTo>
                  <a:lnTo>
                    <a:pt x="858" y="200"/>
                  </a:lnTo>
                  <a:lnTo>
                    <a:pt x="853" y="200"/>
                  </a:lnTo>
                  <a:lnTo>
                    <a:pt x="849" y="200"/>
                  </a:lnTo>
                  <a:lnTo>
                    <a:pt x="844" y="200"/>
                  </a:lnTo>
                  <a:lnTo>
                    <a:pt x="840" y="200"/>
                  </a:lnTo>
                  <a:lnTo>
                    <a:pt x="835" y="200"/>
                  </a:lnTo>
                  <a:lnTo>
                    <a:pt x="831" y="200"/>
                  </a:lnTo>
                  <a:lnTo>
                    <a:pt x="826" y="200"/>
                  </a:lnTo>
                  <a:lnTo>
                    <a:pt x="823" y="200"/>
                  </a:lnTo>
                  <a:lnTo>
                    <a:pt x="818" y="200"/>
                  </a:lnTo>
                  <a:lnTo>
                    <a:pt x="814" y="200"/>
                  </a:lnTo>
                  <a:lnTo>
                    <a:pt x="809" y="200"/>
                  </a:lnTo>
                  <a:lnTo>
                    <a:pt x="804" y="200"/>
                  </a:lnTo>
                  <a:lnTo>
                    <a:pt x="800" y="200"/>
                  </a:lnTo>
                  <a:lnTo>
                    <a:pt x="795" y="200"/>
                  </a:lnTo>
                  <a:lnTo>
                    <a:pt x="791" y="200"/>
                  </a:lnTo>
                  <a:lnTo>
                    <a:pt x="786" y="200"/>
                  </a:lnTo>
                  <a:lnTo>
                    <a:pt x="782" y="200"/>
                  </a:lnTo>
                  <a:lnTo>
                    <a:pt x="777" y="200"/>
                  </a:lnTo>
                  <a:lnTo>
                    <a:pt x="773" y="200"/>
                  </a:lnTo>
                  <a:lnTo>
                    <a:pt x="768" y="200"/>
                  </a:lnTo>
                  <a:lnTo>
                    <a:pt x="764" y="200"/>
                  </a:lnTo>
                  <a:lnTo>
                    <a:pt x="759" y="200"/>
                  </a:lnTo>
                  <a:lnTo>
                    <a:pt x="755" y="200"/>
                  </a:lnTo>
                  <a:lnTo>
                    <a:pt x="750" y="200"/>
                  </a:lnTo>
                  <a:lnTo>
                    <a:pt x="747" y="200"/>
                  </a:lnTo>
                  <a:lnTo>
                    <a:pt x="742" y="200"/>
                  </a:lnTo>
                  <a:lnTo>
                    <a:pt x="738" y="200"/>
                  </a:lnTo>
                  <a:lnTo>
                    <a:pt x="733" y="200"/>
                  </a:lnTo>
                  <a:lnTo>
                    <a:pt x="729" y="200"/>
                  </a:lnTo>
                  <a:lnTo>
                    <a:pt x="724" y="200"/>
                  </a:lnTo>
                  <a:lnTo>
                    <a:pt x="720" y="200"/>
                  </a:lnTo>
                  <a:lnTo>
                    <a:pt x="715" y="200"/>
                  </a:lnTo>
                  <a:lnTo>
                    <a:pt x="710" y="200"/>
                  </a:lnTo>
                  <a:lnTo>
                    <a:pt x="706" y="200"/>
                  </a:lnTo>
                  <a:lnTo>
                    <a:pt x="701" y="200"/>
                  </a:lnTo>
                  <a:lnTo>
                    <a:pt x="697" y="200"/>
                  </a:lnTo>
                  <a:lnTo>
                    <a:pt x="692" y="200"/>
                  </a:lnTo>
                  <a:lnTo>
                    <a:pt x="688" y="200"/>
                  </a:lnTo>
                  <a:lnTo>
                    <a:pt x="683" y="200"/>
                  </a:lnTo>
                  <a:lnTo>
                    <a:pt x="679" y="200"/>
                  </a:lnTo>
                  <a:lnTo>
                    <a:pt x="675" y="200"/>
                  </a:lnTo>
                  <a:lnTo>
                    <a:pt x="671" y="200"/>
                  </a:lnTo>
                  <a:lnTo>
                    <a:pt x="666" y="200"/>
                  </a:lnTo>
                  <a:lnTo>
                    <a:pt x="662" y="200"/>
                  </a:lnTo>
                  <a:lnTo>
                    <a:pt x="657" y="200"/>
                  </a:lnTo>
                  <a:lnTo>
                    <a:pt x="653" y="200"/>
                  </a:lnTo>
                  <a:lnTo>
                    <a:pt x="648" y="200"/>
                  </a:lnTo>
                  <a:lnTo>
                    <a:pt x="644" y="200"/>
                  </a:lnTo>
                  <a:lnTo>
                    <a:pt x="639" y="200"/>
                  </a:lnTo>
                  <a:lnTo>
                    <a:pt x="635" y="200"/>
                  </a:lnTo>
                  <a:lnTo>
                    <a:pt x="630" y="200"/>
                  </a:lnTo>
                  <a:lnTo>
                    <a:pt x="625" y="200"/>
                  </a:lnTo>
                  <a:lnTo>
                    <a:pt x="621" y="200"/>
                  </a:lnTo>
                  <a:lnTo>
                    <a:pt x="616" y="200"/>
                  </a:lnTo>
                  <a:lnTo>
                    <a:pt x="612" y="200"/>
                  </a:lnTo>
                  <a:lnTo>
                    <a:pt x="607" y="200"/>
                  </a:lnTo>
                  <a:lnTo>
                    <a:pt x="603" y="200"/>
                  </a:lnTo>
                  <a:lnTo>
                    <a:pt x="598" y="200"/>
                  </a:lnTo>
                  <a:lnTo>
                    <a:pt x="594" y="200"/>
                  </a:lnTo>
                  <a:lnTo>
                    <a:pt x="590" y="200"/>
                  </a:lnTo>
                  <a:lnTo>
                    <a:pt x="586" y="200"/>
                  </a:lnTo>
                  <a:lnTo>
                    <a:pt x="581" y="200"/>
                  </a:lnTo>
                  <a:lnTo>
                    <a:pt x="577" y="200"/>
                  </a:lnTo>
                  <a:lnTo>
                    <a:pt x="572" y="200"/>
                  </a:lnTo>
                  <a:lnTo>
                    <a:pt x="568" y="200"/>
                  </a:lnTo>
                  <a:lnTo>
                    <a:pt x="563" y="200"/>
                  </a:lnTo>
                  <a:lnTo>
                    <a:pt x="559" y="200"/>
                  </a:lnTo>
                  <a:lnTo>
                    <a:pt x="554" y="200"/>
                  </a:lnTo>
                  <a:lnTo>
                    <a:pt x="550" y="200"/>
                  </a:lnTo>
                  <a:lnTo>
                    <a:pt x="545" y="200"/>
                  </a:lnTo>
                  <a:lnTo>
                    <a:pt x="540" y="200"/>
                  </a:lnTo>
                  <a:lnTo>
                    <a:pt x="536" y="200"/>
                  </a:lnTo>
                  <a:lnTo>
                    <a:pt x="531" y="200"/>
                  </a:lnTo>
                  <a:lnTo>
                    <a:pt x="527" y="200"/>
                  </a:lnTo>
                  <a:lnTo>
                    <a:pt x="522" y="200"/>
                  </a:lnTo>
                  <a:lnTo>
                    <a:pt x="518" y="200"/>
                  </a:lnTo>
                  <a:lnTo>
                    <a:pt x="513" y="200"/>
                  </a:lnTo>
                  <a:lnTo>
                    <a:pt x="509" y="200"/>
                  </a:lnTo>
                  <a:lnTo>
                    <a:pt x="505" y="200"/>
                  </a:lnTo>
                  <a:lnTo>
                    <a:pt x="501" y="200"/>
                  </a:lnTo>
                  <a:lnTo>
                    <a:pt x="496" y="200"/>
                  </a:lnTo>
                  <a:lnTo>
                    <a:pt x="492" y="200"/>
                  </a:lnTo>
                  <a:lnTo>
                    <a:pt x="487" y="200"/>
                  </a:lnTo>
                  <a:lnTo>
                    <a:pt x="483" y="200"/>
                  </a:lnTo>
                  <a:lnTo>
                    <a:pt x="478" y="200"/>
                  </a:lnTo>
                  <a:lnTo>
                    <a:pt x="474" y="200"/>
                  </a:lnTo>
                  <a:lnTo>
                    <a:pt x="469" y="200"/>
                  </a:lnTo>
                  <a:lnTo>
                    <a:pt x="465" y="200"/>
                  </a:lnTo>
                  <a:lnTo>
                    <a:pt x="460" y="200"/>
                  </a:lnTo>
                  <a:lnTo>
                    <a:pt x="455" y="200"/>
                  </a:lnTo>
                  <a:lnTo>
                    <a:pt x="451" y="200"/>
                  </a:lnTo>
                  <a:lnTo>
                    <a:pt x="446" y="200"/>
                  </a:lnTo>
                  <a:lnTo>
                    <a:pt x="442" y="200"/>
                  </a:lnTo>
                  <a:lnTo>
                    <a:pt x="437" y="200"/>
                  </a:lnTo>
                  <a:lnTo>
                    <a:pt x="434" y="200"/>
                  </a:lnTo>
                  <a:lnTo>
                    <a:pt x="429" y="200"/>
                  </a:lnTo>
                  <a:lnTo>
                    <a:pt x="425" y="200"/>
                  </a:lnTo>
                  <a:lnTo>
                    <a:pt x="420" y="200"/>
                  </a:lnTo>
                  <a:lnTo>
                    <a:pt x="416" y="200"/>
                  </a:lnTo>
                  <a:lnTo>
                    <a:pt x="411" y="200"/>
                  </a:lnTo>
                  <a:lnTo>
                    <a:pt x="407" y="200"/>
                  </a:lnTo>
                  <a:lnTo>
                    <a:pt x="402" y="200"/>
                  </a:lnTo>
                  <a:lnTo>
                    <a:pt x="398" y="200"/>
                  </a:lnTo>
                  <a:lnTo>
                    <a:pt x="393" y="200"/>
                  </a:lnTo>
                  <a:lnTo>
                    <a:pt x="389" y="200"/>
                  </a:lnTo>
                  <a:lnTo>
                    <a:pt x="384" y="200"/>
                  </a:lnTo>
                  <a:lnTo>
                    <a:pt x="380" y="200"/>
                  </a:lnTo>
                  <a:lnTo>
                    <a:pt x="375" y="200"/>
                  </a:lnTo>
                  <a:lnTo>
                    <a:pt x="371" y="200"/>
                  </a:lnTo>
                  <a:lnTo>
                    <a:pt x="366" y="200"/>
                  </a:lnTo>
                  <a:lnTo>
                    <a:pt x="363" y="200"/>
                  </a:lnTo>
                  <a:lnTo>
                    <a:pt x="358" y="200"/>
                  </a:lnTo>
                  <a:lnTo>
                    <a:pt x="354" y="200"/>
                  </a:lnTo>
                  <a:lnTo>
                    <a:pt x="349" y="200"/>
                  </a:lnTo>
                  <a:lnTo>
                    <a:pt x="344" y="200"/>
                  </a:lnTo>
                  <a:lnTo>
                    <a:pt x="340" y="200"/>
                  </a:lnTo>
                  <a:lnTo>
                    <a:pt x="335" y="200"/>
                  </a:lnTo>
                  <a:lnTo>
                    <a:pt x="331" y="200"/>
                  </a:lnTo>
                  <a:lnTo>
                    <a:pt x="326" y="200"/>
                  </a:lnTo>
                  <a:lnTo>
                    <a:pt x="322" y="200"/>
                  </a:lnTo>
                  <a:lnTo>
                    <a:pt x="317" y="200"/>
                  </a:lnTo>
                  <a:lnTo>
                    <a:pt x="313" y="200"/>
                  </a:lnTo>
                  <a:lnTo>
                    <a:pt x="308" y="200"/>
                  </a:lnTo>
                  <a:lnTo>
                    <a:pt x="304" y="200"/>
                  </a:lnTo>
                  <a:lnTo>
                    <a:pt x="299" y="200"/>
                  </a:lnTo>
                  <a:lnTo>
                    <a:pt x="295" y="200"/>
                  </a:lnTo>
                  <a:lnTo>
                    <a:pt x="290" y="200"/>
                  </a:lnTo>
                  <a:lnTo>
                    <a:pt x="286" y="200"/>
                  </a:lnTo>
                  <a:lnTo>
                    <a:pt x="281" y="200"/>
                  </a:lnTo>
                  <a:lnTo>
                    <a:pt x="276" y="200"/>
                  </a:lnTo>
                  <a:lnTo>
                    <a:pt x="272" y="200"/>
                  </a:lnTo>
                  <a:lnTo>
                    <a:pt x="269" y="200"/>
                  </a:lnTo>
                  <a:lnTo>
                    <a:pt x="264" y="200"/>
                  </a:lnTo>
                  <a:lnTo>
                    <a:pt x="259" y="200"/>
                  </a:lnTo>
                  <a:lnTo>
                    <a:pt x="255" y="200"/>
                  </a:lnTo>
                  <a:lnTo>
                    <a:pt x="250" y="200"/>
                  </a:lnTo>
                  <a:lnTo>
                    <a:pt x="246" y="200"/>
                  </a:lnTo>
                  <a:lnTo>
                    <a:pt x="241" y="200"/>
                  </a:lnTo>
                  <a:lnTo>
                    <a:pt x="237" y="200"/>
                  </a:lnTo>
                  <a:lnTo>
                    <a:pt x="232" y="200"/>
                  </a:lnTo>
                  <a:lnTo>
                    <a:pt x="228" y="200"/>
                  </a:lnTo>
                  <a:lnTo>
                    <a:pt x="223" y="200"/>
                  </a:lnTo>
                  <a:lnTo>
                    <a:pt x="219" y="200"/>
                  </a:lnTo>
                  <a:lnTo>
                    <a:pt x="214" y="200"/>
                  </a:lnTo>
                  <a:lnTo>
                    <a:pt x="210" y="200"/>
                  </a:lnTo>
                  <a:lnTo>
                    <a:pt x="205" y="200"/>
                  </a:lnTo>
                  <a:lnTo>
                    <a:pt x="201" y="200"/>
                  </a:lnTo>
                  <a:lnTo>
                    <a:pt x="196" y="200"/>
                  </a:lnTo>
                  <a:lnTo>
                    <a:pt x="193" y="200"/>
                  </a:lnTo>
                  <a:lnTo>
                    <a:pt x="188" y="200"/>
                  </a:lnTo>
                  <a:lnTo>
                    <a:pt x="184" y="200"/>
                  </a:lnTo>
                  <a:lnTo>
                    <a:pt x="179" y="200"/>
                  </a:lnTo>
                  <a:lnTo>
                    <a:pt x="174" y="200"/>
                  </a:lnTo>
                  <a:lnTo>
                    <a:pt x="170" y="200"/>
                  </a:lnTo>
                  <a:lnTo>
                    <a:pt x="165" y="200"/>
                  </a:lnTo>
                  <a:lnTo>
                    <a:pt x="161" y="200"/>
                  </a:lnTo>
                  <a:lnTo>
                    <a:pt x="156" y="200"/>
                  </a:lnTo>
                  <a:lnTo>
                    <a:pt x="152" y="200"/>
                  </a:lnTo>
                  <a:lnTo>
                    <a:pt x="147" y="200"/>
                  </a:lnTo>
                  <a:lnTo>
                    <a:pt x="143" y="200"/>
                  </a:lnTo>
                  <a:lnTo>
                    <a:pt x="138" y="200"/>
                  </a:lnTo>
                  <a:lnTo>
                    <a:pt x="134" y="200"/>
                  </a:lnTo>
                  <a:lnTo>
                    <a:pt x="129" y="200"/>
                  </a:lnTo>
                  <a:lnTo>
                    <a:pt x="125" y="200"/>
                  </a:lnTo>
                  <a:lnTo>
                    <a:pt x="121" y="200"/>
                  </a:lnTo>
                  <a:lnTo>
                    <a:pt x="117" y="200"/>
                  </a:lnTo>
                  <a:lnTo>
                    <a:pt x="112" y="200"/>
                  </a:lnTo>
                  <a:lnTo>
                    <a:pt x="108" y="200"/>
                  </a:lnTo>
                  <a:lnTo>
                    <a:pt x="103" y="200"/>
                  </a:lnTo>
                  <a:lnTo>
                    <a:pt x="99" y="200"/>
                  </a:lnTo>
                  <a:lnTo>
                    <a:pt x="94" y="200"/>
                  </a:lnTo>
                  <a:lnTo>
                    <a:pt x="90" y="200"/>
                  </a:lnTo>
                  <a:lnTo>
                    <a:pt x="85" y="200"/>
                  </a:lnTo>
                  <a:lnTo>
                    <a:pt x="80" y="200"/>
                  </a:lnTo>
                  <a:lnTo>
                    <a:pt x="76" y="200"/>
                  </a:lnTo>
                  <a:lnTo>
                    <a:pt x="71" y="200"/>
                  </a:lnTo>
                  <a:lnTo>
                    <a:pt x="67" y="200"/>
                  </a:lnTo>
                  <a:lnTo>
                    <a:pt x="62" y="200"/>
                  </a:lnTo>
                  <a:lnTo>
                    <a:pt x="58" y="200"/>
                  </a:lnTo>
                  <a:lnTo>
                    <a:pt x="53" y="200"/>
                  </a:lnTo>
                  <a:lnTo>
                    <a:pt x="49" y="200"/>
                  </a:lnTo>
                  <a:lnTo>
                    <a:pt x="44" y="200"/>
                  </a:lnTo>
                  <a:lnTo>
                    <a:pt x="40" y="200"/>
                  </a:lnTo>
                  <a:lnTo>
                    <a:pt x="36" y="200"/>
                  </a:lnTo>
                  <a:lnTo>
                    <a:pt x="32" y="200"/>
                  </a:lnTo>
                  <a:lnTo>
                    <a:pt x="27" y="200"/>
                  </a:lnTo>
                  <a:lnTo>
                    <a:pt x="23" y="200"/>
                  </a:lnTo>
                  <a:lnTo>
                    <a:pt x="18" y="200"/>
                  </a:lnTo>
                  <a:lnTo>
                    <a:pt x="14" y="200"/>
                  </a:lnTo>
                  <a:lnTo>
                    <a:pt x="9" y="200"/>
                  </a:lnTo>
                  <a:lnTo>
                    <a:pt x="5" y="200"/>
                  </a:lnTo>
                  <a:lnTo>
                    <a:pt x="0" y="200"/>
                  </a:lnTo>
                </a:path>
              </a:pathLst>
            </a:custGeom>
            <a:solidFill>
              <a:srgbClr val="CC0000"/>
            </a:solidFill>
            <a:ln w="12700" cap="rnd">
              <a:noFill/>
              <a:round/>
              <a:headEnd/>
              <a:tailEnd/>
            </a:ln>
          </p:spPr>
          <p:txBody>
            <a:bodyPr/>
            <a:lstStyle/>
            <a:p>
              <a:endParaRPr lang="en-US"/>
            </a:p>
          </p:txBody>
        </p:sp>
        <p:sp>
          <p:nvSpPr>
            <p:cNvPr id="18446" name="Freeform 11"/>
            <p:cNvSpPr>
              <a:spLocks/>
            </p:cNvSpPr>
            <p:nvPr/>
          </p:nvSpPr>
          <p:spPr bwMode="auto">
            <a:xfrm>
              <a:off x="2182" y="2039"/>
              <a:ext cx="896" cy="856"/>
            </a:xfrm>
            <a:custGeom>
              <a:avLst/>
              <a:gdLst>
                <a:gd name="T0" fmla="*/ 27 w 896"/>
                <a:gd name="T1" fmla="*/ 51 h 856"/>
                <a:gd name="T2" fmla="*/ 58 w 896"/>
                <a:gd name="T3" fmla="*/ 110 h 856"/>
                <a:gd name="T4" fmla="*/ 90 w 896"/>
                <a:gd name="T5" fmla="*/ 169 h 856"/>
                <a:gd name="T6" fmla="*/ 121 w 896"/>
                <a:gd name="T7" fmla="*/ 226 h 856"/>
                <a:gd name="T8" fmla="*/ 152 w 896"/>
                <a:gd name="T9" fmla="*/ 281 h 856"/>
                <a:gd name="T10" fmla="*/ 184 w 896"/>
                <a:gd name="T11" fmla="*/ 333 h 856"/>
                <a:gd name="T12" fmla="*/ 214 w 896"/>
                <a:gd name="T13" fmla="*/ 384 h 856"/>
                <a:gd name="T14" fmla="*/ 246 w 896"/>
                <a:gd name="T15" fmla="*/ 431 h 856"/>
                <a:gd name="T16" fmla="*/ 277 w 896"/>
                <a:gd name="T17" fmla="*/ 475 h 856"/>
                <a:gd name="T18" fmla="*/ 309 w 896"/>
                <a:gd name="T19" fmla="*/ 517 h 856"/>
                <a:gd name="T20" fmla="*/ 340 w 896"/>
                <a:gd name="T21" fmla="*/ 556 h 856"/>
                <a:gd name="T22" fmla="*/ 371 w 896"/>
                <a:gd name="T23" fmla="*/ 591 h 856"/>
                <a:gd name="T24" fmla="*/ 403 w 896"/>
                <a:gd name="T25" fmla="*/ 623 h 856"/>
                <a:gd name="T26" fmla="*/ 434 w 896"/>
                <a:gd name="T27" fmla="*/ 652 h 856"/>
                <a:gd name="T28" fmla="*/ 465 w 896"/>
                <a:gd name="T29" fmla="*/ 855 h 856"/>
                <a:gd name="T30" fmla="*/ 497 w 896"/>
                <a:gd name="T31" fmla="*/ 855 h 856"/>
                <a:gd name="T32" fmla="*/ 527 w 896"/>
                <a:gd name="T33" fmla="*/ 855 h 856"/>
                <a:gd name="T34" fmla="*/ 559 w 896"/>
                <a:gd name="T35" fmla="*/ 855 h 856"/>
                <a:gd name="T36" fmla="*/ 591 w 896"/>
                <a:gd name="T37" fmla="*/ 855 h 856"/>
                <a:gd name="T38" fmla="*/ 622 w 896"/>
                <a:gd name="T39" fmla="*/ 855 h 856"/>
                <a:gd name="T40" fmla="*/ 653 w 896"/>
                <a:gd name="T41" fmla="*/ 855 h 856"/>
                <a:gd name="T42" fmla="*/ 684 w 896"/>
                <a:gd name="T43" fmla="*/ 855 h 856"/>
                <a:gd name="T44" fmla="*/ 716 w 896"/>
                <a:gd name="T45" fmla="*/ 855 h 856"/>
                <a:gd name="T46" fmla="*/ 748 w 896"/>
                <a:gd name="T47" fmla="*/ 855 h 856"/>
                <a:gd name="T48" fmla="*/ 778 w 896"/>
                <a:gd name="T49" fmla="*/ 855 h 856"/>
                <a:gd name="T50" fmla="*/ 810 w 896"/>
                <a:gd name="T51" fmla="*/ 855 h 856"/>
                <a:gd name="T52" fmla="*/ 841 w 896"/>
                <a:gd name="T53" fmla="*/ 855 h 856"/>
                <a:gd name="T54" fmla="*/ 872 w 896"/>
                <a:gd name="T55" fmla="*/ 855 h 856"/>
                <a:gd name="T56" fmla="*/ 886 w 896"/>
                <a:gd name="T57" fmla="*/ 855 h 856"/>
                <a:gd name="T58" fmla="*/ 854 w 896"/>
                <a:gd name="T59" fmla="*/ 855 h 856"/>
                <a:gd name="T60" fmla="*/ 824 w 896"/>
                <a:gd name="T61" fmla="*/ 855 h 856"/>
                <a:gd name="T62" fmla="*/ 792 w 896"/>
                <a:gd name="T63" fmla="*/ 855 h 856"/>
                <a:gd name="T64" fmla="*/ 760 w 896"/>
                <a:gd name="T65" fmla="*/ 855 h 856"/>
                <a:gd name="T66" fmla="*/ 729 w 896"/>
                <a:gd name="T67" fmla="*/ 855 h 856"/>
                <a:gd name="T68" fmla="*/ 698 w 896"/>
                <a:gd name="T69" fmla="*/ 855 h 856"/>
                <a:gd name="T70" fmla="*/ 667 w 896"/>
                <a:gd name="T71" fmla="*/ 855 h 856"/>
                <a:gd name="T72" fmla="*/ 635 w 896"/>
                <a:gd name="T73" fmla="*/ 855 h 856"/>
                <a:gd name="T74" fmla="*/ 603 w 896"/>
                <a:gd name="T75" fmla="*/ 855 h 856"/>
                <a:gd name="T76" fmla="*/ 573 w 896"/>
                <a:gd name="T77" fmla="*/ 855 h 856"/>
                <a:gd name="T78" fmla="*/ 541 w 896"/>
                <a:gd name="T79" fmla="*/ 855 h 856"/>
                <a:gd name="T80" fmla="*/ 509 w 896"/>
                <a:gd name="T81" fmla="*/ 855 h 856"/>
                <a:gd name="T82" fmla="*/ 479 w 896"/>
                <a:gd name="T83" fmla="*/ 855 h 856"/>
                <a:gd name="T84" fmla="*/ 447 w 896"/>
                <a:gd name="T85" fmla="*/ 855 h 856"/>
                <a:gd name="T86" fmla="*/ 416 w 896"/>
                <a:gd name="T87" fmla="*/ 855 h 856"/>
                <a:gd name="T88" fmla="*/ 385 w 896"/>
                <a:gd name="T89" fmla="*/ 855 h 856"/>
                <a:gd name="T90" fmla="*/ 354 w 896"/>
                <a:gd name="T91" fmla="*/ 855 h 856"/>
                <a:gd name="T92" fmla="*/ 322 w 896"/>
                <a:gd name="T93" fmla="*/ 855 h 856"/>
                <a:gd name="T94" fmla="*/ 290 w 896"/>
                <a:gd name="T95" fmla="*/ 855 h 856"/>
                <a:gd name="T96" fmla="*/ 260 w 896"/>
                <a:gd name="T97" fmla="*/ 855 h 856"/>
                <a:gd name="T98" fmla="*/ 228 w 896"/>
                <a:gd name="T99" fmla="*/ 855 h 856"/>
                <a:gd name="T100" fmla="*/ 196 w 896"/>
                <a:gd name="T101" fmla="*/ 855 h 856"/>
                <a:gd name="T102" fmla="*/ 166 w 896"/>
                <a:gd name="T103" fmla="*/ 855 h 856"/>
                <a:gd name="T104" fmla="*/ 134 w 896"/>
                <a:gd name="T105" fmla="*/ 855 h 856"/>
                <a:gd name="T106" fmla="*/ 103 w 896"/>
                <a:gd name="T107" fmla="*/ 855 h 856"/>
                <a:gd name="T108" fmla="*/ 71 w 896"/>
                <a:gd name="T109" fmla="*/ 855 h 856"/>
                <a:gd name="T110" fmla="*/ 40 w 896"/>
                <a:gd name="T111" fmla="*/ 855 h 856"/>
                <a:gd name="T112" fmla="*/ 9 w 896"/>
                <a:gd name="T113" fmla="*/ 855 h 8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6"/>
                <a:gd name="T172" fmla="*/ 0 h 856"/>
                <a:gd name="T173" fmla="*/ 896 w 896"/>
                <a:gd name="T174" fmla="*/ 856 h 8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6" h="856">
                  <a:moveTo>
                    <a:pt x="0" y="0"/>
                  </a:moveTo>
                  <a:lnTo>
                    <a:pt x="5" y="9"/>
                  </a:lnTo>
                  <a:lnTo>
                    <a:pt x="9" y="17"/>
                  </a:lnTo>
                  <a:lnTo>
                    <a:pt x="14" y="26"/>
                  </a:lnTo>
                  <a:lnTo>
                    <a:pt x="18" y="34"/>
                  </a:lnTo>
                  <a:lnTo>
                    <a:pt x="23" y="43"/>
                  </a:lnTo>
                  <a:lnTo>
                    <a:pt x="27" y="51"/>
                  </a:lnTo>
                  <a:lnTo>
                    <a:pt x="32" y="60"/>
                  </a:lnTo>
                  <a:lnTo>
                    <a:pt x="36" y="68"/>
                  </a:lnTo>
                  <a:lnTo>
                    <a:pt x="40" y="77"/>
                  </a:lnTo>
                  <a:lnTo>
                    <a:pt x="44" y="86"/>
                  </a:lnTo>
                  <a:lnTo>
                    <a:pt x="49" y="94"/>
                  </a:lnTo>
                  <a:lnTo>
                    <a:pt x="53" y="103"/>
                  </a:lnTo>
                  <a:lnTo>
                    <a:pt x="58" y="110"/>
                  </a:lnTo>
                  <a:lnTo>
                    <a:pt x="62" y="118"/>
                  </a:lnTo>
                  <a:lnTo>
                    <a:pt x="67" y="127"/>
                  </a:lnTo>
                  <a:lnTo>
                    <a:pt x="71" y="136"/>
                  </a:lnTo>
                  <a:lnTo>
                    <a:pt x="76" y="144"/>
                  </a:lnTo>
                  <a:lnTo>
                    <a:pt x="81" y="153"/>
                  </a:lnTo>
                  <a:lnTo>
                    <a:pt x="85" y="160"/>
                  </a:lnTo>
                  <a:lnTo>
                    <a:pt x="90" y="169"/>
                  </a:lnTo>
                  <a:lnTo>
                    <a:pt x="94" y="177"/>
                  </a:lnTo>
                  <a:lnTo>
                    <a:pt x="99" y="186"/>
                  </a:lnTo>
                  <a:lnTo>
                    <a:pt x="103" y="193"/>
                  </a:lnTo>
                  <a:lnTo>
                    <a:pt x="108" y="202"/>
                  </a:lnTo>
                  <a:lnTo>
                    <a:pt x="112" y="209"/>
                  </a:lnTo>
                  <a:lnTo>
                    <a:pt x="117" y="217"/>
                  </a:lnTo>
                  <a:lnTo>
                    <a:pt x="121" y="226"/>
                  </a:lnTo>
                  <a:lnTo>
                    <a:pt x="125" y="233"/>
                  </a:lnTo>
                  <a:lnTo>
                    <a:pt x="129" y="242"/>
                  </a:lnTo>
                  <a:lnTo>
                    <a:pt x="134" y="249"/>
                  </a:lnTo>
                  <a:lnTo>
                    <a:pt x="138" y="258"/>
                  </a:lnTo>
                  <a:lnTo>
                    <a:pt x="143" y="265"/>
                  </a:lnTo>
                  <a:lnTo>
                    <a:pt x="147" y="274"/>
                  </a:lnTo>
                  <a:lnTo>
                    <a:pt x="152" y="281"/>
                  </a:lnTo>
                  <a:lnTo>
                    <a:pt x="157" y="288"/>
                  </a:lnTo>
                  <a:lnTo>
                    <a:pt x="161" y="296"/>
                  </a:lnTo>
                  <a:lnTo>
                    <a:pt x="166" y="304"/>
                  </a:lnTo>
                  <a:lnTo>
                    <a:pt x="170" y="311"/>
                  </a:lnTo>
                  <a:lnTo>
                    <a:pt x="175" y="319"/>
                  </a:lnTo>
                  <a:lnTo>
                    <a:pt x="179" y="326"/>
                  </a:lnTo>
                  <a:lnTo>
                    <a:pt x="184" y="333"/>
                  </a:lnTo>
                  <a:lnTo>
                    <a:pt x="188" y="341"/>
                  </a:lnTo>
                  <a:lnTo>
                    <a:pt x="193" y="348"/>
                  </a:lnTo>
                  <a:lnTo>
                    <a:pt x="196" y="355"/>
                  </a:lnTo>
                  <a:lnTo>
                    <a:pt x="201" y="363"/>
                  </a:lnTo>
                  <a:lnTo>
                    <a:pt x="205" y="369"/>
                  </a:lnTo>
                  <a:lnTo>
                    <a:pt x="210" y="376"/>
                  </a:lnTo>
                  <a:lnTo>
                    <a:pt x="214" y="384"/>
                  </a:lnTo>
                  <a:lnTo>
                    <a:pt x="219" y="391"/>
                  </a:lnTo>
                  <a:lnTo>
                    <a:pt x="223" y="397"/>
                  </a:lnTo>
                  <a:lnTo>
                    <a:pt x="228" y="404"/>
                  </a:lnTo>
                  <a:lnTo>
                    <a:pt x="233" y="412"/>
                  </a:lnTo>
                  <a:lnTo>
                    <a:pt x="237" y="418"/>
                  </a:lnTo>
                  <a:lnTo>
                    <a:pt x="242" y="424"/>
                  </a:lnTo>
                  <a:lnTo>
                    <a:pt x="246" y="431"/>
                  </a:lnTo>
                  <a:lnTo>
                    <a:pt x="251" y="437"/>
                  </a:lnTo>
                  <a:lnTo>
                    <a:pt x="255" y="443"/>
                  </a:lnTo>
                  <a:lnTo>
                    <a:pt x="260" y="451"/>
                  </a:lnTo>
                  <a:lnTo>
                    <a:pt x="264" y="457"/>
                  </a:lnTo>
                  <a:lnTo>
                    <a:pt x="269" y="463"/>
                  </a:lnTo>
                  <a:lnTo>
                    <a:pt x="272" y="469"/>
                  </a:lnTo>
                  <a:lnTo>
                    <a:pt x="277" y="475"/>
                  </a:lnTo>
                  <a:lnTo>
                    <a:pt x="281" y="482"/>
                  </a:lnTo>
                  <a:lnTo>
                    <a:pt x="286" y="489"/>
                  </a:lnTo>
                  <a:lnTo>
                    <a:pt x="290" y="493"/>
                  </a:lnTo>
                  <a:lnTo>
                    <a:pt x="295" y="500"/>
                  </a:lnTo>
                  <a:lnTo>
                    <a:pt x="299" y="506"/>
                  </a:lnTo>
                  <a:lnTo>
                    <a:pt x="304" y="512"/>
                  </a:lnTo>
                  <a:lnTo>
                    <a:pt x="309" y="517"/>
                  </a:lnTo>
                  <a:lnTo>
                    <a:pt x="313" y="523"/>
                  </a:lnTo>
                  <a:lnTo>
                    <a:pt x="318" y="529"/>
                  </a:lnTo>
                  <a:lnTo>
                    <a:pt x="322" y="534"/>
                  </a:lnTo>
                  <a:lnTo>
                    <a:pt x="327" y="540"/>
                  </a:lnTo>
                  <a:lnTo>
                    <a:pt x="331" y="545"/>
                  </a:lnTo>
                  <a:lnTo>
                    <a:pt x="336" y="551"/>
                  </a:lnTo>
                  <a:lnTo>
                    <a:pt x="340" y="556"/>
                  </a:lnTo>
                  <a:lnTo>
                    <a:pt x="345" y="561"/>
                  </a:lnTo>
                  <a:lnTo>
                    <a:pt x="349" y="567"/>
                  </a:lnTo>
                  <a:lnTo>
                    <a:pt x="354" y="572"/>
                  </a:lnTo>
                  <a:lnTo>
                    <a:pt x="358" y="577"/>
                  </a:lnTo>
                  <a:lnTo>
                    <a:pt x="363" y="581"/>
                  </a:lnTo>
                  <a:lnTo>
                    <a:pt x="366" y="586"/>
                  </a:lnTo>
                  <a:lnTo>
                    <a:pt x="371" y="591"/>
                  </a:lnTo>
                  <a:lnTo>
                    <a:pt x="375" y="596"/>
                  </a:lnTo>
                  <a:lnTo>
                    <a:pt x="380" y="601"/>
                  </a:lnTo>
                  <a:lnTo>
                    <a:pt x="385" y="605"/>
                  </a:lnTo>
                  <a:lnTo>
                    <a:pt x="389" y="609"/>
                  </a:lnTo>
                  <a:lnTo>
                    <a:pt x="394" y="614"/>
                  </a:lnTo>
                  <a:lnTo>
                    <a:pt x="398" y="619"/>
                  </a:lnTo>
                  <a:lnTo>
                    <a:pt x="403" y="623"/>
                  </a:lnTo>
                  <a:lnTo>
                    <a:pt x="407" y="628"/>
                  </a:lnTo>
                  <a:lnTo>
                    <a:pt x="412" y="633"/>
                  </a:lnTo>
                  <a:lnTo>
                    <a:pt x="416" y="636"/>
                  </a:lnTo>
                  <a:lnTo>
                    <a:pt x="421" y="641"/>
                  </a:lnTo>
                  <a:lnTo>
                    <a:pt x="425" y="645"/>
                  </a:lnTo>
                  <a:lnTo>
                    <a:pt x="430" y="649"/>
                  </a:lnTo>
                  <a:lnTo>
                    <a:pt x="434" y="652"/>
                  </a:lnTo>
                  <a:lnTo>
                    <a:pt x="438" y="657"/>
                  </a:lnTo>
                  <a:lnTo>
                    <a:pt x="442" y="661"/>
                  </a:lnTo>
                  <a:lnTo>
                    <a:pt x="447" y="664"/>
                  </a:lnTo>
                  <a:lnTo>
                    <a:pt x="451" y="668"/>
                  </a:lnTo>
                  <a:lnTo>
                    <a:pt x="456" y="672"/>
                  </a:lnTo>
                  <a:lnTo>
                    <a:pt x="461" y="675"/>
                  </a:lnTo>
                  <a:lnTo>
                    <a:pt x="465" y="855"/>
                  </a:lnTo>
                  <a:lnTo>
                    <a:pt x="470" y="855"/>
                  </a:lnTo>
                  <a:lnTo>
                    <a:pt x="474" y="855"/>
                  </a:lnTo>
                  <a:lnTo>
                    <a:pt x="479" y="855"/>
                  </a:lnTo>
                  <a:lnTo>
                    <a:pt x="483" y="855"/>
                  </a:lnTo>
                  <a:lnTo>
                    <a:pt x="488" y="855"/>
                  </a:lnTo>
                  <a:lnTo>
                    <a:pt x="492" y="855"/>
                  </a:lnTo>
                  <a:lnTo>
                    <a:pt x="497" y="855"/>
                  </a:lnTo>
                  <a:lnTo>
                    <a:pt x="501" y="855"/>
                  </a:lnTo>
                  <a:lnTo>
                    <a:pt x="506" y="855"/>
                  </a:lnTo>
                  <a:lnTo>
                    <a:pt x="509" y="855"/>
                  </a:lnTo>
                  <a:lnTo>
                    <a:pt x="514" y="855"/>
                  </a:lnTo>
                  <a:lnTo>
                    <a:pt x="518" y="855"/>
                  </a:lnTo>
                  <a:lnTo>
                    <a:pt x="523" y="855"/>
                  </a:lnTo>
                  <a:lnTo>
                    <a:pt x="527" y="855"/>
                  </a:lnTo>
                  <a:lnTo>
                    <a:pt x="532" y="855"/>
                  </a:lnTo>
                  <a:lnTo>
                    <a:pt x="537" y="855"/>
                  </a:lnTo>
                  <a:lnTo>
                    <a:pt x="541" y="855"/>
                  </a:lnTo>
                  <a:lnTo>
                    <a:pt x="546" y="855"/>
                  </a:lnTo>
                  <a:lnTo>
                    <a:pt x="550" y="855"/>
                  </a:lnTo>
                  <a:lnTo>
                    <a:pt x="555" y="855"/>
                  </a:lnTo>
                  <a:lnTo>
                    <a:pt x="559" y="855"/>
                  </a:lnTo>
                  <a:lnTo>
                    <a:pt x="564" y="855"/>
                  </a:lnTo>
                  <a:lnTo>
                    <a:pt x="568" y="855"/>
                  </a:lnTo>
                  <a:lnTo>
                    <a:pt x="573" y="855"/>
                  </a:lnTo>
                  <a:lnTo>
                    <a:pt x="577" y="855"/>
                  </a:lnTo>
                  <a:lnTo>
                    <a:pt x="582" y="855"/>
                  </a:lnTo>
                  <a:lnTo>
                    <a:pt x="586" y="855"/>
                  </a:lnTo>
                  <a:lnTo>
                    <a:pt x="591" y="855"/>
                  </a:lnTo>
                  <a:lnTo>
                    <a:pt x="594" y="855"/>
                  </a:lnTo>
                  <a:lnTo>
                    <a:pt x="599" y="855"/>
                  </a:lnTo>
                  <a:lnTo>
                    <a:pt x="603" y="855"/>
                  </a:lnTo>
                  <a:lnTo>
                    <a:pt x="608" y="855"/>
                  </a:lnTo>
                  <a:lnTo>
                    <a:pt x="613" y="855"/>
                  </a:lnTo>
                  <a:lnTo>
                    <a:pt x="617" y="855"/>
                  </a:lnTo>
                  <a:lnTo>
                    <a:pt x="622" y="855"/>
                  </a:lnTo>
                  <a:lnTo>
                    <a:pt x="626" y="855"/>
                  </a:lnTo>
                  <a:lnTo>
                    <a:pt x="631" y="855"/>
                  </a:lnTo>
                  <a:lnTo>
                    <a:pt x="635" y="855"/>
                  </a:lnTo>
                  <a:lnTo>
                    <a:pt x="640" y="855"/>
                  </a:lnTo>
                  <a:lnTo>
                    <a:pt x="644" y="855"/>
                  </a:lnTo>
                  <a:lnTo>
                    <a:pt x="649" y="855"/>
                  </a:lnTo>
                  <a:lnTo>
                    <a:pt x="653" y="855"/>
                  </a:lnTo>
                  <a:lnTo>
                    <a:pt x="658" y="855"/>
                  </a:lnTo>
                  <a:lnTo>
                    <a:pt x="662" y="855"/>
                  </a:lnTo>
                  <a:lnTo>
                    <a:pt x="667" y="855"/>
                  </a:lnTo>
                  <a:lnTo>
                    <a:pt x="672" y="855"/>
                  </a:lnTo>
                  <a:lnTo>
                    <a:pt x="676" y="855"/>
                  </a:lnTo>
                  <a:lnTo>
                    <a:pt x="679" y="855"/>
                  </a:lnTo>
                  <a:lnTo>
                    <a:pt x="684" y="855"/>
                  </a:lnTo>
                  <a:lnTo>
                    <a:pt x="689" y="855"/>
                  </a:lnTo>
                  <a:lnTo>
                    <a:pt x="693" y="855"/>
                  </a:lnTo>
                  <a:lnTo>
                    <a:pt x="698" y="855"/>
                  </a:lnTo>
                  <a:lnTo>
                    <a:pt x="702" y="855"/>
                  </a:lnTo>
                  <a:lnTo>
                    <a:pt x="707" y="855"/>
                  </a:lnTo>
                  <a:lnTo>
                    <a:pt x="711" y="855"/>
                  </a:lnTo>
                  <a:lnTo>
                    <a:pt x="716" y="855"/>
                  </a:lnTo>
                  <a:lnTo>
                    <a:pt x="720" y="855"/>
                  </a:lnTo>
                  <a:lnTo>
                    <a:pt x="725" y="855"/>
                  </a:lnTo>
                  <a:lnTo>
                    <a:pt x="729" y="855"/>
                  </a:lnTo>
                  <a:lnTo>
                    <a:pt x="734" y="855"/>
                  </a:lnTo>
                  <a:lnTo>
                    <a:pt x="738" y="855"/>
                  </a:lnTo>
                  <a:lnTo>
                    <a:pt x="743" y="855"/>
                  </a:lnTo>
                  <a:lnTo>
                    <a:pt x="748" y="855"/>
                  </a:lnTo>
                  <a:lnTo>
                    <a:pt x="751" y="855"/>
                  </a:lnTo>
                  <a:lnTo>
                    <a:pt x="755" y="855"/>
                  </a:lnTo>
                  <a:lnTo>
                    <a:pt x="760" y="855"/>
                  </a:lnTo>
                  <a:lnTo>
                    <a:pt x="765" y="855"/>
                  </a:lnTo>
                  <a:lnTo>
                    <a:pt x="769" y="855"/>
                  </a:lnTo>
                  <a:lnTo>
                    <a:pt x="774" y="855"/>
                  </a:lnTo>
                  <a:lnTo>
                    <a:pt x="778" y="855"/>
                  </a:lnTo>
                  <a:lnTo>
                    <a:pt x="783" y="855"/>
                  </a:lnTo>
                  <a:lnTo>
                    <a:pt x="787" y="855"/>
                  </a:lnTo>
                  <a:lnTo>
                    <a:pt x="792" y="855"/>
                  </a:lnTo>
                  <a:lnTo>
                    <a:pt x="796" y="855"/>
                  </a:lnTo>
                  <a:lnTo>
                    <a:pt x="801" y="855"/>
                  </a:lnTo>
                  <a:lnTo>
                    <a:pt x="805" y="855"/>
                  </a:lnTo>
                  <a:lnTo>
                    <a:pt x="810" y="855"/>
                  </a:lnTo>
                  <a:lnTo>
                    <a:pt x="814" y="855"/>
                  </a:lnTo>
                  <a:lnTo>
                    <a:pt x="819" y="855"/>
                  </a:lnTo>
                  <a:lnTo>
                    <a:pt x="824" y="855"/>
                  </a:lnTo>
                  <a:lnTo>
                    <a:pt x="827" y="855"/>
                  </a:lnTo>
                  <a:lnTo>
                    <a:pt x="831" y="855"/>
                  </a:lnTo>
                  <a:lnTo>
                    <a:pt x="836" y="855"/>
                  </a:lnTo>
                  <a:lnTo>
                    <a:pt x="841" y="855"/>
                  </a:lnTo>
                  <a:lnTo>
                    <a:pt x="845" y="855"/>
                  </a:lnTo>
                  <a:lnTo>
                    <a:pt x="850" y="855"/>
                  </a:lnTo>
                  <a:lnTo>
                    <a:pt x="854" y="855"/>
                  </a:lnTo>
                  <a:lnTo>
                    <a:pt x="859" y="855"/>
                  </a:lnTo>
                  <a:lnTo>
                    <a:pt x="863" y="855"/>
                  </a:lnTo>
                  <a:lnTo>
                    <a:pt x="868" y="855"/>
                  </a:lnTo>
                  <a:lnTo>
                    <a:pt x="872" y="855"/>
                  </a:lnTo>
                  <a:lnTo>
                    <a:pt x="877" y="855"/>
                  </a:lnTo>
                  <a:lnTo>
                    <a:pt x="881" y="855"/>
                  </a:lnTo>
                  <a:lnTo>
                    <a:pt x="886" y="855"/>
                  </a:lnTo>
                  <a:lnTo>
                    <a:pt x="890" y="855"/>
                  </a:lnTo>
                  <a:lnTo>
                    <a:pt x="895" y="855"/>
                  </a:lnTo>
                  <a:lnTo>
                    <a:pt x="890" y="855"/>
                  </a:lnTo>
                  <a:lnTo>
                    <a:pt x="886" y="855"/>
                  </a:lnTo>
                  <a:lnTo>
                    <a:pt x="881" y="855"/>
                  </a:lnTo>
                  <a:lnTo>
                    <a:pt x="877" y="855"/>
                  </a:lnTo>
                  <a:lnTo>
                    <a:pt x="872" y="855"/>
                  </a:lnTo>
                  <a:lnTo>
                    <a:pt x="868" y="855"/>
                  </a:lnTo>
                  <a:lnTo>
                    <a:pt x="863" y="855"/>
                  </a:lnTo>
                  <a:lnTo>
                    <a:pt x="859" y="855"/>
                  </a:lnTo>
                  <a:lnTo>
                    <a:pt x="854" y="855"/>
                  </a:lnTo>
                  <a:lnTo>
                    <a:pt x="850" y="855"/>
                  </a:lnTo>
                  <a:lnTo>
                    <a:pt x="845" y="855"/>
                  </a:lnTo>
                  <a:lnTo>
                    <a:pt x="841" y="855"/>
                  </a:lnTo>
                  <a:lnTo>
                    <a:pt x="836" y="855"/>
                  </a:lnTo>
                  <a:lnTo>
                    <a:pt x="831" y="855"/>
                  </a:lnTo>
                  <a:lnTo>
                    <a:pt x="827" y="855"/>
                  </a:lnTo>
                  <a:lnTo>
                    <a:pt x="824" y="855"/>
                  </a:lnTo>
                  <a:lnTo>
                    <a:pt x="819" y="855"/>
                  </a:lnTo>
                  <a:lnTo>
                    <a:pt x="814" y="855"/>
                  </a:lnTo>
                  <a:lnTo>
                    <a:pt x="810" y="855"/>
                  </a:lnTo>
                  <a:lnTo>
                    <a:pt x="805" y="855"/>
                  </a:lnTo>
                  <a:lnTo>
                    <a:pt x="801" y="855"/>
                  </a:lnTo>
                  <a:lnTo>
                    <a:pt x="796" y="855"/>
                  </a:lnTo>
                  <a:lnTo>
                    <a:pt x="792" y="855"/>
                  </a:lnTo>
                  <a:lnTo>
                    <a:pt x="787" y="855"/>
                  </a:lnTo>
                  <a:lnTo>
                    <a:pt x="783" y="855"/>
                  </a:lnTo>
                  <a:lnTo>
                    <a:pt x="778" y="855"/>
                  </a:lnTo>
                  <a:lnTo>
                    <a:pt x="774" y="855"/>
                  </a:lnTo>
                  <a:lnTo>
                    <a:pt x="769" y="855"/>
                  </a:lnTo>
                  <a:lnTo>
                    <a:pt x="765" y="855"/>
                  </a:lnTo>
                  <a:lnTo>
                    <a:pt x="760" y="855"/>
                  </a:lnTo>
                  <a:lnTo>
                    <a:pt x="755" y="855"/>
                  </a:lnTo>
                  <a:lnTo>
                    <a:pt x="751" y="855"/>
                  </a:lnTo>
                  <a:lnTo>
                    <a:pt x="748" y="855"/>
                  </a:lnTo>
                  <a:lnTo>
                    <a:pt x="743" y="855"/>
                  </a:lnTo>
                  <a:lnTo>
                    <a:pt x="738" y="855"/>
                  </a:lnTo>
                  <a:lnTo>
                    <a:pt x="734" y="855"/>
                  </a:lnTo>
                  <a:lnTo>
                    <a:pt x="729" y="855"/>
                  </a:lnTo>
                  <a:lnTo>
                    <a:pt x="725" y="855"/>
                  </a:lnTo>
                  <a:lnTo>
                    <a:pt x="720" y="855"/>
                  </a:lnTo>
                  <a:lnTo>
                    <a:pt x="716" y="855"/>
                  </a:lnTo>
                  <a:lnTo>
                    <a:pt x="711" y="855"/>
                  </a:lnTo>
                  <a:lnTo>
                    <a:pt x="707" y="855"/>
                  </a:lnTo>
                  <a:lnTo>
                    <a:pt x="702" y="855"/>
                  </a:lnTo>
                  <a:lnTo>
                    <a:pt x="698" y="855"/>
                  </a:lnTo>
                  <a:lnTo>
                    <a:pt x="693" y="855"/>
                  </a:lnTo>
                  <a:lnTo>
                    <a:pt x="689" y="855"/>
                  </a:lnTo>
                  <a:lnTo>
                    <a:pt x="684" y="855"/>
                  </a:lnTo>
                  <a:lnTo>
                    <a:pt x="679" y="855"/>
                  </a:lnTo>
                  <a:lnTo>
                    <a:pt x="676" y="855"/>
                  </a:lnTo>
                  <a:lnTo>
                    <a:pt x="672" y="855"/>
                  </a:lnTo>
                  <a:lnTo>
                    <a:pt x="667" y="855"/>
                  </a:lnTo>
                  <a:lnTo>
                    <a:pt x="662" y="855"/>
                  </a:lnTo>
                  <a:lnTo>
                    <a:pt x="658" y="855"/>
                  </a:lnTo>
                  <a:lnTo>
                    <a:pt x="653" y="855"/>
                  </a:lnTo>
                  <a:lnTo>
                    <a:pt x="649" y="855"/>
                  </a:lnTo>
                  <a:lnTo>
                    <a:pt x="644" y="855"/>
                  </a:lnTo>
                  <a:lnTo>
                    <a:pt x="640" y="855"/>
                  </a:lnTo>
                  <a:lnTo>
                    <a:pt x="635" y="855"/>
                  </a:lnTo>
                  <a:lnTo>
                    <a:pt x="631" y="855"/>
                  </a:lnTo>
                  <a:lnTo>
                    <a:pt x="626" y="855"/>
                  </a:lnTo>
                  <a:lnTo>
                    <a:pt x="622" y="855"/>
                  </a:lnTo>
                  <a:lnTo>
                    <a:pt x="617" y="855"/>
                  </a:lnTo>
                  <a:lnTo>
                    <a:pt x="613" y="855"/>
                  </a:lnTo>
                  <a:lnTo>
                    <a:pt x="608" y="855"/>
                  </a:lnTo>
                  <a:lnTo>
                    <a:pt x="603" y="855"/>
                  </a:lnTo>
                  <a:lnTo>
                    <a:pt x="599" y="855"/>
                  </a:lnTo>
                  <a:lnTo>
                    <a:pt x="594" y="855"/>
                  </a:lnTo>
                  <a:lnTo>
                    <a:pt x="591" y="855"/>
                  </a:lnTo>
                  <a:lnTo>
                    <a:pt x="586" y="855"/>
                  </a:lnTo>
                  <a:lnTo>
                    <a:pt x="582" y="855"/>
                  </a:lnTo>
                  <a:lnTo>
                    <a:pt x="577" y="855"/>
                  </a:lnTo>
                  <a:lnTo>
                    <a:pt x="573" y="855"/>
                  </a:lnTo>
                  <a:lnTo>
                    <a:pt x="568" y="855"/>
                  </a:lnTo>
                  <a:lnTo>
                    <a:pt x="564" y="855"/>
                  </a:lnTo>
                  <a:lnTo>
                    <a:pt x="559" y="855"/>
                  </a:lnTo>
                  <a:lnTo>
                    <a:pt x="555" y="855"/>
                  </a:lnTo>
                  <a:lnTo>
                    <a:pt x="550" y="855"/>
                  </a:lnTo>
                  <a:lnTo>
                    <a:pt x="546" y="855"/>
                  </a:lnTo>
                  <a:lnTo>
                    <a:pt x="541" y="855"/>
                  </a:lnTo>
                  <a:lnTo>
                    <a:pt x="537" y="855"/>
                  </a:lnTo>
                  <a:lnTo>
                    <a:pt x="532" y="855"/>
                  </a:lnTo>
                  <a:lnTo>
                    <a:pt x="527" y="855"/>
                  </a:lnTo>
                  <a:lnTo>
                    <a:pt x="523" y="855"/>
                  </a:lnTo>
                  <a:lnTo>
                    <a:pt x="518" y="855"/>
                  </a:lnTo>
                  <a:lnTo>
                    <a:pt x="514" y="855"/>
                  </a:lnTo>
                  <a:lnTo>
                    <a:pt x="509" y="855"/>
                  </a:lnTo>
                  <a:lnTo>
                    <a:pt x="506" y="855"/>
                  </a:lnTo>
                  <a:lnTo>
                    <a:pt x="501" y="855"/>
                  </a:lnTo>
                  <a:lnTo>
                    <a:pt x="497" y="855"/>
                  </a:lnTo>
                  <a:lnTo>
                    <a:pt x="492" y="855"/>
                  </a:lnTo>
                  <a:lnTo>
                    <a:pt x="488" y="855"/>
                  </a:lnTo>
                  <a:lnTo>
                    <a:pt x="483" y="855"/>
                  </a:lnTo>
                  <a:lnTo>
                    <a:pt x="479" y="855"/>
                  </a:lnTo>
                  <a:lnTo>
                    <a:pt x="474" y="855"/>
                  </a:lnTo>
                  <a:lnTo>
                    <a:pt x="470" y="855"/>
                  </a:lnTo>
                  <a:lnTo>
                    <a:pt x="465" y="855"/>
                  </a:lnTo>
                  <a:lnTo>
                    <a:pt x="461" y="855"/>
                  </a:lnTo>
                  <a:lnTo>
                    <a:pt x="456" y="855"/>
                  </a:lnTo>
                  <a:lnTo>
                    <a:pt x="451" y="855"/>
                  </a:lnTo>
                  <a:lnTo>
                    <a:pt x="447" y="855"/>
                  </a:lnTo>
                  <a:lnTo>
                    <a:pt x="442" y="855"/>
                  </a:lnTo>
                  <a:lnTo>
                    <a:pt x="438" y="855"/>
                  </a:lnTo>
                  <a:lnTo>
                    <a:pt x="434" y="855"/>
                  </a:lnTo>
                  <a:lnTo>
                    <a:pt x="430" y="855"/>
                  </a:lnTo>
                  <a:lnTo>
                    <a:pt x="425" y="855"/>
                  </a:lnTo>
                  <a:lnTo>
                    <a:pt x="421" y="855"/>
                  </a:lnTo>
                  <a:lnTo>
                    <a:pt x="416" y="855"/>
                  </a:lnTo>
                  <a:lnTo>
                    <a:pt x="412" y="855"/>
                  </a:lnTo>
                  <a:lnTo>
                    <a:pt x="407" y="855"/>
                  </a:lnTo>
                  <a:lnTo>
                    <a:pt x="403" y="855"/>
                  </a:lnTo>
                  <a:lnTo>
                    <a:pt x="398" y="855"/>
                  </a:lnTo>
                  <a:lnTo>
                    <a:pt x="394" y="855"/>
                  </a:lnTo>
                  <a:lnTo>
                    <a:pt x="389" y="855"/>
                  </a:lnTo>
                  <a:lnTo>
                    <a:pt x="385" y="855"/>
                  </a:lnTo>
                  <a:lnTo>
                    <a:pt x="380" y="855"/>
                  </a:lnTo>
                  <a:lnTo>
                    <a:pt x="375" y="855"/>
                  </a:lnTo>
                  <a:lnTo>
                    <a:pt x="371" y="855"/>
                  </a:lnTo>
                  <a:lnTo>
                    <a:pt x="366" y="855"/>
                  </a:lnTo>
                  <a:lnTo>
                    <a:pt x="363" y="855"/>
                  </a:lnTo>
                  <a:lnTo>
                    <a:pt x="358" y="855"/>
                  </a:lnTo>
                  <a:lnTo>
                    <a:pt x="354" y="855"/>
                  </a:lnTo>
                  <a:lnTo>
                    <a:pt x="349" y="855"/>
                  </a:lnTo>
                  <a:lnTo>
                    <a:pt x="345" y="855"/>
                  </a:lnTo>
                  <a:lnTo>
                    <a:pt x="340" y="855"/>
                  </a:lnTo>
                  <a:lnTo>
                    <a:pt x="336" y="855"/>
                  </a:lnTo>
                  <a:lnTo>
                    <a:pt x="331" y="855"/>
                  </a:lnTo>
                  <a:lnTo>
                    <a:pt x="327" y="855"/>
                  </a:lnTo>
                  <a:lnTo>
                    <a:pt x="322" y="855"/>
                  </a:lnTo>
                  <a:lnTo>
                    <a:pt x="318" y="855"/>
                  </a:lnTo>
                  <a:lnTo>
                    <a:pt x="313" y="855"/>
                  </a:lnTo>
                  <a:lnTo>
                    <a:pt x="309" y="855"/>
                  </a:lnTo>
                  <a:lnTo>
                    <a:pt x="304" y="855"/>
                  </a:lnTo>
                  <a:lnTo>
                    <a:pt x="299" y="855"/>
                  </a:lnTo>
                  <a:lnTo>
                    <a:pt x="295" y="855"/>
                  </a:lnTo>
                  <a:lnTo>
                    <a:pt x="290" y="855"/>
                  </a:lnTo>
                  <a:lnTo>
                    <a:pt x="286" y="855"/>
                  </a:lnTo>
                  <a:lnTo>
                    <a:pt x="281" y="855"/>
                  </a:lnTo>
                  <a:lnTo>
                    <a:pt x="277" y="855"/>
                  </a:lnTo>
                  <a:lnTo>
                    <a:pt x="272" y="855"/>
                  </a:lnTo>
                  <a:lnTo>
                    <a:pt x="269" y="855"/>
                  </a:lnTo>
                  <a:lnTo>
                    <a:pt x="264" y="855"/>
                  </a:lnTo>
                  <a:lnTo>
                    <a:pt x="260" y="855"/>
                  </a:lnTo>
                  <a:lnTo>
                    <a:pt x="255" y="855"/>
                  </a:lnTo>
                  <a:lnTo>
                    <a:pt x="251" y="855"/>
                  </a:lnTo>
                  <a:lnTo>
                    <a:pt x="246" y="855"/>
                  </a:lnTo>
                  <a:lnTo>
                    <a:pt x="242" y="855"/>
                  </a:lnTo>
                  <a:lnTo>
                    <a:pt x="237" y="855"/>
                  </a:lnTo>
                  <a:lnTo>
                    <a:pt x="233" y="855"/>
                  </a:lnTo>
                  <a:lnTo>
                    <a:pt x="228" y="855"/>
                  </a:lnTo>
                  <a:lnTo>
                    <a:pt x="223" y="855"/>
                  </a:lnTo>
                  <a:lnTo>
                    <a:pt x="219" y="855"/>
                  </a:lnTo>
                  <a:lnTo>
                    <a:pt x="214" y="855"/>
                  </a:lnTo>
                  <a:lnTo>
                    <a:pt x="210" y="855"/>
                  </a:lnTo>
                  <a:lnTo>
                    <a:pt x="205" y="855"/>
                  </a:lnTo>
                  <a:lnTo>
                    <a:pt x="201" y="855"/>
                  </a:lnTo>
                  <a:lnTo>
                    <a:pt x="196" y="855"/>
                  </a:lnTo>
                  <a:lnTo>
                    <a:pt x="193" y="855"/>
                  </a:lnTo>
                  <a:lnTo>
                    <a:pt x="188" y="855"/>
                  </a:lnTo>
                  <a:lnTo>
                    <a:pt x="184" y="855"/>
                  </a:lnTo>
                  <a:lnTo>
                    <a:pt x="179" y="855"/>
                  </a:lnTo>
                  <a:lnTo>
                    <a:pt x="175" y="855"/>
                  </a:lnTo>
                  <a:lnTo>
                    <a:pt x="170" y="855"/>
                  </a:lnTo>
                  <a:lnTo>
                    <a:pt x="166" y="855"/>
                  </a:lnTo>
                  <a:lnTo>
                    <a:pt x="161" y="855"/>
                  </a:lnTo>
                  <a:lnTo>
                    <a:pt x="157" y="855"/>
                  </a:lnTo>
                  <a:lnTo>
                    <a:pt x="152" y="855"/>
                  </a:lnTo>
                  <a:lnTo>
                    <a:pt x="147" y="855"/>
                  </a:lnTo>
                  <a:lnTo>
                    <a:pt x="143" y="855"/>
                  </a:lnTo>
                  <a:lnTo>
                    <a:pt x="138" y="855"/>
                  </a:lnTo>
                  <a:lnTo>
                    <a:pt x="134" y="855"/>
                  </a:lnTo>
                  <a:lnTo>
                    <a:pt x="129" y="855"/>
                  </a:lnTo>
                  <a:lnTo>
                    <a:pt x="125" y="855"/>
                  </a:lnTo>
                  <a:lnTo>
                    <a:pt x="121" y="855"/>
                  </a:lnTo>
                  <a:lnTo>
                    <a:pt x="117" y="855"/>
                  </a:lnTo>
                  <a:lnTo>
                    <a:pt x="112" y="855"/>
                  </a:lnTo>
                  <a:lnTo>
                    <a:pt x="108" y="855"/>
                  </a:lnTo>
                  <a:lnTo>
                    <a:pt x="103" y="855"/>
                  </a:lnTo>
                  <a:lnTo>
                    <a:pt x="99" y="855"/>
                  </a:lnTo>
                  <a:lnTo>
                    <a:pt x="94" y="855"/>
                  </a:lnTo>
                  <a:lnTo>
                    <a:pt x="90" y="855"/>
                  </a:lnTo>
                  <a:lnTo>
                    <a:pt x="85" y="855"/>
                  </a:lnTo>
                  <a:lnTo>
                    <a:pt x="81" y="855"/>
                  </a:lnTo>
                  <a:lnTo>
                    <a:pt x="76" y="855"/>
                  </a:lnTo>
                  <a:lnTo>
                    <a:pt x="71" y="855"/>
                  </a:lnTo>
                  <a:lnTo>
                    <a:pt x="67" y="855"/>
                  </a:lnTo>
                  <a:lnTo>
                    <a:pt x="62" y="855"/>
                  </a:lnTo>
                  <a:lnTo>
                    <a:pt x="58" y="855"/>
                  </a:lnTo>
                  <a:lnTo>
                    <a:pt x="53" y="855"/>
                  </a:lnTo>
                  <a:lnTo>
                    <a:pt x="49" y="855"/>
                  </a:lnTo>
                  <a:lnTo>
                    <a:pt x="44" y="855"/>
                  </a:lnTo>
                  <a:lnTo>
                    <a:pt x="40" y="855"/>
                  </a:lnTo>
                  <a:lnTo>
                    <a:pt x="36" y="855"/>
                  </a:lnTo>
                  <a:lnTo>
                    <a:pt x="32" y="855"/>
                  </a:lnTo>
                  <a:lnTo>
                    <a:pt x="27" y="855"/>
                  </a:lnTo>
                  <a:lnTo>
                    <a:pt x="23" y="855"/>
                  </a:lnTo>
                  <a:lnTo>
                    <a:pt x="18" y="855"/>
                  </a:lnTo>
                  <a:lnTo>
                    <a:pt x="14" y="855"/>
                  </a:lnTo>
                  <a:lnTo>
                    <a:pt x="9" y="855"/>
                  </a:lnTo>
                  <a:lnTo>
                    <a:pt x="5" y="855"/>
                  </a:lnTo>
                  <a:lnTo>
                    <a:pt x="0" y="855"/>
                  </a:lnTo>
                  <a:lnTo>
                    <a:pt x="0" y="0"/>
                  </a:lnTo>
                </a:path>
              </a:pathLst>
            </a:custGeom>
            <a:solidFill>
              <a:srgbClr val="C0C0C0"/>
            </a:solidFill>
            <a:ln w="12700" cap="rnd">
              <a:noFill/>
              <a:round/>
              <a:headEnd/>
              <a:tailEnd/>
            </a:ln>
          </p:spPr>
          <p:txBody>
            <a:bodyPr/>
            <a:lstStyle/>
            <a:p>
              <a:endParaRPr lang="en-US"/>
            </a:p>
          </p:txBody>
        </p:sp>
        <p:sp>
          <p:nvSpPr>
            <p:cNvPr id="18447" name="Line 12"/>
            <p:cNvSpPr>
              <a:spLocks noChangeShapeType="1"/>
            </p:cNvSpPr>
            <p:nvPr/>
          </p:nvSpPr>
          <p:spPr bwMode="auto">
            <a:xfrm>
              <a:off x="1728" y="1472"/>
              <a:ext cx="0" cy="1403"/>
            </a:xfrm>
            <a:prstGeom prst="line">
              <a:avLst/>
            </a:prstGeom>
            <a:noFill/>
            <a:ln w="25400">
              <a:solidFill>
                <a:schemeClr val="bg2"/>
              </a:solidFill>
              <a:round/>
              <a:headEnd/>
              <a:tailEnd/>
            </a:ln>
          </p:spPr>
          <p:txBody>
            <a:bodyPr wrap="none" anchor="ctr"/>
            <a:lstStyle/>
            <a:p>
              <a:endParaRPr lang="en-US"/>
            </a:p>
          </p:txBody>
        </p:sp>
        <p:sp>
          <p:nvSpPr>
            <p:cNvPr id="18448" name="Freeform 13"/>
            <p:cNvSpPr>
              <a:spLocks/>
            </p:cNvSpPr>
            <p:nvPr/>
          </p:nvSpPr>
          <p:spPr bwMode="auto">
            <a:xfrm>
              <a:off x="387" y="2890"/>
              <a:ext cx="2242" cy="1"/>
            </a:xfrm>
            <a:custGeom>
              <a:avLst/>
              <a:gdLst>
                <a:gd name="T0" fmla="*/ 67 w 2242"/>
                <a:gd name="T1" fmla="*/ 0 h 1"/>
                <a:gd name="T2" fmla="*/ 139 w 2242"/>
                <a:gd name="T3" fmla="*/ 0 h 1"/>
                <a:gd name="T4" fmla="*/ 211 w 2242"/>
                <a:gd name="T5" fmla="*/ 0 h 1"/>
                <a:gd name="T6" fmla="*/ 283 w 2242"/>
                <a:gd name="T7" fmla="*/ 0 h 1"/>
                <a:gd name="T8" fmla="*/ 354 w 2242"/>
                <a:gd name="T9" fmla="*/ 0 h 1"/>
                <a:gd name="T10" fmla="*/ 426 w 2242"/>
                <a:gd name="T11" fmla="*/ 0 h 1"/>
                <a:gd name="T12" fmla="*/ 498 w 2242"/>
                <a:gd name="T13" fmla="*/ 0 h 1"/>
                <a:gd name="T14" fmla="*/ 570 w 2242"/>
                <a:gd name="T15" fmla="*/ 0 h 1"/>
                <a:gd name="T16" fmla="*/ 641 w 2242"/>
                <a:gd name="T17" fmla="*/ 0 h 1"/>
                <a:gd name="T18" fmla="*/ 714 w 2242"/>
                <a:gd name="T19" fmla="*/ 0 h 1"/>
                <a:gd name="T20" fmla="*/ 786 w 2242"/>
                <a:gd name="T21" fmla="*/ 0 h 1"/>
                <a:gd name="T22" fmla="*/ 858 w 2242"/>
                <a:gd name="T23" fmla="*/ 0 h 1"/>
                <a:gd name="T24" fmla="*/ 930 w 2242"/>
                <a:gd name="T25" fmla="*/ 0 h 1"/>
                <a:gd name="T26" fmla="*/ 1001 w 2242"/>
                <a:gd name="T27" fmla="*/ 0 h 1"/>
                <a:gd name="T28" fmla="*/ 1073 w 2242"/>
                <a:gd name="T29" fmla="*/ 0 h 1"/>
                <a:gd name="T30" fmla="*/ 1145 w 2242"/>
                <a:gd name="T31" fmla="*/ 0 h 1"/>
                <a:gd name="T32" fmla="*/ 1217 w 2242"/>
                <a:gd name="T33" fmla="*/ 0 h 1"/>
                <a:gd name="T34" fmla="*/ 1289 w 2242"/>
                <a:gd name="T35" fmla="*/ 0 h 1"/>
                <a:gd name="T36" fmla="*/ 1361 w 2242"/>
                <a:gd name="T37" fmla="*/ 0 h 1"/>
                <a:gd name="T38" fmla="*/ 1433 w 2242"/>
                <a:gd name="T39" fmla="*/ 0 h 1"/>
                <a:gd name="T40" fmla="*/ 1505 w 2242"/>
                <a:gd name="T41" fmla="*/ 0 h 1"/>
                <a:gd name="T42" fmla="*/ 1577 w 2242"/>
                <a:gd name="T43" fmla="*/ 0 h 1"/>
                <a:gd name="T44" fmla="*/ 1649 w 2242"/>
                <a:gd name="T45" fmla="*/ 0 h 1"/>
                <a:gd name="T46" fmla="*/ 1720 w 2242"/>
                <a:gd name="T47" fmla="*/ 0 h 1"/>
                <a:gd name="T48" fmla="*/ 1792 w 2242"/>
                <a:gd name="T49" fmla="*/ 0 h 1"/>
                <a:gd name="T50" fmla="*/ 1864 w 2242"/>
                <a:gd name="T51" fmla="*/ 0 h 1"/>
                <a:gd name="T52" fmla="*/ 1936 w 2242"/>
                <a:gd name="T53" fmla="*/ 0 h 1"/>
                <a:gd name="T54" fmla="*/ 2007 w 2242"/>
                <a:gd name="T55" fmla="*/ 0 h 1"/>
                <a:gd name="T56" fmla="*/ 2079 w 2242"/>
                <a:gd name="T57" fmla="*/ 0 h 1"/>
                <a:gd name="T58" fmla="*/ 2152 w 2242"/>
                <a:gd name="T59" fmla="*/ 0 h 1"/>
                <a:gd name="T60" fmla="*/ 2224 w 2242"/>
                <a:gd name="T61" fmla="*/ 0 h 1"/>
                <a:gd name="T62" fmla="*/ 2187 w 2242"/>
                <a:gd name="T63" fmla="*/ 0 h 1"/>
                <a:gd name="T64" fmla="*/ 2116 w 2242"/>
                <a:gd name="T65" fmla="*/ 0 h 1"/>
                <a:gd name="T66" fmla="*/ 2044 w 2242"/>
                <a:gd name="T67" fmla="*/ 0 h 1"/>
                <a:gd name="T68" fmla="*/ 1972 w 2242"/>
                <a:gd name="T69" fmla="*/ 0 h 1"/>
                <a:gd name="T70" fmla="*/ 1900 w 2242"/>
                <a:gd name="T71" fmla="*/ 0 h 1"/>
                <a:gd name="T72" fmla="*/ 1829 w 2242"/>
                <a:gd name="T73" fmla="*/ 0 h 1"/>
                <a:gd name="T74" fmla="*/ 1756 w 2242"/>
                <a:gd name="T75" fmla="*/ 0 h 1"/>
                <a:gd name="T76" fmla="*/ 1684 w 2242"/>
                <a:gd name="T77" fmla="*/ 0 h 1"/>
                <a:gd name="T78" fmla="*/ 1612 w 2242"/>
                <a:gd name="T79" fmla="*/ 0 h 1"/>
                <a:gd name="T80" fmla="*/ 1540 w 2242"/>
                <a:gd name="T81" fmla="*/ 0 h 1"/>
                <a:gd name="T82" fmla="*/ 1469 w 2242"/>
                <a:gd name="T83" fmla="*/ 0 h 1"/>
                <a:gd name="T84" fmla="*/ 1397 w 2242"/>
                <a:gd name="T85" fmla="*/ 0 h 1"/>
                <a:gd name="T86" fmla="*/ 1325 w 2242"/>
                <a:gd name="T87" fmla="*/ 0 h 1"/>
                <a:gd name="T88" fmla="*/ 1253 w 2242"/>
                <a:gd name="T89" fmla="*/ 0 h 1"/>
                <a:gd name="T90" fmla="*/ 1181 w 2242"/>
                <a:gd name="T91" fmla="*/ 0 h 1"/>
                <a:gd name="T92" fmla="*/ 1110 w 2242"/>
                <a:gd name="T93" fmla="*/ 0 h 1"/>
                <a:gd name="T94" fmla="*/ 1038 w 2242"/>
                <a:gd name="T95" fmla="*/ 0 h 1"/>
                <a:gd name="T96" fmla="*/ 965 w 2242"/>
                <a:gd name="T97" fmla="*/ 0 h 1"/>
                <a:gd name="T98" fmla="*/ 893 w 2242"/>
                <a:gd name="T99" fmla="*/ 0 h 1"/>
                <a:gd name="T100" fmla="*/ 821 w 2242"/>
                <a:gd name="T101" fmla="*/ 0 h 1"/>
                <a:gd name="T102" fmla="*/ 750 w 2242"/>
                <a:gd name="T103" fmla="*/ 0 h 1"/>
                <a:gd name="T104" fmla="*/ 678 w 2242"/>
                <a:gd name="T105" fmla="*/ 0 h 1"/>
                <a:gd name="T106" fmla="*/ 606 w 2242"/>
                <a:gd name="T107" fmla="*/ 0 h 1"/>
                <a:gd name="T108" fmla="*/ 534 w 2242"/>
                <a:gd name="T109" fmla="*/ 0 h 1"/>
                <a:gd name="T110" fmla="*/ 463 w 2242"/>
                <a:gd name="T111" fmla="*/ 0 h 1"/>
                <a:gd name="T112" fmla="*/ 391 w 2242"/>
                <a:gd name="T113" fmla="*/ 0 h 1"/>
                <a:gd name="T114" fmla="*/ 319 w 2242"/>
                <a:gd name="T115" fmla="*/ 0 h 1"/>
                <a:gd name="T116" fmla="*/ 247 w 2242"/>
                <a:gd name="T117" fmla="*/ 0 h 1"/>
                <a:gd name="T118" fmla="*/ 174 w 2242"/>
                <a:gd name="T119" fmla="*/ 0 h 1"/>
                <a:gd name="T120" fmla="*/ 103 w 2242"/>
                <a:gd name="T121" fmla="*/ 0 h 1"/>
                <a:gd name="T122" fmla="*/ 31 w 2242"/>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42"/>
                <a:gd name="T187" fmla="*/ 0 h 1"/>
                <a:gd name="T188" fmla="*/ 2242 w 2242"/>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42" h="1">
                  <a:moveTo>
                    <a:pt x="0" y="0"/>
                  </a:moveTo>
                  <a:lnTo>
                    <a:pt x="5" y="0"/>
                  </a:lnTo>
                  <a:lnTo>
                    <a:pt x="8" y="0"/>
                  </a:lnTo>
                  <a:lnTo>
                    <a:pt x="13" y="0"/>
                  </a:lnTo>
                  <a:lnTo>
                    <a:pt x="17" y="0"/>
                  </a:lnTo>
                  <a:lnTo>
                    <a:pt x="22" y="0"/>
                  </a:lnTo>
                  <a:lnTo>
                    <a:pt x="26" y="0"/>
                  </a:lnTo>
                  <a:lnTo>
                    <a:pt x="31" y="0"/>
                  </a:lnTo>
                  <a:lnTo>
                    <a:pt x="35" y="0"/>
                  </a:lnTo>
                  <a:lnTo>
                    <a:pt x="40" y="0"/>
                  </a:lnTo>
                  <a:lnTo>
                    <a:pt x="44" y="0"/>
                  </a:lnTo>
                  <a:lnTo>
                    <a:pt x="49" y="0"/>
                  </a:lnTo>
                  <a:lnTo>
                    <a:pt x="54" y="0"/>
                  </a:lnTo>
                  <a:lnTo>
                    <a:pt x="58" y="0"/>
                  </a:lnTo>
                  <a:lnTo>
                    <a:pt x="63" y="0"/>
                  </a:lnTo>
                  <a:lnTo>
                    <a:pt x="67" y="0"/>
                  </a:lnTo>
                  <a:lnTo>
                    <a:pt x="72" y="0"/>
                  </a:lnTo>
                  <a:lnTo>
                    <a:pt x="75" y="0"/>
                  </a:lnTo>
                  <a:lnTo>
                    <a:pt x="80" y="0"/>
                  </a:lnTo>
                  <a:lnTo>
                    <a:pt x="84" y="0"/>
                  </a:lnTo>
                  <a:lnTo>
                    <a:pt x="89" y="0"/>
                  </a:lnTo>
                  <a:lnTo>
                    <a:pt x="93" y="0"/>
                  </a:lnTo>
                  <a:lnTo>
                    <a:pt x="98" y="0"/>
                  </a:lnTo>
                  <a:lnTo>
                    <a:pt x="103" y="0"/>
                  </a:lnTo>
                  <a:lnTo>
                    <a:pt x="107" y="0"/>
                  </a:lnTo>
                  <a:lnTo>
                    <a:pt x="112" y="0"/>
                  </a:lnTo>
                  <a:lnTo>
                    <a:pt x="116" y="0"/>
                  </a:lnTo>
                  <a:lnTo>
                    <a:pt x="121" y="0"/>
                  </a:lnTo>
                  <a:lnTo>
                    <a:pt x="125" y="0"/>
                  </a:lnTo>
                  <a:lnTo>
                    <a:pt x="130" y="0"/>
                  </a:lnTo>
                  <a:lnTo>
                    <a:pt x="134" y="0"/>
                  </a:lnTo>
                  <a:lnTo>
                    <a:pt x="139" y="0"/>
                  </a:lnTo>
                  <a:lnTo>
                    <a:pt x="144" y="0"/>
                  </a:lnTo>
                  <a:lnTo>
                    <a:pt x="148" y="0"/>
                  </a:lnTo>
                  <a:lnTo>
                    <a:pt x="153" y="0"/>
                  </a:lnTo>
                  <a:lnTo>
                    <a:pt x="157" y="0"/>
                  </a:lnTo>
                  <a:lnTo>
                    <a:pt x="162" y="0"/>
                  </a:lnTo>
                  <a:lnTo>
                    <a:pt x="165" y="0"/>
                  </a:lnTo>
                  <a:lnTo>
                    <a:pt x="170" y="0"/>
                  </a:lnTo>
                  <a:lnTo>
                    <a:pt x="174" y="0"/>
                  </a:lnTo>
                  <a:lnTo>
                    <a:pt x="179" y="0"/>
                  </a:lnTo>
                  <a:lnTo>
                    <a:pt x="183" y="0"/>
                  </a:lnTo>
                  <a:lnTo>
                    <a:pt x="188" y="0"/>
                  </a:lnTo>
                  <a:lnTo>
                    <a:pt x="193" y="0"/>
                  </a:lnTo>
                  <a:lnTo>
                    <a:pt x="197" y="0"/>
                  </a:lnTo>
                  <a:lnTo>
                    <a:pt x="202" y="0"/>
                  </a:lnTo>
                  <a:lnTo>
                    <a:pt x="206" y="0"/>
                  </a:lnTo>
                  <a:lnTo>
                    <a:pt x="211" y="0"/>
                  </a:lnTo>
                  <a:lnTo>
                    <a:pt x="215" y="0"/>
                  </a:lnTo>
                  <a:lnTo>
                    <a:pt x="220" y="0"/>
                  </a:lnTo>
                  <a:lnTo>
                    <a:pt x="224" y="0"/>
                  </a:lnTo>
                  <a:lnTo>
                    <a:pt x="229" y="0"/>
                  </a:lnTo>
                  <a:lnTo>
                    <a:pt x="234" y="0"/>
                  </a:lnTo>
                  <a:lnTo>
                    <a:pt x="238" y="0"/>
                  </a:lnTo>
                  <a:lnTo>
                    <a:pt x="243" y="0"/>
                  </a:lnTo>
                  <a:lnTo>
                    <a:pt x="247" y="0"/>
                  </a:lnTo>
                  <a:lnTo>
                    <a:pt x="251" y="0"/>
                  </a:lnTo>
                  <a:lnTo>
                    <a:pt x="255" y="0"/>
                  </a:lnTo>
                  <a:lnTo>
                    <a:pt x="260" y="0"/>
                  </a:lnTo>
                  <a:lnTo>
                    <a:pt x="264" y="0"/>
                  </a:lnTo>
                  <a:lnTo>
                    <a:pt x="269" y="0"/>
                  </a:lnTo>
                  <a:lnTo>
                    <a:pt x="273" y="0"/>
                  </a:lnTo>
                  <a:lnTo>
                    <a:pt x="278" y="0"/>
                  </a:lnTo>
                  <a:lnTo>
                    <a:pt x="283" y="0"/>
                  </a:lnTo>
                  <a:lnTo>
                    <a:pt x="287" y="0"/>
                  </a:lnTo>
                  <a:lnTo>
                    <a:pt x="292" y="0"/>
                  </a:lnTo>
                  <a:lnTo>
                    <a:pt x="296" y="0"/>
                  </a:lnTo>
                  <a:lnTo>
                    <a:pt x="301" y="0"/>
                  </a:lnTo>
                  <a:lnTo>
                    <a:pt x="305" y="0"/>
                  </a:lnTo>
                  <a:lnTo>
                    <a:pt x="310" y="0"/>
                  </a:lnTo>
                  <a:lnTo>
                    <a:pt x="314" y="0"/>
                  </a:lnTo>
                  <a:lnTo>
                    <a:pt x="319" y="0"/>
                  </a:lnTo>
                  <a:lnTo>
                    <a:pt x="322" y="0"/>
                  </a:lnTo>
                  <a:lnTo>
                    <a:pt x="327" y="0"/>
                  </a:lnTo>
                  <a:lnTo>
                    <a:pt x="332" y="0"/>
                  </a:lnTo>
                  <a:lnTo>
                    <a:pt x="336" y="0"/>
                  </a:lnTo>
                  <a:lnTo>
                    <a:pt x="341" y="0"/>
                  </a:lnTo>
                  <a:lnTo>
                    <a:pt x="345" y="0"/>
                  </a:lnTo>
                  <a:lnTo>
                    <a:pt x="350" y="0"/>
                  </a:lnTo>
                  <a:lnTo>
                    <a:pt x="354" y="0"/>
                  </a:lnTo>
                  <a:lnTo>
                    <a:pt x="359" y="0"/>
                  </a:lnTo>
                  <a:lnTo>
                    <a:pt x="363" y="0"/>
                  </a:lnTo>
                  <a:lnTo>
                    <a:pt x="368" y="0"/>
                  </a:lnTo>
                  <a:lnTo>
                    <a:pt x="373" y="0"/>
                  </a:lnTo>
                  <a:lnTo>
                    <a:pt x="377" y="0"/>
                  </a:lnTo>
                  <a:lnTo>
                    <a:pt x="382" y="0"/>
                  </a:lnTo>
                  <a:lnTo>
                    <a:pt x="386" y="0"/>
                  </a:lnTo>
                  <a:lnTo>
                    <a:pt x="391" y="0"/>
                  </a:lnTo>
                  <a:lnTo>
                    <a:pt x="394" y="0"/>
                  </a:lnTo>
                  <a:lnTo>
                    <a:pt x="399" y="0"/>
                  </a:lnTo>
                  <a:lnTo>
                    <a:pt x="403" y="0"/>
                  </a:lnTo>
                  <a:lnTo>
                    <a:pt x="408" y="0"/>
                  </a:lnTo>
                  <a:lnTo>
                    <a:pt x="412" y="0"/>
                  </a:lnTo>
                  <a:lnTo>
                    <a:pt x="417" y="0"/>
                  </a:lnTo>
                  <a:lnTo>
                    <a:pt x="422" y="0"/>
                  </a:lnTo>
                  <a:lnTo>
                    <a:pt x="426" y="0"/>
                  </a:lnTo>
                  <a:lnTo>
                    <a:pt x="431" y="0"/>
                  </a:lnTo>
                  <a:lnTo>
                    <a:pt x="435" y="0"/>
                  </a:lnTo>
                  <a:lnTo>
                    <a:pt x="440" y="0"/>
                  </a:lnTo>
                  <a:lnTo>
                    <a:pt x="444" y="0"/>
                  </a:lnTo>
                  <a:lnTo>
                    <a:pt x="449" y="0"/>
                  </a:lnTo>
                  <a:lnTo>
                    <a:pt x="453" y="0"/>
                  </a:lnTo>
                  <a:lnTo>
                    <a:pt x="458" y="0"/>
                  </a:lnTo>
                  <a:lnTo>
                    <a:pt x="463" y="0"/>
                  </a:lnTo>
                  <a:lnTo>
                    <a:pt x="467" y="0"/>
                  </a:lnTo>
                  <a:lnTo>
                    <a:pt x="472" y="0"/>
                  </a:lnTo>
                  <a:lnTo>
                    <a:pt x="476" y="0"/>
                  </a:lnTo>
                  <a:lnTo>
                    <a:pt x="481" y="0"/>
                  </a:lnTo>
                  <a:lnTo>
                    <a:pt x="485" y="0"/>
                  </a:lnTo>
                  <a:lnTo>
                    <a:pt x="489" y="0"/>
                  </a:lnTo>
                  <a:lnTo>
                    <a:pt x="493" y="0"/>
                  </a:lnTo>
                  <a:lnTo>
                    <a:pt x="498" y="0"/>
                  </a:lnTo>
                  <a:lnTo>
                    <a:pt x="502" y="0"/>
                  </a:lnTo>
                  <a:lnTo>
                    <a:pt x="507" y="0"/>
                  </a:lnTo>
                  <a:lnTo>
                    <a:pt x="512" y="0"/>
                  </a:lnTo>
                  <a:lnTo>
                    <a:pt x="516" y="0"/>
                  </a:lnTo>
                  <a:lnTo>
                    <a:pt x="521" y="0"/>
                  </a:lnTo>
                  <a:lnTo>
                    <a:pt x="525" y="0"/>
                  </a:lnTo>
                  <a:lnTo>
                    <a:pt x="530" y="0"/>
                  </a:lnTo>
                  <a:lnTo>
                    <a:pt x="534" y="0"/>
                  </a:lnTo>
                  <a:lnTo>
                    <a:pt x="539" y="0"/>
                  </a:lnTo>
                  <a:lnTo>
                    <a:pt x="543" y="0"/>
                  </a:lnTo>
                  <a:lnTo>
                    <a:pt x="548" y="0"/>
                  </a:lnTo>
                  <a:lnTo>
                    <a:pt x="553" y="0"/>
                  </a:lnTo>
                  <a:lnTo>
                    <a:pt x="557" y="0"/>
                  </a:lnTo>
                  <a:lnTo>
                    <a:pt x="562" y="0"/>
                  </a:lnTo>
                  <a:lnTo>
                    <a:pt x="565" y="0"/>
                  </a:lnTo>
                  <a:lnTo>
                    <a:pt x="570" y="0"/>
                  </a:lnTo>
                  <a:lnTo>
                    <a:pt x="574" y="0"/>
                  </a:lnTo>
                  <a:lnTo>
                    <a:pt x="579" y="0"/>
                  </a:lnTo>
                  <a:lnTo>
                    <a:pt x="583" y="0"/>
                  </a:lnTo>
                  <a:lnTo>
                    <a:pt x="588" y="0"/>
                  </a:lnTo>
                  <a:lnTo>
                    <a:pt x="592" y="0"/>
                  </a:lnTo>
                  <a:lnTo>
                    <a:pt x="597" y="0"/>
                  </a:lnTo>
                  <a:lnTo>
                    <a:pt x="602" y="0"/>
                  </a:lnTo>
                  <a:lnTo>
                    <a:pt x="606" y="0"/>
                  </a:lnTo>
                  <a:lnTo>
                    <a:pt x="611" y="0"/>
                  </a:lnTo>
                  <a:lnTo>
                    <a:pt x="615" y="0"/>
                  </a:lnTo>
                  <a:lnTo>
                    <a:pt x="620" y="0"/>
                  </a:lnTo>
                  <a:lnTo>
                    <a:pt x="624" y="0"/>
                  </a:lnTo>
                  <a:lnTo>
                    <a:pt x="629" y="0"/>
                  </a:lnTo>
                  <a:lnTo>
                    <a:pt x="633" y="0"/>
                  </a:lnTo>
                  <a:lnTo>
                    <a:pt x="637" y="0"/>
                  </a:lnTo>
                  <a:lnTo>
                    <a:pt x="641" y="0"/>
                  </a:lnTo>
                  <a:lnTo>
                    <a:pt x="646" y="0"/>
                  </a:lnTo>
                  <a:lnTo>
                    <a:pt x="651" y="0"/>
                  </a:lnTo>
                  <a:lnTo>
                    <a:pt x="655" y="0"/>
                  </a:lnTo>
                  <a:lnTo>
                    <a:pt x="660" y="0"/>
                  </a:lnTo>
                  <a:lnTo>
                    <a:pt x="664" y="0"/>
                  </a:lnTo>
                  <a:lnTo>
                    <a:pt x="669" y="0"/>
                  </a:lnTo>
                  <a:lnTo>
                    <a:pt x="673" y="0"/>
                  </a:lnTo>
                  <a:lnTo>
                    <a:pt x="678" y="0"/>
                  </a:lnTo>
                  <a:lnTo>
                    <a:pt x="682" y="0"/>
                  </a:lnTo>
                  <a:lnTo>
                    <a:pt x="687" y="0"/>
                  </a:lnTo>
                  <a:lnTo>
                    <a:pt x="692" y="0"/>
                  </a:lnTo>
                  <a:lnTo>
                    <a:pt x="696" y="0"/>
                  </a:lnTo>
                  <a:lnTo>
                    <a:pt x="701" y="0"/>
                  </a:lnTo>
                  <a:lnTo>
                    <a:pt x="705" y="0"/>
                  </a:lnTo>
                  <a:lnTo>
                    <a:pt x="710" y="0"/>
                  </a:lnTo>
                  <a:lnTo>
                    <a:pt x="714" y="0"/>
                  </a:lnTo>
                  <a:lnTo>
                    <a:pt x="719" y="0"/>
                  </a:lnTo>
                  <a:lnTo>
                    <a:pt x="722" y="0"/>
                  </a:lnTo>
                  <a:lnTo>
                    <a:pt x="727" y="0"/>
                  </a:lnTo>
                  <a:lnTo>
                    <a:pt x="731" y="0"/>
                  </a:lnTo>
                  <a:lnTo>
                    <a:pt x="736" y="0"/>
                  </a:lnTo>
                  <a:lnTo>
                    <a:pt x="741" y="0"/>
                  </a:lnTo>
                  <a:lnTo>
                    <a:pt x="745" y="0"/>
                  </a:lnTo>
                  <a:lnTo>
                    <a:pt x="750" y="0"/>
                  </a:lnTo>
                  <a:lnTo>
                    <a:pt x="754" y="0"/>
                  </a:lnTo>
                  <a:lnTo>
                    <a:pt x="759" y="0"/>
                  </a:lnTo>
                  <a:lnTo>
                    <a:pt x="763" y="0"/>
                  </a:lnTo>
                  <a:lnTo>
                    <a:pt x="768" y="0"/>
                  </a:lnTo>
                  <a:lnTo>
                    <a:pt x="772" y="0"/>
                  </a:lnTo>
                  <a:lnTo>
                    <a:pt x="777" y="0"/>
                  </a:lnTo>
                  <a:lnTo>
                    <a:pt x="782" y="0"/>
                  </a:lnTo>
                  <a:lnTo>
                    <a:pt x="786" y="0"/>
                  </a:lnTo>
                  <a:lnTo>
                    <a:pt x="791" y="0"/>
                  </a:lnTo>
                  <a:lnTo>
                    <a:pt x="795" y="0"/>
                  </a:lnTo>
                  <a:lnTo>
                    <a:pt x="800" y="0"/>
                  </a:lnTo>
                  <a:lnTo>
                    <a:pt x="804" y="0"/>
                  </a:lnTo>
                  <a:lnTo>
                    <a:pt x="808" y="0"/>
                  </a:lnTo>
                  <a:lnTo>
                    <a:pt x="812" y="0"/>
                  </a:lnTo>
                  <a:lnTo>
                    <a:pt x="817" y="0"/>
                  </a:lnTo>
                  <a:lnTo>
                    <a:pt x="821" y="0"/>
                  </a:lnTo>
                  <a:lnTo>
                    <a:pt x="826" y="0"/>
                  </a:lnTo>
                  <a:lnTo>
                    <a:pt x="831" y="0"/>
                  </a:lnTo>
                  <a:lnTo>
                    <a:pt x="835" y="0"/>
                  </a:lnTo>
                  <a:lnTo>
                    <a:pt x="840" y="0"/>
                  </a:lnTo>
                  <a:lnTo>
                    <a:pt x="844" y="0"/>
                  </a:lnTo>
                  <a:lnTo>
                    <a:pt x="849" y="0"/>
                  </a:lnTo>
                  <a:lnTo>
                    <a:pt x="853" y="0"/>
                  </a:lnTo>
                  <a:lnTo>
                    <a:pt x="858" y="0"/>
                  </a:lnTo>
                  <a:lnTo>
                    <a:pt x="862" y="0"/>
                  </a:lnTo>
                  <a:lnTo>
                    <a:pt x="867" y="0"/>
                  </a:lnTo>
                  <a:lnTo>
                    <a:pt x="872" y="0"/>
                  </a:lnTo>
                  <a:lnTo>
                    <a:pt x="876" y="0"/>
                  </a:lnTo>
                  <a:lnTo>
                    <a:pt x="880" y="0"/>
                  </a:lnTo>
                  <a:lnTo>
                    <a:pt x="884" y="0"/>
                  </a:lnTo>
                  <a:lnTo>
                    <a:pt x="889" y="0"/>
                  </a:lnTo>
                  <a:lnTo>
                    <a:pt x="893" y="0"/>
                  </a:lnTo>
                  <a:lnTo>
                    <a:pt x="898" y="0"/>
                  </a:lnTo>
                  <a:lnTo>
                    <a:pt x="902" y="0"/>
                  </a:lnTo>
                  <a:lnTo>
                    <a:pt x="907" y="0"/>
                  </a:lnTo>
                  <a:lnTo>
                    <a:pt x="911" y="0"/>
                  </a:lnTo>
                  <a:lnTo>
                    <a:pt x="916" y="0"/>
                  </a:lnTo>
                  <a:lnTo>
                    <a:pt x="921" y="0"/>
                  </a:lnTo>
                  <a:lnTo>
                    <a:pt x="925" y="0"/>
                  </a:lnTo>
                  <a:lnTo>
                    <a:pt x="930" y="0"/>
                  </a:lnTo>
                  <a:lnTo>
                    <a:pt x="934" y="0"/>
                  </a:lnTo>
                  <a:lnTo>
                    <a:pt x="939" y="0"/>
                  </a:lnTo>
                  <a:lnTo>
                    <a:pt x="943" y="0"/>
                  </a:lnTo>
                  <a:lnTo>
                    <a:pt x="948" y="0"/>
                  </a:lnTo>
                  <a:lnTo>
                    <a:pt x="952" y="0"/>
                  </a:lnTo>
                  <a:lnTo>
                    <a:pt x="956" y="0"/>
                  </a:lnTo>
                  <a:lnTo>
                    <a:pt x="960" y="0"/>
                  </a:lnTo>
                  <a:lnTo>
                    <a:pt x="965" y="0"/>
                  </a:lnTo>
                  <a:lnTo>
                    <a:pt x="970" y="0"/>
                  </a:lnTo>
                  <a:lnTo>
                    <a:pt x="974" y="0"/>
                  </a:lnTo>
                  <a:lnTo>
                    <a:pt x="979" y="0"/>
                  </a:lnTo>
                  <a:lnTo>
                    <a:pt x="983" y="0"/>
                  </a:lnTo>
                  <a:lnTo>
                    <a:pt x="988" y="0"/>
                  </a:lnTo>
                  <a:lnTo>
                    <a:pt x="992" y="0"/>
                  </a:lnTo>
                  <a:lnTo>
                    <a:pt x="997" y="0"/>
                  </a:lnTo>
                  <a:lnTo>
                    <a:pt x="1001" y="0"/>
                  </a:lnTo>
                  <a:lnTo>
                    <a:pt x="1006" y="0"/>
                  </a:lnTo>
                  <a:lnTo>
                    <a:pt x="1011" y="0"/>
                  </a:lnTo>
                  <a:lnTo>
                    <a:pt x="1015" y="0"/>
                  </a:lnTo>
                  <a:lnTo>
                    <a:pt x="1020" y="0"/>
                  </a:lnTo>
                  <a:lnTo>
                    <a:pt x="1024" y="0"/>
                  </a:lnTo>
                  <a:lnTo>
                    <a:pt x="1029" y="0"/>
                  </a:lnTo>
                  <a:lnTo>
                    <a:pt x="1033" y="0"/>
                  </a:lnTo>
                  <a:lnTo>
                    <a:pt x="1038" y="0"/>
                  </a:lnTo>
                  <a:lnTo>
                    <a:pt x="1042" y="0"/>
                  </a:lnTo>
                  <a:lnTo>
                    <a:pt x="1046" y="0"/>
                  </a:lnTo>
                  <a:lnTo>
                    <a:pt x="1050" y="0"/>
                  </a:lnTo>
                  <a:lnTo>
                    <a:pt x="1055" y="0"/>
                  </a:lnTo>
                  <a:lnTo>
                    <a:pt x="1060" y="0"/>
                  </a:lnTo>
                  <a:lnTo>
                    <a:pt x="1064" y="0"/>
                  </a:lnTo>
                  <a:lnTo>
                    <a:pt x="1069" y="0"/>
                  </a:lnTo>
                  <a:lnTo>
                    <a:pt x="1073" y="0"/>
                  </a:lnTo>
                  <a:lnTo>
                    <a:pt x="1078" y="0"/>
                  </a:lnTo>
                  <a:lnTo>
                    <a:pt x="1082" y="0"/>
                  </a:lnTo>
                  <a:lnTo>
                    <a:pt x="1087" y="0"/>
                  </a:lnTo>
                  <a:lnTo>
                    <a:pt x="1091" y="0"/>
                  </a:lnTo>
                  <a:lnTo>
                    <a:pt x="1096" y="0"/>
                  </a:lnTo>
                  <a:lnTo>
                    <a:pt x="1101" y="0"/>
                  </a:lnTo>
                  <a:lnTo>
                    <a:pt x="1105" y="0"/>
                  </a:lnTo>
                  <a:lnTo>
                    <a:pt x="1110" y="0"/>
                  </a:lnTo>
                  <a:lnTo>
                    <a:pt x="1114" y="0"/>
                  </a:lnTo>
                  <a:lnTo>
                    <a:pt x="1119" y="0"/>
                  </a:lnTo>
                  <a:lnTo>
                    <a:pt x="1122" y="0"/>
                  </a:lnTo>
                  <a:lnTo>
                    <a:pt x="1127" y="0"/>
                  </a:lnTo>
                  <a:lnTo>
                    <a:pt x="1131" y="0"/>
                  </a:lnTo>
                  <a:lnTo>
                    <a:pt x="1136" y="0"/>
                  </a:lnTo>
                  <a:lnTo>
                    <a:pt x="1140" y="0"/>
                  </a:lnTo>
                  <a:lnTo>
                    <a:pt x="1145" y="0"/>
                  </a:lnTo>
                  <a:lnTo>
                    <a:pt x="1150" y="0"/>
                  </a:lnTo>
                  <a:lnTo>
                    <a:pt x="1154" y="0"/>
                  </a:lnTo>
                  <a:lnTo>
                    <a:pt x="1159" y="0"/>
                  </a:lnTo>
                  <a:lnTo>
                    <a:pt x="1163" y="0"/>
                  </a:lnTo>
                  <a:lnTo>
                    <a:pt x="1168" y="0"/>
                  </a:lnTo>
                  <a:lnTo>
                    <a:pt x="1172" y="0"/>
                  </a:lnTo>
                  <a:lnTo>
                    <a:pt x="1177" y="0"/>
                  </a:lnTo>
                  <a:lnTo>
                    <a:pt x="1181" y="0"/>
                  </a:lnTo>
                  <a:lnTo>
                    <a:pt x="1186" y="0"/>
                  </a:lnTo>
                  <a:lnTo>
                    <a:pt x="1191" y="0"/>
                  </a:lnTo>
                  <a:lnTo>
                    <a:pt x="1194" y="0"/>
                  </a:lnTo>
                  <a:lnTo>
                    <a:pt x="1199" y="0"/>
                  </a:lnTo>
                  <a:lnTo>
                    <a:pt x="1203" y="0"/>
                  </a:lnTo>
                  <a:lnTo>
                    <a:pt x="1208" y="0"/>
                  </a:lnTo>
                  <a:lnTo>
                    <a:pt x="1212" y="0"/>
                  </a:lnTo>
                  <a:lnTo>
                    <a:pt x="1217" y="0"/>
                  </a:lnTo>
                  <a:lnTo>
                    <a:pt x="1221" y="0"/>
                  </a:lnTo>
                  <a:lnTo>
                    <a:pt x="1226" y="0"/>
                  </a:lnTo>
                  <a:lnTo>
                    <a:pt x="1230" y="0"/>
                  </a:lnTo>
                  <a:lnTo>
                    <a:pt x="1235" y="0"/>
                  </a:lnTo>
                  <a:lnTo>
                    <a:pt x="1240" y="0"/>
                  </a:lnTo>
                  <a:lnTo>
                    <a:pt x="1244" y="0"/>
                  </a:lnTo>
                  <a:lnTo>
                    <a:pt x="1249" y="0"/>
                  </a:lnTo>
                  <a:lnTo>
                    <a:pt x="1253" y="0"/>
                  </a:lnTo>
                  <a:lnTo>
                    <a:pt x="1258" y="0"/>
                  </a:lnTo>
                  <a:lnTo>
                    <a:pt x="1262" y="0"/>
                  </a:lnTo>
                  <a:lnTo>
                    <a:pt x="1267" y="0"/>
                  </a:lnTo>
                  <a:lnTo>
                    <a:pt x="1271" y="0"/>
                  </a:lnTo>
                  <a:lnTo>
                    <a:pt x="1276" y="0"/>
                  </a:lnTo>
                  <a:lnTo>
                    <a:pt x="1279" y="0"/>
                  </a:lnTo>
                  <a:lnTo>
                    <a:pt x="1284" y="0"/>
                  </a:lnTo>
                  <a:lnTo>
                    <a:pt x="1289" y="0"/>
                  </a:lnTo>
                  <a:lnTo>
                    <a:pt x="1293" y="0"/>
                  </a:lnTo>
                  <a:lnTo>
                    <a:pt x="1298" y="0"/>
                  </a:lnTo>
                  <a:lnTo>
                    <a:pt x="1302" y="0"/>
                  </a:lnTo>
                  <a:lnTo>
                    <a:pt x="1307" y="0"/>
                  </a:lnTo>
                  <a:lnTo>
                    <a:pt x="1311" y="0"/>
                  </a:lnTo>
                  <a:lnTo>
                    <a:pt x="1316" y="0"/>
                  </a:lnTo>
                  <a:lnTo>
                    <a:pt x="1320" y="0"/>
                  </a:lnTo>
                  <a:lnTo>
                    <a:pt x="1325" y="0"/>
                  </a:lnTo>
                  <a:lnTo>
                    <a:pt x="1330" y="0"/>
                  </a:lnTo>
                  <a:lnTo>
                    <a:pt x="1334" y="0"/>
                  </a:lnTo>
                  <a:lnTo>
                    <a:pt x="1339" y="0"/>
                  </a:lnTo>
                  <a:lnTo>
                    <a:pt x="1343" y="0"/>
                  </a:lnTo>
                  <a:lnTo>
                    <a:pt x="1348" y="0"/>
                  </a:lnTo>
                  <a:lnTo>
                    <a:pt x="1352" y="0"/>
                  </a:lnTo>
                  <a:lnTo>
                    <a:pt x="1357" y="0"/>
                  </a:lnTo>
                  <a:lnTo>
                    <a:pt x="1361" y="0"/>
                  </a:lnTo>
                  <a:lnTo>
                    <a:pt x="1365" y="0"/>
                  </a:lnTo>
                  <a:lnTo>
                    <a:pt x="1369" y="0"/>
                  </a:lnTo>
                  <a:lnTo>
                    <a:pt x="1374" y="0"/>
                  </a:lnTo>
                  <a:lnTo>
                    <a:pt x="1379" y="0"/>
                  </a:lnTo>
                  <a:lnTo>
                    <a:pt x="1383" y="0"/>
                  </a:lnTo>
                  <a:lnTo>
                    <a:pt x="1388" y="0"/>
                  </a:lnTo>
                  <a:lnTo>
                    <a:pt x="1392" y="0"/>
                  </a:lnTo>
                  <a:lnTo>
                    <a:pt x="1397" y="0"/>
                  </a:lnTo>
                  <a:lnTo>
                    <a:pt x="1401" y="0"/>
                  </a:lnTo>
                  <a:lnTo>
                    <a:pt x="1406" y="0"/>
                  </a:lnTo>
                  <a:lnTo>
                    <a:pt x="1410" y="0"/>
                  </a:lnTo>
                  <a:lnTo>
                    <a:pt x="1415" y="0"/>
                  </a:lnTo>
                  <a:lnTo>
                    <a:pt x="1420" y="0"/>
                  </a:lnTo>
                  <a:lnTo>
                    <a:pt x="1424" y="0"/>
                  </a:lnTo>
                  <a:lnTo>
                    <a:pt x="1429" y="0"/>
                  </a:lnTo>
                  <a:lnTo>
                    <a:pt x="1433" y="0"/>
                  </a:lnTo>
                  <a:lnTo>
                    <a:pt x="1437" y="0"/>
                  </a:lnTo>
                  <a:lnTo>
                    <a:pt x="1441" y="0"/>
                  </a:lnTo>
                  <a:lnTo>
                    <a:pt x="1446" y="0"/>
                  </a:lnTo>
                  <a:lnTo>
                    <a:pt x="1450" y="0"/>
                  </a:lnTo>
                  <a:lnTo>
                    <a:pt x="1455" y="0"/>
                  </a:lnTo>
                  <a:lnTo>
                    <a:pt x="1459" y="0"/>
                  </a:lnTo>
                  <a:lnTo>
                    <a:pt x="1464" y="0"/>
                  </a:lnTo>
                  <a:lnTo>
                    <a:pt x="1469" y="0"/>
                  </a:lnTo>
                  <a:lnTo>
                    <a:pt x="1473" y="0"/>
                  </a:lnTo>
                  <a:lnTo>
                    <a:pt x="1478" y="0"/>
                  </a:lnTo>
                  <a:lnTo>
                    <a:pt x="1482" y="0"/>
                  </a:lnTo>
                  <a:lnTo>
                    <a:pt x="1487" y="0"/>
                  </a:lnTo>
                  <a:lnTo>
                    <a:pt x="1491" y="0"/>
                  </a:lnTo>
                  <a:lnTo>
                    <a:pt x="1496" y="0"/>
                  </a:lnTo>
                  <a:lnTo>
                    <a:pt x="1500" y="0"/>
                  </a:lnTo>
                  <a:lnTo>
                    <a:pt x="1505" y="0"/>
                  </a:lnTo>
                  <a:lnTo>
                    <a:pt x="1510" y="0"/>
                  </a:lnTo>
                  <a:lnTo>
                    <a:pt x="1513" y="0"/>
                  </a:lnTo>
                  <a:lnTo>
                    <a:pt x="1518" y="0"/>
                  </a:lnTo>
                  <a:lnTo>
                    <a:pt x="1522" y="0"/>
                  </a:lnTo>
                  <a:lnTo>
                    <a:pt x="1527" y="0"/>
                  </a:lnTo>
                  <a:lnTo>
                    <a:pt x="1531" y="0"/>
                  </a:lnTo>
                  <a:lnTo>
                    <a:pt x="1536" y="0"/>
                  </a:lnTo>
                  <a:lnTo>
                    <a:pt x="1540" y="0"/>
                  </a:lnTo>
                  <a:lnTo>
                    <a:pt x="1545" y="0"/>
                  </a:lnTo>
                  <a:lnTo>
                    <a:pt x="1549" y="0"/>
                  </a:lnTo>
                  <a:lnTo>
                    <a:pt x="1554" y="0"/>
                  </a:lnTo>
                  <a:lnTo>
                    <a:pt x="1559" y="0"/>
                  </a:lnTo>
                  <a:lnTo>
                    <a:pt x="1563" y="0"/>
                  </a:lnTo>
                  <a:lnTo>
                    <a:pt x="1568" y="0"/>
                  </a:lnTo>
                  <a:lnTo>
                    <a:pt x="1572" y="0"/>
                  </a:lnTo>
                  <a:lnTo>
                    <a:pt x="1577" y="0"/>
                  </a:lnTo>
                  <a:lnTo>
                    <a:pt x="1581" y="0"/>
                  </a:lnTo>
                  <a:lnTo>
                    <a:pt x="1586" y="0"/>
                  </a:lnTo>
                  <a:lnTo>
                    <a:pt x="1590" y="0"/>
                  </a:lnTo>
                  <a:lnTo>
                    <a:pt x="1595" y="0"/>
                  </a:lnTo>
                  <a:lnTo>
                    <a:pt x="1600" y="0"/>
                  </a:lnTo>
                  <a:lnTo>
                    <a:pt x="1603" y="0"/>
                  </a:lnTo>
                  <a:lnTo>
                    <a:pt x="1608" y="0"/>
                  </a:lnTo>
                  <a:lnTo>
                    <a:pt x="1612" y="0"/>
                  </a:lnTo>
                  <a:lnTo>
                    <a:pt x="1617" y="0"/>
                  </a:lnTo>
                  <a:lnTo>
                    <a:pt x="1621" y="0"/>
                  </a:lnTo>
                  <a:lnTo>
                    <a:pt x="1626" y="0"/>
                  </a:lnTo>
                  <a:lnTo>
                    <a:pt x="1630" y="0"/>
                  </a:lnTo>
                  <a:lnTo>
                    <a:pt x="1635" y="0"/>
                  </a:lnTo>
                  <a:lnTo>
                    <a:pt x="1639" y="0"/>
                  </a:lnTo>
                  <a:lnTo>
                    <a:pt x="1644" y="0"/>
                  </a:lnTo>
                  <a:lnTo>
                    <a:pt x="1649" y="0"/>
                  </a:lnTo>
                  <a:lnTo>
                    <a:pt x="1653" y="0"/>
                  </a:lnTo>
                  <a:lnTo>
                    <a:pt x="1658" y="0"/>
                  </a:lnTo>
                  <a:lnTo>
                    <a:pt x="1662" y="0"/>
                  </a:lnTo>
                  <a:lnTo>
                    <a:pt x="1667" y="0"/>
                  </a:lnTo>
                  <a:lnTo>
                    <a:pt x="1671" y="0"/>
                  </a:lnTo>
                  <a:lnTo>
                    <a:pt x="1676" y="0"/>
                  </a:lnTo>
                  <a:lnTo>
                    <a:pt x="1679" y="0"/>
                  </a:lnTo>
                  <a:lnTo>
                    <a:pt x="1684" y="0"/>
                  </a:lnTo>
                  <a:lnTo>
                    <a:pt x="1688" y="0"/>
                  </a:lnTo>
                  <a:lnTo>
                    <a:pt x="1693" y="0"/>
                  </a:lnTo>
                  <a:lnTo>
                    <a:pt x="1698" y="0"/>
                  </a:lnTo>
                  <a:lnTo>
                    <a:pt x="1702" y="0"/>
                  </a:lnTo>
                  <a:lnTo>
                    <a:pt x="1707" y="0"/>
                  </a:lnTo>
                  <a:lnTo>
                    <a:pt x="1711" y="0"/>
                  </a:lnTo>
                  <a:lnTo>
                    <a:pt x="1716" y="0"/>
                  </a:lnTo>
                  <a:lnTo>
                    <a:pt x="1720" y="0"/>
                  </a:lnTo>
                  <a:lnTo>
                    <a:pt x="1725" y="0"/>
                  </a:lnTo>
                  <a:lnTo>
                    <a:pt x="1729" y="0"/>
                  </a:lnTo>
                  <a:lnTo>
                    <a:pt x="1734" y="0"/>
                  </a:lnTo>
                  <a:lnTo>
                    <a:pt x="1739" y="0"/>
                  </a:lnTo>
                  <a:lnTo>
                    <a:pt x="1743" y="0"/>
                  </a:lnTo>
                  <a:lnTo>
                    <a:pt x="1748" y="0"/>
                  </a:lnTo>
                  <a:lnTo>
                    <a:pt x="1751" y="0"/>
                  </a:lnTo>
                  <a:lnTo>
                    <a:pt x="1756" y="0"/>
                  </a:lnTo>
                  <a:lnTo>
                    <a:pt x="1760" y="0"/>
                  </a:lnTo>
                  <a:lnTo>
                    <a:pt x="1765" y="0"/>
                  </a:lnTo>
                  <a:lnTo>
                    <a:pt x="1769" y="0"/>
                  </a:lnTo>
                  <a:lnTo>
                    <a:pt x="1774" y="0"/>
                  </a:lnTo>
                  <a:lnTo>
                    <a:pt x="1778" y="0"/>
                  </a:lnTo>
                  <a:lnTo>
                    <a:pt x="1783" y="0"/>
                  </a:lnTo>
                  <a:lnTo>
                    <a:pt x="1788" y="0"/>
                  </a:lnTo>
                  <a:lnTo>
                    <a:pt x="1792" y="0"/>
                  </a:lnTo>
                  <a:lnTo>
                    <a:pt x="1797" y="0"/>
                  </a:lnTo>
                  <a:lnTo>
                    <a:pt x="1801" y="0"/>
                  </a:lnTo>
                  <a:lnTo>
                    <a:pt x="1806" y="0"/>
                  </a:lnTo>
                  <a:lnTo>
                    <a:pt x="1810" y="0"/>
                  </a:lnTo>
                  <a:lnTo>
                    <a:pt x="1815" y="0"/>
                  </a:lnTo>
                  <a:lnTo>
                    <a:pt x="1819" y="0"/>
                  </a:lnTo>
                  <a:lnTo>
                    <a:pt x="1824" y="0"/>
                  </a:lnTo>
                  <a:lnTo>
                    <a:pt x="1829" y="0"/>
                  </a:lnTo>
                  <a:lnTo>
                    <a:pt x="1833" y="0"/>
                  </a:lnTo>
                  <a:lnTo>
                    <a:pt x="1837" y="0"/>
                  </a:lnTo>
                  <a:lnTo>
                    <a:pt x="1841" y="0"/>
                  </a:lnTo>
                  <a:lnTo>
                    <a:pt x="1846" y="0"/>
                  </a:lnTo>
                  <a:lnTo>
                    <a:pt x="1850" y="0"/>
                  </a:lnTo>
                  <a:lnTo>
                    <a:pt x="1855" y="0"/>
                  </a:lnTo>
                  <a:lnTo>
                    <a:pt x="1859" y="0"/>
                  </a:lnTo>
                  <a:lnTo>
                    <a:pt x="1864" y="0"/>
                  </a:lnTo>
                  <a:lnTo>
                    <a:pt x="1868" y="0"/>
                  </a:lnTo>
                  <a:lnTo>
                    <a:pt x="1873" y="0"/>
                  </a:lnTo>
                  <a:lnTo>
                    <a:pt x="1878" y="0"/>
                  </a:lnTo>
                  <a:lnTo>
                    <a:pt x="1882" y="0"/>
                  </a:lnTo>
                  <a:lnTo>
                    <a:pt x="1887" y="0"/>
                  </a:lnTo>
                  <a:lnTo>
                    <a:pt x="1891" y="0"/>
                  </a:lnTo>
                  <a:lnTo>
                    <a:pt x="1896" y="0"/>
                  </a:lnTo>
                  <a:lnTo>
                    <a:pt x="1900" y="0"/>
                  </a:lnTo>
                  <a:lnTo>
                    <a:pt x="1905" y="0"/>
                  </a:lnTo>
                  <a:lnTo>
                    <a:pt x="1909" y="0"/>
                  </a:lnTo>
                  <a:lnTo>
                    <a:pt x="1914" y="0"/>
                  </a:lnTo>
                  <a:lnTo>
                    <a:pt x="1919" y="0"/>
                  </a:lnTo>
                  <a:lnTo>
                    <a:pt x="1922" y="0"/>
                  </a:lnTo>
                  <a:lnTo>
                    <a:pt x="1927" y="0"/>
                  </a:lnTo>
                  <a:lnTo>
                    <a:pt x="1931" y="0"/>
                  </a:lnTo>
                  <a:lnTo>
                    <a:pt x="1936" y="0"/>
                  </a:lnTo>
                  <a:lnTo>
                    <a:pt x="1940" y="0"/>
                  </a:lnTo>
                  <a:lnTo>
                    <a:pt x="1945" y="0"/>
                  </a:lnTo>
                  <a:lnTo>
                    <a:pt x="1949" y="0"/>
                  </a:lnTo>
                  <a:lnTo>
                    <a:pt x="1954" y="0"/>
                  </a:lnTo>
                  <a:lnTo>
                    <a:pt x="1958" y="0"/>
                  </a:lnTo>
                  <a:lnTo>
                    <a:pt x="1963" y="0"/>
                  </a:lnTo>
                  <a:lnTo>
                    <a:pt x="1968" y="0"/>
                  </a:lnTo>
                  <a:lnTo>
                    <a:pt x="1972" y="0"/>
                  </a:lnTo>
                  <a:lnTo>
                    <a:pt x="1977" y="0"/>
                  </a:lnTo>
                  <a:lnTo>
                    <a:pt x="1981" y="0"/>
                  </a:lnTo>
                  <a:lnTo>
                    <a:pt x="1986" y="0"/>
                  </a:lnTo>
                  <a:lnTo>
                    <a:pt x="1990" y="0"/>
                  </a:lnTo>
                  <a:lnTo>
                    <a:pt x="1994" y="0"/>
                  </a:lnTo>
                  <a:lnTo>
                    <a:pt x="1998" y="0"/>
                  </a:lnTo>
                  <a:lnTo>
                    <a:pt x="2003" y="0"/>
                  </a:lnTo>
                  <a:lnTo>
                    <a:pt x="2007" y="0"/>
                  </a:lnTo>
                  <a:lnTo>
                    <a:pt x="2012" y="0"/>
                  </a:lnTo>
                  <a:lnTo>
                    <a:pt x="2017" y="0"/>
                  </a:lnTo>
                  <a:lnTo>
                    <a:pt x="2021" y="0"/>
                  </a:lnTo>
                  <a:lnTo>
                    <a:pt x="2026" y="0"/>
                  </a:lnTo>
                  <a:lnTo>
                    <a:pt x="2030" y="0"/>
                  </a:lnTo>
                  <a:lnTo>
                    <a:pt x="2035" y="0"/>
                  </a:lnTo>
                  <a:lnTo>
                    <a:pt x="2039" y="0"/>
                  </a:lnTo>
                  <a:lnTo>
                    <a:pt x="2044" y="0"/>
                  </a:lnTo>
                  <a:lnTo>
                    <a:pt x="2048" y="0"/>
                  </a:lnTo>
                  <a:lnTo>
                    <a:pt x="2053" y="0"/>
                  </a:lnTo>
                  <a:lnTo>
                    <a:pt x="2058" y="0"/>
                  </a:lnTo>
                  <a:lnTo>
                    <a:pt x="2062" y="0"/>
                  </a:lnTo>
                  <a:lnTo>
                    <a:pt x="2067" y="0"/>
                  </a:lnTo>
                  <a:lnTo>
                    <a:pt x="2070" y="0"/>
                  </a:lnTo>
                  <a:lnTo>
                    <a:pt x="2075" y="0"/>
                  </a:lnTo>
                  <a:lnTo>
                    <a:pt x="2079" y="0"/>
                  </a:lnTo>
                  <a:lnTo>
                    <a:pt x="2084" y="0"/>
                  </a:lnTo>
                  <a:lnTo>
                    <a:pt x="2088" y="0"/>
                  </a:lnTo>
                  <a:lnTo>
                    <a:pt x="2093" y="0"/>
                  </a:lnTo>
                  <a:lnTo>
                    <a:pt x="2097" y="0"/>
                  </a:lnTo>
                  <a:lnTo>
                    <a:pt x="2102" y="0"/>
                  </a:lnTo>
                  <a:lnTo>
                    <a:pt x="2107" y="0"/>
                  </a:lnTo>
                  <a:lnTo>
                    <a:pt x="2111" y="0"/>
                  </a:lnTo>
                  <a:lnTo>
                    <a:pt x="2116" y="0"/>
                  </a:lnTo>
                  <a:lnTo>
                    <a:pt x="2120" y="0"/>
                  </a:lnTo>
                  <a:lnTo>
                    <a:pt x="2125" y="0"/>
                  </a:lnTo>
                  <a:lnTo>
                    <a:pt x="2129" y="0"/>
                  </a:lnTo>
                  <a:lnTo>
                    <a:pt x="2134" y="0"/>
                  </a:lnTo>
                  <a:lnTo>
                    <a:pt x="2138" y="0"/>
                  </a:lnTo>
                  <a:lnTo>
                    <a:pt x="2143" y="0"/>
                  </a:lnTo>
                  <a:lnTo>
                    <a:pt x="2148" y="0"/>
                  </a:lnTo>
                  <a:lnTo>
                    <a:pt x="2152" y="0"/>
                  </a:lnTo>
                  <a:lnTo>
                    <a:pt x="2157" y="0"/>
                  </a:lnTo>
                  <a:lnTo>
                    <a:pt x="2161" y="0"/>
                  </a:lnTo>
                  <a:lnTo>
                    <a:pt x="2165" y="0"/>
                  </a:lnTo>
                  <a:lnTo>
                    <a:pt x="2169" y="0"/>
                  </a:lnTo>
                  <a:lnTo>
                    <a:pt x="2174" y="0"/>
                  </a:lnTo>
                  <a:lnTo>
                    <a:pt x="2178" y="0"/>
                  </a:lnTo>
                  <a:lnTo>
                    <a:pt x="2183" y="0"/>
                  </a:lnTo>
                  <a:lnTo>
                    <a:pt x="2187" y="0"/>
                  </a:lnTo>
                  <a:lnTo>
                    <a:pt x="2192" y="0"/>
                  </a:lnTo>
                  <a:lnTo>
                    <a:pt x="2197" y="0"/>
                  </a:lnTo>
                  <a:lnTo>
                    <a:pt x="2201" y="0"/>
                  </a:lnTo>
                  <a:lnTo>
                    <a:pt x="2206" y="0"/>
                  </a:lnTo>
                  <a:lnTo>
                    <a:pt x="2210" y="0"/>
                  </a:lnTo>
                  <a:lnTo>
                    <a:pt x="2215" y="0"/>
                  </a:lnTo>
                  <a:lnTo>
                    <a:pt x="2219" y="0"/>
                  </a:lnTo>
                  <a:lnTo>
                    <a:pt x="2224" y="0"/>
                  </a:lnTo>
                  <a:lnTo>
                    <a:pt x="2228" y="0"/>
                  </a:lnTo>
                  <a:lnTo>
                    <a:pt x="2233" y="0"/>
                  </a:lnTo>
                  <a:lnTo>
                    <a:pt x="2236" y="0"/>
                  </a:lnTo>
                  <a:lnTo>
                    <a:pt x="2241" y="0"/>
                  </a:lnTo>
                  <a:lnTo>
                    <a:pt x="2236" y="0"/>
                  </a:lnTo>
                  <a:lnTo>
                    <a:pt x="2233" y="0"/>
                  </a:lnTo>
                  <a:lnTo>
                    <a:pt x="2228" y="0"/>
                  </a:lnTo>
                  <a:lnTo>
                    <a:pt x="2224" y="0"/>
                  </a:lnTo>
                  <a:lnTo>
                    <a:pt x="2219" y="0"/>
                  </a:lnTo>
                  <a:lnTo>
                    <a:pt x="2215" y="0"/>
                  </a:lnTo>
                  <a:lnTo>
                    <a:pt x="2210" y="0"/>
                  </a:lnTo>
                  <a:lnTo>
                    <a:pt x="2206" y="0"/>
                  </a:lnTo>
                  <a:lnTo>
                    <a:pt x="2201" y="0"/>
                  </a:lnTo>
                  <a:lnTo>
                    <a:pt x="2197" y="0"/>
                  </a:lnTo>
                  <a:lnTo>
                    <a:pt x="2192" y="0"/>
                  </a:lnTo>
                  <a:lnTo>
                    <a:pt x="2187" y="0"/>
                  </a:lnTo>
                  <a:lnTo>
                    <a:pt x="2183" y="0"/>
                  </a:lnTo>
                  <a:lnTo>
                    <a:pt x="2178" y="0"/>
                  </a:lnTo>
                  <a:lnTo>
                    <a:pt x="2174" y="0"/>
                  </a:lnTo>
                  <a:lnTo>
                    <a:pt x="2169" y="0"/>
                  </a:lnTo>
                  <a:lnTo>
                    <a:pt x="2165" y="0"/>
                  </a:lnTo>
                  <a:lnTo>
                    <a:pt x="2161" y="0"/>
                  </a:lnTo>
                  <a:lnTo>
                    <a:pt x="2157" y="0"/>
                  </a:lnTo>
                  <a:lnTo>
                    <a:pt x="2152" y="0"/>
                  </a:lnTo>
                  <a:lnTo>
                    <a:pt x="2148" y="0"/>
                  </a:lnTo>
                  <a:lnTo>
                    <a:pt x="2143" y="0"/>
                  </a:lnTo>
                  <a:lnTo>
                    <a:pt x="2138" y="0"/>
                  </a:lnTo>
                  <a:lnTo>
                    <a:pt x="2134" y="0"/>
                  </a:lnTo>
                  <a:lnTo>
                    <a:pt x="2129" y="0"/>
                  </a:lnTo>
                  <a:lnTo>
                    <a:pt x="2125" y="0"/>
                  </a:lnTo>
                  <a:lnTo>
                    <a:pt x="2120" y="0"/>
                  </a:lnTo>
                  <a:lnTo>
                    <a:pt x="2116" y="0"/>
                  </a:lnTo>
                  <a:lnTo>
                    <a:pt x="2111" y="0"/>
                  </a:lnTo>
                  <a:lnTo>
                    <a:pt x="2107" y="0"/>
                  </a:lnTo>
                  <a:lnTo>
                    <a:pt x="2102" y="0"/>
                  </a:lnTo>
                  <a:lnTo>
                    <a:pt x="2097" y="0"/>
                  </a:lnTo>
                  <a:lnTo>
                    <a:pt x="2093" y="0"/>
                  </a:lnTo>
                  <a:lnTo>
                    <a:pt x="2088" y="0"/>
                  </a:lnTo>
                  <a:lnTo>
                    <a:pt x="2084" y="0"/>
                  </a:lnTo>
                  <a:lnTo>
                    <a:pt x="2079" y="0"/>
                  </a:lnTo>
                  <a:lnTo>
                    <a:pt x="2075" y="0"/>
                  </a:lnTo>
                  <a:lnTo>
                    <a:pt x="2070" y="0"/>
                  </a:lnTo>
                  <a:lnTo>
                    <a:pt x="2067" y="0"/>
                  </a:lnTo>
                  <a:lnTo>
                    <a:pt x="2062" y="0"/>
                  </a:lnTo>
                  <a:lnTo>
                    <a:pt x="2058" y="0"/>
                  </a:lnTo>
                  <a:lnTo>
                    <a:pt x="2053" y="0"/>
                  </a:lnTo>
                  <a:lnTo>
                    <a:pt x="2048" y="0"/>
                  </a:lnTo>
                  <a:lnTo>
                    <a:pt x="2044" y="0"/>
                  </a:lnTo>
                  <a:lnTo>
                    <a:pt x="2039" y="0"/>
                  </a:lnTo>
                  <a:lnTo>
                    <a:pt x="2035" y="0"/>
                  </a:lnTo>
                  <a:lnTo>
                    <a:pt x="2030" y="0"/>
                  </a:lnTo>
                  <a:lnTo>
                    <a:pt x="2026" y="0"/>
                  </a:lnTo>
                  <a:lnTo>
                    <a:pt x="2021" y="0"/>
                  </a:lnTo>
                  <a:lnTo>
                    <a:pt x="2017" y="0"/>
                  </a:lnTo>
                  <a:lnTo>
                    <a:pt x="2012" y="0"/>
                  </a:lnTo>
                  <a:lnTo>
                    <a:pt x="2007" y="0"/>
                  </a:lnTo>
                  <a:lnTo>
                    <a:pt x="2003" y="0"/>
                  </a:lnTo>
                  <a:lnTo>
                    <a:pt x="1998" y="0"/>
                  </a:lnTo>
                  <a:lnTo>
                    <a:pt x="1994" y="0"/>
                  </a:lnTo>
                  <a:lnTo>
                    <a:pt x="1990" y="0"/>
                  </a:lnTo>
                  <a:lnTo>
                    <a:pt x="1986" y="0"/>
                  </a:lnTo>
                  <a:lnTo>
                    <a:pt x="1981" y="0"/>
                  </a:lnTo>
                  <a:lnTo>
                    <a:pt x="1977" y="0"/>
                  </a:lnTo>
                  <a:lnTo>
                    <a:pt x="1972" y="0"/>
                  </a:lnTo>
                  <a:lnTo>
                    <a:pt x="1968" y="0"/>
                  </a:lnTo>
                  <a:lnTo>
                    <a:pt x="1963" y="0"/>
                  </a:lnTo>
                  <a:lnTo>
                    <a:pt x="1958" y="0"/>
                  </a:lnTo>
                  <a:lnTo>
                    <a:pt x="1954" y="0"/>
                  </a:lnTo>
                  <a:lnTo>
                    <a:pt x="1949" y="0"/>
                  </a:lnTo>
                  <a:lnTo>
                    <a:pt x="1945" y="0"/>
                  </a:lnTo>
                  <a:lnTo>
                    <a:pt x="1940" y="0"/>
                  </a:lnTo>
                  <a:lnTo>
                    <a:pt x="1936" y="0"/>
                  </a:lnTo>
                  <a:lnTo>
                    <a:pt x="1931" y="0"/>
                  </a:lnTo>
                  <a:lnTo>
                    <a:pt x="1927" y="0"/>
                  </a:lnTo>
                  <a:lnTo>
                    <a:pt x="1922" y="0"/>
                  </a:lnTo>
                  <a:lnTo>
                    <a:pt x="1919" y="0"/>
                  </a:lnTo>
                  <a:lnTo>
                    <a:pt x="1914" y="0"/>
                  </a:lnTo>
                  <a:lnTo>
                    <a:pt x="1909" y="0"/>
                  </a:lnTo>
                  <a:lnTo>
                    <a:pt x="1905" y="0"/>
                  </a:lnTo>
                  <a:lnTo>
                    <a:pt x="1900" y="0"/>
                  </a:lnTo>
                  <a:lnTo>
                    <a:pt x="1896" y="0"/>
                  </a:lnTo>
                  <a:lnTo>
                    <a:pt x="1891" y="0"/>
                  </a:lnTo>
                  <a:lnTo>
                    <a:pt x="1887" y="0"/>
                  </a:lnTo>
                  <a:lnTo>
                    <a:pt x="1882" y="0"/>
                  </a:lnTo>
                  <a:lnTo>
                    <a:pt x="1878" y="0"/>
                  </a:lnTo>
                  <a:lnTo>
                    <a:pt x="1873" y="0"/>
                  </a:lnTo>
                  <a:lnTo>
                    <a:pt x="1868" y="0"/>
                  </a:lnTo>
                  <a:lnTo>
                    <a:pt x="1864" y="0"/>
                  </a:lnTo>
                  <a:lnTo>
                    <a:pt x="1859" y="0"/>
                  </a:lnTo>
                  <a:lnTo>
                    <a:pt x="1855" y="0"/>
                  </a:lnTo>
                  <a:lnTo>
                    <a:pt x="1850" y="0"/>
                  </a:lnTo>
                  <a:lnTo>
                    <a:pt x="1846" y="0"/>
                  </a:lnTo>
                  <a:lnTo>
                    <a:pt x="1841" y="0"/>
                  </a:lnTo>
                  <a:lnTo>
                    <a:pt x="1837" y="0"/>
                  </a:lnTo>
                  <a:lnTo>
                    <a:pt x="1833" y="0"/>
                  </a:lnTo>
                  <a:lnTo>
                    <a:pt x="1829" y="0"/>
                  </a:lnTo>
                  <a:lnTo>
                    <a:pt x="1824" y="0"/>
                  </a:lnTo>
                  <a:lnTo>
                    <a:pt x="1819" y="0"/>
                  </a:lnTo>
                  <a:lnTo>
                    <a:pt x="1815" y="0"/>
                  </a:lnTo>
                  <a:lnTo>
                    <a:pt x="1810" y="0"/>
                  </a:lnTo>
                  <a:lnTo>
                    <a:pt x="1806" y="0"/>
                  </a:lnTo>
                  <a:lnTo>
                    <a:pt x="1801" y="0"/>
                  </a:lnTo>
                  <a:lnTo>
                    <a:pt x="1797" y="0"/>
                  </a:lnTo>
                  <a:lnTo>
                    <a:pt x="1792" y="0"/>
                  </a:lnTo>
                  <a:lnTo>
                    <a:pt x="1788" y="0"/>
                  </a:lnTo>
                  <a:lnTo>
                    <a:pt x="1783" y="0"/>
                  </a:lnTo>
                  <a:lnTo>
                    <a:pt x="1778" y="0"/>
                  </a:lnTo>
                  <a:lnTo>
                    <a:pt x="1774" y="0"/>
                  </a:lnTo>
                  <a:lnTo>
                    <a:pt x="1769" y="0"/>
                  </a:lnTo>
                  <a:lnTo>
                    <a:pt x="1765" y="0"/>
                  </a:lnTo>
                  <a:lnTo>
                    <a:pt x="1760" y="0"/>
                  </a:lnTo>
                  <a:lnTo>
                    <a:pt x="1756" y="0"/>
                  </a:lnTo>
                  <a:lnTo>
                    <a:pt x="1751" y="0"/>
                  </a:lnTo>
                  <a:lnTo>
                    <a:pt x="1748" y="0"/>
                  </a:lnTo>
                  <a:lnTo>
                    <a:pt x="1743" y="0"/>
                  </a:lnTo>
                  <a:lnTo>
                    <a:pt x="1739" y="0"/>
                  </a:lnTo>
                  <a:lnTo>
                    <a:pt x="1734" y="0"/>
                  </a:lnTo>
                  <a:lnTo>
                    <a:pt x="1729" y="0"/>
                  </a:lnTo>
                  <a:lnTo>
                    <a:pt x="1725" y="0"/>
                  </a:lnTo>
                  <a:lnTo>
                    <a:pt x="1720" y="0"/>
                  </a:lnTo>
                  <a:lnTo>
                    <a:pt x="1716" y="0"/>
                  </a:lnTo>
                  <a:lnTo>
                    <a:pt x="1711" y="0"/>
                  </a:lnTo>
                  <a:lnTo>
                    <a:pt x="1707" y="0"/>
                  </a:lnTo>
                  <a:lnTo>
                    <a:pt x="1702" y="0"/>
                  </a:lnTo>
                  <a:lnTo>
                    <a:pt x="1698" y="0"/>
                  </a:lnTo>
                  <a:lnTo>
                    <a:pt x="1693" y="0"/>
                  </a:lnTo>
                  <a:lnTo>
                    <a:pt x="1688" y="0"/>
                  </a:lnTo>
                  <a:lnTo>
                    <a:pt x="1684" y="0"/>
                  </a:lnTo>
                  <a:lnTo>
                    <a:pt x="1679" y="0"/>
                  </a:lnTo>
                  <a:lnTo>
                    <a:pt x="1676" y="0"/>
                  </a:lnTo>
                  <a:lnTo>
                    <a:pt x="1671" y="0"/>
                  </a:lnTo>
                  <a:lnTo>
                    <a:pt x="1667" y="0"/>
                  </a:lnTo>
                  <a:lnTo>
                    <a:pt x="1662" y="0"/>
                  </a:lnTo>
                  <a:lnTo>
                    <a:pt x="1658" y="0"/>
                  </a:lnTo>
                  <a:lnTo>
                    <a:pt x="1653" y="0"/>
                  </a:lnTo>
                  <a:lnTo>
                    <a:pt x="1649" y="0"/>
                  </a:lnTo>
                  <a:lnTo>
                    <a:pt x="1644" y="0"/>
                  </a:lnTo>
                  <a:lnTo>
                    <a:pt x="1639" y="0"/>
                  </a:lnTo>
                  <a:lnTo>
                    <a:pt x="1635" y="0"/>
                  </a:lnTo>
                  <a:lnTo>
                    <a:pt x="1630" y="0"/>
                  </a:lnTo>
                  <a:lnTo>
                    <a:pt x="1626" y="0"/>
                  </a:lnTo>
                  <a:lnTo>
                    <a:pt x="1621" y="0"/>
                  </a:lnTo>
                  <a:lnTo>
                    <a:pt x="1617" y="0"/>
                  </a:lnTo>
                  <a:lnTo>
                    <a:pt x="1612" y="0"/>
                  </a:lnTo>
                  <a:lnTo>
                    <a:pt x="1608" y="0"/>
                  </a:lnTo>
                  <a:lnTo>
                    <a:pt x="1603" y="0"/>
                  </a:lnTo>
                  <a:lnTo>
                    <a:pt x="1600" y="0"/>
                  </a:lnTo>
                  <a:lnTo>
                    <a:pt x="1595" y="0"/>
                  </a:lnTo>
                  <a:lnTo>
                    <a:pt x="1590" y="0"/>
                  </a:lnTo>
                  <a:lnTo>
                    <a:pt x="1586" y="0"/>
                  </a:lnTo>
                  <a:lnTo>
                    <a:pt x="1581" y="0"/>
                  </a:lnTo>
                  <a:lnTo>
                    <a:pt x="1577" y="0"/>
                  </a:lnTo>
                  <a:lnTo>
                    <a:pt x="1572" y="0"/>
                  </a:lnTo>
                  <a:lnTo>
                    <a:pt x="1568" y="0"/>
                  </a:lnTo>
                  <a:lnTo>
                    <a:pt x="1563" y="0"/>
                  </a:lnTo>
                  <a:lnTo>
                    <a:pt x="1559" y="0"/>
                  </a:lnTo>
                  <a:lnTo>
                    <a:pt x="1554" y="0"/>
                  </a:lnTo>
                  <a:lnTo>
                    <a:pt x="1549" y="0"/>
                  </a:lnTo>
                  <a:lnTo>
                    <a:pt x="1545" y="0"/>
                  </a:lnTo>
                  <a:lnTo>
                    <a:pt x="1540" y="0"/>
                  </a:lnTo>
                  <a:lnTo>
                    <a:pt x="1536" y="0"/>
                  </a:lnTo>
                  <a:lnTo>
                    <a:pt x="1531" y="0"/>
                  </a:lnTo>
                  <a:lnTo>
                    <a:pt x="1527" y="0"/>
                  </a:lnTo>
                  <a:lnTo>
                    <a:pt x="1522" y="0"/>
                  </a:lnTo>
                  <a:lnTo>
                    <a:pt x="1518" y="0"/>
                  </a:lnTo>
                  <a:lnTo>
                    <a:pt x="1513" y="0"/>
                  </a:lnTo>
                  <a:lnTo>
                    <a:pt x="1510" y="0"/>
                  </a:lnTo>
                  <a:lnTo>
                    <a:pt x="1505" y="0"/>
                  </a:lnTo>
                  <a:lnTo>
                    <a:pt x="1500" y="0"/>
                  </a:lnTo>
                  <a:lnTo>
                    <a:pt x="1496" y="0"/>
                  </a:lnTo>
                  <a:lnTo>
                    <a:pt x="1491" y="0"/>
                  </a:lnTo>
                  <a:lnTo>
                    <a:pt x="1487" y="0"/>
                  </a:lnTo>
                  <a:lnTo>
                    <a:pt x="1482" y="0"/>
                  </a:lnTo>
                  <a:lnTo>
                    <a:pt x="1478" y="0"/>
                  </a:lnTo>
                  <a:lnTo>
                    <a:pt x="1473" y="0"/>
                  </a:lnTo>
                  <a:lnTo>
                    <a:pt x="1469" y="0"/>
                  </a:lnTo>
                  <a:lnTo>
                    <a:pt x="1464" y="0"/>
                  </a:lnTo>
                  <a:lnTo>
                    <a:pt x="1459" y="0"/>
                  </a:lnTo>
                  <a:lnTo>
                    <a:pt x="1455" y="0"/>
                  </a:lnTo>
                  <a:lnTo>
                    <a:pt x="1450" y="0"/>
                  </a:lnTo>
                  <a:lnTo>
                    <a:pt x="1446" y="0"/>
                  </a:lnTo>
                  <a:lnTo>
                    <a:pt x="1441" y="0"/>
                  </a:lnTo>
                  <a:lnTo>
                    <a:pt x="1437" y="0"/>
                  </a:lnTo>
                  <a:lnTo>
                    <a:pt x="1433" y="0"/>
                  </a:lnTo>
                  <a:lnTo>
                    <a:pt x="1429" y="0"/>
                  </a:lnTo>
                  <a:lnTo>
                    <a:pt x="1424" y="0"/>
                  </a:lnTo>
                  <a:lnTo>
                    <a:pt x="1420" y="0"/>
                  </a:lnTo>
                  <a:lnTo>
                    <a:pt x="1415" y="0"/>
                  </a:lnTo>
                  <a:lnTo>
                    <a:pt x="1410" y="0"/>
                  </a:lnTo>
                  <a:lnTo>
                    <a:pt x="1406" y="0"/>
                  </a:lnTo>
                  <a:lnTo>
                    <a:pt x="1401" y="0"/>
                  </a:lnTo>
                  <a:lnTo>
                    <a:pt x="1397" y="0"/>
                  </a:lnTo>
                  <a:lnTo>
                    <a:pt x="1392" y="0"/>
                  </a:lnTo>
                  <a:lnTo>
                    <a:pt x="1388" y="0"/>
                  </a:lnTo>
                  <a:lnTo>
                    <a:pt x="1383" y="0"/>
                  </a:lnTo>
                  <a:lnTo>
                    <a:pt x="1379" y="0"/>
                  </a:lnTo>
                  <a:lnTo>
                    <a:pt x="1374" y="0"/>
                  </a:lnTo>
                  <a:lnTo>
                    <a:pt x="1369" y="0"/>
                  </a:lnTo>
                  <a:lnTo>
                    <a:pt x="1365" y="0"/>
                  </a:lnTo>
                  <a:lnTo>
                    <a:pt x="1361" y="0"/>
                  </a:lnTo>
                  <a:lnTo>
                    <a:pt x="1357" y="0"/>
                  </a:lnTo>
                  <a:lnTo>
                    <a:pt x="1352" y="0"/>
                  </a:lnTo>
                  <a:lnTo>
                    <a:pt x="1348" y="0"/>
                  </a:lnTo>
                  <a:lnTo>
                    <a:pt x="1343" y="0"/>
                  </a:lnTo>
                  <a:lnTo>
                    <a:pt x="1339" y="0"/>
                  </a:lnTo>
                  <a:lnTo>
                    <a:pt x="1334" y="0"/>
                  </a:lnTo>
                  <a:lnTo>
                    <a:pt x="1330" y="0"/>
                  </a:lnTo>
                  <a:lnTo>
                    <a:pt x="1325" y="0"/>
                  </a:lnTo>
                  <a:lnTo>
                    <a:pt x="1320" y="0"/>
                  </a:lnTo>
                  <a:lnTo>
                    <a:pt x="1316" y="0"/>
                  </a:lnTo>
                  <a:lnTo>
                    <a:pt x="1311" y="0"/>
                  </a:lnTo>
                  <a:lnTo>
                    <a:pt x="1307" y="0"/>
                  </a:lnTo>
                  <a:lnTo>
                    <a:pt x="1302" y="0"/>
                  </a:lnTo>
                  <a:lnTo>
                    <a:pt x="1298" y="0"/>
                  </a:lnTo>
                  <a:lnTo>
                    <a:pt x="1293" y="0"/>
                  </a:lnTo>
                  <a:lnTo>
                    <a:pt x="1289" y="0"/>
                  </a:lnTo>
                  <a:lnTo>
                    <a:pt x="1284" y="0"/>
                  </a:lnTo>
                  <a:lnTo>
                    <a:pt x="1279" y="0"/>
                  </a:lnTo>
                  <a:lnTo>
                    <a:pt x="1276" y="0"/>
                  </a:lnTo>
                  <a:lnTo>
                    <a:pt x="1271" y="0"/>
                  </a:lnTo>
                  <a:lnTo>
                    <a:pt x="1267" y="0"/>
                  </a:lnTo>
                  <a:lnTo>
                    <a:pt x="1262" y="0"/>
                  </a:lnTo>
                  <a:lnTo>
                    <a:pt x="1258" y="0"/>
                  </a:lnTo>
                  <a:lnTo>
                    <a:pt x="1253" y="0"/>
                  </a:lnTo>
                  <a:lnTo>
                    <a:pt x="1249" y="0"/>
                  </a:lnTo>
                  <a:lnTo>
                    <a:pt x="1244" y="0"/>
                  </a:lnTo>
                  <a:lnTo>
                    <a:pt x="1240" y="0"/>
                  </a:lnTo>
                  <a:lnTo>
                    <a:pt x="1235" y="0"/>
                  </a:lnTo>
                  <a:lnTo>
                    <a:pt x="1230" y="0"/>
                  </a:lnTo>
                  <a:lnTo>
                    <a:pt x="1226" y="0"/>
                  </a:lnTo>
                  <a:lnTo>
                    <a:pt x="1221" y="0"/>
                  </a:lnTo>
                  <a:lnTo>
                    <a:pt x="1217" y="0"/>
                  </a:lnTo>
                  <a:lnTo>
                    <a:pt x="1212" y="0"/>
                  </a:lnTo>
                  <a:lnTo>
                    <a:pt x="1208" y="0"/>
                  </a:lnTo>
                  <a:lnTo>
                    <a:pt x="1203" y="0"/>
                  </a:lnTo>
                  <a:lnTo>
                    <a:pt x="1199" y="0"/>
                  </a:lnTo>
                  <a:lnTo>
                    <a:pt x="1194" y="0"/>
                  </a:lnTo>
                  <a:lnTo>
                    <a:pt x="1191" y="0"/>
                  </a:lnTo>
                  <a:lnTo>
                    <a:pt x="1186" y="0"/>
                  </a:lnTo>
                  <a:lnTo>
                    <a:pt x="1181" y="0"/>
                  </a:lnTo>
                  <a:lnTo>
                    <a:pt x="1177" y="0"/>
                  </a:lnTo>
                  <a:lnTo>
                    <a:pt x="1172" y="0"/>
                  </a:lnTo>
                  <a:lnTo>
                    <a:pt x="1168" y="0"/>
                  </a:lnTo>
                  <a:lnTo>
                    <a:pt x="1163" y="0"/>
                  </a:lnTo>
                  <a:lnTo>
                    <a:pt x="1159" y="0"/>
                  </a:lnTo>
                  <a:lnTo>
                    <a:pt x="1154" y="0"/>
                  </a:lnTo>
                  <a:lnTo>
                    <a:pt x="1150" y="0"/>
                  </a:lnTo>
                  <a:lnTo>
                    <a:pt x="1145" y="0"/>
                  </a:lnTo>
                  <a:lnTo>
                    <a:pt x="1140" y="0"/>
                  </a:lnTo>
                  <a:lnTo>
                    <a:pt x="1136" y="0"/>
                  </a:lnTo>
                  <a:lnTo>
                    <a:pt x="1131" y="0"/>
                  </a:lnTo>
                  <a:lnTo>
                    <a:pt x="1127" y="0"/>
                  </a:lnTo>
                  <a:lnTo>
                    <a:pt x="1122" y="0"/>
                  </a:lnTo>
                  <a:lnTo>
                    <a:pt x="1119" y="0"/>
                  </a:lnTo>
                  <a:lnTo>
                    <a:pt x="1114" y="0"/>
                  </a:lnTo>
                  <a:lnTo>
                    <a:pt x="1110" y="0"/>
                  </a:lnTo>
                  <a:lnTo>
                    <a:pt x="1105" y="0"/>
                  </a:lnTo>
                  <a:lnTo>
                    <a:pt x="1101" y="0"/>
                  </a:lnTo>
                  <a:lnTo>
                    <a:pt x="1096" y="0"/>
                  </a:lnTo>
                  <a:lnTo>
                    <a:pt x="1091" y="0"/>
                  </a:lnTo>
                  <a:lnTo>
                    <a:pt x="1087" y="0"/>
                  </a:lnTo>
                  <a:lnTo>
                    <a:pt x="1082" y="0"/>
                  </a:lnTo>
                  <a:lnTo>
                    <a:pt x="1078" y="0"/>
                  </a:lnTo>
                  <a:lnTo>
                    <a:pt x="1073" y="0"/>
                  </a:lnTo>
                  <a:lnTo>
                    <a:pt x="1069" y="0"/>
                  </a:lnTo>
                  <a:lnTo>
                    <a:pt x="1064" y="0"/>
                  </a:lnTo>
                  <a:lnTo>
                    <a:pt x="1060" y="0"/>
                  </a:lnTo>
                  <a:lnTo>
                    <a:pt x="1055" y="0"/>
                  </a:lnTo>
                  <a:lnTo>
                    <a:pt x="1050" y="0"/>
                  </a:lnTo>
                  <a:lnTo>
                    <a:pt x="1046" y="0"/>
                  </a:lnTo>
                  <a:lnTo>
                    <a:pt x="1042" y="0"/>
                  </a:lnTo>
                  <a:lnTo>
                    <a:pt x="1038" y="0"/>
                  </a:lnTo>
                  <a:lnTo>
                    <a:pt x="1033" y="0"/>
                  </a:lnTo>
                  <a:lnTo>
                    <a:pt x="1029" y="0"/>
                  </a:lnTo>
                  <a:lnTo>
                    <a:pt x="1024" y="0"/>
                  </a:lnTo>
                  <a:lnTo>
                    <a:pt x="1020" y="0"/>
                  </a:lnTo>
                  <a:lnTo>
                    <a:pt x="1015" y="0"/>
                  </a:lnTo>
                  <a:lnTo>
                    <a:pt x="1011" y="0"/>
                  </a:lnTo>
                  <a:lnTo>
                    <a:pt x="1006" y="0"/>
                  </a:lnTo>
                  <a:lnTo>
                    <a:pt x="1001" y="0"/>
                  </a:lnTo>
                  <a:lnTo>
                    <a:pt x="997" y="0"/>
                  </a:lnTo>
                  <a:lnTo>
                    <a:pt x="992" y="0"/>
                  </a:lnTo>
                  <a:lnTo>
                    <a:pt x="988" y="0"/>
                  </a:lnTo>
                  <a:lnTo>
                    <a:pt x="983" y="0"/>
                  </a:lnTo>
                  <a:lnTo>
                    <a:pt x="979" y="0"/>
                  </a:lnTo>
                  <a:lnTo>
                    <a:pt x="974" y="0"/>
                  </a:lnTo>
                  <a:lnTo>
                    <a:pt x="970" y="0"/>
                  </a:lnTo>
                  <a:lnTo>
                    <a:pt x="965" y="0"/>
                  </a:lnTo>
                  <a:lnTo>
                    <a:pt x="960" y="0"/>
                  </a:lnTo>
                  <a:lnTo>
                    <a:pt x="956" y="0"/>
                  </a:lnTo>
                  <a:lnTo>
                    <a:pt x="952" y="0"/>
                  </a:lnTo>
                  <a:lnTo>
                    <a:pt x="948" y="0"/>
                  </a:lnTo>
                  <a:lnTo>
                    <a:pt x="943" y="0"/>
                  </a:lnTo>
                  <a:lnTo>
                    <a:pt x="939" y="0"/>
                  </a:lnTo>
                  <a:lnTo>
                    <a:pt x="934" y="0"/>
                  </a:lnTo>
                  <a:lnTo>
                    <a:pt x="930" y="0"/>
                  </a:lnTo>
                  <a:lnTo>
                    <a:pt x="925" y="0"/>
                  </a:lnTo>
                  <a:lnTo>
                    <a:pt x="921" y="0"/>
                  </a:lnTo>
                  <a:lnTo>
                    <a:pt x="916" y="0"/>
                  </a:lnTo>
                  <a:lnTo>
                    <a:pt x="911" y="0"/>
                  </a:lnTo>
                  <a:lnTo>
                    <a:pt x="907" y="0"/>
                  </a:lnTo>
                  <a:lnTo>
                    <a:pt x="902" y="0"/>
                  </a:lnTo>
                  <a:lnTo>
                    <a:pt x="898" y="0"/>
                  </a:lnTo>
                  <a:lnTo>
                    <a:pt x="893" y="0"/>
                  </a:lnTo>
                  <a:lnTo>
                    <a:pt x="889" y="0"/>
                  </a:lnTo>
                  <a:lnTo>
                    <a:pt x="884" y="0"/>
                  </a:lnTo>
                  <a:lnTo>
                    <a:pt x="880" y="0"/>
                  </a:lnTo>
                  <a:lnTo>
                    <a:pt x="876" y="0"/>
                  </a:lnTo>
                  <a:lnTo>
                    <a:pt x="872" y="0"/>
                  </a:lnTo>
                  <a:lnTo>
                    <a:pt x="867" y="0"/>
                  </a:lnTo>
                  <a:lnTo>
                    <a:pt x="862" y="0"/>
                  </a:lnTo>
                  <a:lnTo>
                    <a:pt x="858" y="0"/>
                  </a:lnTo>
                  <a:lnTo>
                    <a:pt x="853" y="0"/>
                  </a:lnTo>
                  <a:lnTo>
                    <a:pt x="849" y="0"/>
                  </a:lnTo>
                  <a:lnTo>
                    <a:pt x="844" y="0"/>
                  </a:lnTo>
                  <a:lnTo>
                    <a:pt x="840" y="0"/>
                  </a:lnTo>
                  <a:lnTo>
                    <a:pt x="835" y="0"/>
                  </a:lnTo>
                  <a:lnTo>
                    <a:pt x="831" y="0"/>
                  </a:lnTo>
                  <a:lnTo>
                    <a:pt x="826" y="0"/>
                  </a:lnTo>
                  <a:lnTo>
                    <a:pt x="821" y="0"/>
                  </a:lnTo>
                  <a:lnTo>
                    <a:pt x="817" y="0"/>
                  </a:lnTo>
                  <a:lnTo>
                    <a:pt x="812" y="0"/>
                  </a:lnTo>
                  <a:lnTo>
                    <a:pt x="808" y="0"/>
                  </a:lnTo>
                  <a:lnTo>
                    <a:pt x="804" y="0"/>
                  </a:lnTo>
                  <a:lnTo>
                    <a:pt x="800" y="0"/>
                  </a:lnTo>
                  <a:lnTo>
                    <a:pt x="795" y="0"/>
                  </a:lnTo>
                  <a:lnTo>
                    <a:pt x="791" y="0"/>
                  </a:lnTo>
                  <a:lnTo>
                    <a:pt x="786" y="0"/>
                  </a:lnTo>
                  <a:lnTo>
                    <a:pt x="782" y="0"/>
                  </a:lnTo>
                  <a:lnTo>
                    <a:pt x="777" y="0"/>
                  </a:lnTo>
                  <a:lnTo>
                    <a:pt x="772" y="0"/>
                  </a:lnTo>
                  <a:lnTo>
                    <a:pt x="768" y="0"/>
                  </a:lnTo>
                  <a:lnTo>
                    <a:pt x="763" y="0"/>
                  </a:lnTo>
                  <a:lnTo>
                    <a:pt x="759" y="0"/>
                  </a:lnTo>
                  <a:lnTo>
                    <a:pt x="754" y="0"/>
                  </a:lnTo>
                  <a:lnTo>
                    <a:pt x="750" y="0"/>
                  </a:lnTo>
                  <a:lnTo>
                    <a:pt x="745" y="0"/>
                  </a:lnTo>
                  <a:lnTo>
                    <a:pt x="741" y="0"/>
                  </a:lnTo>
                  <a:lnTo>
                    <a:pt x="736" y="0"/>
                  </a:lnTo>
                  <a:lnTo>
                    <a:pt x="731" y="0"/>
                  </a:lnTo>
                  <a:lnTo>
                    <a:pt x="727" y="0"/>
                  </a:lnTo>
                  <a:lnTo>
                    <a:pt x="722" y="0"/>
                  </a:lnTo>
                  <a:lnTo>
                    <a:pt x="719" y="0"/>
                  </a:lnTo>
                  <a:lnTo>
                    <a:pt x="714" y="0"/>
                  </a:lnTo>
                  <a:lnTo>
                    <a:pt x="710" y="0"/>
                  </a:lnTo>
                  <a:lnTo>
                    <a:pt x="705" y="0"/>
                  </a:lnTo>
                  <a:lnTo>
                    <a:pt x="701" y="0"/>
                  </a:lnTo>
                  <a:lnTo>
                    <a:pt x="696" y="0"/>
                  </a:lnTo>
                  <a:lnTo>
                    <a:pt x="692" y="0"/>
                  </a:lnTo>
                  <a:lnTo>
                    <a:pt x="687" y="0"/>
                  </a:lnTo>
                  <a:lnTo>
                    <a:pt x="682" y="0"/>
                  </a:lnTo>
                  <a:lnTo>
                    <a:pt x="678" y="0"/>
                  </a:lnTo>
                  <a:lnTo>
                    <a:pt x="673" y="0"/>
                  </a:lnTo>
                  <a:lnTo>
                    <a:pt x="669" y="0"/>
                  </a:lnTo>
                  <a:lnTo>
                    <a:pt x="664" y="0"/>
                  </a:lnTo>
                  <a:lnTo>
                    <a:pt x="660" y="0"/>
                  </a:lnTo>
                  <a:lnTo>
                    <a:pt x="655" y="0"/>
                  </a:lnTo>
                  <a:lnTo>
                    <a:pt x="651" y="0"/>
                  </a:lnTo>
                  <a:lnTo>
                    <a:pt x="646" y="0"/>
                  </a:lnTo>
                  <a:lnTo>
                    <a:pt x="641" y="0"/>
                  </a:lnTo>
                  <a:lnTo>
                    <a:pt x="637" y="0"/>
                  </a:lnTo>
                  <a:lnTo>
                    <a:pt x="633" y="0"/>
                  </a:lnTo>
                  <a:lnTo>
                    <a:pt x="629" y="0"/>
                  </a:lnTo>
                  <a:lnTo>
                    <a:pt x="624" y="0"/>
                  </a:lnTo>
                  <a:lnTo>
                    <a:pt x="620" y="0"/>
                  </a:lnTo>
                  <a:lnTo>
                    <a:pt x="615" y="0"/>
                  </a:lnTo>
                  <a:lnTo>
                    <a:pt x="611" y="0"/>
                  </a:lnTo>
                  <a:lnTo>
                    <a:pt x="606" y="0"/>
                  </a:lnTo>
                  <a:lnTo>
                    <a:pt x="602" y="0"/>
                  </a:lnTo>
                  <a:lnTo>
                    <a:pt x="597" y="0"/>
                  </a:lnTo>
                  <a:lnTo>
                    <a:pt x="592" y="0"/>
                  </a:lnTo>
                  <a:lnTo>
                    <a:pt x="588" y="0"/>
                  </a:lnTo>
                  <a:lnTo>
                    <a:pt x="583" y="0"/>
                  </a:lnTo>
                  <a:lnTo>
                    <a:pt x="579" y="0"/>
                  </a:lnTo>
                  <a:lnTo>
                    <a:pt x="574" y="0"/>
                  </a:lnTo>
                  <a:lnTo>
                    <a:pt x="570" y="0"/>
                  </a:lnTo>
                  <a:lnTo>
                    <a:pt x="565" y="0"/>
                  </a:lnTo>
                  <a:lnTo>
                    <a:pt x="562" y="0"/>
                  </a:lnTo>
                  <a:lnTo>
                    <a:pt x="557" y="0"/>
                  </a:lnTo>
                  <a:lnTo>
                    <a:pt x="553" y="0"/>
                  </a:lnTo>
                  <a:lnTo>
                    <a:pt x="548" y="0"/>
                  </a:lnTo>
                  <a:lnTo>
                    <a:pt x="543" y="0"/>
                  </a:lnTo>
                  <a:lnTo>
                    <a:pt x="539" y="0"/>
                  </a:lnTo>
                  <a:lnTo>
                    <a:pt x="534" y="0"/>
                  </a:lnTo>
                  <a:lnTo>
                    <a:pt x="530" y="0"/>
                  </a:lnTo>
                  <a:lnTo>
                    <a:pt x="525" y="0"/>
                  </a:lnTo>
                  <a:lnTo>
                    <a:pt x="521" y="0"/>
                  </a:lnTo>
                  <a:lnTo>
                    <a:pt x="516" y="0"/>
                  </a:lnTo>
                  <a:lnTo>
                    <a:pt x="512" y="0"/>
                  </a:lnTo>
                  <a:lnTo>
                    <a:pt x="507" y="0"/>
                  </a:lnTo>
                  <a:lnTo>
                    <a:pt x="502" y="0"/>
                  </a:lnTo>
                  <a:lnTo>
                    <a:pt x="498" y="0"/>
                  </a:lnTo>
                  <a:lnTo>
                    <a:pt x="493" y="0"/>
                  </a:lnTo>
                  <a:lnTo>
                    <a:pt x="489" y="0"/>
                  </a:lnTo>
                  <a:lnTo>
                    <a:pt x="485" y="0"/>
                  </a:lnTo>
                  <a:lnTo>
                    <a:pt x="481" y="0"/>
                  </a:lnTo>
                  <a:lnTo>
                    <a:pt x="476" y="0"/>
                  </a:lnTo>
                  <a:lnTo>
                    <a:pt x="472" y="0"/>
                  </a:lnTo>
                  <a:lnTo>
                    <a:pt x="467" y="0"/>
                  </a:lnTo>
                  <a:lnTo>
                    <a:pt x="463" y="0"/>
                  </a:lnTo>
                  <a:lnTo>
                    <a:pt x="458" y="0"/>
                  </a:lnTo>
                  <a:lnTo>
                    <a:pt x="453" y="0"/>
                  </a:lnTo>
                  <a:lnTo>
                    <a:pt x="449" y="0"/>
                  </a:lnTo>
                  <a:lnTo>
                    <a:pt x="444" y="0"/>
                  </a:lnTo>
                  <a:lnTo>
                    <a:pt x="440" y="0"/>
                  </a:lnTo>
                  <a:lnTo>
                    <a:pt x="435" y="0"/>
                  </a:lnTo>
                  <a:lnTo>
                    <a:pt x="431" y="0"/>
                  </a:lnTo>
                  <a:lnTo>
                    <a:pt x="426" y="0"/>
                  </a:lnTo>
                  <a:lnTo>
                    <a:pt x="422" y="0"/>
                  </a:lnTo>
                  <a:lnTo>
                    <a:pt x="417" y="0"/>
                  </a:lnTo>
                  <a:lnTo>
                    <a:pt x="412" y="0"/>
                  </a:lnTo>
                  <a:lnTo>
                    <a:pt x="408" y="0"/>
                  </a:lnTo>
                  <a:lnTo>
                    <a:pt x="403" y="0"/>
                  </a:lnTo>
                  <a:lnTo>
                    <a:pt x="399" y="0"/>
                  </a:lnTo>
                  <a:lnTo>
                    <a:pt x="394" y="0"/>
                  </a:lnTo>
                  <a:lnTo>
                    <a:pt x="391" y="0"/>
                  </a:lnTo>
                  <a:lnTo>
                    <a:pt x="386" y="0"/>
                  </a:lnTo>
                  <a:lnTo>
                    <a:pt x="382" y="0"/>
                  </a:lnTo>
                  <a:lnTo>
                    <a:pt x="377" y="0"/>
                  </a:lnTo>
                  <a:lnTo>
                    <a:pt x="373" y="0"/>
                  </a:lnTo>
                  <a:lnTo>
                    <a:pt x="368" y="0"/>
                  </a:lnTo>
                  <a:lnTo>
                    <a:pt x="363" y="0"/>
                  </a:lnTo>
                  <a:lnTo>
                    <a:pt x="359" y="0"/>
                  </a:lnTo>
                  <a:lnTo>
                    <a:pt x="354" y="0"/>
                  </a:lnTo>
                  <a:lnTo>
                    <a:pt x="350" y="0"/>
                  </a:lnTo>
                  <a:lnTo>
                    <a:pt x="345" y="0"/>
                  </a:lnTo>
                  <a:lnTo>
                    <a:pt x="341" y="0"/>
                  </a:lnTo>
                  <a:lnTo>
                    <a:pt x="336" y="0"/>
                  </a:lnTo>
                  <a:lnTo>
                    <a:pt x="332" y="0"/>
                  </a:lnTo>
                  <a:lnTo>
                    <a:pt x="327" y="0"/>
                  </a:lnTo>
                  <a:lnTo>
                    <a:pt x="322" y="0"/>
                  </a:lnTo>
                  <a:lnTo>
                    <a:pt x="319" y="0"/>
                  </a:lnTo>
                  <a:lnTo>
                    <a:pt x="314" y="0"/>
                  </a:lnTo>
                  <a:lnTo>
                    <a:pt x="310" y="0"/>
                  </a:lnTo>
                  <a:lnTo>
                    <a:pt x="305" y="0"/>
                  </a:lnTo>
                  <a:lnTo>
                    <a:pt x="301" y="0"/>
                  </a:lnTo>
                  <a:lnTo>
                    <a:pt x="296" y="0"/>
                  </a:lnTo>
                  <a:lnTo>
                    <a:pt x="292" y="0"/>
                  </a:lnTo>
                  <a:lnTo>
                    <a:pt x="287" y="0"/>
                  </a:lnTo>
                  <a:lnTo>
                    <a:pt x="283" y="0"/>
                  </a:lnTo>
                  <a:lnTo>
                    <a:pt x="278" y="0"/>
                  </a:lnTo>
                  <a:lnTo>
                    <a:pt x="273" y="0"/>
                  </a:lnTo>
                  <a:lnTo>
                    <a:pt x="269" y="0"/>
                  </a:lnTo>
                  <a:lnTo>
                    <a:pt x="264" y="0"/>
                  </a:lnTo>
                  <a:lnTo>
                    <a:pt x="260" y="0"/>
                  </a:lnTo>
                  <a:lnTo>
                    <a:pt x="255" y="0"/>
                  </a:lnTo>
                  <a:lnTo>
                    <a:pt x="251" y="0"/>
                  </a:lnTo>
                  <a:lnTo>
                    <a:pt x="247" y="0"/>
                  </a:lnTo>
                  <a:lnTo>
                    <a:pt x="243" y="0"/>
                  </a:lnTo>
                  <a:lnTo>
                    <a:pt x="238" y="0"/>
                  </a:lnTo>
                  <a:lnTo>
                    <a:pt x="234" y="0"/>
                  </a:lnTo>
                  <a:lnTo>
                    <a:pt x="229" y="0"/>
                  </a:lnTo>
                  <a:lnTo>
                    <a:pt x="224" y="0"/>
                  </a:lnTo>
                  <a:lnTo>
                    <a:pt x="220" y="0"/>
                  </a:lnTo>
                  <a:lnTo>
                    <a:pt x="215" y="0"/>
                  </a:lnTo>
                  <a:lnTo>
                    <a:pt x="211" y="0"/>
                  </a:lnTo>
                  <a:lnTo>
                    <a:pt x="206" y="0"/>
                  </a:lnTo>
                  <a:lnTo>
                    <a:pt x="202" y="0"/>
                  </a:lnTo>
                  <a:lnTo>
                    <a:pt x="197" y="0"/>
                  </a:lnTo>
                  <a:lnTo>
                    <a:pt x="193" y="0"/>
                  </a:lnTo>
                  <a:lnTo>
                    <a:pt x="188" y="0"/>
                  </a:lnTo>
                  <a:lnTo>
                    <a:pt x="183" y="0"/>
                  </a:lnTo>
                  <a:lnTo>
                    <a:pt x="179" y="0"/>
                  </a:lnTo>
                  <a:lnTo>
                    <a:pt x="174" y="0"/>
                  </a:lnTo>
                  <a:lnTo>
                    <a:pt x="170" y="0"/>
                  </a:lnTo>
                  <a:lnTo>
                    <a:pt x="165" y="0"/>
                  </a:lnTo>
                  <a:lnTo>
                    <a:pt x="162" y="0"/>
                  </a:lnTo>
                  <a:lnTo>
                    <a:pt x="157" y="0"/>
                  </a:lnTo>
                  <a:lnTo>
                    <a:pt x="153" y="0"/>
                  </a:lnTo>
                  <a:lnTo>
                    <a:pt x="148" y="0"/>
                  </a:lnTo>
                  <a:lnTo>
                    <a:pt x="144" y="0"/>
                  </a:lnTo>
                  <a:lnTo>
                    <a:pt x="139" y="0"/>
                  </a:lnTo>
                  <a:lnTo>
                    <a:pt x="134" y="0"/>
                  </a:lnTo>
                  <a:lnTo>
                    <a:pt x="130" y="0"/>
                  </a:lnTo>
                  <a:lnTo>
                    <a:pt x="125" y="0"/>
                  </a:lnTo>
                  <a:lnTo>
                    <a:pt x="121" y="0"/>
                  </a:lnTo>
                  <a:lnTo>
                    <a:pt x="116" y="0"/>
                  </a:lnTo>
                  <a:lnTo>
                    <a:pt x="112" y="0"/>
                  </a:lnTo>
                  <a:lnTo>
                    <a:pt x="107" y="0"/>
                  </a:lnTo>
                  <a:lnTo>
                    <a:pt x="103" y="0"/>
                  </a:lnTo>
                  <a:lnTo>
                    <a:pt x="98" y="0"/>
                  </a:lnTo>
                  <a:lnTo>
                    <a:pt x="93" y="0"/>
                  </a:lnTo>
                  <a:lnTo>
                    <a:pt x="89" y="0"/>
                  </a:lnTo>
                  <a:lnTo>
                    <a:pt x="84" y="0"/>
                  </a:lnTo>
                  <a:lnTo>
                    <a:pt x="80" y="0"/>
                  </a:lnTo>
                  <a:lnTo>
                    <a:pt x="75" y="0"/>
                  </a:lnTo>
                  <a:lnTo>
                    <a:pt x="72" y="0"/>
                  </a:lnTo>
                  <a:lnTo>
                    <a:pt x="67" y="0"/>
                  </a:lnTo>
                  <a:lnTo>
                    <a:pt x="63" y="0"/>
                  </a:lnTo>
                  <a:lnTo>
                    <a:pt x="58" y="0"/>
                  </a:lnTo>
                  <a:lnTo>
                    <a:pt x="54" y="0"/>
                  </a:lnTo>
                  <a:lnTo>
                    <a:pt x="49" y="0"/>
                  </a:lnTo>
                  <a:lnTo>
                    <a:pt x="44" y="0"/>
                  </a:lnTo>
                  <a:lnTo>
                    <a:pt x="40" y="0"/>
                  </a:lnTo>
                  <a:lnTo>
                    <a:pt x="35" y="0"/>
                  </a:lnTo>
                  <a:lnTo>
                    <a:pt x="31" y="0"/>
                  </a:lnTo>
                  <a:lnTo>
                    <a:pt x="26" y="0"/>
                  </a:lnTo>
                  <a:lnTo>
                    <a:pt x="22" y="0"/>
                  </a:lnTo>
                  <a:lnTo>
                    <a:pt x="17" y="0"/>
                  </a:lnTo>
                  <a:lnTo>
                    <a:pt x="13" y="0"/>
                  </a:lnTo>
                  <a:lnTo>
                    <a:pt x="8" y="0"/>
                  </a:lnTo>
                  <a:lnTo>
                    <a:pt x="5" y="0"/>
                  </a:lnTo>
                  <a:lnTo>
                    <a:pt x="0" y="0"/>
                  </a:lnTo>
                </a:path>
              </a:pathLst>
            </a:custGeom>
            <a:solidFill>
              <a:srgbClr val="C03000"/>
            </a:solidFill>
            <a:ln w="12700" cap="rnd">
              <a:noFill/>
              <a:round/>
              <a:headEnd/>
              <a:tailEnd/>
            </a:ln>
          </p:spPr>
          <p:txBody>
            <a:bodyPr/>
            <a:lstStyle/>
            <a:p>
              <a:endParaRPr lang="en-US"/>
            </a:p>
          </p:txBody>
        </p:sp>
        <p:sp>
          <p:nvSpPr>
            <p:cNvPr id="18449" name="Freeform 14"/>
            <p:cNvSpPr>
              <a:spLocks/>
            </p:cNvSpPr>
            <p:nvPr/>
          </p:nvSpPr>
          <p:spPr bwMode="auto">
            <a:xfrm>
              <a:off x="381" y="2720"/>
              <a:ext cx="895" cy="171"/>
            </a:xfrm>
            <a:custGeom>
              <a:avLst/>
              <a:gdLst>
                <a:gd name="T0" fmla="*/ 867 w 895"/>
                <a:gd name="T1" fmla="*/ 170 h 171"/>
                <a:gd name="T2" fmla="*/ 836 w 895"/>
                <a:gd name="T3" fmla="*/ 170 h 171"/>
                <a:gd name="T4" fmla="*/ 804 w 895"/>
                <a:gd name="T5" fmla="*/ 170 h 171"/>
                <a:gd name="T6" fmla="*/ 773 w 895"/>
                <a:gd name="T7" fmla="*/ 170 h 171"/>
                <a:gd name="T8" fmla="*/ 742 w 895"/>
                <a:gd name="T9" fmla="*/ 170 h 171"/>
                <a:gd name="T10" fmla="*/ 710 w 895"/>
                <a:gd name="T11" fmla="*/ 170 h 171"/>
                <a:gd name="T12" fmla="*/ 680 w 895"/>
                <a:gd name="T13" fmla="*/ 170 h 171"/>
                <a:gd name="T14" fmla="*/ 648 w 895"/>
                <a:gd name="T15" fmla="*/ 170 h 171"/>
                <a:gd name="T16" fmla="*/ 618 w 895"/>
                <a:gd name="T17" fmla="*/ 170 h 171"/>
                <a:gd name="T18" fmla="*/ 586 w 895"/>
                <a:gd name="T19" fmla="*/ 170 h 171"/>
                <a:gd name="T20" fmla="*/ 554 w 895"/>
                <a:gd name="T21" fmla="*/ 170 h 171"/>
                <a:gd name="T22" fmla="*/ 523 w 895"/>
                <a:gd name="T23" fmla="*/ 170 h 171"/>
                <a:gd name="T24" fmla="*/ 492 w 895"/>
                <a:gd name="T25" fmla="*/ 170 h 171"/>
                <a:gd name="T26" fmla="*/ 460 w 895"/>
                <a:gd name="T27" fmla="*/ 170 h 171"/>
                <a:gd name="T28" fmla="*/ 429 w 895"/>
                <a:gd name="T29" fmla="*/ 0 h 171"/>
                <a:gd name="T30" fmla="*/ 398 w 895"/>
                <a:gd name="T31" fmla="*/ 24 h 171"/>
                <a:gd name="T32" fmla="*/ 367 w 895"/>
                <a:gd name="T33" fmla="*/ 44 h 171"/>
                <a:gd name="T34" fmla="*/ 335 w 895"/>
                <a:gd name="T35" fmla="*/ 63 h 171"/>
                <a:gd name="T36" fmla="*/ 304 w 895"/>
                <a:gd name="T37" fmla="*/ 78 h 171"/>
                <a:gd name="T38" fmla="*/ 273 w 895"/>
                <a:gd name="T39" fmla="*/ 92 h 171"/>
                <a:gd name="T40" fmla="*/ 241 w 895"/>
                <a:gd name="T41" fmla="*/ 105 h 171"/>
                <a:gd name="T42" fmla="*/ 211 w 895"/>
                <a:gd name="T43" fmla="*/ 115 h 171"/>
                <a:gd name="T44" fmla="*/ 179 w 895"/>
                <a:gd name="T45" fmla="*/ 124 h 171"/>
                <a:gd name="T46" fmla="*/ 147 w 895"/>
                <a:gd name="T47" fmla="*/ 131 h 171"/>
                <a:gd name="T48" fmla="*/ 117 w 895"/>
                <a:gd name="T49" fmla="*/ 138 h 171"/>
                <a:gd name="T50" fmla="*/ 85 w 895"/>
                <a:gd name="T51" fmla="*/ 144 h 171"/>
                <a:gd name="T52" fmla="*/ 54 w 895"/>
                <a:gd name="T53" fmla="*/ 149 h 171"/>
                <a:gd name="T54" fmla="*/ 23 w 895"/>
                <a:gd name="T55" fmla="*/ 153 h 171"/>
                <a:gd name="T56" fmla="*/ 5 w 895"/>
                <a:gd name="T57" fmla="*/ 170 h 171"/>
                <a:gd name="T58" fmla="*/ 36 w 895"/>
                <a:gd name="T59" fmla="*/ 170 h 171"/>
                <a:gd name="T60" fmla="*/ 68 w 895"/>
                <a:gd name="T61" fmla="*/ 170 h 171"/>
                <a:gd name="T62" fmla="*/ 99 w 895"/>
                <a:gd name="T63" fmla="*/ 170 h 171"/>
                <a:gd name="T64" fmla="*/ 130 w 895"/>
                <a:gd name="T65" fmla="*/ 170 h 171"/>
                <a:gd name="T66" fmla="*/ 161 w 895"/>
                <a:gd name="T67" fmla="*/ 170 h 171"/>
                <a:gd name="T68" fmla="*/ 193 w 895"/>
                <a:gd name="T69" fmla="*/ 170 h 171"/>
                <a:gd name="T70" fmla="*/ 223 w 895"/>
                <a:gd name="T71" fmla="*/ 170 h 171"/>
                <a:gd name="T72" fmla="*/ 255 w 895"/>
                <a:gd name="T73" fmla="*/ 170 h 171"/>
                <a:gd name="T74" fmla="*/ 287 w 895"/>
                <a:gd name="T75" fmla="*/ 170 h 171"/>
                <a:gd name="T76" fmla="*/ 317 w 895"/>
                <a:gd name="T77" fmla="*/ 170 h 171"/>
                <a:gd name="T78" fmla="*/ 349 w 895"/>
                <a:gd name="T79" fmla="*/ 170 h 171"/>
                <a:gd name="T80" fmla="*/ 381 w 895"/>
                <a:gd name="T81" fmla="*/ 170 h 171"/>
                <a:gd name="T82" fmla="*/ 411 w 895"/>
                <a:gd name="T83" fmla="*/ 170 h 171"/>
                <a:gd name="T84" fmla="*/ 443 w 895"/>
                <a:gd name="T85" fmla="*/ 170 h 171"/>
                <a:gd name="T86" fmla="*/ 474 w 895"/>
                <a:gd name="T87" fmla="*/ 170 h 171"/>
                <a:gd name="T88" fmla="*/ 505 w 895"/>
                <a:gd name="T89" fmla="*/ 170 h 171"/>
                <a:gd name="T90" fmla="*/ 536 w 895"/>
                <a:gd name="T91" fmla="*/ 170 h 171"/>
                <a:gd name="T92" fmla="*/ 568 w 895"/>
                <a:gd name="T93" fmla="*/ 170 h 171"/>
                <a:gd name="T94" fmla="*/ 599 w 895"/>
                <a:gd name="T95" fmla="*/ 170 h 171"/>
                <a:gd name="T96" fmla="*/ 630 w 895"/>
                <a:gd name="T97" fmla="*/ 170 h 171"/>
                <a:gd name="T98" fmla="*/ 662 w 895"/>
                <a:gd name="T99" fmla="*/ 170 h 171"/>
                <a:gd name="T100" fmla="*/ 693 w 895"/>
                <a:gd name="T101" fmla="*/ 170 h 171"/>
                <a:gd name="T102" fmla="*/ 724 w 895"/>
                <a:gd name="T103" fmla="*/ 170 h 171"/>
                <a:gd name="T104" fmla="*/ 756 w 895"/>
                <a:gd name="T105" fmla="*/ 170 h 171"/>
                <a:gd name="T106" fmla="*/ 786 w 895"/>
                <a:gd name="T107" fmla="*/ 170 h 171"/>
                <a:gd name="T108" fmla="*/ 818 w 895"/>
                <a:gd name="T109" fmla="*/ 170 h 171"/>
                <a:gd name="T110" fmla="*/ 850 w 895"/>
                <a:gd name="T111" fmla="*/ 170 h 171"/>
                <a:gd name="T112" fmla="*/ 880 w 895"/>
                <a:gd name="T113" fmla="*/ 170 h 1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5"/>
                <a:gd name="T172" fmla="*/ 0 h 171"/>
                <a:gd name="T173" fmla="*/ 895 w 895"/>
                <a:gd name="T174" fmla="*/ 171 h 17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5" h="171">
                  <a:moveTo>
                    <a:pt x="894" y="170"/>
                  </a:moveTo>
                  <a:lnTo>
                    <a:pt x="889" y="170"/>
                  </a:lnTo>
                  <a:lnTo>
                    <a:pt x="885" y="170"/>
                  </a:lnTo>
                  <a:lnTo>
                    <a:pt x="880" y="170"/>
                  </a:lnTo>
                  <a:lnTo>
                    <a:pt x="876" y="170"/>
                  </a:lnTo>
                  <a:lnTo>
                    <a:pt x="871" y="170"/>
                  </a:lnTo>
                  <a:lnTo>
                    <a:pt x="867" y="170"/>
                  </a:lnTo>
                  <a:lnTo>
                    <a:pt x="862" y="170"/>
                  </a:lnTo>
                  <a:lnTo>
                    <a:pt x="858" y="170"/>
                  </a:lnTo>
                  <a:lnTo>
                    <a:pt x="854" y="170"/>
                  </a:lnTo>
                  <a:lnTo>
                    <a:pt x="850" y="170"/>
                  </a:lnTo>
                  <a:lnTo>
                    <a:pt x="845" y="170"/>
                  </a:lnTo>
                  <a:lnTo>
                    <a:pt x="841" y="170"/>
                  </a:lnTo>
                  <a:lnTo>
                    <a:pt x="836" y="170"/>
                  </a:lnTo>
                  <a:lnTo>
                    <a:pt x="832" y="170"/>
                  </a:lnTo>
                  <a:lnTo>
                    <a:pt x="827" y="170"/>
                  </a:lnTo>
                  <a:lnTo>
                    <a:pt x="823" y="170"/>
                  </a:lnTo>
                  <a:lnTo>
                    <a:pt x="818" y="170"/>
                  </a:lnTo>
                  <a:lnTo>
                    <a:pt x="814" y="170"/>
                  </a:lnTo>
                  <a:lnTo>
                    <a:pt x="809" y="170"/>
                  </a:lnTo>
                  <a:lnTo>
                    <a:pt x="804" y="170"/>
                  </a:lnTo>
                  <a:lnTo>
                    <a:pt x="800" y="170"/>
                  </a:lnTo>
                  <a:lnTo>
                    <a:pt x="795" y="170"/>
                  </a:lnTo>
                  <a:lnTo>
                    <a:pt x="791" y="170"/>
                  </a:lnTo>
                  <a:lnTo>
                    <a:pt x="786" y="170"/>
                  </a:lnTo>
                  <a:lnTo>
                    <a:pt x="782" y="170"/>
                  </a:lnTo>
                  <a:lnTo>
                    <a:pt x="777" y="170"/>
                  </a:lnTo>
                  <a:lnTo>
                    <a:pt x="773" y="170"/>
                  </a:lnTo>
                  <a:lnTo>
                    <a:pt x="769" y="170"/>
                  </a:lnTo>
                  <a:lnTo>
                    <a:pt x="765" y="170"/>
                  </a:lnTo>
                  <a:lnTo>
                    <a:pt x="760" y="170"/>
                  </a:lnTo>
                  <a:lnTo>
                    <a:pt x="756" y="170"/>
                  </a:lnTo>
                  <a:lnTo>
                    <a:pt x="751" y="170"/>
                  </a:lnTo>
                  <a:lnTo>
                    <a:pt x="747" y="170"/>
                  </a:lnTo>
                  <a:lnTo>
                    <a:pt x="742" y="170"/>
                  </a:lnTo>
                  <a:lnTo>
                    <a:pt x="738" y="170"/>
                  </a:lnTo>
                  <a:lnTo>
                    <a:pt x="733" y="170"/>
                  </a:lnTo>
                  <a:lnTo>
                    <a:pt x="729" y="170"/>
                  </a:lnTo>
                  <a:lnTo>
                    <a:pt x="724" y="170"/>
                  </a:lnTo>
                  <a:lnTo>
                    <a:pt x="720" y="170"/>
                  </a:lnTo>
                  <a:lnTo>
                    <a:pt x="715" y="170"/>
                  </a:lnTo>
                  <a:lnTo>
                    <a:pt x="710" y="170"/>
                  </a:lnTo>
                  <a:lnTo>
                    <a:pt x="706" y="170"/>
                  </a:lnTo>
                  <a:lnTo>
                    <a:pt x="701" y="170"/>
                  </a:lnTo>
                  <a:lnTo>
                    <a:pt x="698" y="170"/>
                  </a:lnTo>
                  <a:lnTo>
                    <a:pt x="693" y="170"/>
                  </a:lnTo>
                  <a:lnTo>
                    <a:pt x="689" y="170"/>
                  </a:lnTo>
                  <a:lnTo>
                    <a:pt x="684" y="170"/>
                  </a:lnTo>
                  <a:lnTo>
                    <a:pt x="680" y="170"/>
                  </a:lnTo>
                  <a:lnTo>
                    <a:pt x="675" y="170"/>
                  </a:lnTo>
                  <a:lnTo>
                    <a:pt x="671" y="170"/>
                  </a:lnTo>
                  <a:lnTo>
                    <a:pt x="666" y="170"/>
                  </a:lnTo>
                  <a:lnTo>
                    <a:pt x="662" y="170"/>
                  </a:lnTo>
                  <a:lnTo>
                    <a:pt x="657" y="170"/>
                  </a:lnTo>
                  <a:lnTo>
                    <a:pt x="653" y="170"/>
                  </a:lnTo>
                  <a:lnTo>
                    <a:pt x="648" y="170"/>
                  </a:lnTo>
                  <a:lnTo>
                    <a:pt x="644" y="170"/>
                  </a:lnTo>
                  <a:lnTo>
                    <a:pt x="639" y="170"/>
                  </a:lnTo>
                  <a:lnTo>
                    <a:pt x="635" y="170"/>
                  </a:lnTo>
                  <a:lnTo>
                    <a:pt x="630" y="170"/>
                  </a:lnTo>
                  <a:lnTo>
                    <a:pt x="625" y="170"/>
                  </a:lnTo>
                  <a:lnTo>
                    <a:pt x="622" y="170"/>
                  </a:lnTo>
                  <a:lnTo>
                    <a:pt x="618" y="170"/>
                  </a:lnTo>
                  <a:lnTo>
                    <a:pt x="613" y="170"/>
                  </a:lnTo>
                  <a:lnTo>
                    <a:pt x="608" y="170"/>
                  </a:lnTo>
                  <a:lnTo>
                    <a:pt x="604" y="170"/>
                  </a:lnTo>
                  <a:lnTo>
                    <a:pt x="599" y="170"/>
                  </a:lnTo>
                  <a:lnTo>
                    <a:pt x="595" y="170"/>
                  </a:lnTo>
                  <a:lnTo>
                    <a:pt x="590" y="170"/>
                  </a:lnTo>
                  <a:lnTo>
                    <a:pt x="586" y="170"/>
                  </a:lnTo>
                  <a:lnTo>
                    <a:pt x="581" y="170"/>
                  </a:lnTo>
                  <a:lnTo>
                    <a:pt x="577" y="170"/>
                  </a:lnTo>
                  <a:lnTo>
                    <a:pt x="572" y="170"/>
                  </a:lnTo>
                  <a:lnTo>
                    <a:pt x="568" y="170"/>
                  </a:lnTo>
                  <a:lnTo>
                    <a:pt x="563" y="170"/>
                  </a:lnTo>
                  <a:lnTo>
                    <a:pt x="559" y="170"/>
                  </a:lnTo>
                  <a:lnTo>
                    <a:pt x="554" y="170"/>
                  </a:lnTo>
                  <a:lnTo>
                    <a:pt x="550" y="170"/>
                  </a:lnTo>
                  <a:lnTo>
                    <a:pt x="545" y="170"/>
                  </a:lnTo>
                  <a:lnTo>
                    <a:pt x="540" y="170"/>
                  </a:lnTo>
                  <a:lnTo>
                    <a:pt x="536" y="170"/>
                  </a:lnTo>
                  <a:lnTo>
                    <a:pt x="531" y="170"/>
                  </a:lnTo>
                  <a:lnTo>
                    <a:pt x="528" y="170"/>
                  </a:lnTo>
                  <a:lnTo>
                    <a:pt x="523" y="170"/>
                  </a:lnTo>
                  <a:lnTo>
                    <a:pt x="519" y="170"/>
                  </a:lnTo>
                  <a:lnTo>
                    <a:pt x="514" y="170"/>
                  </a:lnTo>
                  <a:lnTo>
                    <a:pt x="510" y="170"/>
                  </a:lnTo>
                  <a:lnTo>
                    <a:pt x="505" y="170"/>
                  </a:lnTo>
                  <a:lnTo>
                    <a:pt x="501" y="170"/>
                  </a:lnTo>
                  <a:lnTo>
                    <a:pt x="496" y="170"/>
                  </a:lnTo>
                  <a:lnTo>
                    <a:pt x="492" y="170"/>
                  </a:lnTo>
                  <a:lnTo>
                    <a:pt x="487" y="170"/>
                  </a:lnTo>
                  <a:lnTo>
                    <a:pt x="483" y="170"/>
                  </a:lnTo>
                  <a:lnTo>
                    <a:pt x="478" y="170"/>
                  </a:lnTo>
                  <a:lnTo>
                    <a:pt x="474" y="170"/>
                  </a:lnTo>
                  <a:lnTo>
                    <a:pt x="469" y="170"/>
                  </a:lnTo>
                  <a:lnTo>
                    <a:pt x="465" y="170"/>
                  </a:lnTo>
                  <a:lnTo>
                    <a:pt x="460" y="170"/>
                  </a:lnTo>
                  <a:lnTo>
                    <a:pt x="457" y="170"/>
                  </a:lnTo>
                  <a:lnTo>
                    <a:pt x="452" y="170"/>
                  </a:lnTo>
                  <a:lnTo>
                    <a:pt x="448" y="170"/>
                  </a:lnTo>
                  <a:lnTo>
                    <a:pt x="443" y="170"/>
                  </a:lnTo>
                  <a:lnTo>
                    <a:pt x="439" y="170"/>
                  </a:lnTo>
                  <a:lnTo>
                    <a:pt x="434" y="170"/>
                  </a:lnTo>
                  <a:lnTo>
                    <a:pt x="429" y="0"/>
                  </a:lnTo>
                  <a:lnTo>
                    <a:pt x="425" y="4"/>
                  </a:lnTo>
                  <a:lnTo>
                    <a:pt x="420" y="7"/>
                  </a:lnTo>
                  <a:lnTo>
                    <a:pt x="416" y="11"/>
                  </a:lnTo>
                  <a:lnTo>
                    <a:pt x="411" y="14"/>
                  </a:lnTo>
                  <a:lnTo>
                    <a:pt x="407" y="17"/>
                  </a:lnTo>
                  <a:lnTo>
                    <a:pt x="402" y="20"/>
                  </a:lnTo>
                  <a:lnTo>
                    <a:pt x="398" y="24"/>
                  </a:lnTo>
                  <a:lnTo>
                    <a:pt x="393" y="26"/>
                  </a:lnTo>
                  <a:lnTo>
                    <a:pt x="389" y="30"/>
                  </a:lnTo>
                  <a:lnTo>
                    <a:pt x="385" y="32"/>
                  </a:lnTo>
                  <a:lnTo>
                    <a:pt x="381" y="35"/>
                  </a:lnTo>
                  <a:lnTo>
                    <a:pt x="376" y="38"/>
                  </a:lnTo>
                  <a:lnTo>
                    <a:pt x="372" y="40"/>
                  </a:lnTo>
                  <a:lnTo>
                    <a:pt x="367" y="44"/>
                  </a:lnTo>
                  <a:lnTo>
                    <a:pt x="363" y="46"/>
                  </a:lnTo>
                  <a:lnTo>
                    <a:pt x="358" y="50"/>
                  </a:lnTo>
                  <a:lnTo>
                    <a:pt x="354" y="52"/>
                  </a:lnTo>
                  <a:lnTo>
                    <a:pt x="349" y="54"/>
                  </a:lnTo>
                  <a:lnTo>
                    <a:pt x="344" y="57"/>
                  </a:lnTo>
                  <a:lnTo>
                    <a:pt x="340" y="59"/>
                  </a:lnTo>
                  <a:lnTo>
                    <a:pt x="335" y="63"/>
                  </a:lnTo>
                  <a:lnTo>
                    <a:pt x="331" y="64"/>
                  </a:lnTo>
                  <a:lnTo>
                    <a:pt x="326" y="66"/>
                  </a:lnTo>
                  <a:lnTo>
                    <a:pt x="322" y="70"/>
                  </a:lnTo>
                  <a:lnTo>
                    <a:pt x="317" y="71"/>
                  </a:lnTo>
                  <a:lnTo>
                    <a:pt x="313" y="73"/>
                  </a:lnTo>
                  <a:lnTo>
                    <a:pt x="308" y="76"/>
                  </a:lnTo>
                  <a:lnTo>
                    <a:pt x="304" y="78"/>
                  </a:lnTo>
                  <a:lnTo>
                    <a:pt x="300" y="80"/>
                  </a:lnTo>
                  <a:lnTo>
                    <a:pt x="296" y="83"/>
                  </a:lnTo>
                  <a:lnTo>
                    <a:pt x="291" y="84"/>
                  </a:lnTo>
                  <a:lnTo>
                    <a:pt x="287" y="86"/>
                  </a:lnTo>
                  <a:lnTo>
                    <a:pt x="282" y="89"/>
                  </a:lnTo>
                  <a:lnTo>
                    <a:pt x="278" y="90"/>
                  </a:lnTo>
                  <a:lnTo>
                    <a:pt x="273" y="92"/>
                  </a:lnTo>
                  <a:lnTo>
                    <a:pt x="269" y="94"/>
                  </a:lnTo>
                  <a:lnTo>
                    <a:pt x="264" y="96"/>
                  </a:lnTo>
                  <a:lnTo>
                    <a:pt x="259" y="98"/>
                  </a:lnTo>
                  <a:lnTo>
                    <a:pt x="255" y="99"/>
                  </a:lnTo>
                  <a:lnTo>
                    <a:pt x="250" y="102"/>
                  </a:lnTo>
                  <a:lnTo>
                    <a:pt x="246" y="103"/>
                  </a:lnTo>
                  <a:lnTo>
                    <a:pt x="241" y="105"/>
                  </a:lnTo>
                  <a:lnTo>
                    <a:pt x="237" y="106"/>
                  </a:lnTo>
                  <a:lnTo>
                    <a:pt x="232" y="107"/>
                  </a:lnTo>
                  <a:lnTo>
                    <a:pt x="228" y="110"/>
                  </a:lnTo>
                  <a:lnTo>
                    <a:pt x="223" y="110"/>
                  </a:lnTo>
                  <a:lnTo>
                    <a:pt x="219" y="112"/>
                  </a:lnTo>
                  <a:lnTo>
                    <a:pt x="215" y="113"/>
                  </a:lnTo>
                  <a:lnTo>
                    <a:pt x="211" y="115"/>
                  </a:lnTo>
                  <a:lnTo>
                    <a:pt x="206" y="116"/>
                  </a:lnTo>
                  <a:lnTo>
                    <a:pt x="202" y="118"/>
                  </a:lnTo>
                  <a:lnTo>
                    <a:pt x="197" y="119"/>
                  </a:lnTo>
                  <a:lnTo>
                    <a:pt x="193" y="120"/>
                  </a:lnTo>
                  <a:lnTo>
                    <a:pt x="188" y="122"/>
                  </a:lnTo>
                  <a:lnTo>
                    <a:pt x="184" y="123"/>
                  </a:lnTo>
                  <a:lnTo>
                    <a:pt x="179" y="124"/>
                  </a:lnTo>
                  <a:lnTo>
                    <a:pt x="174" y="125"/>
                  </a:lnTo>
                  <a:lnTo>
                    <a:pt x="170" y="126"/>
                  </a:lnTo>
                  <a:lnTo>
                    <a:pt x="165" y="128"/>
                  </a:lnTo>
                  <a:lnTo>
                    <a:pt x="161" y="129"/>
                  </a:lnTo>
                  <a:lnTo>
                    <a:pt x="156" y="130"/>
                  </a:lnTo>
                  <a:lnTo>
                    <a:pt x="152" y="131"/>
                  </a:lnTo>
                  <a:lnTo>
                    <a:pt x="147" y="131"/>
                  </a:lnTo>
                  <a:lnTo>
                    <a:pt x="144" y="132"/>
                  </a:lnTo>
                  <a:lnTo>
                    <a:pt x="139" y="133"/>
                  </a:lnTo>
                  <a:lnTo>
                    <a:pt x="135" y="135"/>
                  </a:lnTo>
                  <a:lnTo>
                    <a:pt x="130" y="136"/>
                  </a:lnTo>
                  <a:lnTo>
                    <a:pt x="126" y="137"/>
                  </a:lnTo>
                  <a:lnTo>
                    <a:pt x="121" y="138"/>
                  </a:lnTo>
                  <a:lnTo>
                    <a:pt x="117" y="138"/>
                  </a:lnTo>
                  <a:lnTo>
                    <a:pt x="112" y="139"/>
                  </a:lnTo>
                  <a:lnTo>
                    <a:pt x="108" y="140"/>
                  </a:lnTo>
                  <a:lnTo>
                    <a:pt x="103" y="140"/>
                  </a:lnTo>
                  <a:lnTo>
                    <a:pt x="99" y="142"/>
                  </a:lnTo>
                  <a:lnTo>
                    <a:pt x="94" y="143"/>
                  </a:lnTo>
                  <a:lnTo>
                    <a:pt x="90" y="143"/>
                  </a:lnTo>
                  <a:lnTo>
                    <a:pt x="85" y="144"/>
                  </a:lnTo>
                  <a:lnTo>
                    <a:pt x="80" y="145"/>
                  </a:lnTo>
                  <a:lnTo>
                    <a:pt x="76" y="145"/>
                  </a:lnTo>
                  <a:lnTo>
                    <a:pt x="71" y="146"/>
                  </a:lnTo>
                  <a:lnTo>
                    <a:pt x="68" y="146"/>
                  </a:lnTo>
                  <a:lnTo>
                    <a:pt x="63" y="148"/>
                  </a:lnTo>
                  <a:lnTo>
                    <a:pt x="59" y="149"/>
                  </a:lnTo>
                  <a:lnTo>
                    <a:pt x="54" y="149"/>
                  </a:lnTo>
                  <a:lnTo>
                    <a:pt x="50" y="150"/>
                  </a:lnTo>
                  <a:lnTo>
                    <a:pt x="45" y="150"/>
                  </a:lnTo>
                  <a:lnTo>
                    <a:pt x="41" y="151"/>
                  </a:lnTo>
                  <a:lnTo>
                    <a:pt x="36" y="151"/>
                  </a:lnTo>
                  <a:lnTo>
                    <a:pt x="32" y="152"/>
                  </a:lnTo>
                  <a:lnTo>
                    <a:pt x="27" y="152"/>
                  </a:lnTo>
                  <a:lnTo>
                    <a:pt x="23" y="153"/>
                  </a:lnTo>
                  <a:lnTo>
                    <a:pt x="18" y="153"/>
                  </a:lnTo>
                  <a:lnTo>
                    <a:pt x="14" y="153"/>
                  </a:lnTo>
                  <a:lnTo>
                    <a:pt x="9" y="155"/>
                  </a:lnTo>
                  <a:lnTo>
                    <a:pt x="5" y="155"/>
                  </a:lnTo>
                  <a:lnTo>
                    <a:pt x="0" y="156"/>
                  </a:lnTo>
                  <a:lnTo>
                    <a:pt x="0" y="170"/>
                  </a:lnTo>
                  <a:lnTo>
                    <a:pt x="5" y="170"/>
                  </a:lnTo>
                  <a:lnTo>
                    <a:pt x="9" y="170"/>
                  </a:lnTo>
                  <a:lnTo>
                    <a:pt x="14" y="170"/>
                  </a:lnTo>
                  <a:lnTo>
                    <a:pt x="18" y="170"/>
                  </a:lnTo>
                  <a:lnTo>
                    <a:pt x="23" y="170"/>
                  </a:lnTo>
                  <a:lnTo>
                    <a:pt x="27" y="170"/>
                  </a:lnTo>
                  <a:lnTo>
                    <a:pt x="32" y="170"/>
                  </a:lnTo>
                  <a:lnTo>
                    <a:pt x="36" y="170"/>
                  </a:lnTo>
                  <a:lnTo>
                    <a:pt x="41" y="170"/>
                  </a:lnTo>
                  <a:lnTo>
                    <a:pt x="45" y="170"/>
                  </a:lnTo>
                  <a:lnTo>
                    <a:pt x="50" y="170"/>
                  </a:lnTo>
                  <a:lnTo>
                    <a:pt x="54" y="170"/>
                  </a:lnTo>
                  <a:lnTo>
                    <a:pt x="59" y="170"/>
                  </a:lnTo>
                  <a:lnTo>
                    <a:pt x="63" y="170"/>
                  </a:lnTo>
                  <a:lnTo>
                    <a:pt x="68" y="170"/>
                  </a:lnTo>
                  <a:lnTo>
                    <a:pt x="71" y="170"/>
                  </a:lnTo>
                  <a:lnTo>
                    <a:pt x="76" y="170"/>
                  </a:lnTo>
                  <a:lnTo>
                    <a:pt x="80" y="170"/>
                  </a:lnTo>
                  <a:lnTo>
                    <a:pt x="85" y="170"/>
                  </a:lnTo>
                  <a:lnTo>
                    <a:pt x="90" y="170"/>
                  </a:lnTo>
                  <a:lnTo>
                    <a:pt x="94" y="170"/>
                  </a:lnTo>
                  <a:lnTo>
                    <a:pt x="99" y="170"/>
                  </a:lnTo>
                  <a:lnTo>
                    <a:pt x="103" y="170"/>
                  </a:lnTo>
                  <a:lnTo>
                    <a:pt x="108" y="170"/>
                  </a:lnTo>
                  <a:lnTo>
                    <a:pt x="112" y="170"/>
                  </a:lnTo>
                  <a:lnTo>
                    <a:pt x="117" y="170"/>
                  </a:lnTo>
                  <a:lnTo>
                    <a:pt x="121" y="170"/>
                  </a:lnTo>
                  <a:lnTo>
                    <a:pt x="126" y="170"/>
                  </a:lnTo>
                  <a:lnTo>
                    <a:pt x="130" y="170"/>
                  </a:lnTo>
                  <a:lnTo>
                    <a:pt x="135" y="170"/>
                  </a:lnTo>
                  <a:lnTo>
                    <a:pt x="139" y="170"/>
                  </a:lnTo>
                  <a:lnTo>
                    <a:pt x="144" y="170"/>
                  </a:lnTo>
                  <a:lnTo>
                    <a:pt x="147" y="170"/>
                  </a:lnTo>
                  <a:lnTo>
                    <a:pt x="152" y="170"/>
                  </a:lnTo>
                  <a:lnTo>
                    <a:pt x="156" y="170"/>
                  </a:lnTo>
                  <a:lnTo>
                    <a:pt x="161" y="170"/>
                  </a:lnTo>
                  <a:lnTo>
                    <a:pt x="165" y="170"/>
                  </a:lnTo>
                  <a:lnTo>
                    <a:pt x="170" y="170"/>
                  </a:lnTo>
                  <a:lnTo>
                    <a:pt x="174" y="170"/>
                  </a:lnTo>
                  <a:lnTo>
                    <a:pt x="179" y="170"/>
                  </a:lnTo>
                  <a:lnTo>
                    <a:pt x="184" y="170"/>
                  </a:lnTo>
                  <a:lnTo>
                    <a:pt x="188" y="170"/>
                  </a:lnTo>
                  <a:lnTo>
                    <a:pt x="193" y="170"/>
                  </a:lnTo>
                  <a:lnTo>
                    <a:pt x="197" y="170"/>
                  </a:lnTo>
                  <a:lnTo>
                    <a:pt x="202" y="170"/>
                  </a:lnTo>
                  <a:lnTo>
                    <a:pt x="206" y="170"/>
                  </a:lnTo>
                  <a:lnTo>
                    <a:pt x="211" y="170"/>
                  </a:lnTo>
                  <a:lnTo>
                    <a:pt x="215" y="170"/>
                  </a:lnTo>
                  <a:lnTo>
                    <a:pt x="219" y="170"/>
                  </a:lnTo>
                  <a:lnTo>
                    <a:pt x="223" y="170"/>
                  </a:lnTo>
                  <a:lnTo>
                    <a:pt x="228" y="170"/>
                  </a:lnTo>
                  <a:lnTo>
                    <a:pt x="232" y="170"/>
                  </a:lnTo>
                  <a:lnTo>
                    <a:pt x="237" y="170"/>
                  </a:lnTo>
                  <a:lnTo>
                    <a:pt x="241" y="170"/>
                  </a:lnTo>
                  <a:lnTo>
                    <a:pt x="246" y="170"/>
                  </a:lnTo>
                  <a:lnTo>
                    <a:pt x="250" y="170"/>
                  </a:lnTo>
                  <a:lnTo>
                    <a:pt x="255" y="170"/>
                  </a:lnTo>
                  <a:lnTo>
                    <a:pt x="259" y="170"/>
                  </a:lnTo>
                  <a:lnTo>
                    <a:pt x="264" y="170"/>
                  </a:lnTo>
                  <a:lnTo>
                    <a:pt x="269" y="170"/>
                  </a:lnTo>
                  <a:lnTo>
                    <a:pt x="273" y="170"/>
                  </a:lnTo>
                  <a:lnTo>
                    <a:pt x="278" y="170"/>
                  </a:lnTo>
                  <a:lnTo>
                    <a:pt x="282" y="170"/>
                  </a:lnTo>
                  <a:lnTo>
                    <a:pt x="287" y="170"/>
                  </a:lnTo>
                  <a:lnTo>
                    <a:pt x="291" y="170"/>
                  </a:lnTo>
                  <a:lnTo>
                    <a:pt x="296" y="170"/>
                  </a:lnTo>
                  <a:lnTo>
                    <a:pt x="300" y="170"/>
                  </a:lnTo>
                  <a:lnTo>
                    <a:pt x="304" y="170"/>
                  </a:lnTo>
                  <a:lnTo>
                    <a:pt x="308" y="170"/>
                  </a:lnTo>
                  <a:lnTo>
                    <a:pt x="313" y="170"/>
                  </a:lnTo>
                  <a:lnTo>
                    <a:pt x="317" y="170"/>
                  </a:lnTo>
                  <a:lnTo>
                    <a:pt x="322" y="170"/>
                  </a:lnTo>
                  <a:lnTo>
                    <a:pt x="326" y="170"/>
                  </a:lnTo>
                  <a:lnTo>
                    <a:pt x="331" y="170"/>
                  </a:lnTo>
                  <a:lnTo>
                    <a:pt x="335" y="170"/>
                  </a:lnTo>
                  <a:lnTo>
                    <a:pt x="340" y="170"/>
                  </a:lnTo>
                  <a:lnTo>
                    <a:pt x="344" y="170"/>
                  </a:lnTo>
                  <a:lnTo>
                    <a:pt x="349" y="170"/>
                  </a:lnTo>
                  <a:lnTo>
                    <a:pt x="354" y="170"/>
                  </a:lnTo>
                  <a:lnTo>
                    <a:pt x="358" y="170"/>
                  </a:lnTo>
                  <a:lnTo>
                    <a:pt x="363" y="170"/>
                  </a:lnTo>
                  <a:lnTo>
                    <a:pt x="367" y="170"/>
                  </a:lnTo>
                  <a:lnTo>
                    <a:pt x="372" y="170"/>
                  </a:lnTo>
                  <a:lnTo>
                    <a:pt x="376" y="170"/>
                  </a:lnTo>
                  <a:lnTo>
                    <a:pt x="381" y="170"/>
                  </a:lnTo>
                  <a:lnTo>
                    <a:pt x="385" y="170"/>
                  </a:lnTo>
                  <a:lnTo>
                    <a:pt x="389" y="170"/>
                  </a:lnTo>
                  <a:lnTo>
                    <a:pt x="393" y="170"/>
                  </a:lnTo>
                  <a:lnTo>
                    <a:pt x="398" y="170"/>
                  </a:lnTo>
                  <a:lnTo>
                    <a:pt x="402" y="170"/>
                  </a:lnTo>
                  <a:lnTo>
                    <a:pt x="407" y="170"/>
                  </a:lnTo>
                  <a:lnTo>
                    <a:pt x="411" y="170"/>
                  </a:lnTo>
                  <a:lnTo>
                    <a:pt x="416" y="170"/>
                  </a:lnTo>
                  <a:lnTo>
                    <a:pt x="420" y="170"/>
                  </a:lnTo>
                  <a:lnTo>
                    <a:pt x="425" y="170"/>
                  </a:lnTo>
                  <a:lnTo>
                    <a:pt x="429" y="170"/>
                  </a:lnTo>
                  <a:lnTo>
                    <a:pt x="434" y="170"/>
                  </a:lnTo>
                  <a:lnTo>
                    <a:pt x="439" y="170"/>
                  </a:lnTo>
                  <a:lnTo>
                    <a:pt x="443" y="170"/>
                  </a:lnTo>
                  <a:lnTo>
                    <a:pt x="448" y="170"/>
                  </a:lnTo>
                  <a:lnTo>
                    <a:pt x="452" y="170"/>
                  </a:lnTo>
                  <a:lnTo>
                    <a:pt x="457" y="170"/>
                  </a:lnTo>
                  <a:lnTo>
                    <a:pt x="460" y="170"/>
                  </a:lnTo>
                  <a:lnTo>
                    <a:pt x="465" y="170"/>
                  </a:lnTo>
                  <a:lnTo>
                    <a:pt x="469" y="170"/>
                  </a:lnTo>
                  <a:lnTo>
                    <a:pt x="474" y="170"/>
                  </a:lnTo>
                  <a:lnTo>
                    <a:pt x="478" y="170"/>
                  </a:lnTo>
                  <a:lnTo>
                    <a:pt x="483" y="170"/>
                  </a:lnTo>
                  <a:lnTo>
                    <a:pt x="487" y="170"/>
                  </a:lnTo>
                  <a:lnTo>
                    <a:pt x="492" y="170"/>
                  </a:lnTo>
                  <a:lnTo>
                    <a:pt x="496" y="170"/>
                  </a:lnTo>
                  <a:lnTo>
                    <a:pt x="501" y="170"/>
                  </a:lnTo>
                  <a:lnTo>
                    <a:pt x="505" y="170"/>
                  </a:lnTo>
                  <a:lnTo>
                    <a:pt x="510" y="170"/>
                  </a:lnTo>
                  <a:lnTo>
                    <a:pt x="514" y="170"/>
                  </a:lnTo>
                  <a:lnTo>
                    <a:pt x="519" y="170"/>
                  </a:lnTo>
                  <a:lnTo>
                    <a:pt x="523" y="170"/>
                  </a:lnTo>
                  <a:lnTo>
                    <a:pt x="528" y="170"/>
                  </a:lnTo>
                  <a:lnTo>
                    <a:pt x="531" y="170"/>
                  </a:lnTo>
                  <a:lnTo>
                    <a:pt x="536" y="170"/>
                  </a:lnTo>
                  <a:lnTo>
                    <a:pt x="540" y="170"/>
                  </a:lnTo>
                  <a:lnTo>
                    <a:pt x="545" y="170"/>
                  </a:lnTo>
                  <a:lnTo>
                    <a:pt x="550" y="170"/>
                  </a:lnTo>
                  <a:lnTo>
                    <a:pt x="554" y="170"/>
                  </a:lnTo>
                  <a:lnTo>
                    <a:pt x="559" y="170"/>
                  </a:lnTo>
                  <a:lnTo>
                    <a:pt x="563" y="170"/>
                  </a:lnTo>
                  <a:lnTo>
                    <a:pt x="568" y="170"/>
                  </a:lnTo>
                  <a:lnTo>
                    <a:pt x="572" y="170"/>
                  </a:lnTo>
                  <a:lnTo>
                    <a:pt x="577" y="170"/>
                  </a:lnTo>
                  <a:lnTo>
                    <a:pt x="581" y="170"/>
                  </a:lnTo>
                  <a:lnTo>
                    <a:pt x="586" y="170"/>
                  </a:lnTo>
                  <a:lnTo>
                    <a:pt x="590" y="170"/>
                  </a:lnTo>
                  <a:lnTo>
                    <a:pt x="595" y="170"/>
                  </a:lnTo>
                  <a:lnTo>
                    <a:pt x="599" y="170"/>
                  </a:lnTo>
                  <a:lnTo>
                    <a:pt x="604" y="170"/>
                  </a:lnTo>
                  <a:lnTo>
                    <a:pt x="608" y="170"/>
                  </a:lnTo>
                  <a:lnTo>
                    <a:pt x="613" y="170"/>
                  </a:lnTo>
                  <a:lnTo>
                    <a:pt x="618" y="170"/>
                  </a:lnTo>
                  <a:lnTo>
                    <a:pt x="622" y="170"/>
                  </a:lnTo>
                  <a:lnTo>
                    <a:pt x="625" y="170"/>
                  </a:lnTo>
                  <a:lnTo>
                    <a:pt x="630" y="170"/>
                  </a:lnTo>
                  <a:lnTo>
                    <a:pt x="635" y="170"/>
                  </a:lnTo>
                  <a:lnTo>
                    <a:pt x="639" y="170"/>
                  </a:lnTo>
                  <a:lnTo>
                    <a:pt x="644" y="170"/>
                  </a:lnTo>
                  <a:lnTo>
                    <a:pt x="648" y="170"/>
                  </a:lnTo>
                  <a:lnTo>
                    <a:pt x="653" y="170"/>
                  </a:lnTo>
                  <a:lnTo>
                    <a:pt x="657" y="170"/>
                  </a:lnTo>
                  <a:lnTo>
                    <a:pt x="662" y="170"/>
                  </a:lnTo>
                  <a:lnTo>
                    <a:pt x="666" y="170"/>
                  </a:lnTo>
                  <a:lnTo>
                    <a:pt x="671" y="170"/>
                  </a:lnTo>
                  <a:lnTo>
                    <a:pt x="675" y="170"/>
                  </a:lnTo>
                  <a:lnTo>
                    <a:pt x="680" y="170"/>
                  </a:lnTo>
                  <a:lnTo>
                    <a:pt x="684" y="170"/>
                  </a:lnTo>
                  <a:lnTo>
                    <a:pt x="689" y="170"/>
                  </a:lnTo>
                  <a:lnTo>
                    <a:pt x="693" y="170"/>
                  </a:lnTo>
                  <a:lnTo>
                    <a:pt x="698" y="170"/>
                  </a:lnTo>
                  <a:lnTo>
                    <a:pt x="701" y="170"/>
                  </a:lnTo>
                  <a:lnTo>
                    <a:pt x="706" y="170"/>
                  </a:lnTo>
                  <a:lnTo>
                    <a:pt x="710" y="170"/>
                  </a:lnTo>
                  <a:lnTo>
                    <a:pt x="715" y="170"/>
                  </a:lnTo>
                  <a:lnTo>
                    <a:pt x="720" y="170"/>
                  </a:lnTo>
                  <a:lnTo>
                    <a:pt x="724" y="170"/>
                  </a:lnTo>
                  <a:lnTo>
                    <a:pt x="729" y="170"/>
                  </a:lnTo>
                  <a:lnTo>
                    <a:pt x="733" y="170"/>
                  </a:lnTo>
                  <a:lnTo>
                    <a:pt x="738" y="170"/>
                  </a:lnTo>
                  <a:lnTo>
                    <a:pt x="742" y="170"/>
                  </a:lnTo>
                  <a:lnTo>
                    <a:pt x="747" y="170"/>
                  </a:lnTo>
                  <a:lnTo>
                    <a:pt x="751" y="170"/>
                  </a:lnTo>
                  <a:lnTo>
                    <a:pt x="756" y="170"/>
                  </a:lnTo>
                  <a:lnTo>
                    <a:pt x="760" y="170"/>
                  </a:lnTo>
                  <a:lnTo>
                    <a:pt x="765" y="170"/>
                  </a:lnTo>
                  <a:lnTo>
                    <a:pt x="769" y="170"/>
                  </a:lnTo>
                  <a:lnTo>
                    <a:pt x="773" y="170"/>
                  </a:lnTo>
                  <a:lnTo>
                    <a:pt x="777" y="170"/>
                  </a:lnTo>
                  <a:lnTo>
                    <a:pt x="782" y="170"/>
                  </a:lnTo>
                  <a:lnTo>
                    <a:pt x="786" y="170"/>
                  </a:lnTo>
                  <a:lnTo>
                    <a:pt x="791" y="170"/>
                  </a:lnTo>
                  <a:lnTo>
                    <a:pt x="795" y="170"/>
                  </a:lnTo>
                  <a:lnTo>
                    <a:pt x="800" y="170"/>
                  </a:lnTo>
                  <a:lnTo>
                    <a:pt x="804" y="170"/>
                  </a:lnTo>
                  <a:lnTo>
                    <a:pt x="809" y="170"/>
                  </a:lnTo>
                  <a:lnTo>
                    <a:pt x="814" y="170"/>
                  </a:lnTo>
                  <a:lnTo>
                    <a:pt x="818" y="170"/>
                  </a:lnTo>
                  <a:lnTo>
                    <a:pt x="823" y="170"/>
                  </a:lnTo>
                  <a:lnTo>
                    <a:pt x="827" y="170"/>
                  </a:lnTo>
                  <a:lnTo>
                    <a:pt x="832" y="170"/>
                  </a:lnTo>
                  <a:lnTo>
                    <a:pt x="836" y="170"/>
                  </a:lnTo>
                  <a:lnTo>
                    <a:pt x="841" y="170"/>
                  </a:lnTo>
                  <a:lnTo>
                    <a:pt x="845" y="170"/>
                  </a:lnTo>
                  <a:lnTo>
                    <a:pt x="850" y="170"/>
                  </a:lnTo>
                  <a:lnTo>
                    <a:pt x="854" y="170"/>
                  </a:lnTo>
                  <a:lnTo>
                    <a:pt x="858" y="170"/>
                  </a:lnTo>
                  <a:lnTo>
                    <a:pt x="862" y="170"/>
                  </a:lnTo>
                  <a:lnTo>
                    <a:pt x="867" y="170"/>
                  </a:lnTo>
                  <a:lnTo>
                    <a:pt x="871" y="170"/>
                  </a:lnTo>
                  <a:lnTo>
                    <a:pt x="876" y="170"/>
                  </a:lnTo>
                  <a:lnTo>
                    <a:pt x="880" y="170"/>
                  </a:lnTo>
                  <a:lnTo>
                    <a:pt x="885" y="170"/>
                  </a:lnTo>
                  <a:lnTo>
                    <a:pt x="889" y="170"/>
                  </a:lnTo>
                  <a:lnTo>
                    <a:pt x="894" y="170"/>
                  </a:lnTo>
                </a:path>
              </a:pathLst>
            </a:custGeom>
            <a:solidFill>
              <a:srgbClr val="C0C0C0"/>
            </a:solidFill>
            <a:ln w="12700" cap="rnd">
              <a:noFill/>
              <a:round/>
              <a:headEnd/>
              <a:tailEnd/>
            </a:ln>
          </p:spPr>
          <p:txBody>
            <a:bodyPr/>
            <a:lstStyle/>
            <a:p>
              <a:endParaRPr lang="en-US"/>
            </a:p>
          </p:txBody>
        </p:sp>
        <p:sp>
          <p:nvSpPr>
            <p:cNvPr id="18450" name="Line 15"/>
            <p:cNvSpPr>
              <a:spLocks noChangeShapeType="1"/>
            </p:cNvSpPr>
            <p:nvPr/>
          </p:nvSpPr>
          <p:spPr bwMode="auto">
            <a:xfrm>
              <a:off x="391" y="2890"/>
              <a:ext cx="2696" cy="0"/>
            </a:xfrm>
            <a:prstGeom prst="line">
              <a:avLst/>
            </a:prstGeom>
            <a:noFill/>
            <a:ln w="12700">
              <a:solidFill>
                <a:srgbClr val="000000"/>
              </a:solidFill>
              <a:round/>
              <a:headEnd/>
              <a:tailEnd/>
            </a:ln>
          </p:spPr>
          <p:txBody>
            <a:bodyPr wrap="none" anchor="ctr"/>
            <a:lstStyle/>
            <a:p>
              <a:endParaRPr lang="en-US"/>
            </a:p>
          </p:txBody>
        </p:sp>
        <p:sp>
          <p:nvSpPr>
            <p:cNvPr id="18451" name="Rectangle 16"/>
            <p:cNvSpPr>
              <a:spLocks noChangeArrowheads="1"/>
            </p:cNvSpPr>
            <p:nvPr/>
          </p:nvSpPr>
          <p:spPr bwMode="auto">
            <a:xfrm>
              <a:off x="1134" y="3360"/>
              <a:ext cx="98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Critical Value</a:t>
              </a:r>
            </a:p>
          </p:txBody>
        </p:sp>
        <p:sp>
          <p:nvSpPr>
            <p:cNvPr id="18452" name="Rectangle 17"/>
            <p:cNvSpPr>
              <a:spLocks noChangeArrowheads="1"/>
            </p:cNvSpPr>
            <p:nvPr/>
          </p:nvSpPr>
          <p:spPr bwMode="auto">
            <a:xfrm>
              <a:off x="962" y="2621"/>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18453" name="Rectangle 18"/>
            <p:cNvSpPr>
              <a:spLocks noChangeArrowheads="1"/>
            </p:cNvSpPr>
            <p:nvPr/>
          </p:nvSpPr>
          <p:spPr bwMode="auto">
            <a:xfrm>
              <a:off x="1137" y="1167"/>
              <a:ext cx="1166" cy="229"/>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Rejection Region</a:t>
              </a:r>
            </a:p>
          </p:txBody>
        </p:sp>
        <p:graphicFrame>
          <p:nvGraphicFramePr>
            <p:cNvPr id="18437" name="Object 19">
              <a:hlinkClick r:id="" action="ppaction://ole?verb=0"/>
            </p:cNvPr>
            <p:cNvGraphicFramePr>
              <a:graphicFrameLocks/>
            </p:cNvGraphicFramePr>
            <p:nvPr/>
          </p:nvGraphicFramePr>
          <p:xfrm>
            <a:off x="2489" y="2969"/>
            <a:ext cx="532" cy="271"/>
          </p:xfrm>
          <a:graphic>
            <a:graphicData uri="http://schemas.openxmlformats.org/presentationml/2006/ole">
              <mc:AlternateContent xmlns:mc="http://schemas.openxmlformats.org/markup-compatibility/2006">
                <mc:Choice xmlns:v="urn:schemas-microsoft-com:vml" Requires="v">
                  <p:oleObj spid="_x0000_s169030" name="Equation" r:id="rId10" imgW="633240" imgH="239400" progId="Equation.2">
                    <p:embed/>
                  </p:oleObj>
                </mc:Choice>
                <mc:Fallback>
                  <p:oleObj name="Equation" r:id="rId10" imgW="633240" imgH="239400" progId="Equation.2">
                    <p:embed/>
                    <p:pic>
                      <p:nvPicPr>
                        <p:cNvPr id="0" name="Object 1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9" y="2969"/>
                          <a:ext cx="53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4" name="Line 20"/>
            <p:cNvSpPr>
              <a:spLocks noChangeShapeType="1"/>
            </p:cNvSpPr>
            <p:nvPr/>
          </p:nvSpPr>
          <p:spPr bwMode="auto">
            <a:xfrm flipV="1">
              <a:off x="2651" y="2712"/>
              <a:ext cx="0" cy="245"/>
            </a:xfrm>
            <a:prstGeom prst="line">
              <a:avLst/>
            </a:prstGeom>
            <a:noFill/>
            <a:ln w="25400">
              <a:solidFill>
                <a:srgbClr val="000000"/>
              </a:solidFill>
              <a:round/>
              <a:headEnd/>
              <a:tailEnd/>
            </a:ln>
          </p:spPr>
          <p:txBody>
            <a:bodyPr wrap="none" anchor="ctr"/>
            <a:lstStyle/>
            <a:p>
              <a:endParaRPr lang="en-US"/>
            </a:p>
          </p:txBody>
        </p:sp>
        <p:sp>
          <p:nvSpPr>
            <p:cNvPr id="18455" name="Line 21"/>
            <p:cNvSpPr>
              <a:spLocks noChangeShapeType="1"/>
            </p:cNvSpPr>
            <p:nvPr/>
          </p:nvSpPr>
          <p:spPr bwMode="auto">
            <a:xfrm flipV="1">
              <a:off x="2128" y="3188"/>
              <a:ext cx="292" cy="248"/>
            </a:xfrm>
            <a:prstGeom prst="line">
              <a:avLst/>
            </a:prstGeom>
            <a:noFill/>
            <a:ln w="12700">
              <a:solidFill>
                <a:srgbClr val="000000"/>
              </a:solidFill>
              <a:round/>
              <a:headEnd/>
              <a:tailEnd type="triangle" w="med" len="med"/>
            </a:ln>
          </p:spPr>
          <p:txBody>
            <a:bodyPr wrap="none" anchor="ctr"/>
            <a:lstStyle/>
            <a:p>
              <a:endParaRPr lang="en-US"/>
            </a:p>
          </p:txBody>
        </p:sp>
        <p:graphicFrame>
          <p:nvGraphicFramePr>
            <p:cNvPr id="18438" name="Object 22">
              <a:hlinkClick r:id="" action="ppaction://ole?verb=0"/>
            </p:cNvPr>
            <p:cNvGraphicFramePr>
              <a:graphicFrameLocks/>
            </p:cNvGraphicFramePr>
            <p:nvPr/>
          </p:nvGraphicFramePr>
          <p:xfrm>
            <a:off x="2607" y="2224"/>
            <a:ext cx="370" cy="182"/>
          </p:xfrm>
          <a:graphic>
            <a:graphicData uri="http://schemas.openxmlformats.org/presentationml/2006/ole">
              <mc:AlternateContent xmlns:mc="http://schemas.openxmlformats.org/markup-compatibility/2006">
                <mc:Choice xmlns:v="urn:schemas-microsoft-com:vml" Requires="v">
                  <p:oleObj spid="_x0000_s169031" name="Equation" r:id="rId12" imgW="442800" imgH="163440" progId="Equation.2">
                    <p:embed/>
                  </p:oleObj>
                </mc:Choice>
                <mc:Fallback>
                  <p:oleObj name="Equation" r:id="rId12" imgW="442800" imgH="163440" progId="Equation.2">
                    <p:embed/>
                    <p:pic>
                      <p:nvPicPr>
                        <p:cNvPr id="0" name="Object 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7" y="2224"/>
                          <a:ext cx="37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6" name="Arc 23"/>
            <p:cNvSpPr>
              <a:spLocks/>
            </p:cNvSpPr>
            <p:nvPr/>
          </p:nvSpPr>
          <p:spPr bwMode="auto">
            <a:xfrm>
              <a:off x="2328" y="1296"/>
              <a:ext cx="665" cy="1485"/>
            </a:xfrm>
            <a:custGeom>
              <a:avLst/>
              <a:gdLst>
                <a:gd name="T0" fmla="*/ 0 w 21633"/>
                <a:gd name="T1" fmla="*/ 0 h 21600"/>
                <a:gd name="T2" fmla="*/ 665 w 21633"/>
                <a:gd name="T3" fmla="*/ 1484 h 21600"/>
                <a:gd name="T4" fmla="*/ 1 w 21633"/>
                <a:gd name="T5" fmla="*/ 1485 h 21600"/>
                <a:gd name="T6" fmla="*/ 0 60000 65536"/>
                <a:gd name="T7" fmla="*/ 0 60000 65536"/>
                <a:gd name="T8" fmla="*/ 0 60000 65536"/>
                <a:gd name="T9" fmla="*/ 0 w 21633"/>
                <a:gd name="T10" fmla="*/ 0 h 21600"/>
                <a:gd name="T11" fmla="*/ 21633 w 21633"/>
                <a:gd name="T12" fmla="*/ 21600 h 21600"/>
              </a:gdLst>
              <a:ahLst/>
              <a:cxnLst>
                <a:cxn ang="T6">
                  <a:pos x="T0" y="T1"/>
                </a:cxn>
                <a:cxn ang="T7">
                  <a:pos x="T2" y="T3"/>
                </a:cxn>
                <a:cxn ang="T8">
                  <a:pos x="T4" y="T5"/>
                </a:cxn>
              </a:cxnLst>
              <a:rect l="T9" t="T10" r="T11" b="T12"/>
              <a:pathLst>
                <a:path w="21633" h="21600" fill="none" extrusionOk="0">
                  <a:moveTo>
                    <a:pt x="0" y="0"/>
                  </a:moveTo>
                  <a:cubicBezTo>
                    <a:pt x="11" y="0"/>
                    <a:pt x="22" y="-1"/>
                    <a:pt x="33" y="0"/>
                  </a:cubicBezTo>
                  <a:cubicBezTo>
                    <a:pt x="11956" y="0"/>
                    <a:pt x="21624" y="9661"/>
                    <a:pt x="21632" y="21585"/>
                  </a:cubicBezTo>
                </a:path>
                <a:path w="21633" h="21600" stroke="0" extrusionOk="0">
                  <a:moveTo>
                    <a:pt x="0" y="0"/>
                  </a:moveTo>
                  <a:cubicBezTo>
                    <a:pt x="11" y="0"/>
                    <a:pt x="22" y="-1"/>
                    <a:pt x="33" y="0"/>
                  </a:cubicBezTo>
                  <a:cubicBezTo>
                    <a:pt x="11956" y="0"/>
                    <a:pt x="21624" y="9661"/>
                    <a:pt x="21632" y="21585"/>
                  </a:cubicBezTo>
                  <a:lnTo>
                    <a:pt x="33" y="21600"/>
                  </a:lnTo>
                  <a:close/>
                </a:path>
              </a:pathLst>
            </a:custGeom>
            <a:noFill/>
            <a:ln w="25400" cap="rnd">
              <a:solidFill>
                <a:srgbClr val="000000"/>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6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2" name="Rectangle 4"/>
          <p:cNvSpPr>
            <a:spLocks noGrp="1" noChangeArrowheads="1"/>
          </p:cNvSpPr>
          <p:nvPr>
            <p:ph type="title"/>
          </p:nvPr>
        </p:nvSpPr>
        <p:spPr>
          <a:noFill/>
        </p:spPr>
        <p:txBody>
          <a:bodyPr lIns="90488" tIns="44450" rIns="90488" bIns="44450"/>
          <a:lstStyle/>
          <a:p>
            <a:r>
              <a:rPr lang="en-US" i="1" smtClean="0"/>
              <a:t>Z</a:t>
            </a:r>
            <a:r>
              <a:rPr lang="en-US" smtClean="0"/>
              <a:t> Test of Population Proportion</a:t>
            </a:r>
          </a:p>
        </p:txBody>
      </p:sp>
      <p:grpSp>
        <p:nvGrpSpPr>
          <p:cNvPr id="2" name="Group 7"/>
          <p:cNvGrpSpPr>
            <a:grpSpLocks/>
          </p:cNvGrpSpPr>
          <p:nvPr/>
        </p:nvGrpSpPr>
        <p:grpSpPr bwMode="auto">
          <a:xfrm>
            <a:off x="1168400" y="2098675"/>
            <a:ext cx="6807200" cy="2659063"/>
            <a:chOff x="736" y="1322"/>
            <a:chExt cx="4288" cy="1675"/>
          </a:xfrm>
        </p:grpSpPr>
        <p:graphicFrame>
          <p:nvGraphicFramePr>
            <p:cNvPr id="19458" name="Object 5">
              <a:hlinkClick r:id="" action="ppaction://ole?verb=0"/>
            </p:cNvPr>
            <p:cNvGraphicFramePr>
              <a:graphicFrameLocks/>
            </p:cNvGraphicFramePr>
            <p:nvPr/>
          </p:nvGraphicFramePr>
          <p:xfrm>
            <a:off x="736" y="1322"/>
            <a:ext cx="2555" cy="1675"/>
          </p:xfrm>
          <a:graphic>
            <a:graphicData uri="http://schemas.openxmlformats.org/presentationml/2006/ole">
              <mc:AlternateContent xmlns:mc="http://schemas.openxmlformats.org/markup-compatibility/2006">
                <mc:Choice xmlns:v="urn:schemas-microsoft-com:vml" Requires="v">
                  <p:oleObj spid="_x0000_s170012" name="Equation" r:id="rId4" imgW="2144520" imgH="1293480" progId="Equation.2">
                    <p:embed/>
                  </p:oleObj>
                </mc:Choice>
                <mc:Fallback>
                  <p:oleObj name="Equation" r:id="rId4" imgW="2144520" imgH="1293480"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 y="1322"/>
                          <a:ext cx="2555" cy="167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aphicFrame>
          <p:nvGraphicFramePr>
            <p:cNvPr id="19459" name="Object 6">
              <a:hlinkClick r:id="" action="ppaction://ole?verb=0"/>
            </p:cNvPr>
            <p:cNvGraphicFramePr>
              <a:graphicFrameLocks/>
            </p:cNvGraphicFramePr>
            <p:nvPr/>
          </p:nvGraphicFramePr>
          <p:xfrm>
            <a:off x="3712" y="1322"/>
            <a:ext cx="1312" cy="615"/>
          </p:xfrm>
          <a:graphic>
            <a:graphicData uri="http://schemas.openxmlformats.org/presentationml/2006/ole">
              <mc:AlternateContent xmlns:mc="http://schemas.openxmlformats.org/markup-compatibility/2006">
                <mc:Choice xmlns:v="urn:schemas-microsoft-com:vml" Requires="v">
                  <p:oleObj spid="_x0000_s170013" name="Equation" r:id="rId6" imgW="836280" imgH="430200" progId="Equation.2">
                    <p:embed/>
                  </p:oleObj>
                </mc:Choice>
                <mc:Fallback>
                  <p:oleObj name="Equation" r:id="rId6" imgW="836280" imgH="430200" progId="Equation.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2" y="1322"/>
                          <a:ext cx="1312" cy="61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228600"/>
            <a:ext cx="8943975" cy="762000"/>
          </a:xfrm>
        </p:spPr>
        <p:txBody>
          <a:bodyPr/>
          <a:lstStyle/>
          <a:p>
            <a:r>
              <a:rPr lang="en-US" dirty="0" smtClean="0"/>
              <a:t>A case</a:t>
            </a:r>
            <a:endParaRPr lang="en-US" dirty="0"/>
          </a:p>
        </p:txBody>
      </p:sp>
      <p:sp>
        <p:nvSpPr>
          <p:cNvPr id="100356" name="Rectangle 4"/>
          <p:cNvSpPr>
            <a:spLocks noGrp="1" noChangeArrowheads="1"/>
          </p:cNvSpPr>
          <p:nvPr>
            <p:ph type="body" idx="1"/>
          </p:nvPr>
        </p:nvSpPr>
        <p:spPr>
          <a:xfrm>
            <a:off x="152400" y="1143000"/>
            <a:ext cx="8763000" cy="5562600"/>
          </a:xfrm>
          <a:solidFill>
            <a:srgbClr val="CCFFCC"/>
          </a:solidFill>
        </p:spPr>
        <p:txBody>
          <a:bodyPr/>
          <a:lstStyle/>
          <a:p>
            <a:pPr algn="just">
              <a:buNone/>
            </a:pPr>
            <a:r>
              <a:rPr lang="en-US" sz="2800" dirty="0" smtClean="0"/>
              <a:t>Audio Sounds runs a chain of stores selling stereo systems and components. It has been very successful in many university towns but it has had some failures. Analysis of its failures has led it to adopt a policy of not opening a store unless it can be reasonably certain that more than 15% of the students in the town own stereo system costing at least $1,000 or more. A survey of 300 of 2400 students at a small art college in the Midwest has discovered that 57 of them own stereo system costing at least $1000. If Audio Sounds is willing to run a 5% risk of failure, should it open a store in the town?</a:t>
            </a:r>
            <a:endParaRPr lang="en-US" sz="28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r>
              <a:rPr lang="en-US" dirty="0" smtClean="0"/>
              <a:t>Application</a:t>
            </a:r>
            <a:endParaRPr lang="en-US" dirty="0"/>
          </a:p>
        </p:txBody>
      </p:sp>
      <p:sp>
        <p:nvSpPr>
          <p:cNvPr id="6" name="Rectangle 3"/>
          <p:cNvSpPr txBox="1">
            <a:spLocks noChangeArrowheads="1"/>
          </p:cNvSpPr>
          <p:nvPr/>
        </p:nvSpPr>
        <p:spPr bwMode="auto">
          <a:xfrm>
            <a:off x="457200" y="762000"/>
            <a:ext cx="8229600" cy="5867400"/>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just" eaLnBrk="0" fontAlgn="base" hangingPunct="0">
              <a:lnSpc>
                <a:spcPct val="80000"/>
              </a:lnSpc>
              <a:spcBef>
                <a:spcPct val="20000"/>
              </a:spcBef>
              <a:spcAft>
                <a:spcPct val="0"/>
              </a:spcAft>
            </a:pPr>
            <a:r>
              <a:rPr kumimoji="1" lang="en-US" sz="3200" b="1" i="0" u="none" strike="noStrike" kern="0" cap="none" spc="0" normalizeH="0" baseline="0" noProof="0" dirty="0" smtClean="0">
                <a:ln>
                  <a:noFill/>
                </a:ln>
                <a:solidFill>
                  <a:schemeClr val="accent1"/>
                </a:solidFill>
                <a:effectLst/>
                <a:uLnTx/>
                <a:uFillTx/>
                <a:latin typeface="+mn-lt"/>
                <a:ea typeface="+mn-ea"/>
                <a:cs typeface="+mn-cs"/>
              </a:rPr>
              <a:t>XCO, a multinational</a:t>
            </a:r>
            <a:r>
              <a:rPr kumimoji="1" lang="en-US" sz="3200" b="1" i="0" u="none" strike="noStrike" kern="0" cap="none" spc="0" normalizeH="0" noProof="0" dirty="0" smtClean="0">
                <a:ln>
                  <a:noFill/>
                </a:ln>
                <a:solidFill>
                  <a:schemeClr val="accent1"/>
                </a:solidFill>
                <a:effectLst/>
                <a:uLnTx/>
                <a:uFillTx/>
                <a:latin typeface="+mn-lt"/>
                <a:ea typeface="+mn-ea"/>
                <a:cs typeface="+mn-cs"/>
              </a:rPr>
              <a:t> manufacturer, uses a batch process to produce widgets. Each batch of widgets takes 8 hrs to produce and has material and labor cost of $ 8,476. Because of variation in machine efficiency and raw material purity, the number of widgets per batch is random. All widgets made can be sold @ $2.50 each, and widget production is profitable so long as the batches sell for more than $ 12,500 on average. XCO sampled 16 batches and found 5040 widgets per batch on average, with a standard deviation of 41.3 widgets. </a:t>
            </a:r>
            <a:r>
              <a:rPr kumimoji="1" lang="en-US" sz="3200" b="1" kern="0" dirty="0" smtClean="0">
                <a:solidFill>
                  <a:schemeClr val="accent1"/>
                </a:solidFill>
              </a:rPr>
              <a:t>At</a:t>
            </a:r>
            <a:r>
              <a:rPr kumimoji="1" lang="en-US" sz="3200" b="1" i="0" u="none" strike="noStrike" kern="0" cap="none" spc="0" normalizeH="0" noProof="0" dirty="0" smtClean="0">
                <a:ln>
                  <a:noFill/>
                </a:ln>
                <a:solidFill>
                  <a:schemeClr val="accent1"/>
                </a:solidFill>
                <a:effectLst/>
                <a:uLnTx/>
                <a:uFillTx/>
                <a:latin typeface="+mn-lt"/>
                <a:ea typeface="+mn-ea"/>
                <a:cs typeface="+mn-cs"/>
              </a:rPr>
              <a:t> </a:t>
            </a:r>
            <a:r>
              <a:rPr kumimoji="1" lang="el-GR" sz="3200" b="1" i="0" u="none" strike="noStrike" kern="0" cap="none" spc="0" normalizeH="0" noProof="0" dirty="0" smtClean="0">
                <a:ln>
                  <a:noFill/>
                </a:ln>
                <a:solidFill>
                  <a:schemeClr val="accent1"/>
                </a:solidFill>
                <a:effectLst/>
                <a:uLnTx/>
                <a:uFillTx/>
                <a:latin typeface="+mn-lt"/>
                <a:ea typeface="+mn-ea"/>
                <a:cs typeface="+mn-cs"/>
              </a:rPr>
              <a:t>α</a:t>
            </a:r>
            <a:r>
              <a:rPr kumimoji="1" lang="en-US" sz="3200" b="1" i="0" u="none" strike="noStrike" kern="0" cap="none" spc="0" normalizeH="0" noProof="0" dirty="0" smtClean="0">
                <a:ln>
                  <a:noFill/>
                </a:ln>
                <a:solidFill>
                  <a:schemeClr val="accent1"/>
                </a:solidFill>
                <a:effectLst/>
                <a:uLnTx/>
                <a:uFillTx/>
                <a:latin typeface="+mn-lt"/>
                <a:ea typeface="+mn-ea"/>
                <a:cs typeface="+mn-cs"/>
              </a:rPr>
              <a:t> = 0.025, can XCO conclude that its widget operation is profitable? </a:t>
            </a:r>
            <a:endParaRPr kumimoji="1" lang="en-US" sz="3200" b="1" i="0" u="none" strike="noStrike" kern="0" cap="none" spc="0" normalizeH="0" baseline="0" noProof="0" dirty="0">
              <a:ln>
                <a:noFill/>
              </a:ln>
              <a:solidFill>
                <a:schemeClr val="accent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defTabSz="914400"/>
            <a:r>
              <a:rPr lang="en-US"/>
              <a:t>Errors</a:t>
            </a:r>
          </a:p>
        </p:txBody>
      </p:sp>
      <p:sp>
        <p:nvSpPr>
          <p:cNvPr id="191491" name="Rectangle 3"/>
          <p:cNvSpPr>
            <a:spLocks noGrp="1" noChangeArrowheads="1"/>
          </p:cNvSpPr>
          <p:nvPr>
            <p:ph type="body" idx="1"/>
          </p:nvPr>
        </p:nvSpPr>
        <p:spPr>
          <a:solidFill>
            <a:srgbClr val="CCFFCC"/>
          </a:solidFill>
        </p:spPr>
        <p:txBody>
          <a:bodyPr/>
          <a:lstStyle/>
          <a:p>
            <a:pPr marL="342900" indent="-342900" defTabSz="909638"/>
            <a:r>
              <a:rPr lang="en-US"/>
              <a:t>There are two possible errors in making a conclusion about a </a:t>
            </a:r>
            <a:r>
              <a:rPr lang="en-US" i="1">
                <a:effectLst>
                  <a:outerShdw blurRad="38100" dist="38100" dir="2700000" algn="tl">
                    <a:srgbClr val="FFFFFF"/>
                  </a:outerShdw>
                </a:effectLst>
              </a:rPr>
              <a:t>null hypothesis</a:t>
            </a:r>
          </a:p>
          <a:p>
            <a:pPr marL="342900" indent="-342900" defTabSz="909638">
              <a:lnSpc>
                <a:spcPct val="50000"/>
              </a:lnSpc>
            </a:pPr>
            <a:endParaRPr lang="en-US" i="1">
              <a:effectLst>
                <a:outerShdw blurRad="38100" dist="38100" dir="2700000" algn="tl">
                  <a:srgbClr val="FFFFFF"/>
                </a:outerShdw>
              </a:effectLst>
            </a:endParaRPr>
          </a:p>
          <a:p>
            <a:pPr marL="742950" lvl="1" indent="-285750" defTabSz="909638">
              <a:buFont typeface="Wingdings" pitchFamily="2" charset="2"/>
              <a:buNone/>
            </a:pPr>
            <a:r>
              <a:rPr lang="en-US" i="1">
                <a:effectLst>
                  <a:outerShdw blurRad="38100" dist="38100" dir="2700000" algn="tl">
                    <a:srgbClr val="FFFFFF"/>
                  </a:outerShdw>
                </a:effectLst>
              </a:rPr>
              <a:t>1.		</a:t>
            </a:r>
            <a:r>
              <a:rPr lang="en-US" b="1" i="1">
                <a:effectLst>
                  <a:outerShdw blurRad="38100" dist="38100" dir="2700000" algn="tl">
                    <a:srgbClr val="FFFFFF"/>
                  </a:outerShdw>
                </a:effectLst>
              </a:rPr>
              <a:t>Type I errors</a:t>
            </a:r>
            <a:r>
              <a:rPr lang="en-US" i="1">
                <a:effectLst>
                  <a:outerShdw blurRad="38100" dist="38100" dir="2700000" algn="tl">
                    <a:srgbClr val="FFFFFF"/>
                  </a:outerShdw>
                </a:effectLst>
              </a:rPr>
              <a:t> </a:t>
            </a:r>
            <a:r>
              <a:rPr lang="en-US"/>
              <a:t>occur</a:t>
            </a:r>
            <a:r>
              <a:rPr lang="en-US" i="1">
                <a:effectLst>
                  <a:outerShdw blurRad="38100" dist="38100" dir="2700000" algn="tl">
                    <a:srgbClr val="FFFFFF"/>
                  </a:outerShdw>
                </a:effectLst>
              </a:rPr>
              <a:t> </a:t>
            </a:r>
            <a:r>
              <a:rPr lang="en-US"/>
              <a:t>when you </a:t>
            </a:r>
            <a:r>
              <a:rPr lang="en-US" i="1">
                <a:effectLst>
                  <a:outerShdw blurRad="38100" dist="38100" dir="2700000" algn="tl">
                    <a:srgbClr val="FFFFFF"/>
                  </a:outerShdw>
                </a:effectLst>
              </a:rPr>
              <a:t>reject </a:t>
            </a:r>
            <a:r>
              <a:rPr lang="en-US" b="1">
                <a:effectLst>
                  <a:outerShdw blurRad="38100" dist="38100" dir="2700000" algn="tl">
                    <a:srgbClr val="FFFFFF"/>
                  </a:outerShdw>
                </a:effectLst>
                <a:latin typeface="Times New (WE)" pitchFamily="18" charset="-18"/>
              </a:rPr>
              <a:t>H</a:t>
            </a:r>
            <a:r>
              <a:rPr lang="en-US" b="1" baseline="-25000">
                <a:effectLst>
                  <a:outerShdw blurRad="38100" dist="38100" dir="2700000" algn="tl">
                    <a:srgbClr val="FFFFFF"/>
                  </a:outerShdw>
                </a:effectLst>
                <a:latin typeface="Times New (WE)" pitchFamily="18" charset="-18"/>
              </a:rPr>
              <a:t>o</a:t>
            </a:r>
            <a:r>
              <a:rPr lang="en-US" i="1">
                <a:effectLst>
                  <a:outerShdw blurRad="38100" dist="38100" dir="2700000" algn="tl">
                    <a:srgbClr val="FFFFFF"/>
                  </a:outerShdw>
                </a:effectLst>
              </a:rPr>
              <a:t> </a:t>
            </a:r>
            <a:r>
              <a:rPr lang="en-US"/>
              <a:t>as 		being false when</a:t>
            </a:r>
            <a:r>
              <a:rPr lang="en-US" i="1">
                <a:effectLst>
                  <a:outerShdw blurRad="38100" dist="38100" dir="2700000" algn="tl">
                    <a:srgbClr val="FFFFFF"/>
                  </a:outerShdw>
                </a:effectLst>
              </a:rPr>
              <a:t> </a:t>
            </a:r>
            <a:r>
              <a:rPr lang="en-US" b="1">
                <a:effectLst>
                  <a:outerShdw blurRad="38100" dist="38100" dir="2700000" algn="tl">
                    <a:srgbClr val="FFFFFF"/>
                  </a:outerShdw>
                </a:effectLst>
                <a:latin typeface="Times New (WE)" pitchFamily="18" charset="-18"/>
              </a:rPr>
              <a:t>H</a:t>
            </a:r>
            <a:r>
              <a:rPr lang="en-US" b="1" baseline="-25000">
                <a:effectLst>
                  <a:outerShdw blurRad="38100" dist="38100" dir="2700000" algn="tl">
                    <a:srgbClr val="FFFFFF"/>
                  </a:outerShdw>
                </a:effectLst>
                <a:latin typeface="Times New (WE)" pitchFamily="18" charset="-18"/>
              </a:rPr>
              <a:t>o</a:t>
            </a:r>
            <a:r>
              <a:rPr lang="en-US" b="1" baseline="-25000">
                <a:effectLst>
                  <a:outerShdw blurRad="38100" dist="38100" dir="2700000" algn="tl">
                    <a:srgbClr val="FFFFFF"/>
                  </a:outerShdw>
                </a:effectLst>
              </a:rPr>
              <a:t> </a:t>
            </a:r>
            <a:r>
              <a:rPr lang="en-US"/>
              <a:t>is really </a:t>
            </a:r>
            <a:r>
              <a:rPr lang="en-US" i="1">
                <a:effectLst>
                  <a:outerShdw blurRad="38100" dist="38100" dir="2700000" algn="tl">
                    <a:srgbClr val="FFFFFF"/>
                  </a:outerShdw>
                </a:effectLst>
              </a:rPr>
              <a:t>true</a:t>
            </a:r>
          </a:p>
          <a:p>
            <a:pPr marL="742950" lvl="1" indent="-285750" defTabSz="909638">
              <a:buFont typeface="Wingdings" pitchFamily="2" charset="2"/>
              <a:buNone/>
            </a:pPr>
            <a:endParaRPr lang="en-US" i="1">
              <a:effectLst>
                <a:outerShdw blurRad="38100" dist="38100" dir="2700000" algn="tl">
                  <a:srgbClr val="FFFFFF"/>
                </a:outerShdw>
              </a:effectLst>
            </a:endParaRPr>
          </a:p>
          <a:p>
            <a:pPr marL="742950" lvl="1" indent="-285750" defTabSz="909638">
              <a:buFont typeface="Wingdings" pitchFamily="2" charset="2"/>
              <a:buNone/>
            </a:pPr>
            <a:r>
              <a:rPr lang="en-US" i="1">
                <a:effectLst>
                  <a:outerShdw blurRad="38100" dist="38100" dir="2700000" algn="tl">
                    <a:srgbClr val="FFFFFF"/>
                  </a:outerShdw>
                </a:effectLst>
              </a:rPr>
              <a:t>2.		</a:t>
            </a:r>
            <a:r>
              <a:rPr lang="en-US" b="1" i="1">
                <a:effectLst>
                  <a:outerShdw blurRad="38100" dist="38100" dir="2700000" algn="tl">
                    <a:srgbClr val="FFFFFF"/>
                  </a:outerShdw>
                </a:effectLst>
              </a:rPr>
              <a:t>Type II errors</a:t>
            </a:r>
            <a:r>
              <a:rPr lang="en-US" i="1">
                <a:effectLst>
                  <a:outerShdw blurRad="38100" dist="38100" dir="2700000" algn="tl">
                    <a:srgbClr val="FFFFFF"/>
                  </a:outerShdw>
                </a:effectLst>
              </a:rPr>
              <a:t> </a:t>
            </a:r>
            <a:r>
              <a:rPr lang="en-US"/>
              <a:t>occur</a:t>
            </a:r>
            <a:r>
              <a:rPr lang="en-US" i="1">
                <a:effectLst>
                  <a:outerShdw blurRad="38100" dist="38100" dir="2700000" algn="tl">
                    <a:srgbClr val="FFFFFF"/>
                  </a:outerShdw>
                </a:effectLst>
              </a:rPr>
              <a:t> </a:t>
            </a:r>
            <a:r>
              <a:rPr lang="en-US"/>
              <a:t>when you </a:t>
            </a:r>
            <a:r>
              <a:rPr lang="en-US" i="1">
                <a:effectLst>
                  <a:outerShdw blurRad="38100" dist="38100" dir="2700000" algn="tl">
                    <a:srgbClr val="FFFFFF"/>
                  </a:outerShdw>
                </a:effectLst>
              </a:rPr>
              <a:t>accept </a:t>
            </a:r>
            <a:r>
              <a:rPr lang="en-US" b="1">
                <a:effectLst>
                  <a:outerShdw blurRad="38100" dist="38100" dir="2700000" algn="tl">
                    <a:srgbClr val="FFFFFF"/>
                  </a:outerShdw>
                </a:effectLst>
                <a:latin typeface="Times New (WE)" pitchFamily="18" charset="-18"/>
              </a:rPr>
              <a:t>H</a:t>
            </a:r>
            <a:r>
              <a:rPr lang="en-US" b="1" baseline="-25000">
                <a:effectLst>
                  <a:outerShdw blurRad="38100" dist="38100" dir="2700000" algn="tl">
                    <a:srgbClr val="FFFFFF"/>
                  </a:outerShdw>
                </a:effectLst>
                <a:latin typeface="Times New (WE)" pitchFamily="18" charset="-18"/>
              </a:rPr>
              <a:t>o</a:t>
            </a:r>
            <a:r>
              <a:rPr lang="en-US" i="1">
                <a:effectLst>
                  <a:outerShdw blurRad="38100" dist="38100" dir="2700000" algn="tl">
                    <a:srgbClr val="FFFFFF"/>
                  </a:outerShdw>
                </a:effectLst>
              </a:rPr>
              <a:t> </a:t>
            </a:r>
            <a:r>
              <a:rPr lang="en-US"/>
              <a:t>as 		being true when</a:t>
            </a:r>
            <a:r>
              <a:rPr lang="en-US" i="1">
                <a:effectLst>
                  <a:outerShdw blurRad="38100" dist="38100" dir="2700000" algn="tl">
                    <a:srgbClr val="FFFFFF"/>
                  </a:outerShdw>
                </a:effectLst>
              </a:rPr>
              <a:t> </a:t>
            </a:r>
            <a:r>
              <a:rPr lang="en-US" b="1">
                <a:effectLst>
                  <a:outerShdw blurRad="38100" dist="38100" dir="2700000" algn="tl">
                    <a:srgbClr val="FFFFFF"/>
                  </a:outerShdw>
                </a:effectLst>
                <a:latin typeface="Times New (WE)" pitchFamily="18" charset="-18"/>
              </a:rPr>
              <a:t>H</a:t>
            </a:r>
            <a:r>
              <a:rPr lang="en-US" b="1" baseline="-25000">
                <a:effectLst>
                  <a:outerShdw blurRad="38100" dist="38100" dir="2700000" algn="tl">
                    <a:srgbClr val="FFFFFF"/>
                  </a:outerShdw>
                </a:effectLst>
                <a:latin typeface="Times New (WE)" pitchFamily="18" charset="-18"/>
              </a:rPr>
              <a:t>o</a:t>
            </a:r>
            <a:r>
              <a:rPr lang="en-US" i="1" baseline="-25000">
                <a:effectLst>
                  <a:outerShdw blurRad="38100" dist="38100" dir="2700000" algn="tl">
                    <a:srgbClr val="FFFFFF"/>
                  </a:outerShdw>
                </a:effectLst>
              </a:rPr>
              <a:t> </a:t>
            </a:r>
            <a:r>
              <a:rPr lang="en-US"/>
              <a:t>is really </a:t>
            </a:r>
            <a:r>
              <a:rPr lang="en-US" i="1">
                <a:effectLst>
                  <a:outerShdw blurRad="38100" dist="38100" dir="2700000" algn="tl">
                    <a:srgbClr val="FFFFFF"/>
                  </a:outerShdw>
                </a:effectLst>
              </a:rPr>
              <a:t>false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228600"/>
            <a:ext cx="7793037" cy="1143000"/>
          </a:xfrm>
        </p:spPr>
        <p:txBody>
          <a:bodyPr/>
          <a:lstStyle/>
          <a:p>
            <a:r>
              <a:rPr lang="en-US" dirty="0" smtClean="0"/>
              <a:t>Errors (Risk) </a:t>
            </a:r>
            <a:r>
              <a:rPr lang="en-US" dirty="0"/>
              <a:t>in Making Decisions</a:t>
            </a:r>
          </a:p>
        </p:txBody>
      </p:sp>
      <p:sp>
        <p:nvSpPr>
          <p:cNvPr id="66563" name="Rectangle 3"/>
          <p:cNvSpPr>
            <a:spLocks noGrp="1" noChangeArrowheads="1"/>
          </p:cNvSpPr>
          <p:nvPr>
            <p:ph type="body" idx="1"/>
          </p:nvPr>
        </p:nvSpPr>
        <p:spPr>
          <a:xfrm>
            <a:off x="609600" y="1752600"/>
            <a:ext cx="7467600" cy="4532313"/>
          </a:xfrm>
          <a:solidFill>
            <a:srgbClr val="CCFFCC"/>
          </a:solidFill>
        </p:spPr>
        <p:txBody>
          <a:bodyPr/>
          <a:lstStyle/>
          <a:p>
            <a:pPr>
              <a:lnSpc>
                <a:spcPct val="90000"/>
              </a:lnSpc>
            </a:pPr>
            <a:r>
              <a:rPr lang="en-US" dirty="0"/>
              <a:t>Type I Error </a:t>
            </a:r>
          </a:p>
          <a:p>
            <a:pPr lvl="1">
              <a:lnSpc>
                <a:spcPct val="90000"/>
              </a:lnSpc>
            </a:pPr>
            <a:r>
              <a:rPr lang="en-US" dirty="0"/>
              <a:t>Rejects a true null hypothesis</a:t>
            </a:r>
          </a:p>
          <a:p>
            <a:pPr lvl="1">
              <a:lnSpc>
                <a:spcPct val="90000"/>
              </a:lnSpc>
            </a:pPr>
            <a:r>
              <a:rPr lang="en-US" dirty="0"/>
              <a:t>Has serious consequences</a:t>
            </a:r>
          </a:p>
          <a:p>
            <a:pPr lvl="1">
              <a:lnSpc>
                <a:spcPct val="90000"/>
              </a:lnSpc>
              <a:buFont typeface="Wingdings" pitchFamily="2" charset="2"/>
              <a:buNone/>
            </a:pPr>
            <a:r>
              <a:rPr lang="en-US" dirty="0"/>
              <a:t>The probability of Type I Error is </a:t>
            </a:r>
          </a:p>
          <a:p>
            <a:pPr lvl="2">
              <a:lnSpc>
                <a:spcPct val="90000"/>
              </a:lnSpc>
            </a:pPr>
            <a:r>
              <a:rPr lang="en-US" dirty="0"/>
              <a:t>Called level of significance</a:t>
            </a:r>
          </a:p>
          <a:p>
            <a:pPr lvl="2">
              <a:lnSpc>
                <a:spcPct val="90000"/>
              </a:lnSpc>
            </a:pPr>
            <a:r>
              <a:rPr lang="en-US" dirty="0"/>
              <a:t>Set by researcher</a:t>
            </a:r>
          </a:p>
          <a:p>
            <a:pPr>
              <a:lnSpc>
                <a:spcPct val="90000"/>
              </a:lnSpc>
            </a:pPr>
            <a:r>
              <a:rPr lang="en-US" dirty="0"/>
              <a:t>Type II Error</a:t>
            </a:r>
          </a:p>
          <a:p>
            <a:pPr lvl="1">
              <a:lnSpc>
                <a:spcPct val="90000"/>
              </a:lnSpc>
            </a:pPr>
            <a:r>
              <a:rPr lang="en-US" dirty="0"/>
              <a:t>Fails to reject a false null hypothesis</a:t>
            </a:r>
          </a:p>
          <a:p>
            <a:pPr lvl="1">
              <a:lnSpc>
                <a:spcPct val="90000"/>
              </a:lnSpc>
            </a:pPr>
            <a:r>
              <a:rPr lang="en-US" dirty="0"/>
              <a:t>The probability of Type II Error is </a:t>
            </a:r>
          </a:p>
          <a:p>
            <a:pPr lvl="1">
              <a:lnSpc>
                <a:spcPct val="90000"/>
              </a:lnSpc>
            </a:pPr>
            <a:r>
              <a:rPr lang="en-US" dirty="0"/>
              <a:t>The power of the test is </a:t>
            </a:r>
          </a:p>
        </p:txBody>
      </p:sp>
      <p:graphicFrame>
        <p:nvGraphicFramePr>
          <p:cNvPr id="66564" name="Object 4"/>
          <p:cNvGraphicFramePr>
            <a:graphicFrameLocks noChangeAspect="1"/>
          </p:cNvGraphicFramePr>
          <p:nvPr/>
        </p:nvGraphicFramePr>
        <p:xfrm>
          <a:off x="5943600" y="3124200"/>
          <a:ext cx="381000" cy="349250"/>
        </p:xfrm>
        <a:graphic>
          <a:graphicData uri="http://schemas.openxmlformats.org/presentationml/2006/ole">
            <mc:AlternateContent xmlns:mc="http://schemas.openxmlformats.org/markup-compatibility/2006">
              <mc:Choice xmlns:v="urn:schemas-microsoft-com:vml" Requires="v">
                <p:oleObj spid="_x0000_s51241" name="Equation" r:id="rId3" imgW="152280" imgH="139680" progId="">
                  <p:embed/>
                </p:oleObj>
              </mc:Choice>
              <mc:Fallback>
                <p:oleObj name="Equation" r:id="rId3" imgW="152280" imgH="13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2420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5" name="Object 5"/>
          <p:cNvGraphicFramePr>
            <a:graphicFrameLocks noChangeAspect="1"/>
          </p:cNvGraphicFramePr>
          <p:nvPr/>
        </p:nvGraphicFramePr>
        <p:xfrm>
          <a:off x="4953000" y="5486400"/>
          <a:ext cx="1136650" cy="631825"/>
        </p:xfrm>
        <a:graphic>
          <a:graphicData uri="http://schemas.openxmlformats.org/presentationml/2006/ole">
            <mc:AlternateContent xmlns:mc="http://schemas.openxmlformats.org/markup-compatibility/2006">
              <mc:Choice xmlns:v="urn:schemas-microsoft-com:vml" Requires="v">
                <p:oleObj spid="_x0000_s51242" name="Equation" r:id="rId5" imgW="457200" imgH="253800" progId="">
                  <p:embed/>
                </p:oleObj>
              </mc:Choice>
              <mc:Fallback>
                <p:oleObj name="Equation" r:id="rId5" imgW="45720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5486400"/>
                        <a:ext cx="113665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6172200" y="5105400"/>
          <a:ext cx="433388" cy="533400"/>
        </p:xfrm>
        <a:graphic>
          <a:graphicData uri="http://schemas.openxmlformats.org/presentationml/2006/ole">
            <mc:AlternateContent xmlns:mc="http://schemas.openxmlformats.org/markup-compatibility/2006">
              <mc:Choice xmlns:v="urn:schemas-microsoft-com:vml" Requires="v">
                <p:oleObj spid="_x0000_s51243" name="Equation" r:id="rId7" imgW="164880" imgH="203040" progId="">
                  <p:embed/>
                </p:oleObj>
              </mc:Choice>
              <mc:Fallback>
                <p:oleObj name="Equation" r:id="rId7" imgW="164880" imgH="20304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51054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40" name="Rectangle 184"/>
          <p:cNvSpPr>
            <a:spLocks noChangeArrowheads="1"/>
          </p:cNvSpPr>
          <p:nvPr/>
        </p:nvSpPr>
        <p:spPr bwMode="auto">
          <a:xfrm>
            <a:off x="685800" y="3124200"/>
            <a:ext cx="1447800" cy="2743200"/>
          </a:xfrm>
          <a:prstGeom prst="rect">
            <a:avLst/>
          </a:prstGeom>
          <a:solidFill>
            <a:srgbClr val="FFFF99"/>
          </a:solidFill>
          <a:ln w="9525">
            <a:solidFill>
              <a:schemeClr val="tx1"/>
            </a:solidFill>
            <a:miter lim="800000"/>
            <a:headEnd/>
            <a:tailEnd/>
          </a:ln>
          <a:effectLst/>
        </p:spPr>
        <p:txBody>
          <a:bodyPr wrap="none" anchor="ctr"/>
          <a:lstStyle/>
          <a:p>
            <a:endParaRPr lang="en-US">
              <a:solidFill>
                <a:srgbClr val="000000"/>
              </a:solidFill>
            </a:endParaRPr>
          </a:p>
        </p:txBody>
      </p:sp>
      <p:sp>
        <p:nvSpPr>
          <p:cNvPr id="70839" name="Rectangle 183"/>
          <p:cNvSpPr>
            <a:spLocks noChangeArrowheads="1"/>
          </p:cNvSpPr>
          <p:nvPr/>
        </p:nvSpPr>
        <p:spPr bwMode="auto">
          <a:xfrm>
            <a:off x="2133600" y="2590800"/>
            <a:ext cx="2514600" cy="1066800"/>
          </a:xfrm>
          <a:prstGeom prst="rect">
            <a:avLst/>
          </a:prstGeom>
          <a:solidFill>
            <a:srgbClr val="FFFF99"/>
          </a:solidFill>
          <a:ln w="9525">
            <a:solidFill>
              <a:schemeClr val="tx1"/>
            </a:solidFill>
            <a:miter lim="800000"/>
            <a:headEnd/>
            <a:tailEnd/>
          </a:ln>
          <a:effectLst/>
        </p:spPr>
        <p:txBody>
          <a:bodyPr wrap="none" anchor="ctr"/>
          <a:lstStyle/>
          <a:p>
            <a:endParaRPr lang="en-US">
              <a:solidFill>
                <a:srgbClr val="000000"/>
              </a:solidFill>
            </a:endParaRPr>
          </a:p>
        </p:txBody>
      </p:sp>
      <p:sp>
        <p:nvSpPr>
          <p:cNvPr id="70838" name="Rectangle 182"/>
          <p:cNvSpPr>
            <a:spLocks noChangeArrowheads="1"/>
          </p:cNvSpPr>
          <p:nvPr/>
        </p:nvSpPr>
        <p:spPr bwMode="auto">
          <a:xfrm>
            <a:off x="6096000" y="2590800"/>
            <a:ext cx="2590800" cy="1066800"/>
          </a:xfrm>
          <a:prstGeom prst="rect">
            <a:avLst/>
          </a:prstGeom>
          <a:solidFill>
            <a:srgbClr val="C9C9F1"/>
          </a:solidFill>
          <a:ln w="9525">
            <a:solidFill>
              <a:schemeClr val="tx1"/>
            </a:solidFill>
            <a:miter lim="800000"/>
            <a:headEnd/>
            <a:tailEnd/>
          </a:ln>
          <a:effectLst/>
        </p:spPr>
        <p:txBody>
          <a:bodyPr wrap="none" anchor="ctr"/>
          <a:lstStyle/>
          <a:p>
            <a:endParaRPr lang="en-US">
              <a:solidFill>
                <a:srgbClr val="000000"/>
              </a:solidFill>
            </a:endParaRPr>
          </a:p>
        </p:txBody>
      </p:sp>
      <p:sp>
        <p:nvSpPr>
          <p:cNvPr id="70824" name="Rectangle 168"/>
          <p:cNvSpPr>
            <a:spLocks noChangeArrowheads="1"/>
          </p:cNvSpPr>
          <p:nvPr/>
        </p:nvSpPr>
        <p:spPr bwMode="auto">
          <a:xfrm>
            <a:off x="4648200" y="3124200"/>
            <a:ext cx="1447800" cy="2743200"/>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658" name="Rectangle 2"/>
          <p:cNvSpPr>
            <a:spLocks noGrp="1" noChangeArrowheads="1"/>
          </p:cNvSpPr>
          <p:nvPr>
            <p:ph type="title"/>
          </p:nvPr>
        </p:nvSpPr>
        <p:spPr/>
        <p:txBody>
          <a:bodyPr/>
          <a:lstStyle/>
          <a:p>
            <a:r>
              <a:rPr lang="en-US"/>
              <a:t>Result Probabilities</a:t>
            </a:r>
          </a:p>
        </p:txBody>
      </p:sp>
      <p:sp>
        <p:nvSpPr>
          <p:cNvPr id="70660" name="Rectangle 4"/>
          <p:cNvSpPr>
            <a:spLocks noChangeArrowheads="1"/>
          </p:cNvSpPr>
          <p:nvPr/>
        </p:nvSpPr>
        <p:spPr bwMode="auto">
          <a:xfrm>
            <a:off x="679450" y="2106613"/>
            <a:ext cx="7961313" cy="37973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lstStyle/>
          <a:p>
            <a:endParaRPr lang="en-US">
              <a:solidFill>
                <a:srgbClr val="000000"/>
              </a:solidFill>
            </a:endParaRPr>
          </a:p>
        </p:txBody>
      </p:sp>
      <p:sp>
        <p:nvSpPr>
          <p:cNvPr id="70661" name="Rectangle 5"/>
          <p:cNvSpPr>
            <a:spLocks noChangeArrowheads="1"/>
          </p:cNvSpPr>
          <p:nvPr/>
        </p:nvSpPr>
        <p:spPr bwMode="auto">
          <a:xfrm>
            <a:off x="3432175" y="1524000"/>
            <a:ext cx="2511425" cy="466725"/>
          </a:xfrm>
          <a:prstGeom prst="rect">
            <a:avLst/>
          </a:prstGeom>
          <a:solidFill>
            <a:srgbClr val="FFCCFF"/>
          </a:solidFill>
          <a:ln w="12700">
            <a:solidFill>
              <a:srgbClr val="FF66FF"/>
            </a:solidFill>
            <a:miter lim="800000"/>
            <a:headEnd/>
            <a:tailEnd/>
          </a:ln>
          <a:effectLst/>
        </p:spPr>
        <p:txBody>
          <a:bodyPr lIns="90488" tIns="44450" rIns="90488" bIns="44450">
            <a:spAutoFit/>
          </a:bodyPr>
          <a:lstStyle/>
          <a:p>
            <a:pPr algn="ctr" eaLnBrk="0" hangingPunct="0">
              <a:spcBef>
                <a:spcPct val="50000"/>
              </a:spcBef>
            </a:pPr>
            <a:r>
              <a:rPr lang="en-US" b="1" i="1">
                <a:solidFill>
                  <a:srgbClr val="000000"/>
                </a:solidFill>
                <a:latin typeface="Arial" charset="0"/>
              </a:rPr>
              <a:t>H</a:t>
            </a:r>
            <a:r>
              <a:rPr lang="en-US" b="1" baseline="-25000">
                <a:solidFill>
                  <a:srgbClr val="000000"/>
                </a:solidFill>
                <a:latin typeface="Arial" charset="0"/>
              </a:rPr>
              <a:t>0</a:t>
            </a:r>
            <a:r>
              <a:rPr lang="en-US" b="1">
                <a:solidFill>
                  <a:srgbClr val="000000"/>
                </a:solidFill>
                <a:latin typeface="Arial" charset="0"/>
              </a:rPr>
              <a:t>: Innocent</a:t>
            </a:r>
          </a:p>
        </p:txBody>
      </p:sp>
      <p:sp>
        <p:nvSpPr>
          <p:cNvPr id="70665" name="Rectangle 9"/>
          <p:cNvSpPr>
            <a:spLocks noChangeArrowheads="1"/>
          </p:cNvSpPr>
          <p:nvPr/>
        </p:nvSpPr>
        <p:spPr bwMode="auto">
          <a:xfrm>
            <a:off x="2147888" y="2570163"/>
            <a:ext cx="2465387" cy="17462"/>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678" name="Rectangle 22"/>
          <p:cNvSpPr>
            <a:spLocks noChangeArrowheads="1"/>
          </p:cNvSpPr>
          <p:nvPr/>
        </p:nvSpPr>
        <p:spPr bwMode="auto">
          <a:xfrm>
            <a:off x="2209800" y="2590800"/>
            <a:ext cx="2362200" cy="493713"/>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679" name="Rectangle 23"/>
          <p:cNvSpPr>
            <a:spLocks noChangeArrowheads="1"/>
          </p:cNvSpPr>
          <p:nvPr/>
        </p:nvSpPr>
        <p:spPr bwMode="auto">
          <a:xfrm>
            <a:off x="2236788" y="2630488"/>
            <a:ext cx="1584325" cy="454025"/>
          </a:xfrm>
          <a:prstGeom prst="rect">
            <a:avLst/>
          </a:prstGeom>
          <a:solidFill>
            <a:srgbClr val="FFFF99"/>
          </a:solid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The Truth</a:t>
            </a:r>
          </a:p>
        </p:txBody>
      </p:sp>
      <p:sp>
        <p:nvSpPr>
          <p:cNvPr id="70680" name="Rectangle 24"/>
          <p:cNvSpPr>
            <a:spLocks noChangeArrowheads="1"/>
          </p:cNvSpPr>
          <p:nvPr/>
        </p:nvSpPr>
        <p:spPr bwMode="auto">
          <a:xfrm>
            <a:off x="6116638" y="2597150"/>
            <a:ext cx="2471737" cy="493713"/>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681" name="Rectangle 25"/>
          <p:cNvSpPr>
            <a:spLocks noChangeArrowheads="1"/>
          </p:cNvSpPr>
          <p:nvPr/>
        </p:nvSpPr>
        <p:spPr bwMode="auto">
          <a:xfrm>
            <a:off x="6188075" y="2630488"/>
            <a:ext cx="1584325" cy="454025"/>
          </a:xfrm>
          <a:prstGeom prst="rect">
            <a:avLst/>
          </a:prstGeom>
          <a:solidFill>
            <a:srgbClr val="C9C9F1"/>
          </a:solid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The Truth</a:t>
            </a:r>
            <a:endParaRPr lang="en-US">
              <a:solidFill>
                <a:srgbClr val="000000"/>
              </a:solidFill>
              <a:latin typeface="Arial" charset="0"/>
            </a:endParaRPr>
          </a:p>
        </p:txBody>
      </p:sp>
      <p:sp>
        <p:nvSpPr>
          <p:cNvPr id="70699" name="Rectangle 43"/>
          <p:cNvSpPr>
            <a:spLocks noChangeArrowheads="1"/>
          </p:cNvSpPr>
          <p:nvPr/>
        </p:nvSpPr>
        <p:spPr bwMode="auto">
          <a:xfrm>
            <a:off x="3468688" y="3138488"/>
            <a:ext cx="17462" cy="503237"/>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705" name="Rectangle 49"/>
          <p:cNvSpPr>
            <a:spLocks noChangeArrowheads="1"/>
          </p:cNvSpPr>
          <p:nvPr/>
        </p:nvSpPr>
        <p:spPr bwMode="auto">
          <a:xfrm>
            <a:off x="709613" y="3138488"/>
            <a:ext cx="1400175" cy="503237"/>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706" name="Rectangle 50"/>
          <p:cNvSpPr>
            <a:spLocks noChangeArrowheads="1"/>
          </p:cNvSpPr>
          <p:nvPr/>
        </p:nvSpPr>
        <p:spPr bwMode="auto">
          <a:xfrm>
            <a:off x="766763" y="3181350"/>
            <a:ext cx="1214437" cy="454025"/>
          </a:xfrm>
          <a:prstGeom prst="rect">
            <a:avLst/>
          </a:prstGeom>
          <a:solidFill>
            <a:srgbClr val="FFFF99"/>
          </a:solid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Verdict</a:t>
            </a:r>
          </a:p>
        </p:txBody>
      </p:sp>
      <p:sp>
        <p:nvSpPr>
          <p:cNvPr id="70707" name="Rectangle 51"/>
          <p:cNvSpPr>
            <a:spLocks noChangeArrowheads="1"/>
          </p:cNvSpPr>
          <p:nvPr/>
        </p:nvSpPr>
        <p:spPr bwMode="auto">
          <a:xfrm>
            <a:off x="2174875" y="3138488"/>
            <a:ext cx="1284288" cy="493712"/>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708" name="Rectangle 52"/>
          <p:cNvSpPr>
            <a:spLocks noChangeArrowheads="1"/>
          </p:cNvSpPr>
          <p:nvPr/>
        </p:nvSpPr>
        <p:spPr bwMode="auto">
          <a:xfrm>
            <a:off x="2154238" y="3171825"/>
            <a:ext cx="1350962" cy="454025"/>
          </a:xfrm>
          <a:prstGeom prst="rect">
            <a:avLst/>
          </a:prstGeom>
          <a:solidFill>
            <a:srgbClr val="FFFF99"/>
          </a:solid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Innocent</a:t>
            </a:r>
          </a:p>
        </p:txBody>
      </p:sp>
      <p:sp>
        <p:nvSpPr>
          <p:cNvPr id="70709" name="Rectangle 53"/>
          <p:cNvSpPr>
            <a:spLocks noChangeArrowheads="1"/>
          </p:cNvSpPr>
          <p:nvPr/>
        </p:nvSpPr>
        <p:spPr bwMode="auto">
          <a:xfrm>
            <a:off x="3495675" y="3138488"/>
            <a:ext cx="1076325" cy="493712"/>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710" name="Rectangle 54"/>
          <p:cNvSpPr>
            <a:spLocks noChangeArrowheads="1"/>
          </p:cNvSpPr>
          <p:nvPr/>
        </p:nvSpPr>
        <p:spPr bwMode="auto">
          <a:xfrm>
            <a:off x="3429000" y="3171825"/>
            <a:ext cx="990600" cy="454025"/>
          </a:xfrm>
          <a:prstGeom prst="rect">
            <a:avLst/>
          </a:prstGeom>
          <a:solidFill>
            <a:srgbClr val="FFFF99"/>
          </a:solidFill>
          <a:ln w="9525">
            <a:noFill/>
            <a:miter lim="800000"/>
            <a:headEnd/>
            <a:tailEnd/>
          </a:ln>
          <a:effectLst/>
        </p:spPr>
        <p:txBody>
          <a:bodyPr lIns="90488" tIns="44450" rIns="90488" bIns="44450">
            <a:spAutoFit/>
          </a:bodyPr>
          <a:lstStyle/>
          <a:p>
            <a:pPr eaLnBrk="0" hangingPunct="0"/>
            <a:r>
              <a:rPr lang="en-US">
                <a:solidFill>
                  <a:srgbClr val="000000"/>
                </a:solidFill>
                <a:latin typeface="Arial" charset="0"/>
              </a:rPr>
              <a:t>Guilty</a:t>
            </a:r>
          </a:p>
        </p:txBody>
      </p:sp>
      <p:sp>
        <p:nvSpPr>
          <p:cNvPr id="70711" name="Rectangle 55"/>
          <p:cNvSpPr>
            <a:spLocks noChangeArrowheads="1"/>
          </p:cNvSpPr>
          <p:nvPr/>
        </p:nvSpPr>
        <p:spPr bwMode="auto">
          <a:xfrm>
            <a:off x="4676775" y="3138488"/>
            <a:ext cx="1376363" cy="503237"/>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12" name="Rectangle 56"/>
          <p:cNvSpPr>
            <a:spLocks noChangeArrowheads="1"/>
          </p:cNvSpPr>
          <p:nvPr/>
        </p:nvSpPr>
        <p:spPr bwMode="auto">
          <a:xfrm>
            <a:off x="4632325" y="3181350"/>
            <a:ext cx="14509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Decision</a:t>
            </a:r>
          </a:p>
        </p:txBody>
      </p:sp>
      <p:sp>
        <p:nvSpPr>
          <p:cNvPr id="70713" name="Rectangle 57"/>
          <p:cNvSpPr>
            <a:spLocks noChangeArrowheads="1"/>
          </p:cNvSpPr>
          <p:nvPr/>
        </p:nvSpPr>
        <p:spPr bwMode="auto">
          <a:xfrm>
            <a:off x="6116638" y="3138488"/>
            <a:ext cx="1149350" cy="503237"/>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14" name="Rectangle 58"/>
          <p:cNvSpPr>
            <a:spLocks noChangeArrowheads="1"/>
          </p:cNvSpPr>
          <p:nvPr/>
        </p:nvSpPr>
        <p:spPr bwMode="auto">
          <a:xfrm>
            <a:off x="6069013" y="3179763"/>
            <a:ext cx="401637"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H</a:t>
            </a:r>
          </a:p>
        </p:txBody>
      </p:sp>
      <p:sp>
        <p:nvSpPr>
          <p:cNvPr id="70715" name="Rectangle 59"/>
          <p:cNvSpPr>
            <a:spLocks noChangeArrowheads="1"/>
          </p:cNvSpPr>
          <p:nvPr/>
        </p:nvSpPr>
        <p:spPr bwMode="auto">
          <a:xfrm>
            <a:off x="6288088" y="3316288"/>
            <a:ext cx="2936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Arial" charset="0"/>
              </a:rPr>
              <a:t>0</a:t>
            </a:r>
          </a:p>
        </p:txBody>
      </p:sp>
      <p:sp>
        <p:nvSpPr>
          <p:cNvPr id="70716" name="Rectangle 60"/>
          <p:cNvSpPr>
            <a:spLocks noChangeArrowheads="1"/>
          </p:cNvSpPr>
          <p:nvPr/>
        </p:nvSpPr>
        <p:spPr bwMode="auto">
          <a:xfrm>
            <a:off x="6397625" y="3179763"/>
            <a:ext cx="892175"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 True</a:t>
            </a:r>
          </a:p>
        </p:txBody>
      </p:sp>
      <p:sp>
        <p:nvSpPr>
          <p:cNvPr id="70717" name="Rectangle 61"/>
          <p:cNvSpPr>
            <a:spLocks noChangeArrowheads="1"/>
          </p:cNvSpPr>
          <p:nvPr/>
        </p:nvSpPr>
        <p:spPr bwMode="auto">
          <a:xfrm>
            <a:off x="7304088" y="3138488"/>
            <a:ext cx="1296987" cy="503237"/>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18" name="Rectangle 62"/>
          <p:cNvSpPr>
            <a:spLocks noChangeArrowheads="1"/>
          </p:cNvSpPr>
          <p:nvPr/>
        </p:nvSpPr>
        <p:spPr bwMode="auto">
          <a:xfrm>
            <a:off x="7270750" y="3179763"/>
            <a:ext cx="401638"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H</a:t>
            </a:r>
          </a:p>
        </p:txBody>
      </p:sp>
      <p:sp>
        <p:nvSpPr>
          <p:cNvPr id="70719" name="Rectangle 63"/>
          <p:cNvSpPr>
            <a:spLocks noChangeArrowheads="1"/>
          </p:cNvSpPr>
          <p:nvPr/>
        </p:nvSpPr>
        <p:spPr bwMode="auto">
          <a:xfrm>
            <a:off x="7489825" y="3316288"/>
            <a:ext cx="293688"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Arial" charset="0"/>
              </a:rPr>
              <a:t>0</a:t>
            </a:r>
          </a:p>
        </p:txBody>
      </p:sp>
      <p:sp>
        <p:nvSpPr>
          <p:cNvPr id="70720" name="Rectangle 64"/>
          <p:cNvSpPr>
            <a:spLocks noChangeArrowheads="1"/>
          </p:cNvSpPr>
          <p:nvPr/>
        </p:nvSpPr>
        <p:spPr bwMode="auto">
          <a:xfrm>
            <a:off x="7600950" y="3179763"/>
            <a:ext cx="1011238"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 False</a:t>
            </a:r>
          </a:p>
        </p:txBody>
      </p:sp>
      <p:sp>
        <p:nvSpPr>
          <p:cNvPr id="70751" name="Rectangle 95"/>
          <p:cNvSpPr>
            <a:spLocks noChangeArrowheads="1"/>
          </p:cNvSpPr>
          <p:nvPr/>
        </p:nvSpPr>
        <p:spPr bwMode="auto">
          <a:xfrm>
            <a:off x="709613" y="3706813"/>
            <a:ext cx="1400175" cy="655637"/>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752" name="Rectangle 96"/>
          <p:cNvSpPr>
            <a:spLocks noChangeArrowheads="1"/>
          </p:cNvSpPr>
          <p:nvPr/>
        </p:nvSpPr>
        <p:spPr bwMode="auto">
          <a:xfrm>
            <a:off x="681038" y="3978275"/>
            <a:ext cx="1350962" cy="454025"/>
          </a:xfrm>
          <a:prstGeom prst="rect">
            <a:avLst/>
          </a:prstGeom>
          <a:solidFill>
            <a:srgbClr val="FFFF99"/>
          </a:solid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Innocent</a:t>
            </a:r>
          </a:p>
        </p:txBody>
      </p:sp>
      <p:sp>
        <p:nvSpPr>
          <p:cNvPr id="70753" name="Rectangle 97"/>
          <p:cNvSpPr>
            <a:spLocks noChangeArrowheads="1"/>
          </p:cNvSpPr>
          <p:nvPr/>
        </p:nvSpPr>
        <p:spPr bwMode="auto">
          <a:xfrm>
            <a:off x="709613" y="4371975"/>
            <a:ext cx="1400175" cy="406400"/>
          </a:xfrm>
          <a:prstGeom prst="rect">
            <a:avLst/>
          </a:prstGeom>
          <a:solidFill>
            <a:srgbClr val="FFFF99"/>
          </a:solidFill>
          <a:ln w="9525">
            <a:noFill/>
            <a:miter lim="800000"/>
            <a:headEnd/>
            <a:tailEnd/>
          </a:ln>
          <a:effectLst/>
        </p:spPr>
        <p:txBody>
          <a:bodyPr wrap="none" anchor="ctr"/>
          <a:lstStyle/>
          <a:p>
            <a:endParaRPr lang="en-US">
              <a:solidFill>
                <a:srgbClr val="000000"/>
              </a:solidFill>
            </a:endParaRPr>
          </a:p>
        </p:txBody>
      </p:sp>
      <p:sp>
        <p:nvSpPr>
          <p:cNvPr id="70754" name="Rectangle 98"/>
          <p:cNvSpPr>
            <a:spLocks noChangeArrowheads="1"/>
          </p:cNvSpPr>
          <p:nvPr/>
        </p:nvSpPr>
        <p:spPr bwMode="auto">
          <a:xfrm>
            <a:off x="2217738" y="3968750"/>
            <a:ext cx="126682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Correct</a:t>
            </a:r>
          </a:p>
        </p:txBody>
      </p:sp>
      <p:sp>
        <p:nvSpPr>
          <p:cNvPr id="70755" name="Rectangle 99"/>
          <p:cNvSpPr>
            <a:spLocks noChangeArrowheads="1"/>
          </p:cNvSpPr>
          <p:nvPr/>
        </p:nvSpPr>
        <p:spPr bwMode="auto">
          <a:xfrm>
            <a:off x="3627438" y="3968750"/>
            <a:ext cx="92710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Error</a:t>
            </a:r>
          </a:p>
        </p:txBody>
      </p:sp>
      <p:sp>
        <p:nvSpPr>
          <p:cNvPr id="70756" name="Rectangle 100"/>
          <p:cNvSpPr>
            <a:spLocks noChangeArrowheads="1"/>
          </p:cNvSpPr>
          <p:nvPr/>
        </p:nvSpPr>
        <p:spPr bwMode="auto">
          <a:xfrm>
            <a:off x="4648200" y="3706813"/>
            <a:ext cx="1376363" cy="350837"/>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57" name="Rectangle 101"/>
          <p:cNvSpPr>
            <a:spLocks noChangeArrowheads="1"/>
          </p:cNvSpPr>
          <p:nvPr/>
        </p:nvSpPr>
        <p:spPr bwMode="auto">
          <a:xfrm>
            <a:off x="4772025" y="3671888"/>
            <a:ext cx="1130300"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Do Not</a:t>
            </a:r>
          </a:p>
        </p:txBody>
      </p:sp>
      <p:sp>
        <p:nvSpPr>
          <p:cNvPr id="70758" name="Rectangle 102"/>
          <p:cNvSpPr>
            <a:spLocks noChangeArrowheads="1"/>
          </p:cNvSpPr>
          <p:nvPr/>
        </p:nvSpPr>
        <p:spPr bwMode="auto">
          <a:xfrm>
            <a:off x="4676775" y="4067175"/>
            <a:ext cx="1376363" cy="428625"/>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59" name="Rectangle 103"/>
          <p:cNvSpPr>
            <a:spLocks noChangeArrowheads="1"/>
          </p:cNvSpPr>
          <p:nvPr/>
        </p:nvSpPr>
        <p:spPr bwMode="auto">
          <a:xfrm>
            <a:off x="4811713" y="4032250"/>
            <a:ext cx="1046162"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Reject</a:t>
            </a:r>
          </a:p>
        </p:txBody>
      </p:sp>
      <p:sp>
        <p:nvSpPr>
          <p:cNvPr id="70760" name="Rectangle 104"/>
          <p:cNvSpPr>
            <a:spLocks noChangeArrowheads="1"/>
          </p:cNvSpPr>
          <p:nvPr/>
        </p:nvSpPr>
        <p:spPr bwMode="auto">
          <a:xfrm>
            <a:off x="4676775" y="4427538"/>
            <a:ext cx="1376363" cy="350837"/>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61" name="Rectangle 105"/>
          <p:cNvSpPr>
            <a:spLocks noChangeArrowheads="1"/>
          </p:cNvSpPr>
          <p:nvPr/>
        </p:nvSpPr>
        <p:spPr bwMode="auto">
          <a:xfrm>
            <a:off x="5103813" y="4392613"/>
            <a:ext cx="401637"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H</a:t>
            </a:r>
          </a:p>
        </p:txBody>
      </p:sp>
      <p:sp>
        <p:nvSpPr>
          <p:cNvPr id="70762" name="Rectangle 106"/>
          <p:cNvSpPr>
            <a:spLocks noChangeArrowheads="1"/>
          </p:cNvSpPr>
          <p:nvPr/>
        </p:nvSpPr>
        <p:spPr bwMode="auto">
          <a:xfrm>
            <a:off x="5324475" y="4529138"/>
            <a:ext cx="293688"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Arial" charset="0"/>
              </a:rPr>
              <a:t>0</a:t>
            </a:r>
          </a:p>
        </p:txBody>
      </p:sp>
      <p:sp>
        <p:nvSpPr>
          <p:cNvPr id="70763" name="Rectangle 107"/>
          <p:cNvSpPr>
            <a:spLocks noChangeArrowheads="1"/>
          </p:cNvSpPr>
          <p:nvPr/>
        </p:nvSpPr>
        <p:spPr bwMode="auto">
          <a:xfrm>
            <a:off x="6275388" y="3989388"/>
            <a:ext cx="620712"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1 - </a:t>
            </a:r>
          </a:p>
        </p:txBody>
      </p:sp>
      <p:sp>
        <p:nvSpPr>
          <p:cNvPr id="70764" name="Rectangle 108"/>
          <p:cNvSpPr>
            <a:spLocks noChangeArrowheads="1"/>
          </p:cNvSpPr>
          <p:nvPr/>
        </p:nvSpPr>
        <p:spPr bwMode="auto">
          <a:xfrm>
            <a:off x="6718300" y="3992563"/>
            <a:ext cx="373063" cy="454025"/>
          </a:xfrm>
          <a:prstGeom prst="rect">
            <a:avLst/>
          </a:prstGeom>
          <a:noFill/>
          <a:ln w="9525">
            <a:noFill/>
            <a:miter lim="800000"/>
            <a:headEnd/>
            <a:tailEnd/>
          </a:ln>
          <a:effectLst/>
        </p:spPr>
        <p:txBody>
          <a:bodyPr wrap="none" lIns="90488" tIns="44450" rIns="90488" bIns="44450">
            <a:spAutoFit/>
          </a:bodyPr>
          <a:lstStyle/>
          <a:p>
            <a:pPr eaLnBrk="0" hangingPunct="0"/>
            <a:r>
              <a:rPr lang="en-US" b="1" i="1">
                <a:solidFill>
                  <a:srgbClr val="000000"/>
                </a:solidFill>
                <a:latin typeface="Symbol" pitchFamily="18" charset="2"/>
              </a:rPr>
              <a:t>a</a:t>
            </a:r>
            <a:endParaRPr lang="en-US" b="1">
              <a:solidFill>
                <a:srgbClr val="000000"/>
              </a:solidFill>
              <a:latin typeface="Symbol" pitchFamily="18" charset="2"/>
            </a:endParaRPr>
          </a:p>
        </p:txBody>
      </p:sp>
      <p:sp>
        <p:nvSpPr>
          <p:cNvPr id="70765" name="Rectangle 109"/>
          <p:cNvSpPr>
            <a:spLocks noChangeArrowheads="1"/>
          </p:cNvSpPr>
          <p:nvPr/>
        </p:nvSpPr>
        <p:spPr bwMode="auto">
          <a:xfrm>
            <a:off x="7383463" y="3816350"/>
            <a:ext cx="1144587"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Type II</a:t>
            </a:r>
          </a:p>
        </p:txBody>
      </p:sp>
      <p:sp>
        <p:nvSpPr>
          <p:cNvPr id="70766" name="Rectangle 110"/>
          <p:cNvSpPr>
            <a:spLocks noChangeArrowheads="1"/>
          </p:cNvSpPr>
          <p:nvPr/>
        </p:nvSpPr>
        <p:spPr bwMode="auto">
          <a:xfrm>
            <a:off x="7283450" y="4187825"/>
            <a:ext cx="1112838"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Error (</a:t>
            </a:r>
          </a:p>
        </p:txBody>
      </p:sp>
      <p:sp>
        <p:nvSpPr>
          <p:cNvPr id="70767" name="Rectangle 111"/>
          <p:cNvSpPr>
            <a:spLocks noChangeArrowheads="1"/>
          </p:cNvSpPr>
          <p:nvPr/>
        </p:nvSpPr>
        <p:spPr bwMode="auto">
          <a:xfrm>
            <a:off x="8153400" y="4184650"/>
            <a:ext cx="423863"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Times New Roman" pitchFamily="18" charset="0"/>
              </a:rPr>
              <a:t> </a:t>
            </a:r>
            <a:r>
              <a:rPr lang="en-US" b="1" i="1">
                <a:solidFill>
                  <a:srgbClr val="000000"/>
                </a:solidFill>
                <a:latin typeface="Symbol" pitchFamily="18" charset="2"/>
              </a:rPr>
              <a:t>b</a:t>
            </a:r>
            <a:endParaRPr lang="en-US" b="1">
              <a:solidFill>
                <a:srgbClr val="000000"/>
              </a:solidFill>
              <a:latin typeface="Symbol" pitchFamily="18" charset="2"/>
            </a:endParaRPr>
          </a:p>
        </p:txBody>
      </p:sp>
      <p:sp>
        <p:nvSpPr>
          <p:cNvPr id="70768" name="Rectangle 112"/>
          <p:cNvSpPr>
            <a:spLocks noChangeArrowheads="1"/>
          </p:cNvSpPr>
          <p:nvPr/>
        </p:nvSpPr>
        <p:spPr bwMode="auto">
          <a:xfrm>
            <a:off x="8451850" y="4184650"/>
            <a:ext cx="2825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a:t>
            </a:r>
          </a:p>
        </p:txBody>
      </p:sp>
      <p:sp>
        <p:nvSpPr>
          <p:cNvPr id="70792" name="Rectangle 136"/>
          <p:cNvSpPr>
            <a:spLocks noChangeArrowheads="1"/>
          </p:cNvSpPr>
          <p:nvPr/>
        </p:nvSpPr>
        <p:spPr bwMode="auto">
          <a:xfrm>
            <a:off x="792163" y="5302250"/>
            <a:ext cx="960437" cy="454025"/>
          </a:xfrm>
          <a:prstGeom prst="rect">
            <a:avLst/>
          </a:prstGeom>
          <a:solidFill>
            <a:srgbClr val="FFFF99"/>
          </a:solid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Guilty</a:t>
            </a:r>
          </a:p>
        </p:txBody>
      </p:sp>
      <p:sp>
        <p:nvSpPr>
          <p:cNvPr id="70794" name="Rectangle 138"/>
          <p:cNvSpPr>
            <a:spLocks noChangeArrowheads="1"/>
          </p:cNvSpPr>
          <p:nvPr/>
        </p:nvSpPr>
        <p:spPr bwMode="auto">
          <a:xfrm>
            <a:off x="2362200" y="5048250"/>
            <a:ext cx="92710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Error</a:t>
            </a:r>
          </a:p>
        </p:txBody>
      </p:sp>
      <p:sp>
        <p:nvSpPr>
          <p:cNvPr id="70795" name="Rectangle 139"/>
          <p:cNvSpPr>
            <a:spLocks noChangeArrowheads="1"/>
          </p:cNvSpPr>
          <p:nvPr/>
        </p:nvSpPr>
        <p:spPr bwMode="auto">
          <a:xfrm>
            <a:off x="3429000" y="5076825"/>
            <a:ext cx="126682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Correct</a:t>
            </a:r>
          </a:p>
        </p:txBody>
      </p:sp>
      <p:sp>
        <p:nvSpPr>
          <p:cNvPr id="70796" name="Rectangle 140"/>
          <p:cNvSpPr>
            <a:spLocks noChangeArrowheads="1"/>
          </p:cNvSpPr>
          <p:nvPr/>
        </p:nvSpPr>
        <p:spPr bwMode="auto">
          <a:xfrm>
            <a:off x="4676775" y="4814888"/>
            <a:ext cx="1376363" cy="519112"/>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97" name="Rectangle 141"/>
          <p:cNvSpPr>
            <a:spLocks noChangeArrowheads="1"/>
          </p:cNvSpPr>
          <p:nvPr/>
        </p:nvSpPr>
        <p:spPr bwMode="auto">
          <a:xfrm>
            <a:off x="4811713" y="4933950"/>
            <a:ext cx="1046162" cy="454025"/>
          </a:xfrm>
          <a:prstGeom prst="rect">
            <a:avLst/>
          </a:prstGeom>
          <a:noFill/>
          <a:ln w="9525">
            <a:noFill/>
            <a:miter lim="800000"/>
            <a:headEnd/>
            <a:tailEnd/>
          </a:ln>
          <a:effectLst/>
        </p:spPr>
        <p:txBody>
          <a:bodyPr wrap="none" lIns="90488" tIns="44450" rIns="90488" bIns="44450">
            <a:spAutoFit/>
          </a:bodyPr>
          <a:lstStyle/>
          <a:p>
            <a:pPr eaLnBrk="0" hangingPunct="0"/>
            <a:r>
              <a:rPr lang="en-US">
                <a:solidFill>
                  <a:srgbClr val="000000"/>
                </a:solidFill>
                <a:latin typeface="Arial" charset="0"/>
              </a:rPr>
              <a:t>Reject</a:t>
            </a:r>
          </a:p>
        </p:txBody>
      </p:sp>
      <p:sp>
        <p:nvSpPr>
          <p:cNvPr id="70798" name="Rectangle 142"/>
          <p:cNvSpPr>
            <a:spLocks noChangeArrowheads="1"/>
          </p:cNvSpPr>
          <p:nvPr/>
        </p:nvSpPr>
        <p:spPr bwMode="auto">
          <a:xfrm>
            <a:off x="4876800" y="5327650"/>
            <a:ext cx="1176338" cy="539750"/>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799" name="Rectangle 143"/>
          <p:cNvSpPr>
            <a:spLocks noChangeArrowheads="1"/>
          </p:cNvSpPr>
          <p:nvPr/>
        </p:nvSpPr>
        <p:spPr bwMode="auto">
          <a:xfrm>
            <a:off x="5103813" y="5294313"/>
            <a:ext cx="401637"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H</a:t>
            </a:r>
          </a:p>
        </p:txBody>
      </p:sp>
      <p:sp>
        <p:nvSpPr>
          <p:cNvPr id="70800" name="Rectangle 144"/>
          <p:cNvSpPr>
            <a:spLocks noChangeArrowheads="1"/>
          </p:cNvSpPr>
          <p:nvPr/>
        </p:nvSpPr>
        <p:spPr bwMode="auto">
          <a:xfrm>
            <a:off x="5324475" y="5429250"/>
            <a:ext cx="293688"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solidFill>
                  <a:srgbClr val="000000"/>
                </a:solidFill>
                <a:latin typeface="Arial" charset="0"/>
              </a:rPr>
              <a:t>0</a:t>
            </a:r>
          </a:p>
        </p:txBody>
      </p:sp>
      <p:sp>
        <p:nvSpPr>
          <p:cNvPr id="70801" name="Rectangle 145"/>
          <p:cNvSpPr>
            <a:spLocks noChangeArrowheads="1"/>
          </p:cNvSpPr>
          <p:nvPr/>
        </p:nvSpPr>
        <p:spPr bwMode="auto">
          <a:xfrm>
            <a:off x="4676775" y="5688013"/>
            <a:ext cx="1376363" cy="192087"/>
          </a:xfrm>
          <a:prstGeom prst="rect">
            <a:avLst/>
          </a:prstGeom>
          <a:solidFill>
            <a:srgbClr val="C9C9F1"/>
          </a:solidFill>
          <a:ln w="9525">
            <a:noFill/>
            <a:miter lim="800000"/>
            <a:headEnd/>
            <a:tailEnd/>
          </a:ln>
          <a:effectLst/>
        </p:spPr>
        <p:txBody>
          <a:bodyPr wrap="none" anchor="ctr"/>
          <a:lstStyle/>
          <a:p>
            <a:endParaRPr lang="en-US">
              <a:solidFill>
                <a:srgbClr val="000000"/>
              </a:solidFill>
            </a:endParaRPr>
          </a:p>
        </p:txBody>
      </p:sp>
      <p:sp>
        <p:nvSpPr>
          <p:cNvPr id="70802" name="Rectangle 146"/>
          <p:cNvSpPr>
            <a:spLocks noChangeArrowheads="1"/>
          </p:cNvSpPr>
          <p:nvPr/>
        </p:nvSpPr>
        <p:spPr bwMode="auto">
          <a:xfrm>
            <a:off x="6165850" y="4772025"/>
            <a:ext cx="10604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Type I</a:t>
            </a:r>
          </a:p>
        </p:txBody>
      </p:sp>
      <p:sp>
        <p:nvSpPr>
          <p:cNvPr id="70803" name="Rectangle 147"/>
          <p:cNvSpPr>
            <a:spLocks noChangeArrowheads="1"/>
          </p:cNvSpPr>
          <p:nvPr/>
        </p:nvSpPr>
        <p:spPr bwMode="auto">
          <a:xfrm>
            <a:off x="6251575" y="5122863"/>
            <a:ext cx="92710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Error</a:t>
            </a:r>
          </a:p>
        </p:txBody>
      </p:sp>
      <p:sp>
        <p:nvSpPr>
          <p:cNvPr id="70804" name="Rectangle 148"/>
          <p:cNvSpPr>
            <a:spLocks noChangeArrowheads="1"/>
          </p:cNvSpPr>
          <p:nvPr/>
        </p:nvSpPr>
        <p:spPr bwMode="auto">
          <a:xfrm>
            <a:off x="6394450" y="5480050"/>
            <a:ext cx="2825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a:t>
            </a:r>
          </a:p>
        </p:txBody>
      </p:sp>
      <p:sp>
        <p:nvSpPr>
          <p:cNvPr id="70805" name="Rectangle 149"/>
          <p:cNvSpPr>
            <a:spLocks noChangeArrowheads="1"/>
          </p:cNvSpPr>
          <p:nvPr/>
        </p:nvSpPr>
        <p:spPr bwMode="auto">
          <a:xfrm>
            <a:off x="6499225" y="5497513"/>
            <a:ext cx="373063" cy="454025"/>
          </a:xfrm>
          <a:prstGeom prst="rect">
            <a:avLst/>
          </a:prstGeom>
          <a:noFill/>
          <a:ln w="9525">
            <a:noFill/>
            <a:miter lim="800000"/>
            <a:headEnd/>
            <a:tailEnd/>
          </a:ln>
          <a:effectLst/>
        </p:spPr>
        <p:txBody>
          <a:bodyPr wrap="none" lIns="90488" tIns="44450" rIns="90488" bIns="44450">
            <a:spAutoFit/>
          </a:bodyPr>
          <a:lstStyle/>
          <a:p>
            <a:pPr eaLnBrk="0" hangingPunct="0"/>
            <a:r>
              <a:rPr lang="en-US" b="1" i="1">
                <a:solidFill>
                  <a:srgbClr val="000000"/>
                </a:solidFill>
                <a:latin typeface="Symbol" pitchFamily="18" charset="2"/>
              </a:rPr>
              <a:t>a</a:t>
            </a:r>
            <a:endParaRPr lang="en-US" b="1">
              <a:solidFill>
                <a:srgbClr val="000000"/>
              </a:solidFill>
              <a:latin typeface="Symbol" pitchFamily="18" charset="2"/>
            </a:endParaRPr>
          </a:p>
        </p:txBody>
      </p:sp>
      <p:sp>
        <p:nvSpPr>
          <p:cNvPr id="70806" name="Rectangle 150"/>
          <p:cNvSpPr>
            <a:spLocks noChangeArrowheads="1"/>
          </p:cNvSpPr>
          <p:nvPr/>
        </p:nvSpPr>
        <p:spPr bwMode="auto">
          <a:xfrm>
            <a:off x="6775450" y="5480050"/>
            <a:ext cx="2825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a:t>
            </a:r>
          </a:p>
        </p:txBody>
      </p:sp>
      <p:sp>
        <p:nvSpPr>
          <p:cNvPr id="70807" name="Rectangle 151"/>
          <p:cNvSpPr>
            <a:spLocks noChangeArrowheads="1"/>
          </p:cNvSpPr>
          <p:nvPr/>
        </p:nvSpPr>
        <p:spPr bwMode="auto">
          <a:xfrm>
            <a:off x="7419975" y="4924425"/>
            <a:ext cx="10953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Power</a:t>
            </a:r>
          </a:p>
        </p:txBody>
      </p:sp>
      <p:sp>
        <p:nvSpPr>
          <p:cNvPr id="70808" name="Rectangle 152"/>
          <p:cNvSpPr>
            <a:spLocks noChangeArrowheads="1"/>
          </p:cNvSpPr>
          <p:nvPr/>
        </p:nvSpPr>
        <p:spPr bwMode="auto">
          <a:xfrm>
            <a:off x="7445375" y="5297488"/>
            <a:ext cx="722313"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(1 - </a:t>
            </a:r>
          </a:p>
        </p:txBody>
      </p:sp>
      <p:sp>
        <p:nvSpPr>
          <p:cNvPr id="70809" name="Rectangle 153"/>
          <p:cNvSpPr>
            <a:spLocks noChangeArrowheads="1"/>
          </p:cNvSpPr>
          <p:nvPr/>
        </p:nvSpPr>
        <p:spPr bwMode="auto">
          <a:xfrm>
            <a:off x="7924800" y="5299075"/>
            <a:ext cx="423863"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Times New Roman" pitchFamily="18" charset="0"/>
              </a:rPr>
              <a:t> </a:t>
            </a:r>
            <a:r>
              <a:rPr lang="en-US" b="1" i="1">
                <a:solidFill>
                  <a:srgbClr val="000000"/>
                </a:solidFill>
                <a:latin typeface="Symbol" pitchFamily="18" charset="2"/>
              </a:rPr>
              <a:t>b</a:t>
            </a:r>
            <a:endParaRPr lang="en-US">
              <a:solidFill>
                <a:srgbClr val="000000"/>
              </a:solidFill>
              <a:latin typeface="Symbol" pitchFamily="18" charset="2"/>
            </a:endParaRPr>
          </a:p>
        </p:txBody>
      </p:sp>
      <p:sp>
        <p:nvSpPr>
          <p:cNvPr id="70810" name="Rectangle 154"/>
          <p:cNvSpPr>
            <a:spLocks noChangeArrowheads="1"/>
          </p:cNvSpPr>
          <p:nvPr/>
        </p:nvSpPr>
        <p:spPr bwMode="auto">
          <a:xfrm>
            <a:off x="8229600" y="5297488"/>
            <a:ext cx="2825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a:t>
            </a:r>
          </a:p>
        </p:txBody>
      </p:sp>
      <p:sp>
        <p:nvSpPr>
          <p:cNvPr id="70811" name="Rectangle 155"/>
          <p:cNvSpPr>
            <a:spLocks noChangeArrowheads="1"/>
          </p:cNvSpPr>
          <p:nvPr/>
        </p:nvSpPr>
        <p:spPr bwMode="auto">
          <a:xfrm>
            <a:off x="2438400" y="2057400"/>
            <a:ext cx="1562100" cy="463550"/>
          </a:xfrm>
          <a:prstGeom prst="rect">
            <a:avLst/>
          </a:prstGeom>
          <a:solidFill>
            <a:srgbClr val="FFCCFF"/>
          </a:solidFill>
          <a:ln w="9525">
            <a:solidFill>
              <a:srgbClr val="FF66FF"/>
            </a:solid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Jury Trial</a:t>
            </a:r>
          </a:p>
        </p:txBody>
      </p:sp>
      <p:sp>
        <p:nvSpPr>
          <p:cNvPr id="70812" name="Rectangle 156"/>
          <p:cNvSpPr>
            <a:spLocks noChangeArrowheads="1"/>
          </p:cNvSpPr>
          <p:nvPr/>
        </p:nvSpPr>
        <p:spPr bwMode="auto">
          <a:xfrm>
            <a:off x="5257800" y="2127250"/>
            <a:ext cx="1833563" cy="463550"/>
          </a:xfrm>
          <a:prstGeom prst="rect">
            <a:avLst/>
          </a:prstGeom>
          <a:solidFill>
            <a:srgbClr val="FFCCFF"/>
          </a:solidFill>
          <a:ln w="9525">
            <a:solidFill>
              <a:srgbClr val="FF66FF"/>
            </a:solid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Hypothesis</a:t>
            </a:r>
          </a:p>
        </p:txBody>
      </p:sp>
      <p:sp>
        <p:nvSpPr>
          <p:cNvPr id="70813" name="Rectangle 157"/>
          <p:cNvSpPr>
            <a:spLocks noChangeArrowheads="1"/>
          </p:cNvSpPr>
          <p:nvPr/>
        </p:nvSpPr>
        <p:spPr bwMode="auto">
          <a:xfrm>
            <a:off x="7086600" y="2127250"/>
            <a:ext cx="901700" cy="463550"/>
          </a:xfrm>
          <a:prstGeom prst="rect">
            <a:avLst/>
          </a:prstGeom>
          <a:solidFill>
            <a:srgbClr val="FFCCFF"/>
          </a:solidFill>
          <a:ln w="9525">
            <a:solidFill>
              <a:srgbClr val="FF66FF"/>
            </a:solidFill>
            <a:miter lim="800000"/>
            <a:headEnd/>
            <a:tailEnd/>
          </a:ln>
          <a:effectLst/>
        </p:spPr>
        <p:txBody>
          <a:bodyPr wrap="none" lIns="90488" tIns="44450" rIns="90488" bIns="44450">
            <a:spAutoFit/>
          </a:bodyPr>
          <a:lstStyle/>
          <a:p>
            <a:pPr eaLnBrk="0" hangingPunct="0"/>
            <a:r>
              <a:rPr lang="en-US" b="1">
                <a:solidFill>
                  <a:srgbClr val="000000"/>
                </a:solidFill>
                <a:latin typeface="Arial" charset="0"/>
              </a:rPr>
              <a:t> Test</a:t>
            </a:r>
          </a:p>
        </p:txBody>
      </p:sp>
      <p:sp>
        <p:nvSpPr>
          <p:cNvPr id="70816" name="Line 160"/>
          <p:cNvSpPr>
            <a:spLocks noChangeShapeType="1"/>
          </p:cNvSpPr>
          <p:nvPr/>
        </p:nvSpPr>
        <p:spPr bwMode="auto">
          <a:xfrm>
            <a:off x="762000" y="3657600"/>
            <a:ext cx="38100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17" name="Line 161"/>
          <p:cNvSpPr>
            <a:spLocks noChangeShapeType="1"/>
          </p:cNvSpPr>
          <p:nvPr/>
        </p:nvSpPr>
        <p:spPr bwMode="auto">
          <a:xfrm>
            <a:off x="762000" y="4800600"/>
            <a:ext cx="38100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18" name="Line 162"/>
          <p:cNvSpPr>
            <a:spLocks noChangeShapeType="1"/>
          </p:cNvSpPr>
          <p:nvPr/>
        </p:nvSpPr>
        <p:spPr bwMode="auto">
          <a:xfrm>
            <a:off x="685800" y="5867400"/>
            <a:ext cx="38862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19" name="Line 163"/>
          <p:cNvSpPr>
            <a:spLocks noChangeShapeType="1"/>
          </p:cNvSpPr>
          <p:nvPr/>
        </p:nvSpPr>
        <p:spPr bwMode="auto">
          <a:xfrm>
            <a:off x="4724400" y="3657600"/>
            <a:ext cx="38100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0" name="Line 164"/>
          <p:cNvSpPr>
            <a:spLocks noChangeShapeType="1"/>
          </p:cNvSpPr>
          <p:nvPr/>
        </p:nvSpPr>
        <p:spPr bwMode="auto">
          <a:xfrm>
            <a:off x="4724400" y="4800600"/>
            <a:ext cx="38100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1" name="Line 165"/>
          <p:cNvSpPr>
            <a:spLocks noChangeShapeType="1"/>
          </p:cNvSpPr>
          <p:nvPr/>
        </p:nvSpPr>
        <p:spPr bwMode="auto">
          <a:xfrm>
            <a:off x="4495800" y="5867400"/>
            <a:ext cx="41910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2" name="Line 166"/>
          <p:cNvSpPr>
            <a:spLocks noChangeShapeType="1"/>
          </p:cNvSpPr>
          <p:nvPr/>
        </p:nvSpPr>
        <p:spPr bwMode="auto">
          <a:xfrm>
            <a:off x="762000" y="3124200"/>
            <a:ext cx="38100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3" name="Line 167"/>
          <p:cNvSpPr>
            <a:spLocks noChangeShapeType="1"/>
          </p:cNvSpPr>
          <p:nvPr/>
        </p:nvSpPr>
        <p:spPr bwMode="auto">
          <a:xfrm flipV="1">
            <a:off x="4648200" y="3105150"/>
            <a:ext cx="3886200" cy="1905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5" name="Line 169"/>
          <p:cNvSpPr>
            <a:spLocks noChangeShapeType="1"/>
          </p:cNvSpPr>
          <p:nvPr/>
        </p:nvSpPr>
        <p:spPr bwMode="auto">
          <a:xfrm>
            <a:off x="2133600" y="2590800"/>
            <a:ext cx="0" cy="327660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6" name="Line 170"/>
          <p:cNvSpPr>
            <a:spLocks noChangeShapeType="1"/>
          </p:cNvSpPr>
          <p:nvPr/>
        </p:nvSpPr>
        <p:spPr bwMode="auto">
          <a:xfrm>
            <a:off x="3429000" y="3124200"/>
            <a:ext cx="0" cy="274320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7" name="Line 171"/>
          <p:cNvSpPr>
            <a:spLocks noChangeShapeType="1"/>
          </p:cNvSpPr>
          <p:nvPr/>
        </p:nvSpPr>
        <p:spPr bwMode="auto">
          <a:xfrm>
            <a:off x="7286625" y="3124200"/>
            <a:ext cx="0" cy="274320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8" name="Line 172"/>
          <p:cNvSpPr>
            <a:spLocks noChangeShapeType="1"/>
          </p:cNvSpPr>
          <p:nvPr/>
        </p:nvSpPr>
        <p:spPr bwMode="auto">
          <a:xfrm>
            <a:off x="8686800" y="2590800"/>
            <a:ext cx="0" cy="327660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29" name="Line 173"/>
          <p:cNvSpPr>
            <a:spLocks noChangeShapeType="1"/>
          </p:cNvSpPr>
          <p:nvPr/>
        </p:nvSpPr>
        <p:spPr bwMode="auto">
          <a:xfrm>
            <a:off x="6096000" y="2590800"/>
            <a:ext cx="0" cy="327660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30" name="Line 174"/>
          <p:cNvSpPr>
            <a:spLocks noChangeShapeType="1"/>
          </p:cNvSpPr>
          <p:nvPr/>
        </p:nvSpPr>
        <p:spPr bwMode="auto">
          <a:xfrm>
            <a:off x="4648200" y="2590800"/>
            <a:ext cx="0" cy="3276600"/>
          </a:xfrm>
          <a:prstGeom prst="line">
            <a:avLst/>
          </a:prstGeom>
          <a:noFill/>
          <a:ln w="38100">
            <a:solidFill>
              <a:schemeClr val="hlink"/>
            </a:solidFill>
            <a:miter lim="800000"/>
            <a:headEnd/>
            <a:tailEnd/>
          </a:ln>
          <a:effectLst/>
        </p:spPr>
        <p:txBody>
          <a:bodyPr wrap="none"/>
          <a:lstStyle/>
          <a:p>
            <a:endParaRPr lang="en-US">
              <a:solidFill>
                <a:srgbClr val="000000"/>
              </a:solidFill>
            </a:endParaRPr>
          </a:p>
        </p:txBody>
      </p:sp>
      <p:sp>
        <p:nvSpPr>
          <p:cNvPr id="70831" name="Line 175"/>
          <p:cNvSpPr>
            <a:spLocks noChangeShapeType="1"/>
          </p:cNvSpPr>
          <p:nvPr/>
        </p:nvSpPr>
        <p:spPr bwMode="auto">
          <a:xfrm>
            <a:off x="685800" y="2590800"/>
            <a:ext cx="0" cy="327660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32" name="Line 176"/>
          <p:cNvSpPr>
            <a:spLocks noChangeShapeType="1"/>
          </p:cNvSpPr>
          <p:nvPr/>
        </p:nvSpPr>
        <p:spPr bwMode="auto">
          <a:xfrm>
            <a:off x="4648200" y="2590800"/>
            <a:ext cx="40386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
        <p:nvSpPr>
          <p:cNvPr id="70833" name="Line 177"/>
          <p:cNvSpPr>
            <a:spLocks noChangeShapeType="1"/>
          </p:cNvSpPr>
          <p:nvPr/>
        </p:nvSpPr>
        <p:spPr bwMode="auto">
          <a:xfrm>
            <a:off x="685800" y="2590800"/>
            <a:ext cx="3886200" cy="0"/>
          </a:xfrm>
          <a:prstGeom prst="line">
            <a:avLst/>
          </a:prstGeom>
          <a:noFill/>
          <a:ln w="9525">
            <a:solidFill>
              <a:schemeClr val="tx1"/>
            </a:solidFill>
            <a:miter lim="800000"/>
            <a:headEnd/>
            <a:tailEnd/>
          </a:ln>
          <a:effectLst/>
        </p:spPr>
        <p:txBody>
          <a:bodyPr wrap="none"/>
          <a:lstStyle/>
          <a:p>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defTabSz="914400"/>
            <a:r>
              <a:rPr lang="en-US"/>
              <a:t>Assumptions</a:t>
            </a:r>
          </a:p>
        </p:txBody>
      </p:sp>
      <p:sp>
        <p:nvSpPr>
          <p:cNvPr id="128003" name="Rectangle 3"/>
          <p:cNvSpPr>
            <a:spLocks noGrp="1" noChangeArrowheads="1"/>
          </p:cNvSpPr>
          <p:nvPr>
            <p:ph type="body" sz="half" idx="1"/>
          </p:nvPr>
        </p:nvSpPr>
        <p:spPr>
          <a:xfrm>
            <a:off x="457200" y="1905000"/>
            <a:ext cx="8305800" cy="4648200"/>
          </a:xfrm>
          <a:solidFill>
            <a:srgbClr val="CCFFCC"/>
          </a:solidFill>
        </p:spPr>
        <p:txBody>
          <a:bodyPr/>
          <a:lstStyle/>
          <a:p>
            <a:pPr marL="342900" indent="-342900" defTabSz="914400"/>
            <a:r>
              <a:rPr lang="en-US" sz="3200" dirty="0" smtClean="0"/>
              <a:t>Simple random Sampling</a:t>
            </a:r>
          </a:p>
          <a:p>
            <a:pPr marL="342900" indent="-342900" defTabSz="914400"/>
            <a:r>
              <a:rPr lang="en-US" sz="3200" dirty="0" smtClean="0"/>
              <a:t>Sample </a:t>
            </a:r>
            <a:r>
              <a:rPr lang="en-US" sz="3200" dirty="0"/>
              <a:t>size </a:t>
            </a:r>
            <a:r>
              <a:rPr lang="en-US" sz="3200" i="1" dirty="0"/>
              <a:t>n</a:t>
            </a:r>
            <a:r>
              <a:rPr lang="en-US" sz="3200" dirty="0"/>
              <a:t> is reasonably large</a:t>
            </a:r>
          </a:p>
          <a:p>
            <a:pPr marL="742950" lvl="1" indent="-285750" defTabSz="914400">
              <a:buClr>
                <a:schemeClr val="tx1"/>
              </a:buClr>
              <a:buFont typeface="Wingdings" pitchFamily="2" charset="2"/>
              <a:buChar char="v"/>
            </a:pPr>
            <a:r>
              <a:rPr lang="en-US" sz="2800" dirty="0"/>
              <a:t>Good rule of thumb is at least 30.</a:t>
            </a:r>
          </a:p>
          <a:p>
            <a:pPr marL="342900" indent="-342900" defTabSz="914400"/>
            <a:r>
              <a:rPr lang="en-US" sz="3200" dirty="0"/>
              <a:t>Beware of </a:t>
            </a:r>
            <a:r>
              <a:rPr lang="en-US" sz="3200" dirty="0" smtClean="0"/>
              <a:t>strong </a:t>
            </a:r>
            <a:r>
              <a:rPr lang="en-US" sz="3200" dirty="0" err="1"/>
              <a:t>skewness</a:t>
            </a:r>
            <a:r>
              <a:rPr lang="en-US" sz="3200" dirty="0"/>
              <a:t> if your sample size is smaller than 30.</a:t>
            </a:r>
          </a:p>
          <a:p>
            <a:pPr marL="342900" indent="-342900" defTabSz="914400"/>
            <a:r>
              <a:rPr lang="en-US" sz="3200" dirty="0"/>
              <a:t>Remember that    and </a:t>
            </a:r>
            <a:r>
              <a:rPr lang="en-US" sz="3200" i="1" dirty="0"/>
              <a:t>s</a:t>
            </a:r>
            <a:r>
              <a:rPr lang="en-US" sz="3200" dirty="0"/>
              <a:t> are strongly influenced by outliers.</a:t>
            </a:r>
          </a:p>
        </p:txBody>
      </p:sp>
      <p:graphicFrame>
        <p:nvGraphicFramePr>
          <p:cNvPr id="128004" name="Object 4"/>
          <p:cNvGraphicFramePr>
            <a:graphicFrameLocks noGrp="1" noChangeAspect="1"/>
          </p:cNvGraphicFramePr>
          <p:nvPr>
            <p:ph sz="half" idx="2"/>
            <p:extLst>
              <p:ext uri="{D42A27DB-BD31-4B8C-83A1-F6EECF244321}">
                <p14:modId xmlns:p14="http://schemas.microsoft.com/office/powerpoint/2010/main" val="2924330315"/>
              </p:ext>
            </p:extLst>
          </p:nvPr>
        </p:nvGraphicFramePr>
        <p:xfrm>
          <a:off x="3810000" y="4724400"/>
          <a:ext cx="401638" cy="484188"/>
        </p:xfrm>
        <a:graphic>
          <a:graphicData uri="http://schemas.openxmlformats.org/presentationml/2006/ole">
            <mc:AlternateContent xmlns:mc="http://schemas.openxmlformats.org/markup-compatibility/2006">
              <mc:Choice xmlns:v="urn:schemas-microsoft-com:vml" Requires="v">
                <p:oleObj spid="_x0000_s37903" name="Equation" r:id="rId3" imgW="139680" imgH="164880" progId="Equation.3">
                  <p:embed/>
                </p:oleObj>
              </mc:Choice>
              <mc:Fallback>
                <p:oleObj name="Equation" r:id="rId3" imgW="139680" imgH="164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724400"/>
                        <a:ext cx="40163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7793038" cy="1143000"/>
          </a:xfrm>
        </p:spPr>
        <p:txBody>
          <a:bodyPr/>
          <a:lstStyle/>
          <a:p>
            <a:r>
              <a:rPr lang="en-US"/>
              <a:t>Errors in Making Decisions</a:t>
            </a:r>
          </a:p>
        </p:txBody>
      </p:sp>
      <p:sp>
        <p:nvSpPr>
          <p:cNvPr id="68611" name="Rectangle 3"/>
          <p:cNvSpPr>
            <a:spLocks noGrp="1" noChangeArrowheads="1"/>
          </p:cNvSpPr>
          <p:nvPr>
            <p:ph type="body" idx="1"/>
          </p:nvPr>
        </p:nvSpPr>
        <p:spPr>
          <a:solidFill>
            <a:srgbClr val="CCFFCC"/>
          </a:solidFill>
        </p:spPr>
        <p:txBody>
          <a:bodyPr/>
          <a:lstStyle/>
          <a:p>
            <a:r>
              <a:rPr lang="en-US"/>
              <a:t>Probability of not making Type I Error</a:t>
            </a:r>
          </a:p>
          <a:p>
            <a:pPr lvl="1"/>
            <a:r>
              <a:rPr lang="en-US"/>
              <a:t>  </a:t>
            </a:r>
          </a:p>
          <a:p>
            <a:pPr lvl="1"/>
            <a:r>
              <a:rPr lang="en-US"/>
              <a:t>Called the confidence coefficient</a:t>
            </a:r>
          </a:p>
        </p:txBody>
      </p:sp>
      <p:graphicFrame>
        <p:nvGraphicFramePr>
          <p:cNvPr id="205824" name="Object 0"/>
          <p:cNvGraphicFramePr>
            <a:graphicFrameLocks noChangeAspect="1"/>
          </p:cNvGraphicFramePr>
          <p:nvPr/>
        </p:nvGraphicFramePr>
        <p:xfrm>
          <a:off x="1562100" y="2366963"/>
          <a:ext cx="1104900" cy="631825"/>
        </p:xfrm>
        <a:graphic>
          <a:graphicData uri="http://schemas.openxmlformats.org/presentationml/2006/ole">
            <mc:AlternateContent xmlns:mc="http://schemas.openxmlformats.org/markup-compatibility/2006">
              <mc:Choice xmlns:v="urn:schemas-microsoft-com:vml" Requires="v">
                <p:oleObj spid="_x0000_s52239" name="Equation" r:id="rId3" imgW="444240" imgH="253800" progId="">
                  <p:embed/>
                </p:oleObj>
              </mc:Choice>
              <mc:Fallback>
                <p:oleObj name="Equation" r:id="rId3" imgW="444240" imgH="253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2366963"/>
                        <a:ext cx="11049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Text Box 5"/>
          <p:cNvSpPr txBox="1">
            <a:spLocks noChangeArrowheads="1"/>
          </p:cNvSpPr>
          <p:nvPr/>
        </p:nvSpPr>
        <p:spPr bwMode="auto">
          <a:xfrm>
            <a:off x="7593013" y="1268413"/>
            <a:ext cx="1474787" cy="396875"/>
          </a:xfrm>
          <a:prstGeom prst="rect">
            <a:avLst/>
          </a:prstGeom>
          <a:noFill/>
          <a:ln w="9525">
            <a:noFill/>
            <a:miter lim="800000"/>
            <a:headEnd/>
            <a:tailEnd/>
          </a:ln>
          <a:effectLst/>
        </p:spPr>
        <p:txBody>
          <a:bodyPr wrap="none">
            <a:spAutoFit/>
          </a:bodyPr>
          <a:lstStyle/>
          <a:p>
            <a:r>
              <a:rPr lang="en-US" sz="2000" i="1">
                <a:solidFill>
                  <a:schemeClr val="tx2"/>
                </a:solidFill>
              </a:rPr>
              <a:t>(continued)</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685800" y="914400"/>
            <a:ext cx="7772400" cy="5562600"/>
          </a:xfrm>
          <a:solidFill>
            <a:srgbClr val="CCFFCC"/>
          </a:solidFill>
        </p:spPr>
        <p:txBody>
          <a:bodyPr/>
          <a:lstStyle/>
          <a:p>
            <a:pPr marL="342900" indent="-342900" defTabSz="914400"/>
            <a:r>
              <a:rPr lang="en-US" sz="2500" dirty="0"/>
              <a:t>smaller alpha values are more </a:t>
            </a:r>
            <a:r>
              <a:rPr lang="en-US" sz="2500" b="1" u="sng" dirty="0"/>
              <a:t>conservative</a:t>
            </a:r>
            <a:r>
              <a:rPr lang="en-US" sz="2500" dirty="0"/>
              <a:t> from the point of view of Type I errors</a:t>
            </a:r>
          </a:p>
          <a:p>
            <a:pPr marL="342900" indent="-342900" defTabSz="914400"/>
            <a:r>
              <a:rPr lang="en-US" sz="2500" dirty="0"/>
              <a:t>compare a alpha-level of .01 and .05:</a:t>
            </a:r>
          </a:p>
          <a:p>
            <a:pPr marL="742950" lvl="1" indent="-285750" defTabSz="914400"/>
            <a:r>
              <a:rPr lang="en-US" sz="2100" dirty="0"/>
              <a:t>we accept the null hypothesis </a:t>
            </a:r>
            <a:r>
              <a:rPr lang="en-US" sz="2100" b="1" i="1" dirty="0"/>
              <a:t>unless</a:t>
            </a:r>
            <a:r>
              <a:rPr lang="en-US" sz="2100" dirty="0"/>
              <a:t> the sample is so unusual that we would only expect to observe it 1 in 100 and 5 in 100 times (respectively) due to random chance</a:t>
            </a:r>
          </a:p>
          <a:p>
            <a:pPr marL="742950" lvl="1" indent="-285750" defTabSz="914400"/>
            <a:r>
              <a:rPr lang="en-US" sz="2100" dirty="0"/>
              <a:t>the larger value (.05) means we will accept </a:t>
            </a:r>
            <a:r>
              <a:rPr lang="en-US" sz="2100" u="sng" dirty="0"/>
              <a:t>less unusual </a:t>
            </a:r>
            <a:r>
              <a:rPr lang="en-US" sz="2100" dirty="0"/>
              <a:t>sample data as evidence that H</a:t>
            </a:r>
            <a:r>
              <a:rPr lang="en-US" sz="2100" baseline="-25000" dirty="0"/>
              <a:t>0</a:t>
            </a:r>
            <a:r>
              <a:rPr lang="en-US" sz="2100" dirty="0"/>
              <a:t> is false</a:t>
            </a:r>
          </a:p>
          <a:p>
            <a:pPr marL="742950" lvl="1" indent="-285750" defTabSz="914400"/>
            <a:r>
              <a:rPr lang="en-US" sz="2100" dirty="0"/>
              <a:t>the probability of falsely rejecting it</a:t>
            </a:r>
            <a:br>
              <a:rPr lang="en-US" sz="2100" dirty="0"/>
            </a:br>
            <a:r>
              <a:rPr lang="en-US" sz="2100" dirty="0"/>
              <a:t>(i.e., a Type I error) is higher</a:t>
            </a:r>
          </a:p>
          <a:p>
            <a:pPr marL="742950" lvl="1" indent="-285750" defTabSz="914400"/>
            <a:endParaRPr lang="en-US" sz="2100" dirty="0"/>
          </a:p>
          <a:p>
            <a:pPr marL="742950" lvl="1" indent="-285750" defTabSz="914400"/>
            <a:r>
              <a:rPr lang="en-US" sz="2100" b="1" dirty="0"/>
              <a:t>the more conservative (smaller) alpha is set </a:t>
            </a:r>
            <a:r>
              <a:rPr lang="en-US" sz="2100" b="1" dirty="0" smtClean="0"/>
              <a:t>to, </a:t>
            </a:r>
            <a:r>
              <a:rPr lang="en-US" sz="2100" b="1" dirty="0"/>
              <a:t>the greater the probability associated with another kind of error—Type II error</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defTabSz="914400"/>
            <a:r>
              <a:rPr lang="en-US"/>
              <a:t>Type II error</a:t>
            </a:r>
          </a:p>
        </p:txBody>
      </p:sp>
      <p:sp>
        <p:nvSpPr>
          <p:cNvPr id="199683" name="Rectangle 3"/>
          <p:cNvSpPr>
            <a:spLocks noGrp="1" noChangeArrowheads="1"/>
          </p:cNvSpPr>
          <p:nvPr>
            <p:ph type="body" idx="1"/>
          </p:nvPr>
        </p:nvSpPr>
        <p:spPr>
          <a:solidFill>
            <a:srgbClr val="CCFFCC"/>
          </a:solidFill>
        </p:spPr>
        <p:txBody>
          <a:bodyPr/>
          <a:lstStyle/>
          <a:p>
            <a:pPr marL="342900" indent="-342900" defTabSz="914400"/>
            <a:r>
              <a:rPr lang="en-US"/>
              <a:t>P(accepting H</a:t>
            </a:r>
            <a:r>
              <a:rPr lang="en-US" baseline="-25000"/>
              <a:t>0</a:t>
            </a:r>
            <a:r>
              <a:rPr lang="en-US"/>
              <a:t>|H</a:t>
            </a:r>
            <a:r>
              <a:rPr lang="en-US" baseline="-25000"/>
              <a:t>0</a:t>
            </a:r>
            <a:r>
              <a:rPr lang="en-US"/>
              <a:t> is false) </a:t>
            </a:r>
          </a:p>
          <a:p>
            <a:pPr marL="342900" indent="-342900" defTabSz="914400"/>
            <a:r>
              <a:rPr lang="en-US"/>
              <a:t>failing to reject the null hypothesis when it actually is false</a:t>
            </a:r>
          </a:p>
          <a:p>
            <a:pPr marL="342900" indent="-342900" defTabSz="914400"/>
            <a:r>
              <a:rPr lang="en-US"/>
              <a:t>the probability of a Type II error (</a:t>
            </a:r>
            <a:r>
              <a:rPr lang="en-US">
                <a:sym typeface="Symbol" pitchFamily="18" charset="2"/>
              </a:rPr>
              <a:t></a:t>
            </a:r>
            <a:r>
              <a:rPr lang="en-US"/>
              <a:t>) is generally unknown</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body" sz="half" idx="1"/>
          </p:nvPr>
        </p:nvSpPr>
        <p:spPr>
          <a:xfrm>
            <a:off x="685800" y="1295400"/>
            <a:ext cx="7391400" cy="3200400"/>
          </a:xfrm>
          <a:solidFill>
            <a:srgbClr val="CCFFCC"/>
          </a:solidFill>
        </p:spPr>
        <p:txBody>
          <a:bodyPr/>
          <a:lstStyle/>
          <a:p>
            <a:pPr marL="342900" indent="-342900" defTabSz="914400"/>
            <a:r>
              <a:rPr lang="en-US" sz="2800"/>
              <a:t>the relative </a:t>
            </a:r>
            <a:r>
              <a:rPr lang="en-US" sz="2800" b="1"/>
              <a:t>costs</a:t>
            </a:r>
            <a:r>
              <a:rPr lang="en-US" sz="2800"/>
              <a:t> of Type I vs. Type II errors vary according to context</a:t>
            </a:r>
          </a:p>
          <a:p>
            <a:pPr marL="342900" indent="-342900" defTabSz="914400"/>
            <a:r>
              <a:rPr lang="en-US" sz="2800"/>
              <a:t>in </a:t>
            </a:r>
            <a:r>
              <a:rPr lang="en-US" sz="2800" b="1" u="sng"/>
              <a:t>general</a:t>
            </a:r>
            <a:r>
              <a:rPr lang="en-US" sz="2800"/>
              <a:t>, Type I errors are more of a problem</a:t>
            </a:r>
          </a:p>
          <a:p>
            <a:pPr marL="342900" indent="-342900" defTabSz="914400"/>
            <a:r>
              <a:rPr lang="en-US" sz="2800"/>
              <a:t>e.g., claiming a significant pattern where none exists</a:t>
            </a:r>
          </a:p>
          <a:p>
            <a:pPr marL="342900" indent="-342900" defTabSz="914400"/>
            <a:endParaRPr lang="en-US" sz="2800"/>
          </a:p>
        </p:txBody>
      </p:sp>
      <p:graphicFrame>
        <p:nvGraphicFramePr>
          <p:cNvPr id="201731" name="Group 3"/>
          <p:cNvGraphicFramePr>
            <a:graphicFrameLocks noGrp="1"/>
          </p:cNvGraphicFramePr>
          <p:nvPr>
            <p:ph sz="half" idx="2"/>
          </p:nvPr>
        </p:nvGraphicFramePr>
        <p:xfrm>
          <a:off x="1789113" y="4470400"/>
          <a:ext cx="6254750" cy="1539875"/>
        </p:xfrm>
        <a:graphic>
          <a:graphicData uri="http://schemas.openxmlformats.org/drawingml/2006/table">
            <a:tbl>
              <a:tblPr/>
              <a:tblGrid>
                <a:gridCol w="2024062"/>
                <a:gridCol w="2116138"/>
                <a:gridCol w="2114550"/>
              </a:tblGrid>
              <a:tr h="473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H</a:t>
                      </a:r>
                      <a:r>
                        <a:rPr kumimoji="0" lang="en-US" sz="1700" b="0" i="0" u="none" strike="noStrike" cap="none" normalizeH="0" baseline="-30000" smtClean="0">
                          <a:ln>
                            <a:noFill/>
                          </a:ln>
                          <a:solidFill>
                            <a:schemeClr val="tx1"/>
                          </a:solidFill>
                          <a:effectLst/>
                          <a:latin typeface="Tahoma" charset="0"/>
                          <a:cs typeface="Times New Roman" pitchFamily="18" charset="0"/>
                        </a:rPr>
                        <a:t>0</a:t>
                      </a:r>
                      <a:r>
                        <a:rPr kumimoji="0" lang="en-US" sz="1700" b="0" i="0" u="none" strike="noStrike" cap="none" normalizeH="0" baseline="0" smtClean="0">
                          <a:ln>
                            <a:noFill/>
                          </a:ln>
                          <a:solidFill>
                            <a:schemeClr val="tx1"/>
                          </a:solidFill>
                          <a:effectLst/>
                          <a:latin typeface="Tahoma" charset="0"/>
                          <a:cs typeface="Times New Roman" pitchFamily="18" charset="0"/>
                        </a:rPr>
                        <a:t> is correct</a:t>
                      </a: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H</a:t>
                      </a:r>
                      <a:r>
                        <a:rPr kumimoji="0" lang="en-US" sz="1700" b="0" i="0" u="none" strike="noStrike" cap="none" normalizeH="0" baseline="-30000" smtClean="0">
                          <a:ln>
                            <a:noFill/>
                          </a:ln>
                          <a:solidFill>
                            <a:schemeClr val="tx1"/>
                          </a:solidFill>
                          <a:effectLst/>
                          <a:latin typeface="Tahoma" charset="0"/>
                          <a:cs typeface="Times New Roman" pitchFamily="18" charset="0"/>
                        </a:rPr>
                        <a:t>0</a:t>
                      </a:r>
                      <a:r>
                        <a:rPr kumimoji="0" lang="en-US" sz="1700" b="0" i="0" u="none" strike="noStrike" cap="none" normalizeH="0" baseline="0" smtClean="0">
                          <a:ln>
                            <a:noFill/>
                          </a:ln>
                          <a:solidFill>
                            <a:schemeClr val="tx1"/>
                          </a:solidFill>
                          <a:effectLst/>
                          <a:latin typeface="Tahoma" charset="0"/>
                          <a:cs typeface="Times New Roman" pitchFamily="18" charset="0"/>
                        </a:rPr>
                        <a:t> is incorrect</a:t>
                      </a: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H</a:t>
                      </a:r>
                      <a:r>
                        <a:rPr kumimoji="0" lang="en-US" sz="1700" b="0" i="0" u="none" strike="noStrike" cap="none" normalizeH="0" baseline="-30000" smtClean="0">
                          <a:ln>
                            <a:noFill/>
                          </a:ln>
                          <a:solidFill>
                            <a:schemeClr val="tx1"/>
                          </a:solidFill>
                          <a:effectLst/>
                          <a:latin typeface="Tahoma" charset="0"/>
                          <a:cs typeface="Times New Roman" pitchFamily="18" charset="0"/>
                        </a:rPr>
                        <a:t>0</a:t>
                      </a:r>
                      <a:r>
                        <a:rPr kumimoji="0" lang="en-US" sz="1700" b="0" i="0" u="none" strike="noStrike" cap="none" normalizeH="0" baseline="0" smtClean="0">
                          <a:ln>
                            <a:noFill/>
                          </a:ln>
                          <a:solidFill>
                            <a:schemeClr val="tx1"/>
                          </a:solidFill>
                          <a:effectLst/>
                          <a:latin typeface="Tahoma" charset="0"/>
                          <a:cs typeface="Times New Roman" pitchFamily="18" charset="0"/>
                        </a:rPr>
                        <a:t> is accepted</a:t>
                      </a: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correct decision</a:t>
                      </a: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Type II error (</a:t>
                      </a:r>
                      <a:r>
                        <a:rPr kumimoji="0" lang="en-US" sz="1700" b="0" i="0" u="none" strike="noStrike" cap="none" normalizeH="0" baseline="0" smtClean="0">
                          <a:ln>
                            <a:noFill/>
                          </a:ln>
                          <a:solidFill>
                            <a:schemeClr val="tx1"/>
                          </a:solidFill>
                          <a:effectLst/>
                          <a:latin typeface="Tahoma"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H</a:t>
                      </a:r>
                      <a:r>
                        <a:rPr kumimoji="0" lang="en-US" sz="1700" b="0" i="0" u="none" strike="noStrike" cap="none" normalizeH="0" baseline="-30000" smtClean="0">
                          <a:ln>
                            <a:noFill/>
                          </a:ln>
                          <a:solidFill>
                            <a:schemeClr val="tx1"/>
                          </a:solidFill>
                          <a:effectLst/>
                          <a:latin typeface="Tahoma" charset="0"/>
                          <a:cs typeface="Times New Roman" pitchFamily="18" charset="0"/>
                        </a:rPr>
                        <a:t>0</a:t>
                      </a:r>
                      <a:r>
                        <a:rPr kumimoji="0" lang="en-US" sz="1700" b="0" i="0" u="none" strike="noStrike" cap="none" normalizeH="0" baseline="0" smtClean="0">
                          <a:ln>
                            <a:noFill/>
                          </a:ln>
                          <a:solidFill>
                            <a:schemeClr val="tx1"/>
                          </a:solidFill>
                          <a:effectLst/>
                          <a:latin typeface="Tahoma" charset="0"/>
                          <a:cs typeface="Times New Roman" pitchFamily="18" charset="0"/>
                        </a:rPr>
                        <a:t> is rejected</a:t>
                      </a: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Type I error (</a:t>
                      </a:r>
                      <a:r>
                        <a:rPr kumimoji="0" lang="en-US" sz="1700" b="0" i="0" u="none" strike="noStrike" cap="none" normalizeH="0" baseline="0" smtClean="0">
                          <a:ln>
                            <a:noFill/>
                          </a:ln>
                          <a:solidFill>
                            <a:schemeClr val="tx1"/>
                          </a:solidFill>
                          <a:effectLst/>
                          <a:latin typeface="Tahoma"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en-US" sz="1700" b="0" i="0" u="none" strike="noStrike" cap="none" normalizeH="0" baseline="0" smtClean="0">
                          <a:ln>
                            <a:noFill/>
                          </a:ln>
                          <a:solidFill>
                            <a:schemeClr val="tx1"/>
                          </a:solidFill>
                          <a:effectLst/>
                          <a:latin typeface="Tahoma" charset="0"/>
                          <a:cs typeface="Times New Roman" pitchFamily="18" charset="0"/>
                        </a:rPr>
                        <a:t>correct decision</a:t>
                      </a:r>
                      <a:endParaRPr kumimoji="0" lang="en-US" sz="17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9" name="Text Box 3"/>
          <p:cNvSpPr txBox="1">
            <a:spLocks noChangeArrowheads="1"/>
          </p:cNvSpPr>
          <p:nvPr/>
        </p:nvSpPr>
        <p:spPr bwMode="auto">
          <a:xfrm>
            <a:off x="2667000" y="5105400"/>
            <a:ext cx="3733800" cy="835025"/>
          </a:xfrm>
          <a:prstGeom prst="rect">
            <a:avLst/>
          </a:prstGeom>
          <a:solidFill>
            <a:srgbClr val="FFFF99"/>
          </a:solidFill>
          <a:ln w="12700">
            <a:solidFill>
              <a:schemeClr val="tx1"/>
            </a:solidFill>
            <a:miter lim="800000"/>
            <a:headEnd/>
            <a:tailEnd/>
          </a:ln>
          <a:effectLst/>
        </p:spPr>
        <p:txBody>
          <a:bodyPr>
            <a:spAutoFit/>
          </a:bodyPr>
          <a:lstStyle/>
          <a:p>
            <a:pPr eaLnBrk="0" hangingPunct="0">
              <a:spcBef>
                <a:spcPct val="50000"/>
              </a:spcBef>
            </a:pPr>
            <a:r>
              <a:rPr lang="en-US">
                <a:latin typeface="Times New Roman" pitchFamily="18" charset="0"/>
              </a:rPr>
              <a:t>Note: for this example we will assume </a:t>
            </a:r>
            <a:r>
              <a:rPr lang="en-US">
                <a:latin typeface="Times New Roman" pitchFamily="18" charset="0"/>
                <a:sym typeface="Symbol" pitchFamily="18" charset="2"/>
              </a:rPr>
              <a:t> = 2.5</a:t>
            </a:r>
            <a:endParaRPr lang="en-US">
              <a:latin typeface="Times New Roman" pitchFamily="18" charset="0"/>
            </a:endParaRPr>
          </a:p>
        </p:txBody>
      </p:sp>
      <p:sp>
        <p:nvSpPr>
          <p:cNvPr id="142340" name="Text Box 4"/>
          <p:cNvSpPr txBox="1">
            <a:spLocks noChangeArrowheads="1"/>
          </p:cNvSpPr>
          <p:nvPr/>
        </p:nvSpPr>
        <p:spPr bwMode="auto">
          <a:xfrm>
            <a:off x="3124200" y="762000"/>
            <a:ext cx="2514600" cy="835025"/>
          </a:xfrm>
          <a:prstGeom prst="rect">
            <a:avLst/>
          </a:prstGeom>
          <a:solidFill>
            <a:srgbClr val="FFFF99"/>
          </a:solidFill>
          <a:ln w="12700">
            <a:solidFill>
              <a:schemeClr val="tx1"/>
            </a:solidFill>
            <a:miter lim="800000"/>
            <a:headEnd/>
            <a:tailEnd/>
          </a:ln>
          <a:effectLst/>
        </p:spPr>
        <p:txBody>
          <a:bodyPr>
            <a:spAutoFit/>
          </a:bodyPr>
          <a:lstStyle/>
          <a:p>
            <a:pPr eaLnBrk="0" hangingPunct="0">
              <a:spcBef>
                <a:spcPct val="50000"/>
              </a:spcBef>
            </a:pPr>
            <a:r>
              <a:rPr lang="en-US">
                <a:latin typeface="Times New Roman" pitchFamily="18" charset="0"/>
              </a:rPr>
              <a:t>Note: for this example n=10</a:t>
            </a:r>
          </a:p>
        </p:txBody>
      </p:sp>
      <p:pic>
        <p:nvPicPr>
          <p:cNvPr id="218113" name="Picture 1"/>
          <p:cNvPicPr>
            <a:picLocks noChangeAspect="1" noChangeArrowheads="1"/>
          </p:cNvPicPr>
          <p:nvPr/>
        </p:nvPicPr>
        <p:blipFill>
          <a:blip r:embed="rId2" cstate="print"/>
          <a:srcRect/>
          <a:stretch>
            <a:fillRect/>
          </a:stretch>
        </p:blipFill>
        <p:spPr bwMode="auto">
          <a:xfrm>
            <a:off x="123825" y="2014538"/>
            <a:ext cx="8896350" cy="2828925"/>
          </a:xfrm>
          <a:prstGeom prst="rect">
            <a:avLst/>
          </a:prstGeom>
          <a:noFill/>
          <a:ln w="9525">
            <a:noFill/>
            <a:miter lim="800000"/>
            <a:headEnd/>
            <a:tailEnd/>
          </a:ln>
        </p:spPr>
      </p:pic>
      <p:sp>
        <p:nvSpPr>
          <p:cNvPr id="142341" name="Line 5"/>
          <p:cNvSpPr>
            <a:spLocks noChangeShapeType="1"/>
          </p:cNvSpPr>
          <p:nvPr/>
        </p:nvSpPr>
        <p:spPr bwMode="auto">
          <a:xfrm>
            <a:off x="2743200" y="967412"/>
            <a:ext cx="0" cy="2514600"/>
          </a:xfrm>
          <a:prstGeom prst="line">
            <a:avLst/>
          </a:prstGeom>
          <a:noFill/>
          <a:ln w="9525">
            <a:solidFill>
              <a:schemeClr val="tx1"/>
            </a:solidFill>
            <a:round/>
            <a:headEnd/>
            <a:tailEnd/>
          </a:ln>
          <a:effectLst/>
        </p:spPr>
        <p:txBody>
          <a:bodyPr/>
          <a:lstStyle/>
          <a:p>
            <a:endParaRPr lang="en-US"/>
          </a:p>
        </p:txBody>
      </p:sp>
      <p:sp>
        <p:nvSpPr>
          <p:cNvPr id="142342" name="Line 6"/>
          <p:cNvSpPr>
            <a:spLocks noChangeShapeType="1"/>
          </p:cNvSpPr>
          <p:nvPr/>
        </p:nvSpPr>
        <p:spPr bwMode="auto">
          <a:xfrm>
            <a:off x="6172200" y="967412"/>
            <a:ext cx="0" cy="2438400"/>
          </a:xfrm>
          <a:prstGeom prst="line">
            <a:avLst/>
          </a:prstGeom>
          <a:noFill/>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3" cstate="print"/>
          <a:srcRect/>
          <a:stretch>
            <a:fillRect/>
          </a:stretch>
        </p:blipFill>
        <p:spPr bwMode="auto">
          <a:xfrm>
            <a:off x="0" y="195263"/>
            <a:ext cx="9144000" cy="6467475"/>
          </a:xfrm>
          <a:prstGeom prst="rect">
            <a:avLst/>
          </a:prstGeom>
          <a:noFill/>
          <a:ln w="9525">
            <a:noFill/>
            <a:miter lim="800000"/>
            <a:headEnd/>
            <a:tailEnd/>
          </a:ln>
          <a:effectLst/>
        </p:spPr>
      </p:pic>
      <p:sp>
        <p:nvSpPr>
          <p:cNvPr id="146435" name="Text Box 3"/>
          <p:cNvSpPr txBox="1">
            <a:spLocks noChangeArrowheads="1"/>
          </p:cNvSpPr>
          <p:nvPr/>
        </p:nvSpPr>
        <p:spPr bwMode="auto">
          <a:xfrm>
            <a:off x="2895600" y="1676400"/>
            <a:ext cx="3733800" cy="1565275"/>
          </a:xfrm>
          <a:prstGeom prst="rect">
            <a:avLst/>
          </a:prstGeom>
          <a:solidFill>
            <a:srgbClr val="FFFF99"/>
          </a:solidFill>
          <a:ln w="12700">
            <a:solidFill>
              <a:schemeClr val="tx1"/>
            </a:solidFill>
            <a:miter lim="800000"/>
            <a:headEnd/>
            <a:tailEnd/>
          </a:ln>
          <a:effectLst/>
        </p:spPr>
        <p:txBody>
          <a:bodyPr>
            <a:spAutoFit/>
          </a:bodyPr>
          <a:lstStyle/>
          <a:p>
            <a:pPr eaLnBrk="0" hangingPunct="0">
              <a:spcBef>
                <a:spcPct val="50000"/>
              </a:spcBef>
            </a:pPr>
            <a:r>
              <a:rPr lang="en-US">
                <a:latin typeface="Times New Roman" pitchFamily="18" charset="0"/>
              </a:rPr>
              <a:t>We will reject the null hypothesis (</a:t>
            </a:r>
            <a:r>
              <a:rPr lang="en-US">
                <a:latin typeface="Times New Roman" pitchFamily="18" charset="0"/>
                <a:sym typeface="Symbol" pitchFamily="18" charset="2"/>
              </a:rPr>
              <a:t> = 50) if our sample mean is either of these two regions</a:t>
            </a:r>
            <a:endParaRPr lang="en-US">
              <a:latin typeface="Times New Roman" pitchFamily="18" charset="0"/>
            </a:endParaRPr>
          </a:p>
        </p:txBody>
      </p:sp>
      <p:sp>
        <p:nvSpPr>
          <p:cNvPr id="146436" name="Line 4"/>
          <p:cNvSpPr>
            <a:spLocks noChangeShapeType="1"/>
          </p:cNvSpPr>
          <p:nvPr/>
        </p:nvSpPr>
        <p:spPr bwMode="auto">
          <a:xfrm flipH="1">
            <a:off x="2743200" y="3200400"/>
            <a:ext cx="152400" cy="1295400"/>
          </a:xfrm>
          <a:prstGeom prst="line">
            <a:avLst/>
          </a:prstGeom>
          <a:noFill/>
          <a:ln w="28575">
            <a:solidFill>
              <a:schemeClr val="tx1"/>
            </a:solidFill>
            <a:round/>
            <a:headEnd/>
            <a:tailEnd type="triangle" w="lg" len="lg"/>
          </a:ln>
          <a:effectLst/>
        </p:spPr>
        <p:txBody>
          <a:bodyPr/>
          <a:lstStyle/>
          <a:p>
            <a:endParaRPr lang="en-US"/>
          </a:p>
        </p:txBody>
      </p:sp>
      <p:sp>
        <p:nvSpPr>
          <p:cNvPr id="146437" name="Line 5"/>
          <p:cNvSpPr>
            <a:spLocks noChangeShapeType="1"/>
          </p:cNvSpPr>
          <p:nvPr/>
        </p:nvSpPr>
        <p:spPr bwMode="auto">
          <a:xfrm flipH="1">
            <a:off x="6477000" y="3276600"/>
            <a:ext cx="152400" cy="1447800"/>
          </a:xfrm>
          <a:prstGeom prst="line">
            <a:avLst/>
          </a:prstGeom>
          <a:noFill/>
          <a:ln w="28575">
            <a:solidFill>
              <a:schemeClr val="tx1"/>
            </a:solidFill>
            <a:round/>
            <a:headEnd/>
            <a:tailEnd type="triangle" w="lg" len="lg"/>
          </a:ln>
          <a:effectLst/>
        </p:spPr>
        <p:txBody>
          <a:bodyPr/>
          <a:lstStyle/>
          <a:p>
            <a:endParaRPr lang="en-US"/>
          </a:p>
        </p:txBody>
      </p:sp>
      <p:sp>
        <p:nvSpPr>
          <p:cNvPr id="146438" name="Text Box 6"/>
          <p:cNvSpPr txBox="1">
            <a:spLocks noChangeArrowheads="1"/>
          </p:cNvSpPr>
          <p:nvPr/>
        </p:nvSpPr>
        <p:spPr bwMode="auto">
          <a:xfrm>
            <a:off x="381000" y="1066800"/>
            <a:ext cx="1447800" cy="1930400"/>
          </a:xfrm>
          <a:prstGeom prst="rect">
            <a:avLst/>
          </a:prstGeom>
          <a:solidFill>
            <a:srgbClr val="FFFF99"/>
          </a:solidFill>
          <a:ln w="12700">
            <a:solidFill>
              <a:schemeClr val="tx1"/>
            </a:solidFill>
            <a:miter lim="800000"/>
            <a:headEnd/>
            <a:tailEnd/>
          </a:ln>
          <a:effectLst/>
        </p:spPr>
        <p:txBody>
          <a:bodyPr>
            <a:spAutoFit/>
          </a:bodyPr>
          <a:lstStyle/>
          <a:p>
            <a:pPr eaLnBrk="0" hangingPunct="0">
              <a:spcBef>
                <a:spcPct val="50000"/>
              </a:spcBef>
            </a:pPr>
            <a:r>
              <a:rPr lang="en-US">
                <a:latin typeface="Times New Roman" pitchFamily="18" charset="0"/>
              </a:rPr>
              <a:t>Where does this number come from?</a:t>
            </a:r>
          </a:p>
        </p:txBody>
      </p:sp>
      <p:sp>
        <p:nvSpPr>
          <p:cNvPr id="146439" name="Line 7"/>
          <p:cNvSpPr>
            <a:spLocks noChangeShapeType="1"/>
          </p:cNvSpPr>
          <p:nvPr/>
        </p:nvSpPr>
        <p:spPr bwMode="auto">
          <a:xfrm>
            <a:off x="990600" y="2971800"/>
            <a:ext cx="533400" cy="1219200"/>
          </a:xfrm>
          <a:prstGeom prst="line">
            <a:avLst/>
          </a:prstGeom>
          <a:noFill/>
          <a:ln w="28575">
            <a:solidFill>
              <a:schemeClr val="tx1"/>
            </a:solidFill>
            <a:round/>
            <a:headEnd/>
            <a:tailEnd type="triangle" w="lg" len="lg"/>
          </a:ln>
          <a:effectLst/>
        </p:spPr>
        <p:txBody>
          <a:bodyPr/>
          <a:lstStyle/>
          <a:p>
            <a:endParaRPr lang="en-US"/>
          </a:p>
        </p:txBody>
      </p:sp>
      <p:sp>
        <p:nvSpPr>
          <p:cNvPr id="146440" name="Rectangle 8"/>
          <p:cNvSpPr>
            <a:spLocks noGrp="1" noChangeArrowheads="1"/>
          </p:cNvSpPr>
          <p:nvPr>
            <p:ph type="title" idx="4294967295"/>
          </p:nvPr>
        </p:nvSpPr>
        <p:spPr/>
        <p:txBody>
          <a:bodyPr/>
          <a:lstStyle/>
          <a:p>
            <a:pPr defTabSz="914400"/>
            <a:endParaRPr lang="en-US"/>
          </a:p>
        </p:txBody>
      </p:sp>
      <p:sp>
        <p:nvSpPr>
          <p:cNvPr id="10" name="Rectangle 9"/>
          <p:cNvSpPr/>
          <p:nvPr/>
        </p:nvSpPr>
        <p:spPr bwMode="auto">
          <a:xfrm>
            <a:off x="228600" y="5638800"/>
            <a:ext cx="1905000" cy="5334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blinds(horizontal)">
                                      <p:cBhvr>
                                        <p:cTn id="7" dur="500"/>
                                        <p:tgtEl>
                                          <p:spTgt spid="1464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6438"/>
                                        </p:tgtEl>
                                        <p:attrNameLst>
                                          <p:attrName>style.visibility</p:attrName>
                                        </p:attrNameLst>
                                      </p:cBhvr>
                                      <p:to>
                                        <p:strVal val="visible"/>
                                      </p:to>
                                    </p:set>
                                    <p:animEffect transition="in" filter="blinds(horizontal)">
                                      <p:cBhvr>
                                        <p:cTn id="10" dur="500"/>
                                        <p:tgtEl>
                                          <p:spTgt spid="14643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6439"/>
                                        </p:tgtEl>
                                        <p:attrNameLst>
                                          <p:attrName>style.visibility</p:attrName>
                                        </p:attrNameLst>
                                      </p:cBhvr>
                                      <p:to>
                                        <p:strVal val="visible"/>
                                      </p:to>
                                    </p:set>
                                    <p:animEffect transition="in" filter="blinds(horizontal)">
                                      <p:cBhvr>
                                        <p:cTn id="13" dur="500"/>
                                        <p:tgtEl>
                                          <p:spTgt spid="14643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6436"/>
                                        </p:tgtEl>
                                        <p:attrNameLst>
                                          <p:attrName>style.visibility</p:attrName>
                                        </p:attrNameLst>
                                      </p:cBhvr>
                                      <p:to>
                                        <p:strVal val="visible"/>
                                      </p:to>
                                    </p:set>
                                    <p:animEffect transition="in" filter="blinds(horizontal)">
                                      <p:cBhvr>
                                        <p:cTn id="16" dur="500"/>
                                        <p:tgtEl>
                                          <p:spTgt spid="1464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6437"/>
                                        </p:tgtEl>
                                        <p:attrNameLst>
                                          <p:attrName>style.visibility</p:attrName>
                                        </p:attrNameLst>
                                      </p:cBhvr>
                                      <p:to>
                                        <p:strVal val="visible"/>
                                      </p:to>
                                    </p:set>
                                    <p:animEffect transition="in" filter="blinds(horizontal)">
                                      <p:cBhvr>
                                        <p:cTn id="19"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nimBg="1"/>
      <p:bldP spid="146436" grpId="0" animBg="1"/>
      <p:bldP spid="146437" grpId="0" animBg="1"/>
      <p:bldP spid="146438" grpId="0" animBg="1"/>
      <p:bldP spid="146439"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3" cstate="print"/>
          <a:srcRect/>
          <a:stretch>
            <a:fillRect/>
          </a:stretch>
        </p:blipFill>
        <p:spPr bwMode="auto">
          <a:xfrm>
            <a:off x="1177925" y="69850"/>
            <a:ext cx="6781800" cy="6723063"/>
          </a:xfrm>
          <a:prstGeom prst="rect">
            <a:avLst/>
          </a:prstGeom>
          <a:noFill/>
          <a:ln w="9525">
            <a:noFill/>
            <a:miter lim="800000"/>
            <a:headEnd/>
            <a:tailEnd/>
          </a:ln>
          <a:effectLst/>
        </p:spPr>
      </p:pic>
      <p:sp>
        <p:nvSpPr>
          <p:cNvPr id="148483" name="Text Box 3"/>
          <p:cNvSpPr txBox="1">
            <a:spLocks noChangeArrowheads="1"/>
          </p:cNvSpPr>
          <p:nvPr/>
        </p:nvSpPr>
        <p:spPr bwMode="auto">
          <a:xfrm>
            <a:off x="7010400" y="2209800"/>
            <a:ext cx="1981200" cy="2843213"/>
          </a:xfrm>
          <a:prstGeom prst="rect">
            <a:avLst/>
          </a:prstGeom>
          <a:solidFill>
            <a:srgbClr val="FFFF99"/>
          </a:solidFill>
          <a:ln w="12700">
            <a:solidFill>
              <a:schemeClr val="tx1"/>
            </a:solidFill>
            <a:miter lim="800000"/>
            <a:headEnd/>
            <a:tailEnd/>
          </a:ln>
          <a:effectLst/>
        </p:spPr>
        <p:txBody>
          <a:bodyPr>
            <a:spAutoFit/>
          </a:bodyPr>
          <a:lstStyle/>
          <a:p>
            <a:pPr eaLnBrk="0" hangingPunct="0">
              <a:spcBef>
                <a:spcPct val="50000"/>
              </a:spcBef>
            </a:pPr>
            <a:r>
              <a:rPr lang="en-US" dirty="0">
                <a:latin typeface="Times New Roman" pitchFamily="18" charset="0"/>
              </a:rPr>
              <a:t>The pink area is the probability</a:t>
            </a:r>
          </a:p>
          <a:p>
            <a:pPr eaLnBrk="0" hangingPunct="0">
              <a:spcBef>
                <a:spcPct val="50000"/>
              </a:spcBef>
            </a:pPr>
            <a:r>
              <a:rPr lang="en-US" dirty="0">
                <a:latin typeface="Times New Roman" pitchFamily="18" charset="0"/>
              </a:rPr>
              <a:t> of a Type II error if the actual mean is 52.</a:t>
            </a:r>
          </a:p>
        </p:txBody>
      </p:sp>
      <p:sp>
        <p:nvSpPr>
          <p:cNvPr id="4" name="Rectangle 3"/>
          <p:cNvSpPr/>
          <p:nvPr/>
        </p:nvSpPr>
        <p:spPr bwMode="auto">
          <a:xfrm>
            <a:off x="457200" y="6172200"/>
            <a:ext cx="1905000" cy="53340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2993" name="Picture 1"/>
          <p:cNvPicPr>
            <a:picLocks noChangeAspect="1" noChangeArrowheads="1"/>
          </p:cNvPicPr>
          <p:nvPr/>
        </p:nvPicPr>
        <p:blipFill>
          <a:blip r:embed="rId3" cstate="print"/>
          <a:srcRect/>
          <a:stretch>
            <a:fillRect/>
          </a:stretch>
        </p:blipFill>
        <p:spPr bwMode="auto">
          <a:xfrm>
            <a:off x="1138238" y="161925"/>
            <a:ext cx="6867525" cy="6534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defTabSz="914400"/>
            <a:r>
              <a:rPr lang="en-US"/>
              <a:t>Type II error</a:t>
            </a:r>
          </a:p>
        </p:txBody>
      </p:sp>
      <p:sp>
        <p:nvSpPr>
          <p:cNvPr id="152579" name="Rectangle 3"/>
          <p:cNvSpPr>
            <a:spLocks noGrp="1" noChangeArrowheads="1"/>
          </p:cNvSpPr>
          <p:nvPr>
            <p:ph type="body" idx="1"/>
          </p:nvPr>
        </p:nvSpPr>
        <p:spPr>
          <a:solidFill>
            <a:srgbClr val="CCFFCC"/>
          </a:solidFill>
        </p:spPr>
        <p:txBody>
          <a:bodyPr/>
          <a:lstStyle/>
          <a:p>
            <a:pPr marL="342900" indent="-342900" defTabSz="914400"/>
            <a:r>
              <a:rPr lang="en-US"/>
              <a:t>There is a different type II error for each </a:t>
            </a:r>
            <a:r>
              <a:rPr lang="en-US">
                <a:sym typeface="Symbol" pitchFamily="18" charset="2"/>
              </a:rPr>
              <a:t> different than 50</a:t>
            </a:r>
          </a:p>
          <a:p>
            <a:pPr marL="342900" indent="-342900" defTabSz="914400"/>
            <a:r>
              <a:rPr lang="en-US">
                <a:sym typeface="Symbol" pitchFamily="18" charset="2"/>
              </a:rPr>
              <a:t>The probability of a Type II error is designated by </a:t>
            </a:r>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ChangeArrowheads="1"/>
          </p:cNvSpPr>
          <p:nvPr/>
        </p:nvSpPr>
        <p:spPr bwMode="auto">
          <a:xfrm>
            <a:off x="688975" y="2286000"/>
            <a:ext cx="8131175" cy="2663825"/>
          </a:xfrm>
          <a:prstGeom prst="rect">
            <a:avLst/>
          </a:prstGeom>
          <a:solidFill>
            <a:srgbClr val="9BFFBC"/>
          </a:solidFill>
          <a:ln w="12700">
            <a:solidFill>
              <a:schemeClr val="tx2"/>
            </a:solidFill>
            <a:miter lim="800000"/>
            <a:headEnd/>
            <a:tailEnd/>
          </a:ln>
          <a:effectLst>
            <a:outerShdw dist="107763" dir="18900000" algn="ctr" rotWithShape="0">
              <a:schemeClr val="bg2"/>
            </a:outerShdw>
          </a:effectLst>
        </p:spPr>
        <p:txBody>
          <a:bodyPr lIns="90488" tIns="44450" rIns="90488" bIns="44450">
            <a:spAutoFit/>
          </a:bodyPr>
          <a:lstStyle/>
          <a:p>
            <a:pPr eaLnBrk="0" hangingPunct="0"/>
            <a:r>
              <a:rPr lang="en-US" sz="2800" baseline="0">
                <a:solidFill>
                  <a:srgbClr val="081D58"/>
                </a:solidFill>
                <a:latin typeface="Times New Roman" pitchFamily="18" charset="0"/>
              </a:rPr>
              <a:t>The </a:t>
            </a:r>
            <a:r>
              <a:rPr lang="en-US" sz="2800" b="1" baseline="0">
                <a:solidFill>
                  <a:srgbClr val="790015"/>
                </a:solidFill>
                <a:latin typeface="Times New Roman" pitchFamily="18" charset="0"/>
              </a:rPr>
              <a:t>power</a:t>
            </a:r>
            <a:r>
              <a:rPr lang="en-US" sz="2800" baseline="0">
                <a:solidFill>
                  <a:srgbClr val="790015"/>
                </a:solidFill>
                <a:latin typeface="Times New Roman" pitchFamily="18" charset="0"/>
              </a:rPr>
              <a:t> </a:t>
            </a:r>
            <a:r>
              <a:rPr lang="en-US" sz="2800" baseline="0">
                <a:solidFill>
                  <a:srgbClr val="081D58"/>
                </a:solidFill>
                <a:latin typeface="Times New Roman" pitchFamily="18" charset="0"/>
              </a:rPr>
              <a:t>of a statistical hypothesis test is the probability of rejecting the null hypothesis when the null hypothesis is false.</a:t>
            </a:r>
          </a:p>
          <a:p>
            <a:pPr eaLnBrk="0" hangingPunct="0"/>
            <a:endParaRPr lang="en-US" sz="2800" baseline="0">
              <a:solidFill>
                <a:srgbClr val="081D58"/>
              </a:solidFill>
              <a:latin typeface="Times New Roman" pitchFamily="18" charset="0"/>
            </a:endParaRPr>
          </a:p>
          <a:p>
            <a:pPr eaLnBrk="0" hangingPunct="0"/>
            <a:r>
              <a:rPr lang="en-US" sz="2800" baseline="0">
                <a:solidFill>
                  <a:srgbClr val="081D58"/>
                </a:solidFill>
                <a:latin typeface="Times New Roman" pitchFamily="18" charset="0"/>
              </a:rPr>
              <a:t>			</a:t>
            </a:r>
            <a:r>
              <a:rPr lang="en-US" sz="2800" b="1" baseline="0">
                <a:solidFill>
                  <a:srgbClr val="790015"/>
                </a:solidFill>
                <a:latin typeface="Times New Roman" pitchFamily="18" charset="0"/>
              </a:rPr>
              <a:t>Power = (1 - </a:t>
            </a:r>
            <a:r>
              <a:rPr lang="en-US" sz="2800" b="1" baseline="0">
                <a:solidFill>
                  <a:srgbClr val="790015"/>
                </a:solidFill>
                <a:latin typeface="Symbol" pitchFamily="18" charset="2"/>
              </a:rPr>
              <a:t></a:t>
            </a:r>
            <a:r>
              <a:rPr lang="en-US" sz="2800" b="1" baseline="0">
                <a:solidFill>
                  <a:srgbClr val="790015"/>
                </a:solidFill>
                <a:latin typeface="Times New Roman" pitchFamily="18" charset="0"/>
              </a:rPr>
              <a:t>)</a:t>
            </a:r>
          </a:p>
          <a:p>
            <a:pPr eaLnBrk="0" hangingPunct="0"/>
            <a:endParaRPr lang="en-US" sz="2800" baseline="0">
              <a:solidFill>
                <a:srgbClr val="081D58"/>
              </a:solidFill>
              <a:latin typeface="Times New Roman" pitchFamily="18" charset="0"/>
            </a:endParaRPr>
          </a:p>
        </p:txBody>
      </p:sp>
      <p:sp>
        <p:nvSpPr>
          <p:cNvPr id="66564" name="Rectangle 4"/>
          <p:cNvSpPr>
            <a:spLocks noGrp="1" noChangeArrowheads="1"/>
          </p:cNvSpPr>
          <p:nvPr>
            <p:ph type="title" idx="4294967295"/>
          </p:nvPr>
        </p:nvSpPr>
        <p:spPr>
          <a:xfrm>
            <a:off x="1350963" y="228600"/>
            <a:ext cx="7793037" cy="1143000"/>
          </a:xfrm>
        </p:spPr>
        <p:txBody>
          <a:bodyPr/>
          <a:lstStyle/>
          <a:p>
            <a:r>
              <a:rPr lang="en-US" smtClean="0"/>
              <a:t>The Power of a Test</a:t>
            </a:r>
            <a:endParaRPr lang="en-US"/>
          </a:p>
        </p:txBody>
      </p:sp>
    </p:spTree>
  </p:cSld>
  <p:clrMapOvr>
    <a:masterClrMapping/>
  </p:clrMapOvr>
  <p:transition>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defTabSz="914400"/>
            <a:r>
              <a:rPr lang="en-US"/>
              <a:t>Confidence Interval Steps</a:t>
            </a:r>
          </a:p>
        </p:txBody>
      </p:sp>
      <p:sp>
        <p:nvSpPr>
          <p:cNvPr id="129027" name="Rectangle 3"/>
          <p:cNvSpPr>
            <a:spLocks noGrp="1" noChangeArrowheads="1"/>
          </p:cNvSpPr>
          <p:nvPr>
            <p:ph type="body" sz="half" idx="1"/>
          </p:nvPr>
        </p:nvSpPr>
        <p:spPr>
          <a:xfrm>
            <a:off x="457200" y="1600200"/>
            <a:ext cx="8229600" cy="5257800"/>
          </a:xfrm>
          <a:solidFill>
            <a:srgbClr val="CCFFCC"/>
          </a:solidFill>
        </p:spPr>
        <p:txBody>
          <a:bodyPr/>
          <a:lstStyle/>
          <a:p>
            <a:pPr marL="342900" indent="-342900" defTabSz="914400">
              <a:lnSpc>
                <a:spcPct val="80000"/>
              </a:lnSpc>
            </a:pPr>
            <a:r>
              <a:rPr lang="en-US" sz="2100" dirty="0"/>
              <a:t>1. Define problem. Select level of confidence. </a:t>
            </a:r>
          </a:p>
          <a:p>
            <a:pPr marL="342900" indent="-342900" defTabSz="914400">
              <a:lnSpc>
                <a:spcPct val="80000"/>
              </a:lnSpc>
            </a:pPr>
            <a:r>
              <a:rPr lang="en-US" sz="2100" dirty="0"/>
              <a:t>2.  Collect data (SRS).</a:t>
            </a:r>
          </a:p>
          <a:p>
            <a:pPr marL="342900" indent="-342900" defTabSz="914400">
              <a:lnSpc>
                <a:spcPct val="80000"/>
              </a:lnSpc>
            </a:pPr>
            <a:r>
              <a:rPr lang="en-US" sz="2100" dirty="0"/>
              <a:t>3.  Calculate      as an estimate of µ and </a:t>
            </a:r>
            <a:r>
              <a:rPr lang="en-US" sz="2100" i="1" dirty="0"/>
              <a:t>s</a:t>
            </a:r>
            <a:r>
              <a:rPr lang="en-US" sz="2100" dirty="0"/>
              <a:t> as an estimate of </a:t>
            </a:r>
            <a:r>
              <a:rPr lang="el-GR" sz="2100" dirty="0"/>
              <a:t>σ</a:t>
            </a:r>
            <a:r>
              <a:rPr lang="en-US" sz="2100" i="1" dirty="0"/>
              <a:t>.</a:t>
            </a:r>
          </a:p>
          <a:p>
            <a:pPr marL="342900" indent="-342900" defTabSz="914400">
              <a:lnSpc>
                <a:spcPct val="80000"/>
              </a:lnSpc>
            </a:pPr>
            <a:r>
              <a:rPr lang="en-US" sz="2100" i="1" dirty="0"/>
              <a:t>4.  </a:t>
            </a:r>
            <a:r>
              <a:rPr lang="en-US" sz="2100" dirty="0"/>
              <a:t>Check assumptions: </a:t>
            </a:r>
          </a:p>
          <a:p>
            <a:pPr marL="1143000" lvl="2" indent="-228600" defTabSz="914400">
              <a:lnSpc>
                <a:spcPct val="80000"/>
              </a:lnSpc>
            </a:pPr>
            <a:r>
              <a:rPr lang="en-US" sz="2100" dirty="0"/>
              <a:t>Sample size </a:t>
            </a:r>
            <a:r>
              <a:rPr lang="en-US" sz="2100" i="1" dirty="0"/>
              <a:t>n</a:t>
            </a:r>
            <a:r>
              <a:rPr lang="en-US" sz="2100" dirty="0"/>
              <a:t> is reasonably large (n ≥ 30) so can use normal distribution and estimate </a:t>
            </a:r>
            <a:r>
              <a:rPr lang="el-GR" sz="2100" dirty="0"/>
              <a:t>σ</a:t>
            </a:r>
            <a:r>
              <a:rPr lang="en-US" sz="2100" dirty="0"/>
              <a:t> with </a:t>
            </a:r>
            <a:r>
              <a:rPr lang="en-US" sz="2100" i="1" dirty="0"/>
              <a:t>s.</a:t>
            </a:r>
          </a:p>
          <a:p>
            <a:pPr marL="1143000" lvl="2" indent="-228600" defTabSz="914400">
              <a:lnSpc>
                <a:spcPct val="80000"/>
              </a:lnSpc>
            </a:pPr>
            <a:r>
              <a:rPr lang="en-US" sz="2100" dirty="0"/>
              <a:t>Check for strong </a:t>
            </a:r>
            <a:r>
              <a:rPr lang="en-US" sz="2100" dirty="0" err="1"/>
              <a:t>skewness</a:t>
            </a:r>
            <a:r>
              <a:rPr lang="en-US" sz="2100" dirty="0"/>
              <a:t> or </a:t>
            </a:r>
            <a:r>
              <a:rPr lang="en-US" sz="2100" dirty="0" smtClean="0"/>
              <a:t>outliers</a:t>
            </a:r>
            <a:endParaRPr lang="el-GR" sz="2100" dirty="0"/>
          </a:p>
          <a:p>
            <a:pPr marL="342900" indent="-342900" defTabSz="914400">
              <a:lnSpc>
                <a:spcPct val="80000"/>
              </a:lnSpc>
            </a:pPr>
            <a:r>
              <a:rPr lang="en-US" sz="2100" dirty="0"/>
              <a:t>5.  Calculate  confidence interval.</a:t>
            </a:r>
          </a:p>
          <a:p>
            <a:pPr marL="342900" indent="-342900" defTabSz="914400">
              <a:lnSpc>
                <a:spcPct val="80000"/>
              </a:lnSpc>
              <a:buFont typeface="Wingdings" pitchFamily="2" charset="2"/>
              <a:buNone/>
            </a:pPr>
            <a:r>
              <a:rPr lang="en-US" sz="2100" dirty="0"/>
              <a:t> </a:t>
            </a:r>
          </a:p>
          <a:p>
            <a:pPr marL="342900" indent="-342900" defTabSz="914400">
              <a:lnSpc>
                <a:spcPct val="80000"/>
              </a:lnSpc>
            </a:pPr>
            <a:endParaRPr lang="en-US" sz="2100" dirty="0"/>
          </a:p>
          <a:p>
            <a:pPr marL="342900" indent="-342900" defTabSz="914400">
              <a:lnSpc>
                <a:spcPct val="80000"/>
              </a:lnSpc>
            </a:pPr>
            <a:r>
              <a:rPr lang="en-US" sz="2100" dirty="0"/>
              <a:t>6.  Make conclusions in context of the problem.</a:t>
            </a:r>
          </a:p>
          <a:p>
            <a:pPr marL="342900" indent="-342900" defTabSz="914400">
              <a:lnSpc>
                <a:spcPct val="80000"/>
              </a:lnSpc>
            </a:pPr>
            <a:endParaRPr lang="en-US" sz="2100" dirty="0"/>
          </a:p>
        </p:txBody>
      </p:sp>
      <p:graphicFrame>
        <p:nvGraphicFramePr>
          <p:cNvPr id="129028" name="Object 4"/>
          <p:cNvGraphicFramePr>
            <a:graphicFrameLocks noGrp="1" noChangeAspect="1"/>
          </p:cNvGraphicFramePr>
          <p:nvPr>
            <p:ph sz="quarter" idx="2"/>
          </p:nvPr>
        </p:nvGraphicFramePr>
        <p:xfrm>
          <a:off x="3200400" y="5129213"/>
          <a:ext cx="1676400" cy="1042987"/>
        </p:xfrm>
        <a:graphic>
          <a:graphicData uri="http://schemas.openxmlformats.org/presentationml/2006/ole">
            <mc:AlternateContent xmlns:mc="http://schemas.openxmlformats.org/markup-compatibility/2006">
              <mc:Choice xmlns:v="urn:schemas-microsoft-com:vml" Requires="v">
                <p:oleObj spid="_x0000_s38940" name="Equation" r:id="rId3" imgW="672840" imgH="419040" progId="Equation.3">
                  <p:embed/>
                </p:oleObj>
              </mc:Choice>
              <mc:Fallback>
                <p:oleObj name="Equation" r:id="rId3" imgW="67284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129213"/>
                        <a:ext cx="1676400"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5"/>
          <p:cNvGraphicFramePr>
            <a:graphicFrameLocks noGrp="1" noChangeAspect="1"/>
          </p:cNvGraphicFramePr>
          <p:nvPr>
            <p:ph sz="quarter" idx="3"/>
          </p:nvPr>
        </p:nvGraphicFramePr>
        <p:xfrm>
          <a:off x="2362200" y="2133600"/>
          <a:ext cx="388938" cy="469900"/>
        </p:xfrm>
        <a:graphic>
          <a:graphicData uri="http://schemas.openxmlformats.org/presentationml/2006/ole">
            <mc:AlternateContent xmlns:mc="http://schemas.openxmlformats.org/markup-compatibility/2006">
              <mc:Choice xmlns:v="urn:schemas-microsoft-com:vml" Requires="v">
                <p:oleObj spid="_x0000_s38941" name="Equation" r:id="rId5" imgW="139680" imgH="164880" progId="Equation.3">
                  <p:embed/>
                </p:oleObj>
              </mc:Choice>
              <mc:Fallback>
                <p:oleObj name="Equation" r:id="rId5" imgW="139680" imgH="164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133600"/>
                        <a:ext cx="38893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666750" y="1447800"/>
            <a:ext cx="8054975" cy="920765"/>
          </a:xfrm>
          <a:prstGeom prst="rect">
            <a:avLst/>
          </a:prstGeom>
          <a:solidFill>
            <a:srgbClr val="FFCCCC"/>
          </a:solidFill>
          <a:ln w="12700">
            <a:solidFill>
              <a:schemeClr val="tx2"/>
            </a:solidFill>
            <a:miter lim="800000"/>
            <a:headEnd/>
            <a:tailEnd/>
          </a:ln>
          <a:effectLst>
            <a:outerShdw dist="107763" dir="18900000" algn="ctr" rotWithShape="0">
              <a:schemeClr val="bg2"/>
            </a:outerShdw>
          </a:effectLst>
        </p:spPr>
        <p:txBody>
          <a:bodyPr wrap="square" lIns="90488" tIns="44450" rIns="90488" bIns="44450">
            <a:spAutoFit/>
          </a:bodyPr>
          <a:lstStyle/>
          <a:p>
            <a:pPr eaLnBrk="0" hangingPunct="0"/>
            <a:r>
              <a:rPr lang="en-US" sz="1800" baseline="0">
                <a:solidFill>
                  <a:srgbClr val="081D58"/>
                </a:solidFill>
                <a:latin typeface="Times New Roman" pitchFamily="18" charset="0"/>
              </a:rPr>
              <a:t>The probability of a type II error, and the power of a test, depends on the actual value of the unknown population parameter.  The relationship between the population mean and the power of the test is called the </a:t>
            </a:r>
            <a:r>
              <a:rPr lang="en-US" sz="1800" b="1" baseline="0">
                <a:solidFill>
                  <a:srgbClr val="790015"/>
                </a:solidFill>
                <a:latin typeface="Times New Roman" pitchFamily="18" charset="0"/>
              </a:rPr>
              <a:t>power function</a:t>
            </a:r>
            <a:r>
              <a:rPr lang="en-US" sz="1800" baseline="0">
                <a:solidFill>
                  <a:srgbClr val="081D58"/>
                </a:solidFill>
                <a:latin typeface="Times New Roman" pitchFamily="18" charset="0"/>
              </a:rPr>
              <a:t>.</a:t>
            </a:r>
          </a:p>
        </p:txBody>
      </p:sp>
      <p:grpSp>
        <p:nvGrpSpPr>
          <p:cNvPr id="2" name="Group 140"/>
          <p:cNvGrpSpPr>
            <a:grpSpLocks/>
          </p:cNvGrpSpPr>
          <p:nvPr/>
        </p:nvGrpSpPr>
        <p:grpSpPr bwMode="auto">
          <a:xfrm>
            <a:off x="5248278" y="2514601"/>
            <a:ext cx="3895722" cy="4114800"/>
            <a:chOff x="3170" y="1872"/>
            <a:chExt cx="2325" cy="1623"/>
          </a:xfrm>
        </p:grpSpPr>
        <p:sp>
          <p:nvSpPr>
            <p:cNvPr id="67590" name="Freeform 6"/>
            <p:cNvSpPr>
              <a:spLocks/>
            </p:cNvSpPr>
            <p:nvPr/>
          </p:nvSpPr>
          <p:spPr bwMode="auto">
            <a:xfrm>
              <a:off x="3170" y="1872"/>
              <a:ext cx="2296" cy="1616"/>
            </a:xfrm>
            <a:custGeom>
              <a:avLst/>
              <a:gdLst/>
              <a:ahLst/>
              <a:cxnLst>
                <a:cxn ang="0">
                  <a:pos x="0" y="1615"/>
                </a:cxn>
                <a:cxn ang="0">
                  <a:pos x="2295" y="1615"/>
                </a:cxn>
                <a:cxn ang="0">
                  <a:pos x="2295" y="0"/>
                </a:cxn>
                <a:cxn ang="0">
                  <a:pos x="0" y="0"/>
                </a:cxn>
                <a:cxn ang="0">
                  <a:pos x="0" y="1615"/>
                </a:cxn>
              </a:cxnLst>
              <a:rect l="0" t="0" r="r" b="b"/>
              <a:pathLst>
                <a:path w="2296" h="1616">
                  <a:moveTo>
                    <a:pt x="0" y="1615"/>
                  </a:moveTo>
                  <a:lnTo>
                    <a:pt x="2295" y="1615"/>
                  </a:lnTo>
                  <a:lnTo>
                    <a:pt x="2295" y="0"/>
                  </a:lnTo>
                  <a:lnTo>
                    <a:pt x="0" y="0"/>
                  </a:lnTo>
                  <a:lnTo>
                    <a:pt x="0" y="1615"/>
                  </a:lnTo>
                </a:path>
              </a:pathLst>
            </a:custGeom>
            <a:gradFill rotWithShape="0">
              <a:gsLst>
                <a:gs pos="0">
                  <a:schemeClr val="hlink">
                    <a:gamma/>
                    <a:tint val="0"/>
                    <a:invGamma/>
                  </a:schemeClr>
                </a:gs>
                <a:gs pos="100000">
                  <a:schemeClr val="hlink"/>
                </a:gs>
              </a:gsLst>
              <a:path path="rect">
                <a:fillToRect l="50000" t="50000" r="50000" b="50000"/>
              </a:path>
            </a:gradFill>
            <a:ln w="12700" cap="rnd" cmpd="sng">
              <a:solidFill>
                <a:srgbClr val="000000"/>
              </a:solidFill>
              <a:prstDash val="solid"/>
              <a:round/>
              <a:headEnd type="none" w="med" len="med"/>
              <a:tailEnd type="none" w="med" len="med"/>
            </a:ln>
            <a:effectLst/>
          </p:spPr>
          <p:txBody>
            <a:bodyPr/>
            <a:lstStyle/>
            <a:p>
              <a:endParaRPr lang="en-US" sz="2400"/>
            </a:p>
          </p:txBody>
        </p:sp>
        <p:sp>
          <p:nvSpPr>
            <p:cNvPr id="67714" name="Rectangle 130"/>
            <p:cNvSpPr>
              <a:spLocks noChangeArrowheads="1"/>
            </p:cNvSpPr>
            <p:nvPr/>
          </p:nvSpPr>
          <p:spPr bwMode="auto">
            <a:xfrm>
              <a:off x="3180" y="3192"/>
              <a:ext cx="351" cy="153"/>
            </a:xfrm>
            <a:prstGeom prst="rect">
              <a:avLst/>
            </a:prstGeom>
            <a:gradFill rotWithShape="0">
              <a:gsLst>
                <a:gs pos="0">
                  <a:schemeClr val="hlink">
                    <a:gamma/>
                    <a:tint val="0"/>
                    <a:invGamma/>
                  </a:schemeClr>
                </a:gs>
                <a:gs pos="100000">
                  <a:schemeClr val="hlink"/>
                </a:gs>
              </a:gsLst>
              <a:path path="shape">
                <a:fillToRect l="50000" t="50000" r="50000" b="50000"/>
              </a:path>
            </a:gradFill>
            <a:ln w="12700">
              <a:solidFill>
                <a:schemeClr val="tx2"/>
              </a:solidFill>
              <a:miter lim="800000"/>
              <a:headEnd/>
              <a:tailEnd/>
            </a:ln>
            <a:effectLst/>
          </p:spPr>
          <p:txBody>
            <a:bodyPr wrap="none" lIns="90488" tIns="44450" rIns="90488" bIns="44450">
              <a:spAutoFit/>
            </a:bodyPr>
            <a:lstStyle/>
            <a:p>
              <a:pPr eaLnBrk="0" hangingPunct="0"/>
              <a:r>
                <a:rPr lang="en-US" sz="1000" baseline="0">
                  <a:solidFill>
                    <a:srgbClr val="000000"/>
                  </a:solidFill>
                  <a:latin typeface="Symbol" pitchFamily="18" charset="2"/>
                </a:rPr>
                <a:t></a:t>
              </a:r>
            </a:p>
          </p:txBody>
        </p:sp>
        <p:grpSp>
          <p:nvGrpSpPr>
            <p:cNvPr id="3" name="Group 139"/>
            <p:cNvGrpSpPr>
              <a:grpSpLocks/>
            </p:cNvGrpSpPr>
            <p:nvPr/>
          </p:nvGrpSpPr>
          <p:grpSpPr bwMode="auto">
            <a:xfrm>
              <a:off x="3335" y="1882"/>
              <a:ext cx="2160" cy="1613"/>
              <a:chOff x="3241" y="1943"/>
              <a:chExt cx="1975" cy="1384"/>
            </a:xfrm>
          </p:grpSpPr>
          <p:sp>
            <p:nvSpPr>
              <p:cNvPr id="67591" name="Freeform 7"/>
              <p:cNvSpPr>
                <a:spLocks/>
              </p:cNvSpPr>
              <p:nvPr/>
            </p:nvSpPr>
            <p:spPr bwMode="auto">
              <a:xfrm>
                <a:off x="3629" y="2198"/>
                <a:ext cx="1378" cy="968"/>
              </a:xfrm>
              <a:custGeom>
                <a:avLst/>
                <a:gdLst/>
                <a:ahLst/>
                <a:cxnLst>
                  <a:cxn ang="0">
                    <a:pos x="0" y="967"/>
                  </a:cxn>
                  <a:cxn ang="0">
                    <a:pos x="1377" y="967"/>
                  </a:cxn>
                  <a:cxn ang="0">
                    <a:pos x="1377" y="0"/>
                  </a:cxn>
                  <a:cxn ang="0">
                    <a:pos x="0" y="0"/>
                  </a:cxn>
                  <a:cxn ang="0">
                    <a:pos x="0" y="967"/>
                  </a:cxn>
                </a:cxnLst>
                <a:rect l="0" t="0" r="r" b="b"/>
                <a:pathLst>
                  <a:path w="1378" h="968">
                    <a:moveTo>
                      <a:pt x="0" y="967"/>
                    </a:moveTo>
                    <a:lnTo>
                      <a:pt x="1377" y="967"/>
                    </a:lnTo>
                    <a:lnTo>
                      <a:pt x="1377" y="0"/>
                    </a:lnTo>
                    <a:lnTo>
                      <a:pt x="0" y="0"/>
                    </a:lnTo>
                    <a:lnTo>
                      <a:pt x="0" y="967"/>
                    </a:lnTo>
                  </a:path>
                </a:pathLst>
              </a:custGeom>
              <a:noFill/>
              <a:ln w="12700" cap="rnd" cmpd="sng">
                <a:solidFill>
                  <a:srgbClr val="000000"/>
                </a:solidFill>
                <a:prstDash val="solid"/>
                <a:round/>
                <a:headEnd type="none" w="med" len="med"/>
                <a:tailEnd type="none" w="med" len="med"/>
              </a:ln>
              <a:effectLst/>
            </p:spPr>
            <p:txBody>
              <a:bodyPr/>
              <a:lstStyle/>
              <a:p>
                <a:endParaRPr lang="en-US" sz="2400"/>
              </a:p>
            </p:txBody>
          </p:sp>
          <p:sp>
            <p:nvSpPr>
              <p:cNvPr id="67592" name="Rectangle 8"/>
              <p:cNvSpPr>
                <a:spLocks noChangeArrowheads="1"/>
              </p:cNvSpPr>
              <p:nvPr/>
            </p:nvSpPr>
            <p:spPr bwMode="auto">
              <a:xfrm>
                <a:off x="4856" y="3187"/>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7</a:t>
                </a:r>
              </a:p>
            </p:txBody>
          </p:sp>
          <p:sp>
            <p:nvSpPr>
              <p:cNvPr id="67593" name="Rectangle 9"/>
              <p:cNvSpPr>
                <a:spLocks noChangeArrowheads="1"/>
              </p:cNvSpPr>
              <p:nvPr/>
            </p:nvSpPr>
            <p:spPr bwMode="auto">
              <a:xfrm>
                <a:off x="4888"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594" name="Rectangle 10"/>
              <p:cNvSpPr>
                <a:spLocks noChangeArrowheads="1"/>
              </p:cNvSpPr>
              <p:nvPr/>
            </p:nvSpPr>
            <p:spPr bwMode="auto">
              <a:xfrm>
                <a:off x="4726"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595" name="Rectangle 11"/>
              <p:cNvSpPr>
                <a:spLocks noChangeArrowheads="1"/>
              </p:cNvSpPr>
              <p:nvPr/>
            </p:nvSpPr>
            <p:spPr bwMode="auto">
              <a:xfrm>
                <a:off x="4758"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9</a:t>
                </a:r>
              </a:p>
            </p:txBody>
          </p:sp>
          <p:sp>
            <p:nvSpPr>
              <p:cNvPr id="67596" name="Rectangle 12"/>
              <p:cNvSpPr>
                <a:spLocks noChangeArrowheads="1"/>
              </p:cNvSpPr>
              <p:nvPr/>
            </p:nvSpPr>
            <p:spPr bwMode="auto">
              <a:xfrm>
                <a:off x="4597"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597" name="Rectangle 13"/>
              <p:cNvSpPr>
                <a:spLocks noChangeArrowheads="1"/>
              </p:cNvSpPr>
              <p:nvPr/>
            </p:nvSpPr>
            <p:spPr bwMode="auto">
              <a:xfrm>
                <a:off x="4628"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8</a:t>
                </a:r>
              </a:p>
            </p:txBody>
          </p:sp>
          <p:sp>
            <p:nvSpPr>
              <p:cNvPr id="67598" name="Rectangle 14"/>
              <p:cNvSpPr>
                <a:spLocks noChangeArrowheads="1"/>
              </p:cNvSpPr>
              <p:nvPr/>
            </p:nvSpPr>
            <p:spPr bwMode="auto">
              <a:xfrm>
                <a:off x="4468"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599" name="Rectangle 15"/>
              <p:cNvSpPr>
                <a:spLocks noChangeArrowheads="1"/>
              </p:cNvSpPr>
              <p:nvPr/>
            </p:nvSpPr>
            <p:spPr bwMode="auto">
              <a:xfrm>
                <a:off x="4497"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7</a:t>
                </a:r>
              </a:p>
            </p:txBody>
          </p:sp>
          <p:sp>
            <p:nvSpPr>
              <p:cNvPr id="67600" name="Rectangle 16"/>
              <p:cNvSpPr>
                <a:spLocks noChangeArrowheads="1"/>
              </p:cNvSpPr>
              <p:nvPr/>
            </p:nvSpPr>
            <p:spPr bwMode="auto">
              <a:xfrm>
                <a:off x="4338"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01" name="Rectangle 17"/>
              <p:cNvSpPr>
                <a:spLocks noChangeArrowheads="1"/>
              </p:cNvSpPr>
              <p:nvPr/>
            </p:nvSpPr>
            <p:spPr bwMode="auto">
              <a:xfrm>
                <a:off x="4368"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02" name="Rectangle 18"/>
              <p:cNvSpPr>
                <a:spLocks noChangeArrowheads="1"/>
              </p:cNvSpPr>
              <p:nvPr/>
            </p:nvSpPr>
            <p:spPr bwMode="auto">
              <a:xfrm>
                <a:off x="421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03" name="Rectangle 19"/>
              <p:cNvSpPr>
                <a:spLocks noChangeArrowheads="1"/>
              </p:cNvSpPr>
              <p:nvPr/>
            </p:nvSpPr>
            <p:spPr bwMode="auto">
              <a:xfrm>
                <a:off x="424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5</a:t>
                </a:r>
              </a:p>
            </p:txBody>
          </p:sp>
          <p:sp>
            <p:nvSpPr>
              <p:cNvPr id="67604" name="Rectangle 20"/>
              <p:cNvSpPr>
                <a:spLocks noChangeArrowheads="1"/>
              </p:cNvSpPr>
              <p:nvPr/>
            </p:nvSpPr>
            <p:spPr bwMode="auto">
              <a:xfrm>
                <a:off x="408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05" name="Rectangle 21"/>
              <p:cNvSpPr>
                <a:spLocks noChangeArrowheads="1"/>
              </p:cNvSpPr>
              <p:nvPr/>
            </p:nvSpPr>
            <p:spPr bwMode="auto">
              <a:xfrm>
                <a:off x="411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4</a:t>
                </a:r>
              </a:p>
            </p:txBody>
          </p:sp>
          <p:sp>
            <p:nvSpPr>
              <p:cNvPr id="67606" name="Rectangle 22"/>
              <p:cNvSpPr>
                <a:spLocks noChangeArrowheads="1"/>
              </p:cNvSpPr>
              <p:nvPr/>
            </p:nvSpPr>
            <p:spPr bwMode="auto">
              <a:xfrm>
                <a:off x="395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07" name="Rectangle 23"/>
              <p:cNvSpPr>
                <a:spLocks noChangeArrowheads="1"/>
              </p:cNvSpPr>
              <p:nvPr/>
            </p:nvSpPr>
            <p:spPr bwMode="auto">
              <a:xfrm>
                <a:off x="398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3</a:t>
                </a:r>
              </a:p>
            </p:txBody>
          </p:sp>
          <p:sp>
            <p:nvSpPr>
              <p:cNvPr id="67608" name="Rectangle 24"/>
              <p:cNvSpPr>
                <a:spLocks noChangeArrowheads="1"/>
              </p:cNvSpPr>
              <p:nvPr/>
            </p:nvSpPr>
            <p:spPr bwMode="auto">
              <a:xfrm>
                <a:off x="382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09" name="Rectangle 25"/>
              <p:cNvSpPr>
                <a:spLocks noChangeArrowheads="1"/>
              </p:cNvSpPr>
              <p:nvPr/>
            </p:nvSpPr>
            <p:spPr bwMode="auto">
              <a:xfrm>
                <a:off x="3853"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2</a:t>
                </a:r>
              </a:p>
            </p:txBody>
          </p:sp>
          <p:sp>
            <p:nvSpPr>
              <p:cNvPr id="67610" name="Rectangle 26"/>
              <p:cNvSpPr>
                <a:spLocks noChangeArrowheads="1"/>
              </p:cNvSpPr>
              <p:nvPr/>
            </p:nvSpPr>
            <p:spPr bwMode="auto">
              <a:xfrm>
                <a:off x="369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11" name="Rectangle 27"/>
              <p:cNvSpPr>
                <a:spLocks noChangeArrowheads="1"/>
              </p:cNvSpPr>
              <p:nvPr/>
            </p:nvSpPr>
            <p:spPr bwMode="auto">
              <a:xfrm>
                <a:off x="3723"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1</a:t>
                </a:r>
              </a:p>
            </p:txBody>
          </p:sp>
          <p:sp>
            <p:nvSpPr>
              <p:cNvPr id="67612" name="Rectangle 28"/>
              <p:cNvSpPr>
                <a:spLocks noChangeArrowheads="1"/>
              </p:cNvSpPr>
              <p:nvPr/>
            </p:nvSpPr>
            <p:spPr bwMode="auto">
              <a:xfrm>
                <a:off x="3562"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13" name="Rectangle 29"/>
              <p:cNvSpPr>
                <a:spLocks noChangeArrowheads="1"/>
              </p:cNvSpPr>
              <p:nvPr/>
            </p:nvSpPr>
            <p:spPr bwMode="auto">
              <a:xfrm>
                <a:off x="3593" y="318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14" name="Line 30"/>
              <p:cNvSpPr>
                <a:spLocks noChangeShapeType="1"/>
              </p:cNvSpPr>
              <p:nvPr/>
            </p:nvSpPr>
            <p:spPr bwMode="auto">
              <a:xfrm>
                <a:off x="4946"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15" name="Line 31"/>
              <p:cNvSpPr>
                <a:spLocks noChangeShapeType="1"/>
              </p:cNvSpPr>
              <p:nvPr/>
            </p:nvSpPr>
            <p:spPr bwMode="auto">
              <a:xfrm>
                <a:off x="4816"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16" name="Line 32"/>
              <p:cNvSpPr>
                <a:spLocks noChangeShapeType="1"/>
              </p:cNvSpPr>
              <p:nvPr/>
            </p:nvSpPr>
            <p:spPr bwMode="auto">
              <a:xfrm>
                <a:off x="4686"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17" name="Line 33"/>
              <p:cNvSpPr>
                <a:spLocks noChangeShapeType="1"/>
              </p:cNvSpPr>
              <p:nvPr/>
            </p:nvSpPr>
            <p:spPr bwMode="auto">
              <a:xfrm>
                <a:off x="4556"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18" name="Line 34"/>
              <p:cNvSpPr>
                <a:spLocks noChangeShapeType="1"/>
              </p:cNvSpPr>
              <p:nvPr/>
            </p:nvSpPr>
            <p:spPr bwMode="auto">
              <a:xfrm>
                <a:off x="4426"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19" name="Line 35"/>
              <p:cNvSpPr>
                <a:spLocks noChangeShapeType="1"/>
              </p:cNvSpPr>
              <p:nvPr/>
            </p:nvSpPr>
            <p:spPr bwMode="auto">
              <a:xfrm>
                <a:off x="4300"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20" name="Line 36"/>
              <p:cNvSpPr>
                <a:spLocks noChangeShapeType="1"/>
              </p:cNvSpPr>
              <p:nvPr/>
            </p:nvSpPr>
            <p:spPr bwMode="auto">
              <a:xfrm>
                <a:off x="4170"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21" name="Line 37"/>
              <p:cNvSpPr>
                <a:spLocks noChangeShapeType="1"/>
              </p:cNvSpPr>
              <p:nvPr/>
            </p:nvSpPr>
            <p:spPr bwMode="auto">
              <a:xfrm>
                <a:off x="4040"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22" name="Line 38"/>
              <p:cNvSpPr>
                <a:spLocks noChangeShapeType="1"/>
              </p:cNvSpPr>
              <p:nvPr/>
            </p:nvSpPr>
            <p:spPr bwMode="auto">
              <a:xfrm>
                <a:off x="3911"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23" name="Line 39"/>
              <p:cNvSpPr>
                <a:spLocks noChangeShapeType="1"/>
              </p:cNvSpPr>
              <p:nvPr/>
            </p:nvSpPr>
            <p:spPr bwMode="auto">
              <a:xfrm>
                <a:off x="3781"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24" name="Line 40"/>
              <p:cNvSpPr>
                <a:spLocks noChangeShapeType="1"/>
              </p:cNvSpPr>
              <p:nvPr/>
            </p:nvSpPr>
            <p:spPr bwMode="auto">
              <a:xfrm>
                <a:off x="3651" y="3169"/>
                <a:ext cx="0" cy="27"/>
              </a:xfrm>
              <a:prstGeom prst="line">
                <a:avLst/>
              </a:prstGeom>
              <a:noFill/>
              <a:ln w="12700">
                <a:solidFill>
                  <a:srgbClr val="000000"/>
                </a:solidFill>
                <a:round/>
                <a:headEnd/>
                <a:tailEnd/>
              </a:ln>
              <a:effectLst/>
            </p:spPr>
            <p:txBody>
              <a:bodyPr wrap="none" anchor="ctr"/>
              <a:lstStyle/>
              <a:p>
                <a:endParaRPr lang="en-US" sz="2400"/>
              </a:p>
            </p:txBody>
          </p:sp>
          <p:sp>
            <p:nvSpPr>
              <p:cNvPr id="67625" name="Rectangle 41"/>
              <p:cNvSpPr>
                <a:spLocks noChangeArrowheads="1"/>
              </p:cNvSpPr>
              <p:nvPr/>
            </p:nvSpPr>
            <p:spPr bwMode="auto">
              <a:xfrm>
                <a:off x="3416" y="2186"/>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1</a:t>
                </a:r>
              </a:p>
            </p:txBody>
          </p:sp>
          <p:sp>
            <p:nvSpPr>
              <p:cNvPr id="67626" name="Rectangle 42"/>
              <p:cNvSpPr>
                <a:spLocks noChangeArrowheads="1"/>
              </p:cNvSpPr>
              <p:nvPr/>
            </p:nvSpPr>
            <p:spPr bwMode="auto">
              <a:xfrm>
                <a:off x="3446" y="2186"/>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27" name="Rectangle 43"/>
              <p:cNvSpPr>
                <a:spLocks noChangeArrowheads="1"/>
              </p:cNvSpPr>
              <p:nvPr/>
            </p:nvSpPr>
            <p:spPr bwMode="auto">
              <a:xfrm>
                <a:off x="3459" y="2186"/>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28" name="Rectangle 44"/>
              <p:cNvSpPr>
                <a:spLocks noChangeArrowheads="1"/>
              </p:cNvSpPr>
              <p:nvPr/>
            </p:nvSpPr>
            <p:spPr bwMode="auto">
              <a:xfrm>
                <a:off x="3416" y="2277"/>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29" name="Rectangle 45"/>
              <p:cNvSpPr>
                <a:spLocks noChangeArrowheads="1"/>
              </p:cNvSpPr>
              <p:nvPr/>
            </p:nvSpPr>
            <p:spPr bwMode="auto">
              <a:xfrm>
                <a:off x="3446" y="2277"/>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30" name="Rectangle 46"/>
              <p:cNvSpPr>
                <a:spLocks noChangeArrowheads="1"/>
              </p:cNvSpPr>
              <p:nvPr/>
            </p:nvSpPr>
            <p:spPr bwMode="auto">
              <a:xfrm>
                <a:off x="3459" y="2277"/>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9</a:t>
                </a:r>
              </a:p>
            </p:txBody>
          </p:sp>
          <p:sp>
            <p:nvSpPr>
              <p:cNvPr id="67631" name="Rectangle 47"/>
              <p:cNvSpPr>
                <a:spLocks noChangeArrowheads="1"/>
              </p:cNvSpPr>
              <p:nvPr/>
            </p:nvSpPr>
            <p:spPr bwMode="auto">
              <a:xfrm>
                <a:off x="3416" y="2368"/>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32" name="Rectangle 48"/>
              <p:cNvSpPr>
                <a:spLocks noChangeArrowheads="1"/>
              </p:cNvSpPr>
              <p:nvPr/>
            </p:nvSpPr>
            <p:spPr bwMode="auto">
              <a:xfrm>
                <a:off x="3446" y="2368"/>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33" name="Rectangle 49"/>
              <p:cNvSpPr>
                <a:spLocks noChangeArrowheads="1"/>
              </p:cNvSpPr>
              <p:nvPr/>
            </p:nvSpPr>
            <p:spPr bwMode="auto">
              <a:xfrm>
                <a:off x="3459" y="2368"/>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8</a:t>
                </a:r>
              </a:p>
            </p:txBody>
          </p:sp>
          <p:sp>
            <p:nvSpPr>
              <p:cNvPr id="67634" name="Rectangle 50"/>
              <p:cNvSpPr>
                <a:spLocks noChangeArrowheads="1"/>
              </p:cNvSpPr>
              <p:nvPr/>
            </p:nvSpPr>
            <p:spPr bwMode="auto">
              <a:xfrm>
                <a:off x="3416" y="245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35" name="Rectangle 51"/>
              <p:cNvSpPr>
                <a:spLocks noChangeArrowheads="1"/>
              </p:cNvSpPr>
              <p:nvPr/>
            </p:nvSpPr>
            <p:spPr bwMode="auto">
              <a:xfrm>
                <a:off x="3446" y="2459"/>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36" name="Rectangle 52"/>
              <p:cNvSpPr>
                <a:spLocks noChangeArrowheads="1"/>
              </p:cNvSpPr>
              <p:nvPr/>
            </p:nvSpPr>
            <p:spPr bwMode="auto">
              <a:xfrm>
                <a:off x="3459" y="2459"/>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7</a:t>
                </a:r>
              </a:p>
            </p:txBody>
          </p:sp>
          <p:sp>
            <p:nvSpPr>
              <p:cNvPr id="67637" name="Rectangle 53"/>
              <p:cNvSpPr>
                <a:spLocks noChangeArrowheads="1"/>
              </p:cNvSpPr>
              <p:nvPr/>
            </p:nvSpPr>
            <p:spPr bwMode="auto">
              <a:xfrm>
                <a:off x="3416" y="2550"/>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38" name="Rectangle 54"/>
              <p:cNvSpPr>
                <a:spLocks noChangeArrowheads="1"/>
              </p:cNvSpPr>
              <p:nvPr/>
            </p:nvSpPr>
            <p:spPr bwMode="auto">
              <a:xfrm>
                <a:off x="3446" y="2550"/>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39" name="Rectangle 55"/>
              <p:cNvSpPr>
                <a:spLocks noChangeArrowheads="1"/>
              </p:cNvSpPr>
              <p:nvPr/>
            </p:nvSpPr>
            <p:spPr bwMode="auto">
              <a:xfrm>
                <a:off x="3459" y="2550"/>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6</a:t>
                </a:r>
              </a:p>
            </p:txBody>
          </p:sp>
          <p:sp>
            <p:nvSpPr>
              <p:cNvPr id="67640" name="Rectangle 56"/>
              <p:cNvSpPr>
                <a:spLocks noChangeArrowheads="1"/>
              </p:cNvSpPr>
              <p:nvPr/>
            </p:nvSpPr>
            <p:spPr bwMode="auto">
              <a:xfrm>
                <a:off x="3416" y="2641"/>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41" name="Rectangle 57"/>
              <p:cNvSpPr>
                <a:spLocks noChangeArrowheads="1"/>
              </p:cNvSpPr>
              <p:nvPr/>
            </p:nvSpPr>
            <p:spPr bwMode="auto">
              <a:xfrm>
                <a:off x="3446" y="2641"/>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42" name="Rectangle 58"/>
              <p:cNvSpPr>
                <a:spLocks noChangeArrowheads="1"/>
              </p:cNvSpPr>
              <p:nvPr/>
            </p:nvSpPr>
            <p:spPr bwMode="auto">
              <a:xfrm>
                <a:off x="3459" y="2641"/>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5</a:t>
                </a:r>
              </a:p>
            </p:txBody>
          </p:sp>
          <p:sp>
            <p:nvSpPr>
              <p:cNvPr id="67643" name="Rectangle 59"/>
              <p:cNvSpPr>
                <a:spLocks noChangeArrowheads="1"/>
              </p:cNvSpPr>
              <p:nvPr/>
            </p:nvSpPr>
            <p:spPr bwMode="auto">
              <a:xfrm>
                <a:off x="3416" y="2734"/>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44" name="Rectangle 60"/>
              <p:cNvSpPr>
                <a:spLocks noChangeArrowheads="1"/>
              </p:cNvSpPr>
              <p:nvPr/>
            </p:nvSpPr>
            <p:spPr bwMode="auto">
              <a:xfrm>
                <a:off x="3446" y="2734"/>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45" name="Rectangle 61"/>
              <p:cNvSpPr>
                <a:spLocks noChangeArrowheads="1"/>
              </p:cNvSpPr>
              <p:nvPr/>
            </p:nvSpPr>
            <p:spPr bwMode="auto">
              <a:xfrm>
                <a:off x="3459" y="2734"/>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4</a:t>
                </a:r>
              </a:p>
            </p:txBody>
          </p:sp>
          <p:sp>
            <p:nvSpPr>
              <p:cNvPr id="67646" name="Rectangle 62"/>
              <p:cNvSpPr>
                <a:spLocks noChangeArrowheads="1"/>
              </p:cNvSpPr>
              <p:nvPr/>
            </p:nvSpPr>
            <p:spPr bwMode="auto">
              <a:xfrm>
                <a:off x="3416" y="2825"/>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47" name="Rectangle 63"/>
              <p:cNvSpPr>
                <a:spLocks noChangeArrowheads="1"/>
              </p:cNvSpPr>
              <p:nvPr/>
            </p:nvSpPr>
            <p:spPr bwMode="auto">
              <a:xfrm>
                <a:off x="3446" y="2825"/>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48" name="Rectangle 64"/>
              <p:cNvSpPr>
                <a:spLocks noChangeArrowheads="1"/>
              </p:cNvSpPr>
              <p:nvPr/>
            </p:nvSpPr>
            <p:spPr bwMode="auto">
              <a:xfrm>
                <a:off x="3459" y="2825"/>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3</a:t>
                </a:r>
              </a:p>
            </p:txBody>
          </p:sp>
          <p:sp>
            <p:nvSpPr>
              <p:cNvPr id="67649" name="Rectangle 65"/>
              <p:cNvSpPr>
                <a:spLocks noChangeArrowheads="1"/>
              </p:cNvSpPr>
              <p:nvPr/>
            </p:nvSpPr>
            <p:spPr bwMode="auto">
              <a:xfrm>
                <a:off x="3416" y="2912"/>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50" name="Rectangle 66"/>
              <p:cNvSpPr>
                <a:spLocks noChangeArrowheads="1"/>
              </p:cNvSpPr>
              <p:nvPr/>
            </p:nvSpPr>
            <p:spPr bwMode="auto">
              <a:xfrm>
                <a:off x="3446" y="2912"/>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51" name="Rectangle 67"/>
              <p:cNvSpPr>
                <a:spLocks noChangeArrowheads="1"/>
              </p:cNvSpPr>
              <p:nvPr/>
            </p:nvSpPr>
            <p:spPr bwMode="auto">
              <a:xfrm>
                <a:off x="3459" y="2912"/>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2</a:t>
                </a:r>
              </a:p>
            </p:txBody>
          </p:sp>
          <p:sp>
            <p:nvSpPr>
              <p:cNvPr id="67652" name="Rectangle 68"/>
              <p:cNvSpPr>
                <a:spLocks noChangeArrowheads="1"/>
              </p:cNvSpPr>
              <p:nvPr/>
            </p:nvSpPr>
            <p:spPr bwMode="auto">
              <a:xfrm>
                <a:off x="3416" y="3003"/>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53" name="Rectangle 69"/>
              <p:cNvSpPr>
                <a:spLocks noChangeArrowheads="1"/>
              </p:cNvSpPr>
              <p:nvPr/>
            </p:nvSpPr>
            <p:spPr bwMode="auto">
              <a:xfrm>
                <a:off x="3446" y="3003"/>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54" name="Rectangle 70"/>
              <p:cNvSpPr>
                <a:spLocks noChangeArrowheads="1"/>
              </p:cNvSpPr>
              <p:nvPr/>
            </p:nvSpPr>
            <p:spPr bwMode="auto">
              <a:xfrm>
                <a:off x="3459" y="3003"/>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1</a:t>
                </a:r>
              </a:p>
            </p:txBody>
          </p:sp>
          <p:sp>
            <p:nvSpPr>
              <p:cNvPr id="67655" name="Rectangle 71"/>
              <p:cNvSpPr>
                <a:spLocks noChangeArrowheads="1"/>
              </p:cNvSpPr>
              <p:nvPr/>
            </p:nvSpPr>
            <p:spPr bwMode="auto">
              <a:xfrm>
                <a:off x="3416" y="3094"/>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56" name="Rectangle 72"/>
              <p:cNvSpPr>
                <a:spLocks noChangeArrowheads="1"/>
              </p:cNvSpPr>
              <p:nvPr/>
            </p:nvSpPr>
            <p:spPr bwMode="auto">
              <a:xfrm>
                <a:off x="3446" y="3094"/>
                <a:ext cx="124"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a:t>
                </a:r>
              </a:p>
            </p:txBody>
          </p:sp>
          <p:sp>
            <p:nvSpPr>
              <p:cNvPr id="67657" name="Rectangle 73"/>
              <p:cNvSpPr>
                <a:spLocks noChangeArrowheads="1"/>
              </p:cNvSpPr>
              <p:nvPr/>
            </p:nvSpPr>
            <p:spPr bwMode="auto">
              <a:xfrm>
                <a:off x="3459" y="3094"/>
                <a:ext cx="142" cy="132"/>
              </a:xfrm>
              <a:prstGeom prst="rect">
                <a:avLst/>
              </a:prstGeom>
              <a:noFill/>
              <a:ln w="12700">
                <a:noFill/>
                <a:miter lim="800000"/>
                <a:headEnd/>
                <a:tailEnd/>
              </a:ln>
              <a:effectLst/>
            </p:spPr>
            <p:txBody>
              <a:bodyPr wrap="none" lIns="90488" tIns="44450" rIns="90488" bIns="44450">
                <a:spAutoFit/>
              </a:bodyPr>
              <a:lstStyle/>
              <a:p>
                <a:pPr eaLnBrk="0" hangingPunct="0"/>
                <a:r>
                  <a:rPr lang="en-US" sz="1000" baseline="0">
                    <a:solidFill>
                      <a:srgbClr val="000000"/>
                    </a:solidFill>
                  </a:rPr>
                  <a:t>0</a:t>
                </a:r>
              </a:p>
            </p:txBody>
          </p:sp>
          <p:sp>
            <p:nvSpPr>
              <p:cNvPr id="67658" name="Line 74"/>
              <p:cNvSpPr>
                <a:spLocks noChangeShapeType="1"/>
              </p:cNvSpPr>
              <p:nvPr/>
            </p:nvSpPr>
            <p:spPr bwMode="auto">
              <a:xfrm flipH="1">
                <a:off x="3577" y="2241"/>
                <a:ext cx="56" cy="0"/>
              </a:xfrm>
              <a:prstGeom prst="line">
                <a:avLst/>
              </a:prstGeom>
              <a:noFill/>
              <a:ln w="12700">
                <a:solidFill>
                  <a:srgbClr val="000000"/>
                </a:solidFill>
                <a:round/>
                <a:headEnd/>
                <a:tailEnd/>
              </a:ln>
              <a:effectLst/>
            </p:spPr>
            <p:txBody>
              <a:bodyPr wrap="none" anchor="ctr"/>
              <a:lstStyle/>
              <a:p>
                <a:endParaRPr lang="en-US" sz="2400"/>
              </a:p>
            </p:txBody>
          </p:sp>
          <p:sp>
            <p:nvSpPr>
              <p:cNvPr id="67659" name="Line 75"/>
              <p:cNvSpPr>
                <a:spLocks noChangeShapeType="1"/>
              </p:cNvSpPr>
              <p:nvPr/>
            </p:nvSpPr>
            <p:spPr bwMode="auto">
              <a:xfrm flipH="1">
                <a:off x="3577" y="2332"/>
                <a:ext cx="56" cy="0"/>
              </a:xfrm>
              <a:prstGeom prst="line">
                <a:avLst/>
              </a:prstGeom>
              <a:noFill/>
              <a:ln w="12700">
                <a:solidFill>
                  <a:srgbClr val="000000"/>
                </a:solidFill>
                <a:round/>
                <a:headEnd/>
                <a:tailEnd/>
              </a:ln>
              <a:effectLst/>
            </p:spPr>
            <p:txBody>
              <a:bodyPr wrap="none" anchor="ctr"/>
              <a:lstStyle/>
              <a:p>
                <a:endParaRPr lang="en-US" sz="2400"/>
              </a:p>
            </p:txBody>
          </p:sp>
          <p:sp>
            <p:nvSpPr>
              <p:cNvPr id="67660" name="Line 76"/>
              <p:cNvSpPr>
                <a:spLocks noChangeShapeType="1"/>
              </p:cNvSpPr>
              <p:nvPr/>
            </p:nvSpPr>
            <p:spPr bwMode="auto">
              <a:xfrm flipH="1">
                <a:off x="3577" y="2423"/>
                <a:ext cx="56" cy="0"/>
              </a:xfrm>
              <a:prstGeom prst="line">
                <a:avLst/>
              </a:prstGeom>
              <a:noFill/>
              <a:ln w="12700">
                <a:solidFill>
                  <a:srgbClr val="000000"/>
                </a:solidFill>
                <a:round/>
                <a:headEnd/>
                <a:tailEnd/>
              </a:ln>
              <a:effectLst/>
            </p:spPr>
            <p:txBody>
              <a:bodyPr wrap="none" anchor="ctr"/>
              <a:lstStyle/>
              <a:p>
                <a:endParaRPr lang="en-US" sz="2400"/>
              </a:p>
            </p:txBody>
          </p:sp>
          <p:sp>
            <p:nvSpPr>
              <p:cNvPr id="67661" name="Line 77"/>
              <p:cNvSpPr>
                <a:spLocks noChangeShapeType="1"/>
              </p:cNvSpPr>
              <p:nvPr/>
            </p:nvSpPr>
            <p:spPr bwMode="auto">
              <a:xfrm flipH="1">
                <a:off x="3577" y="2514"/>
                <a:ext cx="56" cy="0"/>
              </a:xfrm>
              <a:prstGeom prst="line">
                <a:avLst/>
              </a:prstGeom>
              <a:noFill/>
              <a:ln w="12700">
                <a:solidFill>
                  <a:srgbClr val="000000"/>
                </a:solidFill>
                <a:round/>
                <a:headEnd/>
                <a:tailEnd/>
              </a:ln>
              <a:effectLst/>
            </p:spPr>
            <p:txBody>
              <a:bodyPr wrap="none" anchor="ctr"/>
              <a:lstStyle/>
              <a:p>
                <a:endParaRPr lang="en-US" sz="2400"/>
              </a:p>
            </p:txBody>
          </p:sp>
          <p:sp>
            <p:nvSpPr>
              <p:cNvPr id="67662" name="Line 78"/>
              <p:cNvSpPr>
                <a:spLocks noChangeShapeType="1"/>
              </p:cNvSpPr>
              <p:nvPr/>
            </p:nvSpPr>
            <p:spPr bwMode="auto">
              <a:xfrm flipH="1">
                <a:off x="3577" y="2606"/>
                <a:ext cx="56" cy="0"/>
              </a:xfrm>
              <a:prstGeom prst="line">
                <a:avLst/>
              </a:prstGeom>
              <a:noFill/>
              <a:ln w="12700">
                <a:solidFill>
                  <a:srgbClr val="000000"/>
                </a:solidFill>
                <a:round/>
                <a:headEnd/>
                <a:tailEnd/>
              </a:ln>
              <a:effectLst/>
            </p:spPr>
            <p:txBody>
              <a:bodyPr wrap="none" anchor="ctr"/>
              <a:lstStyle/>
              <a:p>
                <a:endParaRPr lang="en-US" sz="2400"/>
              </a:p>
            </p:txBody>
          </p:sp>
          <p:sp>
            <p:nvSpPr>
              <p:cNvPr id="67663" name="Line 79"/>
              <p:cNvSpPr>
                <a:spLocks noChangeShapeType="1"/>
              </p:cNvSpPr>
              <p:nvPr/>
            </p:nvSpPr>
            <p:spPr bwMode="auto">
              <a:xfrm flipH="1">
                <a:off x="3577" y="2697"/>
                <a:ext cx="56" cy="0"/>
              </a:xfrm>
              <a:prstGeom prst="line">
                <a:avLst/>
              </a:prstGeom>
              <a:noFill/>
              <a:ln w="12700">
                <a:solidFill>
                  <a:srgbClr val="000000"/>
                </a:solidFill>
                <a:round/>
                <a:headEnd/>
                <a:tailEnd/>
              </a:ln>
              <a:effectLst/>
            </p:spPr>
            <p:txBody>
              <a:bodyPr wrap="none" anchor="ctr"/>
              <a:lstStyle/>
              <a:p>
                <a:endParaRPr lang="en-US" sz="2400"/>
              </a:p>
            </p:txBody>
          </p:sp>
          <p:sp>
            <p:nvSpPr>
              <p:cNvPr id="67664" name="Line 80"/>
              <p:cNvSpPr>
                <a:spLocks noChangeShapeType="1"/>
              </p:cNvSpPr>
              <p:nvPr/>
            </p:nvSpPr>
            <p:spPr bwMode="auto">
              <a:xfrm flipH="1">
                <a:off x="3577" y="2788"/>
                <a:ext cx="56" cy="0"/>
              </a:xfrm>
              <a:prstGeom prst="line">
                <a:avLst/>
              </a:prstGeom>
              <a:noFill/>
              <a:ln w="12700">
                <a:solidFill>
                  <a:srgbClr val="000000"/>
                </a:solidFill>
                <a:round/>
                <a:headEnd/>
                <a:tailEnd/>
              </a:ln>
              <a:effectLst/>
            </p:spPr>
            <p:txBody>
              <a:bodyPr wrap="none" anchor="ctr"/>
              <a:lstStyle/>
              <a:p>
                <a:endParaRPr lang="en-US" sz="2400"/>
              </a:p>
            </p:txBody>
          </p:sp>
          <p:sp>
            <p:nvSpPr>
              <p:cNvPr id="67665" name="Line 81"/>
              <p:cNvSpPr>
                <a:spLocks noChangeShapeType="1"/>
              </p:cNvSpPr>
              <p:nvPr/>
            </p:nvSpPr>
            <p:spPr bwMode="auto">
              <a:xfrm flipH="1">
                <a:off x="3577" y="2879"/>
                <a:ext cx="56" cy="0"/>
              </a:xfrm>
              <a:prstGeom prst="line">
                <a:avLst/>
              </a:prstGeom>
              <a:noFill/>
              <a:ln w="12700">
                <a:solidFill>
                  <a:srgbClr val="000000"/>
                </a:solidFill>
                <a:round/>
                <a:headEnd/>
                <a:tailEnd/>
              </a:ln>
              <a:effectLst/>
            </p:spPr>
            <p:txBody>
              <a:bodyPr wrap="none" anchor="ctr"/>
              <a:lstStyle/>
              <a:p>
                <a:endParaRPr lang="en-US" sz="2400"/>
              </a:p>
            </p:txBody>
          </p:sp>
          <p:sp>
            <p:nvSpPr>
              <p:cNvPr id="67666" name="Line 82"/>
              <p:cNvSpPr>
                <a:spLocks noChangeShapeType="1"/>
              </p:cNvSpPr>
              <p:nvPr/>
            </p:nvSpPr>
            <p:spPr bwMode="auto">
              <a:xfrm flipH="1">
                <a:off x="3577" y="2966"/>
                <a:ext cx="56" cy="0"/>
              </a:xfrm>
              <a:prstGeom prst="line">
                <a:avLst/>
              </a:prstGeom>
              <a:noFill/>
              <a:ln w="12700">
                <a:solidFill>
                  <a:srgbClr val="000000"/>
                </a:solidFill>
                <a:round/>
                <a:headEnd/>
                <a:tailEnd/>
              </a:ln>
              <a:effectLst/>
            </p:spPr>
            <p:txBody>
              <a:bodyPr wrap="none" anchor="ctr"/>
              <a:lstStyle/>
              <a:p>
                <a:endParaRPr lang="en-US" sz="2400"/>
              </a:p>
            </p:txBody>
          </p:sp>
          <p:sp>
            <p:nvSpPr>
              <p:cNvPr id="67667" name="Line 83"/>
              <p:cNvSpPr>
                <a:spLocks noChangeShapeType="1"/>
              </p:cNvSpPr>
              <p:nvPr/>
            </p:nvSpPr>
            <p:spPr bwMode="auto">
              <a:xfrm flipH="1">
                <a:off x="3577" y="3057"/>
                <a:ext cx="56" cy="0"/>
              </a:xfrm>
              <a:prstGeom prst="line">
                <a:avLst/>
              </a:prstGeom>
              <a:noFill/>
              <a:ln w="12700">
                <a:solidFill>
                  <a:srgbClr val="000000"/>
                </a:solidFill>
                <a:round/>
                <a:headEnd/>
                <a:tailEnd/>
              </a:ln>
              <a:effectLst/>
            </p:spPr>
            <p:txBody>
              <a:bodyPr wrap="none" anchor="ctr"/>
              <a:lstStyle/>
              <a:p>
                <a:endParaRPr lang="en-US" sz="2400"/>
              </a:p>
            </p:txBody>
          </p:sp>
          <p:sp>
            <p:nvSpPr>
              <p:cNvPr id="67668" name="Line 84"/>
              <p:cNvSpPr>
                <a:spLocks noChangeShapeType="1"/>
              </p:cNvSpPr>
              <p:nvPr/>
            </p:nvSpPr>
            <p:spPr bwMode="auto">
              <a:xfrm flipH="1">
                <a:off x="3577" y="3148"/>
                <a:ext cx="56" cy="0"/>
              </a:xfrm>
              <a:prstGeom prst="line">
                <a:avLst/>
              </a:prstGeom>
              <a:noFill/>
              <a:ln w="12700">
                <a:solidFill>
                  <a:srgbClr val="000000"/>
                </a:solidFill>
                <a:round/>
                <a:headEnd/>
                <a:tailEnd/>
              </a:ln>
              <a:effectLst/>
            </p:spPr>
            <p:txBody>
              <a:bodyPr wrap="none" anchor="ctr"/>
              <a:lstStyle/>
              <a:p>
                <a:endParaRPr lang="en-US" sz="2400"/>
              </a:p>
            </p:txBody>
          </p:sp>
          <p:sp>
            <p:nvSpPr>
              <p:cNvPr id="67669" name="Line 85"/>
              <p:cNvSpPr>
                <a:spLocks noChangeShapeType="1"/>
              </p:cNvSpPr>
              <p:nvPr/>
            </p:nvSpPr>
            <p:spPr bwMode="auto">
              <a:xfrm>
                <a:off x="3655" y="3165"/>
                <a:ext cx="1326" cy="0"/>
              </a:xfrm>
              <a:prstGeom prst="line">
                <a:avLst/>
              </a:prstGeom>
              <a:noFill/>
              <a:ln w="12700">
                <a:solidFill>
                  <a:srgbClr val="000000"/>
                </a:solidFill>
                <a:round/>
                <a:headEnd/>
                <a:tailEnd/>
              </a:ln>
              <a:effectLst/>
            </p:spPr>
            <p:txBody>
              <a:bodyPr wrap="none" anchor="ctr"/>
              <a:lstStyle/>
              <a:p>
                <a:endParaRPr lang="en-US" sz="2400"/>
              </a:p>
            </p:txBody>
          </p:sp>
          <p:sp>
            <p:nvSpPr>
              <p:cNvPr id="67670" name="Line 86"/>
              <p:cNvSpPr>
                <a:spLocks noChangeShapeType="1"/>
              </p:cNvSpPr>
              <p:nvPr/>
            </p:nvSpPr>
            <p:spPr bwMode="auto">
              <a:xfrm flipV="1">
                <a:off x="3629" y="2211"/>
                <a:ext cx="0" cy="941"/>
              </a:xfrm>
              <a:prstGeom prst="line">
                <a:avLst/>
              </a:prstGeom>
              <a:noFill/>
              <a:ln w="12700">
                <a:solidFill>
                  <a:srgbClr val="000000"/>
                </a:solidFill>
                <a:round/>
                <a:headEnd/>
                <a:tailEnd/>
              </a:ln>
              <a:effectLst/>
            </p:spPr>
            <p:txBody>
              <a:bodyPr wrap="none" anchor="ctr"/>
              <a:lstStyle/>
              <a:p>
                <a:endParaRPr lang="en-US" sz="2400"/>
              </a:p>
            </p:txBody>
          </p:sp>
          <p:sp>
            <p:nvSpPr>
              <p:cNvPr id="67671" name="Freeform 87"/>
              <p:cNvSpPr>
                <a:spLocks/>
              </p:cNvSpPr>
              <p:nvPr/>
            </p:nvSpPr>
            <p:spPr bwMode="auto">
              <a:xfrm>
                <a:off x="3655" y="2241"/>
                <a:ext cx="1292" cy="865"/>
              </a:xfrm>
              <a:custGeom>
                <a:avLst/>
                <a:gdLst/>
                <a:ahLst/>
                <a:cxnLst>
                  <a:cxn ang="0">
                    <a:pos x="17" y="855"/>
                  </a:cxn>
                  <a:cxn ang="0">
                    <a:pos x="43" y="846"/>
                  </a:cxn>
                  <a:cxn ang="0">
                    <a:pos x="69" y="833"/>
                  </a:cxn>
                  <a:cxn ang="0">
                    <a:pos x="95" y="816"/>
                  </a:cxn>
                  <a:cxn ang="0">
                    <a:pos x="121" y="799"/>
                  </a:cxn>
                  <a:cxn ang="0">
                    <a:pos x="147" y="781"/>
                  </a:cxn>
                  <a:cxn ang="0">
                    <a:pos x="173" y="760"/>
                  </a:cxn>
                  <a:cxn ang="0">
                    <a:pos x="199" y="733"/>
                  </a:cxn>
                  <a:cxn ang="0">
                    <a:pos x="225" y="707"/>
                  </a:cxn>
                  <a:cxn ang="0">
                    <a:pos x="251" y="681"/>
                  </a:cxn>
                  <a:cxn ang="0">
                    <a:pos x="277" y="651"/>
                  </a:cxn>
                  <a:cxn ang="0">
                    <a:pos x="303" y="621"/>
                  </a:cxn>
                  <a:cxn ang="0">
                    <a:pos x="329" y="586"/>
                  </a:cxn>
                  <a:cxn ang="0">
                    <a:pos x="351" y="551"/>
                  </a:cxn>
                  <a:cxn ang="0">
                    <a:pos x="377" y="516"/>
                  </a:cxn>
                  <a:cxn ang="0">
                    <a:pos x="403" y="477"/>
                  </a:cxn>
                  <a:cxn ang="0">
                    <a:pos x="429" y="443"/>
                  </a:cxn>
                  <a:cxn ang="0">
                    <a:pos x="455" y="408"/>
                  </a:cxn>
                  <a:cxn ang="0">
                    <a:pos x="481" y="373"/>
                  </a:cxn>
                  <a:cxn ang="0">
                    <a:pos x="507" y="334"/>
                  </a:cxn>
                  <a:cxn ang="0">
                    <a:pos x="533" y="304"/>
                  </a:cxn>
                  <a:cxn ang="0">
                    <a:pos x="559" y="269"/>
                  </a:cxn>
                  <a:cxn ang="0">
                    <a:pos x="585" y="239"/>
                  </a:cxn>
                  <a:cxn ang="0">
                    <a:pos x="611" y="213"/>
                  </a:cxn>
                  <a:cxn ang="0">
                    <a:pos x="637" y="182"/>
                  </a:cxn>
                  <a:cxn ang="0">
                    <a:pos x="663" y="161"/>
                  </a:cxn>
                  <a:cxn ang="0">
                    <a:pos x="689" y="134"/>
                  </a:cxn>
                  <a:cxn ang="0">
                    <a:pos x="715" y="117"/>
                  </a:cxn>
                  <a:cxn ang="0">
                    <a:pos x="741" y="100"/>
                  </a:cxn>
                  <a:cxn ang="0">
                    <a:pos x="767" y="82"/>
                  </a:cxn>
                  <a:cxn ang="0">
                    <a:pos x="793" y="69"/>
                  </a:cxn>
                  <a:cxn ang="0">
                    <a:pos x="819" y="56"/>
                  </a:cxn>
                  <a:cxn ang="0">
                    <a:pos x="845" y="48"/>
                  </a:cxn>
                  <a:cxn ang="0">
                    <a:pos x="871" y="35"/>
                  </a:cxn>
                  <a:cxn ang="0">
                    <a:pos x="897" y="30"/>
                  </a:cxn>
                  <a:cxn ang="0">
                    <a:pos x="923" y="22"/>
                  </a:cxn>
                  <a:cxn ang="0">
                    <a:pos x="949" y="17"/>
                  </a:cxn>
                  <a:cxn ang="0">
                    <a:pos x="974" y="13"/>
                  </a:cxn>
                  <a:cxn ang="0">
                    <a:pos x="996" y="9"/>
                  </a:cxn>
                  <a:cxn ang="0">
                    <a:pos x="1022" y="9"/>
                  </a:cxn>
                  <a:cxn ang="0">
                    <a:pos x="1048" y="4"/>
                  </a:cxn>
                  <a:cxn ang="0">
                    <a:pos x="1074" y="4"/>
                  </a:cxn>
                  <a:cxn ang="0">
                    <a:pos x="1100" y="4"/>
                  </a:cxn>
                  <a:cxn ang="0">
                    <a:pos x="1126" y="0"/>
                  </a:cxn>
                  <a:cxn ang="0">
                    <a:pos x="1152" y="0"/>
                  </a:cxn>
                  <a:cxn ang="0">
                    <a:pos x="1178" y="0"/>
                  </a:cxn>
                  <a:cxn ang="0">
                    <a:pos x="1204" y="0"/>
                  </a:cxn>
                  <a:cxn ang="0">
                    <a:pos x="1230" y="0"/>
                  </a:cxn>
                  <a:cxn ang="0">
                    <a:pos x="1256" y="0"/>
                  </a:cxn>
                  <a:cxn ang="0">
                    <a:pos x="1282" y="0"/>
                  </a:cxn>
                </a:cxnLst>
                <a:rect l="0" t="0" r="r" b="b"/>
                <a:pathLst>
                  <a:path w="1292" h="865">
                    <a:moveTo>
                      <a:pt x="0" y="864"/>
                    </a:moveTo>
                    <a:lnTo>
                      <a:pt x="4" y="859"/>
                    </a:lnTo>
                    <a:lnTo>
                      <a:pt x="9" y="859"/>
                    </a:lnTo>
                    <a:lnTo>
                      <a:pt x="17" y="855"/>
                    </a:lnTo>
                    <a:lnTo>
                      <a:pt x="22" y="855"/>
                    </a:lnTo>
                    <a:lnTo>
                      <a:pt x="30" y="851"/>
                    </a:lnTo>
                    <a:lnTo>
                      <a:pt x="35" y="846"/>
                    </a:lnTo>
                    <a:lnTo>
                      <a:pt x="43" y="846"/>
                    </a:lnTo>
                    <a:lnTo>
                      <a:pt x="48" y="842"/>
                    </a:lnTo>
                    <a:lnTo>
                      <a:pt x="56" y="838"/>
                    </a:lnTo>
                    <a:lnTo>
                      <a:pt x="61" y="833"/>
                    </a:lnTo>
                    <a:lnTo>
                      <a:pt x="69" y="833"/>
                    </a:lnTo>
                    <a:lnTo>
                      <a:pt x="74" y="829"/>
                    </a:lnTo>
                    <a:lnTo>
                      <a:pt x="82" y="825"/>
                    </a:lnTo>
                    <a:lnTo>
                      <a:pt x="87" y="820"/>
                    </a:lnTo>
                    <a:lnTo>
                      <a:pt x="95" y="816"/>
                    </a:lnTo>
                    <a:lnTo>
                      <a:pt x="100" y="812"/>
                    </a:lnTo>
                    <a:lnTo>
                      <a:pt x="108" y="807"/>
                    </a:lnTo>
                    <a:lnTo>
                      <a:pt x="113" y="803"/>
                    </a:lnTo>
                    <a:lnTo>
                      <a:pt x="121" y="799"/>
                    </a:lnTo>
                    <a:lnTo>
                      <a:pt x="126" y="794"/>
                    </a:lnTo>
                    <a:lnTo>
                      <a:pt x="134" y="790"/>
                    </a:lnTo>
                    <a:lnTo>
                      <a:pt x="139" y="786"/>
                    </a:lnTo>
                    <a:lnTo>
                      <a:pt x="147" y="781"/>
                    </a:lnTo>
                    <a:lnTo>
                      <a:pt x="152" y="773"/>
                    </a:lnTo>
                    <a:lnTo>
                      <a:pt x="160" y="768"/>
                    </a:lnTo>
                    <a:lnTo>
                      <a:pt x="165" y="764"/>
                    </a:lnTo>
                    <a:lnTo>
                      <a:pt x="173" y="760"/>
                    </a:lnTo>
                    <a:lnTo>
                      <a:pt x="178" y="751"/>
                    </a:lnTo>
                    <a:lnTo>
                      <a:pt x="186" y="747"/>
                    </a:lnTo>
                    <a:lnTo>
                      <a:pt x="191" y="742"/>
                    </a:lnTo>
                    <a:lnTo>
                      <a:pt x="199" y="733"/>
                    </a:lnTo>
                    <a:lnTo>
                      <a:pt x="204" y="729"/>
                    </a:lnTo>
                    <a:lnTo>
                      <a:pt x="212" y="720"/>
                    </a:lnTo>
                    <a:lnTo>
                      <a:pt x="217" y="716"/>
                    </a:lnTo>
                    <a:lnTo>
                      <a:pt x="225" y="707"/>
                    </a:lnTo>
                    <a:lnTo>
                      <a:pt x="230" y="703"/>
                    </a:lnTo>
                    <a:lnTo>
                      <a:pt x="238" y="694"/>
                    </a:lnTo>
                    <a:lnTo>
                      <a:pt x="243" y="686"/>
                    </a:lnTo>
                    <a:lnTo>
                      <a:pt x="251" y="681"/>
                    </a:lnTo>
                    <a:lnTo>
                      <a:pt x="256" y="673"/>
                    </a:lnTo>
                    <a:lnTo>
                      <a:pt x="264" y="664"/>
                    </a:lnTo>
                    <a:lnTo>
                      <a:pt x="269" y="660"/>
                    </a:lnTo>
                    <a:lnTo>
                      <a:pt x="277" y="651"/>
                    </a:lnTo>
                    <a:lnTo>
                      <a:pt x="282" y="642"/>
                    </a:lnTo>
                    <a:lnTo>
                      <a:pt x="290" y="634"/>
                    </a:lnTo>
                    <a:lnTo>
                      <a:pt x="295" y="625"/>
                    </a:lnTo>
                    <a:lnTo>
                      <a:pt x="303" y="621"/>
                    </a:lnTo>
                    <a:lnTo>
                      <a:pt x="308" y="612"/>
                    </a:lnTo>
                    <a:lnTo>
                      <a:pt x="316" y="603"/>
                    </a:lnTo>
                    <a:lnTo>
                      <a:pt x="321" y="595"/>
                    </a:lnTo>
                    <a:lnTo>
                      <a:pt x="329" y="586"/>
                    </a:lnTo>
                    <a:lnTo>
                      <a:pt x="334" y="577"/>
                    </a:lnTo>
                    <a:lnTo>
                      <a:pt x="338" y="569"/>
                    </a:lnTo>
                    <a:lnTo>
                      <a:pt x="347" y="560"/>
                    </a:lnTo>
                    <a:lnTo>
                      <a:pt x="351" y="551"/>
                    </a:lnTo>
                    <a:lnTo>
                      <a:pt x="360" y="543"/>
                    </a:lnTo>
                    <a:lnTo>
                      <a:pt x="364" y="534"/>
                    </a:lnTo>
                    <a:lnTo>
                      <a:pt x="373" y="525"/>
                    </a:lnTo>
                    <a:lnTo>
                      <a:pt x="377" y="516"/>
                    </a:lnTo>
                    <a:lnTo>
                      <a:pt x="385" y="508"/>
                    </a:lnTo>
                    <a:lnTo>
                      <a:pt x="390" y="499"/>
                    </a:lnTo>
                    <a:lnTo>
                      <a:pt x="398" y="490"/>
                    </a:lnTo>
                    <a:lnTo>
                      <a:pt x="403" y="477"/>
                    </a:lnTo>
                    <a:lnTo>
                      <a:pt x="411" y="469"/>
                    </a:lnTo>
                    <a:lnTo>
                      <a:pt x="416" y="460"/>
                    </a:lnTo>
                    <a:lnTo>
                      <a:pt x="424" y="451"/>
                    </a:lnTo>
                    <a:lnTo>
                      <a:pt x="429" y="443"/>
                    </a:lnTo>
                    <a:lnTo>
                      <a:pt x="437" y="434"/>
                    </a:lnTo>
                    <a:lnTo>
                      <a:pt x="442" y="425"/>
                    </a:lnTo>
                    <a:lnTo>
                      <a:pt x="450" y="417"/>
                    </a:lnTo>
                    <a:lnTo>
                      <a:pt x="455" y="408"/>
                    </a:lnTo>
                    <a:lnTo>
                      <a:pt x="463" y="399"/>
                    </a:lnTo>
                    <a:lnTo>
                      <a:pt x="468" y="391"/>
                    </a:lnTo>
                    <a:lnTo>
                      <a:pt x="476" y="382"/>
                    </a:lnTo>
                    <a:lnTo>
                      <a:pt x="481" y="373"/>
                    </a:lnTo>
                    <a:lnTo>
                      <a:pt x="489" y="360"/>
                    </a:lnTo>
                    <a:lnTo>
                      <a:pt x="494" y="352"/>
                    </a:lnTo>
                    <a:lnTo>
                      <a:pt x="502" y="343"/>
                    </a:lnTo>
                    <a:lnTo>
                      <a:pt x="507" y="334"/>
                    </a:lnTo>
                    <a:lnTo>
                      <a:pt x="515" y="325"/>
                    </a:lnTo>
                    <a:lnTo>
                      <a:pt x="520" y="321"/>
                    </a:lnTo>
                    <a:lnTo>
                      <a:pt x="528" y="312"/>
                    </a:lnTo>
                    <a:lnTo>
                      <a:pt x="533" y="304"/>
                    </a:lnTo>
                    <a:lnTo>
                      <a:pt x="541" y="295"/>
                    </a:lnTo>
                    <a:lnTo>
                      <a:pt x="546" y="286"/>
                    </a:lnTo>
                    <a:lnTo>
                      <a:pt x="554" y="278"/>
                    </a:lnTo>
                    <a:lnTo>
                      <a:pt x="559" y="269"/>
                    </a:lnTo>
                    <a:lnTo>
                      <a:pt x="567" y="260"/>
                    </a:lnTo>
                    <a:lnTo>
                      <a:pt x="572" y="256"/>
                    </a:lnTo>
                    <a:lnTo>
                      <a:pt x="580" y="247"/>
                    </a:lnTo>
                    <a:lnTo>
                      <a:pt x="585" y="239"/>
                    </a:lnTo>
                    <a:lnTo>
                      <a:pt x="593" y="230"/>
                    </a:lnTo>
                    <a:lnTo>
                      <a:pt x="598" y="226"/>
                    </a:lnTo>
                    <a:lnTo>
                      <a:pt x="606" y="217"/>
                    </a:lnTo>
                    <a:lnTo>
                      <a:pt x="611" y="213"/>
                    </a:lnTo>
                    <a:lnTo>
                      <a:pt x="619" y="204"/>
                    </a:lnTo>
                    <a:lnTo>
                      <a:pt x="624" y="195"/>
                    </a:lnTo>
                    <a:lnTo>
                      <a:pt x="632" y="191"/>
                    </a:lnTo>
                    <a:lnTo>
                      <a:pt x="637" y="182"/>
                    </a:lnTo>
                    <a:lnTo>
                      <a:pt x="645" y="178"/>
                    </a:lnTo>
                    <a:lnTo>
                      <a:pt x="650" y="169"/>
                    </a:lnTo>
                    <a:lnTo>
                      <a:pt x="658" y="165"/>
                    </a:lnTo>
                    <a:lnTo>
                      <a:pt x="663" y="161"/>
                    </a:lnTo>
                    <a:lnTo>
                      <a:pt x="667" y="152"/>
                    </a:lnTo>
                    <a:lnTo>
                      <a:pt x="676" y="148"/>
                    </a:lnTo>
                    <a:lnTo>
                      <a:pt x="680" y="143"/>
                    </a:lnTo>
                    <a:lnTo>
                      <a:pt x="689" y="134"/>
                    </a:lnTo>
                    <a:lnTo>
                      <a:pt x="693" y="130"/>
                    </a:lnTo>
                    <a:lnTo>
                      <a:pt x="702" y="126"/>
                    </a:lnTo>
                    <a:lnTo>
                      <a:pt x="706" y="121"/>
                    </a:lnTo>
                    <a:lnTo>
                      <a:pt x="715" y="117"/>
                    </a:lnTo>
                    <a:lnTo>
                      <a:pt x="719" y="113"/>
                    </a:lnTo>
                    <a:lnTo>
                      <a:pt x="728" y="108"/>
                    </a:lnTo>
                    <a:lnTo>
                      <a:pt x="732" y="104"/>
                    </a:lnTo>
                    <a:lnTo>
                      <a:pt x="741" y="100"/>
                    </a:lnTo>
                    <a:lnTo>
                      <a:pt x="745" y="95"/>
                    </a:lnTo>
                    <a:lnTo>
                      <a:pt x="754" y="91"/>
                    </a:lnTo>
                    <a:lnTo>
                      <a:pt x="758" y="87"/>
                    </a:lnTo>
                    <a:lnTo>
                      <a:pt x="767" y="82"/>
                    </a:lnTo>
                    <a:lnTo>
                      <a:pt x="771" y="78"/>
                    </a:lnTo>
                    <a:lnTo>
                      <a:pt x="780" y="74"/>
                    </a:lnTo>
                    <a:lnTo>
                      <a:pt x="784" y="69"/>
                    </a:lnTo>
                    <a:lnTo>
                      <a:pt x="793" y="69"/>
                    </a:lnTo>
                    <a:lnTo>
                      <a:pt x="797" y="65"/>
                    </a:lnTo>
                    <a:lnTo>
                      <a:pt x="806" y="61"/>
                    </a:lnTo>
                    <a:lnTo>
                      <a:pt x="810" y="61"/>
                    </a:lnTo>
                    <a:lnTo>
                      <a:pt x="819" y="56"/>
                    </a:lnTo>
                    <a:lnTo>
                      <a:pt x="823" y="52"/>
                    </a:lnTo>
                    <a:lnTo>
                      <a:pt x="832" y="52"/>
                    </a:lnTo>
                    <a:lnTo>
                      <a:pt x="836" y="48"/>
                    </a:lnTo>
                    <a:lnTo>
                      <a:pt x="845" y="48"/>
                    </a:lnTo>
                    <a:lnTo>
                      <a:pt x="849" y="43"/>
                    </a:lnTo>
                    <a:lnTo>
                      <a:pt x="858" y="39"/>
                    </a:lnTo>
                    <a:lnTo>
                      <a:pt x="862" y="39"/>
                    </a:lnTo>
                    <a:lnTo>
                      <a:pt x="871" y="35"/>
                    </a:lnTo>
                    <a:lnTo>
                      <a:pt x="875" y="35"/>
                    </a:lnTo>
                    <a:lnTo>
                      <a:pt x="884" y="35"/>
                    </a:lnTo>
                    <a:lnTo>
                      <a:pt x="888" y="30"/>
                    </a:lnTo>
                    <a:lnTo>
                      <a:pt x="897" y="30"/>
                    </a:lnTo>
                    <a:lnTo>
                      <a:pt x="901" y="26"/>
                    </a:lnTo>
                    <a:lnTo>
                      <a:pt x="910" y="26"/>
                    </a:lnTo>
                    <a:lnTo>
                      <a:pt x="914" y="26"/>
                    </a:lnTo>
                    <a:lnTo>
                      <a:pt x="923" y="22"/>
                    </a:lnTo>
                    <a:lnTo>
                      <a:pt x="927" y="22"/>
                    </a:lnTo>
                    <a:lnTo>
                      <a:pt x="936" y="22"/>
                    </a:lnTo>
                    <a:lnTo>
                      <a:pt x="940" y="17"/>
                    </a:lnTo>
                    <a:lnTo>
                      <a:pt x="949" y="17"/>
                    </a:lnTo>
                    <a:lnTo>
                      <a:pt x="953" y="17"/>
                    </a:lnTo>
                    <a:lnTo>
                      <a:pt x="961" y="17"/>
                    </a:lnTo>
                    <a:lnTo>
                      <a:pt x="966" y="13"/>
                    </a:lnTo>
                    <a:lnTo>
                      <a:pt x="974" y="13"/>
                    </a:lnTo>
                    <a:lnTo>
                      <a:pt x="979" y="13"/>
                    </a:lnTo>
                    <a:lnTo>
                      <a:pt x="987" y="13"/>
                    </a:lnTo>
                    <a:lnTo>
                      <a:pt x="992" y="13"/>
                    </a:lnTo>
                    <a:lnTo>
                      <a:pt x="996" y="9"/>
                    </a:lnTo>
                    <a:lnTo>
                      <a:pt x="1005" y="9"/>
                    </a:lnTo>
                    <a:lnTo>
                      <a:pt x="1009" y="9"/>
                    </a:lnTo>
                    <a:lnTo>
                      <a:pt x="1018" y="9"/>
                    </a:lnTo>
                    <a:lnTo>
                      <a:pt x="1022" y="9"/>
                    </a:lnTo>
                    <a:lnTo>
                      <a:pt x="1031" y="9"/>
                    </a:lnTo>
                    <a:lnTo>
                      <a:pt x="1035" y="9"/>
                    </a:lnTo>
                    <a:lnTo>
                      <a:pt x="1044" y="4"/>
                    </a:lnTo>
                    <a:lnTo>
                      <a:pt x="1048" y="4"/>
                    </a:lnTo>
                    <a:lnTo>
                      <a:pt x="1057" y="4"/>
                    </a:lnTo>
                    <a:lnTo>
                      <a:pt x="1061" y="4"/>
                    </a:lnTo>
                    <a:lnTo>
                      <a:pt x="1070" y="4"/>
                    </a:lnTo>
                    <a:lnTo>
                      <a:pt x="1074" y="4"/>
                    </a:lnTo>
                    <a:lnTo>
                      <a:pt x="1083" y="4"/>
                    </a:lnTo>
                    <a:lnTo>
                      <a:pt x="1087" y="4"/>
                    </a:lnTo>
                    <a:lnTo>
                      <a:pt x="1096" y="4"/>
                    </a:lnTo>
                    <a:lnTo>
                      <a:pt x="1100" y="4"/>
                    </a:lnTo>
                    <a:lnTo>
                      <a:pt x="1109" y="4"/>
                    </a:lnTo>
                    <a:lnTo>
                      <a:pt x="1113" y="0"/>
                    </a:lnTo>
                    <a:lnTo>
                      <a:pt x="1122" y="0"/>
                    </a:lnTo>
                    <a:lnTo>
                      <a:pt x="1126" y="0"/>
                    </a:lnTo>
                    <a:lnTo>
                      <a:pt x="1135" y="0"/>
                    </a:lnTo>
                    <a:lnTo>
                      <a:pt x="1139" y="0"/>
                    </a:lnTo>
                    <a:lnTo>
                      <a:pt x="1148" y="0"/>
                    </a:lnTo>
                    <a:lnTo>
                      <a:pt x="1152" y="0"/>
                    </a:lnTo>
                    <a:lnTo>
                      <a:pt x="1161" y="0"/>
                    </a:lnTo>
                    <a:lnTo>
                      <a:pt x="1165" y="0"/>
                    </a:lnTo>
                    <a:lnTo>
                      <a:pt x="1174" y="0"/>
                    </a:lnTo>
                    <a:lnTo>
                      <a:pt x="1178" y="0"/>
                    </a:lnTo>
                    <a:lnTo>
                      <a:pt x="1187" y="0"/>
                    </a:lnTo>
                    <a:lnTo>
                      <a:pt x="1191" y="0"/>
                    </a:lnTo>
                    <a:lnTo>
                      <a:pt x="1200" y="0"/>
                    </a:lnTo>
                    <a:lnTo>
                      <a:pt x="1204" y="0"/>
                    </a:lnTo>
                    <a:lnTo>
                      <a:pt x="1213" y="0"/>
                    </a:lnTo>
                    <a:lnTo>
                      <a:pt x="1217" y="0"/>
                    </a:lnTo>
                    <a:lnTo>
                      <a:pt x="1226" y="0"/>
                    </a:lnTo>
                    <a:lnTo>
                      <a:pt x="1230" y="0"/>
                    </a:lnTo>
                    <a:lnTo>
                      <a:pt x="1239" y="0"/>
                    </a:lnTo>
                    <a:lnTo>
                      <a:pt x="1243" y="0"/>
                    </a:lnTo>
                    <a:lnTo>
                      <a:pt x="1252" y="0"/>
                    </a:lnTo>
                    <a:lnTo>
                      <a:pt x="1256" y="0"/>
                    </a:lnTo>
                    <a:lnTo>
                      <a:pt x="1265" y="0"/>
                    </a:lnTo>
                    <a:lnTo>
                      <a:pt x="1269" y="0"/>
                    </a:lnTo>
                    <a:lnTo>
                      <a:pt x="1278" y="0"/>
                    </a:lnTo>
                    <a:lnTo>
                      <a:pt x="1282" y="0"/>
                    </a:lnTo>
                    <a:lnTo>
                      <a:pt x="1291" y="0"/>
                    </a:lnTo>
                  </a:path>
                </a:pathLst>
              </a:custGeom>
              <a:noFill/>
              <a:ln w="12700" cap="rnd" cmpd="sng">
                <a:solidFill>
                  <a:srgbClr val="000000"/>
                </a:solidFill>
                <a:prstDash val="solid"/>
                <a:round/>
                <a:headEnd type="none" w="med" len="med"/>
                <a:tailEnd type="none" w="med" len="med"/>
              </a:ln>
              <a:effectLst/>
            </p:spPr>
            <p:txBody>
              <a:bodyPr/>
              <a:lstStyle/>
              <a:p>
                <a:endParaRPr lang="en-US" sz="2400"/>
              </a:p>
            </p:txBody>
          </p:sp>
          <p:sp>
            <p:nvSpPr>
              <p:cNvPr id="67672" name="Rectangle 88"/>
              <p:cNvSpPr>
                <a:spLocks noChangeArrowheads="1"/>
              </p:cNvSpPr>
              <p:nvPr/>
            </p:nvSpPr>
            <p:spPr bwMode="auto">
              <a:xfrm>
                <a:off x="3480" y="1943"/>
                <a:ext cx="17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P</a:t>
                </a:r>
              </a:p>
            </p:txBody>
          </p:sp>
          <p:sp>
            <p:nvSpPr>
              <p:cNvPr id="67673" name="Rectangle 89"/>
              <p:cNvSpPr>
                <a:spLocks noChangeArrowheads="1"/>
              </p:cNvSpPr>
              <p:nvPr/>
            </p:nvSpPr>
            <p:spPr bwMode="auto">
              <a:xfrm>
                <a:off x="3536"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o</a:t>
                </a:r>
              </a:p>
            </p:txBody>
          </p:sp>
          <p:sp>
            <p:nvSpPr>
              <p:cNvPr id="67674" name="Rectangle 90"/>
              <p:cNvSpPr>
                <a:spLocks noChangeArrowheads="1"/>
              </p:cNvSpPr>
              <p:nvPr/>
            </p:nvSpPr>
            <p:spPr bwMode="auto">
              <a:xfrm>
                <a:off x="3584" y="1943"/>
                <a:ext cx="201"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w</a:t>
                </a:r>
              </a:p>
            </p:txBody>
          </p:sp>
          <p:sp>
            <p:nvSpPr>
              <p:cNvPr id="67675" name="Rectangle 91"/>
              <p:cNvSpPr>
                <a:spLocks noChangeArrowheads="1"/>
              </p:cNvSpPr>
              <p:nvPr/>
            </p:nvSpPr>
            <p:spPr bwMode="auto">
              <a:xfrm>
                <a:off x="3640" y="1943"/>
                <a:ext cx="164"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e</a:t>
                </a:r>
              </a:p>
            </p:txBody>
          </p:sp>
          <p:sp>
            <p:nvSpPr>
              <p:cNvPr id="67676" name="Rectangle 92"/>
              <p:cNvSpPr>
                <a:spLocks noChangeArrowheads="1"/>
              </p:cNvSpPr>
              <p:nvPr/>
            </p:nvSpPr>
            <p:spPr bwMode="auto">
              <a:xfrm>
                <a:off x="3688" y="1943"/>
                <a:ext cx="150"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r</a:t>
                </a:r>
              </a:p>
            </p:txBody>
          </p:sp>
          <p:sp>
            <p:nvSpPr>
              <p:cNvPr id="67677" name="Rectangle 93"/>
              <p:cNvSpPr>
                <a:spLocks noChangeArrowheads="1"/>
              </p:cNvSpPr>
              <p:nvPr/>
            </p:nvSpPr>
            <p:spPr bwMode="auto">
              <a:xfrm>
                <a:off x="3714"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678" name="Rectangle 94"/>
              <p:cNvSpPr>
                <a:spLocks noChangeArrowheads="1"/>
              </p:cNvSpPr>
              <p:nvPr/>
            </p:nvSpPr>
            <p:spPr bwMode="auto">
              <a:xfrm>
                <a:off x="3736"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o</a:t>
                </a:r>
              </a:p>
            </p:txBody>
          </p:sp>
          <p:sp>
            <p:nvSpPr>
              <p:cNvPr id="67679" name="Rectangle 95"/>
              <p:cNvSpPr>
                <a:spLocks noChangeArrowheads="1"/>
              </p:cNvSpPr>
              <p:nvPr/>
            </p:nvSpPr>
            <p:spPr bwMode="auto">
              <a:xfrm>
                <a:off x="3783" y="1943"/>
                <a:ext cx="150"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f</a:t>
                </a:r>
              </a:p>
            </p:txBody>
          </p:sp>
          <p:sp>
            <p:nvSpPr>
              <p:cNvPr id="67680" name="Rectangle 96"/>
              <p:cNvSpPr>
                <a:spLocks noChangeArrowheads="1"/>
              </p:cNvSpPr>
              <p:nvPr/>
            </p:nvSpPr>
            <p:spPr bwMode="auto">
              <a:xfrm>
                <a:off x="3809"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681" name="Rectangle 97"/>
              <p:cNvSpPr>
                <a:spLocks noChangeArrowheads="1"/>
              </p:cNvSpPr>
              <p:nvPr/>
            </p:nvSpPr>
            <p:spPr bwMode="auto">
              <a:xfrm>
                <a:off x="3829" y="1943"/>
                <a:ext cx="164"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a:t>
                </a:r>
              </a:p>
            </p:txBody>
          </p:sp>
          <p:sp>
            <p:nvSpPr>
              <p:cNvPr id="67682" name="Rectangle 98"/>
              <p:cNvSpPr>
                <a:spLocks noChangeArrowheads="1"/>
              </p:cNvSpPr>
              <p:nvPr/>
            </p:nvSpPr>
            <p:spPr bwMode="auto">
              <a:xfrm>
                <a:off x="3874"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683" name="Rectangle 99"/>
              <p:cNvSpPr>
                <a:spLocks noChangeArrowheads="1"/>
              </p:cNvSpPr>
              <p:nvPr/>
            </p:nvSpPr>
            <p:spPr bwMode="auto">
              <a:xfrm>
                <a:off x="3895" y="1943"/>
                <a:ext cx="201"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O</a:t>
                </a:r>
              </a:p>
            </p:txBody>
          </p:sp>
          <p:sp>
            <p:nvSpPr>
              <p:cNvPr id="67684" name="Rectangle 100"/>
              <p:cNvSpPr>
                <a:spLocks noChangeArrowheads="1"/>
              </p:cNvSpPr>
              <p:nvPr/>
            </p:nvSpPr>
            <p:spPr bwMode="auto">
              <a:xfrm>
                <a:off x="3961"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n</a:t>
                </a:r>
              </a:p>
            </p:txBody>
          </p:sp>
          <p:sp>
            <p:nvSpPr>
              <p:cNvPr id="67685" name="Rectangle 101"/>
              <p:cNvSpPr>
                <a:spLocks noChangeArrowheads="1"/>
              </p:cNvSpPr>
              <p:nvPr/>
            </p:nvSpPr>
            <p:spPr bwMode="auto">
              <a:xfrm>
                <a:off x="4004" y="1943"/>
                <a:ext cx="164"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e</a:t>
                </a:r>
              </a:p>
            </p:txBody>
          </p:sp>
          <p:sp>
            <p:nvSpPr>
              <p:cNvPr id="67686" name="Rectangle 102"/>
              <p:cNvSpPr>
                <a:spLocks noChangeArrowheads="1"/>
              </p:cNvSpPr>
              <p:nvPr/>
            </p:nvSpPr>
            <p:spPr bwMode="auto">
              <a:xfrm>
                <a:off x="4052" y="1943"/>
                <a:ext cx="150"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t>
                </a:r>
              </a:p>
            </p:txBody>
          </p:sp>
          <p:sp>
            <p:nvSpPr>
              <p:cNvPr id="67687" name="Rectangle 103"/>
              <p:cNvSpPr>
                <a:spLocks noChangeArrowheads="1"/>
              </p:cNvSpPr>
              <p:nvPr/>
            </p:nvSpPr>
            <p:spPr bwMode="auto">
              <a:xfrm>
                <a:off x="4077" y="1943"/>
                <a:ext cx="187"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T</a:t>
                </a:r>
              </a:p>
            </p:txBody>
          </p:sp>
          <p:sp>
            <p:nvSpPr>
              <p:cNvPr id="67688" name="Rectangle 104"/>
              <p:cNvSpPr>
                <a:spLocks noChangeArrowheads="1"/>
              </p:cNvSpPr>
              <p:nvPr/>
            </p:nvSpPr>
            <p:spPr bwMode="auto">
              <a:xfrm>
                <a:off x="4130" y="1943"/>
                <a:ext cx="164"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a:t>
                </a:r>
              </a:p>
            </p:txBody>
          </p:sp>
          <p:sp>
            <p:nvSpPr>
              <p:cNvPr id="67689" name="Rectangle 105"/>
              <p:cNvSpPr>
                <a:spLocks noChangeArrowheads="1"/>
              </p:cNvSpPr>
              <p:nvPr/>
            </p:nvSpPr>
            <p:spPr bwMode="auto">
              <a:xfrm>
                <a:off x="4172" y="1943"/>
                <a:ext cx="14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i</a:t>
                </a:r>
              </a:p>
            </p:txBody>
          </p:sp>
          <p:sp>
            <p:nvSpPr>
              <p:cNvPr id="67690" name="Rectangle 106"/>
              <p:cNvSpPr>
                <a:spLocks noChangeArrowheads="1"/>
              </p:cNvSpPr>
              <p:nvPr/>
            </p:nvSpPr>
            <p:spPr bwMode="auto">
              <a:xfrm>
                <a:off x="4190" y="1943"/>
                <a:ext cx="14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l</a:t>
                </a:r>
              </a:p>
            </p:txBody>
          </p:sp>
          <p:sp>
            <p:nvSpPr>
              <p:cNvPr id="67691" name="Rectangle 107"/>
              <p:cNvSpPr>
                <a:spLocks noChangeArrowheads="1"/>
              </p:cNvSpPr>
              <p:nvPr/>
            </p:nvSpPr>
            <p:spPr bwMode="auto">
              <a:xfrm>
                <a:off x="4206" y="1943"/>
                <a:ext cx="164"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e</a:t>
                </a:r>
              </a:p>
            </p:txBody>
          </p:sp>
          <p:sp>
            <p:nvSpPr>
              <p:cNvPr id="67692" name="Rectangle 108"/>
              <p:cNvSpPr>
                <a:spLocks noChangeArrowheads="1"/>
              </p:cNvSpPr>
              <p:nvPr/>
            </p:nvSpPr>
            <p:spPr bwMode="auto">
              <a:xfrm>
                <a:off x="4254"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d</a:t>
                </a:r>
              </a:p>
            </p:txBody>
          </p:sp>
          <p:sp>
            <p:nvSpPr>
              <p:cNvPr id="67693" name="Rectangle 109"/>
              <p:cNvSpPr>
                <a:spLocks noChangeArrowheads="1"/>
              </p:cNvSpPr>
              <p:nvPr/>
            </p:nvSpPr>
            <p:spPr bwMode="auto">
              <a:xfrm>
                <a:off x="4303"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694" name="Rectangle 110"/>
              <p:cNvSpPr>
                <a:spLocks noChangeArrowheads="1"/>
              </p:cNvSpPr>
              <p:nvPr/>
            </p:nvSpPr>
            <p:spPr bwMode="auto">
              <a:xfrm>
                <a:off x="4325" y="1943"/>
                <a:ext cx="187"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T</a:t>
                </a:r>
              </a:p>
            </p:txBody>
          </p:sp>
          <p:sp>
            <p:nvSpPr>
              <p:cNvPr id="67695" name="Rectangle 111"/>
              <p:cNvSpPr>
                <a:spLocks noChangeArrowheads="1"/>
              </p:cNvSpPr>
              <p:nvPr/>
            </p:nvSpPr>
            <p:spPr bwMode="auto">
              <a:xfrm>
                <a:off x="4376" y="1943"/>
                <a:ext cx="164"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e</a:t>
                </a:r>
              </a:p>
            </p:txBody>
          </p:sp>
          <p:sp>
            <p:nvSpPr>
              <p:cNvPr id="67696" name="Rectangle 112"/>
              <p:cNvSpPr>
                <a:spLocks noChangeArrowheads="1"/>
              </p:cNvSpPr>
              <p:nvPr/>
            </p:nvSpPr>
            <p:spPr bwMode="auto">
              <a:xfrm>
                <a:off x="4422" y="1943"/>
                <a:ext cx="157"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s</a:t>
                </a:r>
              </a:p>
            </p:txBody>
          </p:sp>
          <p:sp>
            <p:nvSpPr>
              <p:cNvPr id="67697" name="Rectangle 113"/>
              <p:cNvSpPr>
                <a:spLocks noChangeArrowheads="1"/>
              </p:cNvSpPr>
              <p:nvPr/>
            </p:nvSpPr>
            <p:spPr bwMode="auto">
              <a:xfrm>
                <a:off x="4468" y="1943"/>
                <a:ext cx="14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t</a:t>
                </a:r>
              </a:p>
            </p:txBody>
          </p:sp>
          <p:sp>
            <p:nvSpPr>
              <p:cNvPr id="67698" name="Rectangle 114"/>
              <p:cNvSpPr>
                <a:spLocks noChangeArrowheads="1"/>
              </p:cNvSpPr>
              <p:nvPr/>
            </p:nvSpPr>
            <p:spPr bwMode="auto">
              <a:xfrm>
                <a:off x="4489" y="1943"/>
                <a:ext cx="14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t>
                </a:r>
              </a:p>
            </p:txBody>
          </p:sp>
          <p:sp>
            <p:nvSpPr>
              <p:cNvPr id="67699" name="Rectangle 115"/>
              <p:cNvSpPr>
                <a:spLocks noChangeArrowheads="1"/>
              </p:cNvSpPr>
              <p:nvPr/>
            </p:nvSpPr>
            <p:spPr bwMode="auto">
              <a:xfrm>
                <a:off x="4511"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700" name="Rectangle 116"/>
              <p:cNvSpPr>
                <a:spLocks noChangeArrowheads="1"/>
              </p:cNvSpPr>
              <p:nvPr/>
            </p:nvSpPr>
            <p:spPr bwMode="auto">
              <a:xfrm>
                <a:off x="4532" y="1943"/>
                <a:ext cx="18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latin typeface="Symbol" pitchFamily="18" charset="2"/>
                  </a:rPr>
                  <a:t></a:t>
                </a:r>
              </a:p>
            </p:txBody>
          </p:sp>
          <p:sp>
            <p:nvSpPr>
              <p:cNvPr id="67701" name="Rectangle 117"/>
              <p:cNvSpPr>
                <a:spLocks noChangeArrowheads="1"/>
              </p:cNvSpPr>
              <p:nvPr/>
            </p:nvSpPr>
            <p:spPr bwMode="auto">
              <a:xfrm>
                <a:off x="4601" y="1943"/>
                <a:ext cx="247"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702" name="Rectangle 118"/>
              <p:cNvSpPr>
                <a:spLocks noChangeArrowheads="1"/>
              </p:cNvSpPr>
              <p:nvPr/>
            </p:nvSpPr>
            <p:spPr bwMode="auto">
              <a:xfrm>
                <a:off x="4648"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6</a:t>
                </a:r>
              </a:p>
            </p:txBody>
          </p:sp>
          <p:sp>
            <p:nvSpPr>
              <p:cNvPr id="67703" name="Rectangle 119"/>
              <p:cNvSpPr>
                <a:spLocks noChangeArrowheads="1"/>
              </p:cNvSpPr>
              <p:nvPr/>
            </p:nvSpPr>
            <p:spPr bwMode="auto">
              <a:xfrm>
                <a:off x="4697"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0</a:t>
                </a:r>
              </a:p>
            </p:txBody>
          </p:sp>
          <p:sp>
            <p:nvSpPr>
              <p:cNvPr id="67704" name="Rectangle 120"/>
              <p:cNvSpPr>
                <a:spLocks noChangeArrowheads="1"/>
              </p:cNvSpPr>
              <p:nvPr/>
            </p:nvSpPr>
            <p:spPr bwMode="auto">
              <a:xfrm>
                <a:off x="4745"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t>
                </a:r>
              </a:p>
            </p:txBody>
          </p:sp>
          <p:sp>
            <p:nvSpPr>
              <p:cNvPr id="67705" name="Rectangle 121"/>
              <p:cNvSpPr>
                <a:spLocks noChangeArrowheads="1"/>
              </p:cNvSpPr>
              <p:nvPr/>
            </p:nvSpPr>
            <p:spPr bwMode="auto">
              <a:xfrm>
                <a:off x="4767"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 </a:t>
                </a:r>
              </a:p>
            </p:txBody>
          </p:sp>
          <p:sp>
            <p:nvSpPr>
              <p:cNvPr id="67706" name="Rectangle 122"/>
              <p:cNvSpPr>
                <a:spLocks noChangeArrowheads="1"/>
              </p:cNvSpPr>
              <p:nvPr/>
            </p:nvSpPr>
            <p:spPr bwMode="auto">
              <a:xfrm>
                <a:off x="4787" y="1943"/>
                <a:ext cx="18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latin typeface="Symbol" pitchFamily="18" charset="2"/>
                  </a:rPr>
                  <a:t></a:t>
                </a:r>
              </a:p>
            </p:txBody>
          </p:sp>
          <p:sp>
            <p:nvSpPr>
              <p:cNvPr id="67707" name="Rectangle 123"/>
              <p:cNvSpPr>
                <a:spLocks noChangeArrowheads="1"/>
              </p:cNvSpPr>
              <p:nvPr/>
            </p:nvSpPr>
            <p:spPr bwMode="auto">
              <a:xfrm>
                <a:off x="4830" y="1943"/>
                <a:ext cx="180"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t>
                </a:r>
              </a:p>
            </p:txBody>
          </p:sp>
          <p:sp>
            <p:nvSpPr>
              <p:cNvPr id="67708" name="Rectangle 124"/>
              <p:cNvSpPr>
                <a:spLocks noChangeArrowheads="1"/>
              </p:cNvSpPr>
              <p:nvPr/>
            </p:nvSpPr>
            <p:spPr bwMode="auto">
              <a:xfrm>
                <a:off x="4878"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0</a:t>
                </a:r>
              </a:p>
            </p:txBody>
          </p:sp>
          <p:sp>
            <p:nvSpPr>
              <p:cNvPr id="67709" name="Rectangle 125"/>
              <p:cNvSpPr>
                <a:spLocks noChangeArrowheads="1"/>
              </p:cNvSpPr>
              <p:nvPr/>
            </p:nvSpPr>
            <p:spPr bwMode="auto">
              <a:xfrm>
                <a:off x="4926" y="1943"/>
                <a:ext cx="139"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a:t>
                </a:r>
              </a:p>
            </p:txBody>
          </p:sp>
          <p:sp>
            <p:nvSpPr>
              <p:cNvPr id="67710" name="Rectangle 126"/>
              <p:cNvSpPr>
                <a:spLocks noChangeArrowheads="1"/>
              </p:cNvSpPr>
              <p:nvPr/>
            </p:nvSpPr>
            <p:spPr bwMode="auto">
              <a:xfrm>
                <a:off x="4948"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0</a:t>
                </a:r>
              </a:p>
            </p:txBody>
          </p:sp>
          <p:sp>
            <p:nvSpPr>
              <p:cNvPr id="67711" name="Rectangle 127"/>
              <p:cNvSpPr>
                <a:spLocks noChangeArrowheads="1"/>
              </p:cNvSpPr>
              <p:nvPr/>
            </p:nvSpPr>
            <p:spPr bwMode="auto">
              <a:xfrm>
                <a:off x="4995" y="1943"/>
                <a:ext cx="17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5</a:t>
                </a:r>
              </a:p>
            </p:txBody>
          </p:sp>
          <p:sp>
            <p:nvSpPr>
              <p:cNvPr id="67712" name="Rectangle 128"/>
              <p:cNvSpPr>
                <a:spLocks noChangeArrowheads="1"/>
              </p:cNvSpPr>
              <p:nvPr/>
            </p:nvSpPr>
            <p:spPr bwMode="auto">
              <a:xfrm>
                <a:off x="5034" y="3129"/>
                <a:ext cx="182" cy="198"/>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latin typeface="Symbol" pitchFamily="18" charset="2"/>
                  </a:rPr>
                  <a:t></a:t>
                </a:r>
              </a:p>
            </p:txBody>
          </p:sp>
          <p:sp>
            <p:nvSpPr>
              <p:cNvPr id="67713" name="Rectangle 129"/>
              <p:cNvSpPr>
                <a:spLocks noChangeArrowheads="1"/>
              </p:cNvSpPr>
              <p:nvPr/>
            </p:nvSpPr>
            <p:spPr bwMode="auto">
              <a:xfrm rot="16200000">
                <a:off x="3138" y="2466"/>
                <a:ext cx="418" cy="211"/>
              </a:xfrm>
              <a:prstGeom prst="rect">
                <a:avLst/>
              </a:prstGeom>
              <a:noFill/>
              <a:ln w="12700">
                <a:noFill/>
                <a:miter lim="800000"/>
                <a:headEnd/>
                <a:tailEnd/>
              </a:ln>
              <a:effectLst/>
            </p:spPr>
            <p:txBody>
              <a:bodyPr wrap="none" lIns="90488" tIns="44450" rIns="90488" bIns="44450">
                <a:spAutoFit/>
              </a:bodyPr>
              <a:lstStyle/>
              <a:p>
                <a:pPr eaLnBrk="0" hangingPunct="0"/>
                <a:r>
                  <a:rPr lang="en-US" baseline="0">
                    <a:solidFill>
                      <a:srgbClr val="000000"/>
                    </a:solidFill>
                  </a:rPr>
                  <a:t>Power</a:t>
                </a:r>
              </a:p>
            </p:txBody>
          </p:sp>
          <p:sp>
            <p:nvSpPr>
              <p:cNvPr id="67715" name="Line 131"/>
              <p:cNvSpPr>
                <a:spLocks noChangeShapeType="1"/>
              </p:cNvSpPr>
              <p:nvPr/>
            </p:nvSpPr>
            <p:spPr bwMode="auto">
              <a:xfrm flipH="1">
                <a:off x="3466" y="3108"/>
                <a:ext cx="161" cy="0"/>
              </a:xfrm>
              <a:prstGeom prst="line">
                <a:avLst/>
              </a:prstGeom>
              <a:noFill/>
              <a:ln w="12700">
                <a:solidFill>
                  <a:schemeClr val="tx1"/>
                </a:solidFill>
                <a:round/>
                <a:headEnd type="triangle" w="med" len="med"/>
                <a:tailEnd/>
              </a:ln>
              <a:effectLst/>
            </p:spPr>
            <p:txBody>
              <a:bodyPr wrap="none" anchor="ctr"/>
              <a:lstStyle/>
              <a:p>
                <a:endParaRPr lang="en-US" sz="2400"/>
              </a:p>
            </p:txBody>
          </p:sp>
        </p:grpSp>
      </p:grpSp>
      <p:sp>
        <p:nvSpPr>
          <p:cNvPr id="67719" name="Rectangle 135"/>
          <p:cNvSpPr>
            <a:spLocks noChangeArrowheads="1"/>
          </p:cNvSpPr>
          <p:nvPr/>
        </p:nvSpPr>
        <p:spPr bwMode="auto">
          <a:xfrm>
            <a:off x="0" y="2438400"/>
            <a:ext cx="4940300" cy="4524315"/>
          </a:xfrm>
          <a:prstGeom prst="rect">
            <a:avLst/>
          </a:prstGeom>
          <a:gradFill rotWithShape="0">
            <a:gsLst>
              <a:gs pos="0">
                <a:schemeClr val="hlink">
                  <a:gamma/>
                  <a:tint val="0"/>
                  <a:invGamma/>
                </a:schemeClr>
              </a:gs>
              <a:gs pos="100000">
                <a:schemeClr val="hlink"/>
              </a:gs>
            </a:gsLst>
            <a:path path="shape">
              <a:fillToRect l="50000" t="50000" r="50000" b="50000"/>
            </a:path>
          </a:gradFill>
          <a:ln w="12700">
            <a:solidFill>
              <a:schemeClr val="tx1"/>
            </a:solidFill>
            <a:miter lim="800000"/>
            <a:headEnd/>
            <a:tailEnd/>
          </a:ln>
          <a:effectLst>
            <a:outerShdw dist="107763" dir="18900000" algn="ctr" rotWithShape="0">
              <a:schemeClr val="bg2"/>
            </a:outerShdw>
          </a:effectLst>
        </p:spPr>
        <p:txBody>
          <a:bodyPr wrap="square">
            <a:spAutoFit/>
          </a:bodyPr>
          <a:lstStyle/>
          <a:p>
            <a:pPr eaLnBrk="0" hangingPunct="0"/>
            <a:r>
              <a:rPr lang="en-US" sz="2400" baseline="0">
                <a:solidFill>
                  <a:srgbClr val="000000"/>
                </a:solidFill>
              </a:rPr>
              <a:t>Value of </a:t>
            </a:r>
            <a:r>
              <a:rPr lang="en-US" sz="2400" baseline="0">
                <a:solidFill>
                  <a:srgbClr val="000000"/>
                </a:solidFill>
                <a:latin typeface="Symbol" pitchFamily="18" charset="2"/>
              </a:rPr>
              <a:t>m	b          </a:t>
            </a:r>
            <a:r>
              <a:rPr lang="en-US" sz="2400" baseline="0">
                <a:solidFill>
                  <a:srgbClr val="000000"/>
                </a:solidFill>
              </a:rPr>
              <a:t>Power = (1 - </a:t>
            </a:r>
            <a:r>
              <a:rPr lang="en-US" sz="2400" baseline="0">
                <a:solidFill>
                  <a:srgbClr val="000000"/>
                </a:solidFill>
                <a:latin typeface="Symbol" pitchFamily="18" charset="2"/>
              </a:rPr>
              <a:t>b</a:t>
            </a:r>
            <a:r>
              <a:rPr lang="en-US" sz="2400" baseline="0">
                <a:solidFill>
                  <a:srgbClr val="000000"/>
                </a:solidFill>
              </a:rPr>
              <a:t>)	</a:t>
            </a:r>
          </a:p>
          <a:p>
            <a:pPr eaLnBrk="0" hangingPunct="0"/>
            <a:r>
              <a:rPr lang="en-US" sz="2400" baseline="0">
                <a:solidFill>
                  <a:srgbClr val="000000"/>
                </a:solidFill>
              </a:rPr>
              <a:t>			</a:t>
            </a:r>
          </a:p>
          <a:p>
            <a:pPr eaLnBrk="0" hangingPunct="0"/>
            <a:r>
              <a:rPr lang="en-US" sz="2400" baseline="0">
                <a:solidFill>
                  <a:srgbClr val="000000"/>
                </a:solidFill>
              </a:rPr>
              <a:t>       61	         0.8739	0.1261	</a:t>
            </a:r>
          </a:p>
          <a:p>
            <a:pPr eaLnBrk="0" hangingPunct="0"/>
            <a:r>
              <a:rPr lang="en-US" sz="2400" baseline="0">
                <a:solidFill>
                  <a:srgbClr val="000000"/>
                </a:solidFill>
              </a:rPr>
              <a:t>       62	         0.7405	0.2695	</a:t>
            </a:r>
          </a:p>
          <a:p>
            <a:pPr eaLnBrk="0" hangingPunct="0"/>
            <a:r>
              <a:rPr lang="en-US" sz="2400" baseline="0">
                <a:solidFill>
                  <a:srgbClr val="000000"/>
                </a:solidFill>
              </a:rPr>
              <a:t>       63	         0.5577	0.4423	</a:t>
            </a:r>
          </a:p>
          <a:p>
            <a:pPr eaLnBrk="0" hangingPunct="0"/>
            <a:r>
              <a:rPr lang="en-US" sz="2400" baseline="0">
                <a:solidFill>
                  <a:srgbClr val="000000"/>
                </a:solidFill>
              </a:rPr>
              <a:t>       64	         0.3613	0.6387	</a:t>
            </a:r>
          </a:p>
          <a:p>
            <a:pPr eaLnBrk="0" hangingPunct="0"/>
            <a:r>
              <a:rPr lang="en-US" sz="2400" baseline="0">
                <a:solidFill>
                  <a:srgbClr val="000000"/>
                </a:solidFill>
              </a:rPr>
              <a:t>       65	         0.1963	0.8037	</a:t>
            </a:r>
          </a:p>
          <a:p>
            <a:pPr eaLnBrk="0" hangingPunct="0"/>
            <a:r>
              <a:rPr lang="en-US" sz="2400" baseline="0">
                <a:solidFill>
                  <a:srgbClr val="000000"/>
                </a:solidFill>
              </a:rPr>
              <a:t>       66	         0.0877	0.9123	</a:t>
            </a:r>
          </a:p>
          <a:p>
            <a:pPr eaLnBrk="0" hangingPunct="0"/>
            <a:r>
              <a:rPr lang="en-US" sz="2400" baseline="0">
                <a:solidFill>
                  <a:srgbClr val="000000"/>
                </a:solidFill>
              </a:rPr>
              <a:t>       67	         0.0318	0.9682	</a:t>
            </a:r>
          </a:p>
          <a:p>
            <a:pPr eaLnBrk="0" hangingPunct="0"/>
            <a:r>
              <a:rPr lang="en-US" sz="2400" baseline="0">
                <a:solidFill>
                  <a:srgbClr val="000000"/>
                </a:solidFill>
              </a:rPr>
              <a:t>       68	         0.0092	0.9908	</a:t>
            </a:r>
          </a:p>
          <a:p>
            <a:pPr eaLnBrk="0" hangingPunct="0"/>
            <a:r>
              <a:rPr lang="en-US" sz="2400" baseline="0">
                <a:solidFill>
                  <a:srgbClr val="000000"/>
                </a:solidFill>
              </a:rPr>
              <a:t>       69	         0.0021	0.9972	</a:t>
            </a:r>
          </a:p>
        </p:txBody>
      </p:sp>
      <p:sp>
        <p:nvSpPr>
          <p:cNvPr id="67720" name="Line 136"/>
          <p:cNvSpPr>
            <a:spLocks noChangeShapeType="1"/>
          </p:cNvSpPr>
          <p:nvPr/>
        </p:nvSpPr>
        <p:spPr bwMode="auto">
          <a:xfrm>
            <a:off x="673100" y="3371850"/>
            <a:ext cx="4038600" cy="0"/>
          </a:xfrm>
          <a:prstGeom prst="line">
            <a:avLst/>
          </a:prstGeom>
          <a:noFill/>
          <a:ln w="12700">
            <a:solidFill>
              <a:schemeClr val="tx1"/>
            </a:solidFill>
            <a:round/>
            <a:headEnd/>
            <a:tailEnd/>
          </a:ln>
          <a:effectLst/>
        </p:spPr>
        <p:txBody>
          <a:bodyPr wrap="none" anchor="ctr"/>
          <a:lstStyle/>
          <a:p>
            <a:endParaRPr lang="en-US"/>
          </a:p>
        </p:txBody>
      </p:sp>
      <p:sp>
        <p:nvSpPr>
          <p:cNvPr id="67721" name="Rectangle 137"/>
          <p:cNvSpPr>
            <a:spLocks noGrp="1" noChangeArrowheads="1"/>
          </p:cNvSpPr>
          <p:nvPr>
            <p:ph type="title" idx="4294967295"/>
          </p:nvPr>
        </p:nvSpPr>
        <p:spPr>
          <a:xfrm>
            <a:off x="1350963" y="228600"/>
            <a:ext cx="7793037" cy="1143000"/>
          </a:xfrm>
        </p:spPr>
        <p:txBody>
          <a:bodyPr/>
          <a:lstStyle/>
          <a:p>
            <a:r>
              <a:rPr lang="en-US" smtClean="0"/>
              <a:t>The Power Function</a:t>
            </a:r>
            <a:endParaRPr lang="en-US"/>
          </a:p>
        </p:txBody>
      </p:sp>
    </p:spTree>
  </p:cSld>
  <p:clrMapOvr>
    <a:masterClrMapping/>
  </p:clrMapOvr>
  <p:transition>
    <p:strip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825" name="Picture 1"/>
          <p:cNvPicPr>
            <a:picLocks noChangeAspect="1" noChangeArrowheads="1"/>
          </p:cNvPicPr>
          <p:nvPr/>
        </p:nvPicPr>
        <p:blipFill>
          <a:blip r:embed="rId2" cstate="print"/>
          <a:srcRect/>
          <a:stretch>
            <a:fillRect/>
          </a:stretch>
        </p:blipFill>
        <p:spPr bwMode="auto">
          <a:xfrm>
            <a:off x="1071563" y="104775"/>
            <a:ext cx="7000875" cy="6648450"/>
          </a:xfrm>
          <a:prstGeom prst="rect">
            <a:avLst/>
          </a:prstGeom>
          <a:noFill/>
          <a:ln w="9525">
            <a:noFill/>
            <a:miter lim="800000"/>
            <a:headEnd/>
            <a:tailEnd/>
          </a:ln>
        </p:spPr>
      </p:pic>
      <p:sp>
        <p:nvSpPr>
          <p:cNvPr id="153603" name="Text Box 3"/>
          <p:cNvSpPr txBox="1">
            <a:spLocks noChangeArrowheads="1"/>
          </p:cNvSpPr>
          <p:nvPr/>
        </p:nvSpPr>
        <p:spPr bwMode="auto">
          <a:xfrm>
            <a:off x="6096000" y="2819400"/>
            <a:ext cx="2743200" cy="1927225"/>
          </a:xfrm>
          <a:prstGeom prst="rect">
            <a:avLst/>
          </a:prstGeom>
          <a:solidFill>
            <a:srgbClr val="FFFF99"/>
          </a:solidFill>
          <a:ln w="9525">
            <a:solidFill>
              <a:schemeClr val="tx1"/>
            </a:solidFill>
            <a:miter lim="800000"/>
            <a:headEnd/>
            <a:tailEnd/>
          </a:ln>
          <a:effectLst/>
        </p:spPr>
        <p:txBody>
          <a:bodyPr>
            <a:spAutoFit/>
          </a:bodyPr>
          <a:lstStyle/>
          <a:p>
            <a:pPr eaLnBrk="0" hangingPunct="0">
              <a:spcBef>
                <a:spcPct val="50000"/>
              </a:spcBef>
            </a:pPr>
            <a:r>
              <a:rPr lang="en-US">
                <a:latin typeface="Times New Roman" pitchFamily="18" charset="0"/>
              </a:rPr>
              <a:t>Computing the probability of a type II error may be the most difficult concept</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2" cstate="print"/>
          <a:srcRect/>
          <a:stretch>
            <a:fillRect/>
          </a:stretch>
        </p:blipFill>
        <p:spPr bwMode="auto">
          <a:xfrm>
            <a:off x="73025" y="990600"/>
            <a:ext cx="8991600" cy="2025650"/>
          </a:xfrm>
          <a:prstGeom prst="rect">
            <a:avLst/>
          </a:prstGeom>
          <a:noFill/>
          <a:ln w="9525">
            <a:noFill/>
            <a:miter lim="800000"/>
            <a:headEnd/>
            <a:tailEnd/>
          </a:ln>
          <a:effectLst/>
        </p:spPr>
      </p:pic>
      <p:sp>
        <p:nvSpPr>
          <p:cNvPr id="154627" name="Text Box 3"/>
          <p:cNvSpPr txBox="1">
            <a:spLocks noChangeArrowheads="1"/>
          </p:cNvSpPr>
          <p:nvPr/>
        </p:nvSpPr>
        <p:spPr bwMode="auto">
          <a:xfrm>
            <a:off x="685800" y="3352800"/>
            <a:ext cx="7924800" cy="369332"/>
          </a:xfrm>
          <a:prstGeom prst="rect">
            <a:avLst/>
          </a:prstGeom>
          <a:solidFill>
            <a:srgbClr val="FFFF00">
              <a:alpha val="50000"/>
            </a:srgbClr>
          </a:solidFill>
          <a:ln w="12700">
            <a:solidFill>
              <a:schemeClr val="tx1"/>
            </a:solidFill>
            <a:miter lim="800000"/>
            <a:headEnd/>
            <a:tailEnd/>
          </a:ln>
          <a:effectLst/>
        </p:spPr>
        <p:txBody>
          <a:bodyPr wrap="square">
            <a:spAutoFit/>
          </a:bodyPr>
          <a:lstStyle/>
          <a:p>
            <a:pPr eaLnBrk="0" hangingPunct="0">
              <a:spcBef>
                <a:spcPct val="50000"/>
              </a:spcBef>
            </a:pPr>
            <a:r>
              <a:rPr lang="en-US" dirty="0">
                <a:latin typeface="Times New Roman" pitchFamily="18" charset="0"/>
              </a:rPr>
              <a:t>For constant n, increasing the acceptance region (hence decreasing </a:t>
            </a:r>
            <a:r>
              <a:rPr lang="en-US" dirty="0">
                <a:latin typeface="Times New Roman" pitchFamily="18" charset="0"/>
                <a:sym typeface="Symbol" pitchFamily="18" charset="2"/>
              </a:rPr>
              <a:t>) increases .</a:t>
            </a:r>
            <a:endParaRPr lang="en-US" dirty="0">
              <a:latin typeface="Times New Roman" pitchFamily="18" charset="0"/>
            </a:endParaRPr>
          </a:p>
        </p:txBody>
      </p:sp>
      <p:sp>
        <p:nvSpPr>
          <p:cNvPr id="154628" name="Text Box 4"/>
          <p:cNvSpPr txBox="1">
            <a:spLocks noChangeArrowheads="1"/>
          </p:cNvSpPr>
          <p:nvPr/>
        </p:nvSpPr>
        <p:spPr bwMode="auto">
          <a:xfrm>
            <a:off x="685800" y="4800600"/>
            <a:ext cx="7543800" cy="469900"/>
          </a:xfrm>
          <a:prstGeom prst="rect">
            <a:avLst/>
          </a:prstGeom>
          <a:solidFill>
            <a:srgbClr val="FFFF00">
              <a:alpha val="50000"/>
            </a:srgbClr>
          </a:solidFill>
          <a:ln w="12700">
            <a:solidFill>
              <a:schemeClr val="tx2"/>
            </a:solidFill>
            <a:miter lim="800000"/>
            <a:headEnd/>
            <a:tailEnd/>
          </a:ln>
          <a:effectLst/>
        </p:spPr>
        <p:txBody>
          <a:bodyPr>
            <a:spAutoFit/>
          </a:bodyPr>
          <a:lstStyle/>
          <a:p>
            <a:pPr eaLnBrk="0" hangingPunct="0">
              <a:spcBef>
                <a:spcPct val="50000"/>
              </a:spcBef>
            </a:pPr>
            <a:r>
              <a:rPr lang="en-US">
                <a:latin typeface="Times New Roman" pitchFamily="18" charset="0"/>
              </a:rPr>
              <a:t>Increasing n, can decrease both types of errors.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Type I &amp; II Errors Have an Inverse Relationship</a:t>
            </a:r>
          </a:p>
        </p:txBody>
      </p:sp>
      <p:sp>
        <p:nvSpPr>
          <p:cNvPr id="71684" name="Rectangle 4"/>
          <p:cNvSpPr>
            <a:spLocks noChangeArrowheads="1"/>
          </p:cNvSpPr>
          <p:nvPr/>
        </p:nvSpPr>
        <p:spPr bwMode="auto">
          <a:xfrm rot="20700000">
            <a:off x="1225550" y="3816350"/>
            <a:ext cx="3340100" cy="368300"/>
          </a:xfrm>
          <a:prstGeom prst="rect">
            <a:avLst/>
          </a:prstGeom>
          <a:solidFill>
            <a:schemeClr val="tx2"/>
          </a:solidFill>
          <a:ln w="12700">
            <a:solidFill>
              <a:srgbClr val="772655"/>
            </a:solidFill>
            <a:miter lim="800000"/>
            <a:headEnd/>
            <a:tailEnd/>
          </a:ln>
          <a:effectLst/>
        </p:spPr>
        <p:txBody>
          <a:bodyPr wrap="none" anchor="ctr"/>
          <a:lstStyle/>
          <a:p>
            <a:endParaRPr lang="en-US"/>
          </a:p>
        </p:txBody>
      </p:sp>
      <p:grpSp>
        <p:nvGrpSpPr>
          <p:cNvPr id="2" name="Group 5"/>
          <p:cNvGrpSpPr>
            <a:grpSpLocks/>
          </p:cNvGrpSpPr>
          <p:nvPr/>
        </p:nvGrpSpPr>
        <p:grpSpPr bwMode="auto">
          <a:xfrm>
            <a:off x="4027488" y="3998913"/>
            <a:ext cx="1166812" cy="1806575"/>
            <a:chOff x="2537" y="2615"/>
            <a:chExt cx="735" cy="1138"/>
          </a:xfrm>
        </p:grpSpPr>
        <p:sp>
          <p:nvSpPr>
            <p:cNvPr id="71686" name="Freeform 6"/>
            <p:cNvSpPr>
              <a:spLocks/>
            </p:cNvSpPr>
            <p:nvPr/>
          </p:nvSpPr>
          <p:spPr bwMode="auto">
            <a:xfrm>
              <a:off x="2537" y="2615"/>
              <a:ext cx="734" cy="1136"/>
            </a:xfrm>
            <a:custGeom>
              <a:avLst/>
              <a:gdLst/>
              <a:ahLst/>
              <a:cxnLst>
                <a:cxn ang="0">
                  <a:pos x="27" y="1135"/>
                </a:cxn>
                <a:cxn ang="0">
                  <a:pos x="130" y="1105"/>
                </a:cxn>
                <a:cxn ang="0">
                  <a:pos x="189" y="1076"/>
                </a:cxn>
                <a:cxn ang="0">
                  <a:pos x="248" y="1040"/>
                </a:cxn>
                <a:cxn ang="0">
                  <a:pos x="301" y="999"/>
                </a:cxn>
                <a:cxn ang="0">
                  <a:pos x="356" y="953"/>
                </a:cxn>
                <a:cxn ang="0">
                  <a:pos x="415" y="893"/>
                </a:cxn>
                <a:cxn ang="0">
                  <a:pos x="484" y="811"/>
                </a:cxn>
                <a:cxn ang="0">
                  <a:pos x="531" y="733"/>
                </a:cxn>
                <a:cxn ang="0">
                  <a:pos x="570" y="660"/>
                </a:cxn>
                <a:cxn ang="0">
                  <a:pos x="597" y="580"/>
                </a:cxn>
                <a:cxn ang="0">
                  <a:pos x="611" y="507"/>
                </a:cxn>
                <a:cxn ang="0">
                  <a:pos x="609" y="433"/>
                </a:cxn>
                <a:cxn ang="0">
                  <a:pos x="590" y="353"/>
                </a:cxn>
                <a:cxn ang="0">
                  <a:pos x="556" y="285"/>
                </a:cxn>
                <a:cxn ang="0">
                  <a:pos x="533" y="246"/>
                </a:cxn>
                <a:cxn ang="0">
                  <a:pos x="702" y="207"/>
                </a:cxn>
                <a:cxn ang="0">
                  <a:pos x="629" y="185"/>
                </a:cxn>
                <a:cxn ang="0">
                  <a:pos x="552" y="158"/>
                </a:cxn>
                <a:cxn ang="0">
                  <a:pos x="485" y="125"/>
                </a:cxn>
                <a:cxn ang="0">
                  <a:pos x="419" y="87"/>
                </a:cxn>
                <a:cxn ang="0">
                  <a:pos x="342" y="26"/>
                </a:cxn>
                <a:cxn ang="0">
                  <a:pos x="292" y="27"/>
                </a:cxn>
                <a:cxn ang="0">
                  <a:pos x="282" y="85"/>
                </a:cxn>
                <a:cxn ang="0">
                  <a:pos x="265" y="126"/>
                </a:cxn>
                <a:cxn ang="0">
                  <a:pos x="240" y="165"/>
                </a:cxn>
                <a:cxn ang="0">
                  <a:pos x="207" y="203"/>
                </a:cxn>
                <a:cxn ang="0">
                  <a:pos x="163" y="239"/>
                </a:cxn>
                <a:cxn ang="0">
                  <a:pos x="170" y="291"/>
                </a:cxn>
                <a:cxn ang="0">
                  <a:pos x="344" y="280"/>
                </a:cxn>
                <a:cxn ang="0">
                  <a:pos x="377" y="365"/>
                </a:cxn>
                <a:cxn ang="0">
                  <a:pos x="396" y="447"/>
                </a:cxn>
                <a:cxn ang="0">
                  <a:pos x="406" y="516"/>
                </a:cxn>
                <a:cxn ang="0">
                  <a:pos x="407" y="597"/>
                </a:cxn>
                <a:cxn ang="0">
                  <a:pos x="392" y="670"/>
                </a:cxn>
                <a:cxn ang="0">
                  <a:pos x="373" y="737"/>
                </a:cxn>
                <a:cxn ang="0">
                  <a:pos x="334" y="812"/>
                </a:cxn>
                <a:cxn ang="0">
                  <a:pos x="292" y="880"/>
                </a:cxn>
                <a:cxn ang="0">
                  <a:pos x="237" y="961"/>
                </a:cxn>
                <a:cxn ang="0">
                  <a:pos x="183" y="1017"/>
                </a:cxn>
                <a:cxn ang="0">
                  <a:pos x="135" y="1056"/>
                </a:cxn>
                <a:cxn ang="0">
                  <a:pos x="88" y="1084"/>
                </a:cxn>
              </a:cxnLst>
              <a:rect l="0" t="0" r="r" b="b"/>
              <a:pathLst>
                <a:path w="734" h="1136">
                  <a:moveTo>
                    <a:pt x="0" y="1122"/>
                  </a:moveTo>
                  <a:lnTo>
                    <a:pt x="27" y="1135"/>
                  </a:lnTo>
                  <a:lnTo>
                    <a:pt x="92" y="1117"/>
                  </a:lnTo>
                  <a:lnTo>
                    <a:pt x="130" y="1105"/>
                  </a:lnTo>
                  <a:lnTo>
                    <a:pt x="160" y="1087"/>
                  </a:lnTo>
                  <a:lnTo>
                    <a:pt x="189" y="1076"/>
                  </a:lnTo>
                  <a:lnTo>
                    <a:pt x="219" y="1058"/>
                  </a:lnTo>
                  <a:lnTo>
                    <a:pt x="248" y="1040"/>
                  </a:lnTo>
                  <a:lnTo>
                    <a:pt x="276" y="1016"/>
                  </a:lnTo>
                  <a:lnTo>
                    <a:pt x="301" y="999"/>
                  </a:lnTo>
                  <a:lnTo>
                    <a:pt x="326" y="983"/>
                  </a:lnTo>
                  <a:lnTo>
                    <a:pt x="356" y="953"/>
                  </a:lnTo>
                  <a:lnTo>
                    <a:pt x="383" y="926"/>
                  </a:lnTo>
                  <a:lnTo>
                    <a:pt x="415" y="893"/>
                  </a:lnTo>
                  <a:lnTo>
                    <a:pt x="454" y="850"/>
                  </a:lnTo>
                  <a:lnTo>
                    <a:pt x="484" y="811"/>
                  </a:lnTo>
                  <a:lnTo>
                    <a:pt x="503" y="779"/>
                  </a:lnTo>
                  <a:lnTo>
                    <a:pt x="531" y="733"/>
                  </a:lnTo>
                  <a:lnTo>
                    <a:pt x="553" y="697"/>
                  </a:lnTo>
                  <a:lnTo>
                    <a:pt x="570" y="660"/>
                  </a:lnTo>
                  <a:lnTo>
                    <a:pt x="584" y="621"/>
                  </a:lnTo>
                  <a:lnTo>
                    <a:pt x="597" y="580"/>
                  </a:lnTo>
                  <a:lnTo>
                    <a:pt x="607" y="545"/>
                  </a:lnTo>
                  <a:lnTo>
                    <a:pt x="611" y="507"/>
                  </a:lnTo>
                  <a:lnTo>
                    <a:pt x="611" y="469"/>
                  </a:lnTo>
                  <a:lnTo>
                    <a:pt x="609" y="433"/>
                  </a:lnTo>
                  <a:lnTo>
                    <a:pt x="605" y="394"/>
                  </a:lnTo>
                  <a:lnTo>
                    <a:pt x="590" y="353"/>
                  </a:lnTo>
                  <a:lnTo>
                    <a:pt x="578" y="321"/>
                  </a:lnTo>
                  <a:lnTo>
                    <a:pt x="556" y="285"/>
                  </a:lnTo>
                  <a:lnTo>
                    <a:pt x="542" y="257"/>
                  </a:lnTo>
                  <a:lnTo>
                    <a:pt x="533" y="246"/>
                  </a:lnTo>
                  <a:lnTo>
                    <a:pt x="733" y="226"/>
                  </a:lnTo>
                  <a:lnTo>
                    <a:pt x="702" y="207"/>
                  </a:lnTo>
                  <a:lnTo>
                    <a:pt x="663" y="195"/>
                  </a:lnTo>
                  <a:lnTo>
                    <a:pt x="629" y="185"/>
                  </a:lnTo>
                  <a:lnTo>
                    <a:pt x="592" y="173"/>
                  </a:lnTo>
                  <a:lnTo>
                    <a:pt x="552" y="158"/>
                  </a:lnTo>
                  <a:lnTo>
                    <a:pt x="516" y="140"/>
                  </a:lnTo>
                  <a:lnTo>
                    <a:pt x="485" y="125"/>
                  </a:lnTo>
                  <a:lnTo>
                    <a:pt x="451" y="106"/>
                  </a:lnTo>
                  <a:lnTo>
                    <a:pt x="419" y="87"/>
                  </a:lnTo>
                  <a:lnTo>
                    <a:pt x="380" y="63"/>
                  </a:lnTo>
                  <a:lnTo>
                    <a:pt x="342" y="26"/>
                  </a:lnTo>
                  <a:lnTo>
                    <a:pt x="295" y="0"/>
                  </a:lnTo>
                  <a:lnTo>
                    <a:pt x="292" y="27"/>
                  </a:lnTo>
                  <a:lnTo>
                    <a:pt x="288" y="52"/>
                  </a:lnTo>
                  <a:lnTo>
                    <a:pt x="282" y="85"/>
                  </a:lnTo>
                  <a:lnTo>
                    <a:pt x="273" y="109"/>
                  </a:lnTo>
                  <a:lnTo>
                    <a:pt x="265" y="126"/>
                  </a:lnTo>
                  <a:lnTo>
                    <a:pt x="256" y="142"/>
                  </a:lnTo>
                  <a:lnTo>
                    <a:pt x="240" y="165"/>
                  </a:lnTo>
                  <a:lnTo>
                    <a:pt x="221" y="185"/>
                  </a:lnTo>
                  <a:lnTo>
                    <a:pt x="207" y="203"/>
                  </a:lnTo>
                  <a:lnTo>
                    <a:pt x="185" y="219"/>
                  </a:lnTo>
                  <a:lnTo>
                    <a:pt x="163" y="239"/>
                  </a:lnTo>
                  <a:lnTo>
                    <a:pt x="122" y="265"/>
                  </a:lnTo>
                  <a:lnTo>
                    <a:pt x="170" y="291"/>
                  </a:lnTo>
                  <a:lnTo>
                    <a:pt x="336" y="266"/>
                  </a:lnTo>
                  <a:lnTo>
                    <a:pt x="344" y="280"/>
                  </a:lnTo>
                  <a:lnTo>
                    <a:pt x="363" y="328"/>
                  </a:lnTo>
                  <a:lnTo>
                    <a:pt x="377" y="365"/>
                  </a:lnTo>
                  <a:lnTo>
                    <a:pt x="390" y="416"/>
                  </a:lnTo>
                  <a:lnTo>
                    <a:pt x="396" y="447"/>
                  </a:lnTo>
                  <a:lnTo>
                    <a:pt x="402" y="474"/>
                  </a:lnTo>
                  <a:lnTo>
                    <a:pt x="406" y="516"/>
                  </a:lnTo>
                  <a:lnTo>
                    <a:pt x="410" y="554"/>
                  </a:lnTo>
                  <a:lnTo>
                    <a:pt x="407" y="597"/>
                  </a:lnTo>
                  <a:lnTo>
                    <a:pt x="401" y="632"/>
                  </a:lnTo>
                  <a:lnTo>
                    <a:pt x="392" y="670"/>
                  </a:lnTo>
                  <a:lnTo>
                    <a:pt x="384" y="709"/>
                  </a:lnTo>
                  <a:lnTo>
                    <a:pt x="373" y="737"/>
                  </a:lnTo>
                  <a:lnTo>
                    <a:pt x="355" y="773"/>
                  </a:lnTo>
                  <a:lnTo>
                    <a:pt x="334" y="812"/>
                  </a:lnTo>
                  <a:lnTo>
                    <a:pt x="314" y="845"/>
                  </a:lnTo>
                  <a:lnTo>
                    <a:pt x="292" y="880"/>
                  </a:lnTo>
                  <a:lnTo>
                    <a:pt x="264" y="922"/>
                  </a:lnTo>
                  <a:lnTo>
                    <a:pt x="237" y="961"/>
                  </a:lnTo>
                  <a:lnTo>
                    <a:pt x="204" y="993"/>
                  </a:lnTo>
                  <a:lnTo>
                    <a:pt x="183" y="1017"/>
                  </a:lnTo>
                  <a:lnTo>
                    <a:pt x="158" y="1040"/>
                  </a:lnTo>
                  <a:lnTo>
                    <a:pt x="135" y="1056"/>
                  </a:lnTo>
                  <a:lnTo>
                    <a:pt x="111" y="1069"/>
                  </a:lnTo>
                  <a:lnTo>
                    <a:pt x="88" y="1084"/>
                  </a:lnTo>
                  <a:lnTo>
                    <a:pt x="0" y="1122"/>
                  </a:lnTo>
                </a:path>
              </a:pathLst>
            </a:custGeom>
            <a:solidFill>
              <a:schemeClr val="hlink"/>
            </a:solidFill>
            <a:ln w="12700" cap="rnd" cmpd="sng">
              <a:solidFill>
                <a:srgbClr val="000000"/>
              </a:solidFill>
              <a:prstDash val="solid"/>
              <a:round/>
              <a:headEnd type="none" w="sm" len="sm"/>
              <a:tailEnd type="none" w="sm" len="sm"/>
            </a:ln>
            <a:effectLst/>
          </p:spPr>
          <p:txBody>
            <a:bodyPr/>
            <a:lstStyle/>
            <a:p>
              <a:endParaRPr lang="en-US"/>
            </a:p>
          </p:txBody>
        </p:sp>
        <p:sp>
          <p:nvSpPr>
            <p:cNvPr id="71687" name="Freeform 7"/>
            <p:cNvSpPr>
              <a:spLocks/>
            </p:cNvSpPr>
            <p:nvPr/>
          </p:nvSpPr>
          <p:spPr bwMode="auto">
            <a:xfrm>
              <a:off x="2565" y="2643"/>
              <a:ext cx="707" cy="1110"/>
            </a:xfrm>
            <a:custGeom>
              <a:avLst/>
              <a:gdLst/>
              <a:ahLst/>
              <a:cxnLst>
                <a:cxn ang="0">
                  <a:pos x="86" y="1093"/>
                </a:cxn>
                <a:cxn ang="0">
                  <a:pos x="150" y="1068"/>
                </a:cxn>
                <a:cxn ang="0">
                  <a:pos x="208" y="1039"/>
                </a:cxn>
                <a:cxn ang="0">
                  <a:pos x="271" y="1000"/>
                </a:cxn>
                <a:cxn ang="0">
                  <a:pos x="318" y="964"/>
                </a:cxn>
                <a:cxn ang="0">
                  <a:pos x="374" y="910"/>
                </a:cxn>
                <a:cxn ang="0">
                  <a:pos x="447" y="833"/>
                </a:cxn>
                <a:cxn ang="0">
                  <a:pos x="497" y="763"/>
                </a:cxn>
                <a:cxn ang="0">
                  <a:pos x="547" y="681"/>
                </a:cxn>
                <a:cxn ang="0">
                  <a:pos x="582" y="607"/>
                </a:cxn>
                <a:cxn ang="0">
                  <a:pos x="603" y="530"/>
                </a:cxn>
                <a:cxn ang="0">
                  <a:pos x="611" y="458"/>
                </a:cxn>
                <a:cxn ang="0">
                  <a:pos x="605" y="382"/>
                </a:cxn>
                <a:cxn ang="0">
                  <a:pos x="582" y="312"/>
                </a:cxn>
                <a:cxn ang="0">
                  <a:pos x="551" y="253"/>
                </a:cxn>
                <a:cxn ang="0">
                  <a:pos x="706" y="198"/>
                </a:cxn>
                <a:cxn ang="0">
                  <a:pos x="635" y="177"/>
                </a:cxn>
                <a:cxn ang="0">
                  <a:pos x="565" y="152"/>
                </a:cxn>
                <a:cxn ang="0">
                  <a:pos x="500" y="122"/>
                </a:cxn>
                <a:cxn ang="0">
                  <a:pos x="439" y="85"/>
                </a:cxn>
                <a:cxn ang="0">
                  <a:pos x="366" y="38"/>
                </a:cxn>
                <a:cxn ang="0">
                  <a:pos x="317" y="0"/>
                </a:cxn>
                <a:cxn ang="0">
                  <a:pos x="312" y="54"/>
                </a:cxn>
                <a:cxn ang="0">
                  <a:pos x="295" y="111"/>
                </a:cxn>
                <a:cxn ang="0">
                  <a:pos x="277" y="141"/>
                </a:cxn>
                <a:cxn ang="0">
                  <a:pos x="245" y="185"/>
                </a:cxn>
                <a:cxn ang="0">
                  <a:pos x="206" y="220"/>
                </a:cxn>
                <a:cxn ang="0">
                  <a:pos x="144" y="265"/>
                </a:cxn>
                <a:cxn ang="0">
                  <a:pos x="361" y="275"/>
                </a:cxn>
                <a:cxn ang="0">
                  <a:pos x="388" y="358"/>
                </a:cxn>
                <a:cxn ang="0">
                  <a:pos x="404" y="438"/>
                </a:cxn>
                <a:cxn ang="0">
                  <a:pos x="413" y="507"/>
                </a:cxn>
                <a:cxn ang="0">
                  <a:pos x="409" y="586"/>
                </a:cxn>
                <a:cxn ang="0">
                  <a:pos x="392" y="657"/>
                </a:cxn>
                <a:cxn ang="0">
                  <a:pos x="371" y="726"/>
                </a:cxn>
                <a:cxn ang="0">
                  <a:pos x="331" y="797"/>
                </a:cxn>
                <a:cxn ang="0">
                  <a:pos x="288" y="868"/>
                </a:cxn>
                <a:cxn ang="0">
                  <a:pos x="233" y="944"/>
                </a:cxn>
                <a:cxn ang="0">
                  <a:pos x="181" y="1002"/>
                </a:cxn>
                <a:cxn ang="0">
                  <a:pos x="133" y="1042"/>
                </a:cxn>
                <a:cxn ang="0">
                  <a:pos x="86" y="1069"/>
                </a:cxn>
              </a:cxnLst>
              <a:rect l="0" t="0" r="r" b="b"/>
              <a:pathLst>
                <a:path w="707" h="1110">
                  <a:moveTo>
                    <a:pt x="0" y="1109"/>
                  </a:moveTo>
                  <a:lnTo>
                    <a:pt x="86" y="1093"/>
                  </a:lnTo>
                  <a:lnTo>
                    <a:pt x="115" y="1084"/>
                  </a:lnTo>
                  <a:lnTo>
                    <a:pt x="150" y="1068"/>
                  </a:lnTo>
                  <a:lnTo>
                    <a:pt x="175" y="1057"/>
                  </a:lnTo>
                  <a:lnTo>
                    <a:pt x="208" y="1039"/>
                  </a:lnTo>
                  <a:lnTo>
                    <a:pt x="237" y="1023"/>
                  </a:lnTo>
                  <a:lnTo>
                    <a:pt x="271" y="1000"/>
                  </a:lnTo>
                  <a:lnTo>
                    <a:pt x="295" y="981"/>
                  </a:lnTo>
                  <a:lnTo>
                    <a:pt x="318" y="964"/>
                  </a:lnTo>
                  <a:lnTo>
                    <a:pt x="352" y="938"/>
                  </a:lnTo>
                  <a:lnTo>
                    <a:pt x="374" y="910"/>
                  </a:lnTo>
                  <a:lnTo>
                    <a:pt x="409" y="876"/>
                  </a:lnTo>
                  <a:lnTo>
                    <a:pt x="447" y="833"/>
                  </a:lnTo>
                  <a:lnTo>
                    <a:pt x="476" y="796"/>
                  </a:lnTo>
                  <a:lnTo>
                    <a:pt x="497" y="763"/>
                  </a:lnTo>
                  <a:lnTo>
                    <a:pt x="527" y="718"/>
                  </a:lnTo>
                  <a:lnTo>
                    <a:pt x="547" y="681"/>
                  </a:lnTo>
                  <a:lnTo>
                    <a:pt x="564" y="645"/>
                  </a:lnTo>
                  <a:lnTo>
                    <a:pt x="582" y="607"/>
                  </a:lnTo>
                  <a:lnTo>
                    <a:pt x="593" y="566"/>
                  </a:lnTo>
                  <a:lnTo>
                    <a:pt x="603" y="530"/>
                  </a:lnTo>
                  <a:lnTo>
                    <a:pt x="610" y="492"/>
                  </a:lnTo>
                  <a:lnTo>
                    <a:pt x="611" y="458"/>
                  </a:lnTo>
                  <a:lnTo>
                    <a:pt x="611" y="421"/>
                  </a:lnTo>
                  <a:lnTo>
                    <a:pt x="605" y="382"/>
                  </a:lnTo>
                  <a:lnTo>
                    <a:pt x="594" y="343"/>
                  </a:lnTo>
                  <a:lnTo>
                    <a:pt x="582" y="312"/>
                  </a:lnTo>
                  <a:lnTo>
                    <a:pt x="565" y="278"/>
                  </a:lnTo>
                  <a:lnTo>
                    <a:pt x="551" y="253"/>
                  </a:lnTo>
                  <a:lnTo>
                    <a:pt x="531" y="216"/>
                  </a:lnTo>
                  <a:lnTo>
                    <a:pt x="706" y="198"/>
                  </a:lnTo>
                  <a:lnTo>
                    <a:pt x="669" y="189"/>
                  </a:lnTo>
                  <a:lnTo>
                    <a:pt x="635" y="177"/>
                  </a:lnTo>
                  <a:lnTo>
                    <a:pt x="601" y="167"/>
                  </a:lnTo>
                  <a:lnTo>
                    <a:pt x="565" y="152"/>
                  </a:lnTo>
                  <a:lnTo>
                    <a:pt x="531" y="136"/>
                  </a:lnTo>
                  <a:lnTo>
                    <a:pt x="500" y="122"/>
                  </a:lnTo>
                  <a:lnTo>
                    <a:pt x="468" y="104"/>
                  </a:lnTo>
                  <a:lnTo>
                    <a:pt x="439" y="85"/>
                  </a:lnTo>
                  <a:lnTo>
                    <a:pt x="399" y="60"/>
                  </a:lnTo>
                  <a:lnTo>
                    <a:pt x="366" y="38"/>
                  </a:lnTo>
                  <a:lnTo>
                    <a:pt x="345" y="21"/>
                  </a:lnTo>
                  <a:lnTo>
                    <a:pt x="317" y="0"/>
                  </a:lnTo>
                  <a:lnTo>
                    <a:pt x="315" y="28"/>
                  </a:lnTo>
                  <a:lnTo>
                    <a:pt x="312" y="54"/>
                  </a:lnTo>
                  <a:lnTo>
                    <a:pt x="305" y="85"/>
                  </a:lnTo>
                  <a:lnTo>
                    <a:pt x="295" y="111"/>
                  </a:lnTo>
                  <a:lnTo>
                    <a:pt x="287" y="126"/>
                  </a:lnTo>
                  <a:lnTo>
                    <a:pt x="277" y="141"/>
                  </a:lnTo>
                  <a:lnTo>
                    <a:pt x="263" y="165"/>
                  </a:lnTo>
                  <a:lnTo>
                    <a:pt x="245" y="185"/>
                  </a:lnTo>
                  <a:lnTo>
                    <a:pt x="230" y="201"/>
                  </a:lnTo>
                  <a:lnTo>
                    <a:pt x="206" y="220"/>
                  </a:lnTo>
                  <a:lnTo>
                    <a:pt x="183" y="239"/>
                  </a:lnTo>
                  <a:lnTo>
                    <a:pt x="144" y="265"/>
                  </a:lnTo>
                  <a:lnTo>
                    <a:pt x="343" y="237"/>
                  </a:lnTo>
                  <a:lnTo>
                    <a:pt x="361" y="275"/>
                  </a:lnTo>
                  <a:lnTo>
                    <a:pt x="375" y="320"/>
                  </a:lnTo>
                  <a:lnTo>
                    <a:pt x="388" y="358"/>
                  </a:lnTo>
                  <a:lnTo>
                    <a:pt x="400" y="409"/>
                  </a:lnTo>
                  <a:lnTo>
                    <a:pt x="404" y="438"/>
                  </a:lnTo>
                  <a:lnTo>
                    <a:pt x="409" y="467"/>
                  </a:lnTo>
                  <a:lnTo>
                    <a:pt x="413" y="507"/>
                  </a:lnTo>
                  <a:lnTo>
                    <a:pt x="414" y="544"/>
                  </a:lnTo>
                  <a:lnTo>
                    <a:pt x="409" y="586"/>
                  </a:lnTo>
                  <a:lnTo>
                    <a:pt x="402" y="620"/>
                  </a:lnTo>
                  <a:lnTo>
                    <a:pt x="392" y="657"/>
                  </a:lnTo>
                  <a:lnTo>
                    <a:pt x="382" y="696"/>
                  </a:lnTo>
                  <a:lnTo>
                    <a:pt x="371" y="726"/>
                  </a:lnTo>
                  <a:lnTo>
                    <a:pt x="352" y="760"/>
                  </a:lnTo>
                  <a:lnTo>
                    <a:pt x="331" y="797"/>
                  </a:lnTo>
                  <a:lnTo>
                    <a:pt x="312" y="831"/>
                  </a:lnTo>
                  <a:lnTo>
                    <a:pt x="288" y="868"/>
                  </a:lnTo>
                  <a:lnTo>
                    <a:pt x="260" y="906"/>
                  </a:lnTo>
                  <a:lnTo>
                    <a:pt x="233" y="944"/>
                  </a:lnTo>
                  <a:lnTo>
                    <a:pt x="200" y="979"/>
                  </a:lnTo>
                  <a:lnTo>
                    <a:pt x="181" y="1002"/>
                  </a:lnTo>
                  <a:lnTo>
                    <a:pt x="156" y="1025"/>
                  </a:lnTo>
                  <a:lnTo>
                    <a:pt x="133" y="1042"/>
                  </a:lnTo>
                  <a:lnTo>
                    <a:pt x="111" y="1059"/>
                  </a:lnTo>
                  <a:lnTo>
                    <a:pt x="86" y="1069"/>
                  </a:lnTo>
                  <a:lnTo>
                    <a:pt x="0" y="1109"/>
                  </a:lnTo>
                </a:path>
              </a:pathLst>
            </a:custGeom>
            <a:solidFill>
              <a:schemeClr val="hlink"/>
            </a:solidFill>
            <a:ln w="12700" cap="rnd" cmpd="sng">
              <a:solidFill>
                <a:srgbClr val="000000"/>
              </a:solidFill>
              <a:prstDash val="solid"/>
              <a:round/>
              <a:headEnd type="none" w="sm" len="sm"/>
              <a:tailEnd type="none" w="sm" len="sm"/>
            </a:ln>
            <a:effectLst/>
          </p:spPr>
          <p:txBody>
            <a:bodyPr/>
            <a:lstStyle/>
            <a:p>
              <a:endParaRPr lang="en-US"/>
            </a:p>
          </p:txBody>
        </p:sp>
      </p:grpSp>
      <p:grpSp>
        <p:nvGrpSpPr>
          <p:cNvPr id="3" name="Group 8"/>
          <p:cNvGrpSpPr>
            <a:grpSpLocks/>
          </p:cNvGrpSpPr>
          <p:nvPr/>
        </p:nvGrpSpPr>
        <p:grpSpPr bwMode="auto">
          <a:xfrm>
            <a:off x="522288" y="2244725"/>
            <a:ext cx="1166812" cy="1806575"/>
            <a:chOff x="329" y="1510"/>
            <a:chExt cx="735" cy="1138"/>
          </a:xfrm>
        </p:grpSpPr>
        <p:sp>
          <p:nvSpPr>
            <p:cNvPr id="71689" name="Freeform 9"/>
            <p:cNvSpPr>
              <a:spLocks/>
            </p:cNvSpPr>
            <p:nvPr/>
          </p:nvSpPr>
          <p:spPr bwMode="auto">
            <a:xfrm>
              <a:off x="330" y="1512"/>
              <a:ext cx="734" cy="1136"/>
            </a:xfrm>
            <a:custGeom>
              <a:avLst/>
              <a:gdLst/>
              <a:ahLst/>
              <a:cxnLst>
                <a:cxn ang="0">
                  <a:pos x="706" y="0"/>
                </a:cxn>
                <a:cxn ang="0">
                  <a:pos x="603" y="30"/>
                </a:cxn>
                <a:cxn ang="0">
                  <a:pos x="544" y="59"/>
                </a:cxn>
                <a:cxn ang="0">
                  <a:pos x="485" y="95"/>
                </a:cxn>
                <a:cxn ang="0">
                  <a:pos x="432" y="136"/>
                </a:cxn>
                <a:cxn ang="0">
                  <a:pos x="377" y="182"/>
                </a:cxn>
                <a:cxn ang="0">
                  <a:pos x="318" y="242"/>
                </a:cxn>
                <a:cxn ang="0">
                  <a:pos x="249" y="324"/>
                </a:cxn>
                <a:cxn ang="0">
                  <a:pos x="202" y="402"/>
                </a:cxn>
                <a:cxn ang="0">
                  <a:pos x="163" y="475"/>
                </a:cxn>
                <a:cxn ang="0">
                  <a:pos x="136" y="555"/>
                </a:cxn>
                <a:cxn ang="0">
                  <a:pos x="122" y="628"/>
                </a:cxn>
                <a:cxn ang="0">
                  <a:pos x="124" y="702"/>
                </a:cxn>
                <a:cxn ang="0">
                  <a:pos x="143" y="782"/>
                </a:cxn>
                <a:cxn ang="0">
                  <a:pos x="177" y="850"/>
                </a:cxn>
                <a:cxn ang="0">
                  <a:pos x="200" y="889"/>
                </a:cxn>
                <a:cxn ang="0">
                  <a:pos x="31" y="928"/>
                </a:cxn>
                <a:cxn ang="0">
                  <a:pos x="104" y="950"/>
                </a:cxn>
                <a:cxn ang="0">
                  <a:pos x="181" y="977"/>
                </a:cxn>
                <a:cxn ang="0">
                  <a:pos x="248" y="1010"/>
                </a:cxn>
                <a:cxn ang="0">
                  <a:pos x="314" y="1048"/>
                </a:cxn>
                <a:cxn ang="0">
                  <a:pos x="391" y="1109"/>
                </a:cxn>
                <a:cxn ang="0">
                  <a:pos x="441" y="1108"/>
                </a:cxn>
                <a:cxn ang="0">
                  <a:pos x="451" y="1050"/>
                </a:cxn>
                <a:cxn ang="0">
                  <a:pos x="468" y="1009"/>
                </a:cxn>
                <a:cxn ang="0">
                  <a:pos x="493" y="970"/>
                </a:cxn>
                <a:cxn ang="0">
                  <a:pos x="526" y="932"/>
                </a:cxn>
                <a:cxn ang="0">
                  <a:pos x="570" y="896"/>
                </a:cxn>
                <a:cxn ang="0">
                  <a:pos x="563" y="844"/>
                </a:cxn>
                <a:cxn ang="0">
                  <a:pos x="389" y="855"/>
                </a:cxn>
                <a:cxn ang="0">
                  <a:pos x="356" y="770"/>
                </a:cxn>
                <a:cxn ang="0">
                  <a:pos x="337" y="688"/>
                </a:cxn>
                <a:cxn ang="0">
                  <a:pos x="327" y="619"/>
                </a:cxn>
                <a:cxn ang="0">
                  <a:pos x="326" y="538"/>
                </a:cxn>
                <a:cxn ang="0">
                  <a:pos x="341" y="465"/>
                </a:cxn>
                <a:cxn ang="0">
                  <a:pos x="360" y="398"/>
                </a:cxn>
                <a:cxn ang="0">
                  <a:pos x="399" y="323"/>
                </a:cxn>
                <a:cxn ang="0">
                  <a:pos x="441" y="255"/>
                </a:cxn>
                <a:cxn ang="0">
                  <a:pos x="496" y="174"/>
                </a:cxn>
                <a:cxn ang="0">
                  <a:pos x="550" y="118"/>
                </a:cxn>
                <a:cxn ang="0">
                  <a:pos x="598" y="79"/>
                </a:cxn>
                <a:cxn ang="0">
                  <a:pos x="645" y="51"/>
                </a:cxn>
              </a:cxnLst>
              <a:rect l="0" t="0" r="r" b="b"/>
              <a:pathLst>
                <a:path w="734" h="1136">
                  <a:moveTo>
                    <a:pt x="733" y="13"/>
                  </a:moveTo>
                  <a:lnTo>
                    <a:pt x="706" y="0"/>
                  </a:lnTo>
                  <a:lnTo>
                    <a:pt x="641" y="18"/>
                  </a:lnTo>
                  <a:lnTo>
                    <a:pt x="603" y="30"/>
                  </a:lnTo>
                  <a:lnTo>
                    <a:pt x="573" y="48"/>
                  </a:lnTo>
                  <a:lnTo>
                    <a:pt x="544" y="59"/>
                  </a:lnTo>
                  <a:lnTo>
                    <a:pt x="514" y="77"/>
                  </a:lnTo>
                  <a:lnTo>
                    <a:pt x="485" y="95"/>
                  </a:lnTo>
                  <a:lnTo>
                    <a:pt x="457" y="119"/>
                  </a:lnTo>
                  <a:lnTo>
                    <a:pt x="432" y="136"/>
                  </a:lnTo>
                  <a:lnTo>
                    <a:pt x="407" y="152"/>
                  </a:lnTo>
                  <a:lnTo>
                    <a:pt x="377" y="182"/>
                  </a:lnTo>
                  <a:lnTo>
                    <a:pt x="350" y="209"/>
                  </a:lnTo>
                  <a:lnTo>
                    <a:pt x="318" y="242"/>
                  </a:lnTo>
                  <a:lnTo>
                    <a:pt x="279" y="285"/>
                  </a:lnTo>
                  <a:lnTo>
                    <a:pt x="249" y="324"/>
                  </a:lnTo>
                  <a:lnTo>
                    <a:pt x="230" y="356"/>
                  </a:lnTo>
                  <a:lnTo>
                    <a:pt x="202" y="402"/>
                  </a:lnTo>
                  <a:lnTo>
                    <a:pt x="180" y="438"/>
                  </a:lnTo>
                  <a:lnTo>
                    <a:pt x="163" y="475"/>
                  </a:lnTo>
                  <a:lnTo>
                    <a:pt x="149" y="514"/>
                  </a:lnTo>
                  <a:lnTo>
                    <a:pt x="136" y="555"/>
                  </a:lnTo>
                  <a:lnTo>
                    <a:pt x="126" y="590"/>
                  </a:lnTo>
                  <a:lnTo>
                    <a:pt x="122" y="628"/>
                  </a:lnTo>
                  <a:lnTo>
                    <a:pt x="122" y="666"/>
                  </a:lnTo>
                  <a:lnTo>
                    <a:pt x="124" y="702"/>
                  </a:lnTo>
                  <a:lnTo>
                    <a:pt x="128" y="741"/>
                  </a:lnTo>
                  <a:lnTo>
                    <a:pt x="143" y="782"/>
                  </a:lnTo>
                  <a:lnTo>
                    <a:pt x="155" y="814"/>
                  </a:lnTo>
                  <a:lnTo>
                    <a:pt x="177" y="850"/>
                  </a:lnTo>
                  <a:lnTo>
                    <a:pt x="191" y="878"/>
                  </a:lnTo>
                  <a:lnTo>
                    <a:pt x="200" y="889"/>
                  </a:lnTo>
                  <a:lnTo>
                    <a:pt x="0" y="909"/>
                  </a:lnTo>
                  <a:lnTo>
                    <a:pt x="31" y="928"/>
                  </a:lnTo>
                  <a:lnTo>
                    <a:pt x="70" y="940"/>
                  </a:lnTo>
                  <a:lnTo>
                    <a:pt x="104" y="950"/>
                  </a:lnTo>
                  <a:lnTo>
                    <a:pt x="141" y="962"/>
                  </a:lnTo>
                  <a:lnTo>
                    <a:pt x="181" y="977"/>
                  </a:lnTo>
                  <a:lnTo>
                    <a:pt x="217" y="995"/>
                  </a:lnTo>
                  <a:lnTo>
                    <a:pt x="248" y="1010"/>
                  </a:lnTo>
                  <a:lnTo>
                    <a:pt x="282" y="1029"/>
                  </a:lnTo>
                  <a:lnTo>
                    <a:pt x="314" y="1048"/>
                  </a:lnTo>
                  <a:lnTo>
                    <a:pt x="353" y="1072"/>
                  </a:lnTo>
                  <a:lnTo>
                    <a:pt x="391" y="1109"/>
                  </a:lnTo>
                  <a:lnTo>
                    <a:pt x="438" y="1135"/>
                  </a:lnTo>
                  <a:lnTo>
                    <a:pt x="441" y="1108"/>
                  </a:lnTo>
                  <a:lnTo>
                    <a:pt x="445" y="1083"/>
                  </a:lnTo>
                  <a:lnTo>
                    <a:pt x="451" y="1050"/>
                  </a:lnTo>
                  <a:lnTo>
                    <a:pt x="460" y="1026"/>
                  </a:lnTo>
                  <a:lnTo>
                    <a:pt x="468" y="1009"/>
                  </a:lnTo>
                  <a:lnTo>
                    <a:pt x="477" y="993"/>
                  </a:lnTo>
                  <a:lnTo>
                    <a:pt x="493" y="970"/>
                  </a:lnTo>
                  <a:lnTo>
                    <a:pt x="512" y="950"/>
                  </a:lnTo>
                  <a:lnTo>
                    <a:pt x="526" y="932"/>
                  </a:lnTo>
                  <a:lnTo>
                    <a:pt x="548" y="916"/>
                  </a:lnTo>
                  <a:lnTo>
                    <a:pt x="570" y="896"/>
                  </a:lnTo>
                  <a:lnTo>
                    <a:pt x="611" y="870"/>
                  </a:lnTo>
                  <a:lnTo>
                    <a:pt x="563" y="844"/>
                  </a:lnTo>
                  <a:lnTo>
                    <a:pt x="397" y="869"/>
                  </a:lnTo>
                  <a:lnTo>
                    <a:pt x="389" y="855"/>
                  </a:lnTo>
                  <a:lnTo>
                    <a:pt x="370" y="807"/>
                  </a:lnTo>
                  <a:lnTo>
                    <a:pt x="356" y="770"/>
                  </a:lnTo>
                  <a:lnTo>
                    <a:pt x="343" y="719"/>
                  </a:lnTo>
                  <a:lnTo>
                    <a:pt x="337" y="688"/>
                  </a:lnTo>
                  <a:lnTo>
                    <a:pt x="331" y="661"/>
                  </a:lnTo>
                  <a:lnTo>
                    <a:pt x="327" y="619"/>
                  </a:lnTo>
                  <a:lnTo>
                    <a:pt x="323" y="581"/>
                  </a:lnTo>
                  <a:lnTo>
                    <a:pt x="326" y="538"/>
                  </a:lnTo>
                  <a:lnTo>
                    <a:pt x="332" y="503"/>
                  </a:lnTo>
                  <a:lnTo>
                    <a:pt x="341" y="465"/>
                  </a:lnTo>
                  <a:lnTo>
                    <a:pt x="349" y="426"/>
                  </a:lnTo>
                  <a:lnTo>
                    <a:pt x="360" y="398"/>
                  </a:lnTo>
                  <a:lnTo>
                    <a:pt x="378" y="362"/>
                  </a:lnTo>
                  <a:lnTo>
                    <a:pt x="399" y="323"/>
                  </a:lnTo>
                  <a:lnTo>
                    <a:pt x="419" y="290"/>
                  </a:lnTo>
                  <a:lnTo>
                    <a:pt x="441" y="255"/>
                  </a:lnTo>
                  <a:lnTo>
                    <a:pt x="469" y="213"/>
                  </a:lnTo>
                  <a:lnTo>
                    <a:pt x="496" y="174"/>
                  </a:lnTo>
                  <a:lnTo>
                    <a:pt x="529" y="142"/>
                  </a:lnTo>
                  <a:lnTo>
                    <a:pt x="550" y="118"/>
                  </a:lnTo>
                  <a:lnTo>
                    <a:pt x="575" y="95"/>
                  </a:lnTo>
                  <a:lnTo>
                    <a:pt x="598" y="79"/>
                  </a:lnTo>
                  <a:lnTo>
                    <a:pt x="622" y="66"/>
                  </a:lnTo>
                  <a:lnTo>
                    <a:pt x="645" y="51"/>
                  </a:lnTo>
                  <a:lnTo>
                    <a:pt x="733" y="13"/>
                  </a:lnTo>
                </a:path>
              </a:pathLst>
            </a:custGeom>
            <a:solidFill>
              <a:schemeClr val="hlink"/>
            </a:solidFill>
            <a:ln w="12700" cap="rnd" cmpd="sng">
              <a:solidFill>
                <a:srgbClr val="000000"/>
              </a:solidFill>
              <a:prstDash val="solid"/>
              <a:round/>
              <a:headEnd type="none" w="sm" len="sm"/>
              <a:tailEnd type="none" w="sm" len="sm"/>
            </a:ln>
            <a:effectLst/>
          </p:spPr>
          <p:txBody>
            <a:bodyPr/>
            <a:lstStyle/>
            <a:p>
              <a:endParaRPr lang="en-US"/>
            </a:p>
          </p:txBody>
        </p:sp>
        <p:sp>
          <p:nvSpPr>
            <p:cNvPr id="71690" name="Freeform 10"/>
            <p:cNvSpPr>
              <a:spLocks/>
            </p:cNvSpPr>
            <p:nvPr/>
          </p:nvSpPr>
          <p:spPr bwMode="auto">
            <a:xfrm>
              <a:off x="329" y="1510"/>
              <a:ext cx="707" cy="1110"/>
            </a:xfrm>
            <a:custGeom>
              <a:avLst/>
              <a:gdLst/>
              <a:ahLst/>
              <a:cxnLst>
                <a:cxn ang="0">
                  <a:pos x="620" y="16"/>
                </a:cxn>
                <a:cxn ang="0">
                  <a:pos x="556" y="41"/>
                </a:cxn>
                <a:cxn ang="0">
                  <a:pos x="498" y="70"/>
                </a:cxn>
                <a:cxn ang="0">
                  <a:pos x="435" y="109"/>
                </a:cxn>
                <a:cxn ang="0">
                  <a:pos x="388" y="145"/>
                </a:cxn>
                <a:cxn ang="0">
                  <a:pos x="332" y="199"/>
                </a:cxn>
                <a:cxn ang="0">
                  <a:pos x="259" y="276"/>
                </a:cxn>
                <a:cxn ang="0">
                  <a:pos x="209" y="346"/>
                </a:cxn>
                <a:cxn ang="0">
                  <a:pos x="159" y="428"/>
                </a:cxn>
                <a:cxn ang="0">
                  <a:pos x="124" y="502"/>
                </a:cxn>
                <a:cxn ang="0">
                  <a:pos x="103" y="579"/>
                </a:cxn>
                <a:cxn ang="0">
                  <a:pos x="95" y="651"/>
                </a:cxn>
                <a:cxn ang="0">
                  <a:pos x="101" y="727"/>
                </a:cxn>
                <a:cxn ang="0">
                  <a:pos x="124" y="797"/>
                </a:cxn>
                <a:cxn ang="0">
                  <a:pos x="155" y="856"/>
                </a:cxn>
                <a:cxn ang="0">
                  <a:pos x="0" y="911"/>
                </a:cxn>
                <a:cxn ang="0">
                  <a:pos x="71" y="932"/>
                </a:cxn>
                <a:cxn ang="0">
                  <a:pos x="141" y="957"/>
                </a:cxn>
                <a:cxn ang="0">
                  <a:pos x="206" y="987"/>
                </a:cxn>
                <a:cxn ang="0">
                  <a:pos x="267" y="1024"/>
                </a:cxn>
                <a:cxn ang="0">
                  <a:pos x="340" y="1071"/>
                </a:cxn>
                <a:cxn ang="0">
                  <a:pos x="389" y="1109"/>
                </a:cxn>
                <a:cxn ang="0">
                  <a:pos x="394" y="1055"/>
                </a:cxn>
                <a:cxn ang="0">
                  <a:pos x="411" y="998"/>
                </a:cxn>
                <a:cxn ang="0">
                  <a:pos x="429" y="968"/>
                </a:cxn>
                <a:cxn ang="0">
                  <a:pos x="461" y="924"/>
                </a:cxn>
                <a:cxn ang="0">
                  <a:pos x="500" y="889"/>
                </a:cxn>
                <a:cxn ang="0">
                  <a:pos x="562" y="844"/>
                </a:cxn>
                <a:cxn ang="0">
                  <a:pos x="345" y="834"/>
                </a:cxn>
                <a:cxn ang="0">
                  <a:pos x="318" y="751"/>
                </a:cxn>
                <a:cxn ang="0">
                  <a:pos x="302" y="671"/>
                </a:cxn>
                <a:cxn ang="0">
                  <a:pos x="293" y="602"/>
                </a:cxn>
                <a:cxn ang="0">
                  <a:pos x="297" y="523"/>
                </a:cxn>
                <a:cxn ang="0">
                  <a:pos x="314" y="452"/>
                </a:cxn>
                <a:cxn ang="0">
                  <a:pos x="335" y="383"/>
                </a:cxn>
                <a:cxn ang="0">
                  <a:pos x="375" y="312"/>
                </a:cxn>
                <a:cxn ang="0">
                  <a:pos x="418" y="241"/>
                </a:cxn>
                <a:cxn ang="0">
                  <a:pos x="473" y="165"/>
                </a:cxn>
                <a:cxn ang="0">
                  <a:pos x="525" y="107"/>
                </a:cxn>
                <a:cxn ang="0">
                  <a:pos x="573" y="67"/>
                </a:cxn>
                <a:cxn ang="0">
                  <a:pos x="620" y="40"/>
                </a:cxn>
              </a:cxnLst>
              <a:rect l="0" t="0" r="r" b="b"/>
              <a:pathLst>
                <a:path w="707" h="1110">
                  <a:moveTo>
                    <a:pt x="706" y="0"/>
                  </a:moveTo>
                  <a:lnTo>
                    <a:pt x="620" y="16"/>
                  </a:lnTo>
                  <a:lnTo>
                    <a:pt x="591" y="25"/>
                  </a:lnTo>
                  <a:lnTo>
                    <a:pt x="556" y="41"/>
                  </a:lnTo>
                  <a:lnTo>
                    <a:pt x="531" y="52"/>
                  </a:lnTo>
                  <a:lnTo>
                    <a:pt x="498" y="70"/>
                  </a:lnTo>
                  <a:lnTo>
                    <a:pt x="469" y="86"/>
                  </a:lnTo>
                  <a:lnTo>
                    <a:pt x="435" y="109"/>
                  </a:lnTo>
                  <a:lnTo>
                    <a:pt x="411" y="128"/>
                  </a:lnTo>
                  <a:lnTo>
                    <a:pt x="388" y="145"/>
                  </a:lnTo>
                  <a:lnTo>
                    <a:pt x="354" y="171"/>
                  </a:lnTo>
                  <a:lnTo>
                    <a:pt x="332" y="199"/>
                  </a:lnTo>
                  <a:lnTo>
                    <a:pt x="297" y="233"/>
                  </a:lnTo>
                  <a:lnTo>
                    <a:pt x="259" y="276"/>
                  </a:lnTo>
                  <a:lnTo>
                    <a:pt x="230" y="313"/>
                  </a:lnTo>
                  <a:lnTo>
                    <a:pt x="209" y="346"/>
                  </a:lnTo>
                  <a:lnTo>
                    <a:pt x="179" y="391"/>
                  </a:lnTo>
                  <a:lnTo>
                    <a:pt x="159" y="428"/>
                  </a:lnTo>
                  <a:lnTo>
                    <a:pt x="142" y="464"/>
                  </a:lnTo>
                  <a:lnTo>
                    <a:pt x="124" y="502"/>
                  </a:lnTo>
                  <a:lnTo>
                    <a:pt x="113" y="543"/>
                  </a:lnTo>
                  <a:lnTo>
                    <a:pt x="103" y="579"/>
                  </a:lnTo>
                  <a:lnTo>
                    <a:pt x="96" y="617"/>
                  </a:lnTo>
                  <a:lnTo>
                    <a:pt x="95" y="651"/>
                  </a:lnTo>
                  <a:lnTo>
                    <a:pt x="95" y="688"/>
                  </a:lnTo>
                  <a:lnTo>
                    <a:pt x="101" y="727"/>
                  </a:lnTo>
                  <a:lnTo>
                    <a:pt x="112" y="766"/>
                  </a:lnTo>
                  <a:lnTo>
                    <a:pt x="124" y="797"/>
                  </a:lnTo>
                  <a:lnTo>
                    <a:pt x="141" y="831"/>
                  </a:lnTo>
                  <a:lnTo>
                    <a:pt x="155" y="856"/>
                  </a:lnTo>
                  <a:lnTo>
                    <a:pt x="175" y="893"/>
                  </a:lnTo>
                  <a:lnTo>
                    <a:pt x="0" y="911"/>
                  </a:lnTo>
                  <a:lnTo>
                    <a:pt x="37" y="920"/>
                  </a:lnTo>
                  <a:lnTo>
                    <a:pt x="71" y="932"/>
                  </a:lnTo>
                  <a:lnTo>
                    <a:pt x="105" y="942"/>
                  </a:lnTo>
                  <a:lnTo>
                    <a:pt x="141" y="957"/>
                  </a:lnTo>
                  <a:lnTo>
                    <a:pt x="175" y="973"/>
                  </a:lnTo>
                  <a:lnTo>
                    <a:pt x="206" y="987"/>
                  </a:lnTo>
                  <a:lnTo>
                    <a:pt x="238" y="1005"/>
                  </a:lnTo>
                  <a:lnTo>
                    <a:pt x="267" y="1024"/>
                  </a:lnTo>
                  <a:lnTo>
                    <a:pt x="307" y="1049"/>
                  </a:lnTo>
                  <a:lnTo>
                    <a:pt x="340" y="1071"/>
                  </a:lnTo>
                  <a:lnTo>
                    <a:pt x="361" y="1088"/>
                  </a:lnTo>
                  <a:lnTo>
                    <a:pt x="389" y="1109"/>
                  </a:lnTo>
                  <a:lnTo>
                    <a:pt x="391" y="1081"/>
                  </a:lnTo>
                  <a:lnTo>
                    <a:pt x="394" y="1055"/>
                  </a:lnTo>
                  <a:lnTo>
                    <a:pt x="401" y="1024"/>
                  </a:lnTo>
                  <a:lnTo>
                    <a:pt x="411" y="998"/>
                  </a:lnTo>
                  <a:lnTo>
                    <a:pt x="419" y="983"/>
                  </a:lnTo>
                  <a:lnTo>
                    <a:pt x="429" y="968"/>
                  </a:lnTo>
                  <a:lnTo>
                    <a:pt x="443" y="944"/>
                  </a:lnTo>
                  <a:lnTo>
                    <a:pt x="461" y="924"/>
                  </a:lnTo>
                  <a:lnTo>
                    <a:pt x="476" y="908"/>
                  </a:lnTo>
                  <a:lnTo>
                    <a:pt x="500" y="889"/>
                  </a:lnTo>
                  <a:lnTo>
                    <a:pt x="523" y="870"/>
                  </a:lnTo>
                  <a:lnTo>
                    <a:pt x="562" y="844"/>
                  </a:lnTo>
                  <a:lnTo>
                    <a:pt x="363" y="872"/>
                  </a:lnTo>
                  <a:lnTo>
                    <a:pt x="345" y="834"/>
                  </a:lnTo>
                  <a:lnTo>
                    <a:pt x="331" y="789"/>
                  </a:lnTo>
                  <a:lnTo>
                    <a:pt x="318" y="751"/>
                  </a:lnTo>
                  <a:lnTo>
                    <a:pt x="306" y="700"/>
                  </a:lnTo>
                  <a:lnTo>
                    <a:pt x="302" y="671"/>
                  </a:lnTo>
                  <a:lnTo>
                    <a:pt x="297" y="642"/>
                  </a:lnTo>
                  <a:lnTo>
                    <a:pt x="293" y="602"/>
                  </a:lnTo>
                  <a:lnTo>
                    <a:pt x="292" y="565"/>
                  </a:lnTo>
                  <a:lnTo>
                    <a:pt x="297" y="523"/>
                  </a:lnTo>
                  <a:lnTo>
                    <a:pt x="304" y="489"/>
                  </a:lnTo>
                  <a:lnTo>
                    <a:pt x="314" y="452"/>
                  </a:lnTo>
                  <a:lnTo>
                    <a:pt x="324" y="413"/>
                  </a:lnTo>
                  <a:lnTo>
                    <a:pt x="335" y="383"/>
                  </a:lnTo>
                  <a:lnTo>
                    <a:pt x="354" y="349"/>
                  </a:lnTo>
                  <a:lnTo>
                    <a:pt x="375" y="312"/>
                  </a:lnTo>
                  <a:lnTo>
                    <a:pt x="394" y="278"/>
                  </a:lnTo>
                  <a:lnTo>
                    <a:pt x="418" y="241"/>
                  </a:lnTo>
                  <a:lnTo>
                    <a:pt x="446" y="203"/>
                  </a:lnTo>
                  <a:lnTo>
                    <a:pt x="473" y="165"/>
                  </a:lnTo>
                  <a:lnTo>
                    <a:pt x="506" y="130"/>
                  </a:lnTo>
                  <a:lnTo>
                    <a:pt x="525" y="107"/>
                  </a:lnTo>
                  <a:lnTo>
                    <a:pt x="550" y="84"/>
                  </a:lnTo>
                  <a:lnTo>
                    <a:pt x="573" y="67"/>
                  </a:lnTo>
                  <a:lnTo>
                    <a:pt x="595" y="50"/>
                  </a:lnTo>
                  <a:lnTo>
                    <a:pt x="620" y="40"/>
                  </a:lnTo>
                  <a:lnTo>
                    <a:pt x="706" y="0"/>
                  </a:lnTo>
                </a:path>
              </a:pathLst>
            </a:custGeom>
            <a:solidFill>
              <a:schemeClr val="hlink"/>
            </a:solidFill>
            <a:ln w="12700" cap="rnd" cmpd="sng">
              <a:solidFill>
                <a:srgbClr val="000000"/>
              </a:solidFill>
              <a:prstDash val="solid"/>
              <a:round/>
              <a:headEnd type="none" w="sm" len="sm"/>
              <a:tailEnd type="none" w="sm" len="sm"/>
            </a:ln>
            <a:effectLst/>
          </p:spPr>
          <p:txBody>
            <a:bodyPr/>
            <a:lstStyle/>
            <a:p>
              <a:endParaRPr lang="en-US"/>
            </a:p>
          </p:txBody>
        </p:sp>
      </p:grpSp>
      <p:sp>
        <p:nvSpPr>
          <p:cNvPr id="71691" name="AutoShape 11"/>
          <p:cNvSpPr>
            <a:spLocks noChangeArrowheads="1"/>
          </p:cNvSpPr>
          <p:nvPr/>
        </p:nvSpPr>
        <p:spPr bwMode="auto">
          <a:xfrm>
            <a:off x="2546350" y="4227513"/>
            <a:ext cx="700088" cy="536575"/>
          </a:xfrm>
          <a:prstGeom prst="triangle">
            <a:avLst>
              <a:gd name="adj" fmla="val 49875"/>
            </a:avLst>
          </a:prstGeom>
          <a:solidFill>
            <a:schemeClr val="tx2"/>
          </a:solidFill>
          <a:ln w="12700">
            <a:solidFill>
              <a:srgbClr val="000000"/>
            </a:solidFill>
            <a:miter lim="800000"/>
            <a:headEnd/>
            <a:tailEnd/>
          </a:ln>
          <a:effectLst/>
        </p:spPr>
        <p:txBody>
          <a:bodyPr wrap="none" anchor="ctr"/>
          <a:lstStyle/>
          <a:p>
            <a:endParaRPr lang="en-US"/>
          </a:p>
        </p:txBody>
      </p:sp>
      <p:sp>
        <p:nvSpPr>
          <p:cNvPr id="71692" name="Rectangle 12"/>
          <p:cNvSpPr>
            <a:spLocks noChangeArrowheads="1"/>
          </p:cNvSpPr>
          <p:nvPr/>
        </p:nvSpPr>
        <p:spPr bwMode="auto">
          <a:xfrm>
            <a:off x="376238" y="4186238"/>
            <a:ext cx="1000125" cy="708025"/>
          </a:xfrm>
          <a:prstGeom prst="rect">
            <a:avLst/>
          </a:prstGeom>
          <a:solidFill>
            <a:srgbClr val="FFFF99"/>
          </a:solidFill>
          <a:ln w="9525">
            <a:solidFill>
              <a:schemeClr val="folHlink"/>
            </a:solidFill>
            <a:miter lim="800000"/>
            <a:headEnd/>
            <a:tailEnd/>
          </a:ln>
          <a:effectLst/>
        </p:spPr>
        <p:txBody>
          <a:bodyPr lIns="90488" tIns="44450" rIns="90488" bIns="44450">
            <a:spAutoFit/>
          </a:bodyPr>
          <a:lstStyle/>
          <a:p>
            <a:pPr algn="ctr" eaLnBrk="0" hangingPunct="0">
              <a:spcBef>
                <a:spcPct val="50000"/>
              </a:spcBef>
            </a:pPr>
            <a:r>
              <a:rPr lang="en-US" sz="4000" i="1">
                <a:latin typeface="Symbol" pitchFamily="18" charset="2"/>
              </a:rPr>
              <a:t>a</a:t>
            </a:r>
          </a:p>
        </p:txBody>
      </p:sp>
      <p:sp>
        <p:nvSpPr>
          <p:cNvPr id="71693" name="Rectangle 13"/>
          <p:cNvSpPr>
            <a:spLocks noChangeArrowheads="1"/>
          </p:cNvSpPr>
          <p:nvPr/>
        </p:nvSpPr>
        <p:spPr bwMode="auto">
          <a:xfrm>
            <a:off x="4414838" y="3043238"/>
            <a:ext cx="1077912" cy="708025"/>
          </a:xfrm>
          <a:prstGeom prst="rect">
            <a:avLst/>
          </a:prstGeom>
          <a:solidFill>
            <a:srgbClr val="FFFF99"/>
          </a:solidFill>
          <a:ln w="9525">
            <a:solidFill>
              <a:schemeClr val="folHlink"/>
            </a:solidFill>
            <a:miter lim="800000"/>
            <a:headEnd/>
            <a:tailEnd/>
          </a:ln>
          <a:effectLst/>
        </p:spPr>
        <p:txBody>
          <a:bodyPr lIns="90488" tIns="44450" rIns="90488" bIns="44450">
            <a:spAutoFit/>
          </a:bodyPr>
          <a:lstStyle/>
          <a:p>
            <a:pPr algn="ctr" eaLnBrk="0" hangingPunct="0">
              <a:spcBef>
                <a:spcPct val="50000"/>
              </a:spcBef>
            </a:pPr>
            <a:r>
              <a:rPr lang="en-US" sz="4000" i="1">
                <a:latin typeface="Symbol" pitchFamily="18" charset="2"/>
              </a:rPr>
              <a:t>b</a:t>
            </a:r>
          </a:p>
        </p:txBody>
      </p:sp>
      <p:grpSp>
        <p:nvGrpSpPr>
          <p:cNvPr id="4" name="Group 21"/>
          <p:cNvGrpSpPr>
            <a:grpSpLocks/>
          </p:cNvGrpSpPr>
          <p:nvPr/>
        </p:nvGrpSpPr>
        <p:grpSpPr bwMode="auto">
          <a:xfrm>
            <a:off x="2590800" y="1524000"/>
            <a:ext cx="5715000" cy="1295400"/>
            <a:chOff x="1920" y="960"/>
            <a:chExt cx="3600" cy="816"/>
          </a:xfrm>
        </p:grpSpPr>
        <p:sp>
          <p:nvSpPr>
            <p:cNvPr id="71699" name="AutoShape 19"/>
            <p:cNvSpPr>
              <a:spLocks noChangeArrowheads="1"/>
            </p:cNvSpPr>
            <p:nvPr/>
          </p:nvSpPr>
          <p:spPr bwMode="auto">
            <a:xfrm flipH="1">
              <a:off x="1920" y="960"/>
              <a:ext cx="3600" cy="816"/>
            </a:xfrm>
            <a:prstGeom prst="flowChartProcess">
              <a:avLst/>
            </a:prstGeom>
            <a:solidFill>
              <a:srgbClr val="33CCFF"/>
            </a:solidFill>
            <a:ln w="9525">
              <a:solidFill>
                <a:schemeClr val="tx1"/>
              </a:solidFill>
              <a:miter lim="800000"/>
              <a:headEnd/>
              <a:tailEnd/>
            </a:ln>
            <a:effectLst/>
          </p:spPr>
          <p:txBody>
            <a:bodyPr/>
            <a:lstStyle/>
            <a:p>
              <a:pPr algn="ctr"/>
              <a:endParaRPr lang="en-US"/>
            </a:p>
          </p:txBody>
        </p:sp>
        <p:sp>
          <p:nvSpPr>
            <p:cNvPr id="71700" name="Rectangle 20"/>
            <p:cNvSpPr>
              <a:spLocks noChangeArrowheads="1"/>
            </p:cNvSpPr>
            <p:nvPr/>
          </p:nvSpPr>
          <p:spPr bwMode="auto">
            <a:xfrm>
              <a:off x="2016" y="960"/>
              <a:ext cx="3456" cy="748"/>
            </a:xfrm>
            <a:prstGeom prst="rect">
              <a:avLst/>
            </a:prstGeom>
            <a:noFill/>
            <a:ln w="9525">
              <a:noFill/>
              <a:miter lim="800000"/>
              <a:headEnd/>
              <a:tailEnd/>
            </a:ln>
            <a:effectLst/>
          </p:spPr>
          <p:txBody>
            <a:bodyPr>
              <a:spAutoFit/>
            </a:bodyPr>
            <a:lstStyle/>
            <a:p>
              <a:r>
                <a:rPr lang="en-US" b="1">
                  <a:latin typeface="Times New Roman" pitchFamily="18" charset="0"/>
                </a:rPr>
                <a:t>If you reduce the probability of one error, the other one increases so that everything else is unchanged.</a:t>
              </a:r>
            </a:p>
          </p:txBody>
        </p:sp>
      </p:grpSp>
      <p:graphicFrame>
        <p:nvGraphicFramePr>
          <p:cNvPr id="71696" name="Object 16">
            <a:hlinkClick r:id="" action="ppaction://ole?verb=0"/>
          </p:cNvPr>
          <p:cNvGraphicFramePr>
            <a:graphicFrameLocks/>
          </p:cNvGraphicFramePr>
          <p:nvPr/>
        </p:nvGraphicFramePr>
        <p:xfrm>
          <a:off x="5888038" y="2286000"/>
          <a:ext cx="3255962" cy="4572000"/>
        </p:xfrm>
        <a:graphic>
          <a:graphicData uri="http://schemas.openxmlformats.org/presentationml/2006/ole">
            <mc:AlternateContent xmlns:mc="http://schemas.openxmlformats.org/markup-compatibility/2006">
              <mc:Choice xmlns:v="urn:schemas-microsoft-com:vml" Requires="v">
                <p:oleObj spid="_x0000_s53263" name="Clip" r:id="rId3" imgW="3255840" imgH="4572000" progId="">
                  <p:embed/>
                </p:oleObj>
              </mc:Choice>
              <mc:Fallback>
                <p:oleObj name="Clip" r:id="rId3" imgW="3255840" imgH="457200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038" y="2286000"/>
                        <a:ext cx="32559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Factors Affecting Type II Error</a:t>
            </a:r>
          </a:p>
        </p:txBody>
      </p:sp>
      <p:sp>
        <p:nvSpPr>
          <p:cNvPr id="72707" name="Rectangle 3"/>
          <p:cNvSpPr>
            <a:spLocks noGrp="1" noChangeArrowheads="1"/>
          </p:cNvSpPr>
          <p:nvPr>
            <p:ph type="body" idx="1"/>
          </p:nvPr>
        </p:nvSpPr>
        <p:spPr>
          <a:solidFill>
            <a:srgbClr val="CCFFCC"/>
          </a:solidFill>
        </p:spPr>
        <p:txBody>
          <a:bodyPr/>
          <a:lstStyle/>
          <a:p>
            <a:pPr>
              <a:lnSpc>
                <a:spcPct val="90000"/>
              </a:lnSpc>
            </a:pPr>
            <a:r>
              <a:rPr lang="en-US"/>
              <a:t>True value of population parameter</a:t>
            </a:r>
          </a:p>
          <a:p>
            <a:pPr lvl="1">
              <a:lnSpc>
                <a:spcPct val="90000"/>
              </a:lnSpc>
            </a:pPr>
            <a:r>
              <a:rPr lang="en-US"/>
              <a:t>    Increases when the difference between hypothesized parameter and its true value decrease </a:t>
            </a:r>
          </a:p>
          <a:p>
            <a:pPr>
              <a:lnSpc>
                <a:spcPct val="90000"/>
              </a:lnSpc>
            </a:pPr>
            <a:r>
              <a:rPr lang="en-US"/>
              <a:t>Significance level</a:t>
            </a:r>
          </a:p>
          <a:p>
            <a:pPr lvl="1">
              <a:lnSpc>
                <a:spcPct val="90000"/>
              </a:lnSpc>
            </a:pPr>
            <a:r>
              <a:rPr lang="en-US"/>
              <a:t>    Increases when      decreases</a:t>
            </a:r>
          </a:p>
          <a:p>
            <a:pPr>
              <a:lnSpc>
                <a:spcPct val="90000"/>
              </a:lnSpc>
            </a:pPr>
            <a:r>
              <a:rPr lang="en-US"/>
              <a:t>Population standard deviation</a:t>
            </a:r>
          </a:p>
          <a:p>
            <a:pPr lvl="1">
              <a:lnSpc>
                <a:spcPct val="90000"/>
              </a:lnSpc>
            </a:pPr>
            <a:r>
              <a:rPr lang="en-US"/>
              <a:t>    Increases when     increases</a:t>
            </a:r>
          </a:p>
          <a:p>
            <a:pPr>
              <a:lnSpc>
                <a:spcPct val="90000"/>
              </a:lnSpc>
            </a:pPr>
            <a:r>
              <a:rPr lang="en-US"/>
              <a:t>Sample size</a:t>
            </a:r>
          </a:p>
          <a:p>
            <a:pPr lvl="1">
              <a:lnSpc>
                <a:spcPct val="90000"/>
              </a:lnSpc>
            </a:pPr>
            <a:r>
              <a:rPr lang="en-US"/>
              <a:t>    Increases when </a:t>
            </a:r>
            <a:r>
              <a:rPr lang="en-US" i="1"/>
              <a:t>n</a:t>
            </a:r>
            <a:r>
              <a:rPr lang="en-US"/>
              <a:t>  decreases</a:t>
            </a:r>
          </a:p>
        </p:txBody>
      </p:sp>
      <p:graphicFrame>
        <p:nvGraphicFramePr>
          <p:cNvPr id="72708" name="Object 4"/>
          <p:cNvGraphicFramePr>
            <a:graphicFrameLocks noChangeAspect="1"/>
          </p:cNvGraphicFramePr>
          <p:nvPr/>
        </p:nvGraphicFramePr>
        <p:xfrm>
          <a:off x="1524000" y="3886200"/>
          <a:ext cx="433388" cy="533400"/>
        </p:xfrm>
        <a:graphic>
          <a:graphicData uri="http://schemas.openxmlformats.org/presentationml/2006/ole">
            <mc:AlternateContent xmlns:mc="http://schemas.openxmlformats.org/markup-compatibility/2006">
              <mc:Choice xmlns:v="urn:schemas-microsoft-com:vml" Requires="v">
                <p:oleObj spid="_x0000_s54417" name="Equation" r:id="rId3" imgW="164880" imgH="203040" progId="">
                  <p:embed/>
                </p:oleObj>
              </mc:Choice>
              <mc:Fallback>
                <p:oleObj name="Equation" r:id="rId3" imgW="16488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862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5"/>
          <p:cNvGraphicFramePr>
            <a:graphicFrameLocks noChangeAspect="1"/>
          </p:cNvGraphicFramePr>
          <p:nvPr/>
        </p:nvGraphicFramePr>
        <p:xfrm>
          <a:off x="1524000" y="2286000"/>
          <a:ext cx="433388" cy="533400"/>
        </p:xfrm>
        <a:graphic>
          <a:graphicData uri="http://schemas.openxmlformats.org/presentationml/2006/ole">
            <mc:AlternateContent xmlns:mc="http://schemas.openxmlformats.org/markup-compatibility/2006">
              <mc:Choice xmlns:v="urn:schemas-microsoft-com:vml" Requires="v">
                <p:oleObj spid="_x0000_s54418" name="Equation" r:id="rId5" imgW="164880" imgH="203040" progId="">
                  <p:embed/>
                </p:oleObj>
              </mc:Choice>
              <mc:Fallback>
                <p:oleObj name="Equation" r:id="rId5" imgW="164880" imgH="2030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0" name="Object 6"/>
          <p:cNvGraphicFramePr>
            <a:graphicFrameLocks noChangeAspect="1"/>
          </p:cNvGraphicFramePr>
          <p:nvPr/>
        </p:nvGraphicFramePr>
        <p:xfrm>
          <a:off x="4343400" y="3962400"/>
          <a:ext cx="381000" cy="349250"/>
        </p:xfrm>
        <a:graphic>
          <a:graphicData uri="http://schemas.openxmlformats.org/presentationml/2006/ole">
            <mc:AlternateContent xmlns:mc="http://schemas.openxmlformats.org/markup-compatibility/2006">
              <mc:Choice xmlns:v="urn:schemas-microsoft-com:vml" Requires="v">
                <p:oleObj spid="_x0000_s54419" name="Equation" r:id="rId6" imgW="152280" imgH="139680" progId="">
                  <p:embed/>
                </p:oleObj>
              </mc:Choice>
              <mc:Fallback>
                <p:oleObj name="Equation" r:id="rId6" imgW="152280" imgH="13968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396240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1" name="Object 7"/>
          <p:cNvGraphicFramePr>
            <a:graphicFrameLocks noChangeAspect="1"/>
          </p:cNvGraphicFramePr>
          <p:nvPr/>
        </p:nvGraphicFramePr>
        <p:xfrm>
          <a:off x="1524000" y="4800600"/>
          <a:ext cx="433388" cy="533400"/>
        </p:xfrm>
        <a:graphic>
          <a:graphicData uri="http://schemas.openxmlformats.org/presentationml/2006/ole">
            <mc:AlternateContent xmlns:mc="http://schemas.openxmlformats.org/markup-compatibility/2006">
              <mc:Choice xmlns:v="urn:schemas-microsoft-com:vml" Requires="v">
                <p:oleObj spid="_x0000_s54420" name="Equation" r:id="rId8" imgW="164880" imgH="203040" progId="">
                  <p:embed/>
                </p:oleObj>
              </mc:Choice>
              <mc:Fallback>
                <p:oleObj name="Equation" r:id="rId8" imgW="164880" imgH="20304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8006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2" name="Object 8"/>
          <p:cNvGraphicFramePr>
            <a:graphicFrameLocks noChangeAspect="1"/>
          </p:cNvGraphicFramePr>
          <p:nvPr/>
        </p:nvGraphicFramePr>
        <p:xfrm>
          <a:off x="4267200" y="4876800"/>
          <a:ext cx="400050" cy="366713"/>
        </p:xfrm>
        <a:graphic>
          <a:graphicData uri="http://schemas.openxmlformats.org/presentationml/2006/ole">
            <mc:AlternateContent xmlns:mc="http://schemas.openxmlformats.org/markup-compatibility/2006">
              <mc:Choice xmlns:v="urn:schemas-microsoft-com:vml" Requires="v">
                <p:oleObj spid="_x0000_s54421" name="Equation" r:id="rId9" imgW="152280" imgH="139680" progId="">
                  <p:embed/>
                </p:oleObj>
              </mc:Choice>
              <mc:Fallback>
                <p:oleObj name="Equation" r:id="rId9" imgW="152280" imgH="139680"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4876800"/>
                        <a:ext cx="40005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9"/>
          <p:cNvGraphicFramePr>
            <a:graphicFrameLocks noChangeAspect="1"/>
          </p:cNvGraphicFramePr>
          <p:nvPr/>
        </p:nvGraphicFramePr>
        <p:xfrm>
          <a:off x="1524000" y="5715000"/>
          <a:ext cx="433388" cy="533400"/>
        </p:xfrm>
        <a:graphic>
          <a:graphicData uri="http://schemas.openxmlformats.org/presentationml/2006/ole">
            <mc:AlternateContent xmlns:mc="http://schemas.openxmlformats.org/markup-compatibility/2006">
              <mc:Choice xmlns:v="urn:schemas-microsoft-com:vml" Requires="v">
                <p:oleObj spid="_x0000_s54422" name="Equation" r:id="rId11" imgW="164880" imgH="203040" progId="">
                  <p:embed/>
                </p:oleObj>
              </mc:Choice>
              <mc:Fallback>
                <p:oleObj name="Equation" r:id="rId11" imgW="164880" imgH="20304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715000"/>
                        <a:ext cx="4333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0"/>
          <p:cNvGrpSpPr>
            <a:grpSpLocks/>
          </p:cNvGrpSpPr>
          <p:nvPr/>
        </p:nvGrpSpPr>
        <p:grpSpPr bwMode="auto">
          <a:xfrm>
            <a:off x="6400800" y="3352800"/>
            <a:ext cx="838200" cy="1035050"/>
            <a:chOff x="4032" y="2112"/>
            <a:chExt cx="528" cy="652"/>
          </a:xfrm>
        </p:grpSpPr>
        <p:sp>
          <p:nvSpPr>
            <p:cNvPr id="72724" name="AutoShape 20"/>
            <p:cNvSpPr>
              <a:spLocks noChangeArrowheads="1"/>
            </p:cNvSpPr>
            <p:nvPr/>
          </p:nvSpPr>
          <p:spPr bwMode="auto">
            <a:xfrm>
              <a:off x="4080" y="2400"/>
              <a:ext cx="192" cy="336"/>
            </a:xfrm>
            <a:prstGeom prst="upArrow">
              <a:avLst>
                <a:gd name="adj1" fmla="val 50000"/>
                <a:gd name="adj2" fmla="val 43912"/>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72725" name="AutoShape 21"/>
            <p:cNvSpPr>
              <a:spLocks noChangeArrowheads="1"/>
            </p:cNvSpPr>
            <p:nvPr/>
          </p:nvSpPr>
          <p:spPr bwMode="auto">
            <a:xfrm flipH="1">
              <a:off x="4320" y="2208"/>
              <a:ext cx="192" cy="326"/>
            </a:xfrm>
            <a:prstGeom prst="downArrow">
              <a:avLst>
                <a:gd name="adj1" fmla="val 50000"/>
                <a:gd name="adj2" fmla="val 42637"/>
              </a:avLst>
            </a:prstGeom>
            <a:solidFill>
              <a:schemeClr val="hlink"/>
            </a:solidFill>
            <a:ln w="12700">
              <a:solidFill>
                <a:schemeClr val="hlink"/>
              </a:solidFill>
              <a:miter lim="800000"/>
              <a:headEnd/>
              <a:tailEnd/>
            </a:ln>
            <a:effectLst/>
          </p:spPr>
          <p:txBody>
            <a:bodyPr wrap="none" anchor="ctr"/>
            <a:lstStyle/>
            <a:p>
              <a:endParaRPr lang="en-US"/>
            </a:p>
          </p:txBody>
        </p:sp>
        <p:graphicFrame>
          <p:nvGraphicFramePr>
            <p:cNvPr id="72726" name="Object 22"/>
            <p:cNvGraphicFramePr>
              <a:graphicFrameLocks noChangeAspect="1"/>
            </p:cNvGraphicFramePr>
            <p:nvPr/>
          </p:nvGraphicFramePr>
          <p:xfrm>
            <a:off x="4320" y="2544"/>
            <a:ext cx="240" cy="220"/>
          </p:xfrm>
          <a:graphic>
            <a:graphicData uri="http://schemas.openxmlformats.org/presentationml/2006/ole">
              <mc:AlternateContent xmlns:mc="http://schemas.openxmlformats.org/markup-compatibility/2006">
                <mc:Choice xmlns:v="urn:schemas-microsoft-com:vml" Requires="v">
                  <p:oleObj spid="_x0000_s54423" name="Equation" r:id="rId12" imgW="152280" imgH="139680" progId="">
                    <p:embed/>
                  </p:oleObj>
                </mc:Choice>
                <mc:Fallback>
                  <p:oleObj name="Equation" r:id="rId12" imgW="152280" imgH="139680" progId="">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544"/>
                          <a:ext cx="24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7" name="Object 23"/>
            <p:cNvGraphicFramePr>
              <a:graphicFrameLocks noChangeAspect="1"/>
            </p:cNvGraphicFramePr>
            <p:nvPr/>
          </p:nvGraphicFramePr>
          <p:xfrm>
            <a:off x="4032" y="2112"/>
            <a:ext cx="273" cy="336"/>
          </p:xfrm>
          <a:graphic>
            <a:graphicData uri="http://schemas.openxmlformats.org/presentationml/2006/ole">
              <mc:AlternateContent xmlns:mc="http://schemas.openxmlformats.org/markup-compatibility/2006">
                <mc:Choice xmlns:v="urn:schemas-microsoft-com:vml" Requires="v">
                  <p:oleObj spid="_x0000_s54424" name="Equation" r:id="rId13" imgW="164880" imgH="203040" progId="">
                    <p:embed/>
                  </p:oleObj>
                </mc:Choice>
                <mc:Fallback>
                  <p:oleObj name="Equation" r:id="rId13" imgW="164880" imgH="20304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112"/>
                          <a:ext cx="27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9"/>
          <p:cNvGrpSpPr>
            <a:grpSpLocks/>
          </p:cNvGrpSpPr>
          <p:nvPr/>
        </p:nvGrpSpPr>
        <p:grpSpPr bwMode="auto">
          <a:xfrm>
            <a:off x="6477000" y="5486400"/>
            <a:ext cx="1042988" cy="1125538"/>
            <a:chOff x="4287" y="3552"/>
            <a:chExt cx="657" cy="709"/>
          </a:xfrm>
        </p:grpSpPr>
        <p:sp>
          <p:nvSpPr>
            <p:cNvPr id="72714" name="AutoShape 10"/>
            <p:cNvSpPr>
              <a:spLocks noChangeArrowheads="1"/>
            </p:cNvSpPr>
            <p:nvPr/>
          </p:nvSpPr>
          <p:spPr bwMode="auto">
            <a:xfrm>
              <a:off x="4317" y="3843"/>
              <a:ext cx="192" cy="336"/>
            </a:xfrm>
            <a:prstGeom prst="upArrow">
              <a:avLst>
                <a:gd name="adj1" fmla="val 50000"/>
                <a:gd name="adj2" fmla="val 43912"/>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72716" name="Rectangle 12"/>
            <p:cNvSpPr>
              <a:spLocks noChangeArrowheads="1"/>
            </p:cNvSpPr>
            <p:nvPr/>
          </p:nvSpPr>
          <p:spPr bwMode="auto">
            <a:xfrm>
              <a:off x="4650" y="3936"/>
              <a:ext cx="294" cy="3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i="1">
                  <a:latin typeface="Times New Roman" pitchFamily="18" charset="0"/>
                </a:rPr>
                <a:t>n</a:t>
              </a:r>
            </a:p>
          </p:txBody>
        </p:sp>
        <p:sp>
          <p:nvSpPr>
            <p:cNvPr id="72717" name="AutoShape 13"/>
            <p:cNvSpPr>
              <a:spLocks noChangeArrowheads="1"/>
            </p:cNvSpPr>
            <p:nvPr/>
          </p:nvSpPr>
          <p:spPr bwMode="auto">
            <a:xfrm flipH="1">
              <a:off x="4653" y="3699"/>
              <a:ext cx="192" cy="326"/>
            </a:xfrm>
            <a:prstGeom prst="downArrow">
              <a:avLst>
                <a:gd name="adj1" fmla="val 50000"/>
                <a:gd name="adj2" fmla="val 42637"/>
              </a:avLst>
            </a:prstGeom>
            <a:solidFill>
              <a:schemeClr val="hlink"/>
            </a:solidFill>
            <a:ln w="12700">
              <a:solidFill>
                <a:schemeClr val="hlink"/>
              </a:solidFill>
              <a:miter lim="800000"/>
              <a:headEnd/>
              <a:tailEnd/>
            </a:ln>
            <a:effectLst/>
          </p:spPr>
          <p:txBody>
            <a:bodyPr wrap="none" anchor="ctr"/>
            <a:lstStyle/>
            <a:p>
              <a:endParaRPr lang="en-US"/>
            </a:p>
          </p:txBody>
        </p:sp>
        <p:graphicFrame>
          <p:nvGraphicFramePr>
            <p:cNvPr id="72728" name="Object 24"/>
            <p:cNvGraphicFramePr>
              <a:graphicFrameLocks noChangeAspect="1"/>
            </p:cNvGraphicFramePr>
            <p:nvPr/>
          </p:nvGraphicFramePr>
          <p:xfrm>
            <a:off x="4287" y="3552"/>
            <a:ext cx="273" cy="336"/>
          </p:xfrm>
          <a:graphic>
            <a:graphicData uri="http://schemas.openxmlformats.org/presentationml/2006/ole">
              <mc:AlternateContent xmlns:mc="http://schemas.openxmlformats.org/markup-compatibility/2006">
                <mc:Choice xmlns:v="urn:schemas-microsoft-com:vml" Requires="v">
                  <p:oleObj spid="_x0000_s54425" name="Equation" r:id="rId14" imgW="164880" imgH="203040" progId="">
                    <p:embed/>
                  </p:oleObj>
                </mc:Choice>
                <mc:Fallback>
                  <p:oleObj name="Equation" r:id="rId14" imgW="164880" imgH="20304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 y="3552"/>
                          <a:ext cx="27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8"/>
          <p:cNvGrpSpPr>
            <a:grpSpLocks/>
          </p:cNvGrpSpPr>
          <p:nvPr/>
        </p:nvGrpSpPr>
        <p:grpSpPr bwMode="auto">
          <a:xfrm>
            <a:off x="6400800" y="4495800"/>
            <a:ext cx="933450" cy="990600"/>
            <a:chOff x="4944" y="2976"/>
            <a:chExt cx="588" cy="624"/>
          </a:xfrm>
        </p:grpSpPr>
        <p:sp>
          <p:nvSpPr>
            <p:cNvPr id="72718" name="AutoShape 14"/>
            <p:cNvSpPr>
              <a:spLocks noChangeArrowheads="1"/>
            </p:cNvSpPr>
            <p:nvPr/>
          </p:nvSpPr>
          <p:spPr bwMode="auto">
            <a:xfrm>
              <a:off x="4992" y="3264"/>
              <a:ext cx="192" cy="336"/>
            </a:xfrm>
            <a:prstGeom prst="upArrow">
              <a:avLst>
                <a:gd name="adj1" fmla="val 50000"/>
                <a:gd name="adj2" fmla="val 43912"/>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72721" name="AutoShape 17"/>
            <p:cNvSpPr>
              <a:spLocks noChangeArrowheads="1"/>
            </p:cNvSpPr>
            <p:nvPr/>
          </p:nvSpPr>
          <p:spPr bwMode="auto">
            <a:xfrm>
              <a:off x="5328" y="3264"/>
              <a:ext cx="192" cy="336"/>
            </a:xfrm>
            <a:prstGeom prst="upArrow">
              <a:avLst>
                <a:gd name="adj1" fmla="val 50000"/>
                <a:gd name="adj2" fmla="val 43912"/>
              </a:avLst>
            </a:prstGeom>
            <a:solidFill>
              <a:schemeClr val="hlink"/>
            </a:solidFill>
            <a:ln w="12700">
              <a:solidFill>
                <a:schemeClr val="hlink"/>
              </a:solidFill>
              <a:miter lim="800000"/>
              <a:headEnd/>
              <a:tailEnd/>
            </a:ln>
            <a:effectLst/>
          </p:spPr>
          <p:txBody>
            <a:bodyPr wrap="none" anchor="ctr"/>
            <a:lstStyle/>
            <a:p>
              <a:endParaRPr lang="en-US"/>
            </a:p>
          </p:txBody>
        </p:sp>
        <p:graphicFrame>
          <p:nvGraphicFramePr>
            <p:cNvPr id="72729" name="Object 25"/>
            <p:cNvGraphicFramePr>
              <a:graphicFrameLocks noChangeAspect="1"/>
            </p:cNvGraphicFramePr>
            <p:nvPr/>
          </p:nvGraphicFramePr>
          <p:xfrm>
            <a:off x="4944" y="2976"/>
            <a:ext cx="273" cy="336"/>
          </p:xfrm>
          <a:graphic>
            <a:graphicData uri="http://schemas.openxmlformats.org/presentationml/2006/ole">
              <mc:AlternateContent xmlns:mc="http://schemas.openxmlformats.org/markup-compatibility/2006">
                <mc:Choice xmlns:v="urn:schemas-microsoft-com:vml" Requires="v">
                  <p:oleObj spid="_x0000_s54426" name="Equation" r:id="rId15" imgW="164880" imgH="203040" progId="">
                    <p:embed/>
                  </p:oleObj>
                </mc:Choice>
                <mc:Fallback>
                  <p:oleObj name="Equation" r:id="rId15" imgW="164880" imgH="203040"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2976"/>
                          <a:ext cx="27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0" name="Object 26"/>
            <p:cNvGraphicFramePr>
              <a:graphicFrameLocks noChangeAspect="1"/>
            </p:cNvGraphicFramePr>
            <p:nvPr/>
          </p:nvGraphicFramePr>
          <p:xfrm>
            <a:off x="5280" y="2976"/>
            <a:ext cx="252" cy="231"/>
          </p:xfrm>
          <a:graphic>
            <a:graphicData uri="http://schemas.openxmlformats.org/presentationml/2006/ole">
              <mc:AlternateContent xmlns:mc="http://schemas.openxmlformats.org/markup-compatibility/2006">
                <mc:Choice xmlns:v="urn:schemas-microsoft-com:vml" Requires="v">
                  <p:oleObj spid="_x0000_s54427" name="Equation" r:id="rId16" imgW="152280" imgH="139680" progId="">
                    <p:embed/>
                  </p:oleObj>
                </mc:Choice>
                <mc:Fallback>
                  <p:oleObj name="Equation" r:id="rId16" imgW="152280" imgH="13968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0" y="2976"/>
                          <a:ext cx="252"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How to Choose between </a:t>
            </a:r>
            <a:br>
              <a:rPr lang="en-US"/>
            </a:br>
            <a:r>
              <a:rPr lang="en-US"/>
              <a:t>Type I and Type II Errors</a:t>
            </a:r>
          </a:p>
        </p:txBody>
      </p:sp>
      <p:sp>
        <p:nvSpPr>
          <p:cNvPr id="74755" name="Rectangle 3"/>
          <p:cNvSpPr>
            <a:spLocks noGrp="1" noChangeArrowheads="1"/>
          </p:cNvSpPr>
          <p:nvPr>
            <p:ph type="body" idx="1"/>
          </p:nvPr>
        </p:nvSpPr>
        <p:spPr>
          <a:xfrm>
            <a:off x="533400" y="1676400"/>
            <a:ext cx="8077200" cy="4532313"/>
          </a:xfrm>
          <a:solidFill>
            <a:srgbClr val="CCFFCC"/>
          </a:solidFill>
        </p:spPr>
        <p:txBody>
          <a:bodyPr/>
          <a:lstStyle/>
          <a:p>
            <a:pPr>
              <a:lnSpc>
                <a:spcPct val="90000"/>
              </a:lnSpc>
            </a:pPr>
            <a:r>
              <a:rPr lang="en-US"/>
              <a:t>Choice depends on the cost of the errors</a:t>
            </a:r>
          </a:p>
          <a:p>
            <a:pPr>
              <a:lnSpc>
                <a:spcPct val="90000"/>
              </a:lnSpc>
            </a:pPr>
            <a:r>
              <a:rPr lang="en-US"/>
              <a:t>Choose smaller Type I Error when the cost of rejecting the maintained hypothesis is high</a:t>
            </a:r>
          </a:p>
          <a:p>
            <a:pPr lvl="1">
              <a:lnSpc>
                <a:spcPct val="90000"/>
              </a:lnSpc>
            </a:pPr>
            <a:r>
              <a:rPr lang="en-US"/>
              <a:t>A criminal trial: convicting an innocent person</a:t>
            </a:r>
          </a:p>
          <a:p>
            <a:pPr lvl="1">
              <a:lnSpc>
                <a:spcPct val="90000"/>
              </a:lnSpc>
            </a:pPr>
            <a:r>
              <a:rPr lang="en-US"/>
              <a:t>The Exxon Valdez: causing an oil tanker to sink</a:t>
            </a:r>
          </a:p>
          <a:p>
            <a:pPr>
              <a:lnSpc>
                <a:spcPct val="90000"/>
              </a:lnSpc>
            </a:pPr>
            <a:r>
              <a:rPr lang="en-US"/>
              <a:t>Choose larger Type I Error when you have an interest in changing the status quo</a:t>
            </a:r>
          </a:p>
          <a:p>
            <a:pPr lvl="1">
              <a:lnSpc>
                <a:spcPct val="90000"/>
              </a:lnSpc>
            </a:pPr>
            <a:r>
              <a:rPr lang="en-US"/>
              <a:t>A decision in a startup company about a new piece of software</a:t>
            </a:r>
          </a:p>
          <a:p>
            <a:pPr lvl="1">
              <a:lnSpc>
                <a:spcPct val="90000"/>
              </a:lnSpc>
            </a:pPr>
            <a:r>
              <a:rPr lang="en-US"/>
              <a:t>A decision about unequal pay for a covered group</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663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6632" name="Rectangle 4"/>
          <p:cNvSpPr>
            <a:spLocks noGrp="1" noChangeArrowheads="1"/>
          </p:cNvSpPr>
          <p:nvPr>
            <p:ph type="title"/>
          </p:nvPr>
        </p:nvSpPr>
        <p:spPr>
          <a:noFill/>
        </p:spPr>
        <p:txBody>
          <a:bodyPr lIns="90488" tIns="44450" rIns="90488" bIns="44450"/>
          <a:lstStyle/>
          <a:p>
            <a:pPr>
              <a:lnSpc>
                <a:spcPct val="80000"/>
              </a:lnSpc>
              <a:spcBef>
                <a:spcPct val="20000"/>
              </a:spcBef>
            </a:pPr>
            <a:r>
              <a:rPr lang="en-US" smtClean="0"/>
              <a:t>Solving for Type II Errors:  </a:t>
            </a:r>
            <a:br>
              <a:rPr lang="en-US" smtClean="0"/>
            </a:br>
            <a:r>
              <a:rPr lang="en-US" smtClean="0"/>
              <a:t>Example</a:t>
            </a:r>
          </a:p>
        </p:txBody>
      </p:sp>
      <p:grpSp>
        <p:nvGrpSpPr>
          <p:cNvPr id="2" name="Group 25"/>
          <p:cNvGrpSpPr>
            <a:grpSpLocks/>
          </p:cNvGrpSpPr>
          <p:nvPr/>
        </p:nvGrpSpPr>
        <p:grpSpPr bwMode="auto">
          <a:xfrm>
            <a:off x="533400" y="1905000"/>
            <a:ext cx="8218488" cy="4140200"/>
            <a:chOff x="336" y="1200"/>
            <a:chExt cx="5177" cy="2608"/>
          </a:xfrm>
        </p:grpSpPr>
        <p:graphicFrame>
          <p:nvGraphicFramePr>
            <p:cNvPr id="26626" name="Object 5">
              <a:hlinkClick r:id="" action="ppaction://ole?verb=0"/>
            </p:cNvPr>
            <p:cNvGraphicFramePr>
              <a:graphicFrameLocks/>
            </p:cNvGraphicFramePr>
            <p:nvPr/>
          </p:nvGraphicFramePr>
          <p:xfrm>
            <a:off x="337" y="1200"/>
            <a:ext cx="1223" cy="885"/>
          </p:xfrm>
          <a:graphic>
            <a:graphicData uri="http://schemas.openxmlformats.org/presentationml/2006/ole">
              <mc:AlternateContent xmlns:mc="http://schemas.openxmlformats.org/markup-compatibility/2006">
                <mc:Choice xmlns:v="urn:schemas-microsoft-com:vml" Requires="v">
                  <p:oleObj spid="_x0000_s178230" name="Equation" r:id="rId4" imgW="658800" imgH="430200" progId="Equation.2">
                    <p:embed/>
                  </p:oleObj>
                </mc:Choice>
                <mc:Fallback>
                  <p:oleObj name="Equation" r:id="rId4" imgW="658800" imgH="430200"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 y="1200"/>
                          <a:ext cx="1223" cy="88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grpSp>
          <p:nvGrpSpPr>
            <p:cNvPr id="3" name="Group 21"/>
            <p:cNvGrpSpPr>
              <a:grpSpLocks/>
            </p:cNvGrpSpPr>
            <p:nvPr/>
          </p:nvGrpSpPr>
          <p:grpSpPr bwMode="auto">
            <a:xfrm>
              <a:off x="336" y="2302"/>
              <a:ext cx="2305" cy="1506"/>
              <a:chOff x="291" y="1954"/>
              <a:chExt cx="2305" cy="1506"/>
            </a:xfrm>
          </p:grpSpPr>
          <p:sp>
            <p:nvSpPr>
              <p:cNvPr id="26635" name="Rectangle 6"/>
              <p:cNvSpPr>
                <a:spLocks noChangeArrowheads="1"/>
              </p:cNvSpPr>
              <p:nvPr/>
            </p:nvSpPr>
            <p:spPr bwMode="auto">
              <a:xfrm>
                <a:off x="304" y="1963"/>
                <a:ext cx="2292" cy="1497"/>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26636" name="Freeform 7"/>
              <p:cNvSpPr>
                <a:spLocks/>
              </p:cNvSpPr>
              <p:nvPr/>
            </p:nvSpPr>
            <p:spPr bwMode="auto">
              <a:xfrm>
                <a:off x="420" y="2027"/>
                <a:ext cx="1754" cy="809"/>
              </a:xfrm>
              <a:custGeom>
                <a:avLst/>
                <a:gdLst>
                  <a:gd name="T0" fmla="*/ 53 w 1754"/>
                  <a:gd name="T1" fmla="*/ 794 h 809"/>
                  <a:gd name="T2" fmla="*/ 109 w 1754"/>
                  <a:gd name="T3" fmla="*/ 786 h 809"/>
                  <a:gd name="T4" fmla="*/ 165 w 1754"/>
                  <a:gd name="T5" fmla="*/ 775 h 809"/>
                  <a:gd name="T6" fmla="*/ 221 w 1754"/>
                  <a:gd name="T7" fmla="*/ 760 h 809"/>
                  <a:gd name="T8" fmla="*/ 277 w 1754"/>
                  <a:gd name="T9" fmla="*/ 738 h 809"/>
                  <a:gd name="T10" fmla="*/ 333 w 1754"/>
                  <a:gd name="T11" fmla="*/ 709 h 809"/>
                  <a:gd name="T12" fmla="*/ 389 w 1754"/>
                  <a:gd name="T13" fmla="*/ 673 h 809"/>
                  <a:gd name="T14" fmla="*/ 446 w 1754"/>
                  <a:gd name="T15" fmla="*/ 627 h 809"/>
                  <a:gd name="T16" fmla="*/ 502 w 1754"/>
                  <a:gd name="T17" fmla="*/ 572 h 809"/>
                  <a:gd name="T18" fmla="*/ 559 w 1754"/>
                  <a:gd name="T19" fmla="*/ 509 h 809"/>
                  <a:gd name="T20" fmla="*/ 615 w 1754"/>
                  <a:gd name="T21" fmla="*/ 438 h 809"/>
                  <a:gd name="T22" fmla="*/ 671 w 1754"/>
                  <a:gd name="T23" fmla="*/ 362 h 809"/>
                  <a:gd name="T24" fmla="*/ 727 w 1754"/>
                  <a:gd name="T25" fmla="*/ 284 h 809"/>
                  <a:gd name="T26" fmla="*/ 783 w 1754"/>
                  <a:gd name="T27" fmla="*/ 207 h 809"/>
                  <a:gd name="T28" fmla="*/ 840 w 1754"/>
                  <a:gd name="T29" fmla="*/ 137 h 809"/>
                  <a:gd name="T30" fmla="*/ 896 w 1754"/>
                  <a:gd name="T31" fmla="*/ 78 h 809"/>
                  <a:gd name="T32" fmla="*/ 952 w 1754"/>
                  <a:gd name="T33" fmla="*/ 33 h 809"/>
                  <a:gd name="T34" fmla="*/ 1008 w 1754"/>
                  <a:gd name="T35" fmla="*/ 6 h 809"/>
                  <a:gd name="T36" fmla="*/ 1065 w 1754"/>
                  <a:gd name="T37" fmla="*/ 0 h 809"/>
                  <a:gd name="T38" fmla="*/ 1121 w 1754"/>
                  <a:gd name="T39" fmla="*/ 14 h 809"/>
                  <a:gd name="T40" fmla="*/ 1177 w 1754"/>
                  <a:gd name="T41" fmla="*/ 48 h 809"/>
                  <a:gd name="T42" fmla="*/ 1233 w 1754"/>
                  <a:gd name="T43" fmla="*/ 98 h 809"/>
                  <a:gd name="T44" fmla="*/ 1290 w 1754"/>
                  <a:gd name="T45" fmla="*/ 162 h 809"/>
                  <a:gd name="T46" fmla="*/ 1346 w 1754"/>
                  <a:gd name="T47" fmla="*/ 235 h 809"/>
                  <a:gd name="T48" fmla="*/ 1402 w 1754"/>
                  <a:gd name="T49" fmla="*/ 313 h 809"/>
                  <a:gd name="T50" fmla="*/ 1458 w 1754"/>
                  <a:gd name="T51" fmla="*/ 391 h 809"/>
                  <a:gd name="T52" fmla="*/ 1514 w 1754"/>
                  <a:gd name="T53" fmla="*/ 466 h 809"/>
                  <a:gd name="T54" fmla="*/ 1570 w 1754"/>
                  <a:gd name="T55" fmla="*/ 534 h 809"/>
                  <a:gd name="T56" fmla="*/ 1626 w 1754"/>
                  <a:gd name="T57" fmla="*/ 594 h 809"/>
                  <a:gd name="T58" fmla="*/ 1683 w 1754"/>
                  <a:gd name="T59" fmla="*/ 646 h 809"/>
                  <a:gd name="T60" fmla="*/ 1740 w 1754"/>
                  <a:gd name="T61" fmla="*/ 688 h 809"/>
                  <a:gd name="T62" fmla="*/ 1715 w 1754"/>
                  <a:gd name="T63" fmla="*/ 808 h 809"/>
                  <a:gd name="T64" fmla="*/ 1659 w 1754"/>
                  <a:gd name="T65" fmla="*/ 808 h 809"/>
                  <a:gd name="T66" fmla="*/ 1602 w 1754"/>
                  <a:gd name="T67" fmla="*/ 808 h 809"/>
                  <a:gd name="T68" fmla="*/ 1546 w 1754"/>
                  <a:gd name="T69" fmla="*/ 808 h 809"/>
                  <a:gd name="T70" fmla="*/ 1490 w 1754"/>
                  <a:gd name="T71" fmla="*/ 808 h 809"/>
                  <a:gd name="T72" fmla="*/ 1434 w 1754"/>
                  <a:gd name="T73" fmla="*/ 808 h 809"/>
                  <a:gd name="T74" fmla="*/ 1377 w 1754"/>
                  <a:gd name="T75" fmla="*/ 808 h 809"/>
                  <a:gd name="T76" fmla="*/ 1321 w 1754"/>
                  <a:gd name="T77" fmla="*/ 808 h 809"/>
                  <a:gd name="T78" fmla="*/ 1265 w 1754"/>
                  <a:gd name="T79" fmla="*/ 808 h 809"/>
                  <a:gd name="T80" fmla="*/ 1208 w 1754"/>
                  <a:gd name="T81" fmla="*/ 808 h 809"/>
                  <a:gd name="T82" fmla="*/ 1152 w 1754"/>
                  <a:gd name="T83" fmla="*/ 808 h 809"/>
                  <a:gd name="T84" fmla="*/ 1096 w 1754"/>
                  <a:gd name="T85" fmla="*/ 808 h 809"/>
                  <a:gd name="T86" fmla="*/ 1040 w 1754"/>
                  <a:gd name="T87" fmla="*/ 808 h 809"/>
                  <a:gd name="T88" fmla="*/ 984 w 1754"/>
                  <a:gd name="T89" fmla="*/ 808 h 809"/>
                  <a:gd name="T90" fmla="*/ 928 w 1754"/>
                  <a:gd name="T91" fmla="*/ 808 h 809"/>
                  <a:gd name="T92" fmla="*/ 872 w 1754"/>
                  <a:gd name="T93" fmla="*/ 808 h 809"/>
                  <a:gd name="T94" fmla="*/ 815 w 1754"/>
                  <a:gd name="T95" fmla="*/ 808 h 809"/>
                  <a:gd name="T96" fmla="*/ 758 w 1754"/>
                  <a:gd name="T97" fmla="*/ 808 h 809"/>
                  <a:gd name="T98" fmla="*/ 702 w 1754"/>
                  <a:gd name="T99" fmla="*/ 808 h 809"/>
                  <a:gd name="T100" fmla="*/ 646 w 1754"/>
                  <a:gd name="T101" fmla="*/ 808 h 809"/>
                  <a:gd name="T102" fmla="*/ 590 w 1754"/>
                  <a:gd name="T103" fmla="*/ 808 h 809"/>
                  <a:gd name="T104" fmla="*/ 534 w 1754"/>
                  <a:gd name="T105" fmla="*/ 808 h 809"/>
                  <a:gd name="T106" fmla="*/ 478 w 1754"/>
                  <a:gd name="T107" fmla="*/ 808 h 809"/>
                  <a:gd name="T108" fmla="*/ 422 w 1754"/>
                  <a:gd name="T109" fmla="*/ 808 h 809"/>
                  <a:gd name="T110" fmla="*/ 365 w 1754"/>
                  <a:gd name="T111" fmla="*/ 808 h 809"/>
                  <a:gd name="T112" fmla="*/ 308 w 1754"/>
                  <a:gd name="T113" fmla="*/ 808 h 809"/>
                  <a:gd name="T114" fmla="*/ 252 w 1754"/>
                  <a:gd name="T115" fmla="*/ 808 h 809"/>
                  <a:gd name="T116" fmla="*/ 196 w 1754"/>
                  <a:gd name="T117" fmla="*/ 808 h 809"/>
                  <a:gd name="T118" fmla="*/ 140 w 1754"/>
                  <a:gd name="T119" fmla="*/ 808 h 809"/>
                  <a:gd name="T120" fmla="*/ 84 w 1754"/>
                  <a:gd name="T121" fmla="*/ 808 h 809"/>
                  <a:gd name="T122" fmla="*/ 28 w 1754"/>
                  <a:gd name="T123" fmla="*/ 808 h 8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809"/>
                  <a:gd name="T188" fmla="*/ 1754 w 1754"/>
                  <a:gd name="T189" fmla="*/ 809 h 8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809">
                    <a:moveTo>
                      <a:pt x="0" y="800"/>
                    </a:moveTo>
                    <a:lnTo>
                      <a:pt x="4" y="799"/>
                    </a:lnTo>
                    <a:lnTo>
                      <a:pt x="6" y="799"/>
                    </a:lnTo>
                    <a:lnTo>
                      <a:pt x="10" y="798"/>
                    </a:lnTo>
                    <a:lnTo>
                      <a:pt x="13" y="798"/>
                    </a:lnTo>
                    <a:lnTo>
                      <a:pt x="17" y="798"/>
                    </a:lnTo>
                    <a:lnTo>
                      <a:pt x="20" y="797"/>
                    </a:lnTo>
                    <a:lnTo>
                      <a:pt x="24" y="797"/>
                    </a:lnTo>
                    <a:lnTo>
                      <a:pt x="28" y="797"/>
                    </a:lnTo>
                    <a:lnTo>
                      <a:pt x="31" y="797"/>
                    </a:lnTo>
                    <a:lnTo>
                      <a:pt x="35" y="796"/>
                    </a:lnTo>
                    <a:lnTo>
                      <a:pt x="38" y="796"/>
                    </a:lnTo>
                    <a:lnTo>
                      <a:pt x="42" y="795"/>
                    </a:lnTo>
                    <a:lnTo>
                      <a:pt x="45" y="795"/>
                    </a:lnTo>
                    <a:lnTo>
                      <a:pt x="49" y="795"/>
                    </a:lnTo>
                    <a:lnTo>
                      <a:pt x="53" y="794"/>
                    </a:lnTo>
                    <a:lnTo>
                      <a:pt x="56" y="794"/>
                    </a:lnTo>
                    <a:lnTo>
                      <a:pt x="59" y="793"/>
                    </a:lnTo>
                    <a:lnTo>
                      <a:pt x="62" y="793"/>
                    </a:lnTo>
                    <a:lnTo>
                      <a:pt x="66" y="793"/>
                    </a:lnTo>
                    <a:lnTo>
                      <a:pt x="70" y="792"/>
                    </a:lnTo>
                    <a:lnTo>
                      <a:pt x="73" y="792"/>
                    </a:lnTo>
                    <a:lnTo>
                      <a:pt x="77" y="791"/>
                    </a:lnTo>
                    <a:lnTo>
                      <a:pt x="80" y="790"/>
                    </a:lnTo>
                    <a:lnTo>
                      <a:pt x="84" y="790"/>
                    </a:lnTo>
                    <a:lnTo>
                      <a:pt x="87" y="790"/>
                    </a:lnTo>
                    <a:lnTo>
                      <a:pt x="91" y="789"/>
                    </a:lnTo>
                    <a:lnTo>
                      <a:pt x="94" y="789"/>
                    </a:lnTo>
                    <a:lnTo>
                      <a:pt x="98" y="788"/>
                    </a:lnTo>
                    <a:lnTo>
                      <a:pt x="102" y="788"/>
                    </a:lnTo>
                    <a:lnTo>
                      <a:pt x="105" y="787"/>
                    </a:lnTo>
                    <a:lnTo>
                      <a:pt x="109" y="786"/>
                    </a:lnTo>
                    <a:lnTo>
                      <a:pt x="112" y="786"/>
                    </a:lnTo>
                    <a:lnTo>
                      <a:pt x="116" y="785"/>
                    </a:lnTo>
                    <a:lnTo>
                      <a:pt x="119" y="785"/>
                    </a:lnTo>
                    <a:lnTo>
                      <a:pt x="123" y="784"/>
                    </a:lnTo>
                    <a:lnTo>
                      <a:pt x="127" y="783"/>
                    </a:lnTo>
                    <a:lnTo>
                      <a:pt x="129" y="783"/>
                    </a:lnTo>
                    <a:lnTo>
                      <a:pt x="133" y="782"/>
                    </a:lnTo>
                    <a:lnTo>
                      <a:pt x="136" y="781"/>
                    </a:lnTo>
                    <a:lnTo>
                      <a:pt x="140" y="781"/>
                    </a:lnTo>
                    <a:lnTo>
                      <a:pt x="143" y="780"/>
                    </a:lnTo>
                    <a:lnTo>
                      <a:pt x="147" y="779"/>
                    </a:lnTo>
                    <a:lnTo>
                      <a:pt x="151" y="779"/>
                    </a:lnTo>
                    <a:lnTo>
                      <a:pt x="154" y="778"/>
                    </a:lnTo>
                    <a:lnTo>
                      <a:pt x="158" y="777"/>
                    </a:lnTo>
                    <a:lnTo>
                      <a:pt x="161" y="776"/>
                    </a:lnTo>
                    <a:lnTo>
                      <a:pt x="165" y="775"/>
                    </a:lnTo>
                    <a:lnTo>
                      <a:pt x="168" y="774"/>
                    </a:lnTo>
                    <a:lnTo>
                      <a:pt x="172" y="774"/>
                    </a:lnTo>
                    <a:lnTo>
                      <a:pt x="176" y="772"/>
                    </a:lnTo>
                    <a:lnTo>
                      <a:pt x="179" y="772"/>
                    </a:lnTo>
                    <a:lnTo>
                      <a:pt x="183" y="771"/>
                    </a:lnTo>
                    <a:lnTo>
                      <a:pt x="186" y="770"/>
                    </a:lnTo>
                    <a:lnTo>
                      <a:pt x="190" y="769"/>
                    </a:lnTo>
                    <a:lnTo>
                      <a:pt x="193" y="768"/>
                    </a:lnTo>
                    <a:lnTo>
                      <a:pt x="196" y="767"/>
                    </a:lnTo>
                    <a:lnTo>
                      <a:pt x="200" y="766"/>
                    </a:lnTo>
                    <a:lnTo>
                      <a:pt x="203" y="765"/>
                    </a:lnTo>
                    <a:lnTo>
                      <a:pt x="207" y="764"/>
                    </a:lnTo>
                    <a:lnTo>
                      <a:pt x="210" y="763"/>
                    </a:lnTo>
                    <a:lnTo>
                      <a:pt x="214" y="762"/>
                    </a:lnTo>
                    <a:lnTo>
                      <a:pt x="217" y="760"/>
                    </a:lnTo>
                    <a:lnTo>
                      <a:pt x="221" y="760"/>
                    </a:lnTo>
                    <a:lnTo>
                      <a:pt x="225" y="758"/>
                    </a:lnTo>
                    <a:lnTo>
                      <a:pt x="228" y="757"/>
                    </a:lnTo>
                    <a:lnTo>
                      <a:pt x="232" y="756"/>
                    </a:lnTo>
                    <a:lnTo>
                      <a:pt x="235" y="755"/>
                    </a:lnTo>
                    <a:lnTo>
                      <a:pt x="239" y="753"/>
                    </a:lnTo>
                    <a:lnTo>
                      <a:pt x="242" y="752"/>
                    </a:lnTo>
                    <a:lnTo>
                      <a:pt x="246" y="751"/>
                    </a:lnTo>
                    <a:lnTo>
                      <a:pt x="250" y="749"/>
                    </a:lnTo>
                    <a:lnTo>
                      <a:pt x="252" y="748"/>
                    </a:lnTo>
                    <a:lnTo>
                      <a:pt x="256" y="746"/>
                    </a:lnTo>
                    <a:lnTo>
                      <a:pt x="259" y="745"/>
                    </a:lnTo>
                    <a:lnTo>
                      <a:pt x="263" y="744"/>
                    </a:lnTo>
                    <a:lnTo>
                      <a:pt x="266" y="742"/>
                    </a:lnTo>
                    <a:lnTo>
                      <a:pt x="270" y="741"/>
                    </a:lnTo>
                    <a:lnTo>
                      <a:pt x="274" y="739"/>
                    </a:lnTo>
                    <a:lnTo>
                      <a:pt x="277" y="738"/>
                    </a:lnTo>
                    <a:lnTo>
                      <a:pt x="281" y="737"/>
                    </a:lnTo>
                    <a:lnTo>
                      <a:pt x="284" y="734"/>
                    </a:lnTo>
                    <a:lnTo>
                      <a:pt x="288" y="733"/>
                    </a:lnTo>
                    <a:lnTo>
                      <a:pt x="291" y="731"/>
                    </a:lnTo>
                    <a:lnTo>
                      <a:pt x="295" y="730"/>
                    </a:lnTo>
                    <a:lnTo>
                      <a:pt x="299" y="728"/>
                    </a:lnTo>
                    <a:lnTo>
                      <a:pt x="302" y="726"/>
                    </a:lnTo>
                    <a:lnTo>
                      <a:pt x="306" y="725"/>
                    </a:lnTo>
                    <a:lnTo>
                      <a:pt x="308" y="723"/>
                    </a:lnTo>
                    <a:lnTo>
                      <a:pt x="312" y="721"/>
                    </a:lnTo>
                    <a:lnTo>
                      <a:pt x="315" y="719"/>
                    </a:lnTo>
                    <a:lnTo>
                      <a:pt x="319" y="717"/>
                    </a:lnTo>
                    <a:lnTo>
                      <a:pt x="323" y="716"/>
                    </a:lnTo>
                    <a:lnTo>
                      <a:pt x="326" y="713"/>
                    </a:lnTo>
                    <a:lnTo>
                      <a:pt x="330" y="711"/>
                    </a:lnTo>
                    <a:lnTo>
                      <a:pt x="333" y="709"/>
                    </a:lnTo>
                    <a:lnTo>
                      <a:pt x="337" y="707"/>
                    </a:lnTo>
                    <a:lnTo>
                      <a:pt x="340" y="705"/>
                    </a:lnTo>
                    <a:lnTo>
                      <a:pt x="344" y="703"/>
                    </a:lnTo>
                    <a:lnTo>
                      <a:pt x="348" y="701"/>
                    </a:lnTo>
                    <a:lnTo>
                      <a:pt x="351" y="699"/>
                    </a:lnTo>
                    <a:lnTo>
                      <a:pt x="355" y="697"/>
                    </a:lnTo>
                    <a:lnTo>
                      <a:pt x="358" y="695"/>
                    </a:lnTo>
                    <a:lnTo>
                      <a:pt x="362" y="692"/>
                    </a:lnTo>
                    <a:lnTo>
                      <a:pt x="365" y="690"/>
                    </a:lnTo>
                    <a:lnTo>
                      <a:pt x="369" y="688"/>
                    </a:lnTo>
                    <a:lnTo>
                      <a:pt x="373" y="685"/>
                    </a:lnTo>
                    <a:lnTo>
                      <a:pt x="376" y="683"/>
                    </a:lnTo>
                    <a:lnTo>
                      <a:pt x="380" y="681"/>
                    </a:lnTo>
                    <a:lnTo>
                      <a:pt x="382" y="678"/>
                    </a:lnTo>
                    <a:lnTo>
                      <a:pt x="386" y="675"/>
                    </a:lnTo>
                    <a:lnTo>
                      <a:pt x="389" y="673"/>
                    </a:lnTo>
                    <a:lnTo>
                      <a:pt x="393" y="670"/>
                    </a:lnTo>
                    <a:lnTo>
                      <a:pt x="397" y="667"/>
                    </a:lnTo>
                    <a:lnTo>
                      <a:pt x="400" y="664"/>
                    </a:lnTo>
                    <a:lnTo>
                      <a:pt x="404" y="662"/>
                    </a:lnTo>
                    <a:lnTo>
                      <a:pt x="407" y="660"/>
                    </a:lnTo>
                    <a:lnTo>
                      <a:pt x="411" y="657"/>
                    </a:lnTo>
                    <a:lnTo>
                      <a:pt x="414" y="654"/>
                    </a:lnTo>
                    <a:lnTo>
                      <a:pt x="418" y="651"/>
                    </a:lnTo>
                    <a:lnTo>
                      <a:pt x="422" y="648"/>
                    </a:lnTo>
                    <a:lnTo>
                      <a:pt x="425" y="646"/>
                    </a:lnTo>
                    <a:lnTo>
                      <a:pt x="429" y="643"/>
                    </a:lnTo>
                    <a:lnTo>
                      <a:pt x="432" y="639"/>
                    </a:lnTo>
                    <a:lnTo>
                      <a:pt x="436" y="636"/>
                    </a:lnTo>
                    <a:lnTo>
                      <a:pt x="439" y="634"/>
                    </a:lnTo>
                    <a:lnTo>
                      <a:pt x="442" y="630"/>
                    </a:lnTo>
                    <a:lnTo>
                      <a:pt x="446" y="627"/>
                    </a:lnTo>
                    <a:lnTo>
                      <a:pt x="449" y="624"/>
                    </a:lnTo>
                    <a:lnTo>
                      <a:pt x="453" y="621"/>
                    </a:lnTo>
                    <a:lnTo>
                      <a:pt x="456" y="618"/>
                    </a:lnTo>
                    <a:lnTo>
                      <a:pt x="460" y="614"/>
                    </a:lnTo>
                    <a:lnTo>
                      <a:pt x="463" y="611"/>
                    </a:lnTo>
                    <a:lnTo>
                      <a:pt x="467" y="608"/>
                    </a:lnTo>
                    <a:lnTo>
                      <a:pt x="471" y="604"/>
                    </a:lnTo>
                    <a:lnTo>
                      <a:pt x="474" y="601"/>
                    </a:lnTo>
                    <a:lnTo>
                      <a:pt x="478" y="598"/>
                    </a:lnTo>
                    <a:lnTo>
                      <a:pt x="481" y="594"/>
                    </a:lnTo>
                    <a:lnTo>
                      <a:pt x="485" y="590"/>
                    </a:lnTo>
                    <a:lnTo>
                      <a:pt x="488" y="587"/>
                    </a:lnTo>
                    <a:lnTo>
                      <a:pt x="492" y="583"/>
                    </a:lnTo>
                    <a:lnTo>
                      <a:pt x="496" y="580"/>
                    </a:lnTo>
                    <a:lnTo>
                      <a:pt x="498" y="576"/>
                    </a:lnTo>
                    <a:lnTo>
                      <a:pt x="502" y="572"/>
                    </a:lnTo>
                    <a:lnTo>
                      <a:pt x="505" y="569"/>
                    </a:lnTo>
                    <a:lnTo>
                      <a:pt x="509" y="565"/>
                    </a:lnTo>
                    <a:lnTo>
                      <a:pt x="512" y="561"/>
                    </a:lnTo>
                    <a:lnTo>
                      <a:pt x="516" y="557"/>
                    </a:lnTo>
                    <a:lnTo>
                      <a:pt x="520" y="554"/>
                    </a:lnTo>
                    <a:lnTo>
                      <a:pt x="523" y="550"/>
                    </a:lnTo>
                    <a:lnTo>
                      <a:pt x="527" y="545"/>
                    </a:lnTo>
                    <a:lnTo>
                      <a:pt x="530" y="542"/>
                    </a:lnTo>
                    <a:lnTo>
                      <a:pt x="534" y="538"/>
                    </a:lnTo>
                    <a:lnTo>
                      <a:pt x="537" y="534"/>
                    </a:lnTo>
                    <a:lnTo>
                      <a:pt x="541" y="529"/>
                    </a:lnTo>
                    <a:lnTo>
                      <a:pt x="545" y="526"/>
                    </a:lnTo>
                    <a:lnTo>
                      <a:pt x="548" y="522"/>
                    </a:lnTo>
                    <a:lnTo>
                      <a:pt x="552" y="517"/>
                    </a:lnTo>
                    <a:lnTo>
                      <a:pt x="555" y="513"/>
                    </a:lnTo>
                    <a:lnTo>
                      <a:pt x="559" y="509"/>
                    </a:lnTo>
                    <a:lnTo>
                      <a:pt x="562" y="505"/>
                    </a:lnTo>
                    <a:lnTo>
                      <a:pt x="565" y="501"/>
                    </a:lnTo>
                    <a:lnTo>
                      <a:pt x="569" y="496"/>
                    </a:lnTo>
                    <a:lnTo>
                      <a:pt x="572" y="492"/>
                    </a:lnTo>
                    <a:lnTo>
                      <a:pt x="576" y="487"/>
                    </a:lnTo>
                    <a:lnTo>
                      <a:pt x="579" y="483"/>
                    </a:lnTo>
                    <a:lnTo>
                      <a:pt x="583" y="479"/>
                    </a:lnTo>
                    <a:lnTo>
                      <a:pt x="586" y="475"/>
                    </a:lnTo>
                    <a:lnTo>
                      <a:pt x="590" y="470"/>
                    </a:lnTo>
                    <a:lnTo>
                      <a:pt x="594" y="466"/>
                    </a:lnTo>
                    <a:lnTo>
                      <a:pt x="597" y="461"/>
                    </a:lnTo>
                    <a:lnTo>
                      <a:pt x="601" y="457"/>
                    </a:lnTo>
                    <a:lnTo>
                      <a:pt x="604" y="452"/>
                    </a:lnTo>
                    <a:lnTo>
                      <a:pt x="608" y="447"/>
                    </a:lnTo>
                    <a:lnTo>
                      <a:pt x="611" y="443"/>
                    </a:lnTo>
                    <a:lnTo>
                      <a:pt x="615" y="438"/>
                    </a:lnTo>
                    <a:lnTo>
                      <a:pt x="618" y="433"/>
                    </a:lnTo>
                    <a:lnTo>
                      <a:pt x="622" y="429"/>
                    </a:lnTo>
                    <a:lnTo>
                      <a:pt x="626" y="424"/>
                    </a:lnTo>
                    <a:lnTo>
                      <a:pt x="629" y="419"/>
                    </a:lnTo>
                    <a:lnTo>
                      <a:pt x="632" y="415"/>
                    </a:lnTo>
                    <a:lnTo>
                      <a:pt x="635" y="410"/>
                    </a:lnTo>
                    <a:lnTo>
                      <a:pt x="639" y="405"/>
                    </a:lnTo>
                    <a:lnTo>
                      <a:pt x="643" y="400"/>
                    </a:lnTo>
                    <a:lnTo>
                      <a:pt x="646" y="396"/>
                    </a:lnTo>
                    <a:lnTo>
                      <a:pt x="650" y="391"/>
                    </a:lnTo>
                    <a:lnTo>
                      <a:pt x="653" y="386"/>
                    </a:lnTo>
                    <a:lnTo>
                      <a:pt x="657" y="381"/>
                    </a:lnTo>
                    <a:lnTo>
                      <a:pt x="660" y="377"/>
                    </a:lnTo>
                    <a:lnTo>
                      <a:pt x="664" y="372"/>
                    </a:lnTo>
                    <a:lnTo>
                      <a:pt x="668" y="367"/>
                    </a:lnTo>
                    <a:lnTo>
                      <a:pt x="671" y="362"/>
                    </a:lnTo>
                    <a:lnTo>
                      <a:pt x="675" y="357"/>
                    </a:lnTo>
                    <a:lnTo>
                      <a:pt x="678" y="352"/>
                    </a:lnTo>
                    <a:lnTo>
                      <a:pt x="682" y="347"/>
                    </a:lnTo>
                    <a:lnTo>
                      <a:pt x="685" y="342"/>
                    </a:lnTo>
                    <a:lnTo>
                      <a:pt x="688" y="337"/>
                    </a:lnTo>
                    <a:lnTo>
                      <a:pt x="692" y="333"/>
                    </a:lnTo>
                    <a:lnTo>
                      <a:pt x="695" y="328"/>
                    </a:lnTo>
                    <a:lnTo>
                      <a:pt x="699" y="323"/>
                    </a:lnTo>
                    <a:lnTo>
                      <a:pt x="702" y="318"/>
                    </a:lnTo>
                    <a:lnTo>
                      <a:pt x="706" y="313"/>
                    </a:lnTo>
                    <a:lnTo>
                      <a:pt x="709" y="308"/>
                    </a:lnTo>
                    <a:lnTo>
                      <a:pt x="713" y="303"/>
                    </a:lnTo>
                    <a:lnTo>
                      <a:pt x="717" y="298"/>
                    </a:lnTo>
                    <a:lnTo>
                      <a:pt x="720" y="293"/>
                    </a:lnTo>
                    <a:lnTo>
                      <a:pt x="724" y="288"/>
                    </a:lnTo>
                    <a:lnTo>
                      <a:pt x="727" y="284"/>
                    </a:lnTo>
                    <a:lnTo>
                      <a:pt x="731" y="279"/>
                    </a:lnTo>
                    <a:lnTo>
                      <a:pt x="734" y="274"/>
                    </a:lnTo>
                    <a:lnTo>
                      <a:pt x="738" y="269"/>
                    </a:lnTo>
                    <a:lnTo>
                      <a:pt x="741" y="264"/>
                    </a:lnTo>
                    <a:lnTo>
                      <a:pt x="745" y="259"/>
                    </a:lnTo>
                    <a:lnTo>
                      <a:pt x="748" y="254"/>
                    </a:lnTo>
                    <a:lnTo>
                      <a:pt x="751" y="249"/>
                    </a:lnTo>
                    <a:lnTo>
                      <a:pt x="755" y="245"/>
                    </a:lnTo>
                    <a:lnTo>
                      <a:pt x="758" y="240"/>
                    </a:lnTo>
                    <a:lnTo>
                      <a:pt x="762" y="235"/>
                    </a:lnTo>
                    <a:lnTo>
                      <a:pt x="766" y="230"/>
                    </a:lnTo>
                    <a:lnTo>
                      <a:pt x="769" y="225"/>
                    </a:lnTo>
                    <a:lnTo>
                      <a:pt x="773" y="221"/>
                    </a:lnTo>
                    <a:lnTo>
                      <a:pt x="776" y="216"/>
                    </a:lnTo>
                    <a:lnTo>
                      <a:pt x="780" y="211"/>
                    </a:lnTo>
                    <a:lnTo>
                      <a:pt x="783" y="207"/>
                    </a:lnTo>
                    <a:lnTo>
                      <a:pt x="787" y="202"/>
                    </a:lnTo>
                    <a:lnTo>
                      <a:pt x="790" y="198"/>
                    </a:lnTo>
                    <a:lnTo>
                      <a:pt x="794" y="193"/>
                    </a:lnTo>
                    <a:lnTo>
                      <a:pt x="798" y="188"/>
                    </a:lnTo>
                    <a:lnTo>
                      <a:pt x="801" y="184"/>
                    </a:lnTo>
                    <a:lnTo>
                      <a:pt x="805" y="180"/>
                    </a:lnTo>
                    <a:lnTo>
                      <a:pt x="808" y="175"/>
                    </a:lnTo>
                    <a:lnTo>
                      <a:pt x="812" y="171"/>
                    </a:lnTo>
                    <a:lnTo>
                      <a:pt x="815" y="167"/>
                    </a:lnTo>
                    <a:lnTo>
                      <a:pt x="818" y="162"/>
                    </a:lnTo>
                    <a:lnTo>
                      <a:pt x="822" y="158"/>
                    </a:lnTo>
                    <a:lnTo>
                      <a:pt x="825" y="153"/>
                    </a:lnTo>
                    <a:lnTo>
                      <a:pt x="829" y="149"/>
                    </a:lnTo>
                    <a:lnTo>
                      <a:pt x="832" y="145"/>
                    </a:lnTo>
                    <a:lnTo>
                      <a:pt x="836" y="141"/>
                    </a:lnTo>
                    <a:lnTo>
                      <a:pt x="840" y="137"/>
                    </a:lnTo>
                    <a:lnTo>
                      <a:pt x="843" y="133"/>
                    </a:lnTo>
                    <a:lnTo>
                      <a:pt x="847" y="129"/>
                    </a:lnTo>
                    <a:lnTo>
                      <a:pt x="850" y="125"/>
                    </a:lnTo>
                    <a:lnTo>
                      <a:pt x="854" y="121"/>
                    </a:lnTo>
                    <a:lnTo>
                      <a:pt x="857" y="117"/>
                    </a:lnTo>
                    <a:lnTo>
                      <a:pt x="861" y="113"/>
                    </a:lnTo>
                    <a:lnTo>
                      <a:pt x="864" y="109"/>
                    </a:lnTo>
                    <a:lnTo>
                      <a:pt x="868" y="106"/>
                    </a:lnTo>
                    <a:lnTo>
                      <a:pt x="872" y="102"/>
                    </a:lnTo>
                    <a:lnTo>
                      <a:pt x="875" y="98"/>
                    </a:lnTo>
                    <a:lnTo>
                      <a:pt x="878" y="95"/>
                    </a:lnTo>
                    <a:lnTo>
                      <a:pt x="881" y="91"/>
                    </a:lnTo>
                    <a:lnTo>
                      <a:pt x="885" y="88"/>
                    </a:lnTo>
                    <a:lnTo>
                      <a:pt x="889" y="84"/>
                    </a:lnTo>
                    <a:lnTo>
                      <a:pt x="892" y="81"/>
                    </a:lnTo>
                    <a:lnTo>
                      <a:pt x="896" y="78"/>
                    </a:lnTo>
                    <a:lnTo>
                      <a:pt x="899" y="74"/>
                    </a:lnTo>
                    <a:lnTo>
                      <a:pt x="903" y="71"/>
                    </a:lnTo>
                    <a:lnTo>
                      <a:pt x="906" y="68"/>
                    </a:lnTo>
                    <a:lnTo>
                      <a:pt x="910" y="64"/>
                    </a:lnTo>
                    <a:lnTo>
                      <a:pt x="913" y="62"/>
                    </a:lnTo>
                    <a:lnTo>
                      <a:pt x="917" y="59"/>
                    </a:lnTo>
                    <a:lnTo>
                      <a:pt x="921" y="56"/>
                    </a:lnTo>
                    <a:lnTo>
                      <a:pt x="924" y="53"/>
                    </a:lnTo>
                    <a:lnTo>
                      <a:pt x="928" y="50"/>
                    </a:lnTo>
                    <a:lnTo>
                      <a:pt x="931" y="48"/>
                    </a:lnTo>
                    <a:lnTo>
                      <a:pt x="934" y="45"/>
                    </a:lnTo>
                    <a:lnTo>
                      <a:pt x="938" y="43"/>
                    </a:lnTo>
                    <a:lnTo>
                      <a:pt x="941" y="40"/>
                    </a:lnTo>
                    <a:lnTo>
                      <a:pt x="945" y="38"/>
                    </a:lnTo>
                    <a:lnTo>
                      <a:pt x="948" y="35"/>
                    </a:lnTo>
                    <a:lnTo>
                      <a:pt x="952" y="33"/>
                    </a:lnTo>
                    <a:lnTo>
                      <a:pt x="955" y="31"/>
                    </a:lnTo>
                    <a:lnTo>
                      <a:pt x="959" y="29"/>
                    </a:lnTo>
                    <a:lnTo>
                      <a:pt x="963" y="27"/>
                    </a:lnTo>
                    <a:lnTo>
                      <a:pt x="966" y="25"/>
                    </a:lnTo>
                    <a:lnTo>
                      <a:pt x="970" y="22"/>
                    </a:lnTo>
                    <a:lnTo>
                      <a:pt x="973" y="21"/>
                    </a:lnTo>
                    <a:lnTo>
                      <a:pt x="977" y="19"/>
                    </a:lnTo>
                    <a:lnTo>
                      <a:pt x="980" y="17"/>
                    </a:lnTo>
                    <a:lnTo>
                      <a:pt x="984" y="15"/>
                    </a:lnTo>
                    <a:lnTo>
                      <a:pt x="987" y="14"/>
                    </a:lnTo>
                    <a:lnTo>
                      <a:pt x="991" y="13"/>
                    </a:lnTo>
                    <a:lnTo>
                      <a:pt x="995" y="11"/>
                    </a:lnTo>
                    <a:lnTo>
                      <a:pt x="998" y="10"/>
                    </a:lnTo>
                    <a:lnTo>
                      <a:pt x="1001" y="8"/>
                    </a:lnTo>
                    <a:lnTo>
                      <a:pt x="1004" y="8"/>
                    </a:lnTo>
                    <a:lnTo>
                      <a:pt x="1008" y="6"/>
                    </a:lnTo>
                    <a:lnTo>
                      <a:pt x="1012" y="6"/>
                    </a:lnTo>
                    <a:lnTo>
                      <a:pt x="1015" y="4"/>
                    </a:lnTo>
                    <a:lnTo>
                      <a:pt x="1019" y="4"/>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4"/>
                    </a:lnTo>
                    <a:lnTo>
                      <a:pt x="1093" y="4"/>
                    </a:lnTo>
                    <a:lnTo>
                      <a:pt x="1096" y="6"/>
                    </a:lnTo>
                    <a:lnTo>
                      <a:pt x="1100" y="6"/>
                    </a:lnTo>
                    <a:lnTo>
                      <a:pt x="1103" y="8"/>
                    </a:lnTo>
                    <a:lnTo>
                      <a:pt x="1107" y="8"/>
                    </a:lnTo>
                    <a:lnTo>
                      <a:pt x="1110" y="10"/>
                    </a:lnTo>
                    <a:lnTo>
                      <a:pt x="1114" y="11"/>
                    </a:lnTo>
                    <a:lnTo>
                      <a:pt x="1118" y="13"/>
                    </a:lnTo>
                    <a:lnTo>
                      <a:pt x="1121" y="14"/>
                    </a:lnTo>
                    <a:lnTo>
                      <a:pt x="1124" y="15"/>
                    </a:lnTo>
                    <a:lnTo>
                      <a:pt x="1127" y="17"/>
                    </a:lnTo>
                    <a:lnTo>
                      <a:pt x="1131" y="19"/>
                    </a:lnTo>
                    <a:lnTo>
                      <a:pt x="1135" y="21"/>
                    </a:lnTo>
                    <a:lnTo>
                      <a:pt x="1138" y="22"/>
                    </a:lnTo>
                    <a:lnTo>
                      <a:pt x="1142" y="25"/>
                    </a:lnTo>
                    <a:lnTo>
                      <a:pt x="1145" y="27"/>
                    </a:lnTo>
                    <a:lnTo>
                      <a:pt x="1149" y="29"/>
                    </a:lnTo>
                    <a:lnTo>
                      <a:pt x="1152" y="31"/>
                    </a:lnTo>
                    <a:lnTo>
                      <a:pt x="1156" y="33"/>
                    </a:lnTo>
                    <a:lnTo>
                      <a:pt x="1159" y="35"/>
                    </a:lnTo>
                    <a:lnTo>
                      <a:pt x="1163" y="38"/>
                    </a:lnTo>
                    <a:lnTo>
                      <a:pt x="1167" y="40"/>
                    </a:lnTo>
                    <a:lnTo>
                      <a:pt x="1170" y="43"/>
                    </a:lnTo>
                    <a:lnTo>
                      <a:pt x="1174" y="45"/>
                    </a:lnTo>
                    <a:lnTo>
                      <a:pt x="1177" y="48"/>
                    </a:lnTo>
                    <a:lnTo>
                      <a:pt x="1181" y="50"/>
                    </a:lnTo>
                    <a:lnTo>
                      <a:pt x="1184" y="53"/>
                    </a:lnTo>
                    <a:lnTo>
                      <a:pt x="1187" y="56"/>
                    </a:lnTo>
                    <a:lnTo>
                      <a:pt x="1191" y="59"/>
                    </a:lnTo>
                    <a:lnTo>
                      <a:pt x="1194" y="62"/>
                    </a:lnTo>
                    <a:lnTo>
                      <a:pt x="1198" y="64"/>
                    </a:lnTo>
                    <a:lnTo>
                      <a:pt x="1201" y="68"/>
                    </a:lnTo>
                    <a:lnTo>
                      <a:pt x="1205" y="71"/>
                    </a:lnTo>
                    <a:lnTo>
                      <a:pt x="1208" y="74"/>
                    </a:lnTo>
                    <a:lnTo>
                      <a:pt x="1212" y="78"/>
                    </a:lnTo>
                    <a:lnTo>
                      <a:pt x="1216" y="81"/>
                    </a:lnTo>
                    <a:lnTo>
                      <a:pt x="1219" y="84"/>
                    </a:lnTo>
                    <a:lnTo>
                      <a:pt x="1223" y="88"/>
                    </a:lnTo>
                    <a:lnTo>
                      <a:pt x="1226" y="91"/>
                    </a:lnTo>
                    <a:lnTo>
                      <a:pt x="1230" y="95"/>
                    </a:lnTo>
                    <a:lnTo>
                      <a:pt x="1233" y="98"/>
                    </a:lnTo>
                    <a:lnTo>
                      <a:pt x="1237" y="102"/>
                    </a:lnTo>
                    <a:lnTo>
                      <a:pt x="1241" y="106"/>
                    </a:lnTo>
                    <a:lnTo>
                      <a:pt x="1244" y="109"/>
                    </a:lnTo>
                    <a:lnTo>
                      <a:pt x="1248" y="113"/>
                    </a:lnTo>
                    <a:lnTo>
                      <a:pt x="1251" y="117"/>
                    </a:lnTo>
                    <a:lnTo>
                      <a:pt x="1254" y="121"/>
                    </a:lnTo>
                    <a:lnTo>
                      <a:pt x="1257" y="125"/>
                    </a:lnTo>
                    <a:lnTo>
                      <a:pt x="1261" y="129"/>
                    </a:lnTo>
                    <a:lnTo>
                      <a:pt x="1265" y="133"/>
                    </a:lnTo>
                    <a:lnTo>
                      <a:pt x="1268" y="137"/>
                    </a:lnTo>
                    <a:lnTo>
                      <a:pt x="1272" y="141"/>
                    </a:lnTo>
                    <a:lnTo>
                      <a:pt x="1275" y="145"/>
                    </a:lnTo>
                    <a:lnTo>
                      <a:pt x="1279" y="149"/>
                    </a:lnTo>
                    <a:lnTo>
                      <a:pt x="1282" y="153"/>
                    </a:lnTo>
                    <a:lnTo>
                      <a:pt x="1286" y="158"/>
                    </a:lnTo>
                    <a:lnTo>
                      <a:pt x="1290" y="162"/>
                    </a:lnTo>
                    <a:lnTo>
                      <a:pt x="1293" y="167"/>
                    </a:lnTo>
                    <a:lnTo>
                      <a:pt x="1297" y="171"/>
                    </a:lnTo>
                    <a:lnTo>
                      <a:pt x="1300" y="175"/>
                    </a:lnTo>
                    <a:lnTo>
                      <a:pt x="1304" y="180"/>
                    </a:lnTo>
                    <a:lnTo>
                      <a:pt x="1307" y="184"/>
                    </a:lnTo>
                    <a:lnTo>
                      <a:pt x="1311" y="188"/>
                    </a:lnTo>
                    <a:lnTo>
                      <a:pt x="1314" y="193"/>
                    </a:lnTo>
                    <a:lnTo>
                      <a:pt x="1317" y="198"/>
                    </a:lnTo>
                    <a:lnTo>
                      <a:pt x="1321" y="202"/>
                    </a:lnTo>
                    <a:lnTo>
                      <a:pt x="1324" y="207"/>
                    </a:lnTo>
                    <a:lnTo>
                      <a:pt x="1328" y="211"/>
                    </a:lnTo>
                    <a:lnTo>
                      <a:pt x="1331" y="216"/>
                    </a:lnTo>
                    <a:lnTo>
                      <a:pt x="1335" y="221"/>
                    </a:lnTo>
                    <a:lnTo>
                      <a:pt x="1339" y="225"/>
                    </a:lnTo>
                    <a:lnTo>
                      <a:pt x="1342" y="230"/>
                    </a:lnTo>
                    <a:lnTo>
                      <a:pt x="1346" y="235"/>
                    </a:lnTo>
                    <a:lnTo>
                      <a:pt x="1349" y="240"/>
                    </a:lnTo>
                    <a:lnTo>
                      <a:pt x="1353" y="245"/>
                    </a:lnTo>
                    <a:lnTo>
                      <a:pt x="1356" y="249"/>
                    </a:lnTo>
                    <a:lnTo>
                      <a:pt x="1360" y="254"/>
                    </a:lnTo>
                    <a:lnTo>
                      <a:pt x="1364" y="259"/>
                    </a:lnTo>
                    <a:lnTo>
                      <a:pt x="1367" y="264"/>
                    </a:lnTo>
                    <a:lnTo>
                      <a:pt x="1370" y="269"/>
                    </a:lnTo>
                    <a:lnTo>
                      <a:pt x="1373" y="274"/>
                    </a:lnTo>
                    <a:lnTo>
                      <a:pt x="1377" y="279"/>
                    </a:lnTo>
                    <a:lnTo>
                      <a:pt x="1380" y="284"/>
                    </a:lnTo>
                    <a:lnTo>
                      <a:pt x="1384" y="288"/>
                    </a:lnTo>
                    <a:lnTo>
                      <a:pt x="1388" y="293"/>
                    </a:lnTo>
                    <a:lnTo>
                      <a:pt x="1391" y="298"/>
                    </a:lnTo>
                    <a:lnTo>
                      <a:pt x="1395" y="303"/>
                    </a:lnTo>
                    <a:lnTo>
                      <a:pt x="1398" y="308"/>
                    </a:lnTo>
                    <a:lnTo>
                      <a:pt x="1402" y="313"/>
                    </a:lnTo>
                    <a:lnTo>
                      <a:pt x="1405" y="318"/>
                    </a:lnTo>
                    <a:lnTo>
                      <a:pt x="1409" y="323"/>
                    </a:lnTo>
                    <a:lnTo>
                      <a:pt x="1413" y="328"/>
                    </a:lnTo>
                    <a:lnTo>
                      <a:pt x="1416" y="333"/>
                    </a:lnTo>
                    <a:lnTo>
                      <a:pt x="1420" y="337"/>
                    </a:lnTo>
                    <a:lnTo>
                      <a:pt x="1423" y="342"/>
                    </a:lnTo>
                    <a:lnTo>
                      <a:pt x="1427" y="347"/>
                    </a:lnTo>
                    <a:lnTo>
                      <a:pt x="1430" y="352"/>
                    </a:lnTo>
                    <a:lnTo>
                      <a:pt x="1434" y="357"/>
                    </a:lnTo>
                    <a:lnTo>
                      <a:pt x="1437" y="362"/>
                    </a:lnTo>
                    <a:lnTo>
                      <a:pt x="1440" y="367"/>
                    </a:lnTo>
                    <a:lnTo>
                      <a:pt x="1444" y="372"/>
                    </a:lnTo>
                    <a:lnTo>
                      <a:pt x="1447" y="377"/>
                    </a:lnTo>
                    <a:lnTo>
                      <a:pt x="1451" y="381"/>
                    </a:lnTo>
                    <a:lnTo>
                      <a:pt x="1454" y="386"/>
                    </a:lnTo>
                    <a:lnTo>
                      <a:pt x="1458" y="391"/>
                    </a:lnTo>
                    <a:lnTo>
                      <a:pt x="1462" y="396"/>
                    </a:lnTo>
                    <a:lnTo>
                      <a:pt x="1465" y="400"/>
                    </a:lnTo>
                    <a:lnTo>
                      <a:pt x="1469" y="405"/>
                    </a:lnTo>
                    <a:lnTo>
                      <a:pt x="1472" y="410"/>
                    </a:lnTo>
                    <a:lnTo>
                      <a:pt x="1476" y="415"/>
                    </a:lnTo>
                    <a:lnTo>
                      <a:pt x="1479" y="419"/>
                    </a:lnTo>
                    <a:lnTo>
                      <a:pt x="1483" y="424"/>
                    </a:lnTo>
                    <a:lnTo>
                      <a:pt x="1487" y="429"/>
                    </a:lnTo>
                    <a:lnTo>
                      <a:pt x="1490" y="433"/>
                    </a:lnTo>
                    <a:lnTo>
                      <a:pt x="1494" y="438"/>
                    </a:lnTo>
                    <a:lnTo>
                      <a:pt x="1497" y="443"/>
                    </a:lnTo>
                    <a:lnTo>
                      <a:pt x="1501" y="447"/>
                    </a:lnTo>
                    <a:lnTo>
                      <a:pt x="1503" y="452"/>
                    </a:lnTo>
                    <a:lnTo>
                      <a:pt x="1507" y="457"/>
                    </a:lnTo>
                    <a:lnTo>
                      <a:pt x="1511" y="461"/>
                    </a:lnTo>
                    <a:lnTo>
                      <a:pt x="1514" y="466"/>
                    </a:lnTo>
                    <a:lnTo>
                      <a:pt x="1518" y="470"/>
                    </a:lnTo>
                    <a:lnTo>
                      <a:pt x="1521" y="475"/>
                    </a:lnTo>
                    <a:lnTo>
                      <a:pt x="1525" y="479"/>
                    </a:lnTo>
                    <a:lnTo>
                      <a:pt x="1528" y="483"/>
                    </a:lnTo>
                    <a:lnTo>
                      <a:pt x="1532" y="487"/>
                    </a:lnTo>
                    <a:lnTo>
                      <a:pt x="1536" y="492"/>
                    </a:lnTo>
                    <a:lnTo>
                      <a:pt x="1539" y="496"/>
                    </a:lnTo>
                    <a:lnTo>
                      <a:pt x="1543" y="501"/>
                    </a:lnTo>
                    <a:lnTo>
                      <a:pt x="1546" y="505"/>
                    </a:lnTo>
                    <a:lnTo>
                      <a:pt x="1550" y="509"/>
                    </a:lnTo>
                    <a:lnTo>
                      <a:pt x="1553" y="513"/>
                    </a:lnTo>
                    <a:lnTo>
                      <a:pt x="1557" y="517"/>
                    </a:lnTo>
                    <a:lnTo>
                      <a:pt x="1560" y="522"/>
                    </a:lnTo>
                    <a:lnTo>
                      <a:pt x="1563" y="526"/>
                    </a:lnTo>
                    <a:lnTo>
                      <a:pt x="1567" y="529"/>
                    </a:lnTo>
                    <a:lnTo>
                      <a:pt x="1570" y="534"/>
                    </a:lnTo>
                    <a:lnTo>
                      <a:pt x="1574" y="538"/>
                    </a:lnTo>
                    <a:lnTo>
                      <a:pt x="1577" y="542"/>
                    </a:lnTo>
                    <a:lnTo>
                      <a:pt x="1581" y="545"/>
                    </a:lnTo>
                    <a:lnTo>
                      <a:pt x="1585" y="550"/>
                    </a:lnTo>
                    <a:lnTo>
                      <a:pt x="1588" y="554"/>
                    </a:lnTo>
                    <a:lnTo>
                      <a:pt x="1592" y="557"/>
                    </a:lnTo>
                    <a:lnTo>
                      <a:pt x="1595" y="561"/>
                    </a:lnTo>
                    <a:lnTo>
                      <a:pt x="1599" y="565"/>
                    </a:lnTo>
                    <a:lnTo>
                      <a:pt x="1602" y="569"/>
                    </a:lnTo>
                    <a:lnTo>
                      <a:pt x="1606" y="572"/>
                    </a:lnTo>
                    <a:lnTo>
                      <a:pt x="1610" y="576"/>
                    </a:lnTo>
                    <a:lnTo>
                      <a:pt x="1613" y="580"/>
                    </a:lnTo>
                    <a:lnTo>
                      <a:pt x="1617" y="583"/>
                    </a:lnTo>
                    <a:lnTo>
                      <a:pt x="1619" y="587"/>
                    </a:lnTo>
                    <a:lnTo>
                      <a:pt x="1623" y="590"/>
                    </a:lnTo>
                    <a:lnTo>
                      <a:pt x="1626" y="594"/>
                    </a:lnTo>
                    <a:lnTo>
                      <a:pt x="1630" y="598"/>
                    </a:lnTo>
                    <a:lnTo>
                      <a:pt x="1634" y="601"/>
                    </a:lnTo>
                    <a:lnTo>
                      <a:pt x="1637" y="604"/>
                    </a:lnTo>
                    <a:lnTo>
                      <a:pt x="1641" y="608"/>
                    </a:lnTo>
                    <a:lnTo>
                      <a:pt x="1644" y="611"/>
                    </a:lnTo>
                    <a:lnTo>
                      <a:pt x="1648" y="614"/>
                    </a:lnTo>
                    <a:lnTo>
                      <a:pt x="1651" y="618"/>
                    </a:lnTo>
                    <a:lnTo>
                      <a:pt x="1655" y="621"/>
                    </a:lnTo>
                    <a:lnTo>
                      <a:pt x="1659" y="624"/>
                    </a:lnTo>
                    <a:lnTo>
                      <a:pt x="1662" y="627"/>
                    </a:lnTo>
                    <a:lnTo>
                      <a:pt x="1666" y="630"/>
                    </a:lnTo>
                    <a:lnTo>
                      <a:pt x="1669" y="634"/>
                    </a:lnTo>
                    <a:lnTo>
                      <a:pt x="1673" y="636"/>
                    </a:lnTo>
                    <a:lnTo>
                      <a:pt x="1676" y="639"/>
                    </a:lnTo>
                    <a:lnTo>
                      <a:pt x="1680" y="643"/>
                    </a:lnTo>
                    <a:lnTo>
                      <a:pt x="1683" y="646"/>
                    </a:lnTo>
                    <a:lnTo>
                      <a:pt x="1687" y="648"/>
                    </a:lnTo>
                    <a:lnTo>
                      <a:pt x="1691" y="651"/>
                    </a:lnTo>
                    <a:lnTo>
                      <a:pt x="1693" y="654"/>
                    </a:lnTo>
                    <a:lnTo>
                      <a:pt x="1697" y="657"/>
                    </a:lnTo>
                    <a:lnTo>
                      <a:pt x="1700" y="660"/>
                    </a:lnTo>
                    <a:lnTo>
                      <a:pt x="1704" y="662"/>
                    </a:lnTo>
                    <a:lnTo>
                      <a:pt x="1708" y="664"/>
                    </a:lnTo>
                    <a:lnTo>
                      <a:pt x="1711" y="667"/>
                    </a:lnTo>
                    <a:lnTo>
                      <a:pt x="1715" y="670"/>
                    </a:lnTo>
                    <a:lnTo>
                      <a:pt x="1718" y="673"/>
                    </a:lnTo>
                    <a:lnTo>
                      <a:pt x="1722" y="675"/>
                    </a:lnTo>
                    <a:lnTo>
                      <a:pt x="1725" y="678"/>
                    </a:lnTo>
                    <a:lnTo>
                      <a:pt x="1729" y="681"/>
                    </a:lnTo>
                    <a:lnTo>
                      <a:pt x="1733" y="683"/>
                    </a:lnTo>
                    <a:lnTo>
                      <a:pt x="1736" y="685"/>
                    </a:lnTo>
                    <a:lnTo>
                      <a:pt x="1740" y="688"/>
                    </a:lnTo>
                    <a:lnTo>
                      <a:pt x="1743" y="690"/>
                    </a:lnTo>
                    <a:lnTo>
                      <a:pt x="1747" y="692"/>
                    </a:lnTo>
                    <a:lnTo>
                      <a:pt x="1749" y="695"/>
                    </a:lnTo>
                    <a:lnTo>
                      <a:pt x="1753" y="697"/>
                    </a:lnTo>
                    <a:lnTo>
                      <a:pt x="1753" y="808"/>
                    </a:lnTo>
                    <a:lnTo>
                      <a:pt x="1749" y="808"/>
                    </a:lnTo>
                    <a:lnTo>
                      <a:pt x="1747" y="808"/>
                    </a:lnTo>
                    <a:lnTo>
                      <a:pt x="1743" y="808"/>
                    </a:lnTo>
                    <a:lnTo>
                      <a:pt x="1740" y="808"/>
                    </a:lnTo>
                    <a:lnTo>
                      <a:pt x="1736" y="808"/>
                    </a:lnTo>
                    <a:lnTo>
                      <a:pt x="1733" y="808"/>
                    </a:lnTo>
                    <a:lnTo>
                      <a:pt x="1729" y="808"/>
                    </a:lnTo>
                    <a:lnTo>
                      <a:pt x="1725" y="808"/>
                    </a:lnTo>
                    <a:lnTo>
                      <a:pt x="1722" y="808"/>
                    </a:lnTo>
                    <a:lnTo>
                      <a:pt x="1718" y="808"/>
                    </a:lnTo>
                    <a:lnTo>
                      <a:pt x="1715" y="808"/>
                    </a:lnTo>
                    <a:lnTo>
                      <a:pt x="1711" y="808"/>
                    </a:lnTo>
                    <a:lnTo>
                      <a:pt x="1708" y="808"/>
                    </a:lnTo>
                    <a:lnTo>
                      <a:pt x="1704" y="808"/>
                    </a:lnTo>
                    <a:lnTo>
                      <a:pt x="1700" y="808"/>
                    </a:lnTo>
                    <a:lnTo>
                      <a:pt x="1697" y="808"/>
                    </a:lnTo>
                    <a:lnTo>
                      <a:pt x="1693" y="808"/>
                    </a:lnTo>
                    <a:lnTo>
                      <a:pt x="1691" y="808"/>
                    </a:lnTo>
                    <a:lnTo>
                      <a:pt x="1687" y="808"/>
                    </a:lnTo>
                    <a:lnTo>
                      <a:pt x="1683" y="808"/>
                    </a:lnTo>
                    <a:lnTo>
                      <a:pt x="1680" y="808"/>
                    </a:lnTo>
                    <a:lnTo>
                      <a:pt x="1676" y="808"/>
                    </a:lnTo>
                    <a:lnTo>
                      <a:pt x="1673" y="808"/>
                    </a:lnTo>
                    <a:lnTo>
                      <a:pt x="1669" y="808"/>
                    </a:lnTo>
                    <a:lnTo>
                      <a:pt x="1666" y="808"/>
                    </a:lnTo>
                    <a:lnTo>
                      <a:pt x="1662" y="808"/>
                    </a:lnTo>
                    <a:lnTo>
                      <a:pt x="1659" y="808"/>
                    </a:lnTo>
                    <a:lnTo>
                      <a:pt x="1655" y="808"/>
                    </a:lnTo>
                    <a:lnTo>
                      <a:pt x="1651" y="808"/>
                    </a:lnTo>
                    <a:lnTo>
                      <a:pt x="1648" y="808"/>
                    </a:lnTo>
                    <a:lnTo>
                      <a:pt x="1644" y="808"/>
                    </a:lnTo>
                    <a:lnTo>
                      <a:pt x="1641" y="808"/>
                    </a:lnTo>
                    <a:lnTo>
                      <a:pt x="1637" y="808"/>
                    </a:lnTo>
                    <a:lnTo>
                      <a:pt x="1634" y="808"/>
                    </a:lnTo>
                    <a:lnTo>
                      <a:pt x="1630" y="808"/>
                    </a:lnTo>
                    <a:lnTo>
                      <a:pt x="1626" y="808"/>
                    </a:lnTo>
                    <a:lnTo>
                      <a:pt x="1623" y="808"/>
                    </a:lnTo>
                    <a:lnTo>
                      <a:pt x="1619" y="808"/>
                    </a:lnTo>
                    <a:lnTo>
                      <a:pt x="1617" y="808"/>
                    </a:lnTo>
                    <a:lnTo>
                      <a:pt x="1613" y="808"/>
                    </a:lnTo>
                    <a:lnTo>
                      <a:pt x="1610" y="808"/>
                    </a:lnTo>
                    <a:lnTo>
                      <a:pt x="1606" y="808"/>
                    </a:lnTo>
                    <a:lnTo>
                      <a:pt x="1602" y="808"/>
                    </a:lnTo>
                    <a:lnTo>
                      <a:pt x="1599" y="808"/>
                    </a:lnTo>
                    <a:lnTo>
                      <a:pt x="1595" y="808"/>
                    </a:lnTo>
                    <a:lnTo>
                      <a:pt x="1592" y="808"/>
                    </a:lnTo>
                    <a:lnTo>
                      <a:pt x="1588" y="808"/>
                    </a:lnTo>
                    <a:lnTo>
                      <a:pt x="1585" y="808"/>
                    </a:lnTo>
                    <a:lnTo>
                      <a:pt x="1581" y="808"/>
                    </a:lnTo>
                    <a:lnTo>
                      <a:pt x="1577" y="808"/>
                    </a:lnTo>
                    <a:lnTo>
                      <a:pt x="1574" y="808"/>
                    </a:lnTo>
                    <a:lnTo>
                      <a:pt x="1570" y="808"/>
                    </a:lnTo>
                    <a:lnTo>
                      <a:pt x="1567" y="808"/>
                    </a:lnTo>
                    <a:lnTo>
                      <a:pt x="1563" y="808"/>
                    </a:lnTo>
                    <a:lnTo>
                      <a:pt x="1560" y="808"/>
                    </a:lnTo>
                    <a:lnTo>
                      <a:pt x="1557" y="808"/>
                    </a:lnTo>
                    <a:lnTo>
                      <a:pt x="1553" y="808"/>
                    </a:lnTo>
                    <a:lnTo>
                      <a:pt x="1550" y="808"/>
                    </a:lnTo>
                    <a:lnTo>
                      <a:pt x="1546" y="808"/>
                    </a:lnTo>
                    <a:lnTo>
                      <a:pt x="1543" y="808"/>
                    </a:lnTo>
                    <a:lnTo>
                      <a:pt x="1539" y="808"/>
                    </a:lnTo>
                    <a:lnTo>
                      <a:pt x="1536" y="808"/>
                    </a:lnTo>
                    <a:lnTo>
                      <a:pt x="1532" y="808"/>
                    </a:lnTo>
                    <a:lnTo>
                      <a:pt x="1528" y="808"/>
                    </a:lnTo>
                    <a:lnTo>
                      <a:pt x="1525" y="808"/>
                    </a:lnTo>
                    <a:lnTo>
                      <a:pt x="1521" y="808"/>
                    </a:lnTo>
                    <a:lnTo>
                      <a:pt x="1518" y="808"/>
                    </a:lnTo>
                    <a:lnTo>
                      <a:pt x="1514" y="808"/>
                    </a:lnTo>
                    <a:lnTo>
                      <a:pt x="1511" y="808"/>
                    </a:lnTo>
                    <a:lnTo>
                      <a:pt x="1507" y="808"/>
                    </a:lnTo>
                    <a:lnTo>
                      <a:pt x="1503" y="808"/>
                    </a:lnTo>
                    <a:lnTo>
                      <a:pt x="1501" y="808"/>
                    </a:lnTo>
                    <a:lnTo>
                      <a:pt x="1497" y="808"/>
                    </a:lnTo>
                    <a:lnTo>
                      <a:pt x="1494" y="808"/>
                    </a:lnTo>
                    <a:lnTo>
                      <a:pt x="1490" y="808"/>
                    </a:lnTo>
                    <a:lnTo>
                      <a:pt x="1487" y="808"/>
                    </a:lnTo>
                    <a:lnTo>
                      <a:pt x="1483" y="808"/>
                    </a:lnTo>
                    <a:lnTo>
                      <a:pt x="1479" y="808"/>
                    </a:lnTo>
                    <a:lnTo>
                      <a:pt x="1476" y="808"/>
                    </a:lnTo>
                    <a:lnTo>
                      <a:pt x="1472" y="808"/>
                    </a:lnTo>
                    <a:lnTo>
                      <a:pt x="1469" y="808"/>
                    </a:lnTo>
                    <a:lnTo>
                      <a:pt x="1465" y="808"/>
                    </a:lnTo>
                    <a:lnTo>
                      <a:pt x="1462" y="808"/>
                    </a:lnTo>
                    <a:lnTo>
                      <a:pt x="1458" y="808"/>
                    </a:lnTo>
                    <a:lnTo>
                      <a:pt x="1454" y="808"/>
                    </a:lnTo>
                    <a:lnTo>
                      <a:pt x="1451" y="808"/>
                    </a:lnTo>
                    <a:lnTo>
                      <a:pt x="1447" y="808"/>
                    </a:lnTo>
                    <a:lnTo>
                      <a:pt x="1444" y="808"/>
                    </a:lnTo>
                    <a:lnTo>
                      <a:pt x="1440" y="808"/>
                    </a:lnTo>
                    <a:lnTo>
                      <a:pt x="1437" y="808"/>
                    </a:lnTo>
                    <a:lnTo>
                      <a:pt x="1434" y="808"/>
                    </a:lnTo>
                    <a:lnTo>
                      <a:pt x="1430" y="808"/>
                    </a:lnTo>
                    <a:lnTo>
                      <a:pt x="1427" y="808"/>
                    </a:lnTo>
                    <a:lnTo>
                      <a:pt x="1423" y="808"/>
                    </a:lnTo>
                    <a:lnTo>
                      <a:pt x="1420" y="808"/>
                    </a:lnTo>
                    <a:lnTo>
                      <a:pt x="1416" y="808"/>
                    </a:lnTo>
                    <a:lnTo>
                      <a:pt x="1413" y="808"/>
                    </a:lnTo>
                    <a:lnTo>
                      <a:pt x="1409" y="808"/>
                    </a:lnTo>
                    <a:lnTo>
                      <a:pt x="1405" y="808"/>
                    </a:lnTo>
                    <a:lnTo>
                      <a:pt x="1402" y="808"/>
                    </a:lnTo>
                    <a:lnTo>
                      <a:pt x="1398" y="808"/>
                    </a:lnTo>
                    <a:lnTo>
                      <a:pt x="1395" y="808"/>
                    </a:lnTo>
                    <a:lnTo>
                      <a:pt x="1391" y="808"/>
                    </a:lnTo>
                    <a:lnTo>
                      <a:pt x="1388" y="808"/>
                    </a:lnTo>
                    <a:lnTo>
                      <a:pt x="1384" y="808"/>
                    </a:lnTo>
                    <a:lnTo>
                      <a:pt x="1380" y="808"/>
                    </a:lnTo>
                    <a:lnTo>
                      <a:pt x="1377" y="808"/>
                    </a:lnTo>
                    <a:lnTo>
                      <a:pt x="1373" y="808"/>
                    </a:lnTo>
                    <a:lnTo>
                      <a:pt x="1370" y="808"/>
                    </a:lnTo>
                    <a:lnTo>
                      <a:pt x="1367" y="808"/>
                    </a:lnTo>
                    <a:lnTo>
                      <a:pt x="1364" y="808"/>
                    </a:lnTo>
                    <a:lnTo>
                      <a:pt x="1360" y="808"/>
                    </a:lnTo>
                    <a:lnTo>
                      <a:pt x="1356" y="808"/>
                    </a:lnTo>
                    <a:lnTo>
                      <a:pt x="1353" y="808"/>
                    </a:lnTo>
                    <a:lnTo>
                      <a:pt x="1349" y="808"/>
                    </a:lnTo>
                    <a:lnTo>
                      <a:pt x="1346" y="808"/>
                    </a:lnTo>
                    <a:lnTo>
                      <a:pt x="1342" y="808"/>
                    </a:lnTo>
                    <a:lnTo>
                      <a:pt x="1339" y="808"/>
                    </a:lnTo>
                    <a:lnTo>
                      <a:pt x="1335" y="808"/>
                    </a:lnTo>
                    <a:lnTo>
                      <a:pt x="1331" y="808"/>
                    </a:lnTo>
                    <a:lnTo>
                      <a:pt x="1328" y="808"/>
                    </a:lnTo>
                    <a:lnTo>
                      <a:pt x="1324" y="808"/>
                    </a:lnTo>
                    <a:lnTo>
                      <a:pt x="1321" y="808"/>
                    </a:lnTo>
                    <a:lnTo>
                      <a:pt x="1317" y="808"/>
                    </a:lnTo>
                    <a:lnTo>
                      <a:pt x="1314" y="808"/>
                    </a:lnTo>
                    <a:lnTo>
                      <a:pt x="1311" y="808"/>
                    </a:lnTo>
                    <a:lnTo>
                      <a:pt x="1307" y="808"/>
                    </a:lnTo>
                    <a:lnTo>
                      <a:pt x="1304" y="808"/>
                    </a:lnTo>
                    <a:lnTo>
                      <a:pt x="1300" y="808"/>
                    </a:lnTo>
                    <a:lnTo>
                      <a:pt x="1297" y="808"/>
                    </a:lnTo>
                    <a:lnTo>
                      <a:pt x="1293" y="808"/>
                    </a:lnTo>
                    <a:lnTo>
                      <a:pt x="1290" y="808"/>
                    </a:lnTo>
                    <a:lnTo>
                      <a:pt x="1286" y="808"/>
                    </a:lnTo>
                    <a:lnTo>
                      <a:pt x="1282" y="808"/>
                    </a:lnTo>
                    <a:lnTo>
                      <a:pt x="1279" y="808"/>
                    </a:lnTo>
                    <a:lnTo>
                      <a:pt x="1275" y="808"/>
                    </a:lnTo>
                    <a:lnTo>
                      <a:pt x="1272" y="808"/>
                    </a:lnTo>
                    <a:lnTo>
                      <a:pt x="1268" y="808"/>
                    </a:lnTo>
                    <a:lnTo>
                      <a:pt x="1265" y="808"/>
                    </a:lnTo>
                    <a:lnTo>
                      <a:pt x="1261" y="808"/>
                    </a:lnTo>
                    <a:lnTo>
                      <a:pt x="1257" y="808"/>
                    </a:lnTo>
                    <a:lnTo>
                      <a:pt x="1254" y="808"/>
                    </a:lnTo>
                    <a:lnTo>
                      <a:pt x="1251" y="808"/>
                    </a:lnTo>
                    <a:lnTo>
                      <a:pt x="1248" y="808"/>
                    </a:lnTo>
                    <a:lnTo>
                      <a:pt x="1244" y="808"/>
                    </a:lnTo>
                    <a:lnTo>
                      <a:pt x="1241" y="808"/>
                    </a:lnTo>
                    <a:lnTo>
                      <a:pt x="1237" y="808"/>
                    </a:lnTo>
                    <a:lnTo>
                      <a:pt x="1233" y="808"/>
                    </a:lnTo>
                    <a:lnTo>
                      <a:pt x="1230" y="808"/>
                    </a:lnTo>
                    <a:lnTo>
                      <a:pt x="1226" y="808"/>
                    </a:lnTo>
                    <a:lnTo>
                      <a:pt x="1223" y="808"/>
                    </a:lnTo>
                    <a:lnTo>
                      <a:pt x="1219" y="808"/>
                    </a:lnTo>
                    <a:lnTo>
                      <a:pt x="1216" y="808"/>
                    </a:lnTo>
                    <a:lnTo>
                      <a:pt x="1212" y="808"/>
                    </a:lnTo>
                    <a:lnTo>
                      <a:pt x="1208" y="808"/>
                    </a:lnTo>
                    <a:lnTo>
                      <a:pt x="1205" y="808"/>
                    </a:lnTo>
                    <a:lnTo>
                      <a:pt x="1201" y="808"/>
                    </a:lnTo>
                    <a:lnTo>
                      <a:pt x="1198" y="808"/>
                    </a:lnTo>
                    <a:lnTo>
                      <a:pt x="1194" y="808"/>
                    </a:lnTo>
                    <a:lnTo>
                      <a:pt x="1191" y="808"/>
                    </a:lnTo>
                    <a:lnTo>
                      <a:pt x="1187" y="808"/>
                    </a:lnTo>
                    <a:lnTo>
                      <a:pt x="1184" y="808"/>
                    </a:lnTo>
                    <a:lnTo>
                      <a:pt x="1181" y="808"/>
                    </a:lnTo>
                    <a:lnTo>
                      <a:pt x="1177" y="808"/>
                    </a:lnTo>
                    <a:lnTo>
                      <a:pt x="1174" y="808"/>
                    </a:lnTo>
                    <a:lnTo>
                      <a:pt x="1170" y="808"/>
                    </a:lnTo>
                    <a:lnTo>
                      <a:pt x="1167" y="808"/>
                    </a:lnTo>
                    <a:lnTo>
                      <a:pt x="1163" y="808"/>
                    </a:lnTo>
                    <a:lnTo>
                      <a:pt x="1159" y="808"/>
                    </a:lnTo>
                    <a:lnTo>
                      <a:pt x="1156" y="808"/>
                    </a:lnTo>
                    <a:lnTo>
                      <a:pt x="1152" y="808"/>
                    </a:lnTo>
                    <a:lnTo>
                      <a:pt x="1149" y="808"/>
                    </a:lnTo>
                    <a:lnTo>
                      <a:pt x="1145" y="808"/>
                    </a:lnTo>
                    <a:lnTo>
                      <a:pt x="1142" y="808"/>
                    </a:lnTo>
                    <a:lnTo>
                      <a:pt x="1138" y="808"/>
                    </a:lnTo>
                    <a:lnTo>
                      <a:pt x="1135" y="808"/>
                    </a:lnTo>
                    <a:lnTo>
                      <a:pt x="1131" y="808"/>
                    </a:lnTo>
                    <a:lnTo>
                      <a:pt x="1127" y="808"/>
                    </a:lnTo>
                    <a:lnTo>
                      <a:pt x="1124" y="808"/>
                    </a:lnTo>
                    <a:lnTo>
                      <a:pt x="1121" y="808"/>
                    </a:lnTo>
                    <a:lnTo>
                      <a:pt x="1118" y="808"/>
                    </a:lnTo>
                    <a:lnTo>
                      <a:pt x="1114" y="808"/>
                    </a:lnTo>
                    <a:lnTo>
                      <a:pt x="1110" y="808"/>
                    </a:lnTo>
                    <a:lnTo>
                      <a:pt x="1107" y="808"/>
                    </a:lnTo>
                    <a:lnTo>
                      <a:pt x="1103" y="808"/>
                    </a:lnTo>
                    <a:lnTo>
                      <a:pt x="1100" y="808"/>
                    </a:lnTo>
                    <a:lnTo>
                      <a:pt x="1096" y="808"/>
                    </a:lnTo>
                    <a:lnTo>
                      <a:pt x="1093" y="808"/>
                    </a:lnTo>
                    <a:lnTo>
                      <a:pt x="1089" y="808"/>
                    </a:lnTo>
                    <a:lnTo>
                      <a:pt x="1085" y="808"/>
                    </a:lnTo>
                    <a:lnTo>
                      <a:pt x="1082" y="808"/>
                    </a:lnTo>
                    <a:lnTo>
                      <a:pt x="1078" y="808"/>
                    </a:lnTo>
                    <a:lnTo>
                      <a:pt x="1075" y="808"/>
                    </a:lnTo>
                    <a:lnTo>
                      <a:pt x="1071" y="808"/>
                    </a:lnTo>
                    <a:lnTo>
                      <a:pt x="1068" y="808"/>
                    </a:lnTo>
                    <a:lnTo>
                      <a:pt x="1065" y="808"/>
                    </a:lnTo>
                    <a:lnTo>
                      <a:pt x="1061" y="808"/>
                    </a:lnTo>
                    <a:lnTo>
                      <a:pt x="1058" y="808"/>
                    </a:lnTo>
                    <a:lnTo>
                      <a:pt x="1054" y="808"/>
                    </a:lnTo>
                    <a:lnTo>
                      <a:pt x="1051" y="808"/>
                    </a:lnTo>
                    <a:lnTo>
                      <a:pt x="1047" y="808"/>
                    </a:lnTo>
                    <a:lnTo>
                      <a:pt x="1044" y="808"/>
                    </a:lnTo>
                    <a:lnTo>
                      <a:pt x="1040" y="808"/>
                    </a:lnTo>
                    <a:lnTo>
                      <a:pt x="1036" y="808"/>
                    </a:lnTo>
                    <a:lnTo>
                      <a:pt x="1033" y="808"/>
                    </a:lnTo>
                    <a:lnTo>
                      <a:pt x="1029" y="808"/>
                    </a:lnTo>
                    <a:lnTo>
                      <a:pt x="1026" y="808"/>
                    </a:lnTo>
                    <a:lnTo>
                      <a:pt x="1022" y="808"/>
                    </a:lnTo>
                    <a:lnTo>
                      <a:pt x="1019" y="808"/>
                    </a:lnTo>
                    <a:lnTo>
                      <a:pt x="1015" y="808"/>
                    </a:lnTo>
                    <a:lnTo>
                      <a:pt x="1012" y="808"/>
                    </a:lnTo>
                    <a:lnTo>
                      <a:pt x="1008" y="808"/>
                    </a:lnTo>
                    <a:lnTo>
                      <a:pt x="1004" y="808"/>
                    </a:lnTo>
                    <a:lnTo>
                      <a:pt x="1001" y="808"/>
                    </a:lnTo>
                    <a:lnTo>
                      <a:pt x="998" y="808"/>
                    </a:lnTo>
                    <a:lnTo>
                      <a:pt x="995" y="808"/>
                    </a:lnTo>
                    <a:lnTo>
                      <a:pt x="991" y="808"/>
                    </a:lnTo>
                    <a:lnTo>
                      <a:pt x="987" y="808"/>
                    </a:lnTo>
                    <a:lnTo>
                      <a:pt x="984" y="808"/>
                    </a:lnTo>
                    <a:lnTo>
                      <a:pt x="980" y="808"/>
                    </a:lnTo>
                    <a:lnTo>
                      <a:pt x="977" y="808"/>
                    </a:lnTo>
                    <a:lnTo>
                      <a:pt x="973" y="808"/>
                    </a:lnTo>
                    <a:lnTo>
                      <a:pt x="970" y="808"/>
                    </a:lnTo>
                    <a:lnTo>
                      <a:pt x="966" y="808"/>
                    </a:lnTo>
                    <a:lnTo>
                      <a:pt x="963" y="808"/>
                    </a:lnTo>
                    <a:lnTo>
                      <a:pt x="959" y="808"/>
                    </a:lnTo>
                    <a:lnTo>
                      <a:pt x="955" y="808"/>
                    </a:lnTo>
                    <a:lnTo>
                      <a:pt x="952" y="808"/>
                    </a:lnTo>
                    <a:lnTo>
                      <a:pt x="948" y="808"/>
                    </a:lnTo>
                    <a:lnTo>
                      <a:pt x="945" y="808"/>
                    </a:lnTo>
                    <a:lnTo>
                      <a:pt x="941" y="808"/>
                    </a:lnTo>
                    <a:lnTo>
                      <a:pt x="938" y="808"/>
                    </a:lnTo>
                    <a:lnTo>
                      <a:pt x="934" y="808"/>
                    </a:lnTo>
                    <a:lnTo>
                      <a:pt x="931" y="808"/>
                    </a:lnTo>
                    <a:lnTo>
                      <a:pt x="928" y="808"/>
                    </a:lnTo>
                    <a:lnTo>
                      <a:pt x="924" y="808"/>
                    </a:lnTo>
                    <a:lnTo>
                      <a:pt x="921" y="808"/>
                    </a:lnTo>
                    <a:lnTo>
                      <a:pt x="917" y="808"/>
                    </a:lnTo>
                    <a:lnTo>
                      <a:pt x="913" y="808"/>
                    </a:lnTo>
                    <a:lnTo>
                      <a:pt x="910" y="808"/>
                    </a:lnTo>
                    <a:lnTo>
                      <a:pt x="906" y="808"/>
                    </a:lnTo>
                    <a:lnTo>
                      <a:pt x="903" y="808"/>
                    </a:lnTo>
                    <a:lnTo>
                      <a:pt x="899" y="808"/>
                    </a:lnTo>
                    <a:lnTo>
                      <a:pt x="896" y="808"/>
                    </a:lnTo>
                    <a:lnTo>
                      <a:pt x="892" y="808"/>
                    </a:lnTo>
                    <a:lnTo>
                      <a:pt x="889" y="808"/>
                    </a:lnTo>
                    <a:lnTo>
                      <a:pt x="885" y="808"/>
                    </a:lnTo>
                    <a:lnTo>
                      <a:pt x="881" y="808"/>
                    </a:lnTo>
                    <a:lnTo>
                      <a:pt x="878" y="808"/>
                    </a:lnTo>
                    <a:lnTo>
                      <a:pt x="875" y="808"/>
                    </a:lnTo>
                    <a:lnTo>
                      <a:pt x="872" y="808"/>
                    </a:lnTo>
                    <a:lnTo>
                      <a:pt x="868" y="808"/>
                    </a:lnTo>
                    <a:lnTo>
                      <a:pt x="864" y="808"/>
                    </a:lnTo>
                    <a:lnTo>
                      <a:pt x="861" y="808"/>
                    </a:lnTo>
                    <a:lnTo>
                      <a:pt x="857" y="808"/>
                    </a:lnTo>
                    <a:lnTo>
                      <a:pt x="854" y="808"/>
                    </a:lnTo>
                    <a:lnTo>
                      <a:pt x="850" y="808"/>
                    </a:lnTo>
                    <a:lnTo>
                      <a:pt x="847" y="808"/>
                    </a:lnTo>
                    <a:lnTo>
                      <a:pt x="843" y="808"/>
                    </a:lnTo>
                    <a:lnTo>
                      <a:pt x="840" y="808"/>
                    </a:lnTo>
                    <a:lnTo>
                      <a:pt x="836" y="808"/>
                    </a:lnTo>
                    <a:lnTo>
                      <a:pt x="832" y="808"/>
                    </a:lnTo>
                    <a:lnTo>
                      <a:pt x="829" y="808"/>
                    </a:lnTo>
                    <a:lnTo>
                      <a:pt x="825" y="808"/>
                    </a:lnTo>
                    <a:lnTo>
                      <a:pt x="822" y="808"/>
                    </a:lnTo>
                    <a:lnTo>
                      <a:pt x="818" y="808"/>
                    </a:lnTo>
                    <a:lnTo>
                      <a:pt x="815" y="808"/>
                    </a:lnTo>
                    <a:lnTo>
                      <a:pt x="812" y="808"/>
                    </a:lnTo>
                    <a:lnTo>
                      <a:pt x="808" y="808"/>
                    </a:lnTo>
                    <a:lnTo>
                      <a:pt x="805" y="808"/>
                    </a:lnTo>
                    <a:lnTo>
                      <a:pt x="801" y="808"/>
                    </a:lnTo>
                    <a:lnTo>
                      <a:pt x="798" y="808"/>
                    </a:lnTo>
                    <a:lnTo>
                      <a:pt x="794" y="808"/>
                    </a:lnTo>
                    <a:lnTo>
                      <a:pt x="790" y="808"/>
                    </a:lnTo>
                    <a:lnTo>
                      <a:pt x="787" y="808"/>
                    </a:lnTo>
                    <a:lnTo>
                      <a:pt x="783" y="808"/>
                    </a:lnTo>
                    <a:lnTo>
                      <a:pt x="780" y="808"/>
                    </a:lnTo>
                    <a:lnTo>
                      <a:pt x="776" y="808"/>
                    </a:lnTo>
                    <a:lnTo>
                      <a:pt x="773" y="808"/>
                    </a:lnTo>
                    <a:lnTo>
                      <a:pt x="769" y="808"/>
                    </a:lnTo>
                    <a:lnTo>
                      <a:pt x="766" y="808"/>
                    </a:lnTo>
                    <a:lnTo>
                      <a:pt x="762" y="808"/>
                    </a:lnTo>
                    <a:lnTo>
                      <a:pt x="758" y="808"/>
                    </a:lnTo>
                    <a:lnTo>
                      <a:pt x="755" y="808"/>
                    </a:lnTo>
                    <a:lnTo>
                      <a:pt x="751" y="808"/>
                    </a:lnTo>
                    <a:lnTo>
                      <a:pt x="748" y="808"/>
                    </a:lnTo>
                    <a:lnTo>
                      <a:pt x="745" y="808"/>
                    </a:lnTo>
                    <a:lnTo>
                      <a:pt x="741" y="808"/>
                    </a:lnTo>
                    <a:lnTo>
                      <a:pt x="738" y="808"/>
                    </a:lnTo>
                    <a:lnTo>
                      <a:pt x="734" y="808"/>
                    </a:lnTo>
                    <a:lnTo>
                      <a:pt x="731" y="808"/>
                    </a:lnTo>
                    <a:lnTo>
                      <a:pt x="727" y="808"/>
                    </a:lnTo>
                    <a:lnTo>
                      <a:pt x="724" y="808"/>
                    </a:lnTo>
                    <a:lnTo>
                      <a:pt x="720" y="808"/>
                    </a:lnTo>
                    <a:lnTo>
                      <a:pt x="717" y="808"/>
                    </a:lnTo>
                    <a:lnTo>
                      <a:pt x="713" y="808"/>
                    </a:lnTo>
                    <a:lnTo>
                      <a:pt x="709" y="808"/>
                    </a:lnTo>
                    <a:lnTo>
                      <a:pt x="706" y="808"/>
                    </a:lnTo>
                    <a:lnTo>
                      <a:pt x="702" y="808"/>
                    </a:lnTo>
                    <a:lnTo>
                      <a:pt x="699" y="808"/>
                    </a:lnTo>
                    <a:lnTo>
                      <a:pt x="695" y="808"/>
                    </a:lnTo>
                    <a:lnTo>
                      <a:pt x="692" y="808"/>
                    </a:lnTo>
                    <a:lnTo>
                      <a:pt x="688" y="808"/>
                    </a:lnTo>
                    <a:lnTo>
                      <a:pt x="685" y="808"/>
                    </a:lnTo>
                    <a:lnTo>
                      <a:pt x="682" y="808"/>
                    </a:lnTo>
                    <a:lnTo>
                      <a:pt x="678" y="808"/>
                    </a:lnTo>
                    <a:lnTo>
                      <a:pt x="675" y="808"/>
                    </a:lnTo>
                    <a:lnTo>
                      <a:pt x="671" y="808"/>
                    </a:lnTo>
                    <a:lnTo>
                      <a:pt x="668" y="808"/>
                    </a:lnTo>
                    <a:lnTo>
                      <a:pt x="664" y="808"/>
                    </a:lnTo>
                    <a:lnTo>
                      <a:pt x="660" y="808"/>
                    </a:lnTo>
                    <a:lnTo>
                      <a:pt x="657" y="808"/>
                    </a:lnTo>
                    <a:lnTo>
                      <a:pt x="653" y="808"/>
                    </a:lnTo>
                    <a:lnTo>
                      <a:pt x="650" y="808"/>
                    </a:lnTo>
                    <a:lnTo>
                      <a:pt x="646" y="808"/>
                    </a:lnTo>
                    <a:lnTo>
                      <a:pt x="643" y="808"/>
                    </a:lnTo>
                    <a:lnTo>
                      <a:pt x="639" y="808"/>
                    </a:lnTo>
                    <a:lnTo>
                      <a:pt x="635" y="808"/>
                    </a:lnTo>
                    <a:lnTo>
                      <a:pt x="632" y="808"/>
                    </a:lnTo>
                    <a:lnTo>
                      <a:pt x="629" y="808"/>
                    </a:lnTo>
                    <a:lnTo>
                      <a:pt x="626" y="808"/>
                    </a:lnTo>
                    <a:lnTo>
                      <a:pt x="622" y="808"/>
                    </a:lnTo>
                    <a:lnTo>
                      <a:pt x="618" y="808"/>
                    </a:lnTo>
                    <a:lnTo>
                      <a:pt x="615" y="808"/>
                    </a:lnTo>
                    <a:lnTo>
                      <a:pt x="611" y="808"/>
                    </a:lnTo>
                    <a:lnTo>
                      <a:pt x="608" y="808"/>
                    </a:lnTo>
                    <a:lnTo>
                      <a:pt x="604" y="808"/>
                    </a:lnTo>
                    <a:lnTo>
                      <a:pt x="601" y="808"/>
                    </a:lnTo>
                    <a:lnTo>
                      <a:pt x="597" y="808"/>
                    </a:lnTo>
                    <a:lnTo>
                      <a:pt x="594" y="808"/>
                    </a:lnTo>
                    <a:lnTo>
                      <a:pt x="590" y="808"/>
                    </a:lnTo>
                    <a:lnTo>
                      <a:pt x="586" y="808"/>
                    </a:lnTo>
                    <a:lnTo>
                      <a:pt x="583" y="808"/>
                    </a:lnTo>
                    <a:lnTo>
                      <a:pt x="579" y="808"/>
                    </a:lnTo>
                    <a:lnTo>
                      <a:pt x="576" y="808"/>
                    </a:lnTo>
                    <a:lnTo>
                      <a:pt x="572" y="808"/>
                    </a:lnTo>
                    <a:lnTo>
                      <a:pt x="569" y="808"/>
                    </a:lnTo>
                    <a:lnTo>
                      <a:pt x="565" y="808"/>
                    </a:lnTo>
                    <a:lnTo>
                      <a:pt x="562" y="808"/>
                    </a:lnTo>
                    <a:lnTo>
                      <a:pt x="559" y="808"/>
                    </a:lnTo>
                    <a:lnTo>
                      <a:pt x="555" y="808"/>
                    </a:lnTo>
                    <a:lnTo>
                      <a:pt x="552" y="808"/>
                    </a:lnTo>
                    <a:lnTo>
                      <a:pt x="548" y="808"/>
                    </a:lnTo>
                    <a:lnTo>
                      <a:pt x="545" y="808"/>
                    </a:lnTo>
                    <a:lnTo>
                      <a:pt x="541" y="808"/>
                    </a:lnTo>
                    <a:lnTo>
                      <a:pt x="537" y="808"/>
                    </a:lnTo>
                    <a:lnTo>
                      <a:pt x="534" y="808"/>
                    </a:lnTo>
                    <a:lnTo>
                      <a:pt x="530" y="808"/>
                    </a:lnTo>
                    <a:lnTo>
                      <a:pt x="527" y="808"/>
                    </a:lnTo>
                    <a:lnTo>
                      <a:pt x="523" y="808"/>
                    </a:lnTo>
                    <a:lnTo>
                      <a:pt x="520" y="808"/>
                    </a:lnTo>
                    <a:lnTo>
                      <a:pt x="516" y="808"/>
                    </a:lnTo>
                    <a:lnTo>
                      <a:pt x="512" y="808"/>
                    </a:lnTo>
                    <a:lnTo>
                      <a:pt x="509" y="808"/>
                    </a:lnTo>
                    <a:lnTo>
                      <a:pt x="505" y="808"/>
                    </a:lnTo>
                    <a:lnTo>
                      <a:pt x="502" y="808"/>
                    </a:lnTo>
                    <a:lnTo>
                      <a:pt x="498" y="808"/>
                    </a:lnTo>
                    <a:lnTo>
                      <a:pt x="496" y="808"/>
                    </a:lnTo>
                    <a:lnTo>
                      <a:pt x="492" y="808"/>
                    </a:lnTo>
                    <a:lnTo>
                      <a:pt x="488" y="808"/>
                    </a:lnTo>
                    <a:lnTo>
                      <a:pt x="485" y="808"/>
                    </a:lnTo>
                    <a:lnTo>
                      <a:pt x="481" y="808"/>
                    </a:lnTo>
                    <a:lnTo>
                      <a:pt x="478" y="808"/>
                    </a:lnTo>
                    <a:lnTo>
                      <a:pt x="474" y="808"/>
                    </a:lnTo>
                    <a:lnTo>
                      <a:pt x="471" y="808"/>
                    </a:lnTo>
                    <a:lnTo>
                      <a:pt x="467" y="808"/>
                    </a:lnTo>
                    <a:lnTo>
                      <a:pt x="463" y="808"/>
                    </a:lnTo>
                    <a:lnTo>
                      <a:pt x="460" y="808"/>
                    </a:lnTo>
                    <a:lnTo>
                      <a:pt x="456" y="808"/>
                    </a:lnTo>
                    <a:lnTo>
                      <a:pt x="453" y="808"/>
                    </a:lnTo>
                    <a:lnTo>
                      <a:pt x="449" y="808"/>
                    </a:lnTo>
                    <a:lnTo>
                      <a:pt x="446" y="808"/>
                    </a:lnTo>
                    <a:lnTo>
                      <a:pt x="442" y="808"/>
                    </a:lnTo>
                    <a:lnTo>
                      <a:pt x="439" y="808"/>
                    </a:lnTo>
                    <a:lnTo>
                      <a:pt x="436" y="808"/>
                    </a:lnTo>
                    <a:lnTo>
                      <a:pt x="432" y="808"/>
                    </a:lnTo>
                    <a:lnTo>
                      <a:pt x="429" y="808"/>
                    </a:lnTo>
                    <a:lnTo>
                      <a:pt x="425" y="808"/>
                    </a:lnTo>
                    <a:lnTo>
                      <a:pt x="422" y="808"/>
                    </a:lnTo>
                    <a:lnTo>
                      <a:pt x="418" y="808"/>
                    </a:lnTo>
                    <a:lnTo>
                      <a:pt x="414" y="808"/>
                    </a:lnTo>
                    <a:lnTo>
                      <a:pt x="411" y="808"/>
                    </a:lnTo>
                    <a:lnTo>
                      <a:pt x="407" y="808"/>
                    </a:lnTo>
                    <a:lnTo>
                      <a:pt x="404" y="808"/>
                    </a:lnTo>
                    <a:lnTo>
                      <a:pt x="400" y="808"/>
                    </a:lnTo>
                    <a:lnTo>
                      <a:pt x="397" y="808"/>
                    </a:lnTo>
                    <a:lnTo>
                      <a:pt x="393" y="808"/>
                    </a:lnTo>
                    <a:lnTo>
                      <a:pt x="389" y="808"/>
                    </a:lnTo>
                    <a:lnTo>
                      <a:pt x="386" y="808"/>
                    </a:lnTo>
                    <a:lnTo>
                      <a:pt x="382" y="808"/>
                    </a:lnTo>
                    <a:lnTo>
                      <a:pt x="380" y="808"/>
                    </a:lnTo>
                    <a:lnTo>
                      <a:pt x="376" y="808"/>
                    </a:lnTo>
                    <a:lnTo>
                      <a:pt x="373" y="808"/>
                    </a:lnTo>
                    <a:lnTo>
                      <a:pt x="369" y="808"/>
                    </a:lnTo>
                    <a:lnTo>
                      <a:pt x="365" y="808"/>
                    </a:lnTo>
                    <a:lnTo>
                      <a:pt x="362" y="808"/>
                    </a:lnTo>
                    <a:lnTo>
                      <a:pt x="358" y="808"/>
                    </a:lnTo>
                    <a:lnTo>
                      <a:pt x="355" y="808"/>
                    </a:lnTo>
                    <a:lnTo>
                      <a:pt x="351" y="808"/>
                    </a:lnTo>
                    <a:lnTo>
                      <a:pt x="348" y="808"/>
                    </a:lnTo>
                    <a:lnTo>
                      <a:pt x="344" y="808"/>
                    </a:lnTo>
                    <a:lnTo>
                      <a:pt x="340" y="808"/>
                    </a:lnTo>
                    <a:lnTo>
                      <a:pt x="337" y="808"/>
                    </a:lnTo>
                    <a:lnTo>
                      <a:pt x="333" y="808"/>
                    </a:lnTo>
                    <a:lnTo>
                      <a:pt x="330" y="808"/>
                    </a:lnTo>
                    <a:lnTo>
                      <a:pt x="326" y="808"/>
                    </a:lnTo>
                    <a:lnTo>
                      <a:pt x="323" y="808"/>
                    </a:lnTo>
                    <a:lnTo>
                      <a:pt x="319" y="808"/>
                    </a:lnTo>
                    <a:lnTo>
                      <a:pt x="315" y="808"/>
                    </a:lnTo>
                    <a:lnTo>
                      <a:pt x="312" y="808"/>
                    </a:lnTo>
                    <a:lnTo>
                      <a:pt x="308" y="808"/>
                    </a:lnTo>
                    <a:lnTo>
                      <a:pt x="306" y="808"/>
                    </a:lnTo>
                    <a:lnTo>
                      <a:pt x="302" y="808"/>
                    </a:lnTo>
                    <a:lnTo>
                      <a:pt x="299" y="808"/>
                    </a:lnTo>
                    <a:lnTo>
                      <a:pt x="295" y="808"/>
                    </a:lnTo>
                    <a:lnTo>
                      <a:pt x="291" y="808"/>
                    </a:lnTo>
                    <a:lnTo>
                      <a:pt x="288" y="808"/>
                    </a:lnTo>
                    <a:lnTo>
                      <a:pt x="284" y="808"/>
                    </a:lnTo>
                    <a:lnTo>
                      <a:pt x="281" y="808"/>
                    </a:lnTo>
                    <a:lnTo>
                      <a:pt x="277" y="808"/>
                    </a:lnTo>
                    <a:lnTo>
                      <a:pt x="274" y="808"/>
                    </a:lnTo>
                    <a:lnTo>
                      <a:pt x="270" y="808"/>
                    </a:lnTo>
                    <a:lnTo>
                      <a:pt x="266" y="808"/>
                    </a:lnTo>
                    <a:lnTo>
                      <a:pt x="263" y="808"/>
                    </a:lnTo>
                    <a:lnTo>
                      <a:pt x="259" y="808"/>
                    </a:lnTo>
                    <a:lnTo>
                      <a:pt x="256" y="808"/>
                    </a:lnTo>
                    <a:lnTo>
                      <a:pt x="252" y="808"/>
                    </a:lnTo>
                    <a:lnTo>
                      <a:pt x="250" y="808"/>
                    </a:lnTo>
                    <a:lnTo>
                      <a:pt x="246" y="808"/>
                    </a:lnTo>
                    <a:lnTo>
                      <a:pt x="242" y="808"/>
                    </a:lnTo>
                    <a:lnTo>
                      <a:pt x="239" y="808"/>
                    </a:lnTo>
                    <a:lnTo>
                      <a:pt x="235" y="808"/>
                    </a:lnTo>
                    <a:lnTo>
                      <a:pt x="232" y="808"/>
                    </a:lnTo>
                    <a:lnTo>
                      <a:pt x="228" y="808"/>
                    </a:lnTo>
                    <a:lnTo>
                      <a:pt x="225" y="808"/>
                    </a:lnTo>
                    <a:lnTo>
                      <a:pt x="221" y="808"/>
                    </a:lnTo>
                    <a:lnTo>
                      <a:pt x="217" y="808"/>
                    </a:lnTo>
                    <a:lnTo>
                      <a:pt x="214" y="808"/>
                    </a:lnTo>
                    <a:lnTo>
                      <a:pt x="210" y="808"/>
                    </a:lnTo>
                    <a:lnTo>
                      <a:pt x="207" y="808"/>
                    </a:lnTo>
                    <a:lnTo>
                      <a:pt x="203" y="808"/>
                    </a:lnTo>
                    <a:lnTo>
                      <a:pt x="200" y="808"/>
                    </a:lnTo>
                    <a:lnTo>
                      <a:pt x="196" y="808"/>
                    </a:lnTo>
                    <a:lnTo>
                      <a:pt x="193" y="808"/>
                    </a:lnTo>
                    <a:lnTo>
                      <a:pt x="190" y="808"/>
                    </a:lnTo>
                    <a:lnTo>
                      <a:pt x="186" y="808"/>
                    </a:lnTo>
                    <a:lnTo>
                      <a:pt x="183" y="808"/>
                    </a:lnTo>
                    <a:lnTo>
                      <a:pt x="179" y="808"/>
                    </a:lnTo>
                    <a:lnTo>
                      <a:pt x="176" y="808"/>
                    </a:lnTo>
                    <a:lnTo>
                      <a:pt x="172" y="808"/>
                    </a:lnTo>
                    <a:lnTo>
                      <a:pt x="168" y="808"/>
                    </a:lnTo>
                    <a:lnTo>
                      <a:pt x="165" y="808"/>
                    </a:lnTo>
                    <a:lnTo>
                      <a:pt x="161" y="808"/>
                    </a:lnTo>
                    <a:lnTo>
                      <a:pt x="158" y="808"/>
                    </a:lnTo>
                    <a:lnTo>
                      <a:pt x="154" y="808"/>
                    </a:lnTo>
                    <a:lnTo>
                      <a:pt x="151" y="808"/>
                    </a:lnTo>
                    <a:lnTo>
                      <a:pt x="147" y="808"/>
                    </a:lnTo>
                    <a:lnTo>
                      <a:pt x="143" y="808"/>
                    </a:lnTo>
                    <a:lnTo>
                      <a:pt x="140" y="808"/>
                    </a:lnTo>
                    <a:lnTo>
                      <a:pt x="136" y="808"/>
                    </a:lnTo>
                    <a:lnTo>
                      <a:pt x="133" y="808"/>
                    </a:lnTo>
                    <a:lnTo>
                      <a:pt x="129" y="808"/>
                    </a:lnTo>
                    <a:lnTo>
                      <a:pt x="127" y="808"/>
                    </a:lnTo>
                    <a:lnTo>
                      <a:pt x="123" y="808"/>
                    </a:lnTo>
                    <a:lnTo>
                      <a:pt x="119" y="808"/>
                    </a:lnTo>
                    <a:lnTo>
                      <a:pt x="116" y="808"/>
                    </a:lnTo>
                    <a:lnTo>
                      <a:pt x="112" y="808"/>
                    </a:lnTo>
                    <a:lnTo>
                      <a:pt x="109" y="808"/>
                    </a:lnTo>
                    <a:lnTo>
                      <a:pt x="105" y="808"/>
                    </a:lnTo>
                    <a:lnTo>
                      <a:pt x="102" y="808"/>
                    </a:lnTo>
                    <a:lnTo>
                      <a:pt x="98" y="808"/>
                    </a:lnTo>
                    <a:lnTo>
                      <a:pt x="94" y="808"/>
                    </a:lnTo>
                    <a:lnTo>
                      <a:pt x="91" y="808"/>
                    </a:lnTo>
                    <a:lnTo>
                      <a:pt x="87" y="808"/>
                    </a:lnTo>
                    <a:lnTo>
                      <a:pt x="84" y="808"/>
                    </a:lnTo>
                    <a:lnTo>
                      <a:pt x="80" y="808"/>
                    </a:lnTo>
                    <a:lnTo>
                      <a:pt x="77" y="808"/>
                    </a:lnTo>
                    <a:lnTo>
                      <a:pt x="73" y="808"/>
                    </a:lnTo>
                    <a:lnTo>
                      <a:pt x="70" y="808"/>
                    </a:lnTo>
                    <a:lnTo>
                      <a:pt x="66" y="808"/>
                    </a:lnTo>
                    <a:lnTo>
                      <a:pt x="62" y="808"/>
                    </a:lnTo>
                    <a:lnTo>
                      <a:pt x="59" y="808"/>
                    </a:lnTo>
                    <a:lnTo>
                      <a:pt x="56" y="808"/>
                    </a:lnTo>
                    <a:lnTo>
                      <a:pt x="53" y="808"/>
                    </a:lnTo>
                    <a:lnTo>
                      <a:pt x="49" y="808"/>
                    </a:lnTo>
                    <a:lnTo>
                      <a:pt x="45" y="808"/>
                    </a:lnTo>
                    <a:lnTo>
                      <a:pt x="42" y="808"/>
                    </a:lnTo>
                    <a:lnTo>
                      <a:pt x="38" y="808"/>
                    </a:lnTo>
                    <a:lnTo>
                      <a:pt x="35" y="808"/>
                    </a:lnTo>
                    <a:lnTo>
                      <a:pt x="31" y="808"/>
                    </a:lnTo>
                    <a:lnTo>
                      <a:pt x="28" y="808"/>
                    </a:lnTo>
                    <a:lnTo>
                      <a:pt x="24" y="808"/>
                    </a:lnTo>
                    <a:lnTo>
                      <a:pt x="20" y="808"/>
                    </a:lnTo>
                    <a:lnTo>
                      <a:pt x="17" y="808"/>
                    </a:lnTo>
                    <a:lnTo>
                      <a:pt x="13" y="808"/>
                    </a:lnTo>
                    <a:lnTo>
                      <a:pt x="10" y="808"/>
                    </a:lnTo>
                    <a:lnTo>
                      <a:pt x="6" y="808"/>
                    </a:lnTo>
                    <a:lnTo>
                      <a:pt x="4" y="808"/>
                    </a:lnTo>
                    <a:lnTo>
                      <a:pt x="0" y="808"/>
                    </a:lnTo>
                    <a:lnTo>
                      <a:pt x="0" y="800"/>
                    </a:lnTo>
                  </a:path>
                </a:pathLst>
              </a:custGeom>
              <a:solidFill>
                <a:srgbClr val="C0C0C0"/>
              </a:solidFill>
              <a:ln w="12700" cap="rnd">
                <a:noFill/>
                <a:round/>
                <a:headEnd/>
                <a:tailEnd/>
              </a:ln>
            </p:spPr>
            <p:txBody>
              <a:bodyPr/>
              <a:lstStyle/>
              <a:p>
                <a:endParaRPr lang="en-US"/>
              </a:p>
            </p:txBody>
          </p:sp>
          <p:sp>
            <p:nvSpPr>
              <p:cNvPr id="26637" name="Freeform 8"/>
              <p:cNvSpPr>
                <a:spLocks/>
              </p:cNvSpPr>
              <p:nvPr/>
            </p:nvSpPr>
            <p:spPr bwMode="auto">
              <a:xfrm>
                <a:off x="1809" y="2739"/>
                <a:ext cx="700" cy="98"/>
              </a:xfrm>
              <a:custGeom>
                <a:avLst/>
                <a:gdLst>
                  <a:gd name="T0" fmla="*/ 21 w 700"/>
                  <a:gd name="T1" fmla="*/ 97 h 98"/>
                  <a:gd name="T2" fmla="*/ 45 w 700"/>
                  <a:gd name="T3" fmla="*/ 97 h 98"/>
                  <a:gd name="T4" fmla="*/ 70 w 700"/>
                  <a:gd name="T5" fmla="*/ 97 h 98"/>
                  <a:gd name="T6" fmla="*/ 95 w 700"/>
                  <a:gd name="T7" fmla="*/ 97 h 98"/>
                  <a:gd name="T8" fmla="*/ 119 w 700"/>
                  <a:gd name="T9" fmla="*/ 97 h 98"/>
                  <a:gd name="T10" fmla="*/ 144 w 700"/>
                  <a:gd name="T11" fmla="*/ 97 h 98"/>
                  <a:gd name="T12" fmla="*/ 167 w 700"/>
                  <a:gd name="T13" fmla="*/ 97 h 98"/>
                  <a:gd name="T14" fmla="*/ 192 w 700"/>
                  <a:gd name="T15" fmla="*/ 97 h 98"/>
                  <a:gd name="T16" fmla="*/ 216 w 700"/>
                  <a:gd name="T17" fmla="*/ 97 h 98"/>
                  <a:gd name="T18" fmla="*/ 241 w 700"/>
                  <a:gd name="T19" fmla="*/ 97 h 98"/>
                  <a:gd name="T20" fmla="*/ 266 w 700"/>
                  <a:gd name="T21" fmla="*/ 97 h 98"/>
                  <a:gd name="T22" fmla="*/ 290 w 700"/>
                  <a:gd name="T23" fmla="*/ 97 h 98"/>
                  <a:gd name="T24" fmla="*/ 315 w 700"/>
                  <a:gd name="T25" fmla="*/ 97 h 98"/>
                  <a:gd name="T26" fmla="*/ 339 w 700"/>
                  <a:gd name="T27" fmla="*/ 97 h 98"/>
                  <a:gd name="T28" fmla="*/ 363 w 700"/>
                  <a:gd name="T29" fmla="*/ 0 h 98"/>
                  <a:gd name="T30" fmla="*/ 388 w 700"/>
                  <a:gd name="T31" fmla="*/ 13 h 98"/>
                  <a:gd name="T32" fmla="*/ 412 w 700"/>
                  <a:gd name="T33" fmla="*/ 25 h 98"/>
                  <a:gd name="T34" fmla="*/ 437 w 700"/>
                  <a:gd name="T35" fmla="*/ 36 h 98"/>
                  <a:gd name="T36" fmla="*/ 462 w 700"/>
                  <a:gd name="T37" fmla="*/ 44 h 98"/>
                  <a:gd name="T38" fmla="*/ 485 w 700"/>
                  <a:gd name="T39" fmla="*/ 53 h 98"/>
                  <a:gd name="T40" fmla="*/ 510 w 700"/>
                  <a:gd name="T41" fmla="*/ 60 h 98"/>
                  <a:gd name="T42" fmla="*/ 534 w 700"/>
                  <a:gd name="T43" fmla="*/ 65 h 98"/>
                  <a:gd name="T44" fmla="*/ 559 w 700"/>
                  <a:gd name="T45" fmla="*/ 71 h 98"/>
                  <a:gd name="T46" fmla="*/ 584 w 700"/>
                  <a:gd name="T47" fmla="*/ 75 h 98"/>
                  <a:gd name="T48" fmla="*/ 608 w 700"/>
                  <a:gd name="T49" fmla="*/ 79 h 98"/>
                  <a:gd name="T50" fmla="*/ 633 w 700"/>
                  <a:gd name="T51" fmla="*/ 82 h 98"/>
                  <a:gd name="T52" fmla="*/ 656 w 700"/>
                  <a:gd name="T53" fmla="*/ 85 h 98"/>
                  <a:gd name="T54" fmla="*/ 681 w 700"/>
                  <a:gd name="T55" fmla="*/ 88 h 98"/>
                  <a:gd name="T56" fmla="*/ 695 w 700"/>
                  <a:gd name="T57" fmla="*/ 97 h 98"/>
                  <a:gd name="T58" fmla="*/ 671 w 700"/>
                  <a:gd name="T59" fmla="*/ 97 h 98"/>
                  <a:gd name="T60" fmla="*/ 646 w 700"/>
                  <a:gd name="T61" fmla="*/ 97 h 98"/>
                  <a:gd name="T62" fmla="*/ 622 w 700"/>
                  <a:gd name="T63" fmla="*/ 97 h 98"/>
                  <a:gd name="T64" fmla="*/ 597 w 700"/>
                  <a:gd name="T65" fmla="*/ 97 h 98"/>
                  <a:gd name="T66" fmla="*/ 573 w 700"/>
                  <a:gd name="T67" fmla="*/ 97 h 98"/>
                  <a:gd name="T68" fmla="*/ 548 w 700"/>
                  <a:gd name="T69" fmla="*/ 97 h 98"/>
                  <a:gd name="T70" fmla="*/ 524 w 700"/>
                  <a:gd name="T71" fmla="*/ 97 h 98"/>
                  <a:gd name="T72" fmla="*/ 500 w 700"/>
                  <a:gd name="T73" fmla="*/ 97 h 98"/>
                  <a:gd name="T74" fmla="*/ 475 w 700"/>
                  <a:gd name="T75" fmla="*/ 97 h 98"/>
                  <a:gd name="T76" fmla="*/ 451 w 700"/>
                  <a:gd name="T77" fmla="*/ 97 h 98"/>
                  <a:gd name="T78" fmla="*/ 426 w 700"/>
                  <a:gd name="T79" fmla="*/ 97 h 98"/>
                  <a:gd name="T80" fmla="*/ 401 w 700"/>
                  <a:gd name="T81" fmla="*/ 97 h 98"/>
                  <a:gd name="T82" fmla="*/ 377 w 700"/>
                  <a:gd name="T83" fmla="*/ 97 h 98"/>
                  <a:gd name="T84" fmla="*/ 353 w 700"/>
                  <a:gd name="T85" fmla="*/ 97 h 98"/>
                  <a:gd name="T86" fmla="*/ 329 w 700"/>
                  <a:gd name="T87" fmla="*/ 97 h 98"/>
                  <a:gd name="T88" fmla="*/ 304 w 700"/>
                  <a:gd name="T89" fmla="*/ 97 h 98"/>
                  <a:gd name="T90" fmla="*/ 280 w 700"/>
                  <a:gd name="T91" fmla="*/ 97 h 98"/>
                  <a:gd name="T92" fmla="*/ 255 w 700"/>
                  <a:gd name="T93" fmla="*/ 97 h 98"/>
                  <a:gd name="T94" fmla="*/ 230 w 700"/>
                  <a:gd name="T95" fmla="*/ 97 h 98"/>
                  <a:gd name="T96" fmla="*/ 206 w 700"/>
                  <a:gd name="T97" fmla="*/ 97 h 98"/>
                  <a:gd name="T98" fmla="*/ 182 w 700"/>
                  <a:gd name="T99" fmla="*/ 97 h 98"/>
                  <a:gd name="T100" fmla="*/ 157 w 700"/>
                  <a:gd name="T101" fmla="*/ 97 h 98"/>
                  <a:gd name="T102" fmla="*/ 133 w 700"/>
                  <a:gd name="T103" fmla="*/ 97 h 98"/>
                  <a:gd name="T104" fmla="*/ 108 w 700"/>
                  <a:gd name="T105" fmla="*/ 97 h 98"/>
                  <a:gd name="T106" fmla="*/ 84 w 700"/>
                  <a:gd name="T107" fmla="*/ 97 h 98"/>
                  <a:gd name="T108" fmla="*/ 59 w 700"/>
                  <a:gd name="T109" fmla="*/ 97 h 98"/>
                  <a:gd name="T110" fmla="*/ 35 w 700"/>
                  <a:gd name="T111" fmla="*/ 97 h 98"/>
                  <a:gd name="T112" fmla="*/ 11 w 700"/>
                  <a:gd name="T113" fmla="*/ 9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8"/>
                  <a:gd name="T173" fmla="*/ 700 w 7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8">
                    <a:moveTo>
                      <a:pt x="0" y="97"/>
                    </a:moveTo>
                    <a:lnTo>
                      <a:pt x="4" y="97"/>
                    </a:lnTo>
                    <a:lnTo>
                      <a:pt x="7" y="97"/>
                    </a:lnTo>
                    <a:lnTo>
                      <a:pt x="11" y="97"/>
                    </a:lnTo>
                    <a:lnTo>
                      <a:pt x="14" y="97"/>
                    </a:lnTo>
                    <a:lnTo>
                      <a:pt x="18" y="97"/>
                    </a:lnTo>
                    <a:lnTo>
                      <a:pt x="21" y="97"/>
                    </a:lnTo>
                    <a:lnTo>
                      <a:pt x="25" y="97"/>
                    </a:lnTo>
                    <a:lnTo>
                      <a:pt x="28" y="97"/>
                    </a:lnTo>
                    <a:lnTo>
                      <a:pt x="31" y="97"/>
                    </a:lnTo>
                    <a:lnTo>
                      <a:pt x="35" y="97"/>
                    </a:lnTo>
                    <a:lnTo>
                      <a:pt x="38" y="97"/>
                    </a:lnTo>
                    <a:lnTo>
                      <a:pt x="42" y="97"/>
                    </a:lnTo>
                    <a:lnTo>
                      <a:pt x="45" y="97"/>
                    </a:lnTo>
                    <a:lnTo>
                      <a:pt x="49" y="97"/>
                    </a:lnTo>
                    <a:lnTo>
                      <a:pt x="52" y="97"/>
                    </a:lnTo>
                    <a:lnTo>
                      <a:pt x="56" y="97"/>
                    </a:lnTo>
                    <a:lnTo>
                      <a:pt x="59" y="97"/>
                    </a:lnTo>
                    <a:lnTo>
                      <a:pt x="63" y="97"/>
                    </a:lnTo>
                    <a:lnTo>
                      <a:pt x="66" y="97"/>
                    </a:lnTo>
                    <a:lnTo>
                      <a:pt x="70" y="97"/>
                    </a:lnTo>
                    <a:lnTo>
                      <a:pt x="74" y="97"/>
                    </a:lnTo>
                    <a:lnTo>
                      <a:pt x="77" y="97"/>
                    </a:lnTo>
                    <a:lnTo>
                      <a:pt x="81" y="97"/>
                    </a:lnTo>
                    <a:lnTo>
                      <a:pt x="84" y="97"/>
                    </a:lnTo>
                    <a:lnTo>
                      <a:pt x="88" y="97"/>
                    </a:lnTo>
                    <a:lnTo>
                      <a:pt x="91" y="97"/>
                    </a:lnTo>
                    <a:lnTo>
                      <a:pt x="95" y="97"/>
                    </a:lnTo>
                    <a:lnTo>
                      <a:pt x="97" y="97"/>
                    </a:lnTo>
                    <a:lnTo>
                      <a:pt x="101" y="97"/>
                    </a:lnTo>
                    <a:lnTo>
                      <a:pt x="105" y="97"/>
                    </a:lnTo>
                    <a:lnTo>
                      <a:pt x="108" y="97"/>
                    </a:lnTo>
                    <a:lnTo>
                      <a:pt x="112" y="97"/>
                    </a:lnTo>
                    <a:lnTo>
                      <a:pt x="115" y="97"/>
                    </a:lnTo>
                    <a:lnTo>
                      <a:pt x="119" y="97"/>
                    </a:lnTo>
                    <a:lnTo>
                      <a:pt x="122" y="97"/>
                    </a:lnTo>
                    <a:lnTo>
                      <a:pt x="126" y="97"/>
                    </a:lnTo>
                    <a:lnTo>
                      <a:pt x="129" y="97"/>
                    </a:lnTo>
                    <a:lnTo>
                      <a:pt x="133" y="97"/>
                    </a:lnTo>
                    <a:lnTo>
                      <a:pt x="136" y="97"/>
                    </a:lnTo>
                    <a:lnTo>
                      <a:pt x="140" y="97"/>
                    </a:lnTo>
                    <a:lnTo>
                      <a:pt x="144" y="97"/>
                    </a:lnTo>
                    <a:lnTo>
                      <a:pt x="147" y="97"/>
                    </a:lnTo>
                    <a:lnTo>
                      <a:pt x="151" y="97"/>
                    </a:lnTo>
                    <a:lnTo>
                      <a:pt x="153" y="97"/>
                    </a:lnTo>
                    <a:lnTo>
                      <a:pt x="157" y="97"/>
                    </a:lnTo>
                    <a:lnTo>
                      <a:pt x="160" y="97"/>
                    </a:lnTo>
                    <a:lnTo>
                      <a:pt x="164" y="97"/>
                    </a:lnTo>
                    <a:lnTo>
                      <a:pt x="167" y="97"/>
                    </a:lnTo>
                    <a:lnTo>
                      <a:pt x="171" y="97"/>
                    </a:lnTo>
                    <a:lnTo>
                      <a:pt x="175" y="97"/>
                    </a:lnTo>
                    <a:lnTo>
                      <a:pt x="178" y="97"/>
                    </a:lnTo>
                    <a:lnTo>
                      <a:pt x="182" y="97"/>
                    </a:lnTo>
                    <a:lnTo>
                      <a:pt x="185" y="97"/>
                    </a:lnTo>
                    <a:lnTo>
                      <a:pt x="189" y="97"/>
                    </a:lnTo>
                    <a:lnTo>
                      <a:pt x="192" y="97"/>
                    </a:lnTo>
                    <a:lnTo>
                      <a:pt x="196" y="97"/>
                    </a:lnTo>
                    <a:lnTo>
                      <a:pt x="199" y="97"/>
                    </a:lnTo>
                    <a:lnTo>
                      <a:pt x="203" y="97"/>
                    </a:lnTo>
                    <a:lnTo>
                      <a:pt x="206" y="97"/>
                    </a:lnTo>
                    <a:lnTo>
                      <a:pt x="210" y="97"/>
                    </a:lnTo>
                    <a:lnTo>
                      <a:pt x="213" y="97"/>
                    </a:lnTo>
                    <a:lnTo>
                      <a:pt x="216" y="97"/>
                    </a:lnTo>
                    <a:lnTo>
                      <a:pt x="220" y="97"/>
                    </a:lnTo>
                    <a:lnTo>
                      <a:pt x="223" y="97"/>
                    </a:lnTo>
                    <a:lnTo>
                      <a:pt x="227" y="97"/>
                    </a:lnTo>
                    <a:lnTo>
                      <a:pt x="230" y="97"/>
                    </a:lnTo>
                    <a:lnTo>
                      <a:pt x="234" y="97"/>
                    </a:lnTo>
                    <a:lnTo>
                      <a:pt x="237" y="97"/>
                    </a:lnTo>
                    <a:lnTo>
                      <a:pt x="241" y="97"/>
                    </a:lnTo>
                    <a:lnTo>
                      <a:pt x="245" y="97"/>
                    </a:lnTo>
                    <a:lnTo>
                      <a:pt x="248" y="97"/>
                    </a:lnTo>
                    <a:lnTo>
                      <a:pt x="252" y="97"/>
                    </a:lnTo>
                    <a:lnTo>
                      <a:pt x="255" y="97"/>
                    </a:lnTo>
                    <a:lnTo>
                      <a:pt x="259" y="97"/>
                    </a:lnTo>
                    <a:lnTo>
                      <a:pt x="262" y="97"/>
                    </a:lnTo>
                    <a:lnTo>
                      <a:pt x="266" y="97"/>
                    </a:lnTo>
                    <a:lnTo>
                      <a:pt x="269" y="97"/>
                    </a:lnTo>
                    <a:lnTo>
                      <a:pt x="273" y="97"/>
                    </a:lnTo>
                    <a:lnTo>
                      <a:pt x="276" y="97"/>
                    </a:lnTo>
                    <a:lnTo>
                      <a:pt x="280" y="97"/>
                    </a:lnTo>
                    <a:lnTo>
                      <a:pt x="283" y="97"/>
                    </a:lnTo>
                    <a:lnTo>
                      <a:pt x="286" y="97"/>
                    </a:lnTo>
                    <a:lnTo>
                      <a:pt x="290" y="97"/>
                    </a:lnTo>
                    <a:lnTo>
                      <a:pt x="293" y="97"/>
                    </a:lnTo>
                    <a:lnTo>
                      <a:pt x="297" y="97"/>
                    </a:lnTo>
                    <a:lnTo>
                      <a:pt x="300" y="97"/>
                    </a:lnTo>
                    <a:lnTo>
                      <a:pt x="304" y="97"/>
                    </a:lnTo>
                    <a:lnTo>
                      <a:pt x="307" y="97"/>
                    </a:lnTo>
                    <a:lnTo>
                      <a:pt x="311" y="97"/>
                    </a:lnTo>
                    <a:lnTo>
                      <a:pt x="315" y="97"/>
                    </a:lnTo>
                    <a:lnTo>
                      <a:pt x="318" y="97"/>
                    </a:lnTo>
                    <a:lnTo>
                      <a:pt x="322" y="97"/>
                    </a:lnTo>
                    <a:lnTo>
                      <a:pt x="325" y="97"/>
                    </a:lnTo>
                    <a:lnTo>
                      <a:pt x="329" y="97"/>
                    </a:lnTo>
                    <a:lnTo>
                      <a:pt x="332" y="97"/>
                    </a:lnTo>
                    <a:lnTo>
                      <a:pt x="336" y="97"/>
                    </a:lnTo>
                    <a:lnTo>
                      <a:pt x="339" y="97"/>
                    </a:lnTo>
                    <a:lnTo>
                      <a:pt x="342" y="97"/>
                    </a:lnTo>
                    <a:lnTo>
                      <a:pt x="346" y="97"/>
                    </a:lnTo>
                    <a:lnTo>
                      <a:pt x="349" y="97"/>
                    </a:lnTo>
                    <a:lnTo>
                      <a:pt x="353" y="97"/>
                    </a:lnTo>
                    <a:lnTo>
                      <a:pt x="356" y="97"/>
                    </a:lnTo>
                    <a:lnTo>
                      <a:pt x="360" y="97"/>
                    </a:lnTo>
                    <a:lnTo>
                      <a:pt x="363" y="0"/>
                    </a:lnTo>
                    <a:lnTo>
                      <a:pt x="367" y="2"/>
                    </a:lnTo>
                    <a:lnTo>
                      <a:pt x="370" y="4"/>
                    </a:lnTo>
                    <a:lnTo>
                      <a:pt x="374" y="6"/>
                    </a:lnTo>
                    <a:lnTo>
                      <a:pt x="377" y="8"/>
                    </a:lnTo>
                    <a:lnTo>
                      <a:pt x="381" y="9"/>
                    </a:lnTo>
                    <a:lnTo>
                      <a:pt x="384" y="11"/>
                    </a:lnTo>
                    <a:lnTo>
                      <a:pt x="388" y="13"/>
                    </a:lnTo>
                    <a:lnTo>
                      <a:pt x="392" y="15"/>
                    </a:lnTo>
                    <a:lnTo>
                      <a:pt x="395" y="17"/>
                    </a:lnTo>
                    <a:lnTo>
                      <a:pt x="398" y="18"/>
                    </a:lnTo>
                    <a:lnTo>
                      <a:pt x="401" y="20"/>
                    </a:lnTo>
                    <a:lnTo>
                      <a:pt x="405" y="22"/>
                    </a:lnTo>
                    <a:lnTo>
                      <a:pt x="408" y="23"/>
                    </a:lnTo>
                    <a:lnTo>
                      <a:pt x="412" y="25"/>
                    </a:lnTo>
                    <a:lnTo>
                      <a:pt x="416" y="26"/>
                    </a:lnTo>
                    <a:lnTo>
                      <a:pt x="419" y="28"/>
                    </a:lnTo>
                    <a:lnTo>
                      <a:pt x="423" y="30"/>
                    </a:lnTo>
                    <a:lnTo>
                      <a:pt x="426" y="31"/>
                    </a:lnTo>
                    <a:lnTo>
                      <a:pt x="430" y="32"/>
                    </a:lnTo>
                    <a:lnTo>
                      <a:pt x="433" y="34"/>
                    </a:lnTo>
                    <a:lnTo>
                      <a:pt x="437" y="36"/>
                    </a:lnTo>
                    <a:lnTo>
                      <a:pt x="440" y="36"/>
                    </a:lnTo>
                    <a:lnTo>
                      <a:pt x="444" y="38"/>
                    </a:lnTo>
                    <a:lnTo>
                      <a:pt x="447" y="40"/>
                    </a:lnTo>
                    <a:lnTo>
                      <a:pt x="451" y="40"/>
                    </a:lnTo>
                    <a:lnTo>
                      <a:pt x="454" y="42"/>
                    </a:lnTo>
                    <a:lnTo>
                      <a:pt x="458" y="43"/>
                    </a:lnTo>
                    <a:lnTo>
                      <a:pt x="462" y="44"/>
                    </a:lnTo>
                    <a:lnTo>
                      <a:pt x="464" y="46"/>
                    </a:lnTo>
                    <a:lnTo>
                      <a:pt x="468" y="47"/>
                    </a:lnTo>
                    <a:lnTo>
                      <a:pt x="471" y="48"/>
                    </a:lnTo>
                    <a:lnTo>
                      <a:pt x="475" y="49"/>
                    </a:lnTo>
                    <a:lnTo>
                      <a:pt x="478" y="51"/>
                    </a:lnTo>
                    <a:lnTo>
                      <a:pt x="482" y="51"/>
                    </a:lnTo>
                    <a:lnTo>
                      <a:pt x="485" y="53"/>
                    </a:lnTo>
                    <a:lnTo>
                      <a:pt x="489" y="54"/>
                    </a:lnTo>
                    <a:lnTo>
                      <a:pt x="493" y="55"/>
                    </a:lnTo>
                    <a:lnTo>
                      <a:pt x="496" y="56"/>
                    </a:lnTo>
                    <a:lnTo>
                      <a:pt x="500" y="57"/>
                    </a:lnTo>
                    <a:lnTo>
                      <a:pt x="503" y="58"/>
                    </a:lnTo>
                    <a:lnTo>
                      <a:pt x="507" y="59"/>
                    </a:lnTo>
                    <a:lnTo>
                      <a:pt x="510" y="60"/>
                    </a:lnTo>
                    <a:lnTo>
                      <a:pt x="514" y="61"/>
                    </a:lnTo>
                    <a:lnTo>
                      <a:pt x="517" y="61"/>
                    </a:lnTo>
                    <a:lnTo>
                      <a:pt x="521" y="63"/>
                    </a:lnTo>
                    <a:lnTo>
                      <a:pt x="524" y="63"/>
                    </a:lnTo>
                    <a:lnTo>
                      <a:pt x="528" y="64"/>
                    </a:lnTo>
                    <a:lnTo>
                      <a:pt x="531" y="65"/>
                    </a:lnTo>
                    <a:lnTo>
                      <a:pt x="534" y="65"/>
                    </a:lnTo>
                    <a:lnTo>
                      <a:pt x="538" y="66"/>
                    </a:lnTo>
                    <a:lnTo>
                      <a:pt x="541" y="67"/>
                    </a:lnTo>
                    <a:lnTo>
                      <a:pt x="545" y="68"/>
                    </a:lnTo>
                    <a:lnTo>
                      <a:pt x="548" y="69"/>
                    </a:lnTo>
                    <a:lnTo>
                      <a:pt x="552" y="69"/>
                    </a:lnTo>
                    <a:lnTo>
                      <a:pt x="555" y="70"/>
                    </a:lnTo>
                    <a:lnTo>
                      <a:pt x="559" y="71"/>
                    </a:lnTo>
                    <a:lnTo>
                      <a:pt x="563" y="71"/>
                    </a:lnTo>
                    <a:lnTo>
                      <a:pt x="566" y="72"/>
                    </a:lnTo>
                    <a:lnTo>
                      <a:pt x="570" y="73"/>
                    </a:lnTo>
                    <a:lnTo>
                      <a:pt x="573" y="73"/>
                    </a:lnTo>
                    <a:lnTo>
                      <a:pt x="577" y="74"/>
                    </a:lnTo>
                    <a:lnTo>
                      <a:pt x="580" y="75"/>
                    </a:lnTo>
                    <a:lnTo>
                      <a:pt x="584" y="75"/>
                    </a:lnTo>
                    <a:lnTo>
                      <a:pt x="586" y="75"/>
                    </a:lnTo>
                    <a:lnTo>
                      <a:pt x="590" y="76"/>
                    </a:lnTo>
                    <a:lnTo>
                      <a:pt x="594" y="77"/>
                    </a:lnTo>
                    <a:lnTo>
                      <a:pt x="597" y="77"/>
                    </a:lnTo>
                    <a:lnTo>
                      <a:pt x="601" y="78"/>
                    </a:lnTo>
                    <a:lnTo>
                      <a:pt x="604" y="79"/>
                    </a:lnTo>
                    <a:lnTo>
                      <a:pt x="608" y="79"/>
                    </a:lnTo>
                    <a:lnTo>
                      <a:pt x="611" y="79"/>
                    </a:lnTo>
                    <a:lnTo>
                      <a:pt x="615" y="80"/>
                    </a:lnTo>
                    <a:lnTo>
                      <a:pt x="618" y="80"/>
                    </a:lnTo>
                    <a:lnTo>
                      <a:pt x="622" y="81"/>
                    </a:lnTo>
                    <a:lnTo>
                      <a:pt x="625" y="82"/>
                    </a:lnTo>
                    <a:lnTo>
                      <a:pt x="629" y="82"/>
                    </a:lnTo>
                    <a:lnTo>
                      <a:pt x="633" y="82"/>
                    </a:lnTo>
                    <a:lnTo>
                      <a:pt x="636" y="83"/>
                    </a:lnTo>
                    <a:lnTo>
                      <a:pt x="640" y="83"/>
                    </a:lnTo>
                    <a:lnTo>
                      <a:pt x="643" y="84"/>
                    </a:lnTo>
                    <a:lnTo>
                      <a:pt x="646" y="84"/>
                    </a:lnTo>
                    <a:lnTo>
                      <a:pt x="649" y="84"/>
                    </a:lnTo>
                    <a:lnTo>
                      <a:pt x="653" y="85"/>
                    </a:lnTo>
                    <a:lnTo>
                      <a:pt x="656" y="85"/>
                    </a:lnTo>
                    <a:lnTo>
                      <a:pt x="660" y="86"/>
                    </a:lnTo>
                    <a:lnTo>
                      <a:pt x="664" y="86"/>
                    </a:lnTo>
                    <a:lnTo>
                      <a:pt x="667" y="86"/>
                    </a:lnTo>
                    <a:lnTo>
                      <a:pt x="671" y="86"/>
                    </a:lnTo>
                    <a:lnTo>
                      <a:pt x="674" y="87"/>
                    </a:lnTo>
                    <a:lnTo>
                      <a:pt x="678" y="87"/>
                    </a:lnTo>
                    <a:lnTo>
                      <a:pt x="681" y="88"/>
                    </a:lnTo>
                    <a:lnTo>
                      <a:pt x="685" y="88"/>
                    </a:lnTo>
                    <a:lnTo>
                      <a:pt x="688" y="88"/>
                    </a:lnTo>
                    <a:lnTo>
                      <a:pt x="692" y="88"/>
                    </a:lnTo>
                    <a:lnTo>
                      <a:pt x="695" y="88"/>
                    </a:lnTo>
                    <a:lnTo>
                      <a:pt x="699" y="89"/>
                    </a:lnTo>
                    <a:lnTo>
                      <a:pt x="699" y="97"/>
                    </a:lnTo>
                    <a:lnTo>
                      <a:pt x="695" y="97"/>
                    </a:lnTo>
                    <a:lnTo>
                      <a:pt x="692" y="97"/>
                    </a:lnTo>
                    <a:lnTo>
                      <a:pt x="688" y="97"/>
                    </a:lnTo>
                    <a:lnTo>
                      <a:pt x="685" y="97"/>
                    </a:lnTo>
                    <a:lnTo>
                      <a:pt x="681" y="97"/>
                    </a:lnTo>
                    <a:lnTo>
                      <a:pt x="678" y="97"/>
                    </a:lnTo>
                    <a:lnTo>
                      <a:pt x="674" y="97"/>
                    </a:lnTo>
                    <a:lnTo>
                      <a:pt x="671" y="97"/>
                    </a:lnTo>
                    <a:lnTo>
                      <a:pt x="667" y="97"/>
                    </a:lnTo>
                    <a:lnTo>
                      <a:pt x="664" y="97"/>
                    </a:lnTo>
                    <a:lnTo>
                      <a:pt x="660" y="97"/>
                    </a:lnTo>
                    <a:lnTo>
                      <a:pt x="656" y="97"/>
                    </a:lnTo>
                    <a:lnTo>
                      <a:pt x="653" y="97"/>
                    </a:lnTo>
                    <a:lnTo>
                      <a:pt x="649" y="97"/>
                    </a:lnTo>
                    <a:lnTo>
                      <a:pt x="646" y="97"/>
                    </a:lnTo>
                    <a:lnTo>
                      <a:pt x="643" y="97"/>
                    </a:lnTo>
                    <a:lnTo>
                      <a:pt x="640" y="97"/>
                    </a:lnTo>
                    <a:lnTo>
                      <a:pt x="636" y="97"/>
                    </a:lnTo>
                    <a:lnTo>
                      <a:pt x="633" y="97"/>
                    </a:lnTo>
                    <a:lnTo>
                      <a:pt x="629" y="97"/>
                    </a:lnTo>
                    <a:lnTo>
                      <a:pt x="625" y="97"/>
                    </a:lnTo>
                    <a:lnTo>
                      <a:pt x="622" y="97"/>
                    </a:lnTo>
                    <a:lnTo>
                      <a:pt x="618" y="97"/>
                    </a:lnTo>
                    <a:lnTo>
                      <a:pt x="615" y="97"/>
                    </a:lnTo>
                    <a:lnTo>
                      <a:pt x="611" y="97"/>
                    </a:lnTo>
                    <a:lnTo>
                      <a:pt x="608" y="97"/>
                    </a:lnTo>
                    <a:lnTo>
                      <a:pt x="604" y="97"/>
                    </a:lnTo>
                    <a:lnTo>
                      <a:pt x="601" y="97"/>
                    </a:lnTo>
                    <a:lnTo>
                      <a:pt x="597" y="97"/>
                    </a:lnTo>
                    <a:lnTo>
                      <a:pt x="594" y="97"/>
                    </a:lnTo>
                    <a:lnTo>
                      <a:pt x="590" y="97"/>
                    </a:lnTo>
                    <a:lnTo>
                      <a:pt x="586" y="97"/>
                    </a:lnTo>
                    <a:lnTo>
                      <a:pt x="584" y="97"/>
                    </a:lnTo>
                    <a:lnTo>
                      <a:pt x="580" y="97"/>
                    </a:lnTo>
                    <a:lnTo>
                      <a:pt x="577" y="97"/>
                    </a:lnTo>
                    <a:lnTo>
                      <a:pt x="573" y="97"/>
                    </a:lnTo>
                    <a:lnTo>
                      <a:pt x="570" y="97"/>
                    </a:lnTo>
                    <a:lnTo>
                      <a:pt x="566" y="97"/>
                    </a:lnTo>
                    <a:lnTo>
                      <a:pt x="563" y="97"/>
                    </a:lnTo>
                    <a:lnTo>
                      <a:pt x="559" y="97"/>
                    </a:lnTo>
                    <a:lnTo>
                      <a:pt x="555" y="97"/>
                    </a:lnTo>
                    <a:lnTo>
                      <a:pt x="552" y="97"/>
                    </a:lnTo>
                    <a:lnTo>
                      <a:pt x="548" y="97"/>
                    </a:lnTo>
                    <a:lnTo>
                      <a:pt x="545" y="97"/>
                    </a:lnTo>
                    <a:lnTo>
                      <a:pt x="541" y="97"/>
                    </a:lnTo>
                    <a:lnTo>
                      <a:pt x="538" y="97"/>
                    </a:lnTo>
                    <a:lnTo>
                      <a:pt x="534" y="97"/>
                    </a:lnTo>
                    <a:lnTo>
                      <a:pt x="531" y="97"/>
                    </a:lnTo>
                    <a:lnTo>
                      <a:pt x="528" y="97"/>
                    </a:lnTo>
                    <a:lnTo>
                      <a:pt x="524" y="97"/>
                    </a:lnTo>
                    <a:lnTo>
                      <a:pt x="521" y="97"/>
                    </a:lnTo>
                    <a:lnTo>
                      <a:pt x="517" y="97"/>
                    </a:lnTo>
                    <a:lnTo>
                      <a:pt x="514" y="97"/>
                    </a:lnTo>
                    <a:lnTo>
                      <a:pt x="510" y="97"/>
                    </a:lnTo>
                    <a:lnTo>
                      <a:pt x="507" y="97"/>
                    </a:lnTo>
                    <a:lnTo>
                      <a:pt x="503" y="97"/>
                    </a:lnTo>
                    <a:lnTo>
                      <a:pt x="500" y="97"/>
                    </a:lnTo>
                    <a:lnTo>
                      <a:pt x="496" y="97"/>
                    </a:lnTo>
                    <a:lnTo>
                      <a:pt x="493" y="97"/>
                    </a:lnTo>
                    <a:lnTo>
                      <a:pt x="489" y="97"/>
                    </a:lnTo>
                    <a:lnTo>
                      <a:pt x="485" y="97"/>
                    </a:lnTo>
                    <a:lnTo>
                      <a:pt x="482" y="97"/>
                    </a:lnTo>
                    <a:lnTo>
                      <a:pt x="478" y="97"/>
                    </a:lnTo>
                    <a:lnTo>
                      <a:pt x="475" y="97"/>
                    </a:lnTo>
                    <a:lnTo>
                      <a:pt x="471" y="97"/>
                    </a:lnTo>
                    <a:lnTo>
                      <a:pt x="468" y="97"/>
                    </a:lnTo>
                    <a:lnTo>
                      <a:pt x="464" y="97"/>
                    </a:lnTo>
                    <a:lnTo>
                      <a:pt x="462" y="97"/>
                    </a:lnTo>
                    <a:lnTo>
                      <a:pt x="458" y="97"/>
                    </a:lnTo>
                    <a:lnTo>
                      <a:pt x="454" y="97"/>
                    </a:lnTo>
                    <a:lnTo>
                      <a:pt x="451" y="97"/>
                    </a:lnTo>
                    <a:lnTo>
                      <a:pt x="447" y="97"/>
                    </a:lnTo>
                    <a:lnTo>
                      <a:pt x="444" y="97"/>
                    </a:lnTo>
                    <a:lnTo>
                      <a:pt x="440" y="97"/>
                    </a:lnTo>
                    <a:lnTo>
                      <a:pt x="437" y="97"/>
                    </a:lnTo>
                    <a:lnTo>
                      <a:pt x="433" y="97"/>
                    </a:lnTo>
                    <a:lnTo>
                      <a:pt x="430" y="97"/>
                    </a:lnTo>
                    <a:lnTo>
                      <a:pt x="426" y="97"/>
                    </a:lnTo>
                    <a:lnTo>
                      <a:pt x="423" y="97"/>
                    </a:lnTo>
                    <a:lnTo>
                      <a:pt x="419" y="97"/>
                    </a:lnTo>
                    <a:lnTo>
                      <a:pt x="416" y="97"/>
                    </a:lnTo>
                    <a:lnTo>
                      <a:pt x="412" y="97"/>
                    </a:lnTo>
                    <a:lnTo>
                      <a:pt x="408" y="97"/>
                    </a:lnTo>
                    <a:lnTo>
                      <a:pt x="405" y="97"/>
                    </a:lnTo>
                    <a:lnTo>
                      <a:pt x="401" y="97"/>
                    </a:lnTo>
                    <a:lnTo>
                      <a:pt x="398" y="97"/>
                    </a:lnTo>
                    <a:lnTo>
                      <a:pt x="395" y="97"/>
                    </a:lnTo>
                    <a:lnTo>
                      <a:pt x="392" y="97"/>
                    </a:lnTo>
                    <a:lnTo>
                      <a:pt x="388" y="97"/>
                    </a:lnTo>
                    <a:lnTo>
                      <a:pt x="384" y="97"/>
                    </a:lnTo>
                    <a:lnTo>
                      <a:pt x="381" y="97"/>
                    </a:lnTo>
                    <a:lnTo>
                      <a:pt x="377" y="97"/>
                    </a:lnTo>
                    <a:lnTo>
                      <a:pt x="374" y="97"/>
                    </a:lnTo>
                    <a:lnTo>
                      <a:pt x="370" y="97"/>
                    </a:lnTo>
                    <a:lnTo>
                      <a:pt x="367" y="97"/>
                    </a:lnTo>
                    <a:lnTo>
                      <a:pt x="363" y="97"/>
                    </a:lnTo>
                    <a:lnTo>
                      <a:pt x="360" y="97"/>
                    </a:lnTo>
                    <a:lnTo>
                      <a:pt x="356" y="97"/>
                    </a:lnTo>
                    <a:lnTo>
                      <a:pt x="353" y="97"/>
                    </a:lnTo>
                    <a:lnTo>
                      <a:pt x="349" y="97"/>
                    </a:lnTo>
                    <a:lnTo>
                      <a:pt x="346" y="97"/>
                    </a:lnTo>
                    <a:lnTo>
                      <a:pt x="342" y="97"/>
                    </a:lnTo>
                    <a:lnTo>
                      <a:pt x="339" y="97"/>
                    </a:lnTo>
                    <a:lnTo>
                      <a:pt x="336" y="97"/>
                    </a:lnTo>
                    <a:lnTo>
                      <a:pt x="332" y="97"/>
                    </a:lnTo>
                    <a:lnTo>
                      <a:pt x="329" y="97"/>
                    </a:lnTo>
                    <a:lnTo>
                      <a:pt x="325" y="97"/>
                    </a:lnTo>
                    <a:lnTo>
                      <a:pt x="322" y="97"/>
                    </a:lnTo>
                    <a:lnTo>
                      <a:pt x="318" y="97"/>
                    </a:lnTo>
                    <a:lnTo>
                      <a:pt x="315" y="97"/>
                    </a:lnTo>
                    <a:lnTo>
                      <a:pt x="311" y="97"/>
                    </a:lnTo>
                    <a:lnTo>
                      <a:pt x="307" y="97"/>
                    </a:lnTo>
                    <a:lnTo>
                      <a:pt x="304" y="97"/>
                    </a:lnTo>
                    <a:lnTo>
                      <a:pt x="300" y="97"/>
                    </a:lnTo>
                    <a:lnTo>
                      <a:pt x="297" y="97"/>
                    </a:lnTo>
                    <a:lnTo>
                      <a:pt x="293" y="97"/>
                    </a:lnTo>
                    <a:lnTo>
                      <a:pt x="290" y="97"/>
                    </a:lnTo>
                    <a:lnTo>
                      <a:pt x="286" y="97"/>
                    </a:lnTo>
                    <a:lnTo>
                      <a:pt x="283" y="97"/>
                    </a:lnTo>
                    <a:lnTo>
                      <a:pt x="280" y="97"/>
                    </a:lnTo>
                    <a:lnTo>
                      <a:pt x="276" y="97"/>
                    </a:lnTo>
                    <a:lnTo>
                      <a:pt x="273" y="97"/>
                    </a:lnTo>
                    <a:lnTo>
                      <a:pt x="269" y="97"/>
                    </a:lnTo>
                    <a:lnTo>
                      <a:pt x="266" y="97"/>
                    </a:lnTo>
                    <a:lnTo>
                      <a:pt x="262" y="97"/>
                    </a:lnTo>
                    <a:lnTo>
                      <a:pt x="259" y="97"/>
                    </a:lnTo>
                    <a:lnTo>
                      <a:pt x="255" y="97"/>
                    </a:lnTo>
                    <a:lnTo>
                      <a:pt x="252" y="97"/>
                    </a:lnTo>
                    <a:lnTo>
                      <a:pt x="248" y="97"/>
                    </a:lnTo>
                    <a:lnTo>
                      <a:pt x="245" y="97"/>
                    </a:lnTo>
                    <a:lnTo>
                      <a:pt x="241" y="97"/>
                    </a:lnTo>
                    <a:lnTo>
                      <a:pt x="237" y="97"/>
                    </a:lnTo>
                    <a:lnTo>
                      <a:pt x="234" y="97"/>
                    </a:lnTo>
                    <a:lnTo>
                      <a:pt x="230" y="97"/>
                    </a:lnTo>
                    <a:lnTo>
                      <a:pt x="227" y="97"/>
                    </a:lnTo>
                    <a:lnTo>
                      <a:pt x="223" y="97"/>
                    </a:lnTo>
                    <a:lnTo>
                      <a:pt x="220" y="97"/>
                    </a:lnTo>
                    <a:lnTo>
                      <a:pt x="216" y="97"/>
                    </a:lnTo>
                    <a:lnTo>
                      <a:pt x="213" y="97"/>
                    </a:lnTo>
                    <a:lnTo>
                      <a:pt x="210" y="97"/>
                    </a:lnTo>
                    <a:lnTo>
                      <a:pt x="206" y="97"/>
                    </a:lnTo>
                    <a:lnTo>
                      <a:pt x="203" y="97"/>
                    </a:lnTo>
                    <a:lnTo>
                      <a:pt x="199" y="97"/>
                    </a:lnTo>
                    <a:lnTo>
                      <a:pt x="196" y="97"/>
                    </a:lnTo>
                    <a:lnTo>
                      <a:pt x="192" y="97"/>
                    </a:lnTo>
                    <a:lnTo>
                      <a:pt x="189" y="97"/>
                    </a:lnTo>
                    <a:lnTo>
                      <a:pt x="185" y="97"/>
                    </a:lnTo>
                    <a:lnTo>
                      <a:pt x="182" y="97"/>
                    </a:lnTo>
                    <a:lnTo>
                      <a:pt x="178" y="97"/>
                    </a:lnTo>
                    <a:lnTo>
                      <a:pt x="175" y="97"/>
                    </a:lnTo>
                    <a:lnTo>
                      <a:pt x="171" y="97"/>
                    </a:lnTo>
                    <a:lnTo>
                      <a:pt x="167" y="97"/>
                    </a:lnTo>
                    <a:lnTo>
                      <a:pt x="164" y="97"/>
                    </a:lnTo>
                    <a:lnTo>
                      <a:pt x="160" y="97"/>
                    </a:lnTo>
                    <a:lnTo>
                      <a:pt x="157" y="97"/>
                    </a:lnTo>
                    <a:lnTo>
                      <a:pt x="153" y="97"/>
                    </a:lnTo>
                    <a:lnTo>
                      <a:pt x="151" y="97"/>
                    </a:lnTo>
                    <a:lnTo>
                      <a:pt x="147" y="97"/>
                    </a:lnTo>
                    <a:lnTo>
                      <a:pt x="144" y="97"/>
                    </a:lnTo>
                    <a:lnTo>
                      <a:pt x="140" y="97"/>
                    </a:lnTo>
                    <a:lnTo>
                      <a:pt x="136" y="97"/>
                    </a:lnTo>
                    <a:lnTo>
                      <a:pt x="133" y="97"/>
                    </a:lnTo>
                    <a:lnTo>
                      <a:pt x="129" y="97"/>
                    </a:lnTo>
                    <a:lnTo>
                      <a:pt x="126" y="97"/>
                    </a:lnTo>
                    <a:lnTo>
                      <a:pt x="122" y="97"/>
                    </a:lnTo>
                    <a:lnTo>
                      <a:pt x="119" y="97"/>
                    </a:lnTo>
                    <a:lnTo>
                      <a:pt x="115" y="97"/>
                    </a:lnTo>
                    <a:lnTo>
                      <a:pt x="112" y="97"/>
                    </a:lnTo>
                    <a:lnTo>
                      <a:pt x="108" y="97"/>
                    </a:lnTo>
                    <a:lnTo>
                      <a:pt x="105" y="97"/>
                    </a:lnTo>
                    <a:lnTo>
                      <a:pt x="101" y="97"/>
                    </a:lnTo>
                    <a:lnTo>
                      <a:pt x="97" y="97"/>
                    </a:lnTo>
                    <a:lnTo>
                      <a:pt x="95" y="97"/>
                    </a:lnTo>
                    <a:lnTo>
                      <a:pt x="91" y="97"/>
                    </a:lnTo>
                    <a:lnTo>
                      <a:pt x="88" y="97"/>
                    </a:lnTo>
                    <a:lnTo>
                      <a:pt x="84" y="97"/>
                    </a:lnTo>
                    <a:lnTo>
                      <a:pt x="81" y="97"/>
                    </a:lnTo>
                    <a:lnTo>
                      <a:pt x="77" y="97"/>
                    </a:lnTo>
                    <a:lnTo>
                      <a:pt x="74" y="97"/>
                    </a:lnTo>
                    <a:lnTo>
                      <a:pt x="70" y="97"/>
                    </a:lnTo>
                    <a:lnTo>
                      <a:pt x="66" y="97"/>
                    </a:lnTo>
                    <a:lnTo>
                      <a:pt x="63" y="97"/>
                    </a:lnTo>
                    <a:lnTo>
                      <a:pt x="59" y="97"/>
                    </a:lnTo>
                    <a:lnTo>
                      <a:pt x="56" y="97"/>
                    </a:lnTo>
                    <a:lnTo>
                      <a:pt x="52" y="97"/>
                    </a:lnTo>
                    <a:lnTo>
                      <a:pt x="49" y="97"/>
                    </a:lnTo>
                    <a:lnTo>
                      <a:pt x="45" y="97"/>
                    </a:lnTo>
                    <a:lnTo>
                      <a:pt x="42" y="97"/>
                    </a:lnTo>
                    <a:lnTo>
                      <a:pt x="38" y="97"/>
                    </a:lnTo>
                    <a:lnTo>
                      <a:pt x="35" y="97"/>
                    </a:lnTo>
                    <a:lnTo>
                      <a:pt x="31" y="97"/>
                    </a:lnTo>
                    <a:lnTo>
                      <a:pt x="28" y="97"/>
                    </a:lnTo>
                    <a:lnTo>
                      <a:pt x="25" y="97"/>
                    </a:lnTo>
                    <a:lnTo>
                      <a:pt x="21" y="97"/>
                    </a:lnTo>
                    <a:lnTo>
                      <a:pt x="18" y="97"/>
                    </a:lnTo>
                    <a:lnTo>
                      <a:pt x="14" y="97"/>
                    </a:lnTo>
                    <a:lnTo>
                      <a:pt x="11" y="97"/>
                    </a:lnTo>
                    <a:lnTo>
                      <a:pt x="7" y="97"/>
                    </a:lnTo>
                    <a:lnTo>
                      <a:pt x="4" y="97"/>
                    </a:lnTo>
                    <a:lnTo>
                      <a:pt x="0" y="97"/>
                    </a:lnTo>
                  </a:path>
                </a:pathLst>
              </a:custGeom>
              <a:solidFill>
                <a:srgbClr val="C0C0C0"/>
              </a:solidFill>
              <a:ln w="12700" cap="rnd">
                <a:noFill/>
                <a:round/>
                <a:headEnd/>
                <a:tailEnd/>
              </a:ln>
            </p:spPr>
            <p:txBody>
              <a:bodyPr/>
              <a:lstStyle/>
              <a:p>
                <a:endParaRPr lang="en-US"/>
              </a:p>
            </p:txBody>
          </p:sp>
          <p:sp>
            <p:nvSpPr>
              <p:cNvPr id="26638" name="Freeform 9"/>
              <p:cNvSpPr>
                <a:spLocks/>
              </p:cNvSpPr>
              <p:nvPr/>
            </p:nvSpPr>
            <p:spPr bwMode="auto">
              <a:xfrm>
                <a:off x="1832" y="2348"/>
                <a:ext cx="700" cy="489"/>
              </a:xfrm>
              <a:custGeom>
                <a:avLst/>
                <a:gdLst>
                  <a:gd name="T0" fmla="*/ 21 w 700"/>
                  <a:gd name="T1" fmla="*/ 29 h 489"/>
                  <a:gd name="T2" fmla="*/ 45 w 700"/>
                  <a:gd name="T3" fmla="*/ 63 h 489"/>
                  <a:gd name="T4" fmla="*/ 70 w 700"/>
                  <a:gd name="T5" fmla="*/ 96 h 489"/>
                  <a:gd name="T6" fmla="*/ 95 w 700"/>
                  <a:gd name="T7" fmla="*/ 129 h 489"/>
                  <a:gd name="T8" fmla="*/ 119 w 700"/>
                  <a:gd name="T9" fmla="*/ 160 h 489"/>
                  <a:gd name="T10" fmla="*/ 144 w 700"/>
                  <a:gd name="T11" fmla="*/ 190 h 489"/>
                  <a:gd name="T12" fmla="*/ 167 w 700"/>
                  <a:gd name="T13" fmla="*/ 219 h 489"/>
                  <a:gd name="T14" fmla="*/ 192 w 700"/>
                  <a:gd name="T15" fmla="*/ 246 h 489"/>
                  <a:gd name="T16" fmla="*/ 216 w 700"/>
                  <a:gd name="T17" fmla="*/ 271 h 489"/>
                  <a:gd name="T18" fmla="*/ 241 w 700"/>
                  <a:gd name="T19" fmla="*/ 295 h 489"/>
                  <a:gd name="T20" fmla="*/ 266 w 700"/>
                  <a:gd name="T21" fmla="*/ 317 h 489"/>
                  <a:gd name="T22" fmla="*/ 290 w 700"/>
                  <a:gd name="T23" fmla="*/ 337 h 489"/>
                  <a:gd name="T24" fmla="*/ 315 w 700"/>
                  <a:gd name="T25" fmla="*/ 356 h 489"/>
                  <a:gd name="T26" fmla="*/ 339 w 700"/>
                  <a:gd name="T27" fmla="*/ 372 h 489"/>
                  <a:gd name="T28" fmla="*/ 363 w 700"/>
                  <a:gd name="T29" fmla="*/ 488 h 489"/>
                  <a:gd name="T30" fmla="*/ 388 w 700"/>
                  <a:gd name="T31" fmla="*/ 488 h 489"/>
                  <a:gd name="T32" fmla="*/ 412 w 700"/>
                  <a:gd name="T33" fmla="*/ 488 h 489"/>
                  <a:gd name="T34" fmla="*/ 437 w 700"/>
                  <a:gd name="T35" fmla="*/ 488 h 489"/>
                  <a:gd name="T36" fmla="*/ 462 w 700"/>
                  <a:gd name="T37" fmla="*/ 488 h 489"/>
                  <a:gd name="T38" fmla="*/ 485 w 700"/>
                  <a:gd name="T39" fmla="*/ 488 h 489"/>
                  <a:gd name="T40" fmla="*/ 510 w 700"/>
                  <a:gd name="T41" fmla="*/ 488 h 489"/>
                  <a:gd name="T42" fmla="*/ 534 w 700"/>
                  <a:gd name="T43" fmla="*/ 488 h 489"/>
                  <a:gd name="T44" fmla="*/ 559 w 700"/>
                  <a:gd name="T45" fmla="*/ 488 h 489"/>
                  <a:gd name="T46" fmla="*/ 584 w 700"/>
                  <a:gd name="T47" fmla="*/ 488 h 489"/>
                  <a:gd name="T48" fmla="*/ 608 w 700"/>
                  <a:gd name="T49" fmla="*/ 488 h 489"/>
                  <a:gd name="T50" fmla="*/ 633 w 700"/>
                  <a:gd name="T51" fmla="*/ 488 h 489"/>
                  <a:gd name="T52" fmla="*/ 656 w 700"/>
                  <a:gd name="T53" fmla="*/ 488 h 489"/>
                  <a:gd name="T54" fmla="*/ 681 w 700"/>
                  <a:gd name="T55" fmla="*/ 488 h 489"/>
                  <a:gd name="T56" fmla="*/ 692 w 700"/>
                  <a:gd name="T57" fmla="*/ 488 h 489"/>
                  <a:gd name="T58" fmla="*/ 667 w 700"/>
                  <a:gd name="T59" fmla="*/ 488 h 489"/>
                  <a:gd name="T60" fmla="*/ 643 w 700"/>
                  <a:gd name="T61" fmla="*/ 488 h 489"/>
                  <a:gd name="T62" fmla="*/ 618 w 700"/>
                  <a:gd name="T63" fmla="*/ 488 h 489"/>
                  <a:gd name="T64" fmla="*/ 594 w 700"/>
                  <a:gd name="T65" fmla="*/ 488 h 489"/>
                  <a:gd name="T66" fmla="*/ 570 w 700"/>
                  <a:gd name="T67" fmla="*/ 488 h 489"/>
                  <a:gd name="T68" fmla="*/ 545 w 700"/>
                  <a:gd name="T69" fmla="*/ 488 h 489"/>
                  <a:gd name="T70" fmla="*/ 521 w 700"/>
                  <a:gd name="T71" fmla="*/ 488 h 489"/>
                  <a:gd name="T72" fmla="*/ 496 w 700"/>
                  <a:gd name="T73" fmla="*/ 488 h 489"/>
                  <a:gd name="T74" fmla="*/ 471 w 700"/>
                  <a:gd name="T75" fmla="*/ 488 h 489"/>
                  <a:gd name="T76" fmla="*/ 447 w 700"/>
                  <a:gd name="T77" fmla="*/ 488 h 489"/>
                  <a:gd name="T78" fmla="*/ 423 w 700"/>
                  <a:gd name="T79" fmla="*/ 488 h 489"/>
                  <a:gd name="T80" fmla="*/ 398 w 700"/>
                  <a:gd name="T81" fmla="*/ 488 h 489"/>
                  <a:gd name="T82" fmla="*/ 374 w 700"/>
                  <a:gd name="T83" fmla="*/ 488 h 489"/>
                  <a:gd name="T84" fmla="*/ 349 w 700"/>
                  <a:gd name="T85" fmla="*/ 488 h 489"/>
                  <a:gd name="T86" fmla="*/ 325 w 700"/>
                  <a:gd name="T87" fmla="*/ 488 h 489"/>
                  <a:gd name="T88" fmla="*/ 300 w 700"/>
                  <a:gd name="T89" fmla="*/ 488 h 489"/>
                  <a:gd name="T90" fmla="*/ 276 w 700"/>
                  <a:gd name="T91" fmla="*/ 488 h 489"/>
                  <a:gd name="T92" fmla="*/ 252 w 700"/>
                  <a:gd name="T93" fmla="*/ 488 h 489"/>
                  <a:gd name="T94" fmla="*/ 227 w 700"/>
                  <a:gd name="T95" fmla="*/ 488 h 489"/>
                  <a:gd name="T96" fmla="*/ 203 w 700"/>
                  <a:gd name="T97" fmla="*/ 488 h 489"/>
                  <a:gd name="T98" fmla="*/ 178 w 700"/>
                  <a:gd name="T99" fmla="*/ 488 h 489"/>
                  <a:gd name="T100" fmla="*/ 153 w 700"/>
                  <a:gd name="T101" fmla="*/ 488 h 489"/>
                  <a:gd name="T102" fmla="*/ 129 w 700"/>
                  <a:gd name="T103" fmla="*/ 488 h 489"/>
                  <a:gd name="T104" fmla="*/ 105 w 700"/>
                  <a:gd name="T105" fmla="*/ 488 h 489"/>
                  <a:gd name="T106" fmla="*/ 81 w 700"/>
                  <a:gd name="T107" fmla="*/ 488 h 489"/>
                  <a:gd name="T108" fmla="*/ 56 w 700"/>
                  <a:gd name="T109" fmla="*/ 488 h 489"/>
                  <a:gd name="T110" fmla="*/ 31 w 700"/>
                  <a:gd name="T111" fmla="*/ 488 h 489"/>
                  <a:gd name="T112" fmla="*/ 7 w 700"/>
                  <a:gd name="T113" fmla="*/ 488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89"/>
                  <a:gd name="T173" fmla="*/ 700 w 700"/>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89">
                    <a:moveTo>
                      <a:pt x="0" y="0"/>
                    </a:moveTo>
                    <a:lnTo>
                      <a:pt x="4" y="5"/>
                    </a:lnTo>
                    <a:lnTo>
                      <a:pt x="7" y="10"/>
                    </a:lnTo>
                    <a:lnTo>
                      <a:pt x="11" y="15"/>
                    </a:lnTo>
                    <a:lnTo>
                      <a:pt x="14" y="20"/>
                    </a:lnTo>
                    <a:lnTo>
                      <a:pt x="18" y="24"/>
                    </a:lnTo>
                    <a:lnTo>
                      <a:pt x="21" y="29"/>
                    </a:lnTo>
                    <a:lnTo>
                      <a:pt x="25" y="34"/>
                    </a:lnTo>
                    <a:lnTo>
                      <a:pt x="28" y="39"/>
                    </a:lnTo>
                    <a:lnTo>
                      <a:pt x="31" y="44"/>
                    </a:lnTo>
                    <a:lnTo>
                      <a:pt x="35" y="49"/>
                    </a:lnTo>
                    <a:lnTo>
                      <a:pt x="38" y="54"/>
                    </a:lnTo>
                    <a:lnTo>
                      <a:pt x="42" y="59"/>
                    </a:lnTo>
                    <a:lnTo>
                      <a:pt x="45" y="63"/>
                    </a:lnTo>
                    <a:lnTo>
                      <a:pt x="49" y="68"/>
                    </a:lnTo>
                    <a:lnTo>
                      <a:pt x="52" y="73"/>
                    </a:lnTo>
                    <a:lnTo>
                      <a:pt x="56" y="77"/>
                    </a:lnTo>
                    <a:lnTo>
                      <a:pt x="59" y="82"/>
                    </a:lnTo>
                    <a:lnTo>
                      <a:pt x="63" y="87"/>
                    </a:lnTo>
                    <a:lnTo>
                      <a:pt x="66" y="91"/>
                    </a:lnTo>
                    <a:lnTo>
                      <a:pt x="70" y="96"/>
                    </a:lnTo>
                    <a:lnTo>
                      <a:pt x="74" y="101"/>
                    </a:lnTo>
                    <a:lnTo>
                      <a:pt x="77" y="106"/>
                    </a:lnTo>
                    <a:lnTo>
                      <a:pt x="81" y="110"/>
                    </a:lnTo>
                    <a:lnTo>
                      <a:pt x="84" y="115"/>
                    </a:lnTo>
                    <a:lnTo>
                      <a:pt x="88" y="119"/>
                    </a:lnTo>
                    <a:lnTo>
                      <a:pt x="91" y="124"/>
                    </a:lnTo>
                    <a:lnTo>
                      <a:pt x="95" y="129"/>
                    </a:lnTo>
                    <a:lnTo>
                      <a:pt x="97" y="133"/>
                    </a:lnTo>
                    <a:lnTo>
                      <a:pt x="101" y="138"/>
                    </a:lnTo>
                    <a:lnTo>
                      <a:pt x="105" y="142"/>
                    </a:lnTo>
                    <a:lnTo>
                      <a:pt x="108" y="147"/>
                    </a:lnTo>
                    <a:lnTo>
                      <a:pt x="112" y="151"/>
                    </a:lnTo>
                    <a:lnTo>
                      <a:pt x="115" y="156"/>
                    </a:lnTo>
                    <a:lnTo>
                      <a:pt x="119" y="160"/>
                    </a:lnTo>
                    <a:lnTo>
                      <a:pt x="122" y="165"/>
                    </a:lnTo>
                    <a:lnTo>
                      <a:pt x="126" y="169"/>
                    </a:lnTo>
                    <a:lnTo>
                      <a:pt x="129" y="174"/>
                    </a:lnTo>
                    <a:lnTo>
                      <a:pt x="133" y="178"/>
                    </a:lnTo>
                    <a:lnTo>
                      <a:pt x="136" y="182"/>
                    </a:lnTo>
                    <a:lnTo>
                      <a:pt x="140" y="186"/>
                    </a:lnTo>
                    <a:lnTo>
                      <a:pt x="144" y="190"/>
                    </a:lnTo>
                    <a:lnTo>
                      <a:pt x="147" y="195"/>
                    </a:lnTo>
                    <a:lnTo>
                      <a:pt x="151" y="199"/>
                    </a:lnTo>
                    <a:lnTo>
                      <a:pt x="153" y="203"/>
                    </a:lnTo>
                    <a:lnTo>
                      <a:pt x="157" y="207"/>
                    </a:lnTo>
                    <a:lnTo>
                      <a:pt x="160" y="211"/>
                    </a:lnTo>
                    <a:lnTo>
                      <a:pt x="164" y="215"/>
                    </a:lnTo>
                    <a:lnTo>
                      <a:pt x="167" y="219"/>
                    </a:lnTo>
                    <a:lnTo>
                      <a:pt x="171" y="223"/>
                    </a:lnTo>
                    <a:lnTo>
                      <a:pt x="175" y="227"/>
                    </a:lnTo>
                    <a:lnTo>
                      <a:pt x="178" y="231"/>
                    </a:lnTo>
                    <a:lnTo>
                      <a:pt x="182" y="235"/>
                    </a:lnTo>
                    <a:lnTo>
                      <a:pt x="185" y="238"/>
                    </a:lnTo>
                    <a:lnTo>
                      <a:pt x="189" y="242"/>
                    </a:lnTo>
                    <a:lnTo>
                      <a:pt x="192" y="246"/>
                    </a:lnTo>
                    <a:lnTo>
                      <a:pt x="196" y="250"/>
                    </a:lnTo>
                    <a:lnTo>
                      <a:pt x="199" y="253"/>
                    </a:lnTo>
                    <a:lnTo>
                      <a:pt x="203" y="257"/>
                    </a:lnTo>
                    <a:lnTo>
                      <a:pt x="206" y="261"/>
                    </a:lnTo>
                    <a:lnTo>
                      <a:pt x="210" y="264"/>
                    </a:lnTo>
                    <a:lnTo>
                      <a:pt x="213" y="268"/>
                    </a:lnTo>
                    <a:lnTo>
                      <a:pt x="216" y="271"/>
                    </a:lnTo>
                    <a:lnTo>
                      <a:pt x="220" y="275"/>
                    </a:lnTo>
                    <a:lnTo>
                      <a:pt x="223" y="279"/>
                    </a:lnTo>
                    <a:lnTo>
                      <a:pt x="227" y="282"/>
                    </a:lnTo>
                    <a:lnTo>
                      <a:pt x="230" y="285"/>
                    </a:lnTo>
                    <a:lnTo>
                      <a:pt x="234" y="289"/>
                    </a:lnTo>
                    <a:lnTo>
                      <a:pt x="237" y="292"/>
                    </a:lnTo>
                    <a:lnTo>
                      <a:pt x="241" y="295"/>
                    </a:lnTo>
                    <a:lnTo>
                      <a:pt x="245" y="298"/>
                    </a:lnTo>
                    <a:lnTo>
                      <a:pt x="248" y="302"/>
                    </a:lnTo>
                    <a:lnTo>
                      <a:pt x="252" y="305"/>
                    </a:lnTo>
                    <a:lnTo>
                      <a:pt x="255" y="308"/>
                    </a:lnTo>
                    <a:lnTo>
                      <a:pt x="259" y="311"/>
                    </a:lnTo>
                    <a:lnTo>
                      <a:pt x="262" y="314"/>
                    </a:lnTo>
                    <a:lnTo>
                      <a:pt x="266" y="317"/>
                    </a:lnTo>
                    <a:lnTo>
                      <a:pt x="269" y="320"/>
                    </a:lnTo>
                    <a:lnTo>
                      <a:pt x="273" y="323"/>
                    </a:lnTo>
                    <a:lnTo>
                      <a:pt x="276" y="326"/>
                    </a:lnTo>
                    <a:lnTo>
                      <a:pt x="280" y="329"/>
                    </a:lnTo>
                    <a:lnTo>
                      <a:pt x="283" y="332"/>
                    </a:lnTo>
                    <a:lnTo>
                      <a:pt x="286" y="335"/>
                    </a:lnTo>
                    <a:lnTo>
                      <a:pt x="290" y="337"/>
                    </a:lnTo>
                    <a:lnTo>
                      <a:pt x="293" y="340"/>
                    </a:lnTo>
                    <a:lnTo>
                      <a:pt x="297" y="343"/>
                    </a:lnTo>
                    <a:lnTo>
                      <a:pt x="300" y="345"/>
                    </a:lnTo>
                    <a:lnTo>
                      <a:pt x="304" y="348"/>
                    </a:lnTo>
                    <a:lnTo>
                      <a:pt x="307" y="351"/>
                    </a:lnTo>
                    <a:lnTo>
                      <a:pt x="311" y="353"/>
                    </a:lnTo>
                    <a:lnTo>
                      <a:pt x="315" y="356"/>
                    </a:lnTo>
                    <a:lnTo>
                      <a:pt x="318" y="358"/>
                    </a:lnTo>
                    <a:lnTo>
                      <a:pt x="322" y="361"/>
                    </a:lnTo>
                    <a:lnTo>
                      <a:pt x="325" y="363"/>
                    </a:lnTo>
                    <a:lnTo>
                      <a:pt x="329" y="366"/>
                    </a:lnTo>
                    <a:lnTo>
                      <a:pt x="332" y="368"/>
                    </a:lnTo>
                    <a:lnTo>
                      <a:pt x="336" y="370"/>
                    </a:lnTo>
                    <a:lnTo>
                      <a:pt x="339" y="372"/>
                    </a:lnTo>
                    <a:lnTo>
                      <a:pt x="342" y="375"/>
                    </a:lnTo>
                    <a:lnTo>
                      <a:pt x="346" y="377"/>
                    </a:lnTo>
                    <a:lnTo>
                      <a:pt x="349" y="379"/>
                    </a:lnTo>
                    <a:lnTo>
                      <a:pt x="353" y="381"/>
                    </a:lnTo>
                    <a:lnTo>
                      <a:pt x="356" y="383"/>
                    </a:lnTo>
                    <a:lnTo>
                      <a:pt x="360" y="386"/>
                    </a:lnTo>
                    <a:lnTo>
                      <a:pt x="363" y="488"/>
                    </a:lnTo>
                    <a:lnTo>
                      <a:pt x="367" y="488"/>
                    </a:lnTo>
                    <a:lnTo>
                      <a:pt x="370" y="488"/>
                    </a:lnTo>
                    <a:lnTo>
                      <a:pt x="374" y="488"/>
                    </a:lnTo>
                    <a:lnTo>
                      <a:pt x="377" y="488"/>
                    </a:lnTo>
                    <a:lnTo>
                      <a:pt x="381" y="488"/>
                    </a:lnTo>
                    <a:lnTo>
                      <a:pt x="384" y="488"/>
                    </a:lnTo>
                    <a:lnTo>
                      <a:pt x="388" y="488"/>
                    </a:lnTo>
                    <a:lnTo>
                      <a:pt x="392" y="488"/>
                    </a:lnTo>
                    <a:lnTo>
                      <a:pt x="395" y="488"/>
                    </a:lnTo>
                    <a:lnTo>
                      <a:pt x="398" y="488"/>
                    </a:lnTo>
                    <a:lnTo>
                      <a:pt x="401" y="488"/>
                    </a:lnTo>
                    <a:lnTo>
                      <a:pt x="405" y="488"/>
                    </a:lnTo>
                    <a:lnTo>
                      <a:pt x="408" y="488"/>
                    </a:lnTo>
                    <a:lnTo>
                      <a:pt x="412" y="488"/>
                    </a:lnTo>
                    <a:lnTo>
                      <a:pt x="416" y="488"/>
                    </a:lnTo>
                    <a:lnTo>
                      <a:pt x="419" y="488"/>
                    </a:lnTo>
                    <a:lnTo>
                      <a:pt x="423" y="488"/>
                    </a:lnTo>
                    <a:lnTo>
                      <a:pt x="426" y="488"/>
                    </a:lnTo>
                    <a:lnTo>
                      <a:pt x="430" y="488"/>
                    </a:lnTo>
                    <a:lnTo>
                      <a:pt x="433" y="488"/>
                    </a:lnTo>
                    <a:lnTo>
                      <a:pt x="437" y="488"/>
                    </a:lnTo>
                    <a:lnTo>
                      <a:pt x="440" y="488"/>
                    </a:lnTo>
                    <a:lnTo>
                      <a:pt x="444" y="488"/>
                    </a:lnTo>
                    <a:lnTo>
                      <a:pt x="447" y="488"/>
                    </a:lnTo>
                    <a:lnTo>
                      <a:pt x="451" y="488"/>
                    </a:lnTo>
                    <a:lnTo>
                      <a:pt x="454" y="488"/>
                    </a:lnTo>
                    <a:lnTo>
                      <a:pt x="458" y="488"/>
                    </a:lnTo>
                    <a:lnTo>
                      <a:pt x="462" y="488"/>
                    </a:lnTo>
                    <a:lnTo>
                      <a:pt x="464" y="488"/>
                    </a:lnTo>
                    <a:lnTo>
                      <a:pt x="468" y="488"/>
                    </a:lnTo>
                    <a:lnTo>
                      <a:pt x="471" y="488"/>
                    </a:lnTo>
                    <a:lnTo>
                      <a:pt x="475" y="488"/>
                    </a:lnTo>
                    <a:lnTo>
                      <a:pt x="478" y="488"/>
                    </a:lnTo>
                    <a:lnTo>
                      <a:pt x="482" y="488"/>
                    </a:lnTo>
                    <a:lnTo>
                      <a:pt x="485" y="488"/>
                    </a:lnTo>
                    <a:lnTo>
                      <a:pt x="489" y="488"/>
                    </a:lnTo>
                    <a:lnTo>
                      <a:pt x="493" y="488"/>
                    </a:lnTo>
                    <a:lnTo>
                      <a:pt x="496" y="488"/>
                    </a:lnTo>
                    <a:lnTo>
                      <a:pt x="500" y="488"/>
                    </a:lnTo>
                    <a:lnTo>
                      <a:pt x="503" y="488"/>
                    </a:lnTo>
                    <a:lnTo>
                      <a:pt x="507" y="488"/>
                    </a:lnTo>
                    <a:lnTo>
                      <a:pt x="510" y="488"/>
                    </a:lnTo>
                    <a:lnTo>
                      <a:pt x="514" y="488"/>
                    </a:lnTo>
                    <a:lnTo>
                      <a:pt x="517" y="488"/>
                    </a:lnTo>
                    <a:lnTo>
                      <a:pt x="521" y="488"/>
                    </a:lnTo>
                    <a:lnTo>
                      <a:pt x="524" y="488"/>
                    </a:lnTo>
                    <a:lnTo>
                      <a:pt x="528" y="488"/>
                    </a:lnTo>
                    <a:lnTo>
                      <a:pt x="531" y="488"/>
                    </a:lnTo>
                    <a:lnTo>
                      <a:pt x="534" y="488"/>
                    </a:lnTo>
                    <a:lnTo>
                      <a:pt x="538" y="488"/>
                    </a:lnTo>
                    <a:lnTo>
                      <a:pt x="541" y="488"/>
                    </a:lnTo>
                    <a:lnTo>
                      <a:pt x="545" y="488"/>
                    </a:lnTo>
                    <a:lnTo>
                      <a:pt x="548" y="488"/>
                    </a:lnTo>
                    <a:lnTo>
                      <a:pt x="552" y="488"/>
                    </a:lnTo>
                    <a:lnTo>
                      <a:pt x="555" y="488"/>
                    </a:lnTo>
                    <a:lnTo>
                      <a:pt x="559" y="488"/>
                    </a:lnTo>
                    <a:lnTo>
                      <a:pt x="563" y="488"/>
                    </a:lnTo>
                    <a:lnTo>
                      <a:pt x="566" y="488"/>
                    </a:lnTo>
                    <a:lnTo>
                      <a:pt x="570" y="488"/>
                    </a:lnTo>
                    <a:lnTo>
                      <a:pt x="573" y="488"/>
                    </a:lnTo>
                    <a:lnTo>
                      <a:pt x="577" y="488"/>
                    </a:lnTo>
                    <a:lnTo>
                      <a:pt x="580" y="488"/>
                    </a:lnTo>
                    <a:lnTo>
                      <a:pt x="584" y="488"/>
                    </a:lnTo>
                    <a:lnTo>
                      <a:pt x="586" y="488"/>
                    </a:lnTo>
                    <a:lnTo>
                      <a:pt x="590" y="488"/>
                    </a:lnTo>
                    <a:lnTo>
                      <a:pt x="594" y="488"/>
                    </a:lnTo>
                    <a:lnTo>
                      <a:pt x="597" y="488"/>
                    </a:lnTo>
                    <a:lnTo>
                      <a:pt x="601" y="488"/>
                    </a:lnTo>
                    <a:lnTo>
                      <a:pt x="604" y="488"/>
                    </a:lnTo>
                    <a:lnTo>
                      <a:pt x="608" y="488"/>
                    </a:lnTo>
                    <a:lnTo>
                      <a:pt x="611" y="488"/>
                    </a:lnTo>
                    <a:lnTo>
                      <a:pt x="615" y="488"/>
                    </a:lnTo>
                    <a:lnTo>
                      <a:pt x="618" y="488"/>
                    </a:lnTo>
                    <a:lnTo>
                      <a:pt x="622" y="488"/>
                    </a:lnTo>
                    <a:lnTo>
                      <a:pt x="625" y="488"/>
                    </a:lnTo>
                    <a:lnTo>
                      <a:pt x="629" y="488"/>
                    </a:lnTo>
                    <a:lnTo>
                      <a:pt x="633" y="488"/>
                    </a:lnTo>
                    <a:lnTo>
                      <a:pt x="636" y="488"/>
                    </a:lnTo>
                    <a:lnTo>
                      <a:pt x="640" y="488"/>
                    </a:lnTo>
                    <a:lnTo>
                      <a:pt x="643" y="488"/>
                    </a:lnTo>
                    <a:lnTo>
                      <a:pt x="646" y="488"/>
                    </a:lnTo>
                    <a:lnTo>
                      <a:pt x="649" y="488"/>
                    </a:lnTo>
                    <a:lnTo>
                      <a:pt x="653" y="488"/>
                    </a:lnTo>
                    <a:lnTo>
                      <a:pt x="656" y="488"/>
                    </a:lnTo>
                    <a:lnTo>
                      <a:pt x="660" y="488"/>
                    </a:lnTo>
                    <a:lnTo>
                      <a:pt x="664" y="488"/>
                    </a:lnTo>
                    <a:lnTo>
                      <a:pt x="667" y="488"/>
                    </a:lnTo>
                    <a:lnTo>
                      <a:pt x="671" y="488"/>
                    </a:lnTo>
                    <a:lnTo>
                      <a:pt x="674" y="488"/>
                    </a:lnTo>
                    <a:lnTo>
                      <a:pt x="678" y="488"/>
                    </a:lnTo>
                    <a:lnTo>
                      <a:pt x="681" y="488"/>
                    </a:lnTo>
                    <a:lnTo>
                      <a:pt x="685" y="488"/>
                    </a:lnTo>
                    <a:lnTo>
                      <a:pt x="688" y="488"/>
                    </a:lnTo>
                    <a:lnTo>
                      <a:pt x="692" y="488"/>
                    </a:lnTo>
                    <a:lnTo>
                      <a:pt x="695" y="488"/>
                    </a:lnTo>
                    <a:lnTo>
                      <a:pt x="699" y="488"/>
                    </a:lnTo>
                    <a:lnTo>
                      <a:pt x="695" y="488"/>
                    </a:lnTo>
                    <a:lnTo>
                      <a:pt x="692" y="488"/>
                    </a:lnTo>
                    <a:lnTo>
                      <a:pt x="688" y="488"/>
                    </a:lnTo>
                    <a:lnTo>
                      <a:pt x="685" y="488"/>
                    </a:lnTo>
                    <a:lnTo>
                      <a:pt x="681" y="488"/>
                    </a:lnTo>
                    <a:lnTo>
                      <a:pt x="678" y="488"/>
                    </a:lnTo>
                    <a:lnTo>
                      <a:pt x="674" y="488"/>
                    </a:lnTo>
                    <a:lnTo>
                      <a:pt x="671" y="488"/>
                    </a:lnTo>
                    <a:lnTo>
                      <a:pt x="667" y="488"/>
                    </a:lnTo>
                    <a:lnTo>
                      <a:pt x="664" y="488"/>
                    </a:lnTo>
                    <a:lnTo>
                      <a:pt x="660" y="488"/>
                    </a:lnTo>
                    <a:lnTo>
                      <a:pt x="656" y="488"/>
                    </a:lnTo>
                    <a:lnTo>
                      <a:pt x="653" y="488"/>
                    </a:lnTo>
                    <a:lnTo>
                      <a:pt x="649" y="488"/>
                    </a:lnTo>
                    <a:lnTo>
                      <a:pt x="646" y="488"/>
                    </a:lnTo>
                    <a:lnTo>
                      <a:pt x="643" y="488"/>
                    </a:lnTo>
                    <a:lnTo>
                      <a:pt x="640" y="488"/>
                    </a:lnTo>
                    <a:lnTo>
                      <a:pt x="636" y="488"/>
                    </a:lnTo>
                    <a:lnTo>
                      <a:pt x="633" y="488"/>
                    </a:lnTo>
                    <a:lnTo>
                      <a:pt x="629" y="488"/>
                    </a:lnTo>
                    <a:lnTo>
                      <a:pt x="625" y="488"/>
                    </a:lnTo>
                    <a:lnTo>
                      <a:pt x="622" y="488"/>
                    </a:lnTo>
                    <a:lnTo>
                      <a:pt x="618" y="488"/>
                    </a:lnTo>
                    <a:lnTo>
                      <a:pt x="615" y="488"/>
                    </a:lnTo>
                    <a:lnTo>
                      <a:pt x="611" y="488"/>
                    </a:lnTo>
                    <a:lnTo>
                      <a:pt x="608" y="488"/>
                    </a:lnTo>
                    <a:lnTo>
                      <a:pt x="604" y="488"/>
                    </a:lnTo>
                    <a:lnTo>
                      <a:pt x="601" y="488"/>
                    </a:lnTo>
                    <a:lnTo>
                      <a:pt x="597" y="488"/>
                    </a:lnTo>
                    <a:lnTo>
                      <a:pt x="594" y="488"/>
                    </a:lnTo>
                    <a:lnTo>
                      <a:pt x="590" y="488"/>
                    </a:lnTo>
                    <a:lnTo>
                      <a:pt x="586" y="488"/>
                    </a:lnTo>
                    <a:lnTo>
                      <a:pt x="584" y="488"/>
                    </a:lnTo>
                    <a:lnTo>
                      <a:pt x="580" y="488"/>
                    </a:lnTo>
                    <a:lnTo>
                      <a:pt x="577" y="488"/>
                    </a:lnTo>
                    <a:lnTo>
                      <a:pt x="573" y="488"/>
                    </a:lnTo>
                    <a:lnTo>
                      <a:pt x="570" y="488"/>
                    </a:lnTo>
                    <a:lnTo>
                      <a:pt x="566" y="488"/>
                    </a:lnTo>
                    <a:lnTo>
                      <a:pt x="563" y="488"/>
                    </a:lnTo>
                    <a:lnTo>
                      <a:pt x="559" y="488"/>
                    </a:lnTo>
                    <a:lnTo>
                      <a:pt x="555" y="488"/>
                    </a:lnTo>
                    <a:lnTo>
                      <a:pt x="552" y="488"/>
                    </a:lnTo>
                    <a:lnTo>
                      <a:pt x="548" y="488"/>
                    </a:lnTo>
                    <a:lnTo>
                      <a:pt x="545" y="488"/>
                    </a:lnTo>
                    <a:lnTo>
                      <a:pt x="541" y="488"/>
                    </a:lnTo>
                    <a:lnTo>
                      <a:pt x="538" y="488"/>
                    </a:lnTo>
                    <a:lnTo>
                      <a:pt x="534" y="488"/>
                    </a:lnTo>
                    <a:lnTo>
                      <a:pt x="531" y="488"/>
                    </a:lnTo>
                    <a:lnTo>
                      <a:pt x="528" y="488"/>
                    </a:lnTo>
                    <a:lnTo>
                      <a:pt x="524" y="488"/>
                    </a:lnTo>
                    <a:lnTo>
                      <a:pt x="521" y="488"/>
                    </a:lnTo>
                    <a:lnTo>
                      <a:pt x="517" y="488"/>
                    </a:lnTo>
                    <a:lnTo>
                      <a:pt x="514" y="488"/>
                    </a:lnTo>
                    <a:lnTo>
                      <a:pt x="510" y="488"/>
                    </a:lnTo>
                    <a:lnTo>
                      <a:pt x="507" y="488"/>
                    </a:lnTo>
                    <a:lnTo>
                      <a:pt x="503" y="488"/>
                    </a:lnTo>
                    <a:lnTo>
                      <a:pt x="500" y="488"/>
                    </a:lnTo>
                    <a:lnTo>
                      <a:pt x="496" y="488"/>
                    </a:lnTo>
                    <a:lnTo>
                      <a:pt x="493" y="488"/>
                    </a:lnTo>
                    <a:lnTo>
                      <a:pt x="489" y="488"/>
                    </a:lnTo>
                    <a:lnTo>
                      <a:pt x="485" y="488"/>
                    </a:lnTo>
                    <a:lnTo>
                      <a:pt x="482" y="488"/>
                    </a:lnTo>
                    <a:lnTo>
                      <a:pt x="478" y="488"/>
                    </a:lnTo>
                    <a:lnTo>
                      <a:pt x="475" y="488"/>
                    </a:lnTo>
                    <a:lnTo>
                      <a:pt x="471" y="488"/>
                    </a:lnTo>
                    <a:lnTo>
                      <a:pt x="468" y="488"/>
                    </a:lnTo>
                    <a:lnTo>
                      <a:pt x="464" y="488"/>
                    </a:lnTo>
                    <a:lnTo>
                      <a:pt x="462" y="488"/>
                    </a:lnTo>
                    <a:lnTo>
                      <a:pt x="458" y="488"/>
                    </a:lnTo>
                    <a:lnTo>
                      <a:pt x="454" y="488"/>
                    </a:lnTo>
                    <a:lnTo>
                      <a:pt x="451" y="488"/>
                    </a:lnTo>
                    <a:lnTo>
                      <a:pt x="447" y="488"/>
                    </a:lnTo>
                    <a:lnTo>
                      <a:pt x="444" y="488"/>
                    </a:lnTo>
                    <a:lnTo>
                      <a:pt x="440" y="488"/>
                    </a:lnTo>
                    <a:lnTo>
                      <a:pt x="437" y="488"/>
                    </a:lnTo>
                    <a:lnTo>
                      <a:pt x="433" y="488"/>
                    </a:lnTo>
                    <a:lnTo>
                      <a:pt x="430" y="488"/>
                    </a:lnTo>
                    <a:lnTo>
                      <a:pt x="426" y="488"/>
                    </a:lnTo>
                    <a:lnTo>
                      <a:pt x="423" y="488"/>
                    </a:lnTo>
                    <a:lnTo>
                      <a:pt x="419" y="488"/>
                    </a:lnTo>
                    <a:lnTo>
                      <a:pt x="416" y="488"/>
                    </a:lnTo>
                    <a:lnTo>
                      <a:pt x="412" y="488"/>
                    </a:lnTo>
                    <a:lnTo>
                      <a:pt x="408" y="488"/>
                    </a:lnTo>
                    <a:lnTo>
                      <a:pt x="405" y="488"/>
                    </a:lnTo>
                    <a:lnTo>
                      <a:pt x="401" y="488"/>
                    </a:lnTo>
                    <a:lnTo>
                      <a:pt x="398" y="488"/>
                    </a:lnTo>
                    <a:lnTo>
                      <a:pt x="395" y="488"/>
                    </a:lnTo>
                    <a:lnTo>
                      <a:pt x="392" y="488"/>
                    </a:lnTo>
                    <a:lnTo>
                      <a:pt x="388" y="488"/>
                    </a:lnTo>
                    <a:lnTo>
                      <a:pt x="384" y="488"/>
                    </a:lnTo>
                    <a:lnTo>
                      <a:pt x="381" y="488"/>
                    </a:lnTo>
                    <a:lnTo>
                      <a:pt x="377" y="488"/>
                    </a:lnTo>
                    <a:lnTo>
                      <a:pt x="374" y="488"/>
                    </a:lnTo>
                    <a:lnTo>
                      <a:pt x="370" y="488"/>
                    </a:lnTo>
                    <a:lnTo>
                      <a:pt x="367" y="488"/>
                    </a:lnTo>
                    <a:lnTo>
                      <a:pt x="363" y="488"/>
                    </a:lnTo>
                    <a:lnTo>
                      <a:pt x="360" y="488"/>
                    </a:lnTo>
                    <a:lnTo>
                      <a:pt x="356" y="488"/>
                    </a:lnTo>
                    <a:lnTo>
                      <a:pt x="353" y="488"/>
                    </a:lnTo>
                    <a:lnTo>
                      <a:pt x="349" y="488"/>
                    </a:lnTo>
                    <a:lnTo>
                      <a:pt x="346" y="488"/>
                    </a:lnTo>
                    <a:lnTo>
                      <a:pt x="342" y="488"/>
                    </a:lnTo>
                    <a:lnTo>
                      <a:pt x="339" y="488"/>
                    </a:lnTo>
                    <a:lnTo>
                      <a:pt x="336" y="488"/>
                    </a:lnTo>
                    <a:lnTo>
                      <a:pt x="332" y="488"/>
                    </a:lnTo>
                    <a:lnTo>
                      <a:pt x="329" y="488"/>
                    </a:lnTo>
                    <a:lnTo>
                      <a:pt x="325" y="488"/>
                    </a:lnTo>
                    <a:lnTo>
                      <a:pt x="322" y="488"/>
                    </a:lnTo>
                    <a:lnTo>
                      <a:pt x="318" y="488"/>
                    </a:lnTo>
                    <a:lnTo>
                      <a:pt x="315" y="488"/>
                    </a:lnTo>
                    <a:lnTo>
                      <a:pt x="311" y="488"/>
                    </a:lnTo>
                    <a:lnTo>
                      <a:pt x="307" y="488"/>
                    </a:lnTo>
                    <a:lnTo>
                      <a:pt x="304" y="488"/>
                    </a:lnTo>
                    <a:lnTo>
                      <a:pt x="300" y="488"/>
                    </a:lnTo>
                    <a:lnTo>
                      <a:pt x="297" y="488"/>
                    </a:lnTo>
                    <a:lnTo>
                      <a:pt x="293" y="488"/>
                    </a:lnTo>
                    <a:lnTo>
                      <a:pt x="290" y="488"/>
                    </a:lnTo>
                    <a:lnTo>
                      <a:pt x="286" y="488"/>
                    </a:lnTo>
                    <a:lnTo>
                      <a:pt x="283" y="488"/>
                    </a:lnTo>
                    <a:lnTo>
                      <a:pt x="280" y="488"/>
                    </a:lnTo>
                    <a:lnTo>
                      <a:pt x="276" y="488"/>
                    </a:lnTo>
                    <a:lnTo>
                      <a:pt x="273" y="488"/>
                    </a:lnTo>
                    <a:lnTo>
                      <a:pt x="269" y="488"/>
                    </a:lnTo>
                    <a:lnTo>
                      <a:pt x="266" y="488"/>
                    </a:lnTo>
                    <a:lnTo>
                      <a:pt x="262" y="488"/>
                    </a:lnTo>
                    <a:lnTo>
                      <a:pt x="259" y="488"/>
                    </a:lnTo>
                    <a:lnTo>
                      <a:pt x="255" y="488"/>
                    </a:lnTo>
                    <a:lnTo>
                      <a:pt x="252" y="488"/>
                    </a:lnTo>
                    <a:lnTo>
                      <a:pt x="248" y="488"/>
                    </a:lnTo>
                    <a:lnTo>
                      <a:pt x="245" y="488"/>
                    </a:lnTo>
                    <a:lnTo>
                      <a:pt x="241" y="488"/>
                    </a:lnTo>
                    <a:lnTo>
                      <a:pt x="237" y="488"/>
                    </a:lnTo>
                    <a:lnTo>
                      <a:pt x="234" y="488"/>
                    </a:lnTo>
                    <a:lnTo>
                      <a:pt x="230" y="488"/>
                    </a:lnTo>
                    <a:lnTo>
                      <a:pt x="227" y="488"/>
                    </a:lnTo>
                    <a:lnTo>
                      <a:pt x="223" y="488"/>
                    </a:lnTo>
                    <a:lnTo>
                      <a:pt x="220" y="488"/>
                    </a:lnTo>
                    <a:lnTo>
                      <a:pt x="216" y="488"/>
                    </a:lnTo>
                    <a:lnTo>
                      <a:pt x="213" y="488"/>
                    </a:lnTo>
                    <a:lnTo>
                      <a:pt x="210" y="488"/>
                    </a:lnTo>
                    <a:lnTo>
                      <a:pt x="206" y="488"/>
                    </a:lnTo>
                    <a:lnTo>
                      <a:pt x="203" y="488"/>
                    </a:lnTo>
                    <a:lnTo>
                      <a:pt x="199" y="488"/>
                    </a:lnTo>
                    <a:lnTo>
                      <a:pt x="196" y="488"/>
                    </a:lnTo>
                    <a:lnTo>
                      <a:pt x="192" y="488"/>
                    </a:lnTo>
                    <a:lnTo>
                      <a:pt x="189" y="488"/>
                    </a:lnTo>
                    <a:lnTo>
                      <a:pt x="185" y="488"/>
                    </a:lnTo>
                    <a:lnTo>
                      <a:pt x="182" y="488"/>
                    </a:lnTo>
                    <a:lnTo>
                      <a:pt x="178" y="488"/>
                    </a:lnTo>
                    <a:lnTo>
                      <a:pt x="175" y="488"/>
                    </a:lnTo>
                    <a:lnTo>
                      <a:pt x="171" y="488"/>
                    </a:lnTo>
                    <a:lnTo>
                      <a:pt x="167" y="488"/>
                    </a:lnTo>
                    <a:lnTo>
                      <a:pt x="164" y="488"/>
                    </a:lnTo>
                    <a:lnTo>
                      <a:pt x="160" y="488"/>
                    </a:lnTo>
                    <a:lnTo>
                      <a:pt x="157" y="488"/>
                    </a:lnTo>
                    <a:lnTo>
                      <a:pt x="153" y="488"/>
                    </a:lnTo>
                    <a:lnTo>
                      <a:pt x="151" y="488"/>
                    </a:lnTo>
                    <a:lnTo>
                      <a:pt x="147" y="488"/>
                    </a:lnTo>
                    <a:lnTo>
                      <a:pt x="144" y="488"/>
                    </a:lnTo>
                    <a:lnTo>
                      <a:pt x="140" y="488"/>
                    </a:lnTo>
                    <a:lnTo>
                      <a:pt x="136" y="488"/>
                    </a:lnTo>
                    <a:lnTo>
                      <a:pt x="133" y="488"/>
                    </a:lnTo>
                    <a:lnTo>
                      <a:pt x="129" y="488"/>
                    </a:lnTo>
                    <a:lnTo>
                      <a:pt x="126" y="488"/>
                    </a:lnTo>
                    <a:lnTo>
                      <a:pt x="122" y="488"/>
                    </a:lnTo>
                    <a:lnTo>
                      <a:pt x="119" y="488"/>
                    </a:lnTo>
                    <a:lnTo>
                      <a:pt x="115" y="488"/>
                    </a:lnTo>
                    <a:lnTo>
                      <a:pt x="112" y="488"/>
                    </a:lnTo>
                    <a:lnTo>
                      <a:pt x="108" y="488"/>
                    </a:lnTo>
                    <a:lnTo>
                      <a:pt x="105" y="488"/>
                    </a:lnTo>
                    <a:lnTo>
                      <a:pt x="101" y="488"/>
                    </a:lnTo>
                    <a:lnTo>
                      <a:pt x="97" y="488"/>
                    </a:lnTo>
                    <a:lnTo>
                      <a:pt x="95" y="488"/>
                    </a:lnTo>
                    <a:lnTo>
                      <a:pt x="91" y="488"/>
                    </a:lnTo>
                    <a:lnTo>
                      <a:pt x="88" y="488"/>
                    </a:lnTo>
                    <a:lnTo>
                      <a:pt x="84" y="488"/>
                    </a:lnTo>
                    <a:lnTo>
                      <a:pt x="81" y="488"/>
                    </a:lnTo>
                    <a:lnTo>
                      <a:pt x="77" y="488"/>
                    </a:lnTo>
                    <a:lnTo>
                      <a:pt x="74" y="488"/>
                    </a:lnTo>
                    <a:lnTo>
                      <a:pt x="70" y="488"/>
                    </a:lnTo>
                    <a:lnTo>
                      <a:pt x="66" y="488"/>
                    </a:lnTo>
                    <a:lnTo>
                      <a:pt x="63" y="488"/>
                    </a:lnTo>
                    <a:lnTo>
                      <a:pt x="59" y="488"/>
                    </a:lnTo>
                    <a:lnTo>
                      <a:pt x="56" y="488"/>
                    </a:lnTo>
                    <a:lnTo>
                      <a:pt x="52" y="488"/>
                    </a:lnTo>
                    <a:lnTo>
                      <a:pt x="49" y="488"/>
                    </a:lnTo>
                    <a:lnTo>
                      <a:pt x="45" y="488"/>
                    </a:lnTo>
                    <a:lnTo>
                      <a:pt x="42" y="488"/>
                    </a:lnTo>
                    <a:lnTo>
                      <a:pt x="38" y="488"/>
                    </a:lnTo>
                    <a:lnTo>
                      <a:pt x="35" y="488"/>
                    </a:lnTo>
                    <a:lnTo>
                      <a:pt x="31" y="488"/>
                    </a:lnTo>
                    <a:lnTo>
                      <a:pt x="28" y="488"/>
                    </a:lnTo>
                    <a:lnTo>
                      <a:pt x="25" y="488"/>
                    </a:lnTo>
                    <a:lnTo>
                      <a:pt x="21" y="488"/>
                    </a:lnTo>
                    <a:lnTo>
                      <a:pt x="18" y="488"/>
                    </a:lnTo>
                    <a:lnTo>
                      <a:pt x="14" y="488"/>
                    </a:lnTo>
                    <a:lnTo>
                      <a:pt x="11" y="488"/>
                    </a:lnTo>
                    <a:lnTo>
                      <a:pt x="7" y="488"/>
                    </a:lnTo>
                    <a:lnTo>
                      <a:pt x="4" y="488"/>
                    </a:lnTo>
                    <a:lnTo>
                      <a:pt x="0" y="488"/>
                    </a:lnTo>
                    <a:lnTo>
                      <a:pt x="0" y="0"/>
                    </a:lnTo>
                  </a:path>
                </a:pathLst>
              </a:custGeom>
              <a:solidFill>
                <a:srgbClr val="C0C0C0"/>
              </a:solidFill>
              <a:ln w="12700" cap="rnd">
                <a:noFill/>
                <a:round/>
                <a:headEnd/>
                <a:tailEnd/>
              </a:ln>
            </p:spPr>
            <p:txBody>
              <a:bodyPr/>
              <a:lstStyle/>
              <a:p>
                <a:endParaRPr lang="en-US"/>
              </a:p>
            </p:txBody>
          </p:sp>
          <p:sp>
            <p:nvSpPr>
              <p:cNvPr id="26639" name="Line 10"/>
              <p:cNvSpPr>
                <a:spLocks noChangeShapeType="1"/>
              </p:cNvSpPr>
              <p:nvPr/>
            </p:nvSpPr>
            <p:spPr bwMode="auto">
              <a:xfrm>
                <a:off x="1476" y="2028"/>
                <a:ext cx="0" cy="794"/>
              </a:xfrm>
              <a:prstGeom prst="line">
                <a:avLst/>
              </a:prstGeom>
              <a:noFill/>
              <a:ln w="25400">
                <a:solidFill>
                  <a:schemeClr val="bg2"/>
                </a:solidFill>
                <a:round/>
                <a:headEnd/>
                <a:tailEnd/>
              </a:ln>
            </p:spPr>
            <p:txBody>
              <a:bodyPr wrap="none" anchor="ctr"/>
              <a:lstStyle/>
              <a:p>
                <a:endParaRPr lang="en-US"/>
              </a:p>
            </p:txBody>
          </p:sp>
          <p:sp>
            <p:nvSpPr>
              <p:cNvPr id="26640" name="Freeform 11"/>
              <p:cNvSpPr>
                <a:spLocks/>
              </p:cNvSpPr>
              <p:nvPr/>
            </p:nvSpPr>
            <p:spPr bwMode="auto">
              <a:xfrm>
                <a:off x="428" y="2830"/>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sp>
            <p:nvSpPr>
              <p:cNvPr id="26641" name="Freeform 12"/>
              <p:cNvSpPr>
                <a:spLocks/>
              </p:cNvSpPr>
              <p:nvPr/>
            </p:nvSpPr>
            <p:spPr bwMode="auto">
              <a:xfrm>
                <a:off x="423" y="2738"/>
                <a:ext cx="700" cy="97"/>
              </a:xfrm>
              <a:custGeom>
                <a:avLst/>
                <a:gdLst>
                  <a:gd name="T0" fmla="*/ 678 w 700"/>
                  <a:gd name="T1" fmla="*/ 96 h 97"/>
                  <a:gd name="T2" fmla="*/ 654 w 700"/>
                  <a:gd name="T3" fmla="*/ 96 h 97"/>
                  <a:gd name="T4" fmla="*/ 629 w 700"/>
                  <a:gd name="T5" fmla="*/ 96 h 97"/>
                  <a:gd name="T6" fmla="*/ 604 w 700"/>
                  <a:gd name="T7" fmla="*/ 96 h 97"/>
                  <a:gd name="T8" fmla="*/ 580 w 700"/>
                  <a:gd name="T9" fmla="*/ 96 h 97"/>
                  <a:gd name="T10" fmla="*/ 555 w 700"/>
                  <a:gd name="T11" fmla="*/ 96 h 97"/>
                  <a:gd name="T12" fmla="*/ 532 w 700"/>
                  <a:gd name="T13" fmla="*/ 96 h 97"/>
                  <a:gd name="T14" fmla="*/ 507 w 700"/>
                  <a:gd name="T15" fmla="*/ 96 h 97"/>
                  <a:gd name="T16" fmla="*/ 483 w 700"/>
                  <a:gd name="T17" fmla="*/ 96 h 97"/>
                  <a:gd name="T18" fmla="*/ 458 w 700"/>
                  <a:gd name="T19" fmla="*/ 96 h 97"/>
                  <a:gd name="T20" fmla="*/ 433 w 700"/>
                  <a:gd name="T21" fmla="*/ 96 h 97"/>
                  <a:gd name="T22" fmla="*/ 409 w 700"/>
                  <a:gd name="T23" fmla="*/ 96 h 97"/>
                  <a:gd name="T24" fmla="*/ 384 w 700"/>
                  <a:gd name="T25" fmla="*/ 96 h 97"/>
                  <a:gd name="T26" fmla="*/ 360 w 700"/>
                  <a:gd name="T27" fmla="*/ 96 h 97"/>
                  <a:gd name="T28" fmla="*/ 336 w 700"/>
                  <a:gd name="T29" fmla="*/ 0 h 97"/>
                  <a:gd name="T30" fmla="*/ 311 w 700"/>
                  <a:gd name="T31" fmla="*/ 13 h 97"/>
                  <a:gd name="T32" fmla="*/ 287 w 700"/>
                  <a:gd name="T33" fmla="*/ 25 h 97"/>
                  <a:gd name="T34" fmla="*/ 262 w 700"/>
                  <a:gd name="T35" fmla="*/ 35 h 97"/>
                  <a:gd name="T36" fmla="*/ 237 w 700"/>
                  <a:gd name="T37" fmla="*/ 44 h 97"/>
                  <a:gd name="T38" fmla="*/ 214 w 700"/>
                  <a:gd name="T39" fmla="*/ 52 h 97"/>
                  <a:gd name="T40" fmla="*/ 189 w 700"/>
                  <a:gd name="T41" fmla="*/ 59 h 97"/>
                  <a:gd name="T42" fmla="*/ 165 w 700"/>
                  <a:gd name="T43" fmla="*/ 65 h 97"/>
                  <a:gd name="T44" fmla="*/ 140 w 700"/>
                  <a:gd name="T45" fmla="*/ 70 h 97"/>
                  <a:gd name="T46" fmla="*/ 115 w 700"/>
                  <a:gd name="T47" fmla="*/ 74 h 97"/>
                  <a:gd name="T48" fmla="*/ 91 w 700"/>
                  <a:gd name="T49" fmla="*/ 78 h 97"/>
                  <a:gd name="T50" fmla="*/ 66 w 700"/>
                  <a:gd name="T51" fmla="*/ 81 h 97"/>
                  <a:gd name="T52" fmla="*/ 43 w 700"/>
                  <a:gd name="T53" fmla="*/ 84 h 97"/>
                  <a:gd name="T54" fmla="*/ 18 w 700"/>
                  <a:gd name="T55" fmla="*/ 87 h 97"/>
                  <a:gd name="T56" fmla="*/ 4 w 700"/>
                  <a:gd name="T57" fmla="*/ 96 h 97"/>
                  <a:gd name="T58" fmla="*/ 28 w 700"/>
                  <a:gd name="T59" fmla="*/ 96 h 97"/>
                  <a:gd name="T60" fmla="*/ 53 w 700"/>
                  <a:gd name="T61" fmla="*/ 96 h 97"/>
                  <a:gd name="T62" fmla="*/ 77 w 700"/>
                  <a:gd name="T63" fmla="*/ 96 h 97"/>
                  <a:gd name="T64" fmla="*/ 102 w 700"/>
                  <a:gd name="T65" fmla="*/ 96 h 97"/>
                  <a:gd name="T66" fmla="*/ 126 w 700"/>
                  <a:gd name="T67" fmla="*/ 96 h 97"/>
                  <a:gd name="T68" fmla="*/ 151 w 700"/>
                  <a:gd name="T69" fmla="*/ 96 h 97"/>
                  <a:gd name="T70" fmla="*/ 175 w 700"/>
                  <a:gd name="T71" fmla="*/ 96 h 97"/>
                  <a:gd name="T72" fmla="*/ 199 w 700"/>
                  <a:gd name="T73" fmla="*/ 96 h 97"/>
                  <a:gd name="T74" fmla="*/ 224 w 700"/>
                  <a:gd name="T75" fmla="*/ 96 h 97"/>
                  <a:gd name="T76" fmla="*/ 248 w 700"/>
                  <a:gd name="T77" fmla="*/ 96 h 97"/>
                  <a:gd name="T78" fmla="*/ 273 w 700"/>
                  <a:gd name="T79" fmla="*/ 96 h 97"/>
                  <a:gd name="T80" fmla="*/ 298 w 700"/>
                  <a:gd name="T81" fmla="*/ 96 h 97"/>
                  <a:gd name="T82" fmla="*/ 322 w 700"/>
                  <a:gd name="T83" fmla="*/ 96 h 97"/>
                  <a:gd name="T84" fmla="*/ 346 w 700"/>
                  <a:gd name="T85" fmla="*/ 96 h 97"/>
                  <a:gd name="T86" fmla="*/ 370 w 700"/>
                  <a:gd name="T87" fmla="*/ 96 h 97"/>
                  <a:gd name="T88" fmla="*/ 395 w 700"/>
                  <a:gd name="T89" fmla="*/ 96 h 97"/>
                  <a:gd name="T90" fmla="*/ 419 w 700"/>
                  <a:gd name="T91" fmla="*/ 96 h 97"/>
                  <a:gd name="T92" fmla="*/ 444 w 700"/>
                  <a:gd name="T93" fmla="*/ 96 h 97"/>
                  <a:gd name="T94" fmla="*/ 469 w 700"/>
                  <a:gd name="T95" fmla="*/ 96 h 97"/>
                  <a:gd name="T96" fmla="*/ 493 w 700"/>
                  <a:gd name="T97" fmla="*/ 96 h 97"/>
                  <a:gd name="T98" fmla="*/ 517 w 700"/>
                  <a:gd name="T99" fmla="*/ 96 h 97"/>
                  <a:gd name="T100" fmla="*/ 542 w 700"/>
                  <a:gd name="T101" fmla="*/ 96 h 97"/>
                  <a:gd name="T102" fmla="*/ 566 w 700"/>
                  <a:gd name="T103" fmla="*/ 96 h 97"/>
                  <a:gd name="T104" fmla="*/ 591 w 700"/>
                  <a:gd name="T105" fmla="*/ 96 h 97"/>
                  <a:gd name="T106" fmla="*/ 615 w 700"/>
                  <a:gd name="T107" fmla="*/ 96 h 97"/>
                  <a:gd name="T108" fmla="*/ 640 w 700"/>
                  <a:gd name="T109" fmla="*/ 96 h 97"/>
                  <a:gd name="T110" fmla="*/ 664 w 700"/>
                  <a:gd name="T111" fmla="*/ 96 h 97"/>
                  <a:gd name="T112" fmla="*/ 688 w 700"/>
                  <a:gd name="T113" fmla="*/ 96 h 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7"/>
                  <a:gd name="T173" fmla="*/ 700 w 700"/>
                  <a:gd name="T174" fmla="*/ 97 h 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7">
                    <a:moveTo>
                      <a:pt x="699" y="96"/>
                    </a:moveTo>
                    <a:lnTo>
                      <a:pt x="695" y="96"/>
                    </a:lnTo>
                    <a:lnTo>
                      <a:pt x="692" y="96"/>
                    </a:lnTo>
                    <a:lnTo>
                      <a:pt x="688" y="96"/>
                    </a:lnTo>
                    <a:lnTo>
                      <a:pt x="685" y="96"/>
                    </a:lnTo>
                    <a:lnTo>
                      <a:pt x="681" y="96"/>
                    </a:lnTo>
                    <a:lnTo>
                      <a:pt x="678" y="96"/>
                    </a:lnTo>
                    <a:lnTo>
                      <a:pt x="674" y="96"/>
                    </a:lnTo>
                    <a:lnTo>
                      <a:pt x="671" y="96"/>
                    </a:lnTo>
                    <a:lnTo>
                      <a:pt x="668" y="96"/>
                    </a:lnTo>
                    <a:lnTo>
                      <a:pt x="664" y="96"/>
                    </a:lnTo>
                    <a:lnTo>
                      <a:pt x="661" y="96"/>
                    </a:lnTo>
                    <a:lnTo>
                      <a:pt x="657" y="96"/>
                    </a:lnTo>
                    <a:lnTo>
                      <a:pt x="654" y="96"/>
                    </a:lnTo>
                    <a:lnTo>
                      <a:pt x="650" y="96"/>
                    </a:lnTo>
                    <a:lnTo>
                      <a:pt x="647" y="96"/>
                    </a:lnTo>
                    <a:lnTo>
                      <a:pt x="643" y="96"/>
                    </a:lnTo>
                    <a:lnTo>
                      <a:pt x="640" y="96"/>
                    </a:lnTo>
                    <a:lnTo>
                      <a:pt x="636" y="96"/>
                    </a:lnTo>
                    <a:lnTo>
                      <a:pt x="633" y="96"/>
                    </a:lnTo>
                    <a:lnTo>
                      <a:pt x="629" y="96"/>
                    </a:lnTo>
                    <a:lnTo>
                      <a:pt x="625" y="96"/>
                    </a:lnTo>
                    <a:lnTo>
                      <a:pt x="622" y="96"/>
                    </a:lnTo>
                    <a:lnTo>
                      <a:pt x="618" y="96"/>
                    </a:lnTo>
                    <a:lnTo>
                      <a:pt x="615" y="96"/>
                    </a:lnTo>
                    <a:lnTo>
                      <a:pt x="611" y="96"/>
                    </a:lnTo>
                    <a:lnTo>
                      <a:pt x="608" y="96"/>
                    </a:lnTo>
                    <a:lnTo>
                      <a:pt x="604" y="96"/>
                    </a:lnTo>
                    <a:lnTo>
                      <a:pt x="602" y="96"/>
                    </a:lnTo>
                    <a:lnTo>
                      <a:pt x="598" y="96"/>
                    </a:lnTo>
                    <a:lnTo>
                      <a:pt x="594" y="96"/>
                    </a:lnTo>
                    <a:lnTo>
                      <a:pt x="591" y="96"/>
                    </a:lnTo>
                    <a:lnTo>
                      <a:pt x="587" y="96"/>
                    </a:lnTo>
                    <a:lnTo>
                      <a:pt x="584" y="96"/>
                    </a:lnTo>
                    <a:lnTo>
                      <a:pt x="580" y="96"/>
                    </a:lnTo>
                    <a:lnTo>
                      <a:pt x="577" y="96"/>
                    </a:lnTo>
                    <a:lnTo>
                      <a:pt x="573" y="96"/>
                    </a:lnTo>
                    <a:lnTo>
                      <a:pt x="570" y="96"/>
                    </a:lnTo>
                    <a:lnTo>
                      <a:pt x="566" y="96"/>
                    </a:lnTo>
                    <a:lnTo>
                      <a:pt x="563" y="96"/>
                    </a:lnTo>
                    <a:lnTo>
                      <a:pt x="559" y="96"/>
                    </a:lnTo>
                    <a:lnTo>
                      <a:pt x="555" y="96"/>
                    </a:lnTo>
                    <a:lnTo>
                      <a:pt x="552" y="96"/>
                    </a:lnTo>
                    <a:lnTo>
                      <a:pt x="548" y="96"/>
                    </a:lnTo>
                    <a:lnTo>
                      <a:pt x="546" y="96"/>
                    </a:lnTo>
                    <a:lnTo>
                      <a:pt x="542" y="96"/>
                    </a:lnTo>
                    <a:lnTo>
                      <a:pt x="539" y="96"/>
                    </a:lnTo>
                    <a:lnTo>
                      <a:pt x="535" y="96"/>
                    </a:lnTo>
                    <a:lnTo>
                      <a:pt x="532" y="96"/>
                    </a:lnTo>
                    <a:lnTo>
                      <a:pt x="528" y="96"/>
                    </a:lnTo>
                    <a:lnTo>
                      <a:pt x="524" y="96"/>
                    </a:lnTo>
                    <a:lnTo>
                      <a:pt x="521" y="96"/>
                    </a:lnTo>
                    <a:lnTo>
                      <a:pt x="517" y="96"/>
                    </a:lnTo>
                    <a:lnTo>
                      <a:pt x="514" y="96"/>
                    </a:lnTo>
                    <a:lnTo>
                      <a:pt x="510" y="96"/>
                    </a:lnTo>
                    <a:lnTo>
                      <a:pt x="507" y="96"/>
                    </a:lnTo>
                    <a:lnTo>
                      <a:pt x="503" y="96"/>
                    </a:lnTo>
                    <a:lnTo>
                      <a:pt x="500" y="96"/>
                    </a:lnTo>
                    <a:lnTo>
                      <a:pt x="496" y="96"/>
                    </a:lnTo>
                    <a:lnTo>
                      <a:pt x="493" y="96"/>
                    </a:lnTo>
                    <a:lnTo>
                      <a:pt x="489" y="96"/>
                    </a:lnTo>
                    <a:lnTo>
                      <a:pt x="486" y="96"/>
                    </a:lnTo>
                    <a:lnTo>
                      <a:pt x="483" y="96"/>
                    </a:lnTo>
                    <a:lnTo>
                      <a:pt x="479" y="96"/>
                    </a:lnTo>
                    <a:lnTo>
                      <a:pt x="476" y="96"/>
                    </a:lnTo>
                    <a:lnTo>
                      <a:pt x="472" y="96"/>
                    </a:lnTo>
                    <a:lnTo>
                      <a:pt x="469" y="96"/>
                    </a:lnTo>
                    <a:lnTo>
                      <a:pt x="465" y="96"/>
                    </a:lnTo>
                    <a:lnTo>
                      <a:pt x="462" y="96"/>
                    </a:lnTo>
                    <a:lnTo>
                      <a:pt x="458" y="96"/>
                    </a:lnTo>
                    <a:lnTo>
                      <a:pt x="454" y="96"/>
                    </a:lnTo>
                    <a:lnTo>
                      <a:pt x="451" y="96"/>
                    </a:lnTo>
                    <a:lnTo>
                      <a:pt x="447" y="96"/>
                    </a:lnTo>
                    <a:lnTo>
                      <a:pt x="444" y="96"/>
                    </a:lnTo>
                    <a:lnTo>
                      <a:pt x="440" y="96"/>
                    </a:lnTo>
                    <a:lnTo>
                      <a:pt x="437" y="96"/>
                    </a:lnTo>
                    <a:lnTo>
                      <a:pt x="433" y="96"/>
                    </a:lnTo>
                    <a:lnTo>
                      <a:pt x="430" y="96"/>
                    </a:lnTo>
                    <a:lnTo>
                      <a:pt x="426" y="96"/>
                    </a:lnTo>
                    <a:lnTo>
                      <a:pt x="423" y="96"/>
                    </a:lnTo>
                    <a:lnTo>
                      <a:pt x="419" y="96"/>
                    </a:lnTo>
                    <a:lnTo>
                      <a:pt x="416" y="96"/>
                    </a:lnTo>
                    <a:lnTo>
                      <a:pt x="413" y="96"/>
                    </a:lnTo>
                    <a:lnTo>
                      <a:pt x="409" y="96"/>
                    </a:lnTo>
                    <a:lnTo>
                      <a:pt x="406" y="96"/>
                    </a:lnTo>
                    <a:lnTo>
                      <a:pt x="402" y="96"/>
                    </a:lnTo>
                    <a:lnTo>
                      <a:pt x="399" y="96"/>
                    </a:lnTo>
                    <a:lnTo>
                      <a:pt x="395" y="96"/>
                    </a:lnTo>
                    <a:lnTo>
                      <a:pt x="392" y="96"/>
                    </a:lnTo>
                    <a:lnTo>
                      <a:pt x="388" y="96"/>
                    </a:lnTo>
                    <a:lnTo>
                      <a:pt x="384" y="96"/>
                    </a:lnTo>
                    <a:lnTo>
                      <a:pt x="381" y="96"/>
                    </a:lnTo>
                    <a:lnTo>
                      <a:pt x="377" y="96"/>
                    </a:lnTo>
                    <a:lnTo>
                      <a:pt x="374" y="96"/>
                    </a:lnTo>
                    <a:lnTo>
                      <a:pt x="370" y="96"/>
                    </a:lnTo>
                    <a:lnTo>
                      <a:pt x="367" y="96"/>
                    </a:lnTo>
                    <a:lnTo>
                      <a:pt x="363" y="96"/>
                    </a:lnTo>
                    <a:lnTo>
                      <a:pt x="360" y="96"/>
                    </a:lnTo>
                    <a:lnTo>
                      <a:pt x="357" y="96"/>
                    </a:lnTo>
                    <a:lnTo>
                      <a:pt x="353" y="96"/>
                    </a:lnTo>
                    <a:lnTo>
                      <a:pt x="350" y="96"/>
                    </a:lnTo>
                    <a:lnTo>
                      <a:pt x="346" y="96"/>
                    </a:lnTo>
                    <a:lnTo>
                      <a:pt x="343" y="96"/>
                    </a:lnTo>
                    <a:lnTo>
                      <a:pt x="339" y="96"/>
                    </a:lnTo>
                    <a:lnTo>
                      <a:pt x="336" y="0"/>
                    </a:lnTo>
                    <a:lnTo>
                      <a:pt x="332" y="2"/>
                    </a:lnTo>
                    <a:lnTo>
                      <a:pt x="329" y="4"/>
                    </a:lnTo>
                    <a:lnTo>
                      <a:pt x="325" y="6"/>
                    </a:lnTo>
                    <a:lnTo>
                      <a:pt x="322" y="8"/>
                    </a:lnTo>
                    <a:lnTo>
                      <a:pt x="318" y="9"/>
                    </a:lnTo>
                    <a:lnTo>
                      <a:pt x="315" y="11"/>
                    </a:lnTo>
                    <a:lnTo>
                      <a:pt x="311" y="13"/>
                    </a:lnTo>
                    <a:lnTo>
                      <a:pt x="307" y="15"/>
                    </a:lnTo>
                    <a:lnTo>
                      <a:pt x="304" y="17"/>
                    </a:lnTo>
                    <a:lnTo>
                      <a:pt x="301" y="18"/>
                    </a:lnTo>
                    <a:lnTo>
                      <a:pt x="298" y="20"/>
                    </a:lnTo>
                    <a:lnTo>
                      <a:pt x="294" y="21"/>
                    </a:lnTo>
                    <a:lnTo>
                      <a:pt x="291" y="23"/>
                    </a:lnTo>
                    <a:lnTo>
                      <a:pt x="287" y="25"/>
                    </a:lnTo>
                    <a:lnTo>
                      <a:pt x="283" y="26"/>
                    </a:lnTo>
                    <a:lnTo>
                      <a:pt x="280" y="28"/>
                    </a:lnTo>
                    <a:lnTo>
                      <a:pt x="276" y="29"/>
                    </a:lnTo>
                    <a:lnTo>
                      <a:pt x="273" y="31"/>
                    </a:lnTo>
                    <a:lnTo>
                      <a:pt x="269" y="32"/>
                    </a:lnTo>
                    <a:lnTo>
                      <a:pt x="266" y="33"/>
                    </a:lnTo>
                    <a:lnTo>
                      <a:pt x="262" y="35"/>
                    </a:lnTo>
                    <a:lnTo>
                      <a:pt x="259" y="36"/>
                    </a:lnTo>
                    <a:lnTo>
                      <a:pt x="255" y="37"/>
                    </a:lnTo>
                    <a:lnTo>
                      <a:pt x="252" y="39"/>
                    </a:lnTo>
                    <a:lnTo>
                      <a:pt x="248" y="40"/>
                    </a:lnTo>
                    <a:lnTo>
                      <a:pt x="245" y="41"/>
                    </a:lnTo>
                    <a:lnTo>
                      <a:pt x="241" y="43"/>
                    </a:lnTo>
                    <a:lnTo>
                      <a:pt x="237" y="44"/>
                    </a:lnTo>
                    <a:lnTo>
                      <a:pt x="235" y="45"/>
                    </a:lnTo>
                    <a:lnTo>
                      <a:pt x="231" y="47"/>
                    </a:lnTo>
                    <a:lnTo>
                      <a:pt x="228" y="47"/>
                    </a:lnTo>
                    <a:lnTo>
                      <a:pt x="224" y="49"/>
                    </a:lnTo>
                    <a:lnTo>
                      <a:pt x="221" y="50"/>
                    </a:lnTo>
                    <a:lnTo>
                      <a:pt x="217" y="51"/>
                    </a:lnTo>
                    <a:lnTo>
                      <a:pt x="214" y="52"/>
                    </a:lnTo>
                    <a:lnTo>
                      <a:pt x="210" y="53"/>
                    </a:lnTo>
                    <a:lnTo>
                      <a:pt x="206" y="54"/>
                    </a:lnTo>
                    <a:lnTo>
                      <a:pt x="203" y="55"/>
                    </a:lnTo>
                    <a:lnTo>
                      <a:pt x="199" y="56"/>
                    </a:lnTo>
                    <a:lnTo>
                      <a:pt x="196" y="57"/>
                    </a:lnTo>
                    <a:lnTo>
                      <a:pt x="192" y="58"/>
                    </a:lnTo>
                    <a:lnTo>
                      <a:pt x="189" y="59"/>
                    </a:lnTo>
                    <a:lnTo>
                      <a:pt x="185" y="60"/>
                    </a:lnTo>
                    <a:lnTo>
                      <a:pt x="182" y="61"/>
                    </a:lnTo>
                    <a:lnTo>
                      <a:pt x="178" y="62"/>
                    </a:lnTo>
                    <a:lnTo>
                      <a:pt x="175" y="62"/>
                    </a:lnTo>
                    <a:lnTo>
                      <a:pt x="171" y="63"/>
                    </a:lnTo>
                    <a:lnTo>
                      <a:pt x="168" y="64"/>
                    </a:lnTo>
                    <a:lnTo>
                      <a:pt x="165" y="65"/>
                    </a:lnTo>
                    <a:lnTo>
                      <a:pt x="161" y="65"/>
                    </a:lnTo>
                    <a:lnTo>
                      <a:pt x="158" y="67"/>
                    </a:lnTo>
                    <a:lnTo>
                      <a:pt x="154" y="67"/>
                    </a:lnTo>
                    <a:lnTo>
                      <a:pt x="151" y="68"/>
                    </a:lnTo>
                    <a:lnTo>
                      <a:pt x="147" y="69"/>
                    </a:lnTo>
                    <a:lnTo>
                      <a:pt x="144" y="69"/>
                    </a:lnTo>
                    <a:lnTo>
                      <a:pt x="140" y="70"/>
                    </a:lnTo>
                    <a:lnTo>
                      <a:pt x="136" y="71"/>
                    </a:lnTo>
                    <a:lnTo>
                      <a:pt x="133" y="71"/>
                    </a:lnTo>
                    <a:lnTo>
                      <a:pt x="129" y="72"/>
                    </a:lnTo>
                    <a:lnTo>
                      <a:pt x="126" y="73"/>
                    </a:lnTo>
                    <a:lnTo>
                      <a:pt x="122" y="73"/>
                    </a:lnTo>
                    <a:lnTo>
                      <a:pt x="119" y="74"/>
                    </a:lnTo>
                    <a:lnTo>
                      <a:pt x="115" y="74"/>
                    </a:lnTo>
                    <a:lnTo>
                      <a:pt x="113" y="75"/>
                    </a:lnTo>
                    <a:lnTo>
                      <a:pt x="109" y="75"/>
                    </a:lnTo>
                    <a:lnTo>
                      <a:pt x="105" y="76"/>
                    </a:lnTo>
                    <a:lnTo>
                      <a:pt x="102" y="77"/>
                    </a:lnTo>
                    <a:lnTo>
                      <a:pt x="98" y="77"/>
                    </a:lnTo>
                    <a:lnTo>
                      <a:pt x="95" y="78"/>
                    </a:lnTo>
                    <a:lnTo>
                      <a:pt x="91" y="78"/>
                    </a:lnTo>
                    <a:lnTo>
                      <a:pt x="88" y="79"/>
                    </a:lnTo>
                    <a:lnTo>
                      <a:pt x="84" y="79"/>
                    </a:lnTo>
                    <a:lnTo>
                      <a:pt x="81" y="79"/>
                    </a:lnTo>
                    <a:lnTo>
                      <a:pt x="77" y="80"/>
                    </a:lnTo>
                    <a:lnTo>
                      <a:pt x="74" y="81"/>
                    </a:lnTo>
                    <a:lnTo>
                      <a:pt x="70" y="81"/>
                    </a:lnTo>
                    <a:lnTo>
                      <a:pt x="66" y="81"/>
                    </a:lnTo>
                    <a:lnTo>
                      <a:pt x="63" y="82"/>
                    </a:lnTo>
                    <a:lnTo>
                      <a:pt x="59" y="82"/>
                    </a:lnTo>
                    <a:lnTo>
                      <a:pt x="56" y="83"/>
                    </a:lnTo>
                    <a:lnTo>
                      <a:pt x="53" y="83"/>
                    </a:lnTo>
                    <a:lnTo>
                      <a:pt x="50" y="83"/>
                    </a:lnTo>
                    <a:lnTo>
                      <a:pt x="46" y="84"/>
                    </a:lnTo>
                    <a:lnTo>
                      <a:pt x="43" y="84"/>
                    </a:lnTo>
                    <a:lnTo>
                      <a:pt x="39" y="85"/>
                    </a:lnTo>
                    <a:lnTo>
                      <a:pt x="35" y="85"/>
                    </a:lnTo>
                    <a:lnTo>
                      <a:pt x="32" y="85"/>
                    </a:lnTo>
                    <a:lnTo>
                      <a:pt x="28" y="85"/>
                    </a:lnTo>
                    <a:lnTo>
                      <a:pt x="25" y="86"/>
                    </a:lnTo>
                    <a:lnTo>
                      <a:pt x="21" y="86"/>
                    </a:lnTo>
                    <a:lnTo>
                      <a:pt x="18" y="87"/>
                    </a:lnTo>
                    <a:lnTo>
                      <a:pt x="14" y="87"/>
                    </a:lnTo>
                    <a:lnTo>
                      <a:pt x="11" y="87"/>
                    </a:lnTo>
                    <a:lnTo>
                      <a:pt x="7" y="87"/>
                    </a:lnTo>
                    <a:lnTo>
                      <a:pt x="4" y="87"/>
                    </a:lnTo>
                    <a:lnTo>
                      <a:pt x="0" y="88"/>
                    </a:lnTo>
                    <a:lnTo>
                      <a:pt x="0" y="96"/>
                    </a:lnTo>
                    <a:lnTo>
                      <a:pt x="4" y="96"/>
                    </a:lnTo>
                    <a:lnTo>
                      <a:pt x="7" y="96"/>
                    </a:lnTo>
                    <a:lnTo>
                      <a:pt x="11" y="96"/>
                    </a:lnTo>
                    <a:lnTo>
                      <a:pt x="14" y="96"/>
                    </a:lnTo>
                    <a:lnTo>
                      <a:pt x="18" y="96"/>
                    </a:lnTo>
                    <a:lnTo>
                      <a:pt x="21" y="96"/>
                    </a:lnTo>
                    <a:lnTo>
                      <a:pt x="25" y="96"/>
                    </a:lnTo>
                    <a:lnTo>
                      <a:pt x="28" y="96"/>
                    </a:lnTo>
                    <a:lnTo>
                      <a:pt x="32" y="96"/>
                    </a:lnTo>
                    <a:lnTo>
                      <a:pt x="35" y="96"/>
                    </a:lnTo>
                    <a:lnTo>
                      <a:pt x="39" y="96"/>
                    </a:lnTo>
                    <a:lnTo>
                      <a:pt x="43" y="96"/>
                    </a:lnTo>
                    <a:lnTo>
                      <a:pt x="46" y="96"/>
                    </a:lnTo>
                    <a:lnTo>
                      <a:pt x="50" y="96"/>
                    </a:lnTo>
                    <a:lnTo>
                      <a:pt x="53" y="96"/>
                    </a:lnTo>
                    <a:lnTo>
                      <a:pt x="56" y="96"/>
                    </a:lnTo>
                    <a:lnTo>
                      <a:pt x="59" y="96"/>
                    </a:lnTo>
                    <a:lnTo>
                      <a:pt x="63" y="96"/>
                    </a:lnTo>
                    <a:lnTo>
                      <a:pt x="66" y="96"/>
                    </a:lnTo>
                    <a:lnTo>
                      <a:pt x="70" y="96"/>
                    </a:lnTo>
                    <a:lnTo>
                      <a:pt x="74" y="96"/>
                    </a:lnTo>
                    <a:lnTo>
                      <a:pt x="77" y="96"/>
                    </a:lnTo>
                    <a:lnTo>
                      <a:pt x="81" y="96"/>
                    </a:lnTo>
                    <a:lnTo>
                      <a:pt x="84" y="96"/>
                    </a:lnTo>
                    <a:lnTo>
                      <a:pt x="88" y="96"/>
                    </a:lnTo>
                    <a:lnTo>
                      <a:pt x="91" y="96"/>
                    </a:lnTo>
                    <a:lnTo>
                      <a:pt x="95" y="96"/>
                    </a:lnTo>
                    <a:lnTo>
                      <a:pt x="98" y="96"/>
                    </a:lnTo>
                    <a:lnTo>
                      <a:pt x="102" y="96"/>
                    </a:lnTo>
                    <a:lnTo>
                      <a:pt x="105" y="96"/>
                    </a:lnTo>
                    <a:lnTo>
                      <a:pt x="109" y="96"/>
                    </a:lnTo>
                    <a:lnTo>
                      <a:pt x="113" y="96"/>
                    </a:lnTo>
                    <a:lnTo>
                      <a:pt x="115" y="96"/>
                    </a:lnTo>
                    <a:lnTo>
                      <a:pt x="119" y="96"/>
                    </a:lnTo>
                    <a:lnTo>
                      <a:pt x="122" y="96"/>
                    </a:lnTo>
                    <a:lnTo>
                      <a:pt x="126" y="96"/>
                    </a:lnTo>
                    <a:lnTo>
                      <a:pt x="129" y="96"/>
                    </a:lnTo>
                    <a:lnTo>
                      <a:pt x="133" y="96"/>
                    </a:lnTo>
                    <a:lnTo>
                      <a:pt x="136" y="96"/>
                    </a:lnTo>
                    <a:lnTo>
                      <a:pt x="140" y="96"/>
                    </a:lnTo>
                    <a:lnTo>
                      <a:pt x="144" y="96"/>
                    </a:lnTo>
                    <a:lnTo>
                      <a:pt x="147" y="96"/>
                    </a:lnTo>
                    <a:lnTo>
                      <a:pt x="151" y="96"/>
                    </a:lnTo>
                    <a:lnTo>
                      <a:pt x="154" y="96"/>
                    </a:lnTo>
                    <a:lnTo>
                      <a:pt x="158" y="96"/>
                    </a:lnTo>
                    <a:lnTo>
                      <a:pt x="161" y="96"/>
                    </a:lnTo>
                    <a:lnTo>
                      <a:pt x="165" y="96"/>
                    </a:lnTo>
                    <a:lnTo>
                      <a:pt x="168" y="96"/>
                    </a:lnTo>
                    <a:lnTo>
                      <a:pt x="171" y="96"/>
                    </a:lnTo>
                    <a:lnTo>
                      <a:pt x="175" y="96"/>
                    </a:lnTo>
                    <a:lnTo>
                      <a:pt x="178" y="96"/>
                    </a:lnTo>
                    <a:lnTo>
                      <a:pt x="182" y="96"/>
                    </a:lnTo>
                    <a:lnTo>
                      <a:pt x="185" y="96"/>
                    </a:lnTo>
                    <a:lnTo>
                      <a:pt x="189" y="96"/>
                    </a:lnTo>
                    <a:lnTo>
                      <a:pt x="192" y="96"/>
                    </a:lnTo>
                    <a:lnTo>
                      <a:pt x="196" y="96"/>
                    </a:lnTo>
                    <a:lnTo>
                      <a:pt x="199" y="96"/>
                    </a:lnTo>
                    <a:lnTo>
                      <a:pt x="203" y="96"/>
                    </a:lnTo>
                    <a:lnTo>
                      <a:pt x="206" y="96"/>
                    </a:lnTo>
                    <a:lnTo>
                      <a:pt x="210" y="96"/>
                    </a:lnTo>
                    <a:lnTo>
                      <a:pt x="214" y="96"/>
                    </a:lnTo>
                    <a:lnTo>
                      <a:pt x="217" y="96"/>
                    </a:lnTo>
                    <a:lnTo>
                      <a:pt x="221" y="96"/>
                    </a:lnTo>
                    <a:lnTo>
                      <a:pt x="224" y="96"/>
                    </a:lnTo>
                    <a:lnTo>
                      <a:pt x="228" y="96"/>
                    </a:lnTo>
                    <a:lnTo>
                      <a:pt x="231" y="96"/>
                    </a:lnTo>
                    <a:lnTo>
                      <a:pt x="235" y="96"/>
                    </a:lnTo>
                    <a:lnTo>
                      <a:pt x="237" y="96"/>
                    </a:lnTo>
                    <a:lnTo>
                      <a:pt x="241" y="96"/>
                    </a:lnTo>
                    <a:lnTo>
                      <a:pt x="245" y="96"/>
                    </a:lnTo>
                    <a:lnTo>
                      <a:pt x="248" y="96"/>
                    </a:lnTo>
                    <a:lnTo>
                      <a:pt x="252" y="96"/>
                    </a:lnTo>
                    <a:lnTo>
                      <a:pt x="255" y="96"/>
                    </a:lnTo>
                    <a:lnTo>
                      <a:pt x="259" y="96"/>
                    </a:lnTo>
                    <a:lnTo>
                      <a:pt x="262" y="96"/>
                    </a:lnTo>
                    <a:lnTo>
                      <a:pt x="266" y="96"/>
                    </a:lnTo>
                    <a:lnTo>
                      <a:pt x="269" y="96"/>
                    </a:lnTo>
                    <a:lnTo>
                      <a:pt x="273" y="96"/>
                    </a:lnTo>
                    <a:lnTo>
                      <a:pt x="276" y="96"/>
                    </a:lnTo>
                    <a:lnTo>
                      <a:pt x="280" y="96"/>
                    </a:lnTo>
                    <a:lnTo>
                      <a:pt x="283" y="96"/>
                    </a:lnTo>
                    <a:lnTo>
                      <a:pt x="287" y="96"/>
                    </a:lnTo>
                    <a:lnTo>
                      <a:pt x="291" y="96"/>
                    </a:lnTo>
                    <a:lnTo>
                      <a:pt x="294" y="96"/>
                    </a:lnTo>
                    <a:lnTo>
                      <a:pt x="298" y="96"/>
                    </a:lnTo>
                    <a:lnTo>
                      <a:pt x="301" y="96"/>
                    </a:lnTo>
                    <a:lnTo>
                      <a:pt x="304" y="96"/>
                    </a:lnTo>
                    <a:lnTo>
                      <a:pt x="307" y="96"/>
                    </a:lnTo>
                    <a:lnTo>
                      <a:pt x="311" y="96"/>
                    </a:lnTo>
                    <a:lnTo>
                      <a:pt x="315" y="96"/>
                    </a:lnTo>
                    <a:lnTo>
                      <a:pt x="318" y="96"/>
                    </a:lnTo>
                    <a:lnTo>
                      <a:pt x="322" y="96"/>
                    </a:lnTo>
                    <a:lnTo>
                      <a:pt x="325" y="96"/>
                    </a:lnTo>
                    <a:lnTo>
                      <a:pt x="329" y="96"/>
                    </a:lnTo>
                    <a:lnTo>
                      <a:pt x="332" y="96"/>
                    </a:lnTo>
                    <a:lnTo>
                      <a:pt x="336" y="96"/>
                    </a:lnTo>
                    <a:lnTo>
                      <a:pt x="339" y="96"/>
                    </a:lnTo>
                    <a:lnTo>
                      <a:pt x="343" y="96"/>
                    </a:lnTo>
                    <a:lnTo>
                      <a:pt x="346" y="96"/>
                    </a:lnTo>
                    <a:lnTo>
                      <a:pt x="350" y="96"/>
                    </a:lnTo>
                    <a:lnTo>
                      <a:pt x="353" y="96"/>
                    </a:lnTo>
                    <a:lnTo>
                      <a:pt x="357" y="96"/>
                    </a:lnTo>
                    <a:lnTo>
                      <a:pt x="360" y="96"/>
                    </a:lnTo>
                    <a:lnTo>
                      <a:pt x="363" y="96"/>
                    </a:lnTo>
                    <a:lnTo>
                      <a:pt x="367" y="96"/>
                    </a:lnTo>
                    <a:lnTo>
                      <a:pt x="370" y="96"/>
                    </a:lnTo>
                    <a:lnTo>
                      <a:pt x="374" y="96"/>
                    </a:lnTo>
                    <a:lnTo>
                      <a:pt x="377" y="96"/>
                    </a:lnTo>
                    <a:lnTo>
                      <a:pt x="381" y="96"/>
                    </a:lnTo>
                    <a:lnTo>
                      <a:pt x="384" y="96"/>
                    </a:lnTo>
                    <a:lnTo>
                      <a:pt x="388" y="96"/>
                    </a:lnTo>
                    <a:lnTo>
                      <a:pt x="392" y="96"/>
                    </a:lnTo>
                    <a:lnTo>
                      <a:pt x="395" y="96"/>
                    </a:lnTo>
                    <a:lnTo>
                      <a:pt x="399" y="96"/>
                    </a:lnTo>
                    <a:lnTo>
                      <a:pt x="402" y="96"/>
                    </a:lnTo>
                    <a:lnTo>
                      <a:pt x="406" y="96"/>
                    </a:lnTo>
                    <a:lnTo>
                      <a:pt x="409" y="96"/>
                    </a:lnTo>
                    <a:lnTo>
                      <a:pt x="413" y="96"/>
                    </a:lnTo>
                    <a:lnTo>
                      <a:pt x="416" y="96"/>
                    </a:lnTo>
                    <a:lnTo>
                      <a:pt x="419" y="96"/>
                    </a:lnTo>
                    <a:lnTo>
                      <a:pt x="423" y="96"/>
                    </a:lnTo>
                    <a:lnTo>
                      <a:pt x="426" y="96"/>
                    </a:lnTo>
                    <a:lnTo>
                      <a:pt x="430" y="96"/>
                    </a:lnTo>
                    <a:lnTo>
                      <a:pt x="433" y="96"/>
                    </a:lnTo>
                    <a:lnTo>
                      <a:pt x="437" y="96"/>
                    </a:lnTo>
                    <a:lnTo>
                      <a:pt x="440" y="96"/>
                    </a:lnTo>
                    <a:lnTo>
                      <a:pt x="444" y="96"/>
                    </a:lnTo>
                    <a:lnTo>
                      <a:pt x="447" y="96"/>
                    </a:lnTo>
                    <a:lnTo>
                      <a:pt x="451" y="96"/>
                    </a:lnTo>
                    <a:lnTo>
                      <a:pt x="454" y="96"/>
                    </a:lnTo>
                    <a:lnTo>
                      <a:pt x="458" y="96"/>
                    </a:lnTo>
                    <a:lnTo>
                      <a:pt x="462" y="96"/>
                    </a:lnTo>
                    <a:lnTo>
                      <a:pt x="465" y="96"/>
                    </a:lnTo>
                    <a:lnTo>
                      <a:pt x="469" y="96"/>
                    </a:lnTo>
                    <a:lnTo>
                      <a:pt x="472" y="96"/>
                    </a:lnTo>
                    <a:lnTo>
                      <a:pt x="476" y="96"/>
                    </a:lnTo>
                    <a:lnTo>
                      <a:pt x="479" y="96"/>
                    </a:lnTo>
                    <a:lnTo>
                      <a:pt x="483" y="96"/>
                    </a:lnTo>
                    <a:lnTo>
                      <a:pt x="486" y="96"/>
                    </a:lnTo>
                    <a:lnTo>
                      <a:pt x="489" y="96"/>
                    </a:lnTo>
                    <a:lnTo>
                      <a:pt x="493" y="96"/>
                    </a:lnTo>
                    <a:lnTo>
                      <a:pt x="496" y="96"/>
                    </a:lnTo>
                    <a:lnTo>
                      <a:pt x="500" y="96"/>
                    </a:lnTo>
                    <a:lnTo>
                      <a:pt x="503" y="96"/>
                    </a:lnTo>
                    <a:lnTo>
                      <a:pt x="507" y="96"/>
                    </a:lnTo>
                    <a:lnTo>
                      <a:pt x="510" y="96"/>
                    </a:lnTo>
                    <a:lnTo>
                      <a:pt x="514" y="96"/>
                    </a:lnTo>
                    <a:lnTo>
                      <a:pt x="517" y="96"/>
                    </a:lnTo>
                    <a:lnTo>
                      <a:pt x="521" y="96"/>
                    </a:lnTo>
                    <a:lnTo>
                      <a:pt x="524" y="96"/>
                    </a:lnTo>
                    <a:lnTo>
                      <a:pt x="528" y="96"/>
                    </a:lnTo>
                    <a:lnTo>
                      <a:pt x="532" y="96"/>
                    </a:lnTo>
                    <a:lnTo>
                      <a:pt x="535" y="96"/>
                    </a:lnTo>
                    <a:lnTo>
                      <a:pt x="539" y="96"/>
                    </a:lnTo>
                    <a:lnTo>
                      <a:pt x="542" y="96"/>
                    </a:lnTo>
                    <a:lnTo>
                      <a:pt x="546" y="96"/>
                    </a:lnTo>
                    <a:lnTo>
                      <a:pt x="548" y="96"/>
                    </a:lnTo>
                    <a:lnTo>
                      <a:pt x="552" y="96"/>
                    </a:lnTo>
                    <a:lnTo>
                      <a:pt x="555" y="96"/>
                    </a:lnTo>
                    <a:lnTo>
                      <a:pt x="559" y="96"/>
                    </a:lnTo>
                    <a:lnTo>
                      <a:pt x="563" y="96"/>
                    </a:lnTo>
                    <a:lnTo>
                      <a:pt x="566" y="96"/>
                    </a:lnTo>
                    <a:lnTo>
                      <a:pt x="570" y="96"/>
                    </a:lnTo>
                    <a:lnTo>
                      <a:pt x="573" y="96"/>
                    </a:lnTo>
                    <a:lnTo>
                      <a:pt x="577" y="96"/>
                    </a:lnTo>
                    <a:lnTo>
                      <a:pt x="580" y="96"/>
                    </a:lnTo>
                    <a:lnTo>
                      <a:pt x="584" y="96"/>
                    </a:lnTo>
                    <a:lnTo>
                      <a:pt x="587" y="96"/>
                    </a:lnTo>
                    <a:lnTo>
                      <a:pt x="591" y="96"/>
                    </a:lnTo>
                    <a:lnTo>
                      <a:pt x="594" y="96"/>
                    </a:lnTo>
                    <a:lnTo>
                      <a:pt x="598" y="96"/>
                    </a:lnTo>
                    <a:lnTo>
                      <a:pt x="602" y="96"/>
                    </a:lnTo>
                    <a:lnTo>
                      <a:pt x="604" y="96"/>
                    </a:lnTo>
                    <a:lnTo>
                      <a:pt x="608" y="96"/>
                    </a:lnTo>
                    <a:lnTo>
                      <a:pt x="611" y="96"/>
                    </a:lnTo>
                    <a:lnTo>
                      <a:pt x="615" y="96"/>
                    </a:lnTo>
                    <a:lnTo>
                      <a:pt x="618" y="96"/>
                    </a:lnTo>
                    <a:lnTo>
                      <a:pt x="622" y="96"/>
                    </a:lnTo>
                    <a:lnTo>
                      <a:pt x="625" y="96"/>
                    </a:lnTo>
                    <a:lnTo>
                      <a:pt x="629" y="96"/>
                    </a:lnTo>
                    <a:lnTo>
                      <a:pt x="633" y="96"/>
                    </a:lnTo>
                    <a:lnTo>
                      <a:pt x="636" y="96"/>
                    </a:lnTo>
                    <a:lnTo>
                      <a:pt x="640" y="96"/>
                    </a:lnTo>
                    <a:lnTo>
                      <a:pt x="643" y="96"/>
                    </a:lnTo>
                    <a:lnTo>
                      <a:pt x="647" y="96"/>
                    </a:lnTo>
                    <a:lnTo>
                      <a:pt x="650" y="96"/>
                    </a:lnTo>
                    <a:lnTo>
                      <a:pt x="654" y="96"/>
                    </a:lnTo>
                    <a:lnTo>
                      <a:pt x="657" y="96"/>
                    </a:lnTo>
                    <a:lnTo>
                      <a:pt x="661" y="96"/>
                    </a:lnTo>
                    <a:lnTo>
                      <a:pt x="664" y="96"/>
                    </a:lnTo>
                    <a:lnTo>
                      <a:pt x="668" y="96"/>
                    </a:lnTo>
                    <a:lnTo>
                      <a:pt x="671" y="96"/>
                    </a:lnTo>
                    <a:lnTo>
                      <a:pt x="674" y="96"/>
                    </a:lnTo>
                    <a:lnTo>
                      <a:pt x="678" y="96"/>
                    </a:lnTo>
                    <a:lnTo>
                      <a:pt x="681" y="96"/>
                    </a:lnTo>
                    <a:lnTo>
                      <a:pt x="685" y="96"/>
                    </a:lnTo>
                    <a:lnTo>
                      <a:pt x="688" y="96"/>
                    </a:lnTo>
                    <a:lnTo>
                      <a:pt x="692" y="96"/>
                    </a:lnTo>
                    <a:lnTo>
                      <a:pt x="695" y="96"/>
                    </a:lnTo>
                    <a:lnTo>
                      <a:pt x="699" y="96"/>
                    </a:lnTo>
                  </a:path>
                </a:pathLst>
              </a:custGeom>
              <a:solidFill>
                <a:srgbClr val="CC0000"/>
              </a:solidFill>
              <a:ln w="12700" cap="rnd">
                <a:noFill/>
                <a:round/>
                <a:headEnd/>
                <a:tailEnd/>
              </a:ln>
            </p:spPr>
            <p:txBody>
              <a:bodyPr/>
              <a:lstStyle/>
              <a:p>
                <a:endParaRPr lang="en-US"/>
              </a:p>
            </p:txBody>
          </p:sp>
          <p:sp>
            <p:nvSpPr>
              <p:cNvPr id="26642" name="Line 13"/>
              <p:cNvSpPr>
                <a:spLocks noChangeShapeType="1"/>
              </p:cNvSpPr>
              <p:nvPr/>
            </p:nvSpPr>
            <p:spPr bwMode="auto">
              <a:xfrm>
                <a:off x="432" y="2834"/>
                <a:ext cx="2106" cy="0"/>
              </a:xfrm>
              <a:prstGeom prst="line">
                <a:avLst/>
              </a:prstGeom>
              <a:noFill/>
              <a:ln w="12700">
                <a:solidFill>
                  <a:srgbClr val="000000"/>
                </a:solidFill>
                <a:round/>
                <a:headEnd/>
                <a:tailEnd/>
              </a:ln>
            </p:spPr>
            <p:txBody>
              <a:bodyPr wrap="none" anchor="ctr"/>
              <a:lstStyle/>
              <a:p>
                <a:endParaRPr lang="en-US"/>
              </a:p>
            </p:txBody>
          </p:sp>
          <p:sp>
            <p:nvSpPr>
              <p:cNvPr id="26643" name="Line 14"/>
              <p:cNvSpPr>
                <a:spLocks noChangeShapeType="1"/>
              </p:cNvSpPr>
              <p:nvPr/>
            </p:nvSpPr>
            <p:spPr bwMode="auto">
              <a:xfrm flipH="1">
                <a:off x="662" y="2336"/>
                <a:ext cx="124" cy="392"/>
              </a:xfrm>
              <a:prstGeom prst="line">
                <a:avLst/>
              </a:prstGeom>
              <a:noFill/>
              <a:ln w="25400">
                <a:solidFill>
                  <a:srgbClr val="000000"/>
                </a:solidFill>
                <a:round/>
                <a:headEnd/>
                <a:tailEnd type="triangle" w="med" len="med"/>
              </a:ln>
            </p:spPr>
            <p:txBody>
              <a:bodyPr wrap="none" anchor="ctr"/>
              <a:lstStyle/>
              <a:p>
                <a:endParaRPr lang="en-US"/>
              </a:p>
            </p:txBody>
          </p:sp>
          <p:sp>
            <p:nvSpPr>
              <p:cNvPr id="26644" name="Rectangle 15"/>
              <p:cNvSpPr>
                <a:spLocks noChangeArrowheads="1"/>
              </p:cNvSpPr>
              <p:nvPr/>
            </p:nvSpPr>
            <p:spPr bwMode="auto">
              <a:xfrm>
                <a:off x="371" y="1954"/>
                <a:ext cx="832" cy="402"/>
              </a:xfrm>
              <a:prstGeom prst="rect">
                <a:avLst/>
              </a:prstGeom>
              <a:noFill/>
              <a:ln w="12700">
                <a:noFill/>
                <a:miter lim="800000"/>
                <a:headEnd/>
                <a:tailEnd/>
              </a:ln>
            </p:spPr>
            <p:txBody>
              <a:bodyPr wrap="square" lIns="90488" tIns="44450" rIns="90488" bIns="44450">
                <a:spAutoFit/>
              </a:bodyPr>
              <a:lstStyle/>
              <a:p>
                <a:r>
                  <a:rPr lang="en-US" sz="1800" b="1" i="0" dirty="0">
                    <a:solidFill>
                      <a:schemeClr val="bg2"/>
                    </a:solidFill>
                  </a:rPr>
                  <a:t>Rejection</a:t>
                </a:r>
              </a:p>
              <a:p>
                <a:r>
                  <a:rPr lang="en-US" sz="1800" b="1" i="0" dirty="0">
                    <a:solidFill>
                      <a:schemeClr val="bg2"/>
                    </a:solidFill>
                  </a:rPr>
                  <a:t> Region</a:t>
                </a:r>
              </a:p>
            </p:txBody>
          </p:sp>
          <p:sp>
            <p:nvSpPr>
              <p:cNvPr id="26645" name="Rectangle 16"/>
              <p:cNvSpPr>
                <a:spLocks noChangeArrowheads="1"/>
              </p:cNvSpPr>
              <p:nvPr/>
            </p:nvSpPr>
            <p:spPr bwMode="auto">
              <a:xfrm>
                <a:off x="827" y="2610"/>
                <a:ext cx="14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Non Rejection Region</a:t>
                </a:r>
              </a:p>
            </p:txBody>
          </p:sp>
          <p:sp>
            <p:nvSpPr>
              <p:cNvPr id="26646" name="Line 17"/>
              <p:cNvSpPr>
                <a:spLocks noChangeShapeType="1"/>
              </p:cNvSpPr>
              <p:nvPr/>
            </p:nvSpPr>
            <p:spPr bwMode="auto">
              <a:xfrm flipV="1">
                <a:off x="764" y="2874"/>
                <a:ext cx="0" cy="364"/>
              </a:xfrm>
              <a:prstGeom prst="line">
                <a:avLst/>
              </a:prstGeom>
              <a:noFill/>
              <a:ln w="25400">
                <a:solidFill>
                  <a:srgbClr val="000000"/>
                </a:solidFill>
                <a:round/>
                <a:headEnd/>
                <a:tailEnd type="triangle" w="med" len="med"/>
              </a:ln>
            </p:spPr>
            <p:txBody>
              <a:bodyPr wrap="none" anchor="ctr"/>
              <a:lstStyle/>
              <a:p>
                <a:endParaRPr lang="en-US"/>
              </a:p>
            </p:txBody>
          </p:sp>
          <p:sp>
            <p:nvSpPr>
              <p:cNvPr id="26647" name="Rectangle 18"/>
              <p:cNvSpPr>
                <a:spLocks noChangeArrowheads="1"/>
              </p:cNvSpPr>
              <p:nvPr/>
            </p:nvSpPr>
            <p:spPr bwMode="auto">
              <a:xfrm flipH="1">
                <a:off x="1307" y="2806"/>
                <a:ext cx="35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a:t>
                </a:r>
              </a:p>
            </p:txBody>
          </p:sp>
          <p:sp>
            <p:nvSpPr>
              <p:cNvPr id="26648" name="Rectangle 19"/>
              <p:cNvSpPr>
                <a:spLocks noChangeArrowheads="1"/>
              </p:cNvSpPr>
              <p:nvPr/>
            </p:nvSpPr>
            <p:spPr bwMode="auto">
              <a:xfrm flipH="1">
                <a:off x="291" y="2314"/>
                <a:ext cx="467"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=.05</a:t>
                </a:r>
              </a:p>
            </p:txBody>
          </p:sp>
          <p:graphicFrame>
            <p:nvGraphicFramePr>
              <p:cNvPr id="26629" name="Object 20">
                <a:hlinkClick r:id="" action="ppaction://ole?verb=0"/>
              </p:cNvPr>
              <p:cNvGraphicFramePr>
                <a:graphicFrameLocks/>
              </p:cNvGraphicFramePr>
              <p:nvPr/>
            </p:nvGraphicFramePr>
            <p:xfrm>
              <a:off x="406" y="3180"/>
              <a:ext cx="1118" cy="266"/>
            </p:xfrm>
            <a:graphic>
              <a:graphicData uri="http://schemas.openxmlformats.org/presentationml/2006/ole">
                <mc:AlternateContent xmlns:mc="http://schemas.openxmlformats.org/markup-compatibility/2006">
                  <mc:Choice xmlns:v="urn:schemas-microsoft-com:vml" Requires="v">
                    <p:oleObj spid="_x0000_s178231" name="Equation" r:id="rId6" imgW="1190520" imgH="244440" progId="Equation.2">
                      <p:embed/>
                    </p:oleObj>
                  </mc:Choice>
                  <mc:Fallback>
                    <p:oleObj name="Equation" r:id="rId6" imgW="1190520" imgH="244440" progId="Equation.2">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 y="3180"/>
                            <a:ext cx="111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6627" name="Object 22">
              <a:hlinkClick r:id="" action="ppaction://ole?verb=0"/>
            </p:cNvPr>
            <p:cNvGraphicFramePr>
              <a:graphicFrameLocks/>
            </p:cNvGraphicFramePr>
            <p:nvPr/>
          </p:nvGraphicFramePr>
          <p:xfrm>
            <a:off x="2975" y="1212"/>
            <a:ext cx="1947" cy="1328"/>
          </p:xfrm>
          <a:graphic>
            <a:graphicData uri="http://schemas.openxmlformats.org/presentationml/2006/ole">
              <mc:AlternateContent xmlns:mc="http://schemas.openxmlformats.org/markup-compatibility/2006">
                <mc:Choice xmlns:v="urn:schemas-microsoft-com:vml" Requires="v">
                  <p:oleObj spid="_x0000_s178232" name="Equation" r:id="rId8" imgW="1535040" imgH="1027080" progId="Equation.2">
                    <p:embed/>
                  </p:oleObj>
                </mc:Choice>
                <mc:Fallback>
                  <p:oleObj name="Equation" r:id="rId8" imgW="1535040" imgH="1027080" progId="Equation.2">
                    <p:embed/>
                    <p:pic>
                      <p:nvPicPr>
                        <p:cNvPr id="0" name="Object 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5" y="1212"/>
                          <a:ext cx="1947" cy="1328"/>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23">
              <a:hlinkClick r:id="" action="ppaction://ole?verb=0"/>
            </p:cNvPr>
            <p:cNvGraphicFramePr>
              <a:graphicFrameLocks/>
            </p:cNvGraphicFramePr>
            <p:nvPr/>
          </p:nvGraphicFramePr>
          <p:xfrm>
            <a:off x="2975" y="2763"/>
            <a:ext cx="2538" cy="665"/>
          </p:xfrm>
          <a:graphic>
            <a:graphicData uri="http://schemas.openxmlformats.org/presentationml/2006/ole">
              <mc:AlternateContent xmlns:mc="http://schemas.openxmlformats.org/markup-compatibility/2006">
                <mc:Choice xmlns:v="urn:schemas-microsoft-com:vml" Requires="v">
                  <p:oleObj spid="_x0000_s178233" name="Equation" r:id="rId10" imgW="1915920" imgH="493560" progId="Equation.2">
                    <p:embed/>
                  </p:oleObj>
                </mc:Choice>
                <mc:Fallback>
                  <p:oleObj name="Equation" r:id="rId10" imgW="1915920" imgH="493560" progId="Equation.2">
                    <p:embed/>
                    <p:pic>
                      <p:nvPicPr>
                        <p:cNvPr id="0" name="Object 2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5" y="2763"/>
                          <a:ext cx="2538" cy="665"/>
                        </a:xfrm>
                        <a:prstGeom prst="rect">
                          <a:avLst/>
                        </a:prstGeom>
                        <a:solidFill>
                          <a:schemeClr val="tx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765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7653" name="Rectangle 4"/>
          <p:cNvSpPr>
            <a:spLocks noGrp="1" noChangeArrowheads="1"/>
          </p:cNvSpPr>
          <p:nvPr>
            <p:ph type="title"/>
          </p:nvPr>
        </p:nvSpPr>
        <p:spPr>
          <a:noFill/>
        </p:spPr>
        <p:txBody>
          <a:bodyPr lIns="90488" tIns="44450" rIns="90488" bIns="44450"/>
          <a:lstStyle/>
          <a:p>
            <a:pPr>
              <a:lnSpc>
                <a:spcPct val="80000"/>
              </a:lnSpc>
              <a:spcBef>
                <a:spcPct val="20000"/>
              </a:spcBef>
            </a:pPr>
            <a:r>
              <a:rPr lang="en-US" smtClean="0"/>
              <a:t>Type II Error for Example with </a:t>
            </a:r>
            <a:r>
              <a:rPr lang="en-US" i="1" smtClean="0">
                <a:latin typeface="Symbol" pitchFamily="18" charset="2"/>
              </a:rPr>
              <a:t> </a:t>
            </a:r>
            <a:r>
              <a:rPr lang="en-US" smtClean="0"/>
              <a:t>=11.99 Kg  </a:t>
            </a:r>
          </a:p>
        </p:txBody>
      </p:sp>
      <p:grpSp>
        <p:nvGrpSpPr>
          <p:cNvPr id="2" name="Group 51"/>
          <p:cNvGrpSpPr>
            <a:grpSpLocks/>
          </p:cNvGrpSpPr>
          <p:nvPr/>
        </p:nvGrpSpPr>
        <p:grpSpPr bwMode="auto">
          <a:xfrm>
            <a:off x="457200" y="1600200"/>
            <a:ext cx="8369300" cy="4997450"/>
            <a:chOff x="288" y="1008"/>
            <a:chExt cx="5272" cy="3148"/>
          </a:xfrm>
        </p:grpSpPr>
        <p:sp>
          <p:nvSpPr>
            <p:cNvPr id="27655" name="Rectangle 5"/>
            <p:cNvSpPr>
              <a:spLocks noChangeArrowheads="1"/>
            </p:cNvSpPr>
            <p:nvPr/>
          </p:nvSpPr>
          <p:spPr bwMode="auto">
            <a:xfrm>
              <a:off x="288" y="1008"/>
              <a:ext cx="5272" cy="3148"/>
            </a:xfrm>
            <a:prstGeom prst="rect">
              <a:avLst/>
            </a:prstGeom>
            <a:solidFill>
              <a:schemeClr val="tx1"/>
            </a:solidFill>
            <a:ln w="50800">
              <a:solidFill>
                <a:srgbClr val="F6BF69"/>
              </a:solidFill>
              <a:miter lim="800000"/>
              <a:headEnd/>
              <a:tailEnd/>
            </a:ln>
          </p:spPr>
          <p:txBody>
            <a:bodyPr wrap="none" anchor="ctr"/>
            <a:lstStyle/>
            <a:p>
              <a:endParaRPr lang="en-US"/>
            </a:p>
          </p:txBody>
        </p:sp>
        <p:sp>
          <p:nvSpPr>
            <p:cNvPr id="27656" name="Rectangle 6"/>
            <p:cNvSpPr>
              <a:spLocks noChangeArrowheads="1"/>
            </p:cNvSpPr>
            <p:nvPr/>
          </p:nvSpPr>
          <p:spPr bwMode="auto">
            <a:xfrm flipH="1">
              <a:off x="2041" y="1986"/>
              <a:ext cx="467"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=.05</a:t>
              </a:r>
            </a:p>
          </p:txBody>
        </p:sp>
        <p:sp>
          <p:nvSpPr>
            <p:cNvPr id="27657" name="Rectangle 7"/>
            <p:cNvSpPr>
              <a:spLocks noChangeArrowheads="1"/>
            </p:cNvSpPr>
            <p:nvPr/>
          </p:nvSpPr>
          <p:spPr bwMode="auto">
            <a:xfrm>
              <a:off x="1629" y="1182"/>
              <a:ext cx="1274" cy="286"/>
            </a:xfrm>
            <a:prstGeom prst="rect">
              <a:avLst/>
            </a:prstGeom>
            <a:noFill/>
            <a:ln w="12700">
              <a:noFill/>
              <a:miter lim="800000"/>
              <a:headEnd/>
              <a:tailEnd/>
            </a:ln>
          </p:spPr>
          <p:txBody>
            <a:bodyPr lIns="90488" tIns="44450" rIns="90488" bIns="44450">
              <a:spAutoFit/>
            </a:bodyPr>
            <a:lstStyle/>
            <a:p>
              <a:r>
                <a:rPr lang="en-US" b="1" i="0">
                  <a:solidFill>
                    <a:schemeClr val="bg2"/>
                  </a:solidFill>
                </a:rPr>
                <a:t>Reject H</a:t>
              </a:r>
              <a:r>
                <a:rPr lang="en-US" b="1" i="0" baseline="-25000">
                  <a:solidFill>
                    <a:schemeClr val="bg2"/>
                  </a:solidFill>
                </a:rPr>
                <a:t>o</a:t>
              </a:r>
            </a:p>
          </p:txBody>
        </p:sp>
        <p:sp>
          <p:nvSpPr>
            <p:cNvPr id="27658" name="Rectangle 8"/>
            <p:cNvSpPr>
              <a:spLocks noChangeArrowheads="1"/>
            </p:cNvSpPr>
            <p:nvPr/>
          </p:nvSpPr>
          <p:spPr bwMode="auto">
            <a:xfrm>
              <a:off x="2559" y="1182"/>
              <a:ext cx="1612" cy="286"/>
            </a:xfrm>
            <a:prstGeom prst="rect">
              <a:avLst/>
            </a:prstGeom>
            <a:noFill/>
            <a:ln w="12700">
              <a:noFill/>
              <a:miter lim="800000"/>
              <a:headEnd/>
              <a:tailEnd/>
            </a:ln>
          </p:spPr>
          <p:txBody>
            <a:bodyPr lIns="90488" tIns="44450" rIns="90488" bIns="44450">
              <a:spAutoFit/>
            </a:bodyPr>
            <a:lstStyle/>
            <a:p>
              <a:r>
                <a:rPr lang="en-US" b="1" i="0">
                  <a:solidFill>
                    <a:schemeClr val="bg2"/>
                  </a:solidFill>
                </a:rPr>
                <a:t>Do Not Reject H</a:t>
              </a:r>
              <a:r>
                <a:rPr lang="en-US" b="1" i="0" baseline="-25000">
                  <a:solidFill>
                    <a:schemeClr val="bg2"/>
                  </a:solidFill>
                </a:rPr>
                <a:t>o</a:t>
              </a:r>
            </a:p>
          </p:txBody>
        </p:sp>
        <p:sp>
          <p:nvSpPr>
            <p:cNvPr id="27659" name="Freeform 9"/>
            <p:cNvSpPr>
              <a:spLocks/>
            </p:cNvSpPr>
            <p:nvPr/>
          </p:nvSpPr>
          <p:spPr bwMode="auto">
            <a:xfrm>
              <a:off x="2218" y="1495"/>
              <a:ext cx="1754" cy="809"/>
            </a:xfrm>
            <a:custGeom>
              <a:avLst/>
              <a:gdLst>
                <a:gd name="T0" fmla="*/ 53 w 1754"/>
                <a:gd name="T1" fmla="*/ 794 h 809"/>
                <a:gd name="T2" fmla="*/ 109 w 1754"/>
                <a:gd name="T3" fmla="*/ 786 h 809"/>
                <a:gd name="T4" fmla="*/ 165 w 1754"/>
                <a:gd name="T5" fmla="*/ 775 h 809"/>
                <a:gd name="T6" fmla="*/ 221 w 1754"/>
                <a:gd name="T7" fmla="*/ 760 h 809"/>
                <a:gd name="T8" fmla="*/ 277 w 1754"/>
                <a:gd name="T9" fmla="*/ 738 h 809"/>
                <a:gd name="T10" fmla="*/ 333 w 1754"/>
                <a:gd name="T11" fmla="*/ 709 h 809"/>
                <a:gd name="T12" fmla="*/ 389 w 1754"/>
                <a:gd name="T13" fmla="*/ 673 h 809"/>
                <a:gd name="T14" fmla="*/ 446 w 1754"/>
                <a:gd name="T15" fmla="*/ 627 h 809"/>
                <a:gd name="T16" fmla="*/ 502 w 1754"/>
                <a:gd name="T17" fmla="*/ 572 h 809"/>
                <a:gd name="T18" fmla="*/ 559 w 1754"/>
                <a:gd name="T19" fmla="*/ 509 h 809"/>
                <a:gd name="T20" fmla="*/ 615 w 1754"/>
                <a:gd name="T21" fmla="*/ 438 h 809"/>
                <a:gd name="T22" fmla="*/ 671 w 1754"/>
                <a:gd name="T23" fmla="*/ 362 h 809"/>
                <a:gd name="T24" fmla="*/ 727 w 1754"/>
                <a:gd name="T25" fmla="*/ 284 h 809"/>
                <a:gd name="T26" fmla="*/ 783 w 1754"/>
                <a:gd name="T27" fmla="*/ 207 h 809"/>
                <a:gd name="T28" fmla="*/ 840 w 1754"/>
                <a:gd name="T29" fmla="*/ 137 h 809"/>
                <a:gd name="T30" fmla="*/ 896 w 1754"/>
                <a:gd name="T31" fmla="*/ 78 h 809"/>
                <a:gd name="T32" fmla="*/ 952 w 1754"/>
                <a:gd name="T33" fmla="*/ 33 h 809"/>
                <a:gd name="T34" fmla="*/ 1008 w 1754"/>
                <a:gd name="T35" fmla="*/ 6 h 809"/>
                <a:gd name="T36" fmla="*/ 1065 w 1754"/>
                <a:gd name="T37" fmla="*/ 0 h 809"/>
                <a:gd name="T38" fmla="*/ 1121 w 1754"/>
                <a:gd name="T39" fmla="*/ 14 h 809"/>
                <a:gd name="T40" fmla="*/ 1177 w 1754"/>
                <a:gd name="T41" fmla="*/ 48 h 809"/>
                <a:gd name="T42" fmla="*/ 1233 w 1754"/>
                <a:gd name="T43" fmla="*/ 98 h 809"/>
                <a:gd name="T44" fmla="*/ 1290 w 1754"/>
                <a:gd name="T45" fmla="*/ 162 h 809"/>
                <a:gd name="T46" fmla="*/ 1346 w 1754"/>
                <a:gd name="T47" fmla="*/ 235 h 809"/>
                <a:gd name="T48" fmla="*/ 1402 w 1754"/>
                <a:gd name="T49" fmla="*/ 313 h 809"/>
                <a:gd name="T50" fmla="*/ 1458 w 1754"/>
                <a:gd name="T51" fmla="*/ 391 h 809"/>
                <a:gd name="T52" fmla="*/ 1514 w 1754"/>
                <a:gd name="T53" fmla="*/ 466 h 809"/>
                <a:gd name="T54" fmla="*/ 1570 w 1754"/>
                <a:gd name="T55" fmla="*/ 534 h 809"/>
                <a:gd name="T56" fmla="*/ 1626 w 1754"/>
                <a:gd name="T57" fmla="*/ 594 h 809"/>
                <a:gd name="T58" fmla="*/ 1683 w 1754"/>
                <a:gd name="T59" fmla="*/ 646 h 809"/>
                <a:gd name="T60" fmla="*/ 1740 w 1754"/>
                <a:gd name="T61" fmla="*/ 688 h 809"/>
                <a:gd name="T62" fmla="*/ 1715 w 1754"/>
                <a:gd name="T63" fmla="*/ 808 h 809"/>
                <a:gd name="T64" fmla="*/ 1659 w 1754"/>
                <a:gd name="T65" fmla="*/ 808 h 809"/>
                <a:gd name="T66" fmla="*/ 1602 w 1754"/>
                <a:gd name="T67" fmla="*/ 808 h 809"/>
                <a:gd name="T68" fmla="*/ 1546 w 1754"/>
                <a:gd name="T69" fmla="*/ 808 h 809"/>
                <a:gd name="T70" fmla="*/ 1490 w 1754"/>
                <a:gd name="T71" fmla="*/ 808 h 809"/>
                <a:gd name="T72" fmla="*/ 1434 w 1754"/>
                <a:gd name="T73" fmla="*/ 808 h 809"/>
                <a:gd name="T74" fmla="*/ 1377 w 1754"/>
                <a:gd name="T75" fmla="*/ 808 h 809"/>
                <a:gd name="T76" fmla="*/ 1321 w 1754"/>
                <a:gd name="T77" fmla="*/ 808 h 809"/>
                <a:gd name="T78" fmla="*/ 1265 w 1754"/>
                <a:gd name="T79" fmla="*/ 808 h 809"/>
                <a:gd name="T80" fmla="*/ 1208 w 1754"/>
                <a:gd name="T81" fmla="*/ 808 h 809"/>
                <a:gd name="T82" fmla="*/ 1152 w 1754"/>
                <a:gd name="T83" fmla="*/ 808 h 809"/>
                <a:gd name="T84" fmla="*/ 1096 w 1754"/>
                <a:gd name="T85" fmla="*/ 808 h 809"/>
                <a:gd name="T86" fmla="*/ 1040 w 1754"/>
                <a:gd name="T87" fmla="*/ 808 h 809"/>
                <a:gd name="T88" fmla="*/ 984 w 1754"/>
                <a:gd name="T89" fmla="*/ 808 h 809"/>
                <a:gd name="T90" fmla="*/ 928 w 1754"/>
                <a:gd name="T91" fmla="*/ 808 h 809"/>
                <a:gd name="T92" fmla="*/ 872 w 1754"/>
                <a:gd name="T93" fmla="*/ 808 h 809"/>
                <a:gd name="T94" fmla="*/ 815 w 1754"/>
                <a:gd name="T95" fmla="*/ 808 h 809"/>
                <a:gd name="T96" fmla="*/ 758 w 1754"/>
                <a:gd name="T97" fmla="*/ 808 h 809"/>
                <a:gd name="T98" fmla="*/ 702 w 1754"/>
                <a:gd name="T99" fmla="*/ 808 h 809"/>
                <a:gd name="T100" fmla="*/ 646 w 1754"/>
                <a:gd name="T101" fmla="*/ 808 h 809"/>
                <a:gd name="T102" fmla="*/ 590 w 1754"/>
                <a:gd name="T103" fmla="*/ 808 h 809"/>
                <a:gd name="T104" fmla="*/ 534 w 1754"/>
                <a:gd name="T105" fmla="*/ 808 h 809"/>
                <a:gd name="T106" fmla="*/ 478 w 1754"/>
                <a:gd name="T107" fmla="*/ 808 h 809"/>
                <a:gd name="T108" fmla="*/ 422 w 1754"/>
                <a:gd name="T109" fmla="*/ 808 h 809"/>
                <a:gd name="T110" fmla="*/ 365 w 1754"/>
                <a:gd name="T111" fmla="*/ 808 h 809"/>
                <a:gd name="T112" fmla="*/ 308 w 1754"/>
                <a:gd name="T113" fmla="*/ 808 h 809"/>
                <a:gd name="T114" fmla="*/ 252 w 1754"/>
                <a:gd name="T115" fmla="*/ 808 h 809"/>
                <a:gd name="T116" fmla="*/ 196 w 1754"/>
                <a:gd name="T117" fmla="*/ 808 h 809"/>
                <a:gd name="T118" fmla="*/ 140 w 1754"/>
                <a:gd name="T119" fmla="*/ 808 h 809"/>
                <a:gd name="T120" fmla="*/ 84 w 1754"/>
                <a:gd name="T121" fmla="*/ 808 h 809"/>
                <a:gd name="T122" fmla="*/ 28 w 1754"/>
                <a:gd name="T123" fmla="*/ 808 h 8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809"/>
                <a:gd name="T188" fmla="*/ 1754 w 1754"/>
                <a:gd name="T189" fmla="*/ 809 h 8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809">
                  <a:moveTo>
                    <a:pt x="0" y="800"/>
                  </a:moveTo>
                  <a:lnTo>
                    <a:pt x="4" y="799"/>
                  </a:lnTo>
                  <a:lnTo>
                    <a:pt x="6" y="799"/>
                  </a:lnTo>
                  <a:lnTo>
                    <a:pt x="10" y="798"/>
                  </a:lnTo>
                  <a:lnTo>
                    <a:pt x="13" y="798"/>
                  </a:lnTo>
                  <a:lnTo>
                    <a:pt x="17" y="798"/>
                  </a:lnTo>
                  <a:lnTo>
                    <a:pt x="20" y="797"/>
                  </a:lnTo>
                  <a:lnTo>
                    <a:pt x="24" y="797"/>
                  </a:lnTo>
                  <a:lnTo>
                    <a:pt x="28" y="797"/>
                  </a:lnTo>
                  <a:lnTo>
                    <a:pt x="31" y="797"/>
                  </a:lnTo>
                  <a:lnTo>
                    <a:pt x="35" y="796"/>
                  </a:lnTo>
                  <a:lnTo>
                    <a:pt x="38" y="796"/>
                  </a:lnTo>
                  <a:lnTo>
                    <a:pt x="42" y="795"/>
                  </a:lnTo>
                  <a:lnTo>
                    <a:pt x="45" y="795"/>
                  </a:lnTo>
                  <a:lnTo>
                    <a:pt x="49" y="795"/>
                  </a:lnTo>
                  <a:lnTo>
                    <a:pt x="53" y="794"/>
                  </a:lnTo>
                  <a:lnTo>
                    <a:pt x="56" y="794"/>
                  </a:lnTo>
                  <a:lnTo>
                    <a:pt x="59" y="793"/>
                  </a:lnTo>
                  <a:lnTo>
                    <a:pt x="62" y="793"/>
                  </a:lnTo>
                  <a:lnTo>
                    <a:pt x="66" y="793"/>
                  </a:lnTo>
                  <a:lnTo>
                    <a:pt x="70" y="792"/>
                  </a:lnTo>
                  <a:lnTo>
                    <a:pt x="73" y="792"/>
                  </a:lnTo>
                  <a:lnTo>
                    <a:pt x="77" y="791"/>
                  </a:lnTo>
                  <a:lnTo>
                    <a:pt x="80" y="790"/>
                  </a:lnTo>
                  <a:lnTo>
                    <a:pt x="84" y="790"/>
                  </a:lnTo>
                  <a:lnTo>
                    <a:pt x="87" y="790"/>
                  </a:lnTo>
                  <a:lnTo>
                    <a:pt x="91" y="789"/>
                  </a:lnTo>
                  <a:lnTo>
                    <a:pt x="94" y="789"/>
                  </a:lnTo>
                  <a:lnTo>
                    <a:pt x="98" y="788"/>
                  </a:lnTo>
                  <a:lnTo>
                    <a:pt x="102" y="788"/>
                  </a:lnTo>
                  <a:lnTo>
                    <a:pt x="105" y="787"/>
                  </a:lnTo>
                  <a:lnTo>
                    <a:pt x="109" y="786"/>
                  </a:lnTo>
                  <a:lnTo>
                    <a:pt x="112" y="786"/>
                  </a:lnTo>
                  <a:lnTo>
                    <a:pt x="116" y="785"/>
                  </a:lnTo>
                  <a:lnTo>
                    <a:pt x="119" y="785"/>
                  </a:lnTo>
                  <a:lnTo>
                    <a:pt x="123" y="784"/>
                  </a:lnTo>
                  <a:lnTo>
                    <a:pt x="127" y="783"/>
                  </a:lnTo>
                  <a:lnTo>
                    <a:pt x="129" y="783"/>
                  </a:lnTo>
                  <a:lnTo>
                    <a:pt x="133" y="782"/>
                  </a:lnTo>
                  <a:lnTo>
                    <a:pt x="136" y="781"/>
                  </a:lnTo>
                  <a:lnTo>
                    <a:pt x="140" y="781"/>
                  </a:lnTo>
                  <a:lnTo>
                    <a:pt x="143" y="780"/>
                  </a:lnTo>
                  <a:lnTo>
                    <a:pt x="147" y="779"/>
                  </a:lnTo>
                  <a:lnTo>
                    <a:pt x="151" y="779"/>
                  </a:lnTo>
                  <a:lnTo>
                    <a:pt x="154" y="778"/>
                  </a:lnTo>
                  <a:lnTo>
                    <a:pt x="158" y="777"/>
                  </a:lnTo>
                  <a:lnTo>
                    <a:pt x="161" y="776"/>
                  </a:lnTo>
                  <a:lnTo>
                    <a:pt x="165" y="775"/>
                  </a:lnTo>
                  <a:lnTo>
                    <a:pt x="168" y="774"/>
                  </a:lnTo>
                  <a:lnTo>
                    <a:pt x="172" y="774"/>
                  </a:lnTo>
                  <a:lnTo>
                    <a:pt x="176" y="772"/>
                  </a:lnTo>
                  <a:lnTo>
                    <a:pt x="179" y="772"/>
                  </a:lnTo>
                  <a:lnTo>
                    <a:pt x="183" y="771"/>
                  </a:lnTo>
                  <a:lnTo>
                    <a:pt x="186" y="770"/>
                  </a:lnTo>
                  <a:lnTo>
                    <a:pt x="190" y="769"/>
                  </a:lnTo>
                  <a:lnTo>
                    <a:pt x="193" y="768"/>
                  </a:lnTo>
                  <a:lnTo>
                    <a:pt x="196" y="767"/>
                  </a:lnTo>
                  <a:lnTo>
                    <a:pt x="200" y="766"/>
                  </a:lnTo>
                  <a:lnTo>
                    <a:pt x="203" y="765"/>
                  </a:lnTo>
                  <a:lnTo>
                    <a:pt x="207" y="764"/>
                  </a:lnTo>
                  <a:lnTo>
                    <a:pt x="210" y="763"/>
                  </a:lnTo>
                  <a:lnTo>
                    <a:pt x="214" y="762"/>
                  </a:lnTo>
                  <a:lnTo>
                    <a:pt x="217" y="760"/>
                  </a:lnTo>
                  <a:lnTo>
                    <a:pt x="221" y="760"/>
                  </a:lnTo>
                  <a:lnTo>
                    <a:pt x="225" y="758"/>
                  </a:lnTo>
                  <a:lnTo>
                    <a:pt x="228" y="757"/>
                  </a:lnTo>
                  <a:lnTo>
                    <a:pt x="232" y="756"/>
                  </a:lnTo>
                  <a:lnTo>
                    <a:pt x="235" y="755"/>
                  </a:lnTo>
                  <a:lnTo>
                    <a:pt x="239" y="753"/>
                  </a:lnTo>
                  <a:lnTo>
                    <a:pt x="242" y="752"/>
                  </a:lnTo>
                  <a:lnTo>
                    <a:pt x="246" y="751"/>
                  </a:lnTo>
                  <a:lnTo>
                    <a:pt x="250" y="749"/>
                  </a:lnTo>
                  <a:lnTo>
                    <a:pt x="252" y="748"/>
                  </a:lnTo>
                  <a:lnTo>
                    <a:pt x="256" y="746"/>
                  </a:lnTo>
                  <a:lnTo>
                    <a:pt x="259" y="745"/>
                  </a:lnTo>
                  <a:lnTo>
                    <a:pt x="263" y="744"/>
                  </a:lnTo>
                  <a:lnTo>
                    <a:pt x="266" y="742"/>
                  </a:lnTo>
                  <a:lnTo>
                    <a:pt x="270" y="741"/>
                  </a:lnTo>
                  <a:lnTo>
                    <a:pt x="274" y="739"/>
                  </a:lnTo>
                  <a:lnTo>
                    <a:pt x="277" y="738"/>
                  </a:lnTo>
                  <a:lnTo>
                    <a:pt x="281" y="737"/>
                  </a:lnTo>
                  <a:lnTo>
                    <a:pt x="284" y="734"/>
                  </a:lnTo>
                  <a:lnTo>
                    <a:pt x="288" y="733"/>
                  </a:lnTo>
                  <a:lnTo>
                    <a:pt x="291" y="731"/>
                  </a:lnTo>
                  <a:lnTo>
                    <a:pt x="295" y="730"/>
                  </a:lnTo>
                  <a:lnTo>
                    <a:pt x="299" y="728"/>
                  </a:lnTo>
                  <a:lnTo>
                    <a:pt x="302" y="726"/>
                  </a:lnTo>
                  <a:lnTo>
                    <a:pt x="306" y="725"/>
                  </a:lnTo>
                  <a:lnTo>
                    <a:pt x="308" y="723"/>
                  </a:lnTo>
                  <a:lnTo>
                    <a:pt x="312" y="721"/>
                  </a:lnTo>
                  <a:lnTo>
                    <a:pt x="315" y="719"/>
                  </a:lnTo>
                  <a:lnTo>
                    <a:pt x="319" y="717"/>
                  </a:lnTo>
                  <a:lnTo>
                    <a:pt x="323" y="716"/>
                  </a:lnTo>
                  <a:lnTo>
                    <a:pt x="326" y="713"/>
                  </a:lnTo>
                  <a:lnTo>
                    <a:pt x="330" y="711"/>
                  </a:lnTo>
                  <a:lnTo>
                    <a:pt x="333" y="709"/>
                  </a:lnTo>
                  <a:lnTo>
                    <a:pt x="337" y="707"/>
                  </a:lnTo>
                  <a:lnTo>
                    <a:pt x="340" y="705"/>
                  </a:lnTo>
                  <a:lnTo>
                    <a:pt x="344" y="703"/>
                  </a:lnTo>
                  <a:lnTo>
                    <a:pt x="348" y="701"/>
                  </a:lnTo>
                  <a:lnTo>
                    <a:pt x="351" y="699"/>
                  </a:lnTo>
                  <a:lnTo>
                    <a:pt x="355" y="697"/>
                  </a:lnTo>
                  <a:lnTo>
                    <a:pt x="358" y="695"/>
                  </a:lnTo>
                  <a:lnTo>
                    <a:pt x="362" y="692"/>
                  </a:lnTo>
                  <a:lnTo>
                    <a:pt x="365" y="690"/>
                  </a:lnTo>
                  <a:lnTo>
                    <a:pt x="369" y="688"/>
                  </a:lnTo>
                  <a:lnTo>
                    <a:pt x="373" y="685"/>
                  </a:lnTo>
                  <a:lnTo>
                    <a:pt x="376" y="683"/>
                  </a:lnTo>
                  <a:lnTo>
                    <a:pt x="380" y="681"/>
                  </a:lnTo>
                  <a:lnTo>
                    <a:pt x="382" y="678"/>
                  </a:lnTo>
                  <a:lnTo>
                    <a:pt x="386" y="675"/>
                  </a:lnTo>
                  <a:lnTo>
                    <a:pt x="389" y="673"/>
                  </a:lnTo>
                  <a:lnTo>
                    <a:pt x="393" y="670"/>
                  </a:lnTo>
                  <a:lnTo>
                    <a:pt x="397" y="667"/>
                  </a:lnTo>
                  <a:lnTo>
                    <a:pt x="400" y="664"/>
                  </a:lnTo>
                  <a:lnTo>
                    <a:pt x="404" y="662"/>
                  </a:lnTo>
                  <a:lnTo>
                    <a:pt x="407" y="660"/>
                  </a:lnTo>
                  <a:lnTo>
                    <a:pt x="411" y="657"/>
                  </a:lnTo>
                  <a:lnTo>
                    <a:pt x="414" y="654"/>
                  </a:lnTo>
                  <a:lnTo>
                    <a:pt x="418" y="651"/>
                  </a:lnTo>
                  <a:lnTo>
                    <a:pt x="422" y="648"/>
                  </a:lnTo>
                  <a:lnTo>
                    <a:pt x="425" y="646"/>
                  </a:lnTo>
                  <a:lnTo>
                    <a:pt x="429" y="643"/>
                  </a:lnTo>
                  <a:lnTo>
                    <a:pt x="432" y="639"/>
                  </a:lnTo>
                  <a:lnTo>
                    <a:pt x="436" y="636"/>
                  </a:lnTo>
                  <a:lnTo>
                    <a:pt x="439" y="634"/>
                  </a:lnTo>
                  <a:lnTo>
                    <a:pt x="442" y="630"/>
                  </a:lnTo>
                  <a:lnTo>
                    <a:pt x="446" y="627"/>
                  </a:lnTo>
                  <a:lnTo>
                    <a:pt x="449" y="624"/>
                  </a:lnTo>
                  <a:lnTo>
                    <a:pt x="453" y="621"/>
                  </a:lnTo>
                  <a:lnTo>
                    <a:pt x="456" y="618"/>
                  </a:lnTo>
                  <a:lnTo>
                    <a:pt x="460" y="614"/>
                  </a:lnTo>
                  <a:lnTo>
                    <a:pt x="463" y="611"/>
                  </a:lnTo>
                  <a:lnTo>
                    <a:pt x="467" y="608"/>
                  </a:lnTo>
                  <a:lnTo>
                    <a:pt x="471" y="604"/>
                  </a:lnTo>
                  <a:lnTo>
                    <a:pt x="474" y="601"/>
                  </a:lnTo>
                  <a:lnTo>
                    <a:pt x="478" y="598"/>
                  </a:lnTo>
                  <a:lnTo>
                    <a:pt x="481" y="594"/>
                  </a:lnTo>
                  <a:lnTo>
                    <a:pt x="485" y="590"/>
                  </a:lnTo>
                  <a:lnTo>
                    <a:pt x="488" y="587"/>
                  </a:lnTo>
                  <a:lnTo>
                    <a:pt x="492" y="583"/>
                  </a:lnTo>
                  <a:lnTo>
                    <a:pt x="496" y="580"/>
                  </a:lnTo>
                  <a:lnTo>
                    <a:pt x="498" y="576"/>
                  </a:lnTo>
                  <a:lnTo>
                    <a:pt x="502" y="572"/>
                  </a:lnTo>
                  <a:lnTo>
                    <a:pt x="505" y="569"/>
                  </a:lnTo>
                  <a:lnTo>
                    <a:pt x="509" y="565"/>
                  </a:lnTo>
                  <a:lnTo>
                    <a:pt x="512" y="561"/>
                  </a:lnTo>
                  <a:lnTo>
                    <a:pt x="516" y="557"/>
                  </a:lnTo>
                  <a:lnTo>
                    <a:pt x="520" y="554"/>
                  </a:lnTo>
                  <a:lnTo>
                    <a:pt x="523" y="550"/>
                  </a:lnTo>
                  <a:lnTo>
                    <a:pt x="527" y="545"/>
                  </a:lnTo>
                  <a:lnTo>
                    <a:pt x="530" y="542"/>
                  </a:lnTo>
                  <a:lnTo>
                    <a:pt x="534" y="538"/>
                  </a:lnTo>
                  <a:lnTo>
                    <a:pt x="537" y="534"/>
                  </a:lnTo>
                  <a:lnTo>
                    <a:pt x="541" y="529"/>
                  </a:lnTo>
                  <a:lnTo>
                    <a:pt x="545" y="526"/>
                  </a:lnTo>
                  <a:lnTo>
                    <a:pt x="548" y="522"/>
                  </a:lnTo>
                  <a:lnTo>
                    <a:pt x="552" y="517"/>
                  </a:lnTo>
                  <a:lnTo>
                    <a:pt x="555" y="513"/>
                  </a:lnTo>
                  <a:lnTo>
                    <a:pt x="559" y="509"/>
                  </a:lnTo>
                  <a:lnTo>
                    <a:pt x="562" y="505"/>
                  </a:lnTo>
                  <a:lnTo>
                    <a:pt x="565" y="501"/>
                  </a:lnTo>
                  <a:lnTo>
                    <a:pt x="569" y="496"/>
                  </a:lnTo>
                  <a:lnTo>
                    <a:pt x="572" y="492"/>
                  </a:lnTo>
                  <a:lnTo>
                    <a:pt x="576" y="487"/>
                  </a:lnTo>
                  <a:lnTo>
                    <a:pt x="579" y="483"/>
                  </a:lnTo>
                  <a:lnTo>
                    <a:pt x="583" y="479"/>
                  </a:lnTo>
                  <a:lnTo>
                    <a:pt x="586" y="475"/>
                  </a:lnTo>
                  <a:lnTo>
                    <a:pt x="590" y="470"/>
                  </a:lnTo>
                  <a:lnTo>
                    <a:pt x="594" y="466"/>
                  </a:lnTo>
                  <a:lnTo>
                    <a:pt x="597" y="461"/>
                  </a:lnTo>
                  <a:lnTo>
                    <a:pt x="601" y="457"/>
                  </a:lnTo>
                  <a:lnTo>
                    <a:pt x="604" y="452"/>
                  </a:lnTo>
                  <a:lnTo>
                    <a:pt x="608" y="447"/>
                  </a:lnTo>
                  <a:lnTo>
                    <a:pt x="611" y="443"/>
                  </a:lnTo>
                  <a:lnTo>
                    <a:pt x="615" y="438"/>
                  </a:lnTo>
                  <a:lnTo>
                    <a:pt x="618" y="433"/>
                  </a:lnTo>
                  <a:lnTo>
                    <a:pt x="622" y="429"/>
                  </a:lnTo>
                  <a:lnTo>
                    <a:pt x="626" y="424"/>
                  </a:lnTo>
                  <a:lnTo>
                    <a:pt x="629" y="419"/>
                  </a:lnTo>
                  <a:lnTo>
                    <a:pt x="632" y="415"/>
                  </a:lnTo>
                  <a:lnTo>
                    <a:pt x="635" y="410"/>
                  </a:lnTo>
                  <a:lnTo>
                    <a:pt x="639" y="405"/>
                  </a:lnTo>
                  <a:lnTo>
                    <a:pt x="643" y="400"/>
                  </a:lnTo>
                  <a:lnTo>
                    <a:pt x="646" y="396"/>
                  </a:lnTo>
                  <a:lnTo>
                    <a:pt x="650" y="391"/>
                  </a:lnTo>
                  <a:lnTo>
                    <a:pt x="653" y="386"/>
                  </a:lnTo>
                  <a:lnTo>
                    <a:pt x="657" y="381"/>
                  </a:lnTo>
                  <a:lnTo>
                    <a:pt x="660" y="377"/>
                  </a:lnTo>
                  <a:lnTo>
                    <a:pt x="664" y="372"/>
                  </a:lnTo>
                  <a:lnTo>
                    <a:pt x="668" y="367"/>
                  </a:lnTo>
                  <a:lnTo>
                    <a:pt x="671" y="362"/>
                  </a:lnTo>
                  <a:lnTo>
                    <a:pt x="675" y="357"/>
                  </a:lnTo>
                  <a:lnTo>
                    <a:pt x="678" y="352"/>
                  </a:lnTo>
                  <a:lnTo>
                    <a:pt x="682" y="347"/>
                  </a:lnTo>
                  <a:lnTo>
                    <a:pt x="685" y="342"/>
                  </a:lnTo>
                  <a:lnTo>
                    <a:pt x="688" y="337"/>
                  </a:lnTo>
                  <a:lnTo>
                    <a:pt x="692" y="333"/>
                  </a:lnTo>
                  <a:lnTo>
                    <a:pt x="695" y="328"/>
                  </a:lnTo>
                  <a:lnTo>
                    <a:pt x="699" y="323"/>
                  </a:lnTo>
                  <a:lnTo>
                    <a:pt x="702" y="318"/>
                  </a:lnTo>
                  <a:lnTo>
                    <a:pt x="706" y="313"/>
                  </a:lnTo>
                  <a:lnTo>
                    <a:pt x="709" y="308"/>
                  </a:lnTo>
                  <a:lnTo>
                    <a:pt x="713" y="303"/>
                  </a:lnTo>
                  <a:lnTo>
                    <a:pt x="717" y="298"/>
                  </a:lnTo>
                  <a:lnTo>
                    <a:pt x="720" y="293"/>
                  </a:lnTo>
                  <a:lnTo>
                    <a:pt x="724" y="288"/>
                  </a:lnTo>
                  <a:lnTo>
                    <a:pt x="727" y="284"/>
                  </a:lnTo>
                  <a:lnTo>
                    <a:pt x="731" y="279"/>
                  </a:lnTo>
                  <a:lnTo>
                    <a:pt x="734" y="274"/>
                  </a:lnTo>
                  <a:lnTo>
                    <a:pt x="738" y="269"/>
                  </a:lnTo>
                  <a:lnTo>
                    <a:pt x="741" y="264"/>
                  </a:lnTo>
                  <a:lnTo>
                    <a:pt x="745" y="259"/>
                  </a:lnTo>
                  <a:lnTo>
                    <a:pt x="748" y="254"/>
                  </a:lnTo>
                  <a:lnTo>
                    <a:pt x="751" y="249"/>
                  </a:lnTo>
                  <a:lnTo>
                    <a:pt x="755" y="245"/>
                  </a:lnTo>
                  <a:lnTo>
                    <a:pt x="758" y="240"/>
                  </a:lnTo>
                  <a:lnTo>
                    <a:pt x="762" y="235"/>
                  </a:lnTo>
                  <a:lnTo>
                    <a:pt x="766" y="230"/>
                  </a:lnTo>
                  <a:lnTo>
                    <a:pt x="769" y="225"/>
                  </a:lnTo>
                  <a:lnTo>
                    <a:pt x="773" y="221"/>
                  </a:lnTo>
                  <a:lnTo>
                    <a:pt x="776" y="216"/>
                  </a:lnTo>
                  <a:lnTo>
                    <a:pt x="780" y="211"/>
                  </a:lnTo>
                  <a:lnTo>
                    <a:pt x="783" y="207"/>
                  </a:lnTo>
                  <a:lnTo>
                    <a:pt x="787" y="202"/>
                  </a:lnTo>
                  <a:lnTo>
                    <a:pt x="790" y="198"/>
                  </a:lnTo>
                  <a:lnTo>
                    <a:pt x="794" y="193"/>
                  </a:lnTo>
                  <a:lnTo>
                    <a:pt x="798" y="188"/>
                  </a:lnTo>
                  <a:lnTo>
                    <a:pt x="801" y="184"/>
                  </a:lnTo>
                  <a:lnTo>
                    <a:pt x="805" y="180"/>
                  </a:lnTo>
                  <a:lnTo>
                    <a:pt x="808" y="175"/>
                  </a:lnTo>
                  <a:lnTo>
                    <a:pt x="812" y="171"/>
                  </a:lnTo>
                  <a:lnTo>
                    <a:pt x="815" y="167"/>
                  </a:lnTo>
                  <a:lnTo>
                    <a:pt x="818" y="162"/>
                  </a:lnTo>
                  <a:lnTo>
                    <a:pt x="822" y="158"/>
                  </a:lnTo>
                  <a:lnTo>
                    <a:pt x="825" y="153"/>
                  </a:lnTo>
                  <a:lnTo>
                    <a:pt x="829" y="149"/>
                  </a:lnTo>
                  <a:lnTo>
                    <a:pt x="832" y="145"/>
                  </a:lnTo>
                  <a:lnTo>
                    <a:pt x="836" y="141"/>
                  </a:lnTo>
                  <a:lnTo>
                    <a:pt x="840" y="137"/>
                  </a:lnTo>
                  <a:lnTo>
                    <a:pt x="843" y="133"/>
                  </a:lnTo>
                  <a:lnTo>
                    <a:pt x="847" y="129"/>
                  </a:lnTo>
                  <a:lnTo>
                    <a:pt x="850" y="125"/>
                  </a:lnTo>
                  <a:lnTo>
                    <a:pt x="854" y="121"/>
                  </a:lnTo>
                  <a:lnTo>
                    <a:pt x="857" y="117"/>
                  </a:lnTo>
                  <a:lnTo>
                    <a:pt x="861" y="113"/>
                  </a:lnTo>
                  <a:lnTo>
                    <a:pt x="864" y="109"/>
                  </a:lnTo>
                  <a:lnTo>
                    <a:pt x="868" y="106"/>
                  </a:lnTo>
                  <a:lnTo>
                    <a:pt x="872" y="102"/>
                  </a:lnTo>
                  <a:lnTo>
                    <a:pt x="875" y="98"/>
                  </a:lnTo>
                  <a:lnTo>
                    <a:pt x="878" y="95"/>
                  </a:lnTo>
                  <a:lnTo>
                    <a:pt x="881" y="91"/>
                  </a:lnTo>
                  <a:lnTo>
                    <a:pt x="885" y="88"/>
                  </a:lnTo>
                  <a:lnTo>
                    <a:pt x="889" y="84"/>
                  </a:lnTo>
                  <a:lnTo>
                    <a:pt x="892" y="81"/>
                  </a:lnTo>
                  <a:lnTo>
                    <a:pt x="896" y="78"/>
                  </a:lnTo>
                  <a:lnTo>
                    <a:pt x="899" y="74"/>
                  </a:lnTo>
                  <a:lnTo>
                    <a:pt x="903" y="71"/>
                  </a:lnTo>
                  <a:lnTo>
                    <a:pt x="906" y="68"/>
                  </a:lnTo>
                  <a:lnTo>
                    <a:pt x="910" y="64"/>
                  </a:lnTo>
                  <a:lnTo>
                    <a:pt x="913" y="62"/>
                  </a:lnTo>
                  <a:lnTo>
                    <a:pt x="917" y="59"/>
                  </a:lnTo>
                  <a:lnTo>
                    <a:pt x="921" y="56"/>
                  </a:lnTo>
                  <a:lnTo>
                    <a:pt x="924" y="53"/>
                  </a:lnTo>
                  <a:lnTo>
                    <a:pt x="928" y="50"/>
                  </a:lnTo>
                  <a:lnTo>
                    <a:pt x="931" y="48"/>
                  </a:lnTo>
                  <a:lnTo>
                    <a:pt x="934" y="45"/>
                  </a:lnTo>
                  <a:lnTo>
                    <a:pt x="938" y="43"/>
                  </a:lnTo>
                  <a:lnTo>
                    <a:pt x="941" y="40"/>
                  </a:lnTo>
                  <a:lnTo>
                    <a:pt x="945" y="38"/>
                  </a:lnTo>
                  <a:lnTo>
                    <a:pt x="948" y="35"/>
                  </a:lnTo>
                  <a:lnTo>
                    <a:pt x="952" y="33"/>
                  </a:lnTo>
                  <a:lnTo>
                    <a:pt x="955" y="31"/>
                  </a:lnTo>
                  <a:lnTo>
                    <a:pt x="959" y="29"/>
                  </a:lnTo>
                  <a:lnTo>
                    <a:pt x="963" y="27"/>
                  </a:lnTo>
                  <a:lnTo>
                    <a:pt x="966" y="25"/>
                  </a:lnTo>
                  <a:lnTo>
                    <a:pt x="970" y="22"/>
                  </a:lnTo>
                  <a:lnTo>
                    <a:pt x="973" y="21"/>
                  </a:lnTo>
                  <a:lnTo>
                    <a:pt x="977" y="19"/>
                  </a:lnTo>
                  <a:lnTo>
                    <a:pt x="980" y="17"/>
                  </a:lnTo>
                  <a:lnTo>
                    <a:pt x="984" y="15"/>
                  </a:lnTo>
                  <a:lnTo>
                    <a:pt x="987" y="14"/>
                  </a:lnTo>
                  <a:lnTo>
                    <a:pt x="991" y="13"/>
                  </a:lnTo>
                  <a:lnTo>
                    <a:pt x="995" y="11"/>
                  </a:lnTo>
                  <a:lnTo>
                    <a:pt x="998" y="10"/>
                  </a:lnTo>
                  <a:lnTo>
                    <a:pt x="1001" y="8"/>
                  </a:lnTo>
                  <a:lnTo>
                    <a:pt x="1004" y="8"/>
                  </a:lnTo>
                  <a:lnTo>
                    <a:pt x="1008" y="6"/>
                  </a:lnTo>
                  <a:lnTo>
                    <a:pt x="1012" y="6"/>
                  </a:lnTo>
                  <a:lnTo>
                    <a:pt x="1015" y="4"/>
                  </a:lnTo>
                  <a:lnTo>
                    <a:pt x="1019" y="4"/>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4"/>
                  </a:lnTo>
                  <a:lnTo>
                    <a:pt x="1093" y="4"/>
                  </a:lnTo>
                  <a:lnTo>
                    <a:pt x="1096" y="6"/>
                  </a:lnTo>
                  <a:lnTo>
                    <a:pt x="1100" y="6"/>
                  </a:lnTo>
                  <a:lnTo>
                    <a:pt x="1103" y="8"/>
                  </a:lnTo>
                  <a:lnTo>
                    <a:pt x="1107" y="8"/>
                  </a:lnTo>
                  <a:lnTo>
                    <a:pt x="1110" y="10"/>
                  </a:lnTo>
                  <a:lnTo>
                    <a:pt x="1114" y="11"/>
                  </a:lnTo>
                  <a:lnTo>
                    <a:pt x="1118" y="13"/>
                  </a:lnTo>
                  <a:lnTo>
                    <a:pt x="1121" y="14"/>
                  </a:lnTo>
                  <a:lnTo>
                    <a:pt x="1124" y="15"/>
                  </a:lnTo>
                  <a:lnTo>
                    <a:pt x="1127" y="17"/>
                  </a:lnTo>
                  <a:lnTo>
                    <a:pt x="1131" y="19"/>
                  </a:lnTo>
                  <a:lnTo>
                    <a:pt x="1135" y="21"/>
                  </a:lnTo>
                  <a:lnTo>
                    <a:pt x="1138" y="22"/>
                  </a:lnTo>
                  <a:lnTo>
                    <a:pt x="1142" y="25"/>
                  </a:lnTo>
                  <a:lnTo>
                    <a:pt x="1145" y="27"/>
                  </a:lnTo>
                  <a:lnTo>
                    <a:pt x="1149" y="29"/>
                  </a:lnTo>
                  <a:lnTo>
                    <a:pt x="1152" y="31"/>
                  </a:lnTo>
                  <a:lnTo>
                    <a:pt x="1156" y="33"/>
                  </a:lnTo>
                  <a:lnTo>
                    <a:pt x="1159" y="35"/>
                  </a:lnTo>
                  <a:lnTo>
                    <a:pt x="1163" y="38"/>
                  </a:lnTo>
                  <a:lnTo>
                    <a:pt x="1167" y="40"/>
                  </a:lnTo>
                  <a:lnTo>
                    <a:pt x="1170" y="43"/>
                  </a:lnTo>
                  <a:lnTo>
                    <a:pt x="1174" y="45"/>
                  </a:lnTo>
                  <a:lnTo>
                    <a:pt x="1177" y="48"/>
                  </a:lnTo>
                  <a:lnTo>
                    <a:pt x="1181" y="50"/>
                  </a:lnTo>
                  <a:lnTo>
                    <a:pt x="1184" y="53"/>
                  </a:lnTo>
                  <a:lnTo>
                    <a:pt x="1187" y="56"/>
                  </a:lnTo>
                  <a:lnTo>
                    <a:pt x="1191" y="59"/>
                  </a:lnTo>
                  <a:lnTo>
                    <a:pt x="1194" y="62"/>
                  </a:lnTo>
                  <a:lnTo>
                    <a:pt x="1198" y="64"/>
                  </a:lnTo>
                  <a:lnTo>
                    <a:pt x="1201" y="68"/>
                  </a:lnTo>
                  <a:lnTo>
                    <a:pt x="1205" y="71"/>
                  </a:lnTo>
                  <a:lnTo>
                    <a:pt x="1208" y="74"/>
                  </a:lnTo>
                  <a:lnTo>
                    <a:pt x="1212" y="78"/>
                  </a:lnTo>
                  <a:lnTo>
                    <a:pt x="1216" y="81"/>
                  </a:lnTo>
                  <a:lnTo>
                    <a:pt x="1219" y="84"/>
                  </a:lnTo>
                  <a:lnTo>
                    <a:pt x="1223" y="88"/>
                  </a:lnTo>
                  <a:lnTo>
                    <a:pt x="1226" y="91"/>
                  </a:lnTo>
                  <a:lnTo>
                    <a:pt x="1230" y="95"/>
                  </a:lnTo>
                  <a:lnTo>
                    <a:pt x="1233" y="98"/>
                  </a:lnTo>
                  <a:lnTo>
                    <a:pt x="1237" y="102"/>
                  </a:lnTo>
                  <a:lnTo>
                    <a:pt x="1241" y="106"/>
                  </a:lnTo>
                  <a:lnTo>
                    <a:pt x="1244" y="109"/>
                  </a:lnTo>
                  <a:lnTo>
                    <a:pt x="1248" y="113"/>
                  </a:lnTo>
                  <a:lnTo>
                    <a:pt x="1251" y="117"/>
                  </a:lnTo>
                  <a:lnTo>
                    <a:pt x="1254" y="121"/>
                  </a:lnTo>
                  <a:lnTo>
                    <a:pt x="1257" y="125"/>
                  </a:lnTo>
                  <a:lnTo>
                    <a:pt x="1261" y="129"/>
                  </a:lnTo>
                  <a:lnTo>
                    <a:pt x="1265" y="133"/>
                  </a:lnTo>
                  <a:lnTo>
                    <a:pt x="1268" y="137"/>
                  </a:lnTo>
                  <a:lnTo>
                    <a:pt x="1272" y="141"/>
                  </a:lnTo>
                  <a:lnTo>
                    <a:pt x="1275" y="145"/>
                  </a:lnTo>
                  <a:lnTo>
                    <a:pt x="1279" y="149"/>
                  </a:lnTo>
                  <a:lnTo>
                    <a:pt x="1282" y="153"/>
                  </a:lnTo>
                  <a:lnTo>
                    <a:pt x="1286" y="158"/>
                  </a:lnTo>
                  <a:lnTo>
                    <a:pt x="1290" y="162"/>
                  </a:lnTo>
                  <a:lnTo>
                    <a:pt x="1293" y="167"/>
                  </a:lnTo>
                  <a:lnTo>
                    <a:pt x="1297" y="171"/>
                  </a:lnTo>
                  <a:lnTo>
                    <a:pt x="1300" y="175"/>
                  </a:lnTo>
                  <a:lnTo>
                    <a:pt x="1304" y="180"/>
                  </a:lnTo>
                  <a:lnTo>
                    <a:pt x="1307" y="184"/>
                  </a:lnTo>
                  <a:lnTo>
                    <a:pt x="1311" y="188"/>
                  </a:lnTo>
                  <a:lnTo>
                    <a:pt x="1314" y="193"/>
                  </a:lnTo>
                  <a:lnTo>
                    <a:pt x="1317" y="198"/>
                  </a:lnTo>
                  <a:lnTo>
                    <a:pt x="1321" y="202"/>
                  </a:lnTo>
                  <a:lnTo>
                    <a:pt x="1324" y="207"/>
                  </a:lnTo>
                  <a:lnTo>
                    <a:pt x="1328" y="211"/>
                  </a:lnTo>
                  <a:lnTo>
                    <a:pt x="1331" y="216"/>
                  </a:lnTo>
                  <a:lnTo>
                    <a:pt x="1335" y="221"/>
                  </a:lnTo>
                  <a:lnTo>
                    <a:pt x="1339" y="225"/>
                  </a:lnTo>
                  <a:lnTo>
                    <a:pt x="1342" y="230"/>
                  </a:lnTo>
                  <a:lnTo>
                    <a:pt x="1346" y="235"/>
                  </a:lnTo>
                  <a:lnTo>
                    <a:pt x="1349" y="240"/>
                  </a:lnTo>
                  <a:lnTo>
                    <a:pt x="1353" y="245"/>
                  </a:lnTo>
                  <a:lnTo>
                    <a:pt x="1356" y="249"/>
                  </a:lnTo>
                  <a:lnTo>
                    <a:pt x="1360" y="254"/>
                  </a:lnTo>
                  <a:lnTo>
                    <a:pt x="1364" y="259"/>
                  </a:lnTo>
                  <a:lnTo>
                    <a:pt x="1367" y="264"/>
                  </a:lnTo>
                  <a:lnTo>
                    <a:pt x="1370" y="269"/>
                  </a:lnTo>
                  <a:lnTo>
                    <a:pt x="1373" y="274"/>
                  </a:lnTo>
                  <a:lnTo>
                    <a:pt x="1377" y="279"/>
                  </a:lnTo>
                  <a:lnTo>
                    <a:pt x="1380" y="284"/>
                  </a:lnTo>
                  <a:lnTo>
                    <a:pt x="1384" y="288"/>
                  </a:lnTo>
                  <a:lnTo>
                    <a:pt x="1388" y="293"/>
                  </a:lnTo>
                  <a:lnTo>
                    <a:pt x="1391" y="298"/>
                  </a:lnTo>
                  <a:lnTo>
                    <a:pt x="1395" y="303"/>
                  </a:lnTo>
                  <a:lnTo>
                    <a:pt x="1398" y="308"/>
                  </a:lnTo>
                  <a:lnTo>
                    <a:pt x="1402" y="313"/>
                  </a:lnTo>
                  <a:lnTo>
                    <a:pt x="1405" y="318"/>
                  </a:lnTo>
                  <a:lnTo>
                    <a:pt x="1409" y="323"/>
                  </a:lnTo>
                  <a:lnTo>
                    <a:pt x="1413" y="328"/>
                  </a:lnTo>
                  <a:lnTo>
                    <a:pt x="1416" y="333"/>
                  </a:lnTo>
                  <a:lnTo>
                    <a:pt x="1420" y="337"/>
                  </a:lnTo>
                  <a:lnTo>
                    <a:pt x="1423" y="342"/>
                  </a:lnTo>
                  <a:lnTo>
                    <a:pt x="1427" y="347"/>
                  </a:lnTo>
                  <a:lnTo>
                    <a:pt x="1430" y="352"/>
                  </a:lnTo>
                  <a:lnTo>
                    <a:pt x="1434" y="357"/>
                  </a:lnTo>
                  <a:lnTo>
                    <a:pt x="1437" y="362"/>
                  </a:lnTo>
                  <a:lnTo>
                    <a:pt x="1440" y="367"/>
                  </a:lnTo>
                  <a:lnTo>
                    <a:pt x="1444" y="372"/>
                  </a:lnTo>
                  <a:lnTo>
                    <a:pt x="1447" y="377"/>
                  </a:lnTo>
                  <a:lnTo>
                    <a:pt x="1451" y="381"/>
                  </a:lnTo>
                  <a:lnTo>
                    <a:pt x="1454" y="386"/>
                  </a:lnTo>
                  <a:lnTo>
                    <a:pt x="1458" y="391"/>
                  </a:lnTo>
                  <a:lnTo>
                    <a:pt x="1462" y="396"/>
                  </a:lnTo>
                  <a:lnTo>
                    <a:pt x="1465" y="400"/>
                  </a:lnTo>
                  <a:lnTo>
                    <a:pt x="1469" y="405"/>
                  </a:lnTo>
                  <a:lnTo>
                    <a:pt x="1472" y="410"/>
                  </a:lnTo>
                  <a:lnTo>
                    <a:pt x="1476" y="415"/>
                  </a:lnTo>
                  <a:lnTo>
                    <a:pt x="1479" y="419"/>
                  </a:lnTo>
                  <a:lnTo>
                    <a:pt x="1483" y="424"/>
                  </a:lnTo>
                  <a:lnTo>
                    <a:pt x="1487" y="429"/>
                  </a:lnTo>
                  <a:lnTo>
                    <a:pt x="1490" y="433"/>
                  </a:lnTo>
                  <a:lnTo>
                    <a:pt x="1494" y="438"/>
                  </a:lnTo>
                  <a:lnTo>
                    <a:pt x="1497" y="443"/>
                  </a:lnTo>
                  <a:lnTo>
                    <a:pt x="1501" y="447"/>
                  </a:lnTo>
                  <a:lnTo>
                    <a:pt x="1503" y="452"/>
                  </a:lnTo>
                  <a:lnTo>
                    <a:pt x="1507" y="457"/>
                  </a:lnTo>
                  <a:lnTo>
                    <a:pt x="1511" y="461"/>
                  </a:lnTo>
                  <a:lnTo>
                    <a:pt x="1514" y="466"/>
                  </a:lnTo>
                  <a:lnTo>
                    <a:pt x="1518" y="470"/>
                  </a:lnTo>
                  <a:lnTo>
                    <a:pt x="1521" y="475"/>
                  </a:lnTo>
                  <a:lnTo>
                    <a:pt x="1525" y="479"/>
                  </a:lnTo>
                  <a:lnTo>
                    <a:pt x="1528" y="483"/>
                  </a:lnTo>
                  <a:lnTo>
                    <a:pt x="1532" y="487"/>
                  </a:lnTo>
                  <a:lnTo>
                    <a:pt x="1536" y="492"/>
                  </a:lnTo>
                  <a:lnTo>
                    <a:pt x="1539" y="496"/>
                  </a:lnTo>
                  <a:lnTo>
                    <a:pt x="1543" y="501"/>
                  </a:lnTo>
                  <a:lnTo>
                    <a:pt x="1546" y="505"/>
                  </a:lnTo>
                  <a:lnTo>
                    <a:pt x="1550" y="509"/>
                  </a:lnTo>
                  <a:lnTo>
                    <a:pt x="1553" y="513"/>
                  </a:lnTo>
                  <a:lnTo>
                    <a:pt x="1557" y="517"/>
                  </a:lnTo>
                  <a:lnTo>
                    <a:pt x="1560" y="522"/>
                  </a:lnTo>
                  <a:lnTo>
                    <a:pt x="1563" y="526"/>
                  </a:lnTo>
                  <a:lnTo>
                    <a:pt x="1567" y="529"/>
                  </a:lnTo>
                  <a:lnTo>
                    <a:pt x="1570" y="534"/>
                  </a:lnTo>
                  <a:lnTo>
                    <a:pt x="1574" y="538"/>
                  </a:lnTo>
                  <a:lnTo>
                    <a:pt x="1577" y="542"/>
                  </a:lnTo>
                  <a:lnTo>
                    <a:pt x="1581" y="545"/>
                  </a:lnTo>
                  <a:lnTo>
                    <a:pt x="1585" y="550"/>
                  </a:lnTo>
                  <a:lnTo>
                    <a:pt x="1588" y="554"/>
                  </a:lnTo>
                  <a:lnTo>
                    <a:pt x="1592" y="557"/>
                  </a:lnTo>
                  <a:lnTo>
                    <a:pt x="1595" y="561"/>
                  </a:lnTo>
                  <a:lnTo>
                    <a:pt x="1599" y="565"/>
                  </a:lnTo>
                  <a:lnTo>
                    <a:pt x="1602" y="569"/>
                  </a:lnTo>
                  <a:lnTo>
                    <a:pt x="1606" y="572"/>
                  </a:lnTo>
                  <a:lnTo>
                    <a:pt x="1610" y="576"/>
                  </a:lnTo>
                  <a:lnTo>
                    <a:pt x="1613" y="580"/>
                  </a:lnTo>
                  <a:lnTo>
                    <a:pt x="1617" y="583"/>
                  </a:lnTo>
                  <a:lnTo>
                    <a:pt x="1619" y="587"/>
                  </a:lnTo>
                  <a:lnTo>
                    <a:pt x="1623" y="590"/>
                  </a:lnTo>
                  <a:lnTo>
                    <a:pt x="1626" y="594"/>
                  </a:lnTo>
                  <a:lnTo>
                    <a:pt x="1630" y="598"/>
                  </a:lnTo>
                  <a:lnTo>
                    <a:pt x="1634" y="601"/>
                  </a:lnTo>
                  <a:lnTo>
                    <a:pt x="1637" y="604"/>
                  </a:lnTo>
                  <a:lnTo>
                    <a:pt x="1641" y="608"/>
                  </a:lnTo>
                  <a:lnTo>
                    <a:pt x="1644" y="611"/>
                  </a:lnTo>
                  <a:lnTo>
                    <a:pt x="1648" y="614"/>
                  </a:lnTo>
                  <a:lnTo>
                    <a:pt x="1651" y="618"/>
                  </a:lnTo>
                  <a:lnTo>
                    <a:pt x="1655" y="621"/>
                  </a:lnTo>
                  <a:lnTo>
                    <a:pt x="1659" y="624"/>
                  </a:lnTo>
                  <a:lnTo>
                    <a:pt x="1662" y="627"/>
                  </a:lnTo>
                  <a:lnTo>
                    <a:pt x="1666" y="630"/>
                  </a:lnTo>
                  <a:lnTo>
                    <a:pt x="1669" y="634"/>
                  </a:lnTo>
                  <a:lnTo>
                    <a:pt x="1673" y="636"/>
                  </a:lnTo>
                  <a:lnTo>
                    <a:pt x="1676" y="639"/>
                  </a:lnTo>
                  <a:lnTo>
                    <a:pt x="1680" y="643"/>
                  </a:lnTo>
                  <a:lnTo>
                    <a:pt x="1683" y="646"/>
                  </a:lnTo>
                  <a:lnTo>
                    <a:pt x="1687" y="648"/>
                  </a:lnTo>
                  <a:lnTo>
                    <a:pt x="1691" y="651"/>
                  </a:lnTo>
                  <a:lnTo>
                    <a:pt x="1693" y="654"/>
                  </a:lnTo>
                  <a:lnTo>
                    <a:pt x="1697" y="657"/>
                  </a:lnTo>
                  <a:lnTo>
                    <a:pt x="1700" y="660"/>
                  </a:lnTo>
                  <a:lnTo>
                    <a:pt x="1704" y="662"/>
                  </a:lnTo>
                  <a:lnTo>
                    <a:pt x="1708" y="664"/>
                  </a:lnTo>
                  <a:lnTo>
                    <a:pt x="1711" y="667"/>
                  </a:lnTo>
                  <a:lnTo>
                    <a:pt x="1715" y="670"/>
                  </a:lnTo>
                  <a:lnTo>
                    <a:pt x="1718" y="673"/>
                  </a:lnTo>
                  <a:lnTo>
                    <a:pt x="1722" y="675"/>
                  </a:lnTo>
                  <a:lnTo>
                    <a:pt x="1725" y="678"/>
                  </a:lnTo>
                  <a:lnTo>
                    <a:pt x="1729" y="681"/>
                  </a:lnTo>
                  <a:lnTo>
                    <a:pt x="1733" y="683"/>
                  </a:lnTo>
                  <a:lnTo>
                    <a:pt x="1736" y="685"/>
                  </a:lnTo>
                  <a:lnTo>
                    <a:pt x="1740" y="688"/>
                  </a:lnTo>
                  <a:lnTo>
                    <a:pt x="1743" y="690"/>
                  </a:lnTo>
                  <a:lnTo>
                    <a:pt x="1747" y="692"/>
                  </a:lnTo>
                  <a:lnTo>
                    <a:pt x="1749" y="695"/>
                  </a:lnTo>
                  <a:lnTo>
                    <a:pt x="1753" y="697"/>
                  </a:lnTo>
                  <a:lnTo>
                    <a:pt x="1753" y="808"/>
                  </a:lnTo>
                  <a:lnTo>
                    <a:pt x="1749" y="808"/>
                  </a:lnTo>
                  <a:lnTo>
                    <a:pt x="1747" y="808"/>
                  </a:lnTo>
                  <a:lnTo>
                    <a:pt x="1743" y="808"/>
                  </a:lnTo>
                  <a:lnTo>
                    <a:pt x="1740" y="808"/>
                  </a:lnTo>
                  <a:lnTo>
                    <a:pt x="1736" y="808"/>
                  </a:lnTo>
                  <a:lnTo>
                    <a:pt x="1733" y="808"/>
                  </a:lnTo>
                  <a:lnTo>
                    <a:pt x="1729" y="808"/>
                  </a:lnTo>
                  <a:lnTo>
                    <a:pt x="1725" y="808"/>
                  </a:lnTo>
                  <a:lnTo>
                    <a:pt x="1722" y="808"/>
                  </a:lnTo>
                  <a:lnTo>
                    <a:pt x="1718" y="808"/>
                  </a:lnTo>
                  <a:lnTo>
                    <a:pt x="1715" y="808"/>
                  </a:lnTo>
                  <a:lnTo>
                    <a:pt x="1711" y="808"/>
                  </a:lnTo>
                  <a:lnTo>
                    <a:pt x="1708" y="808"/>
                  </a:lnTo>
                  <a:lnTo>
                    <a:pt x="1704" y="808"/>
                  </a:lnTo>
                  <a:lnTo>
                    <a:pt x="1700" y="808"/>
                  </a:lnTo>
                  <a:lnTo>
                    <a:pt x="1697" y="808"/>
                  </a:lnTo>
                  <a:lnTo>
                    <a:pt x="1693" y="808"/>
                  </a:lnTo>
                  <a:lnTo>
                    <a:pt x="1691" y="808"/>
                  </a:lnTo>
                  <a:lnTo>
                    <a:pt x="1687" y="808"/>
                  </a:lnTo>
                  <a:lnTo>
                    <a:pt x="1683" y="808"/>
                  </a:lnTo>
                  <a:lnTo>
                    <a:pt x="1680" y="808"/>
                  </a:lnTo>
                  <a:lnTo>
                    <a:pt x="1676" y="808"/>
                  </a:lnTo>
                  <a:lnTo>
                    <a:pt x="1673" y="808"/>
                  </a:lnTo>
                  <a:lnTo>
                    <a:pt x="1669" y="808"/>
                  </a:lnTo>
                  <a:lnTo>
                    <a:pt x="1666" y="808"/>
                  </a:lnTo>
                  <a:lnTo>
                    <a:pt x="1662" y="808"/>
                  </a:lnTo>
                  <a:lnTo>
                    <a:pt x="1659" y="808"/>
                  </a:lnTo>
                  <a:lnTo>
                    <a:pt x="1655" y="808"/>
                  </a:lnTo>
                  <a:lnTo>
                    <a:pt x="1651" y="808"/>
                  </a:lnTo>
                  <a:lnTo>
                    <a:pt x="1648" y="808"/>
                  </a:lnTo>
                  <a:lnTo>
                    <a:pt x="1644" y="808"/>
                  </a:lnTo>
                  <a:lnTo>
                    <a:pt x="1641" y="808"/>
                  </a:lnTo>
                  <a:lnTo>
                    <a:pt x="1637" y="808"/>
                  </a:lnTo>
                  <a:lnTo>
                    <a:pt x="1634" y="808"/>
                  </a:lnTo>
                  <a:lnTo>
                    <a:pt x="1630" y="808"/>
                  </a:lnTo>
                  <a:lnTo>
                    <a:pt x="1626" y="808"/>
                  </a:lnTo>
                  <a:lnTo>
                    <a:pt x="1623" y="808"/>
                  </a:lnTo>
                  <a:lnTo>
                    <a:pt x="1619" y="808"/>
                  </a:lnTo>
                  <a:lnTo>
                    <a:pt x="1617" y="808"/>
                  </a:lnTo>
                  <a:lnTo>
                    <a:pt x="1613" y="808"/>
                  </a:lnTo>
                  <a:lnTo>
                    <a:pt x="1610" y="808"/>
                  </a:lnTo>
                  <a:lnTo>
                    <a:pt x="1606" y="808"/>
                  </a:lnTo>
                  <a:lnTo>
                    <a:pt x="1602" y="808"/>
                  </a:lnTo>
                  <a:lnTo>
                    <a:pt x="1599" y="808"/>
                  </a:lnTo>
                  <a:lnTo>
                    <a:pt x="1595" y="808"/>
                  </a:lnTo>
                  <a:lnTo>
                    <a:pt x="1592" y="808"/>
                  </a:lnTo>
                  <a:lnTo>
                    <a:pt x="1588" y="808"/>
                  </a:lnTo>
                  <a:lnTo>
                    <a:pt x="1585" y="808"/>
                  </a:lnTo>
                  <a:lnTo>
                    <a:pt x="1581" y="808"/>
                  </a:lnTo>
                  <a:lnTo>
                    <a:pt x="1577" y="808"/>
                  </a:lnTo>
                  <a:lnTo>
                    <a:pt x="1574" y="808"/>
                  </a:lnTo>
                  <a:lnTo>
                    <a:pt x="1570" y="808"/>
                  </a:lnTo>
                  <a:lnTo>
                    <a:pt x="1567" y="808"/>
                  </a:lnTo>
                  <a:lnTo>
                    <a:pt x="1563" y="808"/>
                  </a:lnTo>
                  <a:lnTo>
                    <a:pt x="1560" y="808"/>
                  </a:lnTo>
                  <a:lnTo>
                    <a:pt x="1557" y="808"/>
                  </a:lnTo>
                  <a:lnTo>
                    <a:pt x="1553" y="808"/>
                  </a:lnTo>
                  <a:lnTo>
                    <a:pt x="1550" y="808"/>
                  </a:lnTo>
                  <a:lnTo>
                    <a:pt x="1546" y="808"/>
                  </a:lnTo>
                  <a:lnTo>
                    <a:pt x="1543" y="808"/>
                  </a:lnTo>
                  <a:lnTo>
                    <a:pt x="1539" y="808"/>
                  </a:lnTo>
                  <a:lnTo>
                    <a:pt x="1536" y="808"/>
                  </a:lnTo>
                  <a:lnTo>
                    <a:pt x="1532" y="808"/>
                  </a:lnTo>
                  <a:lnTo>
                    <a:pt x="1528" y="808"/>
                  </a:lnTo>
                  <a:lnTo>
                    <a:pt x="1525" y="808"/>
                  </a:lnTo>
                  <a:lnTo>
                    <a:pt x="1521" y="808"/>
                  </a:lnTo>
                  <a:lnTo>
                    <a:pt x="1518" y="808"/>
                  </a:lnTo>
                  <a:lnTo>
                    <a:pt x="1514" y="808"/>
                  </a:lnTo>
                  <a:lnTo>
                    <a:pt x="1511" y="808"/>
                  </a:lnTo>
                  <a:lnTo>
                    <a:pt x="1507" y="808"/>
                  </a:lnTo>
                  <a:lnTo>
                    <a:pt x="1503" y="808"/>
                  </a:lnTo>
                  <a:lnTo>
                    <a:pt x="1501" y="808"/>
                  </a:lnTo>
                  <a:lnTo>
                    <a:pt x="1497" y="808"/>
                  </a:lnTo>
                  <a:lnTo>
                    <a:pt x="1494" y="808"/>
                  </a:lnTo>
                  <a:lnTo>
                    <a:pt x="1490" y="808"/>
                  </a:lnTo>
                  <a:lnTo>
                    <a:pt x="1487" y="808"/>
                  </a:lnTo>
                  <a:lnTo>
                    <a:pt x="1483" y="808"/>
                  </a:lnTo>
                  <a:lnTo>
                    <a:pt x="1479" y="808"/>
                  </a:lnTo>
                  <a:lnTo>
                    <a:pt x="1476" y="808"/>
                  </a:lnTo>
                  <a:lnTo>
                    <a:pt x="1472" y="808"/>
                  </a:lnTo>
                  <a:lnTo>
                    <a:pt x="1469" y="808"/>
                  </a:lnTo>
                  <a:lnTo>
                    <a:pt x="1465" y="808"/>
                  </a:lnTo>
                  <a:lnTo>
                    <a:pt x="1462" y="808"/>
                  </a:lnTo>
                  <a:lnTo>
                    <a:pt x="1458" y="808"/>
                  </a:lnTo>
                  <a:lnTo>
                    <a:pt x="1454" y="808"/>
                  </a:lnTo>
                  <a:lnTo>
                    <a:pt x="1451" y="808"/>
                  </a:lnTo>
                  <a:lnTo>
                    <a:pt x="1447" y="808"/>
                  </a:lnTo>
                  <a:lnTo>
                    <a:pt x="1444" y="808"/>
                  </a:lnTo>
                  <a:lnTo>
                    <a:pt x="1440" y="808"/>
                  </a:lnTo>
                  <a:lnTo>
                    <a:pt x="1437" y="808"/>
                  </a:lnTo>
                  <a:lnTo>
                    <a:pt x="1434" y="808"/>
                  </a:lnTo>
                  <a:lnTo>
                    <a:pt x="1430" y="808"/>
                  </a:lnTo>
                  <a:lnTo>
                    <a:pt x="1427" y="808"/>
                  </a:lnTo>
                  <a:lnTo>
                    <a:pt x="1423" y="808"/>
                  </a:lnTo>
                  <a:lnTo>
                    <a:pt x="1420" y="808"/>
                  </a:lnTo>
                  <a:lnTo>
                    <a:pt x="1416" y="808"/>
                  </a:lnTo>
                  <a:lnTo>
                    <a:pt x="1413" y="808"/>
                  </a:lnTo>
                  <a:lnTo>
                    <a:pt x="1409" y="808"/>
                  </a:lnTo>
                  <a:lnTo>
                    <a:pt x="1405" y="808"/>
                  </a:lnTo>
                  <a:lnTo>
                    <a:pt x="1402" y="808"/>
                  </a:lnTo>
                  <a:lnTo>
                    <a:pt x="1398" y="808"/>
                  </a:lnTo>
                  <a:lnTo>
                    <a:pt x="1395" y="808"/>
                  </a:lnTo>
                  <a:lnTo>
                    <a:pt x="1391" y="808"/>
                  </a:lnTo>
                  <a:lnTo>
                    <a:pt x="1388" y="808"/>
                  </a:lnTo>
                  <a:lnTo>
                    <a:pt x="1384" y="808"/>
                  </a:lnTo>
                  <a:lnTo>
                    <a:pt x="1380" y="808"/>
                  </a:lnTo>
                  <a:lnTo>
                    <a:pt x="1377" y="808"/>
                  </a:lnTo>
                  <a:lnTo>
                    <a:pt x="1373" y="808"/>
                  </a:lnTo>
                  <a:lnTo>
                    <a:pt x="1370" y="808"/>
                  </a:lnTo>
                  <a:lnTo>
                    <a:pt x="1367" y="808"/>
                  </a:lnTo>
                  <a:lnTo>
                    <a:pt x="1364" y="808"/>
                  </a:lnTo>
                  <a:lnTo>
                    <a:pt x="1360" y="808"/>
                  </a:lnTo>
                  <a:lnTo>
                    <a:pt x="1356" y="808"/>
                  </a:lnTo>
                  <a:lnTo>
                    <a:pt x="1353" y="808"/>
                  </a:lnTo>
                  <a:lnTo>
                    <a:pt x="1349" y="808"/>
                  </a:lnTo>
                  <a:lnTo>
                    <a:pt x="1346" y="808"/>
                  </a:lnTo>
                  <a:lnTo>
                    <a:pt x="1342" y="808"/>
                  </a:lnTo>
                  <a:lnTo>
                    <a:pt x="1339" y="808"/>
                  </a:lnTo>
                  <a:lnTo>
                    <a:pt x="1335" y="808"/>
                  </a:lnTo>
                  <a:lnTo>
                    <a:pt x="1331" y="808"/>
                  </a:lnTo>
                  <a:lnTo>
                    <a:pt x="1328" y="808"/>
                  </a:lnTo>
                  <a:lnTo>
                    <a:pt x="1324" y="808"/>
                  </a:lnTo>
                  <a:lnTo>
                    <a:pt x="1321" y="808"/>
                  </a:lnTo>
                  <a:lnTo>
                    <a:pt x="1317" y="808"/>
                  </a:lnTo>
                  <a:lnTo>
                    <a:pt x="1314" y="808"/>
                  </a:lnTo>
                  <a:lnTo>
                    <a:pt x="1311" y="808"/>
                  </a:lnTo>
                  <a:lnTo>
                    <a:pt x="1307" y="808"/>
                  </a:lnTo>
                  <a:lnTo>
                    <a:pt x="1304" y="808"/>
                  </a:lnTo>
                  <a:lnTo>
                    <a:pt x="1300" y="808"/>
                  </a:lnTo>
                  <a:lnTo>
                    <a:pt x="1297" y="808"/>
                  </a:lnTo>
                  <a:lnTo>
                    <a:pt x="1293" y="808"/>
                  </a:lnTo>
                  <a:lnTo>
                    <a:pt x="1290" y="808"/>
                  </a:lnTo>
                  <a:lnTo>
                    <a:pt x="1286" y="808"/>
                  </a:lnTo>
                  <a:lnTo>
                    <a:pt x="1282" y="808"/>
                  </a:lnTo>
                  <a:lnTo>
                    <a:pt x="1279" y="808"/>
                  </a:lnTo>
                  <a:lnTo>
                    <a:pt x="1275" y="808"/>
                  </a:lnTo>
                  <a:lnTo>
                    <a:pt x="1272" y="808"/>
                  </a:lnTo>
                  <a:lnTo>
                    <a:pt x="1268" y="808"/>
                  </a:lnTo>
                  <a:lnTo>
                    <a:pt x="1265" y="808"/>
                  </a:lnTo>
                  <a:lnTo>
                    <a:pt x="1261" y="808"/>
                  </a:lnTo>
                  <a:lnTo>
                    <a:pt x="1257" y="808"/>
                  </a:lnTo>
                  <a:lnTo>
                    <a:pt x="1254" y="808"/>
                  </a:lnTo>
                  <a:lnTo>
                    <a:pt x="1251" y="808"/>
                  </a:lnTo>
                  <a:lnTo>
                    <a:pt x="1248" y="808"/>
                  </a:lnTo>
                  <a:lnTo>
                    <a:pt x="1244" y="808"/>
                  </a:lnTo>
                  <a:lnTo>
                    <a:pt x="1241" y="808"/>
                  </a:lnTo>
                  <a:lnTo>
                    <a:pt x="1237" y="808"/>
                  </a:lnTo>
                  <a:lnTo>
                    <a:pt x="1233" y="808"/>
                  </a:lnTo>
                  <a:lnTo>
                    <a:pt x="1230" y="808"/>
                  </a:lnTo>
                  <a:lnTo>
                    <a:pt x="1226" y="808"/>
                  </a:lnTo>
                  <a:lnTo>
                    <a:pt x="1223" y="808"/>
                  </a:lnTo>
                  <a:lnTo>
                    <a:pt x="1219" y="808"/>
                  </a:lnTo>
                  <a:lnTo>
                    <a:pt x="1216" y="808"/>
                  </a:lnTo>
                  <a:lnTo>
                    <a:pt x="1212" y="808"/>
                  </a:lnTo>
                  <a:lnTo>
                    <a:pt x="1208" y="808"/>
                  </a:lnTo>
                  <a:lnTo>
                    <a:pt x="1205" y="808"/>
                  </a:lnTo>
                  <a:lnTo>
                    <a:pt x="1201" y="808"/>
                  </a:lnTo>
                  <a:lnTo>
                    <a:pt x="1198" y="808"/>
                  </a:lnTo>
                  <a:lnTo>
                    <a:pt x="1194" y="808"/>
                  </a:lnTo>
                  <a:lnTo>
                    <a:pt x="1191" y="808"/>
                  </a:lnTo>
                  <a:lnTo>
                    <a:pt x="1187" y="808"/>
                  </a:lnTo>
                  <a:lnTo>
                    <a:pt x="1184" y="808"/>
                  </a:lnTo>
                  <a:lnTo>
                    <a:pt x="1181" y="808"/>
                  </a:lnTo>
                  <a:lnTo>
                    <a:pt x="1177" y="808"/>
                  </a:lnTo>
                  <a:lnTo>
                    <a:pt x="1174" y="808"/>
                  </a:lnTo>
                  <a:lnTo>
                    <a:pt x="1170" y="808"/>
                  </a:lnTo>
                  <a:lnTo>
                    <a:pt x="1167" y="808"/>
                  </a:lnTo>
                  <a:lnTo>
                    <a:pt x="1163" y="808"/>
                  </a:lnTo>
                  <a:lnTo>
                    <a:pt x="1159" y="808"/>
                  </a:lnTo>
                  <a:lnTo>
                    <a:pt x="1156" y="808"/>
                  </a:lnTo>
                  <a:lnTo>
                    <a:pt x="1152" y="808"/>
                  </a:lnTo>
                  <a:lnTo>
                    <a:pt x="1149" y="808"/>
                  </a:lnTo>
                  <a:lnTo>
                    <a:pt x="1145" y="808"/>
                  </a:lnTo>
                  <a:lnTo>
                    <a:pt x="1142" y="808"/>
                  </a:lnTo>
                  <a:lnTo>
                    <a:pt x="1138" y="808"/>
                  </a:lnTo>
                  <a:lnTo>
                    <a:pt x="1135" y="808"/>
                  </a:lnTo>
                  <a:lnTo>
                    <a:pt x="1131" y="808"/>
                  </a:lnTo>
                  <a:lnTo>
                    <a:pt x="1127" y="808"/>
                  </a:lnTo>
                  <a:lnTo>
                    <a:pt x="1124" y="808"/>
                  </a:lnTo>
                  <a:lnTo>
                    <a:pt x="1121" y="808"/>
                  </a:lnTo>
                  <a:lnTo>
                    <a:pt x="1118" y="808"/>
                  </a:lnTo>
                  <a:lnTo>
                    <a:pt x="1114" y="808"/>
                  </a:lnTo>
                  <a:lnTo>
                    <a:pt x="1110" y="808"/>
                  </a:lnTo>
                  <a:lnTo>
                    <a:pt x="1107" y="808"/>
                  </a:lnTo>
                  <a:lnTo>
                    <a:pt x="1103" y="808"/>
                  </a:lnTo>
                  <a:lnTo>
                    <a:pt x="1100" y="808"/>
                  </a:lnTo>
                  <a:lnTo>
                    <a:pt x="1096" y="808"/>
                  </a:lnTo>
                  <a:lnTo>
                    <a:pt x="1093" y="808"/>
                  </a:lnTo>
                  <a:lnTo>
                    <a:pt x="1089" y="808"/>
                  </a:lnTo>
                  <a:lnTo>
                    <a:pt x="1085" y="808"/>
                  </a:lnTo>
                  <a:lnTo>
                    <a:pt x="1082" y="808"/>
                  </a:lnTo>
                  <a:lnTo>
                    <a:pt x="1078" y="808"/>
                  </a:lnTo>
                  <a:lnTo>
                    <a:pt x="1075" y="808"/>
                  </a:lnTo>
                  <a:lnTo>
                    <a:pt x="1071" y="808"/>
                  </a:lnTo>
                  <a:lnTo>
                    <a:pt x="1068" y="808"/>
                  </a:lnTo>
                  <a:lnTo>
                    <a:pt x="1065" y="808"/>
                  </a:lnTo>
                  <a:lnTo>
                    <a:pt x="1061" y="808"/>
                  </a:lnTo>
                  <a:lnTo>
                    <a:pt x="1058" y="808"/>
                  </a:lnTo>
                  <a:lnTo>
                    <a:pt x="1054" y="808"/>
                  </a:lnTo>
                  <a:lnTo>
                    <a:pt x="1051" y="808"/>
                  </a:lnTo>
                  <a:lnTo>
                    <a:pt x="1047" y="808"/>
                  </a:lnTo>
                  <a:lnTo>
                    <a:pt x="1044" y="808"/>
                  </a:lnTo>
                  <a:lnTo>
                    <a:pt x="1040" y="808"/>
                  </a:lnTo>
                  <a:lnTo>
                    <a:pt x="1036" y="808"/>
                  </a:lnTo>
                  <a:lnTo>
                    <a:pt x="1033" y="808"/>
                  </a:lnTo>
                  <a:lnTo>
                    <a:pt x="1029" y="808"/>
                  </a:lnTo>
                  <a:lnTo>
                    <a:pt x="1026" y="808"/>
                  </a:lnTo>
                  <a:lnTo>
                    <a:pt x="1022" y="808"/>
                  </a:lnTo>
                  <a:lnTo>
                    <a:pt x="1019" y="808"/>
                  </a:lnTo>
                  <a:lnTo>
                    <a:pt x="1015" y="808"/>
                  </a:lnTo>
                  <a:lnTo>
                    <a:pt x="1012" y="808"/>
                  </a:lnTo>
                  <a:lnTo>
                    <a:pt x="1008" y="808"/>
                  </a:lnTo>
                  <a:lnTo>
                    <a:pt x="1004" y="808"/>
                  </a:lnTo>
                  <a:lnTo>
                    <a:pt x="1001" y="808"/>
                  </a:lnTo>
                  <a:lnTo>
                    <a:pt x="998" y="808"/>
                  </a:lnTo>
                  <a:lnTo>
                    <a:pt x="995" y="808"/>
                  </a:lnTo>
                  <a:lnTo>
                    <a:pt x="991" y="808"/>
                  </a:lnTo>
                  <a:lnTo>
                    <a:pt x="987" y="808"/>
                  </a:lnTo>
                  <a:lnTo>
                    <a:pt x="984" y="808"/>
                  </a:lnTo>
                  <a:lnTo>
                    <a:pt x="980" y="808"/>
                  </a:lnTo>
                  <a:lnTo>
                    <a:pt x="977" y="808"/>
                  </a:lnTo>
                  <a:lnTo>
                    <a:pt x="973" y="808"/>
                  </a:lnTo>
                  <a:lnTo>
                    <a:pt x="970" y="808"/>
                  </a:lnTo>
                  <a:lnTo>
                    <a:pt x="966" y="808"/>
                  </a:lnTo>
                  <a:lnTo>
                    <a:pt x="963" y="808"/>
                  </a:lnTo>
                  <a:lnTo>
                    <a:pt x="959" y="808"/>
                  </a:lnTo>
                  <a:lnTo>
                    <a:pt x="955" y="808"/>
                  </a:lnTo>
                  <a:lnTo>
                    <a:pt x="952" y="808"/>
                  </a:lnTo>
                  <a:lnTo>
                    <a:pt x="948" y="808"/>
                  </a:lnTo>
                  <a:lnTo>
                    <a:pt x="945" y="808"/>
                  </a:lnTo>
                  <a:lnTo>
                    <a:pt x="941" y="808"/>
                  </a:lnTo>
                  <a:lnTo>
                    <a:pt x="938" y="808"/>
                  </a:lnTo>
                  <a:lnTo>
                    <a:pt x="934" y="808"/>
                  </a:lnTo>
                  <a:lnTo>
                    <a:pt x="931" y="808"/>
                  </a:lnTo>
                  <a:lnTo>
                    <a:pt x="928" y="808"/>
                  </a:lnTo>
                  <a:lnTo>
                    <a:pt x="924" y="808"/>
                  </a:lnTo>
                  <a:lnTo>
                    <a:pt x="921" y="808"/>
                  </a:lnTo>
                  <a:lnTo>
                    <a:pt x="917" y="808"/>
                  </a:lnTo>
                  <a:lnTo>
                    <a:pt x="913" y="808"/>
                  </a:lnTo>
                  <a:lnTo>
                    <a:pt x="910" y="808"/>
                  </a:lnTo>
                  <a:lnTo>
                    <a:pt x="906" y="808"/>
                  </a:lnTo>
                  <a:lnTo>
                    <a:pt x="903" y="808"/>
                  </a:lnTo>
                  <a:lnTo>
                    <a:pt x="899" y="808"/>
                  </a:lnTo>
                  <a:lnTo>
                    <a:pt x="896" y="808"/>
                  </a:lnTo>
                  <a:lnTo>
                    <a:pt x="892" y="808"/>
                  </a:lnTo>
                  <a:lnTo>
                    <a:pt x="889" y="808"/>
                  </a:lnTo>
                  <a:lnTo>
                    <a:pt x="885" y="808"/>
                  </a:lnTo>
                  <a:lnTo>
                    <a:pt x="881" y="808"/>
                  </a:lnTo>
                  <a:lnTo>
                    <a:pt x="878" y="808"/>
                  </a:lnTo>
                  <a:lnTo>
                    <a:pt x="875" y="808"/>
                  </a:lnTo>
                  <a:lnTo>
                    <a:pt x="872" y="808"/>
                  </a:lnTo>
                  <a:lnTo>
                    <a:pt x="868" y="808"/>
                  </a:lnTo>
                  <a:lnTo>
                    <a:pt x="864" y="808"/>
                  </a:lnTo>
                  <a:lnTo>
                    <a:pt x="861" y="808"/>
                  </a:lnTo>
                  <a:lnTo>
                    <a:pt x="857" y="808"/>
                  </a:lnTo>
                  <a:lnTo>
                    <a:pt x="854" y="808"/>
                  </a:lnTo>
                  <a:lnTo>
                    <a:pt x="850" y="808"/>
                  </a:lnTo>
                  <a:lnTo>
                    <a:pt x="847" y="808"/>
                  </a:lnTo>
                  <a:lnTo>
                    <a:pt x="843" y="808"/>
                  </a:lnTo>
                  <a:lnTo>
                    <a:pt x="840" y="808"/>
                  </a:lnTo>
                  <a:lnTo>
                    <a:pt x="836" y="808"/>
                  </a:lnTo>
                  <a:lnTo>
                    <a:pt x="832" y="808"/>
                  </a:lnTo>
                  <a:lnTo>
                    <a:pt x="829" y="808"/>
                  </a:lnTo>
                  <a:lnTo>
                    <a:pt x="825" y="808"/>
                  </a:lnTo>
                  <a:lnTo>
                    <a:pt x="822" y="808"/>
                  </a:lnTo>
                  <a:lnTo>
                    <a:pt x="818" y="808"/>
                  </a:lnTo>
                  <a:lnTo>
                    <a:pt x="815" y="808"/>
                  </a:lnTo>
                  <a:lnTo>
                    <a:pt x="812" y="808"/>
                  </a:lnTo>
                  <a:lnTo>
                    <a:pt x="808" y="808"/>
                  </a:lnTo>
                  <a:lnTo>
                    <a:pt x="805" y="808"/>
                  </a:lnTo>
                  <a:lnTo>
                    <a:pt x="801" y="808"/>
                  </a:lnTo>
                  <a:lnTo>
                    <a:pt x="798" y="808"/>
                  </a:lnTo>
                  <a:lnTo>
                    <a:pt x="794" y="808"/>
                  </a:lnTo>
                  <a:lnTo>
                    <a:pt x="790" y="808"/>
                  </a:lnTo>
                  <a:lnTo>
                    <a:pt x="787" y="808"/>
                  </a:lnTo>
                  <a:lnTo>
                    <a:pt x="783" y="808"/>
                  </a:lnTo>
                  <a:lnTo>
                    <a:pt x="780" y="808"/>
                  </a:lnTo>
                  <a:lnTo>
                    <a:pt x="776" y="808"/>
                  </a:lnTo>
                  <a:lnTo>
                    <a:pt x="773" y="808"/>
                  </a:lnTo>
                  <a:lnTo>
                    <a:pt x="769" y="808"/>
                  </a:lnTo>
                  <a:lnTo>
                    <a:pt x="766" y="808"/>
                  </a:lnTo>
                  <a:lnTo>
                    <a:pt x="762" y="808"/>
                  </a:lnTo>
                  <a:lnTo>
                    <a:pt x="758" y="808"/>
                  </a:lnTo>
                  <a:lnTo>
                    <a:pt x="755" y="808"/>
                  </a:lnTo>
                  <a:lnTo>
                    <a:pt x="751" y="808"/>
                  </a:lnTo>
                  <a:lnTo>
                    <a:pt x="748" y="808"/>
                  </a:lnTo>
                  <a:lnTo>
                    <a:pt x="745" y="808"/>
                  </a:lnTo>
                  <a:lnTo>
                    <a:pt x="741" y="808"/>
                  </a:lnTo>
                  <a:lnTo>
                    <a:pt x="738" y="808"/>
                  </a:lnTo>
                  <a:lnTo>
                    <a:pt x="734" y="808"/>
                  </a:lnTo>
                  <a:lnTo>
                    <a:pt x="731" y="808"/>
                  </a:lnTo>
                  <a:lnTo>
                    <a:pt x="727" y="808"/>
                  </a:lnTo>
                  <a:lnTo>
                    <a:pt x="724" y="808"/>
                  </a:lnTo>
                  <a:lnTo>
                    <a:pt x="720" y="808"/>
                  </a:lnTo>
                  <a:lnTo>
                    <a:pt x="717" y="808"/>
                  </a:lnTo>
                  <a:lnTo>
                    <a:pt x="713" y="808"/>
                  </a:lnTo>
                  <a:lnTo>
                    <a:pt x="709" y="808"/>
                  </a:lnTo>
                  <a:lnTo>
                    <a:pt x="706" y="808"/>
                  </a:lnTo>
                  <a:lnTo>
                    <a:pt x="702" y="808"/>
                  </a:lnTo>
                  <a:lnTo>
                    <a:pt x="699" y="808"/>
                  </a:lnTo>
                  <a:lnTo>
                    <a:pt x="695" y="808"/>
                  </a:lnTo>
                  <a:lnTo>
                    <a:pt x="692" y="808"/>
                  </a:lnTo>
                  <a:lnTo>
                    <a:pt x="688" y="808"/>
                  </a:lnTo>
                  <a:lnTo>
                    <a:pt x="685" y="808"/>
                  </a:lnTo>
                  <a:lnTo>
                    <a:pt x="682" y="808"/>
                  </a:lnTo>
                  <a:lnTo>
                    <a:pt x="678" y="808"/>
                  </a:lnTo>
                  <a:lnTo>
                    <a:pt x="675" y="808"/>
                  </a:lnTo>
                  <a:lnTo>
                    <a:pt x="671" y="808"/>
                  </a:lnTo>
                  <a:lnTo>
                    <a:pt x="668" y="808"/>
                  </a:lnTo>
                  <a:lnTo>
                    <a:pt x="664" y="808"/>
                  </a:lnTo>
                  <a:lnTo>
                    <a:pt x="660" y="808"/>
                  </a:lnTo>
                  <a:lnTo>
                    <a:pt x="657" y="808"/>
                  </a:lnTo>
                  <a:lnTo>
                    <a:pt x="653" y="808"/>
                  </a:lnTo>
                  <a:lnTo>
                    <a:pt x="650" y="808"/>
                  </a:lnTo>
                  <a:lnTo>
                    <a:pt x="646" y="808"/>
                  </a:lnTo>
                  <a:lnTo>
                    <a:pt x="643" y="808"/>
                  </a:lnTo>
                  <a:lnTo>
                    <a:pt x="639" y="808"/>
                  </a:lnTo>
                  <a:lnTo>
                    <a:pt x="635" y="808"/>
                  </a:lnTo>
                  <a:lnTo>
                    <a:pt x="632" y="808"/>
                  </a:lnTo>
                  <a:lnTo>
                    <a:pt x="629" y="808"/>
                  </a:lnTo>
                  <a:lnTo>
                    <a:pt x="626" y="808"/>
                  </a:lnTo>
                  <a:lnTo>
                    <a:pt x="622" y="808"/>
                  </a:lnTo>
                  <a:lnTo>
                    <a:pt x="618" y="808"/>
                  </a:lnTo>
                  <a:lnTo>
                    <a:pt x="615" y="808"/>
                  </a:lnTo>
                  <a:lnTo>
                    <a:pt x="611" y="808"/>
                  </a:lnTo>
                  <a:lnTo>
                    <a:pt x="608" y="808"/>
                  </a:lnTo>
                  <a:lnTo>
                    <a:pt x="604" y="808"/>
                  </a:lnTo>
                  <a:lnTo>
                    <a:pt x="601" y="808"/>
                  </a:lnTo>
                  <a:lnTo>
                    <a:pt x="597" y="808"/>
                  </a:lnTo>
                  <a:lnTo>
                    <a:pt x="594" y="808"/>
                  </a:lnTo>
                  <a:lnTo>
                    <a:pt x="590" y="808"/>
                  </a:lnTo>
                  <a:lnTo>
                    <a:pt x="586" y="808"/>
                  </a:lnTo>
                  <a:lnTo>
                    <a:pt x="583" y="808"/>
                  </a:lnTo>
                  <a:lnTo>
                    <a:pt x="579" y="808"/>
                  </a:lnTo>
                  <a:lnTo>
                    <a:pt x="576" y="808"/>
                  </a:lnTo>
                  <a:lnTo>
                    <a:pt x="572" y="808"/>
                  </a:lnTo>
                  <a:lnTo>
                    <a:pt x="569" y="808"/>
                  </a:lnTo>
                  <a:lnTo>
                    <a:pt x="565" y="808"/>
                  </a:lnTo>
                  <a:lnTo>
                    <a:pt x="562" y="808"/>
                  </a:lnTo>
                  <a:lnTo>
                    <a:pt x="559" y="808"/>
                  </a:lnTo>
                  <a:lnTo>
                    <a:pt x="555" y="808"/>
                  </a:lnTo>
                  <a:lnTo>
                    <a:pt x="552" y="808"/>
                  </a:lnTo>
                  <a:lnTo>
                    <a:pt x="548" y="808"/>
                  </a:lnTo>
                  <a:lnTo>
                    <a:pt x="545" y="808"/>
                  </a:lnTo>
                  <a:lnTo>
                    <a:pt x="541" y="808"/>
                  </a:lnTo>
                  <a:lnTo>
                    <a:pt x="537" y="808"/>
                  </a:lnTo>
                  <a:lnTo>
                    <a:pt x="534" y="808"/>
                  </a:lnTo>
                  <a:lnTo>
                    <a:pt x="530" y="808"/>
                  </a:lnTo>
                  <a:lnTo>
                    <a:pt x="527" y="808"/>
                  </a:lnTo>
                  <a:lnTo>
                    <a:pt x="523" y="808"/>
                  </a:lnTo>
                  <a:lnTo>
                    <a:pt x="520" y="808"/>
                  </a:lnTo>
                  <a:lnTo>
                    <a:pt x="516" y="808"/>
                  </a:lnTo>
                  <a:lnTo>
                    <a:pt x="512" y="808"/>
                  </a:lnTo>
                  <a:lnTo>
                    <a:pt x="509" y="808"/>
                  </a:lnTo>
                  <a:lnTo>
                    <a:pt x="505" y="808"/>
                  </a:lnTo>
                  <a:lnTo>
                    <a:pt x="502" y="808"/>
                  </a:lnTo>
                  <a:lnTo>
                    <a:pt x="498" y="808"/>
                  </a:lnTo>
                  <a:lnTo>
                    <a:pt x="496" y="808"/>
                  </a:lnTo>
                  <a:lnTo>
                    <a:pt x="492" y="808"/>
                  </a:lnTo>
                  <a:lnTo>
                    <a:pt x="488" y="808"/>
                  </a:lnTo>
                  <a:lnTo>
                    <a:pt x="485" y="808"/>
                  </a:lnTo>
                  <a:lnTo>
                    <a:pt x="481" y="808"/>
                  </a:lnTo>
                  <a:lnTo>
                    <a:pt x="478" y="808"/>
                  </a:lnTo>
                  <a:lnTo>
                    <a:pt x="474" y="808"/>
                  </a:lnTo>
                  <a:lnTo>
                    <a:pt x="471" y="808"/>
                  </a:lnTo>
                  <a:lnTo>
                    <a:pt x="467" y="808"/>
                  </a:lnTo>
                  <a:lnTo>
                    <a:pt x="463" y="808"/>
                  </a:lnTo>
                  <a:lnTo>
                    <a:pt x="460" y="808"/>
                  </a:lnTo>
                  <a:lnTo>
                    <a:pt x="456" y="808"/>
                  </a:lnTo>
                  <a:lnTo>
                    <a:pt x="453" y="808"/>
                  </a:lnTo>
                  <a:lnTo>
                    <a:pt x="449" y="808"/>
                  </a:lnTo>
                  <a:lnTo>
                    <a:pt x="446" y="808"/>
                  </a:lnTo>
                  <a:lnTo>
                    <a:pt x="442" y="808"/>
                  </a:lnTo>
                  <a:lnTo>
                    <a:pt x="439" y="808"/>
                  </a:lnTo>
                  <a:lnTo>
                    <a:pt x="436" y="808"/>
                  </a:lnTo>
                  <a:lnTo>
                    <a:pt x="432" y="808"/>
                  </a:lnTo>
                  <a:lnTo>
                    <a:pt x="429" y="808"/>
                  </a:lnTo>
                  <a:lnTo>
                    <a:pt x="425" y="808"/>
                  </a:lnTo>
                  <a:lnTo>
                    <a:pt x="422" y="808"/>
                  </a:lnTo>
                  <a:lnTo>
                    <a:pt x="418" y="808"/>
                  </a:lnTo>
                  <a:lnTo>
                    <a:pt x="414" y="808"/>
                  </a:lnTo>
                  <a:lnTo>
                    <a:pt x="411" y="808"/>
                  </a:lnTo>
                  <a:lnTo>
                    <a:pt x="407" y="808"/>
                  </a:lnTo>
                  <a:lnTo>
                    <a:pt x="404" y="808"/>
                  </a:lnTo>
                  <a:lnTo>
                    <a:pt x="400" y="808"/>
                  </a:lnTo>
                  <a:lnTo>
                    <a:pt x="397" y="808"/>
                  </a:lnTo>
                  <a:lnTo>
                    <a:pt x="393" y="808"/>
                  </a:lnTo>
                  <a:lnTo>
                    <a:pt x="389" y="808"/>
                  </a:lnTo>
                  <a:lnTo>
                    <a:pt x="386" y="808"/>
                  </a:lnTo>
                  <a:lnTo>
                    <a:pt x="382" y="808"/>
                  </a:lnTo>
                  <a:lnTo>
                    <a:pt x="380" y="808"/>
                  </a:lnTo>
                  <a:lnTo>
                    <a:pt x="376" y="808"/>
                  </a:lnTo>
                  <a:lnTo>
                    <a:pt x="373" y="808"/>
                  </a:lnTo>
                  <a:lnTo>
                    <a:pt x="369" y="808"/>
                  </a:lnTo>
                  <a:lnTo>
                    <a:pt x="365" y="808"/>
                  </a:lnTo>
                  <a:lnTo>
                    <a:pt x="362" y="808"/>
                  </a:lnTo>
                  <a:lnTo>
                    <a:pt x="358" y="808"/>
                  </a:lnTo>
                  <a:lnTo>
                    <a:pt x="355" y="808"/>
                  </a:lnTo>
                  <a:lnTo>
                    <a:pt x="351" y="808"/>
                  </a:lnTo>
                  <a:lnTo>
                    <a:pt x="348" y="808"/>
                  </a:lnTo>
                  <a:lnTo>
                    <a:pt x="344" y="808"/>
                  </a:lnTo>
                  <a:lnTo>
                    <a:pt x="340" y="808"/>
                  </a:lnTo>
                  <a:lnTo>
                    <a:pt x="337" y="808"/>
                  </a:lnTo>
                  <a:lnTo>
                    <a:pt x="333" y="808"/>
                  </a:lnTo>
                  <a:lnTo>
                    <a:pt x="330" y="808"/>
                  </a:lnTo>
                  <a:lnTo>
                    <a:pt x="326" y="808"/>
                  </a:lnTo>
                  <a:lnTo>
                    <a:pt x="323" y="808"/>
                  </a:lnTo>
                  <a:lnTo>
                    <a:pt x="319" y="808"/>
                  </a:lnTo>
                  <a:lnTo>
                    <a:pt x="315" y="808"/>
                  </a:lnTo>
                  <a:lnTo>
                    <a:pt x="312" y="808"/>
                  </a:lnTo>
                  <a:lnTo>
                    <a:pt x="308" y="808"/>
                  </a:lnTo>
                  <a:lnTo>
                    <a:pt x="306" y="808"/>
                  </a:lnTo>
                  <a:lnTo>
                    <a:pt x="302" y="808"/>
                  </a:lnTo>
                  <a:lnTo>
                    <a:pt x="299" y="808"/>
                  </a:lnTo>
                  <a:lnTo>
                    <a:pt x="295" y="808"/>
                  </a:lnTo>
                  <a:lnTo>
                    <a:pt x="291" y="808"/>
                  </a:lnTo>
                  <a:lnTo>
                    <a:pt x="288" y="808"/>
                  </a:lnTo>
                  <a:lnTo>
                    <a:pt x="284" y="808"/>
                  </a:lnTo>
                  <a:lnTo>
                    <a:pt x="281" y="808"/>
                  </a:lnTo>
                  <a:lnTo>
                    <a:pt x="277" y="808"/>
                  </a:lnTo>
                  <a:lnTo>
                    <a:pt x="274" y="808"/>
                  </a:lnTo>
                  <a:lnTo>
                    <a:pt x="270" y="808"/>
                  </a:lnTo>
                  <a:lnTo>
                    <a:pt x="266" y="808"/>
                  </a:lnTo>
                  <a:lnTo>
                    <a:pt x="263" y="808"/>
                  </a:lnTo>
                  <a:lnTo>
                    <a:pt x="259" y="808"/>
                  </a:lnTo>
                  <a:lnTo>
                    <a:pt x="256" y="808"/>
                  </a:lnTo>
                  <a:lnTo>
                    <a:pt x="252" y="808"/>
                  </a:lnTo>
                  <a:lnTo>
                    <a:pt x="250" y="808"/>
                  </a:lnTo>
                  <a:lnTo>
                    <a:pt x="246" y="808"/>
                  </a:lnTo>
                  <a:lnTo>
                    <a:pt x="242" y="808"/>
                  </a:lnTo>
                  <a:lnTo>
                    <a:pt x="239" y="808"/>
                  </a:lnTo>
                  <a:lnTo>
                    <a:pt x="235" y="808"/>
                  </a:lnTo>
                  <a:lnTo>
                    <a:pt x="232" y="808"/>
                  </a:lnTo>
                  <a:lnTo>
                    <a:pt x="228" y="808"/>
                  </a:lnTo>
                  <a:lnTo>
                    <a:pt x="225" y="808"/>
                  </a:lnTo>
                  <a:lnTo>
                    <a:pt x="221" y="808"/>
                  </a:lnTo>
                  <a:lnTo>
                    <a:pt x="217" y="808"/>
                  </a:lnTo>
                  <a:lnTo>
                    <a:pt x="214" y="808"/>
                  </a:lnTo>
                  <a:lnTo>
                    <a:pt x="210" y="808"/>
                  </a:lnTo>
                  <a:lnTo>
                    <a:pt x="207" y="808"/>
                  </a:lnTo>
                  <a:lnTo>
                    <a:pt x="203" y="808"/>
                  </a:lnTo>
                  <a:lnTo>
                    <a:pt x="200" y="808"/>
                  </a:lnTo>
                  <a:lnTo>
                    <a:pt x="196" y="808"/>
                  </a:lnTo>
                  <a:lnTo>
                    <a:pt x="193" y="808"/>
                  </a:lnTo>
                  <a:lnTo>
                    <a:pt x="190" y="808"/>
                  </a:lnTo>
                  <a:lnTo>
                    <a:pt x="186" y="808"/>
                  </a:lnTo>
                  <a:lnTo>
                    <a:pt x="183" y="808"/>
                  </a:lnTo>
                  <a:lnTo>
                    <a:pt x="179" y="808"/>
                  </a:lnTo>
                  <a:lnTo>
                    <a:pt x="176" y="808"/>
                  </a:lnTo>
                  <a:lnTo>
                    <a:pt x="172" y="808"/>
                  </a:lnTo>
                  <a:lnTo>
                    <a:pt x="168" y="808"/>
                  </a:lnTo>
                  <a:lnTo>
                    <a:pt x="165" y="808"/>
                  </a:lnTo>
                  <a:lnTo>
                    <a:pt x="161" y="808"/>
                  </a:lnTo>
                  <a:lnTo>
                    <a:pt x="158" y="808"/>
                  </a:lnTo>
                  <a:lnTo>
                    <a:pt x="154" y="808"/>
                  </a:lnTo>
                  <a:lnTo>
                    <a:pt x="151" y="808"/>
                  </a:lnTo>
                  <a:lnTo>
                    <a:pt x="147" y="808"/>
                  </a:lnTo>
                  <a:lnTo>
                    <a:pt x="143" y="808"/>
                  </a:lnTo>
                  <a:lnTo>
                    <a:pt x="140" y="808"/>
                  </a:lnTo>
                  <a:lnTo>
                    <a:pt x="136" y="808"/>
                  </a:lnTo>
                  <a:lnTo>
                    <a:pt x="133" y="808"/>
                  </a:lnTo>
                  <a:lnTo>
                    <a:pt x="129" y="808"/>
                  </a:lnTo>
                  <a:lnTo>
                    <a:pt x="127" y="808"/>
                  </a:lnTo>
                  <a:lnTo>
                    <a:pt x="123" y="808"/>
                  </a:lnTo>
                  <a:lnTo>
                    <a:pt x="119" y="808"/>
                  </a:lnTo>
                  <a:lnTo>
                    <a:pt x="116" y="808"/>
                  </a:lnTo>
                  <a:lnTo>
                    <a:pt x="112" y="808"/>
                  </a:lnTo>
                  <a:lnTo>
                    <a:pt x="109" y="808"/>
                  </a:lnTo>
                  <a:lnTo>
                    <a:pt x="105" y="808"/>
                  </a:lnTo>
                  <a:lnTo>
                    <a:pt x="102" y="808"/>
                  </a:lnTo>
                  <a:lnTo>
                    <a:pt x="98" y="808"/>
                  </a:lnTo>
                  <a:lnTo>
                    <a:pt x="94" y="808"/>
                  </a:lnTo>
                  <a:lnTo>
                    <a:pt x="91" y="808"/>
                  </a:lnTo>
                  <a:lnTo>
                    <a:pt x="87" y="808"/>
                  </a:lnTo>
                  <a:lnTo>
                    <a:pt x="84" y="808"/>
                  </a:lnTo>
                  <a:lnTo>
                    <a:pt x="80" y="808"/>
                  </a:lnTo>
                  <a:lnTo>
                    <a:pt x="77" y="808"/>
                  </a:lnTo>
                  <a:lnTo>
                    <a:pt x="73" y="808"/>
                  </a:lnTo>
                  <a:lnTo>
                    <a:pt x="70" y="808"/>
                  </a:lnTo>
                  <a:lnTo>
                    <a:pt x="66" y="808"/>
                  </a:lnTo>
                  <a:lnTo>
                    <a:pt x="62" y="808"/>
                  </a:lnTo>
                  <a:lnTo>
                    <a:pt x="59" y="808"/>
                  </a:lnTo>
                  <a:lnTo>
                    <a:pt x="56" y="808"/>
                  </a:lnTo>
                  <a:lnTo>
                    <a:pt x="53" y="808"/>
                  </a:lnTo>
                  <a:lnTo>
                    <a:pt x="49" y="808"/>
                  </a:lnTo>
                  <a:lnTo>
                    <a:pt x="45" y="808"/>
                  </a:lnTo>
                  <a:lnTo>
                    <a:pt x="42" y="808"/>
                  </a:lnTo>
                  <a:lnTo>
                    <a:pt x="38" y="808"/>
                  </a:lnTo>
                  <a:lnTo>
                    <a:pt x="35" y="808"/>
                  </a:lnTo>
                  <a:lnTo>
                    <a:pt x="31" y="808"/>
                  </a:lnTo>
                  <a:lnTo>
                    <a:pt x="28" y="808"/>
                  </a:lnTo>
                  <a:lnTo>
                    <a:pt x="24" y="808"/>
                  </a:lnTo>
                  <a:lnTo>
                    <a:pt x="20" y="808"/>
                  </a:lnTo>
                  <a:lnTo>
                    <a:pt x="17" y="808"/>
                  </a:lnTo>
                  <a:lnTo>
                    <a:pt x="13" y="808"/>
                  </a:lnTo>
                  <a:lnTo>
                    <a:pt x="10" y="808"/>
                  </a:lnTo>
                  <a:lnTo>
                    <a:pt x="6" y="808"/>
                  </a:lnTo>
                  <a:lnTo>
                    <a:pt x="4" y="808"/>
                  </a:lnTo>
                  <a:lnTo>
                    <a:pt x="0" y="808"/>
                  </a:lnTo>
                  <a:lnTo>
                    <a:pt x="0" y="800"/>
                  </a:lnTo>
                </a:path>
              </a:pathLst>
            </a:custGeom>
            <a:solidFill>
              <a:srgbClr val="C0C0C0"/>
            </a:solidFill>
            <a:ln w="12700" cap="rnd">
              <a:noFill/>
              <a:round/>
              <a:headEnd/>
              <a:tailEnd/>
            </a:ln>
          </p:spPr>
          <p:txBody>
            <a:bodyPr/>
            <a:lstStyle/>
            <a:p>
              <a:endParaRPr lang="en-US"/>
            </a:p>
          </p:txBody>
        </p:sp>
        <p:sp>
          <p:nvSpPr>
            <p:cNvPr id="27660" name="Freeform 10"/>
            <p:cNvSpPr>
              <a:spLocks/>
            </p:cNvSpPr>
            <p:nvPr/>
          </p:nvSpPr>
          <p:spPr bwMode="auto">
            <a:xfrm>
              <a:off x="3607" y="2207"/>
              <a:ext cx="700" cy="98"/>
            </a:xfrm>
            <a:custGeom>
              <a:avLst/>
              <a:gdLst>
                <a:gd name="T0" fmla="*/ 21 w 700"/>
                <a:gd name="T1" fmla="*/ 97 h 98"/>
                <a:gd name="T2" fmla="*/ 45 w 700"/>
                <a:gd name="T3" fmla="*/ 97 h 98"/>
                <a:gd name="T4" fmla="*/ 70 w 700"/>
                <a:gd name="T5" fmla="*/ 97 h 98"/>
                <a:gd name="T6" fmla="*/ 95 w 700"/>
                <a:gd name="T7" fmla="*/ 97 h 98"/>
                <a:gd name="T8" fmla="*/ 119 w 700"/>
                <a:gd name="T9" fmla="*/ 97 h 98"/>
                <a:gd name="T10" fmla="*/ 144 w 700"/>
                <a:gd name="T11" fmla="*/ 97 h 98"/>
                <a:gd name="T12" fmla="*/ 167 w 700"/>
                <a:gd name="T13" fmla="*/ 97 h 98"/>
                <a:gd name="T14" fmla="*/ 192 w 700"/>
                <a:gd name="T15" fmla="*/ 97 h 98"/>
                <a:gd name="T16" fmla="*/ 216 w 700"/>
                <a:gd name="T17" fmla="*/ 97 h 98"/>
                <a:gd name="T18" fmla="*/ 241 w 700"/>
                <a:gd name="T19" fmla="*/ 97 h 98"/>
                <a:gd name="T20" fmla="*/ 266 w 700"/>
                <a:gd name="T21" fmla="*/ 97 h 98"/>
                <a:gd name="T22" fmla="*/ 290 w 700"/>
                <a:gd name="T23" fmla="*/ 97 h 98"/>
                <a:gd name="T24" fmla="*/ 315 w 700"/>
                <a:gd name="T25" fmla="*/ 97 h 98"/>
                <a:gd name="T26" fmla="*/ 339 w 700"/>
                <a:gd name="T27" fmla="*/ 97 h 98"/>
                <a:gd name="T28" fmla="*/ 363 w 700"/>
                <a:gd name="T29" fmla="*/ 0 h 98"/>
                <a:gd name="T30" fmla="*/ 388 w 700"/>
                <a:gd name="T31" fmla="*/ 13 h 98"/>
                <a:gd name="T32" fmla="*/ 412 w 700"/>
                <a:gd name="T33" fmla="*/ 25 h 98"/>
                <a:gd name="T34" fmla="*/ 437 w 700"/>
                <a:gd name="T35" fmla="*/ 36 h 98"/>
                <a:gd name="T36" fmla="*/ 462 w 700"/>
                <a:gd name="T37" fmla="*/ 44 h 98"/>
                <a:gd name="T38" fmla="*/ 485 w 700"/>
                <a:gd name="T39" fmla="*/ 53 h 98"/>
                <a:gd name="T40" fmla="*/ 510 w 700"/>
                <a:gd name="T41" fmla="*/ 60 h 98"/>
                <a:gd name="T42" fmla="*/ 534 w 700"/>
                <a:gd name="T43" fmla="*/ 65 h 98"/>
                <a:gd name="T44" fmla="*/ 559 w 700"/>
                <a:gd name="T45" fmla="*/ 71 h 98"/>
                <a:gd name="T46" fmla="*/ 584 w 700"/>
                <a:gd name="T47" fmla="*/ 75 h 98"/>
                <a:gd name="T48" fmla="*/ 608 w 700"/>
                <a:gd name="T49" fmla="*/ 79 h 98"/>
                <a:gd name="T50" fmla="*/ 633 w 700"/>
                <a:gd name="T51" fmla="*/ 82 h 98"/>
                <a:gd name="T52" fmla="*/ 656 w 700"/>
                <a:gd name="T53" fmla="*/ 85 h 98"/>
                <a:gd name="T54" fmla="*/ 681 w 700"/>
                <a:gd name="T55" fmla="*/ 88 h 98"/>
                <a:gd name="T56" fmla="*/ 695 w 700"/>
                <a:gd name="T57" fmla="*/ 97 h 98"/>
                <a:gd name="T58" fmla="*/ 671 w 700"/>
                <a:gd name="T59" fmla="*/ 97 h 98"/>
                <a:gd name="T60" fmla="*/ 646 w 700"/>
                <a:gd name="T61" fmla="*/ 97 h 98"/>
                <a:gd name="T62" fmla="*/ 622 w 700"/>
                <a:gd name="T63" fmla="*/ 97 h 98"/>
                <a:gd name="T64" fmla="*/ 597 w 700"/>
                <a:gd name="T65" fmla="*/ 97 h 98"/>
                <a:gd name="T66" fmla="*/ 573 w 700"/>
                <a:gd name="T67" fmla="*/ 97 h 98"/>
                <a:gd name="T68" fmla="*/ 548 w 700"/>
                <a:gd name="T69" fmla="*/ 97 h 98"/>
                <a:gd name="T70" fmla="*/ 524 w 700"/>
                <a:gd name="T71" fmla="*/ 97 h 98"/>
                <a:gd name="T72" fmla="*/ 500 w 700"/>
                <a:gd name="T73" fmla="*/ 97 h 98"/>
                <a:gd name="T74" fmla="*/ 475 w 700"/>
                <a:gd name="T75" fmla="*/ 97 h 98"/>
                <a:gd name="T76" fmla="*/ 451 w 700"/>
                <a:gd name="T77" fmla="*/ 97 h 98"/>
                <a:gd name="T78" fmla="*/ 426 w 700"/>
                <a:gd name="T79" fmla="*/ 97 h 98"/>
                <a:gd name="T80" fmla="*/ 401 w 700"/>
                <a:gd name="T81" fmla="*/ 97 h 98"/>
                <a:gd name="T82" fmla="*/ 377 w 700"/>
                <a:gd name="T83" fmla="*/ 97 h 98"/>
                <a:gd name="T84" fmla="*/ 353 w 700"/>
                <a:gd name="T85" fmla="*/ 97 h 98"/>
                <a:gd name="T86" fmla="*/ 329 w 700"/>
                <a:gd name="T87" fmla="*/ 97 h 98"/>
                <a:gd name="T88" fmla="*/ 304 w 700"/>
                <a:gd name="T89" fmla="*/ 97 h 98"/>
                <a:gd name="T90" fmla="*/ 280 w 700"/>
                <a:gd name="T91" fmla="*/ 97 h 98"/>
                <a:gd name="T92" fmla="*/ 255 w 700"/>
                <a:gd name="T93" fmla="*/ 97 h 98"/>
                <a:gd name="T94" fmla="*/ 230 w 700"/>
                <a:gd name="T95" fmla="*/ 97 h 98"/>
                <a:gd name="T96" fmla="*/ 206 w 700"/>
                <a:gd name="T97" fmla="*/ 97 h 98"/>
                <a:gd name="T98" fmla="*/ 182 w 700"/>
                <a:gd name="T99" fmla="*/ 97 h 98"/>
                <a:gd name="T100" fmla="*/ 157 w 700"/>
                <a:gd name="T101" fmla="*/ 97 h 98"/>
                <a:gd name="T102" fmla="*/ 133 w 700"/>
                <a:gd name="T103" fmla="*/ 97 h 98"/>
                <a:gd name="T104" fmla="*/ 108 w 700"/>
                <a:gd name="T105" fmla="*/ 97 h 98"/>
                <a:gd name="T106" fmla="*/ 84 w 700"/>
                <a:gd name="T107" fmla="*/ 97 h 98"/>
                <a:gd name="T108" fmla="*/ 59 w 700"/>
                <a:gd name="T109" fmla="*/ 97 h 98"/>
                <a:gd name="T110" fmla="*/ 35 w 700"/>
                <a:gd name="T111" fmla="*/ 97 h 98"/>
                <a:gd name="T112" fmla="*/ 11 w 700"/>
                <a:gd name="T113" fmla="*/ 9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8"/>
                <a:gd name="T173" fmla="*/ 700 w 7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8">
                  <a:moveTo>
                    <a:pt x="0" y="97"/>
                  </a:moveTo>
                  <a:lnTo>
                    <a:pt x="4" y="97"/>
                  </a:lnTo>
                  <a:lnTo>
                    <a:pt x="7" y="97"/>
                  </a:lnTo>
                  <a:lnTo>
                    <a:pt x="11" y="97"/>
                  </a:lnTo>
                  <a:lnTo>
                    <a:pt x="14" y="97"/>
                  </a:lnTo>
                  <a:lnTo>
                    <a:pt x="18" y="97"/>
                  </a:lnTo>
                  <a:lnTo>
                    <a:pt x="21" y="97"/>
                  </a:lnTo>
                  <a:lnTo>
                    <a:pt x="25" y="97"/>
                  </a:lnTo>
                  <a:lnTo>
                    <a:pt x="28" y="97"/>
                  </a:lnTo>
                  <a:lnTo>
                    <a:pt x="31" y="97"/>
                  </a:lnTo>
                  <a:lnTo>
                    <a:pt x="35" y="97"/>
                  </a:lnTo>
                  <a:lnTo>
                    <a:pt x="38" y="97"/>
                  </a:lnTo>
                  <a:lnTo>
                    <a:pt x="42" y="97"/>
                  </a:lnTo>
                  <a:lnTo>
                    <a:pt x="45" y="97"/>
                  </a:lnTo>
                  <a:lnTo>
                    <a:pt x="49" y="97"/>
                  </a:lnTo>
                  <a:lnTo>
                    <a:pt x="52" y="97"/>
                  </a:lnTo>
                  <a:lnTo>
                    <a:pt x="56" y="97"/>
                  </a:lnTo>
                  <a:lnTo>
                    <a:pt x="59" y="97"/>
                  </a:lnTo>
                  <a:lnTo>
                    <a:pt x="63" y="97"/>
                  </a:lnTo>
                  <a:lnTo>
                    <a:pt x="66" y="97"/>
                  </a:lnTo>
                  <a:lnTo>
                    <a:pt x="70" y="97"/>
                  </a:lnTo>
                  <a:lnTo>
                    <a:pt x="74" y="97"/>
                  </a:lnTo>
                  <a:lnTo>
                    <a:pt x="77" y="97"/>
                  </a:lnTo>
                  <a:lnTo>
                    <a:pt x="81" y="97"/>
                  </a:lnTo>
                  <a:lnTo>
                    <a:pt x="84" y="97"/>
                  </a:lnTo>
                  <a:lnTo>
                    <a:pt x="88" y="97"/>
                  </a:lnTo>
                  <a:lnTo>
                    <a:pt x="91" y="97"/>
                  </a:lnTo>
                  <a:lnTo>
                    <a:pt x="95" y="97"/>
                  </a:lnTo>
                  <a:lnTo>
                    <a:pt x="97" y="97"/>
                  </a:lnTo>
                  <a:lnTo>
                    <a:pt x="101" y="97"/>
                  </a:lnTo>
                  <a:lnTo>
                    <a:pt x="105" y="97"/>
                  </a:lnTo>
                  <a:lnTo>
                    <a:pt x="108" y="97"/>
                  </a:lnTo>
                  <a:lnTo>
                    <a:pt x="112" y="97"/>
                  </a:lnTo>
                  <a:lnTo>
                    <a:pt x="115" y="97"/>
                  </a:lnTo>
                  <a:lnTo>
                    <a:pt x="119" y="97"/>
                  </a:lnTo>
                  <a:lnTo>
                    <a:pt x="122" y="97"/>
                  </a:lnTo>
                  <a:lnTo>
                    <a:pt x="126" y="97"/>
                  </a:lnTo>
                  <a:lnTo>
                    <a:pt x="129" y="97"/>
                  </a:lnTo>
                  <a:lnTo>
                    <a:pt x="133" y="97"/>
                  </a:lnTo>
                  <a:lnTo>
                    <a:pt x="136" y="97"/>
                  </a:lnTo>
                  <a:lnTo>
                    <a:pt x="140" y="97"/>
                  </a:lnTo>
                  <a:lnTo>
                    <a:pt x="144" y="97"/>
                  </a:lnTo>
                  <a:lnTo>
                    <a:pt x="147" y="97"/>
                  </a:lnTo>
                  <a:lnTo>
                    <a:pt x="151" y="97"/>
                  </a:lnTo>
                  <a:lnTo>
                    <a:pt x="153" y="97"/>
                  </a:lnTo>
                  <a:lnTo>
                    <a:pt x="157" y="97"/>
                  </a:lnTo>
                  <a:lnTo>
                    <a:pt x="160" y="97"/>
                  </a:lnTo>
                  <a:lnTo>
                    <a:pt x="164" y="97"/>
                  </a:lnTo>
                  <a:lnTo>
                    <a:pt x="167" y="97"/>
                  </a:lnTo>
                  <a:lnTo>
                    <a:pt x="171" y="97"/>
                  </a:lnTo>
                  <a:lnTo>
                    <a:pt x="175" y="97"/>
                  </a:lnTo>
                  <a:lnTo>
                    <a:pt x="178" y="97"/>
                  </a:lnTo>
                  <a:lnTo>
                    <a:pt x="182" y="97"/>
                  </a:lnTo>
                  <a:lnTo>
                    <a:pt x="185" y="97"/>
                  </a:lnTo>
                  <a:lnTo>
                    <a:pt x="189" y="97"/>
                  </a:lnTo>
                  <a:lnTo>
                    <a:pt x="192" y="97"/>
                  </a:lnTo>
                  <a:lnTo>
                    <a:pt x="196" y="97"/>
                  </a:lnTo>
                  <a:lnTo>
                    <a:pt x="199" y="97"/>
                  </a:lnTo>
                  <a:lnTo>
                    <a:pt x="203" y="97"/>
                  </a:lnTo>
                  <a:lnTo>
                    <a:pt x="206" y="97"/>
                  </a:lnTo>
                  <a:lnTo>
                    <a:pt x="210" y="97"/>
                  </a:lnTo>
                  <a:lnTo>
                    <a:pt x="213" y="97"/>
                  </a:lnTo>
                  <a:lnTo>
                    <a:pt x="216" y="97"/>
                  </a:lnTo>
                  <a:lnTo>
                    <a:pt x="220" y="97"/>
                  </a:lnTo>
                  <a:lnTo>
                    <a:pt x="223" y="97"/>
                  </a:lnTo>
                  <a:lnTo>
                    <a:pt x="227" y="97"/>
                  </a:lnTo>
                  <a:lnTo>
                    <a:pt x="230" y="97"/>
                  </a:lnTo>
                  <a:lnTo>
                    <a:pt x="234" y="97"/>
                  </a:lnTo>
                  <a:lnTo>
                    <a:pt x="237" y="97"/>
                  </a:lnTo>
                  <a:lnTo>
                    <a:pt x="241" y="97"/>
                  </a:lnTo>
                  <a:lnTo>
                    <a:pt x="245" y="97"/>
                  </a:lnTo>
                  <a:lnTo>
                    <a:pt x="248" y="97"/>
                  </a:lnTo>
                  <a:lnTo>
                    <a:pt x="252" y="97"/>
                  </a:lnTo>
                  <a:lnTo>
                    <a:pt x="255" y="97"/>
                  </a:lnTo>
                  <a:lnTo>
                    <a:pt x="259" y="97"/>
                  </a:lnTo>
                  <a:lnTo>
                    <a:pt x="262" y="97"/>
                  </a:lnTo>
                  <a:lnTo>
                    <a:pt x="266" y="97"/>
                  </a:lnTo>
                  <a:lnTo>
                    <a:pt x="269" y="97"/>
                  </a:lnTo>
                  <a:lnTo>
                    <a:pt x="273" y="97"/>
                  </a:lnTo>
                  <a:lnTo>
                    <a:pt x="276" y="97"/>
                  </a:lnTo>
                  <a:lnTo>
                    <a:pt x="280" y="97"/>
                  </a:lnTo>
                  <a:lnTo>
                    <a:pt x="283" y="97"/>
                  </a:lnTo>
                  <a:lnTo>
                    <a:pt x="286" y="97"/>
                  </a:lnTo>
                  <a:lnTo>
                    <a:pt x="290" y="97"/>
                  </a:lnTo>
                  <a:lnTo>
                    <a:pt x="293" y="97"/>
                  </a:lnTo>
                  <a:lnTo>
                    <a:pt x="297" y="97"/>
                  </a:lnTo>
                  <a:lnTo>
                    <a:pt x="300" y="97"/>
                  </a:lnTo>
                  <a:lnTo>
                    <a:pt x="304" y="97"/>
                  </a:lnTo>
                  <a:lnTo>
                    <a:pt x="307" y="97"/>
                  </a:lnTo>
                  <a:lnTo>
                    <a:pt x="311" y="97"/>
                  </a:lnTo>
                  <a:lnTo>
                    <a:pt x="315" y="97"/>
                  </a:lnTo>
                  <a:lnTo>
                    <a:pt x="318" y="97"/>
                  </a:lnTo>
                  <a:lnTo>
                    <a:pt x="322" y="97"/>
                  </a:lnTo>
                  <a:lnTo>
                    <a:pt x="325" y="97"/>
                  </a:lnTo>
                  <a:lnTo>
                    <a:pt x="329" y="97"/>
                  </a:lnTo>
                  <a:lnTo>
                    <a:pt x="332" y="97"/>
                  </a:lnTo>
                  <a:lnTo>
                    <a:pt x="336" y="97"/>
                  </a:lnTo>
                  <a:lnTo>
                    <a:pt x="339" y="97"/>
                  </a:lnTo>
                  <a:lnTo>
                    <a:pt x="342" y="97"/>
                  </a:lnTo>
                  <a:lnTo>
                    <a:pt x="346" y="97"/>
                  </a:lnTo>
                  <a:lnTo>
                    <a:pt x="349" y="97"/>
                  </a:lnTo>
                  <a:lnTo>
                    <a:pt x="353" y="97"/>
                  </a:lnTo>
                  <a:lnTo>
                    <a:pt x="356" y="97"/>
                  </a:lnTo>
                  <a:lnTo>
                    <a:pt x="360" y="97"/>
                  </a:lnTo>
                  <a:lnTo>
                    <a:pt x="363" y="0"/>
                  </a:lnTo>
                  <a:lnTo>
                    <a:pt x="367" y="2"/>
                  </a:lnTo>
                  <a:lnTo>
                    <a:pt x="370" y="4"/>
                  </a:lnTo>
                  <a:lnTo>
                    <a:pt x="374" y="6"/>
                  </a:lnTo>
                  <a:lnTo>
                    <a:pt x="377" y="8"/>
                  </a:lnTo>
                  <a:lnTo>
                    <a:pt x="381" y="9"/>
                  </a:lnTo>
                  <a:lnTo>
                    <a:pt x="384" y="11"/>
                  </a:lnTo>
                  <a:lnTo>
                    <a:pt x="388" y="13"/>
                  </a:lnTo>
                  <a:lnTo>
                    <a:pt x="392" y="15"/>
                  </a:lnTo>
                  <a:lnTo>
                    <a:pt x="395" y="17"/>
                  </a:lnTo>
                  <a:lnTo>
                    <a:pt x="398" y="18"/>
                  </a:lnTo>
                  <a:lnTo>
                    <a:pt x="401" y="20"/>
                  </a:lnTo>
                  <a:lnTo>
                    <a:pt x="405" y="22"/>
                  </a:lnTo>
                  <a:lnTo>
                    <a:pt x="408" y="23"/>
                  </a:lnTo>
                  <a:lnTo>
                    <a:pt x="412" y="25"/>
                  </a:lnTo>
                  <a:lnTo>
                    <a:pt x="416" y="26"/>
                  </a:lnTo>
                  <a:lnTo>
                    <a:pt x="419" y="28"/>
                  </a:lnTo>
                  <a:lnTo>
                    <a:pt x="423" y="30"/>
                  </a:lnTo>
                  <a:lnTo>
                    <a:pt x="426" y="31"/>
                  </a:lnTo>
                  <a:lnTo>
                    <a:pt x="430" y="32"/>
                  </a:lnTo>
                  <a:lnTo>
                    <a:pt x="433" y="34"/>
                  </a:lnTo>
                  <a:lnTo>
                    <a:pt x="437" y="36"/>
                  </a:lnTo>
                  <a:lnTo>
                    <a:pt x="440" y="36"/>
                  </a:lnTo>
                  <a:lnTo>
                    <a:pt x="444" y="38"/>
                  </a:lnTo>
                  <a:lnTo>
                    <a:pt x="447" y="40"/>
                  </a:lnTo>
                  <a:lnTo>
                    <a:pt x="451" y="40"/>
                  </a:lnTo>
                  <a:lnTo>
                    <a:pt x="454" y="42"/>
                  </a:lnTo>
                  <a:lnTo>
                    <a:pt x="458" y="43"/>
                  </a:lnTo>
                  <a:lnTo>
                    <a:pt x="462" y="44"/>
                  </a:lnTo>
                  <a:lnTo>
                    <a:pt x="464" y="46"/>
                  </a:lnTo>
                  <a:lnTo>
                    <a:pt x="468" y="47"/>
                  </a:lnTo>
                  <a:lnTo>
                    <a:pt x="471" y="48"/>
                  </a:lnTo>
                  <a:lnTo>
                    <a:pt x="475" y="49"/>
                  </a:lnTo>
                  <a:lnTo>
                    <a:pt x="478" y="51"/>
                  </a:lnTo>
                  <a:lnTo>
                    <a:pt x="482" y="51"/>
                  </a:lnTo>
                  <a:lnTo>
                    <a:pt x="485" y="53"/>
                  </a:lnTo>
                  <a:lnTo>
                    <a:pt x="489" y="54"/>
                  </a:lnTo>
                  <a:lnTo>
                    <a:pt x="493" y="55"/>
                  </a:lnTo>
                  <a:lnTo>
                    <a:pt x="496" y="56"/>
                  </a:lnTo>
                  <a:lnTo>
                    <a:pt x="500" y="57"/>
                  </a:lnTo>
                  <a:lnTo>
                    <a:pt x="503" y="58"/>
                  </a:lnTo>
                  <a:lnTo>
                    <a:pt x="507" y="59"/>
                  </a:lnTo>
                  <a:lnTo>
                    <a:pt x="510" y="60"/>
                  </a:lnTo>
                  <a:lnTo>
                    <a:pt x="514" y="61"/>
                  </a:lnTo>
                  <a:lnTo>
                    <a:pt x="517" y="61"/>
                  </a:lnTo>
                  <a:lnTo>
                    <a:pt x="521" y="63"/>
                  </a:lnTo>
                  <a:lnTo>
                    <a:pt x="524" y="63"/>
                  </a:lnTo>
                  <a:lnTo>
                    <a:pt x="528" y="64"/>
                  </a:lnTo>
                  <a:lnTo>
                    <a:pt x="531" y="65"/>
                  </a:lnTo>
                  <a:lnTo>
                    <a:pt x="534" y="65"/>
                  </a:lnTo>
                  <a:lnTo>
                    <a:pt x="538" y="66"/>
                  </a:lnTo>
                  <a:lnTo>
                    <a:pt x="541" y="67"/>
                  </a:lnTo>
                  <a:lnTo>
                    <a:pt x="545" y="68"/>
                  </a:lnTo>
                  <a:lnTo>
                    <a:pt x="548" y="69"/>
                  </a:lnTo>
                  <a:lnTo>
                    <a:pt x="552" y="69"/>
                  </a:lnTo>
                  <a:lnTo>
                    <a:pt x="555" y="70"/>
                  </a:lnTo>
                  <a:lnTo>
                    <a:pt x="559" y="71"/>
                  </a:lnTo>
                  <a:lnTo>
                    <a:pt x="563" y="71"/>
                  </a:lnTo>
                  <a:lnTo>
                    <a:pt x="566" y="72"/>
                  </a:lnTo>
                  <a:lnTo>
                    <a:pt x="570" y="73"/>
                  </a:lnTo>
                  <a:lnTo>
                    <a:pt x="573" y="73"/>
                  </a:lnTo>
                  <a:lnTo>
                    <a:pt x="577" y="74"/>
                  </a:lnTo>
                  <a:lnTo>
                    <a:pt x="580" y="75"/>
                  </a:lnTo>
                  <a:lnTo>
                    <a:pt x="584" y="75"/>
                  </a:lnTo>
                  <a:lnTo>
                    <a:pt x="586" y="75"/>
                  </a:lnTo>
                  <a:lnTo>
                    <a:pt x="590" y="76"/>
                  </a:lnTo>
                  <a:lnTo>
                    <a:pt x="594" y="77"/>
                  </a:lnTo>
                  <a:lnTo>
                    <a:pt x="597" y="77"/>
                  </a:lnTo>
                  <a:lnTo>
                    <a:pt x="601" y="78"/>
                  </a:lnTo>
                  <a:lnTo>
                    <a:pt x="604" y="79"/>
                  </a:lnTo>
                  <a:lnTo>
                    <a:pt x="608" y="79"/>
                  </a:lnTo>
                  <a:lnTo>
                    <a:pt x="611" y="79"/>
                  </a:lnTo>
                  <a:lnTo>
                    <a:pt x="615" y="80"/>
                  </a:lnTo>
                  <a:lnTo>
                    <a:pt x="618" y="80"/>
                  </a:lnTo>
                  <a:lnTo>
                    <a:pt x="622" y="81"/>
                  </a:lnTo>
                  <a:lnTo>
                    <a:pt x="625" y="82"/>
                  </a:lnTo>
                  <a:lnTo>
                    <a:pt x="629" y="82"/>
                  </a:lnTo>
                  <a:lnTo>
                    <a:pt x="633" y="82"/>
                  </a:lnTo>
                  <a:lnTo>
                    <a:pt x="636" y="83"/>
                  </a:lnTo>
                  <a:lnTo>
                    <a:pt x="640" y="83"/>
                  </a:lnTo>
                  <a:lnTo>
                    <a:pt x="643" y="84"/>
                  </a:lnTo>
                  <a:lnTo>
                    <a:pt x="646" y="84"/>
                  </a:lnTo>
                  <a:lnTo>
                    <a:pt x="649" y="84"/>
                  </a:lnTo>
                  <a:lnTo>
                    <a:pt x="653" y="85"/>
                  </a:lnTo>
                  <a:lnTo>
                    <a:pt x="656" y="85"/>
                  </a:lnTo>
                  <a:lnTo>
                    <a:pt x="660" y="86"/>
                  </a:lnTo>
                  <a:lnTo>
                    <a:pt x="664" y="86"/>
                  </a:lnTo>
                  <a:lnTo>
                    <a:pt x="667" y="86"/>
                  </a:lnTo>
                  <a:lnTo>
                    <a:pt x="671" y="86"/>
                  </a:lnTo>
                  <a:lnTo>
                    <a:pt x="674" y="87"/>
                  </a:lnTo>
                  <a:lnTo>
                    <a:pt x="678" y="87"/>
                  </a:lnTo>
                  <a:lnTo>
                    <a:pt x="681" y="88"/>
                  </a:lnTo>
                  <a:lnTo>
                    <a:pt x="685" y="88"/>
                  </a:lnTo>
                  <a:lnTo>
                    <a:pt x="688" y="88"/>
                  </a:lnTo>
                  <a:lnTo>
                    <a:pt x="692" y="88"/>
                  </a:lnTo>
                  <a:lnTo>
                    <a:pt x="695" y="88"/>
                  </a:lnTo>
                  <a:lnTo>
                    <a:pt x="699" y="89"/>
                  </a:lnTo>
                  <a:lnTo>
                    <a:pt x="699" y="97"/>
                  </a:lnTo>
                  <a:lnTo>
                    <a:pt x="695" y="97"/>
                  </a:lnTo>
                  <a:lnTo>
                    <a:pt x="692" y="97"/>
                  </a:lnTo>
                  <a:lnTo>
                    <a:pt x="688" y="97"/>
                  </a:lnTo>
                  <a:lnTo>
                    <a:pt x="685" y="97"/>
                  </a:lnTo>
                  <a:lnTo>
                    <a:pt x="681" y="97"/>
                  </a:lnTo>
                  <a:lnTo>
                    <a:pt x="678" y="97"/>
                  </a:lnTo>
                  <a:lnTo>
                    <a:pt x="674" y="97"/>
                  </a:lnTo>
                  <a:lnTo>
                    <a:pt x="671" y="97"/>
                  </a:lnTo>
                  <a:lnTo>
                    <a:pt x="667" y="97"/>
                  </a:lnTo>
                  <a:lnTo>
                    <a:pt x="664" y="97"/>
                  </a:lnTo>
                  <a:lnTo>
                    <a:pt x="660" y="97"/>
                  </a:lnTo>
                  <a:lnTo>
                    <a:pt x="656" y="97"/>
                  </a:lnTo>
                  <a:lnTo>
                    <a:pt x="653" y="97"/>
                  </a:lnTo>
                  <a:lnTo>
                    <a:pt x="649" y="97"/>
                  </a:lnTo>
                  <a:lnTo>
                    <a:pt x="646" y="97"/>
                  </a:lnTo>
                  <a:lnTo>
                    <a:pt x="643" y="97"/>
                  </a:lnTo>
                  <a:lnTo>
                    <a:pt x="640" y="97"/>
                  </a:lnTo>
                  <a:lnTo>
                    <a:pt x="636" y="97"/>
                  </a:lnTo>
                  <a:lnTo>
                    <a:pt x="633" y="97"/>
                  </a:lnTo>
                  <a:lnTo>
                    <a:pt x="629" y="97"/>
                  </a:lnTo>
                  <a:lnTo>
                    <a:pt x="625" y="97"/>
                  </a:lnTo>
                  <a:lnTo>
                    <a:pt x="622" y="97"/>
                  </a:lnTo>
                  <a:lnTo>
                    <a:pt x="618" y="97"/>
                  </a:lnTo>
                  <a:lnTo>
                    <a:pt x="615" y="97"/>
                  </a:lnTo>
                  <a:lnTo>
                    <a:pt x="611" y="97"/>
                  </a:lnTo>
                  <a:lnTo>
                    <a:pt x="608" y="97"/>
                  </a:lnTo>
                  <a:lnTo>
                    <a:pt x="604" y="97"/>
                  </a:lnTo>
                  <a:lnTo>
                    <a:pt x="601" y="97"/>
                  </a:lnTo>
                  <a:lnTo>
                    <a:pt x="597" y="97"/>
                  </a:lnTo>
                  <a:lnTo>
                    <a:pt x="594" y="97"/>
                  </a:lnTo>
                  <a:lnTo>
                    <a:pt x="590" y="97"/>
                  </a:lnTo>
                  <a:lnTo>
                    <a:pt x="586" y="97"/>
                  </a:lnTo>
                  <a:lnTo>
                    <a:pt x="584" y="97"/>
                  </a:lnTo>
                  <a:lnTo>
                    <a:pt x="580" y="97"/>
                  </a:lnTo>
                  <a:lnTo>
                    <a:pt x="577" y="97"/>
                  </a:lnTo>
                  <a:lnTo>
                    <a:pt x="573" y="97"/>
                  </a:lnTo>
                  <a:lnTo>
                    <a:pt x="570" y="97"/>
                  </a:lnTo>
                  <a:lnTo>
                    <a:pt x="566" y="97"/>
                  </a:lnTo>
                  <a:lnTo>
                    <a:pt x="563" y="97"/>
                  </a:lnTo>
                  <a:lnTo>
                    <a:pt x="559" y="97"/>
                  </a:lnTo>
                  <a:lnTo>
                    <a:pt x="555" y="97"/>
                  </a:lnTo>
                  <a:lnTo>
                    <a:pt x="552" y="97"/>
                  </a:lnTo>
                  <a:lnTo>
                    <a:pt x="548" y="97"/>
                  </a:lnTo>
                  <a:lnTo>
                    <a:pt x="545" y="97"/>
                  </a:lnTo>
                  <a:lnTo>
                    <a:pt x="541" y="97"/>
                  </a:lnTo>
                  <a:lnTo>
                    <a:pt x="538" y="97"/>
                  </a:lnTo>
                  <a:lnTo>
                    <a:pt x="534" y="97"/>
                  </a:lnTo>
                  <a:lnTo>
                    <a:pt x="531" y="97"/>
                  </a:lnTo>
                  <a:lnTo>
                    <a:pt x="528" y="97"/>
                  </a:lnTo>
                  <a:lnTo>
                    <a:pt x="524" y="97"/>
                  </a:lnTo>
                  <a:lnTo>
                    <a:pt x="521" y="97"/>
                  </a:lnTo>
                  <a:lnTo>
                    <a:pt x="517" y="97"/>
                  </a:lnTo>
                  <a:lnTo>
                    <a:pt x="514" y="97"/>
                  </a:lnTo>
                  <a:lnTo>
                    <a:pt x="510" y="97"/>
                  </a:lnTo>
                  <a:lnTo>
                    <a:pt x="507" y="97"/>
                  </a:lnTo>
                  <a:lnTo>
                    <a:pt x="503" y="97"/>
                  </a:lnTo>
                  <a:lnTo>
                    <a:pt x="500" y="97"/>
                  </a:lnTo>
                  <a:lnTo>
                    <a:pt x="496" y="97"/>
                  </a:lnTo>
                  <a:lnTo>
                    <a:pt x="493" y="97"/>
                  </a:lnTo>
                  <a:lnTo>
                    <a:pt x="489" y="97"/>
                  </a:lnTo>
                  <a:lnTo>
                    <a:pt x="485" y="97"/>
                  </a:lnTo>
                  <a:lnTo>
                    <a:pt x="482" y="97"/>
                  </a:lnTo>
                  <a:lnTo>
                    <a:pt x="478" y="97"/>
                  </a:lnTo>
                  <a:lnTo>
                    <a:pt x="475" y="97"/>
                  </a:lnTo>
                  <a:lnTo>
                    <a:pt x="471" y="97"/>
                  </a:lnTo>
                  <a:lnTo>
                    <a:pt x="468" y="97"/>
                  </a:lnTo>
                  <a:lnTo>
                    <a:pt x="464" y="97"/>
                  </a:lnTo>
                  <a:lnTo>
                    <a:pt x="462" y="97"/>
                  </a:lnTo>
                  <a:lnTo>
                    <a:pt x="458" y="97"/>
                  </a:lnTo>
                  <a:lnTo>
                    <a:pt x="454" y="97"/>
                  </a:lnTo>
                  <a:lnTo>
                    <a:pt x="451" y="97"/>
                  </a:lnTo>
                  <a:lnTo>
                    <a:pt x="447" y="97"/>
                  </a:lnTo>
                  <a:lnTo>
                    <a:pt x="444" y="97"/>
                  </a:lnTo>
                  <a:lnTo>
                    <a:pt x="440" y="97"/>
                  </a:lnTo>
                  <a:lnTo>
                    <a:pt x="437" y="97"/>
                  </a:lnTo>
                  <a:lnTo>
                    <a:pt x="433" y="97"/>
                  </a:lnTo>
                  <a:lnTo>
                    <a:pt x="430" y="97"/>
                  </a:lnTo>
                  <a:lnTo>
                    <a:pt x="426" y="97"/>
                  </a:lnTo>
                  <a:lnTo>
                    <a:pt x="423" y="97"/>
                  </a:lnTo>
                  <a:lnTo>
                    <a:pt x="419" y="97"/>
                  </a:lnTo>
                  <a:lnTo>
                    <a:pt x="416" y="97"/>
                  </a:lnTo>
                  <a:lnTo>
                    <a:pt x="412" y="97"/>
                  </a:lnTo>
                  <a:lnTo>
                    <a:pt x="408" y="97"/>
                  </a:lnTo>
                  <a:lnTo>
                    <a:pt x="405" y="97"/>
                  </a:lnTo>
                  <a:lnTo>
                    <a:pt x="401" y="97"/>
                  </a:lnTo>
                  <a:lnTo>
                    <a:pt x="398" y="97"/>
                  </a:lnTo>
                  <a:lnTo>
                    <a:pt x="395" y="97"/>
                  </a:lnTo>
                  <a:lnTo>
                    <a:pt x="392" y="97"/>
                  </a:lnTo>
                  <a:lnTo>
                    <a:pt x="388" y="97"/>
                  </a:lnTo>
                  <a:lnTo>
                    <a:pt x="384" y="97"/>
                  </a:lnTo>
                  <a:lnTo>
                    <a:pt x="381" y="97"/>
                  </a:lnTo>
                  <a:lnTo>
                    <a:pt x="377" y="97"/>
                  </a:lnTo>
                  <a:lnTo>
                    <a:pt x="374" y="97"/>
                  </a:lnTo>
                  <a:lnTo>
                    <a:pt x="370" y="97"/>
                  </a:lnTo>
                  <a:lnTo>
                    <a:pt x="367" y="97"/>
                  </a:lnTo>
                  <a:lnTo>
                    <a:pt x="363" y="97"/>
                  </a:lnTo>
                  <a:lnTo>
                    <a:pt x="360" y="97"/>
                  </a:lnTo>
                  <a:lnTo>
                    <a:pt x="356" y="97"/>
                  </a:lnTo>
                  <a:lnTo>
                    <a:pt x="353" y="97"/>
                  </a:lnTo>
                  <a:lnTo>
                    <a:pt x="349" y="97"/>
                  </a:lnTo>
                  <a:lnTo>
                    <a:pt x="346" y="97"/>
                  </a:lnTo>
                  <a:lnTo>
                    <a:pt x="342" y="97"/>
                  </a:lnTo>
                  <a:lnTo>
                    <a:pt x="339" y="97"/>
                  </a:lnTo>
                  <a:lnTo>
                    <a:pt x="336" y="97"/>
                  </a:lnTo>
                  <a:lnTo>
                    <a:pt x="332" y="97"/>
                  </a:lnTo>
                  <a:lnTo>
                    <a:pt x="329" y="97"/>
                  </a:lnTo>
                  <a:lnTo>
                    <a:pt x="325" y="97"/>
                  </a:lnTo>
                  <a:lnTo>
                    <a:pt x="322" y="97"/>
                  </a:lnTo>
                  <a:lnTo>
                    <a:pt x="318" y="97"/>
                  </a:lnTo>
                  <a:lnTo>
                    <a:pt x="315" y="97"/>
                  </a:lnTo>
                  <a:lnTo>
                    <a:pt x="311" y="97"/>
                  </a:lnTo>
                  <a:lnTo>
                    <a:pt x="307" y="97"/>
                  </a:lnTo>
                  <a:lnTo>
                    <a:pt x="304" y="97"/>
                  </a:lnTo>
                  <a:lnTo>
                    <a:pt x="300" y="97"/>
                  </a:lnTo>
                  <a:lnTo>
                    <a:pt x="297" y="97"/>
                  </a:lnTo>
                  <a:lnTo>
                    <a:pt x="293" y="97"/>
                  </a:lnTo>
                  <a:lnTo>
                    <a:pt x="290" y="97"/>
                  </a:lnTo>
                  <a:lnTo>
                    <a:pt x="286" y="97"/>
                  </a:lnTo>
                  <a:lnTo>
                    <a:pt x="283" y="97"/>
                  </a:lnTo>
                  <a:lnTo>
                    <a:pt x="280" y="97"/>
                  </a:lnTo>
                  <a:lnTo>
                    <a:pt x="276" y="97"/>
                  </a:lnTo>
                  <a:lnTo>
                    <a:pt x="273" y="97"/>
                  </a:lnTo>
                  <a:lnTo>
                    <a:pt x="269" y="97"/>
                  </a:lnTo>
                  <a:lnTo>
                    <a:pt x="266" y="97"/>
                  </a:lnTo>
                  <a:lnTo>
                    <a:pt x="262" y="97"/>
                  </a:lnTo>
                  <a:lnTo>
                    <a:pt x="259" y="97"/>
                  </a:lnTo>
                  <a:lnTo>
                    <a:pt x="255" y="97"/>
                  </a:lnTo>
                  <a:lnTo>
                    <a:pt x="252" y="97"/>
                  </a:lnTo>
                  <a:lnTo>
                    <a:pt x="248" y="97"/>
                  </a:lnTo>
                  <a:lnTo>
                    <a:pt x="245" y="97"/>
                  </a:lnTo>
                  <a:lnTo>
                    <a:pt x="241" y="97"/>
                  </a:lnTo>
                  <a:lnTo>
                    <a:pt x="237" y="97"/>
                  </a:lnTo>
                  <a:lnTo>
                    <a:pt x="234" y="97"/>
                  </a:lnTo>
                  <a:lnTo>
                    <a:pt x="230" y="97"/>
                  </a:lnTo>
                  <a:lnTo>
                    <a:pt x="227" y="97"/>
                  </a:lnTo>
                  <a:lnTo>
                    <a:pt x="223" y="97"/>
                  </a:lnTo>
                  <a:lnTo>
                    <a:pt x="220" y="97"/>
                  </a:lnTo>
                  <a:lnTo>
                    <a:pt x="216" y="97"/>
                  </a:lnTo>
                  <a:lnTo>
                    <a:pt x="213" y="97"/>
                  </a:lnTo>
                  <a:lnTo>
                    <a:pt x="210" y="97"/>
                  </a:lnTo>
                  <a:lnTo>
                    <a:pt x="206" y="97"/>
                  </a:lnTo>
                  <a:lnTo>
                    <a:pt x="203" y="97"/>
                  </a:lnTo>
                  <a:lnTo>
                    <a:pt x="199" y="97"/>
                  </a:lnTo>
                  <a:lnTo>
                    <a:pt x="196" y="97"/>
                  </a:lnTo>
                  <a:lnTo>
                    <a:pt x="192" y="97"/>
                  </a:lnTo>
                  <a:lnTo>
                    <a:pt x="189" y="97"/>
                  </a:lnTo>
                  <a:lnTo>
                    <a:pt x="185" y="97"/>
                  </a:lnTo>
                  <a:lnTo>
                    <a:pt x="182" y="97"/>
                  </a:lnTo>
                  <a:lnTo>
                    <a:pt x="178" y="97"/>
                  </a:lnTo>
                  <a:lnTo>
                    <a:pt x="175" y="97"/>
                  </a:lnTo>
                  <a:lnTo>
                    <a:pt x="171" y="97"/>
                  </a:lnTo>
                  <a:lnTo>
                    <a:pt x="167" y="97"/>
                  </a:lnTo>
                  <a:lnTo>
                    <a:pt x="164" y="97"/>
                  </a:lnTo>
                  <a:lnTo>
                    <a:pt x="160" y="97"/>
                  </a:lnTo>
                  <a:lnTo>
                    <a:pt x="157" y="97"/>
                  </a:lnTo>
                  <a:lnTo>
                    <a:pt x="153" y="97"/>
                  </a:lnTo>
                  <a:lnTo>
                    <a:pt x="151" y="97"/>
                  </a:lnTo>
                  <a:lnTo>
                    <a:pt x="147" y="97"/>
                  </a:lnTo>
                  <a:lnTo>
                    <a:pt x="144" y="97"/>
                  </a:lnTo>
                  <a:lnTo>
                    <a:pt x="140" y="97"/>
                  </a:lnTo>
                  <a:lnTo>
                    <a:pt x="136" y="97"/>
                  </a:lnTo>
                  <a:lnTo>
                    <a:pt x="133" y="97"/>
                  </a:lnTo>
                  <a:lnTo>
                    <a:pt x="129" y="97"/>
                  </a:lnTo>
                  <a:lnTo>
                    <a:pt x="126" y="97"/>
                  </a:lnTo>
                  <a:lnTo>
                    <a:pt x="122" y="97"/>
                  </a:lnTo>
                  <a:lnTo>
                    <a:pt x="119" y="97"/>
                  </a:lnTo>
                  <a:lnTo>
                    <a:pt x="115" y="97"/>
                  </a:lnTo>
                  <a:lnTo>
                    <a:pt x="112" y="97"/>
                  </a:lnTo>
                  <a:lnTo>
                    <a:pt x="108" y="97"/>
                  </a:lnTo>
                  <a:lnTo>
                    <a:pt x="105" y="97"/>
                  </a:lnTo>
                  <a:lnTo>
                    <a:pt x="101" y="97"/>
                  </a:lnTo>
                  <a:lnTo>
                    <a:pt x="97" y="97"/>
                  </a:lnTo>
                  <a:lnTo>
                    <a:pt x="95" y="97"/>
                  </a:lnTo>
                  <a:lnTo>
                    <a:pt x="91" y="97"/>
                  </a:lnTo>
                  <a:lnTo>
                    <a:pt x="88" y="97"/>
                  </a:lnTo>
                  <a:lnTo>
                    <a:pt x="84" y="97"/>
                  </a:lnTo>
                  <a:lnTo>
                    <a:pt x="81" y="97"/>
                  </a:lnTo>
                  <a:lnTo>
                    <a:pt x="77" y="97"/>
                  </a:lnTo>
                  <a:lnTo>
                    <a:pt x="74" y="97"/>
                  </a:lnTo>
                  <a:lnTo>
                    <a:pt x="70" y="97"/>
                  </a:lnTo>
                  <a:lnTo>
                    <a:pt x="66" y="97"/>
                  </a:lnTo>
                  <a:lnTo>
                    <a:pt x="63" y="97"/>
                  </a:lnTo>
                  <a:lnTo>
                    <a:pt x="59" y="97"/>
                  </a:lnTo>
                  <a:lnTo>
                    <a:pt x="56" y="97"/>
                  </a:lnTo>
                  <a:lnTo>
                    <a:pt x="52" y="97"/>
                  </a:lnTo>
                  <a:lnTo>
                    <a:pt x="49" y="97"/>
                  </a:lnTo>
                  <a:lnTo>
                    <a:pt x="45" y="97"/>
                  </a:lnTo>
                  <a:lnTo>
                    <a:pt x="42" y="97"/>
                  </a:lnTo>
                  <a:lnTo>
                    <a:pt x="38" y="97"/>
                  </a:lnTo>
                  <a:lnTo>
                    <a:pt x="35" y="97"/>
                  </a:lnTo>
                  <a:lnTo>
                    <a:pt x="31" y="97"/>
                  </a:lnTo>
                  <a:lnTo>
                    <a:pt x="28" y="97"/>
                  </a:lnTo>
                  <a:lnTo>
                    <a:pt x="25" y="97"/>
                  </a:lnTo>
                  <a:lnTo>
                    <a:pt x="21" y="97"/>
                  </a:lnTo>
                  <a:lnTo>
                    <a:pt x="18" y="97"/>
                  </a:lnTo>
                  <a:lnTo>
                    <a:pt x="14" y="97"/>
                  </a:lnTo>
                  <a:lnTo>
                    <a:pt x="11" y="97"/>
                  </a:lnTo>
                  <a:lnTo>
                    <a:pt x="7" y="97"/>
                  </a:lnTo>
                  <a:lnTo>
                    <a:pt x="4" y="97"/>
                  </a:lnTo>
                  <a:lnTo>
                    <a:pt x="0" y="97"/>
                  </a:lnTo>
                </a:path>
              </a:pathLst>
            </a:custGeom>
            <a:solidFill>
              <a:srgbClr val="C0C0C0"/>
            </a:solidFill>
            <a:ln w="12700" cap="rnd">
              <a:noFill/>
              <a:round/>
              <a:headEnd/>
              <a:tailEnd/>
            </a:ln>
          </p:spPr>
          <p:txBody>
            <a:bodyPr/>
            <a:lstStyle/>
            <a:p>
              <a:endParaRPr lang="en-US"/>
            </a:p>
          </p:txBody>
        </p:sp>
        <p:sp>
          <p:nvSpPr>
            <p:cNvPr id="27661" name="Freeform 11"/>
            <p:cNvSpPr>
              <a:spLocks/>
            </p:cNvSpPr>
            <p:nvPr/>
          </p:nvSpPr>
          <p:spPr bwMode="auto">
            <a:xfrm>
              <a:off x="3630" y="1816"/>
              <a:ext cx="700" cy="489"/>
            </a:xfrm>
            <a:custGeom>
              <a:avLst/>
              <a:gdLst>
                <a:gd name="T0" fmla="*/ 21 w 700"/>
                <a:gd name="T1" fmla="*/ 29 h 489"/>
                <a:gd name="T2" fmla="*/ 45 w 700"/>
                <a:gd name="T3" fmla="*/ 63 h 489"/>
                <a:gd name="T4" fmla="*/ 70 w 700"/>
                <a:gd name="T5" fmla="*/ 96 h 489"/>
                <a:gd name="T6" fmla="*/ 95 w 700"/>
                <a:gd name="T7" fmla="*/ 129 h 489"/>
                <a:gd name="T8" fmla="*/ 119 w 700"/>
                <a:gd name="T9" fmla="*/ 160 h 489"/>
                <a:gd name="T10" fmla="*/ 144 w 700"/>
                <a:gd name="T11" fmla="*/ 190 h 489"/>
                <a:gd name="T12" fmla="*/ 167 w 700"/>
                <a:gd name="T13" fmla="*/ 219 h 489"/>
                <a:gd name="T14" fmla="*/ 192 w 700"/>
                <a:gd name="T15" fmla="*/ 246 h 489"/>
                <a:gd name="T16" fmla="*/ 216 w 700"/>
                <a:gd name="T17" fmla="*/ 271 h 489"/>
                <a:gd name="T18" fmla="*/ 241 w 700"/>
                <a:gd name="T19" fmla="*/ 295 h 489"/>
                <a:gd name="T20" fmla="*/ 266 w 700"/>
                <a:gd name="T21" fmla="*/ 317 h 489"/>
                <a:gd name="T22" fmla="*/ 290 w 700"/>
                <a:gd name="T23" fmla="*/ 337 h 489"/>
                <a:gd name="T24" fmla="*/ 315 w 700"/>
                <a:gd name="T25" fmla="*/ 356 h 489"/>
                <a:gd name="T26" fmla="*/ 339 w 700"/>
                <a:gd name="T27" fmla="*/ 372 h 489"/>
                <a:gd name="T28" fmla="*/ 363 w 700"/>
                <a:gd name="T29" fmla="*/ 488 h 489"/>
                <a:gd name="T30" fmla="*/ 388 w 700"/>
                <a:gd name="T31" fmla="*/ 488 h 489"/>
                <a:gd name="T32" fmla="*/ 412 w 700"/>
                <a:gd name="T33" fmla="*/ 488 h 489"/>
                <a:gd name="T34" fmla="*/ 437 w 700"/>
                <a:gd name="T35" fmla="*/ 488 h 489"/>
                <a:gd name="T36" fmla="*/ 462 w 700"/>
                <a:gd name="T37" fmla="*/ 488 h 489"/>
                <a:gd name="T38" fmla="*/ 485 w 700"/>
                <a:gd name="T39" fmla="*/ 488 h 489"/>
                <a:gd name="T40" fmla="*/ 510 w 700"/>
                <a:gd name="T41" fmla="*/ 488 h 489"/>
                <a:gd name="T42" fmla="*/ 534 w 700"/>
                <a:gd name="T43" fmla="*/ 488 h 489"/>
                <a:gd name="T44" fmla="*/ 559 w 700"/>
                <a:gd name="T45" fmla="*/ 488 h 489"/>
                <a:gd name="T46" fmla="*/ 584 w 700"/>
                <a:gd name="T47" fmla="*/ 488 h 489"/>
                <a:gd name="T48" fmla="*/ 608 w 700"/>
                <a:gd name="T49" fmla="*/ 488 h 489"/>
                <a:gd name="T50" fmla="*/ 633 w 700"/>
                <a:gd name="T51" fmla="*/ 488 h 489"/>
                <a:gd name="T52" fmla="*/ 656 w 700"/>
                <a:gd name="T53" fmla="*/ 488 h 489"/>
                <a:gd name="T54" fmla="*/ 681 w 700"/>
                <a:gd name="T55" fmla="*/ 488 h 489"/>
                <a:gd name="T56" fmla="*/ 692 w 700"/>
                <a:gd name="T57" fmla="*/ 488 h 489"/>
                <a:gd name="T58" fmla="*/ 667 w 700"/>
                <a:gd name="T59" fmla="*/ 488 h 489"/>
                <a:gd name="T60" fmla="*/ 643 w 700"/>
                <a:gd name="T61" fmla="*/ 488 h 489"/>
                <a:gd name="T62" fmla="*/ 618 w 700"/>
                <a:gd name="T63" fmla="*/ 488 h 489"/>
                <a:gd name="T64" fmla="*/ 594 w 700"/>
                <a:gd name="T65" fmla="*/ 488 h 489"/>
                <a:gd name="T66" fmla="*/ 570 w 700"/>
                <a:gd name="T67" fmla="*/ 488 h 489"/>
                <a:gd name="T68" fmla="*/ 545 w 700"/>
                <a:gd name="T69" fmla="*/ 488 h 489"/>
                <a:gd name="T70" fmla="*/ 521 w 700"/>
                <a:gd name="T71" fmla="*/ 488 h 489"/>
                <a:gd name="T72" fmla="*/ 496 w 700"/>
                <a:gd name="T73" fmla="*/ 488 h 489"/>
                <a:gd name="T74" fmla="*/ 471 w 700"/>
                <a:gd name="T75" fmla="*/ 488 h 489"/>
                <a:gd name="T76" fmla="*/ 447 w 700"/>
                <a:gd name="T77" fmla="*/ 488 h 489"/>
                <a:gd name="T78" fmla="*/ 423 w 700"/>
                <a:gd name="T79" fmla="*/ 488 h 489"/>
                <a:gd name="T80" fmla="*/ 398 w 700"/>
                <a:gd name="T81" fmla="*/ 488 h 489"/>
                <a:gd name="T82" fmla="*/ 374 w 700"/>
                <a:gd name="T83" fmla="*/ 488 h 489"/>
                <a:gd name="T84" fmla="*/ 349 w 700"/>
                <a:gd name="T85" fmla="*/ 488 h 489"/>
                <a:gd name="T86" fmla="*/ 325 w 700"/>
                <a:gd name="T87" fmla="*/ 488 h 489"/>
                <a:gd name="T88" fmla="*/ 300 w 700"/>
                <a:gd name="T89" fmla="*/ 488 h 489"/>
                <a:gd name="T90" fmla="*/ 276 w 700"/>
                <a:gd name="T91" fmla="*/ 488 h 489"/>
                <a:gd name="T92" fmla="*/ 252 w 700"/>
                <a:gd name="T93" fmla="*/ 488 h 489"/>
                <a:gd name="T94" fmla="*/ 227 w 700"/>
                <a:gd name="T95" fmla="*/ 488 h 489"/>
                <a:gd name="T96" fmla="*/ 203 w 700"/>
                <a:gd name="T97" fmla="*/ 488 h 489"/>
                <a:gd name="T98" fmla="*/ 178 w 700"/>
                <a:gd name="T99" fmla="*/ 488 h 489"/>
                <a:gd name="T100" fmla="*/ 153 w 700"/>
                <a:gd name="T101" fmla="*/ 488 h 489"/>
                <a:gd name="T102" fmla="*/ 129 w 700"/>
                <a:gd name="T103" fmla="*/ 488 h 489"/>
                <a:gd name="T104" fmla="*/ 105 w 700"/>
                <a:gd name="T105" fmla="*/ 488 h 489"/>
                <a:gd name="T106" fmla="*/ 81 w 700"/>
                <a:gd name="T107" fmla="*/ 488 h 489"/>
                <a:gd name="T108" fmla="*/ 56 w 700"/>
                <a:gd name="T109" fmla="*/ 488 h 489"/>
                <a:gd name="T110" fmla="*/ 31 w 700"/>
                <a:gd name="T111" fmla="*/ 488 h 489"/>
                <a:gd name="T112" fmla="*/ 7 w 700"/>
                <a:gd name="T113" fmla="*/ 488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89"/>
                <a:gd name="T173" fmla="*/ 700 w 700"/>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89">
                  <a:moveTo>
                    <a:pt x="0" y="0"/>
                  </a:moveTo>
                  <a:lnTo>
                    <a:pt x="4" y="5"/>
                  </a:lnTo>
                  <a:lnTo>
                    <a:pt x="7" y="10"/>
                  </a:lnTo>
                  <a:lnTo>
                    <a:pt x="11" y="15"/>
                  </a:lnTo>
                  <a:lnTo>
                    <a:pt x="14" y="20"/>
                  </a:lnTo>
                  <a:lnTo>
                    <a:pt x="18" y="24"/>
                  </a:lnTo>
                  <a:lnTo>
                    <a:pt x="21" y="29"/>
                  </a:lnTo>
                  <a:lnTo>
                    <a:pt x="25" y="34"/>
                  </a:lnTo>
                  <a:lnTo>
                    <a:pt x="28" y="39"/>
                  </a:lnTo>
                  <a:lnTo>
                    <a:pt x="31" y="44"/>
                  </a:lnTo>
                  <a:lnTo>
                    <a:pt x="35" y="49"/>
                  </a:lnTo>
                  <a:lnTo>
                    <a:pt x="38" y="54"/>
                  </a:lnTo>
                  <a:lnTo>
                    <a:pt x="42" y="59"/>
                  </a:lnTo>
                  <a:lnTo>
                    <a:pt x="45" y="63"/>
                  </a:lnTo>
                  <a:lnTo>
                    <a:pt x="49" y="68"/>
                  </a:lnTo>
                  <a:lnTo>
                    <a:pt x="52" y="73"/>
                  </a:lnTo>
                  <a:lnTo>
                    <a:pt x="56" y="77"/>
                  </a:lnTo>
                  <a:lnTo>
                    <a:pt x="59" y="82"/>
                  </a:lnTo>
                  <a:lnTo>
                    <a:pt x="63" y="87"/>
                  </a:lnTo>
                  <a:lnTo>
                    <a:pt x="66" y="91"/>
                  </a:lnTo>
                  <a:lnTo>
                    <a:pt x="70" y="96"/>
                  </a:lnTo>
                  <a:lnTo>
                    <a:pt x="74" y="101"/>
                  </a:lnTo>
                  <a:lnTo>
                    <a:pt x="77" y="106"/>
                  </a:lnTo>
                  <a:lnTo>
                    <a:pt x="81" y="110"/>
                  </a:lnTo>
                  <a:lnTo>
                    <a:pt x="84" y="115"/>
                  </a:lnTo>
                  <a:lnTo>
                    <a:pt x="88" y="119"/>
                  </a:lnTo>
                  <a:lnTo>
                    <a:pt x="91" y="124"/>
                  </a:lnTo>
                  <a:lnTo>
                    <a:pt x="95" y="129"/>
                  </a:lnTo>
                  <a:lnTo>
                    <a:pt x="97" y="133"/>
                  </a:lnTo>
                  <a:lnTo>
                    <a:pt x="101" y="138"/>
                  </a:lnTo>
                  <a:lnTo>
                    <a:pt x="105" y="142"/>
                  </a:lnTo>
                  <a:lnTo>
                    <a:pt x="108" y="147"/>
                  </a:lnTo>
                  <a:lnTo>
                    <a:pt x="112" y="151"/>
                  </a:lnTo>
                  <a:lnTo>
                    <a:pt x="115" y="156"/>
                  </a:lnTo>
                  <a:lnTo>
                    <a:pt x="119" y="160"/>
                  </a:lnTo>
                  <a:lnTo>
                    <a:pt x="122" y="165"/>
                  </a:lnTo>
                  <a:lnTo>
                    <a:pt x="126" y="169"/>
                  </a:lnTo>
                  <a:lnTo>
                    <a:pt x="129" y="174"/>
                  </a:lnTo>
                  <a:lnTo>
                    <a:pt x="133" y="178"/>
                  </a:lnTo>
                  <a:lnTo>
                    <a:pt x="136" y="182"/>
                  </a:lnTo>
                  <a:lnTo>
                    <a:pt x="140" y="186"/>
                  </a:lnTo>
                  <a:lnTo>
                    <a:pt x="144" y="190"/>
                  </a:lnTo>
                  <a:lnTo>
                    <a:pt x="147" y="195"/>
                  </a:lnTo>
                  <a:lnTo>
                    <a:pt x="151" y="199"/>
                  </a:lnTo>
                  <a:lnTo>
                    <a:pt x="153" y="203"/>
                  </a:lnTo>
                  <a:lnTo>
                    <a:pt x="157" y="207"/>
                  </a:lnTo>
                  <a:lnTo>
                    <a:pt x="160" y="211"/>
                  </a:lnTo>
                  <a:lnTo>
                    <a:pt x="164" y="215"/>
                  </a:lnTo>
                  <a:lnTo>
                    <a:pt x="167" y="219"/>
                  </a:lnTo>
                  <a:lnTo>
                    <a:pt x="171" y="223"/>
                  </a:lnTo>
                  <a:lnTo>
                    <a:pt x="175" y="227"/>
                  </a:lnTo>
                  <a:lnTo>
                    <a:pt x="178" y="231"/>
                  </a:lnTo>
                  <a:lnTo>
                    <a:pt x="182" y="235"/>
                  </a:lnTo>
                  <a:lnTo>
                    <a:pt x="185" y="238"/>
                  </a:lnTo>
                  <a:lnTo>
                    <a:pt x="189" y="242"/>
                  </a:lnTo>
                  <a:lnTo>
                    <a:pt x="192" y="246"/>
                  </a:lnTo>
                  <a:lnTo>
                    <a:pt x="196" y="250"/>
                  </a:lnTo>
                  <a:lnTo>
                    <a:pt x="199" y="253"/>
                  </a:lnTo>
                  <a:lnTo>
                    <a:pt x="203" y="257"/>
                  </a:lnTo>
                  <a:lnTo>
                    <a:pt x="206" y="261"/>
                  </a:lnTo>
                  <a:lnTo>
                    <a:pt x="210" y="264"/>
                  </a:lnTo>
                  <a:lnTo>
                    <a:pt x="213" y="268"/>
                  </a:lnTo>
                  <a:lnTo>
                    <a:pt x="216" y="271"/>
                  </a:lnTo>
                  <a:lnTo>
                    <a:pt x="220" y="275"/>
                  </a:lnTo>
                  <a:lnTo>
                    <a:pt x="223" y="279"/>
                  </a:lnTo>
                  <a:lnTo>
                    <a:pt x="227" y="282"/>
                  </a:lnTo>
                  <a:lnTo>
                    <a:pt x="230" y="285"/>
                  </a:lnTo>
                  <a:lnTo>
                    <a:pt x="234" y="289"/>
                  </a:lnTo>
                  <a:lnTo>
                    <a:pt x="237" y="292"/>
                  </a:lnTo>
                  <a:lnTo>
                    <a:pt x="241" y="295"/>
                  </a:lnTo>
                  <a:lnTo>
                    <a:pt x="245" y="298"/>
                  </a:lnTo>
                  <a:lnTo>
                    <a:pt x="248" y="302"/>
                  </a:lnTo>
                  <a:lnTo>
                    <a:pt x="252" y="305"/>
                  </a:lnTo>
                  <a:lnTo>
                    <a:pt x="255" y="308"/>
                  </a:lnTo>
                  <a:lnTo>
                    <a:pt x="259" y="311"/>
                  </a:lnTo>
                  <a:lnTo>
                    <a:pt x="262" y="314"/>
                  </a:lnTo>
                  <a:lnTo>
                    <a:pt x="266" y="317"/>
                  </a:lnTo>
                  <a:lnTo>
                    <a:pt x="269" y="320"/>
                  </a:lnTo>
                  <a:lnTo>
                    <a:pt x="273" y="323"/>
                  </a:lnTo>
                  <a:lnTo>
                    <a:pt x="276" y="326"/>
                  </a:lnTo>
                  <a:lnTo>
                    <a:pt x="280" y="329"/>
                  </a:lnTo>
                  <a:lnTo>
                    <a:pt x="283" y="332"/>
                  </a:lnTo>
                  <a:lnTo>
                    <a:pt x="286" y="335"/>
                  </a:lnTo>
                  <a:lnTo>
                    <a:pt x="290" y="337"/>
                  </a:lnTo>
                  <a:lnTo>
                    <a:pt x="293" y="340"/>
                  </a:lnTo>
                  <a:lnTo>
                    <a:pt x="297" y="343"/>
                  </a:lnTo>
                  <a:lnTo>
                    <a:pt x="300" y="345"/>
                  </a:lnTo>
                  <a:lnTo>
                    <a:pt x="304" y="348"/>
                  </a:lnTo>
                  <a:lnTo>
                    <a:pt x="307" y="351"/>
                  </a:lnTo>
                  <a:lnTo>
                    <a:pt x="311" y="353"/>
                  </a:lnTo>
                  <a:lnTo>
                    <a:pt x="315" y="356"/>
                  </a:lnTo>
                  <a:lnTo>
                    <a:pt x="318" y="358"/>
                  </a:lnTo>
                  <a:lnTo>
                    <a:pt x="322" y="361"/>
                  </a:lnTo>
                  <a:lnTo>
                    <a:pt x="325" y="363"/>
                  </a:lnTo>
                  <a:lnTo>
                    <a:pt x="329" y="366"/>
                  </a:lnTo>
                  <a:lnTo>
                    <a:pt x="332" y="368"/>
                  </a:lnTo>
                  <a:lnTo>
                    <a:pt x="336" y="370"/>
                  </a:lnTo>
                  <a:lnTo>
                    <a:pt x="339" y="372"/>
                  </a:lnTo>
                  <a:lnTo>
                    <a:pt x="342" y="375"/>
                  </a:lnTo>
                  <a:lnTo>
                    <a:pt x="346" y="377"/>
                  </a:lnTo>
                  <a:lnTo>
                    <a:pt x="349" y="379"/>
                  </a:lnTo>
                  <a:lnTo>
                    <a:pt x="353" y="381"/>
                  </a:lnTo>
                  <a:lnTo>
                    <a:pt x="356" y="383"/>
                  </a:lnTo>
                  <a:lnTo>
                    <a:pt x="360" y="386"/>
                  </a:lnTo>
                  <a:lnTo>
                    <a:pt x="363" y="488"/>
                  </a:lnTo>
                  <a:lnTo>
                    <a:pt x="367" y="488"/>
                  </a:lnTo>
                  <a:lnTo>
                    <a:pt x="370" y="488"/>
                  </a:lnTo>
                  <a:lnTo>
                    <a:pt x="374" y="488"/>
                  </a:lnTo>
                  <a:lnTo>
                    <a:pt x="377" y="488"/>
                  </a:lnTo>
                  <a:lnTo>
                    <a:pt x="381" y="488"/>
                  </a:lnTo>
                  <a:lnTo>
                    <a:pt x="384" y="488"/>
                  </a:lnTo>
                  <a:lnTo>
                    <a:pt x="388" y="488"/>
                  </a:lnTo>
                  <a:lnTo>
                    <a:pt x="392" y="488"/>
                  </a:lnTo>
                  <a:lnTo>
                    <a:pt x="395" y="488"/>
                  </a:lnTo>
                  <a:lnTo>
                    <a:pt x="398" y="488"/>
                  </a:lnTo>
                  <a:lnTo>
                    <a:pt x="401" y="488"/>
                  </a:lnTo>
                  <a:lnTo>
                    <a:pt x="405" y="488"/>
                  </a:lnTo>
                  <a:lnTo>
                    <a:pt x="408" y="488"/>
                  </a:lnTo>
                  <a:lnTo>
                    <a:pt x="412" y="488"/>
                  </a:lnTo>
                  <a:lnTo>
                    <a:pt x="416" y="488"/>
                  </a:lnTo>
                  <a:lnTo>
                    <a:pt x="419" y="488"/>
                  </a:lnTo>
                  <a:lnTo>
                    <a:pt x="423" y="488"/>
                  </a:lnTo>
                  <a:lnTo>
                    <a:pt x="426" y="488"/>
                  </a:lnTo>
                  <a:lnTo>
                    <a:pt x="430" y="488"/>
                  </a:lnTo>
                  <a:lnTo>
                    <a:pt x="433" y="488"/>
                  </a:lnTo>
                  <a:lnTo>
                    <a:pt x="437" y="488"/>
                  </a:lnTo>
                  <a:lnTo>
                    <a:pt x="440" y="488"/>
                  </a:lnTo>
                  <a:lnTo>
                    <a:pt x="444" y="488"/>
                  </a:lnTo>
                  <a:lnTo>
                    <a:pt x="447" y="488"/>
                  </a:lnTo>
                  <a:lnTo>
                    <a:pt x="451" y="488"/>
                  </a:lnTo>
                  <a:lnTo>
                    <a:pt x="454" y="488"/>
                  </a:lnTo>
                  <a:lnTo>
                    <a:pt x="458" y="488"/>
                  </a:lnTo>
                  <a:lnTo>
                    <a:pt x="462" y="488"/>
                  </a:lnTo>
                  <a:lnTo>
                    <a:pt x="464" y="488"/>
                  </a:lnTo>
                  <a:lnTo>
                    <a:pt x="468" y="488"/>
                  </a:lnTo>
                  <a:lnTo>
                    <a:pt x="471" y="488"/>
                  </a:lnTo>
                  <a:lnTo>
                    <a:pt x="475" y="488"/>
                  </a:lnTo>
                  <a:lnTo>
                    <a:pt x="478" y="488"/>
                  </a:lnTo>
                  <a:lnTo>
                    <a:pt x="482" y="488"/>
                  </a:lnTo>
                  <a:lnTo>
                    <a:pt x="485" y="488"/>
                  </a:lnTo>
                  <a:lnTo>
                    <a:pt x="489" y="488"/>
                  </a:lnTo>
                  <a:lnTo>
                    <a:pt x="493" y="488"/>
                  </a:lnTo>
                  <a:lnTo>
                    <a:pt x="496" y="488"/>
                  </a:lnTo>
                  <a:lnTo>
                    <a:pt x="500" y="488"/>
                  </a:lnTo>
                  <a:lnTo>
                    <a:pt x="503" y="488"/>
                  </a:lnTo>
                  <a:lnTo>
                    <a:pt x="507" y="488"/>
                  </a:lnTo>
                  <a:lnTo>
                    <a:pt x="510" y="488"/>
                  </a:lnTo>
                  <a:lnTo>
                    <a:pt x="514" y="488"/>
                  </a:lnTo>
                  <a:lnTo>
                    <a:pt x="517" y="488"/>
                  </a:lnTo>
                  <a:lnTo>
                    <a:pt x="521" y="488"/>
                  </a:lnTo>
                  <a:lnTo>
                    <a:pt x="524" y="488"/>
                  </a:lnTo>
                  <a:lnTo>
                    <a:pt x="528" y="488"/>
                  </a:lnTo>
                  <a:lnTo>
                    <a:pt x="531" y="488"/>
                  </a:lnTo>
                  <a:lnTo>
                    <a:pt x="534" y="488"/>
                  </a:lnTo>
                  <a:lnTo>
                    <a:pt x="538" y="488"/>
                  </a:lnTo>
                  <a:lnTo>
                    <a:pt x="541" y="488"/>
                  </a:lnTo>
                  <a:lnTo>
                    <a:pt x="545" y="488"/>
                  </a:lnTo>
                  <a:lnTo>
                    <a:pt x="548" y="488"/>
                  </a:lnTo>
                  <a:lnTo>
                    <a:pt x="552" y="488"/>
                  </a:lnTo>
                  <a:lnTo>
                    <a:pt x="555" y="488"/>
                  </a:lnTo>
                  <a:lnTo>
                    <a:pt x="559" y="488"/>
                  </a:lnTo>
                  <a:lnTo>
                    <a:pt x="563" y="488"/>
                  </a:lnTo>
                  <a:lnTo>
                    <a:pt x="566" y="488"/>
                  </a:lnTo>
                  <a:lnTo>
                    <a:pt x="570" y="488"/>
                  </a:lnTo>
                  <a:lnTo>
                    <a:pt x="573" y="488"/>
                  </a:lnTo>
                  <a:lnTo>
                    <a:pt x="577" y="488"/>
                  </a:lnTo>
                  <a:lnTo>
                    <a:pt x="580" y="488"/>
                  </a:lnTo>
                  <a:lnTo>
                    <a:pt x="584" y="488"/>
                  </a:lnTo>
                  <a:lnTo>
                    <a:pt x="586" y="488"/>
                  </a:lnTo>
                  <a:lnTo>
                    <a:pt x="590" y="488"/>
                  </a:lnTo>
                  <a:lnTo>
                    <a:pt x="594" y="488"/>
                  </a:lnTo>
                  <a:lnTo>
                    <a:pt x="597" y="488"/>
                  </a:lnTo>
                  <a:lnTo>
                    <a:pt x="601" y="488"/>
                  </a:lnTo>
                  <a:lnTo>
                    <a:pt x="604" y="488"/>
                  </a:lnTo>
                  <a:lnTo>
                    <a:pt x="608" y="488"/>
                  </a:lnTo>
                  <a:lnTo>
                    <a:pt x="611" y="488"/>
                  </a:lnTo>
                  <a:lnTo>
                    <a:pt x="615" y="488"/>
                  </a:lnTo>
                  <a:lnTo>
                    <a:pt x="618" y="488"/>
                  </a:lnTo>
                  <a:lnTo>
                    <a:pt x="622" y="488"/>
                  </a:lnTo>
                  <a:lnTo>
                    <a:pt x="625" y="488"/>
                  </a:lnTo>
                  <a:lnTo>
                    <a:pt x="629" y="488"/>
                  </a:lnTo>
                  <a:lnTo>
                    <a:pt x="633" y="488"/>
                  </a:lnTo>
                  <a:lnTo>
                    <a:pt x="636" y="488"/>
                  </a:lnTo>
                  <a:lnTo>
                    <a:pt x="640" y="488"/>
                  </a:lnTo>
                  <a:lnTo>
                    <a:pt x="643" y="488"/>
                  </a:lnTo>
                  <a:lnTo>
                    <a:pt x="646" y="488"/>
                  </a:lnTo>
                  <a:lnTo>
                    <a:pt x="649" y="488"/>
                  </a:lnTo>
                  <a:lnTo>
                    <a:pt x="653" y="488"/>
                  </a:lnTo>
                  <a:lnTo>
                    <a:pt x="656" y="488"/>
                  </a:lnTo>
                  <a:lnTo>
                    <a:pt x="660" y="488"/>
                  </a:lnTo>
                  <a:lnTo>
                    <a:pt x="664" y="488"/>
                  </a:lnTo>
                  <a:lnTo>
                    <a:pt x="667" y="488"/>
                  </a:lnTo>
                  <a:lnTo>
                    <a:pt x="671" y="488"/>
                  </a:lnTo>
                  <a:lnTo>
                    <a:pt x="674" y="488"/>
                  </a:lnTo>
                  <a:lnTo>
                    <a:pt x="678" y="488"/>
                  </a:lnTo>
                  <a:lnTo>
                    <a:pt x="681" y="488"/>
                  </a:lnTo>
                  <a:lnTo>
                    <a:pt x="685" y="488"/>
                  </a:lnTo>
                  <a:lnTo>
                    <a:pt x="688" y="488"/>
                  </a:lnTo>
                  <a:lnTo>
                    <a:pt x="692" y="488"/>
                  </a:lnTo>
                  <a:lnTo>
                    <a:pt x="695" y="488"/>
                  </a:lnTo>
                  <a:lnTo>
                    <a:pt x="699" y="488"/>
                  </a:lnTo>
                  <a:lnTo>
                    <a:pt x="695" y="488"/>
                  </a:lnTo>
                  <a:lnTo>
                    <a:pt x="692" y="488"/>
                  </a:lnTo>
                  <a:lnTo>
                    <a:pt x="688" y="488"/>
                  </a:lnTo>
                  <a:lnTo>
                    <a:pt x="685" y="488"/>
                  </a:lnTo>
                  <a:lnTo>
                    <a:pt x="681" y="488"/>
                  </a:lnTo>
                  <a:lnTo>
                    <a:pt x="678" y="488"/>
                  </a:lnTo>
                  <a:lnTo>
                    <a:pt x="674" y="488"/>
                  </a:lnTo>
                  <a:lnTo>
                    <a:pt x="671" y="488"/>
                  </a:lnTo>
                  <a:lnTo>
                    <a:pt x="667" y="488"/>
                  </a:lnTo>
                  <a:lnTo>
                    <a:pt x="664" y="488"/>
                  </a:lnTo>
                  <a:lnTo>
                    <a:pt x="660" y="488"/>
                  </a:lnTo>
                  <a:lnTo>
                    <a:pt x="656" y="488"/>
                  </a:lnTo>
                  <a:lnTo>
                    <a:pt x="653" y="488"/>
                  </a:lnTo>
                  <a:lnTo>
                    <a:pt x="649" y="488"/>
                  </a:lnTo>
                  <a:lnTo>
                    <a:pt x="646" y="488"/>
                  </a:lnTo>
                  <a:lnTo>
                    <a:pt x="643" y="488"/>
                  </a:lnTo>
                  <a:lnTo>
                    <a:pt x="640" y="488"/>
                  </a:lnTo>
                  <a:lnTo>
                    <a:pt x="636" y="488"/>
                  </a:lnTo>
                  <a:lnTo>
                    <a:pt x="633" y="488"/>
                  </a:lnTo>
                  <a:lnTo>
                    <a:pt x="629" y="488"/>
                  </a:lnTo>
                  <a:lnTo>
                    <a:pt x="625" y="488"/>
                  </a:lnTo>
                  <a:lnTo>
                    <a:pt x="622" y="488"/>
                  </a:lnTo>
                  <a:lnTo>
                    <a:pt x="618" y="488"/>
                  </a:lnTo>
                  <a:lnTo>
                    <a:pt x="615" y="488"/>
                  </a:lnTo>
                  <a:lnTo>
                    <a:pt x="611" y="488"/>
                  </a:lnTo>
                  <a:lnTo>
                    <a:pt x="608" y="488"/>
                  </a:lnTo>
                  <a:lnTo>
                    <a:pt x="604" y="488"/>
                  </a:lnTo>
                  <a:lnTo>
                    <a:pt x="601" y="488"/>
                  </a:lnTo>
                  <a:lnTo>
                    <a:pt x="597" y="488"/>
                  </a:lnTo>
                  <a:lnTo>
                    <a:pt x="594" y="488"/>
                  </a:lnTo>
                  <a:lnTo>
                    <a:pt x="590" y="488"/>
                  </a:lnTo>
                  <a:lnTo>
                    <a:pt x="586" y="488"/>
                  </a:lnTo>
                  <a:lnTo>
                    <a:pt x="584" y="488"/>
                  </a:lnTo>
                  <a:lnTo>
                    <a:pt x="580" y="488"/>
                  </a:lnTo>
                  <a:lnTo>
                    <a:pt x="577" y="488"/>
                  </a:lnTo>
                  <a:lnTo>
                    <a:pt x="573" y="488"/>
                  </a:lnTo>
                  <a:lnTo>
                    <a:pt x="570" y="488"/>
                  </a:lnTo>
                  <a:lnTo>
                    <a:pt x="566" y="488"/>
                  </a:lnTo>
                  <a:lnTo>
                    <a:pt x="563" y="488"/>
                  </a:lnTo>
                  <a:lnTo>
                    <a:pt x="559" y="488"/>
                  </a:lnTo>
                  <a:lnTo>
                    <a:pt x="555" y="488"/>
                  </a:lnTo>
                  <a:lnTo>
                    <a:pt x="552" y="488"/>
                  </a:lnTo>
                  <a:lnTo>
                    <a:pt x="548" y="488"/>
                  </a:lnTo>
                  <a:lnTo>
                    <a:pt x="545" y="488"/>
                  </a:lnTo>
                  <a:lnTo>
                    <a:pt x="541" y="488"/>
                  </a:lnTo>
                  <a:lnTo>
                    <a:pt x="538" y="488"/>
                  </a:lnTo>
                  <a:lnTo>
                    <a:pt x="534" y="488"/>
                  </a:lnTo>
                  <a:lnTo>
                    <a:pt x="531" y="488"/>
                  </a:lnTo>
                  <a:lnTo>
                    <a:pt x="528" y="488"/>
                  </a:lnTo>
                  <a:lnTo>
                    <a:pt x="524" y="488"/>
                  </a:lnTo>
                  <a:lnTo>
                    <a:pt x="521" y="488"/>
                  </a:lnTo>
                  <a:lnTo>
                    <a:pt x="517" y="488"/>
                  </a:lnTo>
                  <a:lnTo>
                    <a:pt x="514" y="488"/>
                  </a:lnTo>
                  <a:lnTo>
                    <a:pt x="510" y="488"/>
                  </a:lnTo>
                  <a:lnTo>
                    <a:pt x="507" y="488"/>
                  </a:lnTo>
                  <a:lnTo>
                    <a:pt x="503" y="488"/>
                  </a:lnTo>
                  <a:lnTo>
                    <a:pt x="500" y="488"/>
                  </a:lnTo>
                  <a:lnTo>
                    <a:pt x="496" y="488"/>
                  </a:lnTo>
                  <a:lnTo>
                    <a:pt x="493" y="488"/>
                  </a:lnTo>
                  <a:lnTo>
                    <a:pt x="489" y="488"/>
                  </a:lnTo>
                  <a:lnTo>
                    <a:pt x="485" y="488"/>
                  </a:lnTo>
                  <a:lnTo>
                    <a:pt x="482" y="488"/>
                  </a:lnTo>
                  <a:lnTo>
                    <a:pt x="478" y="488"/>
                  </a:lnTo>
                  <a:lnTo>
                    <a:pt x="475" y="488"/>
                  </a:lnTo>
                  <a:lnTo>
                    <a:pt x="471" y="488"/>
                  </a:lnTo>
                  <a:lnTo>
                    <a:pt x="468" y="488"/>
                  </a:lnTo>
                  <a:lnTo>
                    <a:pt x="464" y="488"/>
                  </a:lnTo>
                  <a:lnTo>
                    <a:pt x="462" y="488"/>
                  </a:lnTo>
                  <a:lnTo>
                    <a:pt x="458" y="488"/>
                  </a:lnTo>
                  <a:lnTo>
                    <a:pt x="454" y="488"/>
                  </a:lnTo>
                  <a:lnTo>
                    <a:pt x="451" y="488"/>
                  </a:lnTo>
                  <a:lnTo>
                    <a:pt x="447" y="488"/>
                  </a:lnTo>
                  <a:lnTo>
                    <a:pt x="444" y="488"/>
                  </a:lnTo>
                  <a:lnTo>
                    <a:pt x="440" y="488"/>
                  </a:lnTo>
                  <a:lnTo>
                    <a:pt x="437" y="488"/>
                  </a:lnTo>
                  <a:lnTo>
                    <a:pt x="433" y="488"/>
                  </a:lnTo>
                  <a:lnTo>
                    <a:pt x="430" y="488"/>
                  </a:lnTo>
                  <a:lnTo>
                    <a:pt x="426" y="488"/>
                  </a:lnTo>
                  <a:lnTo>
                    <a:pt x="423" y="488"/>
                  </a:lnTo>
                  <a:lnTo>
                    <a:pt x="419" y="488"/>
                  </a:lnTo>
                  <a:lnTo>
                    <a:pt x="416" y="488"/>
                  </a:lnTo>
                  <a:lnTo>
                    <a:pt x="412" y="488"/>
                  </a:lnTo>
                  <a:lnTo>
                    <a:pt x="408" y="488"/>
                  </a:lnTo>
                  <a:lnTo>
                    <a:pt x="405" y="488"/>
                  </a:lnTo>
                  <a:lnTo>
                    <a:pt x="401" y="488"/>
                  </a:lnTo>
                  <a:lnTo>
                    <a:pt x="398" y="488"/>
                  </a:lnTo>
                  <a:lnTo>
                    <a:pt x="395" y="488"/>
                  </a:lnTo>
                  <a:lnTo>
                    <a:pt x="392" y="488"/>
                  </a:lnTo>
                  <a:lnTo>
                    <a:pt x="388" y="488"/>
                  </a:lnTo>
                  <a:lnTo>
                    <a:pt x="384" y="488"/>
                  </a:lnTo>
                  <a:lnTo>
                    <a:pt x="381" y="488"/>
                  </a:lnTo>
                  <a:lnTo>
                    <a:pt x="377" y="488"/>
                  </a:lnTo>
                  <a:lnTo>
                    <a:pt x="374" y="488"/>
                  </a:lnTo>
                  <a:lnTo>
                    <a:pt x="370" y="488"/>
                  </a:lnTo>
                  <a:lnTo>
                    <a:pt x="367" y="488"/>
                  </a:lnTo>
                  <a:lnTo>
                    <a:pt x="363" y="488"/>
                  </a:lnTo>
                  <a:lnTo>
                    <a:pt x="360" y="488"/>
                  </a:lnTo>
                  <a:lnTo>
                    <a:pt x="356" y="488"/>
                  </a:lnTo>
                  <a:lnTo>
                    <a:pt x="353" y="488"/>
                  </a:lnTo>
                  <a:lnTo>
                    <a:pt x="349" y="488"/>
                  </a:lnTo>
                  <a:lnTo>
                    <a:pt x="346" y="488"/>
                  </a:lnTo>
                  <a:lnTo>
                    <a:pt x="342" y="488"/>
                  </a:lnTo>
                  <a:lnTo>
                    <a:pt x="339" y="488"/>
                  </a:lnTo>
                  <a:lnTo>
                    <a:pt x="336" y="488"/>
                  </a:lnTo>
                  <a:lnTo>
                    <a:pt x="332" y="488"/>
                  </a:lnTo>
                  <a:lnTo>
                    <a:pt x="329" y="488"/>
                  </a:lnTo>
                  <a:lnTo>
                    <a:pt x="325" y="488"/>
                  </a:lnTo>
                  <a:lnTo>
                    <a:pt x="322" y="488"/>
                  </a:lnTo>
                  <a:lnTo>
                    <a:pt x="318" y="488"/>
                  </a:lnTo>
                  <a:lnTo>
                    <a:pt x="315" y="488"/>
                  </a:lnTo>
                  <a:lnTo>
                    <a:pt x="311" y="488"/>
                  </a:lnTo>
                  <a:lnTo>
                    <a:pt x="307" y="488"/>
                  </a:lnTo>
                  <a:lnTo>
                    <a:pt x="304" y="488"/>
                  </a:lnTo>
                  <a:lnTo>
                    <a:pt x="300" y="488"/>
                  </a:lnTo>
                  <a:lnTo>
                    <a:pt x="297" y="488"/>
                  </a:lnTo>
                  <a:lnTo>
                    <a:pt x="293" y="488"/>
                  </a:lnTo>
                  <a:lnTo>
                    <a:pt x="290" y="488"/>
                  </a:lnTo>
                  <a:lnTo>
                    <a:pt x="286" y="488"/>
                  </a:lnTo>
                  <a:lnTo>
                    <a:pt x="283" y="488"/>
                  </a:lnTo>
                  <a:lnTo>
                    <a:pt x="280" y="488"/>
                  </a:lnTo>
                  <a:lnTo>
                    <a:pt x="276" y="488"/>
                  </a:lnTo>
                  <a:lnTo>
                    <a:pt x="273" y="488"/>
                  </a:lnTo>
                  <a:lnTo>
                    <a:pt x="269" y="488"/>
                  </a:lnTo>
                  <a:lnTo>
                    <a:pt x="266" y="488"/>
                  </a:lnTo>
                  <a:lnTo>
                    <a:pt x="262" y="488"/>
                  </a:lnTo>
                  <a:lnTo>
                    <a:pt x="259" y="488"/>
                  </a:lnTo>
                  <a:lnTo>
                    <a:pt x="255" y="488"/>
                  </a:lnTo>
                  <a:lnTo>
                    <a:pt x="252" y="488"/>
                  </a:lnTo>
                  <a:lnTo>
                    <a:pt x="248" y="488"/>
                  </a:lnTo>
                  <a:lnTo>
                    <a:pt x="245" y="488"/>
                  </a:lnTo>
                  <a:lnTo>
                    <a:pt x="241" y="488"/>
                  </a:lnTo>
                  <a:lnTo>
                    <a:pt x="237" y="488"/>
                  </a:lnTo>
                  <a:lnTo>
                    <a:pt x="234" y="488"/>
                  </a:lnTo>
                  <a:lnTo>
                    <a:pt x="230" y="488"/>
                  </a:lnTo>
                  <a:lnTo>
                    <a:pt x="227" y="488"/>
                  </a:lnTo>
                  <a:lnTo>
                    <a:pt x="223" y="488"/>
                  </a:lnTo>
                  <a:lnTo>
                    <a:pt x="220" y="488"/>
                  </a:lnTo>
                  <a:lnTo>
                    <a:pt x="216" y="488"/>
                  </a:lnTo>
                  <a:lnTo>
                    <a:pt x="213" y="488"/>
                  </a:lnTo>
                  <a:lnTo>
                    <a:pt x="210" y="488"/>
                  </a:lnTo>
                  <a:lnTo>
                    <a:pt x="206" y="488"/>
                  </a:lnTo>
                  <a:lnTo>
                    <a:pt x="203" y="488"/>
                  </a:lnTo>
                  <a:lnTo>
                    <a:pt x="199" y="488"/>
                  </a:lnTo>
                  <a:lnTo>
                    <a:pt x="196" y="488"/>
                  </a:lnTo>
                  <a:lnTo>
                    <a:pt x="192" y="488"/>
                  </a:lnTo>
                  <a:lnTo>
                    <a:pt x="189" y="488"/>
                  </a:lnTo>
                  <a:lnTo>
                    <a:pt x="185" y="488"/>
                  </a:lnTo>
                  <a:lnTo>
                    <a:pt x="182" y="488"/>
                  </a:lnTo>
                  <a:lnTo>
                    <a:pt x="178" y="488"/>
                  </a:lnTo>
                  <a:lnTo>
                    <a:pt x="175" y="488"/>
                  </a:lnTo>
                  <a:lnTo>
                    <a:pt x="171" y="488"/>
                  </a:lnTo>
                  <a:lnTo>
                    <a:pt x="167" y="488"/>
                  </a:lnTo>
                  <a:lnTo>
                    <a:pt x="164" y="488"/>
                  </a:lnTo>
                  <a:lnTo>
                    <a:pt x="160" y="488"/>
                  </a:lnTo>
                  <a:lnTo>
                    <a:pt x="157" y="488"/>
                  </a:lnTo>
                  <a:lnTo>
                    <a:pt x="153" y="488"/>
                  </a:lnTo>
                  <a:lnTo>
                    <a:pt x="151" y="488"/>
                  </a:lnTo>
                  <a:lnTo>
                    <a:pt x="147" y="488"/>
                  </a:lnTo>
                  <a:lnTo>
                    <a:pt x="144" y="488"/>
                  </a:lnTo>
                  <a:lnTo>
                    <a:pt x="140" y="488"/>
                  </a:lnTo>
                  <a:lnTo>
                    <a:pt x="136" y="488"/>
                  </a:lnTo>
                  <a:lnTo>
                    <a:pt x="133" y="488"/>
                  </a:lnTo>
                  <a:lnTo>
                    <a:pt x="129" y="488"/>
                  </a:lnTo>
                  <a:lnTo>
                    <a:pt x="126" y="488"/>
                  </a:lnTo>
                  <a:lnTo>
                    <a:pt x="122" y="488"/>
                  </a:lnTo>
                  <a:lnTo>
                    <a:pt x="119" y="488"/>
                  </a:lnTo>
                  <a:lnTo>
                    <a:pt x="115" y="488"/>
                  </a:lnTo>
                  <a:lnTo>
                    <a:pt x="112" y="488"/>
                  </a:lnTo>
                  <a:lnTo>
                    <a:pt x="108" y="488"/>
                  </a:lnTo>
                  <a:lnTo>
                    <a:pt x="105" y="488"/>
                  </a:lnTo>
                  <a:lnTo>
                    <a:pt x="101" y="488"/>
                  </a:lnTo>
                  <a:lnTo>
                    <a:pt x="97" y="488"/>
                  </a:lnTo>
                  <a:lnTo>
                    <a:pt x="95" y="488"/>
                  </a:lnTo>
                  <a:lnTo>
                    <a:pt x="91" y="488"/>
                  </a:lnTo>
                  <a:lnTo>
                    <a:pt x="88" y="488"/>
                  </a:lnTo>
                  <a:lnTo>
                    <a:pt x="84" y="488"/>
                  </a:lnTo>
                  <a:lnTo>
                    <a:pt x="81" y="488"/>
                  </a:lnTo>
                  <a:lnTo>
                    <a:pt x="77" y="488"/>
                  </a:lnTo>
                  <a:lnTo>
                    <a:pt x="74" y="488"/>
                  </a:lnTo>
                  <a:lnTo>
                    <a:pt x="70" y="488"/>
                  </a:lnTo>
                  <a:lnTo>
                    <a:pt x="66" y="488"/>
                  </a:lnTo>
                  <a:lnTo>
                    <a:pt x="63" y="488"/>
                  </a:lnTo>
                  <a:lnTo>
                    <a:pt x="59" y="488"/>
                  </a:lnTo>
                  <a:lnTo>
                    <a:pt x="56" y="488"/>
                  </a:lnTo>
                  <a:lnTo>
                    <a:pt x="52" y="488"/>
                  </a:lnTo>
                  <a:lnTo>
                    <a:pt x="49" y="488"/>
                  </a:lnTo>
                  <a:lnTo>
                    <a:pt x="45" y="488"/>
                  </a:lnTo>
                  <a:lnTo>
                    <a:pt x="42" y="488"/>
                  </a:lnTo>
                  <a:lnTo>
                    <a:pt x="38" y="488"/>
                  </a:lnTo>
                  <a:lnTo>
                    <a:pt x="35" y="488"/>
                  </a:lnTo>
                  <a:lnTo>
                    <a:pt x="31" y="488"/>
                  </a:lnTo>
                  <a:lnTo>
                    <a:pt x="28" y="488"/>
                  </a:lnTo>
                  <a:lnTo>
                    <a:pt x="25" y="488"/>
                  </a:lnTo>
                  <a:lnTo>
                    <a:pt x="21" y="488"/>
                  </a:lnTo>
                  <a:lnTo>
                    <a:pt x="18" y="488"/>
                  </a:lnTo>
                  <a:lnTo>
                    <a:pt x="14" y="488"/>
                  </a:lnTo>
                  <a:lnTo>
                    <a:pt x="11" y="488"/>
                  </a:lnTo>
                  <a:lnTo>
                    <a:pt x="7" y="488"/>
                  </a:lnTo>
                  <a:lnTo>
                    <a:pt x="4" y="488"/>
                  </a:lnTo>
                  <a:lnTo>
                    <a:pt x="0" y="488"/>
                  </a:lnTo>
                  <a:lnTo>
                    <a:pt x="0" y="0"/>
                  </a:lnTo>
                </a:path>
              </a:pathLst>
            </a:custGeom>
            <a:solidFill>
              <a:srgbClr val="C0C0C0"/>
            </a:solidFill>
            <a:ln w="12700" cap="rnd">
              <a:noFill/>
              <a:round/>
              <a:headEnd/>
              <a:tailEnd/>
            </a:ln>
          </p:spPr>
          <p:txBody>
            <a:bodyPr/>
            <a:lstStyle/>
            <a:p>
              <a:endParaRPr lang="en-US"/>
            </a:p>
          </p:txBody>
        </p:sp>
        <p:sp>
          <p:nvSpPr>
            <p:cNvPr id="27662" name="Line 12"/>
            <p:cNvSpPr>
              <a:spLocks noChangeShapeType="1"/>
            </p:cNvSpPr>
            <p:nvPr/>
          </p:nvSpPr>
          <p:spPr bwMode="auto">
            <a:xfrm>
              <a:off x="3273" y="1496"/>
              <a:ext cx="0" cy="794"/>
            </a:xfrm>
            <a:prstGeom prst="line">
              <a:avLst/>
            </a:prstGeom>
            <a:noFill/>
            <a:ln w="25400">
              <a:solidFill>
                <a:schemeClr val="bg2"/>
              </a:solidFill>
              <a:round/>
              <a:headEnd/>
              <a:tailEnd/>
            </a:ln>
          </p:spPr>
          <p:txBody>
            <a:bodyPr wrap="none" anchor="ctr"/>
            <a:lstStyle/>
            <a:p>
              <a:endParaRPr lang="en-US"/>
            </a:p>
          </p:txBody>
        </p:sp>
        <p:sp>
          <p:nvSpPr>
            <p:cNvPr id="27663" name="Freeform 13"/>
            <p:cNvSpPr>
              <a:spLocks/>
            </p:cNvSpPr>
            <p:nvPr/>
          </p:nvSpPr>
          <p:spPr bwMode="auto">
            <a:xfrm>
              <a:off x="2226" y="2298"/>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sp>
          <p:nvSpPr>
            <p:cNvPr id="27664" name="Freeform 14"/>
            <p:cNvSpPr>
              <a:spLocks/>
            </p:cNvSpPr>
            <p:nvPr/>
          </p:nvSpPr>
          <p:spPr bwMode="auto">
            <a:xfrm>
              <a:off x="2221" y="2206"/>
              <a:ext cx="700" cy="97"/>
            </a:xfrm>
            <a:custGeom>
              <a:avLst/>
              <a:gdLst>
                <a:gd name="T0" fmla="*/ 678 w 700"/>
                <a:gd name="T1" fmla="*/ 96 h 97"/>
                <a:gd name="T2" fmla="*/ 654 w 700"/>
                <a:gd name="T3" fmla="*/ 96 h 97"/>
                <a:gd name="T4" fmla="*/ 629 w 700"/>
                <a:gd name="T5" fmla="*/ 96 h 97"/>
                <a:gd name="T6" fmla="*/ 604 w 700"/>
                <a:gd name="T7" fmla="*/ 96 h 97"/>
                <a:gd name="T8" fmla="*/ 580 w 700"/>
                <a:gd name="T9" fmla="*/ 96 h 97"/>
                <a:gd name="T10" fmla="*/ 555 w 700"/>
                <a:gd name="T11" fmla="*/ 96 h 97"/>
                <a:gd name="T12" fmla="*/ 532 w 700"/>
                <a:gd name="T13" fmla="*/ 96 h 97"/>
                <a:gd name="T14" fmla="*/ 507 w 700"/>
                <a:gd name="T15" fmla="*/ 96 h 97"/>
                <a:gd name="T16" fmla="*/ 483 w 700"/>
                <a:gd name="T17" fmla="*/ 96 h 97"/>
                <a:gd name="T18" fmla="*/ 458 w 700"/>
                <a:gd name="T19" fmla="*/ 96 h 97"/>
                <a:gd name="T20" fmla="*/ 433 w 700"/>
                <a:gd name="T21" fmla="*/ 96 h 97"/>
                <a:gd name="T22" fmla="*/ 409 w 700"/>
                <a:gd name="T23" fmla="*/ 96 h 97"/>
                <a:gd name="T24" fmla="*/ 384 w 700"/>
                <a:gd name="T25" fmla="*/ 96 h 97"/>
                <a:gd name="T26" fmla="*/ 360 w 700"/>
                <a:gd name="T27" fmla="*/ 96 h 97"/>
                <a:gd name="T28" fmla="*/ 336 w 700"/>
                <a:gd name="T29" fmla="*/ 0 h 97"/>
                <a:gd name="T30" fmla="*/ 311 w 700"/>
                <a:gd name="T31" fmla="*/ 13 h 97"/>
                <a:gd name="T32" fmla="*/ 287 w 700"/>
                <a:gd name="T33" fmla="*/ 25 h 97"/>
                <a:gd name="T34" fmla="*/ 262 w 700"/>
                <a:gd name="T35" fmla="*/ 35 h 97"/>
                <a:gd name="T36" fmla="*/ 237 w 700"/>
                <a:gd name="T37" fmla="*/ 44 h 97"/>
                <a:gd name="T38" fmla="*/ 214 w 700"/>
                <a:gd name="T39" fmla="*/ 52 h 97"/>
                <a:gd name="T40" fmla="*/ 189 w 700"/>
                <a:gd name="T41" fmla="*/ 59 h 97"/>
                <a:gd name="T42" fmla="*/ 165 w 700"/>
                <a:gd name="T43" fmla="*/ 65 h 97"/>
                <a:gd name="T44" fmla="*/ 140 w 700"/>
                <a:gd name="T45" fmla="*/ 70 h 97"/>
                <a:gd name="T46" fmla="*/ 115 w 700"/>
                <a:gd name="T47" fmla="*/ 74 h 97"/>
                <a:gd name="T48" fmla="*/ 91 w 700"/>
                <a:gd name="T49" fmla="*/ 78 h 97"/>
                <a:gd name="T50" fmla="*/ 66 w 700"/>
                <a:gd name="T51" fmla="*/ 81 h 97"/>
                <a:gd name="T52" fmla="*/ 43 w 700"/>
                <a:gd name="T53" fmla="*/ 84 h 97"/>
                <a:gd name="T54" fmla="*/ 18 w 700"/>
                <a:gd name="T55" fmla="*/ 87 h 97"/>
                <a:gd name="T56" fmla="*/ 4 w 700"/>
                <a:gd name="T57" fmla="*/ 96 h 97"/>
                <a:gd name="T58" fmla="*/ 28 w 700"/>
                <a:gd name="T59" fmla="*/ 96 h 97"/>
                <a:gd name="T60" fmla="*/ 53 w 700"/>
                <a:gd name="T61" fmla="*/ 96 h 97"/>
                <a:gd name="T62" fmla="*/ 77 w 700"/>
                <a:gd name="T63" fmla="*/ 96 h 97"/>
                <a:gd name="T64" fmla="*/ 102 w 700"/>
                <a:gd name="T65" fmla="*/ 96 h 97"/>
                <a:gd name="T66" fmla="*/ 126 w 700"/>
                <a:gd name="T67" fmla="*/ 96 h 97"/>
                <a:gd name="T68" fmla="*/ 151 w 700"/>
                <a:gd name="T69" fmla="*/ 96 h 97"/>
                <a:gd name="T70" fmla="*/ 175 w 700"/>
                <a:gd name="T71" fmla="*/ 96 h 97"/>
                <a:gd name="T72" fmla="*/ 199 w 700"/>
                <a:gd name="T73" fmla="*/ 96 h 97"/>
                <a:gd name="T74" fmla="*/ 224 w 700"/>
                <a:gd name="T75" fmla="*/ 96 h 97"/>
                <a:gd name="T76" fmla="*/ 248 w 700"/>
                <a:gd name="T77" fmla="*/ 96 h 97"/>
                <a:gd name="T78" fmla="*/ 273 w 700"/>
                <a:gd name="T79" fmla="*/ 96 h 97"/>
                <a:gd name="T80" fmla="*/ 298 w 700"/>
                <a:gd name="T81" fmla="*/ 96 h 97"/>
                <a:gd name="T82" fmla="*/ 322 w 700"/>
                <a:gd name="T83" fmla="*/ 96 h 97"/>
                <a:gd name="T84" fmla="*/ 346 w 700"/>
                <a:gd name="T85" fmla="*/ 96 h 97"/>
                <a:gd name="T86" fmla="*/ 370 w 700"/>
                <a:gd name="T87" fmla="*/ 96 h 97"/>
                <a:gd name="T88" fmla="*/ 395 w 700"/>
                <a:gd name="T89" fmla="*/ 96 h 97"/>
                <a:gd name="T90" fmla="*/ 419 w 700"/>
                <a:gd name="T91" fmla="*/ 96 h 97"/>
                <a:gd name="T92" fmla="*/ 444 w 700"/>
                <a:gd name="T93" fmla="*/ 96 h 97"/>
                <a:gd name="T94" fmla="*/ 469 w 700"/>
                <a:gd name="T95" fmla="*/ 96 h 97"/>
                <a:gd name="T96" fmla="*/ 493 w 700"/>
                <a:gd name="T97" fmla="*/ 96 h 97"/>
                <a:gd name="T98" fmla="*/ 517 w 700"/>
                <a:gd name="T99" fmla="*/ 96 h 97"/>
                <a:gd name="T100" fmla="*/ 542 w 700"/>
                <a:gd name="T101" fmla="*/ 96 h 97"/>
                <a:gd name="T102" fmla="*/ 566 w 700"/>
                <a:gd name="T103" fmla="*/ 96 h 97"/>
                <a:gd name="T104" fmla="*/ 591 w 700"/>
                <a:gd name="T105" fmla="*/ 96 h 97"/>
                <a:gd name="T106" fmla="*/ 615 w 700"/>
                <a:gd name="T107" fmla="*/ 96 h 97"/>
                <a:gd name="T108" fmla="*/ 640 w 700"/>
                <a:gd name="T109" fmla="*/ 96 h 97"/>
                <a:gd name="T110" fmla="*/ 664 w 700"/>
                <a:gd name="T111" fmla="*/ 96 h 97"/>
                <a:gd name="T112" fmla="*/ 688 w 700"/>
                <a:gd name="T113" fmla="*/ 96 h 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7"/>
                <a:gd name="T173" fmla="*/ 700 w 700"/>
                <a:gd name="T174" fmla="*/ 97 h 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7">
                  <a:moveTo>
                    <a:pt x="699" y="96"/>
                  </a:moveTo>
                  <a:lnTo>
                    <a:pt x="695" y="96"/>
                  </a:lnTo>
                  <a:lnTo>
                    <a:pt x="692" y="96"/>
                  </a:lnTo>
                  <a:lnTo>
                    <a:pt x="688" y="96"/>
                  </a:lnTo>
                  <a:lnTo>
                    <a:pt x="685" y="96"/>
                  </a:lnTo>
                  <a:lnTo>
                    <a:pt x="681" y="96"/>
                  </a:lnTo>
                  <a:lnTo>
                    <a:pt x="678" y="96"/>
                  </a:lnTo>
                  <a:lnTo>
                    <a:pt x="674" y="96"/>
                  </a:lnTo>
                  <a:lnTo>
                    <a:pt x="671" y="96"/>
                  </a:lnTo>
                  <a:lnTo>
                    <a:pt x="668" y="96"/>
                  </a:lnTo>
                  <a:lnTo>
                    <a:pt x="664" y="96"/>
                  </a:lnTo>
                  <a:lnTo>
                    <a:pt x="661" y="96"/>
                  </a:lnTo>
                  <a:lnTo>
                    <a:pt x="657" y="96"/>
                  </a:lnTo>
                  <a:lnTo>
                    <a:pt x="654" y="96"/>
                  </a:lnTo>
                  <a:lnTo>
                    <a:pt x="650" y="96"/>
                  </a:lnTo>
                  <a:lnTo>
                    <a:pt x="647" y="96"/>
                  </a:lnTo>
                  <a:lnTo>
                    <a:pt x="643" y="96"/>
                  </a:lnTo>
                  <a:lnTo>
                    <a:pt x="640" y="96"/>
                  </a:lnTo>
                  <a:lnTo>
                    <a:pt x="636" y="96"/>
                  </a:lnTo>
                  <a:lnTo>
                    <a:pt x="633" y="96"/>
                  </a:lnTo>
                  <a:lnTo>
                    <a:pt x="629" y="96"/>
                  </a:lnTo>
                  <a:lnTo>
                    <a:pt x="625" y="96"/>
                  </a:lnTo>
                  <a:lnTo>
                    <a:pt x="622" y="96"/>
                  </a:lnTo>
                  <a:lnTo>
                    <a:pt x="618" y="96"/>
                  </a:lnTo>
                  <a:lnTo>
                    <a:pt x="615" y="96"/>
                  </a:lnTo>
                  <a:lnTo>
                    <a:pt x="611" y="96"/>
                  </a:lnTo>
                  <a:lnTo>
                    <a:pt x="608" y="96"/>
                  </a:lnTo>
                  <a:lnTo>
                    <a:pt x="604" y="96"/>
                  </a:lnTo>
                  <a:lnTo>
                    <a:pt x="602" y="96"/>
                  </a:lnTo>
                  <a:lnTo>
                    <a:pt x="598" y="96"/>
                  </a:lnTo>
                  <a:lnTo>
                    <a:pt x="594" y="96"/>
                  </a:lnTo>
                  <a:lnTo>
                    <a:pt x="591" y="96"/>
                  </a:lnTo>
                  <a:lnTo>
                    <a:pt x="587" y="96"/>
                  </a:lnTo>
                  <a:lnTo>
                    <a:pt x="584" y="96"/>
                  </a:lnTo>
                  <a:lnTo>
                    <a:pt x="580" y="96"/>
                  </a:lnTo>
                  <a:lnTo>
                    <a:pt x="577" y="96"/>
                  </a:lnTo>
                  <a:lnTo>
                    <a:pt x="573" y="96"/>
                  </a:lnTo>
                  <a:lnTo>
                    <a:pt x="570" y="96"/>
                  </a:lnTo>
                  <a:lnTo>
                    <a:pt x="566" y="96"/>
                  </a:lnTo>
                  <a:lnTo>
                    <a:pt x="563" y="96"/>
                  </a:lnTo>
                  <a:lnTo>
                    <a:pt x="559" y="96"/>
                  </a:lnTo>
                  <a:lnTo>
                    <a:pt x="555" y="96"/>
                  </a:lnTo>
                  <a:lnTo>
                    <a:pt x="552" y="96"/>
                  </a:lnTo>
                  <a:lnTo>
                    <a:pt x="548" y="96"/>
                  </a:lnTo>
                  <a:lnTo>
                    <a:pt x="546" y="96"/>
                  </a:lnTo>
                  <a:lnTo>
                    <a:pt x="542" y="96"/>
                  </a:lnTo>
                  <a:lnTo>
                    <a:pt x="539" y="96"/>
                  </a:lnTo>
                  <a:lnTo>
                    <a:pt x="535" y="96"/>
                  </a:lnTo>
                  <a:lnTo>
                    <a:pt x="532" y="96"/>
                  </a:lnTo>
                  <a:lnTo>
                    <a:pt x="528" y="96"/>
                  </a:lnTo>
                  <a:lnTo>
                    <a:pt x="524" y="96"/>
                  </a:lnTo>
                  <a:lnTo>
                    <a:pt x="521" y="96"/>
                  </a:lnTo>
                  <a:lnTo>
                    <a:pt x="517" y="96"/>
                  </a:lnTo>
                  <a:lnTo>
                    <a:pt x="514" y="96"/>
                  </a:lnTo>
                  <a:lnTo>
                    <a:pt x="510" y="96"/>
                  </a:lnTo>
                  <a:lnTo>
                    <a:pt x="507" y="96"/>
                  </a:lnTo>
                  <a:lnTo>
                    <a:pt x="503" y="96"/>
                  </a:lnTo>
                  <a:lnTo>
                    <a:pt x="500" y="96"/>
                  </a:lnTo>
                  <a:lnTo>
                    <a:pt x="496" y="96"/>
                  </a:lnTo>
                  <a:lnTo>
                    <a:pt x="493" y="96"/>
                  </a:lnTo>
                  <a:lnTo>
                    <a:pt x="489" y="96"/>
                  </a:lnTo>
                  <a:lnTo>
                    <a:pt x="486" y="96"/>
                  </a:lnTo>
                  <a:lnTo>
                    <a:pt x="483" y="96"/>
                  </a:lnTo>
                  <a:lnTo>
                    <a:pt x="479" y="96"/>
                  </a:lnTo>
                  <a:lnTo>
                    <a:pt x="476" y="96"/>
                  </a:lnTo>
                  <a:lnTo>
                    <a:pt x="472" y="96"/>
                  </a:lnTo>
                  <a:lnTo>
                    <a:pt x="469" y="96"/>
                  </a:lnTo>
                  <a:lnTo>
                    <a:pt x="465" y="96"/>
                  </a:lnTo>
                  <a:lnTo>
                    <a:pt x="462" y="96"/>
                  </a:lnTo>
                  <a:lnTo>
                    <a:pt x="458" y="96"/>
                  </a:lnTo>
                  <a:lnTo>
                    <a:pt x="454" y="96"/>
                  </a:lnTo>
                  <a:lnTo>
                    <a:pt x="451" y="96"/>
                  </a:lnTo>
                  <a:lnTo>
                    <a:pt x="447" y="96"/>
                  </a:lnTo>
                  <a:lnTo>
                    <a:pt x="444" y="96"/>
                  </a:lnTo>
                  <a:lnTo>
                    <a:pt x="440" y="96"/>
                  </a:lnTo>
                  <a:lnTo>
                    <a:pt x="437" y="96"/>
                  </a:lnTo>
                  <a:lnTo>
                    <a:pt x="433" y="96"/>
                  </a:lnTo>
                  <a:lnTo>
                    <a:pt x="430" y="96"/>
                  </a:lnTo>
                  <a:lnTo>
                    <a:pt x="426" y="96"/>
                  </a:lnTo>
                  <a:lnTo>
                    <a:pt x="423" y="96"/>
                  </a:lnTo>
                  <a:lnTo>
                    <a:pt x="419" y="96"/>
                  </a:lnTo>
                  <a:lnTo>
                    <a:pt x="416" y="96"/>
                  </a:lnTo>
                  <a:lnTo>
                    <a:pt x="413" y="96"/>
                  </a:lnTo>
                  <a:lnTo>
                    <a:pt x="409" y="96"/>
                  </a:lnTo>
                  <a:lnTo>
                    <a:pt x="406" y="96"/>
                  </a:lnTo>
                  <a:lnTo>
                    <a:pt x="402" y="96"/>
                  </a:lnTo>
                  <a:lnTo>
                    <a:pt x="399" y="96"/>
                  </a:lnTo>
                  <a:lnTo>
                    <a:pt x="395" y="96"/>
                  </a:lnTo>
                  <a:lnTo>
                    <a:pt x="392" y="96"/>
                  </a:lnTo>
                  <a:lnTo>
                    <a:pt x="388" y="96"/>
                  </a:lnTo>
                  <a:lnTo>
                    <a:pt x="384" y="96"/>
                  </a:lnTo>
                  <a:lnTo>
                    <a:pt x="381" y="96"/>
                  </a:lnTo>
                  <a:lnTo>
                    <a:pt x="377" y="96"/>
                  </a:lnTo>
                  <a:lnTo>
                    <a:pt x="374" y="96"/>
                  </a:lnTo>
                  <a:lnTo>
                    <a:pt x="370" y="96"/>
                  </a:lnTo>
                  <a:lnTo>
                    <a:pt x="367" y="96"/>
                  </a:lnTo>
                  <a:lnTo>
                    <a:pt x="363" y="96"/>
                  </a:lnTo>
                  <a:lnTo>
                    <a:pt x="360" y="96"/>
                  </a:lnTo>
                  <a:lnTo>
                    <a:pt x="357" y="96"/>
                  </a:lnTo>
                  <a:lnTo>
                    <a:pt x="353" y="96"/>
                  </a:lnTo>
                  <a:lnTo>
                    <a:pt x="350" y="96"/>
                  </a:lnTo>
                  <a:lnTo>
                    <a:pt x="346" y="96"/>
                  </a:lnTo>
                  <a:lnTo>
                    <a:pt x="343" y="96"/>
                  </a:lnTo>
                  <a:lnTo>
                    <a:pt x="339" y="96"/>
                  </a:lnTo>
                  <a:lnTo>
                    <a:pt x="336" y="0"/>
                  </a:lnTo>
                  <a:lnTo>
                    <a:pt x="332" y="2"/>
                  </a:lnTo>
                  <a:lnTo>
                    <a:pt x="329" y="4"/>
                  </a:lnTo>
                  <a:lnTo>
                    <a:pt x="325" y="6"/>
                  </a:lnTo>
                  <a:lnTo>
                    <a:pt x="322" y="8"/>
                  </a:lnTo>
                  <a:lnTo>
                    <a:pt x="318" y="9"/>
                  </a:lnTo>
                  <a:lnTo>
                    <a:pt x="315" y="11"/>
                  </a:lnTo>
                  <a:lnTo>
                    <a:pt x="311" y="13"/>
                  </a:lnTo>
                  <a:lnTo>
                    <a:pt x="307" y="15"/>
                  </a:lnTo>
                  <a:lnTo>
                    <a:pt x="304" y="17"/>
                  </a:lnTo>
                  <a:lnTo>
                    <a:pt x="301" y="18"/>
                  </a:lnTo>
                  <a:lnTo>
                    <a:pt x="298" y="20"/>
                  </a:lnTo>
                  <a:lnTo>
                    <a:pt x="294" y="21"/>
                  </a:lnTo>
                  <a:lnTo>
                    <a:pt x="291" y="23"/>
                  </a:lnTo>
                  <a:lnTo>
                    <a:pt x="287" y="25"/>
                  </a:lnTo>
                  <a:lnTo>
                    <a:pt x="283" y="26"/>
                  </a:lnTo>
                  <a:lnTo>
                    <a:pt x="280" y="28"/>
                  </a:lnTo>
                  <a:lnTo>
                    <a:pt x="276" y="29"/>
                  </a:lnTo>
                  <a:lnTo>
                    <a:pt x="273" y="31"/>
                  </a:lnTo>
                  <a:lnTo>
                    <a:pt x="269" y="32"/>
                  </a:lnTo>
                  <a:lnTo>
                    <a:pt x="266" y="33"/>
                  </a:lnTo>
                  <a:lnTo>
                    <a:pt x="262" y="35"/>
                  </a:lnTo>
                  <a:lnTo>
                    <a:pt x="259" y="36"/>
                  </a:lnTo>
                  <a:lnTo>
                    <a:pt x="255" y="37"/>
                  </a:lnTo>
                  <a:lnTo>
                    <a:pt x="252" y="39"/>
                  </a:lnTo>
                  <a:lnTo>
                    <a:pt x="248" y="40"/>
                  </a:lnTo>
                  <a:lnTo>
                    <a:pt x="245" y="41"/>
                  </a:lnTo>
                  <a:lnTo>
                    <a:pt x="241" y="43"/>
                  </a:lnTo>
                  <a:lnTo>
                    <a:pt x="237" y="44"/>
                  </a:lnTo>
                  <a:lnTo>
                    <a:pt x="235" y="45"/>
                  </a:lnTo>
                  <a:lnTo>
                    <a:pt x="231" y="47"/>
                  </a:lnTo>
                  <a:lnTo>
                    <a:pt x="228" y="47"/>
                  </a:lnTo>
                  <a:lnTo>
                    <a:pt x="224" y="49"/>
                  </a:lnTo>
                  <a:lnTo>
                    <a:pt x="221" y="50"/>
                  </a:lnTo>
                  <a:lnTo>
                    <a:pt x="217" y="51"/>
                  </a:lnTo>
                  <a:lnTo>
                    <a:pt x="214" y="52"/>
                  </a:lnTo>
                  <a:lnTo>
                    <a:pt x="210" y="53"/>
                  </a:lnTo>
                  <a:lnTo>
                    <a:pt x="206" y="54"/>
                  </a:lnTo>
                  <a:lnTo>
                    <a:pt x="203" y="55"/>
                  </a:lnTo>
                  <a:lnTo>
                    <a:pt x="199" y="56"/>
                  </a:lnTo>
                  <a:lnTo>
                    <a:pt x="196" y="57"/>
                  </a:lnTo>
                  <a:lnTo>
                    <a:pt x="192" y="58"/>
                  </a:lnTo>
                  <a:lnTo>
                    <a:pt x="189" y="59"/>
                  </a:lnTo>
                  <a:lnTo>
                    <a:pt x="185" y="60"/>
                  </a:lnTo>
                  <a:lnTo>
                    <a:pt x="182" y="61"/>
                  </a:lnTo>
                  <a:lnTo>
                    <a:pt x="178" y="62"/>
                  </a:lnTo>
                  <a:lnTo>
                    <a:pt x="175" y="62"/>
                  </a:lnTo>
                  <a:lnTo>
                    <a:pt x="171" y="63"/>
                  </a:lnTo>
                  <a:lnTo>
                    <a:pt x="168" y="64"/>
                  </a:lnTo>
                  <a:lnTo>
                    <a:pt x="165" y="65"/>
                  </a:lnTo>
                  <a:lnTo>
                    <a:pt x="161" y="65"/>
                  </a:lnTo>
                  <a:lnTo>
                    <a:pt x="158" y="67"/>
                  </a:lnTo>
                  <a:lnTo>
                    <a:pt x="154" y="67"/>
                  </a:lnTo>
                  <a:lnTo>
                    <a:pt x="151" y="68"/>
                  </a:lnTo>
                  <a:lnTo>
                    <a:pt x="147" y="69"/>
                  </a:lnTo>
                  <a:lnTo>
                    <a:pt x="144" y="69"/>
                  </a:lnTo>
                  <a:lnTo>
                    <a:pt x="140" y="70"/>
                  </a:lnTo>
                  <a:lnTo>
                    <a:pt x="136" y="71"/>
                  </a:lnTo>
                  <a:lnTo>
                    <a:pt x="133" y="71"/>
                  </a:lnTo>
                  <a:lnTo>
                    <a:pt x="129" y="72"/>
                  </a:lnTo>
                  <a:lnTo>
                    <a:pt x="126" y="73"/>
                  </a:lnTo>
                  <a:lnTo>
                    <a:pt x="122" y="73"/>
                  </a:lnTo>
                  <a:lnTo>
                    <a:pt x="119" y="74"/>
                  </a:lnTo>
                  <a:lnTo>
                    <a:pt x="115" y="74"/>
                  </a:lnTo>
                  <a:lnTo>
                    <a:pt x="113" y="75"/>
                  </a:lnTo>
                  <a:lnTo>
                    <a:pt x="109" y="75"/>
                  </a:lnTo>
                  <a:lnTo>
                    <a:pt x="105" y="76"/>
                  </a:lnTo>
                  <a:lnTo>
                    <a:pt x="102" y="77"/>
                  </a:lnTo>
                  <a:lnTo>
                    <a:pt x="98" y="77"/>
                  </a:lnTo>
                  <a:lnTo>
                    <a:pt x="95" y="78"/>
                  </a:lnTo>
                  <a:lnTo>
                    <a:pt x="91" y="78"/>
                  </a:lnTo>
                  <a:lnTo>
                    <a:pt x="88" y="79"/>
                  </a:lnTo>
                  <a:lnTo>
                    <a:pt x="84" y="79"/>
                  </a:lnTo>
                  <a:lnTo>
                    <a:pt x="81" y="79"/>
                  </a:lnTo>
                  <a:lnTo>
                    <a:pt x="77" y="80"/>
                  </a:lnTo>
                  <a:lnTo>
                    <a:pt x="74" y="81"/>
                  </a:lnTo>
                  <a:lnTo>
                    <a:pt x="70" y="81"/>
                  </a:lnTo>
                  <a:lnTo>
                    <a:pt x="66" y="81"/>
                  </a:lnTo>
                  <a:lnTo>
                    <a:pt x="63" y="82"/>
                  </a:lnTo>
                  <a:lnTo>
                    <a:pt x="59" y="82"/>
                  </a:lnTo>
                  <a:lnTo>
                    <a:pt x="56" y="83"/>
                  </a:lnTo>
                  <a:lnTo>
                    <a:pt x="53" y="83"/>
                  </a:lnTo>
                  <a:lnTo>
                    <a:pt x="50" y="83"/>
                  </a:lnTo>
                  <a:lnTo>
                    <a:pt x="46" y="84"/>
                  </a:lnTo>
                  <a:lnTo>
                    <a:pt x="43" y="84"/>
                  </a:lnTo>
                  <a:lnTo>
                    <a:pt x="39" y="85"/>
                  </a:lnTo>
                  <a:lnTo>
                    <a:pt x="35" y="85"/>
                  </a:lnTo>
                  <a:lnTo>
                    <a:pt x="32" y="85"/>
                  </a:lnTo>
                  <a:lnTo>
                    <a:pt x="28" y="85"/>
                  </a:lnTo>
                  <a:lnTo>
                    <a:pt x="25" y="86"/>
                  </a:lnTo>
                  <a:lnTo>
                    <a:pt x="21" y="86"/>
                  </a:lnTo>
                  <a:lnTo>
                    <a:pt x="18" y="87"/>
                  </a:lnTo>
                  <a:lnTo>
                    <a:pt x="14" y="87"/>
                  </a:lnTo>
                  <a:lnTo>
                    <a:pt x="11" y="87"/>
                  </a:lnTo>
                  <a:lnTo>
                    <a:pt x="7" y="87"/>
                  </a:lnTo>
                  <a:lnTo>
                    <a:pt x="4" y="87"/>
                  </a:lnTo>
                  <a:lnTo>
                    <a:pt x="0" y="88"/>
                  </a:lnTo>
                  <a:lnTo>
                    <a:pt x="0" y="96"/>
                  </a:lnTo>
                  <a:lnTo>
                    <a:pt x="4" y="96"/>
                  </a:lnTo>
                  <a:lnTo>
                    <a:pt x="7" y="96"/>
                  </a:lnTo>
                  <a:lnTo>
                    <a:pt x="11" y="96"/>
                  </a:lnTo>
                  <a:lnTo>
                    <a:pt x="14" y="96"/>
                  </a:lnTo>
                  <a:lnTo>
                    <a:pt x="18" y="96"/>
                  </a:lnTo>
                  <a:lnTo>
                    <a:pt x="21" y="96"/>
                  </a:lnTo>
                  <a:lnTo>
                    <a:pt x="25" y="96"/>
                  </a:lnTo>
                  <a:lnTo>
                    <a:pt x="28" y="96"/>
                  </a:lnTo>
                  <a:lnTo>
                    <a:pt x="32" y="96"/>
                  </a:lnTo>
                  <a:lnTo>
                    <a:pt x="35" y="96"/>
                  </a:lnTo>
                  <a:lnTo>
                    <a:pt x="39" y="96"/>
                  </a:lnTo>
                  <a:lnTo>
                    <a:pt x="43" y="96"/>
                  </a:lnTo>
                  <a:lnTo>
                    <a:pt x="46" y="96"/>
                  </a:lnTo>
                  <a:lnTo>
                    <a:pt x="50" y="96"/>
                  </a:lnTo>
                  <a:lnTo>
                    <a:pt x="53" y="96"/>
                  </a:lnTo>
                  <a:lnTo>
                    <a:pt x="56" y="96"/>
                  </a:lnTo>
                  <a:lnTo>
                    <a:pt x="59" y="96"/>
                  </a:lnTo>
                  <a:lnTo>
                    <a:pt x="63" y="96"/>
                  </a:lnTo>
                  <a:lnTo>
                    <a:pt x="66" y="96"/>
                  </a:lnTo>
                  <a:lnTo>
                    <a:pt x="70" y="96"/>
                  </a:lnTo>
                  <a:lnTo>
                    <a:pt x="74" y="96"/>
                  </a:lnTo>
                  <a:lnTo>
                    <a:pt x="77" y="96"/>
                  </a:lnTo>
                  <a:lnTo>
                    <a:pt x="81" y="96"/>
                  </a:lnTo>
                  <a:lnTo>
                    <a:pt x="84" y="96"/>
                  </a:lnTo>
                  <a:lnTo>
                    <a:pt x="88" y="96"/>
                  </a:lnTo>
                  <a:lnTo>
                    <a:pt x="91" y="96"/>
                  </a:lnTo>
                  <a:lnTo>
                    <a:pt x="95" y="96"/>
                  </a:lnTo>
                  <a:lnTo>
                    <a:pt x="98" y="96"/>
                  </a:lnTo>
                  <a:lnTo>
                    <a:pt x="102" y="96"/>
                  </a:lnTo>
                  <a:lnTo>
                    <a:pt x="105" y="96"/>
                  </a:lnTo>
                  <a:lnTo>
                    <a:pt x="109" y="96"/>
                  </a:lnTo>
                  <a:lnTo>
                    <a:pt x="113" y="96"/>
                  </a:lnTo>
                  <a:lnTo>
                    <a:pt x="115" y="96"/>
                  </a:lnTo>
                  <a:lnTo>
                    <a:pt x="119" y="96"/>
                  </a:lnTo>
                  <a:lnTo>
                    <a:pt x="122" y="96"/>
                  </a:lnTo>
                  <a:lnTo>
                    <a:pt x="126" y="96"/>
                  </a:lnTo>
                  <a:lnTo>
                    <a:pt x="129" y="96"/>
                  </a:lnTo>
                  <a:lnTo>
                    <a:pt x="133" y="96"/>
                  </a:lnTo>
                  <a:lnTo>
                    <a:pt x="136" y="96"/>
                  </a:lnTo>
                  <a:lnTo>
                    <a:pt x="140" y="96"/>
                  </a:lnTo>
                  <a:lnTo>
                    <a:pt x="144" y="96"/>
                  </a:lnTo>
                  <a:lnTo>
                    <a:pt x="147" y="96"/>
                  </a:lnTo>
                  <a:lnTo>
                    <a:pt x="151" y="96"/>
                  </a:lnTo>
                  <a:lnTo>
                    <a:pt x="154" y="96"/>
                  </a:lnTo>
                  <a:lnTo>
                    <a:pt x="158" y="96"/>
                  </a:lnTo>
                  <a:lnTo>
                    <a:pt x="161" y="96"/>
                  </a:lnTo>
                  <a:lnTo>
                    <a:pt x="165" y="96"/>
                  </a:lnTo>
                  <a:lnTo>
                    <a:pt x="168" y="96"/>
                  </a:lnTo>
                  <a:lnTo>
                    <a:pt x="171" y="96"/>
                  </a:lnTo>
                  <a:lnTo>
                    <a:pt x="175" y="96"/>
                  </a:lnTo>
                  <a:lnTo>
                    <a:pt x="178" y="96"/>
                  </a:lnTo>
                  <a:lnTo>
                    <a:pt x="182" y="96"/>
                  </a:lnTo>
                  <a:lnTo>
                    <a:pt x="185" y="96"/>
                  </a:lnTo>
                  <a:lnTo>
                    <a:pt x="189" y="96"/>
                  </a:lnTo>
                  <a:lnTo>
                    <a:pt x="192" y="96"/>
                  </a:lnTo>
                  <a:lnTo>
                    <a:pt x="196" y="96"/>
                  </a:lnTo>
                  <a:lnTo>
                    <a:pt x="199" y="96"/>
                  </a:lnTo>
                  <a:lnTo>
                    <a:pt x="203" y="96"/>
                  </a:lnTo>
                  <a:lnTo>
                    <a:pt x="206" y="96"/>
                  </a:lnTo>
                  <a:lnTo>
                    <a:pt x="210" y="96"/>
                  </a:lnTo>
                  <a:lnTo>
                    <a:pt x="214" y="96"/>
                  </a:lnTo>
                  <a:lnTo>
                    <a:pt x="217" y="96"/>
                  </a:lnTo>
                  <a:lnTo>
                    <a:pt x="221" y="96"/>
                  </a:lnTo>
                  <a:lnTo>
                    <a:pt x="224" y="96"/>
                  </a:lnTo>
                  <a:lnTo>
                    <a:pt x="228" y="96"/>
                  </a:lnTo>
                  <a:lnTo>
                    <a:pt x="231" y="96"/>
                  </a:lnTo>
                  <a:lnTo>
                    <a:pt x="235" y="96"/>
                  </a:lnTo>
                  <a:lnTo>
                    <a:pt x="237" y="96"/>
                  </a:lnTo>
                  <a:lnTo>
                    <a:pt x="241" y="96"/>
                  </a:lnTo>
                  <a:lnTo>
                    <a:pt x="245" y="96"/>
                  </a:lnTo>
                  <a:lnTo>
                    <a:pt x="248" y="96"/>
                  </a:lnTo>
                  <a:lnTo>
                    <a:pt x="252" y="96"/>
                  </a:lnTo>
                  <a:lnTo>
                    <a:pt x="255" y="96"/>
                  </a:lnTo>
                  <a:lnTo>
                    <a:pt x="259" y="96"/>
                  </a:lnTo>
                  <a:lnTo>
                    <a:pt x="262" y="96"/>
                  </a:lnTo>
                  <a:lnTo>
                    <a:pt x="266" y="96"/>
                  </a:lnTo>
                  <a:lnTo>
                    <a:pt x="269" y="96"/>
                  </a:lnTo>
                  <a:lnTo>
                    <a:pt x="273" y="96"/>
                  </a:lnTo>
                  <a:lnTo>
                    <a:pt x="276" y="96"/>
                  </a:lnTo>
                  <a:lnTo>
                    <a:pt x="280" y="96"/>
                  </a:lnTo>
                  <a:lnTo>
                    <a:pt x="283" y="96"/>
                  </a:lnTo>
                  <a:lnTo>
                    <a:pt x="287" y="96"/>
                  </a:lnTo>
                  <a:lnTo>
                    <a:pt x="291" y="96"/>
                  </a:lnTo>
                  <a:lnTo>
                    <a:pt x="294" y="96"/>
                  </a:lnTo>
                  <a:lnTo>
                    <a:pt x="298" y="96"/>
                  </a:lnTo>
                  <a:lnTo>
                    <a:pt x="301" y="96"/>
                  </a:lnTo>
                  <a:lnTo>
                    <a:pt x="304" y="96"/>
                  </a:lnTo>
                  <a:lnTo>
                    <a:pt x="307" y="96"/>
                  </a:lnTo>
                  <a:lnTo>
                    <a:pt x="311" y="96"/>
                  </a:lnTo>
                  <a:lnTo>
                    <a:pt x="315" y="96"/>
                  </a:lnTo>
                  <a:lnTo>
                    <a:pt x="318" y="96"/>
                  </a:lnTo>
                  <a:lnTo>
                    <a:pt x="322" y="96"/>
                  </a:lnTo>
                  <a:lnTo>
                    <a:pt x="325" y="96"/>
                  </a:lnTo>
                  <a:lnTo>
                    <a:pt x="329" y="96"/>
                  </a:lnTo>
                  <a:lnTo>
                    <a:pt x="332" y="96"/>
                  </a:lnTo>
                  <a:lnTo>
                    <a:pt x="336" y="96"/>
                  </a:lnTo>
                  <a:lnTo>
                    <a:pt x="339" y="96"/>
                  </a:lnTo>
                  <a:lnTo>
                    <a:pt x="343" y="96"/>
                  </a:lnTo>
                  <a:lnTo>
                    <a:pt x="346" y="96"/>
                  </a:lnTo>
                  <a:lnTo>
                    <a:pt x="350" y="96"/>
                  </a:lnTo>
                  <a:lnTo>
                    <a:pt x="353" y="96"/>
                  </a:lnTo>
                  <a:lnTo>
                    <a:pt x="357" y="96"/>
                  </a:lnTo>
                  <a:lnTo>
                    <a:pt x="360" y="96"/>
                  </a:lnTo>
                  <a:lnTo>
                    <a:pt x="363" y="96"/>
                  </a:lnTo>
                  <a:lnTo>
                    <a:pt x="367" y="96"/>
                  </a:lnTo>
                  <a:lnTo>
                    <a:pt x="370" y="96"/>
                  </a:lnTo>
                  <a:lnTo>
                    <a:pt x="374" y="96"/>
                  </a:lnTo>
                  <a:lnTo>
                    <a:pt x="377" y="96"/>
                  </a:lnTo>
                  <a:lnTo>
                    <a:pt x="381" y="96"/>
                  </a:lnTo>
                  <a:lnTo>
                    <a:pt x="384" y="96"/>
                  </a:lnTo>
                  <a:lnTo>
                    <a:pt x="388" y="96"/>
                  </a:lnTo>
                  <a:lnTo>
                    <a:pt x="392" y="96"/>
                  </a:lnTo>
                  <a:lnTo>
                    <a:pt x="395" y="96"/>
                  </a:lnTo>
                  <a:lnTo>
                    <a:pt x="399" y="96"/>
                  </a:lnTo>
                  <a:lnTo>
                    <a:pt x="402" y="96"/>
                  </a:lnTo>
                  <a:lnTo>
                    <a:pt x="406" y="96"/>
                  </a:lnTo>
                  <a:lnTo>
                    <a:pt x="409" y="96"/>
                  </a:lnTo>
                  <a:lnTo>
                    <a:pt x="413" y="96"/>
                  </a:lnTo>
                  <a:lnTo>
                    <a:pt x="416" y="96"/>
                  </a:lnTo>
                  <a:lnTo>
                    <a:pt x="419" y="96"/>
                  </a:lnTo>
                  <a:lnTo>
                    <a:pt x="423" y="96"/>
                  </a:lnTo>
                  <a:lnTo>
                    <a:pt x="426" y="96"/>
                  </a:lnTo>
                  <a:lnTo>
                    <a:pt x="430" y="96"/>
                  </a:lnTo>
                  <a:lnTo>
                    <a:pt x="433" y="96"/>
                  </a:lnTo>
                  <a:lnTo>
                    <a:pt x="437" y="96"/>
                  </a:lnTo>
                  <a:lnTo>
                    <a:pt x="440" y="96"/>
                  </a:lnTo>
                  <a:lnTo>
                    <a:pt x="444" y="96"/>
                  </a:lnTo>
                  <a:lnTo>
                    <a:pt x="447" y="96"/>
                  </a:lnTo>
                  <a:lnTo>
                    <a:pt x="451" y="96"/>
                  </a:lnTo>
                  <a:lnTo>
                    <a:pt x="454" y="96"/>
                  </a:lnTo>
                  <a:lnTo>
                    <a:pt x="458" y="96"/>
                  </a:lnTo>
                  <a:lnTo>
                    <a:pt x="462" y="96"/>
                  </a:lnTo>
                  <a:lnTo>
                    <a:pt x="465" y="96"/>
                  </a:lnTo>
                  <a:lnTo>
                    <a:pt x="469" y="96"/>
                  </a:lnTo>
                  <a:lnTo>
                    <a:pt x="472" y="96"/>
                  </a:lnTo>
                  <a:lnTo>
                    <a:pt x="476" y="96"/>
                  </a:lnTo>
                  <a:lnTo>
                    <a:pt x="479" y="96"/>
                  </a:lnTo>
                  <a:lnTo>
                    <a:pt x="483" y="96"/>
                  </a:lnTo>
                  <a:lnTo>
                    <a:pt x="486" y="96"/>
                  </a:lnTo>
                  <a:lnTo>
                    <a:pt x="489" y="96"/>
                  </a:lnTo>
                  <a:lnTo>
                    <a:pt x="493" y="96"/>
                  </a:lnTo>
                  <a:lnTo>
                    <a:pt x="496" y="96"/>
                  </a:lnTo>
                  <a:lnTo>
                    <a:pt x="500" y="96"/>
                  </a:lnTo>
                  <a:lnTo>
                    <a:pt x="503" y="96"/>
                  </a:lnTo>
                  <a:lnTo>
                    <a:pt x="507" y="96"/>
                  </a:lnTo>
                  <a:lnTo>
                    <a:pt x="510" y="96"/>
                  </a:lnTo>
                  <a:lnTo>
                    <a:pt x="514" y="96"/>
                  </a:lnTo>
                  <a:lnTo>
                    <a:pt x="517" y="96"/>
                  </a:lnTo>
                  <a:lnTo>
                    <a:pt x="521" y="96"/>
                  </a:lnTo>
                  <a:lnTo>
                    <a:pt x="524" y="96"/>
                  </a:lnTo>
                  <a:lnTo>
                    <a:pt x="528" y="96"/>
                  </a:lnTo>
                  <a:lnTo>
                    <a:pt x="532" y="96"/>
                  </a:lnTo>
                  <a:lnTo>
                    <a:pt x="535" y="96"/>
                  </a:lnTo>
                  <a:lnTo>
                    <a:pt x="539" y="96"/>
                  </a:lnTo>
                  <a:lnTo>
                    <a:pt x="542" y="96"/>
                  </a:lnTo>
                  <a:lnTo>
                    <a:pt x="546" y="96"/>
                  </a:lnTo>
                  <a:lnTo>
                    <a:pt x="548" y="96"/>
                  </a:lnTo>
                  <a:lnTo>
                    <a:pt x="552" y="96"/>
                  </a:lnTo>
                  <a:lnTo>
                    <a:pt x="555" y="96"/>
                  </a:lnTo>
                  <a:lnTo>
                    <a:pt x="559" y="96"/>
                  </a:lnTo>
                  <a:lnTo>
                    <a:pt x="563" y="96"/>
                  </a:lnTo>
                  <a:lnTo>
                    <a:pt x="566" y="96"/>
                  </a:lnTo>
                  <a:lnTo>
                    <a:pt x="570" y="96"/>
                  </a:lnTo>
                  <a:lnTo>
                    <a:pt x="573" y="96"/>
                  </a:lnTo>
                  <a:lnTo>
                    <a:pt x="577" y="96"/>
                  </a:lnTo>
                  <a:lnTo>
                    <a:pt x="580" y="96"/>
                  </a:lnTo>
                  <a:lnTo>
                    <a:pt x="584" y="96"/>
                  </a:lnTo>
                  <a:lnTo>
                    <a:pt x="587" y="96"/>
                  </a:lnTo>
                  <a:lnTo>
                    <a:pt x="591" y="96"/>
                  </a:lnTo>
                  <a:lnTo>
                    <a:pt x="594" y="96"/>
                  </a:lnTo>
                  <a:lnTo>
                    <a:pt x="598" y="96"/>
                  </a:lnTo>
                  <a:lnTo>
                    <a:pt x="602" y="96"/>
                  </a:lnTo>
                  <a:lnTo>
                    <a:pt x="604" y="96"/>
                  </a:lnTo>
                  <a:lnTo>
                    <a:pt x="608" y="96"/>
                  </a:lnTo>
                  <a:lnTo>
                    <a:pt x="611" y="96"/>
                  </a:lnTo>
                  <a:lnTo>
                    <a:pt x="615" y="96"/>
                  </a:lnTo>
                  <a:lnTo>
                    <a:pt x="618" y="96"/>
                  </a:lnTo>
                  <a:lnTo>
                    <a:pt x="622" y="96"/>
                  </a:lnTo>
                  <a:lnTo>
                    <a:pt x="625" y="96"/>
                  </a:lnTo>
                  <a:lnTo>
                    <a:pt x="629" y="96"/>
                  </a:lnTo>
                  <a:lnTo>
                    <a:pt x="633" y="96"/>
                  </a:lnTo>
                  <a:lnTo>
                    <a:pt x="636" y="96"/>
                  </a:lnTo>
                  <a:lnTo>
                    <a:pt x="640" y="96"/>
                  </a:lnTo>
                  <a:lnTo>
                    <a:pt x="643" y="96"/>
                  </a:lnTo>
                  <a:lnTo>
                    <a:pt x="647" y="96"/>
                  </a:lnTo>
                  <a:lnTo>
                    <a:pt x="650" y="96"/>
                  </a:lnTo>
                  <a:lnTo>
                    <a:pt x="654" y="96"/>
                  </a:lnTo>
                  <a:lnTo>
                    <a:pt x="657" y="96"/>
                  </a:lnTo>
                  <a:lnTo>
                    <a:pt x="661" y="96"/>
                  </a:lnTo>
                  <a:lnTo>
                    <a:pt x="664" y="96"/>
                  </a:lnTo>
                  <a:lnTo>
                    <a:pt x="668" y="96"/>
                  </a:lnTo>
                  <a:lnTo>
                    <a:pt x="671" y="96"/>
                  </a:lnTo>
                  <a:lnTo>
                    <a:pt x="674" y="96"/>
                  </a:lnTo>
                  <a:lnTo>
                    <a:pt x="678" y="96"/>
                  </a:lnTo>
                  <a:lnTo>
                    <a:pt x="681" y="96"/>
                  </a:lnTo>
                  <a:lnTo>
                    <a:pt x="685" y="96"/>
                  </a:lnTo>
                  <a:lnTo>
                    <a:pt x="688" y="96"/>
                  </a:lnTo>
                  <a:lnTo>
                    <a:pt x="692" y="96"/>
                  </a:lnTo>
                  <a:lnTo>
                    <a:pt x="695" y="96"/>
                  </a:lnTo>
                  <a:lnTo>
                    <a:pt x="699" y="96"/>
                  </a:lnTo>
                </a:path>
              </a:pathLst>
            </a:custGeom>
            <a:solidFill>
              <a:srgbClr val="CC0000"/>
            </a:solidFill>
            <a:ln w="12700" cap="rnd">
              <a:noFill/>
              <a:round/>
              <a:headEnd/>
              <a:tailEnd/>
            </a:ln>
          </p:spPr>
          <p:txBody>
            <a:bodyPr/>
            <a:lstStyle/>
            <a:p>
              <a:endParaRPr lang="en-US"/>
            </a:p>
          </p:txBody>
        </p:sp>
        <p:sp>
          <p:nvSpPr>
            <p:cNvPr id="27665" name="Line 15"/>
            <p:cNvSpPr>
              <a:spLocks noChangeShapeType="1"/>
            </p:cNvSpPr>
            <p:nvPr/>
          </p:nvSpPr>
          <p:spPr bwMode="auto">
            <a:xfrm>
              <a:off x="2230" y="2302"/>
              <a:ext cx="2106" cy="0"/>
            </a:xfrm>
            <a:prstGeom prst="line">
              <a:avLst/>
            </a:prstGeom>
            <a:noFill/>
            <a:ln w="12700">
              <a:solidFill>
                <a:srgbClr val="000000"/>
              </a:solidFill>
              <a:round/>
              <a:headEnd/>
              <a:tailEnd/>
            </a:ln>
          </p:spPr>
          <p:txBody>
            <a:bodyPr wrap="none" anchor="ctr"/>
            <a:lstStyle/>
            <a:p>
              <a:endParaRPr lang="en-US"/>
            </a:p>
          </p:txBody>
        </p:sp>
        <p:sp>
          <p:nvSpPr>
            <p:cNvPr id="27666" name="Rectangle 16"/>
            <p:cNvSpPr>
              <a:spLocks noChangeArrowheads="1"/>
            </p:cNvSpPr>
            <p:nvPr/>
          </p:nvSpPr>
          <p:spPr bwMode="auto">
            <a:xfrm flipH="1">
              <a:off x="3177" y="2274"/>
              <a:ext cx="18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7667" name="Freeform 17"/>
            <p:cNvSpPr>
              <a:spLocks/>
            </p:cNvSpPr>
            <p:nvPr/>
          </p:nvSpPr>
          <p:spPr bwMode="auto">
            <a:xfrm>
              <a:off x="2038" y="2611"/>
              <a:ext cx="1754" cy="809"/>
            </a:xfrm>
            <a:custGeom>
              <a:avLst/>
              <a:gdLst>
                <a:gd name="T0" fmla="*/ 53 w 1754"/>
                <a:gd name="T1" fmla="*/ 794 h 809"/>
                <a:gd name="T2" fmla="*/ 109 w 1754"/>
                <a:gd name="T3" fmla="*/ 786 h 809"/>
                <a:gd name="T4" fmla="*/ 165 w 1754"/>
                <a:gd name="T5" fmla="*/ 775 h 809"/>
                <a:gd name="T6" fmla="*/ 221 w 1754"/>
                <a:gd name="T7" fmla="*/ 760 h 809"/>
                <a:gd name="T8" fmla="*/ 277 w 1754"/>
                <a:gd name="T9" fmla="*/ 738 h 809"/>
                <a:gd name="T10" fmla="*/ 333 w 1754"/>
                <a:gd name="T11" fmla="*/ 709 h 809"/>
                <a:gd name="T12" fmla="*/ 389 w 1754"/>
                <a:gd name="T13" fmla="*/ 673 h 809"/>
                <a:gd name="T14" fmla="*/ 446 w 1754"/>
                <a:gd name="T15" fmla="*/ 627 h 809"/>
                <a:gd name="T16" fmla="*/ 502 w 1754"/>
                <a:gd name="T17" fmla="*/ 572 h 809"/>
                <a:gd name="T18" fmla="*/ 559 w 1754"/>
                <a:gd name="T19" fmla="*/ 509 h 809"/>
                <a:gd name="T20" fmla="*/ 615 w 1754"/>
                <a:gd name="T21" fmla="*/ 438 h 809"/>
                <a:gd name="T22" fmla="*/ 671 w 1754"/>
                <a:gd name="T23" fmla="*/ 362 h 809"/>
                <a:gd name="T24" fmla="*/ 727 w 1754"/>
                <a:gd name="T25" fmla="*/ 284 h 809"/>
                <a:gd name="T26" fmla="*/ 783 w 1754"/>
                <a:gd name="T27" fmla="*/ 207 h 809"/>
                <a:gd name="T28" fmla="*/ 840 w 1754"/>
                <a:gd name="T29" fmla="*/ 137 h 809"/>
                <a:gd name="T30" fmla="*/ 896 w 1754"/>
                <a:gd name="T31" fmla="*/ 78 h 809"/>
                <a:gd name="T32" fmla="*/ 952 w 1754"/>
                <a:gd name="T33" fmla="*/ 33 h 809"/>
                <a:gd name="T34" fmla="*/ 1008 w 1754"/>
                <a:gd name="T35" fmla="*/ 6 h 809"/>
                <a:gd name="T36" fmla="*/ 1065 w 1754"/>
                <a:gd name="T37" fmla="*/ 0 h 809"/>
                <a:gd name="T38" fmla="*/ 1121 w 1754"/>
                <a:gd name="T39" fmla="*/ 14 h 809"/>
                <a:gd name="T40" fmla="*/ 1177 w 1754"/>
                <a:gd name="T41" fmla="*/ 48 h 809"/>
                <a:gd name="T42" fmla="*/ 1233 w 1754"/>
                <a:gd name="T43" fmla="*/ 98 h 809"/>
                <a:gd name="T44" fmla="*/ 1290 w 1754"/>
                <a:gd name="T45" fmla="*/ 162 h 809"/>
                <a:gd name="T46" fmla="*/ 1346 w 1754"/>
                <a:gd name="T47" fmla="*/ 235 h 809"/>
                <a:gd name="T48" fmla="*/ 1402 w 1754"/>
                <a:gd name="T49" fmla="*/ 313 h 809"/>
                <a:gd name="T50" fmla="*/ 1458 w 1754"/>
                <a:gd name="T51" fmla="*/ 391 h 809"/>
                <a:gd name="T52" fmla="*/ 1514 w 1754"/>
                <a:gd name="T53" fmla="*/ 466 h 809"/>
                <a:gd name="T54" fmla="*/ 1570 w 1754"/>
                <a:gd name="T55" fmla="*/ 534 h 809"/>
                <a:gd name="T56" fmla="*/ 1626 w 1754"/>
                <a:gd name="T57" fmla="*/ 594 h 809"/>
                <a:gd name="T58" fmla="*/ 1683 w 1754"/>
                <a:gd name="T59" fmla="*/ 646 h 809"/>
                <a:gd name="T60" fmla="*/ 1740 w 1754"/>
                <a:gd name="T61" fmla="*/ 688 h 809"/>
                <a:gd name="T62" fmla="*/ 1715 w 1754"/>
                <a:gd name="T63" fmla="*/ 808 h 809"/>
                <a:gd name="T64" fmla="*/ 1659 w 1754"/>
                <a:gd name="T65" fmla="*/ 808 h 809"/>
                <a:gd name="T66" fmla="*/ 1602 w 1754"/>
                <a:gd name="T67" fmla="*/ 808 h 809"/>
                <a:gd name="T68" fmla="*/ 1546 w 1754"/>
                <a:gd name="T69" fmla="*/ 808 h 809"/>
                <a:gd name="T70" fmla="*/ 1490 w 1754"/>
                <a:gd name="T71" fmla="*/ 808 h 809"/>
                <a:gd name="T72" fmla="*/ 1434 w 1754"/>
                <a:gd name="T73" fmla="*/ 808 h 809"/>
                <a:gd name="T74" fmla="*/ 1377 w 1754"/>
                <a:gd name="T75" fmla="*/ 808 h 809"/>
                <a:gd name="T76" fmla="*/ 1321 w 1754"/>
                <a:gd name="T77" fmla="*/ 808 h 809"/>
                <a:gd name="T78" fmla="*/ 1265 w 1754"/>
                <a:gd name="T79" fmla="*/ 808 h 809"/>
                <a:gd name="T80" fmla="*/ 1208 w 1754"/>
                <a:gd name="T81" fmla="*/ 808 h 809"/>
                <a:gd name="T82" fmla="*/ 1152 w 1754"/>
                <a:gd name="T83" fmla="*/ 808 h 809"/>
                <a:gd name="T84" fmla="*/ 1096 w 1754"/>
                <a:gd name="T85" fmla="*/ 808 h 809"/>
                <a:gd name="T86" fmla="*/ 1040 w 1754"/>
                <a:gd name="T87" fmla="*/ 808 h 809"/>
                <a:gd name="T88" fmla="*/ 984 w 1754"/>
                <a:gd name="T89" fmla="*/ 808 h 809"/>
                <a:gd name="T90" fmla="*/ 928 w 1754"/>
                <a:gd name="T91" fmla="*/ 808 h 809"/>
                <a:gd name="T92" fmla="*/ 872 w 1754"/>
                <a:gd name="T93" fmla="*/ 808 h 809"/>
                <a:gd name="T94" fmla="*/ 815 w 1754"/>
                <a:gd name="T95" fmla="*/ 808 h 809"/>
                <a:gd name="T96" fmla="*/ 758 w 1754"/>
                <a:gd name="T97" fmla="*/ 808 h 809"/>
                <a:gd name="T98" fmla="*/ 702 w 1754"/>
                <a:gd name="T99" fmla="*/ 808 h 809"/>
                <a:gd name="T100" fmla="*/ 646 w 1754"/>
                <a:gd name="T101" fmla="*/ 808 h 809"/>
                <a:gd name="T102" fmla="*/ 590 w 1754"/>
                <a:gd name="T103" fmla="*/ 808 h 809"/>
                <a:gd name="T104" fmla="*/ 534 w 1754"/>
                <a:gd name="T105" fmla="*/ 808 h 809"/>
                <a:gd name="T106" fmla="*/ 478 w 1754"/>
                <a:gd name="T107" fmla="*/ 808 h 809"/>
                <a:gd name="T108" fmla="*/ 422 w 1754"/>
                <a:gd name="T109" fmla="*/ 808 h 809"/>
                <a:gd name="T110" fmla="*/ 365 w 1754"/>
                <a:gd name="T111" fmla="*/ 808 h 809"/>
                <a:gd name="T112" fmla="*/ 308 w 1754"/>
                <a:gd name="T113" fmla="*/ 808 h 809"/>
                <a:gd name="T114" fmla="*/ 252 w 1754"/>
                <a:gd name="T115" fmla="*/ 808 h 809"/>
                <a:gd name="T116" fmla="*/ 196 w 1754"/>
                <a:gd name="T117" fmla="*/ 808 h 809"/>
                <a:gd name="T118" fmla="*/ 140 w 1754"/>
                <a:gd name="T119" fmla="*/ 808 h 809"/>
                <a:gd name="T120" fmla="*/ 84 w 1754"/>
                <a:gd name="T121" fmla="*/ 808 h 809"/>
                <a:gd name="T122" fmla="*/ 28 w 1754"/>
                <a:gd name="T123" fmla="*/ 808 h 8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809"/>
                <a:gd name="T188" fmla="*/ 1754 w 1754"/>
                <a:gd name="T189" fmla="*/ 809 h 8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809">
                  <a:moveTo>
                    <a:pt x="0" y="800"/>
                  </a:moveTo>
                  <a:lnTo>
                    <a:pt x="4" y="799"/>
                  </a:lnTo>
                  <a:lnTo>
                    <a:pt x="6" y="799"/>
                  </a:lnTo>
                  <a:lnTo>
                    <a:pt x="10" y="798"/>
                  </a:lnTo>
                  <a:lnTo>
                    <a:pt x="13" y="798"/>
                  </a:lnTo>
                  <a:lnTo>
                    <a:pt x="17" y="798"/>
                  </a:lnTo>
                  <a:lnTo>
                    <a:pt x="20" y="797"/>
                  </a:lnTo>
                  <a:lnTo>
                    <a:pt x="24" y="797"/>
                  </a:lnTo>
                  <a:lnTo>
                    <a:pt x="28" y="797"/>
                  </a:lnTo>
                  <a:lnTo>
                    <a:pt x="31" y="797"/>
                  </a:lnTo>
                  <a:lnTo>
                    <a:pt x="35" y="796"/>
                  </a:lnTo>
                  <a:lnTo>
                    <a:pt x="38" y="796"/>
                  </a:lnTo>
                  <a:lnTo>
                    <a:pt x="42" y="795"/>
                  </a:lnTo>
                  <a:lnTo>
                    <a:pt x="45" y="795"/>
                  </a:lnTo>
                  <a:lnTo>
                    <a:pt x="49" y="795"/>
                  </a:lnTo>
                  <a:lnTo>
                    <a:pt x="53" y="794"/>
                  </a:lnTo>
                  <a:lnTo>
                    <a:pt x="56" y="794"/>
                  </a:lnTo>
                  <a:lnTo>
                    <a:pt x="59" y="793"/>
                  </a:lnTo>
                  <a:lnTo>
                    <a:pt x="62" y="793"/>
                  </a:lnTo>
                  <a:lnTo>
                    <a:pt x="66" y="793"/>
                  </a:lnTo>
                  <a:lnTo>
                    <a:pt x="70" y="792"/>
                  </a:lnTo>
                  <a:lnTo>
                    <a:pt x="73" y="792"/>
                  </a:lnTo>
                  <a:lnTo>
                    <a:pt x="77" y="791"/>
                  </a:lnTo>
                  <a:lnTo>
                    <a:pt x="80" y="790"/>
                  </a:lnTo>
                  <a:lnTo>
                    <a:pt x="84" y="790"/>
                  </a:lnTo>
                  <a:lnTo>
                    <a:pt x="87" y="790"/>
                  </a:lnTo>
                  <a:lnTo>
                    <a:pt x="91" y="789"/>
                  </a:lnTo>
                  <a:lnTo>
                    <a:pt x="94" y="789"/>
                  </a:lnTo>
                  <a:lnTo>
                    <a:pt x="98" y="788"/>
                  </a:lnTo>
                  <a:lnTo>
                    <a:pt x="102" y="788"/>
                  </a:lnTo>
                  <a:lnTo>
                    <a:pt x="105" y="787"/>
                  </a:lnTo>
                  <a:lnTo>
                    <a:pt x="109" y="786"/>
                  </a:lnTo>
                  <a:lnTo>
                    <a:pt x="112" y="786"/>
                  </a:lnTo>
                  <a:lnTo>
                    <a:pt x="116" y="785"/>
                  </a:lnTo>
                  <a:lnTo>
                    <a:pt x="119" y="785"/>
                  </a:lnTo>
                  <a:lnTo>
                    <a:pt x="123" y="784"/>
                  </a:lnTo>
                  <a:lnTo>
                    <a:pt x="127" y="783"/>
                  </a:lnTo>
                  <a:lnTo>
                    <a:pt x="129" y="783"/>
                  </a:lnTo>
                  <a:lnTo>
                    <a:pt x="133" y="782"/>
                  </a:lnTo>
                  <a:lnTo>
                    <a:pt x="136" y="781"/>
                  </a:lnTo>
                  <a:lnTo>
                    <a:pt x="140" y="781"/>
                  </a:lnTo>
                  <a:lnTo>
                    <a:pt x="143" y="780"/>
                  </a:lnTo>
                  <a:lnTo>
                    <a:pt x="147" y="779"/>
                  </a:lnTo>
                  <a:lnTo>
                    <a:pt x="151" y="779"/>
                  </a:lnTo>
                  <a:lnTo>
                    <a:pt x="154" y="778"/>
                  </a:lnTo>
                  <a:lnTo>
                    <a:pt x="158" y="777"/>
                  </a:lnTo>
                  <a:lnTo>
                    <a:pt x="161" y="776"/>
                  </a:lnTo>
                  <a:lnTo>
                    <a:pt x="165" y="775"/>
                  </a:lnTo>
                  <a:lnTo>
                    <a:pt x="168" y="774"/>
                  </a:lnTo>
                  <a:lnTo>
                    <a:pt x="172" y="774"/>
                  </a:lnTo>
                  <a:lnTo>
                    <a:pt x="176" y="772"/>
                  </a:lnTo>
                  <a:lnTo>
                    <a:pt x="179" y="772"/>
                  </a:lnTo>
                  <a:lnTo>
                    <a:pt x="183" y="771"/>
                  </a:lnTo>
                  <a:lnTo>
                    <a:pt x="186" y="770"/>
                  </a:lnTo>
                  <a:lnTo>
                    <a:pt x="190" y="769"/>
                  </a:lnTo>
                  <a:lnTo>
                    <a:pt x="193" y="768"/>
                  </a:lnTo>
                  <a:lnTo>
                    <a:pt x="196" y="767"/>
                  </a:lnTo>
                  <a:lnTo>
                    <a:pt x="200" y="766"/>
                  </a:lnTo>
                  <a:lnTo>
                    <a:pt x="203" y="765"/>
                  </a:lnTo>
                  <a:lnTo>
                    <a:pt x="207" y="764"/>
                  </a:lnTo>
                  <a:lnTo>
                    <a:pt x="210" y="763"/>
                  </a:lnTo>
                  <a:lnTo>
                    <a:pt x="214" y="762"/>
                  </a:lnTo>
                  <a:lnTo>
                    <a:pt x="217" y="760"/>
                  </a:lnTo>
                  <a:lnTo>
                    <a:pt x="221" y="760"/>
                  </a:lnTo>
                  <a:lnTo>
                    <a:pt x="225" y="758"/>
                  </a:lnTo>
                  <a:lnTo>
                    <a:pt x="228" y="757"/>
                  </a:lnTo>
                  <a:lnTo>
                    <a:pt x="232" y="756"/>
                  </a:lnTo>
                  <a:lnTo>
                    <a:pt x="235" y="755"/>
                  </a:lnTo>
                  <a:lnTo>
                    <a:pt x="239" y="753"/>
                  </a:lnTo>
                  <a:lnTo>
                    <a:pt x="242" y="752"/>
                  </a:lnTo>
                  <a:lnTo>
                    <a:pt x="246" y="751"/>
                  </a:lnTo>
                  <a:lnTo>
                    <a:pt x="250" y="749"/>
                  </a:lnTo>
                  <a:lnTo>
                    <a:pt x="252" y="748"/>
                  </a:lnTo>
                  <a:lnTo>
                    <a:pt x="256" y="746"/>
                  </a:lnTo>
                  <a:lnTo>
                    <a:pt x="259" y="745"/>
                  </a:lnTo>
                  <a:lnTo>
                    <a:pt x="263" y="744"/>
                  </a:lnTo>
                  <a:lnTo>
                    <a:pt x="266" y="742"/>
                  </a:lnTo>
                  <a:lnTo>
                    <a:pt x="270" y="741"/>
                  </a:lnTo>
                  <a:lnTo>
                    <a:pt x="274" y="739"/>
                  </a:lnTo>
                  <a:lnTo>
                    <a:pt x="277" y="738"/>
                  </a:lnTo>
                  <a:lnTo>
                    <a:pt x="281" y="737"/>
                  </a:lnTo>
                  <a:lnTo>
                    <a:pt x="284" y="734"/>
                  </a:lnTo>
                  <a:lnTo>
                    <a:pt x="288" y="733"/>
                  </a:lnTo>
                  <a:lnTo>
                    <a:pt x="291" y="731"/>
                  </a:lnTo>
                  <a:lnTo>
                    <a:pt x="295" y="730"/>
                  </a:lnTo>
                  <a:lnTo>
                    <a:pt x="299" y="728"/>
                  </a:lnTo>
                  <a:lnTo>
                    <a:pt x="302" y="726"/>
                  </a:lnTo>
                  <a:lnTo>
                    <a:pt x="306" y="725"/>
                  </a:lnTo>
                  <a:lnTo>
                    <a:pt x="308" y="723"/>
                  </a:lnTo>
                  <a:lnTo>
                    <a:pt x="312" y="721"/>
                  </a:lnTo>
                  <a:lnTo>
                    <a:pt x="315" y="719"/>
                  </a:lnTo>
                  <a:lnTo>
                    <a:pt x="319" y="717"/>
                  </a:lnTo>
                  <a:lnTo>
                    <a:pt x="323" y="716"/>
                  </a:lnTo>
                  <a:lnTo>
                    <a:pt x="326" y="713"/>
                  </a:lnTo>
                  <a:lnTo>
                    <a:pt x="330" y="711"/>
                  </a:lnTo>
                  <a:lnTo>
                    <a:pt x="333" y="709"/>
                  </a:lnTo>
                  <a:lnTo>
                    <a:pt x="337" y="707"/>
                  </a:lnTo>
                  <a:lnTo>
                    <a:pt x="340" y="705"/>
                  </a:lnTo>
                  <a:lnTo>
                    <a:pt x="344" y="703"/>
                  </a:lnTo>
                  <a:lnTo>
                    <a:pt x="348" y="701"/>
                  </a:lnTo>
                  <a:lnTo>
                    <a:pt x="351" y="699"/>
                  </a:lnTo>
                  <a:lnTo>
                    <a:pt x="355" y="697"/>
                  </a:lnTo>
                  <a:lnTo>
                    <a:pt x="358" y="695"/>
                  </a:lnTo>
                  <a:lnTo>
                    <a:pt x="362" y="692"/>
                  </a:lnTo>
                  <a:lnTo>
                    <a:pt x="365" y="690"/>
                  </a:lnTo>
                  <a:lnTo>
                    <a:pt x="369" y="688"/>
                  </a:lnTo>
                  <a:lnTo>
                    <a:pt x="373" y="685"/>
                  </a:lnTo>
                  <a:lnTo>
                    <a:pt x="376" y="683"/>
                  </a:lnTo>
                  <a:lnTo>
                    <a:pt x="380" y="681"/>
                  </a:lnTo>
                  <a:lnTo>
                    <a:pt x="382" y="678"/>
                  </a:lnTo>
                  <a:lnTo>
                    <a:pt x="386" y="675"/>
                  </a:lnTo>
                  <a:lnTo>
                    <a:pt x="389" y="673"/>
                  </a:lnTo>
                  <a:lnTo>
                    <a:pt x="393" y="670"/>
                  </a:lnTo>
                  <a:lnTo>
                    <a:pt x="397" y="667"/>
                  </a:lnTo>
                  <a:lnTo>
                    <a:pt x="400" y="664"/>
                  </a:lnTo>
                  <a:lnTo>
                    <a:pt x="404" y="662"/>
                  </a:lnTo>
                  <a:lnTo>
                    <a:pt x="407" y="660"/>
                  </a:lnTo>
                  <a:lnTo>
                    <a:pt x="411" y="657"/>
                  </a:lnTo>
                  <a:lnTo>
                    <a:pt x="414" y="654"/>
                  </a:lnTo>
                  <a:lnTo>
                    <a:pt x="418" y="651"/>
                  </a:lnTo>
                  <a:lnTo>
                    <a:pt x="422" y="648"/>
                  </a:lnTo>
                  <a:lnTo>
                    <a:pt x="425" y="646"/>
                  </a:lnTo>
                  <a:lnTo>
                    <a:pt x="429" y="643"/>
                  </a:lnTo>
                  <a:lnTo>
                    <a:pt x="432" y="639"/>
                  </a:lnTo>
                  <a:lnTo>
                    <a:pt x="436" y="636"/>
                  </a:lnTo>
                  <a:lnTo>
                    <a:pt x="439" y="634"/>
                  </a:lnTo>
                  <a:lnTo>
                    <a:pt x="442" y="630"/>
                  </a:lnTo>
                  <a:lnTo>
                    <a:pt x="446" y="627"/>
                  </a:lnTo>
                  <a:lnTo>
                    <a:pt x="449" y="624"/>
                  </a:lnTo>
                  <a:lnTo>
                    <a:pt x="453" y="621"/>
                  </a:lnTo>
                  <a:lnTo>
                    <a:pt x="456" y="618"/>
                  </a:lnTo>
                  <a:lnTo>
                    <a:pt x="460" y="614"/>
                  </a:lnTo>
                  <a:lnTo>
                    <a:pt x="463" y="611"/>
                  </a:lnTo>
                  <a:lnTo>
                    <a:pt x="467" y="608"/>
                  </a:lnTo>
                  <a:lnTo>
                    <a:pt x="471" y="604"/>
                  </a:lnTo>
                  <a:lnTo>
                    <a:pt x="474" y="601"/>
                  </a:lnTo>
                  <a:lnTo>
                    <a:pt x="478" y="598"/>
                  </a:lnTo>
                  <a:lnTo>
                    <a:pt x="481" y="594"/>
                  </a:lnTo>
                  <a:lnTo>
                    <a:pt x="485" y="590"/>
                  </a:lnTo>
                  <a:lnTo>
                    <a:pt x="488" y="587"/>
                  </a:lnTo>
                  <a:lnTo>
                    <a:pt x="492" y="583"/>
                  </a:lnTo>
                  <a:lnTo>
                    <a:pt x="496" y="580"/>
                  </a:lnTo>
                  <a:lnTo>
                    <a:pt x="498" y="576"/>
                  </a:lnTo>
                  <a:lnTo>
                    <a:pt x="502" y="572"/>
                  </a:lnTo>
                  <a:lnTo>
                    <a:pt x="505" y="569"/>
                  </a:lnTo>
                  <a:lnTo>
                    <a:pt x="509" y="565"/>
                  </a:lnTo>
                  <a:lnTo>
                    <a:pt x="512" y="561"/>
                  </a:lnTo>
                  <a:lnTo>
                    <a:pt x="516" y="557"/>
                  </a:lnTo>
                  <a:lnTo>
                    <a:pt x="520" y="554"/>
                  </a:lnTo>
                  <a:lnTo>
                    <a:pt x="523" y="550"/>
                  </a:lnTo>
                  <a:lnTo>
                    <a:pt x="527" y="545"/>
                  </a:lnTo>
                  <a:lnTo>
                    <a:pt x="530" y="542"/>
                  </a:lnTo>
                  <a:lnTo>
                    <a:pt x="534" y="538"/>
                  </a:lnTo>
                  <a:lnTo>
                    <a:pt x="537" y="534"/>
                  </a:lnTo>
                  <a:lnTo>
                    <a:pt x="541" y="529"/>
                  </a:lnTo>
                  <a:lnTo>
                    <a:pt x="545" y="526"/>
                  </a:lnTo>
                  <a:lnTo>
                    <a:pt x="548" y="522"/>
                  </a:lnTo>
                  <a:lnTo>
                    <a:pt x="552" y="517"/>
                  </a:lnTo>
                  <a:lnTo>
                    <a:pt x="555" y="513"/>
                  </a:lnTo>
                  <a:lnTo>
                    <a:pt x="559" y="509"/>
                  </a:lnTo>
                  <a:lnTo>
                    <a:pt x="562" y="505"/>
                  </a:lnTo>
                  <a:lnTo>
                    <a:pt x="565" y="501"/>
                  </a:lnTo>
                  <a:lnTo>
                    <a:pt x="569" y="496"/>
                  </a:lnTo>
                  <a:lnTo>
                    <a:pt x="572" y="492"/>
                  </a:lnTo>
                  <a:lnTo>
                    <a:pt x="576" y="487"/>
                  </a:lnTo>
                  <a:lnTo>
                    <a:pt x="579" y="483"/>
                  </a:lnTo>
                  <a:lnTo>
                    <a:pt x="583" y="479"/>
                  </a:lnTo>
                  <a:lnTo>
                    <a:pt x="586" y="475"/>
                  </a:lnTo>
                  <a:lnTo>
                    <a:pt x="590" y="470"/>
                  </a:lnTo>
                  <a:lnTo>
                    <a:pt x="594" y="466"/>
                  </a:lnTo>
                  <a:lnTo>
                    <a:pt x="597" y="461"/>
                  </a:lnTo>
                  <a:lnTo>
                    <a:pt x="601" y="457"/>
                  </a:lnTo>
                  <a:lnTo>
                    <a:pt x="604" y="452"/>
                  </a:lnTo>
                  <a:lnTo>
                    <a:pt x="608" y="447"/>
                  </a:lnTo>
                  <a:lnTo>
                    <a:pt x="611" y="443"/>
                  </a:lnTo>
                  <a:lnTo>
                    <a:pt x="615" y="438"/>
                  </a:lnTo>
                  <a:lnTo>
                    <a:pt x="618" y="433"/>
                  </a:lnTo>
                  <a:lnTo>
                    <a:pt x="622" y="429"/>
                  </a:lnTo>
                  <a:lnTo>
                    <a:pt x="626" y="424"/>
                  </a:lnTo>
                  <a:lnTo>
                    <a:pt x="629" y="419"/>
                  </a:lnTo>
                  <a:lnTo>
                    <a:pt x="632" y="415"/>
                  </a:lnTo>
                  <a:lnTo>
                    <a:pt x="635" y="410"/>
                  </a:lnTo>
                  <a:lnTo>
                    <a:pt x="639" y="405"/>
                  </a:lnTo>
                  <a:lnTo>
                    <a:pt x="643" y="400"/>
                  </a:lnTo>
                  <a:lnTo>
                    <a:pt x="646" y="396"/>
                  </a:lnTo>
                  <a:lnTo>
                    <a:pt x="650" y="391"/>
                  </a:lnTo>
                  <a:lnTo>
                    <a:pt x="653" y="386"/>
                  </a:lnTo>
                  <a:lnTo>
                    <a:pt x="657" y="381"/>
                  </a:lnTo>
                  <a:lnTo>
                    <a:pt x="660" y="377"/>
                  </a:lnTo>
                  <a:lnTo>
                    <a:pt x="664" y="372"/>
                  </a:lnTo>
                  <a:lnTo>
                    <a:pt x="668" y="367"/>
                  </a:lnTo>
                  <a:lnTo>
                    <a:pt x="671" y="362"/>
                  </a:lnTo>
                  <a:lnTo>
                    <a:pt x="675" y="357"/>
                  </a:lnTo>
                  <a:lnTo>
                    <a:pt x="678" y="352"/>
                  </a:lnTo>
                  <a:lnTo>
                    <a:pt x="682" y="347"/>
                  </a:lnTo>
                  <a:lnTo>
                    <a:pt x="685" y="342"/>
                  </a:lnTo>
                  <a:lnTo>
                    <a:pt x="688" y="337"/>
                  </a:lnTo>
                  <a:lnTo>
                    <a:pt x="692" y="333"/>
                  </a:lnTo>
                  <a:lnTo>
                    <a:pt x="695" y="328"/>
                  </a:lnTo>
                  <a:lnTo>
                    <a:pt x="699" y="323"/>
                  </a:lnTo>
                  <a:lnTo>
                    <a:pt x="702" y="318"/>
                  </a:lnTo>
                  <a:lnTo>
                    <a:pt x="706" y="313"/>
                  </a:lnTo>
                  <a:lnTo>
                    <a:pt x="709" y="308"/>
                  </a:lnTo>
                  <a:lnTo>
                    <a:pt x="713" y="303"/>
                  </a:lnTo>
                  <a:lnTo>
                    <a:pt x="717" y="298"/>
                  </a:lnTo>
                  <a:lnTo>
                    <a:pt x="720" y="293"/>
                  </a:lnTo>
                  <a:lnTo>
                    <a:pt x="724" y="288"/>
                  </a:lnTo>
                  <a:lnTo>
                    <a:pt x="727" y="284"/>
                  </a:lnTo>
                  <a:lnTo>
                    <a:pt x="731" y="279"/>
                  </a:lnTo>
                  <a:lnTo>
                    <a:pt x="734" y="274"/>
                  </a:lnTo>
                  <a:lnTo>
                    <a:pt x="738" y="269"/>
                  </a:lnTo>
                  <a:lnTo>
                    <a:pt x="741" y="264"/>
                  </a:lnTo>
                  <a:lnTo>
                    <a:pt x="745" y="259"/>
                  </a:lnTo>
                  <a:lnTo>
                    <a:pt x="748" y="254"/>
                  </a:lnTo>
                  <a:lnTo>
                    <a:pt x="751" y="249"/>
                  </a:lnTo>
                  <a:lnTo>
                    <a:pt x="755" y="245"/>
                  </a:lnTo>
                  <a:lnTo>
                    <a:pt x="758" y="240"/>
                  </a:lnTo>
                  <a:lnTo>
                    <a:pt x="762" y="235"/>
                  </a:lnTo>
                  <a:lnTo>
                    <a:pt x="766" y="230"/>
                  </a:lnTo>
                  <a:lnTo>
                    <a:pt x="769" y="225"/>
                  </a:lnTo>
                  <a:lnTo>
                    <a:pt x="773" y="221"/>
                  </a:lnTo>
                  <a:lnTo>
                    <a:pt x="776" y="216"/>
                  </a:lnTo>
                  <a:lnTo>
                    <a:pt x="780" y="211"/>
                  </a:lnTo>
                  <a:lnTo>
                    <a:pt x="783" y="207"/>
                  </a:lnTo>
                  <a:lnTo>
                    <a:pt x="787" y="202"/>
                  </a:lnTo>
                  <a:lnTo>
                    <a:pt x="790" y="198"/>
                  </a:lnTo>
                  <a:lnTo>
                    <a:pt x="794" y="193"/>
                  </a:lnTo>
                  <a:lnTo>
                    <a:pt x="798" y="188"/>
                  </a:lnTo>
                  <a:lnTo>
                    <a:pt x="801" y="184"/>
                  </a:lnTo>
                  <a:lnTo>
                    <a:pt x="805" y="180"/>
                  </a:lnTo>
                  <a:lnTo>
                    <a:pt x="808" y="175"/>
                  </a:lnTo>
                  <a:lnTo>
                    <a:pt x="812" y="171"/>
                  </a:lnTo>
                  <a:lnTo>
                    <a:pt x="815" y="167"/>
                  </a:lnTo>
                  <a:lnTo>
                    <a:pt x="818" y="162"/>
                  </a:lnTo>
                  <a:lnTo>
                    <a:pt x="822" y="158"/>
                  </a:lnTo>
                  <a:lnTo>
                    <a:pt x="825" y="153"/>
                  </a:lnTo>
                  <a:lnTo>
                    <a:pt x="829" y="149"/>
                  </a:lnTo>
                  <a:lnTo>
                    <a:pt x="832" y="145"/>
                  </a:lnTo>
                  <a:lnTo>
                    <a:pt x="836" y="141"/>
                  </a:lnTo>
                  <a:lnTo>
                    <a:pt x="840" y="137"/>
                  </a:lnTo>
                  <a:lnTo>
                    <a:pt x="843" y="133"/>
                  </a:lnTo>
                  <a:lnTo>
                    <a:pt x="847" y="129"/>
                  </a:lnTo>
                  <a:lnTo>
                    <a:pt x="850" y="125"/>
                  </a:lnTo>
                  <a:lnTo>
                    <a:pt x="854" y="121"/>
                  </a:lnTo>
                  <a:lnTo>
                    <a:pt x="857" y="117"/>
                  </a:lnTo>
                  <a:lnTo>
                    <a:pt x="861" y="113"/>
                  </a:lnTo>
                  <a:lnTo>
                    <a:pt x="864" y="109"/>
                  </a:lnTo>
                  <a:lnTo>
                    <a:pt x="868" y="106"/>
                  </a:lnTo>
                  <a:lnTo>
                    <a:pt x="872" y="102"/>
                  </a:lnTo>
                  <a:lnTo>
                    <a:pt x="875" y="98"/>
                  </a:lnTo>
                  <a:lnTo>
                    <a:pt x="878" y="95"/>
                  </a:lnTo>
                  <a:lnTo>
                    <a:pt x="881" y="91"/>
                  </a:lnTo>
                  <a:lnTo>
                    <a:pt x="885" y="88"/>
                  </a:lnTo>
                  <a:lnTo>
                    <a:pt x="889" y="84"/>
                  </a:lnTo>
                  <a:lnTo>
                    <a:pt x="892" y="81"/>
                  </a:lnTo>
                  <a:lnTo>
                    <a:pt x="896" y="78"/>
                  </a:lnTo>
                  <a:lnTo>
                    <a:pt x="899" y="74"/>
                  </a:lnTo>
                  <a:lnTo>
                    <a:pt x="903" y="71"/>
                  </a:lnTo>
                  <a:lnTo>
                    <a:pt x="906" y="68"/>
                  </a:lnTo>
                  <a:lnTo>
                    <a:pt x="910" y="64"/>
                  </a:lnTo>
                  <a:lnTo>
                    <a:pt x="913" y="62"/>
                  </a:lnTo>
                  <a:lnTo>
                    <a:pt x="917" y="59"/>
                  </a:lnTo>
                  <a:lnTo>
                    <a:pt x="921" y="56"/>
                  </a:lnTo>
                  <a:lnTo>
                    <a:pt x="924" y="53"/>
                  </a:lnTo>
                  <a:lnTo>
                    <a:pt x="928" y="50"/>
                  </a:lnTo>
                  <a:lnTo>
                    <a:pt x="931" y="48"/>
                  </a:lnTo>
                  <a:lnTo>
                    <a:pt x="934" y="45"/>
                  </a:lnTo>
                  <a:lnTo>
                    <a:pt x="938" y="43"/>
                  </a:lnTo>
                  <a:lnTo>
                    <a:pt x="941" y="40"/>
                  </a:lnTo>
                  <a:lnTo>
                    <a:pt x="945" y="38"/>
                  </a:lnTo>
                  <a:lnTo>
                    <a:pt x="948" y="35"/>
                  </a:lnTo>
                  <a:lnTo>
                    <a:pt x="952" y="33"/>
                  </a:lnTo>
                  <a:lnTo>
                    <a:pt x="955" y="31"/>
                  </a:lnTo>
                  <a:lnTo>
                    <a:pt x="959" y="29"/>
                  </a:lnTo>
                  <a:lnTo>
                    <a:pt x="963" y="27"/>
                  </a:lnTo>
                  <a:lnTo>
                    <a:pt x="966" y="25"/>
                  </a:lnTo>
                  <a:lnTo>
                    <a:pt x="970" y="22"/>
                  </a:lnTo>
                  <a:lnTo>
                    <a:pt x="973" y="21"/>
                  </a:lnTo>
                  <a:lnTo>
                    <a:pt x="977" y="19"/>
                  </a:lnTo>
                  <a:lnTo>
                    <a:pt x="980" y="17"/>
                  </a:lnTo>
                  <a:lnTo>
                    <a:pt x="984" y="15"/>
                  </a:lnTo>
                  <a:lnTo>
                    <a:pt x="987" y="14"/>
                  </a:lnTo>
                  <a:lnTo>
                    <a:pt x="991" y="13"/>
                  </a:lnTo>
                  <a:lnTo>
                    <a:pt x="995" y="11"/>
                  </a:lnTo>
                  <a:lnTo>
                    <a:pt x="998" y="10"/>
                  </a:lnTo>
                  <a:lnTo>
                    <a:pt x="1001" y="8"/>
                  </a:lnTo>
                  <a:lnTo>
                    <a:pt x="1004" y="8"/>
                  </a:lnTo>
                  <a:lnTo>
                    <a:pt x="1008" y="6"/>
                  </a:lnTo>
                  <a:lnTo>
                    <a:pt x="1012" y="6"/>
                  </a:lnTo>
                  <a:lnTo>
                    <a:pt x="1015" y="4"/>
                  </a:lnTo>
                  <a:lnTo>
                    <a:pt x="1019" y="4"/>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4"/>
                  </a:lnTo>
                  <a:lnTo>
                    <a:pt x="1093" y="4"/>
                  </a:lnTo>
                  <a:lnTo>
                    <a:pt x="1096" y="6"/>
                  </a:lnTo>
                  <a:lnTo>
                    <a:pt x="1100" y="6"/>
                  </a:lnTo>
                  <a:lnTo>
                    <a:pt x="1103" y="8"/>
                  </a:lnTo>
                  <a:lnTo>
                    <a:pt x="1107" y="8"/>
                  </a:lnTo>
                  <a:lnTo>
                    <a:pt x="1110" y="10"/>
                  </a:lnTo>
                  <a:lnTo>
                    <a:pt x="1114" y="11"/>
                  </a:lnTo>
                  <a:lnTo>
                    <a:pt x="1118" y="13"/>
                  </a:lnTo>
                  <a:lnTo>
                    <a:pt x="1121" y="14"/>
                  </a:lnTo>
                  <a:lnTo>
                    <a:pt x="1124" y="15"/>
                  </a:lnTo>
                  <a:lnTo>
                    <a:pt x="1127" y="17"/>
                  </a:lnTo>
                  <a:lnTo>
                    <a:pt x="1131" y="19"/>
                  </a:lnTo>
                  <a:lnTo>
                    <a:pt x="1135" y="21"/>
                  </a:lnTo>
                  <a:lnTo>
                    <a:pt x="1138" y="22"/>
                  </a:lnTo>
                  <a:lnTo>
                    <a:pt x="1142" y="25"/>
                  </a:lnTo>
                  <a:lnTo>
                    <a:pt x="1145" y="27"/>
                  </a:lnTo>
                  <a:lnTo>
                    <a:pt x="1149" y="29"/>
                  </a:lnTo>
                  <a:lnTo>
                    <a:pt x="1152" y="31"/>
                  </a:lnTo>
                  <a:lnTo>
                    <a:pt x="1156" y="33"/>
                  </a:lnTo>
                  <a:lnTo>
                    <a:pt x="1159" y="35"/>
                  </a:lnTo>
                  <a:lnTo>
                    <a:pt x="1163" y="38"/>
                  </a:lnTo>
                  <a:lnTo>
                    <a:pt x="1167" y="40"/>
                  </a:lnTo>
                  <a:lnTo>
                    <a:pt x="1170" y="43"/>
                  </a:lnTo>
                  <a:lnTo>
                    <a:pt x="1174" y="45"/>
                  </a:lnTo>
                  <a:lnTo>
                    <a:pt x="1177" y="48"/>
                  </a:lnTo>
                  <a:lnTo>
                    <a:pt x="1181" y="50"/>
                  </a:lnTo>
                  <a:lnTo>
                    <a:pt x="1184" y="53"/>
                  </a:lnTo>
                  <a:lnTo>
                    <a:pt x="1187" y="56"/>
                  </a:lnTo>
                  <a:lnTo>
                    <a:pt x="1191" y="59"/>
                  </a:lnTo>
                  <a:lnTo>
                    <a:pt x="1194" y="62"/>
                  </a:lnTo>
                  <a:lnTo>
                    <a:pt x="1198" y="64"/>
                  </a:lnTo>
                  <a:lnTo>
                    <a:pt x="1201" y="68"/>
                  </a:lnTo>
                  <a:lnTo>
                    <a:pt x="1205" y="71"/>
                  </a:lnTo>
                  <a:lnTo>
                    <a:pt x="1208" y="74"/>
                  </a:lnTo>
                  <a:lnTo>
                    <a:pt x="1212" y="78"/>
                  </a:lnTo>
                  <a:lnTo>
                    <a:pt x="1216" y="81"/>
                  </a:lnTo>
                  <a:lnTo>
                    <a:pt x="1219" y="84"/>
                  </a:lnTo>
                  <a:lnTo>
                    <a:pt x="1223" y="88"/>
                  </a:lnTo>
                  <a:lnTo>
                    <a:pt x="1226" y="91"/>
                  </a:lnTo>
                  <a:lnTo>
                    <a:pt x="1230" y="95"/>
                  </a:lnTo>
                  <a:lnTo>
                    <a:pt x="1233" y="98"/>
                  </a:lnTo>
                  <a:lnTo>
                    <a:pt x="1237" y="102"/>
                  </a:lnTo>
                  <a:lnTo>
                    <a:pt x="1241" y="106"/>
                  </a:lnTo>
                  <a:lnTo>
                    <a:pt x="1244" y="109"/>
                  </a:lnTo>
                  <a:lnTo>
                    <a:pt x="1248" y="113"/>
                  </a:lnTo>
                  <a:lnTo>
                    <a:pt x="1251" y="117"/>
                  </a:lnTo>
                  <a:lnTo>
                    <a:pt x="1254" y="121"/>
                  </a:lnTo>
                  <a:lnTo>
                    <a:pt x="1257" y="125"/>
                  </a:lnTo>
                  <a:lnTo>
                    <a:pt x="1261" y="129"/>
                  </a:lnTo>
                  <a:lnTo>
                    <a:pt x="1265" y="133"/>
                  </a:lnTo>
                  <a:lnTo>
                    <a:pt x="1268" y="137"/>
                  </a:lnTo>
                  <a:lnTo>
                    <a:pt x="1272" y="141"/>
                  </a:lnTo>
                  <a:lnTo>
                    <a:pt x="1275" y="145"/>
                  </a:lnTo>
                  <a:lnTo>
                    <a:pt x="1279" y="149"/>
                  </a:lnTo>
                  <a:lnTo>
                    <a:pt x="1282" y="153"/>
                  </a:lnTo>
                  <a:lnTo>
                    <a:pt x="1286" y="158"/>
                  </a:lnTo>
                  <a:lnTo>
                    <a:pt x="1290" y="162"/>
                  </a:lnTo>
                  <a:lnTo>
                    <a:pt x="1293" y="167"/>
                  </a:lnTo>
                  <a:lnTo>
                    <a:pt x="1297" y="171"/>
                  </a:lnTo>
                  <a:lnTo>
                    <a:pt x="1300" y="175"/>
                  </a:lnTo>
                  <a:lnTo>
                    <a:pt x="1304" y="180"/>
                  </a:lnTo>
                  <a:lnTo>
                    <a:pt x="1307" y="184"/>
                  </a:lnTo>
                  <a:lnTo>
                    <a:pt x="1311" y="188"/>
                  </a:lnTo>
                  <a:lnTo>
                    <a:pt x="1314" y="193"/>
                  </a:lnTo>
                  <a:lnTo>
                    <a:pt x="1317" y="198"/>
                  </a:lnTo>
                  <a:lnTo>
                    <a:pt x="1321" y="202"/>
                  </a:lnTo>
                  <a:lnTo>
                    <a:pt x="1324" y="207"/>
                  </a:lnTo>
                  <a:lnTo>
                    <a:pt x="1328" y="211"/>
                  </a:lnTo>
                  <a:lnTo>
                    <a:pt x="1331" y="216"/>
                  </a:lnTo>
                  <a:lnTo>
                    <a:pt x="1335" y="221"/>
                  </a:lnTo>
                  <a:lnTo>
                    <a:pt x="1339" y="225"/>
                  </a:lnTo>
                  <a:lnTo>
                    <a:pt x="1342" y="230"/>
                  </a:lnTo>
                  <a:lnTo>
                    <a:pt x="1346" y="235"/>
                  </a:lnTo>
                  <a:lnTo>
                    <a:pt x="1349" y="240"/>
                  </a:lnTo>
                  <a:lnTo>
                    <a:pt x="1353" y="245"/>
                  </a:lnTo>
                  <a:lnTo>
                    <a:pt x="1356" y="249"/>
                  </a:lnTo>
                  <a:lnTo>
                    <a:pt x="1360" y="254"/>
                  </a:lnTo>
                  <a:lnTo>
                    <a:pt x="1364" y="259"/>
                  </a:lnTo>
                  <a:lnTo>
                    <a:pt x="1367" y="264"/>
                  </a:lnTo>
                  <a:lnTo>
                    <a:pt x="1370" y="269"/>
                  </a:lnTo>
                  <a:lnTo>
                    <a:pt x="1373" y="274"/>
                  </a:lnTo>
                  <a:lnTo>
                    <a:pt x="1377" y="279"/>
                  </a:lnTo>
                  <a:lnTo>
                    <a:pt x="1380" y="284"/>
                  </a:lnTo>
                  <a:lnTo>
                    <a:pt x="1384" y="288"/>
                  </a:lnTo>
                  <a:lnTo>
                    <a:pt x="1388" y="293"/>
                  </a:lnTo>
                  <a:lnTo>
                    <a:pt x="1391" y="298"/>
                  </a:lnTo>
                  <a:lnTo>
                    <a:pt x="1395" y="303"/>
                  </a:lnTo>
                  <a:lnTo>
                    <a:pt x="1398" y="308"/>
                  </a:lnTo>
                  <a:lnTo>
                    <a:pt x="1402" y="313"/>
                  </a:lnTo>
                  <a:lnTo>
                    <a:pt x="1405" y="318"/>
                  </a:lnTo>
                  <a:lnTo>
                    <a:pt x="1409" y="323"/>
                  </a:lnTo>
                  <a:lnTo>
                    <a:pt x="1413" y="328"/>
                  </a:lnTo>
                  <a:lnTo>
                    <a:pt x="1416" y="333"/>
                  </a:lnTo>
                  <a:lnTo>
                    <a:pt x="1420" y="337"/>
                  </a:lnTo>
                  <a:lnTo>
                    <a:pt x="1423" y="342"/>
                  </a:lnTo>
                  <a:lnTo>
                    <a:pt x="1427" y="347"/>
                  </a:lnTo>
                  <a:lnTo>
                    <a:pt x="1430" y="352"/>
                  </a:lnTo>
                  <a:lnTo>
                    <a:pt x="1434" y="357"/>
                  </a:lnTo>
                  <a:lnTo>
                    <a:pt x="1437" y="362"/>
                  </a:lnTo>
                  <a:lnTo>
                    <a:pt x="1440" y="367"/>
                  </a:lnTo>
                  <a:lnTo>
                    <a:pt x="1444" y="372"/>
                  </a:lnTo>
                  <a:lnTo>
                    <a:pt x="1447" y="377"/>
                  </a:lnTo>
                  <a:lnTo>
                    <a:pt x="1451" y="381"/>
                  </a:lnTo>
                  <a:lnTo>
                    <a:pt x="1454" y="386"/>
                  </a:lnTo>
                  <a:lnTo>
                    <a:pt x="1458" y="391"/>
                  </a:lnTo>
                  <a:lnTo>
                    <a:pt x="1462" y="396"/>
                  </a:lnTo>
                  <a:lnTo>
                    <a:pt x="1465" y="400"/>
                  </a:lnTo>
                  <a:lnTo>
                    <a:pt x="1469" y="405"/>
                  </a:lnTo>
                  <a:lnTo>
                    <a:pt x="1472" y="410"/>
                  </a:lnTo>
                  <a:lnTo>
                    <a:pt x="1476" y="415"/>
                  </a:lnTo>
                  <a:lnTo>
                    <a:pt x="1479" y="419"/>
                  </a:lnTo>
                  <a:lnTo>
                    <a:pt x="1483" y="424"/>
                  </a:lnTo>
                  <a:lnTo>
                    <a:pt x="1487" y="429"/>
                  </a:lnTo>
                  <a:lnTo>
                    <a:pt x="1490" y="433"/>
                  </a:lnTo>
                  <a:lnTo>
                    <a:pt x="1494" y="438"/>
                  </a:lnTo>
                  <a:lnTo>
                    <a:pt x="1497" y="443"/>
                  </a:lnTo>
                  <a:lnTo>
                    <a:pt x="1501" y="447"/>
                  </a:lnTo>
                  <a:lnTo>
                    <a:pt x="1503" y="452"/>
                  </a:lnTo>
                  <a:lnTo>
                    <a:pt x="1507" y="457"/>
                  </a:lnTo>
                  <a:lnTo>
                    <a:pt x="1511" y="461"/>
                  </a:lnTo>
                  <a:lnTo>
                    <a:pt x="1514" y="466"/>
                  </a:lnTo>
                  <a:lnTo>
                    <a:pt x="1518" y="470"/>
                  </a:lnTo>
                  <a:lnTo>
                    <a:pt x="1521" y="475"/>
                  </a:lnTo>
                  <a:lnTo>
                    <a:pt x="1525" y="479"/>
                  </a:lnTo>
                  <a:lnTo>
                    <a:pt x="1528" y="483"/>
                  </a:lnTo>
                  <a:lnTo>
                    <a:pt x="1532" y="487"/>
                  </a:lnTo>
                  <a:lnTo>
                    <a:pt x="1536" y="492"/>
                  </a:lnTo>
                  <a:lnTo>
                    <a:pt x="1539" y="496"/>
                  </a:lnTo>
                  <a:lnTo>
                    <a:pt x="1543" y="501"/>
                  </a:lnTo>
                  <a:lnTo>
                    <a:pt x="1546" y="505"/>
                  </a:lnTo>
                  <a:lnTo>
                    <a:pt x="1550" y="509"/>
                  </a:lnTo>
                  <a:lnTo>
                    <a:pt x="1553" y="513"/>
                  </a:lnTo>
                  <a:lnTo>
                    <a:pt x="1557" y="517"/>
                  </a:lnTo>
                  <a:lnTo>
                    <a:pt x="1560" y="522"/>
                  </a:lnTo>
                  <a:lnTo>
                    <a:pt x="1563" y="526"/>
                  </a:lnTo>
                  <a:lnTo>
                    <a:pt x="1567" y="529"/>
                  </a:lnTo>
                  <a:lnTo>
                    <a:pt x="1570" y="534"/>
                  </a:lnTo>
                  <a:lnTo>
                    <a:pt x="1574" y="538"/>
                  </a:lnTo>
                  <a:lnTo>
                    <a:pt x="1577" y="542"/>
                  </a:lnTo>
                  <a:lnTo>
                    <a:pt x="1581" y="545"/>
                  </a:lnTo>
                  <a:lnTo>
                    <a:pt x="1585" y="550"/>
                  </a:lnTo>
                  <a:lnTo>
                    <a:pt x="1588" y="554"/>
                  </a:lnTo>
                  <a:lnTo>
                    <a:pt x="1592" y="557"/>
                  </a:lnTo>
                  <a:lnTo>
                    <a:pt x="1595" y="561"/>
                  </a:lnTo>
                  <a:lnTo>
                    <a:pt x="1599" y="565"/>
                  </a:lnTo>
                  <a:lnTo>
                    <a:pt x="1602" y="569"/>
                  </a:lnTo>
                  <a:lnTo>
                    <a:pt x="1606" y="572"/>
                  </a:lnTo>
                  <a:lnTo>
                    <a:pt x="1610" y="576"/>
                  </a:lnTo>
                  <a:lnTo>
                    <a:pt x="1613" y="580"/>
                  </a:lnTo>
                  <a:lnTo>
                    <a:pt x="1617" y="583"/>
                  </a:lnTo>
                  <a:lnTo>
                    <a:pt x="1619" y="587"/>
                  </a:lnTo>
                  <a:lnTo>
                    <a:pt x="1623" y="590"/>
                  </a:lnTo>
                  <a:lnTo>
                    <a:pt x="1626" y="594"/>
                  </a:lnTo>
                  <a:lnTo>
                    <a:pt x="1630" y="598"/>
                  </a:lnTo>
                  <a:lnTo>
                    <a:pt x="1634" y="601"/>
                  </a:lnTo>
                  <a:lnTo>
                    <a:pt x="1637" y="604"/>
                  </a:lnTo>
                  <a:lnTo>
                    <a:pt x="1641" y="608"/>
                  </a:lnTo>
                  <a:lnTo>
                    <a:pt x="1644" y="611"/>
                  </a:lnTo>
                  <a:lnTo>
                    <a:pt x="1648" y="614"/>
                  </a:lnTo>
                  <a:lnTo>
                    <a:pt x="1651" y="618"/>
                  </a:lnTo>
                  <a:lnTo>
                    <a:pt x="1655" y="621"/>
                  </a:lnTo>
                  <a:lnTo>
                    <a:pt x="1659" y="624"/>
                  </a:lnTo>
                  <a:lnTo>
                    <a:pt x="1662" y="627"/>
                  </a:lnTo>
                  <a:lnTo>
                    <a:pt x="1666" y="630"/>
                  </a:lnTo>
                  <a:lnTo>
                    <a:pt x="1669" y="634"/>
                  </a:lnTo>
                  <a:lnTo>
                    <a:pt x="1673" y="636"/>
                  </a:lnTo>
                  <a:lnTo>
                    <a:pt x="1676" y="639"/>
                  </a:lnTo>
                  <a:lnTo>
                    <a:pt x="1680" y="643"/>
                  </a:lnTo>
                  <a:lnTo>
                    <a:pt x="1683" y="646"/>
                  </a:lnTo>
                  <a:lnTo>
                    <a:pt x="1687" y="648"/>
                  </a:lnTo>
                  <a:lnTo>
                    <a:pt x="1691" y="651"/>
                  </a:lnTo>
                  <a:lnTo>
                    <a:pt x="1693" y="654"/>
                  </a:lnTo>
                  <a:lnTo>
                    <a:pt x="1697" y="657"/>
                  </a:lnTo>
                  <a:lnTo>
                    <a:pt x="1700" y="660"/>
                  </a:lnTo>
                  <a:lnTo>
                    <a:pt x="1704" y="662"/>
                  </a:lnTo>
                  <a:lnTo>
                    <a:pt x="1708" y="664"/>
                  </a:lnTo>
                  <a:lnTo>
                    <a:pt x="1711" y="667"/>
                  </a:lnTo>
                  <a:lnTo>
                    <a:pt x="1715" y="670"/>
                  </a:lnTo>
                  <a:lnTo>
                    <a:pt x="1718" y="673"/>
                  </a:lnTo>
                  <a:lnTo>
                    <a:pt x="1722" y="675"/>
                  </a:lnTo>
                  <a:lnTo>
                    <a:pt x="1725" y="678"/>
                  </a:lnTo>
                  <a:lnTo>
                    <a:pt x="1729" y="681"/>
                  </a:lnTo>
                  <a:lnTo>
                    <a:pt x="1733" y="683"/>
                  </a:lnTo>
                  <a:lnTo>
                    <a:pt x="1736" y="685"/>
                  </a:lnTo>
                  <a:lnTo>
                    <a:pt x="1740" y="688"/>
                  </a:lnTo>
                  <a:lnTo>
                    <a:pt x="1743" y="690"/>
                  </a:lnTo>
                  <a:lnTo>
                    <a:pt x="1747" y="692"/>
                  </a:lnTo>
                  <a:lnTo>
                    <a:pt x="1749" y="695"/>
                  </a:lnTo>
                  <a:lnTo>
                    <a:pt x="1753" y="697"/>
                  </a:lnTo>
                  <a:lnTo>
                    <a:pt x="1753" y="808"/>
                  </a:lnTo>
                  <a:lnTo>
                    <a:pt x="1749" y="808"/>
                  </a:lnTo>
                  <a:lnTo>
                    <a:pt x="1747" y="808"/>
                  </a:lnTo>
                  <a:lnTo>
                    <a:pt x="1743" y="808"/>
                  </a:lnTo>
                  <a:lnTo>
                    <a:pt x="1740" y="808"/>
                  </a:lnTo>
                  <a:lnTo>
                    <a:pt x="1736" y="808"/>
                  </a:lnTo>
                  <a:lnTo>
                    <a:pt x="1733" y="808"/>
                  </a:lnTo>
                  <a:lnTo>
                    <a:pt x="1729" y="808"/>
                  </a:lnTo>
                  <a:lnTo>
                    <a:pt x="1725" y="808"/>
                  </a:lnTo>
                  <a:lnTo>
                    <a:pt x="1722" y="808"/>
                  </a:lnTo>
                  <a:lnTo>
                    <a:pt x="1718" y="808"/>
                  </a:lnTo>
                  <a:lnTo>
                    <a:pt x="1715" y="808"/>
                  </a:lnTo>
                  <a:lnTo>
                    <a:pt x="1711" y="808"/>
                  </a:lnTo>
                  <a:lnTo>
                    <a:pt x="1708" y="808"/>
                  </a:lnTo>
                  <a:lnTo>
                    <a:pt x="1704" y="808"/>
                  </a:lnTo>
                  <a:lnTo>
                    <a:pt x="1700" y="808"/>
                  </a:lnTo>
                  <a:lnTo>
                    <a:pt x="1697" y="808"/>
                  </a:lnTo>
                  <a:lnTo>
                    <a:pt x="1693" y="808"/>
                  </a:lnTo>
                  <a:lnTo>
                    <a:pt x="1691" y="808"/>
                  </a:lnTo>
                  <a:lnTo>
                    <a:pt x="1687" y="808"/>
                  </a:lnTo>
                  <a:lnTo>
                    <a:pt x="1683" y="808"/>
                  </a:lnTo>
                  <a:lnTo>
                    <a:pt x="1680" y="808"/>
                  </a:lnTo>
                  <a:lnTo>
                    <a:pt x="1676" y="808"/>
                  </a:lnTo>
                  <a:lnTo>
                    <a:pt x="1673" y="808"/>
                  </a:lnTo>
                  <a:lnTo>
                    <a:pt x="1669" y="808"/>
                  </a:lnTo>
                  <a:lnTo>
                    <a:pt x="1666" y="808"/>
                  </a:lnTo>
                  <a:lnTo>
                    <a:pt x="1662" y="808"/>
                  </a:lnTo>
                  <a:lnTo>
                    <a:pt x="1659" y="808"/>
                  </a:lnTo>
                  <a:lnTo>
                    <a:pt x="1655" y="808"/>
                  </a:lnTo>
                  <a:lnTo>
                    <a:pt x="1651" y="808"/>
                  </a:lnTo>
                  <a:lnTo>
                    <a:pt x="1648" y="808"/>
                  </a:lnTo>
                  <a:lnTo>
                    <a:pt x="1644" y="808"/>
                  </a:lnTo>
                  <a:lnTo>
                    <a:pt x="1641" y="808"/>
                  </a:lnTo>
                  <a:lnTo>
                    <a:pt x="1637" y="808"/>
                  </a:lnTo>
                  <a:lnTo>
                    <a:pt x="1634" y="808"/>
                  </a:lnTo>
                  <a:lnTo>
                    <a:pt x="1630" y="808"/>
                  </a:lnTo>
                  <a:lnTo>
                    <a:pt x="1626" y="808"/>
                  </a:lnTo>
                  <a:lnTo>
                    <a:pt x="1623" y="808"/>
                  </a:lnTo>
                  <a:lnTo>
                    <a:pt x="1619" y="808"/>
                  </a:lnTo>
                  <a:lnTo>
                    <a:pt x="1617" y="808"/>
                  </a:lnTo>
                  <a:lnTo>
                    <a:pt x="1613" y="808"/>
                  </a:lnTo>
                  <a:lnTo>
                    <a:pt x="1610" y="808"/>
                  </a:lnTo>
                  <a:lnTo>
                    <a:pt x="1606" y="808"/>
                  </a:lnTo>
                  <a:lnTo>
                    <a:pt x="1602" y="808"/>
                  </a:lnTo>
                  <a:lnTo>
                    <a:pt x="1599" y="808"/>
                  </a:lnTo>
                  <a:lnTo>
                    <a:pt x="1595" y="808"/>
                  </a:lnTo>
                  <a:lnTo>
                    <a:pt x="1592" y="808"/>
                  </a:lnTo>
                  <a:lnTo>
                    <a:pt x="1588" y="808"/>
                  </a:lnTo>
                  <a:lnTo>
                    <a:pt x="1585" y="808"/>
                  </a:lnTo>
                  <a:lnTo>
                    <a:pt x="1581" y="808"/>
                  </a:lnTo>
                  <a:lnTo>
                    <a:pt x="1577" y="808"/>
                  </a:lnTo>
                  <a:lnTo>
                    <a:pt x="1574" y="808"/>
                  </a:lnTo>
                  <a:lnTo>
                    <a:pt x="1570" y="808"/>
                  </a:lnTo>
                  <a:lnTo>
                    <a:pt x="1567" y="808"/>
                  </a:lnTo>
                  <a:lnTo>
                    <a:pt x="1563" y="808"/>
                  </a:lnTo>
                  <a:lnTo>
                    <a:pt x="1560" y="808"/>
                  </a:lnTo>
                  <a:lnTo>
                    <a:pt x="1557" y="808"/>
                  </a:lnTo>
                  <a:lnTo>
                    <a:pt x="1553" y="808"/>
                  </a:lnTo>
                  <a:lnTo>
                    <a:pt x="1550" y="808"/>
                  </a:lnTo>
                  <a:lnTo>
                    <a:pt x="1546" y="808"/>
                  </a:lnTo>
                  <a:lnTo>
                    <a:pt x="1543" y="808"/>
                  </a:lnTo>
                  <a:lnTo>
                    <a:pt x="1539" y="808"/>
                  </a:lnTo>
                  <a:lnTo>
                    <a:pt x="1536" y="808"/>
                  </a:lnTo>
                  <a:lnTo>
                    <a:pt x="1532" y="808"/>
                  </a:lnTo>
                  <a:lnTo>
                    <a:pt x="1528" y="808"/>
                  </a:lnTo>
                  <a:lnTo>
                    <a:pt x="1525" y="808"/>
                  </a:lnTo>
                  <a:lnTo>
                    <a:pt x="1521" y="808"/>
                  </a:lnTo>
                  <a:lnTo>
                    <a:pt x="1518" y="808"/>
                  </a:lnTo>
                  <a:lnTo>
                    <a:pt x="1514" y="808"/>
                  </a:lnTo>
                  <a:lnTo>
                    <a:pt x="1511" y="808"/>
                  </a:lnTo>
                  <a:lnTo>
                    <a:pt x="1507" y="808"/>
                  </a:lnTo>
                  <a:lnTo>
                    <a:pt x="1503" y="808"/>
                  </a:lnTo>
                  <a:lnTo>
                    <a:pt x="1501" y="808"/>
                  </a:lnTo>
                  <a:lnTo>
                    <a:pt x="1497" y="808"/>
                  </a:lnTo>
                  <a:lnTo>
                    <a:pt x="1494" y="808"/>
                  </a:lnTo>
                  <a:lnTo>
                    <a:pt x="1490" y="808"/>
                  </a:lnTo>
                  <a:lnTo>
                    <a:pt x="1487" y="808"/>
                  </a:lnTo>
                  <a:lnTo>
                    <a:pt x="1483" y="808"/>
                  </a:lnTo>
                  <a:lnTo>
                    <a:pt x="1479" y="808"/>
                  </a:lnTo>
                  <a:lnTo>
                    <a:pt x="1476" y="808"/>
                  </a:lnTo>
                  <a:lnTo>
                    <a:pt x="1472" y="808"/>
                  </a:lnTo>
                  <a:lnTo>
                    <a:pt x="1469" y="808"/>
                  </a:lnTo>
                  <a:lnTo>
                    <a:pt x="1465" y="808"/>
                  </a:lnTo>
                  <a:lnTo>
                    <a:pt x="1462" y="808"/>
                  </a:lnTo>
                  <a:lnTo>
                    <a:pt x="1458" y="808"/>
                  </a:lnTo>
                  <a:lnTo>
                    <a:pt x="1454" y="808"/>
                  </a:lnTo>
                  <a:lnTo>
                    <a:pt x="1451" y="808"/>
                  </a:lnTo>
                  <a:lnTo>
                    <a:pt x="1447" y="808"/>
                  </a:lnTo>
                  <a:lnTo>
                    <a:pt x="1444" y="808"/>
                  </a:lnTo>
                  <a:lnTo>
                    <a:pt x="1440" y="808"/>
                  </a:lnTo>
                  <a:lnTo>
                    <a:pt x="1437" y="808"/>
                  </a:lnTo>
                  <a:lnTo>
                    <a:pt x="1434" y="808"/>
                  </a:lnTo>
                  <a:lnTo>
                    <a:pt x="1430" y="808"/>
                  </a:lnTo>
                  <a:lnTo>
                    <a:pt x="1427" y="808"/>
                  </a:lnTo>
                  <a:lnTo>
                    <a:pt x="1423" y="808"/>
                  </a:lnTo>
                  <a:lnTo>
                    <a:pt x="1420" y="808"/>
                  </a:lnTo>
                  <a:lnTo>
                    <a:pt x="1416" y="808"/>
                  </a:lnTo>
                  <a:lnTo>
                    <a:pt x="1413" y="808"/>
                  </a:lnTo>
                  <a:lnTo>
                    <a:pt x="1409" y="808"/>
                  </a:lnTo>
                  <a:lnTo>
                    <a:pt x="1405" y="808"/>
                  </a:lnTo>
                  <a:lnTo>
                    <a:pt x="1402" y="808"/>
                  </a:lnTo>
                  <a:lnTo>
                    <a:pt x="1398" y="808"/>
                  </a:lnTo>
                  <a:lnTo>
                    <a:pt x="1395" y="808"/>
                  </a:lnTo>
                  <a:lnTo>
                    <a:pt x="1391" y="808"/>
                  </a:lnTo>
                  <a:lnTo>
                    <a:pt x="1388" y="808"/>
                  </a:lnTo>
                  <a:lnTo>
                    <a:pt x="1384" y="808"/>
                  </a:lnTo>
                  <a:lnTo>
                    <a:pt x="1380" y="808"/>
                  </a:lnTo>
                  <a:lnTo>
                    <a:pt x="1377" y="808"/>
                  </a:lnTo>
                  <a:lnTo>
                    <a:pt x="1373" y="808"/>
                  </a:lnTo>
                  <a:lnTo>
                    <a:pt x="1370" y="808"/>
                  </a:lnTo>
                  <a:lnTo>
                    <a:pt x="1367" y="808"/>
                  </a:lnTo>
                  <a:lnTo>
                    <a:pt x="1364" y="808"/>
                  </a:lnTo>
                  <a:lnTo>
                    <a:pt x="1360" y="808"/>
                  </a:lnTo>
                  <a:lnTo>
                    <a:pt x="1356" y="808"/>
                  </a:lnTo>
                  <a:lnTo>
                    <a:pt x="1353" y="808"/>
                  </a:lnTo>
                  <a:lnTo>
                    <a:pt x="1349" y="808"/>
                  </a:lnTo>
                  <a:lnTo>
                    <a:pt x="1346" y="808"/>
                  </a:lnTo>
                  <a:lnTo>
                    <a:pt x="1342" y="808"/>
                  </a:lnTo>
                  <a:lnTo>
                    <a:pt x="1339" y="808"/>
                  </a:lnTo>
                  <a:lnTo>
                    <a:pt x="1335" y="808"/>
                  </a:lnTo>
                  <a:lnTo>
                    <a:pt x="1331" y="808"/>
                  </a:lnTo>
                  <a:lnTo>
                    <a:pt x="1328" y="808"/>
                  </a:lnTo>
                  <a:lnTo>
                    <a:pt x="1324" y="808"/>
                  </a:lnTo>
                  <a:lnTo>
                    <a:pt x="1321" y="808"/>
                  </a:lnTo>
                  <a:lnTo>
                    <a:pt x="1317" y="808"/>
                  </a:lnTo>
                  <a:lnTo>
                    <a:pt x="1314" y="808"/>
                  </a:lnTo>
                  <a:lnTo>
                    <a:pt x="1311" y="808"/>
                  </a:lnTo>
                  <a:lnTo>
                    <a:pt x="1307" y="808"/>
                  </a:lnTo>
                  <a:lnTo>
                    <a:pt x="1304" y="808"/>
                  </a:lnTo>
                  <a:lnTo>
                    <a:pt x="1300" y="808"/>
                  </a:lnTo>
                  <a:lnTo>
                    <a:pt x="1297" y="808"/>
                  </a:lnTo>
                  <a:lnTo>
                    <a:pt x="1293" y="808"/>
                  </a:lnTo>
                  <a:lnTo>
                    <a:pt x="1290" y="808"/>
                  </a:lnTo>
                  <a:lnTo>
                    <a:pt x="1286" y="808"/>
                  </a:lnTo>
                  <a:lnTo>
                    <a:pt x="1282" y="808"/>
                  </a:lnTo>
                  <a:lnTo>
                    <a:pt x="1279" y="808"/>
                  </a:lnTo>
                  <a:lnTo>
                    <a:pt x="1275" y="808"/>
                  </a:lnTo>
                  <a:lnTo>
                    <a:pt x="1272" y="808"/>
                  </a:lnTo>
                  <a:lnTo>
                    <a:pt x="1268" y="808"/>
                  </a:lnTo>
                  <a:lnTo>
                    <a:pt x="1265" y="808"/>
                  </a:lnTo>
                  <a:lnTo>
                    <a:pt x="1261" y="808"/>
                  </a:lnTo>
                  <a:lnTo>
                    <a:pt x="1257" y="808"/>
                  </a:lnTo>
                  <a:lnTo>
                    <a:pt x="1254" y="808"/>
                  </a:lnTo>
                  <a:lnTo>
                    <a:pt x="1251" y="808"/>
                  </a:lnTo>
                  <a:lnTo>
                    <a:pt x="1248" y="808"/>
                  </a:lnTo>
                  <a:lnTo>
                    <a:pt x="1244" y="808"/>
                  </a:lnTo>
                  <a:lnTo>
                    <a:pt x="1241" y="808"/>
                  </a:lnTo>
                  <a:lnTo>
                    <a:pt x="1237" y="808"/>
                  </a:lnTo>
                  <a:lnTo>
                    <a:pt x="1233" y="808"/>
                  </a:lnTo>
                  <a:lnTo>
                    <a:pt x="1230" y="808"/>
                  </a:lnTo>
                  <a:lnTo>
                    <a:pt x="1226" y="808"/>
                  </a:lnTo>
                  <a:lnTo>
                    <a:pt x="1223" y="808"/>
                  </a:lnTo>
                  <a:lnTo>
                    <a:pt x="1219" y="808"/>
                  </a:lnTo>
                  <a:lnTo>
                    <a:pt x="1216" y="808"/>
                  </a:lnTo>
                  <a:lnTo>
                    <a:pt x="1212" y="808"/>
                  </a:lnTo>
                  <a:lnTo>
                    <a:pt x="1208" y="808"/>
                  </a:lnTo>
                  <a:lnTo>
                    <a:pt x="1205" y="808"/>
                  </a:lnTo>
                  <a:lnTo>
                    <a:pt x="1201" y="808"/>
                  </a:lnTo>
                  <a:lnTo>
                    <a:pt x="1198" y="808"/>
                  </a:lnTo>
                  <a:lnTo>
                    <a:pt x="1194" y="808"/>
                  </a:lnTo>
                  <a:lnTo>
                    <a:pt x="1191" y="808"/>
                  </a:lnTo>
                  <a:lnTo>
                    <a:pt x="1187" y="808"/>
                  </a:lnTo>
                  <a:lnTo>
                    <a:pt x="1184" y="808"/>
                  </a:lnTo>
                  <a:lnTo>
                    <a:pt x="1181" y="808"/>
                  </a:lnTo>
                  <a:lnTo>
                    <a:pt x="1177" y="808"/>
                  </a:lnTo>
                  <a:lnTo>
                    <a:pt x="1174" y="808"/>
                  </a:lnTo>
                  <a:lnTo>
                    <a:pt x="1170" y="808"/>
                  </a:lnTo>
                  <a:lnTo>
                    <a:pt x="1167" y="808"/>
                  </a:lnTo>
                  <a:lnTo>
                    <a:pt x="1163" y="808"/>
                  </a:lnTo>
                  <a:lnTo>
                    <a:pt x="1159" y="808"/>
                  </a:lnTo>
                  <a:lnTo>
                    <a:pt x="1156" y="808"/>
                  </a:lnTo>
                  <a:lnTo>
                    <a:pt x="1152" y="808"/>
                  </a:lnTo>
                  <a:lnTo>
                    <a:pt x="1149" y="808"/>
                  </a:lnTo>
                  <a:lnTo>
                    <a:pt x="1145" y="808"/>
                  </a:lnTo>
                  <a:lnTo>
                    <a:pt x="1142" y="808"/>
                  </a:lnTo>
                  <a:lnTo>
                    <a:pt x="1138" y="808"/>
                  </a:lnTo>
                  <a:lnTo>
                    <a:pt x="1135" y="808"/>
                  </a:lnTo>
                  <a:lnTo>
                    <a:pt x="1131" y="808"/>
                  </a:lnTo>
                  <a:lnTo>
                    <a:pt x="1127" y="808"/>
                  </a:lnTo>
                  <a:lnTo>
                    <a:pt x="1124" y="808"/>
                  </a:lnTo>
                  <a:lnTo>
                    <a:pt x="1121" y="808"/>
                  </a:lnTo>
                  <a:lnTo>
                    <a:pt x="1118" y="808"/>
                  </a:lnTo>
                  <a:lnTo>
                    <a:pt x="1114" y="808"/>
                  </a:lnTo>
                  <a:lnTo>
                    <a:pt x="1110" y="808"/>
                  </a:lnTo>
                  <a:lnTo>
                    <a:pt x="1107" y="808"/>
                  </a:lnTo>
                  <a:lnTo>
                    <a:pt x="1103" y="808"/>
                  </a:lnTo>
                  <a:lnTo>
                    <a:pt x="1100" y="808"/>
                  </a:lnTo>
                  <a:lnTo>
                    <a:pt x="1096" y="808"/>
                  </a:lnTo>
                  <a:lnTo>
                    <a:pt x="1093" y="808"/>
                  </a:lnTo>
                  <a:lnTo>
                    <a:pt x="1089" y="808"/>
                  </a:lnTo>
                  <a:lnTo>
                    <a:pt x="1085" y="808"/>
                  </a:lnTo>
                  <a:lnTo>
                    <a:pt x="1082" y="808"/>
                  </a:lnTo>
                  <a:lnTo>
                    <a:pt x="1078" y="808"/>
                  </a:lnTo>
                  <a:lnTo>
                    <a:pt x="1075" y="808"/>
                  </a:lnTo>
                  <a:lnTo>
                    <a:pt x="1071" y="808"/>
                  </a:lnTo>
                  <a:lnTo>
                    <a:pt x="1068" y="808"/>
                  </a:lnTo>
                  <a:lnTo>
                    <a:pt x="1065" y="808"/>
                  </a:lnTo>
                  <a:lnTo>
                    <a:pt x="1061" y="808"/>
                  </a:lnTo>
                  <a:lnTo>
                    <a:pt x="1058" y="808"/>
                  </a:lnTo>
                  <a:lnTo>
                    <a:pt x="1054" y="808"/>
                  </a:lnTo>
                  <a:lnTo>
                    <a:pt x="1051" y="808"/>
                  </a:lnTo>
                  <a:lnTo>
                    <a:pt x="1047" y="808"/>
                  </a:lnTo>
                  <a:lnTo>
                    <a:pt x="1044" y="808"/>
                  </a:lnTo>
                  <a:lnTo>
                    <a:pt x="1040" y="808"/>
                  </a:lnTo>
                  <a:lnTo>
                    <a:pt x="1036" y="808"/>
                  </a:lnTo>
                  <a:lnTo>
                    <a:pt x="1033" y="808"/>
                  </a:lnTo>
                  <a:lnTo>
                    <a:pt x="1029" y="808"/>
                  </a:lnTo>
                  <a:lnTo>
                    <a:pt x="1026" y="808"/>
                  </a:lnTo>
                  <a:lnTo>
                    <a:pt x="1022" y="808"/>
                  </a:lnTo>
                  <a:lnTo>
                    <a:pt x="1019" y="808"/>
                  </a:lnTo>
                  <a:lnTo>
                    <a:pt x="1015" y="808"/>
                  </a:lnTo>
                  <a:lnTo>
                    <a:pt x="1012" y="808"/>
                  </a:lnTo>
                  <a:lnTo>
                    <a:pt x="1008" y="808"/>
                  </a:lnTo>
                  <a:lnTo>
                    <a:pt x="1004" y="808"/>
                  </a:lnTo>
                  <a:lnTo>
                    <a:pt x="1001" y="808"/>
                  </a:lnTo>
                  <a:lnTo>
                    <a:pt x="998" y="808"/>
                  </a:lnTo>
                  <a:lnTo>
                    <a:pt x="995" y="808"/>
                  </a:lnTo>
                  <a:lnTo>
                    <a:pt x="991" y="808"/>
                  </a:lnTo>
                  <a:lnTo>
                    <a:pt x="987" y="808"/>
                  </a:lnTo>
                  <a:lnTo>
                    <a:pt x="984" y="808"/>
                  </a:lnTo>
                  <a:lnTo>
                    <a:pt x="980" y="808"/>
                  </a:lnTo>
                  <a:lnTo>
                    <a:pt x="977" y="808"/>
                  </a:lnTo>
                  <a:lnTo>
                    <a:pt x="973" y="808"/>
                  </a:lnTo>
                  <a:lnTo>
                    <a:pt x="970" y="808"/>
                  </a:lnTo>
                  <a:lnTo>
                    <a:pt x="966" y="808"/>
                  </a:lnTo>
                  <a:lnTo>
                    <a:pt x="963" y="808"/>
                  </a:lnTo>
                  <a:lnTo>
                    <a:pt x="959" y="808"/>
                  </a:lnTo>
                  <a:lnTo>
                    <a:pt x="955" y="808"/>
                  </a:lnTo>
                  <a:lnTo>
                    <a:pt x="952" y="808"/>
                  </a:lnTo>
                  <a:lnTo>
                    <a:pt x="948" y="808"/>
                  </a:lnTo>
                  <a:lnTo>
                    <a:pt x="945" y="808"/>
                  </a:lnTo>
                  <a:lnTo>
                    <a:pt x="941" y="808"/>
                  </a:lnTo>
                  <a:lnTo>
                    <a:pt x="938" y="808"/>
                  </a:lnTo>
                  <a:lnTo>
                    <a:pt x="934" y="808"/>
                  </a:lnTo>
                  <a:lnTo>
                    <a:pt x="931" y="808"/>
                  </a:lnTo>
                  <a:lnTo>
                    <a:pt x="928" y="808"/>
                  </a:lnTo>
                  <a:lnTo>
                    <a:pt x="924" y="808"/>
                  </a:lnTo>
                  <a:lnTo>
                    <a:pt x="921" y="808"/>
                  </a:lnTo>
                  <a:lnTo>
                    <a:pt x="917" y="808"/>
                  </a:lnTo>
                  <a:lnTo>
                    <a:pt x="913" y="808"/>
                  </a:lnTo>
                  <a:lnTo>
                    <a:pt x="910" y="808"/>
                  </a:lnTo>
                  <a:lnTo>
                    <a:pt x="906" y="808"/>
                  </a:lnTo>
                  <a:lnTo>
                    <a:pt x="903" y="808"/>
                  </a:lnTo>
                  <a:lnTo>
                    <a:pt x="899" y="808"/>
                  </a:lnTo>
                  <a:lnTo>
                    <a:pt x="896" y="808"/>
                  </a:lnTo>
                  <a:lnTo>
                    <a:pt x="892" y="808"/>
                  </a:lnTo>
                  <a:lnTo>
                    <a:pt x="889" y="808"/>
                  </a:lnTo>
                  <a:lnTo>
                    <a:pt x="885" y="808"/>
                  </a:lnTo>
                  <a:lnTo>
                    <a:pt x="881" y="808"/>
                  </a:lnTo>
                  <a:lnTo>
                    <a:pt x="878" y="808"/>
                  </a:lnTo>
                  <a:lnTo>
                    <a:pt x="875" y="808"/>
                  </a:lnTo>
                  <a:lnTo>
                    <a:pt x="872" y="808"/>
                  </a:lnTo>
                  <a:lnTo>
                    <a:pt x="868" y="808"/>
                  </a:lnTo>
                  <a:lnTo>
                    <a:pt x="864" y="808"/>
                  </a:lnTo>
                  <a:lnTo>
                    <a:pt x="861" y="808"/>
                  </a:lnTo>
                  <a:lnTo>
                    <a:pt x="857" y="808"/>
                  </a:lnTo>
                  <a:lnTo>
                    <a:pt x="854" y="808"/>
                  </a:lnTo>
                  <a:lnTo>
                    <a:pt x="850" y="808"/>
                  </a:lnTo>
                  <a:lnTo>
                    <a:pt x="847" y="808"/>
                  </a:lnTo>
                  <a:lnTo>
                    <a:pt x="843" y="808"/>
                  </a:lnTo>
                  <a:lnTo>
                    <a:pt x="840" y="808"/>
                  </a:lnTo>
                  <a:lnTo>
                    <a:pt x="836" y="808"/>
                  </a:lnTo>
                  <a:lnTo>
                    <a:pt x="832" y="808"/>
                  </a:lnTo>
                  <a:lnTo>
                    <a:pt x="829" y="808"/>
                  </a:lnTo>
                  <a:lnTo>
                    <a:pt x="825" y="808"/>
                  </a:lnTo>
                  <a:lnTo>
                    <a:pt x="822" y="808"/>
                  </a:lnTo>
                  <a:lnTo>
                    <a:pt x="818" y="808"/>
                  </a:lnTo>
                  <a:lnTo>
                    <a:pt x="815" y="808"/>
                  </a:lnTo>
                  <a:lnTo>
                    <a:pt x="812" y="808"/>
                  </a:lnTo>
                  <a:lnTo>
                    <a:pt x="808" y="808"/>
                  </a:lnTo>
                  <a:lnTo>
                    <a:pt x="805" y="808"/>
                  </a:lnTo>
                  <a:lnTo>
                    <a:pt x="801" y="808"/>
                  </a:lnTo>
                  <a:lnTo>
                    <a:pt x="798" y="808"/>
                  </a:lnTo>
                  <a:lnTo>
                    <a:pt x="794" y="808"/>
                  </a:lnTo>
                  <a:lnTo>
                    <a:pt x="790" y="808"/>
                  </a:lnTo>
                  <a:lnTo>
                    <a:pt x="787" y="808"/>
                  </a:lnTo>
                  <a:lnTo>
                    <a:pt x="783" y="808"/>
                  </a:lnTo>
                  <a:lnTo>
                    <a:pt x="780" y="808"/>
                  </a:lnTo>
                  <a:lnTo>
                    <a:pt x="776" y="808"/>
                  </a:lnTo>
                  <a:lnTo>
                    <a:pt x="773" y="808"/>
                  </a:lnTo>
                  <a:lnTo>
                    <a:pt x="769" y="808"/>
                  </a:lnTo>
                  <a:lnTo>
                    <a:pt x="766" y="808"/>
                  </a:lnTo>
                  <a:lnTo>
                    <a:pt x="762" y="808"/>
                  </a:lnTo>
                  <a:lnTo>
                    <a:pt x="758" y="808"/>
                  </a:lnTo>
                  <a:lnTo>
                    <a:pt x="755" y="808"/>
                  </a:lnTo>
                  <a:lnTo>
                    <a:pt x="751" y="808"/>
                  </a:lnTo>
                  <a:lnTo>
                    <a:pt x="748" y="808"/>
                  </a:lnTo>
                  <a:lnTo>
                    <a:pt x="745" y="808"/>
                  </a:lnTo>
                  <a:lnTo>
                    <a:pt x="741" y="808"/>
                  </a:lnTo>
                  <a:lnTo>
                    <a:pt x="738" y="808"/>
                  </a:lnTo>
                  <a:lnTo>
                    <a:pt x="734" y="808"/>
                  </a:lnTo>
                  <a:lnTo>
                    <a:pt x="731" y="808"/>
                  </a:lnTo>
                  <a:lnTo>
                    <a:pt x="727" y="808"/>
                  </a:lnTo>
                  <a:lnTo>
                    <a:pt x="724" y="808"/>
                  </a:lnTo>
                  <a:lnTo>
                    <a:pt x="720" y="808"/>
                  </a:lnTo>
                  <a:lnTo>
                    <a:pt x="717" y="808"/>
                  </a:lnTo>
                  <a:lnTo>
                    <a:pt x="713" y="808"/>
                  </a:lnTo>
                  <a:lnTo>
                    <a:pt x="709" y="808"/>
                  </a:lnTo>
                  <a:lnTo>
                    <a:pt x="706" y="808"/>
                  </a:lnTo>
                  <a:lnTo>
                    <a:pt x="702" y="808"/>
                  </a:lnTo>
                  <a:lnTo>
                    <a:pt x="699" y="808"/>
                  </a:lnTo>
                  <a:lnTo>
                    <a:pt x="695" y="808"/>
                  </a:lnTo>
                  <a:lnTo>
                    <a:pt x="692" y="808"/>
                  </a:lnTo>
                  <a:lnTo>
                    <a:pt x="688" y="808"/>
                  </a:lnTo>
                  <a:lnTo>
                    <a:pt x="685" y="808"/>
                  </a:lnTo>
                  <a:lnTo>
                    <a:pt x="682" y="808"/>
                  </a:lnTo>
                  <a:lnTo>
                    <a:pt x="678" y="808"/>
                  </a:lnTo>
                  <a:lnTo>
                    <a:pt x="675" y="808"/>
                  </a:lnTo>
                  <a:lnTo>
                    <a:pt x="671" y="808"/>
                  </a:lnTo>
                  <a:lnTo>
                    <a:pt x="668" y="808"/>
                  </a:lnTo>
                  <a:lnTo>
                    <a:pt x="664" y="808"/>
                  </a:lnTo>
                  <a:lnTo>
                    <a:pt x="660" y="808"/>
                  </a:lnTo>
                  <a:lnTo>
                    <a:pt x="657" y="808"/>
                  </a:lnTo>
                  <a:lnTo>
                    <a:pt x="653" y="808"/>
                  </a:lnTo>
                  <a:lnTo>
                    <a:pt x="650" y="808"/>
                  </a:lnTo>
                  <a:lnTo>
                    <a:pt x="646" y="808"/>
                  </a:lnTo>
                  <a:lnTo>
                    <a:pt x="643" y="808"/>
                  </a:lnTo>
                  <a:lnTo>
                    <a:pt x="639" y="808"/>
                  </a:lnTo>
                  <a:lnTo>
                    <a:pt x="635" y="808"/>
                  </a:lnTo>
                  <a:lnTo>
                    <a:pt x="632" y="808"/>
                  </a:lnTo>
                  <a:lnTo>
                    <a:pt x="629" y="808"/>
                  </a:lnTo>
                  <a:lnTo>
                    <a:pt x="626" y="808"/>
                  </a:lnTo>
                  <a:lnTo>
                    <a:pt x="622" y="808"/>
                  </a:lnTo>
                  <a:lnTo>
                    <a:pt x="618" y="808"/>
                  </a:lnTo>
                  <a:lnTo>
                    <a:pt x="615" y="808"/>
                  </a:lnTo>
                  <a:lnTo>
                    <a:pt x="611" y="808"/>
                  </a:lnTo>
                  <a:lnTo>
                    <a:pt x="608" y="808"/>
                  </a:lnTo>
                  <a:lnTo>
                    <a:pt x="604" y="808"/>
                  </a:lnTo>
                  <a:lnTo>
                    <a:pt x="601" y="808"/>
                  </a:lnTo>
                  <a:lnTo>
                    <a:pt x="597" y="808"/>
                  </a:lnTo>
                  <a:lnTo>
                    <a:pt x="594" y="808"/>
                  </a:lnTo>
                  <a:lnTo>
                    <a:pt x="590" y="808"/>
                  </a:lnTo>
                  <a:lnTo>
                    <a:pt x="586" y="808"/>
                  </a:lnTo>
                  <a:lnTo>
                    <a:pt x="583" y="808"/>
                  </a:lnTo>
                  <a:lnTo>
                    <a:pt x="579" y="808"/>
                  </a:lnTo>
                  <a:lnTo>
                    <a:pt x="576" y="808"/>
                  </a:lnTo>
                  <a:lnTo>
                    <a:pt x="572" y="808"/>
                  </a:lnTo>
                  <a:lnTo>
                    <a:pt x="569" y="808"/>
                  </a:lnTo>
                  <a:lnTo>
                    <a:pt x="565" y="808"/>
                  </a:lnTo>
                  <a:lnTo>
                    <a:pt x="562" y="808"/>
                  </a:lnTo>
                  <a:lnTo>
                    <a:pt x="559" y="808"/>
                  </a:lnTo>
                  <a:lnTo>
                    <a:pt x="555" y="808"/>
                  </a:lnTo>
                  <a:lnTo>
                    <a:pt x="552" y="808"/>
                  </a:lnTo>
                  <a:lnTo>
                    <a:pt x="548" y="808"/>
                  </a:lnTo>
                  <a:lnTo>
                    <a:pt x="545" y="808"/>
                  </a:lnTo>
                  <a:lnTo>
                    <a:pt x="541" y="808"/>
                  </a:lnTo>
                  <a:lnTo>
                    <a:pt x="537" y="808"/>
                  </a:lnTo>
                  <a:lnTo>
                    <a:pt x="534" y="808"/>
                  </a:lnTo>
                  <a:lnTo>
                    <a:pt x="530" y="808"/>
                  </a:lnTo>
                  <a:lnTo>
                    <a:pt x="527" y="808"/>
                  </a:lnTo>
                  <a:lnTo>
                    <a:pt x="523" y="808"/>
                  </a:lnTo>
                  <a:lnTo>
                    <a:pt x="520" y="808"/>
                  </a:lnTo>
                  <a:lnTo>
                    <a:pt x="516" y="808"/>
                  </a:lnTo>
                  <a:lnTo>
                    <a:pt x="512" y="808"/>
                  </a:lnTo>
                  <a:lnTo>
                    <a:pt x="509" y="808"/>
                  </a:lnTo>
                  <a:lnTo>
                    <a:pt x="505" y="808"/>
                  </a:lnTo>
                  <a:lnTo>
                    <a:pt x="502" y="808"/>
                  </a:lnTo>
                  <a:lnTo>
                    <a:pt x="498" y="808"/>
                  </a:lnTo>
                  <a:lnTo>
                    <a:pt x="496" y="808"/>
                  </a:lnTo>
                  <a:lnTo>
                    <a:pt x="492" y="808"/>
                  </a:lnTo>
                  <a:lnTo>
                    <a:pt x="488" y="808"/>
                  </a:lnTo>
                  <a:lnTo>
                    <a:pt x="485" y="808"/>
                  </a:lnTo>
                  <a:lnTo>
                    <a:pt x="481" y="808"/>
                  </a:lnTo>
                  <a:lnTo>
                    <a:pt x="478" y="808"/>
                  </a:lnTo>
                  <a:lnTo>
                    <a:pt x="474" y="808"/>
                  </a:lnTo>
                  <a:lnTo>
                    <a:pt x="471" y="808"/>
                  </a:lnTo>
                  <a:lnTo>
                    <a:pt x="467" y="808"/>
                  </a:lnTo>
                  <a:lnTo>
                    <a:pt x="463" y="808"/>
                  </a:lnTo>
                  <a:lnTo>
                    <a:pt x="460" y="808"/>
                  </a:lnTo>
                  <a:lnTo>
                    <a:pt x="456" y="808"/>
                  </a:lnTo>
                  <a:lnTo>
                    <a:pt x="453" y="808"/>
                  </a:lnTo>
                  <a:lnTo>
                    <a:pt x="449" y="808"/>
                  </a:lnTo>
                  <a:lnTo>
                    <a:pt x="446" y="808"/>
                  </a:lnTo>
                  <a:lnTo>
                    <a:pt x="442" y="808"/>
                  </a:lnTo>
                  <a:lnTo>
                    <a:pt x="439" y="808"/>
                  </a:lnTo>
                  <a:lnTo>
                    <a:pt x="436" y="808"/>
                  </a:lnTo>
                  <a:lnTo>
                    <a:pt x="432" y="808"/>
                  </a:lnTo>
                  <a:lnTo>
                    <a:pt x="429" y="808"/>
                  </a:lnTo>
                  <a:lnTo>
                    <a:pt x="425" y="808"/>
                  </a:lnTo>
                  <a:lnTo>
                    <a:pt x="422" y="808"/>
                  </a:lnTo>
                  <a:lnTo>
                    <a:pt x="418" y="808"/>
                  </a:lnTo>
                  <a:lnTo>
                    <a:pt x="414" y="808"/>
                  </a:lnTo>
                  <a:lnTo>
                    <a:pt x="411" y="808"/>
                  </a:lnTo>
                  <a:lnTo>
                    <a:pt x="407" y="808"/>
                  </a:lnTo>
                  <a:lnTo>
                    <a:pt x="404" y="808"/>
                  </a:lnTo>
                  <a:lnTo>
                    <a:pt x="400" y="808"/>
                  </a:lnTo>
                  <a:lnTo>
                    <a:pt x="397" y="808"/>
                  </a:lnTo>
                  <a:lnTo>
                    <a:pt x="393" y="808"/>
                  </a:lnTo>
                  <a:lnTo>
                    <a:pt x="389" y="808"/>
                  </a:lnTo>
                  <a:lnTo>
                    <a:pt x="386" y="808"/>
                  </a:lnTo>
                  <a:lnTo>
                    <a:pt x="382" y="808"/>
                  </a:lnTo>
                  <a:lnTo>
                    <a:pt x="380" y="808"/>
                  </a:lnTo>
                  <a:lnTo>
                    <a:pt x="376" y="808"/>
                  </a:lnTo>
                  <a:lnTo>
                    <a:pt x="373" y="808"/>
                  </a:lnTo>
                  <a:lnTo>
                    <a:pt x="369" y="808"/>
                  </a:lnTo>
                  <a:lnTo>
                    <a:pt x="365" y="808"/>
                  </a:lnTo>
                  <a:lnTo>
                    <a:pt x="362" y="808"/>
                  </a:lnTo>
                  <a:lnTo>
                    <a:pt x="358" y="808"/>
                  </a:lnTo>
                  <a:lnTo>
                    <a:pt x="355" y="808"/>
                  </a:lnTo>
                  <a:lnTo>
                    <a:pt x="351" y="808"/>
                  </a:lnTo>
                  <a:lnTo>
                    <a:pt x="348" y="808"/>
                  </a:lnTo>
                  <a:lnTo>
                    <a:pt x="344" y="808"/>
                  </a:lnTo>
                  <a:lnTo>
                    <a:pt x="340" y="808"/>
                  </a:lnTo>
                  <a:lnTo>
                    <a:pt x="337" y="808"/>
                  </a:lnTo>
                  <a:lnTo>
                    <a:pt x="333" y="808"/>
                  </a:lnTo>
                  <a:lnTo>
                    <a:pt x="330" y="808"/>
                  </a:lnTo>
                  <a:lnTo>
                    <a:pt x="326" y="808"/>
                  </a:lnTo>
                  <a:lnTo>
                    <a:pt x="323" y="808"/>
                  </a:lnTo>
                  <a:lnTo>
                    <a:pt x="319" y="808"/>
                  </a:lnTo>
                  <a:lnTo>
                    <a:pt x="315" y="808"/>
                  </a:lnTo>
                  <a:lnTo>
                    <a:pt x="312" y="808"/>
                  </a:lnTo>
                  <a:lnTo>
                    <a:pt x="308" y="808"/>
                  </a:lnTo>
                  <a:lnTo>
                    <a:pt x="306" y="808"/>
                  </a:lnTo>
                  <a:lnTo>
                    <a:pt x="302" y="808"/>
                  </a:lnTo>
                  <a:lnTo>
                    <a:pt x="299" y="808"/>
                  </a:lnTo>
                  <a:lnTo>
                    <a:pt x="295" y="808"/>
                  </a:lnTo>
                  <a:lnTo>
                    <a:pt x="291" y="808"/>
                  </a:lnTo>
                  <a:lnTo>
                    <a:pt x="288" y="808"/>
                  </a:lnTo>
                  <a:lnTo>
                    <a:pt x="284" y="808"/>
                  </a:lnTo>
                  <a:lnTo>
                    <a:pt x="281" y="808"/>
                  </a:lnTo>
                  <a:lnTo>
                    <a:pt x="277" y="808"/>
                  </a:lnTo>
                  <a:lnTo>
                    <a:pt x="274" y="808"/>
                  </a:lnTo>
                  <a:lnTo>
                    <a:pt x="270" y="808"/>
                  </a:lnTo>
                  <a:lnTo>
                    <a:pt x="266" y="808"/>
                  </a:lnTo>
                  <a:lnTo>
                    <a:pt x="263" y="808"/>
                  </a:lnTo>
                  <a:lnTo>
                    <a:pt x="259" y="808"/>
                  </a:lnTo>
                  <a:lnTo>
                    <a:pt x="256" y="808"/>
                  </a:lnTo>
                  <a:lnTo>
                    <a:pt x="252" y="808"/>
                  </a:lnTo>
                  <a:lnTo>
                    <a:pt x="250" y="808"/>
                  </a:lnTo>
                  <a:lnTo>
                    <a:pt x="246" y="808"/>
                  </a:lnTo>
                  <a:lnTo>
                    <a:pt x="242" y="808"/>
                  </a:lnTo>
                  <a:lnTo>
                    <a:pt x="239" y="808"/>
                  </a:lnTo>
                  <a:lnTo>
                    <a:pt x="235" y="808"/>
                  </a:lnTo>
                  <a:lnTo>
                    <a:pt x="232" y="808"/>
                  </a:lnTo>
                  <a:lnTo>
                    <a:pt x="228" y="808"/>
                  </a:lnTo>
                  <a:lnTo>
                    <a:pt x="225" y="808"/>
                  </a:lnTo>
                  <a:lnTo>
                    <a:pt x="221" y="808"/>
                  </a:lnTo>
                  <a:lnTo>
                    <a:pt x="217" y="808"/>
                  </a:lnTo>
                  <a:lnTo>
                    <a:pt x="214" y="808"/>
                  </a:lnTo>
                  <a:lnTo>
                    <a:pt x="210" y="808"/>
                  </a:lnTo>
                  <a:lnTo>
                    <a:pt x="207" y="808"/>
                  </a:lnTo>
                  <a:lnTo>
                    <a:pt x="203" y="808"/>
                  </a:lnTo>
                  <a:lnTo>
                    <a:pt x="200" y="808"/>
                  </a:lnTo>
                  <a:lnTo>
                    <a:pt x="196" y="808"/>
                  </a:lnTo>
                  <a:lnTo>
                    <a:pt x="193" y="808"/>
                  </a:lnTo>
                  <a:lnTo>
                    <a:pt x="190" y="808"/>
                  </a:lnTo>
                  <a:lnTo>
                    <a:pt x="186" y="808"/>
                  </a:lnTo>
                  <a:lnTo>
                    <a:pt x="183" y="808"/>
                  </a:lnTo>
                  <a:lnTo>
                    <a:pt x="179" y="808"/>
                  </a:lnTo>
                  <a:lnTo>
                    <a:pt x="176" y="808"/>
                  </a:lnTo>
                  <a:lnTo>
                    <a:pt x="172" y="808"/>
                  </a:lnTo>
                  <a:lnTo>
                    <a:pt x="168" y="808"/>
                  </a:lnTo>
                  <a:lnTo>
                    <a:pt x="165" y="808"/>
                  </a:lnTo>
                  <a:lnTo>
                    <a:pt x="161" y="808"/>
                  </a:lnTo>
                  <a:lnTo>
                    <a:pt x="158" y="808"/>
                  </a:lnTo>
                  <a:lnTo>
                    <a:pt x="154" y="808"/>
                  </a:lnTo>
                  <a:lnTo>
                    <a:pt x="151" y="808"/>
                  </a:lnTo>
                  <a:lnTo>
                    <a:pt x="147" y="808"/>
                  </a:lnTo>
                  <a:lnTo>
                    <a:pt x="143" y="808"/>
                  </a:lnTo>
                  <a:lnTo>
                    <a:pt x="140" y="808"/>
                  </a:lnTo>
                  <a:lnTo>
                    <a:pt x="136" y="808"/>
                  </a:lnTo>
                  <a:lnTo>
                    <a:pt x="133" y="808"/>
                  </a:lnTo>
                  <a:lnTo>
                    <a:pt x="129" y="808"/>
                  </a:lnTo>
                  <a:lnTo>
                    <a:pt x="127" y="808"/>
                  </a:lnTo>
                  <a:lnTo>
                    <a:pt x="123" y="808"/>
                  </a:lnTo>
                  <a:lnTo>
                    <a:pt x="119" y="808"/>
                  </a:lnTo>
                  <a:lnTo>
                    <a:pt x="116" y="808"/>
                  </a:lnTo>
                  <a:lnTo>
                    <a:pt x="112" y="808"/>
                  </a:lnTo>
                  <a:lnTo>
                    <a:pt x="109" y="808"/>
                  </a:lnTo>
                  <a:lnTo>
                    <a:pt x="105" y="808"/>
                  </a:lnTo>
                  <a:lnTo>
                    <a:pt x="102" y="808"/>
                  </a:lnTo>
                  <a:lnTo>
                    <a:pt x="98" y="808"/>
                  </a:lnTo>
                  <a:lnTo>
                    <a:pt x="94" y="808"/>
                  </a:lnTo>
                  <a:lnTo>
                    <a:pt x="91" y="808"/>
                  </a:lnTo>
                  <a:lnTo>
                    <a:pt x="87" y="808"/>
                  </a:lnTo>
                  <a:lnTo>
                    <a:pt x="84" y="808"/>
                  </a:lnTo>
                  <a:lnTo>
                    <a:pt x="80" y="808"/>
                  </a:lnTo>
                  <a:lnTo>
                    <a:pt x="77" y="808"/>
                  </a:lnTo>
                  <a:lnTo>
                    <a:pt x="73" y="808"/>
                  </a:lnTo>
                  <a:lnTo>
                    <a:pt x="70" y="808"/>
                  </a:lnTo>
                  <a:lnTo>
                    <a:pt x="66" y="808"/>
                  </a:lnTo>
                  <a:lnTo>
                    <a:pt x="62" y="808"/>
                  </a:lnTo>
                  <a:lnTo>
                    <a:pt x="59" y="808"/>
                  </a:lnTo>
                  <a:lnTo>
                    <a:pt x="56" y="808"/>
                  </a:lnTo>
                  <a:lnTo>
                    <a:pt x="53" y="808"/>
                  </a:lnTo>
                  <a:lnTo>
                    <a:pt x="49" y="808"/>
                  </a:lnTo>
                  <a:lnTo>
                    <a:pt x="45" y="808"/>
                  </a:lnTo>
                  <a:lnTo>
                    <a:pt x="42" y="808"/>
                  </a:lnTo>
                  <a:lnTo>
                    <a:pt x="38" y="808"/>
                  </a:lnTo>
                  <a:lnTo>
                    <a:pt x="35" y="808"/>
                  </a:lnTo>
                  <a:lnTo>
                    <a:pt x="31" y="808"/>
                  </a:lnTo>
                  <a:lnTo>
                    <a:pt x="28" y="808"/>
                  </a:lnTo>
                  <a:lnTo>
                    <a:pt x="24" y="808"/>
                  </a:lnTo>
                  <a:lnTo>
                    <a:pt x="20" y="808"/>
                  </a:lnTo>
                  <a:lnTo>
                    <a:pt x="17" y="808"/>
                  </a:lnTo>
                  <a:lnTo>
                    <a:pt x="13" y="808"/>
                  </a:lnTo>
                  <a:lnTo>
                    <a:pt x="10" y="808"/>
                  </a:lnTo>
                  <a:lnTo>
                    <a:pt x="6" y="808"/>
                  </a:lnTo>
                  <a:lnTo>
                    <a:pt x="4" y="808"/>
                  </a:lnTo>
                  <a:lnTo>
                    <a:pt x="0" y="808"/>
                  </a:lnTo>
                  <a:lnTo>
                    <a:pt x="0" y="800"/>
                  </a:lnTo>
                </a:path>
              </a:pathLst>
            </a:custGeom>
            <a:solidFill>
              <a:srgbClr val="FF5008"/>
            </a:solidFill>
            <a:ln w="12700" cap="rnd">
              <a:noFill/>
              <a:round/>
              <a:headEnd/>
              <a:tailEnd/>
            </a:ln>
          </p:spPr>
          <p:txBody>
            <a:bodyPr/>
            <a:lstStyle/>
            <a:p>
              <a:endParaRPr lang="en-US"/>
            </a:p>
          </p:txBody>
        </p:sp>
        <p:sp>
          <p:nvSpPr>
            <p:cNvPr id="27668" name="Freeform 18"/>
            <p:cNvSpPr>
              <a:spLocks/>
            </p:cNvSpPr>
            <p:nvPr/>
          </p:nvSpPr>
          <p:spPr bwMode="auto">
            <a:xfrm>
              <a:off x="3427" y="3323"/>
              <a:ext cx="700" cy="98"/>
            </a:xfrm>
            <a:custGeom>
              <a:avLst/>
              <a:gdLst>
                <a:gd name="T0" fmla="*/ 21 w 700"/>
                <a:gd name="T1" fmla="*/ 97 h 98"/>
                <a:gd name="T2" fmla="*/ 45 w 700"/>
                <a:gd name="T3" fmla="*/ 97 h 98"/>
                <a:gd name="T4" fmla="*/ 70 w 700"/>
                <a:gd name="T5" fmla="*/ 97 h 98"/>
                <a:gd name="T6" fmla="*/ 95 w 700"/>
                <a:gd name="T7" fmla="*/ 97 h 98"/>
                <a:gd name="T8" fmla="*/ 119 w 700"/>
                <a:gd name="T9" fmla="*/ 97 h 98"/>
                <a:gd name="T10" fmla="*/ 144 w 700"/>
                <a:gd name="T11" fmla="*/ 97 h 98"/>
                <a:gd name="T12" fmla="*/ 167 w 700"/>
                <a:gd name="T13" fmla="*/ 97 h 98"/>
                <a:gd name="T14" fmla="*/ 192 w 700"/>
                <a:gd name="T15" fmla="*/ 97 h 98"/>
                <a:gd name="T16" fmla="*/ 216 w 700"/>
                <a:gd name="T17" fmla="*/ 97 h 98"/>
                <a:gd name="T18" fmla="*/ 241 w 700"/>
                <a:gd name="T19" fmla="*/ 97 h 98"/>
                <a:gd name="T20" fmla="*/ 266 w 700"/>
                <a:gd name="T21" fmla="*/ 97 h 98"/>
                <a:gd name="T22" fmla="*/ 290 w 700"/>
                <a:gd name="T23" fmla="*/ 97 h 98"/>
                <a:gd name="T24" fmla="*/ 315 w 700"/>
                <a:gd name="T25" fmla="*/ 97 h 98"/>
                <a:gd name="T26" fmla="*/ 339 w 700"/>
                <a:gd name="T27" fmla="*/ 97 h 98"/>
                <a:gd name="T28" fmla="*/ 363 w 700"/>
                <a:gd name="T29" fmla="*/ 0 h 98"/>
                <a:gd name="T30" fmla="*/ 388 w 700"/>
                <a:gd name="T31" fmla="*/ 13 h 98"/>
                <a:gd name="T32" fmla="*/ 412 w 700"/>
                <a:gd name="T33" fmla="*/ 25 h 98"/>
                <a:gd name="T34" fmla="*/ 437 w 700"/>
                <a:gd name="T35" fmla="*/ 36 h 98"/>
                <a:gd name="T36" fmla="*/ 462 w 700"/>
                <a:gd name="T37" fmla="*/ 44 h 98"/>
                <a:gd name="T38" fmla="*/ 485 w 700"/>
                <a:gd name="T39" fmla="*/ 53 h 98"/>
                <a:gd name="T40" fmla="*/ 510 w 700"/>
                <a:gd name="T41" fmla="*/ 60 h 98"/>
                <a:gd name="T42" fmla="*/ 534 w 700"/>
                <a:gd name="T43" fmla="*/ 65 h 98"/>
                <a:gd name="T44" fmla="*/ 559 w 700"/>
                <a:gd name="T45" fmla="*/ 71 h 98"/>
                <a:gd name="T46" fmla="*/ 584 w 700"/>
                <a:gd name="T47" fmla="*/ 75 h 98"/>
                <a:gd name="T48" fmla="*/ 608 w 700"/>
                <a:gd name="T49" fmla="*/ 79 h 98"/>
                <a:gd name="T50" fmla="*/ 633 w 700"/>
                <a:gd name="T51" fmla="*/ 82 h 98"/>
                <a:gd name="T52" fmla="*/ 656 w 700"/>
                <a:gd name="T53" fmla="*/ 85 h 98"/>
                <a:gd name="T54" fmla="*/ 681 w 700"/>
                <a:gd name="T55" fmla="*/ 88 h 98"/>
                <a:gd name="T56" fmla="*/ 695 w 700"/>
                <a:gd name="T57" fmla="*/ 97 h 98"/>
                <a:gd name="T58" fmla="*/ 671 w 700"/>
                <a:gd name="T59" fmla="*/ 97 h 98"/>
                <a:gd name="T60" fmla="*/ 646 w 700"/>
                <a:gd name="T61" fmla="*/ 97 h 98"/>
                <a:gd name="T62" fmla="*/ 622 w 700"/>
                <a:gd name="T63" fmla="*/ 97 h 98"/>
                <a:gd name="T64" fmla="*/ 597 w 700"/>
                <a:gd name="T65" fmla="*/ 97 h 98"/>
                <a:gd name="T66" fmla="*/ 573 w 700"/>
                <a:gd name="T67" fmla="*/ 97 h 98"/>
                <a:gd name="T68" fmla="*/ 548 w 700"/>
                <a:gd name="T69" fmla="*/ 97 h 98"/>
                <a:gd name="T70" fmla="*/ 524 w 700"/>
                <a:gd name="T71" fmla="*/ 97 h 98"/>
                <a:gd name="T72" fmla="*/ 500 w 700"/>
                <a:gd name="T73" fmla="*/ 97 h 98"/>
                <a:gd name="T74" fmla="*/ 475 w 700"/>
                <a:gd name="T75" fmla="*/ 97 h 98"/>
                <a:gd name="T76" fmla="*/ 451 w 700"/>
                <a:gd name="T77" fmla="*/ 97 h 98"/>
                <a:gd name="T78" fmla="*/ 426 w 700"/>
                <a:gd name="T79" fmla="*/ 97 h 98"/>
                <a:gd name="T80" fmla="*/ 401 w 700"/>
                <a:gd name="T81" fmla="*/ 97 h 98"/>
                <a:gd name="T82" fmla="*/ 377 w 700"/>
                <a:gd name="T83" fmla="*/ 97 h 98"/>
                <a:gd name="T84" fmla="*/ 353 w 700"/>
                <a:gd name="T85" fmla="*/ 97 h 98"/>
                <a:gd name="T86" fmla="*/ 329 w 700"/>
                <a:gd name="T87" fmla="*/ 97 h 98"/>
                <a:gd name="T88" fmla="*/ 304 w 700"/>
                <a:gd name="T89" fmla="*/ 97 h 98"/>
                <a:gd name="T90" fmla="*/ 280 w 700"/>
                <a:gd name="T91" fmla="*/ 97 h 98"/>
                <a:gd name="T92" fmla="*/ 255 w 700"/>
                <a:gd name="T93" fmla="*/ 97 h 98"/>
                <a:gd name="T94" fmla="*/ 230 w 700"/>
                <a:gd name="T95" fmla="*/ 97 h 98"/>
                <a:gd name="T96" fmla="*/ 206 w 700"/>
                <a:gd name="T97" fmla="*/ 97 h 98"/>
                <a:gd name="T98" fmla="*/ 182 w 700"/>
                <a:gd name="T99" fmla="*/ 97 h 98"/>
                <a:gd name="T100" fmla="*/ 157 w 700"/>
                <a:gd name="T101" fmla="*/ 97 h 98"/>
                <a:gd name="T102" fmla="*/ 133 w 700"/>
                <a:gd name="T103" fmla="*/ 97 h 98"/>
                <a:gd name="T104" fmla="*/ 108 w 700"/>
                <a:gd name="T105" fmla="*/ 97 h 98"/>
                <a:gd name="T106" fmla="*/ 84 w 700"/>
                <a:gd name="T107" fmla="*/ 97 h 98"/>
                <a:gd name="T108" fmla="*/ 59 w 700"/>
                <a:gd name="T109" fmla="*/ 97 h 98"/>
                <a:gd name="T110" fmla="*/ 35 w 700"/>
                <a:gd name="T111" fmla="*/ 97 h 98"/>
                <a:gd name="T112" fmla="*/ 11 w 700"/>
                <a:gd name="T113" fmla="*/ 9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8"/>
                <a:gd name="T173" fmla="*/ 700 w 7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8">
                  <a:moveTo>
                    <a:pt x="0" y="97"/>
                  </a:moveTo>
                  <a:lnTo>
                    <a:pt x="4" y="97"/>
                  </a:lnTo>
                  <a:lnTo>
                    <a:pt x="7" y="97"/>
                  </a:lnTo>
                  <a:lnTo>
                    <a:pt x="11" y="97"/>
                  </a:lnTo>
                  <a:lnTo>
                    <a:pt x="14" y="97"/>
                  </a:lnTo>
                  <a:lnTo>
                    <a:pt x="18" y="97"/>
                  </a:lnTo>
                  <a:lnTo>
                    <a:pt x="21" y="97"/>
                  </a:lnTo>
                  <a:lnTo>
                    <a:pt x="25" y="97"/>
                  </a:lnTo>
                  <a:lnTo>
                    <a:pt x="28" y="97"/>
                  </a:lnTo>
                  <a:lnTo>
                    <a:pt x="31" y="97"/>
                  </a:lnTo>
                  <a:lnTo>
                    <a:pt x="35" y="97"/>
                  </a:lnTo>
                  <a:lnTo>
                    <a:pt x="38" y="97"/>
                  </a:lnTo>
                  <a:lnTo>
                    <a:pt x="42" y="97"/>
                  </a:lnTo>
                  <a:lnTo>
                    <a:pt x="45" y="97"/>
                  </a:lnTo>
                  <a:lnTo>
                    <a:pt x="49" y="97"/>
                  </a:lnTo>
                  <a:lnTo>
                    <a:pt x="52" y="97"/>
                  </a:lnTo>
                  <a:lnTo>
                    <a:pt x="56" y="97"/>
                  </a:lnTo>
                  <a:lnTo>
                    <a:pt x="59" y="97"/>
                  </a:lnTo>
                  <a:lnTo>
                    <a:pt x="63" y="97"/>
                  </a:lnTo>
                  <a:lnTo>
                    <a:pt x="66" y="97"/>
                  </a:lnTo>
                  <a:lnTo>
                    <a:pt x="70" y="97"/>
                  </a:lnTo>
                  <a:lnTo>
                    <a:pt x="74" y="97"/>
                  </a:lnTo>
                  <a:lnTo>
                    <a:pt x="77" y="97"/>
                  </a:lnTo>
                  <a:lnTo>
                    <a:pt x="81" y="97"/>
                  </a:lnTo>
                  <a:lnTo>
                    <a:pt x="84" y="97"/>
                  </a:lnTo>
                  <a:lnTo>
                    <a:pt x="88" y="97"/>
                  </a:lnTo>
                  <a:lnTo>
                    <a:pt x="91" y="97"/>
                  </a:lnTo>
                  <a:lnTo>
                    <a:pt x="95" y="97"/>
                  </a:lnTo>
                  <a:lnTo>
                    <a:pt x="97" y="97"/>
                  </a:lnTo>
                  <a:lnTo>
                    <a:pt x="101" y="97"/>
                  </a:lnTo>
                  <a:lnTo>
                    <a:pt x="105" y="97"/>
                  </a:lnTo>
                  <a:lnTo>
                    <a:pt x="108" y="97"/>
                  </a:lnTo>
                  <a:lnTo>
                    <a:pt x="112" y="97"/>
                  </a:lnTo>
                  <a:lnTo>
                    <a:pt x="115" y="97"/>
                  </a:lnTo>
                  <a:lnTo>
                    <a:pt x="119" y="97"/>
                  </a:lnTo>
                  <a:lnTo>
                    <a:pt x="122" y="97"/>
                  </a:lnTo>
                  <a:lnTo>
                    <a:pt x="126" y="97"/>
                  </a:lnTo>
                  <a:lnTo>
                    <a:pt x="129" y="97"/>
                  </a:lnTo>
                  <a:lnTo>
                    <a:pt x="133" y="97"/>
                  </a:lnTo>
                  <a:lnTo>
                    <a:pt x="136" y="97"/>
                  </a:lnTo>
                  <a:lnTo>
                    <a:pt x="140" y="97"/>
                  </a:lnTo>
                  <a:lnTo>
                    <a:pt x="144" y="97"/>
                  </a:lnTo>
                  <a:lnTo>
                    <a:pt x="147" y="97"/>
                  </a:lnTo>
                  <a:lnTo>
                    <a:pt x="151" y="97"/>
                  </a:lnTo>
                  <a:lnTo>
                    <a:pt x="153" y="97"/>
                  </a:lnTo>
                  <a:lnTo>
                    <a:pt x="157" y="97"/>
                  </a:lnTo>
                  <a:lnTo>
                    <a:pt x="160" y="97"/>
                  </a:lnTo>
                  <a:lnTo>
                    <a:pt x="164" y="97"/>
                  </a:lnTo>
                  <a:lnTo>
                    <a:pt x="167" y="97"/>
                  </a:lnTo>
                  <a:lnTo>
                    <a:pt x="171" y="97"/>
                  </a:lnTo>
                  <a:lnTo>
                    <a:pt x="175" y="97"/>
                  </a:lnTo>
                  <a:lnTo>
                    <a:pt x="178" y="97"/>
                  </a:lnTo>
                  <a:lnTo>
                    <a:pt x="182" y="97"/>
                  </a:lnTo>
                  <a:lnTo>
                    <a:pt x="185" y="97"/>
                  </a:lnTo>
                  <a:lnTo>
                    <a:pt x="189" y="97"/>
                  </a:lnTo>
                  <a:lnTo>
                    <a:pt x="192" y="97"/>
                  </a:lnTo>
                  <a:lnTo>
                    <a:pt x="196" y="97"/>
                  </a:lnTo>
                  <a:lnTo>
                    <a:pt x="199" y="97"/>
                  </a:lnTo>
                  <a:lnTo>
                    <a:pt x="203" y="97"/>
                  </a:lnTo>
                  <a:lnTo>
                    <a:pt x="206" y="97"/>
                  </a:lnTo>
                  <a:lnTo>
                    <a:pt x="210" y="97"/>
                  </a:lnTo>
                  <a:lnTo>
                    <a:pt x="213" y="97"/>
                  </a:lnTo>
                  <a:lnTo>
                    <a:pt x="216" y="97"/>
                  </a:lnTo>
                  <a:lnTo>
                    <a:pt x="220" y="97"/>
                  </a:lnTo>
                  <a:lnTo>
                    <a:pt x="223" y="97"/>
                  </a:lnTo>
                  <a:lnTo>
                    <a:pt x="227" y="97"/>
                  </a:lnTo>
                  <a:lnTo>
                    <a:pt x="230" y="97"/>
                  </a:lnTo>
                  <a:lnTo>
                    <a:pt x="234" y="97"/>
                  </a:lnTo>
                  <a:lnTo>
                    <a:pt x="237" y="97"/>
                  </a:lnTo>
                  <a:lnTo>
                    <a:pt x="241" y="97"/>
                  </a:lnTo>
                  <a:lnTo>
                    <a:pt x="245" y="97"/>
                  </a:lnTo>
                  <a:lnTo>
                    <a:pt x="248" y="97"/>
                  </a:lnTo>
                  <a:lnTo>
                    <a:pt x="252" y="97"/>
                  </a:lnTo>
                  <a:lnTo>
                    <a:pt x="255" y="97"/>
                  </a:lnTo>
                  <a:lnTo>
                    <a:pt x="259" y="97"/>
                  </a:lnTo>
                  <a:lnTo>
                    <a:pt x="262" y="97"/>
                  </a:lnTo>
                  <a:lnTo>
                    <a:pt x="266" y="97"/>
                  </a:lnTo>
                  <a:lnTo>
                    <a:pt x="269" y="97"/>
                  </a:lnTo>
                  <a:lnTo>
                    <a:pt x="273" y="97"/>
                  </a:lnTo>
                  <a:lnTo>
                    <a:pt x="276" y="97"/>
                  </a:lnTo>
                  <a:lnTo>
                    <a:pt x="280" y="97"/>
                  </a:lnTo>
                  <a:lnTo>
                    <a:pt x="283" y="97"/>
                  </a:lnTo>
                  <a:lnTo>
                    <a:pt x="286" y="97"/>
                  </a:lnTo>
                  <a:lnTo>
                    <a:pt x="290" y="97"/>
                  </a:lnTo>
                  <a:lnTo>
                    <a:pt x="293" y="97"/>
                  </a:lnTo>
                  <a:lnTo>
                    <a:pt x="297" y="97"/>
                  </a:lnTo>
                  <a:lnTo>
                    <a:pt x="300" y="97"/>
                  </a:lnTo>
                  <a:lnTo>
                    <a:pt x="304" y="97"/>
                  </a:lnTo>
                  <a:lnTo>
                    <a:pt x="307" y="97"/>
                  </a:lnTo>
                  <a:lnTo>
                    <a:pt x="311" y="97"/>
                  </a:lnTo>
                  <a:lnTo>
                    <a:pt x="315" y="97"/>
                  </a:lnTo>
                  <a:lnTo>
                    <a:pt x="318" y="97"/>
                  </a:lnTo>
                  <a:lnTo>
                    <a:pt x="322" y="97"/>
                  </a:lnTo>
                  <a:lnTo>
                    <a:pt x="325" y="97"/>
                  </a:lnTo>
                  <a:lnTo>
                    <a:pt x="329" y="97"/>
                  </a:lnTo>
                  <a:lnTo>
                    <a:pt x="332" y="97"/>
                  </a:lnTo>
                  <a:lnTo>
                    <a:pt x="336" y="97"/>
                  </a:lnTo>
                  <a:lnTo>
                    <a:pt x="339" y="97"/>
                  </a:lnTo>
                  <a:lnTo>
                    <a:pt x="342" y="97"/>
                  </a:lnTo>
                  <a:lnTo>
                    <a:pt x="346" y="97"/>
                  </a:lnTo>
                  <a:lnTo>
                    <a:pt x="349" y="97"/>
                  </a:lnTo>
                  <a:lnTo>
                    <a:pt x="353" y="97"/>
                  </a:lnTo>
                  <a:lnTo>
                    <a:pt x="356" y="97"/>
                  </a:lnTo>
                  <a:lnTo>
                    <a:pt x="360" y="97"/>
                  </a:lnTo>
                  <a:lnTo>
                    <a:pt x="363" y="0"/>
                  </a:lnTo>
                  <a:lnTo>
                    <a:pt x="367" y="2"/>
                  </a:lnTo>
                  <a:lnTo>
                    <a:pt x="370" y="4"/>
                  </a:lnTo>
                  <a:lnTo>
                    <a:pt x="374" y="6"/>
                  </a:lnTo>
                  <a:lnTo>
                    <a:pt x="377" y="8"/>
                  </a:lnTo>
                  <a:lnTo>
                    <a:pt x="381" y="9"/>
                  </a:lnTo>
                  <a:lnTo>
                    <a:pt x="384" y="11"/>
                  </a:lnTo>
                  <a:lnTo>
                    <a:pt x="388" y="13"/>
                  </a:lnTo>
                  <a:lnTo>
                    <a:pt x="392" y="15"/>
                  </a:lnTo>
                  <a:lnTo>
                    <a:pt x="395" y="17"/>
                  </a:lnTo>
                  <a:lnTo>
                    <a:pt x="398" y="18"/>
                  </a:lnTo>
                  <a:lnTo>
                    <a:pt x="401" y="20"/>
                  </a:lnTo>
                  <a:lnTo>
                    <a:pt x="405" y="22"/>
                  </a:lnTo>
                  <a:lnTo>
                    <a:pt x="408" y="23"/>
                  </a:lnTo>
                  <a:lnTo>
                    <a:pt x="412" y="25"/>
                  </a:lnTo>
                  <a:lnTo>
                    <a:pt x="416" y="26"/>
                  </a:lnTo>
                  <a:lnTo>
                    <a:pt x="419" y="28"/>
                  </a:lnTo>
                  <a:lnTo>
                    <a:pt x="423" y="30"/>
                  </a:lnTo>
                  <a:lnTo>
                    <a:pt x="426" y="31"/>
                  </a:lnTo>
                  <a:lnTo>
                    <a:pt x="430" y="32"/>
                  </a:lnTo>
                  <a:lnTo>
                    <a:pt x="433" y="34"/>
                  </a:lnTo>
                  <a:lnTo>
                    <a:pt x="437" y="36"/>
                  </a:lnTo>
                  <a:lnTo>
                    <a:pt x="440" y="36"/>
                  </a:lnTo>
                  <a:lnTo>
                    <a:pt x="444" y="38"/>
                  </a:lnTo>
                  <a:lnTo>
                    <a:pt x="447" y="40"/>
                  </a:lnTo>
                  <a:lnTo>
                    <a:pt x="451" y="40"/>
                  </a:lnTo>
                  <a:lnTo>
                    <a:pt x="454" y="42"/>
                  </a:lnTo>
                  <a:lnTo>
                    <a:pt x="458" y="43"/>
                  </a:lnTo>
                  <a:lnTo>
                    <a:pt x="462" y="44"/>
                  </a:lnTo>
                  <a:lnTo>
                    <a:pt x="464" y="46"/>
                  </a:lnTo>
                  <a:lnTo>
                    <a:pt x="468" y="47"/>
                  </a:lnTo>
                  <a:lnTo>
                    <a:pt x="471" y="48"/>
                  </a:lnTo>
                  <a:lnTo>
                    <a:pt x="475" y="49"/>
                  </a:lnTo>
                  <a:lnTo>
                    <a:pt x="478" y="51"/>
                  </a:lnTo>
                  <a:lnTo>
                    <a:pt x="482" y="51"/>
                  </a:lnTo>
                  <a:lnTo>
                    <a:pt x="485" y="53"/>
                  </a:lnTo>
                  <a:lnTo>
                    <a:pt x="489" y="54"/>
                  </a:lnTo>
                  <a:lnTo>
                    <a:pt x="493" y="55"/>
                  </a:lnTo>
                  <a:lnTo>
                    <a:pt x="496" y="56"/>
                  </a:lnTo>
                  <a:lnTo>
                    <a:pt x="500" y="57"/>
                  </a:lnTo>
                  <a:lnTo>
                    <a:pt x="503" y="58"/>
                  </a:lnTo>
                  <a:lnTo>
                    <a:pt x="507" y="59"/>
                  </a:lnTo>
                  <a:lnTo>
                    <a:pt x="510" y="60"/>
                  </a:lnTo>
                  <a:lnTo>
                    <a:pt x="514" y="61"/>
                  </a:lnTo>
                  <a:lnTo>
                    <a:pt x="517" y="61"/>
                  </a:lnTo>
                  <a:lnTo>
                    <a:pt x="521" y="63"/>
                  </a:lnTo>
                  <a:lnTo>
                    <a:pt x="524" y="63"/>
                  </a:lnTo>
                  <a:lnTo>
                    <a:pt x="528" y="64"/>
                  </a:lnTo>
                  <a:lnTo>
                    <a:pt x="531" y="65"/>
                  </a:lnTo>
                  <a:lnTo>
                    <a:pt x="534" y="65"/>
                  </a:lnTo>
                  <a:lnTo>
                    <a:pt x="538" y="66"/>
                  </a:lnTo>
                  <a:lnTo>
                    <a:pt x="541" y="67"/>
                  </a:lnTo>
                  <a:lnTo>
                    <a:pt x="545" y="68"/>
                  </a:lnTo>
                  <a:lnTo>
                    <a:pt x="548" y="69"/>
                  </a:lnTo>
                  <a:lnTo>
                    <a:pt x="552" y="69"/>
                  </a:lnTo>
                  <a:lnTo>
                    <a:pt x="555" y="70"/>
                  </a:lnTo>
                  <a:lnTo>
                    <a:pt x="559" y="71"/>
                  </a:lnTo>
                  <a:lnTo>
                    <a:pt x="563" y="71"/>
                  </a:lnTo>
                  <a:lnTo>
                    <a:pt x="566" y="72"/>
                  </a:lnTo>
                  <a:lnTo>
                    <a:pt x="570" y="73"/>
                  </a:lnTo>
                  <a:lnTo>
                    <a:pt x="573" y="73"/>
                  </a:lnTo>
                  <a:lnTo>
                    <a:pt x="577" y="74"/>
                  </a:lnTo>
                  <a:lnTo>
                    <a:pt x="580" y="75"/>
                  </a:lnTo>
                  <a:lnTo>
                    <a:pt x="584" y="75"/>
                  </a:lnTo>
                  <a:lnTo>
                    <a:pt x="586" y="75"/>
                  </a:lnTo>
                  <a:lnTo>
                    <a:pt x="590" y="76"/>
                  </a:lnTo>
                  <a:lnTo>
                    <a:pt x="594" y="77"/>
                  </a:lnTo>
                  <a:lnTo>
                    <a:pt x="597" y="77"/>
                  </a:lnTo>
                  <a:lnTo>
                    <a:pt x="601" y="78"/>
                  </a:lnTo>
                  <a:lnTo>
                    <a:pt x="604" y="79"/>
                  </a:lnTo>
                  <a:lnTo>
                    <a:pt x="608" y="79"/>
                  </a:lnTo>
                  <a:lnTo>
                    <a:pt x="611" y="79"/>
                  </a:lnTo>
                  <a:lnTo>
                    <a:pt x="615" y="80"/>
                  </a:lnTo>
                  <a:lnTo>
                    <a:pt x="618" y="80"/>
                  </a:lnTo>
                  <a:lnTo>
                    <a:pt x="622" y="81"/>
                  </a:lnTo>
                  <a:lnTo>
                    <a:pt x="625" y="82"/>
                  </a:lnTo>
                  <a:lnTo>
                    <a:pt x="629" y="82"/>
                  </a:lnTo>
                  <a:lnTo>
                    <a:pt x="633" y="82"/>
                  </a:lnTo>
                  <a:lnTo>
                    <a:pt x="636" y="83"/>
                  </a:lnTo>
                  <a:lnTo>
                    <a:pt x="640" y="83"/>
                  </a:lnTo>
                  <a:lnTo>
                    <a:pt x="643" y="84"/>
                  </a:lnTo>
                  <a:lnTo>
                    <a:pt x="646" y="84"/>
                  </a:lnTo>
                  <a:lnTo>
                    <a:pt x="649" y="84"/>
                  </a:lnTo>
                  <a:lnTo>
                    <a:pt x="653" y="85"/>
                  </a:lnTo>
                  <a:lnTo>
                    <a:pt x="656" y="85"/>
                  </a:lnTo>
                  <a:lnTo>
                    <a:pt x="660" y="86"/>
                  </a:lnTo>
                  <a:lnTo>
                    <a:pt x="664" y="86"/>
                  </a:lnTo>
                  <a:lnTo>
                    <a:pt x="667" y="86"/>
                  </a:lnTo>
                  <a:lnTo>
                    <a:pt x="671" y="86"/>
                  </a:lnTo>
                  <a:lnTo>
                    <a:pt x="674" y="87"/>
                  </a:lnTo>
                  <a:lnTo>
                    <a:pt x="678" y="87"/>
                  </a:lnTo>
                  <a:lnTo>
                    <a:pt x="681" y="88"/>
                  </a:lnTo>
                  <a:lnTo>
                    <a:pt x="685" y="88"/>
                  </a:lnTo>
                  <a:lnTo>
                    <a:pt x="688" y="88"/>
                  </a:lnTo>
                  <a:lnTo>
                    <a:pt x="692" y="88"/>
                  </a:lnTo>
                  <a:lnTo>
                    <a:pt x="695" y="88"/>
                  </a:lnTo>
                  <a:lnTo>
                    <a:pt x="699" y="89"/>
                  </a:lnTo>
                  <a:lnTo>
                    <a:pt x="699" y="97"/>
                  </a:lnTo>
                  <a:lnTo>
                    <a:pt x="695" y="97"/>
                  </a:lnTo>
                  <a:lnTo>
                    <a:pt x="692" y="97"/>
                  </a:lnTo>
                  <a:lnTo>
                    <a:pt x="688" y="97"/>
                  </a:lnTo>
                  <a:lnTo>
                    <a:pt x="685" y="97"/>
                  </a:lnTo>
                  <a:lnTo>
                    <a:pt x="681" y="97"/>
                  </a:lnTo>
                  <a:lnTo>
                    <a:pt x="678" y="97"/>
                  </a:lnTo>
                  <a:lnTo>
                    <a:pt x="674" y="97"/>
                  </a:lnTo>
                  <a:lnTo>
                    <a:pt x="671" y="97"/>
                  </a:lnTo>
                  <a:lnTo>
                    <a:pt x="667" y="97"/>
                  </a:lnTo>
                  <a:lnTo>
                    <a:pt x="664" y="97"/>
                  </a:lnTo>
                  <a:lnTo>
                    <a:pt x="660" y="97"/>
                  </a:lnTo>
                  <a:lnTo>
                    <a:pt x="656" y="97"/>
                  </a:lnTo>
                  <a:lnTo>
                    <a:pt x="653" y="97"/>
                  </a:lnTo>
                  <a:lnTo>
                    <a:pt x="649" y="97"/>
                  </a:lnTo>
                  <a:lnTo>
                    <a:pt x="646" y="97"/>
                  </a:lnTo>
                  <a:lnTo>
                    <a:pt x="643" y="97"/>
                  </a:lnTo>
                  <a:lnTo>
                    <a:pt x="640" y="97"/>
                  </a:lnTo>
                  <a:lnTo>
                    <a:pt x="636" y="97"/>
                  </a:lnTo>
                  <a:lnTo>
                    <a:pt x="633" y="97"/>
                  </a:lnTo>
                  <a:lnTo>
                    <a:pt x="629" y="97"/>
                  </a:lnTo>
                  <a:lnTo>
                    <a:pt x="625" y="97"/>
                  </a:lnTo>
                  <a:lnTo>
                    <a:pt x="622" y="97"/>
                  </a:lnTo>
                  <a:lnTo>
                    <a:pt x="618" y="97"/>
                  </a:lnTo>
                  <a:lnTo>
                    <a:pt x="615" y="97"/>
                  </a:lnTo>
                  <a:lnTo>
                    <a:pt x="611" y="97"/>
                  </a:lnTo>
                  <a:lnTo>
                    <a:pt x="608" y="97"/>
                  </a:lnTo>
                  <a:lnTo>
                    <a:pt x="604" y="97"/>
                  </a:lnTo>
                  <a:lnTo>
                    <a:pt x="601" y="97"/>
                  </a:lnTo>
                  <a:lnTo>
                    <a:pt x="597" y="97"/>
                  </a:lnTo>
                  <a:lnTo>
                    <a:pt x="594" y="97"/>
                  </a:lnTo>
                  <a:lnTo>
                    <a:pt x="590" y="97"/>
                  </a:lnTo>
                  <a:lnTo>
                    <a:pt x="586" y="97"/>
                  </a:lnTo>
                  <a:lnTo>
                    <a:pt x="584" y="97"/>
                  </a:lnTo>
                  <a:lnTo>
                    <a:pt x="580" y="97"/>
                  </a:lnTo>
                  <a:lnTo>
                    <a:pt x="577" y="97"/>
                  </a:lnTo>
                  <a:lnTo>
                    <a:pt x="573" y="97"/>
                  </a:lnTo>
                  <a:lnTo>
                    <a:pt x="570" y="97"/>
                  </a:lnTo>
                  <a:lnTo>
                    <a:pt x="566" y="97"/>
                  </a:lnTo>
                  <a:lnTo>
                    <a:pt x="563" y="97"/>
                  </a:lnTo>
                  <a:lnTo>
                    <a:pt x="559" y="97"/>
                  </a:lnTo>
                  <a:lnTo>
                    <a:pt x="555" y="97"/>
                  </a:lnTo>
                  <a:lnTo>
                    <a:pt x="552" y="97"/>
                  </a:lnTo>
                  <a:lnTo>
                    <a:pt x="548" y="97"/>
                  </a:lnTo>
                  <a:lnTo>
                    <a:pt x="545" y="97"/>
                  </a:lnTo>
                  <a:lnTo>
                    <a:pt x="541" y="97"/>
                  </a:lnTo>
                  <a:lnTo>
                    <a:pt x="538" y="97"/>
                  </a:lnTo>
                  <a:lnTo>
                    <a:pt x="534" y="97"/>
                  </a:lnTo>
                  <a:lnTo>
                    <a:pt x="531" y="97"/>
                  </a:lnTo>
                  <a:lnTo>
                    <a:pt x="528" y="97"/>
                  </a:lnTo>
                  <a:lnTo>
                    <a:pt x="524" y="97"/>
                  </a:lnTo>
                  <a:lnTo>
                    <a:pt x="521" y="97"/>
                  </a:lnTo>
                  <a:lnTo>
                    <a:pt x="517" y="97"/>
                  </a:lnTo>
                  <a:lnTo>
                    <a:pt x="514" y="97"/>
                  </a:lnTo>
                  <a:lnTo>
                    <a:pt x="510" y="97"/>
                  </a:lnTo>
                  <a:lnTo>
                    <a:pt x="507" y="97"/>
                  </a:lnTo>
                  <a:lnTo>
                    <a:pt x="503" y="97"/>
                  </a:lnTo>
                  <a:lnTo>
                    <a:pt x="500" y="97"/>
                  </a:lnTo>
                  <a:lnTo>
                    <a:pt x="496" y="97"/>
                  </a:lnTo>
                  <a:lnTo>
                    <a:pt x="493" y="97"/>
                  </a:lnTo>
                  <a:lnTo>
                    <a:pt x="489" y="97"/>
                  </a:lnTo>
                  <a:lnTo>
                    <a:pt x="485" y="97"/>
                  </a:lnTo>
                  <a:lnTo>
                    <a:pt x="482" y="97"/>
                  </a:lnTo>
                  <a:lnTo>
                    <a:pt x="478" y="97"/>
                  </a:lnTo>
                  <a:lnTo>
                    <a:pt x="475" y="97"/>
                  </a:lnTo>
                  <a:lnTo>
                    <a:pt x="471" y="97"/>
                  </a:lnTo>
                  <a:lnTo>
                    <a:pt x="468" y="97"/>
                  </a:lnTo>
                  <a:lnTo>
                    <a:pt x="464" y="97"/>
                  </a:lnTo>
                  <a:lnTo>
                    <a:pt x="462" y="97"/>
                  </a:lnTo>
                  <a:lnTo>
                    <a:pt x="458" y="97"/>
                  </a:lnTo>
                  <a:lnTo>
                    <a:pt x="454" y="97"/>
                  </a:lnTo>
                  <a:lnTo>
                    <a:pt x="451" y="97"/>
                  </a:lnTo>
                  <a:lnTo>
                    <a:pt x="447" y="97"/>
                  </a:lnTo>
                  <a:lnTo>
                    <a:pt x="444" y="97"/>
                  </a:lnTo>
                  <a:lnTo>
                    <a:pt x="440" y="97"/>
                  </a:lnTo>
                  <a:lnTo>
                    <a:pt x="437" y="97"/>
                  </a:lnTo>
                  <a:lnTo>
                    <a:pt x="433" y="97"/>
                  </a:lnTo>
                  <a:lnTo>
                    <a:pt x="430" y="97"/>
                  </a:lnTo>
                  <a:lnTo>
                    <a:pt x="426" y="97"/>
                  </a:lnTo>
                  <a:lnTo>
                    <a:pt x="423" y="97"/>
                  </a:lnTo>
                  <a:lnTo>
                    <a:pt x="419" y="97"/>
                  </a:lnTo>
                  <a:lnTo>
                    <a:pt x="416" y="97"/>
                  </a:lnTo>
                  <a:lnTo>
                    <a:pt x="412" y="97"/>
                  </a:lnTo>
                  <a:lnTo>
                    <a:pt x="408" y="97"/>
                  </a:lnTo>
                  <a:lnTo>
                    <a:pt x="405" y="97"/>
                  </a:lnTo>
                  <a:lnTo>
                    <a:pt x="401" y="97"/>
                  </a:lnTo>
                  <a:lnTo>
                    <a:pt x="398" y="97"/>
                  </a:lnTo>
                  <a:lnTo>
                    <a:pt x="395" y="97"/>
                  </a:lnTo>
                  <a:lnTo>
                    <a:pt x="392" y="97"/>
                  </a:lnTo>
                  <a:lnTo>
                    <a:pt x="388" y="97"/>
                  </a:lnTo>
                  <a:lnTo>
                    <a:pt x="384" y="97"/>
                  </a:lnTo>
                  <a:lnTo>
                    <a:pt x="381" y="97"/>
                  </a:lnTo>
                  <a:lnTo>
                    <a:pt x="377" y="97"/>
                  </a:lnTo>
                  <a:lnTo>
                    <a:pt x="374" y="97"/>
                  </a:lnTo>
                  <a:lnTo>
                    <a:pt x="370" y="97"/>
                  </a:lnTo>
                  <a:lnTo>
                    <a:pt x="367" y="97"/>
                  </a:lnTo>
                  <a:lnTo>
                    <a:pt x="363" y="97"/>
                  </a:lnTo>
                  <a:lnTo>
                    <a:pt x="360" y="97"/>
                  </a:lnTo>
                  <a:lnTo>
                    <a:pt x="356" y="97"/>
                  </a:lnTo>
                  <a:lnTo>
                    <a:pt x="353" y="97"/>
                  </a:lnTo>
                  <a:lnTo>
                    <a:pt x="349" y="97"/>
                  </a:lnTo>
                  <a:lnTo>
                    <a:pt x="346" y="97"/>
                  </a:lnTo>
                  <a:lnTo>
                    <a:pt x="342" y="97"/>
                  </a:lnTo>
                  <a:lnTo>
                    <a:pt x="339" y="97"/>
                  </a:lnTo>
                  <a:lnTo>
                    <a:pt x="336" y="97"/>
                  </a:lnTo>
                  <a:lnTo>
                    <a:pt x="332" y="97"/>
                  </a:lnTo>
                  <a:lnTo>
                    <a:pt x="329" y="97"/>
                  </a:lnTo>
                  <a:lnTo>
                    <a:pt x="325" y="97"/>
                  </a:lnTo>
                  <a:lnTo>
                    <a:pt x="322" y="97"/>
                  </a:lnTo>
                  <a:lnTo>
                    <a:pt x="318" y="97"/>
                  </a:lnTo>
                  <a:lnTo>
                    <a:pt x="315" y="97"/>
                  </a:lnTo>
                  <a:lnTo>
                    <a:pt x="311" y="97"/>
                  </a:lnTo>
                  <a:lnTo>
                    <a:pt x="307" y="97"/>
                  </a:lnTo>
                  <a:lnTo>
                    <a:pt x="304" y="97"/>
                  </a:lnTo>
                  <a:lnTo>
                    <a:pt x="300" y="97"/>
                  </a:lnTo>
                  <a:lnTo>
                    <a:pt x="297" y="97"/>
                  </a:lnTo>
                  <a:lnTo>
                    <a:pt x="293" y="97"/>
                  </a:lnTo>
                  <a:lnTo>
                    <a:pt x="290" y="97"/>
                  </a:lnTo>
                  <a:lnTo>
                    <a:pt x="286" y="97"/>
                  </a:lnTo>
                  <a:lnTo>
                    <a:pt x="283" y="97"/>
                  </a:lnTo>
                  <a:lnTo>
                    <a:pt x="280" y="97"/>
                  </a:lnTo>
                  <a:lnTo>
                    <a:pt x="276" y="97"/>
                  </a:lnTo>
                  <a:lnTo>
                    <a:pt x="273" y="97"/>
                  </a:lnTo>
                  <a:lnTo>
                    <a:pt x="269" y="97"/>
                  </a:lnTo>
                  <a:lnTo>
                    <a:pt x="266" y="97"/>
                  </a:lnTo>
                  <a:lnTo>
                    <a:pt x="262" y="97"/>
                  </a:lnTo>
                  <a:lnTo>
                    <a:pt x="259" y="97"/>
                  </a:lnTo>
                  <a:lnTo>
                    <a:pt x="255" y="97"/>
                  </a:lnTo>
                  <a:lnTo>
                    <a:pt x="252" y="97"/>
                  </a:lnTo>
                  <a:lnTo>
                    <a:pt x="248" y="97"/>
                  </a:lnTo>
                  <a:lnTo>
                    <a:pt x="245" y="97"/>
                  </a:lnTo>
                  <a:lnTo>
                    <a:pt x="241" y="97"/>
                  </a:lnTo>
                  <a:lnTo>
                    <a:pt x="237" y="97"/>
                  </a:lnTo>
                  <a:lnTo>
                    <a:pt x="234" y="97"/>
                  </a:lnTo>
                  <a:lnTo>
                    <a:pt x="230" y="97"/>
                  </a:lnTo>
                  <a:lnTo>
                    <a:pt x="227" y="97"/>
                  </a:lnTo>
                  <a:lnTo>
                    <a:pt x="223" y="97"/>
                  </a:lnTo>
                  <a:lnTo>
                    <a:pt x="220" y="97"/>
                  </a:lnTo>
                  <a:lnTo>
                    <a:pt x="216" y="97"/>
                  </a:lnTo>
                  <a:lnTo>
                    <a:pt x="213" y="97"/>
                  </a:lnTo>
                  <a:lnTo>
                    <a:pt x="210" y="97"/>
                  </a:lnTo>
                  <a:lnTo>
                    <a:pt x="206" y="97"/>
                  </a:lnTo>
                  <a:lnTo>
                    <a:pt x="203" y="97"/>
                  </a:lnTo>
                  <a:lnTo>
                    <a:pt x="199" y="97"/>
                  </a:lnTo>
                  <a:lnTo>
                    <a:pt x="196" y="97"/>
                  </a:lnTo>
                  <a:lnTo>
                    <a:pt x="192" y="97"/>
                  </a:lnTo>
                  <a:lnTo>
                    <a:pt x="189" y="97"/>
                  </a:lnTo>
                  <a:lnTo>
                    <a:pt x="185" y="97"/>
                  </a:lnTo>
                  <a:lnTo>
                    <a:pt x="182" y="97"/>
                  </a:lnTo>
                  <a:lnTo>
                    <a:pt x="178" y="97"/>
                  </a:lnTo>
                  <a:lnTo>
                    <a:pt x="175" y="97"/>
                  </a:lnTo>
                  <a:lnTo>
                    <a:pt x="171" y="97"/>
                  </a:lnTo>
                  <a:lnTo>
                    <a:pt x="167" y="97"/>
                  </a:lnTo>
                  <a:lnTo>
                    <a:pt x="164" y="97"/>
                  </a:lnTo>
                  <a:lnTo>
                    <a:pt x="160" y="97"/>
                  </a:lnTo>
                  <a:lnTo>
                    <a:pt x="157" y="97"/>
                  </a:lnTo>
                  <a:lnTo>
                    <a:pt x="153" y="97"/>
                  </a:lnTo>
                  <a:lnTo>
                    <a:pt x="151" y="97"/>
                  </a:lnTo>
                  <a:lnTo>
                    <a:pt x="147" y="97"/>
                  </a:lnTo>
                  <a:lnTo>
                    <a:pt x="144" y="97"/>
                  </a:lnTo>
                  <a:lnTo>
                    <a:pt x="140" y="97"/>
                  </a:lnTo>
                  <a:lnTo>
                    <a:pt x="136" y="97"/>
                  </a:lnTo>
                  <a:lnTo>
                    <a:pt x="133" y="97"/>
                  </a:lnTo>
                  <a:lnTo>
                    <a:pt x="129" y="97"/>
                  </a:lnTo>
                  <a:lnTo>
                    <a:pt x="126" y="97"/>
                  </a:lnTo>
                  <a:lnTo>
                    <a:pt x="122" y="97"/>
                  </a:lnTo>
                  <a:lnTo>
                    <a:pt x="119" y="97"/>
                  </a:lnTo>
                  <a:lnTo>
                    <a:pt x="115" y="97"/>
                  </a:lnTo>
                  <a:lnTo>
                    <a:pt x="112" y="97"/>
                  </a:lnTo>
                  <a:lnTo>
                    <a:pt x="108" y="97"/>
                  </a:lnTo>
                  <a:lnTo>
                    <a:pt x="105" y="97"/>
                  </a:lnTo>
                  <a:lnTo>
                    <a:pt x="101" y="97"/>
                  </a:lnTo>
                  <a:lnTo>
                    <a:pt x="97" y="97"/>
                  </a:lnTo>
                  <a:lnTo>
                    <a:pt x="95" y="97"/>
                  </a:lnTo>
                  <a:lnTo>
                    <a:pt x="91" y="97"/>
                  </a:lnTo>
                  <a:lnTo>
                    <a:pt x="88" y="97"/>
                  </a:lnTo>
                  <a:lnTo>
                    <a:pt x="84" y="97"/>
                  </a:lnTo>
                  <a:lnTo>
                    <a:pt x="81" y="97"/>
                  </a:lnTo>
                  <a:lnTo>
                    <a:pt x="77" y="97"/>
                  </a:lnTo>
                  <a:lnTo>
                    <a:pt x="74" y="97"/>
                  </a:lnTo>
                  <a:lnTo>
                    <a:pt x="70" y="97"/>
                  </a:lnTo>
                  <a:lnTo>
                    <a:pt x="66" y="97"/>
                  </a:lnTo>
                  <a:lnTo>
                    <a:pt x="63" y="97"/>
                  </a:lnTo>
                  <a:lnTo>
                    <a:pt x="59" y="97"/>
                  </a:lnTo>
                  <a:lnTo>
                    <a:pt x="56" y="97"/>
                  </a:lnTo>
                  <a:lnTo>
                    <a:pt x="52" y="97"/>
                  </a:lnTo>
                  <a:lnTo>
                    <a:pt x="49" y="97"/>
                  </a:lnTo>
                  <a:lnTo>
                    <a:pt x="45" y="97"/>
                  </a:lnTo>
                  <a:lnTo>
                    <a:pt x="42" y="97"/>
                  </a:lnTo>
                  <a:lnTo>
                    <a:pt x="38" y="97"/>
                  </a:lnTo>
                  <a:lnTo>
                    <a:pt x="35" y="97"/>
                  </a:lnTo>
                  <a:lnTo>
                    <a:pt x="31" y="97"/>
                  </a:lnTo>
                  <a:lnTo>
                    <a:pt x="28" y="97"/>
                  </a:lnTo>
                  <a:lnTo>
                    <a:pt x="25" y="97"/>
                  </a:lnTo>
                  <a:lnTo>
                    <a:pt x="21" y="97"/>
                  </a:lnTo>
                  <a:lnTo>
                    <a:pt x="18" y="97"/>
                  </a:lnTo>
                  <a:lnTo>
                    <a:pt x="14" y="97"/>
                  </a:lnTo>
                  <a:lnTo>
                    <a:pt x="11" y="97"/>
                  </a:lnTo>
                  <a:lnTo>
                    <a:pt x="7" y="97"/>
                  </a:lnTo>
                  <a:lnTo>
                    <a:pt x="4" y="97"/>
                  </a:lnTo>
                  <a:lnTo>
                    <a:pt x="0" y="97"/>
                  </a:lnTo>
                </a:path>
              </a:pathLst>
            </a:custGeom>
            <a:solidFill>
              <a:srgbClr val="FF5008"/>
            </a:solidFill>
            <a:ln w="12700" cap="rnd">
              <a:noFill/>
              <a:round/>
              <a:headEnd/>
              <a:tailEnd/>
            </a:ln>
          </p:spPr>
          <p:txBody>
            <a:bodyPr/>
            <a:lstStyle/>
            <a:p>
              <a:endParaRPr lang="en-US"/>
            </a:p>
          </p:txBody>
        </p:sp>
        <p:sp>
          <p:nvSpPr>
            <p:cNvPr id="27669" name="Freeform 19"/>
            <p:cNvSpPr>
              <a:spLocks/>
            </p:cNvSpPr>
            <p:nvPr/>
          </p:nvSpPr>
          <p:spPr bwMode="auto">
            <a:xfrm>
              <a:off x="3450" y="2932"/>
              <a:ext cx="700" cy="489"/>
            </a:xfrm>
            <a:custGeom>
              <a:avLst/>
              <a:gdLst>
                <a:gd name="T0" fmla="*/ 21 w 700"/>
                <a:gd name="T1" fmla="*/ 29 h 489"/>
                <a:gd name="T2" fmla="*/ 45 w 700"/>
                <a:gd name="T3" fmla="*/ 63 h 489"/>
                <a:gd name="T4" fmla="*/ 70 w 700"/>
                <a:gd name="T5" fmla="*/ 96 h 489"/>
                <a:gd name="T6" fmla="*/ 95 w 700"/>
                <a:gd name="T7" fmla="*/ 129 h 489"/>
                <a:gd name="T8" fmla="*/ 119 w 700"/>
                <a:gd name="T9" fmla="*/ 160 h 489"/>
                <a:gd name="T10" fmla="*/ 144 w 700"/>
                <a:gd name="T11" fmla="*/ 190 h 489"/>
                <a:gd name="T12" fmla="*/ 167 w 700"/>
                <a:gd name="T13" fmla="*/ 219 h 489"/>
                <a:gd name="T14" fmla="*/ 192 w 700"/>
                <a:gd name="T15" fmla="*/ 246 h 489"/>
                <a:gd name="T16" fmla="*/ 216 w 700"/>
                <a:gd name="T17" fmla="*/ 271 h 489"/>
                <a:gd name="T18" fmla="*/ 241 w 700"/>
                <a:gd name="T19" fmla="*/ 295 h 489"/>
                <a:gd name="T20" fmla="*/ 266 w 700"/>
                <a:gd name="T21" fmla="*/ 317 h 489"/>
                <a:gd name="T22" fmla="*/ 290 w 700"/>
                <a:gd name="T23" fmla="*/ 337 h 489"/>
                <a:gd name="T24" fmla="*/ 315 w 700"/>
                <a:gd name="T25" fmla="*/ 356 h 489"/>
                <a:gd name="T26" fmla="*/ 339 w 700"/>
                <a:gd name="T27" fmla="*/ 372 h 489"/>
                <a:gd name="T28" fmla="*/ 363 w 700"/>
                <a:gd name="T29" fmla="*/ 488 h 489"/>
                <a:gd name="T30" fmla="*/ 388 w 700"/>
                <a:gd name="T31" fmla="*/ 488 h 489"/>
                <a:gd name="T32" fmla="*/ 412 w 700"/>
                <a:gd name="T33" fmla="*/ 488 h 489"/>
                <a:gd name="T34" fmla="*/ 437 w 700"/>
                <a:gd name="T35" fmla="*/ 488 h 489"/>
                <a:gd name="T36" fmla="*/ 462 w 700"/>
                <a:gd name="T37" fmla="*/ 488 h 489"/>
                <a:gd name="T38" fmla="*/ 485 w 700"/>
                <a:gd name="T39" fmla="*/ 488 h 489"/>
                <a:gd name="T40" fmla="*/ 510 w 700"/>
                <a:gd name="T41" fmla="*/ 488 h 489"/>
                <a:gd name="T42" fmla="*/ 534 w 700"/>
                <a:gd name="T43" fmla="*/ 488 h 489"/>
                <a:gd name="T44" fmla="*/ 559 w 700"/>
                <a:gd name="T45" fmla="*/ 488 h 489"/>
                <a:gd name="T46" fmla="*/ 584 w 700"/>
                <a:gd name="T47" fmla="*/ 488 h 489"/>
                <a:gd name="T48" fmla="*/ 608 w 700"/>
                <a:gd name="T49" fmla="*/ 488 h 489"/>
                <a:gd name="T50" fmla="*/ 633 w 700"/>
                <a:gd name="T51" fmla="*/ 488 h 489"/>
                <a:gd name="T52" fmla="*/ 656 w 700"/>
                <a:gd name="T53" fmla="*/ 488 h 489"/>
                <a:gd name="T54" fmla="*/ 681 w 700"/>
                <a:gd name="T55" fmla="*/ 488 h 489"/>
                <a:gd name="T56" fmla="*/ 692 w 700"/>
                <a:gd name="T57" fmla="*/ 488 h 489"/>
                <a:gd name="T58" fmla="*/ 667 w 700"/>
                <a:gd name="T59" fmla="*/ 488 h 489"/>
                <a:gd name="T60" fmla="*/ 643 w 700"/>
                <a:gd name="T61" fmla="*/ 488 h 489"/>
                <a:gd name="T62" fmla="*/ 618 w 700"/>
                <a:gd name="T63" fmla="*/ 488 h 489"/>
                <a:gd name="T64" fmla="*/ 594 w 700"/>
                <a:gd name="T65" fmla="*/ 488 h 489"/>
                <a:gd name="T66" fmla="*/ 570 w 700"/>
                <a:gd name="T67" fmla="*/ 488 h 489"/>
                <a:gd name="T68" fmla="*/ 545 w 700"/>
                <a:gd name="T69" fmla="*/ 488 h 489"/>
                <a:gd name="T70" fmla="*/ 521 w 700"/>
                <a:gd name="T71" fmla="*/ 488 h 489"/>
                <a:gd name="T72" fmla="*/ 496 w 700"/>
                <a:gd name="T73" fmla="*/ 488 h 489"/>
                <a:gd name="T74" fmla="*/ 471 w 700"/>
                <a:gd name="T75" fmla="*/ 488 h 489"/>
                <a:gd name="T76" fmla="*/ 447 w 700"/>
                <a:gd name="T77" fmla="*/ 488 h 489"/>
                <a:gd name="T78" fmla="*/ 423 w 700"/>
                <a:gd name="T79" fmla="*/ 488 h 489"/>
                <a:gd name="T80" fmla="*/ 398 w 700"/>
                <a:gd name="T81" fmla="*/ 488 h 489"/>
                <a:gd name="T82" fmla="*/ 374 w 700"/>
                <a:gd name="T83" fmla="*/ 488 h 489"/>
                <a:gd name="T84" fmla="*/ 349 w 700"/>
                <a:gd name="T85" fmla="*/ 488 h 489"/>
                <a:gd name="T86" fmla="*/ 325 w 700"/>
                <a:gd name="T87" fmla="*/ 488 h 489"/>
                <a:gd name="T88" fmla="*/ 300 w 700"/>
                <a:gd name="T89" fmla="*/ 488 h 489"/>
                <a:gd name="T90" fmla="*/ 276 w 700"/>
                <a:gd name="T91" fmla="*/ 488 h 489"/>
                <a:gd name="T92" fmla="*/ 252 w 700"/>
                <a:gd name="T93" fmla="*/ 488 h 489"/>
                <a:gd name="T94" fmla="*/ 227 w 700"/>
                <a:gd name="T95" fmla="*/ 488 h 489"/>
                <a:gd name="T96" fmla="*/ 203 w 700"/>
                <a:gd name="T97" fmla="*/ 488 h 489"/>
                <a:gd name="T98" fmla="*/ 178 w 700"/>
                <a:gd name="T99" fmla="*/ 488 h 489"/>
                <a:gd name="T100" fmla="*/ 153 w 700"/>
                <a:gd name="T101" fmla="*/ 488 h 489"/>
                <a:gd name="T102" fmla="*/ 129 w 700"/>
                <a:gd name="T103" fmla="*/ 488 h 489"/>
                <a:gd name="T104" fmla="*/ 105 w 700"/>
                <a:gd name="T105" fmla="*/ 488 h 489"/>
                <a:gd name="T106" fmla="*/ 81 w 700"/>
                <a:gd name="T107" fmla="*/ 488 h 489"/>
                <a:gd name="T108" fmla="*/ 56 w 700"/>
                <a:gd name="T109" fmla="*/ 488 h 489"/>
                <a:gd name="T110" fmla="*/ 31 w 700"/>
                <a:gd name="T111" fmla="*/ 488 h 489"/>
                <a:gd name="T112" fmla="*/ 7 w 700"/>
                <a:gd name="T113" fmla="*/ 488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89"/>
                <a:gd name="T173" fmla="*/ 700 w 700"/>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89">
                  <a:moveTo>
                    <a:pt x="0" y="0"/>
                  </a:moveTo>
                  <a:lnTo>
                    <a:pt x="4" y="5"/>
                  </a:lnTo>
                  <a:lnTo>
                    <a:pt x="7" y="10"/>
                  </a:lnTo>
                  <a:lnTo>
                    <a:pt x="11" y="15"/>
                  </a:lnTo>
                  <a:lnTo>
                    <a:pt x="14" y="20"/>
                  </a:lnTo>
                  <a:lnTo>
                    <a:pt x="18" y="24"/>
                  </a:lnTo>
                  <a:lnTo>
                    <a:pt x="21" y="29"/>
                  </a:lnTo>
                  <a:lnTo>
                    <a:pt x="25" y="34"/>
                  </a:lnTo>
                  <a:lnTo>
                    <a:pt x="28" y="39"/>
                  </a:lnTo>
                  <a:lnTo>
                    <a:pt x="31" y="44"/>
                  </a:lnTo>
                  <a:lnTo>
                    <a:pt x="35" y="49"/>
                  </a:lnTo>
                  <a:lnTo>
                    <a:pt x="38" y="54"/>
                  </a:lnTo>
                  <a:lnTo>
                    <a:pt x="42" y="59"/>
                  </a:lnTo>
                  <a:lnTo>
                    <a:pt x="45" y="63"/>
                  </a:lnTo>
                  <a:lnTo>
                    <a:pt x="49" y="68"/>
                  </a:lnTo>
                  <a:lnTo>
                    <a:pt x="52" y="73"/>
                  </a:lnTo>
                  <a:lnTo>
                    <a:pt x="56" y="77"/>
                  </a:lnTo>
                  <a:lnTo>
                    <a:pt x="59" y="82"/>
                  </a:lnTo>
                  <a:lnTo>
                    <a:pt x="63" y="87"/>
                  </a:lnTo>
                  <a:lnTo>
                    <a:pt x="66" y="91"/>
                  </a:lnTo>
                  <a:lnTo>
                    <a:pt x="70" y="96"/>
                  </a:lnTo>
                  <a:lnTo>
                    <a:pt x="74" y="101"/>
                  </a:lnTo>
                  <a:lnTo>
                    <a:pt x="77" y="106"/>
                  </a:lnTo>
                  <a:lnTo>
                    <a:pt x="81" y="110"/>
                  </a:lnTo>
                  <a:lnTo>
                    <a:pt x="84" y="115"/>
                  </a:lnTo>
                  <a:lnTo>
                    <a:pt x="88" y="119"/>
                  </a:lnTo>
                  <a:lnTo>
                    <a:pt x="91" y="124"/>
                  </a:lnTo>
                  <a:lnTo>
                    <a:pt x="95" y="129"/>
                  </a:lnTo>
                  <a:lnTo>
                    <a:pt x="97" y="133"/>
                  </a:lnTo>
                  <a:lnTo>
                    <a:pt x="101" y="138"/>
                  </a:lnTo>
                  <a:lnTo>
                    <a:pt x="105" y="142"/>
                  </a:lnTo>
                  <a:lnTo>
                    <a:pt x="108" y="147"/>
                  </a:lnTo>
                  <a:lnTo>
                    <a:pt x="112" y="151"/>
                  </a:lnTo>
                  <a:lnTo>
                    <a:pt x="115" y="156"/>
                  </a:lnTo>
                  <a:lnTo>
                    <a:pt x="119" y="160"/>
                  </a:lnTo>
                  <a:lnTo>
                    <a:pt x="122" y="165"/>
                  </a:lnTo>
                  <a:lnTo>
                    <a:pt x="126" y="169"/>
                  </a:lnTo>
                  <a:lnTo>
                    <a:pt x="129" y="174"/>
                  </a:lnTo>
                  <a:lnTo>
                    <a:pt x="133" y="178"/>
                  </a:lnTo>
                  <a:lnTo>
                    <a:pt x="136" y="182"/>
                  </a:lnTo>
                  <a:lnTo>
                    <a:pt x="140" y="186"/>
                  </a:lnTo>
                  <a:lnTo>
                    <a:pt x="144" y="190"/>
                  </a:lnTo>
                  <a:lnTo>
                    <a:pt x="147" y="195"/>
                  </a:lnTo>
                  <a:lnTo>
                    <a:pt x="151" y="199"/>
                  </a:lnTo>
                  <a:lnTo>
                    <a:pt x="153" y="203"/>
                  </a:lnTo>
                  <a:lnTo>
                    <a:pt x="157" y="207"/>
                  </a:lnTo>
                  <a:lnTo>
                    <a:pt x="160" y="211"/>
                  </a:lnTo>
                  <a:lnTo>
                    <a:pt x="164" y="215"/>
                  </a:lnTo>
                  <a:lnTo>
                    <a:pt x="167" y="219"/>
                  </a:lnTo>
                  <a:lnTo>
                    <a:pt x="171" y="223"/>
                  </a:lnTo>
                  <a:lnTo>
                    <a:pt x="175" y="227"/>
                  </a:lnTo>
                  <a:lnTo>
                    <a:pt x="178" y="231"/>
                  </a:lnTo>
                  <a:lnTo>
                    <a:pt x="182" y="235"/>
                  </a:lnTo>
                  <a:lnTo>
                    <a:pt x="185" y="238"/>
                  </a:lnTo>
                  <a:lnTo>
                    <a:pt x="189" y="242"/>
                  </a:lnTo>
                  <a:lnTo>
                    <a:pt x="192" y="246"/>
                  </a:lnTo>
                  <a:lnTo>
                    <a:pt x="196" y="250"/>
                  </a:lnTo>
                  <a:lnTo>
                    <a:pt x="199" y="253"/>
                  </a:lnTo>
                  <a:lnTo>
                    <a:pt x="203" y="257"/>
                  </a:lnTo>
                  <a:lnTo>
                    <a:pt x="206" y="261"/>
                  </a:lnTo>
                  <a:lnTo>
                    <a:pt x="210" y="264"/>
                  </a:lnTo>
                  <a:lnTo>
                    <a:pt x="213" y="268"/>
                  </a:lnTo>
                  <a:lnTo>
                    <a:pt x="216" y="271"/>
                  </a:lnTo>
                  <a:lnTo>
                    <a:pt x="220" y="275"/>
                  </a:lnTo>
                  <a:lnTo>
                    <a:pt x="223" y="279"/>
                  </a:lnTo>
                  <a:lnTo>
                    <a:pt x="227" y="282"/>
                  </a:lnTo>
                  <a:lnTo>
                    <a:pt x="230" y="285"/>
                  </a:lnTo>
                  <a:lnTo>
                    <a:pt x="234" y="289"/>
                  </a:lnTo>
                  <a:lnTo>
                    <a:pt x="237" y="292"/>
                  </a:lnTo>
                  <a:lnTo>
                    <a:pt x="241" y="295"/>
                  </a:lnTo>
                  <a:lnTo>
                    <a:pt x="245" y="298"/>
                  </a:lnTo>
                  <a:lnTo>
                    <a:pt x="248" y="302"/>
                  </a:lnTo>
                  <a:lnTo>
                    <a:pt x="252" y="305"/>
                  </a:lnTo>
                  <a:lnTo>
                    <a:pt x="255" y="308"/>
                  </a:lnTo>
                  <a:lnTo>
                    <a:pt x="259" y="311"/>
                  </a:lnTo>
                  <a:lnTo>
                    <a:pt x="262" y="314"/>
                  </a:lnTo>
                  <a:lnTo>
                    <a:pt x="266" y="317"/>
                  </a:lnTo>
                  <a:lnTo>
                    <a:pt x="269" y="320"/>
                  </a:lnTo>
                  <a:lnTo>
                    <a:pt x="273" y="323"/>
                  </a:lnTo>
                  <a:lnTo>
                    <a:pt x="276" y="326"/>
                  </a:lnTo>
                  <a:lnTo>
                    <a:pt x="280" y="329"/>
                  </a:lnTo>
                  <a:lnTo>
                    <a:pt x="283" y="332"/>
                  </a:lnTo>
                  <a:lnTo>
                    <a:pt x="286" y="335"/>
                  </a:lnTo>
                  <a:lnTo>
                    <a:pt x="290" y="337"/>
                  </a:lnTo>
                  <a:lnTo>
                    <a:pt x="293" y="340"/>
                  </a:lnTo>
                  <a:lnTo>
                    <a:pt x="297" y="343"/>
                  </a:lnTo>
                  <a:lnTo>
                    <a:pt x="300" y="345"/>
                  </a:lnTo>
                  <a:lnTo>
                    <a:pt x="304" y="348"/>
                  </a:lnTo>
                  <a:lnTo>
                    <a:pt x="307" y="351"/>
                  </a:lnTo>
                  <a:lnTo>
                    <a:pt x="311" y="353"/>
                  </a:lnTo>
                  <a:lnTo>
                    <a:pt x="315" y="356"/>
                  </a:lnTo>
                  <a:lnTo>
                    <a:pt x="318" y="358"/>
                  </a:lnTo>
                  <a:lnTo>
                    <a:pt x="322" y="361"/>
                  </a:lnTo>
                  <a:lnTo>
                    <a:pt x="325" y="363"/>
                  </a:lnTo>
                  <a:lnTo>
                    <a:pt x="329" y="366"/>
                  </a:lnTo>
                  <a:lnTo>
                    <a:pt x="332" y="368"/>
                  </a:lnTo>
                  <a:lnTo>
                    <a:pt x="336" y="370"/>
                  </a:lnTo>
                  <a:lnTo>
                    <a:pt x="339" y="372"/>
                  </a:lnTo>
                  <a:lnTo>
                    <a:pt x="342" y="375"/>
                  </a:lnTo>
                  <a:lnTo>
                    <a:pt x="346" y="377"/>
                  </a:lnTo>
                  <a:lnTo>
                    <a:pt x="349" y="379"/>
                  </a:lnTo>
                  <a:lnTo>
                    <a:pt x="353" y="381"/>
                  </a:lnTo>
                  <a:lnTo>
                    <a:pt x="356" y="383"/>
                  </a:lnTo>
                  <a:lnTo>
                    <a:pt x="360" y="386"/>
                  </a:lnTo>
                  <a:lnTo>
                    <a:pt x="363" y="488"/>
                  </a:lnTo>
                  <a:lnTo>
                    <a:pt x="367" y="488"/>
                  </a:lnTo>
                  <a:lnTo>
                    <a:pt x="370" y="488"/>
                  </a:lnTo>
                  <a:lnTo>
                    <a:pt x="374" y="488"/>
                  </a:lnTo>
                  <a:lnTo>
                    <a:pt x="377" y="488"/>
                  </a:lnTo>
                  <a:lnTo>
                    <a:pt x="381" y="488"/>
                  </a:lnTo>
                  <a:lnTo>
                    <a:pt x="384" y="488"/>
                  </a:lnTo>
                  <a:lnTo>
                    <a:pt x="388" y="488"/>
                  </a:lnTo>
                  <a:lnTo>
                    <a:pt x="392" y="488"/>
                  </a:lnTo>
                  <a:lnTo>
                    <a:pt x="395" y="488"/>
                  </a:lnTo>
                  <a:lnTo>
                    <a:pt x="398" y="488"/>
                  </a:lnTo>
                  <a:lnTo>
                    <a:pt x="401" y="488"/>
                  </a:lnTo>
                  <a:lnTo>
                    <a:pt x="405" y="488"/>
                  </a:lnTo>
                  <a:lnTo>
                    <a:pt x="408" y="488"/>
                  </a:lnTo>
                  <a:lnTo>
                    <a:pt x="412" y="488"/>
                  </a:lnTo>
                  <a:lnTo>
                    <a:pt x="416" y="488"/>
                  </a:lnTo>
                  <a:lnTo>
                    <a:pt x="419" y="488"/>
                  </a:lnTo>
                  <a:lnTo>
                    <a:pt x="423" y="488"/>
                  </a:lnTo>
                  <a:lnTo>
                    <a:pt x="426" y="488"/>
                  </a:lnTo>
                  <a:lnTo>
                    <a:pt x="430" y="488"/>
                  </a:lnTo>
                  <a:lnTo>
                    <a:pt x="433" y="488"/>
                  </a:lnTo>
                  <a:lnTo>
                    <a:pt x="437" y="488"/>
                  </a:lnTo>
                  <a:lnTo>
                    <a:pt x="440" y="488"/>
                  </a:lnTo>
                  <a:lnTo>
                    <a:pt x="444" y="488"/>
                  </a:lnTo>
                  <a:lnTo>
                    <a:pt x="447" y="488"/>
                  </a:lnTo>
                  <a:lnTo>
                    <a:pt x="451" y="488"/>
                  </a:lnTo>
                  <a:lnTo>
                    <a:pt x="454" y="488"/>
                  </a:lnTo>
                  <a:lnTo>
                    <a:pt x="458" y="488"/>
                  </a:lnTo>
                  <a:lnTo>
                    <a:pt x="462" y="488"/>
                  </a:lnTo>
                  <a:lnTo>
                    <a:pt x="464" y="488"/>
                  </a:lnTo>
                  <a:lnTo>
                    <a:pt x="468" y="488"/>
                  </a:lnTo>
                  <a:lnTo>
                    <a:pt x="471" y="488"/>
                  </a:lnTo>
                  <a:lnTo>
                    <a:pt x="475" y="488"/>
                  </a:lnTo>
                  <a:lnTo>
                    <a:pt x="478" y="488"/>
                  </a:lnTo>
                  <a:lnTo>
                    <a:pt x="482" y="488"/>
                  </a:lnTo>
                  <a:lnTo>
                    <a:pt x="485" y="488"/>
                  </a:lnTo>
                  <a:lnTo>
                    <a:pt x="489" y="488"/>
                  </a:lnTo>
                  <a:lnTo>
                    <a:pt x="493" y="488"/>
                  </a:lnTo>
                  <a:lnTo>
                    <a:pt x="496" y="488"/>
                  </a:lnTo>
                  <a:lnTo>
                    <a:pt x="500" y="488"/>
                  </a:lnTo>
                  <a:lnTo>
                    <a:pt x="503" y="488"/>
                  </a:lnTo>
                  <a:lnTo>
                    <a:pt x="507" y="488"/>
                  </a:lnTo>
                  <a:lnTo>
                    <a:pt x="510" y="488"/>
                  </a:lnTo>
                  <a:lnTo>
                    <a:pt x="514" y="488"/>
                  </a:lnTo>
                  <a:lnTo>
                    <a:pt x="517" y="488"/>
                  </a:lnTo>
                  <a:lnTo>
                    <a:pt x="521" y="488"/>
                  </a:lnTo>
                  <a:lnTo>
                    <a:pt x="524" y="488"/>
                  </a:lnTo>
                  <a:lnTo>
                    <a:pt x="528" y="488"/>
                  </a:lnTo>
                  <a:lnTo>
                    <a:pt x="531" y="488"/>
                  </a:lnTo>
                  <a:lnTo>
                    <a:pt x="534" y="488"/>
                  </a:lnTo>
                  <a:lnTo>
                    <a:pt x="538" y="488"/>
                  </a:lnTo>
                  <a:lnTo>
                    <a:pt x="541" y="488"/>
                  </a:lnTo>
                  <a:lnTo>
                    <a:pt x="545" y="488"/>
                  </a:lnTo>
                  <a:lnTo>
                    <a:pt x="548" y="488"/>
                  </a:lnTo>
                  <a:lnTo>
                    <a:pt x="552" y="488"/>
                  </a:lnTo>
                  <a:lnTo>
                    <a:pt x="555" y="488"/>
                  </a:lnTo>
                  <a:lnTo>
                    <a:pt x="559" y="488"/>
                  </a:lnTo>
                  <a:lnTo>
                    <a:pt x="563" y="488"/>
                  </a:lnTo>
                  <a:lnTo>
                    <a:pt x="566" y="488"/>
                  </a:lnTo>
                  <a:lnTo>
                    <a:pt x="570" y="488"/>
                  </a:lnTo>
                  <a:lnTo>
                    <a:pt x="573" y="488"/>
                  </a:lnTo>
                  <a:lnTo>
                    <a:pt x="577" y="488"/>
                  </a:lnTo>
                  <a:lnTo>
                    <a:pt x="580" y="488"/>
                  </a:lnTo>
                  <a:lnTo>
                    <a:pt x="584" y="488"/>
                  </a:lnTo>
                  <a:lnTo>
                    <a:pt x="586" y="488"/>
                  </a:lnTo>
                  <a:lnTo>
                    <a:pt x="590" y="488"/>
                  </a:lnTo>
                  <a:lnTo>
                    <a:pt x="594" y="488"/>
                  </a:lnTo>
                  <a:lnTo>
                    <a:pt x="597" y="488"/>
                  </a:lnTo>
                  <a:lnTo>
                    <a:pt x="601" y="488"/>
                  </a:lnTo>
                  <a:lnTo>
                    <a:pt x="604" y="488"/>
                  </a:lnTo>
                  <a:lnTo>
                    <a:pt x="608" y="488"/>
                  </a:lnTo>
                  <a:lnTo>
                    <a:pt x="611" y="488"/>
                  </a:lnTo>
                  <a:lnTo>
                    <a:pt x="615" y="488"/>
                  </a:lnTo>
                  <a:lnTo>
                    <a:pt x="618" y="488"/>
                  </a:lnTo>
                  <a:lnTo>
                    <a:pt x="622" y="488"/>
                  </a:lnTo>
                  <a:lnTo>
                    <a:pt x="625" y="488"/>
                  </a:lnTo>
                  <a:lnTo>
                    <a:pt x="629" y="488"/>
                  </a:lnTo>
                  <a:lnTo>
                    <a:pt x="633" y="488"/>
                  </a:lnTo>
                  <a:lnTo>
                    <a:pt x="636" y="488"/>
                  </a:lnTo>
                  <a:lnTo>
                    <a:pt x="640" y="488"/>
                  </a:lnTo>
                  <a:lnTo>
                    <a:pt x="643" y="488"/>
                  </a:lnTo>
                  <a:lnTo>
                    <a:pt x="646" y="488"/>
                  </a:lnTo>
                  <a:lnTo>
                    <a:pt x="649" y="488"/>
                  </a:lnTo>
                  <a:lnTo>
                    <a:pt x="653" y="488"/>
                  </a:lnTo>
                  <a:lnTo>
                    <a:pt x="656" y="488"/>
                  </a:lnTo>
                  <a:lnTo>
                    <a:pt x="660" y="488"/>
                  </a:lnTo>
                  <a:lnTo>
                    <a:pt x="664" y="488"/>
                  </a:lnTo>
                  <a:lnTo>
                    <a:pt x="667" y="488"/>
                  </a:lnTo>
                  <a:lnTo>
                    <a:pt x="671" y="488"/>
                  </a:lnTo>
                  <a:lnTo>
                    <a:pt x="674" y="488"/>
                  </a:lnTo>
                  <a:lnTo>
                    <a:pt x="678" y="488"/>
                  </a:lnTo>
                  <a:lnTo>
                    <a:pt x="681" y="488"/>
                  </a:lnTo>
                  <a:lnTo>
                    <a:pt x="685" y="488"/>
                  </a:lnTo>
                  <a:lnTo>
                    <a:pt x="688" y="488"/>
                  </a:lnTo>
                  <a:lnTo>
                    <a:pt x="692" y="488"/>
                  </a:lnTo>
                  <a:lnTo>
                    <a:pt x="695" y="488"/>
                  </a:lnTo>
                  <a:lnTo>
                    <a:pt x="699" y="488"/>
                  </a:lnTo>
                  <a:lnTo>
                    <a:pt x="695" y="488"/>
                  </a:lnTo>
                  <a:lnTo>
                    <a:pt x="692" y="488"/>
                  </a:lnTo>
                  <a:lnTo>
                    <a:pt x="688" y="488"/>
                  </a:lnTo>
                  <a:lnTo>
                    <a:pt x="685" y="488"/>
                  </a:lnTo>
                  <a:lnTo>
                    <a:pt x="681" y="488"/>
                  </a:lnTo>
                  <a:lnTo>
                    <a:pt x="678" y="488"/>
                  </a:lnTo>
                  <a:lnTo>
                    <a:pt x="674" y="488"/>
                  </a:lnTo>
                  <a:lnTo>
                    <a:pt x="671" y="488"/>
                  </a:lnTo>
                  <a:lnTo>
                    <a:pt x="667" y="488"/>
                  </a:lnTo>
                  <a:lnTo>
                    <a:pt x="664" y="488"/>
                  </a:lnTo>
                  <a:lnTo>
                    <a:pt x="660" y="488"/>
                  </a:lnTo>
                  <a:lnTo>
                    <a:pt x="656" y="488"/>
                  </a:lnTo>
                  <a:lnTo>
                    <a:pt x="653" y="488"/>
                  </a:lnTo>
                  <a:lnTo>
                    <a:pt x="649" y="488"/>
                  </a:lnTo>
                  <a:lnTo>
                    <a:pt x="646" y="488"/>
                  </a:lnTo>
                  <a:lnTo>
                    <a:pt x="643" y="488"/>
                  </a:lnTo>
                  <a:lnTo>
                    <a:pt x="640" y="488"/>
                  </a:lnTo>
                  <a:lnTo>
                    <a:pt x="636" y="488"/>
                  </a:lnTo>
                  <a:lnTo>
                    <a:pt x="633" y="488"/>
                  </a:lnTo>
                  <a:lnTo>
                    <a:pt x="629" y="488"/>
                  </a:lnTo>
                  <a:lnTo>
                    <a:pt x="625" y="488"/>
                  </a:lnTo>
                  <a:lnTo>
                    <a:pt x="622" y="488"/>
                  </a:lnTo>
                  <a:lnTo>
                    <a:pt x="618" y="488"/>
                  </a:lnTo>
                  <a:lnTo>
                    <a:pt x="615" y="488"/>
                  </a:lnTo>
                  <a:lnTo>
                    <a:pt x="611" y="488"/>
                  </a:lnTo>
                  <a:lnTo>
                    <a:pt x="608" y="488"/>
                  </a:lnTo>
                  <a:lnTo>
                    <a:pt x="604" y="488"/>
                  </a:lnTo>
                  <a:lnTo>
                    <a:pt x="601" y="488"/>
                  </a:lnTo>
                  <a:lnTo>
                    <a:pt x="597" y="488"/>
                  </a:lnTo>
                  <a:lnTo>
                    <a:pt x="594" y="488"/>
                  </a:lnTo>
                  <a:lnTo>
                    <a:pt x="590" y="488"/>
                  </a:lnTo>
                  <a:lnTo>
                    <a:pt x="586" y="488"/>
                  </a:lnTo>
                  <a:lnTo>
                    <a:pt x="584" y="488"/>
                  </a:lnTo>
                  <a:lnTo>
                    <a:pt x="580" y="488"/>
                  </a:lnTo>
                  <a:lnTo>
                    <a:pt x="577" y="488"/>
                  </a:lnTo>
                  <a:lnTo>
                    <a:pt x="573" y="488"/>
                  </a:lnTo>
                  <a:lnTo>
                    <a:pt x="570" y="488"/>
                  </a:lnTo>
                  <a:lnTo>
                    <a:pt x="566" y="488"/>
                  </a:lnTo>
                  <a:lnTo>
                    <a:pt x="563" y="488"/>
                  </a:lnTo>
                  <a:lnTo>
                    <a:pt x="559" y="488"/>
                  </a:lnTo>
                  <a:lnTo>
                    <a:pt x="555" y="488"/>
                  </a:lnTo>
                  <a:lnTo>
                    <a:pt x="552" y="488"/>
                  </a:lnTo>
                  <a:lnTo>
                    <a:pt x="548" y="488"/>
                  </a:lnTo>
                  <a:lnTo>
                    <a:pt x="545" y="488"/>
                  </a:lnTo>
                  <a:lnTo>
                    <a:pt x="541" y="488"/>
                  </a:lnTo>
                  <a:lnTo>
                    <a:pt x="538" y="488"/>
                  </a:lnTo>
                  <a:lnTo>
                    <a:pt x="534" y="488"/>
                  </a:lnTo>
                  <a:lnTo>
                    <a:pt x="531" y="488"/>
                  </a:lnTo>
                  <a:lnTo>
                    <a:pt x="528" y="488"/>
                  </a:lnTo>
                  <a:lnTo>
                    <a:pt x="524" y="488"/>
                  </a:lnTo>
                  <a:lnTo>
                    <a:pt x="521" y="488"/>
                  </a:lnTo>
                  <a:lnTo>
                    <a:pt x="517" y="488"/>
                  </a:lnTo>
                  <a:lnTo>
                    <a:pt x="514" y="488"/>
                  </a:lnTo>
                  <a:lnTo>
                    <a:pt x="510" y="488"/>
                  </a:lnTo>
                  <a:lnTo>
                    <a:pt x="507" y="488"/>
                  </a:lnTo>
                  <a:lnTo>
                    <a:pt x="503" y="488"/>
                  </a:lnTo>
                  <a:lnTo>
                    <a:pt x="500" y="488"/>
                  </a:lnTo>
                  <a:lnTo>
                    <a:pt x="496" y="488"/>
                  </a:lnTo>
                  <a:lnTo>
                    <a:pt x="493" y="488"/>
                  </a:lnTo>
                  <a:lnTo>
                    <a:pt x="489" y="488"/>
                  </a:lnTo>
                  <a:lnTo>
                    <a:pt x="485" y="488"/>
                  </a:lnTo>
                  <a:lnTo>
                    <a:pt x="482" y="488"/>
                  </a:lnTo>
                  <a:lnTo>
                    <a:pt x="478" y="488"/>
                  </a:lnTo>
                  <a:lnTo>
                    <a:pt x="475" y="488"/>
                  </a:lnTo>
                  <a:lnTo>
                    <a:pt x="471" y="488"/>
                  </a:lnTo>
                  <a:lnTo>
                    <a:pt x="468" y="488"/>
                  </a:lnTo>
                  <a:lnTo>
                    <a:pt x="464" y="488"/>
                  </a:lnTo>
                  <a:lnTo>
                    <a:pt x="462" y="488"/>
                  </a:lnTo>
                  <a:lnTo>
                    <a:pt x="458" y="488"/>
                  </a:lnTo>
                  <a:lnTo>
                    <a:pt x="454" y="488"/>
                  </a:lnTo>
                  <a:lnTo>
                    <a:pt x="451" y="488"/>
                  </a:lnTo>
                  <a:lnTo>
                    <a:pt x="447" y="488"/>
                  </a:lnTo>
                  <a:lnTo>
                    <a:pt x="444" y="488"/>
                  </a:lnTo>
                  <a:lnTo>
                    <a:pt x="440" y="488"/>
                  </a:lnTo>
                  <a:lnTo>
                    <a:pt x="437" y="488"/>
                  </a:lnTo>
                  <a:lnTo>
                    <a:pt x="433" y="488"/>
                  </a:lnTo>
                  <a:lnTo>
                    <a:pt x="430" y="488"/>
                  </a:lnTo>
                  <a:lnTo>
                    <a:pt x="426" y="488"/>
                  </a:lnTo>
                  <a:lnTo>
                    <a:pt x="423" y="488"/>
                  </a:lnTo>
                  <a:lnTo>
                    <a:pt x="419" y="488"/>
                  </a:lnTo>
                  <a:lnTo>
                    <a:pt x="416" y="488"/>
                  </a:lnTo>
                  <a:lnTo>
                    <a:pt x="412" y="488"/>
                  </a:lnTo>
                  <a:lnTo>
                    <a:pt x="408" y="488"/>
                  </a:lnTo>
                  <a:lnTo>
                    <a:pt x="405" y="488"/>
                  </a:lnTo>
                  <a:lnTo>
                    <a:pt x="401" y="488"/>
                  </a:lnTo>
                  <a:lnTo>
                    <a:pt x="398" y="488"/>
                  </a:lnTo>
                  <a:lnTo>
                    <a:pt x="395" y="488"/>
                  </a:lnTo>
                  <a:lnTo>
                    <a:pt x="392" y="488"/>
                  </a:lnTo>
                  <a:lnTo>
                    <a:pt x="388" y="488"/>
                  </a:lnTo>
                  <a:lnTo>
                    <a:pt x="384" y="488"/>
                  </a:lnTo>
                  <a:lnTo>
                    <a:pt x="381" y="488"/>
                  </a:lnTo>
                  <a:lnTo>
                    <a:pt x="377" y="488"/>
                  </a:lnTo>
                  <a:lnTo>
                    <a:pt x="374" y="488"/>
                  </a:lnTo>
                  <a:lnTo>
                    <a:pt x="370" y="488"/>
                  </a:lnTo>
                  <a:lnTo>
                    <a:pt x="367" y="488"/>
                  </a:lnTo>
                  <a:lnTo>
                    <a:pt x="363" y="488"/>
                  </a:lnTo>
                  <a:lnTo>
                    <a:pt x="360" y="488"/>
                  </a:lnTo>
                  <a:lnTo>
                    <a:pt x="356" y="488"/>
                  </a:lnTo>
                  <a:lnTo>
                    <a:pt x="353" y="488"/>
                  </a:lnTo>
                  <a:lnTo>
                    <a:pt x="349" y="488"/>
                  </a:lnTo>
                  <a:lnTo>
                    <a:pt x="346" y="488"/>
                  </a:lnTo>
                  <a:lnTo>
                    <a:pt x="342" y="488"/>
                  </a:lnTo>
                  <a:lnTo>
                    <a:pt x="339" y="488"/>
                  </a:lnTo>
                  <a:lnTo>
                    <a:pt x="336" y="488"/>
                  </a:lnTo>
                  <a:lnTo>
                    <a:pt x="332" y="488"/>
                  </a:lnTo>
                  <a:lnTo>
                    <a:pt x="329" y="488"/>
                  </a:lnTo>
                  <a:lnTo>
                    <a:pt x="325" y="488"/>
                  </a:lnTo>
                  <a:lnTo>
                    <a:pt x="322" y="488"/>
                  </a:lnTo>
                  <a:lnTo>
                    <a:pt x="318" y="488"/>
                  </a:lnTo>
                  <a:lnTo>
                    <a:pt x="315" y="488"/>
                  </a:lnTo>
                  <a:lnTo>
                    <a:pt x="311" y="488"/>
                  </a:lnTo>
                  <a:lnTo>
                    <a:pt x="307" y="488"/>
                  </a:lnTo>
                  <a:lnTo>
                    <a:pt x="304" y="488"/>
                  </a:lnTo>
                  <a:lnTo>
                    <a:pt x="300" y="488"/>
                  </a:lnTo>
                  <a:lnTo>
                    <a:pt x="297" y="488"/>
                  </a:lnTo>
                  <a:lnTo>
                    <a:pt x="293" y="488"/>
                  </a:lnTo>
                  <a:lnTo>
                    <a:pt x="290" y="488"/>
                  </a:lnTo>
                  <a:lnTo>
                    <a:pt x="286" y="488"/>
                  </a:lnTo>
                  <a:lnTo>
                    <a:pt x="283" y="488"/>
                  </a:lnTo>
                  <a:lnTo>
                    <a:pt x="280" y="488"/>
                  </a:lnTo>
                  <a:lnTo>
                    <a:pt x="276" y="488"/>
                  </a:lnTo>
                  <a:lnTo>
                    <a:pt x="273" y="488"/>
                  </a:lnTo>
                  <a:lnTo>
                    <a:pt x="269" y="488"/>
                  </a:lnTo>
                  <a:lnTo>
                    <a:pt x="266" y="488"/>
                  </a:lnTo>
                  <a:lnTo>
                    <a:pt x="262" y="488"/>
                  </a:lnTo>
                  <a:lnTo>
                    <a:pt x="259" y="488"/>
                  </a:lnTo>
                  <a:lnTo>
                    <a:pt x="255" y="488"/>
                  </a:lnTo>
                  <a:lnTo>
                    <a:pt x="252" y="488"/>
                  </a:lnTo>
                  <a:lnTo>
                    <a:pt x="248" y="488"/>
                  </a:lnTo>
                  <a:lnTo>
                    <a:pt x="245" y="488"/>
                  </a:lnTo>
                  <a:lnTo>
                    <a:pt x="241" y="488"/>
                  </a:lnTo>
                  <a:lnTo>
                    <a:pt x="237" y="488"/>
                  </a:lnTo>
                  <a:lnTo>
                    <a:pt x="234" y="488"/>
                  </a:lnTo>
                  <a:lnTo>
                    <a:pt x="230" y="488"/>
                  </a:lnTo>
                  <a:lnTo>
                    <a:pt x="227" y="488"/>
                  </a:lnTo>
                  <a:lnTo>
                    <a:pt x="223" y="488"/>
                  </a:lnTo>
                  <a:lnTo>
                    <a:pt x="220" y="488"/>
                  </a:lnTo>
                  <a:lnTo>
                    <a:pt x="216" y="488"/>
                  </a:lnTo>
                  <a:lnTo>
                    <a:pt x="213" y="488"/>
                  </a:lnTo>
                  <a:lnTo>
                    <a:pt x="210" y="488"/>
                  </a:lnTo>
                  <a:lnTo>
                    <a:pt x="206" y="488"/>
                  </a:lnTo>
                  <a:lnTo>
                    <a:pt x="203" y="488"/>
                  </a:lnTo>
                  <a:lnTo>
                    <a:pt x="199" y="488"/>
                  </a:lnTo>
                  <a:lnTo>
                    <a:pt x="196" y="488"/>
                  </a:lnTo>
                  <a:lnTo>
                    <a:pt x="192" y="488"/>
                  </a:lnTo>
                  <a:lnTo>
                    <a:pt x="189" y="488"/>
                  </a:lnTo>
                  <a:lnTo>
                    <a:pt x="185" y="488"/>
                  </a:lnTo>
                  <a:lnTo>
                    <a:pt x="182" y="488"/>
                  </a:lnTo>
                  <a:lnTo>
                    <a:pt x="178" y="488"/>
                  </a:lnTo>
                  <a:lnTo>
                    <a:pt x="175" y="488"/>
                  </a:lnTo>
                  <a:lnTo>
                    <a:pt x="171" y="488"/>
                  </a:lnTo>
                  <a:lnTo>
                    <a:pt x="167" y="488"/>
                  </a:lnTo>
                  <a:lnTo>
                    <a:pt x="164" y="488"/>
                  </a:lnTo>
                  <a:lnTo>
                    <a:pt x="160" y="488"/>
                  </a:lnTo>
                  <a:lnTo>
                    <a:pt x="157" y="488"/>
                  </a:lnTo>
                  <a:lnTo>
                    <a:pt x="153" y="488"/>
                  </a:lnTo>
                  <a:lnTo>
                    <a:pt x="151" y="488"/>
                  </a:lnTo>
                  <a:lnTo>
                    <a:pt x="147" y="488"/>
                  </a:lnTo>
                  <a:lnTo>
                    <a:pt x="144" y="488"/>
                  </a:lnTo>
                  <a:lnTo>
                    <a:pt x="140" y="488"/>
                  </a:lnTo>
                  <a:lnTo>
                    <a:pt x="136" y="488"/>
                  </a:lnTo>
                  <a:lnTo>
                    <a:pt x="133" y="488"/>
                  </a:lnTo>
                  <a:lnTo>
                    <a:pt x="129" y="488"/>
                  </a:lnTo>
                  <a:lnTo>
                    <a:pt x="126" y="488"/>
                  </a:lnTo>
                  <a:lnTo>
                    <a:pt x="122" y="488"/>
                  </a:lnTo>
                  <a:lnTo>
                    <a:pt x="119" y="488"/>
                  </a:lnTo>
                  <a:lnTo>
                    <a:pt x="115" y="488"/>
                  </a:lnTo>
                  <a:lnTo>
                    <a:pt x="112" y="488"/>
                  </a:lnTo>
                  <a:lnTo>
                    <a:pt x="108" y="488"/>
                  </a:lnTo>
                  <a:lnTo>
                    <a:pt x="105" y="488"/>
                  </a:lnTo>
                  <a:lnTo>
                    <a:pt x="101" y="488"/>
                  </a:lnTo>
                  <a:lnTo>
                    <a:pt x="97" y="488"/>
                  </a:lnTo>
                  <a:lnTo>
                    <a:pt x="95" y="488"/>
                  </a:lnTo>
                  <a:lnTo>
                    <a:pt x="91" y="488"/>
                  </a:lnTo>
                  <a:lnTo>
                    <a:pt x="88" y="488"/>
                  </a:lnTo>
                  <a:lnTo>
                    <a:pt x="84" y="488"/>
                  </a:lnTo>
                  <a:lnTo>
                    <a:pt x="81" y="488"/>
                  </a:lnTo>
                  <a:lnTo>
                    <a:pt x="77" y="488"/>
                  </a:lnTo>
                  <a:lnTo>
                    <a:pt x="74" y="488"/>
                  </a:lnTo>
                  <a:lnTo>
                    <a:pt x="70" y="488"/>
                  </a:lnTo>
                  <a:lnTo>
                    <a:pt x="66" y="488"/>
                  </a:lnTo>
                  <a:lnTo>
                    <a:pt x="63" y="488"/>
                  </a:lnTo>
                  <a:lnTo>
                    <a:pt x="59" y="488"/>
                  </a:lnTo>
                  <a:lnTo>
                    <a:pt x="56" y="488"/>
                  </a:lnTo>
                  <a:lnTo>
                    <a:pt x="52" y="488"/>
                  </a:lnTo>
                  <a:lnTo>
                    <a:pt x="49" y="488"/>
                  </a:lnTo>
                  <a:lnTo>
                    <a:pt x="45" y="488"/>
                  </a:lnTo>
                  <a:lnTo>
                    <a:pt x="42" y="488"/>
                  </a:lnTo>
                  <a:lnTo>
                    <a:pt x="38" y="488"/>
                  </a:lnTo>
                  <a:lnTo>
                    <a:pt x="35" y="488"/>
                  </a:lnTo>
                  <a:lnTo>
                    <a:pt x="31" y="488"/>
                  </a:lnTo>
                  <a:lnTo>
                    <a:pt x="28" y="488"/>
                  </a:lnTo>
                  <a:lnTo>
                    <a:pt x="25" y="488"/>
                  </a:lnTo>
                  <a:lnTo>
                    <a:pt x="21" y="488"/>
                  </a:lnTo>
                  <a:lnTo>
                    <a:pt x="18" y="488"/>
                  </a:lnTo>
                  <a:lnTo>
                    <a:pt x="14" y="488"/>
                  </a:lnTo>
                  <a:lnTo>
                    <a:pt x="11" y="488"/>
                  </a:lnTo>
                  <a:lnTo>
                    <a:pt x="7" y="488"/>
                  </a:lnTo>
                  <a:lnTo>
                    <a:pt x="4" y="488"/>
                  </a:lnTo>
                  <a:lnTo>
                    <a:pt x="0" y="488"/>
                  </a:lnTo>
                  <a:lnTo>
                    <a:pt x="0" y="0"/>
                  </a:lnTo>
                </a:path>
              </a:pathLst>
            </a:custGeom>
            <a:solidFill>
              <a:srgbClr val="FF5008"/>
            </a:solidFill>
            <a:ln w="12700" cap="rnd">
              <a:noFill/>
              <a:round/>
              <a:headEnd/>
              <a:tailEnd/>
            </a:ln>
          </p:spPr>
          <p:txBody>
            <a:bodyPr/>
            <a:lstStyle/>
            <a:p>
              <a:endParaRPr lang="en-US"/>
            </a:p>
          </p:txBody>
        </p:sp>
        <p:sp>
          <p:nvSpPr>
            <p:cNvPr id="27670" name="Line 20"/>
            <p:cNvSpPr>
              <a:spLocks noChangeShapeType="1"/>
            </p:cNvSpPr>
            <p:nvPr/>
          </p:nvSpPr>
          <p:spPr bwMode="auto">
            <a:xfrm>
              <a:off x="3069" y="2612"/>
              <a:ext cx="0" cy="794"/>
            </a:xfrm>
            <a:prstGeom prst="line">
              <a:avLst/>
            </a:prstGeom>
            <a:noFill/>
            <a:ln w="25400">
              <a:solidFill>
                <a:schemeClr val="bg2"/>
              </a:solidFill>
              <a:round/>
              <a:headEnd/>
              <a:tailEnd/>
            </a:ln>
          </p:spPr>
          <p:txBody>
            <a:bodyPr wrap="none" anchor="ctr"/>
            <a:lstStyle/>
            <a:p>
              <a:endParaRPr lang="en-US"/>
            </a:p>
          </p:txBody>
        </p:sp>
        <p:sp>
          <p:nvSpPr>
            <p:cNvPr id="27671" name="Freeform 21"/>
            <p:cNvSpPr>
              <a:spLocks/>
            </p:cNvSpPr>
            <p:nvPr/>
          </p:nvSpPr>
          <p:spPr bwMode="auto">
            <a:xfrm>
              <a:off x="2046" y="3414"/>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sp>
          <p:nvSpPr>
            <p:cNvPr id="27672" name="Freeform 22"/>
            <p:cNvSpPr>
              <a:spLocks/>
            </p:cNvSpPr>
            <p:nvPr/>
          </p:nvSpPr>
          <p:spPr bwMode="auto">
            <a:xfrm>
              <a:off x="2041" y="3188"/>
              <a:ext cx="1064" cy="231"/>
            </a:xfrm>
            <a:custGeom>
              <a:avLst/>
              <a:gdLst>
                <a:gd name="T0" fmla="*/ 1031 w 1064"/>
                <a:gd name="T1" fmla="*/ 230 h 231"/>
                <a:gd name="T2" fmla="*/ 994 w 1064"/>
                <a:gd name="T3" fmla="*/ 230 h 231"/>
                <a:gd name="T4" fmla="*/ 957 w 1064"/>
                <a:gd name="T5" fmla="*/ 230 h 231"/>
                <a:gd name="T6" fmla="*/ 919 w 1064"/>
                <a:gd name="T7" fmla="*/ 230 h 231"/>
                <a:gd name="T8" fmla="*/ 882 w 1064"/>
                <a:gd name="T9" fmla="*/ 230 h 231"/>
                <a:gd name="T10" fmla="*/ 845 w 1064"/>
                <a:gd name="T11" fmla="*/ 230 h 231"/>
                <a:gd name="T12" fmla="*/ 808 w 1064"/>
                <a:gd name="T13" fmla="*/ 230 h 231"/>
                <a:gd name="T14" fmla="*/ 771 w 1064"/>
                <a:gd name="T15" fmla="*/ 230 h 231"/>
                <a:gd name="T16" fmla="*/ 734 w 1064"/>
                <a:gd name="T17" fmla="*/ 230 h 231"/>
                <a:gd name="T18" fmla="*/ 697 w 1064"/>
                <a:gd name="T19" fmla="*/ 230 h 231"/>
                <a:gd name="T20" fmla="*/ 659 w 1064"/>
                <a:gd name="T21" fmla="*/ 230 h 231"/>
                <a:gd name="T22" fmla="*/ 622 w 1064"/>
                <a:gd name="T23" fmla="*/ 230 h 231"/>
                <a:gd name="T24" fmla="*/ 585 w 1064"/>
                <a:gd name="T25" fmla="*/ 230 h 231"/>
                <a:gd name="T26" fmla="*/ 547 w 1064"/>
                <a:gd name="T27" fmla="*/ 230 h 231"/>
                <a:gd name="T28" fmla="*/ 511 w 1064"/>
                <a:gd name="T29" fmla="*/ 0 h 231"/>
                <a:gd name="T30" fmla="*/ 473 w 1064"/>
                <a:gd name="T31" fmla="*/ 32 h 231"/>
                <a:gd name="T32" fmla="*/ 437 w 1064"/>
                <a:gd name="T33" fmla="*/ 59 h 231"/>
                <a:gd name="T34" fmla="*/ 399 w 1064"/>
                <a:gd name="T35" fmla="*/ 85 h 231"/>
                <a:gd name="T36" fmla="*/ 361 w 1064"/>
                <a:gd name="T37" fmla="*/ 105 h 231"/>
                <a:gd name="T38" fmla="*/ 325 w 1064"/>
                <a:gd name="T39" fmla="*/ 125 h 231"/>
                <a:gd name="T40" fmla="*/ 287 w 1064"/>
                <a:gd name="T41" fmla="*/ 142 h 231"/>
                <a:gd name="T42" fmla="*/ 251 w 1064"/>
                <a:gd name="T43" fmla="*/ 155 h 231"/>
                <a:gd name="T44" fmla="*/ 213 w 1064"/>
                <a:gd name="T45" fmla="*/ 168 h 231"/>
                <a:gd name="T46" fmla="*/ 175 w 1064"/>
                <a:gd name="T47" fmla="*/ 177 h 231"/>
                <a:gd name="T48" fmla="*/ 139 w 1064"/>
                <a:gd name="T49" fmla="*/ 187 h 231"/>
                <a:gd name="T50" fmla="*/ 101 w 1064"/>
                <a:gd name="T51" fmla="*/ 195 h 231"/>
                <a:gd name="T52" fmla="*/ 65 w 1064"/>
                <a:gd name="T53" fmla="*/ 201 h 231"/>
                <a:gd name="T54" fmla="*/ 27 w 1064"/>
                <a:gd name="T55" fmla="*/ 208 h 231"/>
                <a:gd name="T56" fmla="*/ 5 w 1064"/>
                <a:gd name="T57" fmla="*/ 230 h 231"/>
                <a:gd name="T58" fmla="*/ 43 w 1064"/>
                <a:gd name="T59" fmla="*/ 230 h 231"/>
                <a:gd name="T60" fmla="*/ 81 w 1064"/>
                <a:gd name="T61" fmla="*/ 230 h 231"/>
                <a:gd name="T62" fmla="*/ 117 w 1064"/>
                <a:gd name="T63" fmla="*/ 230 h 231"/>
                <a:gd name="T64" fmla="*/ 155 w 1064"/>
                <a:gd name="T65" fmla="*/ 230 h 231"/>
                <a:gd name="T66" fmla="*/ 191 w 1064"/>
                <a:gd name="T67" fmla="*/ 230 h 231"/>
                <a:gd name="T68" fmla="*/ 229 w 1064"/>
                <a:gd name="T69" fmla="*/ 230 h 231"/>
                <a:gd name="T70" fmla="*/ 265 w 1064"/>
                <a:gd name="T71" fmla="*/ 230 h 231"/>
                <a:gd name="T72" fmla="*/ 303 w 1064"/>
                <a:gd name="T73" fmla="*/ 230 h 231"/>
                <a:gd name="T74" fmla="*/ 341 w 1064"/>
                <a:gd name="T75" fmla="*/ 230 h 231"/>
                <a:gd name="T76" fmla="*/ 377 w 1064"/>
                <a:gd name="T77" fmla="*/ 230 h 231"/>
                <a:gd name="T78" fmla="*/ 415 w 1064"/>
                <a:gd name="T79" fmla="*/ 230 h 231"/>
                <a:gd name="T80" fmla="*/ 453 w 1064"/>
                <a:gd name="T81" fmla="*/ 230 h 231"/>
                <a:gd name="T82" fmla="*/ 489 w 1064"/>
                <a:gd name="T83" fmla="*/ 230 h 231"/>
                <a:gd name="T84" fmla="*/ 527 w 1064"/>
                <a:gd name="T85" fmla="*/ 230 h 231"/>
                <a:gd name="T86" fmla="*/ 563 w 1064"/>
                <a:gd name="T87" fmla="*/ 230 h 231"/>
                <a:gd name="T88" fmla="*/ 601 w 1064"/>
                <a:gd name="T89" fmla="*/ 230 h 231"/>
                <a:gd name="T90" fmla="*/ 637 w 1064"/>
                <a:gd name="T91" fmla="*/ 230 h 231"/>
                <a:gd name="T92" fmla="*/ 675 w 1064"/>
                <a:gd name="T93" fmla="*/ 230 h 231"/>
                <a:gd name="T94" fmla="*/ 713 w 1064"/>
                <a:gd name="T95" fmla="*/ 230 h 231"/>
                <a:gd name="T96" fmla="*/ 749 w 1064"/>
                <a:gd name="T97" fmla="*/ 230 h 231"/>
                <a:gd name="T98" fmla="*/ 787 w 1064"/>
                <a:gd name="T99" fmla="*/ 230 h 231"/>
                <a:gd name="T100" fmla="*/ 825 w 1064"/>
                <a:gd name="T101" fmla="*/ 230 h 231"/>
                <a:gd name="T102" fmla="*/ 861 w 1064"/>
                <a:gd name="T103" fmla="*/ 230 h 231"/>
                <a:gd name="T104" fmla="*/ 899 w 1064"/>
                <a:gd name="T105" fmla="*/ 230 h 231"/>
                <a:gd name="T106" fmla="*/ 935 w 1064"/>
                <a:gd name="T107" fmla="*/ 230 h 231"/>
                <a:gd name="T108" fmla="*/ 973 w 1064"/>
                <a:gd name="T109" fmla="*/ 230 h 231"/>
                <a:gd name="T110" fmla="*/ 1010 w 1064"/>
                <a:gd name="T111" fmla="*/ 230 h 231"/>
                <a:gd name="T112" fmla="*/ 1047 w 1064"/>
                <a:gd name="T113" fmla="*/ 230 h 2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64"/>
                <a:gd name="T172" fmla="*/ 0 h 231"/>
                <a:gd name="T173" fmla="*/ 1064 w 1064"/>
                <a:gd name="T174" fmla="*/ 231 h 23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64" h="231">
                  <a:moveTo>
                    <a:pt x="1063" y="230"/>
                  </a:moveTo>
                  <a:lnTo>
                    <a:pt x="1058" y="230"/>
                  </a:lnTo>
                  <a:lnTo>
                    <a:pt x="1052" y="230"/>
                  </a:lnTo>
                  <a:lnTo>
                    <a:pt x="1047" y="230"/>
                  </a:lnTo>
                  <a:lnTo>
                    <a:pt x="1041" y="230"/>
                  </a:lnTo>
                  <a:lnTo>
                    <a:pt x="1036" y="230"/>
                  </a:lnTo>
                  <a:lnTo>
                    <a:pt x="1031" y="230"/>
                  </a:lnTo>
                  <a:lnTo>
                    <a:pt x="1025" y="230"/>
                  </a:lnTo>
                  <a:lnTo>
                    <a:pt x="1020" y="230"/>
                  </a:lnTo>
                  <a:lnTo>
                    <a:pt x="1016" y="230"/>
                  </a:lnTo>
                  <a:lnTo>
                    <a:pt x="1010" y="230"/>
                  </a:lnTo>
                  <a:lnTo>
                    <a:pt x="1005" y="230"/>
                  </a:lnTo>
                  <a:lnTo>
                    <a:pt x="1000" y="230"/>
                  </a:lnTo>
                  <a:lnTo>
                    <a:pt x="994" y="230"/>
                  </a:lnTo>
                  <a:lnTo>
                    <a:pt x="989" y="230"/>
                  </a:lnTo>
                  <a:lnTo>
                    <a:pt x="984" y="230"/>
                  </a:lnTo>
                  <a:lnTo>
                    <a:pt x="978" y="230"/>
                  </a:lnTo>
                  <a:lnTo>
                    <a:pt x="973" y="230"/>
                  </a:lnTo>
                  <a:lnTo>
                    <a:pt x="967" y="230"/>
                  </a:lnTo>
                  <a:lnTo>
                    <a:pt x="962" y="230"/>
                  </a:lnTo>
                  <a:lnTo>
                    <a:pt x="957" y="230"/>
                  </a:lnTo>
                  <a:lnTo>
                    <a:pt x="951" y="230"/>
                  </a:lnTo>
                  <a:lnTo>
                    <a:pt x="946" y="230"/>
                  </a:lnTo>
                  <a:lnTo>
                    <a:pt x="940" y="230"/>
                  </a:lnTo>
                  <a:lnTo>
                    <a:pt x="935" y="230"/>
                  </a:lnTo>
                  <a:lnTo>
                    <a:pt x="930" y="230"/>
                  </a:lnTo>
                  <a:lnTo>
                    <a:pt x="924" y="230"/>
                  </a:lnTo>
                  <a:lnTo>
                    <a:pt x="919" y="230"/>
                  </a:lnTo>
                  <a:lnTo>
                    <a:pt x="915" y="230"/>
                  </a:lnTo>
                  <a:lnTo>
                    <a:pt x="909" y="230"/>
                  </a:lnTo>
                  <a:lnTo>
                    <a:pt x="904" y="230"/>
                  </a:lnTo>
                  <a:lnTo>
                    <a:pt x="899" y="230"/>
                  </a:lnTo>
                  <a:lnTo>
                    <a:pt x="893" y="230"/>
                  </a:lnTo>
                  <a:lnTo>
                    <a:pt x="888" y="230"/>
                  </a:lnTo>
                  <a:lnTo>
                    <a:pt x="882" y="230"/>
                  </a:lnTo>
                  <a:lnTo>
                    <a:pt x="877" y="230"/>
                  </a:lnTo>
                  <a:lnTo>
                    <a:pt x="872" y="230"/>
                  </a:lnTo>
                  <a:lnTo>
                    <a:pt x="866" y="230"/>
                  </a:lnTo>
                  <a:lnTo>
                    <a:pt x="861" y="230"/>
                  </a:lnTo>
                  <a:lnTo>
                    <a:pt x="856" y="230"/>
                  </a:lnTo>
                  <a:lnTo>
                    <a:pt x="850" y="230"/>
                  </a:lnTo>
                  <a:lnTo>
                    <a:pt x="845" y="230"/>
                  </a:lnTo>
                  <a:lnTo>
                    <a:pt x="839" y="230"/>
                  </a:lnTo>
                  <a:lnTo>
                    <a:pt x="834" y="230"/>
                  </a:lnTo>
                  <a:lnTo>
                    <a:pt x="830" y="230"/>
                  </a:lnTo>
                  <a:lnTo>
                    <a:pt x="825" y="230"/>
                  </a:lnTo>
                  <a:lnTo>
                    <a:pt x="819" y="230"/>
                  </a:lnTo>
                  <a:lnTo>
                    <a:pt x="814" y="230"/>
                  </a:lnTo>
                  <a:lnTo>
                    <a:pt x="808" y="230"/>
                  </a:lnTo>
                  <a:lnTo>
                    <a:pt x="803" y="230"/>
                  </a:lnTo>
                  <a:lnTo>
                    <a:pt x="798" y="230"/>
                  </a:lnTo>
                  <a:lnTo>
                    <a:pt x="792" y="230"/>
                  </a:lnTo>
                  <a:lnTo>
                    <a:pt x="787" y="230"/>
                  </a:lnTo>
                  <a:lnTo>
                    <a:pt x="781" y="230"/>
                  </a:lnTo>
                  <a:lnTo>
                    <a:pt x="776" y="230"/>
                  </a:lnTo>
                  <a:lnTo>
                    <a:pt x="771" y="230"/>
                  </a:lnTo>
                  <a:lnTo>
                    <a:pt x="765" y="230"/>
                  </a:lnTo>
                  <a:lnTo>
                    <a:pt x="760" y="230"/>
                  </a:lnTo>
                  <a:lnTo>
                    <a:pt x="754" y="230"/>
                  </a:lnTo>
                  <a:lnTo>
                    <a:pt x="749" y="230"/>
                  </a:lnTo>
                  <a:lnTo>
                    <a:pt x="744" y="230"/>
                  </a:lnTo>
                  <a:lnTo>
                    <a:pt x="740" y="230"/>
                  </a:lnTo>
                  <a:lnTo>
                    <a:pt x="734" y="230"/>
                  </a:lnTo>
                  <a:lnTo>
                    <a:pt x="729" y="230"/>
                  </a:lnTo>
                  <a:lnTo>
                    <a:pt x="723" y="230"/>
                  </a:lnTo>
                  <a:lnTo>
                    <a:pt x="718" y="230"/>
                  </a:lnTo>
                  <a:lnTo>
                    <a:pt x="713" y="230"/>
                  </a:lnTo>
                  <a:lnTo>
                    <a:pt x="707" y="230"/>
                  </a:lnTo>
                  <a:lnTo>
                    <a:pt x="702" y="230"/>
                  </a:lnTo>
                  <a:lnTo>
                    <a:pt x="697" y="230"/>
                  </a:lnTo>
                  <a:lnTo>
                    <a:pt x="691" y="230"/>
                  </a:lnTo>
                  <a:lnTo>
                    <a:pt x="686" y="230"/>
                  </a:lnTo>
                  <a:lnTo>
                    <a:pt x="680" y="230"/>
                  </a:lnTo>
                  <a:lnTo>
                    <a:pt x="675" y="230"/>
                  </a:lnTo>
                  <a:lnTo>
                    <a:pt x="670" y="230"/>
                  </a:lnTo>
                  <a:lnTo>
                    <a:pt x="664" y="230"/>
                  </a:lnTo>
                  <a:lnTo>
                    <a:pt x="659" y="230"/>
                  </a:lnTo>
                  <a:lnTo>
                    <a:pt x="653" y="230"/>
                  </a:lnTo>
                  <a:lnTo>
                    <a:pt x="648" y="230"/>
                  </a:lnTo>
                  <a:lnTo>
                    <a:pt x="643" y="230"/>
                  </a:lnTo>
                  <a:lnTo>
                    <a:pt x="637" y="230"/>
                  </a:lnTo>
                  <a:lnTo>
                    <a:pt x="632" y="230"/>
                  </a:lnTo>
                  <a:lnTo>
                    <a:pt x="628" y="230"/>
                  </a:lnTo>
                  <a:lnTo>
                    <a:pt x="622" y="230"/>
                  </a:lnTo>
                  <a:lnTo>
                    <a:pt x="617" y="230"/>
                  </a:lnTo>
                  <a:lnTo>
                    <a:pt x="612" y="230"/>
                  </a:lnTo>
                  <a:lnTo>
                    <a:pt x="606" y="230"/>
                  </a:lnTo>
                  <a:lnTo>
                    <a:pt x="601" y="230"/>
                  </a:lnTo>
                  <a:lnTo>
                    <a:pt x="595" y="230"/>
                  </a:lnTo>
                  <a:lnTo>
                    <a:pt x="590" y="230"/>
                  </a:lnTo>
                  <a:lnTo>
                    <a:pt x="585" y="230"/>
                  </a:lnTo>
                  <a:lnTo>
                    <a:pt x="579" y="230"/>
                  </a:lnTo>
                  <a:lnTo>
                    <a:pt x="574" y="230"/>
                  </a:lnTo>
                  <a:lnTo>
                    <a:pt x="569" y="230"/>
                  </a:lnTo>
                  <a:lnTo>
                    <a:pt x="563" y="230"/>
                  </a:lnTo>
                  <a:lnTo>
                    <a:pt x="558" y="230"/>
                  </a:lnTo>
                  <a:lnTo>
                    <a:pt x="552" y="230"/>
                  </a:lnTo>
                  <a:lnTo>
                    <a:pt x="547" y="230"/>
                  </a:lnTo>
                  <a:lnTo>
                    <a:pt x="543" y="230"/>
                  </a:lnTo>
                  <a:lnTo>
                    <a:pt x="538" y="230"/>
                  </a:lnTo>
                  <a:lnTo>
                    <a:pt x="532" y="230"/>
                  </a:lnTo>
                  <a:lnTo>
                    <a:pt x="527" y="230"/>
                  </a:lnTo>
                  <a:lnTo>
                    <a:pt x="521" y="230"/>
                  </a:lnTo>
                  <a:lnTo>
                    <a:pt x="516" y="230"/>
                  </a:lnTo>
                  <a:lnTo>
                    <a:pt x="511" y="0"/>
                  </a:lnTo>
                  <a:lnTo>
                    <a:pt x="505" y="5"/>
                  </a:lnTo>
                  <a:lnTo>
                    <a:pt x="500" y="10"/>
                  </a:lnTo>
                  <a:lnTo>
                    <a:pt x="494" y="14"/>
                  </a:lnTo>
                  <a:lnTo>
                    <a:pt x="489" y="19"/>
                  </a:lnTo>
                  <a:lnTo>
                    <a:pt x="484" y="22"/>
                  </a:lnTo>
                  <a:lnTo>
                    <a:pt x="478" y="27"/>
                  </a:lnTo>
                  <a:lnTo>
                    <a:pt x="473" y="32"/>
                  </a:lnTo>
                  <a:lnTo>
                    <a:pt x="468" y="35"/>
                  </a:lnTo>
                  <a:lnTo>
                    <a:pt x="462" y="40"/>
                  </a:lnTo>
                  <a:lnTo>
                    <a:pt x="458" y="43"/>
                  </a:lnTo>
                  <a:lnTo>
                    <a:pt x="453" y="48"/>
                  </a:lnTo>
                  <a:lnTo>
                    <a:pt x="447" y="51"/>
                  </a:lnTo>
                  <a:lnTo>
                    <a:pt x="442" y="54"/>
                  </a:lnTo>
                  <a:lnTo>
                    <a:pt x="437" y="59"/>
                  </a:lnTo>
                  <a:lnTo>
                    <a:pt x="431" y="62"/>
                  </a:lnTo>
                  <a:lnTo>
                    <a:pt x="426" y="67"/>
                  </a:lnTo>
                  <a:lnTo>
                    <a:pt x="420" y="70"/>
                  </a:lnTo>
                  <a:lnTo>
                    <a:pt x="415" y="73"/>
                  </a:lnTo>
                  <a:lnTo>
                    <a:pt x="410" y="77"/>
                  </a:lnTo>
                  <a:lnTo>
                    <a:pt x="404" y="80"/>
                  </a:lnTo>
                  <a:lnTo>
                    <a:pt x="399" y="85"/>
                  </a:lnTo>
                  <a:lnTo>
                    <a:pt x="393" y="86"/>
                  </a:lnTo>
                  <a:lnTo>
                    <a:pt x="388" y="89"/>
                  </a:lnTo>
                  <a:lnTo>
                    <a:pt x="383" y="94"/>
                  </a:lnTo>
                  <a:lnTo>
                    <a:pt x="377" y="96"/>
                  </a:lnTo>
                  <a:lnTo>
                    <a:pt x="372" y="99"/>
                  </a:lnTo>
                  <a:lnTo>
                    <a:pt x="366" y="102"/>
                  </a:lnTo>
                  <a:lnTo>
                    <a:pt x="361" y="105"/>
                  </a:lnTo>
                  <a:lnTo>
                    <a:pt x="357" y="109"/>
                  </a:lnTo>
                  <a:lnTo>
                    <a:pt x="352" y="112"/>
                  </a:lnTo>
                  <a:lnTo>
                    <a:pt x="346" y="113"/>
                  </a:lnTo>
                  <a:lnTo>
                    <a:pt x="341" y="117"/>
                  </a:lnTo>
                  <a:lnTo>
                    <a:pt x="335" y="120"/>
                  </a:lnTo>
                  <a:lnTo>
                    <a:pt x="330" y="121"/>
                  </a:lnTo>
                  <a:lnTo>
                    <a:pt x="325" y="125"/>
                  </a:lnTo>
                  <a:lnTo>
                    <a:pt x="319" y="128"/>
                  </a:lnTo>
                  <a:lnTo>
                    <a:pt x="314" y="129"/>
                  </a:lnTo>
                  <a:lnTo>
                    <a:pt x="309" y="133"/>
                  </a:lnTo>
                  <a:lnTo>
                    <a:pt x="303" y="134"/>
                  </a:lnTo>
                  <a:lnTo>
                    <a:pt x="298" y="137"/>
                  </a:lnTo>
                  <a:lnTo>
                    <a:pt x="292" y="139"/>
                  </a:lnTo>
                  <a:lnTo>
                    <a:pt x="287" y="142"/>
                  </a:lnTo>
                  <a:lnTo>
                    <a:pt x="282" y="144"/>
                  </a:lnTo>
                  <a:lnTo>
                    <a:pt x="276" y="145"/>
                  </a:lnTo>
                  <a:lnTo>
                    <a:pt x="271" y="149"/>
                  </a:lnTo>
                  <a:lnTo>
                    <a:pt x="265" y="149"/>
                  </a:lnTo>
                  <a:lnTo>
                    <a:pt x="260" y="152"/>
                  </a:lnTo>
                  <a:lnTo>
                    <a:pt x="256" y="153"/>
                  </a:lnTo>
                  <a:lnTo>
                    <a:pt x="251" y="155"/>
                  </a:lnTo>
                  <a:lnTo>
                    <a:pt x="245" y="157"/>
                  </a:lnTo>
                  <a:lnTo>
                    <a:pt x="240" y="160"/>
                  </a:lnTo>
                  <a:lnTo>
                    <a:pt x="234" y="161"/>
                  </a:lnTo>
                  <a:lnTo>
                    <a:pt x="229" y="163"/>
                  </a:lnTo>
                  <a:lnTo>
                    <a:pt x="224" y="165"/>
                  </a:lnTo>
                  <a:lnTo>
                    <a:pt x="218" y="166"/>
                  </a:lnTo>
                  <a:lnTo>
                    <a:pt x="213" y="168"/>
                  </a:lnTo>
                  <a:lnTo>
                    <a:pt x="207" y="169"/>
                  </a:lnTo>
                  <a:lnTo>
                    <a:pt x="202" y="171"/>
                  </a:lnTo>
                  <a:lnTo>
                    <a:pt x="197" y="173"/>
                  </a:lnTo>
                  <a:lnTo>
                    <a:pt x="191" y="174"/>
                  </a:lnTo>
                  <a:lnTo>
                    <a:pt x="186" y="176"/>
                  </a:lnTo>
                  <a:lnTo>
                    <a:pt x="181" y="177"/>
                  </a:lnTo>
                  <a:lnTo>
                    <a:pt x="175" y="177"/>
                  </a:lnTo>
                  <a:lnTo>
                    <a:pt x="171" y="179"/>
                  </a:lnTo>
                  <a:lnTo>
                    <a:pt x="166" y="180"/>
                  </a:lnTo>
                  <a:lnTo>
                    <a:pt x="160" y="182"/>
                  </a:lnTo>
                  <a:lnTo>
                    <a:pt x="155" y="184"/>
                  </a:lnTo>
                  <a:lnTo>
                    <a:pt x="150" y="185"/>
                  </a:lnTo>
                  <a:lnTo>
                    <a:pt x="144" y="187"/>
                  </a:lnTo>
                  <a:lnTo>
                    <a:pt x="139" y="187"/>
                  </a:lnTo>
                  <a:lnTo>
                    <a:pt x="133" y="188"/>
                  </a:lnTo>
                  <a:lnTo>
                    <a:pt x="128" y="190"/>
                  </a:lnTo>
                  <a:lnTo>
                    <a:pt x="123" y="190"/>
                  </a:lnTo>
                  <a:lnTo>
                    <a:pt x="117" y="192"/>
                  </a:lnTo>
                  <a:lnTo>
                    <a:pt x="112" y="193"/>
                  </a:lnTo>
                  <a:lnTo>
                    <a:pt x="106" y="193"/>
                  </a:lnTo>
                  <a:lnTo>
                    <a:pt x="101" y="195"/>
                  </a:lnTo>
                  <a:lnTo>
                    <a:pt x="96" y="196"/>
                  </a:lnTo>
                  <a:lnTo>
                    <a:pt x="90" y="196"/>
                  </a:lnTo>
                  <a:lnTo>
                    <a:pt x="85" y="198"/>
                  </a:lnTo>
                  <a:lnTo>
                    <a:pt x="81" y="198"/>
                  </a:lnTo>
                  <a:lnTo>
                    <a:pt x="75" y="200"/>
                  </a:lnTo>
                  <a:lnTo>
                    <a:pt x="70" y="201"/>
                  </a:lnTo>
                  <a:lnTo>
                    <a:pt x="65" y="201"/>
                  </a:lnTo>
                  <a:lnTo>
                    <a:pt x="59" y="203"/>
                  </a:lnTo>
                  <a:lnTo>
                    <a:pt x="54" y="203"/>
                  </a:lnTo>
                  <a:lnTo>
                    <a:pt x="49" y="204"/>
                  </a:lnTo>
                  <a:lnTo>
                    <a:pt x="43" y="204"/>
                  </a:lnTo>
                  <a:lnTo>
                    <a:pt x="38" y="206"/>
                  </a:lnTo>
                  <a:lnTo>
                    <a:pt x="32" y="206"/>
                  </a:lnTo>
                  <a:lnTo>
                    <a:pt x="27" y="208"/>
                  </a:lnTo>
                  <a:lnTo>
                    <a:pt x="22" y="208"/>
                  </a:lnTo>
                  <a:lnTo>
                    <a:pt x="16" y="208"/>
                  </a:lnTo>
                  <a:lnTo>
                    <a:pt x="11" y="209"/>
                  </a:lnTo>
                  <a:lnTo>
                    <a:pt x="5" y="209"/>
                  </a:lnTo>
                  <a:lnTo>
                    <a:pt x="0" y="211"/>
                  </a:lnTo>
                  <a:lnTo>
                    <a:pt x="0" y="230"/>
                  </a:lnTo>
                  <a:lnTo>
                    <a:pt x="5" y="230"/>
                  </a:lnTo>
                  <a:lnTo>
                    <a:pt x="11" y="230"/>
                  </a:lnTo>
                  <a:lnTo>
                    <a:pt x="16" y="230"/>
                  </a:lnTo>
                  <a:lnTo>
                    <a:pt x="22" y="230"/>
                  </a:lnTo>
                  <a:lnTo>
                    <a:pt x="27" y="230"/>
                  </a:lnTo>
                  <a:lnTo>
                    <a:pt x="32" y="230"/>
                  </a:lnTo>
                  <a:lnTo>
                    <a:pt x="38" y="230"/>
                  </a:lnTo>
                  <a:lnTo>
                    <a:pt x="43" y="230"/>
                  </a:lnTo>
                  <a:lnTo>
                    <a:pt x="49" y="230"/>
                  </a:lnTo>
                  <a:lnTo>
                    <a:pt x="54" y="230"/>
                  </a:lnTo>
                  <a:lnTo>
                    <a:pt x="59" y="230"/>
                  </a:lnTo>
                  <a:lnTo>
                    <a:pt x="65" y="230"/>
                  </a:lnTo>
                  <a:lnTo>
                    <a:pt x="70" y="230"/>
                  </a:lnTo>
                  <a:lnTo>
                    <a:pt x="75" y="230"/>
                  </a:lnTo>
                  <a:lnTo>
                    <a:pt x="81" y="230"/>
                  </a:lnTo>
                  <a:lnTo>
                    <a:pt x="85" y="230"/>
                  </a:lnTo>
                  <a:lnTo>
                    <a:pt x="90" y="230"/>
                  </a:lnTo>
                  <a:lnTo>
                    <a:pt x="96" y="230"/>
                  </a:lnTo>
                  <a:lnTo>
                    <a:pt x="101" y="230"/>
                  </a:lnTo>
                  <a:lnTo>
                    <a:pt x="106" y="230"/>
                  </a:lnTo>
                  <a:lnTo>
                    <a:pt x="112" y="230"/>
                  </a:lnTo>
                  <a:lnTo>
                    <a:pt x="117" y="230"/>
                  </a:lnTo>
                  <a:lnTo>
                    <a:pt x="123" y="230"/>
                  </a:lnTo>
                  <a:lnTo>
                    <a:pt x="128" y="230"/>
                  </a:lnTo>
                  <a:lnTo>
                    <a:pt x="133" y="230"/>
                  </a:lnTo>
                  <a:lnTo>
                    <a:pt x="139" y="230"/>
                  </a:lnTo>
                  <a:lnTo>
                    <a:pt x="144" y="230"/>
                  </a:lnTo>
                  <a:lnTo>
                    <a:pt x="150" y="230"/>
                  </a:lnTo>
                  <a:lnTo>
                    <a:pt x="155" y="230"/>
                  </a:lnTo>
                  <a:lnTo>
                    <a:pt x="160" y="230"/>
                  </a:lnTo>
                  <a:lnTo>
                    <a:pt x="166" y="230"/>
                  </a:lnTo>
                  <a:lnTo>
                    <a:pt x="171" y="230"/>
                  </a:lnTo>
                  <a:lnTo>
                    <a:pt x="175" y="230"/>
                  </a:lnTo>
                  <a:lnTo>
                    <a:pt x="181" y="230"/>
                  </a:lnTo>
                  <a:lnTo>
                    <a:pt x="186" y="230"/>
                  </a:lnTo>
                  <a:lnTo>
                    <a:pt x="191" y="230"/>
                  </a:lnTo>
                  <a:lnTo>
                    <a:pt x="197" y="230"/>
                  </a:lnTo>
                  <a:lnTo>
                    <a:pt x="202" y="230"/>
                  </a:lnTo>
                  <a:lnTo>
                    <a:pt x="207" y="230"/>
                  </a:lnTo>
                  <a:lnTo>
                    <a:pt x="213" y="230"/>
                  </a:lnTo>
                  <a:lnTo>
                    <a:pt x="218" y="230"/>
                  </a:lnTo>
                  <a:lnTo>
                    <a:pt x="224" y="230"/>
                  </a:lnTo>
                  <a:lnTo>
                    <a:pt x="229" y="230"/>
                  </a:lnTo>
                  <a:lnTo>
                    <a:pt x="234" y="230"/>
                  </a:lnTo>
                  <a:lnTo>
                    <a:pt x="240" y="230"/>
                  </a:lnTo>
                  <a:lnTo>
                    <a:pt x="245" y="230"/>
                  </a:lnTo>
                  <a:lnTo>
                    <a:pt x="251" y="230"/>
                  </a:lnTo>
                  <a:lnTo>
                    <a:pt x="256" y="230"/>
                  </a:lnTo>
                  <a:lnTo>
                    <a:pt x="260" y="230"/>
                  </a:lnTo>
                  <a:lnTo>
                    <a:pt x="265" y="230"/>
                  </a:lnTo>
                  <a:lnTo>
                    <a:pt x="271" y="230"/>
                  </a:lnTo>
                  <a:lnTo>
                    <a:pt x="276" y="230"/>
                  </a:lnTo>
                  <a:lnTo>
                    <a:pt x="282" y="230"/>
                  </a:lnTo>
                  <a:lnTo>
                    <a:pt x="287" y="230"/>
                  </a:lnTo>
                  <a:lnTo>
                    <a:pt x="292" y="230"/>
                  </a:lnTo>
                  <a:lnTo>
                    <a:pt x="298" y="230"/>
                  </a:lnTo>
                  <a:lnTo>
                    <a:pt x="303" y="230"/>
                  </a:lnTo>
                  <a:lnTo>
                    <a:pt x="309" y="230"/>
                  </a:lnTo>
                  <a:lnTo>
                    <a:pt x="314" y="230"/>
                  </a:lnTo>
                  <a:lnTo>
                    <a:pt x="319" y="230"/>
                  </a:lnTo>
                  <a:lnTo>
                    <a:pt x="325" y="230"/>
                  </a:lnTo>
                  <a:lnTo>
                    <a:pt x="330" y="230"/>
                  </a:lnTo>
                  <a:lnTo>
                    <a:pt x="335" y="230"/>
                  </a:lnTo>
                  <a:lnTo>
                    <a:pt x="341" y="230"/>
                  </a:lnTo>
                  <a:lnTo>
                    <a:pt x="346" y="230"/>
                  </a:lnTo>
                  <a:lnTo>
                    <a:pt x="352" y="230"/>
                  </a:lnTo>
                  <a:lnTo>
                    <a:pt x="357" y="230"/>
                  </a:lnTo>
                  <a:lnTo>
                    <a:pt x="361" y="230"/>
                  </a:lnTo>
                  <a:lnTo>
                    <a:pt x="366" y="230"/>
                  </a:lnTo>
                  <a:lnTo>
                    <a:pt x="372" y="230"/>
                  </a:lnTo>
                  <a:lnTo>
                    <a:pt x="377" y="230"/>
                  </a:lnTo>
                  <a:lnTo>
                    <a:pt x="383" y="230"/>
                  </a:lnTo>
                  <a:lnTo>
                    <a:pt x="388" y="230"/>
                  </a:lnTo>
                  <a:lnTo>
                    <a:pt x="393" y="230"/>
                  </a:lnTo>
                  <a:lnTo>
                    <a:pt x="399" y="230"/>
                  </a:lnTo>
                  <a:lnTo>
                    <a:pt x="404" y="230"/>
                  </a:lnTo>
                  <a:lnTo>
                    <a:pt x="410" y="230"/>
                  </a:lnTo>
                  <a:lnTo>
                    <a:pt x="415" y="230"/>
                  </a:lnTo>
                  <a:lnTo>
                    <a:pt x="420" y="230"/>
                  </a:lnTo>
                  <a:lnTo>
                    <a:pt x="426" y="230"/>
                  </a:lnTo>
                  <a:lnTo>
                    <a:pt x="431" y="230"/>
                  </a:lnTo>
                  <a:lnTo>
                    <a:pt x="437" y="230"/>
                  </a:lnTo>
                  <a:lnTo>
                    <a:pt x="442" y="230"/>
                  </a:lnTo>
                  <a:lnTo>
                    <a:pt x="447" y="230"/>
                  </a:lnTo>
                  <a:lnTo>
                    <a:pt x="453" y="230"/>
                  </a:lnTo>
                  <a:lnTo>
                    <a:pt x="458" y="230"/>
                  </a:lnTo>
                  <a:lnTo>
                    <a:pt x="462" y="230"/>
                  </a:lnTo>
                  <a:lnTo>
                    <a:pt x="468" y="230"/>
                  </a:lnTo>
                  <a:lnTo>
                    <a:pt x="473" y="230"/>
                  </a:lnTo>
                  <a:lnTo>
                    <a:pt x="478" y="230"/>
                  </a:lnTo>
                  <a:lnTo>
                    <a:pt x="484" y="230"/>
                  </a:lnTo>
                  <a:lnTo>
                    <a:pt x="489" y="230"/>
                  </a:lnTo>
                  <a:lnTo>
                    <a:pt x="494" y="230"/>
                  </a:lnTo>
                  <a:lnTo>
                    <a:pt x="500" y="230"/>
                  </a:lnTo>
                  <a:lnTo>
                    <a:pt x="505" y="230"/>
                  </a:lnTo>
                  <a:lnTo>
                    <a:pt x="511" y="230"/>
                  </a:lnTo>
                  <a:lnTo>
                    <a:pt x="516" y="230"/>
                  </a:lnTo>
                  <a:lnTo>
                    <a:pt x="521" y="230"/>
                  </a:lnTo>
                  <a:lnTo>
                    <a:pt x="527" y="230"/>
                  </a:lnTo>
                  <a:lnTo>
                    <a:pt x="532" y="230"/>
                  </a:lnTo>
                  <a:lnTo>
                    <a:pt x="538" y="230"/>
                  </a:lnTo>
                  <a:lnTo>
                    <a:pt x="543" y="230"/>
                  </a:lnTo>
                  <a:lnTo>
                    <a:pt x="547" y="230"/>
                  </a:lnTo>
                  <a:lnTo>
                    <a:pt x="552" y="230"/>
                  </a:lnTo>
                  <a:lnTo>
                    <a:pt x="558" y="230"/>
                  </a:lnTo>
                  <a:lnTo>
                    <a:pt x="563" y="230"/>
                  </a:lnTo>
                  <a:lnTo>
                    <a:pt x="569" y="230"/>
                  </a:lnTo>
                  <a:lnTo>
                    <a:pt x="574" y="230"/>
                  </a:lnTo>
                  <a:lnTo>
                    <a:pt x="579" y="230"/>
                  </a:lnTo>
                  <a:lnTo>
                    <a:pt x="585" y="230"/>
                  </a:lnTo>
                  <a:lnTo>
                    <a:pt x="590" y="230"/>
                  </a:lnTo>
                  <a:lnTo>
                    <a:pt x="595" y="230"/>
                  </a:lnTo>
                  <a:lnTo>
                    <a:pt x="601" y="230"/>
                  </a:lnTo>
                  <a:lnTo>
                    <a:pt x="606" y="230"/>
                  </a:lnTo>
                  <a:lnTo>
                    <a:pt x="612" y="230"/>
                  </a:lnTo>
                  <a:lnTo>
                    <a:pt x="617" y="230"/>
                  </a:lnTo>
                  <a:lnTo>
                    <a:pt x="622" y="230"/>
                  </a:lnTo>
                  <a:lnTo>
                    <a:pt x="628" y="230"/>
                  </a:lnTo>
                  <a:lnTo>
                    <a:pt x="632" y="230"/>
                  </a:lnTo>
                  <a:lnTo>
                    <a:pt x="637" y="230"/>
                  </a:lnTo>
                  <a:lnTo>
                    <a:pt x="643" y="230"/>
                  </a:lnTo>
                  <a:lnTo>
                    <a:pt x="648" y="230"/>
                  </a:lnTo>
                  <a:lnTo>
                    <a:pt x="653" y="230"/>
                  </a:lnTo>
                  <a:lnTo>
                    <a:pt x="659" y="230"/>
                  </a:lnTo>
                  <a:lnTo>
                    <a:pt x="664" y="230"/>
                  </a:lnTo>
                  <a:lnTo>
                    <a:pt x="670" y="230"/>
                  </a:lnTo>
                  <a:lnTo>
                    <a:pt x="675" y="230"/>
                  </a:lnTo>
                  <a:lnTo>
                    <a:pt x="680" y="230"/>
                  </a:lnTo>
                  <a:lnTo>
                    <a:pt x="686" y="230"/>
                  </a:lnTo>
                  <a:lnTo>
                    <a:pt x="691" y="230"/>
                  </a:lnTo>
                  <a:lnTo>
                    <a:pt x="697" y="230"/>
                  </a:lnTo>
                  <a:lnTo>
                    <a:pt x="702" y="230"/>
                  </a:lnTo>
                  <a:lnTo>
                    <a:pt x="707" y="230"/>
                  </a:lnTo>
                  <a:lnTo>
                    <a:pt x="713" y="230"/>
                  </a:lnTo>
                  <a:lnTo>
                    <a:pt x="718" y="230"/>
                  </a:lnTo>
                  <a:lnTo>
                    <a:pt x="723" y="230"/>
                  </a:lnTo>
                  <a:lnTo>
                    <a:pt x="729" y="230"/>
                  </a:lnTo>
                  <a:lnTo>
                    <a:pt x="734" y="230"/>
                  </a:lnTo>
                  <a:lnTo>
                    <a:pt x="740" y="230"/>
                  </a:lnTo>
                  <a:lnTo>
                    <a:pt x="744" y="230"/>
                  </a:lnTo>
                  <a:lnTo>
                    <a:pt x="749" y="230"/>
                  </a:lnTo>
                  <a:lnTo>
                    <a:pt x="754" y="230"/>
                  </a:lnTo>
                  <a:lnTo>
                    <a:pt x="760" y="230"/>
                  </a:lnTo>
                  <a:lnTo>
                    <a:pt x="765" y="230"/>
                  </a:lnTo>
                  <a:lnTo>
                    <a:pt x="771" y="230"/>
                  </a:lnTo>
                  <a:lnTo>
                    <a:pt x="776" y="230"/>
                  </a:lnTo>
                  <a:lnTo>
                    <a:pt x="781" y="230"/>
                  </a:lnTo>
                  <a:lnTo>
                    <a:pt x="787" y="230"/>
                  </a:lnTo>
                  <a:lnTo>
                    <a:pt x="792" y="230"/>
                  </a:lnTo>
                  <a:lnTo>
                    <a:pt x="798" y="230"/>
                  </a:lnTo>
                  <a:lnTo>
                    <a:pt x="803" y="230"/>
                  </a:lnTo>
                  <a:lnTo>
                    <a:pt x="808" y="230"/>
                  </a:lnTo>
                  <a:lnTo>
                    <a:pt x="814" y="230"/>
                  </a:lnTo>
                  <a:lnTo>
                    <a:pt x="819" y="230"/>
                  </a:lnTo>
                  <a:lnTo>
                    <a:pt x="825" y="230"/>
                  </a:lnTo>
                  <a:lnTo>
                    <a:pt x="830" y="230"/>
                  </a:lnTo>
                  <a:lnTo>
                    <a:pt x="834" y="230"/>
                  </a:lnTo>
                  <a:lnTo>
                    <a:pt x="839" y="230"/>
                  </a:lnTo>
                  <a:lnTo>
                    <a:pt x="845" y="230"/>
                  </a:lnTo>
                  <a:lnTo>
                    <a:pt x="850" y="230"/>
                  </a:lnTo>
                  <a:lnTo>
                    <a:pt x="856" y="230"/>
                  </a:lnTo>
                  <a:lnTo>
                    <a:pt x="861" y="230"/>
                  </a:lnTo>
                  <a:lnTo>
                    <a:pt x="866" y="230"/>
                  </a:lnTo>
                  <a:lnTo>
                    <a:pt x="872" y="230"/>
                  </a:lnTo>
                  <a:lnTo>
                    <a:pt x="877" y="230"/>
                  </a:lnTo>
                  <a:lnTo>
                    <a:pt x="882" y="230"/>
                  </a:lnTo>
                  <a:lnTo>
                    <a:pt x="888" y="230"/>
                  </a:lnTo>
                  <a:lnTo>
                    <a:pt x="893" y="230"/>
                  </a:lnTo>
                  <a:lnTo>
                    <a:pt x="899" y="230"/>
                  </a:lnTo>
                  <a:lnTo>
                    <a:pt x="904" y="230"/>
                  </a:lnTo>
                  <a:lnTo>
                    <a:pt x="909" y="230"/>
                  </a:lnTo>
                  <a:lnTo>
                    <a:pt x="915" y="230"/>
                  </a:lnTo>
                  <a:lnTo>
                    <a:pt x="919" y="230"/>
                  </a:lnTo>
                  <a:lnTo>
                    <a:pt x="924" y="230"/>
                  </a:lnTo>
                  <a:lnTo>
                    <a:pt x="930" y="230"/>
                  </a:lnTo>
                  <a:lnTo>
                    <a:pt x="935" y="230"/>
                  </a:lnTo>
                  <a:lnTo>
                    <a:pt x="940" y="230"/>
                  </a:lnTo>
                  <a:lnTo>
                    <a:pt x="946" y="230"/>
                  </a:lnTo>
                  <a:lnTo>
                    <a:pt x="951" y="230"/>
                  </a:lnTo>
                  <a:lnTo>
                    <a:pt x="957" y="230"/>
                  </a:lnTo>
                  <a:lnTo>
                    <a:pt x="962" y="230"/>
                  </a:lnTo>
                  <a:lnTo>
                    <a:pt x="967" y="230"/>
                  </a:lnTo>
                  <a:lnTo>
                    <a:pt x="973" y="230"/>
                  </a:lnTo>
                  <a:lnTo>
                    <a:pt x="978" y="230"/>
                  </a:lnTo>
                  <a:lnTo>
                    <a:pt x="984" y="230"/>
                  </a:lnTo>
                  <a:lnTo>
                    <a:pt x="989" y="230"/>
                  </a:lnTo>
                  <a:lnTo>
                    <a:pt x="994" y="230"/>
                  </a:lnTo>
                  <a:lnTo>
                    <a:pt x="1000" y="230"/>
                  </a:lnTo>
                  <a:lnTo>
                    <a:pt x="1005" y="230"/>
                  </a:lnTo>
                  <a:lnTo>
                    <a:pt x="1010" y="230"/>
                  </a:lnTo>
                  <a:lnTo>
                    <a:pt x="1016" y="230"/>
                  </a:lnTo>
                  <a:lnTo>
                    <a:pt x="1020" y="230"/>
                  </a:lnTo>
                  <a:lnTo>
                    <a:pt x="1025" y="230"/>
                  </a:lnTo>
                  <a:lnTo>
                    <a:pt x="1031" y="230"/>
                  </a:lnTo>
                  <a:lnTo>
                    <a:pt x="1036" y="230"/>
                  </a:lnTo>
                  <a:lnTo>
                    <a:pt x="1041" y="230"/>
                  </a:lnTo>
                  <a:lnTo>
                    <a:pt x="1047" y="230"/>
                  </a:lnTo>
                  <a:lnTo>
                    <a:pt x="1052" y="230"/>
                  </a:lnTo>
                  <a:lnTo>
                    <a:pt x="1058" y="230"/>
                  </a:lnTo>
                  <a:lnTo>
                    <a:pt x="1063" y="230"/>
                  </a:lnTo>
                </a:path>
              </a:pathLst>
            </a:custGeom>
            <a:solidFill>
              <a:srgbClr val="00FF00"/>
            </a:solidFill>
            <a:ln w="12700" cap="rnd">
              <a:noFill/>
              <a:round/>
              <a:headEnd/>
              <a:tailEnd/>
            </a:ln>
          </p:spPr>
          <p:txBody>
            <a:bodyPr/>
            <a:lstStyle/>
            <a:p>
              <a:endParaRPr lang="en-US"/>
            </a:p>
          </p:txBody>
        </p:sp>
        <p:sp>
          <p:nvSpPr>
            <p:cNvPr id="27673" name="Line 23"/>
            <p:cNvSpPr>
              <a:spLocks noChangeShapeType="1"/>
            </p:cNvSpPr>
            <p:nvPr/>
          </p:nvSpPr>
          <p:spPr bwMode="auto">
            <a:xfrm>
              <a:off x="2050" y="3418"/>
              <a:ext cx="2106" cy="0"/>
            </a:xfrm>
            <a:prstGeom prst="line">
              <a:avLst/>
            </a:prstGeom>
            <a:noFill/>
            <a:ln w="12700">
              <a:solidFill>
                <a:srgbClr val="000000"/>
              </a:solidFill>
              <a:round/>
              <a:headEnd/>
              <a:tailEnd/>
            </a:ln>
          </p:spPr>
          <p:txBody>
            <a:bodyPr wrap="none" anchor="ctr"/>
            <a:lstStyle/>
            <a:p>
              <a:endParaRPr lang="en-US"/>
            </a:p>
          </p:txBody>
        </p:sp>
        <p:sp>
          <p:nvSpPr>
            <p:cNvPr id="27674" name="Rectangle 24"/>
            <p:cNvSpPr>
              <a:spLocks noChangeArrowheads="1"/>
            </p:cNvSpPr>
            <p:nvPr/>
          </p:nvSpPr>
          <p:spPr bwMode="auto">
            <a:xfrm flipH="1">
              <a:off x="3010" y="3390"/>
              <a:ext cx="18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7675" name="Line 25"/>
            <p:cNvSpPr>
              <a:spLocks noChangeShapeType="1"/>
            </p:cNvSpPr>
            <p:nvPr/>
          </p:nvSpPr>
          <p:spPr bwMode="auto">
            <a:xfrm>
              <a:off x="2552" y="1144"/>
              <a:ext cx="0" cy="2696"/>
            </a:xfrm>
            <a:prstGeom prst="line">
              <a:avLst/>
            </a:prstGeom>
            <a:noFill/>
            <a:ln w="25400">
              <a:solidFill>
                <a:srgbClr val="FF3300"/>
              </a:solidFill>
              <a:prstDash val="lgDash"/>
              <a:round/>
              <a:headEnd/>
              <a:tailEnd/>
            </a:ln>
          </p:spPr>
          <p:txBody>
            <a:bodyPr wrap="none" anchor="ctr"/>
            <a:lstStyle/>
            <a:p>
              <a:endParaRPr lang="en-US"/>
            </a:p>
          </p:txBody>
        </p:sp>
        <p:sp>
          <p:nvSpPr>
            <p:cNvPr id="27676" name="Rectangle 26"/>
            <p:cNvSpPr>
              <a:spLocks noChangeArrowheads="1"/>
            </p:cNvSpPr>
            <p:nvPr/>
          </p:nvSpPr>
          <p:spPr bwMode="auto">
            <a:xfrm>
              <a:off x="551" y="2202"/>
              <a:ext cx="74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H</a:t>
              </a:r>
              <a:r>
                <a:rPr lang="en-US" sz="1800" b="1" i="0" baseline="-25000">
                  <a:solidFill>
                    <a:schemeClr val="bg2"/>
                  </a:solidFill>
                </a:rPr>
                <a:t>o</a:t>
              </a:r>
              <a:r>
                <a:rPr lang="en-US" sz="1800" b="1" i="0">
                  <a:solidFill>
                    <a:schemeClr val="bg2"/>
                  </a:solidFill>
                </a:rPr>
                <a:t> is True</a:t>
              </a:r>
            </a:p>
          </p:txBody>
        </p:sp>
        <p:sp>
          <p:nvSpPr>
            <p:cNvPr id="27677" name="Rectangle 27"/>
            <p:cNvSpPr>
              <a:spLocks noChangeArrowheads="1"/>
            </p:cNvSpPr>
            <p:nvPr/>
          </p:nvSpPr>
          <p:spPr bwMode="auto">
            <a:xfrm>
              <a:off x="563" y="2610"/>
              <a:ext cx="76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H</a:t>
              </a:r>
              <a:r>
                <a:rPr lang="en-US" sz="1800" b="1" i="0" baseline="-25000">
                  <a:solidFill>
                    <a:schemeClr val="bg2"/>
                  </a:solidFill>
                </a:rPr>
                <a:t>o</a:t>
              </a:r>
              <a:r>
                <a:rPr lang="en-US" sz="1800" b="1" i="0">
                  <a:solidFill>
                    <a:schemeClr val="bg2"/>
                  </a:solidFill>
                </a:rPr>
                <a:t> is False</a:t>
              </a:r>
            </a:p>
          </p:txBody>
        </p:sp>
        <p:sp>
          <p:nvSpPr>
            <p:cNvPr id="27678" name="Rectangle 28"/>
            <p:cNvSpPr>
              <a:spLocks noChangeArrowheads="1"/>
            </p:cNvSpPr>
            <p:nvPr/>
          </p:nvSpPr>
          <p:spPr bwMode="auto">
            <a:xfrm>
              <a:off x="3083" y="1890"/>
              <a:ext cx="402" cy="229"/>
            </a:xfrm>
            <a:prstGeom prst="rect">
              <a:avLst/>
            </a:prstGeom>
            <a:solidFill>
              <a:srgbClr val="CECECE"/>
            </a:solidFill>
            <a:ln w="12700">
              <a:noFill/>
              <a:miter lim="800000"/>
              <a:headEnd/>
              <a:tailEnd/>
            </a:ln>
          </p:spPr>
          <p:txBody>
            <a:bodyPr wrap="none" lIns="90488" tIns="44450" rIns="90488" bIns="44450">
              <a:spAutoFit/>
            </a:bodyPr>
            <a:lstStyle/>
            <a:p>
              <a:r>
                <a:rPr lang="en-US" sz="1800" b="1" i="0">
                  <a:solidFill>
                    <a:schemeClr val="bg2"/>
                  </a:solidFill>
                </a:rPr>
                <a:t>95%</a:t>
              </a:r>
            </a:p>
          </p:txBody>
        </p:sp>
        <p:sp>
          <p:nvSpPr>
            <p:cNvPr id="27679" name="Rectangle 29"/>
            <p:cNvSpPr>
              <a:spLocks noChangeArrowheads="1"/>
            </p:cNvSpPr>
            <p:nvPr/>
          </p:nvSpPr>
          <p:spPr bwMode="auto">
            <a:xfrm>
              <a:off x="2795" y="2898"/>
              <a:ext cx="599" cy="229"/>
            </a:xfrm>
            <a:prstGeom prst="rect">
              <a:avLst/>
            </a:prstGeom>
            <a:solidFill>
              <a:srgbClr val="FF5008"/>
            </a:solid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=.8023</a:t>
              </a:r>
            </a:p>
          </p:txBody>
        </p:sp>
        <p:sp>
          <p:nvSpPr>
            <p:cNvPr id="27680" name="Line 30"/>
            <p:cNvSpPr>
              <a:spLocks noChangeShapeType="1"/>
            </p:cNvSpPr>
            <p:nvPr/>
          </p:nvSpPr>
          <p:spPr bwMode="auto">
            <a:xfrm>
              <a:off x="616" y="2516"/>
              <a:ext cx="4376" cy="0"/>
            </a:xfrm>
            <a:prstGeom prst="line">
              <a:avLst/>
            </a:prstGeom>
            <a:noFill/>
            <a:ln w="25400">
              <a:solidFill>
                <a:srgbClr val="00FF00"/>
              </a:solidFill>
              <a:prstDash val="lgDash"/>
              <a:round/>
              <a:headEnd/>
              <a:tailEnd/>
            </a:ln>
          </p:spPr>
          <p:txBody>
            <a:bodyPr wrap="none" anchor="ctr"/>
            <a:lstStyle/>
            <a:p>
              <a:endParaRPr lang="en-US"/>
            </a:p>
          </p:txBody>
        </p:sp>
        <p:sp>
          <p:nvSpPr>
            <p:cNvPr id="27681" name="Rectangle 31"/>
            <p:cNvSpPr>
              <a:spLocks noChangeArrowheads="1"/>
            </p:cNvSpPr>
            <p:nvPr/>
          </p:nvSpPr>
          <p:spPr bwMode="auto">
            <a:xfrm>
              <a:off x="4307" y="1566"/>
              <a:ext cx="634" cy="402"/>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Correct</a:t>
              </a:r>
            </a:p>
            <a:p>
              <a:r>
                <a:rPr lang="en-US" sz="1800" b="1" i="0">
                  <a:solidFill>
                    <a:schemeClr val="bg2"/>
                  </a:solidFill>
                </a:rPr>
                <a:t>Decision</a:t>
              </a:r>
            </a:p>
          </p:txBody>
        </p:sp>
        <p:sp>
          <p:nvSpPr>
            <p:cNvPr id="27682" name="Rectangle 32"/>
            <p:cNvSpPr>
              <a:spLocks noChangeArrowheads="1"/>
            </p:cNvSpPr>
            <p:nvPr/>
          </p:nvSpPr>
          <p:spPr bwMode="auto">
            <a:xfrm>
              <a:off x="791" y="1566"/>
              <a:ext cx="518" cy="402"/>
            </a:xfrm>
            <a:prstGeom prst="rect">
              <a:avLst/>
            </a:prstGeom>
            <a:noFill/>
            <a:ln w="12700">
              <a:noFill/>
              <a:miter lim="800000"/>
              <a:headEnd/>
              <a:tailEnd/>
            </a:ln>
          </p:spPr>
          <p:txBody>
            <a:bodyPr wrap="none" lIns="90488" tIns="44450" rIns="90488" bIns="44450">
              <a:spAutoFit/>
            </a:bodyPr>
            <a:lstStyle/>
            <a:p>
              <a:r>
                <a:rPr lang="en-US" sz="1800" b="1" i="0">
                  <a:solidFill>
                    <a:schemeClr val="accent2"/>
                  </a:solidFill>
                </a:rPr>
                <a:t>Type I</a:t>
              </a:r>
            </a:p>
            <a:p>
              <a:r>
                <a:rPr lang="en-US" sz="1800" b="1" i="0">
                  <a:solidFill>
                    <a:schemeClr val="accent2"/>
                  </a:solidFill>
                </a:rPr>
                <a:t>Error</a:t>
              </a:r>
            </a:p>
          </p:txBody>
        </p:sp>
        <p:sp>
          <p:nvSpPr>
            <p:cNvPr id="27683" name="Rectangle 33"/>
            <p:cNvSpPr>
              <a:spLocks noChangeArrowheads="1"/>
            </p:cNvSpPr>
            <p:nvPr/>
          </p:nvSpPr>
          <p:spPr bwMode="auto">
            <a:xfrm>
              <a:off x="4367" y="2898"/>
              <a:ext cx="574" cy="402"/>
            </a:xfrm>
            <a:prstGeom prst="rect">
              <a:avLst/>
            </a:prstGeom>
            <a:noFill/>
            <a:ln w="12700">
              <a:noFill/>
              <a:miter lim="800000"/>
              <a:headEnd/>
              <a:tailEnd/>
            </a:ln>
          </p:spPr>
          <p:txBody>
            <a:bodyPr wrap="none" lIns="90488" tIns="44450" rIns="90488" bIns="44450">
              <a:spAutoFit/>
            </a:bodyPr>
            <a:lstStyle/>
            <a:p>
              <a:r>
                <a:rPr lang="en-US" sz="1800" b="1" i="0">
                  <a:solidFill>
                    <a:srgbClr val="FF5008"/>
                  </a:solidFill>
                </a:rPr>
                <a:t>Type II</a:t>
              </a:r>
            </a:p>
            <a:p>
              <a:r>
                <a:rPr lang="en-US" sz="1800" b="1" i="0">
                  <a:solidFill>
                    <a:srgbClr val="FF5008"/>
                  </a:solidFill>
                </a:rPr>
                <a:t>Error</a:t>
              </a:r>
            </a:p>
          </p:txBody>
        </p:sp>
        <p:sp>
          <p:nvSpPr>
            <p:cNvPr id="27684" name="Rectangle 34"/>
            <p:cNvSpPr>
              <a:spLocks noChangeArrowheads="1"/>
            </p:cNvSpPr>
            <p:nvPr/>
          </p:nvSpPr>
          <p:spPr bwMode="auto">
            <a:xfrm>
              <a:off x="791" y="2898"/>
              <a:ext cx="634" cy="402"/>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Correct</a:t>
              </a:r>
            </a:p>
            <a:p>
              <a:r>
                <a:rPr lang="en-US" sz="1800" b="1" i="0">
                  <a:solidFill>
                    <a:schemeClr val="bg2"/>
                  </a:solidFill>
                </a:rPr>
                <a:t>Decision</a:t>
              </a:r>
            </a:p>
          </p:txBody>
        </p:sp>
        <p:sp>
          <p:nvSpPr>
            <p:cNvPr id="27685" name="Rectangle 35"/>
            <p:cNvSpPr>
              <a:spLocks noChangeArrowheads="1"/>
            </p:cNvSpPr>
            <p:nvPr/>
          </p:nvSpPr>
          <p:spPr bwMode="auto">
            <a:xfrm>
              <a:off x="1955" y="3030"/>
              <a:ext cx="58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19.77%</a:t>
              </a:r>
            </a:p>
          </p:txBody>
        </p:sp>
        <p:sp>
          <p:nvSpPr>
            <p:cNvPr id="27686" name="Rectangle 36"/>
            <p:cNvSpPr>
              <a:spLocks noChangeArrowheads="1"/>
            </p:cNvSpPr>
            <p:nvPr/>
          </p:nvSpPr>
          <p:spPr bwMode="auto">
            <a:xfrm flipH="1">
              <a:off x="2170" y="2274"/>
              <a:ext cx="517"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7687" name="Rectangle 37"/>
            <p:cNvSpPr>
              <a:spLocks noChangeArrowheads="1"/>
            </p:cNvSpPr>
            <p:nvPr/>
          </p:nvSpPr>
          <p:spPr bwMode="auto">
            <a:xfrm flipH="1">
              <a:off x="2241" y="3414"/>
              <a:ext cx="445"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grpSp>
          <p:nvGrpSpPr>
            <p:cNvPr id="3" name="Group 47"/>
            <p:cNvGrpSpPr>
              <a:grpSpLocks/>
            </p:cNvGrpSpPr>
            <p:nvPr/>
          </p:nvGrpSpPr>
          <p:grpSpPr bwMode="auto">
            <a:xfrm>
              <a:off x="708" y="3601"/>
              <a:ext cx="4845" cy="534"/>
              <a:chOff x="700" y="3497"/>
              <a:chExt cx="4845" cy="534"/>
            </a:xfrm>
          </p:grpSpPr>
          <p:sp>
            <p:nvSpPr>
              <p:cNvPr id="27691" name="Line 38"/>
              <p:cNvSpPr>
                <a:spLocks noChangeShapeType="1"/>
              </p:cNvSpPr>
              <p:nvPr/>
            </p:nvSpPr>
            <p:spPr bwMode="auto">
              <a:xfrm>
                <a:off x="700" y="3732"/>
                <a:ext cx="4492" cy="0"/>
              </a:xfrm>
              <a:prstGeom prst="line">
                <a:avLst/>
              </a:prstGeom>
              <a:noFill/>
              <a:ln w="50800">
                <a:solidFill>
                  <a:schemeClr val="folHlink"/>
                </a:solidFill>
                <a:round/>
                <a:headEnd/>
                <a:tailEnd/>
              </a:ln>
            </p:spPr>
            <p:txBody>
              <a:bodyPr wrap="none" anchor="ctr"/>
              <a:lstStyle/>
              <a:p>
                <a:endParaRPr lang="en-US"/>
              </a:p>
            </p:txBody>
          </p:sp>
          <p:graphicFrame>
            <p:nvGraphicFramePr>
              <p:cNvPr id="27650" name="Object 39">
                <a:hlinkClick r:id="" action="ppaction://ole?verb=0"/>
              </p:cNvPr>
              <p:cNvGraphicFramePr>
                <a:graphicFrameLocks/>
              </p:cNvGraphicFramePr>
              <p:nvPr/>
            </p:nvGraphicFramePr>
            <p:xfrm>
              <a:off x="5206" y="3497"/>
              <a:ext cx="339" cy="391"/>
            </p:xfrm>
            <a:graphic>
              <a:graphicData uri="http://schemas.openxmlformats.org/presentationml/2006/ole">
                <mc:AlternateContent xmlns:mc="http://schemas.openxmlformats.org/markup-compatibility/2006">
                  <mc:Choice xmlns:v="urn:schemas-microsoft-com:vml" Requires="v">
                    <p:oleObj spid="_x0000_s179215" name="Equation" r:id="rId4" imgW="176040" imgH="201600" progId="Equation.2">
                      <p:embed/>
                    </p:oleObj>
                  </mc:Choice>
                  <mc:Fallback>
                    <p:oleObj name="Equation" r:id="rId4" imgW="176040" imgH="201600" progId="Equation.2">
                      <p:embed/>
                      <p:pic>
                        <p:nvPicPr>
                          <p:cNvPr id="0" name="Object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6" y="3497"/>
                            <a:ext cx="33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92" name="Rectangle 40"/>
              <p:cNvSpPr>
                <a:spLocks noChangeArrowheads="1"/>
              </p:cNvSpPr>
              <p:nvPr/>
            </p:nvSpPr>
            <p:spPr bwMode="auto">
              <a:xfrm>
                <a:off x="2168" y="3802"/>
                <a:ext cx="510"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7693" name="Rectangle 41"/>
              <p:cNvSpPr>
                <a:spLocks noChangeArrowheads="1"/>
              </p:cNvSpPr>
              <p:nvPr/>
            </p:nvSpPr>
            <p:spPr bwMode="auto">
              <a:xfrm>
                <a:off x="2749" y="3802"/>
                <a:ext cx="43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7694" name="Rectangle 42"/>
              <p:cNvSpPr>
                <a:spLocks noChangeArrowheads="1"/>
              </p:cNvSpPr>
              <p:nvPr/>
            </p:nvSpPr>
            <p:spPr bwMode="auto">
              <a:xfrm>
                <a:off x="3169" y="3802"/>
                <a:ext cx="2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grpSp>
            <p:nvGrpSpPr>
              <p:cNvPr id="4" name="Group 46"/>
              <p:cNvGrpSpPr>
                <a:grpSpLocks/>
              </p:cNvGrpSpPr>
              <p:nvPr/>
            </p:nvGrpSpPr>
            <p:grpSpPr bwMode="auto">
              <a:xfrm>
                <a:off x="2545" y="3656"/>
                <a:ext cx="720" cy="164"/>
                <a:chOff x="2545" y="3656"/>
                <a:chExt cx="720" cy="164"/>
              </a:xfrm>
            </p:grpSpPr>
            <p:sp>
              <p:nvSpPr>
                <p:cNvPr id="27696" name="Line 43"/>
                <p:cNvSpPr>
                  <a:spLocks noChangeShapeType="1"/>
                </p:cNvSpPr>
                <p:nvPr/>
              </p:nvSpPr>
              <p:spPr bwMode="auto">
                <a:xfrm>
                  <a:off x="3061" y="3656"/>
                  <a:ext cx="0" cy="164"/>
                </a:xfrm>
                <a:prstGeom prst="line">
                  <a:avLst/>
                </a:prstGeom>
                <a:noFill/>
                <a:ln w="25400">
                  <a:solidFill>
                    <a:schemeClr val="folHlink"/>
                  </a:solidFill>
                  <a:round/>
                  <a:headEnd/>
                  <a:tailEnd/>
                </a:ln>
              </p:spPr>
              <p:txBody>
                <a:bodyPr wrap="none" anchor="ctr"/>
                <a:lstStyle/>
                <a:p>
                  <a:endParaRPr lang="en-US"/>
                </a:p>
              </p:txBody>
            </p:sp>
            <p:sp>
              <p:nvSpPr>
                <p:cNvPr id="27697" name="Line 44"/>
                <p:cNvSpPr>
                  <a:spLocks noChangeShapeType="1"/>
                </p:cNvSpPr>
                <p:nvPr/>
              </p:nvSpPr>
              <p:spPr bwMode="auto">
                <a:xfrm>
                  <a:off x="3265" y="3656"/>
                  <a:ext cx="0" cy="164"/>
                </a:xfrm>
                <a:prstGeom prst="line">
                  <a:avLst/>
                </a:prstGeom>
                <a:noFill/>
                <a:ln w="25400">
                  <a:solidFill>
                    <a:schemeClr val="folHlink"/>
                  </a:solidFill>
                  <a:round/>
                  <a:headEnd/>
                  <a:tailEnd/>
                </a:ln>
              </p:spPr>
              <p:txBody>
                <a:bodyPr wrap="none" anchor="ctr"/>
                <a:lstStyle/>
                <a:p>
                  <a:endParaRPr lang="en-US"/>
                </a:p>
              </p:txBody>
            </p:sp>
            <p:sp>
              <p:nvSpPr>
                <p:cNvPr id="27698" name="Line 45"/>
                <p:cNvSpPr>
                  <a:spLocks noChangeShapeType="1"/>
                </p:cNvSpPr>
                <p:nvPr/>
              </p:nvSpPr>
              <p:spPr bwMode="auto">
                <a:xfrm>
                  <a:off x="2545" y="3656"/>
                  <a:ext cx="0" cy="164"/>
                </a:xfrm>
                <a:prstGeom prst="line">
                  <a:avLst/>
                </a:prstGeom>
                <a:noFill/>
                <a:ln w="25400">
                  <a:solidFill>
                    <a:schemeClr val="folHlink"/>
                  </a:solidFill>
                  <a:round/>
                  <a:headEnd/>
                  <a:tailEnd/>
                </a:ln>
              </p:spPr>
              <p:txBody>
                <a:bodyPr wrap="none" anchor="ctr"/>
                <a:lstStyle/>
                <a:p>
                  <a:endParaRPr lang="en-US"/>
                </a:p>
              </p:txBody>
            </p:sp>
          </p:grpSp>
        </p:grpSp>
        <p:sp>
          <p:nvSpPr>
            <p:cNvPr id="27689" name="Rectangle 48"/>
            <p:cNvSpPr>
              <a:spLocks noChangeArrowheads="1"/>
            </p:cNvSpPr>
            <p:nvPr/>
          </p:nvSpPr>
          <p:spPr bwMode="auto">
            <a:xfrm>
              <a:off x="4349" y="2188"/>
              <a:ext cx="270" cy="248"/>
            </a:xfrm>
            <a:prstGeom prst="rect">
              <a:avLst/>
            </a:prstGeom>
            <a:noFill/>
            <a:ln w="12700">
              <a:noFill/>
              <a:miter lim="800000"/>
              <a:headEnd/>
              <a:tailEnd/>
            </a:ln>
          </p:spPr>
          <p:txBody>
            <a:bodyPr wrap="none" lIns="90488" tIns="44450" rIns="90488" bIns="44450">
              <a:spAutoFit/>
            </a:bodyPr>
            <a:lstStyle/>
            <a:p>
              <a:pPr algn="ctr"/>
              <a:r>
                <a:rPr lang="en-US" sz="2000" b="1" i="0">
                  <a:solidFill>
                    <a:schemeClr val="bg2"/>
                  </a:solidFill>
                  <a:latin typeface="Arial" pitchFamily="34" charset="0"/>
                </a:rPr>
                <a:t>Z</a:t>
              </a:r>
              <a:r>
                <a:rPr lang="en-US" sz="2000" b="1" i="0" baseline="-25000">
                  <a:solidFill>
                    <a:schemeClr val="bg2"/>
                  </a:solidFill>
                  <a:latin typeface="Arial" pitchFamily="34" charset="0"/>
                </a:rPr>
                <a:t>0</a:t>
              </a:r>
            </a:p>
          </p:txBody>
        </p:sp>
        <p:sp>
          <p:nvSpPr>
            <p:cNvPr id="27690" name="Rectangle 49"/>
            <p:cNvSpPr>
              <a:spLocks noChangeArrowheads="1"/>
            </p:cNvSpPr>
            <p:nvPr/>
          </p:nvSpPr>
          <p:spPr bwMode="auto">
            <a:xfrm>
              <a:off x="4288" y="3280"/>
              <a:ext cx="270" cy="248"/>
            </a:xfrm>
            <a:prstGeom prst="rect">
              <a:avLst/>
            </a:prstGeom>
            <a:noFill/>
            <a:ln w="12700">
              <a:noFill/>
              <a:miter lim="800000"/>
              <a:headEnd/>
              <a:tailEnd/>
            </a:ln>
          </p:spPr>
          <p:txBody>
            <a:bodyPr wrap="none" lIns="90488" tIns="44450" rIns="90488" bIns="44450">
              <a:spAutoFit/>
            </a:bodyPr>
            <a:lstStyle/>
            <a:p>
              <a:pPr algn="ctr"/>
              <a:r>
                <a:rPr lang="en-US" sz="2000" b="1" i="0">
                  <a:solidFill>
                    <a:schemeClr val="bg2"/>
                  </a:solidFill>
                  <a:latin typeface="Arial" pitchFamily="34" charset="0"/>
                </a:rPr>
                <a:t>Z</a:t>
              </a:r>
              <a:r>
                <a:rPr lang="en-US" sz="2000" b="1" i="0" baseline="-25000">
                  <a:solidFill>
                    <a:schemeClr val="bg2"/>
                  </a:solidFill>
                  <a:latin typeface="Arial" pitchFamily="34" charset="0"/>
                </a:rPr>
                <a:t>1</a:t>
              </a:r>
            </a:p>
          </p:txBody>
        </p:sp>
      </p:gr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867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8677" name="Rectangle 4"/>
          <p:cNvSpPr>
            <a:spLocks noGrp="1" noChangeArrowheads="1"/>
          </p:cNvSpPr>
          <p:nvPr>
            <p:ph type="title"/>
          </p:nvPr>
        </p:nvSpPr>
        <p:spPr>
          <a:noFill/>
        </p:spPr>
        <p:txBody>
          <a:bodyPr lIns="90488" tIns="44450" rIns="90488" bIns="44450"/>
          <a:lstStyle/>
          <a:p>
            <a:r>
              <a:rPr lang="en-US" smtClean="0"/>
              <a:t>Type II Error for Demonstration with </a:t>
            </a:r>
            <a:r>
              <a:rPr lang="en-US" smtClean="0">
                <a:latin typeface="Symbol" pitchFamily="18" charset="2"/>
              </a:rPr>
              <a:t></a:t>
            </a:r>
            <a:r>
              <a:rPr lang="en-US" smtClean="0"/>
              <a:t>=11.96 Kg </a:t>
            </a:r>
          </a:p>
        </p:txBody>
      </p:sp>
      <p:grpSp>
        <p:nvGrpSpPr>
          <p:cNvPr id="2" name="Group 48"/>
          <p:cNvGrpSpPr>
            <a:grpSpLocks/>
          </p:cNvGrpSpPr>
          <p:nvPr/>
        </p:nvGrpSpPr>
        <p:grpSpPr bwMode="auto">
          <a:xfrm>
            <a:off x="438150" y="1466850"/>
            <a:ext cx="8343900" cy="4932363"/>
            <a:chOff x="276" y="924"/>
            <a:chExt cx="5256" cy="3107"/>
          </a:xfrm>
        </p:grpSpPr>
        <p:sp>
          <p:nvSpPr>
            <p:cNvPr id="28679" name="Rectangle 5"/>
            <p:cNvSpPr>
              <a:spLocks noChangeArrowheads="1"/>
            </p:cNvSpPr>
            <p:nvPr/>
          </p:nvSpPr>
          <p:spPr bwMode="auto">
            <a:xfrm>
              <a:off x="276" y="924"/>
              <a:ext cx="5256" cy="3096"/>
            </a:xfrm>
            <a:prstGeom prst="rect">
              <a:avLst/>
            </a:prstGeom>
            <a:solidFill>
              <a:schemeClr val="tx1"/>
            </a:solidFill>
            <a:ln w="76200">
              <a:solidFill>
                <a:srgbClr val="F6BF69"/>
              </a:solidFill>
              <a:miter lim="800000"/>
              <a:headEnd/>
              <a:tailEnd/>
            </a:ln>
          </p:spPr>
          <p:txBody>
            <a:bodyPr wrap="none" anchor="ctr"/>
            <a:lstStyle/>
            <a:p>
              <a:endParaRPr lang="en-US"/>
            </a:p>
          </p:txBody>
        </p:sp>
        <p:sp>
          <p:nvSpPr>
            <p:cNvPr id="28680" name="Rectangle 6"/>
            <p:cNvSpPr>
              <a:spLocks noChangeArrowheads="1"/>
            </p:cNvSpPr>
            <p:nvPr/>
          </p:nvSpPr>
          <p:spPr bwMode="auto">
            <a:xfrm flipH="1">
              <a:off x="2021" y="1894"/>
              <a:ext cx="467"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=.05</a:t>
              </a:r>
            </a:p>
          </p:txBody>
        </p:sp>
        <p:sp>
          <p:nvSpPr>
            <p:cNvPr id="28681" name="Freeform 7"/>
            <p:cNvSpPr>
              <a:spLocks/>
            </p:cNvSpPr>
            <p:nvPr/>
          </p:nvSpPr>
          <p:spPr bwMode="auto">
            <a:xfrm>
              <a:off x="2534" y="1403"/>
              <a:ext cx="1754" cy="809"/>
            </a:xfrm>
            <a:custGeom>
              <a:avLst/>
              <a:gdLst>
                <a:gd name="T0" fmla="*/ 53 w 1754"/>
                <a:gd name="T1" fmla="*/ 794 h 809"/>
                <a:gd name="T2" fmla="*/ 109 w 1754"/>
                <a:gd name="T3" fmla="*/ 786 h 809"/>
                <a:gd name="T4" fmla="*/ 165 w 1754"/>
                <a:gd name="T5" fmla="*/ 775 h 809"/>
                <a:gd name="T6" fmla="*/ 221 w 1754"/>
                <a:gd name="T7" fmla="*/ 760 h 809"/>
                <a:gd name="T8" fmla="*/ 277 w 1754"/>
                <a:gd name="T9" fmla="*/ 738 h 809"/>
                <a:gd name="T10" fmla="*/ 333 w 1754"/>
                <a:gd name="T11" fmla="*/ 709 h 809"/>
                <a:gd name="T12" fmla="*/ 389 w 1754"/>
                <a:gd name="T13" fmla="*/ 673 h 809"/>
                <a:gd name="T14" fmla="*/ 446 w 1754"/>
                <a:gd name="T15" fmla="*/ 627 h 809"/>
                <a:gd name="T16" fmla="*/ 502 w 1754"/>
                <a:gd name="T17" fmla="*/ 572 h 809"/>
                <a:gd name="T18" fmla="*/ 559 w 1754"/>
                <a:gd name="T19" fmla="*/ 509 h 809"/>
                <a:gd name="T20" fmla="*/ 615 w 1754"/>
                <a:gd name="T21" fmla="*/ 438 h 809"/>
                <a:gd name="T22" fmla="*/ 671 w 1754"/>
                <a:gd name="T23" fmla="*/ 362 h 809"/>
                <a:gd name="T24" fmla="*/ 727 w 1754"/>
                <a:gd name="T25" fmla="*/ 284 h 809"/>
                <a:gd name="T26" fmla="*/ 783 w 1754"/>
                <a:gd name="T27" fmla="*/ 207 h 809"/>
                <a:gd name="T28" fmla="*/ 840 w 1754"/>
                <a:gd name="T29" fmla="*/ 137 h 809"/>
                <a:gd name="T30" fmla="*/ 896 w 1754"/>
                <a:gd name="T31" fmla="*/ 78 h 809"/>
                <a:gd name="T32" fmla="*/ 952 w 1754"/>
                <a:gd name="T33" fmla="*/ 33 h 809"/>
                <a:gd name="T34" fmla="*/ 1008 w 1754"/>
                <a:gd name="T35" fmla="*/ 6 h 809"/>
                <a:gd name="T36" fmla="*/ 1065 w 1754"/>
                <a:gd name="T37" fmla="*/ 0 h 809"/>
                <a:gd name="T38" fmla="*/ 1121 w 1754"/>
                <a:gd name="T39" fmla="*/ 14 h 809"/>
                <a:gd name="T40" fmla="*/ 1177 w 1754"/>
                <a:gd name="T41" fmla="*/ 48 h 809"/>
                <a:gd name="T42" fmla="*/ 1233 w 1754"/>
                <a:gd name="T43" fmla="*/ 98 h 809"/>
                <a:gd name="T44" fmla="*/ 1290 w 1754"/>
                <a:gd name="T45" fmla="*/ 162 h 809"/>
                <a:gd name="T46" fmla="*/ 1346 w 1754"/>
                <a:gd name="T47" fmla="*/ 235 h 809"/>
                <a:gd name="T48" fmla="*/ 1402 w 1754"/>
                <a:gd name="T49" fmla="*/ 313 h 809"/>
                <a:gd name="T50" fmla="*/ 1458 w 1754"/>
                <a:gd name="T51" fmla="*/ 391 h 809"/>
                <a:gd name="T52" fmla="*/ 1514 w 1754"/>
                <a:gd name="T53" fmla="*/ 466 h 809"/>
                <a:gd name="T54" fmla="*/ 1570 w 1754"/>
                <a:gd name="T55" fmla="*/ 534 h 809"/>
                <a:gd name="T56" fmla="*/ 1626 w 1754"/>
                <a:gd name="T57" fmla="*/ 594 h 809"/>
                <a:gd name="T58" fmla="*/ 1683 w 1754"/>
                <a:gd name="T59" fmla="*/ 646 h 809"/>
                <a:gd name="T60" fmla="*/ 1740 w 1754"/>
                <a:gd name="T61" fmla="*/ 688 h 809"/>
                <a:gd name="T62" fmla="*/ 1715 w 1754"/>
                <a:gd name="T63" fmla="*/ 808 h 809"/>
                <a:gd name="T64" fmla="*/ 1659 w 1754"/>
                <a:gd name="T65" fmla="*/ 808 h 809"/>
                <a:gd name="T66" fmla="*/ 1602 w 1754"/>
                <a:gd name="T67" fmla="*/ 808 h 809"/>
                <a:gd name="T68" fmla="*/ 1546 w 1754"/>
                <a:gd name="T69" fmla="*/ 808 h 809"/>
                <a:gd name="T70" fmla="*/ 1490 w 1754"/>
                <a:gd name="T71" fmla="*/ 808 h 809"/>
                <a:gd name="T72" fmla="*/ 1434 w 1754"/>
                <a:gd name="T73" fmla="*/ 808 h 809"/>
                <a:gd name="T74" fmla="*/ 1377 w 1754"/>
                <a:gd name="T75" fmla="*/ 808 h 809"/>
                <a:gd name="T76" fmla="*/ 1321 w 1754"/>
                <a:gd name="T77" fmla="*/ 808 h 809"/>
                <a:gd name="T78" fmla="*/ 1265 w 1754"/>
                <a:gd name="T79" fmla="*/ 808 h 809"/>
                <a:gd name="T80" fmla="*/ 1208 w 1754"/>
                <a:gd name="T81" fmla="*/ 808 h 809"/>
                <a:gd name="T82" fmla="*/ 1152 w 1754"/>
                <a:gd name="T83" fmla="*/ 808 h 809"/>
                <a:gd name="T84" fmla="*/ 1096 w 1754"/>
                <a:gd name="T85" fmla="*/ 808 h 809"/>
                <a:gd name="T86" fmla="*/ 1040 w 1754"/>
                <a:gd name="T87" fmla="*/ 808 h 809"/>
                <a:gd name="T88" fmla="*/ 984 w 1754"/>
                <a:gd name="T89" fmla="*/ 808 h 809"/>
                <a:gd name="T90" fmla="*/ 928 w 1754"/>
                <a:gd name="T91" fmla="*/ 808 h 809"/>
                <a:gd name="T92" fmla="*/ 872 w 1754"/>
                <a:gd name="T93" fmla="*/ 808 h 809"/>
                <a:gd name="T94" fmla="*/ 815 w 1754"/>
                <a:gd name="T95" fmla="*/ 808 h 809"/>
                <a:gd name="T96" fmla="*/ 758 w 1754"/>
                <a:gd name="T97" fmla="*/ 808 h 809"/>
                <a:gd name="T98" fmla="*/ 702 w 1754"/>
                <a:gd name="T99" fmla="*/ 808 h 809"/>
                <a:gd name="T100" fmla="*/ 646 w 1754"/>
                <a:gd name="T101" fmla="*/ 808 h 809"/>
                <a:gd name="T102" fmla="*/ 590 w 1754"/>
                <a:gd name="T103" fmla="*/ 808 h 809"/>
                <a:gd name="T104" fmla="*/ 534 w 1754"/>
                <a:gd name="T105" fmla="*/ 808 h 809"/>
                <a:gd name="T106" fmla="*/ 478 w 1754"/>
                <a:gd name="T107" fmla="*/ 808 h 809"/>
                <a:gd name="T108" fmla="*/ 422 w 1754"/>
                <a:gd name="T109" fmla="*/ 808 h 809"/>
                <a:gd name="T110" fmla="*/ 365 w 1754"/>
                <a:gd name="T111" fmla="*/ 808 h 809"/>
                <a:gd name="T112" fmla="*/ 308 w 1754"/>
                <a:gd name="T113" fmla="*/ 808 h 809"/>
                <a:gd name="T114" fmla="*/ 252 w 1754"/>
                <a:gd name="T115" fmla="*/ 808 h 809"/>
                <a:gd name="T116" fmla="*/ 196 w 1754"/>
                <a:gd name="T117" fmla="*/ 808 h 809"/>
                <a:gd name="T118" fmla="*/ 140 w 1754"/>
                <a:gd name="T119" fmla="*/ 808 h 809"/>
                <a:gd name="T120" fmla="*/ 84 w 1754"/>
                <a:gd name="T121" fmla="*/ 808 h 809"/>
                <a:gd name="T122" fmla="*/ 28 w 1754"/>
                <a:gd name="T123" fmla="*/ 808 h 8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809"/>
                <a:gd name="T188" fmla="*/ 1754 w 1754"/>
                <a:gd name="T189" fmla="*/ 809 h 8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809">
                  <a:moveTo>
                    <a:pt x="0" y="800"/>
                  </a:moveTo>
                  <a:lnTo>
                    <a:pt x="4" y="799"/>
                  </a:lnTo>
                  <a:lnTo>
                    <a:pt x="6" y="799"/>
                  </a:lnTo>
                  <a:lnTo>
                    <a:pt x="10" y="798"/>
                  </a:lnTo>
                  <a:lnTo>
                    <a:pt x="13" y="798"/>
                  </a:lnTo>
                  <a:lnTo>
                    <a:pt x="17" y="798"/>
                  </a:lnTo>
                  <a:lnTo>
                    <a:pt x="20" y="797"/>
                  </a:lnTo>
                  <a:lnTo>
                    <a:pt x="24" y="797"/>
                  </a:lnTo>
                  <a:lnTo>
                    <a:pt x="28" y="797"/>
                  </a:lnTo>
                  <a:lnTo>
                    <a:pt x="31" y="797"/>
                  </a:lnTo>
                  <a:lnTo>
                    <a:pt x="35" y="796"/>
                  </a:lnTo>
                  <a:lnTo>
                    <a:pt x="38" y="796"/>
                  </a:lnTo>
                  <a:lnTo>
                    <a:pt x="42" y="795"/>
                  </a:lnTo>
                  <a:lnTo>
                    <a:pt x="45" y="795"/>
                  </a:lnTo>
                  <a:lnTo>
                    <a:pt x="49" y="795"/>
                  </a:lnTo>
                  <a:lnTo>
                    <a:pt x="53" y="794"/>
                  </a:lnTo>
                  <a:lnTo>
                    <a:pt x="56" y="794"/>
                  </a:lnTo>
                  <a:lnTo>
                    <a:pt x="59" y="793"/>
                  </a:lnTo>
                  <a:lnTo>
                    <a:pt x="62" y="793"/>
                  </a:lnTo>
                  <a:lnTo>
                    <a:pt x="66" y="793"/>
                  </a:lnTo>
                  <a:lnTo>
                    <a:pt x="70" y="792"/>
                  </a:lnTo>
                  <a:lnTo>
                    <a:pt x="73" y="792"/>
                  </a:lnTo>
                  <a:lnTo>
                    <a:pt x="77" y="791"/>
                  </a:lnTo>
                  <a:lnTo>
                    <a:pt x="80" y="790"/>
                  </a:lnTo>
                  <a:lnTo>
                    <a:pt x="84" y="790"/>
                  </a:lnTo>
                  <a:lnTo>
                    <a:pt x="87" y="790"/>
                  </a:lnTo>
                  <a:lnTo>
                    <a:pt x="91" y="789"/>
                  </a:lnTo>
                  <a:lnTo>
                    <a:pt x="94" y="789"/>
                  </a:lnTo>
                  <a:lnTo>
                    <a:pt x="98" y="788"/>
                  </a:lnTo>
                  <a:lnTo>
                    <a:pt x="102" y="788"/>
                  </a:lnTo>
                  <a:lnTo>
                    <a:pt x="105" y="787"/>
                  </a:lnTo>
                  <a:lnTo>
                    <a:pt x="109" y="786"/>
                  </a:lnTo>
                  <a:lnTo>
                    <a:pt x="112" y="786"/>
                  </a:lnTo>
                  <a:lnTo>
                    <a:pt x="116" y="785"/>
                  </a:lnTo>
                  <a:lnTo>
                    <a:pt x="119" y="785"/>
                  </a:lnTo>
                  <a:lnTo>
                    <a:pt x="123" y="784"/>
                  </a:lnTo>
                  <a:lnTo>
                    <a:pt x="127" y="783"/>
                  </a:lnTo>
                  <a:lnTo>
                    <a:pt x="129" y="783"/>
                  </a:lnTo>
                  <a:lnTo>
                    <a:pt x="133" y="782"/>
                  </a:lnTo>
                  <a:lnTo>
                    <a:pt x="136" y="781"/>
                  </a:lnTo>
                  <a:lnTo>
                    <a:pt x="140" y="781"/>
                  </a:lnTo>
                  <a:lnTo>
                    <a:pt x="143" y="780"/>
                  </a:lnTo>
                  <a:lnTo>
                    <a:pt x="147" y="779"/>
                  </a:lnTo>
                  <a:lnTo>
                    <a:pt x="151" y="779"/>
                  </a:lnTo>
                  <a:lnTo>
                    <a:pt x="154" y="778"/>
                  </a:lnTo>
                  <a:lnTo>
                    <a:pt x="158" y="777"/>
                  </a:lnTo>
                  <a:lnTo>
                    <a:pt x="161" y="776"/>
                  </a:lnTo>
                  <a:lnTo>
                    <a:pt x="165" y="775"/>
                  </a:lnTo>
                  <a:lnTo>
                    <a:pt x="168" y="774"/>
                  </a:lnTo>
                  <a:lnTo>
                    <a:pt x="172" y="774"/>
                  </a:lnTo>
                  <a:lnTo>
                    <a:pt x="176" y="772"/>
                  </a:lnTo>
                  <a:lnTo>
                    <a:pt x="179" y="772"/>
                  </a:lnTo>
                  <a:lnTo>
                    <a:pt x="183" y="771"/>
                  </a:lnTo>
                  <a:lnTo>
                    <a:pt x="186" y="770"/>
                  </a:lnTo>
                  <a:lnTo>
                    <a:pt x="190" y="769"/>
                  </a:lnTo>
                  <a:lnTo>
                    <a:pt x="193" y="768"/>
                  </a:lnTo>
                  <a:lnTo>
                    <a:pt x="196" y="767"/>
                  </a:lnTo>
                  <a:lnTo>
                    <a:pt x="200" y="766"/>
                  </a:lnTo>
                  <a:lnTo>
                    <a:pt x="203" y="765"/>
                  </a:lnTo>
                  <a:lnTo>
                    <a:pt x="207" y="764"/>
                  </a:lnTo>
                  <a:lnTo>
                    <a:pt x="210" y="763"/>
                  </a:lnTo>
                  <a:lnTo>
                    <a:pt x="214" y="762"/>
                  </a:lnTo>
                  <a:lnTo>
                    <a:pt x="217" y="760"/>
                  </a:lnTo>
                  <a:lnTo>
                    <a:pt x="221" y="760"/>
                  </a:lnTo>
                  <a:lnTo>
                    <a:pt x="225" y="758"/>
                  </a:lnTo>
                  <a:lnTo>
                    <a:pt x="228" y="757"/>
                  </a:lnTo>
                  <a:lnTo>
                    <a:pt x="232" y="756"/>
                  </a:lnTo>
                  <a:lnTo>
                    <a:pt x="235" y="755"/>
                  </a:lnTo>
                  <a:lnTo>
                    <a:pt x="239" y="753"/>
                  </a:lnTo>
                  <a:lnTo>
                    <a:pt x="242" y="752"/>
                  </a:lnTo>
                  <a:lnTo>
                    <a:pt x="246" y="751"/>
                  </a:lnTo>
                  <a:lnTo>
                    <a:pt x="250" y="749"/>
                  </a:lnTo>
                  <a:lnTo>
                    <a:pt x="252" y="748"/>
                  </a:lnTo>
                  <a:lnTo>
                    <a:pt x="256" y="746"/>
                  </a:lnTo>
                  <a:lnTo>
                    <a:pt x="259" y="745"/>
                  </a:lnTo>
                  <a:lnTo>
                    <a:pt x="263" y="744"/>
                  </a:lnTo>
                  <a:lnTo>
                    <a:pt x="266" y="742"/>
                  </a:lnTo>
                  <a:lnTo>
                    <a:pt x="270" y="741"/>
                  </a:lnTo>
                  <a:lnTo>
                    <a:pt x="274" y="739"/>
                  </a:lnTo>
                  <a:lnTo>
                    <a:pt x="277" y="738"/>
                  </a:lnTo>
                  <a:lnTo>
                    <a:pt x="281" y="737"/>
                  </a:lnTo>
                  <a:lnTo>
                    <a:pt x="284" y="734"/>
                  </a:lnTo>
                  <a:lnTo>
                    <a:pt x="288" y="733"/>
                  </a:lnTo>
                  <a:lnTo>
                    <a:pt x="291" y="731"/>
                  </a:lnTo>
                  <a:lnTo>
                    <a:pt x="295" y="730"/>
                  </a:lnTo>
                  <a:lnTo>
                    <a:pt x="299" y="728"/>
                  </a:lnTo>
                  <a:lnTo>
                    <a:pt x="302" y="726"/>
                  </a:lnTo>
                  <a:lnTo>
                    <a:pt x="306" y="725"/>
                  </a:lnTo>
                  <a:lnTo>
                    <a:pt x="308" y="723"/>
                  </a:lnTo>
                  <a:lnTo>
                    <a:pt x="312" y="721"/>
                  </a:lnTo>
                  <a:lnTo>
                    <a:pt x="315" y="719"/>
                  </a:lnTo>
                  <a:lnTo>
                    <a:pt x="319" y="717"/>
                  </a:lnTo>
                  <a:lnTo>
                    <a:pt x="323" y="716"/>
                  </a:lnTo>
                  <a:lnTo>
                    <a:pt x="326" y="713"/>
                  </a:lnTo>
                  <a:lnTo>
                    <a:pt x="330" y="711"/>
                  </a:lnTo>
                  <a:lnTo>
                    <a:pt x="333" y="709"/>
                  </a:lnTo>
                  <a:lnTo>
                    <a:pt x="337" y="707"/>
                  </a:lnTo>
                  <a:lnTo>
                    <a:pt x="340" y="705"/>
                  </a:lnTo>
                  <a:lnTo>
                    <a:pt x="344" y="703"/>
                  </a:lnTo>
                  <a:lnTo>
                    <a:pt x="348" y="701"/>
                  </a:lnTo>
                  <a:lnTo>
                    <a:pt x="351" y="699"/>
                  </a:lnTo>
                  <a:lnTo>
                    <a:pt x="355" y="697"/>
                  </a:lnTo>
                  <a:lnTo>
                    <a:pt x="358" y="695"/>
                  </a:lnTo>
                  <a:lnTo>
                    <a:pt x="362" y="692"/>
                  </a:lnTo>
                  <a:lnTo>
                    <a:pt x="365" y="690"/>
                  </a:lnTo>
                  <a:lnTo>
                    <a:pt x="369" y="688"/>
                  </a:lnTo>
                  <a:lnTo>
                    <a:pt x="373" y="685"/>
                  </a:lnTo>
                  <a:lnTo>
                    <a:pt x="376" y="683"/>
                  </a:lnTo>
                  <a:lnTo>
                    <a:pt x="380" y="681"/>
                  </a:lnTo>
                  <a:lnTo>
                    <a:pt x="382" y="678"/>
                  </a:lnTo>
                  <a:lnTo>
                    <a:pt x="386" y="675"/>
                  </a:lnTo>
                  <a:lnTo>
                    <a:pt x="389" y="673"/>
                  </a:lnTo>
                  <a:lnTo>
                    <a:pt x="393" y="670"/>
                  </a:lnTo>
                  <a:lnTo>
                    <a:pt x="397" y="667"/>
                  </a:lnTo>
                  <a:lnTo>
                    <a:pt x="400" y="664"/>
                  </a:lnTo>
                  <a:lnTo>
                    <a:pt x="404" y="662"/>
                  </a:lnTo>
                  <a:lnTo>
                    <a:pt x="407" y="660"/>
                  </a:lnTo>
                  <a:lnTo>
                    <a:pt x="411" y="657"/>
                  </a:lnTo>
                  <a:lnTo>
                    <a:pt x="414" y="654"/>
                  </a:lnTo>
                  <a:lnTo>
                    <a:pt x="418" y="651"/>
                  </a:lnTo>
                  <a:lnTo>
                    <a:pt x="422" y="648"/>
                  </a:lnTo>
                  <a:lnTo>
                    <a:pt x="425" y="646"/>
                  </a:lnTo>
                  <a:lnTo>
                    <a:pt x="429" y="643"/>
                  </a:lnTo>
                  <a:lnTo>
                    <a:pt x="432" y="639"/>
                  </a:lnTo>
                  <a:lnTo>
                    <a:pt x="436" y="636"/>
                  </a:lnTo>
                  <a:lnTo>
                    <a:pt x="439" y="634"/>
                  </a:lnTo>
                  <a:lnTo>
                    <a:pt x="442" y="630"/>
                  </a:lnTo>
                  <a:lnTo>
                    <a:pt x="446" y="627"/>
                  </a:lnTo>
                  <a:lnTo>
                    <a:pt x="449" y="624"/>
                  </a:lnTo>
                  <a:lnTo>
                    <a:pt x="453" y="621"/>
                  </a:lnTo>
                  <a:lnTo>
                    <a:pt x="456" y="618"/>
                  </a:lnTo>
                  <a:lnTo>
                    <a:pt x="460" y="614"/>
                  </a:lnTo>
                  <a:lnTo>
                    <a:pt x="463" y="611"/>
                  </a:lnTo>
                  <a:lnTo>
                    <a:pt x="467" y="608"/>
                  </a:lnTo>
                  <a:lnTo>
                    <a:pt x="471" y="604"/>
                  </a:lnTo>
                  <a:lnTo>
                    <a:pt x="474" y="601"/>
                  </a:lnTo>
                  <a:lnTo>
                    <a:pt x="478" y="598"/>
                  </a:lnTo>
                  <a:lnTo>
                    <a:pt x="481" y="594"/>
                  </a:lnTo>
                  <a:lnTo>
                    <a:pt x="485" y="590"/>
                  </a:lnTo>
                  <a:lnTo>
                    <a:pt x="488" y="587"/>
                  </a:lnTo>
                  <a:lnTo>
                    <a:pt x="492" y="583"/>
                  </a:lnTo>
                  <a:lnTo>
                    <a:pt x="496" y="580"/>
                  </a:lnTo>
                  <a:lnTo>
                    <a:pt x="498" y="576"/>
                  </a:lnTo>
                  <a:lnTo>
                    <a:pt x="502" y="572"/>
                  </a:lnTo>
                  <a:lnTo>
                    <a:pt x="505" y="569"/>
                  </a:lnTo>
                  <a:lnTo>
                    <a:pt x="509" y="565"/>
                  </a:lnTo>
                  <a:lnTo>
                    <a:pt x="512" y="561"/>
                  </a:lnTo>
                  <a:lnTo>
                    <a:pt x="516" y="557"/>
                  </a:lnTo>
                  <a:lnTo>
                    <a:pt x="520" y="554"/>
                  </a:lnTo>
                  <a:lnTo>
                    <a:pt x="523" y="550"/>
                  </a:lnTo>
                  <a:lnTo>
                    <a:pt x="527" y="545"/>
                  </a:lnTo>
                  <a:lnTo>
                    <a:pt x="530" y="542"/>
                  </a:lnTo>
                  <a:lnTo>
                    <a:pt x="534" y="538"/>
                  </a:lnTo>
                  <a:lnTo>
                    <a:pt x="537" y="534"/>
                  </a:lnTo>
                  <a:lnTo>
                    <a:pt x="541" y="529"/>
                  </a:lnTo>
                  <a:lnTo>
                    <a:pt x="545" y="526"/>
                  </a:lnTo>
                  <a:lnTo>
                    <a:pt x="548" y="522"/>
                  </a:lnTo>
                  <a:lnTo>
                    <a:pt x="552" y="517"/>
                  </a:lnTo>
                  <a:lnTo>
                    <a:pt x="555" y="513"/>
                  </a:lnTo>
                  <a:lnTo>
                    <a:pt x="559" y="509"/>
                  </a:lnTo>
                  <a:lnTo>
                    <a:pt x="562" y="505"/>
                  </a:lnTo>
                  <a:lnTo>
                    <a:pt x="565" y="501"/>
                  </a:lnTo>
                  <a:lnTo>
                    <a:pt x="569" y="496"/>
                  </a:lnTo>
                  <a:lnTo>
                    <a:pt x="572" y="492"/>
                  </a:lnTo>
                  <a:lnTo>
                    <a:pt x="576" y="487"/>
                  </a:lnTo>
                  <a:lnTo>
                    <a:pt x="579" y="483"/>
                  </a:lnTo>
                  <a:lnTo>
                    <a:pt x="583" y="479"/>
                  </a:lnTo>
                  <a:lnTo>
                    <a:pt x="586" y="475"/>
                  </a:lnTo>
                  <a:lnTo>
                    <a:pt x="590" y="470"/>
                  </a:lnTo>
                  <a:lnTo>
                    <a:pt x="594" y="466"/>
                  </a:lnTo>
                  <a:lnTo>
                    <a:pt x="597" y="461"/>
                  </a:lnTo>
                  <a:lnTo>
                    <a:pt x="601" y="457"/>
                  </a:lnTo>
                  <a:lnTo>
                    <a:pt x="604" y="452"/>
                  </a:lnTo>
                  <a:lnTo>
                    <a:pt x="608" y="447"/>
                  </a:lnTo>
                  <a:lnTo>
                    <a:pt x="611" y="443"/>
                  </a:lnTo>
                  <a:lnTo>
                    <a:pt x="615" y="438"/>
                  </a:lnTo>
                  <a:lnTo>
                    <a:pt x="618" y="433"/>
                  </a:lnTo>
                  <a:lnTo>
                    <a:pt x="622" y="429"/>
                  </a:lnTo>
                  <a:lnTo>
                    <a:pt x="626" y="424"/>
                  </a:lnTo>
                  <a:lnTo>
                    <a:pt x="629" y="419"/>
                  </a:lnTo>
                  <a:lnTo>
                    <a:pt x="632" y="415"/>
                  </a:lnTo>
                  <a:lnTo>
                    <a:pt x="635" y="410"/>
                  </a:lnTo>
                  <a:lnTo>
                    <a:pt x="639" y="405"/>
                  </a:lnTo>
                  <a:lnTo>
                    <a:pt x="643" y="400"/>
                  </a:lnTo>
                  <a:lnTo>
                    <a:pt x="646" y="396"/>
                  </a:lnTo>
                  <a:lnTo>
                    <a:pt x="650" y="391"/>
                  </a:lnTo>
                  <a:lnTo>
                    <a:pt x="653" y="386"/>
                  </a:lnTo>
                  <a:lnTo>
                    <a:pt x="657" y="381"/>
                  </a:lnTo>
                  <a:lnTo>
                    <a:pt x="660" y="377"/>
                  </a:lnTo>
                  <a:lnTo>
                    <a:pt x="664" y="372"/>
                  </a:lnTo>
                  <a:lnTo>
                    <a:pt x="668" y="367"/>
                  </a:lnTo>
                  <a:lnTo>
                    <a:pt x="671" y="362"/>
                  </a:lnTo>
                  <a:lnTo>
                    <a:pt x="675" y="357"/>
                  </a:lnTo>
                  <a:lnTo>
                    <a:pt x="678" y="352"/>
                  </a:lnTo>
                  <a:lnTo>
                    <a:pt x="682" y="347"/>
                  </a:lnTo>
                  <a:lnTo>
                    <a:pt x="685" y="342"/>
                  </a:lnTo>
                  <a:lnTo>
                    <a:pt x="688" y="337"/>
                  </a:lnTo>
                  <a:lnTo>
                    <a:pt x="692" y="333"/>
                  </a:lnTo>
                  <a:lnTo>
                    <a:pt x="695" y="328"/>
                  </a:lnTo>
                  <a:lnTo>
                    <a:pt x="699" y="323"/>
                  </a:lnTo>
                  <a:lnTo>
                    <a:pt x="702" y="318"/>
                  </a:lnTo>
                  <a:lnTo>
                    <a:pt x="706" y="313"/>
                  </a:lnTo>
                  <a:lnTo>
                    <a:pt x="709" y="308"/>
                  </a:lnTo>
                  <a:lnTo>
                    <a:pt x="713" y="303"/>
                  </a:lnTo>
                  <a:lnTo>
                    <a:pt x="717" y="298"/>
                  </a:lnTo>
                  <a:lnTo>
                    <a:pt x="720" y="293"/>
                  </a:lnTo>
                  <a:lnTo>
                    <a:pt x="724" y="288"/>
                  </a:lnTo>
                  <a:lnTo>
                    <a:pt x="727" y="284"/>
                  </a:lnTo>
                  <a:lnTo>
                    <a:pt x="731" y="279"/>
                  </a:lnTo>
                  <a:lnTo>
                    <a:pt x="734" y="274"/>
                  </a:lnTo>
                  <a:lnTo>
                    <a:pt x="738" y="269"/>
                  </a:lnTo>
                  <a:lnTo>
                    <a:pt x="741" y="264"/>
                  </a:lnTo>
                  <a:lnTo>
                    <a:pt x="745" y="259"/>
                  </a:lnTo>
                  <a:lnTo>
                    <a:pt x="748" y="254"/>
                  </a:lnTo>
                  <a:lnTo>
                    <a:pt x="751" y="249"/>
                  </a:lnTo>
                  <a:lnTo>
                    <a:pt x="755" y="245"/>
                  </a:lnTo>
                  <a:lnTo>
                    <a:pt x="758" y="240"/>
                  </a:lnTo>
                  <a:lnTo>
                    <a:pt x="762" y="235"/>
                  </a:lnTo>
                  <a:lnTo>
                    <a:pt x="766" y="230"/>
                  </a:lnTo>
                  <a:lnTo>
                    <a:pt x="769" y="225"/>
                  </a:lnTo>
                  <a:lnTo>
                    <a:pt x="773" y="221"/>
                  </a:lnTo>
                  <a:lnTo>
                    <a:pt x="776" y="216"/>
                  </a:lnTo>
                  <a:lnTo>
                    <a:pt x="780" y="211"/>
                  </a:lnTo>
                  <a:lnTo>
                    <a:pt x="783" y="207"/>
                  </a:lnTo>
                  <a:lnTo>
                    <a:pt x="787" y="202"/>
                  </a:lnTo>
                  <a:lnTo>
                    <a:pt x="790" y="198"/>
                  </a:lnTo>
                  <a:lnTo>
                    <a:pt x="794" y="193"/>
                  </a:lnTo>
                  <a:lnTo>
                    <a:pt x="798" y="188"/>
                  </a:lnTo>
                  <a:lnTo>
                    <a:pt x="801" y="184"/>
                  </a:lnTo>
                  <a:lnTo>
                    <a:pt x="805" y="180"/>
                  </a:lnTo>
                  <a:lnTo>
                    <a:pt x="808" y="175"/>
                  </a:lnTo>
                  <a:lnTo>
                    <a:pt x="812" y="171"/>
                  </a:lnTo>
                  <a:lnTo>
                    <a:pt x="815" y="167"/>
                  </a:lnTo>
                  <a:lnTo>
                    <a:pt x="818" y="162"/>
                  </a:lnTo>
                  <a:lnTo>
                    <a:pt x="822" y="158"/>
                  </a:lnTo>
                  <a:lnTo>
                    <a:pt x="825" y="153"/>
                  </a:lnTo>
                  <a:lnTo>
                    <a:pt x="829" y="149"/>
                  </a:lnTo>
                  <a:lnTo>
                    <a:pt x="832" y="145"/>
                  </a:lnTo>
                  <a:lnTo>
                    <a:pt x="836" y="141"/>
                  </a:lnTo>
                  <a:lnTo>
                    <a:pt x="840" y="137"/>
                  </a:lnTo>
                  <a:lnTo>
                    <a:pt x="843" y="133"/>
                  </a:lnTo>
                  <a:lnTo>
                    <a:pt x="847" y="129"/>
                  </a:lnTo>
                  <a:lnTo>
                    <a:pt x="850" y="125"/>
                  </a:lnTo>
                  <a:lnTo>
                    <a:pt x="854" y="121"/>
                  </a:lnTo>
                  <a:lnTo>
                    <a:pt x="857" y="117"/>
                  </a:lnTo>
                  <a:lnTo>
                    <a:pt x="861" y="113"/>
                  </a:lnTo>
                  <a:lnTo>
                    <a:pt x="864" y="109"/>
                  </a:lnTo>
                  <a:lnTo>
                    <a:pt x="868" y="106"/>
                  </a:lnTo>
                  <a:lnTo>
                    <a:pt x="872" y="102"/>
                  </a:lnTo>
                  <a:lnTo>
                    <a:pt x="875" y="98"/>
                  </a:lnTo>
                  <a:lnTo>
                    <a:pt x="878" y="95"/>
                  </a:lnTo>
                  <a:lnTo>
                    <a:pt x="881" y="91"/>
                  </a:lnTo>
                  <a:lnTo>
                    <a:pt x="885" y="88"/>
                  </a:lnTo>
                  <a:lnTo>
                    <a:pt x="889" y="84"/>
                  </a:lnTo>
                  <a:lnTo>
                    <a:pt x="892" y="81"/>
                  </a:lnTo>
                  <a:lnTo>
                    <a:pt x="896" y="78"/>
                  </a:lnTo>
                  <a:lnTo>
                    <a:pt x="899" y="74"/>
                  </a:lnTo>
                  <a:lnTo>
                    <a:pt x="903" y="71"/>
                  </a:lnTo>
                  <a:lnTo>
                    <a:pt x="906" y="68"/>
                  </a:lnTo>
                  <a:lnTo>
                    <a:pt x="910" y="64"/>
                  </a:lnTo>
                  <a:lnTo>
                    <a:pt x="913" y="62"/>
                  </a:lnTo>
                  <a:lnTo>
                    <a:pt x="917" y="59"/>
                  </a:lnTo>
                  <a:lnTo>
                    <a:pt x="921" y="56"/>
                  </a:lnTo>
                  <a:lnTo>
                    <a:pt x="924" y="53"/>
                  </a:lnTo>
                  <a:lnTo>
                    <a:pt x="928" y="50"/>
                  </a:lnTo>
                  <a:lnTo>
                    <a:pt x="931" y="48"/>
                  </a:lnTo>
                  <a:lnTo>
                    <a:pt x="934" y="45"/>
                  </a:lnTo>
                  <a:lnTo>
                    <a:pt x="938" y="43"/>
                  </a:lnTo>
                  <a:lnTo>
                    <a:pt x="941" y="40"/>
                  </a:lnTo>
                  <a:lnTo>
                    <a:pt x="945" y="38"/>
                  </a:lnTo>
                  <a:lnTo>
                    <a:pt x="948" y="35"/>
                  </a:lnTo>
                  <a:lnTo>
                    <a:pt x="952" y="33"/>
                  </a:lnTo>
                  <a:lnTo>
                    <a:pt x="955" y="31"/>
                  </a:lnTo>
                  <a:lnTo>
                    <a:pt x="959" y="29"/>
                  </a:lnTo>
                  <a:lnTo>
                    <a:pt x="963" y="27"/>
                  </a:lnTo>
                  <a:lnTo>
                    <a:pt x="966" y="25"/>
                  </a:lnTo>
                  <a:lnTo>
                    <a:pt x="970" y="22"/>
                  </a:lnTo>
                  <a:lnTo>
                    <a:pt x="973" y="21"/>
                  </a:lnTo>
                  <a:lnTo>
                    <a:pt x="977" y="19"/>
                  </a:lnTo>
                  <a:lnTo>
                    <a:pt x="980" y="17"/>
                  </a:lnTo>
                  <a:lnTo>
                    <a:pt x="984" y="15"/>
                  </a:lnTo>
                  <a:lnTo>
                    <a:pt x="987" y="14"/>
                  </a:lnTo>
                  <a:lnTo>
                    <a:pt x="991" y="13"/>
                  </a:lnTo>
                  <a:lnTo>
                    <a:pt x="995" y="11"/>
                  </a:lnTo>
                  <a:lnTo>
                    <a:pt x="998" y="10"/>
                  </a:lnTo>
                  <a:lnTo>
                    <a:pt x="1001" y="8"/>
                  </a:lnTo>
                  <a:lnTo>
                    <a:pt x="1004" y="8"/>
                  </a:lnTo>
                  <a:lnTo>
                    <a:pt x="1008" y="6"/>
                  </a:lnTo>
                  <a:lnTo>
                    <a:pt x="1012" y="6"/>
                  </a:lnTo>
                  <a:lnTo>
                    <a:pt x="1015" y="4"/>
                  </a:lnTo>
                  <a:lnTo>
                    <a:pt x="1019" y="4"/>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4"/>
                  </a:lnTo>
                  <a:lnTo>
                    <a:pt x="1093" y="4"/>
                  </a:lnTo>
                  <a:lnTo>
                    <a:pt x="1096" y="6"/>
                  </a:lnTo>
                  <a:lnTo>
                    <a:pt x="1100" y="6"/>
                  </a:lnTo>
                  <a:lnTo>
                    <a:pt x="1103" y="8"/>
                  </a:lnTo>
                  <a:lnTo>
                    <a:pt x="1107" y="8"/>
                  </a:lnTo>
                  <a:lnTo>
                    <a:pt x="1110" y="10"/>
                  </a:lnTo>
                  <a:lnTo>
                    <a:pt x="1114" y="11"/>
                  </a:lnTo>
                  <a:lnTo>
                    <a:pt x="1118" y="13"/>
                  </a:lnTo>
                  <a:lnTo>
                    <a:pt x="1121" y="14"/>
                  </a:lnTo>
                  <a:lnTo>
                    <a:pt x="1124" y="15"/>
                  </a:lnTo>
                  <a:lnTo>
                    <a:pt x="1127" y="17"/>
                  </a:lnTo>
                  <a:lnTo>
                    <a:pt x="1131" y="19"/>
                  </a:lnTo>
                  <a:lnTo>
                    <a:pt x="1135" y="21"/>
                  </a:lnTo>
                  <a:lnTo>
                    <a:pt x="1138" y="22"/>
                  </a:lnTo>
                  <a:lnTo>
                    <a:pt x="1142" y="25"/>
                  </a:lnTo>
                  <a:lnTo>
                    <a:pt x="1145" y="27"/>
                  </a:lnTo>
                  <a:lnTo>
                    <a:pt x="1149" y="29"/>
                  </a:lnTo>
                  <a:lnTo>
                    <a:pt x="1152" y="31"/>
                  </a:lnTo>
                  <a:lnTo>
                    <a:pt x="1156" y="33"/>
                  </a:lnTo>
                  <a:lnTo>
                    <a:pt x="1159" y="35"/>
                  </a:lnTo>
                  <a:lnTo>
                    <a:pt x="1163" y="38"/>
                  </a:lnTo>
                  <a:lnTo>
                    <a:pt x="1167" y="40"/>
                  </a:lnTo>
                  <a:lnTo>
                    <a:pt x="1170" y="43"/>
                  </a:lnTo>
                  <a:lnTo>
                    <a:pt x="1174" y="45"/>
                  </a:lnTo>
                  <a:lnTo>
                    <a:pt x="1177" y="48"/>
                  </a:lnTo>
                  <a:lnTo>
                    <a:pt x="1181" y="50"/>
                  </a:lnTo>
                  <a:lnTo>
                    <a:pt x="1184" y="53"/>
                  </a:lnTo>
                  <a:lnTo>
                    <a:pt x="1187" y="56"/>
                  </a:lnTo>
                  <a:lnTo>
                    <a:pt x="1191" y="59"/>
                  </a:lnTo>
                  <a:lnTo>
                    <a:pt x="1194" y="62"/>
                  </a:lnTo>
                  <a:lnTo>
                    <a:pt x="1198" y="64"/>
                  </a:lnTo>
                  <a:lnTo>
                    <a:pt x="1201" y="68"/>
                  </a:lnTo>
                  <a:lnTo>
                    <a:pt x="1205" y="71"/>
                  </a:lnTo>
                  <a:lnTo>
                    <a:pt x="1208" y="74"/>
                  </a:lnTo>
                  <a:lnTo>
                    <a:pt x="1212" y="78"/>
                  </a:lnTo>
                  <a:lnTo>
                    <a:pt x="1216" y="81"/>
                  </a:lnTo>
                  <a:lnTo>
                    <a:pt x="1219" y="84"/>
                  </a:lnTo>
                  <a:lnTo>
                    <a:pt x="1223" y="88"/>
                  </a:lnTo>
                  <a:lnTo>
                    <a:pt x="1226" y="91"/>
                  </a:lnTo>
                  <a:lnTo>
                    <a:pt x="1230" y="95"/>
                  </a:lnTo>
                  <a:lnTo>
                    <a:pt x="1233" y="98"/>
                  </a:lnTo>
                  <a:lnTo>
                    <a:pt x="1237" y="102"/>
                  </a:lnTo>
                  <a:lnTo>
                    <a:pt x="1241" y="106"/>
                  </a:lnTo>
                  <a:lnTo>
                    <a:pt x="1244" y="109"/>
                  </a:lnTo>
                  <a:lnTo>
                    <a:pt x="1248" y="113"/>
                  </a:lnTo>
                  <a:lnTo>
                    <a:pt x="1251" y="117"/>
                  </a:lnTo>
                  <a:lnTo>
                    <a:pt x="1254" y="121"/>
                  </a:lnTo>
                  <a:lnTo>
                    <a:pt x="1257" y="125"/>
                  </a:lnTo>
                  <a:lnTo>
                    <a:pt x="1261" y="129"/>
                  </a:lnTo>
                  <a:lnTo>
                    <a:pt x="1265" y="133"/>
                  </a:lnTo>
                  <a:lnTo>
                    <a:pt x="1268" y="137"/>
                  </a:lnTo>
                  <a:lnTo>
                    <a:pt x="1272" y="141"/>
                  </a:lnTo>
                  <a:lnTo>
                    <a:pt x="1275" y="145"/>
                  </a:lnTo>
                  <a:lnTo>
                    <a:pt x="1279" y="149"/>
                  </a:lnTo>
                  <a:lnTo>
                    <a:pt x="1282" y="153"/>
                  </a:lnTo>
                  <a:lnTo>
                    <a:pt x="1286" y="158"/>
                  </a:lnTo>
                  <a:lnTo>
                    <a:pt x="1290" y="162"/>
                  </a:lnTo>
                  <a:lnTo>
                    <a:pt x="1293" y="167"/>
                  </a:lnTo>
                  <a:lnTo>
                    <a:pt x="1297" y="171"/>
                  </a:lnTo>
                  <a:lnTo>
                    <a:pt x="1300" y="175"/>
                  </a:lnTo>
                  <a:lnTo>
                    <a:pt x="1304" y="180"/>
                  </a:lnTo>
                  <a:lnTo>
                    <a:pt x="1307" y="184"/>
                  </a:lnTo>
                  <a:lnTo>
                    <a:pt x="1311" y="188"/>
                  </a:lnTo>
                  <a:lnTo>
                    <a:pt x="1314" y="193"/>
                  </a:lnTo>
                  <a:lnTo>
                    <a:pt x="1317" y="198"/>
                  </a:lnTo>
                  <a:lnTo>
                    <a:pt x="1321" y="202"/>
                  </a:lnTo>
                  <a:lnTo>
                    <a:pt x="1324" y="207"/>
                  </a:lnTo>
                  <a:lnTo>
                    <a:pt x="1328" y="211"/>
                  </a:lnTo>
                  <a:lnTo>
                    <a:pt x="1331" y="216"/>
                  </a:lnTo>
                  <a:lnTo>
                    <a:pt x="1335" y="221"/>
                  </a:lnTo>
                  <a:lnTo>
                    <a:pt x="1339" y="225"/>
                  </a:lnTo>
                  <a:lnTo>
                    <a:pt x="1342" y="230"/>
                  </a:lnTo>
                  <a:lnTo>
                    <a:pt x="1346" y="235"/>
                  </a:lnTo>
                  <a:lnTo>
                    <a:pt x="1349" y="240"/>
                  </a:lnTo>
                  <a:lnTo>
                    <a:pt x="1353" y="245"/>
                  </a:lnTo>
                  <a:lnTo>
                    <a:pt x="1356" y="249"/>
                  </a:lnTo>
                  <a:lnTo>
                    <a:pt x="1360" y="254"/>
                  </a:lnTo>
                  <a:lnTo>
                    <a:pt x="1364" y="259"/>
                  </a:lnTo>
                  <a:lnTo>
                    <a:pt x="1367" y="264"/>
                  </a:lnTo>
                  <a:lnTo>
                    <a:pt x="1370" y="269"/>
                  </a:lnTo>
                  <a:lnTo>
                    <a:pt x="1373" y="274"/>
                  </a:lnTo>
                  <a:lnTo>
                    <a:pt x="1377" y="279"/>
                  </a:lnTo>
                  <a:lnTo>
                    <a:pt x="1380" y="284"/>
                  </a:lnTo>
                  <a:lnTo>
                    <a:pt x="1384" y="288"/>
                  </a:lnTo>
                  <a:lnTo>
                    <a:pt x="1388" y="293"/>
                  </a:lnTo>
                  <a:lnTo>
                    <a:pt x="1391" y="298"/>
                  </a:lnTo>
                  <a:lnTo>
                    <a:pt x="1395" y="303"/>
                  </a:lnTo>
                  <a:lnTo>
                    <a:pt x="1398" y="308"/>
                  </a:lnTo>
                  <a:lnTo>
                    <a:pt x="1402" y="313"/>
                  </a:lnTo>
                  <a:lnTo>
                    <a:pt x="1405" y="318"/>
                  </a:lnTo>
                  <a:lnTo>
                    <a:pt x="1409" y="323"/>
                  </a:lnTo>
                  <a:lnTo>
                    <a:pt x="1413" y="328"/>
                  </a:lnTo>
                  <a:lnTo>
                    <a:pt x="1416" y="333"/>
                  </a:lnTo>
                  <a:lnTo>
                    <a:pt x="1420" y="337"/>
                  </a:lnTo>
                  <a:lnTo>
                    <a:pt x="1423" y="342"/>
                  </a:lnTo>
                  <a:lnTo>
                    <a:pt x="1427" y="347"/>
                  </a:lnTo>
                  <a:lnTo>
                    <a:pt x="1430" y="352"/>
                  </a:lnTo>
                  <a:lnTo>
                    <a:pt x="1434" y="357"/>
                  </a:lnTo>
                  <a:lnTo>
                    <a:pt x="1437" y="362"/>
                  </a:lnTo>
                  <a:lnTo>
                    <a:pt x="1440" y="367"/>
                  </a:lnTo>
                  <a:lnTo>
                    <a:pt x="1444" y="372"/>
                  </a:lnTo>
                  <a:lnTo>
                    <a:pt x="1447" y="377"/>
                  </a:lnTo>
                  <a:lnTo>
                    <a:pt x="1451" y="381"/>
                  </a:lnTo>
                  <a:lnTo>
                    <a:pt x="1454" y="386"/>
                  </a:lnTo>
                  <a:lnTo>
                    <a:pt x="1458" y="391"/>
                  </a:lnTo>
                  <a:lnTo>
                    <a:pt x="1462" y="396"/>
                  </a:lnTo>
                  <a:lnTo>
                    <a:pt x="1465" y="400"/>
                  </a:lnTo>
                  <a:lnTo>
                    <a:pt x="1469" y="405"/>
                  </a:lnTo>
                  <a:lnTo>
                    <a:pt x="1472" y="410"/>
                  </a:lnTo>
                  <a:lnTo>
                    <a:pt x="1476" y="415"/>
                  </a:lnTo>
                  <a:lnTo>
                    <a:pt x="1479" y="419"/>
                  </a:lnTo>
                  <a:lnTo>
                    <a:pt x="1483" y="424"/>
                  </a:lnTo>
                  <a:lnTo>
                    <a:pt x="1487" y="429"/>
                  </a:lnTo>
                  <a:lnTo>
                    <a:pt x="1490" y="433"/>
                  </a:lnTo>
                  <a:lnTo>
                    <a:pt x="1494" y="438"/>
                  </a:lnTo>
                  <a:lnTo>
                    <a:pt x="1497" y="443"/>
                  </a:lnTo>
                  <a:lnTo>
                    <a:pt x="1501" y="447"/>
                  </a:lnTo>
                  <a:lnTo>
                    <a:pt x="1503" y="452"/>
                  </a:lnTo>
                  <a:lnTo>
                    <a:pt x="1507" y="457"/>
                  </a:lnTo>
                  <a:lnTo>
                    <a:pt x="1511" y="461"/>
                  </a:lnTo>
                  <a:lnTo>
                    <a:pt x="1514" y="466"/>
                  </a:lnTo>
                  <a:lnTo>
                    <a:pt x="1518" y="470"/>
                  </a:lnTo>
                  <a:lnTo>
                    <a:pt x="1521" y="475"/>
                  </a:lnTo>
                  <a:lnTo>
                    <a:pt x="1525" y="479"/>
                  </a:lnTo>
                  <a:lnTo>
                    <a:pt x="1528" y="483"/>
                  </a:lnTo>
                  <a:lnTo>
                    <a:pt x="1532" y="487"/>
                  </a:lnTo>
                  <a:lnTo>
                    <a:pt x="1536" y="492"/>
                  </a:lnTo>
                  <a:lnTo>
                    <a:pt x="1539" y="496"/>
                  </a:lnTo>
                  <a:lnTo>
                    <a:pt x="1543" y="501"/>
                  </a:lnTo>
                  <a:lnTo>
                    <a:pt x="1546" y="505"/>
                  </a:lnTo>
                  <a:lnTo>
                    <a:pt x="1550" y="509"/>
                  </a:lnTo>
                  <a:lnTo>
                    <a:pt x="1553" y="513"/>
                  </a:lnTo>
                  <a:lnTo>
                    <a:pt x="1557" y="517"/>
                  </a:lnTo>
                  <a:lnTo>
                    <a:pt x="1560" y="522"/>
                  </a:lnTo>
                  <a:lnTo>
                    <a:pt x="1563" y="526"/>
                  </a:lnTo>
                  <a:lnTo>
                    <a:pt x="1567" y="529"/>
                  </a:lnTo>
                  <a:lnTo>
                    <a:pt x="1570" y="534"/>
                  </a:lnTo>
                  <a:lnTo>
                    <a:pt x="1574" y="538"/>
                  </a:lnTo>
                  <a:lnTo>
                    <a:pt x="1577" y="542"/>
                  </a:lnTo>
                  <a:lnTo>
                    <a:pt x="1581" y="545"/>
                  </a:lnTo>
                  <a:lnTo>
                    <a:pt x="1585" y="550"/>
                  </a:lnTo>
                  <a:lnTo>
                    <a:pt x="1588" y="554"/>
                  </a:lnTo>
                  <a:lnTo>
                    <a:pt x="1592" y="557"/>
                  </a:lnTo>
                  <a:lnTo>
                    <a:pt x="1595" y="561"/>
                  </a:lnTo>
                  <a:lnTo>
                    <a:pt x="1599" y="565"/>
                  </a:lnTo>
                  <a:lnTo>
                    <a:pt x="1602" y="569"/>
                  </a:lnTo>
                  <a:lnTo>
                    <a:pt x="1606" y="572"/>
                  </a:lnTo>
                  <a:lnTo>
                    <a:pt x="1610" y="576"/>
                  </a:lnTo>
                  <a:lnTo>
                    <a:pt x="1613" y="580"/>
                  </a:lnTo>
                  <a:lnTo>
                    <a:pt x="1617" y="583"/>
                  </a:lnTo>
                  <a:lnTo>
                    <a:pt x="1619" y="587"/>
                  </a:lnTo>
                  <a:lnTo>
                    <a:pt x="1623" y="590"/>
                  </a:lnTo>
                  <a:lnTo>
                    <a:pt x="1626" y="594"/>
                  </a:lnTo>
                  <a:lnTo>
                    <a:pt x="1630" y="598"/>
                  </a:lnTo>
                  <a:lnTo>
                    <a:pt x="1634" y="601"/>
                  </a:lnTo>
                  <a:lnTo>
                    <a:pt x="1637" y="604"/>
                  </a:lnTo>
                  <a:lnTo>
                    <a:pt x="1641" y="608"/>
                  </a:lnTo>
                  <a:lnTo>
                    <a:pt x="1644" y="611"/>
                  </a:lnTo>
                  <a:lnTo>
                    <a:pt x="1648" y="614"/>
                  </a:lnTo>
                  <a:lnTo>
                    <a:pt x="1651" y="618"/>
                  </a:lnTo>
                  <a:lnTo>
                    <a:pt x="1655" y="621"/>
                  </a:lnTo>
                  <a:lnTo>
                    <a:pt x="1659" y="624"/>
                  </a:lnTo>
                  <a:lnTo>
                    <a:pt x="1662" y="627"/>
                  </a:lnTo>
                  <a:lnTo>
                    <a:pt x="1666" y="630"/>
                  </a:lnTo>
                  <a:lnTo>
                    <a:pt x="1669" y="634"/>
                  </a:lnTo>
                  <a:lnTo>
                    <a:pt x="1673" y="636"/>
                  </a:lnTo>
                  <a:lnTo>
                    <a:pt x="1676" y="639"/>
                  </a:lnTo>
                  <a:lnTo>
                    <a:pt x="1680" y="643"/>
                  </a:lnTo>
                  <a:lnTo>
                    <a:pt x="1683" y="646"/>
                  </a:lnTo>
                  <a:lnTo>
                    <a:pt x="1687" y="648"/>
                  </a:lnTo>
                  <a:lnTo>
                    <a:pt x="1691" y="651"/>
                  </a:lnTo>
                  <a:lnTo>
                    <a:pt x="1693" y="654"/>
                  </a:lnTo>
                  <a:lnTo>
                    <a:pt x="1697" y="657"/>
                  </a:lnTo>
                  <a:lnTo>
                    <a:pt x="1700" y="660"/>
                  </a:lnTo>
                  <a:lnTo>
                    <a:pt x="1704" y="662"/>
                  </a:lnTo>
                  <a:lnTo>
                    <a:pt x="1708" y="664"/>
                  </a:lnTo>
                  <a:lnTo>
                    <a:pt x="1711" y="667"/>
                  </a:lnTo>
                  <a:lnTo>
                    <a:pt x="1715" y="670"/>
                  </a:lnTo>
                  <a:lnTo>
                    <a:pt x="1718" y="673"/>
                  </a:lnTo>
                  <a:lnTo>
                    <a:pt x="1722" y="675"/>
                  </a:lnTo>
                  <a:lnTo>
                    <a:pt x="1725" y="678"/>
                  </a:lnTo>
                  <a:lnTo>
                    <a:pt x="1729" y="681"/>
                  </a:lnTo>
                  <a:lnTo>
                    <a:pt x="1733" y="683"/>
                  </a:lnTo>
                  <a:lnTo>
                    <a:pt x="1736" y="685"/>
                  </a:lnTo>
                  <a:lnTo>
                    <a:pt x="1740" y="688"/>
                  </a:lnTo>
                  <a:lnTo>
                    <a:pt x="1743" y="690"/>
                  </a:lnTo>
                  <a:lnTo>
                    <a:pt x="1747" y="692"/>
                  </a:lnTo>
                  <a:lnTo>
                    <a:pt x="1749" y="695"/>
                  </a:lnTo>
                  <a:lnTo>
                    <a:pt x="1753" y="697"/>
                  </a:lnTo>
                  <a:lnTo>
                    <a:pt x="1753" y="808"/>
                  </a:lnTo>
                  <a:lnTo>
                    <a:pt x="1749" y="808"/>
                  </a:lnTo>
                  <a:lnTo>
                    <a:pt x="1747" y="808"/>
                  </a:lnTo>
                  <a:lnTo>
                    <a:pt x="1743" y="808"/>
                  </a:lnTo>
                  <a:lnTo>
                    <a:pt x="1740" y="808"/>
                  </a:lnTo>
                  <a:lnTo>
                    <a:pt x="1736" y="808"/>
                  </a:lnTo>
                  <a:lnTo>
                    <a:pt x="1733" y="808"/>
                  </a:lnTo>
                  <a:lnTo>
                    <a:pt x="1729" y="808"/>
                  </a:lnTo>
                  <a:lnTo>
                    <a:pt x="1725" y="808"/>
                  </a:lnTo>
                  <a:lnTo>
                    <a:pt x="1722" y="808"/>
                  </a:lnTo>
                  <a:lnTo>
                    <a:pt x="1718" y="808"/>
                  </a:lnTo>
                  <a:lnTo>
                    <a:pt x="1715" y="808"/>
                  </a:lnTo>
                  <a:lnTo>
                    <a:pt x="1711" y="808"/>
                  </a:lnTo>
                  <a:lnTo>
                    <a:pt x="1708" y="808"/>
                  </a:lnTo>
                  <a:lnTo>
                    <a:pt x="1704" y="808"/>
                  </a:lnTo>
                  <a:lnTo>
                    <a:pt x="1700" y="808"/>
                  </a:lnTo>
                  <a:lnTo>
                    <a:pt x="1697" y="808"/>
                  </a:lnTo>
                  <a:lnTo>
                    <a:pt x="1693" y="808"/>
                  </a:lnTo>
                  <a:lnTo>
                    <a:pt x="1691" y="808"/>
                  </a:lnTo>
                  <a:lnTo>
                    <a:pt x="1687" y="808"/>
                  </a:lnTo>
                  <a:lnTo>
                    <a:pt x="1683" y="808"/>
                  </a:lnTo>
                  <a:lnTo>
                    <a:pt x="1680" y="808"/>
                  </a:lnTo>
                  <a:lnTo>
                    <a:pt x="1676" y="808"/>
                  </a:lnTo>
                  <a:lnTo>
                    <a:pt x="1673" y="808"/>
                  </a:lnTo>
                  <a:lnTo>
                    <a:pt x="1669" y="808"/>
                  </a:lnTo>
                  <a:lnTo>
                    <a:pt x="1666" y="808"/>
                  </a:lnTo>
                  <a:lnTo>
                    <a:pt x="1662" y="808"/>
                  </a:lnTo>
                  <a:lnTo>
                    <a:pt x="1659" y="808"/>
                  </a:lnTo>
                  <a:lnTo>
                    <a:pt x="1655" y="808"/>
                  </a:lnTo>
                  <a:lnTo>
                    <a:pt x="1651" y="808"/>
                  </a:lnTo>
                  <a:lnTo>
                    <a:pt x="1648" y="808"/>
                  </a:lnTo>
                  <a:lnTo>
                    <a:pt x="1644" y="808"/>
                  </a:lnTo>
                  <a:lnTo>
                    <a:pt x="1641" y="808"/>
                  </a:lnTo>
                  <a:lnTo>
                    <a:pt x="1637" y="808"/>
                  </a:lnTo>
                  <a:lnTo>
                    <a:pt x="1634" y="808"/>
                  </a:lnTo>
                  <a:lnTo>
                    <a:pt x="1630" y="808"/>
                  </a:lnTo>
                  <a:lnTo>
                    <a:pt x="1626" y="808"/>
                  </a:lnTo>
                  <a:lnTo>
                    <a:pt x="1623" y="808"/>
                  </a:lnTo>
                  <a:lnTo>
                    <a:pt x="1619" y="808"/>
                  </a:lnTo>
                  <a:lnTo>
                    <a:pt x="1617" y="808"/>
                  </a:lnTo>
                  <a:lnTo>
                    <a:pt x="1613" y="808"/>
                  </a:lnTo>
                  <a:lnTo>
                    <a:pt x="1610" y="808"/>
                  </a:lnTo>
                  <a:lnTo>
                    <a:pt x="1606" y="808"/>
                  </a:lnTo>
                  <a:lnTo>
                    <a:pt x="1602" y="808"/>
                  </a:lnTo>
                  <a:lnTo>
                    <a:pt x="1599" y="808"/>
                  </a:lnTo>
                  <a:lnTo>
                    <a:pt x="1595" y="808"/>
                  </a:lnTo>
                  <a:lnTo>
                    <a:pt x="1592" y="808"/>
                  </a:lnTo>
                  <a:lnTo>
                    <a:pt x="1588" y="808"/>
                  </a:lnTo>
                  <a:lnTo>
                    <a:pt x="1585" y="808"/>
                  </a:lnTo>
                  <a:lnTo>
                    <a:pt x="1581" y="808"/>
                  </a:lnTo>
                  <a:lnTo>
                    <a:pt x="1577" y="808"/>
                  </a:lnTo>
                  <a:lnTo>
                    <a:pt x="1574" y="808"/>
                  </a:lnTo>
                  <a:lnTo>
                    <a:pt x="1570" y="808"/>
                  </a:lnTo>
                  <a:lnTo>
                    <a:pt x="1567" y="808"/>
                  </a:lnTo>
                  <a:lnTo>
                    <a:pt x="1563" y="808"/>
                  </a:lnTo>
                  <a:lnTo>
                    <a:pt x="1560" y="808"/>
                  </a:lnTo>
                  <a:lnTo>
                    <a:pt x="1557" y="808"/>
                  </a:lnTo>
                  <a:lnTo>
                    <a:pt x="1553" y="808"/>
                  </a:lnTo>
                  <a:lnTo>
                    <a:pt x="1550" y="808"/>
                  </a:lnTo>
                  <a:lnTo>
                    <a:pt x="1546" y="808"/>
                  </a:lnTo>
                  <a:lnTo>
                    <a:pt x="1543" y="808"/>
                  </a:lnTo>
                  <a:lnTo>
                    <a:pt x="1539" y="808"/>
                  </a:lnTo>
                  <a:lnTo>
                    <a:pt x="1536" y="808"/>
                  </a:lnTo>
                  <a:lnTo>
                    <a:pt x="1532" y="808"/>
                  </a:lnTo>
                  <a:lnTo>
                    <a:pt x="1528" y="808"/>
                  </a:lnTo>
                  <a:lnTo>
                    <a:pt x="1525" y="808"/>
                  </a:lnTo>
                  <a:lnTo>
                    <a:pt x="1521" y="808"/>
                  </a:lnTo>
                  <a:lnTo>
                    <a:pt x="1518" y="808"/>
                  </a:lnTo>
                  <a:lnTo>
                    <a:pt x="1514" y="808"/>
                  </a:lnTo>
                  <a:lnTo>
                    <a:pt x="1511" y="808"/>
                  </a:lnTo>
                  <a:lnTo>
                    <a:pt x="1507" y="808"/>
                  </a:lnTo>
                  <a:lnTo>
                    <a:pt x="1503" y="808"/>
                  </a:lnTo>
                  <a:lnTo>
                    <a:pt x="1501" y="808"/>
                  </a:lnTo>
                  <a:lnTo>
                    <a:pt x="1497" y="808"/>
                  </a:lnTo>
                  <a:lnTo>
                    <a:pt x="1494" y="808"/>
                  </a:lnTo>
                  <a:lnTo>
                    <a:pt x="1490" y="808"/>
                  </a:lnTo>
                  <a:lnTo>
                    <a:pt x="1487" y="808"/>
                  </a:lnTo>
                  <a:lnTo>
                    <a:pt x="1483" y="808"/>
                  </a:lnTo>
                  <a:lnTo>
                    <a:pt x="1479" y="808"/>
                  </a:lnTo>
                  <a:lnTo>
                    <a:pt x="1476" y="808"/>
                  </a:lnTo>
                  <a:lnTo>
                    <a:pt x="1472" y="808"/>
                  </a:lnTo>
                  <a:lnTo>
                    <a:pt x="1469" y="808"/>
                  </a:lnTo>
                  <a:lnTo>
                    <a:pt x="1465" y="808"/>
                  </a:lnTo>
                  <a:lnTo>
                    <a:pt x="1462" y="808"/>
                  </a:lnTo>
                  <a:lnTo>
                    <a:pt x="1458" y="808"/>
                  </a:lnTo>
                  <a:lnTo>
                    <a:pt x="1454" y="808"/>
                  </a:lnTo>
                  <a:lnTo>
                    <a:pt x="1451" y="808"/>
                  </a:lnTo>
                  <a:lnTo>
                    <a:pt x="1447" y="808"/>
                  </a:lnTo>
                  <a:lnTo>
                    <a:pt x="1444" y="808"/>
                  </a:lnTo>
                  <a:lnTo>
                    <a:pt x="1440" y="808"/>
                  </a:lnTo>
                  <a:lnTo>
                    <a:pt x="1437" y="808"/>
                  </a:lnTo>
                  <a:lnTo>
                    <a:pt x="1434" y="808"/>
                  </a:lnTo>
                  <a:lnTo>
                    <a:pt x="1430" y="808"/>
                  </a:lnTo>
                  <a:lnTo>
                    <a:pt x="1427" y="808"/>
                  </a:lnTo>
                  <a:lnTo>
                    <a:pt x="1423" y="808"/>
                  </a:lnTo>
                  <a:lnTo>
                    <a:pt x="1420" y="808"/>
                  </a:lnTo>
                  <a:lnTo>
                    <a:pt x="1416" y="808"/>
                  </a:lnTo>
                  <a:lnTo>
                    <a:pt x="1413" y="808"/>
                  </a:lnTo>
                  <a:lnTo>
                    <a:pt x="1409" y="808"/>
                  </a:lnTo>
                  <a:lnTo>
                    <a:pt x="1405" y="808"/>
                  </a:lnTo>
                  <a:lnTo>
                    <a:pt x="1402" y="808"/>
                  </a:lnTo>
                  <a:lnTo>
                    <a:pt x="1398" y="808"/>
                  </a:lnTo>
                  <a:lnTo>
                    <a:pt x="1395" y="808"/>
                  </a:lnTo>
                  <a:lnTo>
                    <a:pt x="1391" y="808"/>
                  </a:lnTo>
                  <a:lnTo>
                    <a:pt x="1388" y="808"/>
                  </a:lnTo>
                  <a:lnTo>
                    <a:pt x="1384" y="808"/>
                  </a:lnTo>
                  <a:lnTo>
                    <a:pt x="1380" y="808"/>
                  </a:lnTo>
                  <a:lnTo>
                    <a:pt x="1377" y="808"/>
                  </a:lnTo>
                  <a:lnTo>
                    <a:pt x="1373" y="808"/>
                  </a:lnTo>
                  <a:lnTo>
                    <a:pt x="1370" y="808"/>
                  </a:lnTo>
                  <a:lnTo>
                    <a:pt x="1367" y="808"/>
                  </a:lnTo>
                  <a:lnTo>
                    <a:pt x="1364" y="808"/>
                  </a:lnTo>
                  <a:lnTo>
                    <a:pt x="1360" y="808"/>
                  </a:lnTo>
                  <a:lnTo>
                    <a:pt x="1356" y="808"/>
                  </a:lnTo>
                  <a:lnTo>
                    <a:pt x="1353" y="808"/>
                  </a:lnTo>
                  <a:lnTo>
                    <a:pt x="1349" y="808"/>
                  </a:lnTo>
                  <a:lnTo>
                    <a:pt x="1346" y="808"/>
                  </a:lnTo>
                  <a:lnTo>
                    <a:pt x="1342" y="808"/>
                  </a:lnTo>
                  <a:lnTo>
                    <a:pt x="1339" y="808"/>
                  </a:lnTo>
                  <a:lnTo>
                    <a:pt x="1335" y="808"/>
                  </a:lnTo>
                  <a:lnTo>
                    <a:pt x="1331" y="808"/>
                  </a:lnTo>
                  <a:lnTo>
                    <a:pt x="1328" y="808"/>
                  </a:lnTo>
                  <a:lnTo>
                    <a:pt x="1324" y="808"/>
                  </a:lnTo>
                  <a:lnTo>
                    <a:pt x="1321" y="808"/>
                  </a:lnTo>
                  <a:lnTo>
                    <a:pt x="1317" y="808"/>
                  </a:lnTo>
                  <a:lnTo>
                    <a:pt x="1314" y="808"/>
                  </a:lnTo>
                  <a:lnTo>
                    <a:pt x="1311" y="808"/>
                  </a:lnTo>
                  <a:lnTo>
                    <a:pt x="1307" y="808"/>
                  </a:lnTo>
                  <a:lnTo>
                    <a:pt x="1304" y="808"/>
                  </a:lnTo>
                  <a:lnTo>
                    <a:pt x="1300" y="808"/>
                  </a:lnTo>
                  <a:lnTo>
                    <a:pt x="1297" y="808"/>
                  </a:lnTo>
                  <a:lnTo>
                    <a:pt x="1293" y="808"/>
                  </a:lnTo>
                  <a:lnTo>
                    <a:pt x="1290" y="808"/>
                  </a:lnTo>
                  <a:lnTo>
                    <a:pt x="1286" y="808"/>
                  </a:lnTo>
                  <a:lnTo>
                    <a:pt x="1282" y="808"/>
                  </a:lnTo>
                  <a:lnTo>
                    <a:pt x="1279" y="808"/>
                  </a:lnTo>
                  <a:lnTo>
                    <a:pt x="1275" y="808"/>
                  </a:lnTo>
                  <a:lnTo>
                    <a:pt x="1272" y="808"/>
                  </a:lnTo>
                  <a:lnTo>
                    <a:pt x="1268" y="808"/>
                  </a:lnTo>
                  <a:lnTo>
                    <a:pt x="1265" y="808"/>
                  </a:lnTo>
                  <a:lnTo>
                    <a:pt x="1261" y="808"/>
                  </a:lnTo>
                  <a:lnTo>
                    <a:pt x="1257" y="808"/>
                  </a:lnTo>
                  <a:lnTo>
                    <a:pt x="1254" y="808"/>
                  </a:lnTo>
                  <a:lnTo>
                    <a:pt x="1251" y="808"/>
                  </a:lnTo>
                  <a:lnTo>
                    <a:pt x="1248" y="808"/>
                  </a:lnTo>
                  <a:lnTo>
                    <a:pt x="1244" y="808"/>
                  </a:lnTo>
                  <a:lnTo>
                    <a:pt x="1241" y="808"/>
                  </a:lnTo>
                  <a:lnTo>
                    <a:pt x="1237" y="808"/>
                  </a:lnTo>
                  <a:lnTo>
                    <a:pt x="1233" y="808"/>
                  </a:lnTo>
                  <a:lnTo>
                    <a:pt x="1230" y="808"/>
                  </a:lnTo>
                  <a:lnTo>
                    <a:pt x="1226" y="808"/>
                  </a:lnTo>
                  <a:lnTo>
                    <a:pt x="1223" y="808"/>
                  </a:lnTo>
                  <a:lnTo>
                    <a:pt x="1219" y="808"/>
                  </a:lnTo>
                  <a:lnTo>
                    <a:pt x="1216" y="808"/>
                  </a:lnTo>
                  <a:lnTo>
                    <a:pt x="1212" y="808"/>
                  </a:lnTo>
                  <a:lnTo>
                    <a:pt x="1208" y="808"/>
                  </a:lnTo>
                  <a:lnTo>
                    <a:pt x="1205" y="808"/>
                  </a:lnTo>
                  <a:lnTo>
                    <a:pt x="1201" y="808"/>
                  </a:lnTo>
                  <a:lnTo>
                    <a:pt x="1198" y="808"/>
                  </a:lnTo>
                  <a:lnTo>
                    <a:pt x="1194" y="808"/>
                  </a:lnTo>
                  <a:lnTo>
                    <a:pt x="1191" y="808"/>
                  </a:lnTo>
                  <a:lnTo>
                    <a:pt x="1187" y="808"/>
                  </a:lnTo>
                  <a:lnTo>
                    <a:pt x="1184" y="808"/>
                  </a:lnTo>
                  <a:lnTo>
                    <a:pt x="1181" y="808"/>
                  </a:lnTo>
                  <a:lnTo>
                    <a:pt x="1177" y="808"/>
                  </a:lnTo>
                  <a:lnTo>
                    <a:pt x="1174" y="808"/>
                  </a:lnTo>
                  <a:lnTo>
                    <a:pt x="1170" y="808"/>
                  </a:lnTo>
                  <a:lnTo>
                    <a:pt x="1167" y="808"/>
                  </a:lnTo>
                  <a:lnTo>
                    <a:pt x="1163" y="808"/>
                  </a:lnTo>
                  <a:lnTo>
                    <a:pt x="1159" y="808"/>
                  </a:lnTo>
                  <a:lnTo>
                    <a:pt x="1156" y="808"/>
                  </a:lnTo>
                  <a:lnTo>
                    <a:pt x="1152" y="808"/>
                  </a:lnTo>
                  <a:lnTo>
                    <a:pt x="1149" y="808"/>
                  </a:lnTo>
                  <a:lnTo>
                    <a:pt x="1145" y="808"/>
                  </a:lnTo>
                  <a:lnTo>
                    <a:pt x="1142" y="808"/>
                  </a:lnTo>
                  <a:lnTo>
                    <a:pt x="1138" y="808"/>
                  </a:lnTo>
                  <a:lnTo>
                    <a:pt x="1135" y="808"/>
                  </a:lnTo>
                  <a:lnTo>
                    <a:pt x="1131" y="808"/>
                  </a:lnTo>
                  <a:lnTo>
                    <a:pt x="1127" y="808"/>
                  </a:lnTo>
                  <a:lnTo>
                    <a:pt x="1124" y="808"/>
                  </a:lnTo>
                  <a:lnTo>
                    <a:pt x="1121" y="808"/>
                  </a:lnTo>
                  <a:lnTo>
                    <a:pt x="1118" y="808"/>
                  </a:lnTo>
                  <a:lnTo>
                    <a:pt x="1114" y="808"/>
                  </a:lnTo>
                  <a:lnTo>
                    <a:pt x="1110" y="808"/>
                  </a:lnTo>
                  <a:lnTo>
                    <a:pt x="1107" y="808"/>
                  </a:lnTo>
                  <a:lnTo>
                    <a:pt x="1103" y="808"/>
                  </a:lnTo>
                  <a:lnTo>
                    <a:pt x="1100" y="808"/>
                  </a:lnTo>
                  <a:lnTo>
                    <a:pt x="1096" y="808"/>
                  </a:lnTo>
                  <a:lnTo>
                    <a:pt x="1093" y="808"/>
                  </a:lnTo>
                  <a:lnTo>
                    <a:pt x="1089" y="808"/>
                  </a:lnTo>
                  <a:lnTo>
                    <a:pt x="1085" y="808"/>
                  </a:lnTo>
                  <a:lnTo>
                    <a:pt x="1082" y="808"/>
                  </a:lnTo>
                  <a:lnTo>
                    <a:pt x="1078" y="808"/>
                  </a:lnTo>
                  <a:lnTo>
                    <a:pt x="1075" y="808"/>
                  </a:lnTo>
                  <a:lnTo>
                    <a:pt x="1071" y="808"/>
                  </a:lnTo>
                  <a:lnTo>
                    <a:pt x="1068" y="808"/>
                  </a:lnTo>
                  <a:lnTo>
                    <a:pt x="1065" y="808"/>
                  </a:lnTo>
                  <a:lnTo>
                    <a:pt x="1061" y="808"/>
                  </a:lnTo>
                  <a:lnTo>
                    <a:pt x="1058" y="808"/>
                  </a:lnTo>
                  <a:lnTo>
                    <a:pt x="1054" y="808"/>
                  </a:lnTo>
                  <a:lnTo>
                    <a:pt x="1051" y="808"/>
                  </a:lnTo>
                  <a:lnTo>
                    <a:pt x="1047" y="808"/>
                  </a:lnTo>
                  <a:lnTo>
                    <a:pt x="1044" y="808"/>
                  </a:lnTo>
                  <a:lnTo>
                    <a:pt x="1040" y="808"/>
                  </a:lnTo>
                  <a:lnTo>
                    <a:pt x="1036" y="808"/>
                  </a:lnTo>
                  <a:lnTo>
                    <a:pt x="1033" y="808"/>
                  </a:lnTo>
                  <a:lnTo>
                    <a:pt x="1029" y="808"/>
                  </a:lnTo>
                  <a:lnTo>
                    <a:pt x="1026" y="808"/>
                  </a:lnTo>
                  <a:lnTo>
                    <a:pt x="1022" y="808"/>
                  </a:lnTo>
                  <a:lnTo>
                    <a:pt x="1019" y="808"/>
                  </a:lnTo>
                  <a:lnTo>
                    <a:pt x="1015" y="808"/>
                  </a:lnTo>
                  <a:lnTo>
                    <a:pt x="1012" y="808"/>
                  </a:lnTo>
                  <a:lnTo>
                    <a:pt x="1008" y="808"/>
                  </a:lnTo>
                  <a:lnTo>
                    <a:pt x="1004" y="808"/>
                  </a:lnTo>
                  <a:lnTo>
                    <a:pt x="1001" y="808"/>
                  </a:lnTo>
                  <a:lnTo>
                    <a:pt x="998" y="808"/>
                  </a:lnTo>
                  <a:lnTo>
                    <a:pt x="995" y="808"/>
                  </a:lnTo>
                  <a:lnTo>
                    <a:pt x="991" y="808"/>
                  </a:lnTo>
                  <a:lnTo>
                    <a:pt x="987" y="808"/>
                  </a:lnTo>
                  <a:lnTo>
                    <a:pt x="984" y="808"/>
                  </a:lnTo>
                  <a:lnTo>
                    <a:pt x="980" y="808"/>
                  </a:lnTo>
                  <a:lnTo>
                    <a:pt x="977" y="808"/>
                  </a:lnTo>
                  <a:lnTo>
                    <a:pt x="973" y="808"/>
                  </a:lnTo>
                  <a:lnTo>
                    <a:pt x="970" y="808"/>
                  </a:lnTo>
                  <a:lnTo>
                    <a:pt x="966" y="808"/>
                  </a:lnTo>
                  <a:lnTo>
                    <a:pt x="963" y="808"/>
                  </a:lnTo>
                  <a:lnTo>
                    <a:pt x="959" y="808"/>
                  </a:lnTo>
                  <a:lnTo>
                    <a:pt x="955" y="808"/>
                  </a:lnTo>
                  <a:lnTo>
                    <a:pt x="952" y="808"/>
                  </a:lnTo>
                  <a:lnTo>
                    <a:pt x="948" y="808"/>
                  </a:lnTo>
                  <a:lnTo>
                    <a:pt x="945" y="808"/>
                  </a:lnTo>
                  <a:lnTo>
                    <a:pt x="941" y="808"/>
                  </a:lnTo>
                  <a:lnTo>
                    <a:pt x="938" y="808"/>
                  </a:lnTo>
                  <a:lnTo>
                    <a:pt x="934" y="808"/>
                  </a:lnTo>
                  <a:lnTo>
                    <a:pt x="931" y="808"/>
                  </a:lnTo>
                  <a:lnTo>
                    <a:pt x="928" y="808"/>
                  </a:lnTo>
                  <a:lnTo>
                    <a:pt x="924" y="808"/>
                  </a:lnTo>
                  <a:lnTo>
                    <a:pt x="921" y="808"/>
                  </a:lnTo>
                  <a:lnTo>
                    <a:pt x="917" y="808"/>
                  </a:lnTo>
                  <a:lnTo>
                    <a:pt x="913" y="808"/>
                  </a:lnTo>
                  <a:lnTo>
                    <a:pt x="910" y="808"/>
                  </a:lnTo>
                  <a:lnTo>
                    <a:pt x="906" y="808"/>
                  </a:lnTo>
                  <a:lnTo>
                    <a:pt x="903" y="808"/>
                  </a:lnTo>
                  <a:lnTo>
                    <a:pt x="899" y="808"/>
                  </a:lnTo>
                  <a:lnTo>
                    <a:pt x="896" y="808"/>
                  </a:lnTo>
                  <a:lnTo>
                    <a:pt x="892" y="808"/>
                  </a:lnTo>
                  <a:lnTo>
                    <a:pt x="889" y="808"/>
                  </a:lnTo>
                  <a:lnTo>
                    <a:pt x="885" y="808"/>
                  </a:lnTo>
                  <a:lnTo>
                    <a:pt x="881" y="808"/>
                  </a:lnTo>
                  <a:lnTo>
                    <a:pt x="878" y="808"/>
                  </a:lnTo>
                  <a:lnTo>
                    <a:pt x="875" y="808"/>
                  </a:lnTo>
                  <a:lnTo>
                    <a:pt x="872" y="808"/>
                  </a:lnTo>
                  <a:lnTo>
                    <a:pt x="868" y="808"/>
                  </a:lnTo>
                  <a:lnTo>
                    <a:pt x="864" y="808"/>
                  </a:lnTo>
                  <a:lnTo>
                    <a:pt x="861" y="808"/>
                  </a:lnTo>
                  <a:lnTo>
                    <a:pt x="857" y="808"/>
                  </a:lnTo>
                  <a:lnTo>
                    <a:pt x="854" y="808"/>
                  </a:lnTo>
                  <a:lnTo>
                    <a:pt x="850" y="808"/>
                  </a:lnTo>
                  <a:lnTo>
                    <a:pt x="847" y="808"/>
                  </a:lnTo>
                  <a:lnTo>
                    <a:pt x="843" y="808"/>
                  </a:lnTo>
                  <a:lnTo>
                    <a:pt x="840" y="808"/>
                  </a:lnTo>
                  <a:lnTo>
                    <a:pt x="836" y="808"/>
                  </a:lnTo>
                  <a:lnTo>
                    <a:pt x="832" y="808"/>
                  </a:lnTo>
                  <a:lnTo>
                    <a:pt x="829" y="808"/>
                  </a:lnTo>
                  <a:lnTo>
                    <a:pt x="825" y="808"/>
                  </a:lnTo>
                  <a:lnTo>
                    <a:pt x="822" y="808"/>
                  </a:lnTo>
                  <a:lnTo>
                    <a:pt x="818" y="808"/>
                  </a:lnTo>
                  <a:lnTo>
                    <a:pt x="815" y="808"/>
                  </a:lnTo>
                  <a:lnTo>
                    <a:pt x="812" y="808"/>
                  </a:lnTo>
                  <a:lnTo>
                    <a:pt x="808" y="808"/>
                  </a:lnTo>
                  <a:lnTo>
                    <a:pt x="805" y="808"/>
                  </a:lnTo>
                  <a:lnTo>
                    <a:pt x="801" y="808"/>
                  </a:lnTo>
                  <a:lnTo>
                    <a:pt x="798" y="808"/>
                  </a:lnTo>
                  <a:lnTo>
                    <a:pt x="794" y="808"/>
                  </a:lnTo>
                  <a:lnTo>
                    <a:pt x="790" y="808"/>
                  </a:lnTo>
                  <a:lnTo>
                    <a:pt x="787" y="808"/>
                  </a:lnTo>
                  <a:lnTo>
                    <a:pt x="783" y="808"/>
                  </a:lnTo>
                  <a:lnTo>
                    <a:pt x="780" y="808"/>
                  </a:lnTo>
                  <a:lnTo>
                    <a:pt x="776" y="808"/>
                  </a:lnTo>
                  <a:lnTo>
                    <a:pt x="773" y="808"/>
                  </a:lnTo>
                  <a:lnTo>
                    <a:pt x="769" y="808"/>
                  </a:lnTo>
                  <a:lnTo>
                    <a:pt x="766" y="808"/>
                  </a:lnTo>
                  <a:lnTo>
                    <a:pt x="762" y="808"/>
                  </a:lnTo>
                  <a:lnTo>
                    <a:pt x="758" y="808"/>
                  </a:lnTo>
                  <a:lnTo>
                    <a:pt x="755" y="808"/>
                  </a:lnTo>
                  <a:lnTo>
                    <a:pt x="751" y="808"/>
                  </a:lnTo>
                  <a:lnTo>
                    <a:pt x="748" y="808"/>
                  </a:lnTo>
                  <a:lnTo>
                    <a:pt x="745" y="808"/>
                  </a:lnTo>
                  <a:lnTo>
                    <a:pt x="741" y="808"/>
                  </a:lnTo>
                  <a:lnTo>
                    <a:pt x="738" y="808"/>
                  </a:lnTo>
                  <a:lnTo>
                    <a:pt x="734" y="808"/>
                  </a:lnTo>
                  <a:lnTo>
                    <a:pt x="731" y="808"/>
                  </a:lnTo>
                  <a:lnTo>
                    <a:pt x="727" y="808"/>
                  </a:lnTo>
                  <a:lnTo>
                    <a:pt x="724" y="808"/>
                  </a:lnTo>
                  <a:lnTo>
                    <a:pt x="720" y="808"/>
                  </a:lnTo>
                  <a:lnTo>
                    <a:pt x="717" y="808"/>
                  </a:lnTo>
                  <a:lnTo>
                    <a:pt x="713" y="808"/>
                  </a:lnTo>
                  <a:lnTo>
                    <a:pt x="709" y="808"/>
                  </a:lnTo>
                  <a:lnTo>
                    <a:pt x="706" y="808"/>
                  </a:lnTo>
                  <a:lnTo>
                    <a:pt x="702" y="808"/>
                  </a:lnTo>
                  <a:lnTo>
                    <a:pt x="699" y="808"/>
                  </a:lnTo>
                  <a:lnTo>
                    <a:pt x="695" y="808"/>
                  </a:lnTo>
                  <a:lnTo>
                    <a:pt x="692" y="808"/>
                  </a:lnTo>
                  <a:lnTo>
                    <a:pt x="688" y="808"/>
                  </a:lnTo>
                  <a:lnTo>
                    <a:pt x="685" y="808"/>
                  </a:lnTo>
                  <a:lnTo>
                    <a:pt x="682" y="808"/>
                  </a:lnTo>
                  <a:lnTo>
                    <a:pt x="678" y="808"/>
                  </a:lnTo>
                  <a:lnTo>
                    <a:pt x="675" y="808"/>
                  </a:lnTo>
                  <a:lnTo>
                    <a:pt x="671" y="808"/>
                  </a:lnTo>
                  <a:lnTo>
                    <a:pt x="668" y="808"/>
                  </a:lnTo>
                  <a:lnTo>
                    <a:pt x="664" y="808"/>
                  </a:lnTo>
                  <a:lnTo>
                    <a:pt x="660" y="808"/>
                  </a:lnTo>
                  <a:lnTo>
                    <a:pt x="657" y="808"/>
                  </a:lnTo>
                  <a:lnTo>
                    <a:pt x="653" y="808"/>
                  </a:lnTo>
                  <a:lnTo>
                    <a:pt x="650" y="808"/>
                  </a:lnTo>
                  <a:lnTo>
                    <a:pt x="646" y="808"/>
                  </a:lnTo>
                  <a:lnTo>
                    <a:pt x="643" y="808"/>
                  </a:lnTo>
                  <a:lnTo>
                    <a:pt x="639" y="808"/>
                  </a:lnTo>
                  <a:lnTo>
                    <a:pt x="635" y="808"/>
                  </a:lnTo>
                  <a:lnTo>
                    <a:pt x="632" y="808"/>
                  </a:lnTo>
                  <a:lnTo>
                    <a:pt x="629" y="808"/>
                  </a:lnTo>
                  <a:lnTo>
                    <a:pt x="626" y="808"/>
                  </a:lnTo>
                  <a:lnTo>
                    <a:pt x="622" y="808"/>
                  </a:lnTo>
                  <a:lnTo>
                    <a:pt x="618" y="808"/>
                  </a:lnTo>
                  <a:lnTo>
                    <a:pt x="615" y="808"/>
                  </a:lnTo>
                  <a:lnTo>
                    <a:pt x="611" y="808"/>
                  </a:lnTo>
                  <a:lnTo>
                    <a:pt x="608" y="808"/>
                  </a:lnTo>
                  <a:lnTo>
                    <a:pt x="604" y="808"/>
                  </a:lnTo>
                  <a:lnTo>
                    <a:pt x="601" y="808"/>
                  </a:lnTo>
                  <a:lnTo>
                    <a:pt x="597" y="808"/>
                  </a:lnTo>
                  <a:lnTo>
                    <a:pt x="594" y="808"/>
                  </a:lnTo>
                  <a:lnTo>
                    <a:pt x="590" y="808"/>
                  </a:lnTo>
                  <a:lnTo>
                    <a:pt x="586" y="808"/>
                  </a:lnTo>
                  <a:lnTo>
                    <a:pt x="583" y="808"/>
                  </a:lnTo>
                  <a:lnTo>
                    <a:pt x="579" y="808"/>
                  </a:lnTo>
                  <a:lnTo>
                    <a:pt x="576" y="808"/>
                  </a:lnTo>
                  <a:lnTo>
                    <a:pt x="572" y="808"/>
                  </a:lnTo>
                  <a:lnTo>
                    <a:pt x="569" y="808"/>
                  </a:lnTo>
                  <a:lnTo>
                    <a:pt x="565" y="808"/>
                  </a:lnTo>
                  <a:lnTo>
                    <a:pt x="562" y="808"/>
                  </a:lnTo>
                  <a:lnTo>
                    <a:pt x="559" y="808"/>
                  </a:lnTo>
                  <a:lnTo>
                    <a:pt x="555" y="808"/>
                  </a:lnTo>
                  <a:lnTo>
                    <a:pt x="552" y="808"/>
                  </a:lnTo>
                  <a:lnTo>
                    <a:pt x="548" y="808"/>
                  </a:lnTo>
                  <a:lnTo>
                    <a:pt x="545" y="808"/>
                  </a:lnTo>
                  <a:lnTo>
                    <a:pt x="541" y="808"/>
                  </a:lnTo>
                  <a:lnTo>
                    <a:pt x="537" y="808"/>
                  </a:lnTo>
                  <a:lnTo>
                    <a:pt x="534" y="808"/>
                  </a:lnTo>
                  <a:lnTo>
                    <a:pt x="530" y="808"/>
                  </a:lnTo>
                  <a:lnTo>
                    <a:pt x="527" y="808"/>
                  </a:lnTo>
                  <a:lnTo>
                    <a:pt x="523" y="808"/>
                  </a:lnTo>
                  <a:lnTo>
                    <a:pt x="520" y="808"/>
                  </a:lnTo>
                  <a:lnTo>
                    <a:pt x="516" y="808"/>
                  </a:lnTo>
                  <a:lnTo>
                    <a:pt x="512" y="808"/>
                  </a:lnTo>
                  <a:lnTo>
                    <a:pt x="509" y="808"/>
                  </a:lnTo>
                  <a:lnTo>
                    <a:pt x="505" y="808"/>
                  </a:lnTo>
                  <a:lnTo>
                    <a:pt x="502" y="808"/>
                  </a:lnTo>
                  <a:lnTo>
                    <a:pt x="498" y="808"/>
                  </a:lnTo>
                  <a:lnTo>
                    <a:pt x="496" y="808"/>
                  </a:lnTo>
                  <a:lnTo>
                    <a:pt x="492" y="808"/>
                  </a:lnTo>
                  <a:lnTo>
                    <a:pt x="488" y="808"/>
                  </a:lnTo>
                  <a:lnTo>
                    <a:pt x="485" y="808"/>
                  </a:lnTo>
                  <a:lnTo>
                    <a:pt x="481" y="808"/>
                  </a:lnTo>
                  <a:lnTo>
                    <a:pt x="478" y="808"/>
                  </a:lnTo>
                  <a:lnTo>
                    <a:pt x="474" y="808"/>
                  </a:lnTo>
                  <a:lnTo>
                    <a:pt x="471" y="808"/>
                  </a:lnTo>
                  <a:lnTo>
                    <a:pt x="467" y="808"/>
                  </a:lnTo>
                  <a:lnTo>
                    <a:pt x="463" y="808"/>
                  </a:lnTo>
                  <a:lnTo>
                    <a:pt x="460" y="808"/>
                  </a:lnTo>
                  <a:lnTo>
                    <a:pt x="456" y="808"/>
                  </a:lnTo>
                  <a:lnTo>
                    <a:pt x="453" y="808"/>
                  </a:lnTo>
                  <a:lnTo>
                    <a:pt x="449" y="808"/>
                  </a:lnTo>
                  <a:lnTo>
                    <a:pt x="446" y="808"/>
                  </a:lnTo>
                  <a:lnTo>
                    <a:pt x="442" y="808"/>
                  </a:lnTo>
                  <a:lnTo>
                    <a:pt x="439" y="808"/>
                  </a:lnTo>
                  <a:lnTo>
                    <a:pt x="436" y="808"/>
                  </a:lnTo>
                  <a:lnTo>
                    <a:pt x="432" y="808"/>
                  </a:lnTo>
                  <a:lnTo>
                    <a:pt x="429" y="808"/>
                  </a:lnTo>
                  <a:lnTo>
                    <a:pt x="425" y="808"/>
                  </a:lnTo>
                  <a:lnTo>
                    <a:pt x="422" y="808"/>
                  </a:lnTo>
                  <a:lnTo>
                    <a:pt x="418" y="808"/>
                  </a:lnTo>
                  <a:lnTo>
                    <a:pt x="414" y="808"/>
                  </a:lnTo>
                  <a:lnTo>
                    <a:pt x="411" y="808"/>
                  </a:lnTo>
                  <a:lnTo>
                    <a:pt x="407" y="808"/>
                  </a:lnTo>
                  <a:lnTo>
                    <a:pt x="404" y="808"/>
                  </a:lnTo>
                  <a:lnTo>
                    <a:pt x="400" y="808"/>
                  </a:lnTo>
                  <a:lnTo>
                    <a:pt x="397" y="808"/>
                  </a:lnTo>
                  <a:lnTo>
                    <a:pt x="393" y="808"/>
                  </a:lnTo>
                  <a:lnTo>
                    <a:pt x="389" y="808"/>
                  </a:lnTo>
                  <a:lnTo>
                    <a:pt x="386" y="808"/>
                  </a:lnTo>
                  <a:lnTo>
                    <a:pt x="382" y="808"/>
                  </a:lnTo>
                  <a:lnTo>
                    <a:pt x="380" y="808"/>
                  </a:lnTo>
                  <a:lnTo>
                    <a:pt x="376" y="808"/>
                  </a:lnTo>
                  <a:lnTo>
                    <a:pt x="373" y="808"/>
                  </a:lnTo>
                  <a:lnTo>
                    <a:pt x="369" y="808"/>
                  </a:lnTo>
                  <a:lnTo>
                    <a:pt x="365" y="808"/>
                  </a:lnTo>
                  <a:lnTo>
                    <a:pt x="362" y="808"/>
                  </a:lnTo>
                  <a:lnTo>
                    <a:pt x="358" y="808"/>
                  </a:lnTo>
                  <a:lnTo>
                    <a:pt x="355" y="808"/>
                  </a:lnTo>
                  <a:lnTo>
                    <a:pt x="351" y="808"/>
                  </a:lnTo>
                  <a:lnTo>
                    <a:pt x="348" y="808"/>
                  </a:lnTo>
                  <a:lnTo>
                    <a:pt x="344" y="808"/>
                  </a:lnTo>
                  <a:lnTo>
                    <a:pt x="340" y="808"/>
                  </a:lnTo>
                  <a:lnTo>
                    <a:pt x="337" y="808"/>
                  </a:lnTo>
                  <a:lnTo>
                    <a:pt x="333" y="808"/>
                  </a:lnTo>
                  <a:lnTo>
                    <a:pt x="330" y="808"/>
                  </a:lnTo>
                  <a:lnTo>
                    <a:pt x="326" y="808"/>
                  </a:lnTo>
                  <a:lnTo>
                    <a:pt x="323" y="808"/>
                  </a:lnTo>
                  <a:lnTo>
                    <a:pt x="319" y="808"/>
                  </a:lnTo>
                  <a:lnTo>
                    <a:pt x="315" y="808"/>
                  </a:lnTo>
                  <a:lnTo>
                    <a:pt x="312" y="808"/>
                  </a:lnTo>
                  <a:lnTo>
                    <a:pt x="308" y="808"/>
                  </a:lnTo>
                  <a:lnTo>
                    <a:pt x="306" y="808"/>
                  </a:lnTo>
                  <a:lnTo>
                    <a:pt x="302" y="808"/>
                  </a:lnTo>
                  <a:lnTo>
                    <a:pt x="299" y="808"/>
                  </a:lnTo>
                  <a:lnTo>
                    <a:pt x="295" y="808"/>
                  </a:lnTo>
                  <a:lnTo>
                    <a:pt x="291" y="808"/>
                  </a:lnTo>
                  <a:lnTo>
                    <a:pt x="288" y="808"/>
                  </a:lnTo>
                  <a:lnTo>
                    <a:pt x="284" y="808"/>
                  </a:lnTo>
                  <a:lnTo>
                    <a:pt x="281" y="808"/>
                  </a:lnTo>
                  <a:lnTo>
                    <a:pt x="277" y="808"/>
                  </a:lnTo>
                  <a:lnTo>
                    <a:pt x="274" y="808"/>
                  </a:lnTo>
                  <a:lnTo>
                    <a:pt x="270" y="808"/>
                  </a:lnTo>
                  <a:lnTo>
                    <a:pt x="266" y="808"/>
                  </a:lnTo>
                  <a:lnTo>
                    <a:pt x="263" y="808"/>
                  </a:lnTo>
                  <a:lnTo>
                    <a:pt x="259" y="808"/>
                  </a:lnTo>
                  <a:lnTo>
                    <a:pt x="256" y="808"/>
                  </a:lnTo>
                  <a:lnTo>
                    <a:pt x="252" y="808"/>
                  </a:lnTo>
                  <a:lnTo>
                    <a:pt x="250" y="808"/>
                  </a:lnTo>
                  <a:lnTo>
                    <a:pt x="246" y="808"/>
                  </a:lnTo>
                  <a:lnTo>
                    <a:pt x="242" y="808"/>
                  </a:lnTo>
                  <a:lnTo>
                    <a:pt x="239" y="808"/>
                  </a:lnTo>
                  <a:lnTo>
                    <a:pt x="235" y="808"/>
                  </a:lnTo>
                  <a:lnTo>
                    <a:pt x="232" y="808"/>
                  </a:lnTo>
                  <a:lnTo>
                    <a:pt x="228" y="808"/>
                  </a:lnTo>
                  <a:lnTo>
                    <a:pt x="225" y="808"/>
                  </a:lnTo>
                  <a:lnTo>
                    <a:pt x="221" y="808"/>
                  </a:lnTo>
                  <a:lnTo>
                    <a:pt x="217" y="808"/>
                  </a:lnTo>
                  <a:lnTo>
                    <a:pt x="214" y="808"/>
                  </a:lnTo>
                  <a:lnTo>
                    <a:pt x="210" y="808"/>
                  </a:lnTo>
                  <a:lnTo>
                    <a:pt x="207" y="808"/>
                  </a:lnTo>
                  <a:lnTo>
                    <a:pt x="203" y="808"/>
                  </a:lnTo>
                  <a:lnTo>
                    <a:pt x="200" y="808"/>
                  </a:lnTo>
                  <a:lnTo>
                    <a:pt x="196" y="808"/>
                  </a:lnTo>
                  <a:lnTo>
                    <a:pt x="193" y="808"/>
                  </a:lnTo>
                  <a:lnTo>
                    <a:pt x="190" y="808"/>
                  </a:lnTo>
                  <a:lnTo>
                    <a:pt x="186" y="808"/>
                  </a:lnTo>
                  <a:lnTo>
                    <a:pt x="183" y="808"/>
                  </a:lnTo>
                  <a:lnTo>
                    <a:pt x="179" y="808"/>
                  </a:lnTo>
                  <a:lnTo>
                    <a:pt x="176" y="808"/>
                  </a:lnTo>
                  <a:lnTo>
                    <a:pt x="172" y="808"/>
                  </a:lnTo>
                  <a:lnTo>
                    <a:pt x="168" y="808"/>
                  </a:lnTo>
                  <a:lnTo>
                    <a:pt x="165" y="808"/>
                  </a:lnTo>
                  <a:lnTo>
                    <a:pt x="161" y="808"/>
                  </a:lnTo>
                  <a:lnTo>
                    <a:pt x="158" y="808"/>
                  </a:lnTo>
                  <a:lnTo>
                    <a:pt x="154" y="808"/>
                  </a:lnTo>
                  <a:lnTo>
                    <a:pt x="151" y="808"/>
                  </a:lnTo>
                  <a:lnTo>
                    <a:pt x="147" y="808"/>
                  </a:lnTo>
                  <a:lnTo>
                    <a:pt x="143" y="808"/>
                  </a:lnTo>
                  <a:lnTo>
                    <a:pt x="140" y="808"/>
                  </a:lnTo>
                  <a:lnTo>
                    <a:pt x="136" y="808"/>
                  </a:lnTo>
                  <a:lnTo>
                    <a:pt x="133" y="808"/>
                  </a:lnTo>
                  <a:lnTo>
                    <a:pt x="129" y="808"/>
                  </a:lnTo>
                  <a:lnTo>
                    <a:pt x="127" y="808"/>
                  </a:lnTo>
                  <a:lnTo>
                    <a:pt x="123" y="808"/>
                  </a:lnTo>
                  <a:lnTo>
                    <a:pt x="119" y="808"/>
                  </a:lnTo>
                  <a:lnTo>
                    <a:pt x="116" y="808"/>
                  </a:lnTo>
                  <a:lnTo>
                    <a:pt x="112" y="808"/>
                  </a:lnTo>
                  <a:lnTo>
                    <a:pt x="109" y="808"/>
                  </a:lnTo>
                  <a:lnTo>
                    <a:pt x="105" y="808"/>
                  </a:lnTo>
                  <a:lnTo>
                    <a:pt x="102" y="808"/>
                  </a:lnTo>
                  <a:lnTo>
                    <a:pt x="98" y="808"/>
                  </a:lnTo>
                  <a:lnTo>
                    <a:pt x="94" y="808"/>
                  </a:lnTo>
                  <a:lnTo>
                    <a:pt x="91" y="808"/>
                  </a:lnTo>
                  <a:lnTo>
                    <a:pt x="87" y="808"/>
                  </a:lnTo>
                  <a:lnTo>
                    <a:pt x="84" y="808"/>
                  </a:lnTo>
                  <a:lnTo>
                    <a:pt x="80" y="808"/>
                  </a:lnTo>
                  <a:lnTo>
                    <a:pt x="77" y="808"/>
                  </a:lnTo>
                  <a:lnTo>
                    <a:pt x="73" y="808"/>
                  </a:lnTo>
                  <a:lnTo>
                    <a:pt x="70" y="808"/>
                  </a:lnTo>
                  <a:lnTo>
                    <a:pt x="66" y="808"/>
                  </a:lnTo>
                  <a:lnTo>
                    <a:pt x="62" y="808"/>
                  </a:lnTo>
                  <a:lnTo>
                    <a:pt x="59" y="808"/>
                  </a:lnTo>
                  <a:lnTo>
                    <a:pt x="56" y="808"/>
                  </a:lnTo>
                  <a:lnTo>
                    <a:pt x="53" y="808"/>
                  </a:lnTo>
                  <a:lnTo>
                    <a:pt x="49" y="808"/>
                  </a:lnTo>
                  <a:lnTo>
                    <a:pt x="45" y="808"/>
                  </a:lnTo>
                  <a:lnTo>
                    <a:pt x="42" y="808"/>
                  </a:lnTo>
                  <a:lnTo>
                    <a:pt x="38" y="808"/>
                  </a:lnTo>
                  <a:lnTo>
                    <a:pt x="35" y="808"/>
                  </a:lnTo>
                  <a:lnTo>
                    <a:pt x="31" y="808"/>
                  </a:lnTo>
                  <a:lnTo>
                    <a:pt x="28" y="808"/>
                  </a:lnTo>
                  <a:lnTo>
                    <a:pt x="24" y="808"/>
                  </a:lnTo>
                  <a:lnTo>
                    <a:pt x="20" y="808"/>
                  </a:lnTo>
                  <a:lnTo>
                    <a:pt x="17" y="808"/>
                  </a:lnTo>
                  <a:lnTo>
                    <a:pt x="13" y="808"/>
                  </a:lnTo>
                  <a:lnTo>
                    <a:pt x="10" y="808"/>
                  </a:lnTo>
                  <a:lnTo>
                    <a:pt x="6" y="808"/>
                  </a:lnTo>
                  <a:lnTo>
                    <a:pt x="4" y="808"/>
                  </a:lnTo>
                  <a:lnTo>
                    <a:pt x="0" y="808"/>
                  </a:lnTo>
                  <a:lnTo>
                    <a:pt x="0" y="800"/>
                  </a:lnTo>
                </a:path>
              </a:pathLst>
            </a:custGeom>
            <a:solidFill>
              <a:srgbClr val="C0C0C0"/>
            </a:solidFill>
            <a:ln w="12700" cap="rnd">
              <a:noFill/>
              <a:round/>
              <a:headEnd/>
              <a:tailEnd/>
            </a:ln>
          </p:spPr>
          <p:txBody>
            <a:bodyPr/>
            <a:lstStyle/>
            <a:p>
              <a:endParaRPr lang="en-US"/>
            </a:p>
          </p:txBody>
        </p:sp>
        <p:sp>
          <p:nvSpPr>
            <p:cNvPr id="28682" name="Freeform 8"/>
            <p:cNvSpPr>
              <a:spLocks/>
            </p:cNvSpPr>
            <p:nvPr/>
          </p:nvSpPr>
          <p:spPr bwMode="auto">
            <a:xfrm>
              <a:off x="3923" y="2115"/>
              <a:ext cx="700" cy="98"/>
            </a:xfrm>
            <a:custGeom>
              <a:avLst/>
              <a:gdLst>
                <a:gd name="T0" fmla="*/ 21 w 700"/>
                <a:gd name="T1" fmla="*/ 97 h 98"/>
                <a:gd name="T2" fmla="*/ 45 w 700"/>
                <a:gd name="T3" fmla="*/ 97 h 98"/>
                <a:gd name="T4" fmla="*/ 70 w 700"/>
                <a:gd name="T5" fmla="*/ 97 h 98"/>
                <a:gd name="T6" fmla="*/ 95 w 700"/>
                <a:gd name="T7" fmla="*/ 97 h 98"/>
                <a:gd name="T8" fmla="*/ 119 w 700"/>
                <a:gd name="T9" fmla="*/ 97 h 98"/>
                <a:gd name="T10" fmla="*/ 144 w 700"/>
                <a:gd name="T11" fmla="*/ 97 h 98"/>
                <a:gd name="T12" fmla="*/ 167 w 700"/>
                <a:gd name="T13" fmla="*/ 97 h 98"/>
                <a:gd name="T14" fmla="*/ 192 w 700"/>
                <a:gd name="T15" fmla="*/ 97 h 98"/>
                <a:gd name="T16" fmla="*/ 216 w 700"/>
                <a:gd name="T17" fmla="*/ 97 h 98"/>
                <a:gd name="T18" fmla="*/ 241 w 700"/>
                <a:gd name="T19" fmla="*/ 97 h 98"/>
                <a:gd name="T20" fmla="*/ 266 w 700"/>
                <a:gd name="T21" fmla="*/ 97 h 98"/>
                <a:gd name="T22" fmla="*/ 290 w 700"/>
                <a:gd name="T23" fmla="*/ 97 h 98"/>
                <a:gd name="T24" fmla="*/ 315 w 700"/>
                <a:gd name="T25" fmla="*/ 97 h 98"/>
                <a:gd name="T26" fmla="*/ 339 w 700"/>
                <a:gd name="T27" fmla="*/ 97 h 98"/>
                <a:gd name="T28" fmla="*/ 363 w 700"/>
                <a:gd name="T29" fmla="*/ 0 h 98"/>
                <a:gd name="T30" fmla="*/ 388 w 700"/>
                <a:gd name="T31" fmla="*/ 13 h 98"/>
                <a:gd name="T32" fmla="*/ 412 w 700"/>
                <a:gd name="T33" fmla="*/ 25 h 98"/>
                <a:gd name="T34" fmla="*/ 437 w 700"/>
                <a:gd name="T35" fmla="*/ 36 h 98"/>
                <a:gd name="T36" fmla="*/ 462 w 700"/>
                <a:gd name="T37" fmla="*/ 44 h 98"/>
                <a:gd name="T38" fmla="*/ 485 w 700"/>
                <a:gd name="T39" fmla="*/ 53 h 98"/>
                <a:gd name="T40" fmla="*/ 510 w 700"/>
                <a:gd name="T41" fmla="*/ 60 h 98"/>
                <a:gd name="T42" fmla="*/ 534 w 700"/>
                <a:gd name="T43" fmla="*/ 65 h 98"/>
                <a:gd name="T44" fmla="*/ 559 w 700"/>
                <a:gd name="T45" fmla="*/ 71 h 98"/>
                <a:gd name="T46" fmla="*/ 584 w 700"/>
                <a:gd name="T47" fmla="*/ 75 h 98"/>
                <a:gd name="T48" fmla="*/ 608 w 700"/>
                <a:gd name="T49" fmla="*/ 79 h 98"/>
                <a:gd name="T50" fmla="*/ 633 w 700"/>
                <a:gd name="T51" fmla="*/ 82 h 98"/>
                <a:gd name="T52" fmla="*/ 656 w 700"/>
                <a:gd name="T53" fmla="*/ 85 h 98"/>
                <a:gd name="T54" fmla="*/ 681 w 700"/>
                <a:gd name="T55" fmla="*/ 88 h 98"/>
                <a:gd name="T56" fmla="*/ 695 w 700"/>
                <a:gd name="T57" fmla="*/ 97 h 98"/>
                <a:gd name="T58" fmla="*/ 671 w 700"/>
                <a:gd name="T59" fmla="*/ 97 h 98"/>
                <a:gd name="T60" fmla="*/ 646 w 700"/>
                <a:gd name="T61" fmla="*/ 97 h 98"/>
                <a:gd name="T62" fmla="*/ 622 w 700"/>
                <a:gd name="T63" fmla="*/ 97 h 98"/>
                <a:gd name="T64" fmla="*/ 597 w 700"/>
                <a:gd name="T65" fmla="*/ 97 h 98"/>
                <a:gd name="T66" fmla="*/ 573 w 700"/>
                <a:gd name="T67" fmla="*/ 97 h 98"/>
                <a:gd name="T68" fmla="*/ 548 w 700"/>
                <a:gd name="T69" fmla="*/ 97 h 98"/>
                <a:gd name="T70" fmla="*/ 524 w 700"/>
                <a:gd name="T71" fmla="*/ 97 h 98"/>
                <a:gd name="T72" fmla="*/ 500 w 700"/>
                <a:gd name="T73" fmla="*/ 97 h 98"/>
                <a:gd name="T74" fmla="*/ 475 w 700"/>
                <a:gd name="T75" fmla="*/ 97 h 98"/>
                <a:gd name="T76" fmla="*/ 451 w 700"/>
                <a:gd name="T77" fmla="*/ 97 h 98"/>
                <a:gd name="T78" fmla="*/ 426 w 700"/>
                <a:gd name="T79" fmla="*/ 97 h 98"/>
                <a:gd name="T80" fmla="*/ 401 w 700"/>
                <a:gd name="T81" fmla="*/ 97 h 98"/>
                <a:gd name="T82" fmla="*/ 377 w 700"/>
                <a:gd name="T83" fmla="*/ 97 h 98"/>
                <a:gd name="T84" fmla="*/ 353 w 700"/>
                <a:gd name="T85" fmla="*/ 97 h 98"/>
                <a:gd name="T86" fmla="*/ 329 w 700"/>
                <a:gd name="T87" fmla="*/ 97 h 98"/>
                <a:gd name="T88" fmla="*/ 304 w 700"/>
                <a:gd name="T89" fmla="*/ 97 h 98"/>
                <a:gd name="T90" fmla="*/ 280 w 700"/>
                <a:gd name="T91" fmla="*/ 97 h 98"/>
                <a:gd name="T92" fmla="*/ 255 w 700"/>
                <a:gd name="T93" fmla="*/ 97 h 98"/>
                <a:gd name="T94" fmla="*/ 230 w 700"/>
                <a:gd name="T95" fmla="*/ 97 h 98"/>
                <a:gd name="T96" fmla="*/ 206 w 700"/>
                <a:gd name="T97" fmla="*/ 97 h 98"/>
                <a:gd name="T98" fmla="*/ 182 w 700"/>
                <a:gd name="T99" fmla="*/ 97 h 98"/>
                <a:gd name="T100" fmla="*/ 157 w 700"/>
                <a:gd name="T101" fmla="*/ 97 h 98"/>
                <a:gd name="T102" fmla="*/ 133 w 700"/>
                <a:gd name="T103" fmla="*/ 97 h 98"/>
                <a:gd name="T104" fmla="*/ 108 w 700"/>
                <a:gd name="T105" fmla="*/ 97 h 98"/>
                <a:gd name="T106" fmla="*/ 84 w 700"/>
                <a:gd name="T107" fmla="*/ 97 h 98"/>
                <a:gd name="T108" fmla="*/ 59 w 700"/>
                <a:gd name="T109" fmla="*/ 97 h 98"/>
                <a:gd name="T110" fmla="*/ 35 w 700"/>
                <a:gd name="T111" fmla="*/ 97 h 98"/>
                <a:gd name="T112" fmla="*/ 11 w 700"/>
                <a:gd name="T113" fmla="*/ 9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8"/>
                <a:gd name="T173" fmla="*/ 700 w 7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8">
                  <a:moveTo>
                    <a:pt x="0" y="97"/>
                  </a:moveTo>
                  <a:lnTo>
                    <a:pt x="4" y="97"/>
                  </a:lnTo>
                  <a:lnTo>
                    <a:pt x="7" y="97"/>
                  </a:lnTo>
                  <a:lnTo>
                    <a:pt x="11" y="97"/>
                  </a:lnTo>
                  <a:lnTo>
                    <a:pt x="14" y="97"/>
                  </a:lnTo>
                  <a:lnTo>
                    <a:pt x="18" y="97"/>
                  </a:lnTo>
                  <a:lnTo>
                    <a:pt x="21" y="97"/>
                  </a:lnTo>
                  <a:lnTo>
                    <a:pt x="25" y="97"/>
                  </a:lnTo>
                  <a:lnTo>
                    <a:pt x="28" y="97"/>
                  </a:lnTo>
                  <a:lnTo>
                    <a:pt x="31" y="97"/>
                  </a:lnTo>
                  <a:lnTo>
                    <a:pt x="35" y="97"/>
                  </a:lnTo>
                  <a:lnTo>
                    <a:pt x="38" y="97"/>
                  </a:lnTo>
                  <a:lnTo>
                    <a:pt x="42" y="97"/>
                  </a:lnTo>
                  <a:lnTo>
                    <a:pt x="45" y="97"/>
                  </a:lnTo>
                  <a:lnTo>
                    <a:pt x="49" y="97"/>
                  </a:lnTo>
                  <a:lnTo>
                    <a:pt x="52" y="97"/>
                  </a:lnTo>
                  <a:lnTo>
                    <a:pt x="56" y="97"/>
                  </a:lnTo>
                  <a:lnTo>
                    <a:pt x="59" y="97"/>
                  </a:lnTo>
                  <a:lnTo>
                    <a:pt x="63" y="97"/>
                  </a:lnTo>
                  <a:lnTo>
                    <a:pt x="66" y="97"/>
                  </a:lnTo>
                  <a:lnTo>
                    <a:pt x="70" y="97"/>
                  </a:lnTo>
                  <a:lnTo>
                    <a:pt x="74" y="97"/>
                  </a:lnTo>
                  <a:lnTo>
                    <a:pt x="77" y="97"/>
                  </a:lnTo>
                  <a:lnTo>
                    <a:pt x="81" y="97"/>
                  </a:lnTo>
                  <a:lnTo>
                    <a:pt x="84" y="97"/>
                  </a:lnTo>
                  <a:lnTo>
                    <a:pt x="88" y="97"/>
                  </a:lnTo>
                  <a:lnTo>
                    <a:pt x="91" y="97"/>
                  </a:lnTo>
                  <a:lnTo>
                    <a:pt x="95" y="97"/>
                  </a:lnTo>
                  <a:lnTo>
                    <a:pt x="97" y="97"/>
                  </a:lnTo>
                  <a:lnTo>
                    <a:pt x="101" y="97"/>
                  </a:lnTo>
                  <a:lnTo>
                    <a:pt x="105" y="97"/>
                  </a:lnTo>
                  <a:lnTo>
                    <a:pt x="108" y="97"/>
                  </a:lnTo>
                  <a:lnTo>
                    <a:pt x="112" y="97"/>
                  </a:lnTo>
                  <a:lnTo>
                    <a:pt x="115" y="97"/>
                  </a:lnTo>
                  <a:lnTo>
                    <a:pt x="119" y="97"/>
                  </a:lnTo>
                  <a:lnTo>
                    <a:pt x="122" y="97"/>
                  </a:lnTo>
                  <a:lnTo>
                    <a:pt x="126" y="97"/>
                  </a:lnTo>
                  <a:lnTo>
                    <a:pt x="129" y="97"/>
                  </a:lnTo>
                  <a:lnTo>
                    <a:pt x="133" y="97"/>
                  </a:lnTo>
                  <a:lnTo>
                    <a:pt x="136" y="97"/>
                  </a:lnTo>
                  <a:lnTo>
                    <a:pt x="140" y="97"/>
                  </a:lnTo>
                  <a:lnTo>
                    <a:pt x="144" y="97"/>
                  </a:lnTo>
                  <a:lnTo>
                    <a:pt x="147" y="97"/>
                  </a:lnTo>
                  <a:lnTo>
                    <a:pt x="151" y="97"/>
                  </a:lnTo>
                  <a:lnTo>
                    <a:pt x="153" y="97"/>
                  </a:lnTo>
                  <a:lnTo>
                    <a:pt x="157" y="97"/>
                  </a:lnTo>
                  <a:lnTo>
                    <a:pt x="160" y="97"/>
                  </a:lnTo>
                  <a:lnTo>
                    <a:pt x="164" y="97"/>
                  </a:lnTo>
                  <a:lnTo>
                    <a:pt x="167" y="97"/>
                  </a:lnTo>
                  <a:lnTo>
                    <a:pt x="171" y="97"/>
                  </a:lnTo>
                  <a:lnTo>
                    <a:pt x="175" y="97"/>
                  </a:lnTo>
                  <a:lnTo>
                    <a:pt x="178" y="97"/>
                  </a:lnTo>
                  <a:lnTo>
                    <a:pt x="182" y="97"/>
                  </a:lnTo>
                  <a:lnTo>
                    <a:pt x="185" y="97"/>
                  </a:lnTo>
                  <a:lnTo>
                    <a:pt x="189" y="97"/>
                  </a:lnTo>
                  <a:lnTo>
                    <a:pt x="192" y="97"/>
                  </a:lnTo>
                  <a:lnTo>
                    <a:pt x="196" y="97"/>
                  </a:lnTo>
                  <a:lnTo>
                    <a:pt x="199" y="97"/>
                  </a:lnTo>
                  <a:lnTo>
                    <a:pt x="203" y="97"/>
                  </a:lnTo>
                  <a:lnTo>
                    <a:pt x="206" y="97"/>
                  </a:lnTo>
                  <a:lnTo>
                    <a:pt x="210" y="97"/>
                  </a:lnTo>
                  <a:lnTo>
                    <a:pt x="213" y="97"/>
                  </a:lnTo>
                  <a:lnTo>
                    <a:pt x="216" y="97"/>
                  </a:lnTo>
                  <a:lnTo>
                    <a:pt x="220" y="97"/>
                  </a:lnTo>
                  <a:lnTo>
                    <a:pt x="223" y="97"/>
                  </a:lnTo>
                  <a:lnTo>
                    <a:pt x="227" y="97"/>
                  </a:lnTo>
                  <a:lnTo>
                    <a:pt x="230" y="97"/>
                  </a:lnTo>
                  <a:lnTo>
                    <a:pt x="234" y="97"/>
                  </a:lnTo>
                  <a:lnTo>
                    <a:pt x="237" y="97"/>
                  </a:lnTo>
                  <a:lnTo>
                    <a:pt x="241" y="97"/>
                  </a:lnTo>
                  <a:lnTo>
                    <a:pt x="245" y="97"/>
                  </a:lnTo>
                  <a:lnTo>
                    <a:pt x="248" y="97"/>
                  </a:lnTo>
                  <a:lnTo>
                    <a:pt x="252" y="97"/>
                  </a:lnTo>
                  <a:lnTo>
                    <a:pt x="255" y="97"/>
                  </a:lnTo>
                  <a:lnTo>
                    <a:pt x="259" y="97"/>
                  </a:lnTo>
                  <a:lnTo>
                    <a:pt x="262" y="97"/>
                  </a:lnTo>
                  <a:lnTo>
                    <a:pt x="266" y="97"/>
                  </a:lnTo>
                  <a:lnTo>
                    <a:pt x="269" y="97"/>
                  </a:lnTo>
                  <a:lnTo>
                    <a:pt x="273" y="97"/>
                  </a:lnTo>
                  <a:lnTo>
                    <a:pt x="276" y="97"/>
                  </a:lnTo>
                  <a:lnTo>
                    <a:pt x="280" y="97"/>
                  </a:lnTo>
                  <a:lnTo>
                    <a:pt x="283" y="97"/>
                  </a:lnTo>
                  <a:lnTo>
                    <a:pt x="286" y="97"/>
                  </a:lnTo>
                  <a:lnTo>
                    <a:pt x="290" y="97"/>
                  </a:lnTo>
                  <a:lnTo>
                    <a:pt x="293" y="97"/>
                  </a:lnTo>
                  <a:lnTo>
                    <a:pt x="297" y="97"/>
                  </a:lnTo>
                  <a:lnTo>
                    <a:pt x="300" y="97"/>
                  </a:lnTo>
                  <a:lnTo>
                    <a:pt x="304" y="97"/>
                  </a:lnTo>
                  <a:lnTo>
                    <a:pt x="307" y="97"/>
                  </a:lnTo>
                  <a:lnTo>
                    <a:pt x="311" y="97"/>
                  </a:lnTo>
                  <a:lnTo>
                    <a:pt x="315" y="97"/>
                  </a:lnTo>
                  <a:lnTo>
                    <a:pt x="318" y="97"/>
                  </a:lnTo>
                  <a:lnTo>
                    <a:pt x="322" y="97"/>
                  </a:lnTo>
                  <a:lnTo>
                    <a:pt x="325" y="97"/>
                  </a:lnTo>
                  <a:lnTo>
                    <a:pt x="329" y="97"/>
                  </a:lnTo>
                  <a:lnTo>
                    <a:pt x="332" y="97"/>
                  </a:lnTo>
                  <a:lnTo>
                    <a:pt x="336" y="97"/>
                  </a:lnTo>
                  <a:lnTo>
                    <a:pt x="339" y="97"/>
                  </a:lnTo>
                  <a:lnTo>
                    <a:pt x="342" y="97"/>
                  </a:lnTo>
                  <a:lnTo>
                    <a:pt x="346" y="97"/>
                  </a:lnTo>
                  <a:lnTo>
                    <a:pt x="349" y="97"/>
                  </a:lnTo>
                  <a:lnTo>
                    <a:pt x="353" y="97"/>
                  </a:lnTo>
                  <a:lnTo>
                    <a:pt x="356" y="97"/>
                  </a:lnTo>
                  <a:lnTo>
                    <a:pt x="360" y="97"/>
                  </a:lnTo>
                  <a:lnTo>
                    <a:pt x="363" y="0"/>
                  </a:lnTo>
                  <a:lnTo>
                    <a:pt x="367" y="2"/>
                  </a:lnTo>
                  <a:lnTo>
                    <a:pt x="370" y="4"/>
                  </a:lnTo>
                  <a:lnTo>
                    <a:pt x="374" y="6"/>
                  </a:lnTo>
                  <a:lnTo>
                    <a:pt x="377" y="8"/>
                  </a:lnTo>
                  <a:lnTo>
                    <a:pt x="381" y="9"/>
                  </a:lnTo>
                  <a:lnTo>
                    <a:pt x="384" y="11"/>
                  </a:lnTo>
                  <a:lnTo>
                    <a:pt x="388" y="13"/>
                  </a:lnTo>
                  <a:lnTo>
                    <a:pt x="392" y="15"/>
                  </a:lnTo>
                  <a:lnTo>
                    <a:pt x="395" y="17"/>
                  </a:lnTo>
                  <a:lnTo>
                    <a:pt x="398" y="18"/>
                  </a:lnTo>
                  <a:lnTo>
                    <a:pt x="401" y="20"/>
                  </a:lnTo>
                  <a:lnTo>
                    <a:pt x="405" y="22"/>
                  </a:lnTo>
                  <a:lnTo>
                    <a:pt x="408" y="23"/>
                  </a:lnTo>
                  <a:lnTo>
                    <a:pt x="412" y="25"/>
                  </a:lnTo>
                  <a:lnTo>
                    <a:pt x="416" y="26"/>
                  </a:lnTo>
                  <a:lnTo>
                    <a:pt x="419" y="28"/>
                  </a:lnTo>
                  <a:lnTo>
                    <a:pt x="423" y="30"/>
                  </a:lnTo>
                  <a:lnTo>
                    <a:pt x="426" y="31"/>
                  </a:lnTo>
                  <a:lnTo>
                    <a:pt x="430" y="32"/>
                  </a:lnTo>
                  <a:lnTo>
                    <a:pt x="433" y="34"/>
                  </a:lnTo>
                  <a:lnTo>
                    <a:pt x="437" y="36"/>
                  </a:lnTo>
                  <a:lnTo>
                    <a:pt x="440" y="36"/>
                  </a:lnTo>
                  <a:lnTo>
                    <a:pt x="444" y="38"/>
                  </a:lnTo>
                  <a:lnTo>
                    <a:pt x="447" y="40"/>
                  </a:lnTo>
                  <a:lnTo>
                    <a:pt x="451" y="40"/>
                  </a:lnTo>
                  <a:lnTo>
                    <a:pt x="454" y="42"/>
                  </a:lnTo>
                  <a:lnTo>
                    <a:pt x="458" y="43"/>
                  </a:lnTo>
                  <a:lnTo>
                    <a:pt x="462" y="44"/>
                  </a:lnTo>
                  <a:lnTo>
                    <a:pt x="464" y="46"/>
                  </a:lnTo>
                  <a:lnTo>
                    <a:pt x="468" y="47"/>
                  </a:lnTo>
                  <a:lnTo>
                    <a:pt x="471" y="48"/>
                  </a:lnTo>
                  <a:lnTo>
                    <a:pt x="475" y="49"/>
                  </a:lnTo>
                  <a:lnTo>
                    <a:pt x="478" y="51"/>
                  </a:lnTo>
                  <a:lnTo>
                    <a:pt x="482" y="51"/>
                  </a:lnTo>
                  <a:lnTo>
                    <a:pt x="485" y="53"/>
                  </a:lnTo>
                  <a:lnTo>
                    <a:pt x="489" y="54"/>
                  </a:lnTo>
                  <a:lnTo>
                    <a:pt x="493" y="55"/>
                  </a:lnTo>
                  <a:lnTo>
                    <a:pt x="496" y="56"/>
                  </a:lnTo>
                  <a:lnTo>
                    <a:pt x="500" y="57"/>
                  </a:lnTo>
                  <a:lnTo>
                    <a:pt x="503" y="58"/>
                  </a:lnTo>
                  <a:lnTo>
                    <a:pt x="507" y="59"/>
                  </a:lnTo>
                  <a:lnTo>
                    <a:pt x="510" y="60"/>
                  </a:lnTo>
                  <a:lnTo>
                    <a:pt x="514" y="61"/>
                  </a:lnTo>
                  <a:lnTo>
                    <a:pt x="517" y="61"/>
                  </a:lnTo>
                  <a:lnTo>
                    <a:pt x="521" y="63"/>
                  </a:lnTo>
                  <a:lnTo>
                    <a:pt x="524" y="63"/>
                  </a:lnTo>
                  <a:lnTo>
                    <a:pt x="528" y="64"/>
                  </a:lnTo>
                  <a:lnTo>
                    <a:pt x="531" y="65"/>
                  </a:lnTo>
                  <a:lnTo>
                    <a:pt x="534" y="65"/>
                  </a:lnTo>
                  <a:lnTo>
                    <a:pt x="538" y="66"/>
                  </a:lnTo>
                  <a:lnTo>
                    <a:pt x="541" y="67"/>
                  </a:lnTo>
                  <a:lnTo>
                    <a:pt x="545" y="68"/>
                  </a:lnTo>
                  <a:lnTo>
                    <a:pt x="548" y="69"/>
                  </a:lnTo>
                  <a:lnTo>
                    <a:pt x="552" y="69"/>
                  </a:lnTo>
                  <a:lnTo>
                    <a:pt x="555" y="70"/>
                  </a:lnTo>
                  <a:lnTo>
                    <a:pt x="559" y="71"/>
                  </a:lnTo>
                  <a:lnTo>
                    <a:pt x="563" y="71"/>
                  </a:lnTo>
                  <a:lnTo>
                    <a:pt x="566" y="72"/>
                  </a:lnTo>
                  <a:lnTo>
                    <a:pt x="570" y="73"/>
                  </a:lnTo>
                  <a:lnTo>
                    <a:pt x="573" y="73"/>
                  </a:lnTo>
                  <a:lnTo>
                    <a:pt x="577" y="74"/>
                  </a:lnTo>
                  <a:lnTo>
                    <a:pt x="580" y="75"/>
                  </a:lnTo>
                  <a:lnTo>
                    <a:pt x="584" y="75"/>
                  </a:lnTo>
                  <a:lnTo>
                    <a:pt x="586" y="75"/>
                  </a:lnTo>
                  <a:lnTo>
                    <a:pt x="590" y="76"/>
                  </a:lnTo>
                  <a:lnTo>
                    <a:pt x="594" y="77"/>
                  </a:lnTo>
                  <a:lnTo>
                    <a:pt x="597" y="77"/>
                  </a:lnTo>
                  <a:lnTo>
                    <a:pt x="601" y="78"/>
                  </a:lnTo>
                  <a:lnTo>
                    <a:pt x="604" y="79"/>
                  </a:lnTo>
                  <a:lnTo>
                    <a:pt x="608" y="79"/>
                  </a:lnTo>
                  <a:lnTo>
                    <a:pt x="611" y="79"/>
                  </a:lnTo>
                  <a:lnTo>
                    <a:pt x="615" y="80"/>
                  </a:lnTo>
                  <a:lnTo>
                    <a:pt x="618" y="80"/>
                  </a:lnTo>
                  <a:lnTo>
                    <a:pt x="622" y="81"/>
                  </a:lnTo>
                  <a:lnTo>
                    <a:pt x="625" y="82"/>
                  </a:lnTo>
                  <a:lnTo>
                    <a:pt x="629" y="82"/>
                  </a:lnTo>
                  <a:lnTo>
                    <a:pt x="633" y="82"/>
                  </a:lnTo>
                  <a:lnTo>
                    <a:pt x="636" y="83"/>
                  </a:lnTo>
                  <a:lnTo>
                    <a:pt x="640" y="83"/>
                  </a:lnTo>
                  <a:lnTo>
                    <a:pt x="643" y="84"/>
                  </a:lnTo>
                  <a:lnTo>
                    <a:pt x="646" y="84"/>
                  </a:lnTo>
                  <a:lnTo>
                    <a:pt x="649" y="84"/>
                  </a:lnTo>
                  <a:lnTo>
                    <a:pt x="653" y="85"/>
                  </a:lnTo>
                  <a:lnTo>
                    <a:pt x="656" y="85"/>
                  </a:lnTo>
                  <a:lnTo>
                    <a:pt x="660" y="86"/>
                  </a:lnTo>
                  <a:lnTo>
                    <a:pt x="664" y="86"/>
                  </a:lnTo>
                  <a:lnTo>
                    <a:pt x="667" y="86"/>
                  </a:lnTo>
                  <a:lnTo>
                    <a:pt x="671" y="86"/>
                  </a:lnTo>
                  <a:lnTo>
                    <a:pt x="674" y="87"/>
                  </a:lnTo>
                  <a:lnTo>
                    <a:pt x="678" y="87"/>
                  </a:lnTo>
                  <a:lnTo>
                    <a:pt x="681" y="88"/>
                  </a:lnTo>
                  <a:lnTo>
                    <a:pt x="685" y="88"/>
                  </a:lnTo>
                  <a:lnTo>
                    <a:pt x="688" y="88"/>
                  </a:lnTo>
                  <a:lnTo>
                    <a:pt x="692" y="88"/>
                  </a:lnTo>
                  <a:lnTo>
                    <a:pt x="695" y="88"/>
                  </a:lnTo>
                  <a:lnTo>
                    <a:pt x="699" y="89"/>
                  </a:lnTo>
                  <a:lnTo>
                    <a:pt x="699" y="97"/>
                  </a:lnTo>
                  <a:lnTo>
                    <a:pt x="695" y="97"/>
                  </a:lnTo>
                  <a:lnTo>
                    <a:pt x="692" y="97"/>
                  </a:lnTo>
                  <a:lnTo>
                    <a:pt x="688" y="97"/>
                  </a:lnTo>
                  <a:lnTo>
                    <a:pt x="685" y="97"/>
                  </a:lnTo>
                  <a:lnTo>
                    <a:pt x="681" y="97"/>
                  </a:lnTo>
                  <a:lnTo>
                    <a:pt x="678" y="97"/>
                  </a:lnTo>
                  <a:lnTo>
                    <a:pt x="674" y="97"/>
                  </a:lnTo>
                  <a:lnTo>
                    <a:pt x="671" y="97"/>
                  </a:lnTo>
                  <a:lnTo>
                    <a:pt x="667" y="97"/>
                  </a:lnTo>
                  <a:lnTo>
                    <a:pt x="664" y="97"/>
                  </a:lnTo>
                  <a:lnTo>
                    <a:pt x="660" y="97"/>
                  </a:lnTo>
                  <a:lnTo>
                    <a:pt x="656" y="97"/>
                  </a:lnTo>
                  <a:lnTo>
                    <a:pt x="653" y="97"/>
                  </a:lnTo>
                  <a:lnTo>
                    <a:pt x="649" y="97"/>
                  </a:lnTo>
                  <a:lnTo>
                    <a:pt x="646" y="97"/>
                  </a:lnTo>
                  <a:lnTo>
                    <a:pt x="643" y="97"/>
                  </a:lnTo>
                  <a:lnTo>
                    <a:pt x="640" y="97"/>
                  </a:lnTo>
                  <a:lnTo>
                    <a:pt x="636" y="97"/>
                  </a:lnTo>
                  <a:lnTo>
                    <a:pt x="633" y="97"/>
                  </a:lnTo>
                  <a:lnTo>
                    <a:pt x="629" y="97"/>
                  </a:lnTo>
                  <a:lnTo>
                    <a:pt x="625" y="97"/>
                  </a:lnTo>
                  <a:lnTo>
                    <a:pt x="622" y="97"/>
                  </a:lnTo>
                  <a:lnTo>
                    <a:pt x="618" y="97"/>
                  </a:lnTo>
                  <a:lnTo>
                    <a:pt x="615" y="97"/>
                  </a:lnTo>
                  <a:lnTo>
                    <a:pt x="611" y="97"/>
                  </a:lnTo>
                  <a:lnTo>
                    <a:pt x="608" y="97"/>
                  </a:lnTo>
                  <a:lnTo>
                    <a:pt x="604" y="97"/>
                  </a:lnTo>
                  <a:lnTo>
                    <a:pt x="601" y="97"/>
                  </a:lnTo>
                  <a:lnTo>
                    <a:pt x="597" y="97"/>
                  </a:lnTo>
                  <a:lnTo>
                    <a:pt x="594" y="97"/>
                  </a:lnTo>
                  <a:lnTo>
                    <a:pt x="590" y="97"/>
                  </a:lnTo>
                  <a:lnTo>
                    <a:pt x="586" y="97"/>
                  </a:lnTo>
                  <a:lnTo>
                    <a:pt x="584" y="97"/>
                  </a:lnTo>
                  <a:lnTo>
                    <a:pt x="580" y="97"/>
                  </a:lnTo>
                  <a:lnTo>
                    <a:pt x="577" y="97"/>
                  </a:lnTo>
                  <a:lnTo>
                    <a:pt x="573" y="97"/>
                  </a:lnTo>
                  <a:lnTo>
                    <a:pt x="570" y="97"/>
                  </a:lnTo>
                  <a:lnTo>
                    <a:pt x="566" y="97"/>
                  </a:lnTo>
                  <a:lnTo>
                    <a:pt x="563" y="97"/>
                  </a:lnTo>
                  <a:lnTo>
                    <a:pt x="559" y="97"/>
                  </a:lnTo>
                  <a:lnTo>
                    <a:pt x="555" y="97"/>
                  </a:lnTo>
                  <a:lnTo>
                    <a:pt x="552" y="97"/>
                  </a:lnTo>
                  <a:lnTo>
                    <a:pt x="548" y="97"/>
                  </a:lnTo>
                  <a:lnTo>
                    <a:pt x="545" y="97"/>
                  </a:lnTo>
                  <a:lnTo>
                    <a:pt x="541" y="97"/>
                  </a:lnTo>
                  <a:lnTo>
                    <a:pt x="538" y="97"/>
                  </a:lnTo>
                  <a:lnTo>
                    <a:pt x="534" y="97"/>
                  </a:lnTo>
                  <a:lnTo>
                    <a:pt x="531" y="97"/>
                  </a:lnTo>
                  <a:lnTo>
                    <a:pt x="528" y="97"/>
                  </a:lnTo>
                  <a:lnTo>
                    <a:pt x="524" y="97"/>
                  </a:lnTo>
                  <a:lnTo>
                    <a:pt x="521" y="97"/>
                  </a:lnTo>
                  <a:lnTo>
                    <a:pt x="517" y="97"/>
                  </a:lnTo>
                  <a:lnTo>
                    <a:pt x="514" y="97"/>
                  </a:lnTo>
                  <a:lnTo>
                    <a:pt x="510" y="97"/>
                  </a:lnTo>
                  <a:lnTo>
                    <a:pt x="507" y="97"/>
                  </a:lnTo>
                  <a:lnTo>
                    <a:pt x="503" y="97"/>
                  </a:lnTo>
                  <a:lnTo>
                    <a:pt x="500" y="97"/>
                  </a:lnTo>
                  <a:lnTo>
                    <a:pt x="496" y="97"/>
                  </a:lnTo>
                  <a:lnTo>
                    <a:pt x="493" y="97"/>
                  </a:lnTo>
                  <a:lnTo>
                    <a:pt x="489" y="97"/>
                  </a:lnTo>
                  <a:lnTo>
                    <a:pt x="485" y="97"/>
                  </a:lnTo>
                  <a:lnTo>
                    <a:pt x="482" y="97"/>
                  </a:lnTo>
                  <a:lnTo>
                    <a:pt x="478" y="97"/>
                  </a:lnTo>
                  <a:lnTo>
                    <a:pt x="475" y="97"/>
                  </a:lnTo>
                  <a:lnTo>
                    <a:pt x="471" y="97"/>
                  </a:lnTo>
                  <a:lnTo>
                    <a:pt x="468" y="97"/>
                  </a:lnTo>
                  <a:lnTo>
                    <a:pt x="464" y="97"/>
                  </a:lnTo>
                  <a:lnTo>
                    <a:pt x="462" y="97"/>
                  </a:lnTo>
                  <a:lnTo>
                    <a:pt x="458" y="97"/>
                  </a:lnTo>
                  <a:lnTo>
                    <a:pt x="454" y="97"/>
                  </a:lnTo>
                  <a:lnTo>
                    <a:pt x="451" y="97"/>
                  </a:lnTo>
                  <a:lnTo>
                    <a:pt x="447" y="97"/>
                  </a:lnTo>
                  <a:lnTo>
                    <a:pt x="444" y="97"/>
                  </a:lnTo>
                  <a:lnTo>
                    <a:pt x="440" y="97"/>
                  </a:lnTo>
                  <a:lnTo>
                    <a:pt x="437" y="97"/>
                  </a:lnTo>
                  <a:lnTo>
                    <a:pt x="433" y="97"/>
                  </a:lnTo>
                  <a:lnTo>
                    <a:pt x="430" y="97"/>
                  </a:lnTo>
                  <a:lnTo>
                    <a:pt x="426" y="97"/>
                  </a:lnTo>
                  <a:lnTo>
                    <a:pt x="423" y="97"/>
                  </a:lnTo>
                  <a:lnTo>
                    <a:pt x="419" y="97"/>
                  </a:lnTo>
                  <a:lnTo>
                    <a:pt x="416" y="97"/>
                  </a:lnTo>
                  <a:lnTo>
                    <a:pt x="412" y="97"/>
                  </a:lnTo>
                  <a:lnTo>
                    <a:pt x="408" y="97"/>
                  </a:lnTo>
                  <a:lnTo>
                    <a:pt x="405" y="97"/>
                  </a:lnTo>
                  <a:lnTo>
                    <a:pt x="401" y="97"/>
                  </a:lnTo>
                  <a:lnTo>
                    <a:pt x="398" y="97"/>
                  </a:lnTo>
                  <a:lnTo>
                    <a:pt x="395" y="97"/>
                  </a:lnTo>
                  <a:lnTo>
                    <a:pt x="392" y="97"/>
                  </a:lnTo>
                  <a:lnTo>
                    <a:pt x="388" y="97"/>
                  </a:lnTo>
                  <a:lnTo>
                    <a:pt x="384" y="97"/>
                  </a:lnTo>
                  <a:lnTo>
                    <a:pt x="381" y="97"/>
                  </a:lnTo>
                  <a:lnTo>
                    <a:pt x="377" y="97"/>
                  </a:lnTo>
                  <a:lnTo>
                    <a:pt x="374" y="97"/>
                  </a:lnTo>
                  <a:lnTo>
                    <a:pt x="370" y="97"/>
                  </a:lnTo>
                  <a:lnTo>
                    <a:pt x="367" y="97"/>
                  </a:lnTo>
                  <a:lnTo>
                    <a:pt x="363" y="97"/>
                  </a:lnTo>
                  <a:lnTo>
                    <a:pt x="360" y="97"/>
                  </a:lnTo>
                  <a:lnTo>
                    <a:pt x="356" y="97"/>
                  </a:lnTo>
                  <a:lnTo>
                    <a:pt x="353" y="97"/>
                  </a:lnTo>
                  <a:lnTo>
                    <a:pt x="349" y="97"/>
                  </a:lnTo>
                  <a:lnTo>
                    <a:pt x="346" y="97"/>
                  </a:lnTo>
                  <a:lnTo>
                    <a:pt x="342" y="97"/>
                  </a:lnTo>
                  <a:lnTo>
                    <a:pt x="339" y="97"/>
                  </a:lnTo>
                  <a:lnTo>
                    <a:pt x="336" y="97"/>
                  </a:lnTo>
                  <a:lnTo>
                    <a:pt x="332" y="97"/>
                  </a:lnTo>
                  <a:lnTo>
                    <a:pt x="329" y="97"/>
                  </a:lnTo>
                  <a:lnTo>
                    <a:pt x="325" y="97"/>
                  </a:lnTo>
                  <a:lnTo>
                    <a:pt x="322" y="97"/>
                  </a:lnTo>
                  <a:lnTo>
                    <a:pt x="318" y="97"/>
                  </a:lnTo>
                  <a:lnTo>
                    <a:pt x="315" y="97"/>
                  </a:lnTo>
                  <a:lnTo>
                    <a:pt x="311" y="97"/>
                  </a:lnTo>
                  <a:lnTo>
                    <a:pt x="307" y="97"/>
                  </a:lnTo>
                  <a:lnTo>
                    <a:pt x="304" y="97"/>
                  </a:lnTo>
                  <a:lnTo>
                    <a:pt x="300" y="97"/>
                  </a:lnTo>
                  <a:lnTo>
                    <a:pt x="297" y="97"/>
                  </a:lnTo>
                  <a:lnTo>
                    <a:pt x="293" y="97"/>
                  </a:lnTo>
                  <a:lnTo>
                    <a:pt x="290" y="97"/>
                  </a:lnTo>
                  <a:lnTo>
                    <a:pt x="286" y="97"/>
                  </a:lnTo>
                  <a:lnTo>
                    <a:pt x="283" y="97"/>
                  </a:lnTo>
                  <a:lnTo>
                    <a:pt x="280" y="97"/>
                  </a:lnTo>
                  <a:lnTo>
                    <a:pt x="276" y="97"/>
                  </a:lnTo>
                  <a:lnTo>
                    <a:pt x="273" y="97"/>
                  </a:lnTo>
                  <a:lnTo>
                    <a:pt x="269" y="97"/>
                  </a:lnTo>
                  <a:lnTo>
                    <a:pt x="266" y="97"/>
                  </a:lnTo>
                  <a:lnTo>
                    <a:pt x="262" y="97"/>
                  </a:lnTo>
                  <a:lnTo>
                    <a:pt x="259" y="97"/>
                  </a:lnTo>
                  <a:lnTo>
                    <a:pt x="255" y="97"/>
                  </a:lnTo>
                  <a:lnTo>
                    <a:pt x="252" y="97"/>
                  </a:lnTo>
                  <a:lnTo>
                    <a:pt x="248" y="97"/>
                  </a:lnTo>
                  <a:lnTo>
                    <a:pt x="245" y="97"/>
                  </a:lnTo>
                  <a:lnTo>
                    <a:pt x="241" y="97"/>
                  </a:lnTo>
                  <a:lnTo>
                    <a:pt x="237" y="97"/>
                  </a:lnTo>
                  <a:lnTo>
                    <a:pt x="234" y="97"/>
                  </a:lnTo>
                  <a:lnTo>
                    <a:pt x="230" y="97"/>
                  </a:lnTo>
                  <a:lnTo>
                    <a:pt x="227" y="97"/>
                  </a:lnTo>
                  <a:lnTo>
                    <a:pt x="223" y="97"/>
                  </a:lnTo>
                  <a:lnTo>
                    <a:pt x="220" y="97"/>
                  </a:lnTo>
                  <a:lnTo>
                    <a:pt x="216" y="97"/>
                  </a:lnTo>
                  <a:lnTo>
                    <a:pt x="213" y="97"/>
                  </a:lnTo>
                  <a:lnTo>
                    <a:pt x="210" y="97"/>
                  </a:lnTo>
                  <a:lnTo>
                    <a:pt x="206" y="97"/>
                  </a:lnTo>
                  <a:lnTo>
                    <a:pt x="203" y="97"/>
                  </a:lnTo>
                  <a:lnTo>
                    <a:pt x="199" y="97"/>
                  </a:lnTo>
                  <a:lnTo>
                    <a:pt x="196" y="97"/>
                  </a:lnTo>
                  <a:lnTo>
                    <a:pt x="192" y="97"/>
                  </a:lnTo>
                  <a:lnTo>
                    <a:pt x="189" y="97"/>
                  </a:lnTo>
                  <a:lnTo>
                    <a:pt x="185" y="97"/>
                  </a:lnTo>
                  <a:lnTo>
                    <a:pt x="182" y="97"/>
                  </a:lnTo>
                  <a:lnTo>
                    <a:pt x="178" y="97"/>
                  </a:lnTo>
                  <a:lnTo>
                    <a:pt x="175" y="97"/>
                  </a:lnTo>
                  <a:lnTo>
                    <a:pt x="171" y="97"/>
                  </a:lnTo>
                  <a:lnTo>
                    <a:pt x="167" y="97"/>
                  </a:lnTo>
                  <a:lnTo>
                    <a:pt x="164" y="97"/>
                  </a:lnTo>
                  <a:lnTo>
                    <a:pt x="160" y="97"/>
                  </a:lnTo>
                  <a:lnTo>
                    <a:pt x="157" y="97"/>
                  </a:lnTo>
                  <a:lnTo>
                    <a:pt x="153" y="97"/>
                  </a:lnTo>
                  <a:lnTo>
                    <a:pt x="151" y="97"/>
                  </a:lnTo>
                  <a:lnTo>
                    <a:pt x="147" y="97"/>
                  </a:lnTo>
                  <a:lnTo>
                    <a:pt x="144" y="97"/>
                  </a:lnTo>
                  <a:lnTo>
                    <a:pt x="140" y="97"/>
                  </a:lnTo>
                  <a:lnTo>
                    <a:pt x="136" y="97"/>
                  </a:lnTo>
                  <a:lnTo>
                    <a:pt x="133" y="97"/>
                  </a:lnTo>
                  <a:lnTo>
                    <a:pt x="129" y="97"/>
                  </a:lnTo>
                  <a:lnTo>
                    <a:pt x="126" y="97"/>
                  </a:lnTo>
                  <a:lnTo>
                    <a:pt x="122" y="97"/>
                  </a:lnTo>
                  <a:lnTo>
                    <a:pt x="119" y="97"/>
                  </a:lnTo>
                  <a:lnTo>
                    <a:pt x="115" y="97"/>
                  </a:lnTo>
                  <a:lnTo>
                    <a:pt x="112" y="97"/>
                  </a:lnTo>
                  <a:lnTo>
                    <a:pt x="108" y="97"/>
                  </a:lnTo>
                  <a:lnTo>
                    <a:pt x="105" y="97"/>
                  </a:lnTo>
                  <a:lnTo>
                    <a:pt x="101" y="97"/>
                  </a:lnTo>
                  <a:lnTo>
                    <a:pt x="97" y="97"/>
                  </a:lnTo>
                  <a:lnTo>
                    <a:pt x="95" y="97"/>
                  </a:lnTo>
                  <a:lnTo>
                    <a:pt x="91" y="97"/>
                  </a:lnTo>
                  <a:lnTo>
                    <a:pt x="88" y="97"/>
                  </a:lnTo>
                  <a:lnTo>
                    <a:pt x="84" y="97"/>
                  </a:lnTo>
                  <a:lnTo>
                    <a:pt x="81" y="97"/>
                  </a:lnTo>
                  <a:lnTo>
                    <a:pt x="77" y="97"/>
                  </a:lnTo>
                  <a:lnTo>
                    <a:pt x="74" y="97"/>
                  </a:lnTo>
                  <a:lnTo>
                    <a:pt x="70" y="97"/>
                  </a:lnTo>
                  <a:lnTo>
                    <a:pt x="66" y="97"/>
                  </a:lnTo>
                  <a:lnTo>
                    <a:pt x="63" y="97"/>
                  </a:lnTo>
                  <a:lnTo>
                    <a:pt x="59" y="97"/>
                  </a:lnTo>
                  <a:lnTo>
                    <a:pt x="56" y="97"/>
                  </a:lnTo>
                  <a:lnTo>
                    <a:pt x="52" y="97"/>
                  </a:lnTo>
                  <a:lnTo>
                    <a:pt x="49" y="97"/>
                  </a:lnTo>
                  <a:lnTo>
                    <a:pt x="45" y="97"/>
                  </a:lnTo>
                  <a:lnTo>
                    <a:pt x="42" y="97"/>
                  </a:lnTo>
                  <a:lnTo>
                    <a:pt x="38" y="97"/>
                  </a:lnTo>
                  <a:lnTo>
                    <a:pt x="35" y="97"/>
                  </a:lnTo>
                  <a:lnTo>
                    <a:pt x="31" y="97"/>
                  </a:lnTo>
                  <a:lnTo>
                    <a:pt x="28" y="97"/>
                  </a:lnTo>
                  <a:lnTo>
                    <a:pt x="25" y="97"/>
                  </a:lnTo>
                  <a:lnTo>
                    <a:pt x="21" y="97"/>
                  </a:lnTo>
                  <a:lnTo>
                    <a:pt x="18" y="97"/>
                  </a:lnTo>
                  <a:lnTo>
                    <a:pt x="14" y="97"/>
                  </a:lnTo>
                  <a:lnTo>
                    <a:pt x="11" y="97"/>
                  </a:lnTo>
                  <a:lnTo>
                    <a:pt x="7" y="97"/>
                  </a:lnTo>
                  <a:lnTo>
                    <a:pt x="4" y="97"/>
                  </a:lnTo>
                  <a:lnTo>
                    <a:pt x="0" y="97"/>
                  </a:lnTo>
                </a:path>
              </a:pathLst>
            </a:custGeom>
            <a:solidFill>
              <a:srgbClr val="C0C0C0"/>
            </a:solidFill>
            <a:ln w="12700" cap="rnd">
              <a:noFill/>
              <a:round/>
              <a:headEnd/>
              <a:tailEnd/>
            </a:ln>
          </p:spPr>
          <p:txBody>
            <a:bodyPr/>
            <a:lstStyle/>
            <a:p>
              <a:endParaRPr lang="en-US"/>
            </a:p>
          </p:txBody>
        </p:sp>
        <p:sp>
          <p:nvSpPr>
            <p:cNvPr id="28683" name="Freeform 9"/>
            <p:cNvSpPr>
              <a:spLocks/>
            </p:cNvSpPr>
            <p:nvPr/>
          </p:nvSpPr>
          <p:spPr bwMode="auto">
            <a:xfrm>
              <a:off x="3946" y="1724"/>
              <a:ext cx="700" cy="489"/>
            </a:xfrm>
            <a:custGeom>
              <a:avLst/>
              <a:gdLst>
                <a:gd name="T0" fmla="*/ 21 w 700"/>
                <a:gd name="T1" fmla="*/ 29 h 489"/>
                <a:gd name="T2" fmla="*/ 45 w 700"/>
                <a:gd name="T3" fmla="*/ 63 h 489"/>
                <a:gd name="T4" fmla="*/ 70 w 700"/>
                <a:gd name="T5" fmla="*/ 96 h 489"/>
                <a:gd name="T6" fmla="*/ 95 w 700"/>
                <a:gd name="T7" fmla="*/ 129 h 489"/>
                <a:gd name="T8" fmla="*/ 119 w 700"/>
                <a:gd name="T9" fmla="*/ 160 h 489"/>
                <a:gd name="T10" fmla="*/ 144 w 700"/>
                <a:gd name="T11" fmla="*/ 190 h 489"/>
                <a:gd name="T12" fmla="*/ 167 w 700"/>
                <a:gd name="T13" fmla="*/ 219 h 489"/>
                <a:gd name="T14" fmla="*/ 192 w 700"/>
                <a:gd name="T15" fmla="*/ 246 h 489"/>
                <a:gd name="T16" fmla="*/ 216 w 700"/>
                <a:gd name="T17" fmla="*/ 271 h 489"/>
                <a:gd name="T18" fmla="*/ 241 w 700"/>
                <a:gd name="T19" fmla="*/ 295 h 489"/>
                <a:gd name="T20" fmla="*/ 266 w 700"/>
                <a:gd name="T21" fmla="*/ 317 h 489"/>
                <a:gd name="T22" fmla="*/ 290 w 700"/>
                <a:gd name="T23" fmla="*/ 337 h 489"/>
                <a:gd name="T24" fmla="*/ 315 w 700"/>
                <a:gd name="T25" fmla="*/ 356 h 489"/>
                <a:gd name="T26" fmla="*/ 339 w 700"/>
                <a:gd name="T27" fmla="*/ 372 h 489"/>
                <a:gd name="T28" fmla="*/ 363 w 700"/>
                <a:gd name="T29" fmla="*/ 488 h 489"/>
                <a:gd name="T30" fmla="*/ 388 w 700"/>
                <a:gd name="T31" fmla="*/ 488 h 489"/>
                <a:gd name="T32" fmla="*/ 412 w 700"/>
                <a:gd name="T33" fmla="*/ 488 h 489"/>
                <a:gd name="T34" fmla="*/ 437 w 700"/>
                <a:gd name="T35" fmla="*/ 488 h 489"/>
                <a:gd name="T36" fmla="*/ 462 w 700"/>
                <a:gd name="T37" fmla="*/ 488 h 489"/>
                <a:gd name="T38" fmla="*/ 485 w 700"/>
                <a:gd name="T39" fmla="*/ 488 h 489"/>
                <a:gd name="T40" fmla="*/ 510 w 700"/>
                <a:gd name="T41" fmla="*/ 488 h 489"/>
                <a:gd name="T42" fmla="*/ 534 w 700"/>
                <a:gd name="T43" fmla="*/ 488 h 489"/>
                <a:gd name="T44" fmla="*/ 559 w 700"/>
                <a:gd name="T45" fmla="*/ 488 h 489"/>
                <a:gd name="T46" fmla="*/ 584 w 700"/>
                <a:gd name="T47" fmla="*/ 488 h 489"/>
                <a:gd name="T48" fmla="*/ 608 w 700"/>
                <a:gd name="T49" fmla="*/ 488 h 489"/>
                <a:gd name="T50" fmla="*/ 633 w 700"/>
                <a:gd name="T51" fmla="*/ 488 h 489"/>
                <a:gd name="T52" fmla="*/ 656 w 700"/>
                <a:gd name="T53" fmla="*/ 488 h 489"/>
                <a:gd name="T54" fmla="*/ 681 w 700"/>
                <a:gd name="T55" fmla="*/ 488 h 489"/>
                <a:gd name="T56" fmla="*/ 692 w 700"/>
                <a:gd name="T57" fmla="*/ 488 h 489"/>
                <a:gd name="T58" fmla="*/ 667 w 700"/>
                <a:gd name="T59" fmla="*/ 488 h 489"/>
                <a:gd name="T60" fmla="*/ 643 w 700"/>
                <a:gd name="T61" fmla="*/ 488 h 489"/>
                <a:gd name="T62" fmla="*/ 618 w 700"/>
                <a:gd name="T63" fmla="*/ 488 h 489"/>
                <a:gd name="T64" fmla="*/ 594 w 700"/>
                <a:gd name="T65" fmla="*/ 488 h 489"/>
                <a:gd name="T66" fmla="*/ 570 w 700"/>
                <a:gd name="T67" fmla="*/ 488 h 489"/>
                <a:gd name="T68" fmla="*/ 545 w 700"/>
                <a:gd name="T69" fmla="*/ 488 h 489"/>
                <a:gd name="T70" fmla="*/ 521 w 700"/>
                <a:gd name="T71" fmla="*/ 488 h 489"/>
                <a:gd name="T72" fmla="*/ 496 w 700"/>
                <a:gd name="T73" fmla="*/ 488 h 489"/>
                <a:gd name="T74" fmla="*/ 471 w 700"/>
                <a:gd name="T75" fmla="*/ 488 h 489"/>
                <a:gd name="T76" fmla="*/ 447 w 700"/>
                <a:gd name="T77" fmla="*/ 488 h 489"/>
                <a:gd name="T78" fmla="*/ 423 w 700"/>
                <a:gd name="T79" fmla="*/ 488 h 489"/>
                <a:gd name="T80" fmla="*/ 398 w 700"/>
                <a:gd name="T81" fmla="*/ 488 h 489"/>
                <a:gd name="T82" fmla="*/ 374 w 700"/>
                <a:gd name="T83" fmla="*/ 488 h 489"/>
                <a:gd name="T84" fmla="*/ 349 w 700"/>
                <a:gd name="T85" fmla="*/ 488 h 489"/>
                <a:gd name="T86" fmla="*/ 325 w 700"/>
                <a:gd name="T87" fmla="*/ 488 h 489"/>
                <a:gd name="T88" fmla="*/ 300 w 700"/>
                <a:gd name="T89" fmla="*/ 488 h 489"/>
                <a:gd name="T90" fmla="*/ 276 w 700"/>
                <a:gd name="T91" fmla="*/ 488 h 489"/>
                <a:gd name="T92" fmla="*/ 252 w 700"/>
                <a:gd name="T93" fmla="*/ 488 h 489"/>
                <a:gd name="T94" fmla="*/ 227 w 700"/>
                <a:gd name="T95" fmla="*/ 488 h 489"/>
                <a:gd name="T96" fmla="*/ 203 w 700"/>
                <a:gd name="T97" fmla="*/ 488 h 489"/>
                <a:gd name="T98" fmla="*/ 178 w 700"/>
                <a:gd name="T99" fmla="*/ 488 h 489"/>
                <a:gd name="T100" fmla="*/ 153 w 700"/>
                <a:gd name="T101" fmla="*/ 488 h 489"/>
                <a:gd name="T102" fmla="*/ 129 w 700"/>
                <a:gd name="T103" fmla="*/ 488 h 489"/>
                <a:gd name="T104" fmla="*/ 105 w 700"/>
                <a:gd name="T105" fmla="*/ 488 h 489"/>
                <a:gd name="T106" fmla="*/ 81 w 700"/>
                <a:gd name="T107" fmla="*/ 488 h 489"/>
                <a:gd name="T108" fmla="*/ 56 w 700"/>
                <a:gd name="T109" fmla="*/ 488 h 489"/>
                <a:gd name="T110" fmla="*/ 31 w 700"/>
                <a:gd name="T111" fmla="*/ 488 h 489"/>
                <a:gd name="T112" fmla="*/ 7 w 700"/>
                <a:gd name="T113" fmla="*/ 488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489"/>
                <a:gd name="T173" fmla="*/ 700 w 700"/>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489">
                  <a:moveTo>
                    <a:pt x="0" y="0"/>
                  </a:moveTo>
                  <a:lnTo>
                    <a:pt x="4" y="5"/>
                  </a:lnTo>
                  <a:lnTo>
                    <a:pt x="7" y="10"/>
                  </a:lnTo>
                  <a:lnTo>
                    <a:pt x="11" y="15"/>
                  </a:lnTo>
                  <a:lnTo>
                    <a:pt x="14" y="20"/>
                  </a:lnTo>
                  <a:lnTo>
                    <a:pt x="18" y="24"/>
                  </a:lnTo>
                  <a:lnTo>
                    <a:pt x="21" y="29"/>
                  </a:lnTo>
                  <a:lnTo>
                    <a:pt x="25" y="34"/>
                  </a:lnTo>
                  <a:lnTo>
                    <a:pt x="28" y="39"/>
                  </a:lnTo>
                  <a:lnTo>
                    <a:pt x="31" y="44"/>
                  </a:lnTo>
                  <a:lnTo>
                    <a:pt x="35" y="49"/>
                  </a:lnTo>
                  <a:lnTo>
                    <a:pt x="38" y="54"/>
                  </a:lnTo>
                  <a:lnTo>
                    <a:pt x="42" y="59"/>
                  </a:lnTo>
                  <a:lnTo>
                    <a:pt x="45" y="63"/>
                  </a:lnTo>
                  <a:lnTo>
                    <a:pt x="49" y="68"/>
                  </a:lnTo>
                  <a:lnTo>
                    <a:pt x="52" y="73"/>
                  </a:lnTo>
                  <a:lnTo>
                    <a:pt x="56" y="77"/>
                  </a:lnTo>
                  <a:lnTo>
                    <a:pt x="59" y="82"/>
                  </a:lnTo>
                  <a:lnTo>
                    <a:pt x="63" y="87"/>
                  </a:lnTo>
                  <a:lnTo>
                    <a:pt x="66" y="91"/>
                  </a:lnTo>
                  <a:lnTo>
                    <a:pt x="70" y="96"/>
                  </a:lnTo>
                  <a:lnTo>
                    <a:pt x="74" y="101"/>
                  </a:lnTo>
                  <a:lnTo>
                    <a:pt x="77" y="106"/>
                  </a:lnTo>
                  <a:lnTo>
                    <a:pt x="81" y="110"/>
                  </a:lnTo>
                  <a:lnTo>
                    <a:pt x="84" y="115"/>
                  </a:lnTo>
                  <a:lnTo>
                    <a:pt x="88" y="119"/>
                  </a:lnTo>
                  <a:lnTo>
                    <a:pt x="91" y="124"/>
                  </a:lnTo>
                  <a:lnTo>
                    <a:pt x="95" y="129"/>
                  </a:lnTo>
                  <a:lnTo>
                    <a:pt x="97" y="133"/>
                  </a:lnTo>
                  <a:lnTo>
                    <a:pt x="101" y="138"/>
                  </a:lnTo>
                  <a:lnTo>
                    <a:pt x="105" y="142"/>
                  </a:lnTo>
                  <a:lnTo>
                    <a:pt x="108" y="147"/>
                  </a:lnTo>
                  <a:lnTo>
                    <a:pt x="112" y="151"/>
                  </a:lnTo>
                  <a:lnTo>
                    <a:pt x="115" y="156"/>
                  </a:lnTo>
                  <a:lnTo>
                    <a:pt x="119" y="160"/>
                  </a:lnTo>
                  <a:lnTo>
                    <a:pt x="122" y="165"/>
                  </a:lnTo>
                  <a:lnTo>
                    <a:pt x="126" y="169"/>
                  </a:lnTo>
                  <a:lnTo>
                    <a:pt x="129" y="174"/>
                  </a:lnTo>
                  <a:lnTo>
                    <a:pt x="133" y="178"/>
                  </a:lnTo>
                  <a:lnTo>
                    <a:pt x="136" y="182"/>
                  </a:lnTo>
                  <a:lnTo>
                    <a:pt x="140" y="186"/>
                  </a:lnTo>
                  <a:lnTo>
                    <a:pt x="144" y="190"/>
                  </a:lnTo>
                  <a:lnTo>
                    <a:pt x="147" y="195"/>
                  </a:lnTo>
                  <a:lnTo>
                    <a:pt x="151" y="199"/>
                  </a:lnTo>
                  <a:lnTo>
                    <a:pt x="153" y="203"/>
                  </a:lnTo>
                  <a:lnTo>
                    <a:pt x="157" y="207"/>
                  </a:lnTo>
                  <a:lnTo>
                    <a:pt x="160" y="211"/>
                  </a:lnTo>
                  <a:lnTo>
                    <a:pt x="164" y="215"/>
                  </a:lnTo>
                  <a:lnTo>
                    <a:pt x="167" y="219"/>
                  </a:lnTo>
                  <a:lnTo>
                    <a:pt x="171" y="223"/>
                  </a:lnTo>
                  <a:lnTo>
                    <a:pt x="175" y="227"/>
                  </a:lnTo>
                  <a:lnTo>
                    <a:pt x="178" y="231"/>
                  </a:lnTo>
                  <a:lnTo>
                    <a:pt x="182" y="235"/>
                  </a:lnTo>
                  <a:lnTo>
                    <a:pt x="185" y="238"/>
                  </a:lnTo>
                  <a:lnTo>
                    <a:pt x="189" y="242"/>
                  </a:lnTo>
                  <a:lnTo>
                    <a:pt x="192" y="246"/>
                  </a:lnTo>
                  <a:lnTo>
                    <a:pt x="196" y="250"/>
                  </a:lnTo>
                  <a:lnTo>
                    <a:pt x="199" y="253"/>
                  </a:lnTo>
                  <a:lnTo>
                    <a:pt x="203" y="257"/>
                  </a:lnTo>
                  <a:lnTo>
                    <a:pt x="206" y="261"/>
                  </a:lnTo>
                  <a:lnTo>
                    <a:pt x="210" y="264"/>
                  </a:lnTo>
                  <a:lnTo>
                    <a:pt x="213" y="268"/>
                  </a:lnTo>
                  <a:lnTo>
                    <a:pt x="216" y="271"/>
                  </a:lnTo>
                  <a:lnTo>
                    <a:pt x="220" y="275"/>
                  </a:lnTo>
                  <a:lnTo>
                    <a:pt x="223" y="279"/>
                  </a:lnTo>
                  <a:lnTo>
                    <a:pt x="227" y="282"/>
                  </a:lnTo>
                  <a:lnTo>
                    <a:pt x="230" y="285"/>
                  </a:lnTo>
                  <a:lnTo>
                    <a:pt x="234" y="289"/>
                  </a:lnTo>
                  <a:lnTo>
                    <a:pt x="237" y="292"/>
                  </a:lnTo>
                  <a:lnTo>
                    <a:pt x="241" y="295"/>
                  </a:lnTo>
                  <a:lnTo>
                    <a:pt x="245" y="298"/>
                  </a:lnTo>
                  <a:lnTo>
                    <a:pt x="248" y="302"/>
                  </a:lnTo>
                  <a:lnTo>
                    <a:pt x="252" y="305"/>
                  </a:lnTo>
                  <a:lnTo>
                    <a:pt x="255" y="308"/>
                  </a:lnTo>
                  <a:lnTo>
                    <a:pt x="259" y="311"/>
                  </a:lnTo>
                  <a:lnTo>
                    <a:pt x="262" y="314"/>
                  </a:lnTo>
                  <a:lnTo>
                    <a:pt x="266" y="317"/>
                  </a:lnTo>
                  <a:lnTo>
                    <a:pt x="269" y="320"/>
                  </a:lnTo>
                  <a:lnTo>
                    <a:pt x="273" y="323"/>
                  </a:lnTo>
                  <a:lnTo>
                    <a:pt x="276" y="326"/>
                  </a:lnTo>
                  <a:lnTo>
                    <a:pt x="280" y="329"/>
                  </a:lnTo>
                  <a:lnTo>
                    <a:pt x="283" y="332"/>
                  </a:lnTo>
                  <a:lnTo>
                    <a:pt x="286" y="335"/>
                  </a:lnTo>
                  <a:lnTo>
                    <a:pt x="290" y="337"/>
                  </a:lnTo>
                  <a:lnTo>
                    <a:pt x="293" y="340"/>
                  </a:lnTo>
                  <a:lnTo>
                    <a:pt x="297" y="343"/>
                  </a:lnTo>
                  <a:lnTo>
                    <a:pt x="300" y="345"/>
                  </a:lnTo>
                  <a:lnTo>
                    <a:pt x="304" y="348"/>
                  </a:lnTo>
                  <a:lnTo>
                    <a:pt x="307" y="351"/>
                  </a:lnTo>
                  <a:lnTo>
                    <a:pt x="311" y="353"/>
                  </a:lnTo>
                  <a:lnTo>
                    <a:pt x="315" y="356"/>
                  </a:lnTo>
                  <a:lnTo>
                    <a:pt x="318" y="358"/>
                  </a:lnTo>
                  <a:lnTo>
                    <a:pt x="322" y="361"/>
                  </a:lnTo>
                  <a:lnTo>
                    <a:pt x="325" y="363"/>
                  </a:lnTo>
                  <a:lnTo>
                    <a:pt x="329" y="366"/>
                  </a:lnTo>
                  <a:lnTo>
                    <a:pt x="332" y="368"/>
                  </a:lnTo>
                  <a:lnTo>
                    <a:pt x="336" y="370"/>
                  </a:lnTo>
                  <a:lnTo>
                    <a:pt x="339" y="372"/>
                  </a:lnTo>
                  <a:lnTo>
                    <a:pt x="342" y="375"/>
                  </a:lnTo>
                  <a:lnTo>
                    <a:pt x="346" y="377"/>
                  </a:lnTo>
                  <a:lnTo>
                    <a:pt x="349" y="379"/>
                  </a:lnTo>
                  <a:lnTo>
                    <a:pt x="353" y="381"/>
                  </a:lnTo>
                  <a:lnTo>
                    <a:pt x="356" y="383"/>
                  </a:lnTo>
                  <a:lnTo>
                    <a:pt x="360" y="386"/>
                  </a:lnTo>
                  <a:lnTo>
                    <a:pt x="363" y="488"/>
                  </a:lnTo>
                  <a:lnTo>
                    <a:pt x="367" y="488"/>
                  </a:lnTo>
                  <a:lnTo>
                    <a:pt x="370" y="488"/>
                  </a:lnTo>
                  <a:lnTo>
                    <a:pt x="374" y="488"/>
                  </a:lnTo>
                  <a:lnTo>
                    <a:pt x="377" y="488"/>
                  </a:lnTo>
                  <a:lnTo>
                    <a:pt x="381" y="488"/>
                  </a:lnTo>
                  <a:lnTo>
                    <a:pt x="384" y="488"/>
                  </a:lnTo>
                  <a:lnTo>
                    <a:pt x="388" y="488"/>
                  </a:lnTo>
                  <a:lnTo>
                    <a:pt x="392" y="488"/>
                  </a:lnTo>
                  <a:lnTo>
                    <a:pt x="395" y="488"/>
                  </a:lnTo>
                  <a:lnTo>
                    <a:pt x="398" y="488"/>
                  </a:lnTo>
                  <a:lnTo>
                    <a:pt x="401" y="488"/>
                  </a:lnTo>
                  <a:lnTo>
                    <a:pt x="405" y="488"/>
                  </a:lnTo>
                  <a:lnTo>
                    <a:pt x="408" y="488"/>
                  </a:lnTo>
                  <a:lnTo>
                    <a:pt x="412" y="488"/>
                  </a:lnTo>
                  <a:lnTo>
                    <a:pt x="416" y="488"/>
                  </a:lnTo>
                  <a:lnTo>
                    <a:pt x="419" y="488"/>
                  </a:lnTo>
                  <a:lnTo>
                    <a:pt x="423" y="488"/>
                  </a:lnTo>
                  <a:lnTo>
                    <a:pt x="426" y="488"/>
                  </a:lnTo>
                  <a:lnTo>
                    <a:pt x="430" y="488"/>
                  </a:lnTo>
                  <a:lnTo>
                    <a:pt x="433" y="488"/>
                  </a:lnTo>
                  <a:lnTo>
                    <a:pt x="437" y="488"/>
                  </a:lnTo>
                  <a:lnTo>
                    <a:pt x="440" y="488"/>
                  </a:lnTo>
                  <a:lnTo>
                    <a:pt x="444" y="488"/>
                  </a:lnTo>
                  <a:lnTo>
                    <a:pt x="447" y="488"/>
                  </a:lnTo>
                  <a:lnTo>
                    <a:pt x="451" y="488"/>
                  </a:lnTo>
                  <a:lnTo>
                    <a:pt x="454" y="488"/>
                  </a:lnTo>
                  <a:lnTo>
                    <a:pt x="458" y="488"/>
                  </a:lnTo>
                  <a:lnTo>
                    <a:pt x="462" y="488"/>
                  </a:lnTo>
                  <a:lnTo>
                    <a:pt x="464" y="488"/>
                  </a:lnTo>
                  <a:lnTo>
                    <a:pt x="468" y="488"/>
                  </a:lnTo>
                  <a:lnTo>
                    <a:pt x="471" y="488"/>
                  </a:lnTo>
                  <a:lnTo>
                    <a:pt x="475" y="488"/>
                  </a:lnTo>
                  <a:lnTo>
                    <a:pt x="478" y="488"/>
                  </a:lnTo>
                  <a:lnTo>
                    <a:pt x="482" y="488"/>
                  </a:lnTo>
                  <a:lnTo>
                    <a:pt x="485" y="488"/>
                  </a:lnTo>
                  <a:lnTo>
                    <a:pt x="489" y="488"/>
                  </a:lnTo>
                  <a:lnTo>
                    <a:pt x="493" y="488"/>
                  </a:lnTo>
                  <a:lnTo>
                    <a:pt x="496" y="488"/>
                  </a:lnTo>
                  <a:lnTo>
                    <a:pt x="500" y="488"/>
                  </a:lnTo>
                  <a:lnTo>
                    <a:pt x="503" y="488"/>
                  </a:lnTo>
                  <a:lnTo>
                    <a:pt x="507" y="488"/>
                  </a:lnTo>
                  <a:lnTo>
                    <a:pt x="510" y="488"/>
                  </a:lnTo>
                  <a:lnTo>
                    <a:pt x="514" y="488"/>
                  </a:lnTo>
                  <a:lnTo>
                    <a:pt x="517" y="488"/>
                  </a:lnTo>
                  <a:lnTo>
                    <a:pt x="521" y="488"/>
                  </a:lnTo>
                  <a:lnTo>
                    <a:pt x="524" y="488"/>
                  </a:lnTo>
                  <a:lnTo>
                    <a:pt x="528" y="488"/>
                  </a:lnTo>
                  <a:lnTo>
                    <a:pt x="531" y="488"/>
                  </a:lnTo>
                  <a:lnTo>
                    <a:pt x="534" y="488"/>
                  </a:lnTo>
                  <a:lnTo>
                    <a:pt x="538" y="488"/>
                  </a:lnTo>
                  <a:lnTo>
                    <a:pt x="541" y="488"/>
                  </a:lnTo>
                  <a:lnTo>
                    <a:pt x="545" y="488"/>
                  </a:lnTo>
                  <a:lnTo>
                    <a:pt x="548" y="488"/>
                  </a:lnTo>
                  <a:lnTo>
                    <a:pt x="552" y="488"/>
                  </a:lnTo>
                  <a:lnTo>
                    <a:pt x="555" y="488"/>
                  </a:lnTo>
                  <a:lnTo>
                    <a:pt x="559" y="488"/>
                  </a:lnTo>
                  <a:lnTo>
                    <a:pt x="563" y="488"/>
                  </a:lnTo>
                  <a:lnTo>
                    <a:pt x="566" y="488"/>
                  </a:lnTo>
                  <a:lnTo>
                    <a:pt x="570" y="488"/>
                  </a:lnTo>
                  <a:lnTo>
                    <a:pt x="573" y="488"/>
                  </a:lnTo>
                  <a:lnTo>
                    <a:pt x="577" y="488"/>
                  </a:lnTo>
                  <a:lnTo>
                    <a:pt x="580" y="488"/>
                  </a:lnTo>
                  <a:lnTo>
                    <a:pt x="584" y="488"/>
                  </a:lnTo>
                  <a:lnTo>
                    <a:pt x="586" y="488"/>
                  </a:lnTo>
                  <a:lnTo>
                    <a:pt x="590" y="488"/>
                  </a:lnTo>
                  <a:lnTo>
                    <a:pt x="594" y="488"/>
                  </a:lnTo>
                  <a:lnTo>
                    <a:pt x="597" y="488"/>
                  </a:lnTo>
                  <a:lnTo>
                    <a:pt x="601" y="488"/>
                  </a:lnTo>
                  <a:lnTo>
                    <a:pt x="604" y="488"/>
                  </a:lnTo>
                  <a:lnTo>
                    <a:pt x="608" y="488"/>
                  </a:lnTo>
                  <a:lnTo>
                    <a:pt x="611" y="488"/>
                  </a:lnTo>
                  <a:lnTo>
                    <a:pt x="615" y="488"/>
                  </a:lnTo>
                  <a:lnTo>
                    <a:pt x="618" y="488"/>
                  </a:lnTo>
                  <a:lnTo>
                    <a:pt x="622" y="488"/>
                  </a:lnTo>
                  <a:lnTo>
                    <a:pt x="625" y="488"/>
                  </a:lnTo>
                  <a:lnTo>
                    <a:pt x="629" y="488"/>
                  </a:lnTo>
                  <a:lnTo>
                    <a:pt x="633" y="488"/>
                  </a:lnTo>
                  <a:lnTo>
                    <a:pt x="636" y="488"/>
                  </a:lnTo>
                  <a:lnTo>
                    <a:pt x="640" y="488"/>
                  </a:lnTo>
                  <a:lnTo>
                    <a:pt x="643" y="488"/>
                  </a:lnTo>
                  <a:lnTo>
                    <a:pt x="646" y="488"/>
                  </a:lnTo>
                  <a:lnTo>
                    <a:pt x="649" y="488"/>
                  </a:lnTo>
                  <a:lnTo>
                    <a:pt x="653" y="488"/>
                  </a:lnTo>
                  <a:lnTo>
                    <a:pt x="656" y="488"/>
                  </a:lnTo>
                  <a:lnTo>
                    <a:pt x="660" y="488"/>
                  </a:lnTo>
                  <a:lnTo>
                    <a:pt x="664" y="488"/>
                  </a:lnTo>
                  <a:lnTo>
                    <a:pt x="667" y="488"/>
                  </a:lnTo>
                  <a:lnTo>
                    <a:pt x="671" y="488"/>
                  </a:lnTo>
                  <a:lnTo>
                    <a:pt x="674" y="488"/>
                  </a:lnTo>
                  <a:lnTo>
                    <a:pt x="678" y="488"/>
                  </a:lnTo>
                  <a:lnTo>
                    <a:pt x="681" y="488"/>
                  </a:lnTo>
                  <a:lnTo>
                    <a:pt x="685" y="488"/>
                  </a:lnTo>
                  <a:lnTo>
                    <a:pt x="688" y="488"/>
                  </a:lnTo>
                  <a:lnTo>
                    <a:pt x="692" y="488"/>
                  </a:lnTo>
                  <a:lnTo>
                    <a:pt x="695" y="488"/>
                  </a:lnTo>
                  <a:lnTo>
                    <a:pt x="699" y="488"/>
                  </a:lnTo>
                  <a:lnTo>
                    <a:pt x="695" y="488"/>
                  </a:lnTo>
                  <a:lnTo>
                    <a:pt x="692" y="488"/>
                  </a:lnTo>
                  <a:lnTo>
                    <a:pt x="688" y="488"/>
                  </a:lnTo>
                  <a:lnTo>
                    <a:pt x="685" y="488"/>
                  </a:lnTo>
                  <a:lnTo>
                    <a:pt x="681" y="488"/>
                  </a:lnTo>
                  <a:lnTo>
                    <a:pt x="678" y="488"/>
                  </a:lnTo>
                  <a:lnTo>
                    <a:pt x="674" y="488"/>
                  </a:lnTo>
                  <a:lnTo>
                    <a:pt x="671" y="488"/>
                  </a:lnTo>
                  <a:lnTo>
                    <a:pt x="667" y="488"/>
                  </a:lnTo>
                  <a:lnTo>
                    <a:pt x="664" y="488"/>
                  </a:lnTo>
                  <a:lnTo>
                    <a:pt x="660" y="488"/>
                  </a:lnTo>
                  <a:lnTo>
                    <a:pt x="656" y="488"/>
                  </a:lnTo>
                  <a:lnTo>
                    <a:pt x="653" y="488"/>
                  </a:lnTo>
                  <a:lnTo>
                    <a:pt x="649" y="488"/>
                  </a:lnTo>
                  <a:lnTo>
                    <a:pt x="646" y="488"/>
                  </a:lnTo>
                  <a:lnTo>
                    <a:pt x="643" y="488"/>
                  </a:lnTo>
                  <a:lnTo>
                    <a:pt x="640" y="488"/>
                  </a:lnTo>
                  <a:lnTo>
                    <a:pt x="636" y="488"/>
                  </a:lnTo>
                  <a:lnTo>
                    <a:pt x="633" y="488"/>
                  </a:lnTo>
                  <a:lnTo>
                    <a:pt x="629" y="488"/>
                  </a:lnTo>
                  <a:lnTo>
                    <a:pt x="625" y="488"/>
                  </a:lnTo>
                  <a:lnTo>
                    <a:pt x="622" y="488"/>
                  </a:lnTo>
                  <a:lnTo>
                    <a:pt x="618" y="488"/>
                  </a:lnTo>
                  <a:lnTo>
                    <a:pt x="615" y="488"/>
                  </a:lnTo>
                  <a:lnTo>
                    <a:pt x="611" y="488"/>
                  </a:lnTo>
                  <a:lnTo>
                    <a:pt x="608" y="488"/>
                  </a:lnTo>
                  <a:lnTo>
                    <a:pt x="604" y="488"/>
                  </a:lnTo>
                  <a:lnTo>
                    <a:pt x="601" y="488"/>
                  </a:lnTo>
                  <a:lnTo>
                    <a:pt x="597" y="488"/>
                  </a:lnTo>
                  <a:lnTo>
                    <a:pt x="594" y="488"/>
                  </a:lnTo>
                  <a:lnTo>
                    <a:pt x="590" y="488"/>
                  </a:lnTo>
                  <a:lnTo>
                    <a:pt x="586" y="488"/>
                  </a:lnTo>
                  <a:lnTo>
                    <a:pt x="584" y="488"/>
                  </a:lnTo>
                  <a:lnTo>
                    <a:pt x="580" y="488"/>
                  </a:lnTo>
                  <a:lnTo>
                    <a:pt x="577" y="488"/>
                  </a:lnTo>
                  <a:lnTo>
                    <a:pt x="573" y="488"/>
                  </a:lnTo>
                  <a:lnTo>
                    <a:pt x="570" y="488"/>
                  </a:lnTo>
                  <a:lnTo>
                    <a:pt x="566" y="488"/>
                  </a:lnTo>
                  <a:lnTo>
                    <a:pt x="563" y="488"/>
                  </a:lnTo>
                  <a:lnTo>
                    <a:pt x="559" y="488"/>
                  </a:lnTo>
                  <a:lnTo>
                    <a:pt x="555" y="488"/>
                  </a:lnTo>
                  <a:lnTo>
                    <a:pt x="552" y="488"/>
                  </a:lnTo>
                  <a:lnTo>
                    <a:pt x="548" y="488"/>
                  </a:lnTo>
                  <a:lnTo>
                    <a:pt x="545" y="488"/>
                  </a:lnTo>
                  <a:lnTo>
                    <a:pt x="541" y="488"/>
                  </a:lnTo>
                  <a:lnTo>
                    <a:pt x="538" y="488"/>
                  </a:lnTo>
                  <a:lnTo>
                    <a:pt x="534" y="488"/>
                  </a:lnTo>
                  <a:lnTo>
                    <a:pt x="531" y="488"/>
                  </a:lnTo>
                  <a:lnTo>
                    <a:pt x="528" y="488"/>
                  </a:lnTo>
                  <a:lnTo>
                    <a:pt x="524" y="488"/>
                  </a:lnTo>
                  <a:lnTo>
                    <a:pt x="521" y="488"/>
                  </a:lnTo>
                  <a:lnTo>
                    <a:pt x="517" y="488"/>
                  </a:lnTo>
                  <a:lnTo>
                    <a:pt x="514" y="488"/>
                  </a:lnTo>
                  <a:lnTo>
                    <a:pt x="510" y="488"/>
                  </a:lnTo>
                  <a:lnTo>
                    <a:pt x="507" y="488"/>
                  </a:lnTo>
                  <a:lnTo>
                    <a:pt x="503" y="488"/>
                  </a:lnTo>
                  <a:lnTo>
                    <a:pt x="500" y="488"/>
                  </a:lnTo>
                  <a:lnTo>
                    <a:pt x="496" y="488"/>
                  </a:lnTo>
                  <a:lnTo>
                    <a:pt x="493" y="488"/>
                  </a:lnTo>
                  <a:lnTo>
                    <a:pt x="489" y="488"/>
                  </a:lnTo>
                  <a:lnTo>
                    <a:pt x="485" y="488"/>
                  </a:lnTo>
                  <a:lnTo>
                    <a:pt x="482" y="488"/>
                  </a:lnTo>
                  <a:lnTo>
                    <a:pt x="478" y="488"/>
                  </a:lnTo>
                  <a:lnTo>
                    <a:pt x="475" y="488"/>
                  </a:lnTo>
                  <a:lnTo>
                    <a:pt x="471" y="488"/>
                  </a:lnTo>
                  <a:lnTo>
                    <a:pt x="468" y="488"/>
                  </a:lnTo>
                  <a:lnTo>
                    <a:pt x="464" y="488"/>
                  </a:lnTo>
                  <a:lnTo>
                    <a:pt x="462" y="488"/>
                  </a:lnTo>
                  <a:lnTo>
                    <a:pt x="458" y="488"/>
                  </a:lnTo>
                  <a:lnTo>
                    <a:pt x="454" y="488"/>
                  </a:lnTo>
                  <a:lnTo>
                    <a:pt x="451" y="488"/>
                  </a:lnTo>
                  <a:lnTo>
                    <a:pt x="447" y="488"/>
                  </a:lnTo>
                  <a:lnTo>
                    <a:pt x="444" y="488"/>
                  </a:lnTo>
                  <a:lnTo>
                    <a:pt x="440" y="488"/>
                  </a:lnTo>
                  <a:lnTo>
                    <a:pt x="437" y="488"/>
                  </a:lnTo>
                  <a:lnTo>
                    <a:pt x="433" y="488"/>
                  </a:lnTo>
                  <a:lnTo>
                    <a:pt x="430" y="488"/>
                  </a:lnTo>
                  <a:lnTo>
                    <a:pt x="426" y="488"/>
                  </a:lnTo>
                  <a:lnTo>
                    <a:pt x="423" y="488"/>
                  </a:lnTo>
                  <a:lnTo>
                    <a:pt x="419" y="488"/>
                  </a:lnTo>
                  <a:lnTo>
                    <a:pt x="416" y="488"/>
                  </a:lnTo>
                  <a:lnTo>
                    <a:pt x="412" y="488"/>
                  </a:lnTo>
                  <a:lnTo>
                    <a:pt x="408" y="488"/>
                  </a:lnTo>
                  <a:lnTo>
                    <a:pt x="405" y="488"/>
                  </a:lnTo>
                  <a:lnTo>
                    <a:pt x="401" y="488"/>
                  </a:lnTo>
                  <a:lnTo>
                    <a:pt x="398" y="488"/>
                  </a:lnTo>
                  <a:lnTo>
                    <a:pt x="395" y="488"/>
                  </a:lnTo>
                  <a:lnTo>
                    <a:pt x="392" y="488"/>
                  </a:lnTo>
                  <a:lnTo>
                    <a:pt x="388" y="488"/>
                  </a:lnTo>
                  <a:lnTo>
                    <a:pt x="384" y="488"/>
                  </a:lnTo>
                  <a:lnTo>
                    <a:pt x="381" y="488"/>
                  </a:lnTo>
                  <a:lnTo>
                    <a:pt x="377" y="488"/>
                  </a:lnTo>
                  <a:lnTo>
                    <a:pt x="374" y="488"/>
                  </a:lnTo>
                  <a:lnTo>
                    <a:pt x="370" y="488"/>
                  </a:lnTo>
                  <a:lnTo>
                    <a:pt x="367" y="488"/>
                  </a:lnTo>
                  <a:lnTo>
                    <a:pt x="363" y="488"/>
                  </a:lnTo>
                  <a:lnTo>
                    <a:pt x="360" y="488"/>
                  </a:lnTo>
                  <a:lnTo>
                    <a:pt x="356" y="488"/>
                  </a:lnTo>
                  <a:lnTo>
                    <a:pt x="353" y="488"/>
                  </a:lnTo>
                  <a:lnTo>
                    <a:pt x="349" y="488"/>
                  </a:lnTo>
                  <a:lnTo>
                    <a:pt x="346" y="488"/>
                  </a:lnTo>
                  <a:lnTo>
                    <a:pt x="342" y="488"/>
                  </a:lnTo>
                  <a:lnTo>
                    <a:pt x="339" y="488"/>
                  </a:lnTo>
                  <a:lnTo>
                    <a:pt x="336" y="488"/>
                  </a:lnTo>
                  <a:lnTo>
                    <a:pt x="332" y="488"/>
                  </a:lnTo>
                  <a:lnTo>
                    <a:pt x="329" y="488"/>
                  </a:lnTo>
                  <a:lnTo>
                    <a:pt x="325" y="488"/>
                  </a:lnTo>
                  <a:lnTo>
                    <a:pt x="322" y="488"/>
                  </a:lnTo>
                  <a:lnTo>
                    <a:pt x="318" y="488"/>
                  </a:lnTo>
                  <a:lnTo>
                    <a:pt x="315" y="488"/>
                  </a:lnTo>
                  <a:lnTo>
                    <a:pt x="311" y="488"/>
                  </a:lnTo>
                  <a:lnTo>
                    <a:pt x="307" y="488"/>
                  </a:lnTo>
                  <a:lnTo>
                    <a:pt x="304" y="488"/>
                  </a:lnTo>
                  <a:lnTo>
                    <a:pt x="300" y="488"/>
                  </a:lnTo>
                  <a:lnTo>
                    <a:pt x="297" y="488"/>
                  </a:lnTo>
                  <a:lnTo>
                    <a:pt x="293" y="488"/>
                  </a:lnTo>
                  <a:lnTo>
                    <a:pt x="290" y="488"/>
                  </a:lnTo>
                  <a:lnTo>
                    <a:pt x="286" y="488"/>
                  </a:lnTo>
                  <a:lnTo>
                    <a:pt x="283" y="488"/>
                  </a:lnTo>
                  <a:lnTo>
                    <a:pt x="280" y="488"/>
                  </a:lnTo>
                  <a:lnTo>
                    <a:pt x="276" y="488"/>
                  </a:lnTo>
                  <a:lnTo>
                    <a:pt x="273" y="488"/>
                  </a:lnTo>
                  <a:lnTo>
                    <a:pt x="269" y="488"/>
                  </a:lnTo>
                  <a:lnTo>
                    <a:pt x="266" y="488"/>
                  </a:lnTo>
                  <a:lnTo>
                    <a:pt x="262" y="488"/>
                  </a:lnTo>
                  <a:lnTo>
                    <a:pt x="259" y="488"/>
                  </a:lnTo>
                  <a:lnTo>
                    <a:pt x="255" y="488"/>
                  </a:lnTo>
                  <a:lnTo>
                    <a:pt x="252" y="488"/>
                  </a:lnTo>
                  <a:lnTo>
                    <a:pt x="248" y="488"/>
                  </a:lnTo>
                  <a:lnTo>
                    <a:pt x="245" y="488"/>
                  </a:lnTo>
                  <a:lnTo>
                    <a:pt x="241" y="488"/>
                  </a:lnTo>
                  <a:lnTo>
                    <a:pt x="237" y="488"/>
                  </a:lnTo>
                  <a:lnTo>
                    <a:pt x="234" y="488"/>
                  </a:lnTo>
                  <a:lnTo>
                    <a:pt x="230" y="488"/>
                  </a:lnTo>
                  <a:lnTo>
                    <a:pt x="227" y="488"/>
                  </a:lnTo>
                  <a:lnTo>
                    <a:pt x="223" y="488"/>
                  </a:lnTo>
                  <a:lnTo>
                    <a:pt x="220" y="488"/>
                  </a:lnTo>
                  <a:lnTo>
                    <a:pt x="216" y="488"/>
                  </a:lnTo>
                  <a:lnTo>
                    <a:pt x="213" y="488"/>
                  </a:lnTo>
                  <a:lnTo>
                    <a:pt x="210" y="488"/>
                  </a:lnTo>
                  <a:lnTo>
                    <a:pt x="206" y="488"/>
                  </a:lnTo>
                  <a:lnTo>
                    <a:pt x="203" y="488"/>
                  </a:lnTo>
                  <a:lnTo>
                    <a:pt x="199" y="488"/>
                  </a:lnTo>
                  <a:lnTo>
                    <a:pt x="196" y="488"/>
                  </a:lnTo>
                  <a:lnTo>
                    <a:pt x="192" y="488"/>
                  </a:lnTo>
                  <a:lnTo>
                    <a:pt x="189" y="488"/>
                  </a:lnTo>
                  <a:lnTo>
                    <a:pt x="185" y="488"/>
                  </a:lnTo>
                  <a:lnTo>
                    <a:pt x="182" y="488"/>
                  </a:lnTo>
                  <a:lnTo>
                    <a:pt x="178" y="488"/>
                  </a:lnTo>
                  <a:lnTo>
                    <a:pt x="175" y="488"/>
                  </a:lnTo>
                  <a:lnTo>
                    <a:pt x="171" y="488"/>
                  </a:lnTo>
                  <a:lnTo>
                    <a:pt x="167" y="488"/>
                  </a:lnTo>
                  <a:lnTo>
                    <a:pt x="164" y="488"/>
                  </a:lnTo>
                  <a:lnTo>
                    <a:pt x="160" y="488"/>
                  </a:lnTo>
                  <a:lnTo>
                    <a:pt x="157" y="488"/>
                  </a:lnTo>
                  <a:lnTo>
                    <a:pt x="153" y="488"/>
                  </a:lnTo>
                  <a:lnTo>
                    <a:pt x="151" y="488"/>
                  </a:lnTo>
                  <a:lnTo>
                    <a:pt x="147" y="488"/>
                  </a:lnTo>
                  <a:lnTo>
                    <a:pt x="144" y="488"/>
                  </a:lnTo>
                  <a:lnTo>
                    <a:pt x="140" y="488"/>
                  </a:lnTo>
                  <a:lnTo>
                    <a:pt x="136" y="488"/>
                  </a:lnTo>
                  <a:lnTo>
                    <a:pt x="133" y="488"/>
                  </a:lnTo>
                  <a:lnTo>
                    <a:pt x="129" y="488"/>
                  </a:lnTo>
                  <a:lnTo>
                    <a:pt x="126" y="488"/>
                  </a:lnTo>
                  <a:lnTo>
                    <a:pt x="122" y="488"/>
                  </a:lnTo>
                  <a:lnTo>
                    <a:pt x="119" y="488"/>
                  </a:lnTo>
                  <a:lnTo>
                    <a:pt x="115" y="488"/>
                  </a:lnTo>
                  <a:lnTo>
                    <a:pt x="112" y="488"/>
                  </a:lnTo>
                  <a:lnTo>
                    <a:pt x="108" y="488"/>
                  </a:lnTo>
                  <a:lnTo>
                    <a:pt x="105" y="488"/>
                  </a:lnTo>
                  <a:lnTo>
                    <a:pt x="101" y="488"/>
                  </a:lnTo>
                  <a:lnTo>
                    <a:pt x="97" y="488"/>
                  </a:lnTo>
                  <a:lnTo>
                    <a:pt x="95" y="488"/>
                  </a:lnTo>
                  <a:lnTo>
                    <a:pt x="91" y="488"/>
                  </a:lnTo>
                  <a:lnTo>
                    <a:pt x="88" y="488"/>
                  </a:lnTo>
                  <a:lnTo>
                    <a:pt x="84" y="488"/>
                  </a:lnTo>
                  <a:lnTo>
                    <a:pt x="81" y="488"/>
                  </a:lnTo>
                  <a:lnTo>
                    <a:pt x="77" y="488"/>
                  </a:lnTo>
                  <a:lnTo>
                    <a:pt x="74" y="488"/>
                  </a:lnTo>
                  <a:lnTo>
                    <a:pt x="70" y="488"/>
                  </a:lnTo>
                  <a:lnTo>
                    <a:pt x="66" y="488"/>
                  </a:lnTo>
                  <a:lnTo>
                    <a:pt x="63" y="488"/>
                  </a:lnTo>
                  <a:lnTo>
                    <a:pt x="59" y="488"/>
                  </a:lnTo>
                  <a:lnTo>
                    <a:pt x="56" y="488"/>
                  </a:lnTo>
                  <a:lnTo>
                    <a:pt x="52" y="488"/>
                  </a:lnTo>
                  <a:lnTo>
                    <a:pt x="49" y="488"/>
                  </a:lnTo>
                  <a:lnTo>
                    <a:pt x="45" y="488"/>
                  </a:lnTo>
                  <a:lnTo>
                    <a:pt x="42" y="488"/>
                  </a:lnTo>
                  <a:lnTo>
                    <a:pt x="38" y="488"/>
                  </a:lnTo>
                  <a:lnTo>
                    <a:pt x="35" y="488"/>
                  </a:lnTo>
                  <a:lnTo>
                    <a:pt x="31" y="488"/>
                  </a:lnTo>
                  <a:lnTo>
                    <a:pt x="28" y="488"/>
                  </a:lnTo>
                  <a:lnTo>
                    <a:pt x="25" y="488"/>
                  </a:lnTo>
                  <a:lnTo>
                    <a:pt x="21" y="488"/>
                  </a:lnTo>
                  <a:lnTo>
                    <a:pt x="18" y="488"/>
                  </a:lnTo>
                  <a:lnTo>
                    <a:pt x="14" y="488"/>
                  </a:lnTo>
                  <a:lnTo>
                    <a:pt x="11" y="488"/>
                  </a:lnTo>
                  <a:lnTo>
                    <a:pt x="7" y="488"/>
                  </a:lnTo>
                  <a:lnTo>
                    <a:pt x="4" y="488"/>
                  </a:lnTo>
                  <a:lnTo>
                    <a:pt x="0" y="488"/>
                  </a:lnTo>
                  <a:lnTo>
                    <a:pt x="0" y="0"/>
                  </a:lnTo>
                </a:path>
              </a:pathLst>
            </a:custGeom>
            <a:solidFill>
              <a:srgbClr val="C0C0C0"/>
            </a:solidFill>
            <a:ln w="12700" cap="rnd">
              <a:noFill/>
              <a:round/>
              <a:headEnd/>
              <a:tailEnd/>
            </a:ln>
          </p:spPr>
          <p:txBody>
            <a:bodyPr/>
            <a:lstStyle/>
            <a:p>
              <a:endParaRPr lang="en-US"/>
            </a:p>
          </p:txBody>
        </p:sp>
        <p:sp>
          <p:nvSpPr>
            <p:cNvPr id="28684" name="Line 10"/>
            <p:cNvSpPr>
              <a:spLocks noChangeShapeType="1"/>
            </p:cNvSpPr>
            <p:nvPr/>
          </p:nvSpPr>
          <p:spPr bwMode="auto">
            <a:xfrm>
              <a:off x="3570" y="1404"/>
              <a:ext cx="0" cy="794"/>
            </a:xfrm>
            <a:prstGeom prst="line">
              <a:avLst/>
            </a:prstGeom>
            <a:noFill/>
            <a:ln w="25400">
              <a:solidFill>
                <a:schemeClr val="bg2"/>
              </a:solidFill>
              <a:round/>
              <a:headEnd/>
              <a:tailEnd/>
            </a:ln>
          </p:spPr>
          <p:txBody>
            <a:bodyPr wrap="none" anchor="ctr"/>
            <a:lstStyle/>
            <a:p>
              <a:endParaRPr lang="en-US"/>
            </a:p>
          </p:txBody>
        </p:sp>
        <p:sp>
          <p:nvSpPr>
            <p:cNvPr id="28685" name="Freeform 11"/>
            <p:cNvSpPr>
              <a:spLocks/>
            </p:cNvSpPr>
            <p:nvPr/>
          </p:nvSpPr>
          <p:spPr bwMode="auto">
            <a:xfrm>
              <a:off x="2542" y="2206"/>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sp>
          <p:nvSpPr>
            <p:cNvPr id="28686" name="Freeform 12"/>
            <p:cNvSpPr>
              <a:spLocks/>
            </p:cNvSpPr>
            <p:nvPr/>
          </p:nvSpPr>
          <p:spPr bwMode="auto">
            <a:xfrm>
              <a:off x="2537" y="2114"/>
              <a:ext cx="700" cy="97"/>
            </a:xfrm>
            <a:custGeom>
              <a:avLst/>
              <a:gdLst>
                <a:gd name="T0" fmla="*/ 678 w 700"/>
                <a:gd name="T1" fmla="*/ 96 h 97"/>
                <a:gd name="T2" fmla="*/ 654 w 700"/>
                <a:gd name="T3" fmla="*/ 96 h 97"/>
                <a:gd name="T4" fmla="*/ 629 w 700"/>
                <a:gd name="T5" fmla="*/ 96 h 97"/>
                <a:gd name="T6" fmla="*/ 604 w 700"/>
                <a:gd name="T7" fmla="*/ 96 h 97"/>
                <a:gd name="T8" fmla="*/ 580 w 700"/>
                <a:gd name="T9" fmla="*/ 96 h 97"/>
                <a:gd name="T10" fmla="*/ 555 w 700"/>
                <a:gd name="T11" fmla="*/ 96 h 97"/>
                <a:gd name="T12" fmla="*/ 532 w 700"/>
                <a:gd name="T13" fmla="*/ 96 h 97"/>
                <a:gd name="T14" fmla="*/ 507 w 700"/>
                <a:gd name="T15" fmla="*/ 96 h 97"/>
                <a:gd name="T16" fmla="*/ 483 w 700"/>
                <a:gd name="T17" fmla="*/ 96 h 97"/>
                <a:gd name="T18" fmla="*/ 458 w 700"/>
                <a:gd name="T19" fmla="*/ 96 h 97"/>
                <a:gd name="T20" fmla="*/ 433 w 700"/>
                <a:gd name="T21" fmla="*/ 96 h 97"/>
                <a:gd name="T22" fmla="*/ 409 w 700"/>
                <a:gd name="T23" fmla="*/ 96 h 97"/>
                <a:gd name="T24" fmla="*/ 384 w 700"/>
                <a:gd name="T25" fmla="*/ 96 h 97"/>
                <a:gd name="T26" fmla="*/ 360 w 700"/>
                <a:gd name="T27" fmla="*/ 96 h 97"/>
                <a:gd name="T28" fmla="*/ 336 w 700"/>
                <a:gd name="T29" fmla="*/ 0 h 97"/>
                <a:gd name="T30" fmla="*/ 311 w 700"/>
                <a:gd name="T31" fmla="*/ 13 h 97"/>
                <a:gd name="T32" fmla="*/ 287 w 700"/>
                <a:gd name="T33" fmla="*/ 25 h 97"/>
                <a:gd name="T34" fmla="*/ 262 w 700"/>
                <a:gd name="T35" fmla="*/ 35 h 97"/>
                <a:gd name="T36" fmla="*/ 237 w 700"/>
                <a:gd name="T37" fmla="*/ 44 h 97"/>
                <a:gd name="T38" fmla="*/ 214 w 700"/>
                <a:gd name="T39" fmla="*/ 52 h 97"/>
                <a:gd name="T40" fmla="*/ 189 w 700"/>
                <a:gd name="T41" fmla="*/ 59 h 97"/>
                <a:gd name="T42" fmla="*/ 165 w 700"/>
                <a:gd name="T43" fmla="*/ 65 h 97"/>
                <a:gd name="T44" fmla="*/ 140 w 700"/>
                <a:gd name="T45" fmla="*/ 70 h 97"/>
                <a:gd name="T46" fmla="*/ 115 w 700"/>
                <a:gd name="T47" fmla="*/ 74 h 97"/>
                <a:gd name="T48" fmla="*/ 91 w 700"/>
                <a:gd name="T49" fmla="*/ 78 h 97"/>
                <a:gd name="T50" fmla="*/ 66 w 700"/>
                <a:gd name="T51" fmla="*/ 81 h 97"/>
                <a:gd name="T52" fmla="*/ 43 w 700"/>
                <a:gd name="T53" fmla="*/ 84 h 97"/>
                <a:gd name="T54" fmla="*/ 18 w 700"/>
                <a:gd name="T55" fmla="*/ 87 h 97"/>
                <a:gd name="T56" fmla="*/ 4 w 700"/>
                <a:gd name="T57" fmla="*/ 96 h 97"/>
                <a:gd name="T58" fmla="*/ 28 w 700"/>
                <a:gd name="T59" fmla="*/ 96 h 97"/>
                <a:gd name="T60" fmla="*/ 53 w 700"/>
                <a:gd name="T61" fmla="*/ 96 h 97"/>
                <a:gd name="T62" fmla="*/ 77 w 700"/>
                <a:gd name="T63" fmla="*/ 96 h 97"/>
                <a:gd name="T64" fmla="*/ 102 w 700"/>
                <a:gd name="T65" fmla="*/ 96 h 97"/>
                <a:gd name="T66" fmla="*/ 126 w 700"/>
                <a:gd name="T67" fmla="*/ 96 h 97"/>
                <a:gd name="T68" fmla="*/ 151 w 700"/>
                <a:gd name="T69" fmla="*/ 96 h 97"/>
                <a:gd name="T70" fmla="*/ 175 w 700"/>
                <a:gd name="T71" fmla="*/ 96 h 97"/>
                <a:gd name="T72" fmla="*/ 199 w 700"/>
                <a:gd name="T73" fmla="*/ 96 h 97"/>
                <a:gd name="T74" fmla="*/ 224 w 700"/>
                <a:gd name="T75" fmla="*/ 96 h 97"/>
                <a:gd name="T76" fmla="*/ 248 w 700"/>
                <a:gd name="T77" fmla="*/ 96 h 97"/>
                <a:gd name="T78" fmla="*/ 273 w 700"/>
                <a:gd name="T79" fmla="*/ 96 h 97"/>
                <a:gd name="T80" fmla="*/ 298 w 700"/>
                <a:gd name="T81" fmla="*/ 96 h 97"/>
                <a:gd name="T82" fmla="*/ 322 w 700"/>
                <a:gd name="T83" fmla="*/ 96 h 97"/>
                <a:gd name="T84" fmla="*/ 346 w 700"/>
                <a:gd name="T85" fmla="*/ 96 h 97"/>
                <a:gd name="T86" fmla="*/ 370 w 700"/>
                <a:gd name="T87" fmla="*/ 96 h 97"/>
                <a:gd name="T88" fmla="*/ 395 w 700"/>
                <a:gd name="T89" fmla="*/ 96 h 97"/>
                <a:gd name="T90" fmla="*/ 419 w 700"/>
                <a:gd name="T91" fmla="*/ 96 h 97"/>
                <a:gd name="T92" fmla="*/ 444 w 700"/>
                <a:gd name="T93" fmla="*/ 96 h 97"/>
                <a:gd name="T94" fmla="*/ 469 w 700"/>
                <a:gd name="T95" fmla="*/ 96 h 97"/>
                <a:gd name="T96" fmla="*/ 493 w 700"/>
                <a:gd name="T97" fmla="*/ 96 h 97"/>
                <a:gd name="T98" fmla="*/ 517 w 700"/>
                <a:gd name="T99" fmla="*/ 96 h 97"/>
                <a:gd name="T100" fmla="*/ 542 w 700"/>
                <a:gd name="T101" fmla="*/ 96 h 97"/>
                <a:gd name="T102" fmla="*/ 566 w 700"/>
                <a:gd name="T103" fmla="*/ 96 h 97"/>
                <a:gd name="T104" fmla="*/ 591 w 700"/>
                <a:gd name="T105" fmla="*/ 96 h 97"/>
                <a:gd name="T106" fmla="*/ 615 w 700"/>
                <a:gd name="T107" fmla="*/ 96 h 97"/>
                <a:gd name="T108" fmla="*/ 640 w 700"/>
                <a:gd name="T109" fmla="*/ 96 h 97"/>
                <a:gd name="T110" fmla="*/ 664 w 700"/>
                <a:gd name="T111" fmla="*/ 96 h 97"/>
                <a:gd name="T112" fmla="*/ 688 w 700"/>
                <a:gd name="T113" fmla="*/ 96 h 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0"/>
                <a:gd name="T172" fmla="*/ 0 h 97"/>
                <a:gd name="T173" fmla="*/ 700 w 700"/>
                <a:gd name="T174" fmla="*/ 97 h 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0" h="97">
                  <a:moveTo>
                    <a:pt x="699" y="96"/>
                  </a:moveTo>
                  <a:lnTo>
                    <a:pt x="695" y="96"/>
                  </a:lnTo>
                  <a:lnTo>
                    <a:pt x="692" y="96"/>
                  </a:lnTo>
                  <a:lnTo>
                    <a:pt x="688" y="96"/>
                  </a:lnTo>
                  <a:lnTo>
                    <a:pt x="685" y="96"/>
                  </a:lnTo>
                  <a:lnTo>
                    <a:pt x="681" y="96"/>
                  </a:lnTo>
                  <a:lnTo>
                    <a:pt x="678" y="96"/>
                  </a:lnTo>
                  <a:lnTo>
                    <a:pt x="674" y="96"/>
                  </a:lnTo>
                  <a:lnTo>
                    <a:pt x="671" y="96"/>
                  </a:lnTo>
                  <a:lnTo>
                    <a:pt x="668" y="96"/>
                  </a:lnTo>
                  <a:lnTo>
                    <a:pt x="664" y="96"/>
                  </a:lnTo>
                  <a:lnTo>
                    <a:pt x="661" y="96"/>
                  </a:lnTo>
                  <a:lnTo>
                    <a:pt x="657" y="96"/>
                  </a:lnTo>
                  <a:lnTo>
                    <a:pt x="654" y="96"/>
                  </a:lnTo>
                  <a:lnTo>
                    <a:pt x="650" y="96"/>
                  </a:lnTo>
                  <a:lnTo>
                    <a:pt x="647" y="96"/>
                  </a:lnTo>
                  <a:lnTo>
                    <a:pt x="643" y="96"/>
                  </a:lnTo>
                  <a:lnTo>
                    <a:pt x="640" y="96"/>
                  </a:lnTo>
                  <a:lnTo>
                    <a:pt x="636" y="96"/>
                  </a:lnTo>
                  <a:lnTo>
                    <a:pt x="633" y="96"/>
                  </a:lnTo>
                  <a:lnTo>
                    <a:pt x="629" y="96"/>
                  </a:lnTo>
                  <a:lnTo>
                    <a:pt x="625" y="96"/>
                  </a:lnTo>
                  <a:lnTo>
                    <a:pt x="622" y="96"/>
                  </a:lnTo>
                  <a:lnTo>
                    <a:pt x="618" y="96"/>
                  </a:lnTo>
                  <a:lnTo>
                    <a:pt x="615" y="96"/>
                  </a:lnTo>
                  <a:lnTo>
                    <a:pt x="611" y="96"/>
                  </a:lnTo>
                  <a:lnTo>
                    <a:pt x="608" y="96"/>
                  </a:lnTo>
                  <a:lnTo>
                    <a:pt x="604" y="96"/>
                  </a:lnTo>
                  <a:lnTo>
                    <a:pt x="602" y="96"/>
                  </a:lnTo>
                  <a:lnTo>
                    <a:pt x="598" y="96"/>
                  </a:lnTo>
                  <a:lnTo>
                    <a:pt x="594" y="96"/>
                  </a:lnTo>
                  <a:lnTo>
                    <a:pt x="591" y="96"/>
                  </a:lnTo>
                  <a:lnTo>
                    <a:pt x="587" y="96"/>
                  </a:lnTo>
                  <a:lnTo>
                    <a:pt x="584" y="96"/>
                  </a:lnTo>
                  <a:lnTo>
                    <a:pt x="580" y="96"/>
                  </a:lnTo>
                  <a:lnTo>
                    <a:pt x="577" y="96"/>
                  </a:lnTo>
                  <a:lnTo>
                    <a:pt x="573" y="96"/>
                  </a:lnTo>
                  <a:lnTo>
                    <a:pt x="570" y="96"/>
                  </a:lnTo>
                  <a:lnTo>
                    <a:pt x="566" y="96"/>
                  </a:lnTo>
                  <a:lnTo>
                    <a:pt x="563" y="96"/>
                  </a:lnTo>
                  <a:lnTo>
                    <a:pt x="559" y="96"/>
                  </a:lnTo>
                  <a:lnTo>
                    <a:pt x="555" y="96"/>
                  </a:lnTo>
                  <a:lnTo>
                    <a:pt x="552" y="96"/>
                  </a:lnTo>
                  <a:lnTo>
                    <a:pt x="548" y="96"/>
                  </a:lnTo>
                  <a:lnTo>
                    <a:pt x="546" y="96"/>
                  </a:lnTo>
                  <a:lnTo>
                    <a:pt x="542" y="96"/>
                  </a:lnTo>
                  <a:lnTo>
                    <a:pt x="539" y="96"/>
                  </a:lnTo>
                  <a:lnTo>
                    <a:pt x="535" y="96"/>
                  </a:lnTo>
                  <a:lnTo>
                    <a:pt x="532" y="96"/>
                  </a:lnTo>
                  <a:lnTo>
                    <a:pt x="528" y="96"/>
                  </a:lnTo>
                  <a:lnTo>
                    <a:pt x="524" y="96"/>
                  </a:lnTo>
                  <a:lnTo>
                    <a:pt x="521" y="96"/>
                  </a:lnTo>
                  <a:lnTo>
                    <a:pt x="517" y="96"/>
                  </a:lnTo>
                  <a:lnTo>
                    <a:pt x="514" y="96"/>
                  </a:lnTo>
                  <a:lnTo>
                    <a:pt x="510" y="96"/>
                  </a:lnTo>
                  <a:lnTo>
                    <a:pt x="507" y="96"/>
                  </a:lnTo>
                  <a:lnTo>
                    <a:pt x="503" y="96"/>
                  </a:lnTo>
                  <a:lnTo>
                    <a:pt x="500" y="96"/>
                  </a:lnTo>
                  <a:lnTo>
                    <a:pt x="496" y="96"/>
                  </a:lnTo>
                  <a:lnTo>
                    <a:pt x="493" y="96"/>
                  </a:lnTo>
                  <a:lnTo>
                    <a:pt x="489" y="96"/>
                  </a:lnTo>
                  <a:lnTo>
                    <a:pt x="486" y="96"/>
                  </a:lnTo>
                  <a:lnTo>
                    <a:pt x="483" y="96"/>
                  </a:lnTo>
                  <a:lnTo>
                    <a:pt x="479" y="96"/>
                  </a:lnTo>
                  <a:lnTo>
                    <a:pt x="476" y="96"/>
                  </a:lnTo>
                  <a:lnTo>
                    <a:pt x="472" y="96"/>
                  </a:lnTo>
                  <a:lnTo>
                    <a:pt x="469" y="96"/>
                  </a:lnTo>
                  <a:lnTo>
                    <a:pt x="465" y="96"/>
                  </a:lnTo>
                  <a:lnTo>
                    <a:pt x="462" y="96"/>
                  </a:lnTo>
                  <a:lnTo>
                    <a:pt x="458" y="96"/>
                  </a:lnTo>
                  <a:lnTo>
                    <a:pt x="454" y="96"/>
                  </a:lnTo>
                  <a:lnTo>
                    <a:pt x="451" y="96"/>
                  </a:lnTo>
                  <a:lnTo>
                    <a:pt x="447" y="96"/>
                  </a:lnTo>
                  <a:lnTo>
                    <a:pt x="444" y="96"/>
                  </a:lnTo>
                  <a:lnTo>
                    <a:pt x="440" y="96"/>
                  </a:lnTo>
                  <a:lnTo>
                    <a:pt x="437" y="96"/>
                  </a:lnTo>
                  <a:lnTo>
                    <a:pt x="433" y="96"/>
                  </a:lnTo>
                  <a:lnTo>
                    <a:pt x="430" y="96"/>
                  </a:lnTo>
                  <a:lnTo>
                    <a:pt x="426" y="96"/>
                  </a:lnTo>
                  <a:lnTo>
                    <a:pt x="423" y="96"/>
                  </a:lnTo>
                  <a:lnTo>
                    <a:pt x="419" y="96"/>
                  </a:lnTo>
                  <a:lnTo>
                    <a:pt x="416" y="96"/>
                  </a:lnTo>
                  <a:lnTo>
                    <a:pt x="413" y="96"/>
                  </a:lnTo>
                  <a:lnTo>
                    <a:pt x="409" y="96"/>
                  </a:lnTo>
                  <a:lnTo>
                    <a:pt x="406" y="96"/>
                  </a:lnTo>
                  <a:lnTo>
                    <a:pt x="402" y="96"/>
                  </a:lnTo>
                  <a:lnTo>
                    <a:pt x="399" y="96"/>
                  </a:lnTo>
                  <a:lnTo>
                    <a:pt x="395" y="96"/>
                  </a:lnTo>
                  <a:lnTo>
                    <a:pt x="392" y="96"/>
                  </a:lnTo>
                  <a:lnTo>
                    <a:pt x="388" y="96"/>
                  </a:lnTo>
                  <a:lnTo>
                    <a:pt x="384" y="96"/>
                  </a:lnTo>
                  <a:lnTo>
                    <a:pt x="381" y="96"/>
                  </a:lnTo>
                  <a:lnTo>
                    <a:pt x="377" y="96"/>
                  </a:lnTo>
                  <a:lnTo>
                    <a:pt x="374" y="96"/>
                  </a:lnTo>
                  <a:lnTo>
                    <a:pt x="370" y="96"/>
                  </a:lnTo>
                  <a:lnTo>
                    <a:pt x="367" y="96"/>
                  </a:lnTo>
                  <a:lnTo>
                    <a:pt x="363" y="96"/>
                  </a:lnTo>
                  <a:lnTo>
                    <a:pt x="360" y="96"/>
                  </a:lnTo>
                  <a:lnTo>
                    <a:pt x="357" y="96"/>
                  </a:lnTo>
                  <a:lnTo>
                    <a:pt x="353" y="96"/>
                  </a:lnTo>
                  <a:lnTo>
                    <a:pt x="350" y="96"/>
                  </a:lnTo>
                  <a:lnTo>
                    <a:pt x="346" y="96"/>
                  </a:lnTo>
                  <a:lnTo>
                    <a:pt x="343" y="96"/>
                  </a:lnTo>
                  <a:lnTo>
                    <a:pt x="339" y="96"/>
                  </a:lnTo>
                  <a:lnTo>
                    <a:pt x="336" y="0"/>
                  </a:lnTo>
                  <a:lnTo>
                    <a:pt x="332" y="2"/>
                  </a:lnTo>
                  <a:lnTo>
                    <a:pt x="329" y="4"/>
                  </a:lnTo>
                  <a:lnTo>
                    <a:pt x="325" y="6"/>
                  </a:lnTo>
                  <a:lnTo>
                    <a:pt x="322" y="8"/>
                  </a:lnTo>
                  <a:lnTo>
                    <a:pt x="318" y="9"/>
                  </a:lnTo>
                  <a:lnTo>
                    <a:pt x="315" y="11"/>
                  </a:lnTo>
                  <a:lnTo>
                    <a:pt x="311" y="13"/>
                  </a:lnTo>
                  <a:lnTo>
                    <a:pt x="307" y="15"/>
                  </a:lnTo>
                  <a:lnTo>
                    <a:pt x="304" y="17"/>
                  </a:lnTo>
                  <a:lnTo>
                    <a:pt x="301" y="18"/>
                  </a:lnTo>
                  <a:lnTo>
                    <a:pt x="298" y="20"/>
                  </a:lnTo>
                  <a:lnTo>
                    <a:pt x="294" y="21"/>
                  </a:lnTo>
                  <a:lnTo>
                    <a:pt x="291" y="23"/>
                  </a:lnTo>
                  <a:lnTo>
                    <a:pt x="287" y="25"/>
                  </a:lnTo>
                  <a:lnTo>
                    <a:pt x="283" y="26"/>
                  </a:lnTo>
                  <a:lnTo>
                    <a:pt x="280" y="28"/>
                  </a:lnTo>
                  <a:lnTo>
                    <a:pt x="276" y="29"/>
                  </a:lnTo>
                  <a:lnTo>
                    <a:pt x="273" y="31"/>
                  </a:lnTo>
                  <a:lnTo>
                    <a:pt x="269" y="32"/>
                  </a:lnTo>
                  <a:lnTo>
                    <a:pt x="266" y="33"/>
                  </a:lnTo>
                  <a:lnTo>
                    <a:pt x="262" y="35"/>
                  </a:lnTo>
                  <a:lnTo>
                    <a:pt x="259" y="36"/>
                  </a:lnTo>
                  <a:lnTo>
                    <a:pt x="255" y="37"/>
                  </a:lnTo>
                  <a:lnTo>
                    <a:pt x="252" y="39"/>
                  </a:lnTo>
                  <a:lnTo>
                    <a:pt x="248" y="40"/>
                  </a:lnTo>
                  <a:lnTo>
                    <a:pt x="245" y="41"/>
                  </a:lnTo>
                  <a:lnTo>
                    <a:pt x="241" y="43"/>
                  </a:lnTo>
                  <a:lnTo>
                    <a:pt x="237" y="44"/>
                  </a:lnTo>
                  <a:lnTo>
                    <a:pt x="235" y="45"/>
                  </a:lnTo>
                  <a:lnTo>
                    <a:pt x="231" y="47"/>
                  </a:lnTo>
                  <a:lnTo>
                    <a:pt x="228" y="47"/>
                  </a:lnTo>
                  <a:lnTo>
                    <a:pt x="224" y="49"/>
                  </a:lnTo>
                  <a:lnTo>
                    <a:pt x="221" y="50"/>
                  </a:lnTo>
                  <a:lnTo>
                    <a:pt x="217" y="51"/>
                  </a:lnTo>
                  <a:lnTo>
                    <a:pt x="214" y="52"/>
                  </a:lnTo>
                  <a:lnTo>
                    <a:pt x="210" y="53"/>
                  </a:lnTo>
                  <a:lnTo>
                    <a:pt x="206" y="54"/>
                  </a:lnTo>
                  <a:lnTo>
                    <a:pt x="203" y="55"/>
                  </a:lnTo>
                  <a:lnTo>
                    <a:pt x="199" y="56"/>
                  </a:lnTo>
                  <a:lnTo>
                    <a:pt x="196" y="57"/>
                  </a:lnTo>
                  <a:lnTo>
                    <a:pt x="192" y="58"/>
                  </a:lnTo>
                  <a:lnTo>
                    <a:pt x="189" y="59"/>
                  </a:lnTo>
                  <a:lnTo>
                    <a:pt x="185" y="60"/>
                  </a:lnTo>
                  <a:lnTo>
                    <a:pt x="182" y="61"/>
                  </a:lnTo>
                  <a:lnTo>
                    <a:pt x="178" y="62"/>
                  </a:lnTo>
                  <a:lnTo>
                    <a:pt x="175" y="62"/>
                  </a:lnTo>
                  <a:lnTo>
                    <a:pt x="171" y="63"/>
                  </a:lnTo>
                  <a:lnTo>
                    <a:pt x="168" y="64"/>
                  </a:lnTo>
                  <a:lnTo>
                    <a:pt x="165" y="65"/>
                  </a:lnTo>
                  <a:lnTo>
                    <a:pt x="161" y="65"/>
                  </a:lnTo>
                  <a:lnTo>
                    <a:pt x="158" y="67"/>
                  </a:lnTo>
                  <a:lnTo>
                    <a:pt x="154" y="67"/>
                  </a:lnTo>
                  <a:lnTo>
                    <a:pt x="151" y="68"/>
                  </a:lnTo>
                  <a:lnTo>
                    <a:pt x="147" y="69"/>
                  </a:lnTo>
                  <a:lnTo>
                    <a:pt x="144" y="69"/>
                  </a:lnTo>
                  <a:lnTo>
                    <a:pt x="140" y="70"/>
                  </a:lnTo>
                  <a:lnTo>
                    <a:pt x="136" y="71"/>
                  </a:lnTo>
                  <a:lnTo>
                    <a:pt x="133" y="71"/>
                  </a:lnTo>
                  <a:lnTo>
                    <a:pt x="129" y="72"/>
                  </a:lnTo>
                  <a:lnTo>
                    <a:pt x="126" y="73"/>
                  </a:lnTo>
                  <a:lnTo>
                    <a:pt x="122" y="73"/>
                  </a:lnTo>
                  <a:lnTo>
                    <a:pt x="119" y="74"/>
                  </a:lnTo>
                  <a:lnTo>
                    <a:pt x="115" y="74"/>
                  </a:lnTo>
                  <a:lnTo>
                    <a:pt x="113" y="75"/>
                  </a:lnTo>
                  <a:lnTo>
                    <a:pt x="109" y="75"/>
                  </a:lnTo>
                  <a:lnTo>
                    <a:pt x="105" y="76"/>
                  </a:lnTo>
                  <a:lnTo>
                    <a:pt x="102" y="77"/>
                  </a:lnTo>
                  <a:lnTo>
                    <a:pt x="98" y="77"/>
                  </a:lnTo>
                  <a:lnTo>
                    <a:pt x="95" y="78"/>
                  </a:lnTo>
                  <a:lnTo>
                    <a:pt x="91" y="78"/>
                  </a:lnTo>
                  <a:lnTo>
                    <a:pt x="88" y="79"/>
                  </a:lnTo>
                  <a:lnTo>
                    <a:pt x="84" y="79"/>
                  </a:lnTo>
                  <a:lnTo>
                    <a:pt x="81" y="79"/>
                  </a:lnTo>
                  <a:lnTo>
                    <a:pt x="77" y="80"/>
                  </a:lnTo>
                  <a:lnTo>
                    <a:pt x="74" y="81"/>
                  </a:lnTo>
                  <a:lnTo>
                    <a:pt x="70" y="81"/>
                  </a:lnTo>
                  <a:lnTo>
                    <a:pt x="66" y="81"/>
                  </a:lnTo>
                  <a:lnTo>
                    <a:pt x="63" y="82"/>
                  </a:lnTo>
                  <a:lnTo>
                    <a:pt x="59" y="82"/>
                  </a:lnTo>
                  <a:lnTo>
                    <a:pt x="56" y="83"/>
                  </a:lnTo>
                  <a:lnTo>
                    <a:pt x="53" y="83"/>
                  </a:lnTo>
                  <a:lnTo>
                    <a:pt x="50" y="83"/>
                  </a:lnTo>
                  <a:lnTo>
                    <a:pt x="46" y="84"/>
                  </a:lnTo>
                  <a:lnTo>
                    <a:pt x="43" y="84"/>
                  </a:lnTo>
                  <a:lnTo>
                    <a:pt x="39" y="85"/>
                  </a:lnTo>
                  <a:lnTo>
                    <a:pt x="35" y="85"/>
                  </a:lnTo>
                  <a:lnTo>
                    <a:pt x="32" y="85"/>
                  </a:lnTo>
                  <a:lnTo>
                    <a:pt x="28" y="85"/>
                  </a:lnTo>
                  <a:lnTo>
                    <a:pt x="25" y="86"/>
                  </a:lnTo>
                  <a:lnTo>
                    <a:pt x="21" y="86"/>
                  </a:lnTo>
                  <a:lnTo>
                    <a:pt x="18" y="87"/>
                  </a:lnTo>
                  <a:lnTo>
                    <a:pt x="14" y="87"/>
                  </a:lnTo>
                  <a:lnTo>
                    <a:pt x="11" y="87"/>
                  </a:lnTo>
                  <a:lnTo>
                    <a:pt x="7" y="87"/>
                  </a:lnTo>
                  <a:lnTo>
                    <a:pt x="4" y="87"/>
                  </a:lnTo>
                  <a:lnTo>
                    <a:pt x="0" y="88"/>
                  </a:lnTo>
                  <a:lnTo>
                    <a:pt x="0" y="96"/>
                  </a:lnTo>
                  <a:lnTo>
                    <a:pt x="4" y="96"/>
                  </a:lnTo>
                  <a:lnTo>
                    <a:pt x="7" y="96"/>
                  </a:lnTo>
                  <a:lnTo>
                    <a:pt x="11" y="96"/>
                  </a:lnTo>
                  <a:lnTo>
                    <a:pt x="14" y="96"/>
                  </a:lnTo>
                  <a:lnTo>
                    <a:pt x="18" y="96"/>
                  </a:lnTo>
                  <a:lnTo>
                    <a:pt x="21" y="96"/>
                  </a:lnTo>
                  <a:lnTo>
                    <a:pt x="25" y="96"/>
                  </a:lnTo>
                  <a:lnTo>
                    <a:pt x="28" y="96"/>
                  </a:lnTo>
                  <a:lnTo>
                    <a:pt x="32" y="96"/>
                  </a:lnTo>
                  <a:lnTo>
                    <a:pt x="35" y="96"/>
                  </a:lnTo>
                  <a:lnTo>
                    <a:pt x="39" y="96"/>
                  </a:lnTo>
                  <a:lnTo>
                    <a:pt x="43" y="96"/>
                  </a:lnTo>
                  <a:lnTo>
                    <a:pt x="46" y="96"/>
                  </a:lnTo>
                  <a:lnTo>
                    <a:pt x="50" y="96"/>
                  </a:lnTo>
                  <a:lnTo>
                    <a:pt x="53" y="96"/>
                  </a:lnTo>
                  <a:lnTo>
                    <a:pt x="56" y="96"/>
                  </a:lnTo>
                  <a:lnTo>
                    <a:pt x="59" y="96"/>
                  </a:lnTo>
                  <a:lnTo>
                    <a:pt x="63" y="96"/>
                  </a:lnTo>
                  <a:lnTo>
                    <a:pt x="66" y="96"/>
                  </a:lnTo>
                  <a:lnTo>
                    <a:pt x="70" y="96"/>
                  </a:lnTo>
                  <a:lnTo>
                    <a:pt x="74" y="96"/>
                  </a:lnTo>
                  <a:lnTo>
                    <a:pt x="77" y="96"/>
                  </a:lnTo>
                  <a:lnTo>
                    <a:pt x="81" y="96"/>
                  </a:lnTo>
                  <a:lnTo>
                    <a:pt x="84" y="96"/>
                  </a:lnTo>
                  <a:lnTo>
                    <a:pt x="88" y="96"/>
                  </a:lnTo>
                  <a:lnTo>
                    <a:pt x="91" y="96"/>
                  </a:lnTo>
                  <a:lnTo>
                    <a:pt x="95" y="96"/>
                  </a:lnTo>
                  <a:lnTo>
                    <a:pt x="98" y="96"/>
                  </a:lnTo>
                  <a:lnTo>
                    <a:pt x="102" y="96"/>
                  </a:lnTo>
                  <a:lnTo>
                    <a:pt x="105" y="96"/>
                  </a:lnTo>
                  <a:lnTo>
                    <a:pt x="109" y="96"/>
                  </a:lnTo>
                  <a:lnTo>
                    <a:pt x="113" y="96"/>
                  </a:lnTo>
                  <a:lnTo>
                    <a:pt x="115" y="96"/>
                  </a:lnTo>
                  <a:lnTo>
                    <a:pt x="119" y="96"/>
                  </a:lnTo>
                  <a:lnTo>
                    <a:pt x="122" y="96"/>
                  </a:lnTo>
                  <a:lnTo>
                    <a:pt x="126" y="96"/>
                  </a:lnTo>
                  <a:lnTo>
                    <a:pt x="129" y="96"/>
                  </a:lnTo>
                  <a:lnTo>
                    <a:pt x="133" y="96"/>
                  </a:lnTo>
                  <a:lnTo>
                    <a:pt x="136" y="96"/>
                  </a:lnTo>
                  <a:lnTo>
                    <a:pt x="140" y="96"/>
                  </a:lnTo>
                  <a:lnTo>
                    <a:pt x="144" y="96"/>
                  </a:lnTo>
                  <a:lnTo>
                    <a:pt x="147" y="96"/>
                  </a:lnTo>
                  <a:lnTo>
                    <a:pt x="151" y="96"/>
                  </a:lnTo>
                  <a:lnTo>
                    <a:pt x="154" y="96"/>
                  </a:lnTo>
                  <a:lnTo>
                    <a:pt x="158" y="96"/>
                  </a:lnTo>
                  <a:lnTo>
                    <a:pt x="161" y="96"/>
                  </a:lnTo>
                  <a:lnTo>
                    <a:pt x="165" y="96"/>
                  </a:lnTo>
                  <a:lnTo>
                    <a:pt x="168" y="96"/>
                  </a:lnTo>
                  <a:lnTo>
                    <a:pt x="171" y="96"/>
                  </a:lnTo>
                  <a:lnTo>
                    <a:pt x="175" y="96"/>
                  </a:lnTo>
                  <a:lnTo>
                    <a:pt x="178" y="96"/>
                  </a:lnTo>
                  <a:lnTo>
                    <a:pt x="182" y="96"/>
                  </a:lnTo>
                  <a:lnTo>
                    <a:pt x="185" y="96"/>
                  </a:lnTo>
                  <a:lnTo>
                    <a:pt x="189" y="96"/>
                  </a:lnTo>
                  <a:lnTo>
                    <a:pt x="192" y="96"/>
                  </a:lnTo>
                  <a:lnTo>
                    <a:pt x="196" y="96"/>
                  </a:lnTo>
                  <a:lnTo>
                    <a:pt x="199" y="96"/>
                  </a:lnTo>
                  <a:lnTo>
                    <a:pt x="203" y="96"/>
                  </a:lnTo>
                  <a:lnTo>
                    <a:pt x="206" y="96"/>
                  </a:lnTo>
                  <a:lnTo>
                    <a:pt x="210" y="96"/>
                  </a:lnTo>
                  <a:lnTo>
                    <a:pt x="214" y="96"/>
                  </a:lnTo>
                  <a:lnTo>
                    <a:pt x="217" y="96"/>
                  </a:lnTo>
                  <a:lnTo>
                    <a:pt x="221" y="96"/>
                  </a:lnTo>
                  <a:lnTo>
                    <a:pt x="224" y="96"/>
                  </a:lnTo>
                  <a:lnTo>
                    <a:pt x="228" y="96"/>
                  </a:lnTo>
                  <a:lnTo>
                    <a:pt x="231" y="96"/>
                  </a:lnTo>
                  <a:lnTo>
                    <a:pt x="235" y="96"/>
                  </a:lnTo>
                  <a:lnTo>
                    <a:pt x="237" y="96"/>
                  </a:lnTo>
                  <a:lnTo>
                    <a:pt x="241" y="96"/>
                  </a:lnTo>
                  <a:lnTo>
                    <a:pt x="245" y="96"/>
                  </a:lnTo>
                  <a:lnTo>
                    <a:pt x="248" y="96"/>
                  </a:lnTo>
                  <a:lnTo>
                    <a:pt x="252" y="96"/>
                  </a:lnTo>
                  <a:lnTo>
                    <a:pt x="255" y="96"/>
                  </a:lnTo>
                  <a:lnTo>
                    <a:pt x="259" y="96"/>
                  </a:lnTo>
                  <a:lnTo>
                    <a:pt x="262" y="96"/>
                  </a:lnTo>
                  <a:lnTo>
                    <a:pt x="266" y="96"/>
                  </a:lnTo>
                  <a:lnTo>
                    <a:pt x="269" y="96"/>
                  </a:lnTo>
                  <a:lnTo>
                    <a:pt x="273" y="96"/>
                  </a:lnTo>
                  <a:lnTo>
                    <a:pt x="276" y="96"/>
                  </a:lnTo>
                  <a:lnTo>
                    <a:pt x="280" y="96"/>
                  </a:lnTo>
                  <a:lnTo>
                    <a:pt x="283" y="96"/>
                  </a:lnTo>
                  <a:lnTo>
                    <a:pt x="287" y="96"/>
                  </a:lnTo>
                  <a:lnTo>
                    <a:pt x="291" y="96"/>
                  </a:lnTo>
                  <a:lnTo>
                    <a:pt x="294" y="96"/>
                  </a:lnTo>
                  <a:lnTo>
                    <a:pt x="298" y="96"/>
                  </a:lnTo>
                  <a:lnTo>
                    <a:pt x="301" y="96"/>
                  </a:lnTo>
                  <a:lnTo>
                    <a:pt x="304" y="96"/>
                  </a:lnTo>
                  <a:lnTo>
                    <a:pt x="307" y="96"/>
                  </a:lnTo>
                  <a:lnTo>
                    <a:pt x="311" y="96"/>
                  </a:lnTo>
                  <a:lnTo>
                    <a:pt x="315" y="96"/>
                  </a:lnTo>
                  <a:lnTo>
                    <a:pt x="318" y="96"/>
                  </a:lnTo>
                  <a:lnTo>
                    <a:pt x="322" y="96"/>
                  </a:lnTo>
                  <a:lnTo>
                    <a:pt x="325" y="96"/>
                  </a:lnTo>
                  <a:lnTo>
                    <a:pt x="329" y="96"/>
                  </a:lnTo>
                  <a:lnTo>
                    <a:pt x="332" y="96"/>
                  </a:lnTo>
                  <a:lnTo>
                    <a:pt x="336" y="96"/>
                  </a:lnTo>
                  <a:lnTo>
                    <a:pt x="339" y="96"/>
                  </a:lnTo>
                  <a:lnTo>
                    <a:pt x="343" y="96"/>
                  </a:lnTo>
                  <a:lnTo>
                    <a:pt x="346" y="96"/>
                  </a:lnTo>
                  <a:lnTo>
                    <a:pt x="350" y="96"/>
                  </a:lnTo>
                  <a:lnTo>
                    <a:pt x="353" y="96"/>
                  </a:lnTo>
                  <a:lnTo>
                    <a:pt x="357" y="96"/>
                  </a:lnTo>
                  <a:lnTo>
                    <a:pt x="360" y="96"/>
                  </a:lnTo>
                  <a:lnTo>
                    <a:pt x="363" y="96"/>
                  </a:lnTo>
                  <a:lnTo>
                    <a:pt x="367" y="96"/>
                  </a:lnTo>
                  <a:lnTo>
                    <a:pt x="370" y="96"/>
                  </a:lnTo>
                  <a:lnTo>
                    <a:pt x="374" y="96"/>
                  </a:lnTo>
                  <a:lnTo>
                    <a:pt x="377" y="96"/>
                  </a:lnTo>
                  <a:lnTo>
                    <a:pt x="381" y="96"/>
                  </a:lnTo>
                  <a:lnTo>
                    <a:pt x="384" y="96"/>
                  </a:lnTo>
                  <a:lnTo>
                    <a:pt x="388" y="96"/>
                  </a:lnTo>
                  <a:lnTo>
                    <a:pt x="392" y="96"/>
                  </a:lnTo>
                  <a:lnTo>
                    <a:pt x="395" y="96"/>
                  </a:lnTo>
                  <a:lnTo>
                    <a:pt x="399" y="96"/>
                  </a:lnTo>
                  <a:lnTo>
                    <a:pt x="402" y="96"/>
                  </a:lnTo>
                  <a:lnTo>
                    <a:pt x="406" y="96"/>
                  </a:lnTo>
                  <a:lnTo>
                    <a:pt x="409" y="96"/>
                  </a:lnTo>
                  <a:lnTo>
                    <a:pt x="413" y="96"/>
                  </a:lnTo>
                  <a:lnTo>
                    <a:pt x="416" y="96"/>
                  </a:lnTo>
                  <a:lnTo>
                    <a:pt x="419" y="96"/>
                  </a:lnTo>
                  <a:lnTo>
                    <a:pt x="423" y="96"/>
                  </a:lnTo>
                  <a:lnTo>
                    <a:pt x="426" y="96"/>
                  </a:lnTo>
                  <a:lnTo>
                    <a:pt x="430" y="96"/>
                  </a:lnTo>
                  <a:lnTo>
                    <a:pt x="433" y="96"/>
                  </a:lnTo>
                  <a:lnTo>
                    <a:pt x="437" y="96"/>
                  </a:lnTo>
                  <a:lnTo>
                    <a:pt x="440" y="96"/>
                  </a:lnTo>
                  <a:lnTo>
                    <a:pt x="444" y="96"/>
                  </a:lnTo>
                  <a:lnTo>
                    <a:pt x="447" y="96"/>
                  </a:lnTo>
                  <a:lnTo>
                    <a:pt x="451" y="96"/>
                  </a:lnTo>
                  <a:lnTo>
                    <a:pt x="454" y="96"/>
                  </a:lnTo>
                  <a:lnTo>
                    <a:pt x="458" y="96"/>
                  </a:lnTo>
                  <a:lnTo>
                    <a:pt x="462" y="96"/>
                  </a:lnTo>
                  <a:lnTo>
                    <a:pt x="465" y="96"/>
                  </a:lnTo>
                  <a:lnTo>
                    <a:pt x="469" y="96"/>
                  </a:lnTo>
                  <a:lnTo>
                    <a:pt x="472" y="96"/>
                  </a:lnTo>
                  <a:lnTo>
                    <a:pt x="476" y="96"/>
                  </a:lnTo>
                  <a:lnTo>
                    <a:pt x="479" y="96"/>
                  </a:lnTo>
                  <a:lnTo>
                    <a:pt x="483" y="96"/>
                  </a:lnTo>
                  <a:lnTo>
                    <a:pt x="486" y="96"/>
                  </a:lnTo>
                  <a:lnTo>
                    <a:pt x="489" y="96"/>
                  </a:lnTo>
                  <a:lnTo>
                    <a:pt x="493" y="96"/>
                  </a:lnTo>
                  <a:lnTo>
                    <a:pt x="496" y="96"/>
                  </a:lnTo>
                  <a:lnTo>
                    <a:pt x="500" y="96"/>
                  </a:lnTo>
                  <a:lnTo>
                    <a:pt x="503" y="96"/>
                  </a:lnTo>
                  <a:lnTo>
                    <a:pt x="507" y="96"/>
                  </a:lnTo>
                  <a:lnTo>
                    <a:pt x="510" y="96"/>
                  </a:lnTo>
                  <a:lnTo>
                    <a:pt x="514" y="96"/>
                  </a:lnTo>
                  <a:lnTo>
                    <a:pt x="517" y="96"/>
                  </a:lnTo>
                  <a:lnTo>
                    <a:pt x="521" y="96"/>
                  </a:lnTo>
                  <a:lnTo>
                    <a:pt x="524" y="96"/>
                  </a:lnTo>
                  <a:lnTo>
                    <a:pt x="528" y="96"/>
                  </a:lnTo>
                  <a:lnTo>
                    <a:pt x="532" y="96"/>
                  </a:lnTo>
                  <a:lnTo>
                    <a:pt x="535" y="96"/>
                  </a:lnTo>
                  <a:lnTo>
                    <a:pt x="539" y="96"/>
                  </a:lnTo>
                  <a:lnTo>
                    <a:pt x="542" y="96"/>
                  </a:lnTo>
                  <a:lnTo>
                    <a:pt x="546" y="96"/>
                  </a:lnTo>
                  <a:lnTo>
                    <a:pt x="548" y="96"/>
                  </a:lnTo>
                  <a:lnTo>
                    <a:pt x="552" y="96"/>
                  </a:lnTo>
                  <a:lnTo>
                    <a:pt x="555" y="96"/>
                  </a:lnTo>
                  <a:lnTo>
                    <a:pt x="559" y="96"/>
                  </a:lnTo>
                  <a:lnTo>
                    <a:pt x="563" y="96"/>
                  </a:lnTo>
                  <a:lnTo>
                    <a:pt x="566" y="96"/>
                  </a:lnTo>
                  <a:lnTo>
                    <a:pt x="570" y="96"/>
                  </a:lnTo>
                  <a:lnTo>
                    <a:pt x="573" y="96"/>
                  </a:lnTo>
                  <a:lnTo>
                    <a:pt x="577" y="96"/>
                  </a:lnTo>
                  <a:lnTo>
                    <a:pt x="580" y="96"/>
                  </a:lnTo>
                  <a:lnTo>
                    <a:pt x="584" y="96"/>
                  </a:lnTo>
                  <a:lnTo>
                    <a:pt x="587" y="96"/>
                  </a:lnTo>
                  <a:lnTo>
                    <a:pt x="591" y="96"/>
                  </a:lnTo>
                  <a:lnTo>
                    <a:pt x="594" y="96"/>
                  </a:lnTo>
                  <a:lnTo>
                    <a:pt x="598" y="96"/>
                  </a:lnTo>
                  <a:lnTo>
                    <a:pt x="602" y="96"/>
                  </a:lnTo>
                  <a:lnTo>
                    <a:pt x="604" y="96"/>
                  </a:lnTo>
                  <a:lnTo>
                    <a:pt x="608" y="96"/>
                  </a:lnTo>
                  <a:lnTo>
                    <a:pt x="611" y="96"/>
                  </a:lnTo>
                  <a:lnTo>
                    <a:pt x="615" y="96"/>
                  </a:lnTo>
                  <a:lnTo>
                    <a:pt x="618" y="96"/>
                  </a:lnTo>
                  <a:lnTo>
                    <a:pt x="622" y="96"/>
                  </a:lnTo>
                  <a:lnTo>
                    <a:pt x="625" y="96"/>
                  </a:lnTo>
                  <a:lnTo>
                    <a:pt x="629" y="96"/>
                  </a:lnTo>
                  <a:lnTo>
                    <a:pt x="633" y="96"/>
                  </a:lnTo>
                  <a:lnTo>
                    <a:pt x="636" y="96"/>
                  </a:lnTo>
                  <a:lnTo>
                    <a:pt x="640" y="96"/>
                  </a:lnTo>
                  <a:lnTo>
                    <a:pt x="643" y="96"/>
                  </a:lnTo>
                  <a:lnTo>
                    <a:pt x="647" y="96"/>
                  </a:lnTo>
                  <a:lnTo>
                    <a:pt x="650" y="96"/>
                  </a:lnTo>
                  <a:lnTo>
                    <a:pt x="654" y="96"/>
                  </a:lnTo>
                  <a:lnTo>
                    <a:pt x="657" y="96"/>
                  </a:lnTo>
                  <a:lnTo>
                    <a:pt x="661" y="96"/>
                  </a:lnTo>
                  <a:lnTo>
                    <a:pt x="664" y="96"/>
                  </a:lnTo>
                  <a:lnTo>
                    <a:pt x="668" y="96"/>
                  </a:lnTo>
                  <a:lnTo>
                    <a:pt x="671" y="96"/>
                  </a:lnTo>
                  <a:lnTo>
                    <a:pt x="674" y="96"/>
                  </a:lnTo>
                  <a:lnTo>
                    <a:pt x="678" y="96"/>
                  </a:lnTo>
                  <a:lnTo>
                    <a:pt x="681" y="96"/>
                  </a:lnTo>
                  <a:lnTo>
                    <a:pt x="685" y="96"/>
                  </a:lnTo>
                  <a:lnTo>
                    <a:pt x="688" y="96"/>
                  </a:lnTo>
                  <a:lnTo>
                    <a:pt x="692" y="96"/>
                  </a:lnTo>
                  <a:lnTo>
                    <a:pt x="695" y="96"/>
                  </a:lnTo>
                  <a:lnTo>
                    <a:pt x="699" y="96"/>
                  </a:lnTo>
                </a:path>
              </a:pathLst>
            </a:custGeom>
            <a:solidFill>
              <a:srgbClr val="CC0000"/>
            </a:solidFill>
            <a:ln w="12700" cap="rnd">
              <a:noFill/>
              <a:round/>
              <a:headEnd/>
              <a:tailEnd/>
            </a:ln>
          </p:spPr>
          <p:txBody>
            <a:bodyPr/>
            <a:lstStyle/>
            <a:p>
              <a:endParaRPr lang="en-US"/>
            </a:p>
          </p:txBody>
        </p:sp>
        <p:sp>
          <p:nvSpPr>
            <p:cNvPr id="28687" name="Line 13"/>
            <p:cNvSpPr>
              <a:spLocks noChangeShapeType="1"/>
            </p:cNvSpPr>
            <p:nvPr/>
          </p:nvSpPr>
          <p:spPr bwMode="auto">
            <a:xfrm>
              <a:off x="2546" y="2210"/>
              <a:ext cx="2106" cy="0"/>
            </a:xfrm>
            <a:prstGeom prst="line">
              <a:avLst/>
            </a:prstGeom>
            <a:noFill/>
            <a:ln w="12700">
              <a:solidFill>
                <a:srgbClr val="000000"/>
              </a:solidFill>
              <a:round/>
              <a:headEnd/>
              <a:tailEnd/>
            </a:ln>
          </p:spPr>
          <p:txBody>
            <a:bodyPr wrap="none" anchor="ctr"/>
            <a:lstStyle/>
            <a:p>
              <a:endParaRPr lang="en-US"/>
            </a:p>
          </p:txBody>
        </p:sp>
        <p:sp>
          <p:nvSpPr>
            <p:cNvPr id="28688" name="Rectangle 14"/>
            <p:cNvSpPr>
              <a:spLocks noChangeArrowheads="1"/>
            </p:cNvSpPr>
            <p:nvPr/>
          </p:nvSpPr>
          <p:spPr bwMode="auto">
            <a:xfrm flipH="1">
              <a:off x="3493" y="2182"/>
              <a:ext cx="18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8689" name="Rectangle 15"/>
            <p:cNvSpPr>
              <a:spLocks noChangeArrowheads="1"/>
            </p:cNvSpPr>
            <p:nvPr/>
          </p:nvSpPr>
          <p:spPr bwMode="auto">
            <a:xfrm>
              <a:off x="531" y="2110"/>
              <a:ext cx="74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H</a:t>
              </a:r>
              <a:r>
                <a:rPr lang="en-US" sz="1800" b="1" i="0" baseline="-25000">
                  <a:solidFill>
                    <a:schemeClr val="bg2"/>
                  </a:solidFill>
                </a:rPr>
                <a:t>o</a:t>
              </a:r>
              <a:r>
                <a:rPr lang="en-US" sz="1800" b="1" i="0">
                  <a:solidFill>
                    <a:schemeClr val="bg2"/>
                  </a:solidFill>
                </a:rPr>
                <a:t> is True</a:t>
              </a:r>
            </a:p>
          </p:txBody>
        </p:sp>
        <p:sp>
          <p:nvSpPr>
            <p:cNvPr id="28690" name="Rectangle 16"/>
            <p:cNvSpPr>
              <a:spLocks noChangeArrowheads="1"/>
            </p:cNvSpPr>
            <p:nvPr/>
          </p:nvSpPr>
          <p:spPr bwMode="auto">
            <a:xfrm>
              <a:off x="543" y="2518"/>
              <a:ext cx="762"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H</a:t>
              </a:r>
              <a:r>
                <a:rPr lang="en-US" sz="1800" b="1" i="0" baseline="-25000">
                  <a:solidFill>
                    <a:schemeClr val="bg2"/>
                  </a:solidFill>
                </a:rPr>
                <a:t>o</a:t>
              </a:r>
              <a:r>
                <a:rPr lang="en-US" sz="1800" b="1" i="0">
                  <a:solidFill>
                    <a:schemeClr val="bg2"/>
                  </a:solidFill>
                </a:rPr>
                <a:t> is False</a:t>
              </a:r>
            </a:p>
          </p:txBody>
        </p:sp>
        <p:sp>
          <p:nvSpPr>
            <p:cNvPr id="28691" name="Rectangle 17"/>
            <p:cNvSpPr>
              <a:spLocks noChangeArrowheads="1"/>
            </p:cNvSpPr>
            <p:nvPr/>
          </p:nvSpPr>
          <p:spPr bwMode="auto">
            <a:xfrm>
              <a:off x="3387" y="1678"/>
              <a:ext cx="402" cy="229"/>
            </a:xfrm>
            <a:prstGeom prst="rect">
              <a:avLst/>
            </a:prstGeom>
            <a:solidFill>
              <a:srgbClr val="CECECE"/>
            </a:solidFill>
            <a:ln w="12700">
              <a:noFill/>
              <a:miter lim="800000"/>
              <a:headEnd/>
              <a:tailEnd/>
            </a:ln>
          </p:spPr>
          <p:txBody>
            <a:bodyPr wrap="none" lIns="90488" tIns="44450" rIns="90488" bIns="44450">
              <a:spAutoFit/>
            </a:bodyPr>
            <a:lstStyle/>
            <a:p>
              <a:r>
                <a:rPr lang="en-US" sz="1800" b="1" i="0">
                  <a:solidFill>
                    <a:schemeClr val="bg2"/>
                  </a:solidFill>
                </a:rPr>
                <a:t>95%</a:t>
              </a:r>
            </a:p>
          </p:txBody>
        </p:sp>
        <p:sp>
          <p:nvSpPr>
            <p:cNvPr id="28692" name="Freeform 18"/>
            <p:cNvSpPr>
              <a:spLocks/>
            </p:cNvSpPr>
            <p:nvPr/>
          </p:nvSpPr>
          <p:spPr bwMode="auto">
            <a:xfrm>
              <a:off x="1058" y="3322"/>
              <a:ext cx="1753" cy="1"/>
            </a:xfrm>
            <a:custGeom>
              <a:avLst/>
              <a:gdLst>
                <a:gd name="T0" fmla="*/ 53 w 1753"/>
                <a:gd name="T1" fmla="*/ 0 h 1"/>
                <a:gd name="T2" fmla="*/ 109 w 1753"/>
                <a:gd name="T3" fmla="*/ 0 h 1"/>
                <a:gd name="T4" fmla="*/ 165 w 1753"/>
                <a:gd name="T5" fmla="*/ 0 h 1"/>
                <a:gd name="T6" fmla="*/ 221 w 1753"/>
                <a:gd name="T7" fmla="*/ 0 h 1"/>
                <a:gd name="T8" fmla="*/ 277 w 1753"/>
                <a:gd name="T9" fmla="*/ 0 h 1"/>
                <a:gd name="T10" fmla="*/ 333 w 1753"/>
                <a:gd name="T11" fmla="*/ 0 h 1"/>
                <a:gd name="T12" fmla="*/ 389 w 1753"/>
                <a:gd name="T13" fmla="*/ 0 h 1"/>
                <a:gd name="T14" fmla="*/ 445 w 1753"/>
                <a:gd name="T15" fmla="*/ 0 h 1"/>
                <a:gd name="T16" fmla="*/ 501 w 1753"/>
                <a:gd name="T17" fmla="*/ 0 h 1"/>
                <a:gd name="T18" fmla="*/ 558 w 1753"/>
                <a:gd name="T19" fmla="*/ 0 h 1"/>
                <a:gd name="T20" fmla="*/ 615 w 1753"/>
                <a:gd name="T21" fmla="*/ 0 h 1"/>
                <a:gd name="T22" fmla="*/ 671 w 1753"/>
                <a:gd name="T23" fmla="*/ 0 h 1"/>
                <a:gd name="T24" fmla="*/ 727 w 1753"/>
                <a:gd name="T25" fmla="*/ 0 h 1"/>
                <a:gd name="T26" fmla="*/ 783 w 1753"/>
                <a:gd name="T27" fmla="*/ 0 h 1"/>
                <a:gd name="T28" fmla="*/ 839 w 1753"/>
                <a:gd name="T29" fmla="*/ 0 h 1"/>
                <a:gd name="T30" fmla="*/ 895 w 1753"/>
                <a:gd name="T31" fmla="*/ 0 h 1"/>
                <a:gd name="T32" fmla="*/ 951 w 1753"/>
                <a:gd name="T33" fmla="*/ 0 h 1"/>
                <a:gd name="T34" fmla="*/ 1007 w 1753"/>
                <a:gd name="T35" fmla="*/ 0 h 1"/>
                <a:gd name="T36" fmla="*/ 1064 w 1753"/>
                <a:gd name="T37" fmla="*/ 0 h 1"/>
                <a:gd name="T38" fmla="*/ 1120 w 1753"/>
                <a:gd name="T39" fmla="*/ 0 h 1"/>
                <a:gd name="T40" fmla="*/ 1177 w 1753"/>
                <a:gd name="T41" fmla="*/ 0 h 1"/>
                <a:gd name="T42" fmla="*/ 1233 w 1753"/>
                <a:gd name="T43" fmla="*/ 0 h 1"/>
                <a:gd name="T44" fmla="*/ 1289 w 1753"/>
                <a:gd name="T45" fmla="*/ 0 h 1"/>
                <a:gd name="T46" fmla="*/ 1345 w 1753"/>
                <a:gd name="T47" fmla="*/ 0 h 1"/>
                <a:gd name="T48" fmla="*/ 1401 w 1753"/>
                <a:gd name="T49" fmla="*/ 0 h 1"/>
                <a:gd name="T50" fmla="*/ 1457 w 1753"/>
                <a:gd name="T51" fmla="*/ 0 h 1"/>
                <a:gd name="T52" fmla="*/ 1513 w 1753"/>
                <a:gd name="T53" fmla="*/ 0 h 1"/>
                <a:gd name="T54" fmla="*/ 1569 w 1753"/>
                <a:gd name="T55" fmla="*/ 0 h 1"/>
                <a:gd name="T56" fmla="*/ 1626 w 1753"/>
                <a:gd name="T57" fmla="*/ 0 h 1"/>
                <a:gd name="T58" fmla="*/ 1683 w 1753"/>
                <a:gd name="T59" fmla="*/ 0 h 1"/>
                <a:gd name="T60" fmla="*/ 1739 w 1753"/>
                <a:gd name="T61" fmla="*/ 0 h 1"/>
                <a:gd name="T62" fmla="*/ 1710 w 1753"/>
                <a:gd name="T63" fmla="*/ 0 h 1"/>
                <a:gd name="T64" fmla="*/ 1654 w 1753"/>
                <a:gd name="T65" fmla="*/ 0 h 1"/>
                <a:gd name="T66" fmla="*/ 1598 w 1753"/>
                <a:gd name="T67" fmla="*/ 0 h 1"/>
                <a:gd name="T68" fmla="*/ 1542 w 1753"/>
                <a:gd name="T69" fmla="*/ 0 h 1"/>
                <a:gd name="T70" fmla="*/ 1486 w 1753"/>
                <a:gd name="T71" fmla="*/ 0 h 1"/>
                <a:gd name="T72" fmla="*/ 1430 w 1753"/>
                <a:gd name="T73" fmla="*/ 0 h 1"/>
                <a:gd name="T74" fmla="*/ 1373 w 1753"/>
                <a:gd name="T75" fmla="*/ 0 h 1"/>
                <a:gd name="T76" fmla="*/ 1316 w 1753"/>
                <a:gd name="T77" fmla="*/ 0 h 1"/>
                <a:gd name="T78" fmla="*/ 1260 w 1753"/>
                <a:gd name="T79" fmla="*/ 0 h 1"/>
                <a:gd name="T80" fmla="*/ 1204 w 1753"/>
                <a:gd name="T81" fmla="*/ 0 h 1"/>
                <a:gd name="T82" fmla="*/ 1148 w 1753"/>
                <a:gd name="T83" fmla="*/ 0 h 1"/>
                <a:gd name="T84" fmla="*/ 1092 w 1753"/>
                <a:gd name="T85" fmla="*/ 0 h 1"/>
                <a:gd name="T86" fmla="*/ 1036 w 1753"/>
                <a:gd name="T87" fmla="*/ 0 h 1"/>
                <a:gd name="T88" fmla="*/ 980 w 1753"/>
                <a:gd name="T89" fmla="*/ 0 h 1"/>
                <a:gd name="T90" fmla="*/ 924 w 1753"/>
                <a:gd name="T91" fmla="*/ 0 h 1"/>
                <a:gd name="T92" fmla="*/ 868 w 1753"/>
                <a:gd name="T93" fmla="*/ 0 h 1"/>
                <a:gd name="T94" fmla="*/ 811 w 1753"/>
                <a:gd name="T95" fmla="*/ 0 h 1"/>
                <a:gd name="T96" fmla="*/ 754 w 1753"/>
                <a:gd name="T97" fmla="*/ 0 h 1"/>
                <a:gd name="T98" fmla="*/ 698 w 1753"/>
                <a:gd name="T99" fmla="*/ 0 h 1"/>
                <a:gd name="T100" fmla="*/ 642 w 1753"/>
                <a:gd name="T101" fmla="*/ 0 h 1"/>
                <a:gd name="T102" fmla="*/ 586 w 1753"/>
                <a:gd name="T103" fmla="*/ 0 h 1"/>
                <a:gd name="T104" fmla="*/ 530 w 1753"/>
                <a:gd name="T105" fmla="*/ 0 h 1"/>
                <a:gd name="T106" fmla="*/ 474 w 1753"/>
                <a:gd name="T107" fmla="*/ 0 h 1"/>
                <a:gd name="T108" fmla="*/ 418 w 1753"/>
                <a:gd name="T109" fmla="*/ 0 h 1"/>
                <a:gd name="T110" fmla="*/ 362 w 1753"/>
                <a:gd name="T111" fmla="*/ 0 h 1"/>
                <a:gd name="T112" fmla="*/ 306 w 1753"/>
                <a:gd name="T113" fmla="*/ 0 h 1"/>
                <a:gd name="T114" fmla="*/ 249 w 1753"/>
                <a:gd name="T115" fmla="*/ 0 h 1"/>
                <a:gd name="T116" fmla="*/ 193 w 1753"/>
                <a:gd name="T117" fmla="*/ 0 h 1"/>
                <a:gd name="T118" fmla="*/ 136 w 1753"/>
                <a:gd name="T119" fmla="*/ 0 h 1"/>
                <a:gd name="T120" fmla="*/ 80 w 1753"/>
                <a:gd name="T121" fmla="*/ 0 h 1"/>
                <a:gd name="T122" fmla="*/ 24 w 1753"/>
                <a:gd name="T123" fmla="*/ 0 h 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3"/>
                <a:gd name="T187" fmla="*/ 0 h 1"/>
                <a:gd name="T188" fmla="*/ 1753 w 1753"/>
                <a:gd name="T189" fmla="*/ 1 h 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3" h="1">
                  <a:moveTo>
                    <a:pt x="0" y="0"/>
                  </a:moveTo>
                  <a:lnTo>
                    <a:pt x="4" y="0"/>
                  </a:lnTo>
                  <a:lnTo>
                    <a:pt x="6" y="0"/>
                  </a:lnTo>
                  <a:lnTo>
                    <a:pt x="10" y="0"/>
                  </a:lnTo>
                  <a:lnTo>
                    <a:pt x="13" y="0"/>
                  </a:lnTo>
                  <a:lnTo>
                    <a:pt x="17" y="0"/>
                  </a:lnTo>
                  <a:lnTo>
                    <a:pt x="20" y="0"/>
                  </a:lnTo>
                  <a:lnTo>
                    <a:pt x="24" y="0"/>
                  </a:lnTo>
                  <a:lnTo>
                    <a:pt x="28" y="0"/>
                  </a:lnTo>
                  <a:lnTo>
                    <a:pt x="31" y="0"/>
                  </a:lnTo>
                  <a:lnTo>
                    <a:pt x="35" y="0"/>
                  </a:lnTo>
                  <a:lnTo>
                    <a:pt x="38" y="0"/>
                  </a:lnTo>
                  <a:lnTo>
                    <a:pt x="42" y="0"/>
                  </a:lnTo>
                  <a:lnTo>
                    <a:pt x="45" y="0"/>
                  </a:lnTo>
                  <a:lnTo>
                    <a:pt x="49" y="0"/>
                  </a:lnTo>
                  <a:lnTo>
                    <a:pt x="53" y="0"/>
                  </a:lnTo>
                  <a:lnTo>
                    <a:pt x="56" y="0"/>
                  </a:lnTo>
                  <a:lnTo>
                    <a:pt x="59" y="0"/>
                  </a:lnTo>
                  <a:lnTo>
                    <a:pt x="62" y="0"/>
                  </a:lnTo>
                  <a:lnTo>
                    <a:pt x="66" y="0"/>
                  </a:lnTo>
                  <a:lnTo>
                    <a:pt x="69" y="0"/>
                  </a:lnTo>
                  <a:lnTo>
                    <a:pt x="73" y="0"/>
                  </a:lnTo>
                  <a:lnTo>
                    <a:pt x="77" y="0"/>
                  </a:lnTo>
                  <a:lnTo>
                    <a:pt x="80" y="0"/>
                  </a:lnTo>
                  <a:lnTo>
                    <a:pt x="84" y="0"/>
                  </a:lnTo>
                  <a:lnTo>
                    <a:pt x="87" y="0"/>
                  </a:lnTo>
                  <a:lnTo>
                    <a:pt x="91" y="0"/>
                  </a:lnTo>
                  <a:lnTo>
                    <a:pt x="94" y="0"/>
                  </a:lnTo>
                  <a:lnTo>
                    <a:pt x="98" y="0"/>
                  </a:lnTo>
                  <a:lnTo>
                    <a:pt x="102" y="0"/>
                  </a:lnTo>
                  <a:lnTo>
                    <a:pt x="105" y="0"/>
                  </a:lnTo>
                  <a:lnTo>
                    <a:pt x="109" y="0"/>
                  </a:lnTo>
                  <a:lnTo>
                    <a:pt x="112" y="0"/>
                  </a:lnTo>
                  <a:lnTo>
                    <a:pt x="116" y="0"/>
                  </a:lnTo>
                  <a:lnTo>
                    <a:pt x="119" y="0"/>
                  </a:lnTo>
                  <a:lnTo>
                    <a:pt x="123" y="0"/>
                  </a:lnTo>
                  <a:lnTo>
                    <a:pt x="126" y="0"/>
                  </a:lnTo>
                  <a:lnTo>
                    <a:pt x="129" y="0"/>
                  </a:lnTo>
                  <a:lnTo>
                    <a:pt x="133" y="0"/>
                  </a:lnTo>
                  <a:lnTo>
                    <a:pt x="136" y="0"/>
                  </a:lnTo>
                  <a:lnTo>
                    <a:pt x="140" y="0"/>
                  </a:lnTo>
                  <a:lnTo>
                    <a:pt x="143" y="0"/>
                  </a:lnTo>
                  <a:lnTo>
                    <a:pt x="147" y="0"/>
                  </a:lnTo>
                  <a:lnTo>
                    <a:pt x="151" y="0"/>
                  </a:lnTo>
                  <a:lnTo>
                    <a:pt x="154" y="0"/>
                  </a:lnTo>
                  <a:lnTo>
                    <a:pt x="158" y="0"/>
                  </a:lnTo>
                  <a:lnTo>
                    <a:pt x="161" y="0"/>
                  </a:lnTo>
                  <a:lnTo>
                    <a:pt x="165" y="0"/>
                  </a:lnTo>
                  <a:lnTo>
                    <a:pt x="168" y="0"/>
                  </a:lnTo>
                  <a:lnTo>
                    <a:pt x="172" y="0"/>
                  </a:lnTo>
                  <a:lnTo>
                    <a:pt x="175" y="0"/>
                  </a:lnTo>
                  <a:lnTo>
                    <a:pt x="179" y="0"/>
                  </a:lnTo>
                  <a:lnTo>
                    <a:pt x="183" y="0"/>
                  </a:lnTo>
                  <a:lnTo>
                    <a:pt x="186" y="0"/>
                  </a:lnTo>
                  <a:lnTo>
                    <a:pt x="190" y="0"/>
                  </a:lnTo>
                  <a:lnTo>
                    <a:pt x="193" y="0"/>
                  </a:lnTo>
                  <a:lnTo>
                    <a:pt x="196" y="0"/>
                  </a:lnTo>
                  <a:lnTo>
                    <a:pt x="200" y="0"/>
                  </a:lnTo>
                  <a:lnTo>
                    <a:pt x="203" y="0"/>
                  </a:lnTo>
                  <a:lnTo>
                    <a:pt x="207" y="0"/>
                  </a:lnTo>
                  <a:lnTo>
                    <a:pt x="210" y="0"/>
                  </a:lnTo>
                  <a:lnTo>
                    <a:pt x="214" y="0"/>
                  </a:lnTo>
                  <a:lnTo>
                    <a:pt x="217" y="0"/>
                  </a:lnTo>
                  <a:lnTo>
                    <a:pt x="221" y="0"/>
                  </a:lnTo>
                  <a:lnTo>
                    <a:pt x="224" y="0"/>
                  </a:lnTo>
                  <a:lnTo>
                    <a:pt x="228" y="0"/>
                  </a:lnTo>
                  <a:lnTo>
                    <a:pt x="232" y="0"/>
                  </a:lnTo>
                  <a:lnTo>
                    <a:pt x="235" y="0"/>
                  </a:lnTo>
                  <a:lnTo>
                    <a:pt x="239" y="0"/>
                  </a:lnTo>
                  <a:lnTo>
                    <a:pt x="242" y="0"/>
                  </a:lnTo>
                  <a:lnTo>
                    <a:pt x="246" y="0"/>
                  </a:lnTo>
                  <a:lnTo>
                    <a:pt x="249" y="0"/>
                  </a:lnTo>
                  <a:lnTo>
                    <a:pt x="252" y="0"/>
                  </a:lnTo>
                  <a:lnTo>
                    <a:pt x="256" y="0"/>
                  </a:lnTo>
                  <a:lnTo>
                    <a:pt x="259" y="0"/>
                  </a:lnTo>
                  <a:lnTo>
                    <a:pt x="263" y="0"/>
                  </a:lnTo>
                  <a:lnTo>
                    <a:pt x="266" y="0"/>
                  </a:lnTo>
                  <a:lnTo>
                    <a:pt x="270" y="0"/>
                  </a:lnTo>
                  <a:lnTo>
                    <a:pt x="273" y="0"/>
                  </a:lnTo>
                  <a:lnTo>
                    <a:pt x="277" y="0"/>
                  </a:lnTo>
                  <a:lnTo>
                    <a:pt x="281" y="0"/>
                  </a:lnTo>
                  <a:lnTo>
                    <a:pt x="284" y="0"/>
                  </a:lnTo>
                  <a:lnTo>
                    <a:pt x="288" y="0"/>
                  </a:lnTo>
                  <a:lnTo>
                    <a:pt x="291" y="0"/>
                  </a:lnTo>
                  <a:lnTo>
                    <a:pt x="295" y="0"/>
                  </a:lnTo>
                  <a:lnTo>
                    <a:pt x="298" y="0"/>
                  </a:lnTo>
                  <a:lnTo>
                    <a:pt x="302" y="0"/>
                  </a:lnTo>
                  <a:lnTo>
                    <a:pt x="306" y="0"/>
                  </a:lnTo>
                  <a:lnTo>
                    <a:pt x="308" y="0"/>
                  </a:lnTo>
                  <a:lnTo>
                    <a:pt x="312" y="0"/>
                  </a:lnTo>
                  <a:lnTo>
                    <a:pt x="315" y="0"/>
                  </a:lnTo>
                  <a:lnTo>
                    <a:pt x="319" y="0"/>
                  </a:lnTo>
                  <a:lnTo>
                    <a:pt x="322" y="0"/>
                  </a:lnTo>
                  <a:lnTo>
                    <a:pt x="326" y="0"/>
                  </a:lnTo>
                  <a:lnTo>
                    <a:pt x="330" y="0"/>
                  </a:lnTo>
                  <a:lnTo>
                    <a:pt x="333" y="0"/>
                  </a:lnTo>
                  <a:lnTo>
                    <a:pt x="337" y="0"/>
                  </a:lnTo>
                  <a:lnTo>
                    <a:pt x="340" y="0"/>
                  </a:lnTo>
                  <a:lnTo>
                    <a:pt x="344" y="0"/>
                  </a:lnTo>
                  <a:lnTo>
                    <a:pt x="347" y="0"/>
                  </a:lnTo>
                  <a:lnTo>
                    <a:pt x="351" y="0"/>
                  </a:lnTo>
                  <a:lnTo>
                    <a:pt x="354" y="0"/>
                  </a:lnTo>
                  <a:lnTo>
                    <a:pt x="358" y="0"/>
                  </a:lnTo>
                  <a:lnTo>
                    <a:pt x="362" y="0"/>
                  </a:lnTo>
                  <a:lnTo>
                    <a:pt x="365" y="0"/>
                  </a:lnTo>
                  <a:lnTo>
                    <a:pt x="369" y="0"/>
                  </a:lnTo>
                  <a:lnTo>
                    <a:pt x="372" y="0"/>
                  </a:lnTo>
                  <a:lnTo>
                    <a:pt x="376" y="0"/>
                  </a:lnTo>
                  <a:lnTo>
                    <a:pt x="379" y="0"/>
                  </a:lnTo>
                  <a:lnTo>
                    <a:pt x="382" y="0"/>
                  </a:lnTo>
                  <a:lnTo>
                    <a:pt x="386" y="0"/>
                  </a:lnTo>
                  <a:lnTo>
                    <a:pt x="389" y="0"/>
                  </a:lnTo>
                  <a:lnTo>
                    <a:pt x="393" y="0"/>
                  </a:lnTo>
                  <a:lnTo>
                    <a:pt x="396" y="0"/>
                  </a:lnTo>
                  <a:lnTo>
                    <a:pt x="400" y="0"/>
                  </a:lnTo>
                  <a:lnTo>
                    <a:pt x="403" y="0"/>
                  </a:lnTo>
                  <a:lnTo>
                    <a:pt x="407" y="0"/>
                  </a:lnTo>
                  <a:lnTo>
                    <a:pt x="411" y="0"/>
                  </a:lnTo>
                  <a:lnTo>
                    <a:pt x="414" y="0"/>
                  </a:lnTo>
                  <a:lnTo>
                    <a:pt x="418" y="0"/>
                  </a:lnTo>
                  <a:lnTo>
                    <a:pt x="421" y="0"/>
                  </a:lnTo>
                  <a:lnTo>
                    <a:pt x="425" y="0"/>
                  </a:lnTo>
                  <a:lnTo>
                    <a:pt x="428" y="0"/>
                  </a:lnTo>
                  <a:lnTo>
                    <a:pt x="432" y="0"/>
                  </a:lnTo>
                  <a:lnTo>
                    <a:pt x="436" y="0"/>
                  </a:lnTo>
                  <a:lnTo>
                    <a:pt x="439" y="0"/>
                  </a:lnTo>
                  <a:lnTo>
                    <a:pt x="442" y="0"/>
                  </a:lnTo>
                  <a:lnTo>
                    <a:pt x="445" y="0"/>
                  </a:lnTo>
                  <a:lnTo>
                    <a:pt x="449" y="0"/>
                  </a:lnTo>
                  <a:lnTo>
                    <a:pt x="452" y="0"/>
                  </a:lnTo>
                  <a:lnTo>
                    <a:pt x="456" y="0"/>
                  </a:lnTo>
                  <a:lnTo>
                    <a:pt x="460" y="0"/>
                  </a:lnTo>
                  <a:lnTo>
                    <a:pt x="463" y="0"/>
                  </a:lnTo>
                  <a:lnTo>
                    <a:pt x="467" y="0"/>
                  </a:lnTo>
                  <a:lnTo>
                    <a:pt x="470" y="0"/>
                  </a:lnTo>
                  <a:lnTo>
                    <a:pt x="474" y="0"/>
                  </a:lnTo>
                  <a:lnTo>
                    <a:pt x="477" y="0"/>
                  </a:lnTo>
                  <a:lnTo>
                    <a:pt x="481" y="0"/>
                  </a:lnTo>
                  <a:lnTo>
                    <a:pt x="485" y="0"/>
                  </a:lnTo>
                  <a:lnTo>
                    <a:pt x="488" y="0"/>
                  </a:lnTo>
                  <a:lnTo>
                    <a:pt x="492" y="0"/>
                  </a:lnTo>
                  <a:lnTo>
                    <a:pt x="495" y="0"/>
                  </a:lnTo>
                  <a:lnTo>
                    <a:pt x="498" y="0"/>
                  </a:lnTo>
                  <a:lnTo>
                    <a:pt x="501" y="0"/>
                  </a:lnTo>
                  <a:lnTo>
                    <a:pt x="505" y="0"/>
                  </a:lnTo>
                  <a:lnTo>
                    <a:pt x="509" y="0"/>
                  </a:lnTo>
                  <a:lnTo>
                    <a:pt x="512" y="0"/>
                  </a:lnTo>
                  <a:lnTo>
                    <a:pt x="516" y="0"/>
                  </a:lnTo>
                  <a:lnTo>
                    <a:pt x="519" y="0"/>
                  </a:lnTo>
                  <a:lnTo>
                    <a:pt x="523" y="0"/>
                  </a:lnTo>
                  <a:lnTo>
                    <a:pt x="526" y="0"/>
                  </a:lnTo>
                  <a:lnTo>
                    <a:pt x="530" y="0"/>
                  </a:lnTo>
                  <a:lnTo>
                    <a:pt x="534" y="0"/>
                  </a:lnTo>
                  <a:lnTo>
                    <a:pt x="537" y="0"/>
                  </a:lnTo>
                  <a:lnTo>
                    <a:pt x="541" y="0"/>
                  </a:lnTo>
                  <a:lnTo>
                    <a:pt x="544" y="0"/>
                  </a:lnTo>
                  <a:lnTo>
                    <a:pt x="548" y="0"/>
                  </a:lnTo>
                  <a:lnTo>
                    <a:pt x="551" y="0"/>
                  </a:lnTo>
                  <a:lnTo>
                    <a:pt x="555" y="0"/>
                  </a:lnTo>
                  <a:lnTo>
                    <a:pt x="558" y="0"/>
                  </a:lnTo>
                  <a:lnTo>
                    <a:pt x="562" y="0"/>
                  </a:lnTo>
                  <a:lnTo>
                    <a:pt x="565" y="0"/>
                  </a:lnTo>
                  <a:lnTo>
                    <a:pt x="568" y="0"/>
                  </a:lnTo>
                  <a:lnTo>
                    <a:pt x="572" y="0"/>
                  </a:lnTo>
                  <a:lnTo>
                    <a:pt x="575" y="0"/>
                  </a:lnTo>
                  <a:lnTo>
                    <a:pt x="579" y="0"/>
                  </a:lnTo>
                  <a:lnTo>
                    <a:pt x="583" y="0"/>
                  </a:lnTo>
                  <a:lnTo>
                    <a:pt x="586" y="0"/>
                  </a:lnTo>
                  <a:lnTo>
                    <a:pt x="590" y="0"/>
                  </a:lnTo>
                  <a:lnTo>
                    <a:pt x="593" y="0"/>
                  </a:lnTo>
                  <a:lnTo>
                    <a:pt x="597" y="0"/>
                  </a:lnTo>
                  <a:lnTo>
                    <a:pt x="600" y="0"/>
                  </a:lnTo>
                  <a:lnTo>
                    <a:pt x="604" y="0"/>
                  </a:lnTo>
                  <a:lnTo>
                    <a:pt x="607" y="0"/>
                  </a:lnTo>
                  <a:lnTo>
                    <a:pt x="611" y="0"/>
                  </a:lnTo>
                  <a:lnTo>
                    <a:pt x="615" y="0"/>
                  </a:lnTo>
                  <a:lnTo>
                    <a:pt x="618" y="0"/>
                  </a:lnTo>
                  <a:lnTo>
                    <a:pt x="622" y="0"/>
                  </a:lnTo>
                  <a:lnTo>
                    <a:pt x="625" y="0"/>
                  </a:lnTo>
                  <a:lnTo>
                    <a:pt x="629" y="0"/>
                  </a:lnTo>
                  <a:lnTo>
                    <a:pt x="632" y="0"/>
                  </a:lnTo>
                  <a:lnTo>
                    <a:pt x="635" y="0"/>
                  </a:lnTo>
                  <a:lnTo>
                    <a:pt x="639" y="0"/>
                  </a:lnTo>
                  <a:lnTo>
                    <a:pt x="642" y="0"/>
                  </a:lnTo>
                  <a:lnTo>
                    <a:pt x="646" y="0"/>
                  </a:lnTo>
                  <a:lnTo>
                    <a:pt x="649" y="0"/>
                  </a:lnTo>
                  <a:lnTo>
                    <a:pt x="653" y="0"/>
                  </a:lnTo>
                  <a:lnTo>
                    <a:pt x="656" y="0"/>
                  </a:lnTo>
                  <a:lnTo>
                    <a:pt x="660" y="0"/>
                  </a:lnTo>
                  <a:lnTo>
                    <a:pt x="664" y="0"/>
                  </a:lnTo>
                  <a:lnTo>
                    <a:pt x="667" y="0"/>
                  </a:lnTo>
                  <a:lnTo>
                    <a:pt x="671" y="0"/>
                  </a:lnTo>
                  <a:lnTo>
                    <a:pt x="674" y="0"/>
                  </a:lnTo>
                  <a:lnTo>
                    <a:pt x="678" y="0"/>
                  </a:lnTo>
                  <a:lnTo>
                    <a:pt x="681" y="0"/>
                  </a:lnTo>
                  <a:lnTo>
                    <a:pt x="685" y="0"/>
                  </a:lnTo>
                  <a:lnTo>
                    <a:pt x="688" y="0"/>
                  </a:lnTo>
                  <a:lnTo>
                    <a:pt x="691" y="0"/>
                  </a:lnTo>
                  <a:lnTo>
                    <a:pt x="695" y="0"/>
                  </a:lnTo>
                  <a:lnTo>
                    <a:pt x="698" y="0"/>
                  </a:lnTo>
                  <a:lnTo>
                    <a:pt x="702" y="0"/>
                  </a:lnTo>
                  <a:lnTo>
                    <a:pt x="705" y="0"/>
                  </a:lnTo>
                  <a:lnTo>
                    <a:pt x="709" y="0"/>
                  </a:lnTo>
                  <a:lnTo>
                    <a:pt x="713" y="0"/>
                  </a:lnTo>
                  <a:lnTo>
                    <a:pt x="716" y="0"/>
                  </a:lnTo>
                  <a:lnTo>
                    <a:pt x="720" y="0"/>
                  </a:lnTo>
                  <a:lnTo>
                    <a:pt x="723" y="0"/>
                  </a:lnTo>
                  <a:lnTo>
                    <a:pt x="727" y="0"/>
                  </a:lnTo>
                  <a:lnTo>
                    <a:pt x="730" y="0"/>
                  </a:lnTo>
                  <a:lnTo>
                    <a:pt x="734" y="0"/>
                  </a:lnTo>
                  <a:lnTo>
                    <a:pt x="737" y="0"/>
                  </a:lnTo>
                  <a:lnTo>
                    <a:pt x="741" y="0"/>
                  </a:lnTo>
                  <a:lnTo>
                    <a:pt x="745" y="0"/>
                  </a:lnTo>
                  <a:lnTo>
                    <a:pt x="747" y="0"/>
                  </a:lnTo>
                  <a:lnTo>
                    <a:pt x="751" y="0"/>
                  </a:lnTo>
                  <a:lnTo>
                    <a:pt x="754" y="0"/>
                  </a:lnTo>
                  <a:lnTo>
                    <a:pt x="758" y="0"/>
                  </a:lnTo>
                  <a:lnTo>
                    <a:pt x="762" y="0"/>
                  </a:lnTo>
                  <a:lnTo>
                    <a:pt x="765" y="0"/>
                  </a:lnTo>
                  <a:lnTo>
                    <a:pt x="769" y="0"/>
                  </a:lnTo>
                  <a:lnTo>
                    <a:pt x="772" y="0"/>
                  </a:lnTo>
                  <a:lnTo>
                    <a:pt x="776" y="0"/>
                  </a:lnTo>
                  <a:lnTo>
                    <a:pt x="779" y="0"/>
                  </a:lnTo>
                  <a:lnTo>
                    <a:pt x="783" y="0"/>
                  </a:lnTo>
                  <a:lnTo>
                    <a:pt x="786" y="0"/>
                  </a:lnTo>
                  <a:lnTo>
                    <a:pt x="790" y="0"/>
                  </a:lnTo>
                  <a:lnTo>
                    <a:pt x="794" y="0"/>
                  </a:lnTo>
                  <a:lnTo>
                    <a:pt x="797" y="0"/>
                  </a:lnTo>
                  <a:lnTo>
                    <a:pt x="801" y="0"/>
                  </a:lnTo>
                  <a:lnTo>
                    <a:pt x="804" y="0"/>
                  </a:lnTo>
                  <a:lnTo>
                    <a:pt x="808" y="0"/>
                  </a:lnTo>
                  <a:lnTo>
                    <a:pt x="811" y="0"/>
                  </a:lnTo>
                  <a:lnTo>
                    <a:pt x="815" y="0"/>
                  </a:lnTo>
                  <a:lnTo>
                    <a:pt x="818" y="0"/>
                  </a:lnTo>
                  <a:lnTo>
                    <a:pt x="821" y="0"/>
                  </a:lnTo>
                  <a:lnTo>
                    <a:pt x="825" y="0"/>
                  </a:lnTo>
                  <a:lnTo>
                    <a:pt x="828" y="0"/>
                  </a:lnTo>
                  <a:lnTo>
                    <a:pt x="832" y="0"/>
                  </a:lnTo>
                  <a:lnTo>
                    <a:pt x="835" y="0"/>
                  </a:lnTo>
                  <a:lnTo>
                    <a:pt x="839" y="0"/>
                  </a:lnTo>
                  <a:lnTo>
                    <a:pt x="843" y="0"/>
                  </a:lnTo>
                  <a:lnTo>
                    <a:pt x="846" y="0"/>
                  </a:lnTo>
                  <a:lnTo>
                    <a:pt x="850" y="0"/>
                  </a:lnTo>
                  <a:lnTo>
                    <a:pt x="853" y="0"/>
                  </a:lnTo>
                  <a:lnTo>
                    <a:pt x="857" y="0"/>
                  </a:lnTo>
                  <a:lnTo>
                    <a:pt x="860" y="0"/>
                  </a:lnTo>
                  <a:lnTo>
                    <a:pt x="864" y="0"/>
                  </a:lnTo>
                  <a:lnTo>
                    <a:pt x="868" y="0"/>
                  </a:lnTo>
                  <a:lnTo>
                    <a:pt x="871" y="0"/>
                  </a:lnTo>
                  <a:lnTo>
                    <a:pt x="875" y="0"/>
                  </a:lnTo>
                  <a:lnTo>
                    <a:pt x="877" y="0"/>
                  </a:lnTo>
                  <a:lnTo>
                    <a:pt x="881" y="0"/>
                  </a:lnTo>
                  <a:lnTo>
                    <a:pt x="884" y="0"/>
                  </a:lnTo>
                  <a:lnTo>
                    <a:pt x="888" y="0"/>
                  </a:lnTo>
                  <a:lnTo>
                    <a:pt x="892" y="0"/>
                  </a:lnTo>
                  <a:lnTo>
                    <a:pt x="895" y="0"/>
                  </a:lnTo>
                  <a:lnTo>
                    <a:pt x="899" y="0"/>
                  </a:lnTo>
                  <a:lnTo>
                    <a:pt x="902" y="0"/>
                  </a:lnTo>
                  <a:lnTo>
                    <a:pt x="906" y="0"/>
                  </a:lnTo>
                  <a:lnTo>
                    <a:pt x="909" y="0"/>
                  </a:lnTo>
                  <a:lnTo>
                    <a:pt x="913" y="0"/>
                  </a:lnTo>
                  <a:lnTo>
                    <a:pt x="917" y="0"/>
                  </a:lnTo>
                  <a:lnTo>
                    <a:pt x="920" y="0"/>
                  </a:lnTo>
                  <a:lnTo>
                    <a:pt x="924" y="0"/>
                  </a:lnTo>
                  <a:lnTo>
                    <a:pt x="927" y="0"/>
                  </a:lnTo>
                  <a:lnTo>
                    <a:pt x="931" y="0"/>
                  </a:lnTo>
                  <a:lnTo>
                    <a:pt x="933" y="0"/>
                  </a:lnTo>
                  <a:lnTo>
                    <a:pt x="937" y="0"/>
                  </a:lnTo>
                  <a:lnTo>
                    <a:pt x="941" y="0"/>
                  </a:lnTo>
                  <a:lnTo>
                    <a:pt x="944" y="0"/>
                  </a:lnTo>
                  <a:lnTo>
                    <a:pt x="948" y="0"/>
                  </a:lnTo>
                  <a:lnTo>
                    <a:pt x="951" y="0"/>
                  </a:lnTo>
                  <a:lnTo>
                    <a:pt x="955" y="0"/>
                  </a:lnTo>
                  <a:lnTo>
                    <a:pt x="958" y="0"/>
                  </a:lnTo>
                  <a:lnTo>
                    <a:pt x="962" y="0"/>
                  </a:lnTo>
                  <a:lnTo>
                    <a:pt x="966" y="0"/>
                  </a:lnTo>
                  <a:lnTo>
                    <a:pt x="969" y="0"/>
                  </a:lnTo>
                  <a:lnTo>
                    <a:pt x="973" y="0"/>
                  </a:lnTo>
                  <a:lnTo>
                    <a:pt x="976" y="0"/>
                  </a:lnTo>
                  <a:lnTo>
                    <a:pt x="980" y="0"/>
                  </a:lnTo>
                  <a:lnTo>
                    <a:pt x="983" y="0"/>
                  </a:lnTo>
                  <a:lnTo>
                    <a:pt x="987" y="0"/>
                  </a:lnTo>
                  <a:lnTo>
                    <a:pt x="990" y="0"/>
                  </a:lnTo>
                  <a:lnTo>
                    <a:pt x="994" y="0"/>
                  </a:lnTo>
                  <a:lnTo>
                    <a:pt x="998" y="0"/>
                  </a:lnTo>
                  <a:lnTo>
                    <a:pt x="1000" y="0"/>
                  </a:lnTo>
                  <a:lnTo>
                    <a:pt x="1004" y="0"/>
                  </a:lnTo>
                  <a:lnTo>
                    <a:pt x="1007" y="0"/>
                  </a:lnTo>
                  <a:lnTo>
                    <a:pt x="1011" y="0"/>
                  </a:lnTo>
                  <a:lnTo>
                    <a:pt x="1015" y="0"/>
                  </a:lnTo>
                  <a:lnTo>
                    <a:pt x="1018" y="0"/>
                  </a:lnTo>
                  <a:lnTo>
                    <a:pt x="1022" y="0"/>
                  </a:lnTo>
                  <a:lnTo>
                    <a:pt x="1025" y="0"/>
                  </a:lnTo>
                  <a:lnTo>
                    <a:pt x="1029" y="0"/>
                  </a:lnTo>
                  <a:lnTo>
                    <a:pt x="1032" y="0"/>
                  </a:lnTo>
                  <a:lnTo>
                    <a:pt x="1036" y="0"/>
                  </a:lnTo>
                  <a:lnTo>
                    <a:pt x="1039" y="0"/>
                  </a:lnTo>
                  <a:lnTo>
                    <a:pt x="1043" y="0"/>
                  </a:lnTo>
                  <a:lnTo>
                    <a:pt x="1047" y="0"/>
                  </a:lnTo>
                  <a:lnTo>
                    <a:pt x="1050" y="0"/>
                  </a:lnTo>
                  <a:lnTo>
                    <a:pt x="1054" y="0"/>
                  </a:lnTo>
                  <a:lnTo>
                    <a:pt x="1057" y="0"/>
                  </a:lnTo>
                  <a:lnTo>
                    <a:pt x="1061" y="0"/>
                  </a:lnTo>
                  <a:lnTo>
                    <a:pt x="1064" y="0"/>
                  </a:lnTo>
                  <a:lnTo>
                    <a:pt x="1067" y="0"/>
                  </a:lnTo>
                  <a:lnTo>
                    <a:pt x="1071" y="0"/>
                  </a:lnTo>
                  <a:lnTo>
                    <a:pt x="1074" y="0"/>
                  </a:lnTo>
                  <a:lnTo>
                    <a:pt x="1078" y="0"/>
                  </a:lnTo>
                  <a:lnTo>
                    <a:pt x="1081" y="0"/>
                  </a:lnTo>
                  <a:lnTo>
                    <a:pt x="1085" y="0"/>
                  </a:lnTo>
                  <a:lnTo>
                    <a:pt x="1088" y="0"/>
                  </a:lnTo>
                  <a:lnTo>
                    <a:pt x="1092" y="0"/>
                  </a:lnTo>
                  <a:lnTo>
                    <a:pt x="1096" y="0"/>
                  </a:lnTo>
                  <a:lnTo>
                    <a:pt x="1099" y="0"/>
                  </a:lnTo>
                  <a:lnTo>
                    <a:pt x="1103" y="0"/>
                  </a:lnTo>
                  <a:lnTo>
                    <a:pt x="1106" y="0"/>
                  </a:lnTo>
                  <a:lnTo>
                    <a:pt x="1110" y="0"/>
                  </a:lnTo>
                  <a:lnTo>
                    <a:pt x="1113" y="0"/>
                  </a:lnTo>
                  <a:lnTo>
                    <a:pt x="1117" y="0"/>
                  </a:lnTo>
                  <a:lnTo>
                    <a:pt x="1120" y="0"/>
                  </a:lnTo>
                  <a:lnTo>
                    <a:pt x="1123" y="0"/>
                  </a:lnTo>
                  <a:lnTo>
                    <a:pt x="1127" y="0"/>
                  </a:lnTo>
                  <a:lnTo>
                    <a:pt x="1130" y="0"/>
                  </a:lnTo>
                  <a:lnTo>
                    <a:pt x="1134" y="0"/>
                  </a:lnTo>
                  <a:lnTo>
                    <a:pt x="1137" y="0"/>
                  </a:lnTo>
                  <a:lnTo>
                    <a:pt x="1141" y="0"/>
                  </a:lnTo>
                  <a:lnTo>
                    <a:pt x="1145" y="0"/>
                  </a:lnTo>
                  <a:lnTo>
                    <a:pt x="1148" y="0"/>
                  </a:lnTo>
                  <a:lnTo>
                    <a:pt x="1152" y="0"/>
                  </a:lnTo>
                  <a:lnTo>
                    <a:pt x="1155" y="0"/>
                  </a:lnTo>
                  <a:lnTo>
                    <a:pt x="1159" y="0"/>
                  </a:lnTo>
                  <a:lnTo>
                    <a:pt x="1162" y="0"/>
                  </a:lnTo>
                  <a:lnTo>
                    <a:pt x="1166" y="0"/>
                  </a:lnTo>
                  <a:lnTo>
                    <a:pt x="1169" y="0"/>
                  </a:lnTo>
                  <a:lnTo>
                    <a:pt x="1173" y="0"/>
                  </a:lnTo>
                  <a:lnTo>
                    <a:pt x="1177" y="0"/>
                  </a:lnTo>
                  <a:lnTo>
                    <a:pt x="1180" y="0"/>
                  </a:lnTo>
                  <a:lnTo>
                    <a:pt x="1183" y="0"/>
                  </a:lnTo>
                  <a:lnTo>
                    <a:pt x="1186" y="0"/>
                  </a:lnTo>
                  <a:lnTo>
                    <a:pt x="1190" y="0"/>
                  </a:lnTo>
                  <a:lnTo>
                    <a:pt x="1194" y="0"/>
                  </a:lnTo>
                  <a:lnTo>
                    <a:pt x="1197" y="0"/>
                  </a:lnTo>
                  <a:lnTo>
                    <a:pt x="1201" y="0"/>
                  </a:lnTo>
                  <a:lnTo>
                    <a:pt x="1204" y="0"/>
                  </a:lnTo>
                  <a:lnTo>
                    <a:pt x="1208" y="0"/>
                  </a:lnTo>
                  <a:lnTo>
                    <a:pt x="1211" y="0"/>
                  </a:lnTo>
                  <a:lnTo>
                    <a:pt x="1215" y="0"/>
                  </a:lnTo>
                  <a:lnTo>
                    <a:pt x="1218" y="0"/>
                  </a:lnTo>
                  <a:lnTo>
                    <a:pt x="1222" y="0"/>
                  </a:lnTo>
                  <a:lnTo>
                    <a:pt x="1226" y="0"/>
                  </a:lnTo>
                  <a:lnTo>
                    <a:pt x="1229" y="0"/>
                  </a:lnTo>
                  <a:lnTo>
                    <a:pt x="1233" y="0"/>
                  </a:lnTo>
                  <a:lnTo>
                    <a:pt x="1236" y="0"/>
                  </a:lnTo>
                  <a:lnTo>
                    <a:pt x="1240" y="0"/>
                  </a:lnTo>
                  <a:lnTo>
                    <a:pt x="1243" y="0"/>
                  </a:lnTo>
                  <a:lnTo>
                    <a:pt x="1247" y="0"/>
                  </a:lnTo>
                  <a:lnTo>
                    <a:pt x="1251" y="0"/>
                  </a:lnTo>
                  <a:lnTo>
                    <a:pt x="1253" y="0"/>
                  </a:lnTo>
                  <a:lnTo>
                    <a:pt x="1257" y="0"/>
                  </a:lnTo>
                  <a:lnTo>
                    <a:pt x="1260" y="0"/>
                  </a:lnTo>
                  <a:lnTo>
                    <a:pt x="1264" y="0"/>
                  </a:lnTo>
                  <a:lnTo>
                    <a:pt x="1267" y="0"/>
                  </a:lnTo>
                  <a:lnTo>
                    <a:pt x="1271" y="0"/>
                  </a:lnTo>
                  <a:lnTo>
                    <a:pt x="1275" y="0"/>
                  </a:lnTo>
                  <a:lnTo>
                    <a:pt x="1278" y="0"/>
                  </a:lnTo>
                  <a:lnTo>
                    <a:pt x="1282" y="0"/>
                  </a:lnTo>
                  <a:lnTo>
                    <a:pt x="1285" y="0"/>
                  </a:lnTo>
                  <a:lnTo>
                    <a:pt x="1289" y="0"/>
                  </a:lnTo>
                  <a:lnTo>
                    <a:pt x="1292" y="0"/>
                  </a:lnTo>
                  <a:lnTo>
                    <a:pt x="1296" y="0"/>
                  </a:lnTo>
                  <a:lnTo>
                    <a:pt x="1300" y="0"/>
                  </a:lnTo>
                  <a:lnTo>
                    <a:pt x="1303" y="0"/>
                  </a:lnTo>
                  <a:lnTo>
                    <a:pt x="1307" y="0"/>
                  </a:lnTo>
                  <a:lnTo>
                    <a:pt x="1310" y="0"/>
                  </a:lnTo>
                  <a:lnTo>
                    <a:pt x="1313" y="0"/>
                  </a:lnTo>
                  <a:lnTo>
                    <a:pt x="1316" y="0"/>
                  </a:lnTo>
                  <a:lnTo>
                    <a:pt x="1320" y="0"/>
                  </a:lnTo>
                  <a:lnTo>
                    <a:pt x="1324" y="0"/>
                  </a:lnTo>
                  <a:lnTo>
                    <a:pt x="1327" y="0"/>
                  </a:lnTo>
                  <a:lnTo>
                    <a:pt x="1331" y="0"/>
                  </a:lnTo>
                  <a:lnTo>
                    <a:pt x="1334" y="0"/>
                  </a:lnTo>
                  <a:lnTo>
                    <a:pt x="1338" y="0"/>
                  </a:lnTo>
                  <a:lnTo>
                    <a:pt x="1341" y="0"/>
                  </a:lnTo>
                  <a:lnTo>
                    <a:pt x="1345" y="0"/>
                  </a:lnTo>
                  <a:lnTo>
                    <a:pt x="1349" y="0"/>
                  </a:lnTo>
                  <a:lnTo>
                    <a:pt x="1352" y="0"/>
                  </a:lnTo>
                  <a:lnTo>
                    <a:pt x="1356" y="0"/>
                  </a:lnTo>
                  <a:lnTo>
                    <a:pt x="1359" y="0"/>
                  </a:lnTo>
                  <a:lnTo>
                    <a:pt x="1363" y="0"/>
                  </a:lnTo>
                  <a:lnTo>
                    <a:pt x="1366" y="0"/>
                  </a:lnTo>
                  <a:lnTo>
                    <a:pt x="1369" y="0"/>
                  </a:lnTo>
                  <a:lnTo>
                    <a:pt x="1373" y="0"/>
                  </a:lnTo>
                  <a:lnTo>
                    <a:pt x="1376" y="0"/>
                  </a:lnTo>
                  <a:lnTo>
                    <a:pt x="1380" y="0"/>
                  </a:lnTo>
                  <a:lnTo>
                    <a:pt x="1383" y="0"/>
                  </a:lnTo>
                  <a:lnTo>
                    <a:pt x="1387" y="0"/>
                  </a:lnTo>
                  <a:lnTo>
                    <a:pt x="1390" y="0"/>
                  </a:lnTo>
                  <a:lnTo>
                    <a:pt x="1394" y="0"/>
                  </a:lnTo>
                  <a:lnTo>
                    <a:pt x="1398" y="0"/>
                  </a:lnTo>
                  <a:lnTo>
                    <a:pt x="1401" y="0"/>
                  </a:lnTo>
                  <a:lnTo>
                    <a:pt x="1405" y="0"/>
                  </a:lnTo>
                  <a:lnTo>
                    <a:pt x="1408" y="0"/>
                  </a:lnTo>
                  <a:lnTo>
                    <a:pt x="1412" y="0"/>
                  </a:lnTo>
                  <a:lnTo>
                    <a:pt x="1415" y="0"/>
                  </a:lnTo>
                  <a:lnTo>
                    <a:pt x="1419" y="0"/>
                  </a:lnTo>
                  <a:lnTo>
                    <a:pt x="1422" y="0"/>
                  </a:lnTo>
                  <a:lnTo>
                    <a:pt x="1426" y="0"/>
                  </a:lnTo>
                  <a:lnTo>
                    <a:pt x="1430" y="0"/>
                  </a:lnTo>
                  <a:lnTo>
                    <a:pt x="1433" y="0"/>
                  </a:lnTo>
                  <a:lnTo>
                    <a:pt x="1436" y="0"/>
                  </a:lnTo>
                  <a:lnTo>
                    <a:pt x="1439" y="0"/>
                  </a:lnTo>
                  <a:lnTo>
                    <a:pt x="1443" y="0"/>
                  </a:lnTo>
                  <a:lnTo>
                    <a:pt x="1446" y="0"/>
                  </a:lnTo>
                  <a:lnTo>
                    <a:pt x="1450" y="0"/>
                  </a:lnTo>
                  <a:lnTo>
                    <a:pt x="1454" y="0"/>
                  </a:lnTo>
                  <a:lnTo>
                    <a:pt x="1457" y="0"/>
                  </a:lnTo>
                  <a:lnTo>
                    <a:pt x="1461" y="0"/>
                  </a:lnTo>
                  <a:lnTo>
                    <a:pt x="1464" y="0"/>
                  </a:lnTo>
                  <a:lnTo>
                    <a:pt x="1468" y="0"/>
                  </a:lnTo>
                  <a:lnTo>
                    <a:pt x="1471" y="0"/>
                  </a:lnTo>
                  <a:lnTo>
                    <a:pt x="1475" y="0"/>
                  </a:lnTo>
                  <a:lnTo>
                    <a:pt x="1479" y="0"/>
                  </a:lnTo>
                  <a:lnTo>
                    <a:pt x="1482" y="0"/>
                  </a:lnTo>
                  <a:lnTo>
                    <a:pt x="1486" y="0"/>
                  </a:lnTo>
                  <a:lnTo>
                    <a:pt x="1489" y="0"/>
                  </a:lnTo>
                  <a:lnTo>
                    <a:pt x="1493" y="0"/>
                  </a:lnTo>
                  <a:lnTo>
                    <a:pt x="1496" y="0"/>
                  </a:lnTo>
                  <a:lnTo>
                    <a:pt x="1500" y="0"/>
                  </a:lnTo>
                  <a:lnTo>
                    <a:pt x="1503" y="0"/>
                  </a:lnTo>
                  <a:lnTo>
                    <a:pt x="1506" y="0"/>
                  </a:lnTo>
                  <a:lnTo>
                    <a:pt x="1510" y="0"/>
                  </a:lnTo>
                  <a:lnTo>
                    <a:pt x="1513" y="0"/>
                  </a:lnTo>
                  <a:lnTo>
                    <a:pt x="1517" y="0"/>
                  </a:lnTo>
                  <a:lnTo>
                    <a:pt x="1520" y="0"/>
                  </a:lnTo>
                  <a:lnTo>
                    <a:pt x="1524" y="0"/>
                  </a:lnTo>
                  <a:lnTo>
                    <a:pt x="1528" y="0"/>
                  </a:lnTo>
                  <a:lnTo>
                    <a:pt x="1531" y="0"/>
                  </a:lnTo>
                  <a:lnTo>
                    <a:pt x="1535" y="0"/>
                  </a:lnTo>
                  <a:lnTo>
                    <a:pt x="1538" y="0"/>
                  </a:lnTo>
                  <a:lnTo>
                    <a:pt x="1542" y="0"/>
                  </a:lnTo>
                  <a:lnTo>
                    <a:pt x="1545" y="0"/>
                  </a:lnTo>
                  <a:lnTo>
                    <a:pt x="1549" y="0"/>
                  </a:lnTo>
                  <a:lnTo>
                    <a:pt x="1552" y="0"/>
                  </a:lnTo>
                  <a:lnTo>
                    <a:pt x="1556" y="0"/>
                  </a:lnTo>
                  <a:lnTo>
                    <a:pt x="1559" y="0"/>
                  </a:lnTo>
                  <a:lnTo>
                    <a:pt x="1562" y="0"/>
                  </a:lnTo>
                  <a:lnTo>
                    <a:pt x="1566" y="0"/>
                  </a:lnTo>
                  <a:lnTo>
                    <a:pt x="1569" y="0"/>
                  </a:lnTo>
                  <a:lnTo>
                    <a:pt x="1573" y="0"/>
                  </a:lnTo>
                  <a:lnTo>
                    <a:pt x="1577" y="0"/>
                  </a:lnTo>
                  <a:lnTo>
                    <a:pt x="1580" y="0"/>
                  </a:lnTo>
                  <a:lnTo>
                    <a:pt x="1584" y="0"/>
                  </a:lnTo>
                  <a:lnTo>
                    <a:pt x="1587" y="0"/>
                  </a:lnTo>
                  <a:lnTo>
                    <a:pt x="1591" y="0"/>
                  </a:lnTo>
                  <a:lnTo>
                    <a:pt x="1594" y="0"/>
                  </a:lnTo>
                  <a:lnTo>
                    <a:pt x="1598" y="0"/>
                  </a:lnTo>
                  <a:lnTo>
                    <a:pt x="1601" y="0"/>
                  </a:lnTo>
                  <a:lnTo>
                    <a:pt x="1605" y="0"/>
                  </a:lnTo>
                  <a:lnTo>
                    <a:pt x="1609" y="0"/>
                  </a:lnTo>
                  <a:lnTo>
                    <a:pt x="1612" y="0"/>
                  </a:lnTo>
                  <a:lnTo>
                    <a:pt x="1616" y="0"/>
                  </a:lnTo>
                  <a:lnTo>
                    <a:pt x="1618" y="0"/>
                  </a:lnTo>
                  <a:lnTo>
                    <a:pt x="1622" y="0"/>
                  </a:lnTo>
                  <a:lnTo>
                    <a:pt x="1626" y="0"/>
                  </a:lnTo>
                  <a:lnTo>
                    <a:pt x="1629" y="0"/>
                  </a:lnTo>
                  <a:lnTo>
                    <a:pt x="1633" y="0"/>
                  </a:lnTo>
                  <a:lnTo>
                    <a:pt x="1636" y="0"/>
                  </a:lnTo>
                  <a:lnTo>
                    <a:pt x="1640" y="0"/>
                  </a:lnTo>
                  <a:lnTo>
                    <a:pt x="1643" y="0"/>
                  </a:lnTo>
                  <a:lnTo>
                    <a:pt x="1647" y="0"/>
                  </a:lnTo>
                  <a:lnTo>
                    <a:pt x="1650" y="0"/>
                  </a:lnTo>
                  <a:lnTo>
                    <a:pt x="1654" y="0"/>
                  </a:lnTo>
                  <a:lnTo>
                    <a:pt x="1658" y="0"/>
                  </a:lnTo>
                  <a:lnTo>
                    <a:pt x="1661" y="0"/>
                  </a:lnTo>
                  <a:lnTo>
                    <a:pt x="1665" y="0"/>
                  </a:lnTo>
                  <a:lnTo>
                    <a:pt x="1668" y="0"/>
                  </a:lnTo>
                  <a:lnTo>
                    <a:pt x="1672" y="0"/>
                  </a:lnTo>
                  <a:lnTo>
                    <a:pt x="1675" y="0"/>
                  </a:lnTo>
                  <a:lnTo>
                    <a:pt x="1679" y="0"/>
                  </a:lnTo>
                  <a:lnTo>
                    <a:pt x="1683" y="0"/>
                  </a:lnTo>
                  <a:lnTo>
                    <a:pt x="1686" y="0"/>
                  </a:lnTo>
                  <a:lnTo>
                    <a:pt x="1690" y="0"/>
                  </a:lnTo>
                  <a:lnTo>
                    <a:pt x="1692" y="0"/>
                  </a:lnTo>
                  <a:lnTo>
                    <a:pt x="1696" y="0"/>
                  </a:lnTo>
                  <a:lnTo>
                    <a:pt x="1699" y="0"/>
                  </a:lnTo>
                  <a:lnTo>
                    <a:pt x="1703" y="0"/>
                  </a:lnTo>
                  <a:lnTo>
                    <a:pt x="1707" y="0"/>
                  </a:lnTo>
                  <a:lnTo>
                    <a:pt x="1710" y="0"/>
                  </a:lnTo>
                  <a:lnTo>
                    <a:pt x="1714" y="0"/>
                  </a:lnTo>
                  <a:lnTo>
                    <a:pt x="1717" y="0"/>
                  </a:lnTo>
                  <a:lnTo>
                    <a:pt x="1721" y="0"/>
                  </a:lnTo>
                  <a:lnTo>
                    <a:pt x="1724" y="0"/>
                  </a:lnTo>
                  <a:lnTo>
                    <a:pt x="1728" y="0"/>
                  </a:lnTo>
                  <a:lnTo>
                    <a:pt x="1732" y="0"/>
                  </a:lnTo>
                  <a:lnTo>
                    <a:pt x="1735" y="0"/>
                  </a:lnTo>
                  <a:lnTo>
                    <a:pt x="1739" y="0"/>
                  </a:lnTo>
                  <a:lnTo>
                    <a:pt x="1742" y="0"/>
                  </a:lnTo>
                  <a:lnTo>
                    <a:pt x="1746" y="0"/>
                  </a:lnTo>
                  <a:lnTo>
                    <a:pt x="1748" y="0"/>
                  </a:lnTo>
                  <a:lnTo>
                    <a:pt x="1752" y="0"/>
                  </a:lnTo>
                  <a:lnTo>
                    <a:pt x="1748" y="0"/>
                  </a:lnTo>
                  <a:lnTo>
                    <a:pt x="1746" y="0"/>
                  </a:lnTo>
                  <a:lnTo>
                    <a:pt x="1742" y="0"/>
                  </a:lnTo>
                  <a:lnTo>
                    <a:pt x="1739" y="0"/>
                  </a:lnTo>
                  <a:lnTo>
                    <a:pt x="1735" y="0"/>
                  </a:lnTo>
                  <a:lnTo>
                    <a:pt x="1732" y="0"/>
                  </a:lnTo>
                  <a:lnTo>
                    <a:pt x="1728" y="0"/>
                  </a:lnTo>
                  <a:lnTo>
                    <a:pt x="1724" y="0"/>
                  </a:lnTo>
                  <a:lnTo>
                    <a:pt x="1721" y="0"/>
                  </a:lnTo>
                  <a:lnTo>
                    <a:pt x="1717" y="0"/>
                  </a:lnTo>
                  <a:lnTo>
                    <a:pt x="1714" y="0"/>
                  </a:lnTo>
                  <a:lnTo>
                    <a:pt x="1710" y="0"/>
                  </a:lnTo>
                  <a:lnTo>
                    <a:pt x="1707" y="0"/>
                  </a:lnTo>
                  <a:lnTo>
                    <a:pt x="1703" y="0"/>
                  </a:lnTo>
                  <a:lnTo>
                    <a:pt x="1699" y="0"/>
                  </a:lnTo>
                  <a:lnTo>
                    <a:pt x="1696" y="0"/>
                  </a:lnTo>
                  <a:lnTo>
                    <a:pt x="1692" y="0"/>
                  </a:lnTo>
                  <a:lnTo>
                    <a:pt x="1690" y="0"/>
                  </a:lnTo>
                  <a:lnTo>
                    <a:pt x="1686" y="0"/>
                  </a:lnTo>
                  <a:lnTo>
                    <a:pt x="1683" y="0"/>
                  </a:lnTo>
                  <a:lnTo>
                    <a:pt x="1679" y="0"/>
                  </a:lnTo>
                  <a:lnTo>
                    <a:pt x="1675" y="0"/>
                  </a:lnTo>
                  <a:lnTo>
                    <a:pt x="1672" y="0"/>
                  </a:lnTo>
                  <a:lnTo>
                    <a:pt x="1668" y="0"/>
                  </a:lnTo>
                  <a:lnTo>
                    <a:pt x="1665" y="0"/>
                  </a:lnTo>
                  <a:lnTo>
                    <a:pt x="1661" y="0"/>
                  </a:lnTo>
                  <a:lnTo>
                    <a:pt x="1658" y="0"/>
                  </a:lnTo>
                  <a:lnTo>
                    <a:pt x="1654" y="0"/>
                  </a:lnTo>
                  <a:lnTo>
                    <a:pt x="1650" y="0"/>
                  </a:lnTo>
                  <a:lnTo>
                    <a:pt x="1647" y="0"/>
                  </a:lnTo>
                  <a:lnTo>
                    <a:pt x="1643" y="0"/>
                  </a:lnTo>
                  <a:lnTo>
                    <a:pt x="1640" y="0"/>
                  </a:lnTo>
                  <a:lnTo>
                    <a:pt x="1636" y="0"/>
                  </a:lnTo>
                  <a:lnTo>
                    <a:pt x="1633" y="0"/>
                  </a:lnTo>
                  <a:lnTo>
                    <a:pt x="1629" y="0"/>
                  </a:lnTo>
                  <a:lnTo>
                    <a:pt x="1626" y="0"/>
                  </a:lnTo>
                  <a:lnTo>
                    <a:pt x="1622" y="0"/>
                  </a:lnTo>
                  <a:lnTo>
                    <a:pt x="1618" y="0"/>
                  </a:lnTo>
                  <a:lnTo>
                    <a:pt x="1616" y="0"/>
                  </a:lnTo>
                  <a:lnTo>
                    <a:pt x="1612" y="0"/>
                  </a:lnTo>
                  <a:lnTo>
                    <a:pt x="1609" y="0"/>
                  </a:lnTo>
                  <a:lnTo>
                    <a:pt x="1605" y="0"/>
                  </a:lnTo>
                  <a:lnTo>
                    <a:pt x="1601" y="0"/>
                  </a:lnTo>
                  <a:lnTo>
                    <a:pt x="1598" y="0"/>
                  </a:lnTo>
                  <a:lnTo>
                    <a:pt x="1594" y="0"/>
                  </a:lnTo>
                  <a:lnTo>
                    <a:pt x="1591" y="0"/>
                  </a:lnTo>
                  <a:lnTo>
                    <a:pt x="1587" y="0"/>
                  </a:lnTo>
                  <a:lnTo>
                    <a:pt x="1584" y="0"/>
                  </a:lnTo>
                  <a:lnTo>
                    <a:pt x="1580" y="0"/>
                  </a:lnTo>
                  <a:lnTo>
                    <a:pt x="1577" y="0"/>
                  </a:lnTo>
                  <a:lnTo>
                    <a:pt x="1573" y="0"/>
                  </a:lnTo>
                  <a:lnTo>
                    <a:pt x="1569" y="0"/>
                  </a:lnTo>
                  <a:lnTo>
                    <a:pt x="1566" y="0"/>
                  </a:lnTo>
                  <a:lnTo>
                    <a:pt x="1562" y="0"/>
                  </a:lnTo>
                  <a:lnTo>
                    <a:pt x="1559" y="0"/>
                  </a:lnTo>
                  <a:lnTo>
                    <a:pt x="1556" y="0"/>
                  </a:lnTo>
                  <a:lnTo>
                    <a:pt x="1552" y="0"/>
                  </a:lnTo>
                  <a:lnTo>
                    <a:pt x="1549" y="0"/>
                  </a:lnTo>
                  <a:lnTo>
                    <a:pt x="1545" y="0"/>
                  </a:lnTo>
                  <a:lnTo>
                    <a:pt x="1542" y="0"/>
                  </a:lnTo>
                  <a:lnTo>
                    <a:pt x="1538" y="0"/>
                  </a:lnTo>
                  <a:lnTo>
                    <a:pt x="1535" y="0"/>
                  </a:lnTo>
                  <a:lnTo>
                    <a:pt x="1531" y="0"/>
                  </a:lnTo>
                  <a:lnTo>
                    <a:pt x="1528" y="0"/>
                  </a:lnTo>
                  <a:lnTo>
                    <a:pt x="1524" y="0"/>
                  </a:lnTo>
                  <a:lnTo>
                    <a:pt x="1520" y="0"/>
                  </a:lnTo>
                  <a:lnTo>
                    <a:pt x="1517" y="0"/>
                  </a:lnTo>
                  <a:lnTo>
                    <a:pt x="1513" y="0"/>
                  </a:lnTo>
                  <a:lnTo>
                    <a:pt x="1510" y="0"/>
                  </a:lnTo>
                  <a:lnTo>
                    <a:pt x="1506" y="0"/>
                  </a:lnTo>
                  <a:lnTo>
                    <a:pt x="1503" y="0"/>
                  </a:lnTo>
                  <a:lnTo>
                    <a:pt x="1500" y="0"/>
                  </a:lnTo>
                  <a:lnTo>
                    <a:pt x="1496" y="0"/>
                  </a:lnTo>
                  <a:lnTo>
                    <a:pt x="1493" y="0"/>
                  </a:lnTo>
                  <a:lnTo>
                    <a:pt x="1489" y="0"/>
                  </a:lnTo>
                  <a:lnTo>
                    <a:pt x="1486" y="0"/>
                  </a:lnTo>
                  <a:lnTo>
                    <a:pt x="1482" y="0"/>
                  </a:lnTo>
                  <a:lnTo>
                    <a:pt x="1479" y="0"/>
                  </a:lnTo>
                  <a:lnTo>
                    <a:pt x="1475" y="0"/>
                  </a:lnTo>
                  <a:lnTo>
                    <a:pt x="1471" y="0"/>
                  </a:lnTo>
                  <a:lnTo>
                    <a:pt x="1468" y="0"/>
                  </a:lnTo>
                  <a:lnTo>
                    <a:pt x="1464" y="0"/>
                  </a:lnTo>
                  <a:lnTo>
                    <a:pt x="1461" y="0"/>
                  </a:lnTo>
                  <a:lnTo>
                    <a:pt x="1457" y="0"/>
                  </a:lnTo>
                  <a:lnTo>
                    <a:pt x="1454" y="0"/>
                  </a:lnTo>
                  <a:lnTo>
                    <a:pt x="1450" y="0"/>
                  </a:lnTo>
                  <a:lnTo>
                    <a:pt x="1446" y="0"/>
                  </a:lnTo>
                  <a:lnTo>
                    <a:pt x="1443" y="0"/>
                  </a:lnTo>
                  <a:lnTo>
                    <a:pt x="1439" y="0"/>
                  </a:lnTo>
                  <a:lnTo>
                    <a:pt x="1436" y="0"/>
                  </a:lnTo>
                  <a:lnTo>
                    <a:pt x="1433" y="0"/>
                  </a:lnTo>
                  <a:lnTo>
                    <a:pt x="1430" y="0"/>
                  </a:lnTo>
                  <a:lnTo>
                    <a:pt x="1426" y="0"/>
                  </a:lnTo>
                  <a:lnTo>
                    <a:pt x="1422" y="0"/>
                  </a:lnTo>
                  <a:lnTo>
                    <a:pt x="1419" y="0"/>
                  </a:lnTo>
                  <a:lnTo>
                    <a:pt x="1415" y="0"/>
                  </a:lnTo>
                  <a:lnTo>
                    <a:pt x="1412" y="0"/>
                  </a:lnTo>
                  <a:lnTo>
                    <a:pt x="1408" y="0"/>
                  </a:lnTo>
                  <a:lnTo>
                    <a:pt x="1405" y="0"/>
                  </a:lnTo>
                  <a:lnTo>
                    <a:pt x="1401" y="0"/>
                  </a:lnTo>
                  <a:lnTo>
                    <a:pt x="1398" y="0"/>
                  </a:lnTo>
                  <a:lnTo>
                    <a:pt x="1394" y="0"/>
                  </a:lnTo>
                  <a:lnTo>
                    <a:pt x="1390" y="0"/>
                  </a:lnTo>
                  <a:lnTo>
                    <a:pt x="1387" y="0"/>
                  </a:lnTo>
                  <a:lnTo>
                    <a:pt x="1383" y="0"/>
                  </a:lnTo>
                  <a:lnTo>
                    <a:pt x="1380" y="0"/>
                  </a:lnTo>
                  <a:lnTo>
                    <a:pt x="1376" y="0"/>
                  </a:lnTo>
                  <a:lnTo>
                    <a:pt x="1373" y="0"/>
                  </a:lnTo>
                  <a:lnTo>
                    <a:pt x="1369" y="0"/>
                  </a:lnTo>
                  <a:lnTo>
                    <a:pt x="1366" y="0"/>
                  </a:lnTo>
                  <a:lnTo>
                    <a:pt x="1363" y="0"/>
                  </a:lnTo>
                  <a:lnTo>
                    <a:pt x="1359" y="0"/>
                  </a:lnTo>
                  <a:lnTo>
                    <a:pt x="1356" y="0"/>
                  </a:lnTo>
                  <a:lnTo>
                    <a:pt x="1352" y="0"/>
                  </a:lnTo>
                  <a:lnTo>
                    <a:pt x="1349" y="0"/>
                  </a:lnTo>
                  <a:lnTo>
                    <a:pt x="1345" y="0"/>
                  </a:lnTo>
                  <a:lnTo>
                    <a:pt x="1341" y="0"/>
                  </a:lnTo>
                  <a:lnTo>
                    <a:pt x="1338" y="0"/>
                  </a:lnTo>
                  <a:lnTo>
                    <a:pt x="1334" y="0"/>
                  </a:lnTo>
                  <a:lnTo>
                    <a:pt x="1331" y="0"/>
                  </a:lnTo>
                  <a:lnTo>
                    <a:pt x="1327" y="0"/>
                  </a:lnTo>
                  <a:lnTo>
                    <a:pt x="1324" y="0"/>
                  </a:lnTo>
                  <a:lnTo>
                    <a:pt x="1320" y="0"/>
                  </a:lnTo>
                  <a:lnTo>
                    <a:pt x="1316" y="0"/>
                  </a:lnTo>
                  <a:lnTo>
                    <a:pt x="1313" y="0"/>
                  </a:lnTo>
                  <a:lnTo>
                    <a:pt x="1310" y="0"/>
                  </a:lnTo>
                  <a:lnTo>
                    <a:pt x="1307" y="0"/>
                  </a:lnTo>
                  <a:lnTo>
                    <a:pt x="1303" y="0"/>
                  </a:lnTo>
                  <a:lnTo>
                    <a:pt x="1300" y="0"/>
                  </a:lnTo>
                  <a:lnTo>
                    <a:pt x="1296" y="0"/>
                  </a:lnTo>
                  <a:lnTo>
                    <a:pt x="1292" y="0"/>
                  </a:lnTo>
                  <a:lnTo>
                    <a:pt x="1289" y="0"/>
                  </a:lnTo>
                  <a:lnTo>
                    <a:pt x="1285" y="0"/>
                  </a:lnTo>
                  <a:lnTo>
                    <a:pt x="1282" y="0"/>
                  </a:lnTo>
                  <a:lnTo>
                    <a:pt x="1278" y="0"/>
                  </a:lnTo>
                  <a:lnTo>
                    <a:pt x="1275" y="0"/>
                  </a:lnTo>
                  <a:lnTo>
                    <a:pt x="1271" y="0"/>
                  </a:lnTo>
                  <a:lnTo>
                    <a:pt x="1267" y="0"/>
                  </a:lnTo>
                  <a:lnTo>
                    <a:pt x="1264" y="0"/>
                  </a:lnTo>
                  <a:lnTo>
                    <a:pt x="1260" y="0"/>
                  </a:lnTo>
                  <a:lnTo>
                    <a:pt x="1257" y="0"/>
                  </a:lnTo>
                  <a:lnTo>
                    <a:pt x="1253" y="0"/>
                  </a:lnTo>
                  <a:lnTo>
                    <a:pt x="1251" y="0"/>
                  </a:lnTo>
                  <a:lnTo>
                    <a:pt x="1247" y="0"/>
                  </a:lnTo>
                  <a:lnTo>
                    <a:pt x="1243" y="0"/>
                  </a:lnTo>
                  <a:lnTo>
                    <a:pt x="1240" y="0"/>
                  </a:lnTo>
                  <a:lnTo>
                    <a:pt x="1236" y="0"/>
                  </a:lnTo>
                  <a:lnTo>
                    <a:pt x="1233" y="0"/>
                  </a:lnTo>
                  <a:lnTo>
                    <a:pt x="1229" y="0"/>
                  </a:lnTo>
                  <a:lnTo>
                    <a:pt x="1226" y="0"/>
                  </a:lnTo>
                  <a:lnTo>
                    <a:pt x="1222" y="0"/>
                  </a:lnTo>
                  <a:lnTo>
                    <a:pt x="1218" y="0"/>
                  </a:lnTo>
                  <a:lnTo>
                    <a:pt x="1215" y="0"/>
                  </a:lnTo>
                  <a:lnTo>
                    <a:pt x="1211" y="0"/>
                  </a:lnTo>
                  <a:lnTo>
                    <a:pt x="1208" y="0"/>
                  </a:lnTo>
                  <a:lnTo>
                    <a:pt x="1204" y="0"/>
                  </a:lnTo>
                  <a:lnTo>
                    <a:pt x="1201" y="0"/>
                  </a:lnTo>
                  <a:lnTo>
                    <a:pt x="1197" y="0"/>
                  </a:lnTo>
                  <a:lnTo>
                    <a:pt x="1194" y="0"/>
                  </a:lnTo>
                  <a:lnTo>
                    <a:pt x="1190" y="0"/>
                  </a:lnTo>
                  <a:lnTo>
                    <a:pt x="1186" y="0"/>
                  </a:lnTo>
                  <a:lnTo>
                    <a:pt x="1183" y="0"/>
                  </a:lnTo>
                  <a:lnTo>
                    <a:pt x="1180" y="0"/>
                  </a:lnTo>
                  <a:lnTo>
                    <a:pt x="1177" y="0"/>
                  </a:lnTo>
                  <a:lnTo>
                    <a:pt x="1173" y="0"/>
                  </a:lnTo>
                  <a:lnTo>
                    <a:pt x="1169" y="0"/>
                  </a:lnTo>
                  <a:lnTo>
                    <a:pt x="1166" y="0"/>
                  </a:lnTo>
                  <a:lnTo>
                    <a:pt x="1162" y="0"/>
                  </a:lnTo>
                  <a:lnTo>
                    <a:pt x="1159" y="0"/>
                  </a:lnTo>
                  <a:lnTo>
                    <a:pt x="1155" y="0"/>
                  </a:lnTo>
                  <a:lnTo>
                    <a:pt x="1152" y="0"/>
                  </a:lnTo>
                  <a:lnTo>
                    <a:pt x="1148" y="0"/>
                  </a:lnTo>
                  <a:lnTo>
                    <a:pt x="1145" y="0"/>
                  </a:lnTo>
                  <a:lnTo>
                    <a:pt x="1141" y="0"/>
                  </a:lnTo>
                  <a:lnTo>
                    <a:pt x="1137" y="0"/>
                  </a:lnTo>
                  <a:lnTo>
                    <a:pt x="1134" y="0"/>
                  </a:lnTo>
                  <a:lnTo>
                    <a:pt x="1130" y="0"/>
                  </a:lnTo>
                  <a:lnTo>
                    <a:pt x="1127" y="0"/>
                  </a:lnTo>
                  <a:lnTo>
                    <a:pt x="1123" y="0"/>
                  </a:lnTo>
                  <a:lnTo>
                    <a:pt x="1120" y="0"/>
                  </a:lnTo>
                  <a:lnTo>
                    <a:pt x="1117" y="0"/>
                  </a:lnTo>
                  <a:lnTo>
                    <a:pt x="1113" y="0"/>
                  </a:lnTo>
                  <a:lnTo>
                    <a:pt x="1110" y="0"/>
                  </a:lnTo>
                  <a:lnTo>
                    <a:pt x="1106" y="0"/>
                  </a:lnTo>
                  <a:lnTo>
                    <a:pt x="1103" y="0"/>
                  </a:lnTo>
                  <a:lnTo>
                    <a:pt x="1099" y="0"/>
                  </a:lnTo>
                  <a:lnTo>
                    <a:pt x="1096" y="0"/>
                  </a:lnTo>
                  <a:lnTo>
                    <a:pt x="1092" y="0"/>
                  </a:lnTo>
                  <a:lnTo>
                    <a:pt x="1088" y="0"/>
                  </a:lnTo>
                  <a:lnTo>
                    <a:pt x="1085" y="0"/>
                  </a:lnTo>
                  <a:lnTo>
                    <a:pt x="1081" y="0"/>
                  </a:lnTo>
                  <a:lnTo>
                    <a:pt x="1078" y="0"/>
                  </a:lnTo>
                  <a:lnTo>
                    <a:pt x="1074" y="0"/>
                  </a:lnTo>
                  <a:lnTo>
                    <a:pt x="1071" y="0"/>
                  </a:lnTo>
                  <a:lnTo>
                    <a:pt x="1067" y="0"/>
                  </a:lnTo>
                  <a:lnTo>
                    <a:pt x="1064" y="0"/>
                  </a:lnTo>
                  <a:lnTo>
                    <a:pt x="1061" y="0"/>
                  </a:lnTo>
                  <a:lnTo>
                    <a:pt x="1057" y="0"/>
                  </a:lnTo>
                  <a:lnTo>
                    <a:pt x="1054" y="0"/>
                  </a:lnTo>
                  <a:lnTo>
                    <a:pt x="1050" y="0"/>
                  </a:lnTo>
                  <a:lnTo>
                    <a:pt x="1047" y="0"/>
                  </a:lnTo>
                  <a:lnTo>
                    <a:pt x="1043" y="0"/>
                  </a:lnTo>
                  <a:lnTo>
                    <a:pt x="1039" y="0"/>
                  </a:lnTo>
                  <a:lnTo>
                    <a:pt x="1036" y="0"/>
                  </a:lnTo>
                  <a:lnTo>
                    <a:pt x="1032" y="0"/>
                  </a:lnTo>
                  <a:lnTo>
                    <a:pt x="1029" y="0"/>
                  </a:lnTo>
                  <a:lnTo>
                    <a:pt x="1025" y="0"/>
                  </a:lnTo>
                  <a:lnTo>
                    <a:pt x="1022" y="0"/>
                  </a:lnTo>
                  <a:lnTo>
                    <a:pt x="1018" y="0"/>
                  </a:lnTo>
                  <a:lnTo>
                    <a:pt x="1015" y="0"/>
                  </a:lnTo>
                  <a:lnTo>
                    <a:pt x="1011" y="0"/>
                  </a:lnTo>
                  <a:lnTo>
                    <a:pt x="1007" y="0"/>
                  </a:lnTo>
                  <a:lnTo>
                    <a:pt x="1004" y="0"/>
                  </a:lnTo>
                  <a:lnTo>
                    <a:pt x="1000" y="0"/>
                  </a:lnTo>
                  <a:lnTo>
                    <a:pt x="998" y="0"/>
                  </a:lnTo>
                  <a:lnTo>
                    <a:pt x="994" y="0"/>
                  </a:lnTo>
                  <a:lnTo>
                    <a:pt x="990" y="0"/>
                  </a:lnTo>
                  <a:lnTo>
                    <a:pt x="987" y="0"/>
                  </a:lnTo>
                  <a:lnTo>
                    <a:pt x="983" y="0"/>
                  </a:lnTo>
                  <a:lnTo>
                    <a:pt x="980" y="0"/>
                  </a:lnTo>
                  <a:lnTo>
                    <a:pt x="976" y="0"/>
                  </a:lnTo>
                  <a:lnTo>
                    <a:pt x="973" y="0"/>
                  </a:lnTo>
                  <a:lnTo>
                    <a:pt x="969" y="0"/>
                  </a:lnTo>
                  <a:lnTo>
                    <a:pt x="966" y="0"/>
                  </a:lnTo>
                  <a:lnTo>
                    <a:pt x="962" y="0"/>
                  </a:lnTo>
                  <a:lnTo>
                    <a:pt x="958" y="0"/>
                  </a:lnTo>
                  <a:lnTo>
                    <a:pt x="955" y="0"/>
                  </a:lnTo>
                  <a:lnTo>
                    <a:pt x="951" y="0"/>
                  </a:lnTo>
                  <a:lnTo>
                    <a:pt x="948" y="0"/>
                  </a:lnTo>
                  <a:lnTo>
                    <a:pt x="944" y="0"/>
                  </a:lnTo>
                  <a:lnTo>
                    <a:pt x="941" y="0"/>
                  </a:lnTo>
                  <a:lnTo>
                    <a:pt x="937" y="0"/>
                  </a:lnTo>
                  <a:lnTo>
                    <a:pt x="933" y="0"/>
                  </a:lnTo>
                  <a:lnTo>
                    <a:pt x="931" y="0"/>
                  </a:lnTo>
                  <a:lnTo>
                    <a:pt x="927" y="0"/>
                  </a:lnTo>
                  <a:lnTo>
                    <a:pt x="924" y="0"/>
                  </a:lnTo>
                  <a:lnTo>
                    <a:pt x="920" y="0"/>
                  </a:lnTo>
                  <a:lnTo>
                    <a:pt x="917" y="0"/>
                  </a:lnTo>
                  <a:lnTo>
                    <a:pt x="913" y="0"/>
                  </a:lnTo>
                  <a:lnTo>
                    <a:pt x="909" y="0"/>
                  </a:lnTo>
                  <a:lnTo>
                    <a:pt x="906" y="0"/>
                  </a:lnTo>
                  <a:lnTo>
                    <a:pt x="902" y="0"/>
                  </a:lnTo>
                  <a:lnTo>
                    <a:pt x="899" y="0"/>
                  </a:lnTo>
                  <a:lnTo>
                    <a:pt x="895" y="0"/>
                  </a:lnTo>
                  <a:lnTo>
                    <a:pt x="892" y="0"/>
                  </a:lnTo>
                  <a:lnTo>
                    <a:pt x="888" y="0"/>
                  </a:lnTo>
                  <a:lnTo>
                    <a:pt x="884" y="0"/>
                  </a:lnTo>
                  <a:lnTo>
                    <a:pt x="881" y="0"/>
                  </a:lnTo>
                  <a:lnTo>
                    <a:pt x="877" y="0"/>
                  </a:lnTo>
                  <a:lnTo>
                    <a:pt x="875" y="0"/>
                  </a:lnTo>
                  <a:lnTo>
                    <a:pt x="871" y="0"/>
                  </a:lnTo>
                  <a:lnTo>
                    <a:pt x="868" y="0"/>
                  </a:lnTo>
                  <a:lnTo>
                    <a:pt x="864" y="0"/>
                  </a:lnTo>
                  <a:lnTo>
                    <a:pt x="860" y="0"/>
                  </a:lnTo>
                  <a:lnTo>
                    <a:pt x="857" y="0"/>
                  </a:lnTo>
                  <a:lnTo>
                    <a:pt x="853" y="0"/>
                  </a:lnTo>
                  <a:lnTo>
                    <a:pt x="850" y="0"/>
                  </a:lnTo>
                  <a:lnTo>
                    <a:pt x="846" y="0"/>
                  </a:lnTo>
                  <a:lnTo>
                    <a:pt x="843" y="0"/>
                  </a:lnTo>
                  <a:lnTo>
                    <a:pt x="839" y="0"/>
                  </a:lnTo>
                  <a:lnTo>
                    <a:pt x="835" y="0"/>
                  </a:lnTo>
                  <a:lnTo>
                    <a:pt x="832" y="0"/>
                  </a:lnTo>
                  <a:lnTo>
                    <a:pt x="828" y="0"/>
                  </a:lnTo>
                  <a:lnTo>
                    <a:pt x="825" y="0"/>
                  </a:lnTo>
                  <a:lnTo>
                    <a:pt x="821" y="0"/>
                  </a:lnTo>
                  <a:lnTo>
                    <a:pt x="818" y="0"/>
                  </a:lnTo>
                  <a:lnTo>
                    <a:pt x="815" y="0"/>
                  </a:lnTo>
                  <a:lnTo>
                    <a:pt x="811" y="0"/>
                  </a:lnTo>
                  <a:lnTo>
                    <a:pt x="808" y="0"/>
                  </a:lnTo>
                  <a:lnTo>
                    <a:pt x="804" y="0"/>
                  </a:lnTo>
                  <a:lnTo>
                    <a:pt x="801" y="0"/>
                  </a:lnTo>
                  <a:lnTo>
                    <a:pt x="797" y="0"/>
                  </a:lnTo>
                  <a:lnTo>
                    <a:pt x="794" y="0"/>
                  </a:lnTo>
                  <a:lnTo>
                    <a:pt x="790" y="0"/>
                  </a:lnTo>
                  <a:lnTo>
                    <a:pt x="786" y="0"/>
                  </a:lnTo>
                  <a:lnTo>
                    <a:pt x="783" y="0"/>
                  </a:lnTo>
                  <a:lnTo>
                    <a:pt x="779" y="0"/>
                  </a:lnTo>
                  <a:lnTo>
                    <a:pt x="776" y="0"/>
                  </a:lnTo>
                  <a:lnTo>
                    <a:pt x="772" y="0"/>
                  </a:lnTo>
                  <a:lnTo>
                    <a:pt x="769" y="0"/>
                  </a:lnTo>
                  <a:lnTo>
                    <a:pt x="765" y="0"/>
                  </a:lnTo>
                  <a:lnTo>
                    <a:pt x="762" y="0"/>
                  </a:lnTo>
                  <a:lnTo>
                    <a:pt x="758" y="0"/>
                  </a:lnTo>
                  <a:lnTo>
                    <a:pt x="754" y="0"/>
                  </a:lnTo>
                  <a:lnTo>
                    <a:pt x="751" y="0"/>
                  </a:lnTo>
                  <a:lnTo>
                    <a:pt x="747" y="0"/>
                  </a:lnTo>
                  <a:lnTo>
                    <a:pt x="745" y="0"/>
                  </a:lnTo>
                  <a:lnTo>
                    <a:pt x="741" y="0"/>
                  </a:lnTo>
                  <a:lnTo>
                    <a:pt x="737" y="0"/>
                  </a:lnTo>
                  <a:lnTo>
                    <a:pt x="734" y="0"/>
                  </a:lnTo>
                  <a:lnTo>
                    <a:pt x="730" y="0"/>
                  </a:lnTo>
                  <a:lnTo>
                    <a:pt x="727" y="0"/>
                  </a:lnTo>
                  <a:lnTo>
                    <a:pt x="723" y="0"/>
                  </a:lnTo>
                  <a:lnTo>
                    <a:pt x="720" y="0"/>
                  </a:lnTo>
                  <a:lnTo>
                    <a:pt x="716" y="0"/>
                  </a:lnTo>
                  <a:lnTo>
                    <a:pt x="713" y="0"/>
                  </a:lnTo>
                  <a:lnTo>
                    <a:pt x="709" y="0"/>
                  </a:lnTo>
                  <a:lnTo>
                    <a:pt x="705" y="0"/>
                  </a:lnTo>
                  <a:lnTo>
                    <a:pt x="702" y="0"/>
                  </a:lnTo>
                  <a:lnTo>
                    <a:pt x="698" y="0"/>
                  </a:lnTo>
                  <a:lnTo>
                    <a:pt x="695" y="0"/>
                  </a:lnTo>
                  <a:lnTo>
                    <a:pt x="691" y="0"/>
                  </a:lnTo>
                  <a:lnTo>
                    <a:pt x="688" y="0"/>
                  </a:lnTo>
                  <a:lnTo>
                    <a:pt x="685" y="0"/>
                  </a:lnTo>
                  <a:lnTo>
                    <a:pt x="681" y="0"/>
                  </a:lnTo>
                  <a:lnTo>
                    <a:pt x="678" y="0"/>
                  </a:lnTo>
                  <a:lnTo>
                    <a:pt x="674" y="0"/>
                  </a:lnTo>
                  <a:lnTo>
                    <a:pt x="671" y="0"/>
                  </a:lnTo>
                  <a:lnTo>
                    <a:pt x="667" y="0"/>
                  </a:lnTo>
                  <a:lnTo>
                    <a:pt x="664" y="0"/>
                  </a:lnTo>
                  <a:lnTo>
                    <a:pt x="660" y="0"/>
                  </a:lnTo>
                  <a:lnTo>
                    <a:pt x="656" y="0"/>
                  </a:lnTo>
                  <a:lnTo>
                    <a:pt x="653" y="0"/>
                  </a:lnTo>
                  <a:lnTo>
                    <a:pt x="649" y="0"/>
                  </a:lnTo>
                  <a:lnTo>
                    <a:pt x="646" y="0"/>
                  </a:lnTo>
                  <a:lnTo>
                    <a:pt x="642" y="0"/>
                  </a:lnTo>
                  <a:lnTo>
                    <a:pt x="639" y="0"/>
                  </a:lnTo>
                  <a:lnTo>
                    <a:pt x="635" y="0"/>
                  </a:lnTo>
                  <a:lnTo>
                    <a:pt x="632" y="0"/>
                  </a:lnTo>
                  <a:lnTo>
                    <a:pt x="629" y="0"/>
                  </a:lnTo>
                  <a:lnTo>
                    <a:pt x="625" y="0"/>
                  </a:lnTo>
                  <a:lnTo>
                    <a:pt x="622" y="0"/>
                  </a:lnTo>
                  <a:lnTo>
                    <a:pt x="618" y="0"/>
                  </a:lnTo>
                  <a:lnTo>
                    <a:pt x="615" y="0"/>
                  </a:lnTo>
                  <a:lnTo>
                    <a:pt x="611" y="0"/>
                  </a:lnTo>
                  <a:lnTo>
                    <a:pt x="607" y="0"/>
                  </a:lnTo>
                  <a:lnTo>
                    <a:pt x="604" y="0"/>
                  </a:lnTo>
                  <a:lnTo>
                    <a:pt x="600" y="0"/>
                  </a:lnTo>
                  <a:lnTo>
                    <a:pt x="597" y="0"/>
                  </a:lnTo>
                  <a:lnTo>
                    <a:pt x="593" y="0"/>
                  </a:lnTo>
                  <a:lnTo>
                    <a:pt x="590" y="0"/>
                  </a:lnTo>
                  <a:lnTo>
                    <a:pt x="586" y="0"/>
                  </a:lnTo>
                  <a:lnTo>
                    <a:pt x="583" y="0"/>
                  </a:lnTo>
                  <a:lnTo>
                    <a:pt x="579" y="0"/>
                  </a:lnTo>
                  <a:lnTo>
                    <a:pt x="575" y="0"/>
                  </a:lnTo>
                  <a:lnTo>
                    <a:pt x="572" y="0"/>
                  </a:lnTo>
                  <a:lnTo>
                    <a:pt x="568" y="0"/>
                  </a:lnTo>
                  <a:lnTo>
                    <a:pt x="565" y="0"/>
                  </a:lnTo>
                  <a:lnTo>
                    <a:pt x="562" y="0"/>
                  </a:lnTo>
                  <a:lnTo>
                    <a:pt x="558" y="0"/>
                  </a:lnTo>
                  <a:lnTo>
                    <a:pt x="555" y="0"/>
                  </a:lnTo>
                  <a:lnTo>
                    <a:pt x="551" y="0"/>
                  </a:lnTo>
                  <a:lnTo>
                    <a:pt x="548" y="0"/>
                  </a:lnTo>
                  <a:lnTo>
                    <a:pt x="544" y="0"/>
                  </a:lnTo>
                  <a:lnTo>
                    <a:pt x="541" y="0"/>
                  </a:lnTo>
                  <a:lnTo>
                    <a:pt x="537" y="0"/>
                  </a:lnTo>
                  <a:lnTo>
                    <a:pt x="534" y="0"/>
                  </a:lnTo>
                  <a:lnTo>
                    <a:pt x="530" y="0"/>
                  </a:lnTo>
                  <a:lnTo>
                    <a:pt x="526" y="0"/>
                  </a:lnTo>
                  <a:lnTo>
                    <a:pt x="523" y="0"/>
                  </a:lnTo>
                  <a:lnTo>
                    <a:pt x="519" y="0"/>
                  </a:lnTo>
                  <a:lnTo>
                    <a:pt x="516" y="0"/>
                  </a:lnTo>
                  <a:lnTo>
                    <a:pt x="512" y="0"/>
                  </a:lnTo>
                  <a:lnTo>
                    <a:pt x="509" y="0"/>
                  </a:lnTo>
                  <a:lnTo>
                    <a:pt x="505" y="0"/>
                  </a:lnTo>
                  <a:lnTo>
                    <a:pt x="501" y="0"/>
                  </a:lnTo>
                  <a:lnTo>
                    <a:pt x="498" y="0"/>
                  </a:lnTo>
                  <a:lnTo>
                    <a:pt x="495" y="0"/>
                  </a:lnTo>
                  <a:lnTo>
                    <a:pt x="492" y="0"/>
                  </a:lnTo>
                  <a:lnTo>
                    <a:pt x="488" y="0"/>
                  </a:lnTo>
                  <a:lnTo>
                    <a:pt x="485" y="0"/>
                  </a:lnTo>
                  <a:lnTo>
                    <a:pt x="481" y="0"/>
                  </a:lnTo>
                  <a:lnTo>
                    <a:pt x="477" y="0"/>
                  </a:lnTo>
                  <a:lnTo>
                    <a:pt x="474" y="0"/>
                  </a:lnTo>
                  <a:lnTo>
                    <a:pt x="470" y="0"/>
                  </a:lnTo>
                  <a:lnTo>
                    <a:pt x="467" y="0"/>
                  </a:lnTo>
                  <a:lnTo>
                    <a:pt x="463" y="0"/>
                  </a:lnTo>
                  <a:lnTo>
                    <a:pt x="460" y="0"/>
                  </a:lnTo>
                  <a:lnTo>
                    <a:pt x="456" y="0"/>
                  </a:lnTo>
                  <a:lnTo>
                    <a:pt x="452" y="0"/>
                  </a:lnTo>
                  <a:lnTo>
                    <a:pt x="449" y="0"/>
                  </a:lnTo>
                  <a:lnTo>
                    <a:pt x="445" y="0"/>
                  </a:lnTo>
                  <a:lnTo>
                    <a:pt x="442" y="0"/>
                  </a:lnTo>
                  <a:lnTo>
                    <a:pt x="439" y="0"/>
                  </a:lnTo>
                  <a:lnTo>
                    <a:pt x="436" y="0"/>
                  </a:lnTo>
                  <a:lnTo>
                    <a:pt x="432" y="0"/>
                  </a:lnTo>
                  <a:lnTo>
                    <a:pt x="428" y="0"/>
                  </a:lnTo>
                  <a:lnTo>
                    <a:pt x="425" y="0"/>
                  </a:lnTo>
                  <a:lnTo>
                    <a:pt x="421" y="0"/>
                  </a:lnTo>
                  <a:lnTo>
                    <a:pt x="418" y="0"/>
                  </a:lnTo>
                  <a:lnTo>
                    <a:pt x="414" y="0"/>
                  </a:lnTo>
                  <a:lnTo>
                    <a:pt x="411" y="0"/>
                  </a:lnTo>
                  <a:lnTo>
                    <a:pt x="407" y="0"/>
                  </a:lnTo>
                  <a:lnTo>
                    <a:pt x="403" y="0"/>
                  </a:lnTo>
                  <a:lnTo>
                    <a:pt x="400" y="0"/>
                  </a:lnTo>
                  <a:lnTo>
                    <a:pt x="396" y="0"/>
                  </a:lnTo>
                  <a:lnTo>
                    <a:pt x="393" y="0"/>
                  </a:lnTo>
                  <a:lnTo>
                    <a:pt x="389" y="0"/>
                  </a:lnTo>
                  <a:lnTo>
                    <a:pt x="386" y="0"/>
                  </a:lnTo>
                  <a:lnTo>
                    <a:pt x="382" y="0"/>
                  </a:lnTo>
                  <a:lnTo>
                    <a:pt x="379" y="0"/>
                  </a:lnTo>
                  <a:lnTo>
                    <a:pt x="376" y="0"/>
                  </a:lnTo>
                  <a:lnTo>
                    <a:pt x="372" y="0"/>
                  </a:lnTo>
                  <a:lnTo>
                    <a:pt x="369" y="0"/>
                  </a:lnTo>
                  <a:lnTo>
                    <a:pt x="365" y="0"/>
                  </a:lnTo>
                  <a:lnTo>
                    <a:pt x="362" y="0"/>
                  </a:lnTo>
                  <a:lnTo>
                    <a:pt x="358" y="0"/>
                  </a:lnTo>
                  <a:lnTo>
                    <a:pt x="354" y="0"/>
                  </a:lnTo>
                  <a:lnTo>
                    <a:pt x="351" y="0"/>
                  </a:lnTo>
                  <a:lnTo>
                    <a:pt x="347" y="0"/>
                  </a:lnTo>
                  <a:lnTo>
                    <a:pt x="344" y="0"/>
                  </a:lnTo>
                  <a:lnTo>
                    <a:pt x="340" y="0"/>
                  </a:lnTo>
                  <a:lnTo>
                    <a:pt x="337" y="0"/>
                  </a:lnTo>
                  <a:lnTo>
                    <a:pt x="333" y="0"/>
                  </a:lnTo>
                  <a:lnTo>
                    <a:pt x="330" y="0"/>
                  </a:lnTo>
                  <a:lnTo>
                    <a:pt x="326" y="0"/>
                  </a:lnTo>
                  <a:lnTo>
                    <a:pt x="322" y="0"/>
                  </a:lnTo>
                  <a:lnTo>
                    <a:pt x="319" y="0"/>
                  </a:lnTo>
                  <a:lnTo>
                    <a:pt x="315" y="0"/>
                  </a:lnTo>
                  <a:lnTo>
                    <a:pt x="312" y="0"/>
                  </a:lnTo>
                  <a:lnTo>
                    <a:pt x="308" y="0"/>
                  </a:lnTo>
                  <a:lnTo>
                    <a:pt x="306" y="0"/>
                  </a:lnTo>
                  <a:lnTo>
                    <a:pt x="302" y="0"/>
                  </a:lnTo>
                  <a:lnTo>
                    <a:pt x="298" y="0"/>
                  </a:lnTo>
                  <a:lnTo>
                    <a:pt x="295" y="0"/>
                  </a:lnTo>
                  <a:lnTo>
                    <a:pt x="291" y="0"/>
                  </a:lnTo>
                  <a:lnTo>
                    <a:pt x="288" y="0"/>
                  </a:lnTo>
                  <a:lnTo>
                    <a:pt x="284" y="0"/>
                  </a:lnTo>
                  <a:lnTo>
                    <a:pt x="281" y="0"/>
                  </a:lnTo>
                  <a:lnTo>
                    <a:pt x="277" y="0"/>
                  </a:lnTo>
                  <a:lnTo>
                    <a:pt x="273" y="0"/>
                  </a:lnTo>
                  <a:lnTo>
                    <a:pt x="270" y="0"/>
                  </a:lnTo>
                  <a:lnTo>
                    <a:pt x="266" y="0"/>
                  </a:lnTo>
                  <a:lnTo>
                    <a:pt x="263" y="0"/>
                  </a:lnTo>
                  <a:lnTo>
                    <a:pt x="259" y="0"/>
                  </a:lnTo>
                  <a:lnTo>
                    <a:pt x="256" y="0"/>
                  </a:lnTo>
                  <a:lnTo>
                    <a:pt x="252" y="0"/>
                  </a:lnTo>
                  <a:lnTo>
                    <a:pt x="249" y="0"/>
                  </a:lnTo>
                  <a:lnTo>
                    <a:pt x="246" y="0"/>
                  </a:lnTo>
                  <a:lnTo>
                    <a:pt x="242" y="0"/>
                  </a:lnTo>
                  <a:lnTo>
                    <a:pt x="239" y="0"/>
                  </a:lnTo>
                  <a:lnTo>
                    <a:pt x="235" y="0"/>
                  </a:lnTo>
                  <a:lnTo>
                    <a:pt x="232" y="0"/>
                  </a:lnTo>
                  <a:lnTo>
                    <a:pt x="228" y="0"/>
                  </a:lnTo>
                  <a:lnTo>
                    <a:pt x="224" y="0"/>
                  </a:lnTo>
                  <a:lnTo>
                    <a:pt x="221" y="0"/>
                  </a:lnTo>
                  <a:lnTo>
                    <a:pt x="217" y="0"/>
                  </a:lnTo>
                  <a:lnTo>
                    <a:pt x="214" y="0"/>
                  </a:lnTo>
                  <a:lnTo>
                    <a:pt x="210" y="0"/>
                  </a:lnTo>
                  <a:lnTo>
                    <a:pt x="207" y="0"/>
                  </a:lnTo>
                  <a:lnTo>
                    <a:pt x="203" y="0"/>
                  </a:lnTo>
                  <a:lnTo>
                    <a:pt x="200" y="0"/>
                  </a:lnTo>
                  <a:lnTo>
                    <a:pt x="196" y="0"/>
                  </a:lnTo>
                  <a:lnTo>
                    <a:pt x="193" y="0"/>
                  </a:lnTo>
                  <a:lnTo>
                    <a:pt x="190" y="0"/>
                  </a:lnTo>
                  <a:lnTo>
                    <a:pt x="186" y="0"/>
                  </a:lnTo>
                  <a:lnTo>
                    <a:pt x="183" y="0"/>
                  </a:lnTo>
                  <a:lnTo>
                    <a:pt x="179" y="0"/>
                  </a:lnTo>
                  <a:lnTo>
                    <a:pt x="175" y="0"/>
                  </a:lnTo>
                  <a:lnTo>
                    <a:pt x="172" y="0"/>
                  </a:lnTo>
                  <a:lnTo>
                    <a:pt x="168" y="0"/>
                  </a:lnTo>
                  <a:lnTo>
                    <a:pt x="165" y="0"/>
                  </a:lnTo>
                  <a:lnTo>
                    <a:pt x="161" y="0"/>
                  </a:lnTo>
                  <a:lnTo>
                    <a:pt x="158" y="0"/>
                  </a:lnTo>
                  <a:lnTo>
                    <a:pt x="154" y="0"/>
                  </a:lnTo>
                  <a:lnTo>
                    <a:pt x="151" y="0"/>
                  </a:lnTo>
                  <a:lnTo>
                    <a:pt x="147" y="0"/>
                  </a:lnTo>
                  <a:lnTo>
                    <a:pt x="143" y="0"/>
                  </a:lnTo>
                  <a:lnTo>
                    <a:pt x="140" y="0"/>
                  </a:lnTo>
                  <a:lnTo>
                    <a:pt x="136" y="0"/>
                  </a:lnTo>
                  <a:lnTo>
                    <a:pt x="133" y="0"/>
                  </a:lnTo>
                  <a:lnTo>
                    <a:pt x="129" y="0"/>
                  </a:lnTo>
                  <a:lnTo>
                    <a:pt x="126" y="0"/>
                  </a:lnTo>
                  <a:lnTo>
                    <a:pt x="123" y="0"/>
                  </a:lnTo>
                  <a:lnTo>
                    <a:pt x="119" y="0"/>
                  </a:lnTo>
                  <a:lnTo>
                    <a:pt x="116" y="0"/>
                  </a:lnTo>
                  <a:lnTo>
                    <a:pt x="112" y="0"/>
                  </a:lnTo>
                  <a:lnTo>
                    <a:pt x="109" y="0"/>
                  </a:lnTo>
                  <a:lnTo>
                    <a:pt x="105" y="0"/>
                  </a:lnTo>
                  <a:lnTo>
                    <a:pt x="102" y="0"/>
                  </a:lnTo>
                  <a:lnTo>
                    <a:pt x="98" y="0"/>
                  </a:lnTo>
                  <a:lnTo>
                    <a:pt x="94" y="0"/>
                  </a:lnTo>
                  <a:lnTo>
                    <a:pt x="91" y="0"/>
                  </a:lnTo>
                  <a:lnTo>
                    <a:pt x="87" y="0"/>
                  </a:lnTo>
                  <a:lnTo>
                    <a:pt x="84" y="0"/>
                  </a:lnTo>
                  <a:lnTo>
                    <a:pt x="80" y="0"/>
                  </a:lnTo>
                  <a:lnTo>
                    <a:pt x="77" y="0"/>
                  </a:lnTo>
                  <a:lnTo>
                    <a:pt x="73" y="0"/>
                  </a:lnTo>
                  <a:lnTo>
                    <a:pt x="69" y="0"/>
                  </a:lnTo>
                  <a:lnTo>
                    <a:pt x="66" y="0"/>
                  </a:lnTo>
                  <a:lnTo>
                    <a:pt x="62" y="0"/>
                  </a:lnTo>
                  <a:lnTo>
                    <a:pt x="59" y="0"/>
                  </a:lnTo>
                  <a:lnTo>
                    <a:pt x="56" y="0"/>
                  </a:lnTo>
                  <a:lnTo>
                    <a:pt x="53" y="0"/>
                  </a:lnTo>
                  <a:lnTo>
                    <a:pt x="49" y="0"/>
                  </a:lnTo>
                  <a:lnTo>
                    <a:pt x="45" y="0"/>
                  </a:lnTo>
                  <a:lnTo>
                    <a:pt x="42" y="0"/>
                  </a:lnTo>
                  <a:lnTo>
                    <a:pt x="38" y="0"/>
                  </a:lnTo>
                  <a:lnTo>
                    <a:pt x="35" y="0"/>
                  </a:lnTo>
                  <a:lnTo>
                    <a:pt x="31" y="0"/>
                  </a:lnTo>
                  <a:lnTo>
                    <a:pt x="28" y="0"/>
                  </a:lnTo>
                  <a:lnTo>
                    <a:pt x="24" y="0"/>
                  </a:lnTo>
                  <a:lnTo>
                    <a:pt x="20" y="0"/>
                  </a:lnTo>
                  <a:lnTo>
                    <a:pt x="17" y="0"/>
                  </a:lnTo>
                  <a:lnTo>
                    <a:pt x="13" y="0"/>
                  </a:lnTo>
                  <a:lnTo>
                    <a:pt x="10" y="0"/>
                  </a:lnTo>
                  <a:lnTo>
                    <a:pt x="6" y="0"/>
                  </a:lnTo>
                  <a:lnTo>
                    <a:pt x="4" y="0"/>
                  </a:lnTo>
                  <a:lnTo>
                    <a:pt x="0" y="0"/>
                  </a:lnTo>
                </a:path>
              </a:pathLst>
            </a:custGeom>
            <a:solidFill>
              <a:srgbClr val="C03000"/>
            </a:solidFill>
            <a:ln w="12700" cap="rnd">
              <a:noFill/>
              <a:round/>
              <a:headEnd/>
              <a:tailEnd/>
            </a:ln>
          </p:spPr>
          <p:txBody>
            <a:bodyPr/>
            <a:lstStyle/>
            <a:p>
              <a:endParaRPr lang="en-US"/>
            </a:p>
          </p:txBody>
        </p:sp>
        <p:sp>
          <p:nvSpPr>
            <p:cNvPr id="28693" name="Freeform 19"/>
            <p:cNvSpPr>
              <a:spLocks/>
            </p:cNvSpPr>
            <p:nvPr/>
          </p:nvSpPr>
          <p:spPr bwMode="auto">
            <a:xfrm>
              <a:off x="1167" y="3096"/>
              <a:ext cx="1064" cy="231"/>
            </a:xfrm>
            <a:custGeom>
              <a:avLst/>
              <a:gdLst>
                <a:gd name="T0" fmla="*/ 1031 w 1064"/>
                <a:gd name="T1" fmla="*/ 230 h 231"/>
                <a:gd name="T2" fmla="*/ 994 w 1064"/>
                <a:gd name="T3" fmla="*/ 230 h 231"/>
                <a:gd name="T4" fmla="*/ 957 w 1064"/>
                <a:gd name="T5" fmla="*/ 230 h 231"/>
                <a:gd name="T6" fmla="*/ 919 w 1064"/>
                <a:gd name="T7" fmla="*/ 230 h 231"/>
                <a:gd name="T8" fmla="*/ 882 w 1064"/>
                <a:gd name="T9" fmla="*/ 230 h 231"/>
                <a:gd name="T10" fmla="*/ 845 w 1064"/>
                <a:gd name="T11" fmla="*/ 230 h 231"/>
                <a:gd name="T12" fmla="*/ 808 w 1064"/>
                <a:gd name="T13" fmla="*/ 230 h 231"/>
                <a:gd name="T14" fmla="*/ 771 w 1064"/>
                <a:gd name="T15" fmla="*/ 230 h 231"/>
                <a:gd name="T16" fmla="*/ 734 w 1064"/>
                <a:gd name="T17" fmla="*/ 230 h 231"/>
                <a:gd name="T18" fmla="*/ 697 w 1064"/>
                <a:gd name="T19" fmla="*/ 230 h 231"/>
                <a:gd name="T20" fmla="*/ 659 w 1064"/>
                <a:gd name="T21" fmla="*/ 230 h 231"/>
                <a:gd name="T22" fmla="*/ 622 w 1064"/>
                <a:gd name="T23" fmla="*/ 230 h 231"/>
                <a:gd name="T24" fmla="*/ 585 w 1064"/>
                <a:gd name="T25" fmla="*/ 230 h 231"/>
                <a:gd name="T26" fmla="*/ 547 w 1064"/>
                <a:gd name="T27" fmla="*/ 230 h 231"/>
                <a:gd name="T28" fmla="*/ 511 w 1064"/>
                <a:gd name="T29" fmla="*/ 0 h 231"/>
                <a:gd name="T30" fmla="*/ 473 w 1064"/>
                <a:gd name="T31" fmla="*/ 32 h 231"/>
                <a:gd name="T32" fmla="*/ 437 w 1064"/>
                <a:gd name="T33" fmla="*/ 59 h 231"/>
                <a:gd name="T34" fmla="*/ 399 w 1064"/>
                <a:gd name="T35" fmla="*/ 85 h 231"/>
                <a:gd name="T36" fmla="*/ 361 w 1064"/>
                <a:gd name="T37" fmla="*/ 105 h 231"/>
                <a:gd name="T38" fmla="*/ 325 w 1064"/>
                <a:gd name="T39" fmla="*/ 125 h 231"/>
                <a:gd name="T40" fmla="*/ 287 w 1064"/>
                <a:gd name="T41" fmla="*/ 142 h 231"/>
                <a:gd name="T42" fmla="*/ 251 w 1064"/>
                <a:gd name="T43" fmla="*/ 155 h 231"/>
                <a:gd name="T44" fmla="*/ 213 w 1064"/>
                <a:gd name="T45" fmla="*/ 168 h 231"/>
                <a:gd name="T46" fmla="*/ 175 w 1064"/>
                <a:gd name="T47" fmla="*/ 177 h 231"/>
                <a:gd name="T48" fmla="*/ 139 w 1064"/>
                <a:gd name="T49" fmla="*/ 187 h 231"/>
                <a:gd name="T50" fmla="*/ 101 w 1064"/>
                <a:gd name="T51" fmla="*/ 195 h 231"/>
                <a:gd name="T52" fmla="*/ 65 w 1064"/>
                <a:gd name="T53" fmla="*/ 201 h 231"/>
                <a:gd name="T54" fmla="*/ 27 w 1064"/>
                <a:gd name="T55" fmla="*/ 208 h 231"/>
                <a:gd name="T56" fmla="*/ 5 w 1064"/>
                <a:gd name="T57" fmla="*/ 230 h 231"/>
                <a:gd name="T58" fmla="*/ 43 w 1064"/>
                <a:gd name="T59" fmla="*/ 230 h 231"/>
                <a:gd name="T60" fmla="*/ 81 w 1064"/>
                <a:gd name="T61" fmla="*/ 230 h 231"/>
                <a:gd name="T62" fmla="*/ 117 w 1064"/>
                <a:gd name="T63" fmla="*/ 230 h 231"/>
                <a:gd name="T64" fmla="*/ 155 w 1064"/>
                <a:gd name="T65" fmla="*/ 230 h 231"/>
                <a:gd name="T66" fmla="*/ 191 w 1064"/>
                <a:gd name="T67" fmla="*/ 230 h 231"/>
                <a:gd name="T68" fmla="*/ 229 w 1064"/>
                <a:gd name="T69" fmla="*/ 230 h 231"/>
                <a:gd name="T70" fmla="*/ 265 w 1064"/>
                <a:gd name="T71" fmla="*/ 230 h 231"/>
                <a:gd name="T72" fmla="*/ 303 w 1064"/>
                <a:gd name="T73" fmla="*/ 230 h 231"/>
                <a:gd name="T74" fmla="*/ 341 w 1064"/>
                <a:gd name="T75" fmla="*/ 230 h 231"/>
                <a:gd name="T76" fmla="*/ 377 w 1064"/>
                <a:gd name="T77" fmla="*/ 230 h 231"/>
                <a:gd name="T78" fmla="*/ 415 w 1064"/>
                <a:gd name="T79" fmla="*/ 230 h 231"/>
                <a:gd name="T80" fmla="*/ 453 w 1064"/>
                <a:gd name="T81" fmla="*/ 230 h 231"/>
                <a:gd name="T82" fmla="*/ 489 w 1064"/>
                <a:gd name="T83" fmla="*/ 230 h 231"/>
                <a:gd name="T84" fmla="*/ 527 w 1064"/>
                <a:gd name="T85" fmla="*/ 230 h 231"/>
                <a:gd name="T86" fmla="*/ 563 w 1064"/>
                <a:gd name="T87" fmla="*/ 230 h 231"/>
                <a:gd name="T88" fmla="*/ 601 w 1064"/>
                <a:gd name="T89" fmla="*/ 230 h 231"/>
                <a:gd name="T90" fmla="*/ 637 w 1064"/>
                <a:gd name="T91" fmla="*/ 230 h 231"/>
                <a:gd name="T92" fmla="*/ 675 w 1064"/>
                <a:gd name="T93" fmla="*/ 230 h 231"/>
                <a:gd name="T94" fmla="*/ 713 w 1064"/>
                <a:gd name="T95" fmla="*/ 230 h 231"/>
                <a:gd name="T96" fmla="*/ 749 w 1064"/>
                <a:gd name="T97" fmla="*/ 230 h 231"/>
                <a:gd name="T98" fmla="*/ 787 w 1064"/>
                <a:gd name="T99" fmla="*/ 230 h 231"/>
                <a:gd name="T100" fmla="*/ 825 w 1064"/>
                <a:gd name="T101" fmla="*/ 230 h 231"/>
                <a:gd name="T102" fmla="*/ 861 w 1064"/>
                <a:gd name="T103" fmla="*/ 230 h 231"/>
                <a:gd name="T104" fmla="*/ 899 w 1064"/>
                <a:gd name="T105" fmla="*/ 230 h 231"/>
                <a:gd name="T106" fmla="*/ 935 w 1064"/>
                <a:gd name="T107" fmla="*/ 230 h 231"/>
                <a:gd name="T108" fmla="*/ 973 w 1064"/>
                <a:gd name="T109" fmla="*/ 230 h 231"/>
                <a:gd name="T110" fmla="*/ 1010 w 1064"/>
                <a:gd name="T111" fmla="*/ 230 h 231"/>
                <a:gd name="T112" fmla="*/ 1047 w 1064"/>
                <a:gd name="T113" fmla="*/ 230 h 2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64"/>
                <a:gd name="T172" fmla="*/ 0 h 231"/>
                <a:gd name="T173" fmla="*/ 1064 w 1064"/>
                <a:gd name="T174" fmla="*/ 231 h 23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64" h="231">
                  <a:moveTo>
                    <a:pt x="1063" y="230"/>
                  </a:moveTo>
                  <a:lnTo>
                    <a:pt x="1058" y="230"/>
                  </a:lnTo>
                  <a:lnTo>
                    <a:pt x="1052" y="230"/>
                  </a:lnTo>
                  <a:lnTo>
                    <a:pt x="1047" y="230"/>
                  </a:lnTo>
                  <a:lnTo>
                    <a:pt x="1041" y="230"/>
                  </a:lnTo>
                  <a:lnTo>
                    <a:pt x="1036" y="230"/>
                  </a:lnTo>
                  <a:lnTo>
                    <a:pt x="1031" y="230"/>
                  </a:lnTo>
                  <a:lnTo>
                    <a:pt x="1025" y="230"/>
                  </a:lnTo>
                  <a:lnTo>
                    <a:pt x="1020" y="230"/>
                  </a:lnTo>
                  <a:lnTo>
                    <a:pt x="1016" y="230"/>
                  </a:lnTo>
                  <a:lnTo>
                    <a:pt x="1010" y="230"/>
                  </a:lnTo>
                  <a:lnTo>
                    <a:pt x="1005" y="230"/>
                  </a:lnTo>
                  <a:lnTo>
                    <a:pt x="1000" y="230"/>
                  </a:lnTo>
                  <a:lnTo>
                    <a:pt x="994" y="230"/>
                  </a:lnTo>
                  <a:lnTo>
                    <a:pt x="989" y="230"/>
                  </a:lnTo>
                  <a:lnTo>
                    <a:pt x="984" y="230"/>
                  </a:lnTo>
                  <a:lnTo>
                    <a:pt x="978" y="230"/>
                  </a:lnTo>
                  <a:lnTo>
                    <a:pt x="973" y="230"/>
                  </a:lnTo>
                  <a:lnTo>
                    <a:pt x="967" y="230"/>
                  </a:lnTo>
                  <a:lnTo>
                    <a:pt x="962" y="230"/>
                  </a:lnTo>
                  <a:lnTo>
                    <a:pt x="957" y="230"/>
                  </a:lnTo>
                  <a:lnTo>
                    <a:pt x="951" y="230"/>
                  </a:lnTo>
                  <a:lnTo>
                    <a:pt x="946" y="230"/>
                  </a:lnTo>
                  <a:lnTo>
                    <a:pt x="940" y="230"/>
                  </a:lnTo>
                  <a:lnTo>
                    <a:pt x="935" y="230"/>
                  </a:lnTo>
                  <a:lnTo>
                    <a:pt x="930" y="230"/>
                  </a:lnTo>
                  <a:lnTo>
                    <a:pt x="924" y="230"/>
                  </a:lnTo>
                  <a:lnTo>
                    <a:pt x="919" y="230"/>
                  </a:lnTo>
                  <a:lnTo>
                    <a:pt x="915" y="230"/>
                  </a:lnTo>
                  <a:lnTo>
                    <a:pt x="909" y="230"/>
                  </a:lnTo>
                  <a:lnTo>
                    <a:pt x="904" y="230"/>
                  </a:lnTo>
                  <a:lnTo>
                    <a:pt x="899" y="230"/>
                  </a:lnTo>
                  <a:lnTo>
                    <a:pt x="893" y="230"/>
                  </a:lnTo>
                  <a:lnTo>
                    <a:pt x="888" y="230"/>
                  </a:lnTo>
                  <a:lnTo>
                    <a:pt x="882" y="230"/>
                  </a:lnTo>
                  <a:lnTo>
                    <a:pt x="877" y="230"/>
                  </a:lnTo>
                  <a:lnTo>
                    <a:pt x="872" y="230"/>
                  </a:lnTo>
                  <a:lnTo>
                    <a:pt x="866" y="230"/>
                  </a:lnTo>
                  <a:lnTo>
                    <a:pt x="861" y="230"/>
                  </a:lnTo>
                  <a:lnTo>
                    <a:pt x="856" y="230"/>
                  </a:lnTo>
                  <a:lnTo>
                    <a:pt x="850" y="230"/>
                  </a:lnTo>
                  <a:lnTo>
                    <a:pt x="845" y="230"/>
                  </a:lnTo>
                  <a:lnTo>
                    <a:pt x="839" y="230"/>
                  </a:lnTo>
                  <a:lnTo>
                    <a:pt x="834" y="230"/>
                  </a:lnTo>
                  <a:lnTo>
                    <a:pt x="830" y="230"/>
                  </a:lnTo>
                  <a:lnTo>
                    <a:pt x="825" y="230"/>
                  </a:lnTo>
                  <a:lnTo>
                    <a:pt x="819" y="230"/>
                  </a:lnTo>
                  <a:lnTo>
                    <a:pt x="814" y="230"/>
                  </a:lnTo>
                  <a:lnTo>
                    <a:pt x="808" y="230"/>
                  </a:lnTo>
                  <a:lnTo>
                    <a:pt x="803" y="230"/>
                  </a:lnTo>
                  <a:lnTo>
                    <a:pt x="798" y="230"/>
                  </a:lnTo>
                  <a:lnTo>
                    <a:pt x="792" y="230"/>
                  </a:lnTo>
                  <a:lnTo>
                    <a:pt x="787" y="230"/>
                  </a:lnTo>
                  <a:lnTo>
                    <a:pt x="781" y="230"/>
                  </a:lnTo>
                  <a:lnTo>
                    <a:pt x="776" y="230"/>
                  </a:lnTo>
                  <a:lnTo>
                    <a:pt x="771" y="230"/>
                  </a:lnTo>
                  <a:lnTo>
                    <a:pt x="765" y="230"/>
                  </a:lnTo>
                  <a:lnTo>
                    <a:pt x="760" y="230"/>
                  </a:lnTo>
                  <a:lnTo>
                    <a:pt x="754" y="230"/>
                  </a:lnTo>
                  <a:lnTo>
                    <a:pt x="749" y="230"/>
                  </a:lnTo>
                  <a:lnTo>
                    <a:pt x="744" y="230"/>
                  </a:lnTo>
                  <a:lnTo>
                    <a:pt x="740" y="230"/>
                  </a:lnTo>
                  <a:lnTo>
                    <a:pt x="734" y="230"/>
                  </a:lnTo>
                  <a:lnTo>
                    <a:pt x="729" y="230"/>
                  </a:lnTo>
                  <a:lnTo>
                    <a:pt x="723" y="230"/>
                  </a:lnTo>
                  <a:lnTo>
                    <a:pt x="718" y="230"/>
                  </a:lnTo>
                  <a:lnTo>
                    <a:pt x="713" y="230"/>
                  </a:lnTo>
                  <a:lnTo>
                    <a:pt x="707" y="230"/>
                  </a:lnTo>
                  <a:lnTo>
                    <a:pt x="702" y="230"/>
                  </a:lnTo>
                  <a:lnTo>
                    <a:pt x="697" y="230"/>
                  </a:lnTo>
                  <a:lnTo>
                    <a:pt x="691" y="230"/>
                  </a:lnTo>
                  <a:lnTo>
                    <a:pt x="686" y="230"/>
                  </a:lnTo>
                  <a:lnTo>
                    <a:pt x="680" y="230"/>
                  </a:lnTo>
                  <a:lnTo>
                    <a:pt x="675" y="230"/>
                  </a:lnTo>
                  <a:lnTo>
                    <a:pt x="670" y="230"/>
                  </a:lnTo>
                  <a:lnTo>
                    <a:pt x="664" y="230"/>
                  </a:lnTo>
                  <a:lnTo>
                    <a:pt x="659" y="230"/>
                  </a:lnTo>
                  <a:lnTo>
                    <a:pt x="653" y="230"/>
                  </a:lnTo>
                  <a:lnTo>
                    <a:pt x="648" y="230"/>
                  </a:lnTo>
                  <a:lnTo>
                    <a:pt x="643" y="230"/>
                  </a:lnTo>
                  <a:lnTo>
                    <a:pt x="637" y="230"/>
                  </a:lnTo>
                  <a:lnTo>
                    <a:pt x="632" y="230"/>
                  </a:lnTo>
                  <a:lnTo>
                    <a:pt x="628" y="230"/>
                  </a:lnTo>
                  <a:lnTo>
                    <a:pt x="622" y="230"/>
                  </a:lnTo>
                  <a:lnTo>
                    <a:pt x="617" y="230"/>
                  </a:lnTo>
                  <a:lnTo>
                    <a:pt x="612" y="230"/>
                  </a:lnTo>
                  <a:lnTo>
                    <a:pt x="606" y="230"/>
                  </a:lnTo>
                  <a:lnTo>
                    <a:pt x="601" y="230"/>
                  </a:lnTo>
                  <a:lnTo>
                    <a:pt x="595" y="230"/>
                  </a:lnTo>
                  <a:lnTo>
                    <a:pt x="590" y="230"/>
                  </a:lnTo>
                  <a:lnTo>
                    <a:pt x="585" y="230"/>
                  </a:lnTo>
                  <a:lnTo>
                    <a:pt x="579" y="230"/>
                  </a:lnTo>
                  <a:lnTo>
                    <a:pt x="574" y="230"/>
                  </a:lnTo>
                  <a:lnTo>
                    <a:pt x="569" y="230"/>
                  </a:lnTo>
                  <a:lnTo>
                    <a:pt x="563" y="230"/>
                  </a:lnTo>
                  <a:lnTo>
                    <a:pt x="558" y="230"/>
                  </a:lnTo>
                  <a:lnTo>
                    <a:pt x="552" y="230"/>
                  </a:lnTo>
                  <a:lnTo>
                    <a:pt x="547" y="230"/>
                  </a:lnTo>
                  <a:lnTo>
                    <a:pt x="543" y="230"/>
                  </a:lnTo>
                  <a:lnTo>
                    <a:pt x="538" y="230"/>
                  </a:lnTo>
                  <a:lnTo>
                    <a:pt x="532" y="230"/>
                  </a:lnTo>
                  <a:lnTo>
                    <a:pt x="527" y="230"/>
                  </a:lnTo>
                  <a:lnTo>
                    <a:pt x="521" y="230"/>
                  </a:lnTo>
                  <a:lnTo>
                    <a:pt x="516" y="230"/>
                  </a:lnTo>
                  <a:lnTo>
                    <a:pt x="511" y="0"/>
                  </a:lnTo>
                  <a:lnTo>
                    <a:pt x="505" y="5"/>
                  </a:lnTo>
                  <a:lnTo>
                    <a:pt x="500" y="10"/>
                  </a:lnTo>
                  <a:lnTo>
                    <a:pt x="494" y="14"/>
                  </a:lnTo>
                  <a:lnTo>
                    <a:pt x="489" y="19"/>
                  </a:lnTo>
                  <a:lnTo>
                    <a:pt x="484" y="22"/>
                  </a:lnTo>
                  <a:lnTo>
                    <a:pt x="478" y="27"/>
                  </a:lnTo>
                  <a:lnTo>
                    <a:pt x="473" y="32"/>
                  </a:lnTo>
                  <a:lnTo>
                    <a:pt x="468" y="35"/>
                  </a:lnTo>
                  <a:lnTo>
                    <a:pt x="462" y="40"/>
                  </a:lnTo>
                  <a:lnTo>
                    <a:pt x="458" y="43"/>
                  </a:lnTo>
                  <a:lnTo>
                    <a:pt x="453" y="48"/>
                  </a:lnTo>
                  <a:lnTo>
                    <a:pt x="447" y="51"/>
                  </a:lnTo>
                  <a:lnTo>
                    <a:pt x="442" y="54"/>
                  </a:lnTo>
                  <a:lnTo>
                    <a:pt x="437" y="59"/>
                  </a:lnTo>
                  <a:lnTo>
                    <a:pt x="431" y="62"/>
                  </a:lnTo>
                  <a:lnTo>
                    <a:pt x="426" y="67"/>
                  </a:lnTo>
                  <a:lnTo>
                    <a:pt x="420" y="70"/>
                  </a:lnTo>
                  <a:lnTo>
                    <a:pt x="415" y="73"/>
                  </a:lnTo>
                  <a:lnTo>
                    <a:pt x="410" y="77"/>
                  </a:lnTo>
                  <a:lnTo>
                    <a:pt x="404" y="80"/>
                  </a:lnTo>
                  <a:lnTo>
                    <a:pt x="399" y="85"/>
                  </a:lnTo>
                  <a:lnTo>
                    <a:pt x="393" y="86"/>
                  </a:lnTo>
                  <a:lnTo>
                    <a:pt x="388" y="89"/>
                  </a:lnTo>
                  <a:lnTo>
                    <a:pt x="383" y="94"/>
                  </a:lnTo>
                  <a:lnTo>
                    <a:pt x="377" y="96"/>
                  </a:lnTo>
                  <a:lnTo>
                    <a:pt x="372" y="99"/>
                  </a:lnTo>
                  <a:lnTo>
                    <a:pt x="366" y="102"/>
                  </a:lnTo>
                  <a:lnTo>
                    <a:pt x="361" y="105"/>
                  </a:lnTo>
                  <a:lnTo>
                    <a:pt x="357" y="109"/>
                  </a:lnTo>
                  <a:lnTo>
                    <a:pt x="352" y="112"/>
                  </a:lnTo>
                  <a:lnTo>
                    <a:pt x="346" y="113"/>
                  </a:lnTo>
                  <a:lnTo>
                    <a:pt x="341" y="117"/>
                  </a:lnTo>
                  <a:lnTo>
                    <a:pt x="335" y="120"/>
                  </a:lnTo>
                  <a:lnTo>
                    <a:pt x="330" y="121"/>
                  </a:lnTo>
                  <a:lnTo>
                    <a:pt x="325" y="125"/>
                  </a:lnTo>
                  <a:lnTo>
                    <a:pt x="319" y="128"/>
                  </a:lnTo>
                  <a:lnTo>
                    <a:pt x="314" y="129"/>
                  </a:lnTo>
                  <a:lnTo>
                    <a:pt x="309" y="133"/>
                  </a:lnTo>
                  <a:lnTo>
                    <a:pt x="303" y="134"/>
                  </a:lnTo>
                  <a:lnTo>
                    <a:pt x="298" y="137"/>
                  </a:lnTo>
                  <a:lnTo>
                    <a:pt x="292" y="139"/>
                  </a:lnTo>
                  <a:lnTo>
                    <a:pt x="287" y="142"/>
                  </a:lnTo>
                  <a:lnTo>
                    <a:pt x="282" y="144"/>
                  </a:lnTo>
                  <a:lnTo>
                    <a:pt x="276" y="145"/>
                  </a:lnTo>
                  <a:lnTo>
                    <a:pt x="271" y="149"/>
                  </a:lnTo>
                  <a:lnTo>
                    <a:pt x="265" y="149"/>
                  </a:lnTo>
                  <a:lnTo>
                    <a:pt x="260" y="152"/>
                  </a:lnTo>
                  <a:lnTo>
                    <a:pt x="256" y="153"/>
                  </a:lnTo>
                  <a:lnTo>
                    <a:pt x="251" y="155"/>
                  </a:lnTo>
                  <a:lnTo>
                    <a:pt x="245" y="157"/>
                  </a:lnTo>
                  <a:lnTo>
                    <a:pt x="240" y="160"/>
                  </a:lnTo>
                  <a:lnTo>
                    <a:pt x="234" y="161"/>
                  </a:lnTo>
                  <a:lnTo>
                    <a:pt x="229" y="163"/>
                  </a:lnTo>
                  <a:lnTo>
                    <a:pt x="224" y="165"/>
                  </a:lnTo>
                  <a:lnTo>
                    <a:pt x="218" y="166"/>
                  </a:lnTo>
                  <a:lnTo>
                    <a:pt x="213" y="168"/>
                  </a:lnTo>
                  <a:lnTo>
                    <a:pt x="207" y="169"/>
                  </a:lnTo>
                  <a:lnTo>
                    <a:pt x="202" y="171"/>
                  </a:lnTo>
                  <a:lnTo>
                    <a:pt x="197" y="173"/>
                  </a:lnTo>
                  <a:lnTo>
                    <a:pt x="191" y="174"/>
                  </a:lnTo>
                  <a:lnTo>
                    <a:pt x="186" y="176"/>
                  </a:lnTo>
                  <a:lnTo>
                    <a:pt x="181" y="177"/>
                  </a:lnTo>
                  <a:lnTo>
                    <a:pt x="175" y="177"/>
                  </a:lnTo>
                  <a:lnTo>
                    <a:pt x="171" y="179"/>
                  </a:lnTo>
                  <a:lnTo>
                    <a:pt x="166" y="180"/>
                  </a:lnTo>
                  <a:lnTo>
                    <a:pt x="160" y="182"/>
                  </a:lnTo>
                  <a:lnTo>
                    <a:pt x="155" y="184"/>
                  </a:lnTo>
                  <a:lnTo>
                    <a:pt x="150" y="185"/>
                  </a:lnTo>
                  <a:lnTo>
                    <a:pt x="144" y="187"/>
                  </a:lnTo>
                  <a:lnTo>
                    <a:pt x="139" y="187"/>
                  </a:lnTo>
                  <a:lnTo>
                    <a:pt x="133" y="188"/>
                  </a:lnTo>
                  <a:lnTo>
                    <a:pt x="128" y="190"/>
                  </a:lnTo>
                  <a:lnTo>
                    <a:pt x="123" y="190"/>
                  </a:lnTo>
                  <a:lnTo>
                    <a:pt x="117" y="192"/>
                  </a:lnTo>
                  <a:lnTo>
                    <a:pt x="112" y="193"/>
                  </a:lnTo>
                  <a:lnTo>
                    <a:pt x="106" y="193"/>
                  </a:lnTo>
                  <a:lnTo>
                    <a:pt x="101" y="195"/>
                  </a:lnTo>
                  <a:lnTo>
                    <a:pt x="96" y="196"/>
                  </a:lnTo>
                  <a:lnTo>
                    <a:pt x="90" y="196"/>
                  </a:lnTo>
                  <a:lnTo>
                    <a:pt x="85" y="198"/>
                  </a:lnTo>
                  <a:lnTo>
                    <a:pt x="81" y="198"/>
                  </a:lnTo>
                  <a:lnTo>
                    <a:pt x="75" y="200"/>
                  </a:lnTo>
                  <a:lnTo>
                    <a:pt x="70" y="201"/>
                  </a:lnTo>
                  <a:lnTo>
                    <a:pt x="65" y="201"/>
                  </a:lnTo>
                  <a:lnTo>
                    <a:pt x="59" y="203"/>
                  </a:lnTo>
                  <a:lnTo>
                    <a:pt x="54" y="203"/>
                  </a:lnTo>
                  <a:lnTo>
                    <a:pt x="49" y="204"/>
                  </a:lnTo>
                  <a:lnTo>
                    <a:pt x="43" y="204"/>
                  </a:lnTo>
                  <a:lnTo>
                    <a:pt x="38" y="206"/>
                  </a:lnTo>
                  <a:lnTo>
                    <a:pt x="32" y="206"/>
                  </a:lnTo>
                  <a:lnTo>
                    <a:pt x="27" y="208"/>
                  </a:lnTo>
                  <a:lnTo>
                    <a:pt x="22" y="208"/>
                  </a:lnTo>
                  <a:lnTo>
                    <a:pt x="16" y="208"/>
                  </a:lnTo>
                  <a:lnTo>
                    <a:pt x="11" y="209"/>
                  </a:lnTo>
                  <a:lnTo>
                    <a:pt x="5" y="209"/>
                  </a:lnTo>
                  <a:lnTo>
                    <a:pt x="0" y="211"/>
                  </a:lnTo>
                  <a:lnTo>
                    <a:pt x="0" y="230"/>
                  </a:lnTo>
                  <a:lnTo>
                    <a:pt x="5" y="230"/>
                  </a:lnTo>
                  <a:lnTo>
                    <a:pt x="11" y="230"/>
                  </a:lnTo>
                  <a:lnTo>
                    <a:pt x="16" y="230"/>
                  </a:lnTo>
                  <a:lnTo>
                    <a:pt x="22" y="230"/>
                  </a:lnTo>
                  <a:lnTo>
                    <a:pt x="27" y="230"/>
                  </a:lnTo>
                  <a:lnTo>
                    <a:pt x="32" y="230"/>
                  </a:lnTo>
                  <a:lnTo>
                    <a:pt x="38" y="230"/>
                  </a:lnTo>
                  <a:lnTo>
                    <a:pt x="43" y="230"/>
                  </a:lnTo>
                  <a:lnTo>
                    <a:pt x="49" y="230"/>
                  </a:lnTo>
                  <a:lnTo>
                    <a:pt x="54" y="230"/>
                  </a:lnTo>
                  <a:lnTo>
                    <a:pt x="59" y="230"/>
                  </a:lnTo>
                  <a:lnTo>
                    <a:pt x="65" y="230"/>
                  </a:lnTo>
                  <a:lnTo>
                    <a:pt x="70" y="230"/>
                  </a:lnTo>
                  <a:lnTo>
                    <a:pt x="75" y="230"/>
                  </a:lnTo>
                  <a:lnTo>
                    <a:pt x="81" y="230"/>
                  </a:lnTo>
                  <a:lnTo>
                    <a:pt x="85" y="230"/>
                  </a:lnTo>
                  <a:lnTo>
                    <a:pt x="90" y="230"/>
                  </a:lnTo>
                  <a:lnTo>
                    <a:pt x="96" y="230"/>
                  </a:lnTo>
                  <a:lnTo>
                    <a:pt x="101" y="230"/>
                  </a:lnTo>
                  <a:lnTo>
                    <a:pt x="106" y="230"/>
                  </a:lnTo>
                  <a:lnTo>
                    <a:pt x="112" y="230"/>
                  </a:lnTo>
                  <a:lnTo>
                    <a:pt x="117" y="230"/>
                  </a:lnTo>
                  <a:lnTo>
                    <a:pt x="123" y="230"/>
                  </a:lnTo>
                  <a:lnTo>
                    <a:pt x="128" y="230"/>
                  </a:lnTo>
                  <a:lnTo>
                    <a:pt x="133" y="230"/>
                  </a:lnTo>
                  <a:lnTo>
                    <a:pt x="139" y="230"/>
                  </a:lnTo>
                  <a:lnTo>
                    <a:pt x="144" y="230"/>
                  </a:lnTo>
                  <a:lnTo>
                    <a:pt x="150" y="230"/>
                  </a:lnTo>
                  <a:lnTo>
                    <a:pt x="155" y="230"/>
                  </a:lnTo>
                  <a:lnTo>
                    <a:pt x="160" y="230"/>
                  </a:lnTo>
                  <a:lnTo>
                    <a:pt x="166" y="230"/>
                  </a:lnTo>
                  <a:lnTo>
                    <a:pt x="171" y="230"/>
                  </a:lnTo>
                  <a:lnTo>
                    <a:pt x="175" y="230"/>
                  </a:lnTo>
                  <a:lnTo>
                    <a:pt x="181" y="230"/>
                  </a:lnTo>
                  <a:lnTo>
                    <a:pt x="186" y="230"/>
                  </a:lnTo>
                  <a:lnTo>
                    <a:pt x="191" y="230"/>
                  </a:lnTo>
                  <a:lnTo>
                    <a:pt x="197" y="230"/>
                  </a:lnTo>
                  <a:lnTo>
                    <a:pt x="202" y="230"/>
                  </a:lnTo>
                  <a:lnTo>
                    <a:pt x="207" y="230"/>
                  </a:lnTo>
                  <a:lnTo>
                    <a:pt x="213" y="230"/>
                  </a:lnTo>
                  <a:lnTo>
                    <a:pt x="218" y="230"/>
                  </a:lnTo>
                  <a:lnTo>
                    <a:pt x="224" y="230"/>
                  </a:lnTo>
                  <a:lnTo>
                    <a:pt x="229" y="230"/>
                  </a:lnTo>
                  <a:lnTo>
                    <a:pt x="234" y="230"/>
                  </a:lnTo>
                  <a:lnTo>
                    <a:pt x="240" y="230"/>
                  </a:lnTo>
                  <a:lnTo>
                    <a:pt x="245" y="230"/>
                  </a:lnTo>
                  <a:lnTo>
                    <a:pt x="251" y="230"/>
                  </a:lnTo>
                  <a:lnTo>
                    <a:pt x="256" y="230"/>
                  </a:lnTo>
                  <a:lnTo>
                    <a:pt x="260" y="230"/>
                  </a:lnTo>
                  <a:lnTo>
                    <a:pt x="265" y="230"/>
                  </a:lnTo>
                  <a:lnTo>
                    <a:pt x="271" y="230"/>
                  </a:lnTo>
                  <a:lnTo>
                    <a:pt x="276" y="230"/>
                  </a:lnTo>
                  <a:lnTo>
                    <a:pt x="282" y="230"/>
                  </a:lnTo>
                  <a:lnTo>
                    <a:pt x="287" y="230"/>
                  </a:lnTo>
                  <a:lnTo>
                    <a:pt x="292" y="230"/>
                  </a:lnTo>
                  <a:lnTo>
                    <a:pt x="298" y="230"/>
                  </a:lnTo>
                  <a:lnTo>
                    <a:pt x="303" y="230"/>
                  </a:lnTo>
                  <a:lnTo>
                    <a:pt x="309" y="230"/>
                  </a:lnTo>
                  <a:lnTo>
                    <a:pt x="314" y="230"/>
                  </a:lnTo>
                  <a:lnTo>
                    <a:pt x="319" y="230"/>
                  </a:lnTo>
                  <a:lnTo>
                    <a:pt x="325" y="230"/>
                  </a:lnTo>
                  <a:lnTo>
                    <a:pt x="330" y="230"/>
                  </a:lnTo>
                  <a:lnTo>
                    <a:pt x="335" y="230"/>
                  </a:lnTo>
                  <a:lnTo>
                    <a:pt x="341" y="230"/>
                  </a:lnTo>
                  <a:lnTo>
                    <a:pt x="346" y="230"/>
                  </a:lnTo>
                  <a:lnTo>
                    <a:pt x="352" y="230"/>
                  </a:lnTo>
                  <a:lnTo>
                    <a:pt x="357" y="230"/>
                  </a:lnTo>
                  <a:lnTo>
                    <a:pt x="361" y="230"/>
                  </a:lnTo>
                  <a:lnTo>
                    <a:pt x="366" y="230"/>
                  </a:lnTo>
                  <a:lnTo>
                    <a:pt x="372" y="230"/>
                  </a:lnTo>
                  <a:lnTo>
                    <a:pt x="377" y="230"/>
                  </a:lnTo>
                  <a:lnTo>
                    <a:pt x="383" y="230"/>
                  </a:lnTo>
                  <a:lnTo>
                    <a:pt x="388" y="230"/>
                  </a:lnTo>
                  <a:lnTo>
                    <a:pt x="393" y="230"/>
                  </a:lnTo>
                  <a:lnTo>
                    <a:pt x="399" y="230"/>
                  </a:lnTo>
                  <a:lnTo>
                    <a:pt x="404" y="230"/>
                  </a:lnTo>
                  <a:lnTo>
                    <a:pt x="410" y="230"/>
                  </a:lnTo>
                  <a:lnTo>
                    <a:pt x="415" y="230"/>
                  </a:lnTo>
                  <a:lnTo>
                    <a:pt x="420" y="230"/>
                  </a:lnTo>
                  <a:lnTo>
                    <a:pt x="426" y="230"/>
                  </a:lnTo>
                  <a:lnTo>
                    <a:pt x="431" y="230"/>
                  </a:lnTo>
                  <a:lnTo>
                    <a:pt x="437" y="230"/>
                  </a:lnTo>
                  <a:lnTo>
                    <a:pt x="442" y="230"/>
                  </a:lnTo>
                  <a:lnTo>
                    <a:pt x="447" y="230"/>
                  </a:lnTo>
                  <a:lnTo>
                    <a:pt x="453" y="230"/>
                  </a:lnTo>
                  <a:lnTo>
                    <a:pt x="458" y="230"/>
                  </a:lnTo>
                  <a:lnTo>
                    <a:pt x="462" y="230"/>
                  </a:lnTo>
                  <a:lnTo>
                    <a:pt x="468" y="230"/>
                  </a:lnTo>
                  <a:lnTo>
                    <a:pt x="473" y="230"/>
                  </a:lnTo>
                  <a:lnTo>
                    <a:pt x="478" y="230"/>
                  </a:lnTo>
                  <a:lnTo>
                    <a:pt x="484" y="230"/>
                  </a:lnTo>
                  <a:lnTo>
                    <a:pt x="489" y="230"/>
                  </a:lnTo>
                  <a:lnTo>
                    <a:pt x="494" y="230"/>
                  </a:lnTo>
                  <a:lnTo>
                    <a:pt x="500" y="230"/>
                  </a:lnTo>
                  <a:lnTo>
                    <a:pt x="505" y="230"/>
                  </a:lnTo>
                  <a:lnTo>
                    <a:pt x="511" y="230"/>
                  </a:lnTo>
                  <a:lnTo>
                    <a:pt x="516" y="230"/>
                  </a:lnTo>
                  <a:lnTo>
                    <a:pt x="521" y="230"/>
                  </a:lnTo>
                  <a:lnTo>
                    <a:pt x="527" y="230"/>
                  </a:lnTo>
                  <a:lnTo>
                    <a:pt x="532" y="230"/>
                  </a:lnTo>
                  <a:lnTo>
                    <a:pt x="538" y="230"/>
                  </a:lnTo>
                  <a:lnTo>
                    <a:pt x="543" y="230"/>
                  </a:lnTo>
                  <a:lnTo>
                    <a:pt x="547" y="230"/>
                  </a:lnTo>
                  <a:lnTo>
                    <a:pt x="552" y="230"/>
                  </a:lnTo>
                  <a:lnTo>
                    <a:pt x="558" y="230"/>
                  </a:lnTo>
                  <a:lnTo>
                    <a:pt x="563" y="230"/>
                  </a:lnTo>
                  <a:lnTo>
                    <a:pt x="569" y="230"/>
                  </a:lnTo>
                  <a:lnTo>
                    <a:pt x="574" y="230"/>
                  </a:lnTo>
                  <a:lnTo>
                    <a:pt x="579" y="230"/>
                  </a:lnTo>
                  <a:lnTo>
                    <a:pt x="585" y="230"/>
                  </a:lnTo>
                  <a:lnTo>
                    <a:pt x="590" y="230"/>
                  </a:lnTo>
                  <a:lnTo>
                    <a:pt x="595" y="230"/>
                  </a:lnTo>
                  <a:lnTo>
                    <a:pt x="601" y="230"/>
                  </a:lnTo>
                  <a:lnTo>
                    <a:pt x="606" y="230"/>
                  </a:lnTo>
                  <a:lnTo>
                    <a:pt x="612" y="230"/>
                  </a:lnTo>
                  <a:lnTo>
                    <a:pt x="617" y="230"/>
                  </a:lnTo>
                  <a:lnTo>
                    <a:pt x="622" y="230"/>
                  </a:lnTo>
                  <a:lnTo>
                    <a:pt x="628" y="230"/>
                  </a:lnTo>
                  <a:lnTo>
                    <a:pt x="632" y="230"/>
                  </a:lnTo>
                  <a:lnTo>
                    <a:pt x="637" y="230"/>
                  </a:lnTo>
                  <a:lnTo>
                    <a:pt x="643" y="230"/>
                  </a:lnTo>
                  <a:lnTo>
                    <a:pt x="648" y="230"/>
                  </a:lnTo>
                  <a:lnTo>
                    <a:pt x="653" y="230"/>
                  </a:lnTo>
                  <a:lnTo>
                    <a:pt x="659" y="230"/>
                  </a:lnTo>
                  <a:lnTo>
                    <a:pt x="664" y="230"/>
                  </a:lnTo>
                  <a:lnTo>
                    <a:pt x="670" y="230"/>
                  </a:lnTo>
                  <a:lnTo>
                    <a:pt x="675" y="230"/>
                  </a:lnTo>
                  <a:lnTo>
                    <a:pt x="680" y="230"/>
                  </a:lnTo>
                  <a:lnTo>
                    <a:pt x="686" y="230"/>
                  </a:lnTo>
                  <a:lnTo>
                    <a:pt x="691" y="230"/>
                  </a:lnTo>
                  <a:lnTo>
                    <a:pt x="697" y="230"/>
                  </a:lnTo>
                  <a:lnTo>
                    <a:pt x="702" y="230"/>
                  </a:lnTo>
                  <a:lnTo>
                    <a:pt x="707" y="230"/>
                  </a:lnTo>
                  <a:lnTo>
                    <a:pt x="713" y="230"/>
                  </a:lnTo>
                  <a:lnTo>
                    <a:pt x="718" y="230"/>
                  </a:lnTo>
                  <a:lnTo>
                    <a:pt x="723" y="230"/>
                  </a:lnTo>
                  <a:lnTo>
                    <a:pt x="729" y="230"/>
                  </a:lnTo>
                  <a:lnTo>
                    <a:pt x="734" y="230"/>
                  </a:lnTo>
                  <a:lnTo>
                    <a:pt x="740" y="230"/>
                  </a:lnTo>
                  <a:lnTo>
                    <a:pt x="744" y="230"/>
                  </a:lnTo>
                  <a:lnTo>
                    <a:pt x="749" y="230"/>
                  </a:lnTo>
                  <a:lnTo>
                    <a:pt x="754" y="230"/>
                  </a:lnTo>
                  <a:lnTo>
                    <a:pt x="760" y="230"/>
                  </a:lnTo>
                  <a:lnTo>
                    <a:pt x="765" y="230"/>
                  </a:lnTo>
                  <a:lnTo>
                    <a:pt x="771" y="230"/>
                  </a:lnTo>
                  <a:lnTo>
                    <a:pt x="776" y="230"/>
                  </a:lnTo>
                  <a:lnTo>
                    <a:pt x="781" y="230"/>
                  </a:lnTo>
                  <a:lnTo>
                    <a:pt x="787" y="230"/>
                  </a:lnTo>
                  <a:lnTo>
                    <a:pt x="792" y="230"/>
                  </a:lnTo>
                  <a:lnTo>
                    <a:pt x="798" y="230"/>
                  </a:lnTo>
                  <a:lnTo>
                    <a:pt x="803" y="230"/>
                  </a:lnTo>
                  <a:lnTo>
                    <a:pt x="808" y="230"/>
                  </a:lnTo>
                  <a:lnTo>
                    <a:pt x="814" y="230"/>
                  </a:lnTo>
                  <a:lnTo>
                    <a:pt x="819" y="230"/>
                  </a:lnTo>
                  <a:lnTo>
                    <a:pt x="825" y="230"/>
                  </a:lnTo>
                  <a:lnTo>
                    <a:pt x="830" y="230"/>
                  </a:lnTo>
                  <a:lnTo>
                    <a:pt x="834" y="230"/>
                  </a:lnTo>
                  <a:lnTo>
                    <a:pt x="839" y="230"/>
                  </a:lnTo>
                  <a:lnTo>
                    <a:pt x="845" y="230"/>
                  </a:lnTo>
                  <a:lnTo>
                    <a:pt x="850" y="230"/>
                  </a:lnTo>
                  <a:lnTo>
                    <a:pt x="856" y="230"/>
                  </a:lnTo>
                  <a:lnTo>
                    <a:pt x="861" y="230"/>
                  </a:lnTo>
                  <a:lnTo>
                    <a:pt x="866" y="230"/>
                  </a:lnTo>
                  <a:lnTo>
                    <a:pt x="872" y="230"/>
                  </a:lnTo>
                  <a:lnTo>
                    <a:pt x="877" y="230"/>
                  </a:lnTo>
                  <a:lnTo>
                    <a:pt x="882" y="230"/>
                  </a:lnTo>
                  <a:lnTo>
                    <a:pt x="888" y="230"/>
                  </a:lnTo>
                  <a:lnTo>
                    <a:pt x="893" y="230"/>
                  </a:lnTo>
                  <a:lnTo>
                    <a:pt x="899" y="230"/>
                  </a:lnTo>
                  <a:lnTo>
                    <a:pt x="904" y="230"/>
                  </a:lnTo>
                  <a:lnTo>
                    <a:pt x="909" y="230"/>
                  </a:lnTo>
                  <a:lnTo>
                    <a:pt x="915" y="230"/>
                  </a:lnTo>
                  <a:lnTo>
                    <a:pt x="919" y="230"/>
                  </a:lnTo>
                  <a:lnTo>
                    <a:pt x="924" y="230"/>
                  </a:lnTo>
                  <a:lnTo>
                    <a:pt x="930" y="230"/>
                  </a:lnTo>
                  <a:lnTo>
                    <a:pt x="935" y="230"/>
                  </a:lnTo>
                  <a:lnTo>
                    <a:pt x="940" y="230"/>
                  </a:lnTo>
                  <a:lnTo>
                    <a:pt x="946" y="230"/>
                  </a:lnTo>
                  <a:lnTo>
                    <a:pt x="951" y="230"/>
                  </a:lnTo>
                  <a:lnTo>
                    <a:pt x="957" y="230"/>
                  </a:lnTo>
                  <a:lnTo>
                    <a:pt x="962" y="230"/>
                  </a:lnTo>
                  <a:lnTo>
                    <a:pt x="967" y="230"/>
                  </a:lnTo>
                  <a:lnTo>
                    <a:pt x="973" y="230"/>
                  </a:lnTo>
                  <a:lnTo>
                    <a:pt x="978" y="230"/>
                  </a:lnTo>
                  <a:lnTo>
                    <a:pt x="984" y="230"/>
                  </a:lnTo>
                  <a:lnTo>
                    <a:pt x="989" y="230"/>
                  </a:lnTo>
                  <a:lnTo>
                    <a:pt x="994" y="230"/>
                  </a:lnTo>
                  <a:lnTo>
                    <a:pt x="1000" y="230"/>
                  </a:lnTo>
                  <a:lnTo>
                    <a:pt x="1005" y="230"/>
                  </a:lnTo>
                  <a:lnTo>
                    <a:pt x="1010" y="230"/>
                  </a:lnTo>
                  <a:lnTo>
                    <a:pt x="1016" y="230"/>
                  </a:lnTo>
                  <a:lnTo>
                    <a:pt x="1020" y="230"/>
                  </a:lnTo>
                  <a:lnTo>
                    <a:pt x="1025" y="230"/>
                  </a:lnTo>
                  <a:lnTo>
                    <a:pt x="1031" y="230"/>
                  </a:lnTo>
                  <a:lnTo>
                    <a:pt x="1036" y="230"/>
                  </a:lnTo>
                  <a:lnTo>
                    <a:pt x="1041" y="230"/>
                  </a:lnTo>
                  <a:lnTo>
                    <a:pt x="1047" y="230"/>
                  </a:lnTo>
                  <a:lnTo>
                    <a:pt x="1052" y="230"/>
                  </a:lnTo>
                  <a:lnTo>
                    <a:pt x="1058" y="230"/>
                  </a:lnTo>
                  <a:lnTo>
                    <a:pt x="1063" y="230"/>
                  </a:lnTo>
                </a:path>
              </a:pathLst>
            </a:custGeom>
            <a:solidFill>
              <a:srgbClr val="00FF00"/>
            </a:solidFill>
            <a:ln w="12700" cap="rnd">
              <a:noFill/>
              <a:round/>
              <a:headEnd/>
              <a:tailEnd/>
            </a:ln>
          </p:spPr>
          <p:txBody>
            <a:bodyPr/>
            <a:lstStyle/>
            <a:p>
              <a:endParaRPr lang="en-US"/>
            </a:p>
          </p:txBody>
        </p:sp>
        <p:sp>
          <p:nvSpPr>
            <p:cNvPr id="28694" name="Rectangle 20"/>
            <p:cNvSpPr>
              <a:spLocks noChangeArrowheads="1"/>
            </p:cNvSpPr>
            <p:nvPr/>
          </p:nvSpPr>
          <p:spPr bwMode="auto">
            <a:xfrm flipH="1">
              <a:off x="2143" y="3310"/>
              <a:ext cx="186"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8695" name="Freeform 21"/>
            <p:cNvSpPr>
              <a:spLocks/>
            </p:cNvSpPr>
            <p:nvPr/>
          </p:nvSpPr>
          <p:spPr bwMode="auto">
            <a:xfrm>
              <a:off x="1176" y="2519"/>
              <a:ext cx="1754" cy="809"/>
            </a:xfrm>
            <a:custGeom>
              <a:avLst/>
              <a:gdLst>
                <a:gd name="T0" fmla="*/ 53 w 1754"/>
                <a:gd name="T1" fmla="*/ 794 h 809"/>
                <a:gd name="T2" fmla="*/ 109 w 1754"/>
                <a:gd name="T3" fmla="*/ 786 h 809"/>
                <a:gd name="T4" fmla="*/ 165 w 1754"/>
                <a:gd name="T5" fmla="*/ 775 h 809"/>
                <a:gd name="T6" fmla="*/ 221 w 1754"/>
                <a:gd name="T7" fmla="*/ 760 h 809"/>
                <a:gd name="T8" fmla="*/ 277 w 1754"/>
                <a:gd name="T9" fmla="*/ 738 h 809"/>
                <a:gd name="T10" fmla="*/ 333 w 1754"/>
                <a:gd name="T11" fmla="*/ 709 h 809"/>
                <a:gd name="T12" fmla="*/ 389 w 1754"/>
                <a:gd name="T13" fmla="*/ 673 h 809"/>
                <a:gd name="T14" fmla="*/ 446 w 1754"/>
                <a:gd name="T15" fmla="*/ 627 h 809"/>
                <a:gd name="T16" fmla="*/ 502 w 1754"/>
                <a:gd name="T17" fmla="*/ 572 h 809"/>
                <a:gd name="T18" fmla="*/ 559 w 1754"/>
                <a:gd name="T19" fmla="*/ 509 h 809"/>
                <a:gd name="T20" fmla="*/ 615 w 1754"/>
                <a:gd name="T21" fmla="*/ 438 h 809"/>
                <a:gd name="T22" fmla="*/ 671 w 1754"/>
                <a:gd name="T23" fmla="*/ 362 h 809"/>
                <a:gd name="T24" fmla="*/ 727 w 1754"/>
                <a:gd name="T25" fmla="*/ 284 h 809"/>
                <a:gd name="T26" fmla="*/ 783 w 1754"/>
                <a:gd name="T27" fmla="*/ 207 h 809"/>
                <a:gd name="T28" fmla="*/ 840 w 1754"/>
                <a:gd name="T29" fmla="*/ 137 h 809"/>
                <a:gd name="T30" fmla="*/ 896 w 1754"/>
                <a:gd name="T31" fmla="*/ 78 h 809"/>
                <a:gd name="T32" fmla="*/ 952 w 1754"/>
                <a:gd name="T33" fmla="*/ 33 h 809"/>
                <a:gd name="T34" fmla="*/ 1008 w 1754"/>
                <a:gd name="T35" fmla="*/ 6 h 809"/>
                <a:gd name="T36" fmla="*/ 1065 w 1754"/>
                <a:gd name="T37" fmla="*/ 0 h 809"/>
                <a:gd name="T38" fmla="*/ 1121 w 1754"/>
                <a:gd name="T39" fmla="*/ 14 h 809"/>
                <a:gd name="T40" fmla="*/ 1177 w 1754"/>
                <a:gd name="T41" fmla="*/ 48 h 809"/>
                <a:gd name="T42" fmla="*/ 1233 w 1754"/>
                <a:gd name="T43" fmla="*/ 98 h 809"/>
                <a:gd name="T44" fmla="*/ 1290 w 1754"/>
                <a:gd name="T45" fmla="*/ 162 h 809"/>
                <a:gd name="T46" fmla="*/ 1346 w 1754"/>
                <a:gd name="T47" fmla="*/ 235 h 809"/>
                <a:gd name="T48" fmla="*/ 1402 w 1754"/>
                <a:gd name="T49" fmla="*/ 313 h 809"/>
                <a:gd name="T50" fmla="*/ 1458 w 1754"/>
                <a:gd name="T51" fmla="*/ 391 h 809"/>
                <a:gd name="T52" fmla="*/ 1514 w 1754"/>
                <a:gd name="T53" fmla="*/ 466 h 809"/>
                <a:gd name="T54" fmla="*/ 1570 w 1754"/>
                <a:gd name="T55" fmla="*/ 534 h 809"/>
                <a:gd name="T56" fmla="*/ 1626 w 1754"/>
                <a:gd name="T57" fmla="*/ 594 h 809"/>
                <a:gd name="T58" fmla="*/ 1683 w 1754"/>
                <a:gd name="T59" fmla="*/ 646 h 809"/>
                <a:gd name="T60" fmla="*/ 1740 w 1754"/>
                <a:gd name="T61" fmla="*/ 688 h 809"/>
                <a:gd name="T62" fmla="*/ 1715 w 1754"/>
                <a:gd name="T63" fmla="*/ 808 h 809"/>
                <a:gd name="T64" fmla="*/ 1659 w 1754"/>
                <a:gd name="T65" fmla="*/ 808 h 809"/>
                <a:gd name="T66" fmla="*/ 1602 w 1754"/>
                <a:gd name="T67" fmla="*/ 808 h 809"/>
                <a:gd name="T68" fmla="*/ 1546 w 1754"/>
                <a:gd name="T69" fmla="*/ 808 h 809"/>
                <a:gd name="T70" fmla="*/ 1490 w 1754"/>
                <a:gd name="T71" fmla="*/ 808 h 809"/>
                <a:gd name="T72" fmla="*/ 1434 w 1754"/>
                <a:gd name="T73" fmla="*/ 808 h 809"/>
                <a:gd name="T74" fmla="*/ 1377 w 1754"/>
                <a:gd name="T75" fmla="*/ 808 h 809"/>
                <a:gd name="T76" fmla="*/ 1321 w 1754"/>
                <a:gd name="T77" fmla="*/ 808 h 809"/>
                <a:gd name="T78" fmla="*/ 1265 w 1754"/>
                <a:gd name="T79" fmla="*/ 808 h 809"/>
                <a:gd name="T80" fmla="*/ 1208 w 1754"/>
                <a:gd name="T81" fmla="*/ 808 h 809"/>
                <a:gd name="T82" fmla="*/ 1152 w 1754"/>
                <a:gd name="T83" fmla="*/ 808 h 809"/>
                <a:gd name="T84" fmla="*/ 1096 w 1754"/>
                <a:gd name="T85" fmla="*/ 808 h 809"/>
                <a:gd name="T86" fmla="*/ 1040 w 1754"/>
                <a:gd name="T87" fmla="*/ 808 h 809"/>
                <a:gd name="T88" fmla="*/ 984 w 1754"/>
                <a:gd name="T89" fmla="*/ 808 h 809"/>
                <a:gd name="T90" fmla="*/ 928 w 1754"/>
                <a:gd name="T91" fmla="*/ 808 h 809"/>
                <a:gd name="T92" fmla="*/ 872 w 1754"/>
                <a:gd name="T93" fmla="*/ 808 h 809"/>
                <a:gd name="T94" fmla="*/ 815 w 1754"/>
                <a:gd name="T95" fmla="*/ 808 h 809"/>
                <a:gd name="T96" fmla="*/ 758 w 1754"/>
                <a:gd name="T97" fmla="*/ 808 h 809"/>
                <a:gd name="T98" fmla="*/ 702 w 1754"/>
                <a:gd name="T99" fmla="*/ 808 h 809"/>
                <a:gd name="T100" fmla="*/ 646 w 1754"/>
                <a:gd name="T101" fmla="*/ 808 h 809"/>
                <a:gd name="T102" fmla="*/ 590 w 1754"/>
                <a:gd name="T103" fmla="*/ 808 h 809"/>
                <a:gd name="T104" fmla="*/ 534 w 1754"/>
                <a:gd name="T105" fmla="*/ 808 h 809"/>
                <a:gd name="T106" fmla="*/ 478 w 1754"/>
                <a:gd name="T107" fmla="*/ 808 h 809"/>
                <a:gd name="T108" fmla="*/ 422 w 1754"/>
                <a:gd name="T109" fmla="*/ 808 h 809"/>
                <a:gd name="T110" fmla="*/ 365 w 1754"/>
                <a:gd name="T111" fmla="*/ 808 h 809"/>
                <a:gd name="T112" fmla="*/ 308 w 1754"/>
                <a:gd name="T113" fmla="*/ 808 h 809"/>
                <a:gd name="T114" fmla="*/ 252 w 1754"/>
                <a:gd name="T115" fmla="*/ 808 h 809"/>
                <a:gd name="T116" fmla="*/ 196 w 1754"/>
                <a:gd name="T117" fmla="*/ 808 h 809"/>
                <a:gd name="T118" fmla="*/ 140 w 1754"/>
                <a:gd name="T119" fmla="*/ 808 h 809"/>
                <a:gd name="T120" fmla="*/ 84 w 1754"/>
                <a:gd name="T121" fmla="*/ 808 h 809"/>
                <a:gd name="T122" fmla="*/ 28 w 1754"/>
                <a:gd name="T123" fmla="*/ 808 h 8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4"/>
                <a:gd name="T187" fmla="*/ 0 h 809"/>
                <a:gd name="T188" fmla="*/ 1754 w 1754"/>
                <a:gd name="T189" fmla="*/ 809 h 8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4" h="809">
                  <a:moveTo>
                    <a:pt x="0" y="800"/>
                  </a:moveTo>
                  <a:lnTo>
                    <a:pt x="4" y="799"/>
                  </a:lnTo>
                  <a:lnTo>
                    <a:pt x="6" y="799"/>
                  </a:lnTo>
                  <a:lnTo>
                    <a:pt x="10" y="798"/>
                  </a:lnTo>
                  <a:lnTo>
                    <a:pt x="13" y="798"/>
                  </a:lnTo>
                  <a:lnTo>
                    <a:pt x="17" y="798"/>
                  </a:lnTo>
                  <a:lnTo>
                    <a:pt x="20" y="797"/>
                  </a:lnTo>
                  <a:lnTo>
                    <a:pt x="24" y="797"/>
                  </a:lnTo>
                  <a:lnTo>
                    <a:pt x="28" y="797"/>
                  </a:lnTo>
                  <a:lnTo>
                    <a:pt x="31" y="797"/>
                  </a:lnTo>
                  <a:lnTo>
                    <a:pt x="35" y="796"/>
                  </a:lnTo>
                  <a:lnTo>
                    <a:pt x="38" y="796"/>
                  </a:lnTo>
                  <a:lnTo>
                    <a:pt x="42" y="795"/>
                  </a:lnTo>
                  <a:lnTo>
                    <a:pt x="45" y="795"/>
                  </a:lnTo>
                  <a:lnTo>
                    <a:pt x="49" y="795"/>
                  </a:lnTo>
                  <a:lnTo>
                    <a:pt x="53" y="794"/>
                  </a:lnTo>
                  <a:lnTo>
                    <a:pt x="56" y="794"/>
                  </a:lnTo>
                  <a:lnTo>
                    <a:pt x="59" y="793"/>
                  </a:lnTo>
                  <a:lnTo>
                    <a:pt x="62" y="793"/>
                  </a:lnTo>
                  <a:lnTo>
                    <a:pt x="66" y="793"/>
                  </a:lnTo>
                  <a:lnTo>
                    <a:pt x="70" y="792"/>
                  </a:lnTo>
                  <a:lnTo>
                    <a:pt x="73" y="792"/>
                  </a:lnTo>
                  <a:lnTo>
                    <a:pt x="77" y="791"/>
                  </a:lnTo>
                  <a:lnTo>
                    <a:pt x="80" y="790"/>
                  </a:lnTo>
                  <a:lnTo>
                    <a:pt x="84" y="790"/>
                  </a:lnTo>
                  <a:lnTo>
                    <a:pt x="87" y="790"/>
                  </a:lnTo>
                  <a:lnTo>
                    <a:pt x="91" y="789"/>
                  </a:lnTo>
                  <a:lnTo>
                    <a:pt x="94" y="789"/>
                  </a:lnTo>
                  <a:lnTo>
                    <a:pt x="98" y="788"/>
                  </a:lnTo>
                  <a:lnTo>
                    <a:pt x="102" y="788"/>
                  </a:lnTo>
                  <a:lnTo>
                    <a:pt x="105" y="787"/>
                  </a:lnTo>
                  <a:lnTo>
                    <a:pt x="109" y="786"/>
                  </a:lnTo>
                  <a:lnTo>
                    <a:pt x="112" y="786"/>
                  </a:lnTo>
                  <a:lnTo>
                    <a:pt x="116" y="785"/>
                  </a:lnTo>
                  <a:lnTo>
                    <a:pt x="119" y="785"/>
                  </a:lnTo>
                  <a:lnTo>
                    <a:pt x="123" y="784"/>
                  </a:lnTo>
                  <a:lnTo>
                    <a:pt x="127" y="783"/>
                  </a:lnTo>
                  <a:lnTo>
                    <a:pt x="129" y="783"/>
                  </a:lnTo>
                  <a:lnTo>
                    <a:pt x="133" y="782"/>
                  </a:lnTo>
                  <a:lnTo>
                    <a:pt x="136" y="781"/>
                  </a:lnTo>
                  <a:lnTo>
                    <a:pt x="140" y="781"/>
                  </a:lnTo>
                  <a:lnTo>
                    <a:pt x="143" y="780"/>
                  </a:lnTo>
                  <a:lnTo>
                    <a:pt x="147" y="779"/>
                  </a:lnTo>
                  <a:lnTo>
                    <a:pt x="151" y="779"/>
                  </a:lnTo>
                  <a:lnTo>
                    <a:pt x="154" y="778"/>
                  </a:lnTo>
                  <a:lnTo>
                    <a:pt x="158" y="777"/>
                  </a:lnTo>
                  <a:lnTo>
                    <a:pt x="161" y="776"/>
                  </a:lnTo>
                  <a:lnTo>
                    <a:pt x="165" y="775"/>
                  </a:lnTo>
                  <a:lnTo>
                    <a:pt x="168" y="774"/>
                  </a:lnTo>
                  <a:lnTo>
                    <a:pt x="172" y="774"/>
                  </a:lnTo>
                  <a:lnTo>
                    <a:pt x="176" y="772"/>
                  </a:lnTo>
                  <a:lnTo>
                    <a:pt x="179" y="772"/>
                  </a:lnTo>
                  <a:lnTo>
                    <a:pt x="183" y="771"/>
                  </a:lnTo>
                  <a:lnTo>
                    <a:pt x="186" y="770"/>
                  </a:lnTo>
                  <a:lnTo>
                    <a:pt x="190" y="769"/>
                  </a:lnTo>
                  <a:lnTo>
                    <a:pt x="193" y="768"/>
                  </a:lnTo>
                  <a:lnTo>
                    <a:pt x="196" y="767"/>
                  </a:lnTo>
                  <a:lnTo>
                    <a:pt x="200" y="766"/>
                  </a:lnTo>
                  <a:lnTo>
                    <a:pt x="203" y="765"/>
                  </a:lnTo>
                  <a:lnTo>
                    <a:pt x="207" y="764"/>
                  </a:lnTo>
                  <a:lnTo>
                    <a:pt x="210" y="763"/>
                  </a:lnTo>
                  <a:lnTo>
                    <a:pt x="214" y="762"/>
                  </a:lnTo>
                  <a:lnTo>
                    <a:pt x="217" y="760"/>
                  </a:lnTo>
                  <a:lnTo>
                    <a:pt x="221" y="760"/>
                  </a:lnTo>
                  <a:lnTo>
                    <a:pt x="225" y="758"/>
                  </a:lnTo>
                  <a:lnTo>
                    <a:pt x="228" y="757"/>
                  </a:lnTo>
                  <a:lnTo>
                    <a:pt x="232" y="756"/>
                  </a:lnTo>
                  <a:lnTo>
                    <a:pt x="235" y="755"/>
                  </a:lnTo>
                  <a:lnTo>
                    <a:pt x="239" y="753"/>
                  </a:lnTo>
                  <a:lnTo>
                    <a:pt x="242" y="752"/>
                  </a:lnTo>
                  <a:lnTo>
                    <a:pt x="246" y="751"/>
                  </a:lnTo>
                  <a:lnTo>
                    <a:pt x="250" y="749"/>
                  </a:lnTo>
                  <a:lnTo>
                    <a:pt x="252" y="748"/>
                  </a:lnTo>
                  <a:lnTo>
                    <a:pt x="256" y="746"/>
                  </a:lnTo>
                  <a:lnTo>
                    <a:pt x="259" y="745"/>
                  </a:lnTo>
                  <a:lnTo>
                    <a:pt x="263" y="744"/>
                  </a:lnTo>
                  <a:lnTo>
                    <a:pt x="266" y="742"/>
                  </a:lnTo>
                  <a:lnTo>
                    <a:pt x="270" y="741"/>
                  </a:lnTo>
                  <a:lnTo>
                    <a:pt x="274" y="739"/>
                  </a:lnTo>
                  <a:lnTo>
                    <a:pt x="277" y="738"/>
                  </a:lnTo>
                  <a:lnTo>
                    <a:pt x="281" y="737"/>
                  </a:lnTo>
                  <a:lnTo>
                    <a:pt x="284" y="734"/>
                  </a:lnTo>
                  <a:lnTo>
                    <a:pt x="288" y="733"/>
                  </a:lnTo>
                  <a:lnTo>
                    <a:pt x="291" y="731"/>
                  </a:lnTo>
                  <a:lnTo>
                    <a:pt x="295" y="730"/>
                  </a:lnTo>
                  <a:lnTo>
                    <a:pt x="299" y="728"/>
                  </a:lnTo>
                  <a:lnTo>
                    <a:pt x="302" y="726"/>
                  </a:lnTo>
                  <a:lnTo>
                    <a:pt x="306" y="725"/>
                  </a:lnTo>
                  <a:lnTo>
                    <a:pt x="308" y="723"/>
                  </a:lnTo>
                  <a:lnTo>
                    <a:pt x="312" y="721"/>
                  </a:lnTo>
                  <a:lnTo>
                    <a:pt x="315" y="719"/>
                  </a:lnTo>
                  <a:lnTo>
                    <a:pt x="319" y="717"/>
                  </a:lnTo>
                  <a:lnTo>
                    <a:pt x="323" y="716"/>
                  </a:lnTo>
                  <a:lnTo>
                    <a:pt x="326" y="713"/>
                  </a:lnTo>
                  <a:lnTo>
                    <a:pt x="330" y="711"/>
                  </a:lnTo>
                  <a:lnTo>
                    <a:pt x="333" y="709"/>
                  </a:lnTo>
                  <a:lnTo>
                    <a:pt x="337" y="707"/>
                  </a:lnTo>
                  <a:lnTo>
                    <a:pt x="340" y="705"/>
                  </a:lnTo>
                  <a:lnTo>
                    <a:pt x="344" y="703"/>
                  </a:lnTo>
                  <a:lnTo>
                    <a:pt x="348" y="701"/>
                  </a:lnTo>
                  <a:lnTo>
                    <a:pt x="351" y="699"/>
                  </a:lnTo>
                  <a:lnTo>
                    <a:pt x="355" y="697"/>
                  </a:lnTo>
                  <a:lnTo>
                    <a:pt x="358" y="695"/>
                  </a:lnTo>
                  <a:lnTo>
                    <a:pt x="362" y="692"/>
                  </a:lnTo>
                  <a:lnTo>
                    <a:pt x="365" y="690"/>
                  </a:lnTo>
                  <a:lnTo>
                    <a:pt x="369" y="688"/>
                  </a:lnTo>
                  <a:lnTo>
                    <a:pt x="373" y="685"/>
                  </a:lnTo>
                  <a:lnTo>
                    <a:pt x="376" y="683"/>
                  </a:lnTo>
                  <a:lnTo>
                    <a:pt x="380" y="681"/>
                  </a:lnTo>
                  <a:lnTo>
                    <a:pt x="382" y="678"/>
                  </a:lnTo>
                  <a:lnTo>
                    <a:pt x="386" y="675"/>
                  </a:lnTo>
                  <a:lnTo>
                    <a:pt x="389" y="673"/>
                  </a:lnTo>
                  <a:lnTo>
                    <a:pt x="393" y="670"/>
                  </a:lnTo>
                  <a:lnTo>
                    <a:pt x="397" y="667"/>
                  </a:lnTo>
                  <a:lnTo>
                    <a:pt x="400" y="664"/>
                  </a:lnTo>
                  <a:lnTo>
                    <a:pt x="404" y="662"/>
                  </a:lnTo>
                  <a:lnTo>
                    <a:pt x="407" y="660"/>
                  </a:lnTo>
                  <a:lnTo>
                    <a:pt x="411" y="657"/>
                  </a:lnTo>
                  <a:lnTo>
                    <a:pt x="414" y="654"/>
                  </a:lnTo>
                  <a:lnTo>
                    <a:pt x="418" y="651"/>
                  </a:lnTo>
                  <a:lnTo>
                    <a:pt x="422" y="648"/>
                  </a:lnTo>
                  <a:lnTo>
                    <a:pt x="425" y="646"/>
                  </a:lnTo>
                  <a:lnTo>
                    <a:pt x="429" y="643"/>
                  </a:lnTo>
                  <a:lnTo>
                    <a:pt x="432" y="639"/>
                  </a:lnTo>
                  <a:lnTo>
                    <a:pt x="436" y="636"/>
                  </a:lnTo>
                  <a:lnTo>
                    <a:pt x="439" y="634"/>
                  </a:lnTo>
                  <a:lnTo>
                    <a:pt x="442" y="630"/>
                  </a:lnTo>
                  <a:lnTo>
                    <a:pt x="446" y="627"/>
                  </a:lnTo>
                  <a:lnTo>
                    <a:pt x="449" y="624"/>
                  </a:lnTo>
                  <a:lnTo>
                    <a:pt x="453" y="621"/>
                  </a:lnTo>
                  <a:lnTo>
                    <a:pt x="456" y="618"/>
                  </a:lnTo>
                  <a:lnTo>
                    <a:pt x="460" y="614"/>
                  </a:lnTo>
                  <a:lnTo>
                    <a:pt x="463" y="611"/>
                  </a:lnTo>
                  <a:lnTo>
                    <a:pt x="467" y="608"/>
                  </a:lnTo>
                  <a:lnTo>
                    <a:pt x="471" y="604"/>
                  </a:lnTo>
                  <a:lnTo>
                    <a:pt x="474" y="601"/>
                  </a:lnTo>
                  <a:lnTo>
                    <a:pt x="478" y="598"/>
                  </a:lnTo>
                  <a:lnTo>
                    <a:pt x="481" y="594"/>
                  </a:lnTo>
                  <a:lnTo>
                    <a:pt x="485" y="590"/>
                  </a:lnTo>
                  <a:lnTo>
                    <a:pt x="488" y="587"/>
                  </a:lnTo>
                  <a:lnTo>
                    <a:pt x="492" y="583"/>
                  </a:lnTo>
                  <a:lnTo>
                    <a:pt x="496" y="580"/>
                  </a:lnTo>
                  <a:lnTo>
                    <a:pt x="498" y="576"/>
                  </a:lnTo>
                  <a:lnTo>
                    <a:pt x="502" y="572"/>
                  </a:lnTo>
                  <a:lnTo>
                    <a:pt x="505" y="569"/>
                  </a:lnTo>
                  <a:lnTo>
                    <a:pt x="509" y="565"/>
                  </a:lnTo>
                  <a:lnTo>
                    <a:pt x="512" y="561"/>
                  </a:lnTo>
                  <a:lnTo>
                    <a:pt x="516" y="557"/>
                  </a:lnTo>
                  <a:lnTo>
                    <a:pt x="520" y="554"/>
                  </a:lnTo>
                  <a:lnTo>
                    <a:pt x="523" y="550"/>
                  </a:lnTo>
                  <a:lnTo>
                    <a:pt x="527" y="545"/>
                  </a:lnTo>
                  <a:lnTo>
                    <a:pt x="530" y="542"/>
                  </a:lnTo>
                  <a:lnTo>
                    <a:pt x="534" y="538"/>
                  </a:lnTo>
                  <a:lnTo>
                    <a:pt x="537" y="534"/>
                  </a:lnTo>
                  <a:lnTo>
                    <a:pt x="541" y="529"/>
                  </a:lnTo>
                  <a:lnTo>
                    <a:pt x="545" y="526"/>
                  </a:lnTo>
                  <a:lnTo>
                    <a:pt x="548" y="522"/>
                  </a:lnTo>
                  <a:lnTo>
                    <a:pt x="552" y="517"/>
                  </a:lnTo>
                  <a:lnTo>
                    <a:pt x="555" y="513"/>
                  </a:lnTo>
                  <a:lnTo>
                    <a:pt x="559" y="509"/>
                  </a:lnTo>
                  <a:lnTo>
                    <a:pt x="562" y="505"/>
                  </a:lnTo>
                  <a:lnTo>
                    <a:pt x="565" y="501"/>
                  </a:lnTo>
                  <a:lnTo>
                    <a:pt x="569" y="496"/>
                  </a:lnTo>
                  <a:lnTo>
                    <a:pt x="572" y="492"/>
                  </a:lnTo>
                  <a:lnTo>
                    <a:pt x="576" y="487"/>
                  </a:lnTo>
                  <a:lnTo>
                    <a:pt x="579" y="483"/>
                  </a:lnTo>
                  <a:lnTo>
                    <a:pt x="583" y="479"/>
                  </a:lnTo>
                  <a:lnTo>
                    <a:pt x="586" y="475"/>
                  </a:lnTo>
                  <a:lnTo>
                    <a:pt x="590" y="470"/>
                  </a:lnTo>
                  <a:lnTo>
                    <a:pt x="594" y="466"/>
                  </a:lnTo>
                  <a:lnTo>
                    <a:pt x="597" y="461"/>
                  </a:lnTo>
                  <a:lnTo>
                    <a:pt x="601" y="457"/>
                  </a:lnTo>
                  <a:lnTo>
                    <a:pt x="604" y="452"/>
                  </a:lnTo>
                  <a:lnTo>
                    <a:pt x="608" y="447"/>
                  </a:lnTo>
                  <a:lnTo>
                    <a:pt x="611" y="443"/>
                  </a:lnTo>
                  <a:lnTo>
                    <a:pt x="615" y="438"/>
                  </a:lnTo>
                  <a:lnTo>
                    <a:pt x="618" y="433"/>
                  </a:lnTo>
                  <a:lnTo>
                    <a:pt x="622" y="429"/>
                  </a:lnTo>
                  <a:lnTo>
                    <a:pt x="626" y="424"/>
                  </a:lnTo>
                  <a:lnTo>
                    <a:pt x="629" y="419"/>
                  </a:lnTo>
                  <a:lnTo>
                    <a:pt x="632" y="415"/>
                  </a:lnTo>
                  <a:lnTo>
                    <a:pt x="635" y="410"/>
                  </a:lnTo>
                  <a:lnTo>
                    <a:pt x="639" y="405"/>
                  </a:lnTo>
                  <a:lnTo>
                    <a:pt x="643" y="400"/>
                  </a:lnTo>
                  <a:lnTo>
                    <a:pt x="646" y="396"/>
                  </a:lnTo>
                  <a:lnTo>
                    <a:pt x="650" y="391"/>
                  </a:lnTo>
                  <a:lnTo>
                    <a:pt x="653" y="386"/>
                  </a:lnTo>
                  <a:lnTo>
                    <a:pt x="657" y="381"/>
                  </a:lnTo>
                  <a:lnTo>
                    <a:pt x="660" y="377"/>
                  </a:lnTo>
                  <a:lnTo>
                    <a:pt x="664" y="372"/>
                  </a:lnTo>
                  <a:lnTo>
                    <a:pt x="668" y="367"/>
                  </a:lnTo>
                  <a:lnTo>
                    <a:pt x="671" y="362"/>
                  </a:lnTo>
                  <a:lnTo>
                    <a:pt x="675" y="357"/>
                  </a:lnTo>
                  <a:lnTo>
                    <a:pt x="678" y="352"/>
                  </a:lnTo>
                  <a:lnTo>
                    <a:pt x="682" y="347"/>
                  </a:lnTo>
                  <a:lnTo>
                    <a:pt x="685" y="342"/>
                  </a:lnTo>
                  <a:lnTo>
                    <a:pt x="688" y="337"/>
                  </a:lnTo>
                  <a:lnTo>
                    <a:pt x="692" y="333"/>
                  </a:lnTo>
                  <a:lnTo>
                    <a:pt x="695" y="328"/>
                  </a:lnTo>
                  <a:lnTo>
                    <a:pt x="699" y="323"/>
                  </a:lnTo>
                  <a:lnTo>
                    <a:pt x="702" y="318"/>
                  </a:lnTo>
                  <a:lnTo>
                    <a:pt x="706" y="313"/>
                  </a:lnTo>
                  <a:lnTo>
                    <a:pt x="709" y="308"/>
                  </a:lnTo>
                  <a:lnTo>
                    <a:pt x="713" y="303"/>
                  </a:lnTo>
                  <a:lnTo>
                    <a:pt x="717" y="298"/>
                  </a:lnTo>
                  <a:lnTo>
                    <a:pt x="720" y="293"/>
                  </a:lnTo>
                  <a:lnTo>
                    <a:pt x="724" y="288"/>
                  </a:lnTo>
                  <a:lnTo>
                    <a:pt x="727" y="284"/>
                  </a:lnTo>
                  <a:lnTo>
                    <a:pt x="731" y="279"/>
                  </a:lnTo>
                  <a:lnTo>
                    <a:pt x="734" y="274"/>
                  </a:lnTo>
                  <a:lnTo>
                    <a:pt x="738" y="269"/>
                  </a:lnTo>
                  <a:lnTo>
                    <a:pt x="741" y="264"/>
                  </a:lnTo>
                  <a:lnTo>
                    <a:pt x="745" y="259"/>
                  </a:lnTo>
                  <a:lnTo>
                    <a:pt x="748" y="254"/>
                  </a:lnTo>
                  <a:lnTo>
                    <a:pt x="751" y="249"/>
                  </a:lnTo>
                  <a:lnTo>
                    <a:pt x="755" y="245"/>
                  </a:lnTo>
                  <a:lnTo>
                    <a:pt x="758" y="240"/>
                  </a:lnTo>
                  <a:lnTo>
                    <a:pt x="762" y="235"/>
                  </a:lnTo>
                  <a:lnTo>
                    <a:pt x="766" y="230"/>
                  </a:lnTo>
                  <a:lnTo>
                    <a:pt x="769" y="225"/>
                  </a:lnTo>
                  <a:lnTo>
                    <a:pt x="773" y="221"/>
                  </a:lnTo>
                  <a:lnTo>
                    <a:pt x="776" y="216"/>
                  </a:lnTo>
                  <a:lnTo>
                    <a:pt x="780" y="211"/>
                  </a:lnTo>
                  <a:lnTo>
                    <a:pt x="783" y="207"/>
                  </a:lnTo>
                  <a:lnTo>
                    <a:pt x="787" y="202"/>
                  </a:lnTo>
                  <a:lnTo>
                    <a:pt x="790" y="198"/>
                  </a:lnTo>
                  <a:lnTo>
                    <a:pt x="794" y="193"/>
                  </a:lnTo>
                  <a:lnTo>
                    <a:pt x="798" y="188"/>
                  </a:lnTo>
                  <a:lnTo>
                    <a:pt x="801" y="184"/>
                  </a:lnTo>
                  <a:lnTo>
                    <a:pt x="805" y="180"/>
                  </a:lnTo>
                  <a:lnTo>
                    <a:pt x="808" y="175"/>
                  </a:lnTo>
                  <a:lnTo>
                    <a:pt x="812" y="171"/>
                  </a:lnTo>
                  <a:lnTo>
                    <a:pt x="815" y="167"/>
                  </a:lnTo>
                  <a:lnTo>
                    <a:pt x="818" y="162"/>
                  </a:lnTo>
                  <a:lnTo>
                    <a:pt x="822" y="158"/>
                  </a:lnTo>
                  <a:lnTo>
                    <a:pt x="825" y="153"/>
                  </a:lnTo>
                  <a:lnTo>
                    <a:pt x="829" y="149"/>
                  </a:lnTo>
                  <a:lnTo>
                    <a:pt x="832" y="145"/>
                  </a:lnTo>
                  <a:lnTo>
                    <a:pt x="836" y="141"/>
                  </a:lnTo>
                  <a:lnTo>
                    <a:pt x="840" y="137"/>
                  </a:lnTo>
                  <a:lnTo>
                    <a:pt x="843" y="133"/>
                  </a:lnTo>
                  <a:lnTo>
                    <a:pt x="847" y="129"/>
                  </a:lnTo>
                  <a:lnTo>
                    <a:pt x="850" y="125"/>
                  </a:lnTo>
                  <a:lnTo>
                    <a:pt x="854" y="121"/>
                  </a:lnTo>
                  <a:lnTo>
                    <a:pt x="857" y="117"/>
                  </a:lnTo>
                  <a:lnTo>
                    <a:pt x="861" y="113"/>
                  </a:lnTo>
                  <a:lnTo>
                    <a:pt x="864" y="109"/>
                  </a:lnTo>
                  <a:lnTo>
                    <a:pt x="868" y="106"/>
                  </a:lnTo>
                  <a:lnTo>
                    <a:pt x="872" y="102"/>
                  </a:lnTo>
                  <a:lnTo>
                    <a:pt x="875" y="98"/>
                  </a:lnTo>
                  <a:lnTo>
                    <a:pt x="878" y="95"/>
                  </a:lnTo>
                  <a:lnTo>
                    <a:pt x="881" y="91"/>
                  </a:lnTo>
                  <a:lnTo>
                    <a:pt x="885" y="88"/>
                  </a:lnTo>
                  <a:lnTo>
                    <a:pt x="889" y="84"/>
                  </a:lnTo>
                  <a:lnTo>
                    <a:pt x="892" y="81"/>
                  </a:lnTo>
                  <a:lnTo>
                    <a:pt x="896" y="78"/>
                  </a:lnTo>
                  <a:lnTo>
                    <a:pt x="899" y="74"/>
                  </a:lnTo>
                  <a:lnTo>
                    <a:pt x="903" y="71"/>
                  </a:lnTo>
                  <a:lnTo>
                    <a:pt x="906" y="68"/>
                  </a:lnTo>
                  <a:lnTo>
                    <a:pt x="910" y="64"/>
                  </a:lnTo>
                  <a:lnTo>
                    <a:pt x="913" y="62"/>
                  </a:lnTo>
                  <a:lnTo>
                    <a:pt x="917" y="59"/>
                  </a:lnTo>
                  <a:lnTo>
                    <a:pt x="921" y="56"/>
                  </a:lnTo>
                  <a:lnTo>
                    <a:pt x="924" y="53"/>
                  </a:lnTo>
                  <a:lnTo>
                    <a:pt x="928" y="50"/>
                  </a:lnTo>
                  <a:lnTo>
                    <a:pt x="931" y="48"/>
                  </a:lnTo>
                  <a:lnTo>
                    <a:pt x="934" y="45"/>
                  </a:lnTo>
                  <a:lnTo>
                    <a:pt x="938" y="43"/>
                  </a:lnTo>
                  <a:lnTo>
                    <a:pt x="941" y="40"/>
                  </a:lnTo>
                  <a:lnTo>
                    <a:pt x="945" y="38"/>
                  </a:lnTo>
                  <a:lnTo>
                    <a:pt x="948" y="35"/>
                  </a:lnTo>
                  <a:lnTo>
                    <a:pt x="952" y="33"/>
                  </a:lnTo>
                  <a:lnTo>
                    <a:pt x="955" y="31"/>
                  </a:lnTo>
                  <a:lnTo>
                    <a:pt x="959" y="29"/>
                  </a:lnTo>
                  <a:lnTo>
                    <a:pt x="963" y="27"/>
                  </a:lnTo>
                  <a:lnTo>
                    <a:pt x="966" y="25"/>
                  </a:lnTo>
                  <a:lnTo>
                    <a:pt x="970" y="22"/>
                  </a:lnTo>
                  <a:lnTo>
                    <a:pt x="973" y="21"/>
                  </a:lnTo>
                  <a:lnTo>
                    <a:pt x="977" y="19"/>
                  </a:lnTo>
                  <a:lnTo>
                    <a:pt x="980" y="17"/>
                  </a:lnTo>
                  <a:lnTo>
                    <a:pt x="984" y="15"/>
                  </a:lnTo>
                  <a:lnTo>
                    <a:pt x="987" y="14"/>
                  </a:lnTo>
                  <a:lnTo>
                    <a:pt x="991" y="13"/>
                  </a:lnTo>
                  <a:lnTo>
                    <a:pt x="995" y="11"/>
                  </a:lnTo>
                  <a:lnTo>
                    <a:pt x="998" y="10"/>
                  </a:lnTo>
                  <a:lnTo>
                    <a:pt x="1001" y="8"/>
                  </a:lnTo>
                  <a:lnTo>
                    <a:pt x="1004" y="8"/>
                  </a:lnTo>
                  <a:lnTo>
                    <a:pt x="1008" y="6"/>
                  </a:lnTo>
                  <a:lnTo>
                    <a:pt x="1012" y="6"/>
                  </a:lnTo>
                  <a:lnTo>
                    <a:pt x="1015" y="4"/>
                  </a:lnTo>
                  <a:lnTo>
                    <a:pt x="1019" y="4"/>
                  </a:lnTo>
                  <a:lnTo>
                    <a:pt x="1022" y="3"/>
                  </a:lnTo>
                  <a:lnTo>
                    <a:pt x="1026" y="2"/>
                  </a:lnTo>
                  <a:lnTo>
                    <a:pt x="1029" y="1"/>
                  </a:lnTo>
                  <a:lnTo>
                    <a:pt x="1033" y="1"/>
                  </a:lnTo>
                  <a:lnTo>
                    <a:pt x="1036" y="1"/>
                  </a:lnTo>
                  <a:lnTo>
                    <a:pt x="1040" y="1"/>
                  </a:lnTo>
                  <a:lnTo>
                    <a:pt x="1044" y="0"/>
                  </a:lnTo>
                  <a:lnTo>
                    <a:pt x="1047" y="0"/>
                  </a:lnTo>
                  <a:lnTo>
                    <a:pt x="1051" y="0"/>
                  </a:lnTo>
                  <a:lnTo>
                    <a:pt x="1054" y="0"/>
                  </a:lnTo>
                  <a:lnTo>
                    <a:pt x="1058" y="0"/>
                  </a:lnTo>
                  <a:lnTo>
                    <a:pt x="1061" y="0"/>
                  </a:lnTo>
                  <a:lnTo>
                    <a:pt x="1065" y="0"/>
                  </a:lnTo>
                  <a:lnTo>
                    <a:pt x="1068" y="1"/>
                  </a:lnTo>
                  <a:lnTo>
                    <a:pt x="1071" y="1"/>
                  </a:lnTo>
                  <a:lnTo>
                    <a:pt x="1075" y="1"/>
                  </a:lnTo>
                  <a:lnTo>
                    <a:pt x="1078" y="1"/>
                  </a:lnTo>
                  <a:lnTo>
                    <a:pt x="1082" y="2"/>
                  </a:lnTo>
                  <a:lnTo>
                    <a:pt x="1085" y="3"/>
                  </a:lnTo>
                  <a:lnTo>
                    <a:pt x="1089" y="4"/>
                  </a:lnTo>
                  <a:lnTo>
                    <a:pt x="1093" y="4"/>
                  </a:lnTo>
                  <a:lnTo>
                    <a:pt x="1096" y="6"/>
                  </a:lnTo>
                  <a:lnTo>
                    <a:pt x="1100" y="6"/>
                  </a:lnTo>
                  <a:lnTo>
                    <a:pt x="1103" y="8"/>
                  </a:lnTo>
                  <a:lnTo>
                    <a:pt x="1107" y="8"/>
                  </a:lnTo>
                  <a:lnTo>
                    <a:pt x="1110" y="10"/>
                  </a:lnTo>
                  <a:lnTo>
                    <a:pt x="1114" y="11"/>
                  </a:lnTo>
                  <a:lnTo>
                    <a:pt x="1118" y="13"/>
                  </a:lnTo>
                  <a:lnTo>
                    <a:pt x="1121" y="14"/>
                  </a:lnTo>
                  <a:lnTo>
                    <a:pt x="1124" y="15"/>
                  </a:lnTo>
                  <a:lnTo>
                    <a:pt x="1127" y="17"/>
                  </a:lnTo>
                  <a:lnTo>
                    <a:pt x="1131" y="19"/>
                  </a:lnTo>
                  <a:lnTo>
                    <a:pt x="1135" y="21"/>
                  </a:lnTo>
                  <a:lnTo>
                    <a:pt x="1138" y="22"/>
                  </a:lnTo>
                  <a:lnTo>
                    <a:pt x="1142" y="25"/>
                  </a:lnTo>
                  <a:lnTo>
                    <a:pt x="1145" y="27"/>
                  </a:lnTo>
                  <a:lnTo>
                    <a:pt x="1149" y="29"/>
                  </a:lnTo>
                  <a:lnTo>
                    <a:pt x="1152" y="31"/>
                  </a:lnTo>
                  <a:lnTo>
                    <a:pt x="1156" y="33"/>
                  </a:lnTo>
                  <a:lnTo>
                    <a:pt x="1159" y="35"/>
                  </a:lnTo>
                  <a:lnTo>
                    <a:pt x="1163" y="38"/>
                  </a:lnTo>
                  <a:lnTo>
                    <a:pt x="1167" y="40"/>
                  </a:lnTo>
                  <a:lnTo>
                    <a:pt x="1170" y="43"/>
                  </a:lnTo>
                  <a:lnTo>
                    <a:pt x="1174" y="45"/>
                  </a:lnTo>
                  <a:lnTo>
                    <a:pt x="1177" y="48"/>
                  </a:lnTo>
                  <a:lnTo>
                    <a:pt x="1181" y="50"/>
                  </a:lnTo>
                  <a:lnTo>
                    <a:pt x="1184" y="53"/>
                  </a:lnTo>
                  <a:lnTo>
                    <a:pt x="1187" y="56"/>
                  </a:lnTo>
                  <a:lnTo>
                    <a:pt x="1191" y="59"/>
                  </a:lnTo>
                  <a:lnTo>
                    <a:pt x="1194" y="62"/>
                  </a:lnTo>
                  <a:lnTo>
                    <a:pt x="1198" y="64"/>
                  </a:lnTo>
                  <a:lnTo>
                    <a:pt x="1201" y="68"/>
                  </a:lnTo>
                  <a:lnTo>
                    <a:pt x="1205" y="71"/>
                  </a:lnTo>
                  <a:lnTo>
                    <a:pt x="1208" y="74"/>
                  </a:lnTo>
                  <a:lnTo>
                    <a:pt x="1212" y="78"/>
                  </a:lnTo>
                  <a:lnTo>
                    <a:pt x="1216" y="81"/>
                  </a:lnTo>
                  <a:lnTo>
                    <a:pt x="1219" y="84"/>
                  </a:lnTo>
                  <a:lnTo>
                    <a:pt x="1223" y="88"/>
                  </a:lnTo>
                  <a:lnTo>
                    <a:pt x="1226" y="91"/>
                  </a:lnTo>
                  <a:lnTo>
                    <a:pt x="1230" y="95"/>
                  </a:lnTo>
                  <a:lnTo>
                    <a:pt x="1233" y="98"/>
                  </a:lnTo>
                  <a:lnTo>
                    <a:pt x="1237" y="102"/>
                  </a:lnTo>
                  <a:lnTo>
                    <a:pt x="1241" y="106"/>
                  </a:lnTo>
                  <a:lnTo>
                    <a:pt x="1244" y="109"/>
                  </a:lnTo>
                  <a:lnTo>
                    <a:pt x="1248" y="113"/>
                  </a:lnTo>
                  <a:lnTo>
                    <a:pt x="1251" y="117"/>
                  </a:lnTo>
                  <a:lnTo>
                    <a:pt x="1254" y="121"/>
                  </a:lnTo>
                  <a:lnTo>
                    <a:pt x="1257" y="125"/>
                  </a:lnTo>
                  <a:lnTo>
                    <a:pt x="1261" y="129"/>
                  </a:lnTo>
                  <a:lnTo>
                    <a:pt x="1265" y="133"/>
                  </a:lnTo>
                  <a:lnTo>
                    <a:pt x="1268" y="137"/>
                  </a:lnTo>
                  <a:lnTo>
                    <a:pt x="1272" y="141"/>
                  </a:lnTo>
                  <a:lnTo>
                    <a:pt x="1275" y="145"/>
                  </a:lnTo>
                  <a:lnTo>
                    <a:pt x="1279" y="149"/>
                  </a:lnTo>
                  <a:lnTo>
                    <a:pt x="1282" y="153"/>
                  </a:lnTo>
                  <a:lnTo>
                    <a:pt x="1286" y="158"/>
                  </a:lnTo>
                  <a:lnTo>
                    <a:pt x="1290" y="162"/>
                  </a:lnTo>
                  <a:lnTo>
                    <a:pt x="1293" y="167"/>
                  </a:lnTo>
                  <a:lnTo>
                    <a:pt x="1297" y="171"/>
                  </a:lnTo>
                  <a:lnTo>
                    <a:pt x="1300" y="175"/>
                  </a:lnTo>
                  <a:lnTo>
                    <a:pt x="1304" y="180"/>
                  </a:lnTo>
                  <a:lnTo>
                    <a:pt x="1307" y="184"/>
                  </a:lnTo>
                  <a:lnTo>
                    <a:pt x="1311" y="188"/>
                  </a:lnTo>
                  <a:lnTo>
                    <a:pt x="1314" y="193"/>
                  </a:lnTo>
                  <a:lnTo>
                    <a:pt x="1317" y="198"/>
                  </a:lnTo>
                  <a:lnTo>
                    <a:pt x="1321" y="202"/>
                  </a:lnTo>
                  <a:lnTo>
                    <a:pt x="1324" y="207"/>
                  </a:lnTo>
                  <a:lnTo>
                    <a:pt x="1328" y="211"/>
                  </a:lnTo>
                  <a:lnTo>
                    <a:pt x="1331" y="216"/>
                  </a:lnTo>
                  <a:lnTo>
                    <a:pt x="1335" y="221"/>
                  </a:lnTo>
                  <a:lnTo>
                    <a:pt x="1339" y="225"/>
                  </a:lnTo>
                  <a:lnTo>
                    <a:pt x="1342" y="230"/>
                  </a:lnTo>
                  <a:lnTo>
                    <a:pt x="1346" y="235"/>
                  </a:lnTo>
                  <a:lnTo>
                    <a:pt x="1349" y="240"/>
                  </a:lnTo>
                  <a:lnTo>
                    <a:pt x="1353" y="245"/>
                  </a:lnTo>
                  <a:lnTo>
                    <a:pt x="1356" y="249"/>
                  </a:lnTo>
                  <a:lnTo>
                    <a:pt x="1360" y="254"/>
                  </a:lnTo>
                  <a:lnTo>
                    <a:pt x="1364" y="259"/>
                  </a:lnTo>
                  <a:lnTo>
                    <a:pt x="1367" y="264"/>
                  </a:lnTo>
                  <a:lnTo>
                    <a:pt x="1370" y="269"/>
                  </a:lnTo>
                  <a:lnTo>
                    <a:pt x="1373" y="274"/>
                  </a:lnTo>
                  <a:lnTo>
                    <a:pt x="1377" y="279"/>
                  </a:lnTo>
                  <a:lnTo>
                    <a:pt x="1380" y="284"/>
                  </a:lnTo>
                  <a:lnTo>
                    <a:pt x="1384" y="288"/>
                  </a:lnTo>
                  <a:lnTo>
                    <a:pt x="1388" y="293"/>
                  </a:lnTo>
                  <a:lnTo>
                    <a:pt x="1391" y="298"/>
                  </a:lnTo>
                  <a:lnTo>
                    <a:pt x="1395" y="303"/>
                  </a:lnTo>
                  <a:lnTo>
                    <a:pt x="1398" y="308"/>
                  </a:lnTo>
                  <a:lnTo>
                    <a:pt x="1402" y="313"/>
                  </a:lnTo>
                  <a:lnTo>
                    <a:pt x="1405" y="318"/>
                  </a:lnTo>
                  <a:lnTo>
                    <a:pt x="1409" y="323"/>
                  </a:lnTo>
                  <a:lnTo>
                    <a:pt x="1413" y="328"/>
                  </a:lnTo>
                  <a:lnTo>
                    <a:pt x="1416" y="333"/>
                  </a:lnTo>
                  <a:lnTo>
                    <a:pt x="1420" y="337"/>
                  </a:lnTo>
                  <a:lnTo>
                    <a:pt x="1423" y="342"/>
                  </a:lnTo>
                  <a:lnTo>
                    <a:pt x="1427" y="347"/>
                  </a:lnTo>
                  <a:lnTo>
                    <a:pt x="1430" y="352"/>
                  </a:lnTo>
                  <a:lnTo>
                    <a:pt x="1434" y="357"/>
                  </a:lnTo>
                  <a:lnTo>
                    <a:pt x="1437" y="362"/>
                  </a:lnTo>
                  <a:lnTo>
                    <a:pt x="1440" y="367"/>
                  </a:lnTo>
                  <a:lnTo>
                    <a:pt x="1444" y="372"/>
                  </a:lnTo>
                  <a:lnTo>
                    <a:pt x="1447" y="377"/>
                  </a:lnTo>
                  <a:lnTo>
                    <a:pt x="1451" y="381"/>
                  </a:lnTo>
                  <a:lnTo>
                    <a:pt x="1454" y="386"/>
                  </a:lnTo>
                  <a:lnTo>
                    <a:pt x="1458" y="391"/>
                  </a:lnTo>
                  <a:lnTo>
                    <a:pt x="1462" y="396"/>
                  </a:lnTo>
                  <a:lnTo>
                    <a:pt x="1465" y="400"/>
                  </a:lnTo>
                  <a:lnTo>
                    <a:pt x="1469" y="405"/>
                  </a:lnTo>
                  <a:lnTo>
                    <a:pt x="1472" y="410"/>
                  </a:lnTo>
                  <a:lnTo>
                    <a:pt x="1476" y="415"/>
                  </a:lnTo>
                  <a:lnTo>
                    <a:pt x="1479" y="419"/>
                  </a:lnTo>
                  <a:lnTo>
                    <a:pt x="1483" y="424"/>
                  </a:lnTo>
                  <a:lnTo>
                    <a:pt x="1487" y="429"/>
                  </a:lnTo>
                  <a:lnTo>
                    <a:pt x="1490" y="433"/>
                  </a:lnTo>
                  <a:lnTo>
                    <a:pt x="1494" y="438"/>
                  </a:lnTo>
                  <a:lnTo>
                    <a:pt x="1497" y="443"/>
                  </a:lnTo>
                  <a:lnTo>
                    <a:pt x="1501" y="447"/>
                  </a:lnTo>
                  <a:lnTo>
                    <a:pt x="1503" y="452"/>
                  </a:lnTo>
                  <a:lnTo>
                    <a:pt x="1507" y="457"/>
                  </a:lnTo>
                  <a:lnTo>
                    <a:pt x="1511" y="461"/>
                  </a:lnTo>
                  <a:lnTo>
                    <a:pt x="1514" y="466"/>
                  </a:lnTo>
                  <a:lnTo>
                    <a:pt x="1518" y="470"/>
                  </a:lnTo>
                  <a:lnTo>
                    <a:pt x="1521" y="475"/>
                  </a:lnTo>
                  <a:lnTo>
                    <a:pt x="1525" y="479"/>
                  </a:lnTo>
                  <a:lnTo>
                    <a:pt x="1528" y="483"/>
                  </a:lnTo>
                  <a:lnTo>
                    <a:pt x="1532" y="487"/>
                  </a:lnTo>
                  <a:lnTo>
                    <a:pt x="1536" y="492"/>
                  </a:lnTo>
                  <a:lnTo>
                    <a:pt x="1539" y="496"/>
                  </a:lnTo>
                  <a:lnTo>
                    <a:pt x="1543" y="501"/>
                  </a:lnTo>
                  <a:lnTo>
                    <a:pt x="1546" y="505"/>
                  </a:lnTo>
                  <a:lnTo>
                    <a:pt x="1550" y="509"/>
                  </a:lnTo>
                  <a:lnTo>
                    <a:pt x="1553" y="513"/>
                  </a:lnTo>
                  <a:lnTo>
                    <a:pt x="1557" y="517"/>
                  </a:lnTo>
                  <a:lnTo>
                    <a:pt x="1560" y="522"/>
                  </a:lnTo>
                  <a:lnTo>
                    <a:pt x="1563" y="526"/>
                  </a:lnTo>
                  <a:lnTo>
                    <a:pt x="1567" y="529"/>
                  </a:lnTo>
                  <a:lnTo>
                    <a:pt x="1570" y="534"/>
                  </a:lnTo>
                  <a:lnTo>
                    <a:pt x="1574" y="538"/>
                  </a:lnTo>
                  <a:lnTo>
                    <a:pt x="1577" y="542"/>
                  </a:lnTo>
                  <a:lnTo>
                    <a:pt x="1581" y="545"/>
                  </a:lnTo>
                  <a:lnTo>
                    <a:pt x="1585" y="550"/>
                  </a:lnTo>
                  <a:lnTo>
                    <a:pt x="1588" y="554"/>
                  </a:lnTo>
                  <a:lnTo>
                    <a:pt x="1592" y="557"/>
                  </a:lnTo>
                  <a:lnTo>
                    <a:pt x="1595" y="561"/>
                  </a:lnTo>
                  <a:lnTo>
                    <a:pt x="1599" y="565"/>
                  </a:lnTo>
                  <a:lnTo>
                    <a:pt x="1602" y="569"/>
                  </a:lnTo>
                  <a:lnTo>
                    <a:pt x="1606" y="572"/>
                  </a:lnTo>
                  <a:lnTo>
                    <a:pt x="1610" y="576"/>
                  </a:lnTo>
                  <a:lnTo>
                    <a:pt x="1613" y="580"/>
                  </a:lnTo>
                  <a:lnTo>
                    <a:pt x="1617" y="583"/>
                  </a:lnTo>
                  <a:lnTo>
                    <a:pt x="1619" y="587"/>
                  </a:lnTo>
                  <a:lnTo>
                    <a:pt x="1623" y="590"/>
                  </a:lnTo>
                  <a:lnTo>
                    <a:pt x="1626" y="594"/>
                  </a:lnTo>
                  <a:lnTo>
                    <a:pt x="1630" y="598"/>
                  </a:lnTo>
                  <a:lnTo>
                    <a:pt x="1634" y="601"/>
                  </a:lnTo>
                  <a:lnTo>
                    <a:pt x="1637" y="604"/>
                  </a:lnTo>
                  <a:lnTo>
                    <a:pt x="1641" y="608"/>
                  </a:lnTo>
                  <a:lnTo>
                    <a:pt x="1644" y="611"/>
                  </a:lnTo>
                  <a:lnTo>
                    <a:pt x="1648" y="614"/>
                  </a:lnTo>
                  <a:lnTo>
                    <a:pt x="1651" y="618"/>
                  </a:lnTo>
                  <a:lnTo>
                    <a:pt x="1655" y="621"/>
                  </a:lnTo>
                  <a:lnTo>
                    <a:pt x="1659" y="624"/>
                  </a:lnTo>
                  <a:lnTo>
                    <a:pt x="1662" y="627"/>
                  </a:lnTo>
                  <a:lnTo>
                    <a:pt x="1666" y="630"/>
                  </a:lnTo>
                  <a:lnTo>
                    <a:pt x="1669" y="634"/>
                  </a:lnTo>
                  <a:lnTo>
                    <a:pt x="1673" y="636"/>
                  </a:lnTo>
                  <a:lnTo>
                    <a:pt x="1676" y="639"/>
                  </a:lnTo>
                  <a:lnTo>
                    <a:pt x="1680" y="643"/>
                  </a:lnTo>
                  <a:lnTo>
                    <a:pt x="1683" y="646"/>
                  </a:lnTo>
                  <a:lnTo>
                    <a:pt x="1687" y="648"/>
                  </a:lnTo>
                  <a:lnTo>
                    <a:pt x="1691" y="651"/>
                  </a:lnTo>
                  <a:lnTo>
                    <a:pt x="1693" y="654"/>
                  </a:lnTo>
                  <a:lnTo>
                    <a:pt x="1697" y="657"/>
                  </a:lnTo>
                  <a:lnTo>
                    <a:pt x="1700" y="660"/>
                  </a:lnTo>
                  <a:lnTo>
                    <a:pt x="1704" y="662"/>
                  </a:lnTo>
                  <a:lnTo>
                    <a:pt x="1708" y="664"/>
                  </a:lnTo>
                  <a:lnTo>
                    <a:pt x="1711" y="667"/>
                  </a:lnTo>
                  <a:lnTo>
                    <a:pt x="1715" y="670"/>
                  </a:lnTo>
                  <a:lnTo>
                    <a:pt x="1718" y="673"/>
                  </a:lnTo>
                  <a:lnTo>
                    <a:pt x="1722" y="675"/>
                  </a:lnTo>
                  <a:lnTo>
                    <a:pt x="1725" y="678"/>
                  </a:lnTo>
                  <a:lnTo>
                    <a:pt x="1729" y="681"/>
                  </a:lnTo>
                  <a:lnTo>
                    <a:pt x="1733" y="683"/>
                  </a:lnTo>
                  <a:lnTo>
                    <a:pt x="1736" y="685"/>
                  </a:lnTo>
                  <a:lnTo>
                    <a:pt x="1740" y="688"/>
                  </a:lnTo>
                  <a:lnTo>
                    <a:pt x="1743" y="690"/>
                  </a:lnTo>
                  <a:lnTo>
                    <a:pt x="1747" y="692"/>
                  </a:lnTo>
                  <a:lnTo>
                    <a:pt x="1749" y="695"/>
                  </a:lnTo>
                  <a:lnTo>
                    <a:pt x="1753" y="697"/>
                  </a:lnTo>
                  <a:lnTo>
                    <a:pt x="1753" y="808"/>
                  </a:lnTo>
                  <a:lnTo>
                    <a:pt x="1749" y="808"/>
                  </a:lnTo>
                  <a:lnTo>
                    <a:pt x="1747" y="808"/>
                  </a:lnTo>
                  <a:lnTo>
                    <a:pt x="1743" y="808"/>
                  </a:lnTo>
                  <a:lnTo>
                    <a:pt x="1740" y="808"/>
                  </a:lnTo>
                  <a:lnTo>
                    <a:pt x="1736" y="808"/>
                  </a:lnTo>
                  <a:lnTo>
                    <a:pt x="1733" y="808"/>
                  </a:lnTo>
                  <a:lnTo>
                    <a:pt x="1729" y="808"/>
                  </a:lnTo>
                  <a:lnTo>
                    <a:pt x="1725" y="808"/>
                  </a:lnTo>
                  <a:lnTo>
                    <a:pt x="1722" y="808"/>
                  </a:lnTo>
                  <a:lnTo>
                    <a:pt x="1718" y="808"/>
                  </a:lnTo>
                  <a:lnTo>
                    <a:pt x="1715" y="808"/>
                  </a:lnTo>
                  <a:lnTo>
                    <a:pt x="1711" y="808"/>
                  </a:lnTo>
                  <a:lnTo>
                    <a:pt x="1708" y="808"/>
                  </a:lnTo>
                  <a:lnTo>
                    <a:pt x="1704" y="808"/>
                  </a:lnTo>
                  <a:lnTo>
                    <a:pt x="1700" y="808"/>
                  </a:lnTo>
                  <a:lnTo>
                    <a:pt x="1697" y="808"/>
                  </a:lnTo>
                  <a:lnTo>
                    <a:pt x="1693" y="808"/>
                  </a:lnTo>
                  <a:lnTo>
                    <a:pt x="1691" y="808"/>
                  </a:lnTo>
                  <a:lnTo>
                    <a:pt x="1687" y="808"/>
                  </a:lnTo>
                  <a:lnTo>
                    <a:pt x="1683" y="808"/>
                  </a:lnTo>
                  <a:lnTo>
                    <a:pt x="1680" y="808"/>
                  </a:lnTo>
                  <a:lnTo>
                    <a:pt x="1676" y="808"/>
                  </a:lnTo>
                  <a:lnTo>
                    <a:pt x="1673" y="808"/>
                  </a:lnTo>
                  <a:lnTo>
                    <a:pt x="1669" y="808"/>
                  </a:lnTo>
                  <a:lnTo>
                    <a:pt x="1666" y="808"/>
                  </a:lnTo>
                  <a:lnTo>
                    <a:pt x="1662" y="808"/>
                  </a:lnTo>
                  <a:lnTo>
                    <a:pt x="1659" y="808"/>
                  </a:lnTo>
                  <a:lnTo>
                    <a:pt x="1655" y="808"/>
                  </a:lnTo>
                  <a:lnTo>
                    <a:pt x="1651" y="808"/>
                  </a:lnTo>
                  <a:lnTo>
                    <a:pt x="1648" y="808"/>
                  </a:lnTo>
                  <a:lnTo>
                    <a:pt x="1644" y="808"/>
                  </a:lnTo>
                  <a:lnTo>
                    <a:pt x="1641" y="808"/>
                  </a:lnTo>
                  <a:lnTo>
                    <a:pt x="1637" y="808"/>
                  </a:lnTo>
                  <a:lnTo>
                    <a:pt x="1634" y="808"/>
                  </a:lnTo>
                  <a:lnTo>
                    <a:pt x="1630" y="808"/>
                  </a:lnTo>
                  <a:lnTo>
                    <a:pt x="1626" y="808"/>
                  </a:lnTo>
                  <a:lnTo>
                    <a:pt x="1623" y="808"/>
                  </a:lnTo>
                  <a:lnTo>
                    <a:pt x="1619" y="808"/>
                  </a:lnTo>
                  <a:lnTo>
                    <a:pt x="1617" y="808"/>
                  </a:lnTo>
                  <a:lnTo>
                    <a:pt x="1613" y="808"/>
                  </a:lnTo>
                  <a:lnTo>
                    <a:pt x="1610" y="808"/>
                  </a:lnTo>
                  <a:lnTo>
                    <a:pt x="1606" y="808"/>
                  </a:lnTo>
                  <a:lnTo>
                    <a:pt x="1602" y="808"/>
                  </a:lnTo>
                  <a:lnTo>
                    <a:pt x="1599" y="808"/>
                  </a:lnTo>
                  <a:lnTo>
                    <a:pt x="1595" y="808"/>
                  </a:lnTo>
                  <a:lnTo>
                    <a:pt x="1592" y="808"/>
                  </a:lnTo>
                  <a:lnTo>
                    <a:pt x="1588" y="808"/>
                  </a:lnTo>
                  <a:lnTo>
                    <a:pt x="1585" y="808"/>
                  </a:lnTo>
                  <a:lnTo>
                    <a:pt x="1581" y="808"/>
                  </a:lnTo>
                  <a:lnTo>
                    <a:pt x="1577" y="808"/>
                  </a:lnTo>
                  <a:lnTo>
                    <a:pt x="1574" y="808"/>
                  </a:lnTo>
                  <a:lnTo>
                    <a:pt x="1570" y="808"/>
                  </a:lnTo>
                  <a:lnTo>
                    <a:pt x="1567" y="808"/>
                  </a:lnTo>
                  <a:lnTo>
                    <a:pt x="1563" y="808"/>
                  </a:lnTo>
                  <a:lnTo>
                    <a:pt x="1560" y="808"/>
                  </a:lnTo>
                  <a:lnTo>
                    <a:pt x="1557" y="808"/>
                  </a:lnTo>
                  <a:lnTo>
                    <a:pt x="1553" y="808"/>
                  </a:lnTo>
                  <a:lnTo>
                    <a:pt x="1550" y="808"/>
                  </a:lnTo>
                  <a:lnTo>
                    <a:pt x="1546" y="808"/>
                  </a:lnTo>
                  <a:lnTo>
                    <a:pt x="1543" y="808"/>
                  </a:lnTo>
                  <a:lnTo>
                    <a:pt x="1539" y="808"/>
                  </a:lnTo>
                  <a:lnTo>
                    <a:pt x="1536" y="808"/>
                  </a:lnTo>
                  <a:lnTo>
                    <a:pt x="1532" y="808"/>
                  </a:lnTo>
                  <a:lnTo>
                    <a:pt x="1528" y="808"/>
                  </a:lnTo>
                  <a:lnTo>
                    <a:pt x="1525" y="808"/>
                  </a:lnTo>
                  <a:lnTo>
                    <a:pt x="1521" y="808"/>
                  </a:lnTo>
                  <a:lnTo>
                    <a:pt x="1518" y="808"/>
                  </a:lnTo>
                  <a:lnTo>
                    <a:pt x="1514" y="808"/>
                  </a:lnTo>
                  <a:lnTo>
                    <a:pt x="1511" y="808"/>
                  </a:lnTo>
                  <a:lnTo>
                    <a:pt x="1507" y="808"/>
                  </a:lnTo>
                  <a:lnTo>
                    <a:pt x="1503" y="808"/>
                  </a:lnTo>
                  <a:lnTo>
                    <a:pt x="1501" y="808"/>
                  </a:lnTo>
                  <a:lnTo>
                    <a:pt x="1497" y="808"/>
                  </a:lnTo>
                  <a:lnTo>
                    <a:pt x="1494" y="808"/>
                  </a:lnTo>
                  <a:lnTo>
                    <a:pt x="1490" y="808"/>
                  </a:lnTo>
                  <a:lnTo>
                    <a:pt x="1487" y="808"/>
                  </a:lnTo>
                  <a:lnTo>
                    <a:pt x="1483" y="808"/>
                  </a:lnTo>
                  <a:lnTo>
                    <a:pt x="1479" y="808"/>
                  </a:lnTo>
                  <a:lnTo>
                    <a:pt x="1476" y="808"/>
                  </a:lnTo>
                  <a:lnTo>
                    <a:pt x="1472" y="808"/>
                  </a:lnTo>
                  <a:lnTo>
                    <a:pt x="1469" y="808"/>
                  </a:lnTo>
                  <a:lnTo>
                    <a:pt x="1465" y="808"/>
                  </a:lnTo>
                  <a:lnTo>
                    <a:pt x="1462" y="808"/>
                  </a:lnTo>
                  <a:lnTo>
                    <a:pt x="1458" y="808"/>
                  </a:lnTo>
                  <a:lnTo>
                    <a:pt x="1454" y="808"/>
                  </a:lnTo>
                  <a:lnTo>
                    <a:pt x="1451" y="808"/>
                  </a:lnTo>
                  <a:lnTo>
                    <a:pt x="1447" y="808"/>
                  </a:lnTo>
                  <a:lnTo>
                    <a:pt x="1444" y="808"/>
                  </a:lnTo>
                  <a:lnTo>
                    <a:pt x="1440" y="808"/>
                  </a:lnTo>
                  <a:lnTo>
                    <a:pt x="1437" y="808"/>
                  </a:lnTo>
                  <a:lnTo>
                    <a:pt x="1434" y="808"/>
                  </a:lnTo>
                  <a:lnTo>
                    <a:pt x="1430" y="808"/>
                  </a:lnTo>
                  <a:lnTo>
                    <a:pt x="1427" y="808"/>
                  </a:lnTo>
                  <a:lnTo>
                    <a:pt x="1423" y="808"/>
                  </a:lnTo>
                  <a:lnTo>
                    <a:pt x="1420" y="808"/>
                  </a:lnTo>
                  <a:lnTo>
                    <a:pt x="1416" y="808"/>
                  </a:lnTo>
                  <a:lnTo>
                    <a:pt x="1413" y="808"/>
                  </a:lnTo>
                  <a:lnTo>
                    <a:pt x="1409" y="808"/>
                  </a:lnTo>
                  <a:lnTo>
                    <a:pt x="1405" y="808"/>
                  </a:lnTo>
                  <a:lnTo>
                    <a:pt x="1402" y="808"/>
                  </a:lnTo>
                  <a:lnTo>
                    <a:pt x="1398" y="808"/>
                  </a:lnTo>
                  <a:lnTo>
                    <a:pt x="1395" y="808"/>
                  </a:lnTo>
                  <a:lnTo>
                    <a:pt x="1391" y="808"/>
                  </a:lnTo>
                  <a:lnTo>
                    <a:pt x="1388" y="808"/>
                  </a:lnTo>
                  <a:lnTo>
                    <a:pt x="1384" y="808"/>
                  </a:lnTo>
                  <a:lnTo>
                    <a:pt x="1380" y="808"/>
                  </a:lnTo>
                  <a:lnTo>
                    <a:pt x="1377" y="808"/>
                  </a:lnTo>
                  <a:lnTo>
                    <a:pt x="1373" y="808"/>
                  </a:lnTo>
                  <a:lnTo>
                    <a:pt x="1370" y="808"/>
                  </a:lnTo>
                  <a:lnTo>
                    <a:pt x="1367" y="808"/>
                  </a:lnTo>
                  <a:lnTo>
                    <a:pt x="1364" y="808"/>
                  </a:lnTo>
                  <a:lnTo>
                    <a:pt x="1360" y="808"/>
                  </a:lnTo>
                  <a:lnTo>
                    <a:pt x="1356" y="808"/>
                  </a:lnTo>
                  <a:lnTo>
                    <a:pt x="1353" y="808"/>
                  </a:lnTo>
                  <a:lnTo>
                    <a:pt x="1349" y="808"/>
                  </a:lnTo>
                  <a:lnTo>
                    <a:pt x="1346" y="808"/>
                  </a:lnTo>
                  <a:lnTo>
                    <a:pt x="1342" y="808"/>
                  </a:lnTo>
                  <a:lnTo>
                    <a:pt x="1339" y="808"/>
                  </a:lnTo>
                  <a:lnTo>
                    <a:pt x="1335" y="808"/>
                  </a:lnTo>
                  <a:lnTo>
                    <a:pt x="1331" y="808"/>
                  </a:lnTo>
                  <a:lnTo>
                    <a:pt x="1328" y="808"/>
                  </a:lnTo>
                  <a:lnTo>
                    <a:pt x="1324" y="808"/>
                  </a:lnTo>
                  <a:lnTo>
                    <a:pt x="1321" y="808"/>
                  </a:lnTo>
                  <a:lnTo>
                    <a:pt x="1317" y="808"/>
                  </a:lnTo>
                  <a:lnTo>
                    <a:pt x="1314" y="808"/>
                  </a:lnTo>
                  <a:lnTo>
                    <a:pt x="1311" y="808"/>
                  </a:lnTo>
                  <a:lnTo>
                    <a:pt x="1307" y="808"/>
                  </a:lnTo>
                  <a:lnTo>
                    <a:pt x="1304" y="808"/>
                  </a:lnTo>
                  <a:lnTo>
                    <a:pt x="1300" y="808"/>
                  </a:lnTo>
                  <a:lnTo>
                    <a:pt x="1297" y="808"/>
                  </a:lnTo>
                  <a:lnTo>
                    <a:pt x="1293" y="808"/>
                  </a:lnTo>
                  <a:lnTo>
                    <a:pt x="1290" y="808"/>
                  </a:lnTo>
                  <a:lnTo>
                    <a:pt x="1286" y="808"/>
                  </a:lnTo>
                  <a:lnTo>
                    <a:pt x="1282" y="808"/>
                  </a:lnTo>
                  <a:lnTo>
                    <a:pt x="1279" y="808"/>
                  </a:lnTo>
                  <a:lnTo>
                    <a:pt x="1275" y="808"/>
                  </a:lnTo>
                  <a:lnTo>
                    <a:pt x="1272" y="808"/>
                  </a:lnTo>
                  <a:lnTo>
                    <a:pt x="1268" y="808"/>
                  </a:lnTo>
                  <a:lnTo>
                    <a:pt x="1265" y="808"/>
                  </a:lnTo>
                  <a:lnTo>
                    <a:pt x="1261" y="808"/>
                  </a:lnTo>
                  <a:lnTo>
                    <a:pt x="1257" y="808"/>
                  </a:lnTo>
                  <a:lnTo>
                    <a:pt x="1254" y="808"/>
                  </a:lnTo>
                  <a:lnTo>
                    <a:pt x="1251" y="808"/>
                  </a:lnTo>
                  <a:lnTo>
                    <a:pt x="1248" y="808"/>
                  </a:lnTo>
                  <a:lnTo>
                    <a:pt x="1244" y="808"/>
                  </a:lnTo>
                  <a:lnTo>
                    <a:pt x="1241" y="808"/>
                  </a:lnTo>
                  <a:lnTo>
                    <a:pt x="1237" y="808"/>
                  </a:lnTo>
                  <a:lnTo>
                    <a:pt x="1233" y="808"/>
                  </a:lnTo>
                  <a:lnTo>
                    <a:pt x="1230" y="808"/>
                  </a:lnTo>
                  <a:lnTo>
                    <a:pt x="1226" y="808"/>
                  </a:lnTo>
                  <a:lnTo>
                    <a:pt x="1223" y="808"/>
                  </a:lnTo>
                  <a:lnTo>
                    <a:pt x="1219" y="808"/>
                  </a:lnTo>
                  <a:lnTo>
                    <a:pt x="1216" y="808"/>
                  </a:lnTo>
                  <a:lnTo>
                    <a:pt x="1212" y="808"/>
                  </a:lnTo>
                  <a:lnTo>
                    <a:pt x="1208" y="808"/>
                  </a:lnTo>
                  <a:lnTo>
                    <a:pt x="1205" y="808"/>
                  </a:lnTo>
                  <a:lnTo>
                    <a:pt x="1201" y="808"/>
                  </a:lnTo>
                  <a:lnTo>
                    <a:pt x="1198" y="808"/>
                  </a:lnTo>
                  <a:lnTo>
                    <a:pt x="1194" y="808"/>
                  </a:lnTo>
                  <a:lnTo>
                    <a:pt x="1191" y="808"/>
                  </a:lnTo>
                  <a:lnTo>
                    <a:pt x="1187" y="808"/>
                  </a:lnTo>
                  <a:lnTo>
                    <a:pt x="1184" y="808"/>
                  </a:lnTo>
                  <a:lnTo>
                    <a:pt x="1181" y="808"/>
                  </a:lnTo>
                  <a:lnTo>
                    <a:pt x="1177" y="808"/>
                  </a:lnTo>
                  <a:lnTo>
                    <a:pt x="1174" y="808"/>
                  </a:lnTo>
                  <a:lnTo>
                    <a:pt x="1170" y="808"/>
                  </a:lnTo>
                  <a:lnTo>
                    <a:pt x="1167" y="808"/>
                  </a:lnTo>
                  <a:lnTo>
                    <a:pt x="1163" y="808"/>
                  </a:lnTo>
                  <a:lnTo>
                    <a:pt x="1159" y="808"/>
                  </a:lnTo>
                  <a:lnTo>
                    <a:pt x="1156" y="808"/>
                  </a:lnTo>
                  <a:lnTo>
                    <a:pt x="1152" y="808"/>
                  </a:lnTo>
                  <a:lnTo>
                    <a:pt x="1149" y="808"/>
                  </a:lnTo>
                  <a:lnTo>
                    <a:pt x="1145" y="808"/>
                  </a:lnTo>
                  <a:lnTo>
                    <a:pt x="1142" y="808"/>
                  </a:lnTo>
                  <a:lnTo>
                    <a:pt x="1138" y="808"/>
                  </a:lnTo>
                  <a:lnTo>
                    <a:pt x="1135" y="808"/>
                  </a:lnTo>
                  <a:lnTo>
                    <a:pt x="1131" y="808"/>
                  </a:lnTo>
                  <a:lnTo>
                    <a:pt x="1127" y="808"/>
                  </a:lnTo>
                  <a:lnTo>
                    <a:pt x="1124" y="808"/>
                  </a:lnTo>
                  <a:lnTo>
                    <a:pt x="1121" y="808"/>
                  </a:lnTo>
                  <a:lnTo>
                    <a:pt x="1118" y="808"/>
                  </a:lnTo>
                  <a:lnTo>
                    <a:pt x="1114" y="808"/>
                  </a:lnTo>
                  <a:lnTo>
                    <a:pt x="1110" y="808"/>
                  </a:lnTo>
                  <a:lnTo>
                    <a:pt x="1107" y="808"/>
                  </a:lnTo>
                  <a:lnTo>
                    <a:pt x="1103" y="808"/>
                  </a:lnTo>
                  <a:lnTo>
                    <a:pt x="1100" y="808"/>
                  </a:lnTo>
                  <a:lnTo>
                    <a:pt x="1096" y="808"/>
                  </a:lnTo>
                  <a:lnTo>
                    <a:pt x="1093" y="808"/>
                  </a:lnTo>
                  <a:lnTo>
                    <a:pt x="1089" y="808"/>
                  </a:lnTo>
                  <a:lnTo>
                    <a:pt x="1085" y="808"/>
                  </a:lnTo>
                  <a:lnTo>
                    <a:pt x="1082" y="808"/>
                  </a:lnTo>
                  <a:lnTo>
                    <a:pt x="1078" y="808"/>
                  </a:lnTo>
                  <a:lnTo>
                    <a:pt x="1075" y="808"/>
                  </a:lnTo>
                  <a:lnTo>
                    <a:pt x="1071" y="808"/>
                  </a:lnTo>
                  <a:lnTo>
                    <a:pt x="1068" y="808"/>
                  </a:lnTo>
                  <a:lnTo>
                    <a:pt x="1065" y="808"/>
                  </a:lnTo>
                  <a:lnTo>
                    <a:pt x="1061" y="808"/>
                  </a:lnTo>
                  <a:lnTo>
                    <a:pt x="1058" y="808"/>
                  </a:lnTo>
                  <a:lnTo>
                    <a:pt x="1054" y="808"/>
                  </a:lnTo>
                  <a:lnTo>
                    <a:pt x="1051" y="808"/>
                  </a:lnTo>
                  <a:lnTo>
                    <a:pt x="1047" y="808"/>
                  </a:lnTo>
                  <a:lnTo>
                    <a:pt x="1044" y="808"/>
                  </a:lnTo>
                  <a:lnTo>
                    <a:pt x="1040" y="808"/>
                  </a:lnTo>
                  <a:lnTo>
                    <a:pt x="1036" y="808"/>
                  </a:lnTo>
                  <a:lnTo>
                    <a:pt x="1033" y="808"/>
                  </a:lnTo>
                  <a:lnTo>
                    <a:pt x="1029" y="808"/>
                  </a:lnTo>
                  <a:lnTo>
                    <a:pt x="1026" y="808"/>
                  </a:lnTo>
                  <a:lnTo>
                    <a:pt x="1022" y="808"/>
                  </a:lnTo>
                  <a:lnTo>
                    <a:pt x="1019" y="808"/>
                  </a:lnTo>
                  <a:lnTo>
                    <a:pt x="1015" y="808"/>
                  </a:lnTo>
                  <a:lnTo>
                    <a:pt x="1012" y="808"/>
                  </a:lnTo>
                  <a:lnTo>
                    <a:pt x="1008" y="808"/>
                  </a:lnTo>
                  <a:lnTo>
                    <a:pt x="1004" y="808"/>
                  </a:lnTo>
                  <a:lnTo>
                    <a:pt x="1001" y="808"/>
                  </a:lnTo>
                  <a:lnTo>
                    <a:pt x="998" y="808"/>
                  </a:lnTo>
                  <a:lnTo>
                    <a:pt x="995" y="808"/>
                  </a:lnTo>
                  <a:lnTo>
                    <a:pt x="991" y="808"/>
                  </a:lnTo>
                  <a:lnTo>
                    <a:pt x="987" y="808"/>
                  </a:lnTo>
                  <a:lnTo>
                    <a:pt x="984" y="808"/>
                  </a:lnTo>
                  <a:lnTo>
                    <a:pt x="980" y="808"/>
                  </a:lnTo>
                  <a:lnTo>
                    <a:pt x="977" y="808"/>
                  </a:lnTo>
                  <a:lnTo>
                    <a:pt x="973" y="808"/>
                  </a:lnTo>
                  <a:lnTo>
                    <a:pt x="970" y="808"/>
                  </a:lnTo>
                  <a:lnTo>
                    <a:pt x="966" y="808"/>
                  </a:lnTo>
                  <a:lnTo>
                    <a:pt x="963" y="808"/>
                  </a:lnTo>
                  <a:lnTo>
                    <a:pt x="959" y="808"/>
                  </a:lnTo>
                  <a:lnTo>
                    <a:pt x="955" y="808"/>
                  </a:lnTo>
                  <a:lnTo>
                    <a:pt x="952" y="808"/>
                  </a:lnTo>
                  <a:lnTo>
                    <a:pt x="948" y="808"/>
                  </a:lnTo>
                  <a:lnTo>
                    <a:pt x="945" y="808"/>
                  </a:lnTo>
                  <a:lnTo>
                    <a:pt x="941" y="808"/>
                  </a:lnTo>
                  <a:lnTo>
                    <a:pt x="938" y="808"/>
                  </a:lnTo>
                  <a:lnTo>
                    <a:pt x="934" y="808"/>
                  </a:lnTo>
                  <a:lnTo>
                    <a:pt x="931" y="808"/>
                  </a:lnTo>
                  <a:lnTo>
                    <a:pt x="928" y="808"/>
                  </a:lnTo>
                  <a:lnTo>
                    <a:pt x="924" y="808"/>
                  </a:lnTo>
                  <a:lnTo>
                    <a:pt x="921" y="808"/>
                  </a:lnTo>
                  <a:lnTo>
                    <a:pt x="917" y="808"/>
                  </a:lnTo>
                  <a:lnTo>
                    <a:pt x="913" y="808"/>
                  </a:lnTo>
                  <a:lnTo>
                    <a:pt x="910" y="808"/>
                  </a:lnTo>
                  <a:lnTo>
                    <a:pt x="906" y="808"/>
                  </a:lnTo>
                  <a:lnTo>
                    <a:pt x="903" y="808"/>
                  </a:lnTo>
                  <a:lnTo>
                    <a:pt x="899" y="808"/>
                  </a:lnTo>
                  <a:lnTo>
                    <a:pt x="896" y="808"/>
                  </a:lnTo>
                  <a:lnTo>
                    <a:pt x="892" y="808"/>
                  </a:lnTo>
                  <a:lnTo>
                    <a:pt x="889" y="808"/>
                  </a:lnTo>
                  <a:lnTo>
                    <a:pt x="885" y="808"/>
                  </a:lnTo>
                  <a:lnTo>
                    <a:pt x="881" y="808"/>
                  </a:lnTo>
                  <a:lnTo>
                    <a:pt x="878" y="808"/>
                  </a:lnTo>
                  <a:lnTo>
                    <a:pt x="875" y="808"/>
                  </a:lnTo>
                  <a:lnTo>
                    <a:pt x="872" y="808"/>
                  </a:lnTo>
                  <a:lnTo>
                    <a:pt x="868" y="808"/>
                  </a:lnTo>
                  <a:lnTo>
                    <a:pt x="864" y="808"/>
                  </a:lnTo>
                  <a:lnTo>
                    <a:pt x="861" y="808"/>
                  </a:lnTo>
                  <a:lnTo>
                    <a:pt x="857" y="808"/>
                  </a:lnTo>
                  <a:lnTo>
                    <a:pt x="854" y="808"/>
                  </a:lnTo>
                  <a:lnTo>
                    <a:pt x="850" y="808"/>
                  </a:lnTo>
                  <a:lnTo>
                    <a:pt x="847" y="808"/>
                  </a:lnTo>
                  <a:lnTo>
                    <a:pt x="843" y="808"/>
                  </a:lnTo>
                  <a:lnTo>
                    <a:pt x="840" y="808"/>
                  </a:lnTo>
                  <a:lnTo>
                    <a:pt x="836" y="808"/>
                  </a:lnTo>
                  <a:lnTo>
                    <a:pt x="832" y="808"/>
                  </a:lnTo>
                  <a:lnTo>
                    <a:pt x="829" y="808"/>
                  </a:lnTo>
                  <a:lnTo>
                    <a:pt x="825" y="808"/>
                  </a:lnTo>
                  <a:lnTo>
                    <a:pt x="822" y="808"/>
                  </a:lnTo>
                  <a:lnTo>
                    <a:pt x="818" y="808"/>
                  </a:lnTo>
                  <a:lnTo>
                    <a:pt x="815" y="808"/>
                  </a:lnTo>
                  <a:lnTo>
                    <a:pt x="812" y="808"/>
                  </a:lnTo>
                  <a:lnTo>
                    <a:pt x="808" y="808"/>
                  </a:lnTo>
                  <a:lnTo>
                    <a:pt x="805" y="808"/>
                  </a:lnTo>
                  <a:lnTo>
                    <a:pt x="801" y="808"/>
                  </a:lnTo>
                  <a:lnTo>
                    <a:pt x="798" y="808"/>
                  </a:lnTo>
                  <a:lnTo>
                    <a:pt x="794" y="808"/>
                  </a:lnTo>
                  <a:lnTo>
                    <a:pt x="790" y="808"/>
                  </a:lnTo>
                  <a:lnTo>
                    <a:pt x="787" y="808"/>
                  </a:lnTo>
                  <a:lnTo>
                    <a:pt x="783" y="808"/>
                  </a:lnTo>
                  <a:lnTo>
                    <a:pt x="780" y="808"/>
                  </a:lnTo>
                  <a:lnTo>
                    <a:pt x="776" y="808"/>
                  </a:lnTo>
                  <a:lnTo>
                    <a:pt x="773" y="808"/>
                  </a:lnTo>
                  <a:lnTo>
                    <a:pt x="769" y="808"/>
                  </a:lnTo>
                  <a:lnTo>
                    <a:pt x="766" y="808"/>
                  </a:lnTo>
                  <a:lnTo>
                    <a:pt x="762" y="808"/>
                  </a:lnTo>
                  <a:lnTo>
                    <a:pt x="758" y="808"/>
                  </a:lnTo>
                  <a:lnTo>
                    <a:pt x="755" y="808"/>
                  </a:lnTo>
                  <a:lnTo>
                    <a:pt x="751" y="808"/>
                  </a:lnTo>
                  <a:lnTo>
                    <a:pt x="748" y="808"/>
                  </a:lnTo>
                  <a:lnTo>
                    <a:pt x="745" y="808"/>
                  </a:lnTo>
                  <a:lnTo>
                    <a:pt x="741" y="808"/>
                  </a:lnTo>
                  <a:lnTo>
                    <a:pt x="738" y="808"/>
                  </a:lnTo>
                  <a:lnTo>
                    <a:pt x="734" y="808"/>
                  </a:lnTo>
                  <a:lnTo>
                    <a:pt x="731" y="808"/>
                  </a:lnTo>
                  <a:lnTo>
                    <a:pt x="727" y="808"/>
                  </a:lnTo>
                  <a:lnTo>
                    <a:pt x="724" y="808"/>
                  </a:lnTo>
                  <a:lnTo>
                    <a:pt x="720" y="808"/>
                  </a:lnTo>
                  <a:lnTo>
                    <a:pt x="717" y="808"/>
                  </a:lnTo>
                  <a:lnTo>
                    <a:pt x="713" y="808"/>
                  </a:lnTo>
                  <a:lnTo>
                    <a:pt x="709" y="808"/>
                  </a:lnTo>
                  <a:lnTo>
                    <a:pt x="706" y="808"/>
                  </a:lnTo>
                  <a:lnTo>
                    <a:pt x="702" y="808"/>
                  </a:lnTo>
                  <a:lnTo>
                    <a:pt x="699" y="808"/>
                  </a:lnTo>
                  <a:lnTo>
                    <a:pt x="695" y="808"/>
                  </a:lnTo>
                  <a:lnTo>
                    <a:pt x="692" y="808"/>
                  </a:lnTo>
                  <a:lnTo>
                    <a:pt x="688" y="808"/>
                  </a:lnTo>
                  <a:lnTo>
                    <a:pt x="685" y="808"/>
                  </a:lnTo>
                  <a:lnTo>
                    <a:pt x="682" y="808"/>
                  </a:lnTo>
                  <a:lnTo>
                    <a:pt x="678" y="808"/>
                  </a:lnTo>
                  <a:lnTo>
                    <a:pt x="675" y="808"/>
                  </a:lnTo>
                  <a:lnTo>
                    <a:pt x="671" y="808"/>
                  </a:lnTo>
                  <a:lnTo>
                    <a:pt x="668" y="808"/>
                  </a:lnTo>
                  <a:lnTo>
                    <a:pt x="664" y="808"/>
                  </a:lnTo>
                  <a:lnTo>
                    <a:pt x="660" y="808"/>
                  </a:lnTo>
                  <a:lnTo>
                    <a:pt x="657" y="808"/>
                  </a:lnTo>
                  <a:lnTo>
                    <a:pt x="653" y="808"/>
                  </a:lnTo>
                  <a:lnTo>
                    <a:pt x="650" y="808"/>
                  </a:lnTo>
                  <a:lnTo>
                    <a:pt x="646" y="808"/>
                  </a:lnTo>
                  <a:lnTo>
                    <a:pt x="643" y="808"/>
                  </a:lnTo>
                  <a:lnTo>
                    <a:pt x="639" y="808"/>
                  </a:lnTo>
                  <a:lnTo>
                    <a:pt x="635" y="808"/>
                  </a:lnTo>
                  <a:lnTo>
                    <a:pt x="632" y="808"/>
                  </a:lnTo>
                  <a:lnTo>
                    <a:pt x="629" y="808"/>
                  </a:lnTo>
                  <a:lnTo>
                    <a:pt x="626" y="808"/>
                  </a:lnTo>
                  <a:lnTo>
                    <a:pt x="622" y="808"/>
                  </a:lnTo>
                  <a:lnTo>
                    <a:pt x="618" y="808"/>
                  </a:lnTo>
                  <a:lnTo>
                    <a:pt x="615" y="808"/>
                  </a:lnTo>
                  <a:lnTo>
                    <a:pt x="611" y="808"/>
                  </a:lnTo>
                  <a:lnTo>
                    <a:pt x="608" y="808"/>
                  </a:lnTo>
                  <a:lnTo>
                    <a:pt x="604" y="808"/>
                  </a:lnTo>
                  <a:lnTo>
                    <a:pt x="601" y="808"/>
                  </a:lnTo>
                  <a:lnTo>
                    <a:pt x="597" y="808"/>
                  </a:lnTo>
                  <a:lnTo>
                    <a:pt x="594" y="808"/>
                  </a:lnTo>
                  <a:lnTo>
                    <a:pt x="590" y="808"/>
                  </a:lnTo>
                  <a:lnTo>
                    <a:pt x="586" y="808"/>
                  </a:lnTo>
                  <a:lnTo>
                    <a:pt x="583" y="808"/>
                  </a:lnTo>
                  <a:lnTo>
                    <a:pt x="579" y="808"/>
                  </a:lnTo>
                  <a:lnTo>
                    <a:pt x="576" y="808"/>
                  </a:lnTo>
                  <a:lnTo>
                    <a:pt x="572" y="808"/>
                  </a:lnTo>
                  <a:lnTo>
                    <a:pt x="569" y="808"/>
                  </a:lnTo>
                  <a:lnTo>
                    <a:pt x="565" y="808"/>
                  </a:lnTo>
                  <a:lnTo>
                    <a:pt x="562" y="808"/>
                  </a:lnTo>
                  <a:lnTo>
                    <a:pt x="559" y="808"/>
                  </a:lnTo>
                  <a:lnTo>
                    <a:pt x="555" y="808"/>
                  </a:lnTo>
                  <a:lnTo>
                    <a:pt x="552" y="808"/>
                  </a:lnTo>
                  <a:lnTo>
                    <a:pt x="548" y="808"/>
                  </a:lnTo>
                  <a:lnTo>
                    <a:pt x="545" y="808"/>
                  </a:lnTo>
                  <a:lnTo>
                    <a:pt x="541" y="808"/>
                  </a:lnTo>
                  <a:lnTo>
                    <a:pt x="537" y="808"/>
                  </a:lnTo>
                  <a:lnTo>
                    <a:pt x="534" y="808"/>
                  </a:lnTo>
                  <a:lnTo>
                    <a:pt x="530" y="808"/>
                  </a:lnTo>
                  <a:lnTo>
                    <a:pt x="527" y="808"/>
                  </a:lnTo>
                  <a:lnTo>
                    <a:pt x="523" y="808"/>
                  </a:lnTo>
                  <a:lnTo>
                    <a:pt x="520" y="808"/>
                  </a:lnTo>
                  <a:lnTo>
                    <a:pt x="516" y="808"/>
                  </a:lnTo>
                  <a:lnTo>
                    <a:pt x="512" y="808"/>
                  </a:lnTo>
                  <a:lnTo>
                    <a:pt x="509" y="808"/>
                  </a:lnTo>
                  <a:lnTo>
                    <a:pt x="505" y="808"/>
                  </a:lnTo>
                  <a:lnTo>
                    <a:pt x="502" y="808"/>
                  </a:lnTo>
                  <a:lnTo>
                    <a:pt x="498" y="808"/>
                  </a:lnTo>
                  <a:lnTo>
                    <a:pt x="496" y="808"/>
                  </a:lnTo>
                  <a:lnTo>
                    <a:pt x="492" y="808"/>
                  </a:lnTo>
                  <a:lnTo>
                    <a:pt x="488" y="808"/>
                  </a:lnTo>
                  <a:lnTo>
                    <a:pt x="485" y="808"/>
                  </a:lnTo>
                  <a:lnTo>
                    <a:pt x="481" y="808"/>
                  </a:lnTo>
                  <a:lnTo>
                    <a:pt x="478" y="808"/>
                  </a:lnTo>
                  <a:lnTo>
                    <a:pt x="474" y="808"/>
                  </a:lnTo>
                  <a:lnTo>
                    <a:pt x="471" y="808"/>
                  </a:lnTo>
                  <a:lnTo>
                    <a:pt x="467" y="808"/>
                  </a:lnTo>
                  <a:lnTo>
                    <a:pt x="463" y="808"/>
                  </a:lnTo>
                  <a:lnTo>
                    <a:pt x="460" y="808"/>
                  </a:lnTo>
                  <a:lnTo>
                    <a:pt x="456" y="808"/>
                  </a:lnTo>
                  <a:lnTo>
                    <a:pt x="453" y="808"/>
                  </a:lnTo>
                  <a:lnTo>
                    <a:pt x="449" y="808"/>
                  </a:lnTo>
                  <a:lnTo>
                    <a:pt x="446" y="808"/>
                  </a:lnTo>
                  <a:lnTo>
                    <a:pt x="442" y="808"/>
                  </a:lnTo>
                  <a:lnTo>
                    <a:pt x="439" y="808"/>
                  </a:lnTo>
                  <a:lnTo>
                    <a:pt x="436" y="808"/>
                  </a:lnTo>
                  <a:lnTo>
                    <a:pt x="432" y="808"/>
                  </a:lnTo>
                  <a:lnTo>
                    <a:pt x="429" y="808"/>
                  </a:lnTo>
                  <a:lnTo>
                    <a:pt x="425" y="808"/>
                  </a:lnTo>
                  <a:lnTo>
                    <a:pt x="422" y="808"/>
                  </a:lnTo>
                  <a:lnTo>
                    <a:pt x="418" y="808"/>
                  </a:lnTo>
                  <a:lnTo>
                    <a:pt x="414" y="808"/>
                  </a:lnTo>
                  <a:lnTo>
                    <a:pt x="411" y="808"/>
                  </a:lnTo>
                  <a:lnTo>
                    <a:pt x="407" y="808"/>
                  </a:lnTo>
                  <a:lnTo>
                    <a:pt x="404" y="808"/>
                  </a:lnTo>
                  <a:lnTo>
                    <a:pt x="400" y="808"/>
                  </a:lnTo>
                  <a:lnTo>
                    <a:pt x="397" y="808"/>
                  </a:lnTo>
                  <a:lnTo>
                    <a:pt x="393" y="808"/>
                  </a:lnTo>
                  <a:lnTo>
                    <a:pt x="389" y="808"/>
                  </a:lnTo>
                  <a:lnTo>
                    <a:pt x="386" y="808"/>
                  </a:lnTo>
                  <a:lnTo>
                    <a:pt x="382" y="808"/>
                  </a:lnTo>
                  <a:lnTo>
                    <a:pt x="380" y="808"/>
                  </a:lnTo>
                  <a:lnTo>
                    <a:pt x="376" y="808"/>
                  </a:lnTo>
                  <a:lnTo>
                    <a:pt x="373" y="808"/>
                  </a:lnTo>
                  <a:lnTo>
                    <a:pt x="369" y="808"/>
                  </a:lnTo>
                  <a:lnTo>
                    <a:pt x="365" y="808"/>
                  </a:lnTo>
                  <a:lnTo>
                    <a:pt x="362" y="808"/>
                  </a:lnTo>
                  <a:lnTo>
                    <a:pt x="358" y="808"/>
                  </a:lnTo>
                  <a:lnTo>
                    <a:pt x="355" y="808"/>
                  </a:lnTo>
                  <a:lnTo>
                    <a:pt x="351" y="808"/>
                  </a:lnTo>
                  <a:lnTo>
                    <a:pt x="348" y="808"/>
                  </a:lnTo>
                  <a:lnTo>
                    <a:pt x="344" y="808"/>
                  </a:lnTo>
                  <a:lnTo>
                    <a:pt x="340" y="808"/>
                  </a:lnTo>
                  <a:lnTo>
                    <a:pt x="337" y="808"/>
                  </a:lnTo>
                  <a:lnTo>
                    <a:pt x="333" y="808"/>
                  </a:lnTo>
                  <a:lnTo>
                    <a:pt x="330" y="808"/>
                  </a:lnTo>
                  <a:lnTo>
                    <a:pt x="326" y="808"/>
                  </a:lnTo>
                  <a:lnTo>
                    <a:pt x="323" y="808"/>
                  </a:lnTo>
                  <a:lnTo>
                    <a:pt x="319" y="808"/>
                  </a:lnTo>
                  <a:lnTo>
                    <a:pt x="315" y="808"/>
                  </a:lnTo>
                  <a:lnTo>
                    <a:pt x="312" y="808"/>
                  </a:lnTo>
                  <a:lnTo>
                    <a:pt x="308" y="808"/>
                  </a:lnTo>
                  <a:lnTo>
                    <a:pt x="306" y="808"/>
                  </a:lnTo>
                  <a:lnTo>
                    <a:pt x="302" y="808"/>
                  </a:lnTo>
                  <a:lnTo>
                    <a:pt x="299" y="808"/>
                  </a:lnTo>
                  <a:lnTo>
                    <a:pt x="295" y="808"/>
                  </a:lnTo>
                  <a:lnTo>
                    <a:pt x="291" y="808"/>
                  </a:lnTo>
                  <a:lnTo>
                    <a:pt x="288" y="808"/>
                  </a:lnTo>
                  <a:lnTo>
                    <a:pt x="284" y="808"/>
                  </a:lnTo>
                  <a:lnTo>
                    <a:pt x="281" y="808"/>
                  </a:lnTo>
                  <a:lnTo>
                    <a:pt x="277" y="808"/>
                  </a:lnTo>
                  <a:lnTo>
                    <a:pt x="274" y="808"/>
                  </a:lnTo>
                  <a:lnTo>
                    <a:pt x="270" y="808"/>
                  </a:lnTo>
                  <a:lnTo>
                    <a:pt x="266" y="808"/>
                  </a:lnTo>
                  <a:lnTo>
                    <a:pt x="263" y="808"/>
                  </a:lnTo>
                  <a:lnTo>
                    <a:pt x="259" y="808"/>
                  </a:lnTo>
                  <a:lnTo>
                    <a:pt x="256" y="808"/>
                  </a:lnTo>
                  <a:lnTo>
                    <a:pt x="252" y="808"/>
                  </a:lnTo>
                  <a:lnTo>
                    <a:pt x="250" y="808"/>
                  </a:lnTo>
                  <a:lnTo>
                    <a:pt x="246" y="808"/>
                  </a:lnTo>
                  <a:lnTo>
                    <a:pt x="242" y="808"/>
                  </a:lnTo>
                  <a:lnTo>
                    <a:pt x="239" y="808"/>
                  </a:lnTo>
                  <a:lnTo>
                    <a:pt x="235" y="808"/>
                  </a:lnTo>
                  <a:lnTo>
                    <a:pt x="232" y="808"/>
                  </a:lnTo>
                  <a:lnTo>
                    <a:pt x="228" y="808"/>
                  </a:lnTo>
                  <a:lnTo>
                    <a:pt x="225" y="808"/>
                  </a:lnTo>
                  <a:lnTo>
                    <a:pt x="221" y="808"/>
                  </a:lnTo>
                  <a:lnTo>
                    <a:pt x="217" y="808"/>
                  </a:lnTo>
                  <a:lnTo>
                    <a:pt x="214" y="808"/>
                  </a:lnTo>
                  <a:lnTo>
                    <a:pt x="210" y="808"/>
                  </a:lnTo>
                  <a:lnTo>
                    <a:pt x="207" y="808"/>
                  </a:lnTo>
                  <a:lnTo>
                    <a:pt x="203" y="808"/>
                  </a:lnTo>
                  <a:lnTo>
                    <a:pt x="200" y="808"/>
                  </a:lnTo>
                  <a:lnTo>
                    <a:pt x="196" y="808"/>
                  </a:lnTo>
                  <a:lnTo>
                    <a:pt x="193" y="808"/>
                  </a:lnTo>
                  <a:lnTo>
                    <a:pt x="190" y="808"/>
                  </a:lnTo>
                  <a:lnTo>
                    <a:pt x="186" y="808"/>
                  </a:lnTo>
                  <a:lnTo>
                    <a:pt x="183" y="808"/>
                  </a:lnTo>
                  <a:lnTo>
                    <a:pt x="179" y="808"/>
                  </a:lnTo>
                  <a:lnTo>
                    <a:pt x="176" y="808"/>
                  </a:lnTo>
                  <a:lnTo>
                    <a:pt x="172" y="808"/>
                  </a:lnTo>
                  <a:lnTo>
                    <a:pt x="168" y="808"/>
                  </a:lnTo>
                  <a:lnTo>
                    <a:pt x="165" y="808"/>
                  </a:lnTo>
                  <a:lnTo>
                    <a:pt x="161" y="808"/>
                  </a:lnTo>
                  <a:lnTo>
                    <a:pt x="158" y="808"/>
                  </a:lnTo>
                  <a:lnTo>
                    <a:pt x="154" y="808"/>
                  </a:lnTo>
                  <a:lnTo>
                    <a:pt x="151" y="808"/>
                  </a:lnTo>
                  <a:lnTo>
                    <a:pt x="147" y="808"/>
                  </a:lnTo>
                  <a:lnTo>
                    <a:pt x="143" y="808"/>
                  </a:lnTo>
                  <a:lnTo>
                    <a:pt x="140" y="808"/>
                  </a:lnTo>
                  <a:lnTo>
                    <a:pt x="136" y="808"/>
                  </a:lnTo>
                  <a:lnTo>
                    <a:pt x="133" y="808"/>
                  </a:lnTo>
                  <a:lnTo>
                    <a:pt x="129" y="808"/>
                  </a:lnTo>
                  <a:lnTo>
                    <a:pt x="127" y="808"/>
                  </a:lnTo>
                  <a:lnTo>
                    <a:pt x="123" y="808"/>
                  </a:lnTo>
                  <a:lnTo>
                    <a:pt x="119" y="808"/>
                  </a:lnTo>
                  <a:lnTo>
                    <a:pt x="116" y="808"/>
                  </a:lnTo>
                  <a:lnTo>
                    <a:pt x="112" y="808"/>
                  </a:lnTo>
                  <a:lnTo>
                    <a:pt x="109" y="808"/>
                  </a:lnTo>
                  <a:lnTo>
                    <a:pt x="105" y="808"/>
                  </a:lnTo>
                  <a:lnTo>
                    <a:pt x="102" y="808"/>
                  </a:lnTo>
                  <a:lnTo>
                    <a:pt x="98" y="808"/>
                  </a:lnTo>
                  <a:lnTo>
                    <a:pt x="94" y="808"/>
                  </a:lnTo>
                  <a:lnTo>
                    <a:pt x="91" y="808"/>
                  </a:lnTo>
                  <a:lnTo>
                    <a:pt x="87" y="808"/>
                  </a:lnTo>
                  <a:lnTo>
                    <a:pt x="84" y="808"/>
                  </a:lnTo>
                  <a:lnTo>
                    <a:pt x="80" y="808"/>
                  </a:lnTo>
                  <a:lnTo>
                    <a:pt x="77" y="808"/>
                  </a:lnTo>
                  <a:lnTo>
                    <a:pt x="73" y="808"/>
                  </a:lnTo>
                  <a:lnTo>
                    <a:pt x="70" y="808"/>
                  </a:lnTo>
                  <a:lnTo>
                    <a:pt x="66" y="808"/>
                  </a:lnTo>
                  <a:lnTo>
                    <a:pt x="62" y="808"/>
                  </a:lnTo>
                  <a:lnTo>
                    <a:pt x="59" y="808"/>
                  </a:lnTo>
                  <a:lnTo>
                    <a:pt x="56" y="808"/>
                  </a:lnTo>
                  <a:lnTo>
                    <a:pt x="53" y="808"/>
                  </a:lnTo>
                  <a:lnTo>
                    <a:pt x="49" y="808"/>
                  </a:lnTo>
                  <a:lnTo>
                    <a:pt x="45" y="808"/>
                  </a:lnTo>
                  <a:lnTo>
                    <a:pt x="42" y="808"/>
                  </a:lnTo>
                  <a:lnTo>
                    <a:pt x="38" y="808"/>
                  </a:lnTo>
                  <a:lnTo>
                    <a:pt x="35" y="808"/>
                  </a:lnTo>
                  <a:lnTo>
                    <a:pt x="31" y="808"/>
                  </a:lnTo>
                  <a:lnTo>
                    <a:pt x="28" y="808"/>
                  </a:lnTo>
                  <a:lnTo>
                    <a:pt x="24" y="808"/>
                  </a:lnTo>
                  <a:lnTo>
                    <a:pt x="20" y="808"/>
                  </a:lnTo>
                  <a:lnTo>
                    <a:pt x="17" y="808"/>
                  </a:lnTo>
                  <a:lnTo>
                    <a:pt x="13" y="808"/>
                  </a:lnTo>
                  <a:lnTo>
                    <a:pt x="10" y="808"/>
                  </a:lnTo>
                  <a:lnTo>
                    <a:pt x="6" y="808"/>
                  </a:lnTo>
                  <a:lnTo>
                    <a:pt x="4" y="808"/>
                  </a:lnTo>
                  <a:lnTo>
                    <a:pt x="0" y="808"/>
                  </a:lnTo>
                  <a:lnTo>
                    <a:pt x="0" y="800"/>
                  </a:lnTo>
                </a:path>
              </a:pathLst>
            </a:custGeom>
            <a:solidFill>
              <a:srgbClr val="00FF00"/>
            </a:solidFill>
            <a:ln w="12700" cap="rnd">
              <a:noFill/>
              <a:round/>
              <a:headEnd/>
              <a:tailEnd/>
            </a:ln>
          </p:spPr>
          <p:txBody>
            <a:bodyPr/>
            <a:lstStyle/>
            <a:p>
              <a:endParaRPr lang="en-US"/>
            </a:p>
          </p:txBody>
        </p:sp>
        <p:sp>
          <p:nvSpPr>
            <p:cNvPr id="28696" name="Freeform 22"/>
            <p:cNvSpPr>
              <a:spLocks/>
            </p:cNvSpPr>
            <p:nvPr/>
          </p:nvSpPr>
          <p:spPr bwMode="auto">
            <a:xfrm>
              <a:off x="2686" y="2982"/>
              <a:ext cx="602" cy="347"/>
            </a:xfrm>
            <a:custGeom>
              <a:avLst/>
              <a:gdLst>
                <a:gd name="T0" fmla="*/ 18 w 602"/>
                <a:gd name="T1" fmla="*/ 21 h 347"/>
                <a:gd name="T2" fmla="*/ 39 w 602"/>
                <a:gd name="T3" fmla="*/ 44 h 347"/>
                <a:gd name="T4" fmla="*/ 60 w 602"/>
                <a:gd name="T5" fmla="*/ 68 h 347"/>
                <a:gd name="T6" fmla="*/ 82 w 602"/>
                <a:gd name="T7" fmla="*/ 91 h 347"/>
                <a:gd name="T8" fmla="*/ 102 w 602"/>
                <a:gd name="T9" fmla="*/ 114 h 347"/>
                <a:gd name="T10" fmla="*/ 123 w 602"/>
                <a:gd name="T11" fmla="*/ 135 h 347"/>
                <a:gd name="T12" fmla="*/ 144 w 602"/>
                <a:gd name="T13" fmla="*/ 155 h 347"/>
                <a:gd name="T14" fmla="*/ 165 w 602"/>
                <a:gd name="T15" fmla="*/ 174 h 347"/>
                <a:gd name="T16" fmla="*/ 186 w 602"/>
                <a:gd name="T17" fmla="*/ 192 h 347"/>
                <a:gd name="T18" fmla="*/ 207 w 602"/>
                <a:gd name="T19" fmla="*/ 209 h 347"/>
                <a:gd name="T20" fmla="*/ 229 w 602"/>
                <a:gd name="T21" fmla="*/ 225 h 347"/>
                <a:gd name="T22" fmla="*/ 249 w 602"/>
                <a:gd name="T23" fmla="*/ 239 h 347"/>
                <a:gd name="T24" fmla="*/ 270 w 602"/>
                <a:gd name="T25" fmla="*/ 252 h 347"/>
                <a:gd name="T26" fmla="*/ 292 w 602"/>
                <a:gd name="T27" fmla="*/ 264 h 347"/>
                <a:gd name="T28" fmla="*/ 312 w 602"/>
                <a:gd name="T29" fmla="*/ 346 h 347"/>
                <a:gd name="T30" fmla="*/ 334 w 602"/>
                <a:gd name="T31" fmla="*/ 346 h 347"/>
                <a:gd name="T32" fmla="*/ 354 w 602"/>
                <a:gd name="T33" fmla="*/ 346 h 347"/>
                <a:gd name="T34" fmla="*/ 376 w 602"/>
                <a:gd name="T35" fmla="*/ 346 h 347"/>
                <a:gd name="T36" fmla="*/ 397 w 602"/>
                <a:gd name="T37" fmla="*/ 346 h 347"/>
                <a:gd name="T38" fmla="*/ 417 w 602"/>
                <a:gd name="T39" fmla="*/ 346 h 347"/>
                <a:gd name="T40" fmla="*/ 439 w 602"/>
                <a:gd name="T41" fmla="*/ 346 h 347"/>
                <a:gd name="T42" fmla="*/ 459 w 602"/>
                <a:gd name="T43" fmla="*/ 346 h 347"/>
                <a:gd name="T44" fmla="*/ 481 w 602"/>
                <a:gd name="T45" fmla="*/ 346 h 347"/>
                <a:gd name="T46" fmla="*/ 502 w 602"/>
                <a:gd name="T47" fmla="*/ 346 h 347"/>
                <a:gd name="T48" fmla="*/ 523 w 602"/>
                <a:gd name="T49" fmla="*/ 346 h 347"/>
                <a:gd name="T50" fmla="*/ 544 w 602"/>
                <a:gd name="T51" fmla="*/ 346 h 347"/>
                <a:gd name="T52" fmla="*/ 564 w 602"/>
                <a:gd name="T53" fmla="*/ 346 h 347"/>
                <a:gd name="T54" fmla="*/ 586 w 602"/>
                <a:gd name="T55" fmla="*/ 346 h 347"/>
                <a:gd name="T56" fmla="*/ 595 w 602"/>
                <a:gd name="T57" fmla="*/ 346 h 347"/>
                <a:gd name="T58" fmla="*/ 574 w 602"/>
                <a:gd name="T59" fmla="*/ 346 h 347"/>
                <a:gd name="T60" fmla="*/ 553 w 602"/>
                <a:gd name="T61" fmla="*/ 346 h 347"/>
                <a:gd name="T62" fmla="*/ 532 w 602"/>
                <a:gd name="T63" fmla="*/ 346 h 347"/>
                <a:gd name="T64" fmla="*/ 510 w 602"/>
                <a:gd name="T65" fmla="*/ 346 h 347"/>
                <a:gd name="T66" fmla="*/ 490 w 602"/>
                <a:gd name="T67" fmla="*/ 346 h 347"/>
                <a:gd name="T68" fmla="*/ 468 w 602"/>
                <a:gd name="T69" fmla="*/ 346 h 347"/>
                <a:gd name="T70" fmla="*/ 448 w 602"/>
                <a:gd name="T71" fmla="*/ 346 h 347"/>
                <a:gd name="T72" fmla="*/ 427 w 602"/>
                <a:gd name="T73" fmla="*/ 346 h 347"/>
                <a:gd name="T74" fmla="*/ 405 w 602"/>
                <a:gd name="T75" fmla="*/ 346 h 347"/>
                <a:gd name="T76" fmla="*/ 385 w 602"/>
                <a:gd name="T77" fmla="*/ 346 h 347"/>
                <a:gd name="T78" fmla="*/ 363 w 602"/>
                <a:gd name="T79" fmla="*/ 346 h 347"/>
                <a:gd name="T80" fmla="*/ 342 w 602"/>
                <a:gd name="T81" fmla="*/ 346 h 347"/>
                <a:gd name="T82" fmla="*/ 321 w 602"/>
                <a:gd name="T83" fmla="*/ 346 h 347"/>
                <a:gd name="T84" fmla="*/ 300 w 602"/>
                <a:gd name="T85" fmla="*/ 346 h 347"/>
                <a:gd name="T86" fmla="*/ 280 w 602"/>
                <a:gd name="T87" fmla="*/ 346 h 347"/>
                <a:gd name="T88" fmla="*/ 258 w 602"/>
                <a:gd name="T89" fmla="*/ 346 h 347"/>
                <a:gd name="T90" fmla="*/ 238 w 602"/>
                <a:gd name="T91" fmla="*/ 346 h 347"/>
                <a:gd name="T92" fmla="*/ 216 w 602"/>
                <a:gd name="T93" fmla="*/ 346 h 347"/>
                <a:gd name="T94" fmla="*/ 195 w 602"/>
                <a:gd name="T95" fmla="*/ 346 h 347"/>
                <a:gd name="T96" fmla="*/ 174 w 602"/>
                <a:gd name="T97" fmla="*/ 346 h 347"/>
                <a:gd name="T98" fmla="*/ 153 w 602"/>
                <a:gd name="T99" fmla="*/ 346 h 347"/>
                <a:gd name="T100" fmla="*/ 132 w 602"/>
                <a:gd name="T101" fmla="*/ 346 h 347"/>
                <a:gd name="T102" fmla="*/ 111 w 602"/>
                <a:gd name="T103" fmla="*/ 346 h 347"/>
                <a:gd name="T104" fmla="*/ 90 w 602"/>
                <a:gd name="T105" fmla="*/ 346 h 347"/>
                <a:gd name="T106" fmla="*/ 69 w 602"/>
                <a:gd name="T107" fmla="*/ 346 h 347"/>
                <a:gd name="T108" fmla="*/ 48 w 602"/>
                <a:gd name="T109" fmla="*/ 346 h 347"/>
                <a:gd name="T110" fmla="*/ 27 w 602"/>
                <a:gd name="T111" fmla="*/ 346 h 347"/>
                <a:gd name="T112" fmla="*/ 6 w 602"/>
                <a:gd name="T113" fmla="*/ 346 h 34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02"/>
                <a:gd name="T172" fmla="*/ 0 h 347"/>
                <a:gd name="T173" fmla="*/ 602 w 602"/>
                <a:gd name="T174" fmla="*/ 347 h 34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02" h="347">
                  <a:moveTo>
                    <a:pt x="0" y="0"/>
                  </a:moveTo>
                  <a:lnTo>
                    <a:pt x="3" y="3"/>
                  </a:lnTo>
                  <a:lnTo>
                    <a:pt x="6" y="7"/>
                  </a:lnTo>
                  <a:lnTo>
                    <a:pt x="9" y="10"/>
                  </a:lnTo>
                  <a:lnTo>
                    <a:pt x="12" y="14"/>
                  </a:lnTo>
                  <a:lnTo>
                    <a:pt x="15" y="17"/>
                  </a:lnTo>
                  <a:lnTo>
                    <a:pt x="18" y="21"/>
                  </a:lnTo>
                  <a:lnTo>
                    <a:pt x="21" y="24"/>
                  </a:lnTo>
                  <a:lnTo>
                    <a:pt x="24" y="28"/>
                  </a:lnTo>
                  <a:lnTo>
                    <a:pt x="27" y="31"/>
                  </a:lnTo>
                  <a:lnTo>
                    <a:pt x="30" y="35"/>
                  </a:lnTo>
                  <a:lnTo>
                    <a:pt x="33" y="38"/>
                  </a:lnTo>
                  <a:lnTo>
                    <a:pt x="36" y="42"/>
                  </a:lnTo>
                  <a:lnTo>
                    <a:pt x="39" y="44"/>
                  </a:lnTo>
                  <a:lnTo>
                    <a:pt x="42" y="48"/>
                  </a:lnTo>
                  <a:lnTo>
                    <a:pt x="45" y="51"/>
                  </a:lnTo>
                  <a:lnTo>
                    <a:pt x="48" y="55"/>
                  </a:lnTo>
                  <a:lnTo>
                    <a:pt x="51" y="58"/>
                  </a:lnTo>
                  <a:lnTo>
                    <a:pt x="54" y="62"/>
                  </a:lnTo>
                  <a:lnTo>
                    <a:pt x="57" y="65"/>
                  </a:lnTo>
                  <a:lnTo>
                    <a:pt x="60" y="68"/>
                  </a:lnTo>
                  <a:lnTo>
                    <a:pt x="63" y="72"/>
                  </a:lnTo>
                  <a:lnTo>
                    <a:pt x="66" y="75"/>
                  </a:lnTo>
                  <a:lnTo>
                    <a:pt x="69" y="78"/>
                  </a:lnTo>
                  <a:lnTo>
                    <a:pt x="72" y="82"/>
                  </a:lnTo>
                  <a:lnTo>
                    <a:pt x="75" y="85"/>
                  </a:lnTo>
                  <a:lnTo>
                    <a:pt x="78" y="88"/>
                  </a:lnTo>
                  <a:lnTo>
                    <a:pt x="82" y="91"/>
                  </a:lnTo>
                  <a:lnTo>
                    <a:pt x="84" y="94"/>
                  </a:lnTo>
                  <a:lnTo>
                    <a:pt x="87" y="98"/>
                  </a:lnTo>
                  <a:lnTo>
                    <a:pt x="90" y="101"/>
                  </a:lnTo>
                  <a:lnTo>
                    <a:pt x="93" y="104"/>
                  </a:lnTo>
                  <a:lnTo>
                    <a:pt x="96" y="107"/>
                  </a:lnTo>
                  <a:lnTo>
                    <a:pt x="99" y="111"/>
                  </a:lnTo>
                  <a:lnTo>
                    <a:pt x="102" y="114"/>
                  </a:lnTo>
                  <a:lnTo>
                    <a:pt x="105" y="117"/>
                  </a:lnTo>
                  <a:lnTo>
                    <a:pt x="108" y="120"/>
                  </a:lnTo>
                  <a:lnTo>
                    <a:pt x="111" y="123"/>
                  </a:lnTo>
                  <a:lnTo>
                    <a:pt x="114" y="126"/>
                  </a:lnTo>
                  <a:lnTo>
                    <a:pt x="117" y="129"/>
                  </a:lnTo>
                  <a:lnTo>
                    <a:pt x="120" y="132"/>
                  </a:lnTo>
                  <a:lnTo>
                    <a:pt x="123" y="135"/>
                  </a:lnTo>
                  <a:lnTo>
                    <a:pt x="126" y="138"/>
                  </a:lnTo>
                  <a:lnTo>
                    <a:pt x="129" y="141"/>
                  </a:lnTo>
                  <a:lnTo>
                    <a:pt x="132" y="144"/>
                  </a:lnTo>
                  <a:lnTo>
                    <a:pt x="135" y="147"/>
                  </a:lnTo>
                  <a:lnTo>
                    <a:pt x="138" y="149"/>
                  </a:lnTo>
                  <a:lnTo>
                    <a:pt x="141" y="152"/>
                  </a:lnTo>
                  <a:lnTo>
                    <a:pt x="144" y="155"/>
                  </a:lnTo>
                  <a:lnTo>
                    <a:pt x="147" y="158"/>
                  </a:lnTo>
                  <a:lnTo>
                    <a:pt x="150" y="161"/>
                  </a:lnTo>
                  <a:lnTo>
                    <a:pt x="153" y="164"/>
                  </a:lnTo>
                  <a:lnTo>
                    <a:pt x="156" y="167"/>
                  </a:lnTo>
                  <a:lnTo>
                    <a:pt x="159" y="169"/>
                  </a:lnTo>
                  <a:lnTo>
                    <a:pt x="162" y="172"/>
                  </a:lnTo>
                  <a:lnTo>
                    <a:pt x="165" y="174"/>
                  </a:lnTo>
                  <a:lnTo>
                    <a:pt x="168" y="177"/>
                  </a:lnTo>
                  <a:lnTo>
                    <a:pt x="171" y="179"/>
                  </a:lnTo>
                  <a:lnTo>
                    <a:pt x="174" y="182"/>
                  </a:lnTo>
                  <a:lnTo>
                    <a:pt x="177" y="185"/>
                  </a:lnTo>
                  <a:lnTo>
                    <a:pt x="181" y="187"/>
                  </a:lnTo>
                  <a:lnTo>
                    <a:pt x="183" y="190"/>
                  </a:lnTo>
                  <a:lnTo>
                    <a:pt x="186" y="192"/>
                  </a:lnTo>
                  <a:lnTo>
                    <a:pt x="189" y="195"/>
                  </a:lnTo>
                  <a:lnTo>
                    <a:pt x="192" y="198"/>
                  </a:lnTo>
                  <a:lnTo>
                    <a:pt x="195" y="200"/>
                  </a:lnTo>
                  <a:lnTo>
                    <a:pt x="198" y="202"/>
                  </a:lnTo>
                  <a:lnTo>
                    <a:pt x="201" y="205"/>
                  </a:lnTo>
                  <a:lnTo>
                    <a:pt x="204" y="207"/>
                  </a:lnTo>
                  <a:lnTo>
                    <a:pt x="207" y="209"/>
                  </a:lnTo>
                  <a:lnTo>
                    <a:pt x="210" y="212"/>
                  </a:lnTo>
                  <a:lnTo>
                    <a:pt x="213" y="214"/>
                  </a:lnTo>
                  <a:lnTo>
                    <a:pt x="216" y="216"/>
                  </a:lnTo>
                  <a:lnTo>
                    <a:pt x="219" y="218"/>
                  </a:lnTo>
                  <a:lnTo>
                    <a:pt x="222" y="220"/>
                  </a:lnTo>
                  <a:lnTo>
                    <a:pt x="225" y="223"/>
                  </a:lnTo>
                  <a:lnTo>
                    <a:pt x="229" y="225"/>
                  </a:lnTo>
                  <a:lnTo>
                    <a:pt x="232" y="227"/>
                  </a:lnTo>
                  <a:lnTo>
                    <a:pt x="235" y="229"/>
                  </a:lnTo>
                  <a:lnTo>
                    <a:pt x="238" y="231"/>
                  </a:lnTo>
                  <a:lnTo>
                    <a:pt x="241" y="233"/>
                  </a:lnTo>
                  <a:lnTo>
                    <a:pt x="244" y="235"/>
                  </a:lnTo>
                  <a:lnTo>
                    <a:pt x="246" y="237"/>
                  </a:lnTo>
                  <a:lnTo>
                    <a:pt x="249" y="239"/>
                  </a:lnTo>
                  <a:lnTo>
                    <a:pt x="252" y="241"/>
                  </a:lnTo>
                  <a:lnTo>
                    <a:pt x="255" y="243"/>
                  </a:lnTo>
                  <a:lnTo>
                    <a:pt x="258" y="245"/>
                  </a:lnTo>
                  <a:lnTo>
                    <a:pt x="261" y="247"/>
                  </a:lnTo>
                  <a:lnTo>
                    <a:pt x="264" y="249"/>
                  </a:lnTo>
                  <a:lnTo>
                    <a:pt x="267" y="251"/>
                  </a:lnTo>
                  <a:lnTo>
                    <a:pt x="270" y="252"/>
                  </a:lnTo>
                  <a:lnTo>
                    <a:pt x="273" y="254"/>
                  </a:lnTo>
                  <a:lnTo>
                    <a:pt x="277" y="256"/>
                  </a:lnTo>
                  <a:lnTo>
                    <a:pt x="280" y="258"/>
                  </a:lnTo>
                  <a:lnTo>
                    <a:pt x="283" y="260"/>
                  </a:lnTo>
                  <a:lnTo>
                    <a:pt x="286" y="261"/>
                  </a:lnTo>
                  <a:lnTo>
                    <a:pt x="289" y="262"/>
                  </a:lnTo>
                  <a:lnTo>
                    <a:pt x="292" y="264"/>
                  </a:lnTo>
                  <a:lnTo>
                    <a:pt x="294" y="266"/>
                  </a:lnTo>
                  <a:lnTo>
                    <a:pt x="297" y="267"/>
                  </a:lnTo>
                  <a:lnTo>
                    <a:pt x="300" y="269"/>
                  </a:lnTo>
                  <a:lnTo>
                    <a:pt x="303" y="270"/>
                  </a:lnTo>
                  <a:lnTo>
                    <a:pt x="306" y="272"/>
                  </a:lnTo>
                  <a:lnTo>
                    <a:pt x="309" y="273"/>
                  </a:lnTo>
                  <a:lnTo>
                    <a:pt x="312" y="346"/>
                  </a:lnTo>
                  <a:lnTo>
                    <a:pt x="315" y="346"/>
                  </a:lnTo>
                  <a:lnTo>
                    <a:pt x="318" y="346"/>
                  </a:lnTo>
                  <a:lnTo>
                    <a:pt x="321" y="346"/>
                  </a:lnTo>
                  <a:lnTo>
                    <a:pt x="324" y="346"/>
                  </a:lnTo>
                  <a:lnTo>
                    <a:pt x="328" y="346"/>
                  </a:lnTo>
                  <a:lnTo>
                    <a:pt x="331" y="346"/>
                  </a:lnTo>
                  <a:lnTo>
                    <a:pt x="334" y="346"/>
                  </a:lnTo>
                  <a:lnTo>
                    <a:pt x="337" y="346"/>
                  </a:lnTo>
                  <a:lnTo>
                    <a:pt x="340" y="346"/>
                  </a:lnTo>
                  <a:lnTo>
                    <a:pt x="342" y="346"/>
                  </a:lnTo>
                  <a:lnTo>
                    <a:pt x="345" y="346"/>
                  </a:lnTo>
                  <a:lnTo>
                    <a:pt x="348" y="346"/>
                  </a:lnTo>
                  <a:lnTo>
                    <a:pt x="351" y="346"/>
                  </a:lnTo>
                  <a:lnTo>
                    <a:pt x="354" y="346"/>
                  </a:lnTo>
                  <a:lnTo>
                    <a:pt x="357" y="346"/>
                  </a:lnTo>
                  <a:lnTo>
                    <a:pt x="360" y="346"/>
                  </a:lnTo>
                  <a:lnTo>
                    <a:pt x="363" y="346"/>
                  </a:lnTo>
                  <a:lnTo>
                    <a:pt x="366" y="346"/>
                  </a:lnTo>
                  <a:lnTo>
                    <a:pt x="369" y="346"/>
                  </a:lnTo>
                  <a:lnTo>
                    <a:pt x="372" y="346"/>
                  </a:lnTo>
                  <a:lnTo>
                    <a:pt x="376" y="346"/>
                  </a:lnTo>
                  <a:lnTo>
                    <a:pt x="379" y="346"/>
                  </a:lnTo>
                  <a:lnTo>
                    <a:pt x="382" y="346"/>
                  </a:lnTo>
                  <a:lnTo>
                    <a:pt x="385" y="346"/>
                  </a:lnTo>
                  <a:lnTo>
                    <a:pt x="388" y="346"/>
                  </a:lnTo>
                  <a:lnTo>
                    <a:pt x="391" y="346"/>
                  </a:lnTo>
                  <a:lnTo>
                    <a:pt x="394" y="346"/>
                  </a:lnTo>
                  <a:lnTo>
                    <a:pt x="397" y="346"/>
                  </a:lnTo>
                  <a:lnTo>
                    <a:pt x="399" y="346"/>
                  </a:lnTo>
                  <a:lnTo>
                    <a:pt x="402" y="346"/>
                  </a:lnTo>
                  <a:lnTo>
                    <a:pt x="405" y="346"/>
                  </a:lnTo>
                  <a:lnTo>
                    <a:pt x="408" y="346"/>
                  </a:lnTo>
                  <a:lnTo>
                    <a:pt x="411" y="346"/>
                  </a:lnTo>
                  <a:lnTo>
                    <a:pt x="414" y="346"/>
                  </a:lnTo>
                  <a:lnTo>
                    <a:pt x="417" y="346"/>
                  </a:lnTo>
                  <a:lnTo>
                    <a:pt x="420" y="346"/>
                  </a:lnTo>
                  <a:lnTo>
                    <a:pt x="424" y="346"/>
                  </a:lnTo>
                  <a:lnTo>
                    <a:pt x="427" y="346"/>
                  </a:lnTo>
                  <a:lnTo>
                    <a:pt x="430" y="346"/>
                  </a:lnTo>
                  <a:lnTo>
                    <a:pt x="433" y="346"/>
                  </a:lnTo>
                  <a:lnTo>
                    <a:pt x="436" y="346"/>
                  </a:lnTo>
                  <a:lnTo>
                    <a:pt x="439" y="346"/>
                  </a:lnTo>
                  <a:lnTo>
                    <a:pt x="442" y="346"/>
                  </a:lnTo>
                  <a:lnTo>
                    <a:pt x="445" y="346"/>
                  </a:lnTo>
                  <a:lnTo>
                    <a:pt x="448" y="346"/>
                  </a:lnTo>
                  <a:lnTo>
                    <a:pt x="451" y="346"/>
                  </a:lnTo>
                  <a:lnTo>
                    <a:pt x="454" y="346"/>
                  </a:lnTo>
                  <a:lnTo>
                    <a:pt x="456" y="346"/>
                  </a:lnTo>
                  <a:lnTo>
                    <a:pt x="459" y="346"/>
                  </a:lnTo>
                  <a:lnTo>
                    <a:pt x="462" y="346"/>
                  </a:lnTo>
                  <a:lnTo>
                    <a:pt x="465" y="346"/>
                  </a:lnTo>
                  <a:lnTo>
                    <a:pt x="468" y="346"/>
                  </a:lnTo>
                  <a:lnTo>
                    <a:pt x="472" y="346"/>
                  </a:lnTo>
                  <a:lnTo>
                    <a:pt x="475" y="346"/>
                  </a:lnTo>
                  <a:lnTo>
                    <a:pt x="478" y="346"/>
                  </a:lnTo>
                  <a:lnTo>
                    <a:pt x="481" y="346"/>
                  </a:lnTo>
                  <a:lnTo>
                    <a:pt x="484" y="346"/>
                  </a:lnTo>
                  <a:lnTo>
                    <a:pt x="487" y="346"/>
                  </a:lnTo>
                  <a:lnTo>
                    <a:pt x="490" y="346"/>
                  </a:lnTo>
                  <a:lnTo>
                    <a:pt x="493" y="346"/>
                  </a:lnTo>
                  <a:lnTo>
                    <a:pt x="496" y="346"/>
                  </a:lnTo>
                  <a:lnTo>
                    <a:pt x="499" y="346"/>
                  </a:lnTo>
                  <a:lnTo>
                    <a:pt x="502" y="346"/>
                  </a:lnTo>
                  <a:lnTo>
                    <a:pt x="504" y="346"/>
                  </a:lnTo>
                  <a:lnTo>
                    <a:pt x="507" y="346"/>
                  </a:lnTo>
                  <a:lnTo>
                    <a:pt x="510" y="346"/>
                  </a:lnTo>
                  <a:lnTo>
                    <a:pt x="513" y="346"/>
                  </a:lnTo>
                  <a:lnTo>
                    <a:pt x="516" y="346"/>
                  </a:lnTo>
                  <a:lnTo>
                    <a:pt x="519" y="346"/>
                  </a:lnTo>
                  <a:lnTo>
                    <a:pt x="523" y="346"/>
                  </a:lnTo>
                  <a:lnTo>
                    <a:pt x="526" y="346"/>
                  </a:lnTo>
                  <a:lnTo>
                    <a:pt x="529" y="346"/>
                  </a:lnTo>
                  <a:lnTo>
                    <a:pt x="532" y="346"/>
                  </a:lnTo>
                  <a:lnTo>
                    <a:pt x="535" y="346"/>
                  </a:lnTo>
                  <a:lnTo>
                    <a:pt x="538" y="346"/>
                  </a:lnTo>
                  <a:lnTo>
                    <a:pt x="541" y="346"/>
                  </a:lnTo>
                  <a:lnTo>
                    <a:pt x="544" y="346"/>
                  </a:lnTo>
                  <a:lnTo>
                    <a:pt x="547" y="346"/>
                  </a:lnTo>
                  <a:lnTo>
                    <a:pt x="550" y="346"/>
                  </a:lnTo>
                  <a:lnTo>
                    <a:pt x="553" y="346"/>
                  </a:lnTo>
                  <a:lnTo>
                    <a:pt x="555" y="346"/>
                  </a:lnTo>
                  <a:lnTo>
                    <a:pt x="558" y="346"/>
                  </a:lnTo>
                  <a:lnTo>
                    <a:pt x="561" y="346"/>
                  </a:lnTo>
                  <a:lnTo>
                    <a:pt x="564" y="346"/>
                  </a:lnTo>
                  <a:lnTo>
                    <a:pt x="567" y="346"/>
                  </a:lnTo>
                  <a:lnTo>
                    <a:pt x="571" y="346"/>
                  </a:lnTo>
                  <a:lnTo>
                    <a:pt x="574" y="346"/>
                  </a:lnTo>
                  <a:lnTo>
                    <a:pt x="577" y="346"/>
                  </a:lnTo>
                  <a:lnTo>
                    <a:pt x="580" y="346"/>
                  </a:lnTo>
                  <a:lnTo>
                    <a:pt x="583" y="346"/>
                  </a:lnTo>
                  <a:lnTo>
                    <a:pt x="586" y="346"/>
                  </a:lnTo>
                  <a:lnTo>
                    <a:pt x="589" y="346"/>
                  </a:lnTo>
                  <a:lnTo>
                    <a:pt x="592" y="346"/>
                  </a:lnTo>
                  <a:lnTo>
                    <a:pt x="595" y="346"/>
                  </a:lnTo>
                  <a:lnTo>
                    <a:pt x="598" y="346"/>
                  </a:lnTo>
                  <a:lnTo>
                    <a:pt x="601" y="346"/>
                  </a:lnTo>
                  <a:lnTo>
                    <a:pt x="598" y="346"/>
                  </a:lnTo>
                  <a:lnTo>
                    <a:pt x="595" y="346"/>
                  </a:lnTo>
                  <a:lnTo>
                    <a:pt x="592" y="346"/>
                  </a:lnTo>
                  <a:lnTo>
                    <a:pt x="589" y="346"/>
                  </a:lnTo>
                  <a:lnTo>
                    <a:pt x="586" y="346"/>
                  </a:lnTo>
                  <a:lnTo>
                    <a:pt x="583" y="346"/>
                  </a:lnTo>
                  <a:lnTo>
                    <a:pt x="580" y="346"/>
                  </a:lnTo>
                  <a:lnTo>
                    <a:pt x="577" y="346"/>
                  </a:lnTo>
                  <a:lnTo>
                    <a:pt x="574" y="346"/>
                  </a:lnTo>
                  <a:lnTo>
                    <a:pt x="571" y="346"/>
                  </a:lnTo>
                  <a:lnTo>
                    <a:pt x="567" y="346"/>
                  </a:lnTo>
                  <a:lnTo>
                    <a:pt x="564" y="346"/>
                  </a:lnTo>
                  <a:lnTo>
                    <a:pt x="561" y="346"/>
                  </a:lnTo>
                  <a:lnTo>
                    <a:pt x="558" y="346"/>
                  </a:lnTo>
                  <a:lnTo>
                    <a:pt x="555" y="346"/>
                  </a:lnTo>
                  <a:lnTo>
                    <a:pt x="553" y="346"/>
                  </a:lnTo>
                  <a:lnTo>
                    <a:pt x="550" y="346"/>
                  </a:lnTo>
                  <a:lnTo>
                    <a:pt x="547" y="346"/>
                  </a:lnTo>
                  <a:lnTo>
                    <a:pt x="544" y="346"/>
                  </a:lnTo>
                  <a:lnTo>
                    <a:pt x="541" y="346"/>
                  </a:lnTo>
                  <a:lnTo>
                    <a:pt x="538" y="346"/>
                  </a:lnTo>
                  <a:lnTo>
                    <a:pt x="535" y="346"/>
                  </a:lnTo>
                  <a:lnTo>
                    <a:pt x="532" y="346"/>
                  </a:lnTo>
                  <a:lnTo>
                    <a:pt x="529" y="346"/>
                  </a:lnTo>
                  <a:lnTo>
                    <a:pt x="526" y="346"/>
                  </a:lnTo>
                  <a:lnTo>
                    <a:pt x="523" y="346"/>
                  </a:lnTo>
                  <a:lnTo>
                    <a:pt x="519" y="346"/>
                  </a:lnTo>
                  <a:lnTo>
                    <a:pt x="516" y="346"/>
                  </a:lnTo>
                  <a:lnTo>
                    <a:pt x="513" y="346"/>
                  </a:lnTo>
                  <a:lnTo>
                    <a:pt x="510" y="346"/>
                  </a:lnTo>
                  <a:lnTo>
                    <a:pt x="507" y="346"/>
                  </a:lnTo>
                  <a:lnTo>
                    <a:pt x="504" y="346"/>
                  </a:lnTo>
                  <a:lnTo>
                    <a:pt x="502" y="346"/>
                  </a:lnTo>
                  <a:lnTo>
                    <a:pt x="499" y="346"/>
                  </a:lnTo>
                  <a:lnTo>
                    <a:pt x="496" y="346"/>
                  </a:lnTo>
                  <a:lnTo>
                    <a:pt x="493" y="346"/>
                  </a:lnTo>
                  <a:lnTo>
                    <a:pt x="490" y="346"/>
                  </a:lnTo>
                  <a:lnTo>
                    <a:pt x="487" y="346"/>
                  </a:lnTo>
                  <a:lnTo>
                    <a:pt x="484" y="346"/>
                  </a:lnTo>
                  <a:lnTo>
                    <a:pt x="481" y="346"/>
                  </a:lnTo>
                  <a:lnTo>
                    <a:pt x="478" y="346"/>
                  </a:lnTo>
                  <a:lnTo>
                    <a:pt x="475" y="346"/>
                  </a:lnTo>
                  <a:lnTo>
                    <a:pt x="472" y="346"/>
                  </a:lnTo>
                  <a:lnTo>
                    <a:pt x="468" y="346"/>
                  </a:lnTo>
                  <a:lnTo>
                    <a:pt x="465" y="346"/>
                  </a:lnTo>
                  <a:lnTo>
                    <a:pt x="462" y="346"/>
                  </a:lnTo>
                  <a:lnTo>
                    <a:pt x="459" y="346"/>
                  </a:lnTo>
                  <a:lnTo>
                    <a:pt x="456" y="346"/>
                  </a:lnTo>
                  <a:lnTo>
                    <a:pt x="454" y="346"/>
                  </a:lnTo>
                  <a:lnTo>
                    <a:pt x="451" y="346"/>
                  </a:lnTo>
                  <a:lnTo>
                    <a:pt x="448" y="346"/>
                  </a:lnTo>
                  <a:lnTo>
                    <a:pt x="445" y="346"/>
                  </a:lnTo>
                  <a:lnTo>
                    <a:pt x="442" y="346"/>
                  </a:lnTo>
                  <a:lnTo>
                    <a:pt x="439" y="346"/>
                  </a:lnTo>
                  <a:lnTo>
                    <a:pt x="436" y="346"/>
                  </a:lnTo>
                  <a:lnTo>
                    <a:pt x="433" y="346"/>
                  </a:lnTo>
                  <a:lnTo>
                    <a:pt x="430" y="346"/>
                  </a:lnTo>
                  <a:lnTo>
                    <a:pt x="427" y="346"/>
                  </a:lnTo>
                  <a:lnTo>
                    <a:pt x="424" y="346"/>
                  </a:lnTo>
                  <a:lnTo>
                    <a:pt x="420" y="346"/>
                  </a:lnTo>
                  <a:lnTo>
                    <a:pt x="417" y="346"/>
                  </a:lnTo>
                  <a:lnTo>
                    <a:pt x="414" y="346"/>
                  </a:lnTo>
                  <a:lnTo>
                    <a:pt x="411" y="346"/>
                  </a:lnTo>
                  <a:lnTo>
                    <a:pt x="408" y="346"/>
                  </a:lnTo>
                  <a:lnTo>
                    <a:pt x="405" y="346"/>
                  </a:lnTo>
                  <a:lnTo>
                    <a:pt x="402" y="346"/>
                  </a:lnTo>
                  <a:lnTo>
                    <a:pt x="399" y="346"/>
                  </a:lnTo>
                  <a:lnTo>
                    <a:pt x="397" y="346"/>
                  </a:lnTo>
                  <a:lnTo>
                    <a:pt x="394" y="346"/>
                  </a:lnTo>
                  <a:lnTo>
                    <a:pt x="391" y="346"/>
                  </a:lnTo>
                  <a:lnTo>
                    <a:pt x="388" y="346"/>
                  </a:lnTo>
                  <a:lnTo>
                    <a:pt x="385" y="346"/>
                  </a:lnTo>
                  <a:lnTo>
                    <a:pt x="382" y="346"/>
                  </a:lnTo>
                  <a:lnTo>
                    <a:pt x="379" y="346"/>
                  </a:lnTo>
                  <a:lnTo>
                    <a:pt x="376" y="346"/>
                  </a:lnTo>
                  <a:lnTo>
                    <a:pt x="372" y="346"/>
                  </a:lnTo>
                  <a:lnTo>
                    <a:pt x="369" y="346"/>
                  </a:lnTo>
                  <a:lnTo>
                    <a:pt x="366" y="346"/>
                  </a:lnTo>
                  <a:lnTo>
                    <a:pt x="363" y="346"/>
                  </a:lnTo>
                  <a:lnTo>
                    <a:pt x="360" y="346"/>
                  </a:lnTo>
                  <a:lnTo>
                    <a:pt x="357" y="346"/>
                  </a:lnTo>
                  <a:lnTo>
                    <a:pt x="354" y="346"/>
                  </a:lnTo>
                  <a:lnTo>
                    <a:pt x="351" y="346"/>
                  </a:lnTo>
                  <a:lnTo>
                    <a:pt x="348" y="346"/>
                  </a:lnTo>
                  <a:lnTo>
                    <a:pt x="345" y="346"/>
                  </a:lnTo>
                  <a:lnTo>
                    <a:pt x="342" y="346"/>
                  </a:lnTo>
                  <a:lnTo>
                    <a:pt x="340" y="346"/>
                  </a:lnTo>
                  <a:lnTo>
                    <a:pt x="337" y="346"/>
                  </a:lnTo>
                  <a:lnTo>
                    <a:pt x="334" y="346"/>
                  </a:lnTo>
                  <a:lnTo>
                    <a:pt x="331" y="346"/>
                  </a:lnTo>
                  <a:lnTo>
                    <a:pt x="328" y="346"/>
                  </a:lnTo>
                  <a:lnTo>
                    <a:pt x="324" y="346"/>
                  </a:lnTo>
                  <a:lnTo>
                    <a:pt x="321" y="346"/>
                  </a:lnTo>
                  <a:lnTo>
                    <a:pt x="318" y="346"/>
                  </a:lnTo>
                  <a:lnTo>
                    <a:pt x="315" y="346"/>
                  </a:lnTo>
                  <a:lnTo>
                    <a:pt x="312" y="346"/>
                  </a:lnTo>
                  <a:lnTo>
                    <a:pt x="309" y="346"/>
                  </a:lnTo>
                  <a:lnTo>
                    <a:pt x="306" y="346"/>
                  </a:lnTo>
                  <a:lnTo>
                    <a:pt x="303" y="346"/>
                  </a:lnTo>
                  <a:lnTo>
                    <a:pt x="300" y="346"/>
                  </a:lnTo>
                  <a:lnTo>
                    <a:pt x="297" y="346"/>
                  </a:lnTo>
                  <a:lnTo>
                    <a:pt x="294" y="346"/>
                  </a:lnTo>
                  <a:lnTo>
                    <a:pt x="292" y="346"/>
                  </a:lnTo>
                  <a:lnTo>
                    <a:pt x="289" y="346"/>
                  </a:lnTo>
                  <a:lnTo>
                    <a:pt x="286" y="346"/>
                  </a:lnTo>
                  <a:lnTo>
                    <a:pt x="283" y="346"/>
                  </a:lnTo>
                  <a:lnTo>
                    <a:pt x="280" y="346"/>
                  </a:lnTo>
                  <a:lnTo>
                    <a:pt x="277" y="346"/>
                  </a:lnTo>
                  <a:lnTo>
                    <a:pt x="273" y="346"/>
                  </a:lnTo>
                  <a:lnTo>
                    <a:pt x="270" y="346"/>
                  </a:lnTo>
                  <a:lnTo>
                    <a:pt x="267" y="346"/>
                  </a:lnTo>
                  <a:lnTo>
                    <a:pt x="264" y="346"/>
                  </a:lnTo>
                  <a:lnTo>
                    <a:pt x="261" y="346"/>
                  </a:lnTo>
                  <a:lnTo>
                    <a:pt x="258" y="346"/>
                  </a:lnTo>
                  <a:lnTo>
                    <a:pt x="255" y="346"/>
                  </a:lnTo>
                  <a:lnTo>
                    <a:pt x="252" y="346"/>
                  </a:lnTo>
                  <a:lnTo>
                    <a:pt x="249" y="346"/>
                  </a:lnTo>
                  <a:lnTo>
                    <a:pt x="246" y="346"/>
                  </a:lnTo>
                  <a:lnTo>
                    <a:pt x="244" y="346"/>
                  </a:lnTo>
                  <a:lnTo>
                    <a:pt x="241" y="346"/>
                  </a:lnTo>
                  <a:lnTo>
                    <a:pt x="238" y="346"/>
                  </a:lnTo>
                  <a:lnTo>
                    <a:pt x="235" y="346"/>
                  </a:lnTo>
                  <a:lnTo>
                    <a:pt x="232" y="346"/>
                  </a:lnTo>
                  <a:lnTo>
                    <a:pt x="229" y="346"/>
                  </a:lnTo>
                  <a:lnTo>
                    <a:pt x="225" y="346"/>
                  </a:lnTo>
                  <a:lnTo>
                    <a:pt x="222" y="346"/>
                  </a:lnTo>
                  <a:lnTo>
                    <a:pt x="219" y="346"/>
                  </a:lnTo>
                  <a:lnTo>
                    <a:pt x="216" y="346"/>
                  </a:lnTo>
                  <a:lnTo>
                    <a:pt x="213" y="346"/>
                  </a:lnTo>
                  <a:lnTo>
                    <a:pt x="210" y="346"/>
                  </a:lnTo>
                  <a:lnTo>
                    <a:pt x="207" y="346"/>
                  </a:lnTo>
                  <a:lnTo>
                    <a:pt x="204" y="346"/>
                  </a:lnTo>
                  <a:lnTo>
                    <a:pt x="201" y="346"/>
                  </a:lnTo>
                  <a:lnTo>
                    <a:pt x="198" y="346"/>
                  </a:lnTo>
                  <a:lnTo>
                    <a:pt x="195" y="346"/>
                  </a:lnTo>
                  <a:lnTo>
                    <a:pt x="192" y="346"/>
                  </a:lnTo>
                  <a:lnTo>
                    <a:pt x="189" y="346"/>
                  </a:lnTo>
                  <a:lnTo>
                    <a:pt x="186" y="346"/>
                  </a:lnTo>
                  <a:lnTo>
                    <a:pt x="183" y="346"/>
                  </a:lnTo>
                  <a:lnTo>
                    <a:pt x="181" y="346"/>
                  </a:lnTo>
                  <a:lnTo>
                    <a:pt x="177" y="346"/>
                  </a:lnTo>
                  <a:lnTo>
                    <a:pt x="174" y="346"/>
                  </a:lnTo>
                  <a:lnTo>
                    <a:pt x="171" y="346"/>
                  </a:lnTo>
                  <a:lnTo>
                    <a:pt x="168" y="346"/>
                  </a:lnTo>
                  <a:lnTo>
                    <a:pt x="165" y="346"/>
                  </a:lnTo>
                  <a:lnTo>
                    <a:pt x="162" y="346"/>
                  </a:lnTo>
                  <a:lnTo>
                    <a:pt x="159" y="346"/>
                  </a:lnTo>
                  <a:lnTo>
                    <a:pt x="156" y="346"/>
                  </a:lnTo>
                  <a:lnTo>
                    <a:pt x="153" y="346"/>
                  </a:lnTo>
                  <a:lnTo>
                    <a:pt x="150" y="346"/>
                  </a:lnTo>
                  <a:lnTo>
                    <a:pt x="147" y="346"/>
                  </a:lnTo>
                  <a:lnTo>
                    <a:pt x="144" y="346"/>
                  </a:lnTo>
                  <a:lnTo>
                    <a:pt x="141" y="346"/>
                  </a:lnTo>
                  <a:lnTo>
                    <a:pt x="138" y="346"/>
                  </a:lnTo>
                  <a:lnTo>
                    <a:pt x="135" y="346"/>
                  </a:lnTo>
                  <a:lnTo>
                    <a:pt x="132" y="346"/>
                  </a:lnTo>
                  <a:lnTo>
                    <a:pt x="129" y="346"/>
                  </a:lnTo>
                  <a:lnTo>
                    <a:pt x="126" y="346"/>
                  </a:lnTo>
                  <a:lnTo>
                    <a:pt x="123" y="346"/>
                  </a:lnTo>
                  <a:lnTo>
                    <a:pt x="120" y="346"/>
                  </a:lnTo>
                  <a:lnTo>
                    <a:pt x="117" y="346"/>
                  </a:lnTo>
                  <a:lnTo>
                    <a:pt x="114" y="346"/>
                  </a:lnTo>
                  <a:lnTo>
                    <a:pt x="111" y="346"/>
                  </a:lnTo>
                  <a:lnTo>
                    <a:pt x="108" y="346"/>
                  </a:lnTo>
                  <a:lnTo>
                    <a:pt x="105" y="346"/>
                  </a:lnTo>
                  <a:lnTo>
                    <a:pt x="102" y="346"/>
                  </a:lnTo>
                  <a:lnTo>
                    <a:pt x="99" y="346"/>
                  </a:lnTo>
                  <a:lnTo>
                    <a:pt x="96" y="346"/>
                  </a:lnTo>
                  <a:lnTo>
                    <a:pt x="93" y="346"/>
                  </a:lnTo>
                  <a:lnTo>
                    <a:pt x="90" y="346"/>
                  </a:lnTo>
                  <a:lnTo>
                    <a:pt x="87" y="346"/>
                  </a:lnTo>
                  <a:lnTo>
                    <a:pt x="84" y="346"/>
                  </a:lnTo>
                  <a:lnTo>
                    <a:pt x="82" y="346"/>
                  </a:lnTo>
                  <a:lnTo>
                    <a:pt x="78" y="346"/>
                  </a:lnTo>
                  <a:lnTo>
                    <a:pt x="75" y="346"/>
                  </a:lnTo>
                  <a:lnTo>
                    <a:pt x="72" y="346"/>
                  </a:lnTo>
                  <a:lnTo>
                    <a:pt x="69" y="346"/>
                  </a:lnTo>
                  <a:lnTo>
                    <a:pt x="66" y="346"/>
                  </a:lnTo>
                  <a:lnTo>
                    <a:pt x="63" y="346"/>
                  </a:lnTo>
                  <a:lnTo>
                    <a:pt x="60" y="346"/>
                  </a:lnTo>
                  <a:lnTo>
                    <a:pt x="57" y="346"/>
                  </a:lnTo>
                  <a:lnTo>
                    <a:pt x="54" y="346"/>
                  </a:lnTo>
                  <a:lnTo>
                    <a:pt x="51" y="346"/>
                  </a:lnTo>
                  <a:lnTo>
                    <a:pt x="48" y="346"/>
                  </a:lnTo>
                  <a:lnTo>
                    <a:pt x="45" y="346"/>
                  </a:lnTo>
                  <a:lnTo>
                    <a:pt x="42" y="346"/>
                  </a:lnTo>
                  <a:lnTo>
                    <a:pt x="39" y="346"/>
                  </a:lnTo>
                  <a:lnTo>
                    <a:pt x="36" y="346"/>
                  </a:lnTo>
                  <a:lnTo>
                    <a:pt x="33" y="346"/>
                  </a:lnTo>
                  <a:lnTo>
                    <a:pt x="30" y="346"/>
                  </a:lnTo>
                  <a:lnTo>
                    <a:pt x="27" y="346"/>
                  </a:lnTo>
                  <a:lnTo>
                    <a:pt x="24" y="346"/>
                  </a:lnTo>
                  <a:lnTo>
                    <a:pt x="21" y="346"/>
                  </a:lnTo>
                  <a:lnTo>
                    <a:pt x="18" y="346"/>
                  </a:lnTo>
                  <a:lnTo>
                    <a:pt x="15" y="346"/>
                  </a:lnTo>
                  <a:lnTo>
                    <a:pt x="12" y="346"/>
                  </a:lnTo>
                  <a:lnTo>
                    <a:pt x="9" y="346"/>
                  </a:lnTo>
                  <a:lnTo>
                    <a:pt x="6" y="346"/>
                  </a:lnTo>
                  <a:lnTo>
                    <a:pt x="3" y="346"/>
                  </a:lnTo>
                  <a:lnTo>
                    <a:pt x="0" y="346"/>
                  </a:lnTo>
                  <a:lnTo>
                    <a:pt x="0" y="0"/>
                  </a:lnTo>
                </a:path>
              </a:pathLst>
            </a:custGeom>
            <a:solidFill>
              <a:srgbClr val="00FF00"/>
            </a:solidFill>
            <a:ln w="12700" cap="rnd">
              <a:noFill/>
              <a:round/>
              <a:headEnd/>
              <a:tailEnd/>
            </a:ln>
          </p:spPr>
          <p:txBody>
            <a:bodyPr/>
            <a:lstStyle/>
            <a:p>
              <a:endParaRPr lang="en-US"/>
            </a:p>
          </p:txBody>
        </p:sp>
        <p:sp>
          <p:nvSpPr>
            <p:cNvPr id="28697" name="Freeform 23"/>
            <p:cNvSpPr>
              <a:spLocks/>
            </p:cNvSpPr>
            <p:nvPr/>
          </p:nvSpPr>
          <p:spPr bwMode="auto">
            <a:xfrm>
              <a:off x="2442" y="3174"/>
              <a:ext cx="823" cy="155"/>
            </a:xfrm>
            <a:custGeom>
              <a:avLst/>
              <a:gdLst>
                <a:gd name="T0" fmla="*/ 25 w 823"/>
                <a:gd name="T1" fmla="*/ 154 h 155"/>
                <a:gd name="T2" fmla="*/ 53 w 823"/>
                <a:gd name="T3" fmla="*/ 154 h 155"/>
                <a:gd name="T4" fmla="*/ 82 w 823"/>
                <a:gd name="T5" fmla="*/ 154 h 155"/>
                <a:gd name="T6" fmla="*/ 111 w 823"/>
                <a:gd name="T7" fmla="*/ 154 h 155"/>
                <a:gd name="T8" fmla="*/ 140 w 823"/>
                <a:gd name="T9" fmla="*/ 154 h 155"/>
                <a:gd name="T10" fmla="*/ 169 w 823"/>
                <a:gd name="T11" fmla="*/ 154 h 155"/>
                <a:gd name="T12" fmla="*/ 197 w 823"/>
                <a:gd name="T13" fmla="*/ 154 h 155"/>
                <a:gd name="T14" fmla="*/ 226 w 823"/>
                <a:gd name="T15" fmla="*/ 154 h 155"/>
                <a:gd name="T16" fmla="*/ 254 w 823"/>
                <a:gd name="T17" fmla="*/ 154 h 155"/>
                <a:gd name="T18" fmla="*/ 283 w 823"/>
                <a:gd name="T19" fmla="*/ 154 h 155"/>
                <a:gd name="T20" fmla="*/ 313 w 823"/>
                <a:gd name="T21" fmla="*/ 154 h 155"/>
                <a:gd name="T22" fmla="*/ 341 w 823"/>
                <a:gd name="T23" fmla="*/ 154 h 155"/>
                <a:gd name="T24" fmla="*/ 370 w 823"/>
                <a:gd name="T25" fmla="*/ 154 h 155"/>
                <a:gd name="T26" fmla="*/ 399 w 823"/>
                <a:gd name="T27" fmla="*/ 154 h 155"/>
                <a:gd name="T28" fmla="*/ 427 w 823"/>
                <a:gd name="T29" fmla="*/ 0 h 155"/>
                <a:gd name="T30" fmla="*/ 456 w 823"/>
                <a:gd name="T31" fmla="*/ 21 h 155"/>
                <a:gd name="T32" fmla="*/ 484 w 823"/>
                <a:gd name="T33" fmla="*/ 40 h 155"/>
                <a:gd name="T34" fmla="*/ 514 w 823"/>
                <a:gd name="T35" fmla="*/ 57 h 155"/>
                <a:gd name="T36" fmla="*/ 543 w 823"/>
                <a:gd name="T37" fmla="*/ 71 h 155"/>
                <a:gd name="T38" fmla="*/ 571 w 823"/>
                <a:gd name="T39" fmla="*/ 83 h 155"/>
                <a:gd name="T40" fmla="*/ 600 w 823"/>
                <a:gd name="T41" fmla="*/ 95 h 155"/>
                <a:gd name="T42" fmla="*/ 628 w 823"/>
                <a:gd name="T43" fmla="*/ 104 h 155"/>
                <a:gd name="T44" fmla="*/ 657 w 823"/>
                <a:gd name="T45" fmla="*/ 112 h 155"/>
                <a:gd name="T46" fmla="*/ 687 w 823"/>
                <a:gd name="T47" fmla="*/ 119 h 155"/>
                <a:gd name="T48" fmla="*/ 715 w 823"/>
                <a:gd name="T49" fmla="*/ 125 h 155"/>
                <a:gd name="T50" fmla="*/ 744 w 823"/>
                <a:gd name="T51" fmla="*/ 130 h 155"/>
                <a:gd name="T52" fmla="*/ 772 w 823"/>
                <a:gd name="T53" fmla="*/ 135 h 155"/>
                <a:gd name="T54" fmla="*/ 801 w 823"/>
                <a:gd name="T55" fmla="*/ 139 h 155"/>
                <a:gd name="T56" fmla="*/ 818 w 823"/>
                <a:gd name="T57" fmla="*/ 154 h 155"/>
                <a:gd name="T58" fmla="*/ 789 w 823"/>
                <a:gd name="T59" fmla="*/ 154 h 155"/>
                <a:gd name="T60" fmla="*/ 759 w 823"/>
                <a:gd name="T61" fmla="*/ 154 h 155"/>
                <a:gd name="T62" fmla="*/ 731 w 823"/>
                <a:gd name="T63" fmla="*/ 154 h 155"/>
                <a:gd name="T64" fmla="*/ 702 w 823"/>
                <a:gd name="T65" fmla="*/ 154 h 155"/>
                <a:gd name="T66" fmla="*/ 674 w 823"/>
                <a:gd name="T67" fmla="*/ 154 h 155"/>
                <a:gd name="T68" fmla="*/ 645 w 823"/>
                <a:gd name="T69" fmla="*/ 154 h 155"/>
                <a:gd name="T70" fmla="*/ 617 w 823"/>
                <a:gd name="T71" fmla="*/ 154 h 155"/>
                <a:gd name="T72" fmla="*/ 588 w 823"/>
                <a:gd name="T73" fmla="*/ 154 h 155"/>
                <a:gd name="T74" fmla="*/ 558 w 823"/>
                <a:gd name="T75" fmla="*/ 154 h 155"/>
                <a:gd name="T76" fmla="*/ 530 w 823"/>
                <a:gd name="T77" fmla="*/ 154 h 155"/>
                <a:gd name="T78" fmla="*/ 501 w 823"/>
                <a:gd name="T79" fmla="*/ 154 h 155"/>
                <a:gd name="T80" fmla="*/ 472 w 823"/>
                <a:gd name="T81" fmla="*/ 154 h 155"/>
                <a:gd name="T82" fmla="*/ 444 w 823"/>
                <a:gd name="T83" fmla="*/ 154 h 155"/>
                <a:gd name="T84" fmla="*/ 415 w 823"/>
                <a:gd name="T85" fmla="*/ 154 h 155"/>
                <a:gd name="T86" fmla="*/ 387 w 823"/>
                <a:gd name="T87" fmla="*/ 154 h 155"/>
                <a:gd name="T88" fmla="*/ 357 w 823"/>
                <a:gd name="T89" fmla="*/ 154 h 155"/>
                <a:gd name="T90" fmla="*/ 329 w 823"/>
                <a:gd name="T91" fmla="*/ 154 h 155"/>
                <a:gd name="T92" fmla="*/ 300 w 823"/>
                <a:gd name="T93" fmla="*/ 154 h 155"/>
                <a:gd name="T94" fmla="*/ 271 w 823"/>
                <a:gd name="T95" fmla="*/ 154 h 155"/>
                <a:gd name="T96" fmla="*/ 243 w 823"/>
                <a:gd name="T97" fmla="*/ 154 h 155"/>
                <a:gd name="T98" fmla="*/ 214 w 823"/>
                <a:gd name="T99" fmla="*/ 154 h 155"/>
                <a:gd name="T100" fmla="*/ 184 w 823"/>
                <a:gd name="T101" fmla="*/ 154 h 155"/>
                <a:gd name="T102" fmla="*/ 156 w 823"/>
                <a:gd name="T103" fmla="*/ 154 h 155"/>
                <a:gd name="T104" fmla="*/ 127 w 823"/>
                <a:gd name="T105" fmla="*/ 154 h 155"/>
                <a:gd name="T106" fmla="*/ 99 w 823"/>
                <a:gd name="T107" fmla="*/ 154 h 155"/>
                <a:gd name="T108" fmla="*/ 70 w 823"/>
                <a:gd name="T109" fmla="*/ 154 h 155"/>
                <a:gd name="T110" fmla="*/ 41 w 823"/>
                <a:gd name="T111" fmla="*/ 154 h 155"/>
                <a:gd name="T112" fmla="*/ 13 w 823"/>
                <a:gd name="T113" fmla="*/ 154 h 1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23"/>
                <a:gd name="T172" fmla="*/ 0 h 155"/>
                <a:gd name="T173" fmla="*/ 823 w 823"/>
                <a:gd name="T174" fmla="*/ 155 h 1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23" h="155">
                  <a:moveTo>
                    <a:pt x="0" y="154"/>
                  </a:moveTo>
                  <a:lnTo>
                    <a:pt x="4" y="154"/>
                  </a:lnTo>
                  <a:lnTo>
                    <a:pt x="8" y="154"/>
                  </a:lnTo>
                  <a:lnTo>
                    <a:pt x="13" y="154"/>
                  </a:lnTo>
                  <a:lnTo>
                    <a:pt x="17" y="154"/>
                  </a:lnTo>
                  <a:lnTo>
                    <a:pt x="21" y="154"/>
                  </a:lnTo>
                  <a:lnTo>
                    <a:pt x="25" y="154"/>
                  </a:lnTo>
                  <a:lnTo>
                    <a:pt x="29" y="154"/>
                  </a:lnTo>
                  <a:lnTo>
                    <a:pt x="33" y="154"/>
                  </a:lnTo>
                  <a:lnTo>
                    <a:pt x="36" y="154"/>
                  </a:lnTo>
                  <a:lnTo>
                    <a:pt x="41" y="154"/>
                  </a:lnTo>
                  <a:lnTo>
                    <a:pt x="45" y="154"/>
                  </a:lnTo>
                  <a:lnTo>
                    <a:pt x="49" y="154"/>
                  </a:lnTo>
                  <a:lnTo>
                    <a:pt x="53" y="154"/>
                  </a:lnTo>
                  <a:lnTo>
                    <a:pt x="57" y="154"/>
                  </a:lnTo>
                  <a:lnTo>
                    <a:pt x="61" y="154"/>
                  </a:lnTo>
                  <a:lnTo>
                    <a:pt x="66" y="154"/>
                  </a:lnTo>
                  <a:lnTo>
                    <a:pt x="70" y="154"/>
                  </a:lnTo>
                  <a:lnTo>
                    <a:pt x="74" y="154"/>
                  </a:lnTo>
                  <a:lnTo>
                    <a:pt x="78" y="154"/>
                  </a:lnTo>
                  <a:lnTo>
                    <a:pt x="82" y="154"/>
                  </a:lnTo>
                  <a:lnTo>
                    <a:pt x="86" y="154"/>
                  </a:lnTo>
                  <a:lnTo>
                    <a:pt x="91" y="154"/>
                  </a:lnTo>
                  <a:lnTo>
                    <a:pt x="95" y="154"/>
                  </a:lnTo>
                  <a:lnTo>
                    <a:pt x="99" y="154"/>
                  </a:lnTo>
                  <a:lnTo>
                    <a:pt x="103" y="154"/>
                  </a:lnTo>
                  <a:lnTo>
                    <a:pt x="107" y="154"/>
                  </a:lnTo>
                  <a:lnTo>
                    <a:pt x="111" y="154"/>
                  </a:lnTo>
                  <a:lnTo>
                    <a:pt x="115" y="154"/>
                  </a:lnTo>
                  <a:lnTo>
                    <a:pt x="119" y="154"/>
                  </a:lnTo>
                  <a:lnTo>
                    <a:pt x="123" y="154"/>
                  </a:lnTo>
                  <a:lnTo>
                    <a:pt x="127" y="154"/>
                  </a:lnTo>
                  <a:lnTo>
                    <a:pt x="131" y="154"/>
                  </a:lnTo>
                  <a:lnTo>
                    <a:pt x="135" y="154"/>
                  </a:lnTo>
                  <a:lnTo>
                    <a:pt x="140" y="154"/>
                  </a:lnTo>
                  <a:lnTo>
                    <a:pt x="144" y="154"/>
                  </a:lnTo>
                  <a:lnTo>
                    <a:pt x="148" y="154"/>
                  </a:lnTo>
                  <a:lnTo>
                    <a:pt x="152" y="154"/>
                  </a:lnTo>
                  <a:lnTo>
                    <a:pt x="156" y="154"/>
                  </a:lnTo>
                  <a:lnTo>
                    <a:pt x="160" y="154"/>
                  </a:lnTo>
                  <a:lnTo>
                    <a:pt x="165" y="154"/>
                  </a:lnTo>
                  <a:lnTo>
                    <a:pt x="169" y="154"/>
                  </a:lnTo>
                  <a:lnTo>
                    <a:pt x="173" y="154"/>
                  </a:lnTo>
                  <a:lnTo>
                    <a:pt x="177" y="154"/>
                  </a:lnTo>
                  <a:lnTo>
                    <a:pt x="180" y="154"/>
                  </a:lnTo>
                  <a:lnTo>
                    <a:pt x="184" y="154"/>
                  </a:lnTo>
                  <a:lnTo>
                    <a:pt x="189" y="154"/>
                  </a:lnTo>
                  <a:lnTo>
                    <a:pt x="193" y="154"/>
                  </a:lnTo>
                  <a:lnTo>
                    <a:pt x="197" y="154"/>
                  </a:lnTo>
                  <a:lnTo>
                    <a:pt x="201" y="154"/>
                  </a:lnTo>
                  <a:lnTo>
                    <a:pt x="205" y="154"/>
                  </a:lnTo>
                  <a:lnTo>
                    <a:pt x="209" y="154"/>
                  </a:lnTo>
                  <a:lnTo>
                    <a:pt x="214" y="154"/>
                  </a:lnTo>
                  <a:lnTo>
                    <a:pt x="218" y="154"/>
                  </a:lnTo>
                  <a:lnTo>
                    <a:pt x="222" y="154"/>
                  </a:lnTo>
                  <a:lnTo>
                    <a:pt x="226" y="154"/>
                  </a:lnTo>
                  <a:lnTo>
                    <a:pt x="230" y="154"/>
                  </a:lnTo>
                  <a:lnTo>
                    <a:pt x="234" y="154"/>
                  </a:lnTo>
                  <a:lnTo>
                    <a:pt x="239" y="154"/>
                  </a:lnTo>
                  <a:lnTo>
                    <a:pt x="243" y="154"/>
                  </a:lnTo>
                  <a:lnTo>
                    <a:pt x="247" y="154"/>
                  </a:lnTo>
                  <a:lnTo>
                    <a:pt x="250" y="154"/>
                  </a:lnTo>
                  <a:lnTo>
                    <a:pt x="254" y="154"/>
                  </a:lnTo>
                  <a:lnTo>
                    <a:pt x="258" y="154"/>
                  </a:lnTo>
                  <a:lnTo>
                    <a:pt x="263" y="154"/>
                  </a:lnTo>
                  <a:lnTo>
                    <a:pt x="267" y="154"/>
                  </a:lnTo>
                  <a:lnTo>
                    <a:pt x="271" y="154"/>
                  </a:lnTo>
                  <a:lnTo>
                    <a:pt x="275" y="154"/>
                  </a:lnTo>
                  <a:lnTo>
                    <a:pt x="279" y="154"/>
                  </a:lnTo>
                  <a:lnTo>
                    <a:pt x="283" y="154"/>
                  </a:lnTo>
                  <a:lnTo>
                    <a:pt x="288" y="154"/>
                  </a:lnTo>
                  <a:lnTo>
                    <a:pt x="292" y="154"/>
                  </a:lnTo>
                  <a:lnTo>
                    <a:pt x="296" y="154"/>
                  </a:lnTo>
                  <a:lnTo>
                    <a:pt x="300" y="154"/>
                  </a:lnTo>
                  <a:lnTo>
                    <a:pt x="304" y="154"/>
                  </a:lnTo>
                  <a:lnTo>
                    <a:pt x="308" y="154"/>
                  </a:lnTo>
                  <a:lnTo>
                    <a:pt x="313" y="154"/>
                  </a:lnTo>
                  <a:lnTo>
                    <a:pt x="317" y="154"/>
                  </a:lnTo>
                  <a:lnTo>
                    <a:pt x="321" y="154"/>
                  </a:lnTo>
                  <a:lnTo>
                    <a:pt x="325" y="154"/>
                  </a:lnTo>
                  <a:lnTo>
                    <a:pt x="329" y="154"/>
                  </a:lnTo>
                  <a:lnTo>
                    <a:pt x="333" y="154"/>
                  </a:lnTo>
                  <a:lnTo>
                    <a:pt x="337" y="154"/>
                  </a:lnTo>
                  <a:lnTo>
                    <a:pt x="341" y="154"/>
                  </a:lnTo>
                  <a:lnTo>
                    <a:pt x="345" y="154"/>
                  </a:lnTo>
                  <a:lnTo>
                    <a:pt x="349" y="154"/>
                  </a:lnTo>
                  <a:lnTo>
                    <a:pt x="353" y="154"/>
                  </a:lnTo>
                  <a:lnTo>
                    <a:pt x="357" y="154"/>
                  </a:lnTo>
                  <a:lnTo>
                    <a:pt x="362" y="154"/>
                  </a:lnTo>
                  <a:lnTo>
                    <a:pt x="366" y="154"/>
                  </a:lnTo>
                  <a:lnTo>
                    <a:pt x="370" y="154"/>
                  </a:lnTo>
                  <a:lnTo>
                    <a:pt x="374" y="154"/>
                  </a:lnTo>
                  <a:lnTo>
                    <a:pt x="378" y="154"/>
                  </a:lnTo>
                  <a:lnTo>
                    <a:pt x="382" y="154"/>
                  </a:lnTo>
                  <a:lnTo>
                    <a:pt x="387" y="154"/>
                  </a:lnTo>
                  <a:lnTo>
                    <a:pt x="391" y="154"/>
                  </a:lnTo>
                  <a:lnTo>
                    <a:pt x="395" y="154"/>
                  </a:lnTo>
                  <a:lnTo>
                    <a:pt x="399" y="154"/>
                  </a:lnTo>
                  <a:lnTo>
                    <a:pt x="402" y="154"/>
                  </a:lnTo>
                  <a:lnTo>
                    <a:pt x="406" y="154"/>
                  </a:lnTo>
                  <a:lnTo>
                    <a:pt x="410" y="154"/>
                  </a:lnTo>
                  <a:lnTo>
                    <a:pt x="415" y="154"/>
                  </a:lnTo>
                  <a:lnTo>
                    <a:pt x="419" y="154"/>
                  </a:lnTo>
                  <a:lnTo>
                    <a:pt x="423" y="154"/>
                  </a:lnTo>
                  <a:lnTo>
                    <a:pt x="427" y="0"/>
                  </a:lnTo>
                  <a:lnTo>
                    <a:pt x="431" y="3"/>
                  </a:lnTo>
                  <a:lnTo>
                    <a:pt x="435" y="6"/>
                  </a:lnTo>
                  <a:lnTo>
                    <a:pt x="440" y="10"/>
                  </a:lnTo>
                  <a:lnTo>
                    <a:pt x="444" y="13"/>
                  </a:lnTo>
                  <a:lnTo>
                    <a:pt x="448" y="15"/>
                  </a:lnTo>
                  <a:lnTo>
                    <a:pt x="452" y="18"/>
                  </a:lnTo>
                  <a:lnTo>
                    <a:pt x="456" y="21"/>
                  </a:lnTo>
                  <a:lnTo>
                    <a:pt x="460" y="24"/>
                  </a:lnTo>
                  <a:lnTo>
                    <a:pt x="465" y="27"/>
                  </a:lnTo>
                  <a:lnTo>
                    <a:pt x="468" y="29"/>
                  </a:lnTo>
                  <a:lnTo>
                    <a:pt x="472" y="32"/>
                  </a:lnTo>
                  <a:lnTo>
                    <a:pt x="476" y="34"/>
                  </a:lnTo>
                  <a:lnTo>
                    <a:pt x="480" y="36"/>
                  </a:lnTo>
                  <a:lnTo>
                    <a:pt x="484" y="40"/>
                  </a:lnTo>
                  <a:lnTo>
                    <a:pt x="489" y="42"/>
                  </a:lnTo>
                  <a:lnTo>
                    <a:pt x="493" y="45"/>
                  </a:lnTo>
                  <a:lnTo>
                    <a:pt x="497" y="47"/>
                  </a:lnTo>
                  <a:lnTo>
                    <a:pt x="501" y="49"/>
                  </a:lnTo>
                  <a:lnTo>
                    <a:pt x="505" y="51"/>
                  </a:lnTo>
                  <a:lnTo>
                    <a:pt x="509" y="53"/>
                  </a:lnTo>
                  <a:lnTo>
                    <a:pt x="514" y="57"/>
                  </a:lnTo>
                  <a:lnTo>
                    <a:pt x="518" y="58"/>
                  </a:lnTo>
                  <a:lnTo>
                    <a:pt x="522" y="60"/>
                  </a:lnTo>
                  <a:lnTo>
                    <a:pt x="526" y="63"/>
                  </a:lnTo>
                  <a:lnTo>
                    <a:pt x="530" y="64"/>
                  </a:lnTo>
                  <a:lnTo>
                    <a:pt x="534" y="66"/>
                  </a:lnTo>
                  <a:lnTo>
                    <a:pt x="539" y="68"/>
                  </a:lnTo>
                  <a:lnTo>
                    <a:pt x="543" y="71"/>
                  </a:lnTo>
                  <a:lnTo>
                    <a:pt x="546" y="73"/>
                  </a:lnTo>
                  <a:lnTo>
                    <a:pt x="550" y="75"/>
                  </a:lnTo>
                  <a:lnTo>
                    <a:pt x="554" y="76"/>
                  </a:lnTo>
                  <a:lnTo>
                    <a:pt x="558" y="78"/>
                  </a:lnTo>
                  <a:lnTo>
                    <a:pt x="563" y="80"/>
                  </a:lnTo>
                  <a:lnTo>
                    <a:pt x="567" y="81"/>
                  </a:lnTo>
                  <a:lnTo>
                    <a:pt x="571" y="83"/>
                  </a:lnTo>
                  <a:lnTo>
                    <a:pt x="575" y="86"/>
                  </a:lnTo>
                  <a:lnTo>
                    <a:pt x="579" y="87"/>
                  </a:lnTo>
                  <a:lnTo>
                    <a:pt x="583" y="89"/>
                  </a:lnTo>
                  <a:lnTo>
                    <a:pt x="588" y="90"/>
                  </a:lnTo>
                  <a:lnTo>
                    <a:pt x="592" y="92"/>
                  </a:lnTo>
                  <a:lnTo>
                    <a:pt x="596" y="93"/>
                  </a:lnTo>
                  <a:lnTo>
                    <a:pt x="600" y="95"/>
                  </a:lnTo>
                  <a:lnTo>
                    <a:pt x="604" y="96"/>
                  </a:lnTo>
                  <a:lnTo>
                    <a:pt x="608" y="97"/>
                  </a:lnTo>
                  <a:lnTo>
                    <a:pt x="613" y="99"/>
                  </a:lnTo>
                  <a:lnTo>
                    <a:pt x="617" y="99"/>
                  </a:lnTo>
                  <a:lnTo>
                    <a:pt x="621" y="102"/>
                  </a:lnTo>
                  <a:lnTo>
                    <a:pt x="624" y="103"/>
                  </a:lnTo>
                  <a:lnTo>
                    <a:pt x="628" y="104"/>
                  </a:lnTo>
                  <a:lnTo>
                    <a:pt x="632" y="105"/>
                  </a:lnTo>
                  <a:lnTo>
                    <a:pt x="637" y="107"/>
                  </a:lnTo>
                  <a:lnTo>
                    <a:pt x="641" y="108"/>
                  </a:lnTo>
                  <a:lnTo>
                    <a:pt x="645" y="109"/>
                  </a:lnTo>
                  <a:lnTo>
                    <a:pt x="649" y="110"/>
                  </a:lnTo>
                  <a:lnTo>
                    <a:pt x="653" y="111"/>
                  </a:lnTo>
                  <a:lnTo>
                    <a:pt x="657" y="112"/>
                  </a:lnTo>
                  <a:lnTo>
                    <a:pt x="662" y="113"/>
                  </a:lnTo>
                  <a:lnTo>
                    <a:pt x="666" y="114"/>
                  </a:lnTo>
                  <a:lnTo>
                    <a:pt x="670" y="116"/>
                  </a:lnTo>
                  <a:lnTo>
                    <a:pt x="674" y="117"/>
                  </a:lnTo>
                  <a:lnTo>
                    <a:pt x="678" y="118"/>
                  </a:lnTo>
                  <a:lnTo>
                    <a:pt x="682" y="119"/>
                  </a:lnTo>
                  <a:lnTo>
                    <a:pt x="687" y="119"/>
                  </a:lnTo>
                  <a:lnTo>
                    <a:pt x="690" y="120"/>
                  </a:lnTo>
                  <a:lnTo>
                    <a:pt x="694" y="121"/>
                  </a:lnTo>
                  <a:lnTo>
                    <a:pt x="698" y="122"/>
                  </a:lnTo>
                  <a:lnTo>
                    <a:pt x="702" y="123"/>
                  </a:lnTo>
                  <a:lnTo>
                    <a:pt x="706" y="124"/>
                  </a:lnTo>
                  <a:lnTo>
                    <a:pt x="711" y="125"/>
                  </a:lnTo>
                  <a:lnTo>
                    <a:pt x="715" y="125"/>
                  </a:lnTo>
                  <a:lnTo>
                    <a:pt x="719" y="126"/>
                  </a:lnTo>
                  <a:lnTo>
                    <a:pt x="723" y="127"/>
                  </a:lnTo>
                  <a:lnTo>
                    <a:pt x="727" y="127"/>
                  </a:lnTo>
                  <a:lnTo>
                    <a:pt x="731" y="128"/>
                  </a:lnTo>
                  <a:lnTo>
                    <a:pt x="736" y="129"/>
                  </a:lnTo>
                  <a:lnTo>
                    <a:pt x="740" y="129"/>
                  </a:lnTo>
                  <a:lnTo>
                    <a:pt x="744" y="130"/>
                  </a:lnTo>
                  <a:lnTo>
                    <a:pt x="748" y="132"/>
                  </a:lnTo>
                  <a:lnTo>
                    <a:pt x="752" y="132"/>
                  </a:lnTo>
                  <a:lnTo>
                    <a:pt x="756" y="133"/>
                  </a:lnTo>
                  <a:lnTo>
                    <a:pt x="759" y="133"/>
                  </a:lnTo>
                  <a:lnTo>
                    <a:pt x="764" y="134"/>
                  </a:lnTo>
                  <a:lnTo>
                    <a:pt x="768" y="135"/>
                  </a:lnTo>
                  <a:lnTo>
                    <a:pt x="772" y="135"/>
                  </a:lnTo>
                  <a:lnTo>
                    <a:pt x="776" y="136"/>
                  </a:lnTo>
                  <a:lnTo>
                    <a:pt x="780" y="136"/>
                  </a:lnTo>
                  <a:lnTo>
                    <a:pt x="784" y="137"/>
                  </a:lnTo>
                  <a:lnTo>
                    <a:pt x="789" y="137"/>
                  </a:lnTo>
                  <a:lnTo>
                    <a:pt x="793" y="138"/>
                  </a:lnTo>
                  <a:lnTo>
                    <a:pt x="797" y="138"/>
                  </a:lnTo>
                  <a:lnTo>
                    <a:pt x="801" y="139"/>
                  </a:lnTo>
                  <a:lnTo>
                    <a:pt x="805" y="139"/>
                  </a:lnTo>
                  <a:lnTo>
                    <a:pt x="809" y="139"/>
                  </a:lnTo>
                  <a:lnTo>
                    <a:pt x="814" y="140"/>
                  </a:lnTo>
                  <a:lnTo>
                    <a:pt x="818" y="140"/>
                  </a:lnTo>
                  <a:lnTo>
                    <a:pt x="822" y="141"/>
                  </a:lnTo>
                  <a:lnTo>
                    <a:pt x="822" y="154"/>
                  </a:lnTo>
                  <a:lnTo>
                    <a:pt x="818" y="154"/>
                  </a:lnTo>
                  <a:lnTo>
                    <a:pt x="814" y="154"/>
                  </a:lnTo>
                  <a:lnTo>
                    <a:pt x="809" y="154"/>
                  </a:lnTo>
                  <a:lnTo>
                    <a:pt x="805" y="154"/>
                  </a:lnTo>
                  <a:lnTo>
                    <a:pt x="801" y="154"/>
                  </a:lnTo>
                  <a:lnTo>
                    <a:pt x="797" y="154"/>
                  </a:lnTo>
                  <a:lnTo>
                    <a:pt x="793" y="154"/>
                  </a:lnTo>
                  <a:lnTo>
                    <a:pt x="789" y="154"/>
                  </a:lnTo>
                  <a:lnTo>
                    <a:pt x="784" y="154"/>
                  </a:lnTo>
                  <a:lnTo>
                    <a:pt x="780" y="154"/>
                  </a:lnTo>
                  <a:lnTo>
                    <a:pt x="776" y="154"/>
                  </a:lnTo>
                  <a:lnTo>
                    <a:pt x="772" y="154"/>
                  </a:lnTo>
                  <a:lnTo>
                    <a:pt x="768" y="154"/>
                  </a:lnTo>
                  <a:lnTo>
                    <a:pt x="764" y="154"/>
                  </a:lnTo>
                  <a:lnTo>
                    <a:pt x="759" y="154"/>
                  </a:lnTo>
                  <a:lnTo>
                    <a:pt x="756" y="154"/>
                  </a:lnTo>
                  <a:lnTo>
                    <a:pt x="752" y="154"/>
                  </a:lnTo>
                  <a:lnTo>
                    <a:pt x="748" y="154"/>
                  </a:lnTo>
                  <a:lnTo>
                    <a:pt x="744" y="154"/>
                  </a:lnTo>
                  <a:lnTo>
                    <a:pt x="740" y="154"/>
                  </a:lnTo>
                  <a:lnTo>
                    <a:pt x="736" y="154"/>
                  </a:lnTo>
                  <a:lnTo>
                    <a:pt x="731" y="154"/>
                  </a:lnTo>
                  <a:lnTo>
                    <a:pt x="727" y="154"/>
                  </a:lnTo>
                  <a:lnTo>
                    <a:pt x="723" y="154"/>
                  </a:lnTo>
                  <a:lnTo>
                    <a:pt x="719" y="154"/>
                  </a:lnTo>
                  <a:lnTo>
                    <a:pt x="715" y="154"/>
                  </a:lnTo>
                  <a:lnTo>
                    <a:pt x="711" y="154"/>
                  </a:lnTo>
                  <a:lnTo>
                    <a:pt x="706" y="154"/>
                  </a:lnTo>
                  <a:lnTo>
                    <a:pt x="702" y="154"/>
                  </a:lnTo>
                  <a:lnTo>
                    <a:pt x="698" y="154"/>
                  </a:lnTo>
                  <a:lnTo>
                    <a:pt x="694" y="154"/>
                  </a:lnTo>
                  <a:lnTo>
                    <a:pt x="690" y="154"/>
                  </a:lnTo>
                  <a:lnTo>
                    <a:pt x="687" y="154"/>
                  </a:lnTo>
                  <a:lnTo>
                    <a:pt x="682" y="154"/>
                  </a:lnTo>
                  <a:lnTo>
                    <a:pt x="678" y="154"/>
                  </a:lnTo>
                  <a:lnTo>
                    <a:pt x="674" y="154"/>
                  </a:lnTo>
                  <a:lnTo>
                    <a:pt x="670" y="154"/>
                  </a:lnTo>
                  <a:lnTo>
                    <a:pt x="666" y="154"/>
                  </a:lnTo>
                  <a:lnTo>
                    <a:pt x="662" y="154"/>
                  </a:lnTo>
                  <a:lnTo>
                    <a:pt x="657" y="154"/>
                  </a:lnTo>
                  <a:lnTo>
                    <a:pt x="653" y="154"/>
                  </a:lnTo>
                  <a:lnTo>
                    <a:pt x="649" y="154"/>
                  </a:lnTo>
                  <a:lnTo>
                    <a:pt x="645" y="154"/>
                  </a:lnTo>
                  <a:lnTo>
                    <a:pt x="641" y="154"/>
                  </a:lnTo>
                  <a:lnTo>
                    <a:pt x="637" y="154"/>
                  </a:lnTo>
                  <a:lnTo>
                    <a:pt x="632" y="154"/>
                  </a:lnTo>
                  <a:lnTo>
                    <a:pt x="628" y="154"/>
                  </a:lnTo>
                  <a:lnTo>
                    <a:pt x="624" y="154"/>
                  </a:lnTo>
                  <a:lnTo>
                    <a:pt x="621" y="154"/>
                  </a:lnTo>
                  <a:lnTo>
                    <a:pt x="617" y="154"/>
                  </a:lnTo>
                  <a:lnTo>
                    <a:pt x="613" y="154"/>
                  </a:lnTo>
                  <a:lnTo>
                    <a:pt x="608" y="154"/>
                  </a:lnTo>
                  <a:lnTo>
                    <a:pt x="604" y="154"/>
                  </a:lnTo>
                  <a:lnTo>
                    <a:pt x="600" y="154"/>
                  </a:lnTo>
                  <a:lnTo>
                    <a:pt x="596" y="154"/>
                  </a:lnTo>
                  <a:lnTo>
                    <a:pt x="592" y="154"/>
                  </a:lnTo>
                  <a:lnTo>
                    <a:pt x="588" y="154"/>
                  </a:lnTo>
                  <a:lnTo>
                    <a:pt x="583" y="154"/>
                  </a:lnTo>
                  <a:lnTo>
                    <a:pt x="579" y="154"/>
                  </a:lnTo>
                  <a:lnTo>
                    <a:pt x="575" y="154"/>
                  </a:lnTo>
                  <a:lnTo>
                    <a:pt x="571" y="154"/>
                  </a:lnTo>
                  <a:lnTo>
                    <a:pt x="567" y="154"/>
                  </a:lnTo>
                  <a:lnTo>
                    <a:pt x="563" y="154"/>
                  </a:lnTo>
                  <a:lnTo>
                    <a:pt x="558" y="154"/>
                  </a:lnTo>
                  <a:lnTo>
                    <a:pt x="554" y="154"/>
                  </a:lnTo>
                  <a:lnTo>
                    <a:pt x="550" y="154"/>
                  </a:lnTo>
                  <a:lnTo>
                    <a:pt x="546" y="154"/>
                  </a:lnTo>
                  <a:lnTo>
                    <a:pt x="543" y="154"/>
                  </a:lnTo>
                  <a:lnTo>
                    <a:pt x="539" y="154"/>
                  </a:lnTo>
                  <a:lnTo>
                    <a:pt x="534" y="154"/>
                  </a:lnTo>
                  <a:lnTo>
                    <a:pt x="530" y="154"/>
                  </a:lnTo>
                  <a:lnTo>
                    <a:pt x="526" y="154"/>
                  </a:lnTo>
                  <a:lnTo>
                    <a:pt x="522" y="154"/>
                  </a:lnTo>
                  <a:lnTo>
                    <a:pt x="518" y="154"/>
                  </a:lnTo>
                  <a:lnTo>
                    <a:pt x="514" y="154"/>
                  </a:lnTo>
                  <a:lnTo>
                    <a:pt x="509" y="154"/>
                  </a:lnTo>
                  <a:lnTo>
                    <a:pt x="505" y="154"/>
                  </a:lnTo>
                  <a:lnTo>
                    <a:pt x="501" y="154"/>
                  </a:lnTo>
                  <a:lnTo>
                    <a:pt x="497" y="154"/>
                  </a:lnTo>
                  <a:lnTo>
                    <a:pt x="493" y="154"/>
                  </a:lnTo>
                  <a:lnTo>
                    <a:pt x="489" y="154"/>
                  </a:lnTo>
                  <a:lnTo>
                    <a:pt x="484" y="154"/>
                  </a:lnTo>
                  <a:lnTo>
                    <a:pt x="480" y="154"/>
                  </a:lnTo>
                  <a:lnTo>
                    <a:pt x="476" y="154"/>
                  </a:lnTo>
                  <a:lnTo>
                    <a:pt x="472" y="154"/>
                  </a:lnTo>
                  <a:lnTo>
                    <a:pt x="468" y="154"/>
                  </a:lnTo>
                  <a:lnTo>
                    <a:pt x="465" y="154"/>
                  </a:lnTo>
                  <a:lnTo>
                    <a:pt x="460" y="154"/>
                  </a:lnTo>
                  <a:lnTo>
                    <a:pt x="456" y="154"/>
                  </a:lnTo>
                  <a:lnTo>
                    <a:pt x="452" y="154"/>
                  </a:lnTo>
                  <a:lnTo>
                    <a:pt x="448" y="154"/>
                  </a:lnTo>
                  <a:lnTo>
                    <a:pt x="444" y="154"/>
                  </a:lnTo>
                  <a:lnTo>
                    <a:pt x="440" y="154"/>
                  </a:lnTo>
                  <a:lnTo>
                    <a:pt x="435" y="154"/>
                  </a:lnTo>
                  <a:lnTo>
                    <a:pt x="431" y="154"/>
                  </a:lnTo>
                  <a:lnTo>
                    <a:pt x="427" y="154"/>
                  </a:lnTo>
                  <a:lnTo>
                    <a:pt x="423" y="154"/>
                  </a:lnTo>
                  <a:lnTo>
                    <a:pt x="419" y="154"/>
                  </a:lnTo>
                  <a:lnTo>
                    <a:pt x="415" y="154"/>
                  </a:lnTo>
                  <a:lnTo>
                    <a:pt x="410" y="154"/>
                  </a:lnTo>
                  <a:lnTo>
                    <a:pt x="406" y="154"/>
                  </a:lnTo>
                  <a:lnTo>
                    <a:pt x="402" y="154"/>
                  </a:lnTo>
                  <a:lnTo>
                    <a:pt x="399" y="154"/>
                  </a:lnTo>
                  <a:lnTo>
                    <a:pt x="395" y="154"/>
                  </a:lnTo>
                  <a:lnTo>
                    <a:pt x="391" y="154"/>
                  </a:lnTo>
                  <a:lnTo>
                    <a:pt x="387" y="154"/>
                  </a:lnTo>
                  <a:lnTo>
                    <a:pt x="382" y="154"/>
                  </a:lnTo>
                  <a:lnTo>
                    <a:pt x="378" y="154"/>
                  </a:lnTo>
                  <a:lnTo>
                    <a:pt x="374" y="154"/>
                  </a:lnTo>
                  <a:lnTo>
                    <a:pt x="370" y="154"/>
                  </a:lnTo>
                  <a:lnTo>
                    <a:pt x="366" y="154"/>
                  </a:lnTo>
                  <a:lnTo>
                    <a:pt x="362" y="154"/>
                  </a:lnTo>
                  <a:lnTo>
                    <a:pt x="357" y="154"/>
                  </a:lnTo>
                  <a:lnTo>
                    <a:pt x="353" y="154"/>
                  </a:lnTo>
                  <a:lnTo>
                    <a:pt x="349" y="154"/>
                  </a:lnTo>
                  <a:lnTo>
                    <a:pt x="345" y="154"/>
                  </a:lnTo>
                  <a:lnTo>
                    <a:pt x="341" y="154"/>
                  </a:lnTo>
                  <a:lnTo>
                    <a:pt x="337" y="154"/>
                  </a:lnTo>
                  <a:lnTo>
                    <a:pt x="333" y="154"/>
                  </a:lnTo>
                  <a:lnTo>
                    <a:pt x="329" y="154"/>
                  </a:lnTo>
                  <a:lnTo>
                    <a:pt x="325" y="154"/>
                  </a:lnTo>
                  <a:lnTo>
                    <a:pt x="321" y="154"/>
                  </a:lnTo>
                  <a:lnTo>
                    <a:pt x="317" y="154"/>
                  </a:lnTo>
                  <a:lnTo>
                    <a:pt x="313" y="154"/>
                  </a:lnTo>
                  <a:lnTo>
                    <a:pt x="308" y="154"/>
                  </a:lnTo>
                  <a:lnTo>
                    <a:pt x="304" y="154"/>
                  </a:lnTo>
                  <a:lnTo>
                    <a:pt x="300" y="154"/>
                  </a:lnTo>
                  <a:lnTo>
                    <a:pt x="296" y="154"/>
                  </a:lnTo>
                  <a:lnTo>
                    <a:pt x="292" y="154"/>
                  </a:lnTo>
                  <a:lnTo>
                    <a:pt x="288" y="154"/>
                  </a:lnTo>
                  <a:lnTo>
                    <a:pt x="283" y="154"/>
                  </a:lnTo>
                  <a:lnTo>
                    <a:pt x="279" y="154"/>
                  </a:lnTo>
                  <a:lnTo>
                    <a:pt x="275" y="154"/>
                  </a:lnTo>
                  <a:lnTo>
                    <a:pt x="271" y="154"/>
                  </a:lnTo>
                  <a:lnTo>
                    <a:pt x="267" y="154"/>
                  </a:lnTo>
                  <a:lnTo>
                    <a:pt x="263" y="154"/>
                  </a:lnTo>
                  <a:lnTo>
                    <a:pt x="258" y="154"/>
                  </a:lnTo>
                  <a:lnTo>
                    <a:pt x="254" y="154"/>
                  </a:lnTo>
                  <a:lnTo>
                    <a:pt x="250" y="154"/>
                  </a:lnTo>
                  <a:lnTo>
                    <a:pt x="247" y="154"/>
                  </a:lnTo>
                  <a:lnTo>
                    <a:pt x="243" y="154"/>
                  </a:lnTo>
                  <a:lnTo>
                    <a:pt x="239" y="154"/>
                  </a:lnTo>
                  <a:lnTo>
                    <a:pt x="234" y="154"/>
                  </a:lnTo>
                  <a:lnTo>
                    <a:pt x="230" y="154"/>
                  </a:lnTo>
                  <a:lnTo>
                    <a:pt x="226" y="154"/>
                  </a:lnTo>
                  <a:lnTo>
                    <a:pt x="222" y="154"/>
                  </a:lnTo>
                  <a:lnTo>
                    <a:pt x="218" y="154"/>
                  </a:lnTo>
                  <a:lnTo>
                    <a:pt x="214" y="154"/>
                  </a:lnTo>
                  <a:lnTo>
                    <a:pt x="209" y="154"/>
                  </a:lnTo>
                  <a:lnTo>
                    <a:pt x="205" y="154"/>
                  </a:lnTo>
                  <a:lnTo>
                    <a:pt x="201" y="154"/>
                  </a:lnTo>
                  <a:lnTo>
                    <a:pt x="197" y="154"/>
                  </a:lnTo>
                  <a:lnTo>
                    <a:pt x="193" y="154"/>
                  </a:lnTo>
                  <a:lnTo>
                    <a:pt x="189" y="154"/>
                  </a:lnTo>
                  <a:lnTo>
                    <a:pt x="184" y="154"/>
                  </a:lnTo>
                  <a:lnTo>
                    <a:pt x="180" y="154"/>
                  </a:lnTo>
                  <a:lnTo>
                    <a:pt x="177" y="154"/>
                  </a:lnTo>
                  <a:lnTo>
                    <a:pt x="173" y="154"/>
                  </a:lnTo>
                  <a:lnTo>
                    <a:pt x="169" y="154"/>
                  </a:lnTo>
                  <a:lnTo>
                    <a:pt x="165" y="154"/>
                  </a:lnTo>
                  <a:lnTo>
                    <a:pt x="160" y="154"/>
                  </a:lnTo>
                  <a:lnTo>
                    <a:pt x="156" y="154"/>
                  </a:lnTo>
                  <a:lnTo>
                    <a:pt x="152" y="154"/>
                  </a:lnTo>
                  <a:lnTo>
                    <a:pt x="148" y="154"/>
                  </a:lnTo>
                  <a:lnTo>
                    <a:pt x="144" y="154"/>
                  </a:lnTo>
                  <a:lnTo>
                    <a:pt x="140" y="154"/>
                  </a:lnTo>
                  <a:lnTo>
                    <a:pt x="135" y="154"/>
                  </a:lnTo>
                  <a:lnTo>
                    <a:pt x="131" y="154"/>
                  </a:lnTo>
                  <a:lnTo>
                    <a:pt x="127" y="154"/>
                  </a:lnTo>
                  <a:lnTo>
                    <a:pt x="123" y="154"/>
                  </a:lnTo>
                  <a:lnTo>
                    <a:pt x="119" y="154"/>
                  </a:lnTo>
                  <a:lnTo>
                    <a:pt x="115" y="154"/>
                  </a:lnTo>
                  <a:lnTo>
                    <a:pt x="111" y="154"/>
                  </a:lnTo>
                  <a:lnTo>
                    <a:pt x="107" y="154"/>
                  </a:lnTo>
                  <a:lnTo>
                    <a:pt x="103" y="154"/>
                  </a:lnTo>
                  <a:lnTo>
                    <a:pt x="99" y="154"/>
                  </a:lnTo>
                  <a:lnTo>
                    <a:pt x="95" y="154"/>
                  </a:lnTo>
                  <a:lnTo>
                    <a:pt x="91" y="154"/>
                  </a:lnTo>
                  <a:lnTo>
                    <a:pt x="86" y="154"/>
                  </a:lnTo>
                  <a:lnTo>
                    <a:pt x="82" y="154"/>
                  </a:lnTo>
                  <a:lnTo>
                    <a:pt x="78" y="154"/>
                  </a:lnTo>
                  <a:lnTo>
                    <a:pt x="74" y="154"/>
                  </a:lnTo>
                  <a:lnTo>
                    <a:pt x="70" y="154"/>
                  </a:lnTo>
                  <a:lnTo>
                    <a:pt x="66" y="154"/>
                  </a:lnTo>
                  <a:lnTo>
                    <a:pt x="61" y="154"/>
                  </a:lnTo>
                  <a:lnTo>
                    <a:pt x="57" y="154"/>
                  </a:lnTo>
                  <a:lnTo>
                    <a:pt x="53" y="154"/>
                  </a:lnTo>
                  <a:lnTo>
                    <a:pt x="49" y="154"/>
                  </a:lnTo>
                  <a:lnTo>
                    <a:pt x="45" y="154"/>
                  </a:lnTo>
                  <a:lnTo>
                    <a:pt x="41" y="154"/>
                  </a:lnTo>
                  <a:lnTo>
                    <a:pt x="36" y="154"/>
                  </a:lnTo>
                  <a:lnTo>
                    <a:pt x="33" y="154"/>
                  </a:lnTo>
                  <a:lnTo>
                    <a:pt x="29" y="154"/>
                  </a:lnTo>
                  <a:lnTo>
                    <a:pt x="25" y="154"/>
                  </a:lnTo>
                  <a:lnTo>
                    <a:pt x="21" y="154"/>
                  </a:lnTo>
                  <a:lnTo>
                    <a:pt x="17" y="154"/>
                  </a:lnTo>
                  <a:lnTo>
                    <a:pt x="13" y="154"/>
                  </a:lnTo>
                  <a:lnTo>
                    <a:pt x="8" y="154"/>
                  </a:lnTo>
                  <a:lnTo>
                    <a:pt x="4" y="154"/>
                  </a:lnTo>
                  <a:lnTo>
                    <a:pt x="0" y="154"/>
                  </a:lnTo>
                </a:path>
              </a:pathLst>
            </a:custGeom>
            <a:solidFill>
              <a:srgbClr val="FF5008"/>
            </a:solidFill>
            <a:ln w="12700" cap="rnd">
              <a:noFill/>
              <a:round/>
              <a:headEnd/>
              <a:tailEnd/>
            </a:ln>
          </p:spPr>
          <p:txBody>
            <a:bodyPr/>
            <a:lstStyle/>
            <a:p>
              <a:endParaRPr lang="en-US"/>
            </a:p>
          </p:txBody>
        </p:sp>
        <p:sp>
          <p:nvSpPr>
            <p:cNvPr id="28698" name="Line 24"/>
            <p:cNvSpPr>
              <a:spLocks noChangeShapeType="1"/>
            </p:cNvSpPr>
            <p:nvPr/>
          </p:nvSpPr>
          <p:spPr bwMode="auto">
            <a:xfrm>
              <a:off x="2231" y="2520"/>
              <a:ext cx="0" cy="794"/>
            </a:xfrm>
            <a:prstGeom prst="line">
              <a:avLst/>
            </a:prstGeom>
            <a:noFill/>
            <a:ln w="25400">
              <a:solidFill>
                <a:schemeClr val="bg2"/>
              </a:solidFill>
              <a:round/>
              <a:headEnd/>
              <a:tailEnd/>
            </a:ln>
          </p:spPr>
          <p:txBody>
            <a:bodyPr wrap="none" anchor="ctr"/>
            <a:lstStyle/>
            <a:p>
              <a:endParaRPr lang="en-US"/>
            </a:p>
          </p:txBody>
        </p:sp>
        <p:sp>
          <p:nvSpPr>
            <p:cNvPr id="28699" name="Line 25"/>
            <p:cNvSpPr>
              <a:spLocks noChangeShapeType="1"/>
            </p:cNvSpPr>
            <p:nvPr/>
          </p:nvSpPr>
          <p:spPr bwMode="auto">
            <a:xfrm>
              <a:off x="1188" y="3326"/>
              <a:ext cx="2106" cy="0"/>
            </a:xfrm>
            <a:prstGeom prst="line">
              <a:avLst/>
            </a:prstGeom>
            <a:noFill/>
            <a:ln w="12700">
              <a:solidFill>
                <a:srgbClr val="000000"/>
              </a:solidFill>
              <a:round/>
              <a:headEnd/>
              <a:tailEnd/>
            </a:ln>
          </p:spPr>
          <p:txBody>
            <a:bodyPr wrap="none" anchor="ctr"/>
            <a:lstStyle/>
            <a:p>
              <a:endParaRPr lang="en-US"/>
            </a:p>
          </p:txBody>
        </p:sp>
        <p:sp>
          <p:nvSpPr>
            <p:cNvPr id="28700" name="Rectangle 26"/>
            <p:cNvSpPr>
              <a:spLocks noChangeArrowheads="1"/>
            </p:cNvSpPr>
            <p:nvPr/>
          </p:nvSpPr>
          <p:spPr bwMode="auto">
            <a:xfrm>
              <a:off x="1945" y="1090"/>
              <a:ext cx="1274" cy="286"/>
            </a:xfrm>
            <a:prstGeom prst="rect">
              <a:avLst/>
            </a:prstGeom>
            <a:noFill/>
            <a:ln w="12700">
              <a:noFill/>
              <a:miter lim="800000"/>
              <a:headEnd/>
              <a:tailEnd/>
            </a:ln>
          </p:spPr>
          <p:txBody>
            <a:bodyPr lIns="90488" tIns="44450" rIns="90488" bIns="44450">
              <a:spAutoFit/>
            </a:bodyPr>
            <a:lstStyle/>
            <a:p>
              <a:r>
                <a:rPr lang="en-US" b="1" i="0">
                  <a:solidFill>
                    <a:schemeClr val="bg2"/>
                  </a:solidFill>
                </a:rPr>
                <a:t>Reject H</a:t>
              </a:r>
              <a:r>
                <a:rPr lang="en-US" b="1" i="0" baseline="-25000">
                  <a:solidFill>
                    <a:schemeClr val="bg2"/>
                  </a:solidFill>
                </a:rPr>
                <a:t>o</a:t>
              </a:r>
            </a:p>
          </p:txBody>
        </p:sp>
        <p:sp>
          <p:nvSpPr>
            <p:cNvPr id="28701" name="Rectangle 27"/>
            <p:cNvSpPr>
              <a:spLocks noChangeArrowheads="1"/>
            </p:cNvSpPr>
            <p:nvPr/>
          </p:nvSpPr>
          <p:spPr bwMode="auto">
            <a:xfrm>
              <a:off x="2875" y="1090"/>
              <a:ext cx="1612" cy="286"/>
            </a:xfrm>
            <a:prstGeom prst="rect">
              <a:avLst/>
            </a:prstGeom>
            <a:noFill/>
            <a:ln w="12700">
              <a:noFill/>
              <a:miter lim="800000"/>
              <a:headEnd/>
              <a:tailEnd/>
            </a:ln>
          </p:spPr>
          <p:txBody>
            <a:bodyPr lIns="90488" tIns="44450" rIns="90488" bIns="44450">
              <a:spAutoFit/>
            </a:bodyPr>
            <a:lstStyle/>
            <a:p>
              <a:r>
                <a:rPr lang="en-US" b="1" i="0">
                  <a:solidFill>
                    <a:schemeClr val="bg2"/>
                  </a:solidFill>
                </a:rPr>
                <a:t>Do Not Reject H</a:t>
              </a:r>
              <a:r>
                <a:rPr lang="en-US" b="1" i="0" baseline="-25000">
                  <a:solidFill>
                    <a:schemeClr val="bg2"/>
                  </a:solidFill>
                </a:rPr>
                <a:t>o</a:t>
              </a:r>
            </a:p>
          </p:txBody>
        </p:sp>
        <p:sp>
          <p:nvSpPr>
            <p:cNvPr id="28702" name="Line 28"/>
            <p:cNvSpPr>
              <a:spLocks noChangeShapeType="1"/>
            </p:cNvSpPr>
            <p:nvPr/>
          </p:nvSpPr>
          <p:spPr bwMode="auto">
            <a:xfrm>
              <a:off x="2867" y="1052"/>
              <a:ext cx="0" cy="2384"/>
            </a:xfrm>
            <a:prstGeom prst="line">
              <a:avLst/>
            </a:prstGeom>
            <a:noFill/>
            <a:ln w="25400">
              <a:solidFill>
                <a:srgbClr val="FF5008"/>
              </a:solidFill>
              <a:prstDash val="lgDash"/>
              <a:round/>
              <a:headEnd/>
              <a:tailEnd/>
            </a:ln>
          </p:spPr>
          <p:txBody>
            <a:bodyPr wrap="none" anchor="ctr"/>
            <a:lstStyle/>
            <a:p>
              <a:endParaRPr lang="en-US"/>
            </a:p>
          </p:txBody>
        </p:sp>
        <p:sp>
          <p:nvSpPr>
            <p:cNvPr id="28703" name="Rectangle 29"/>
            <p:cNvSpPr>
              <a:spLocks noChangeArrowheads="1"/>
            </p:cNvSpPr>
            <p:nvPr/>
          </p:nvSpPr>
          <p:spPr bwMode="auto">
            <a:xfrm>
              <a:off x="3451" y="2746"/>
              <a:ext cx="607" cy="237"/>
            </a:xfrm>
            <a:prstGeom prst="rect">
              <a:avLst/>
            </a:prstGeom>
            <a:noFill/>
            <a:ln w="12700">
              <a:solidFill>
                <a:srgbClr val="CC0000"/>
              </a:solidFill>
              <a:miter lim="800000"/>
              <a:headEnd/>
              <a:tailEnd/>
            </a:ln>
          </p:spPr>
          <p:txBody>
            <a:bodyPr wrap="none" lIns="90488" tIns="44450" rIns="90488" bIns="44450">
              <a:spAutoFit/>
            </a:bodyPr>
            <a:lstStyle/>
            <a:p>
              <a:r>
                <a:rPr lang="en-US" sz="1800" b="1" i="0">
                  <a:solidFill>
                    <a:schemeClr val="bg2"/>
                  </a:solidFill>
                  <a:latin typeface="Symbol" pitchFamily="18" charset="2"/>
                </a:rPr>
                <a:t></a:t>
              </a:r>
              <a:r>
                <a:rPr lang="en-US" sz="1800" b="1" i="0">
                  <a:solidFill>
                    <a:schemeClr val="bg2"/>
                  </a:solidFill>
                </a:rPr>
                <a:t>=.0708</a:t>
              </a:r>
            </a:p>
          </p:txBody>
        </p:sp>
        <p:sp>
          <p:nvSpPr>
            <p:cNvPr id="28704" name="Line 30"/>
            <p:cNvSpPr>
              <a:spLocks noChangeShapeType="1"/>
            </p:cNvSpPr>
            <p:nvPr/>
          </p:nvSpPr>
          <p:spPr bwMode="auto">
            <a:xfrm>
              <a:off x="596" y="2424"/>
              <a:ext cx="4376" cy="0"/>
            </a:xfrm>
            <a:prstGeom prst="line">
              <a:avLst/>
            </a:prstGeom>
            <a:noFill/>
            <a:ln w="25400">
              <a:solidFill>
                <a:srgbClr val="00FF00"/>
              </a:solidFill>
              <a:prstDash val="lgDash"/>
              <a:round/>
              <a:headEnd/>
              <a:tailEnd/>
            </a:ln>
          </p:spPr>
          <p:txBody>
            <a:bodyPr wrap="none" anchor="ctr"/>
            <a:lstStyle/>
            <a:p>
              <a:endParaRPr lang="en-US"/>
            </a:p>
          </p:txBody>
        </p:sp>
        <p:sp>
          <p:nvSpPr>
            <p:cNvPr id="28705" name="Rectangle 31"/>
            <p:cNvSpPr>
              <a:spLocks noChangeArrowheads="1"/>
            </p:cNvSpPr>
            <p:nvPr/>
          </p:nvSpPr>
          <p:spPr bwMode="auto">
            <a:xfrm>
              <a:off x="4287" y="1474"/>
              <a:ext cx="634" cy="402"/>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Correct</a:t>
              </a:r>
            </a:p>
            <a:p>
              <a:r>
                <a:rPr lang="en-US" sz="1800" b="1" i="0">
                  <a:solidFill>
                    <a:schemeClr val="bg2"/>
                  </a:solidFill>
                </a:rPr>
                <a:t>Decision</a:t>
              </a:r>
            </a:p>
          </p:txBody>
        </p:sp>
        <p:sp>
          <p:nvSpPr>
            <p:cNvPr id="28706" name="Rectangle 32"/>
            <p:cNvSpPr>
              <a:spLocks noChangeArrowheads="1"/>
            </p:cNvSpPr>
            <p:nvPr/>
          </p:nvSpPr>
          <p:spPr bwMode="auto">
            <a:xfrm>
              <a:off x="819" y="1474"/>
              <a:ext cx="518" cy="402"/>
            </a:xfrm>
            <a:prstGeom prst="rect">
              <a:avLst/>
            </a:prstGeom>
            <a:noFill/>
            <a:ln w="12700">
              <a:noFill/>
              <a:miter lim="800000"/>
              <a:headEnd/>
              <a:tailEnd/>
            </a:ln>
          </p:spPr>
          <p:txBody>
            <a:bodyPr lIns="90488" tIns="44450" rIns="90488" bIns="44450">
              <a:spAutoFit/>
            </a:bodyPr>
            <a:lstStyle/>
            <a:p>
              <a:r>
                <a:rPr lang="en-US" sz="1800" b="1" i="0">
                  <a:solidFill>
                    <a:schemeClr val="accent2"/>
                  </a:solidFill>
                </a:rPr>
                <a:t>Type I</a:t>
              </a:r>
            </a:p>
            <a:p>
              <a:r>
                <a:rPr lang="en-US" sz="1800" b="1" i="0">
                  <a:solidFill>
                    <a:schemeClr val="accent2"/>
                  </a:solidFill>
                </a:rPr>
                <a:t>Error</a:t>
              </a:r>
            </a:p>
          </p:txBody>
        </p:sp>
        <p:sp>
          <p:nvSpPr>
            <p:cNvPr id="28707" name="Rectangle 33"/>
            <p:cNvSpPr>
              <a:spLocks noChangeArrowheads="1"/>
            </p:cNvSpPr>
            <p:nvPr/>
          </p:nvSpPr>
          <p:spPr bwMode="auto">
            <a:xfrm>
              <a:off x="4347" y="2722"/>
              <a:ext cx="574" cy="402"/>
            </a:xfrm>
            <a:prstGeom prst="rect">
              <a:avLst/>
            </a:prstGeom>
            <a:noFill/>
            <a:ln w="12700">
              <a:noFill/>
              <a:miter lim="800000"/>
              <a:headEnd/>
              <a:tailEnd/>
            </a:ln>
          </p:spPr>
          <p:txBody>
            <a:bodyPr wrap="none" lIns="90488" tIns="44450" rIns="90488" bIns="44450">
              <a:spAutoFit/>
            </a:bodyPr>
            <a:lstStyle/>
            <a:p>
              <a:r>
                <a:rPr lang="en-US" sz="1800" b="1" i="0">
                  <a:solidFill>
                    <a:srgbClr val="FF3300"/>
                  </a:solidFill>
                </a:rPr>
                <a:t>Type II</a:t>
              </a:r>
            </a:p>
            <a:p>
              <a:r>
                <a:rPr lang="en-US" sz="1800" b="1" i="0">
                  <a:solidFill>
                    <a:srgbClr val="FF3300"/>
                  </a:solidFill>
                </a:rPr>
                <a:t>Error</a:t>
              </a:r>
            </a:p>
          </p:txBody>
        </p:sp>
        <p:sp>
          <p:nvSpPr>
            <p:cNvPr id="28708" name="Rectangle 34"/>
            <p:cNvSpPr>
              <a:spLocks noChangeArrowheads="1"/>
            </p:cNvSpPr>
            <p:nvPr/>
          </p:nvSpPr>
          <p:spPr bwMode="auto">
            <a:xfrm>
              <a:off x="819" y="2722"/>
              <a:ext cx="634" cy="402"/>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rPr>
                <a:t>Correct</a:t>
              </a:r>
            </a:p>
            <a:p>
              <a:r>
                <a:rPr lang="en-US" sz="1800" b="1" i="0">
                  <a:solidFill>
                    <a:schemeClr val="bg2"/>
                  </a:solidFill>
                </a:rPr>
                <a:t>Decision</a:t>
              </a:r>
            </a:p>
          </p:txBody>
        </p:sp>
        <p:sp>
          <p:nvSpPr>
            <p:cNvPr id="28709" name="Rectangle 35"/>
            <p:cNvSpPr>
              <a:spLocks noChangeArrowheads="1"/>
            </p:cNvSpPr>
            <p:nvPr/>
          </p:nvSpPr>
          <p:spPr bwMode="auto">
            <a:xfrm>
              <a:off x="1971" y="2842"/>
              <a:ext cx="582" cy="229"/>
            </a:xfrm>
            <a:prstGeom prst="rect">
              <a:avLst/>
            </a:prstGeom>
            <a:solidFill>
              <a:srgbClr val="00FF00"/>
            </a:solidFill>
            <a:ln w="12700">
              <a:noFill/>
              <a:miter lim="800000"/>
              <a:headEnd/>
              <a:tailEnd/>
            </a:ln>
          </p:spPr>
          <p:txBody>
            <a:bodyPr wrap="none" lIns="90488" tIns="44450" rIns="90488" bIns="44450">
              <a:spAutoFit/>
            </a:bodyPr>
            <a:lstStyle/>
            <a:p>
              <a:r>
                <a:rPr lang="en-US" sz="1800" b="1" i="0">
                  <a:solidFill>
                    <a:schemeClr val="bg2"/>
                  </a:solidFill>
                </a:rPr>
                <a:t>92.92%</a:t>
              </a:r>
            </a:p>
          </p:txBody>
        </p:sp>
        <p:sp>
          <p:nvSpPr>
            <p:cNvPr id="28710" name="Rectangle 36"/>
            <p:cNvSpPr>
              <a:spLocks noChangeArrowheads="1"/>
            </p:cNvSpPr>
            <p:nvPr/>
          </p:nvSpPr>
          <p:spPr bwMode="auto">
            <a:xfrm flipH="1">
              <a:off x="2555" y="2170"/>
              <a:ext cx="517"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8711" name="Line 37"/>
            <p:cNvSpPr>
              <a:spLocks noChangeShapeType="1"/>
            </p:cNvSpPr>
            <p:nvPr/>
          </p:nvSpPr>
          <p:spPr bwMode="auto">
            <a:xfrm>
              <a:off x="914" y="3732"/>
              <a:ext cx="3966" cy="0"/>
            </a:xfrm>
            <a:prstGeom prst="line">
              <a:avLst/>
            </a:prstGeom>
            <a:noFill/>
            <a:ln w="50800">
              <a:solidFill>
                <a:schemeClr val="folHlink"/>
              </a:solidFill>
              <a:round/>
              <a:headEnd/>
              <a:tailEnd/>
            </a:ln>
          </p:spPr>
          <p:txBody>
            <a:bodyPr wrap="none" anchor="ctr"/>
            <a:lstStyle/>
            <a:p>
              <a:endParaRPr lang="en-US"/>
            </a:p>
          </p:txBody>
        </p:sp>
        <p:graphicFrame>
          <p:nvGraphicFramePr>
            <p:cNvPr id="28674" name="Object 38">
              <a:hlinkClick r:id="" action="ppaction://ole?verb=0"/>
            </p:cNvPr>
            <p:cNvGraphicFramePr>
              <a:graphicFrameLocks/>
            </p:cNvGraphicFramePr>
            <p:nvPr/>
          </p:nvGraphicFramePr>
          <p:xfrm>
            <a:off x="5024" y="3497"/>
            <a:ext cx="339" cy="391"/>
          </p:xfrm>
          <a:graphic>
            <a:graphicData uri="http://schemas.openxmlformats.org/presentationml/2006/ole">
              <mc:AlternateContent xmlns:mc="http://schemas.openxmlformats.org/markup-compatibility/2006">
                <mc:Choice xmlns:v="urn:schemas-microsoft-com:vml" Requires="v">
                  <p:oleObj spid="_x0000_s180239" name="Equation" r:id="rId4" imgW="176040" imgH="201600" progId="Equation.2">
                    <p:embed/>
                  </p:oleObj>
                </mc:Choice>
                <mc:Fallback>
                  <p:oleObj name="Equation" r:id="rId4" imgW="176040" imgH="201600" progId="Equation.2">
                    <p:embed/>
                    <p:pic>
                      <p:nvPicPr>
                        <p:cNvPr id="0" name="Object 3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 y="3497"/>
                          <a:ext cx="339"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12" name="Rectangle 39"/>
            <p:cNvSpPr>
              <a:spLocks noChangeArrowheads="1"/>
            </p:cNvSpPr>
            <p:nvPr/>
          </p:nvSpPr>
          <p:spPr bwMode="auto">
            <a:xfrm>
              <a:off x="2562" y="3802"/>
              <a:ext cx="510"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8713" name="Rectangle 40"/>
            <p:cNvSpPr>
              <a:spLocks noChangeArrowheads="1"/>
            </p:cNvSpPr>
            <p:nvPr/>
          </p:nvSpPr>
          <p:spPr bwMode="auto">
            <a:xfrm>
              <a:off x="2075" y="3802"/>
              <a:ext cx="43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8714" name="Rectangle 41"/>
            <p:cNvSpPr>
              <a:spLocks noChangeArrowheads="1"/>
            </p:cNvSpPr>
            <p:nvPr/>
          </p:nvSpPr>
          <p:spPr bwMode="auto">
            <a:xfrm>
              <a:off x="3383" y="3802"/>
              <a:ext cx="258" cy="229"/>
            </a:xfrm>
            <a:prstGeom prst="rect">
              <a:avLst/>
            </a:prstGeom>
            <a:noFill/>
            <a:ln w="12700">
              <a:noFill/>
              <a:miter lim="800000"/>
              <a:headEnd/>
              <a:tailEnd/>
            </a:ln>
          </p:spPr>
          <p:txBody>
            <a:bodyPr wrap="none" lIns="90488" tIns="44450" rIns="90488" bIns="44450">
              <a:spAutoFit/>
            </a:bodyPr>
            <a:lstStyle/>
            <a:p>
              <a:r>
                <a:rPr lang="en-US" sz="1800" b="1" i="0">
                  <a:solidFill>
                    <a:schemeClr val="bg2"/>
                  </a:solidFill>
                  <a:latin typeface="Symbol" pitchFamily="18" charset="2"/>
                </a:rPr>
                <a:t></a:t>
              </a:r>
            </a:p>
          </p:txBody>
        </p:sp>
        <p:sp>
          <p:nvSpPr>
            <p:cNvPr id="28715" name="Line 42"/>
            <p:cNvSpPr>
              <a:spLocks noChangeShapeType="1"/>
            </p:cNvSpPr>
            <p:nvPr/>
          </p:nvSpPr>
          <p:spPr bwMode="auto">
            <a:xfrm>
              <a:off x="2231" y="3656"/>
              <a:ext cx="0" cy="164"/>
            </a:xfrm>
            <a:prstGeom prst="line">
              <a:avLst/>
            </a:prstGeom>
            <a:noFill/>
            <a:ln w="25400">
              <a:solidFill>
                <a:schemeClr val="folHlink"/>
              </a:solidFill>
              <a:round/>
              <a:headEnd/>
              <a:tailEnd/>
            </a:ln>
          </p:spPr>
          <p:txBody>
            <a:bodyPr wrap="none" anchor="ctr"/>
            <a:lstStyle/>
            <a:p>
              <a:endParaRPr lang="en-US"/>
            </a:p>
          </p:txBody>
        </p:sp>
        <p:sp>
          <p:nvSpPr>
            <p:cNvPr id="28716" name="Line 43"/>
            <p:cNvSpPr>
              <a:spLocks noChangeShapeType="1"/>
            </p:cNvSpPr>
            <p:nvPr/>
          </p:nvSpPr>
          <p:spPr bwMode="auto">
            <a:xfrm>
              <a:off x="3570" y="3668"/>
              <a:ext cx="0" cy="152"/>
            </a:xfrm>
            <a:prstGeom prst="line">
              <a:avLst/>
            </a:prstGeom>
            <a:noFill/>
            <a:ln w="25400">
              <a:solidFill>
                <a:schemeClr val="folHlink"/>
              </a:solidFill>
              <a:round/>
              <a:headEnd/>
              <a:tailEnd/>
            </a:ln>
          </p:spPr>
          <p:txBody>
            <a:bodyPr wrap="none" anchor="ctr"/>
            <a:lstStyle/>
            <a:p>
              <a:endParaRPr lang="en-US"/>
            </a:p>
          </p:txBody>
        </p:sp>
        <p:sp>
          <p:nvSpPr>
            <p:cNvPr id="28717" name="Line 44"/>
            <p:cNvSpPr>
              <a:spLocks noChangeShapeType="1"/>
            </p:cNvSpPr>
            <p:nvPr/>
          </p:nvSpPr>
          <p:spPr bwMode="auto">
            <a:xfrm>
              <a:off x="2855" y="3656"/>
              <a:ext cx="0" cy="164"/>
            </a:xfrm>
            <a:prstGeom prst="line">
              <a:avLst/>
            </a:prstGeom>
            <a:noFill/>
            <a:ln w="25400">
              <a:solidFill>
                <a:schemeClr val="folHlink"/>
              </a:solidFill>
              <a:round/>
              <a:headEnd/>
              <a:tailEnd/>
            </a:ln>
          </p:spPr>
          <p:txBody>
            <a:bodyPr wrap="none" anchor="ctr"/>
            <a:lstStyle/>
            <a:p>
              <a:endParaRPr lang="en-US"/>
            </a:p>
          </p:txBody>
        </p:sp>
        <p:sp>
          <p:nvSpPr>
            <p:cNvPr id="28718" name="Rectangle 45"/>
            <p:cNvSpPr>
              <a:spLocks noChangeArrowheads="1"/>
            </p:cNvSpPr>
            <p:nvPr/>
          </p:nvSpPr>
          <p:spPr bwMode="auto">
            <a:xfrm>
              <a:off x="4710" y="2084"/>
              <a:ext cx="270" cy="248"/>
            </a:xfrm>
            <a:prstGeom prst="rect">
              <a:avLst/>
            </a:prstGeom>
            <a:noFill/>
            <a:ln w="12700">
              <a:noFill/>
              <a:miter lim="800000"/>
              <a:headEnd/>
              <a:tailEnd/>
            </a:ln>
          </p:spPr>
          <p:txBody>
            <a:bodyPr wrap="none" lIns="90488" tIns="44450" rIns="90488" bIns="44450">
              <a:spAutoFit/>
            </a:bodyPr>
            <a:lstStyle/>
            <a:p>
              <a:pPr algn="ctr"/>
              <a:r>
                <a:rPr lang="en-US" sz="2000" b="1" i="0">
                  <a:solidFill>
                    <a:schemeClr val="bg2"/>
                  </a:solidFill>
                  <a:latin typeface="Arial" pitchFamily="34" charset="0"/>
                </a:rPr>
                <a:t>Z</a:t>
              </a:r>
              <a:r>
                <a:rPr lang="en-US" sz="2000" b="1" i="0" baseline="-25000">
                  <a:solidFill>
                    <a:schemeClr val="bg2"/>
                  </a:solidFill>
                  <a:latin typeface="Arial" pitchFamily="34" charset="0"/>
                </a:rPr>
                <a:t>0</a:t>
              </a:r>
            </a:p>
          </p:txBody>
        </p:sp>
        <p:sp>
          <p:nvSpPr>
            <p:cNvPr id="28719" name="Rectangle 46"/>
            <p:cNvSpPr>
              <a:spLocks noChangeArrowheads="1"/>
            </p:cNvSpPr>
            <p:nvPr/>
          </p:nvSpPr>
          <p:spPr bwMode="auto">
            <a:xfrm>
              <a:off x="3390" y="3176"/>
              <a:ext cx="270" cy="248"/>
            </a:xfrm>
            <a:prstGeom prst="rect">
              <a:avLst/>
            </a:prstGeom>
            <a:noFill/>
            <a:ln w="12700">
              <a:noFill/>
              <a:miter lim="800000"/>
              <a:headEnd/>
              <a:tailEnd/>
            </a:ln>
          </p:spPr>
          <p:txBody>
            <a:bodyPr wrap="none" lIns="90488" tIns="44450" rIns="90488" bIns="44450">
              <a:spAutoFit/>
            </a:bodyPr>
            <a:lstStyle/>
            <a:p>
              <a:pPr algn="ctr"/>
              <a:r>
                <a:rPr lang="en-US" sz="2000" b="1" i="0">
                  <a:solidFill>
                    <a:schemeClr val="bg2"/>
                  </a:solidFill>
                  <a:latin typeface="Arial" pitchFamily="34" charset="0"/>
                </a:rPr>
                <a:t>Z</a:t>
              </a:r>
              <a:r>
                <a:rPr lang="en-US" sz="2000" b="1" i="0" baseline="-25000">
                  <a:solidFill>
                    <a:schemeClr val="bg2"/>
                  </a:solidFill>
                  <a:latin typeface="Arial" pitchFamily="34" charset="0"/>
                </a:rPr>
                <a:t>1</a:t>
              </a:r>
            </a:p>
          </p:txBody>
        </p:sp>
      </p:gr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Critical Values </a:t>
            </a:r>
            <a:br>
              <a:rPr lang="en-US"/>
            </a:br>
            <a:r>
              <a:rPr lang="en-US"/>
              <a:t>Approach to Testing</a:t>
            </a:r>
          </a:p>
        </p:txBody>
      </p:sp>
      <p:sp>
        <p:nvSpPr>
          <p:cNvPr id="76803" name="Rectangle 3"/>
          <p:cNvSpPr>
            <a:spLocks noGrp="1" noChangeArrowheads="1"/>
          </p:cNvSpPr>
          <p:nvPr>
            <p:ph type="body" idx="1"/>
          </p:nvPr>
        </p:nvSpPr>
        <p:spPr>
          <a:solidFill>
            <a:srgbClr val="CCFFCC"/>
          </a:solidFill>
        </p:spPr>
        <p:txBody>
          <a:bodyPr/>
          <a:lstStyle/>
          <a:p>
            <a:r>
              <a:rPr lang="en-US"/>
              <a:t>Convert sample statistic (e.g.:     ) to test statistic (e.g.: </a:t>
            </a:r>
            <a:r>
              <a:rPr lang="en-US" i="1"/>
              <a:t>Z, t  </a:t>
            </a:r>
            <a:r>
              <a:rPr lang="en-US"/>
              <a:t>or </a:t>
            </a:r>
            <a:r>
              <a:rPr lang="en-US" i="1"/>
              <a:t>F</a:t>
            </a:r>
            <a:r>
              <a:rPr lang="en-US"/>
              <a:t> –statistic)</a:t>
            </a:r>
          </a:p>
          <a:p>
            <a:r>
              <a:rPr lang="en-US"/>
              <a:t>Obtain critical value(s) for a specified</a:t>
            </a:r>
            <a:br>
              <a:rPr lang="en-US"/>
            </a:br>
            <a:r>
              <a:rPr lang="en-US"/>
              <a:t>from a table or computer</a:t>
            </a:r>
          </a:p>
          <a:p>
            <a:pPr lvl="1"/>
            <a:r>
              <a:rPr lang="en-US"/>
              <a:t>If the test statistic falls in the critical region,   reject H</a:t>
            </a:r>
            <a:r>
              <a:rPr lang="en-US" baseline="-25000"/>
              <a:t>0</a:t>
            </a:r>
            <a:endParaRPr lang="en-US"/>
          </a:p>
          <a:p>
            <a:pPr lvl="1"/>
            <a:r>
              <a:rPr lang="en-US"/>
              <a:t>Otherwise do not reject H</a:t>
            </a:r>
            <a:r>
              <a:rPr lang="en-US" baseline="-25000"/>
              <a:t>0</a:t>
            </a:r>
            <a:r>
              <a:rPr lang="en-US"/>
              <a:t>  </a:t>
            </a:r>
          </a:p>
        </p:txBody>
      </p:sp>
      <p:graphicFrame>
        <p:nvGraphicFramePr>
          <p:cNvPr id="76804" name="Object 4"/>
          <p:cNvGraphicFramePr>
            <a:graphicFrameLocks noChangeAspect="1"/>
          </p:cNvGraphicFramePr>
          <p:nvPr/>
        </p:nvGraphicFramePr>
        <p:xfrm>
          <a:off x="6172200" y="1905000"/>
          <a:ext cx="427038" cy="457200"/>
        </p:xfrm>
        <a:graphic>
          <a:graphicData uri="http://schemas.openxmlformats.org/presentationml/2006/ole">
            <mc:AlternateContent xmlns:mc="http://schemas.openxmlformats.org/markup-compatibility/2006">
              <mc:Choice xmlns:v="urn:schemas-microsoft-com:vml" Requires="v">
                <p:oleObj spid="_x0000_s55324" name="Equation" r:id="rId3" imgW="177480" imgH="190440" progId="">
                  <p:embed/>
                </p:oleObj>
              </mc:Choice>
              <mc:Fallback>
                <p:oleObj name="Equation" r:id="rId3" imgW="177480" imgH="190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905000"/>
                        <a:ext cx="4270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5" name="Object 5"/>
          <p:cNvGraphicFramePr>
            <a:graphicFrameLocks noChangeAspect="1"/>
          </p:cNvGraphicFramePr>
          <p:nvPr/>
        </p:nvGraphicFramePr>
        <p:xfrm>
          <a:off x="7543800" y="2895600"/>
          <a:ext cx="533400" cy="488950"/>
        </p:xfrm>
        <a:graphic>
          <a:graphicData uri="http://schemas.openxmlformats.org/presentationml/2006/ole">
            <mc:AlternateContent xmlns:mc="http://schemas.openxmlformats.org/markup-compatibility/2006">
              <mc:Choice xmlns:v="urn:schemas-microsoft-com:vml" Requires="v">
                <p:oleObj spid="_x0000_s55325" name="Equation" r:id="rId5" imgW="152280" imgH="139680" progId="">
                  <p:embed/>
                </p:oleObj>
              </mc:Choice>
              <mc:Fallback>
                <p:oleObj name="Equation" r:id="rId5" imgW="152280" imgH="139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289560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AutoShape 2"/>
          <p:cNvSpPr>
            <a:spLocks noChangeArrowheads="1"/>
          </p:cNvSpPr>
          <p:nvPr/>
        </p:nvSpPr>
        <p:spPr bwMode="auto">
          <a:xfrm>
            <a:off x="5111750" y="1911350"/>
            <a:ext cx="3492500" cy="941917"/>
          </a:xfrm>
          <a:prstGeom prst="wedgeRoundRectCallout">
            <a:avLst>
              <a:gd name="adj1" fmla="val -27398"/>
              <a:gd name="adj2" fmla="val 66667"/>
              <a:gd name="adj3" fmla="val 16667"/>
            </a:avLst>
          </a:prstGeom>
          <a:solidFill>
            <a:srgbClr val="FFFF66"/>
          </a:solidFill>
          <a:ln w="12700">
            <a:solidFill>
              <a:schemeClr val="folHlink"/>
            </a:solidFill>
            <a:miter lim="800000"/>
            <a:headEnd/>
            <a:tailEnd/>
          </a:ln>
          <a:effectLst/>
        </p:spPr>
        <p:txBody>
          <a:bodyPr wrap="none" anchor="ctr"/>
          <a:lstStyle/>
          <a:p>
            <a:endParaRPr lang="en-US"/>
          </a:p>
        </p:txBody>
      </p:sp>
      <p:sp>
        <p:nvSpPr>
          <p:cNvPr id="122883" name="Rectangle 3"/>
          <p:cNvSpPr>
            <a:spLocks noGrp="1" noChangeArrowheads="1"/>
          </p:cNvSpPr>
          <p:nvPr>
            <p:ph type="title"/>
          </p:nvPr>
        </p:nvSpPr>
        <p:spPr/>
        <p:txBody>
          <a:bodyPr/>
          <a:lstStyle/>
          <a:p>
            <a:r>
              <a:rPr lang="en-US"/>
              <a:t>What is a Hypothesis?</a:t>
            </a:r>
          </a:p>
        </p:txBody>
      </p:sp>
      <p:sp>
        <p:nvSpPr>
          <p:cNvPr id="122884" name="Rectangle 4"/>
          <p:cNvSpPr>
            <a:spLocks noGrp="1" noChangeArrowheads="1"/>
          </p:cNvSpPr>
          <p:nvPr>
            <p:ph type="body" idx="1"/>
          </p:nvPr>
        </p:nvSpPr>
        <p:spPr>
          <a:solidFill>
            <a:srgbClr val="CCFFCC"/>
          </a:solidFill>
        </p:spPr>
        <p:txBody>
          <a:bodyPr/>
          <a:lstStyle/>
          <a:p>
            <a:r>
              <a:rPr lang="en-US"/>
              <a:t>A hypothesis is a </a:t>
            </a:r>
            <a:br>
              <a:rPr lang="en-US"/>
            </a:br>
            <a:r>
              <a:rPr lang="en-US"/>
              <a:t>claim (assumption)</a:t>
            </a:r>
            <a:br>
              <a:rPr lang="en-US"/>
            </a:br>
            <a:r>
              <a:rPr lang="en-US"/>
              <a:t>about the population</a:t>
            </a:r>
            <a:br>
              <a:rPr lang="en-US"/>
            </a:br>
            <a:r>
              <a:rPr lang="en-US"/>
              <a:t>parameter</a:t>
            </a:r>
          </a:p>
          <a:p>
            <a:pPr lvl="1"/>
            <a:r>
              <a:rPr lang="en-US"/>
              <a:t>Examples of parameters</a:t>
            </a:r>
            <a:br>
              <a:rPr lang="en-US"/>
            </a:br>
            <a:r>
              <a:rPr lang="en-US"/>
              <a:t>are population mean</a:t>
            </a:r>
            <a:br>
              <a:rPr lang="en-US"/>
            </a:br>
            <a:r>
              <a:rPr lang="en-US"/>
              <a:t>or proportion</a:t>
            </a:r>
          </a:p>
          <a:p>
            <a:pPr lvl="1"/>
            <a:r>
              <a:rPr lang="en-US"/>
              <a:t>The parameter must</a:t>
            </a:r>
            <a:br>
              <a:rPr lang="en-US"/>
            </a:br>
            <a:r>
              <a:rPr lang="en-US"/>
              <a:t>be identified before</a:t>
            </a:r>
            <a:br>
              <a:rPr lang="en-US"/>
            </a:br>
            <a:r>
              <a:rPr lang="en-US"/>
              <a:t>analysis</a:t>
            </a:r>
          </a:p>
        </p:txBody>
      </p:sp>
      <p:sp>
        <p:nvSpPr>
          <p:cNvPr id="122885" name="Rectangle 5"/>
          <p:cNvSpPr>
            <a:spLocks noChangeArrowheads="1"/>
          </p:cNvSpPr>
          <p:nvPr/>
        </p:nvSpPr>
        <p:spPr bwMode="auto">
          <a:xfrm>
            <a:off x="5176838" y="1976438"/>
            <a:ext cx="3438525" cy="819150"/>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I claim the mean CGPA of this class is          7.5!</a:t>
            </a:r>
          </a:p>
        </p:txBody>
      </p:sp>
      <p:sp>
        <p:nvSpPr>
          <p:cNvPr id="122886" name="Freeform 6"/>
          <p:cNvSpPr>
            <a:spLocks/>
          </p:cNvSpPr>
          <p:nvPr/>
        </p:nvSpPr>
        <p:spPr bwMode="auto">
          <a:xfrm>
            <a:off x="6540500" y="2938463"/>
            <a:ext cx="111125" cy="17462"/>
          </a:xfrm>
          <a:custGeom>
            <a:avLst/>
            <a:gdLst/>
            <a:ahLst/>
            <a:cxnLst>
              <a:cxn ang="0">
                <a:pos x="0" y="0"/>
              </a:cxn>
              <a:cxn ang="0">
                <a:pos x="69" y="0"/>
              </a:cxn>
              <a:cxn ang="0">
                <a:pos x="69" y="10"/>
              </a:cxn>
              <a:cxn ang="0">
                <a:pos x="0" y="10"/>
              </a:cxn>
              <a:cxn ang="0">
                <a:pos x="0" y="0"/>
              </a:cxn>
            </a:cxnLst>
            <a:rect l="0" t="0" r="r" b="b"/>
            <a:pathLst>
              <a:path w="70" h="11">
                <a:moveTo>
                  <a:pt x="0" y="0"/>
                </a:moveTo>
                <a:lnTo>
                  <a:pt x="69" y="0"/>
                </a:lnTo>
                <a:lnTo>
                  <a:pt x="69" y="10"/>
                </a:lnTo>
                <a:lnTo>
                  <a:pt x="0" y="1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887" name="Freeform 7"/>
          <p:cNvSpPr>
            <a:spLocks/>
          </p:cNvSpPr>
          <p:nvPr/>
        </p:nvSpPr>
        <p:spPr bwMode="auto">
          <a:xfrm>
            <a:off x="6473825" y="2959100"/>
            <a:ext cx="65088" cy="38100"/>
          </a:xfrm>
          <a:custGeom>
            <a:avLst/>
            <a:gdLst/>
            <a:ahLst/>
            <a:cxnLst>
              <a:cxn ang="0">
                <a:pos x="14" y="0"/>
              </a:cxn>
              <a:cxn ang="0">
                <a:pos x="40" y="0"/>
              </a:cxn>
              <a:cxn ang="0">
                <a:pos x="40" y="12"/>
              </a:cxn>
              <a:cxn ang="0">
                <a:pos x="14" y="12"/>
              </a:cxn>
              <a:cxn ang="0">
                <a:pos x="14" y="23"/>
              </a:cxn>
              <a:cxn ang="0">
                <a:pos x="0" y="23"/>
              </a:cxn>
              <a:cxn ang="0">
                <a:pos x="0" y="12"/>
              </a:cxn>
              <a:cxn ang="0">
                <a:pos x="14" y="12"/>
              </a:cxn>
              <a:cxn ang="0">
                <a:pos x="14" y="0"/>
              </a:cxn>
            </a:cxnLst>
            <a:rect l="0" t="0" r="r" b="b"/>
            <a:pathLst>
              <a:path w="41" h="24">
                <a:moveTo>
                  <a:pt x="14" y="0"/>
                </a:moveTo>
                <a:lnTo>
                  <a:pt x="40" y="0"/>
                </a:lnTo>
                <a:lnTo>
                  <a:pt x="40" y="12"/>
                </a:lnTo>
                <a:lnTo>
                  <a:pt x="14" y="12"/>
                </a:lnTo>
                <a:lnTo>
                  <a:pt x="14" y="23"/>
                </a:lnTo>
                <a:lnTo>
                  <a:pt x="0" y="23"/>
                </a:lnTo>
                <a:lnTo>
                  <a:pt x="0" y="12"/>
                </a:lnTo>
                <a:lnTo>
                  <a:pt x="14" y="12"/>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122888" name="Freeform 8"/>
          <p:cNvSpPr>
            <a:spLocks/>
          </p:cNvSpPr>
          <p:nvPr/>
        </p:nvSpPr>
        <p:spPr bwMode="auto">
          <a:xfrm>
            <a:off x="4973638" y="2959100"/>
            <a:ext cx="3403600" cy="3384550"/>
          </a:xfrm>
          <a:custGeom>
            <a:avLst/>
            <a:gdLst/>
            <a:ahLst/>
            <a:cxnLst>
              <a:cxn ang="0">
                <a:pos x="1170" y="53"/>
              </a:cxn>
              <a:cxn ang="0">
                <a:pos x="1241" y="105"/>
              </a:cxn>
              <a:cxn ang="0">
                <a:pos x="1296" y="157"/>
              </a:cxn>
              <a:cxn ang="0">
                <a:pos x="1423" y="182"/>
              </a:cxn>
              <a:cxn ang="0">
                <a:pos x="1480" y="340"/>
              </a:cxn>
              <a:cxn ang="0">
                <a:pos x="1451" y="444"/>
              </a:cxn>
              <a:cxn ang="0">
                <a:pos x="1480" y="614"/>
              </a:cxn>
              <a:cxn ang="0">
                <a:pos x="1536" y="732"/>
              </a:cxn>
              <a:cxn ang="0">
                <a:pos x="1634" y="784"/>
              </a:cxn>
              <a:cxn ang="0">
                <a:pos x="1748" y="851"/>
              </a:cxn>
              <a:cxn ang="0">
                <a:pos x="1903" y="875"/>
              </a:cxn>
              <a:cxn ang="0">
                <a:pos x="1973" y="928"/>
              </a:cxn>
              <a:cxn ang="0">
                <a:pos x="2029" y="1020"/>
              </a:cxn>
              <a:cxn ang="0">
                <a:pos x="2086" y="1111"/>
              </a:cxn>
              <a:cxn ang="0">
                <a:pos x="2143" y="1307"/>
              </a:cxn>
              <a:cxn ang="0">
                <a:pos x="2086" y="1595"/>
              </a:cxn>
              <a:cxn ang="0">
                <a:pos x="2029" y="1647"/>
              </a:cxn>
              <a:cxn ang="0">
                <a:pos x="2058" y="1791"/>
              </a:cxn>
              <a:cxn ang="0">
                <a:pos x="2058" y="1986"/>
              </a:cxn>
              <a:cxn ang="0">
                <a:pos x="1761" y="2039"/>
              </a:cxn>
              <a:cxn ang="0">
                <a:pos x="1184" y="1986"/>
              </a:cxn>
              <a:cxn ang="0">
                <a:pos x="1099" y="2026"/>
              </a:cxn>
              <a:cxn ang="0">
                <a:pos x="1000" y="2078"/>
              </a:cxn>
              <a:cxn ang="0">
                <a:pos x="705" y="2131"/>
              </a:cxn>
              <a:cxn ang="0">
                <a:pos x="451" y="2078"/>
              </a:cxn>
              <a:cxn ang="0">
                <a:pos x="367" y="2026"/>
              </a:cxn>
              <a:cxn ang="0">
                <a:pos x="281" y="1974"/>
              </a:cxn>
              <a:cxn ang="0">
                <a:pos x="225" y="1909"/>
              </a:cxn>
              <a:cxn ang="0">
                <a:pos x="281" y="1725"/>
              </a:cxn>
              <a:cxn ang="0">
                <a:pos x="338" y="1647"/>
              </a:cxn>
              <a:cxn ang="0">
                <a:pos x="268" y="1595"/>
              </a:cxn>
              <a:cxn ang="0">
                <a:pos x="170" y="1543"/>
              </a:cxn>
              <a:cxn ang="0">
                <a:pos x="112" y="1490"/>
              </a:cxn>
              <a:cxn ang="0">
                <a:pos x="57" y="1424"/>
              </a:cxn>
              <a:cxn ang="0">
                <a:pos x="0" y="1085"/>
              </a:cxn>
              <a:cxn ang="0">
                <a:pos x="112" y="980"/>
              </a:cxn>
              <a:cxn ang="0">
                <a:pos x="268" y="928"/>
              </a:cxn>
              <a:cxn ang="0">
                <a:pos x="422" y="875"/>
              </a:cxn>
              <a:cxn ang="0">
                <a:pos x="508" y="824"/>
              </a:cxn>
              <a:cxn ang="0">
                <a:pos x="394" y="824"/>
              </a:cxn>
              <a:cxn ang="0">
                <a:pos x="281" y="875"/>
              </a:cxn>
              <a:cxn ang="0">
                <a:pos x="42" y="928"/>
              </a:cxn>
              <a:cxn ang="0">
                <a:pos x="29" y="863"/>
              </a:cxn>
              <a:cxn ang="0">
                <a:pos x="57" y="693"/>
              </a:cxn>
              <a:cxn ang="0">
                <a:pos x="112" y="614"/>
              </a:cxn>
              <a:cxn ang="0">
                <a:pos x="170" y="562"/>
              </a:cxn>
              <a:cxn ang="0">
                <a:pos x="197" y="379"/>
              </a:cxn>
              <a:cxn ang="0">
                <a:pos x="281" y="300"/>
              </a:cxn>
              <a:cxn ang="0">
                <a:pos x="394" y="549"/>
              </a:cxn>
              <a:cxn ang="0">
                <a:pos x="465" y="614"/>
              </a:cxn>
              <a:cxn ang="0">
                <a:pos x="521" y="732"/>
              </a:cxn>
              <a:cxn ang="0">
                <a:pos x="577" y="654"/>
              </a:cxn>
              <a:cxn ang="0">
                <a:pos x="634" y="524"/>
              </a:cxn>
              <a:cxn ang="0">
                <a:pos x="577" y="432"/>
              </a:cxn>
              <a:cxn ang="0">
                <a:pos x="606" y="274"/>
              </a:cxn>
              <a:cxn ang="0">
                <a:pos x="634" y="170"/>
              </a:cxn>
              <a:cxn ang="0">
                <a:pos x="634" y="209"/>
              </a:cxn>
              <a:cxn ang="0">
                <a:pos x="690" y="274"/>
              </a:cxn>
              <a:cxn ang="0">
                <a:pos x="690" y="157"/>
              </a:cxn>
              <a:cxn ang="0">
                <a:pos x="804" y="105"/>
              </a:cxn>
              <a:cxn ang="0">
                <a:pos x="902" y="53"/>
              </a:cxn>
              <a:cxn ang="0">
                <a:pos x="1014" y="27"/>
              </a:cxn>
            </a:cxnLst>
            <a:rect l="0" t="0" r="r" b="b"/>
            <a:pathLst>
              <a:path w="2144" h="2132">
                <a:moveTo>
                  <a:pt x="1057" y="0"/>
                </a:moveTo>
                <a:lnTo>
                  <a:pt x="1085" y="0"/>
                </a:lnTo>
                <a:lnTo>
                  <a:pt x="1085" y="13"/>
                </a:lnTo>
                <a:lnTo>
                  <a:pt x="1099" y="13"/>
                </a:lnTo>
                <a:lnTo>
                  <a:pt x="1099" y="39"/>
                </a:lnTo>
                <a:lnTo>
                  <a:pt x="1142" y="39"/>
                </a:lnTo>
                <a:lnTo>
                  <a:pt x="1142" y="53"/>
                </a:lnTo>
                <a:lnTo>
                  <a:pt x="1170" y="53"/>
                </a:lnTo>
                <a:lnTo>
                  <a:pt x="1170" y="65"/>
                </a:lnTo>
                <a:lnTo>
                  <a:pt x="1198" y="65"/>
                </a:lnTo>
                <a:lnTo>
                  <a:pt x="1198" y="78"/>
                </a:lnTo>
                <a:lnTo>
                  <a:pt x="1212" y="78"/>
                </a:lnTo>
                <a:lnTo>
                  <a:pt x="1212" y="92"/>
                </a:lnTo>
                <a:lnTo>
                  <a:pt x="1226" y="92"/>
                </a:lnTo>
                <a:lnTo>
                  <a:pt x="1226" y="105"/>
                </a:lnTo>
                <a:lnTo>
                  <a:pt x="1241" y="105"/>
                </a:lnTo>
                <a:lnTo>
                  <a:pt x="1241" y="117"/>
                </a:lnTo>
                <a:lnTo>
                  <a:pt x="1353" y="117"/>
                </a:lnTo>
                <a:lnTo>
                  <a:pt x="1353" y="131"/>
                </a:lnTo>
                <a:lnTo>
                  <a:pt x="1269" y="131"/>
                </a:lnTo>
                <a:lnTo>
                  <a:pt x="1269" y="144"/>
                </a:lnTo>
                <a:lnTo>
                  <a:pt x="1282" y="144"/>
                </a:lnTo>
                <a:lnTo>
                  <a:pt x="1282" y="157"/>
                </a:lnTo>
                <a:lnTo>
                  <a:pt x="1296" y="157"/>
                </a:lnTo>
                <a:lnTo>
                  <a:pt x="1296" y="170"/>
                </a:lnTo>
                <a:lnTo>
                  <a:pt x="1381" y="170"/>
                </a:lnTo>
                <a:lnTo>
                  <a:pt x="1381" y="182"/>
                </a:lnTo>
                <a:lnTo>
                  <a:pt x="1395" y="182"/>
                </a:lnTo>
                <a:lnTo>
                  <a:pt x="1395" y="196"/>
                </a:lnTo>
                <a:lnTo>
                  <a:pt x="1410" y="196"/>
                </a:lnTo>
                <a:lnTo>
                  <a:pt x="1410" y="182"/>
                </a:lnTo>
                <a:lnTo>
                  <a:pt x="1423" y="182"/>
                </a:lnTo>
                <a:lnTo>
                  <a:pt x="1423" y="248"/>
                </a:lnTo>
                <a:lnTo>
                  <a:pt x="1438" y="248"/>
                </a:lnTo>
                <a:lnTo>
                  <a:pt x="1438" y="274"/>
                </a:lnTo>
                <a:lnTo>
                  <a:pt x="1451" y="274"/>
                </a:lnTo>
                <a:lnTo>
                  <a:pt x="1451" y="313"/>
                </a:lnTo>
                <a:lnTo>
                  <a:pt x="1466" y="313"/>
                </a:lnTo>
                <a:lnTo>
                  <a:pt x="1466" y="340"/>
                </a:lnTo>
                <a:lnTo>
                  <a:pt x="1480" y="340"/>
                </a:lnTo>
                <a:lnTo>
                  <a:pt x="1480" y="392"/>
                </a:lnTo>
                <a:lnTo>
                  <a:pt x="1466" y="392"/>
                </a:lnTo>
                <a:lnTo>
                  <a:pt x="1466" y="418"/>
                </a:lnTo>
                <a:lnTo>
                  <a:pt x="1451" y="418"/>
                </a:lnTo>
                <a:lnTo>
                  <a:pt x="1451" y="432"/>
                </a:lnTo>
                <a:lnTo>
                  <a:pt x="1438" y="432"/>
                </a:lnTo>
                <a:lnTo>
                  <a:pt x="1438" y="444"/>
                </a:lnTo>
                <a:lnTo>
                  <a:pt x="1451" y="444"/>
                </a:lnTo>
                <a:lnTo>
                  <a:pt x="1451" y="470"/>
                </a:lnTo>
                <a:lnTo>
                  <a:pt x="1466" y="470"/>
                </a:lnTo>
                <a:lnTo>
                  <a:pt x="1466" y="510"/>
                </a:lnTo>
                <a:lnTo>
                  <a:pt x="1480" y="510"/>
                </a:lnTo>
                <a:lnTo>
                  <a:pt x="1480" y="549"/>
                </a:lnTo>
                <a:lnTo>
                  <a:pt x="1494" y="549"/>
                </a:lnTo>
                <a:lnTo>
                  <a:pt x="1494" y="614"/>
                </a:lnTo>
                <a:lnTo>
                  <a:pt x="1480" y="614"/>
                </a:lnTo>
                <a:lnTo>
                  <a:pt x="1480" y="654"/>
                </a:lnTo>
                <a:lnTo>
                  <a:pt x="1494" y="654"/>
                </a:lnTo>
                <a:lnTo>
                  <a:pt x="1494" y="666"/>
                </a:lnTo>
                <a:lnTo>
                  <a:pt x="1509" y="666"/>
                </a:lnTo>
                <a:lnTo>
                  <a:pt x="1509" y="680"/>
                </a:lnTo>
                <a:lnTo>
                  <a:pt x="1522" y="680"/>
                </a:lnTo>
                <a:lnTo>
                  <a:pt x="1522" y="732"/>
                </a:lnTo>
                <a:lnTo>
                  <a:pt x="1536" y="732"/>
                </a:lnTo>
                <a:lnTo>
                  <a:pt x="1536" y="745"/>
                </a:lnTo>
                <a:lnTo>
                  <a:pt x="1551" y="745"/>
                </a:lnTo>
                <a:lnTo>
                  <a:pt x="1551" y="758"/>
                </a:lnTo>
                <a:lnTo>
                  <a:pt x="1565" y="758"/>
                </a:lnTo>
                <a:lnTo>
                  <a:pt x="1565" y="771"/>
                </a:lnTo>
                <a:lnTo>
                  <a:pt x="1607" y="771"/>
                </a:lnTo>
                <a:lnTo>
                  <a:pt x="1607" y="784"/>
                </a:lnTo>
                <a:lnTo>
                  <a:pt x="1634" y="784"/>
                </a:lnTo>
                <a:lnTo>
                  <a:pt x="1634" y="797"/>
                </a:lnTo>
                <a:lnTo>
                  <a:pt x="1649" y="797"/>
                </a:lnTo>
                <a:lnTo>
                  <a:pt x="1649" y="824"/>
                </a:lnTo>
                <a:lnTo>
                  <a:pt x="1706" y="824"/>
                </a:lnTo>
                <a:lnTo>
                  <a:pt x="1706" y="837"/>
                </a:lnTo>
                <a:lnTo>
                  <a:pt x="1733" y="837"/>
                </a:lnTo>
                <a:lnTo>
                  <a:pt x="1733" y="851"/>
                </a:lnTo>
                <a:lnTo>
                  <a:pt x="1748" y="851"/>
                </a:lnTo>
                <a:lnTo>
                  <a:pt x="1748" y="863"/>
                </a:lnTo>
                <a:lnTo>
                  <a:pt x="1761" y="863"/>
                </a:lnTo>
                <a:lnTo>
                  <a:pt x="1761" y="875"/>
                </a:lnTo>
                <a:lnTo>
                  <a:pt x="1776" y="875"/>
                </a:lnTo>
                <a:lnTo>
                  <a:pt x="1776" y="888"/>
                </a:lnTo>
                <a:lnTo>
                  <a:pt x="1790" y="888"/>
                </a:lnTo>
                <a:lnTo>
                  <a:pt x="1790" y="875"/>
                </a:lnTo>
                <a:lnTo>
                  <a:pt x="1903" y="875"/>
                </a:lnTo>
                <a:lnTo>
                  <a:pt x="1903" y="888"/>
                </a:lnTo>
                <a:lnTo>
                  <a:pt x="1931" y="888"/>
                </a:lnTo>
                <a:lnTo>
                  <a:pt x="1931" y="901"/>
                </a:lnTo>
                <a:lnTo>
                  <a:pt x="1946" y="901"/>
                </a:lnTo>
                <a:lnTo>
                  <a:pt x="1946" y="915"/>
                </a:lnTo>
                <a:lnTo>
                  <a:pt x="1960" y="915"/>
                </a:lnTo>
                <a:lnTo>
                  <a:pt x="1960" y="928"/>
                </a:lnTo>
                <a:lnTo>
                  <a:pt x="1973" y="928"/>
                </a:lnTo>
                <a:lnTo>
                  <a:pt x="1973" y="954"/>
                </a:lnTo>
                <a:lnTo>
                  <a:pt x="1987" y="954"/>
                </a:lnTo>
                <a:lnTo>
                  <a:pt x="1987" y="967"/>
                </a:lnTo>
                <a:lnTo>
                  <a:pt x="2001" y="967"/>
                </a:lnTo>
                <a:lnTo>
                  <a:pt x="2001" y="980"/>
                </a:lnTo>
                <a:lnTo>
                  <a:pt x="2015" y="980"/>
                </a:lnTo>
                <a:lnTo>
                  <a:pt x="2015" y="1020"/>
                </a:lnTo>
                <a:lnTo>
                  <a:pt x="2029" y="1020"/>
                </a:lnTo>
                <a:lnTo>
                  <a:pt x="2029" y="1046"/>
                </a:lnTo>
                <a:lnTo>
                  <a:pt x="2044" y="1046"/>
                </a:lnTo>
                <a:lnTo>
                  <a:pt x="2044" y="1072"/>
                </a:lnTo>
                <a:lnTo>
                  <a:pt x="2058" y="1072"/>
                </a:lnTo>
                <a:lnTo>
                  <a:pt x="2058" y="1097"/>
                </a:lnTo>
                <a:lnTo>
                  <a:pt x="2072" y="1097"/>
                </a:lnTo>
                <a:lnTo>
                  <a:pt x="2072" y="1111"/>
                </a:lnTo>
                <a:lnTo>
                  <a:pt x="2086" y="1111"/>
                </a:lnTo>
                <a:lnTo>
                  <a:pt x="2086" y="1138"/>
                </a:lnTo>
                <a:lnTo>
                  <a:pt x="2100" y="1138"/>
                </a:lnTo>
                <a:lnTo>
                  <a:pt x="2100" y="1190"/>
                </a:lnTo>
                <a:lnTo>
                  <a:pt x="2114" y="1190"/>
                </a:lnTo>
                <a:lnTo>
                  <a:pt x="2114" y="1229"/>
                </a:lnTo>
                <a:lnTo>
                  <a:pt x="2128" y="1229"/>
                </a:lnTo>
                <a:lnTo>
                  <a:pt x="2128" y="1307"/>
                </a:lnTo>
                <a:lnTo>
                  <a:pt x="2143" y="1307"/>
                </a:lnTo>
                <a:lnTo>
                  <a:pt x="2143" y="1529"/>
                </a:lnTo>
                <a:lnTo>
                  <a:pt x="2128" y="1529"/>
                </a:lnTo>
                <a:lnTo>
                  <a:pt x="2128" y="1556"/>
                </a:lnTo>
                <a:lnTo>
                  <a:pt x="2114" y="1556"/>
                </a:lnTo>
                <a:lnTo>
                  <a:pt x="2114" y="1582"/>
                </a:lnTo>
                <a:lnTo>
                  <a:pt x="2100" y="1582"/>
                </a:lnTo>
                <a:lnTo>
                  <a:pt x="2100" y="1595"/>
                </a:lnTo>
                <a:lnTo>
                  <a:pt x="2086" y="1595"/>
                </a:lnTo>
                <a:lnTo>
                  <a:pt x="2086" y="1607"/>
                </a:lnTo>
                <a:lnTo>
                  <a:pt x="2072" y="1607"/>
                </a:lnTo>
                <a:lnTo>
                  <a:pt x="2072" y="1620"/>
                </a:lnTo>
                <a:lnTo>
                  <a:pt x="2058" y="1620"/>
                </a:lnTo>
                <a:lnTo>
                  <a:pt x="2058" y="1634"/>
                </a:lnTo>
                <a:lnTo>
                  <a:pt x="2044" y="1634"/>
                </a:lnTo>
                <a:lnTo>
                  <a:pt x="2044" y="1647"/>
                </a:lnTo>
                <a:lnTo>
                  <a:pt x="2029" y="1647"/>
                </a:lnTo>
                <a:lnTo>
                  <a:pt x="2029" y="1660"/>
                </a:lnTo>
                <a:lnTo>
                  <a:pt x="2015" y="1660"/>
                </a:lnTo>
                <a:lnTo>
                  <a:pt x="2015" y="1699"/>
                </a:lnTo>
                <a:lnTo>
                  <a:pt x="2029" y="1699"/>
                </a:lnTo>
                <a:lnTo>
                  <a:pt x="2029" y="1739"/>
                </a:lnTo>
                <a:lnTo>
                  <a:pt x="2044" y="1739"/>
                </a:lnTo>
                <a:lnTo>
                  <a:pt x="2044" y="1791"/>
                </a:lnTo>
                <a:lnTo>
                  <a:pt x="2058" y="1791"/>
                </a:lnTo>
                <a:lnTo>
                  <a:pt x="2058" y="1830"/>
                </a:lnTo>
                <a:lnTo>
                  <a:pt x="2072" y="1830"/>
                </a:lnTo>
                <a:lnTo>
                  <a:pt x="2072" y="1909"/>
                </a:lnTo>
                <a:lnTo>
                  <a:pt x="2086" y="1909"/>
                </a:lnTo>
                <a:lnTo>
                  <a:pt x="2086" y="1974"/>
                </a:lnTo>
                <a:lnTo>
                  <a:pt x="2072" y="1974"/>
                </a:lnTo>
                <a:lnTo>
                  <a:pt x="2072" y="1986"/>
                </a:lnTo>
                <a:lnTo>
                  <a:pt x="2058" y="1986"/>
                </a:lnTo>
                <a:lnTo>
                  <a:pt x="2058" y="2000"/>
                </a:lnTo>
                <a:lnTo>
                  <a:pt x="2044" y="2000"/>
                </a:lnTo>
                <a:lnTo>
                  <a:pt x="2044" y="2012"/>
                </a:lnTo>
                <a:lnTo>
                  <a:pt x="2015" y="2012"/>
                </a:lnTo>
                <a:lnTo>
                  <a:pt x="2015" y="2026"/>
                </a:lnTo>
                <a:lnTo>
                  <a:pt x="1917" y="2026"/>
                </a:lnTo>
                <a:lnTo>
                  <a:pt x="1917" y="2039"/>
                </a:lnTo>
                <a:lnTo>
                  <a:pt x="1761" y="2039"/>
                </a:lnTo>
                <a:lnTo>
                  <a:pt x="1761" y="2026"/>
                </a:lnTo>
                <a:lnTo>
                  <a:pt x="1522" y="2026"/>
                </a:lnTo>
                <a:lnTo>
                  <a:pt x="1522" y="2012"/>
                </a:lnTo>
                <a:lnTo>
                  <a:pt x="1451" y="2012"/>
                </a:lnTo>
                <a:lnTo>
                  <a:pt x="1451" y="2000"/>
                </a:lnTo>
                <a:lnTo>
                  <a:pt x="1296" y="2000"/>
                </a:lnTo>
                <a:lnTo>
                  <a:pt x="1296" y="1986"/>
                </a:lnTo>
                <a:lnTo>
                  <a:pt x="1184" y="1986"/>
                </a:lnTo>
                <a:lnTo>
                  <a:pt x="1184" y="2000"/>
                </a:lnTo>
                <a:lnTo>
                  <a:pt x="1170" y="2000"/>
                </a:lnTo>
                <a:lnTo>
                  <a:pt x="1170" y="2012"/>
                </a:lnTo>
                <a:lnTo>
                  <a:pt x="1156" y="2012"/>
                </a:lnTo>
                <a:lnTo>
                  <a:pt x="1156" y="2039"/>
                </a:lnTo>
                <a:lnTo>
                  <a:pt x="1113" y="2039"/>
                </a:lnTo>
                <a:lnTo>
                  <a:pt x="1113" y="2026"/>
                </a:lnTo>
                <a:lnTo>
                  <a:pt x="1099" y="2026"/>
                </a:lnTo>
                <a:lnTo>
                  <a:pt x="1099" y="2000"/>
                </a:lnTo>
                <a:lnTo>
                  <a:pt x="1072" y="2000"/>
                </a:lnTo>
                <a:lnTo>
                  <a:pt x="1072" y="1986"/>
                </a:lnTo>
                <a:lnTo>
                  <a:pt x="1028" y="1986"/>
                </a:lnTo>
                <a:lnTo>
                  <a:pt x="1028" y="2052"/>
                </a:lnTo>
                <a:lnTo>
                  <a:pt x="1014" y="2052"/>
                </a:lnTo>
                <a:lnTo>
                  <a:pt x="1014" y="2078"/>
                </a:lnTo>
                <a:lnTo>
                  <a:pt x="1000" y="2078"/>
                </a:lnTo>
                <a:lnTo>
                  <a:pt x="1000" y="2091"/>
                </a:lnTo>
                <a:lnTo>
                  <a:pt x="986" y="2091"/>
                </a:lnTo>
                <a:lnTo>
                  <a:pt x="986" y="2104"/>
                </a:lnTo>
                <a:lnTo>
                  <a:pt x="958" y="2104"/>
                </a:lnTo>
                <a:lnTo>
                  <a:pt x="958" y="2117"/>
                </a:lnTo>
                <a:lnTo>
                  <a:pt x="789" y="2117"/>
                </a:lnTo>
                <a:lnTo>
                  <a:pt x="789" y="2131"/>
                </a:lnTo>
                <a:lnTo>
                  <a:pt x="705" y="2131"/>
                </a:lnTo>
                <a:lnTo>
                  <a:pt x="705" y="2117"/>
                </a:lnTo>
                <a:lnTo>
                  <a:pt x="606" y="2117"/>
                </a:lnTo>
                <a:lnTo>
                  <a:pt x="606" y="2104"/>
                </a:lnTo>
                <a:lnTo>
                  <a:pt x="521" y="2104"/>
                </a:lnTo>
                <a:lnTo>
                  <a:pt x="521" y="2091"/>
                </a:lnTo>
                <a:lnTo>
                  <a:pt x="479" y="2091"/>
                </a:lnTo>
                <a:lnTo>
                  <a:pt x="479" y="2078"/>
                </a:lnTo>
                <a:lnTo>
                  <a:pt x="451" y="2078"/>
                </a:lnTo>
                <a:lnTo>
                  <a:pt x="451" y="2066"/>
                </a:lnTo>
                <a:lnTo>
                  <a:pt x="422" y="2066"/>
                </a:lnTo>
                <a:lnTo>
                  <a:pt x="422" y="2052"/>
                </a:lnTo>
                <a:lnTo>
                  <a:pt x="394" y="2052"/>
                </a:lnTo>
                <a:lnTo>
                  <a:pt x="394" y="2039"/>
                </a:lnTo>
                <a:lnTo>
                  <a:pt x="381" y="2039"/>
                </a:lnTo>
                <a:lnTo>
                  <a:pt x="381" y="2026"/>
                </a:lnTo>
                <a:lnTo>
                  <a:pt x="367" y="2026"/>
                </a:lnTo>
                <a:lnTo>
                  <a:pt x="367" y="2012"/>
                </a:lnTo>
                <a:lnTo>
                  <a:pt x="338" y="2012"/>
                </a:lnTo>
                <a:lnTo>
                  <a:pt x="338" y="2000"/>
                </a:lnTo>
                <a:lnTo>
                  <a:pt x="323" y="2000"/>
                </a:lnTo>
                <a:lnTo>
                  <a:pt x="323" y="1986"/>
                </a:lnTo>
                <a:lnTo>
                  <a:pt x="309" y="1986"/>
                </a:lnTo>
                <a:lnTo>
                  <a:pt x="309" y="1974"/>
                </a:lnTo>
                <a:lnTo>
                  <a:pt x="281" y="1974"/>
                </a:lnTo>
                <a:lnTo>
                  <a:pt x="281" y="1960"/>
                </a:lnTo>
                <a:lnTo>
                  <a:pt x="268" y="1960"/>
                </a:lnTo>
                <a:lnTo>
                  <a:pt x="268" y="1948"/>
                </a:lnTo>
                <a:lnTo>
                  <a:pt x="253" y="1948"/>
                </a:lnTo>
                <a:lnTo>
                  <a:pt x="253" y="1935"/>
                </a:lnTo>
                <a:lnTo>
                  <a:pt x="239" y="1935"/>
                </a:lnTo>
                <a:lnTo>
                  <a:pt x="239" y="1909"/>
                </a:lnTo>
                <a:lnTo>
                  <a:pt x="225" y="1909"/>
                </a:lnTo>
                <a:lnTo>
                  <a:pt x="225" y="1856"/>
                </a:lnTo>
                <a:lnTo>
                  <a:pt x="239" y="1856"/>
                </a:lnTo>
                <a:lnTo>
                  <a:pt x="239" y="1791"/>
                </a:lnTo>
                <a:lnTo>
                  <a:pt x="253" y="1791"/>
                </a:lnTo>
                <a:lnTo>
                  <a:pt x="253" y="1765"/>
                </a:lnTo>
                <a:lnTo>
                  <a:pt x="268" y="1765"/>
                </a:lnTo>
                <a:lnTo>
                  <a:pt x="268" y="1725"/>
                </a:lnTo>
                <a:lnTo>
                  <a:pt x="281" y="1725"/>
                </a:lnTo>
                <a:lnTo>
                  <a:pt x="281" y="1699"/>
                </a:lnTo>
                <a:lnTo>
                  <a:pt x="296" y="1699"/>
                </a:lnTo>
                <a:lnTo>
                  <a:pt x="296" y="1673"/>
                </a:lnTo>
                <a:lnTo>
                  <a:pt x="309" y="1673"/>
                </a:lnTo>
                <a:lnTo>
                  <a:pt x="309" y="1660"/>
                </a:lnTo>
                <a:lnTo>
                  <a:pt x="323" y="1660"/>
                </a:lnTo>
                <a:lnTo>
                  <a:pt x="323" y="1647"/>
                </a:lnTo>
                <a:lnTo>
                  <a:pt x="338" y="1647"/>
                </a:lnTo>
                <a:lnTo>
                  <a:pt x="338" y="1634"/>
                </a:lnTo>
                <a:lnTo>
                  <a:pt x="352" y="1634"/>
                </a:lnTo>
                <a:lnTo>
                  <a:pt x="352" y="1620"/>
                </a:lnTo>
                <a:lnTo>
                  <a:pt x="323" y="1620"/>
                </a:lnTo>
                <a:lnTo>
                  <a:pt x="323" y="1607"/>
                </a:lnTo>
                <a:lnTo>
                  <a:pt x="296" y="1607"/>
                </a:lnTo>
                <a:lnTo>
                  <a:pt x="296" y="1595"/>
                </a:lnTo>
                <a:lnTo>
                  <a:pt x="268" y="1595"/>
                </a:lnTo>
                <a:lnTo>
                  <a:pt x="268" y="1582"/>
                </a:lnTo>
                <a:lnTo>
                  <a:pt x="239" y="1582"/>
                </a:lnTo>
                <a:lnTo>
                  <a:pt x="239" y="1569"/>
                </a:lnTo>
                <a:lnTo>
                  <a:pt x="211" y="1569"/>
                </a:lnTo>
                <a:lnTo>
                  <a:pt x="211" y="1556"/>
                </a:lnTo>
                <a:lnTo>
                  <a:pt x="197" y="1556"/>
                </a:lnTo>
                <a:lnTo>
                  <a:pt x="197" y="1543"/>
                </a:lnTo>
                <a:lnTo>
                  <a:pt x="170" y="1543"/>
                </a:lnTo>
                <a:lnTo>
                  <a:pt x="170" y="1529"/>
                </a:lnTo>
                <a:lnTo>
                  <a:pt x="155" y="1529"/>
                </a:lnTo>
                <a:lnTo>
                  <a:pt x="155" y="1517"/>
                </a:lnTo>
                <a:lnTo>
                  <a:pt x="141" y="1517"/>
                </a:lnTo>
                <a:lnTo>
                  <a:pt x="141" y="1504"/>
                </a:lnTo>
                <a:lnTo>
                  <a:pt x="127" y="1504"/>
                </a:lnTo>
                <a:lnTo>
                  <a:pt x="127" y="1490"/>
                </a:lnTo>
                <a:lnTo>
                  <a:pt x="112" y="1490"/>
                </a:lnTo>
                <a:lnTo>
                  <a:pt x="112" y="1477"/>
                </a:lnTo>
                <a:lnTo>
                  <a:pt x="99" y="1477"/>
                </a:lnTo>
                <a:lnTo>
                  <a:pt x="99" y="1464"/>
                </a:lnTo>
                <a:lnTo>
                  <a:pt x="84" y="1464"/>
                </a:lnTo>
                <a:lnTo>
                  <a:pt x="84" y="1451"/>
                </a:lnTo>
                <a:lnTo>
                  <a:pt x="70" y="1451"/>
                </a:lnTo>
                <a:lnTo>
                  <a:pt x="70" y="1424"/>
                </a:lnTo>
                <a:lnTo>
                  <a:pt x="57" y="1424"/>
                </a:lnTo>
                <a:lnTo>
                  <a:pt x="57" y="1385"/>
                </a:lnTo>
                <a:lnTo>
                  <a:pt x="42" y="1385"/>
                </a:lnTo>
                <a:lnTo>
                  <a:pt x="42" y="1163"/>
                </a:lnTo>
                <a:lnTo>
                  <a:pt x="29" y="1163"/>
                </a:lnTo>
                <a:lnTo>
                  <a:pt x="29" y="1124"/>
                </a:lnTo>
                <a:lnTo>
                  <a:pt x="14" y="1124"/>
                </a:lnTo>
                <a:lnTo>
                  <a:pt x="14" y="1085"/>
                </a:lnTo>
                <a:lnTo>
                  <a:pt x="0" y="1085"/>
                </a:lnTo>
                <a:lnTo>
                  <a:pt x="0" y="993"/>
                </a:lnTo>
                <a:lnTo>
                  <a:pt x="14" y="993"/>
                </a:lnTo>
                <a:lnTo>
                  <a:pt x="14" y="980"/>
                </a:lnTo>
                <a:lnTo>
                  <a:pt x="29" y="980"/>
                </a:lnTo>
                <a:lnTo>
                  <a:pt x="29" y="928"/>
                </a:lnTo>
                <a:lnTo>
                  <a:pt x="42" y="928"/>
                </a:lnTo>
                <a:lnTo>
                  <a:pt x="42" y="980"/>
                </a:lnTo>
                <a:lnTo>
                  <a:pt x="112" y="980"/>
                </a:lnTo>
                <a:lnTo>
                  <a:pt x="112" y="967"/>
                </a:lnTo>
                <a:lnTo>
                  <a:pt x="141" y="967"/>
                </a:lnTo>
                <a:lnTo>
                  <a:pt x="141" y="954"/>
                </a:lnTo>
                <a:lnTo>
                  <a:pt x="182" y="954"/>
                </a:lnTo>
                <a:lnTo>
                  <a:pt x="182" y="940"/>
                </a:lnTo>
                <a:lnTo>
                  <a:pt x="225" y="940"/>
                </a:lnTo>
                <a:lnTo>
                  <a:pt x="225" y="928"/>
                </a:lnTo>
                <a:lnTo>
                  <a:pt x="268" y="928"/>
                </a:lnTo>
                <a:lnTo>
                  <a:pt x="268" y="915"/>
                </a:lnTo>
                <a:lnTo>
                  <a:pt x="323" y="915"/>
                </a:lnTo>
                <a:lnTo>
                  <a:pt x="323" y="901"/>
                </a:lnTo>
                <a:lnTo>
                  <a:pt x="367" y="901"/>
                </a:lnTo>
                <a:lnTo>
                  <a:pt x="367" y="888"/>
                </a:lnTo>
                <a:lnTo>
                  <a:pt x="394" y="888"/>
                </a:lnTo>
                <a:lnTo>
                  <a:pt x="394" y="875"/>
                </a:lnTo>
                <a:lnTo>
                  <a:pt x="422" y="875"/>
                </a:lnTo>
                <a:lnTo>
                  <a:pt x="422" y="863"/>
                </a:lnTo>
                <a:lnTo>
                  <a:pt x="451" y="863"/>
                </a:lnTo>
                <a:lnTo>
                  <a:pt x="451" y="851"/>
                </a:lnTo>
                <a:lnTo>
                  <a:pt x="479" y="851"/>
                </a:lnTo>
                <a:lnTo>
                  <a:pt x="479" y="837"/>
                </a:lnTo>
                <a:lnTo>
                  <a:pt x="493" y="837"/>
                </a:lnTo>
                <a:lnTo>
                  <a:pt x="493" y="824"/>
                </a:lnTo>
                <a:lnTo>
                  <a:pt x="508" y="824"/>
                </a:lnTo>
                <a:lnTo>
                  <a:pt x="508" y="784"/>
                </a:lnTo>
                <a:lnTo>
                  <a:pt x="465" y="784"/>
                </a:lnTo>
                <a:lnTo>
                  <a:pt x="465" y="797"/>
                </a:lnTo>
                <a:lnTo>
                  <a:pt x="451" y="797"/>
                </a:lnTo>
                <a:lnTo>
                  <a:pt x="451" y="811"/>
                </a:lnTo>
                <a:lnTo>
                  <a:pt x="422" y="811"/>
                </a:lnTo>
                <a:lnTo>
                  <a:pt x="422" y="824"/>
                </a:lnTo>
                <a:lnTo>
                  <a:pt x="394" y="824"/>
                </a:lnTo>
                <a:lnTo>
                  <a:pt x="394" y="837"/>
                </a:lnTo>
                <a:lnTo>
                  <a:pt x="381" y="837"/>
                </a:lnTo>
                <a:lnTo>
                  <a:pt x="381" y="851"/>
                </a:lnTo>
                <a:lnTo>
                  <a:pt x="338" y="851"/>
                </a:lnTo>
                <a:lnTo>
                  <a:pt x="338" y="863"/>
                </a:lnTo>
                <a:lnTo>
                  <a:pt x="309" y="863"/>
                </a:lnTo>
                <a:lnTo>
                  <a:pt x="309" y="875"/>
                </a:lnTo>
                <a:lnTo>
                  <a:pt x="281" y="875"/>
                </a:lnTo>
                <a:lnTo>
                  <a:pt x="281" y="888"/>
                </a:lnTo>
                <a:lnTo>
                  <a:pt x="253" y="888"/>
                </a:lnTo>
                <a:lnTo>
                  <a:pt x="253" y="901"/>
                </a:lnTo>
                <a:lnTo>
                  <a:pt x="197" y="901"/>
                </a:lnTo>
                <a:lnTo>
                  <a:pt x="197" y="915"/>
                </a:lnTo>
                <a:lnTo>
                  <a:pt x="141" y="915"/>
                </a:lnTo>
                <a:lnTo>
                  <a:pt x="141" y="928"/>
                </a:lnTo>
                <a:lnTo>
                  <a:pt x="42" y="928"/>
                </a:lnTo>
                <a:lnTo>
                  <a:pt x="42" y="915"/>
                </a:lnTo>
                <a:lnTo>
                  <a:pt x="70" y="915"/>
                </a:lnTo>
                <a:lnTo>
                  <a:pt x="70" y="901"/>
                </a:lnTo>
                <a:lnTo>
                  <a:pt x="57" y="901"/>
                </a:lnTo>
                <a:lnTo>
                  <a:pt x="57" y="888"/>
                </a:lnTo>
                <a:lnTo>
                  <a:pt x="42" y="888"/>
                </a:lnTo>
                <a:lnTo>
                  <a:pt x="42" y="863"/>
                </a:lnTo>
                <a:lnTo>
                  <a:pt x="29" y="863"/>
                </a:lnTo>
                <a:lnTo>
                  <a:pt x="29" y="824"/>
                </a:lnTo>
                <a:lnTo>
                  <a:pt x="14" y="824"/>
                </a:lnTo>
                <a:lnTo>
                  <a:pt x="14" y="732"/>
                </a:lnTo>
                <a:lnTo>
                  <a:pt x="29" y="732"/>
                </a:lnTo>
                <a:lnTo>
                  <a:pt x="29" y="705"/>
                </a:lnTo>
                <a:lnTo>
                  <a:pt x="42" y="705"/>
                </a:lnTo>
                <a:lnTo>
                  <a:pt x="42" y="693"/>
                </a:lnTo>
                <a:lnTo>
                  <a:pt x="57" y="693"/>
                </a:lnTo>
                <a:lnTo>
                  <a:pt x="57" y="680"/>
                </a:lnTo>
                <a:lnTo>
                  <a:pt x="70" y="680"/>
                </a:lnTo>
                <a:lnTo>
                  <a:pt x="70" y="640"/>
                </a:lnTo>
                <a:lnTo>
                  <a:pt x="84" y="640"/>
                </a:lnTo>
                <a:lnTo>
                  <a:pt x="84" y="627"/>
                </a:lnTo>
                <a:lnTo>
                  <a:pt x="99" y="627"/>
                </a:lnTo>
                <a:lnTo>
                  <a:pt x="99" y="614"/>
                </a:lnTo>
                <a:lnTo>
                  <a:pt x="112" y="614"/>
                </a:lnTo>
                <a:lnTo>
                  <a:pt x="112" y="601"/>
                </a:lnTo>
                <a:lnTo>
                  <a:pt x="127" y="601"/>
                </a:lnTo>
                <a:lnTo>
                  <a:pt x="127" y="588"/>
                </a:lnTo>
                <a:lnTo>
                  <a:pt x="141" y="588"/>
                </a:lnTo>
                <a:lnTo>
                  <a:pt x="141" y="574"/>
                </a:lnTo>
                <a:lnTo>
                  <a:pt x="155" y="574"/>
                </a:lnTo>
                <a:lnTo>
                  <a:pt x="155" y="562"/>
                </a:lnTo>
                <a:lnTo>
                  <a:pt x="170" y="562"/>
                </a:lnTo>
                <a:lnTo>
                  <a:pt x="170" y="549"/>
                </a:lnTo>
                <a:lnTo>
                  <a:pt x="182" y="549"/>
                </a:lnTo>
                <a:lnTo>
                  <a:pt x="182" y="510"/>
                </a:lnTo>
                <a:lnTo>
                  <a:pt x="170" y="510"/>
                </a:lnTo>
                <a:lnTo>
                  <a:pt x="170" y="458"/>
                </a:lnTo>
                <a:lnTo>
                  <a:pt x="182" y="458"/>
                </a:lnTo>
                <a:lnTo>
                  <a:pt x="182" y="379"/>
                </a:lnTo>
                <a:lnTo>
                  <a:pt x="197" y="379"/>
                </a:lnTo>
                <a:lnTo>
                  <a:pt x="197" y="353"/>
                </a:lnTo>
                <a:lnTo>
                  <a:pt x="211" y="353"/>
                </a:lnTo>
                <a:lnTo>
                  <a:pt x="211" y="327"/>
                </a:lnTo>
                <a:lnTo>
                  <a:pt x="225" y="327"/>
                </a:lnTo>
                <a:lnTo>
                  <a:pt x="225" y="313"/>
                </a:lnTo>
                <a:lnTo>
                  <a:pt x="239" y="313"/>
                </a:lnTo>
                <a:lnTo>
                  <a:pt x="239" y="300"/>
                </a:lnTo>
                <a:lnTo>
                  <a:pt x="281" y="300"/>
                </a:lnTo>
                <a:lnTo>
                  <a:pt x="281" y="313"/>
                </a:lnTo>
                <a:lnTo>
                  <a:pt x="309" y="313"/>
                </a:lnTo>
                <a:lnTo>
                  <a:pt x="309" y="327"/>
                </a:lnTo>
                <a:lnTo>
                  <a:pt x="323" y="327"/>
                </a:lnTo>
                <a:lnTo>
                  <a:pt x="323" y="340"/>
                </a:lnTo>
                <a:lnTo>
                  <a:pt x="338" y="340"/>
                </a:lnTo>
                <a:lnTo>
                  <a:pt x="338" y="549"/>
                </a:lnTo>
                <a:lnTo>
                  <a:pt x="394" y="549"/>
                </a:lnTo>
                <a:lnTo>
                  <a:pt x="394" y="562"/>
                </a:lnTo>
                <a:lnTo>
                  <a:pt x="409" y="562"/>
                </a:lnTo>
                <a:lnTo>
                  <a:pt x="409" y="574"/>
                </a:lnTo>
                <a:lnTo>
                  <a:pt x="437" y="574"/>
                </a:lnTo>
                <a:lnTo>
                  <a:pt x="437" y="588"/>
                </a:lnTo>
                <a:lnTo>
                  <a:pt x="451" y="588"/>
                </a:lnTo>
                <a:lnTo>
                  <a:pt x="451" y="614"/>
                </a:lnTo>
                <a:lnTo>
                  <a:pt x="465" y="614"/>
                </a:lnTo>
                <a:lnTo>
                  <a:pt x="465" y="640"/>
                </a:lnTo>
                <a:lnTo>
                  <a:pt x="479" y="640"/>
                </a:lnTo>
                <a:lnTo>
                  <a:pt x="479" y="666"/>
                </a:lnTo>
                <a:lnTo>
                  <a:pt x="493" y="666"/>
                </a:lnTo>
                <a:lnTo>
                  <a:pt x="493" y="771"/>
                </a:lnTo>
                <a:lnTo>
                  <a:pt x="508" y="771"/>
                </a:lnTo>
                <a:lnTo>
                  <a:pt x="508" y="732"/>
                </a:lnTo>
                <a:lnTo>
                  <a:pt x="521" y="732"/>
                </a:lnTo>
                <a:lnTo>
                  <a:pt x="521" y="705"/>
                </a:lnTo>
                <a:lnTo>
                  <a:pt x="536" y="705"/>
                </a:lnTo>
                <a:lnTo>
                  <a:pt x="536" y="680"/>
                </a:lnTo>
                <a:lnTo>
                  <a:pt x="549" y="680"/>
                </a:lnTo>
                <a:lnTo>
                  <a:pt x="549" y="666"/>
                </a:lnTo>
                <a:lnTo>
                  <a:pt x="564" y="666"/>
                </a:lnTo>
                <a:lnTo>
                  <a:pt x="564" y="654"/>
                </a:lnTo>
                <a:lnTo>
                  <a:pt x="577" y="654"/>
                </a:lnTo>
                <a:lnTo>
                  <a:pt x="577" y="640"/>
                </a:lnTo>
                <a:lnTo>
                  <a:pt x="591" y="640"/>
                </a:lnTo>
                <a:lnTo>
                  <a:pt x="591" y="627"/>
                </a:lnTo>
                <a:lnTo>
                  <a:pt x="606" y="627"/>
                </a:lnTo>
                <a:lnTo>
                  <a:pt x="606" y="614"/>
                </a:lnTo>
                <a:lnTo>
                  <a:pt x="620" y="614"/>
                </a:lnTo>
                <a:lnTo>
                  <a:pt x="620" y="524"/>
                </a:lnTo>
                <a:lnTo>
                  <a:pt x="634" y="524"/>
                </a:lnTo>
                <a:lnTo>
                  <a:pt x="634" y="484"/>
                </a:lnTo>
                <a:lnTo>
                  <a:pt x="620" y="484"/>
                </a:lnTo>
                <a:lnTo>
                  <a:pt x="620" y="470"/>
                </a:lnTo>
                <a:lnTo>
                  <a:pt x="606" y="470"/>
                </a:lnTo>
                <a:lnTo>
                  <a:pt x="606" y="458"/>
                </a:lnTo>
                <a:lnTo>
                  <a:pt x="591" y="458"/>
                </a:lnTo>
                <a:lnTo>
                  <a:pt x="591" y="432"/>
                </a:lnTo>
                <a:lnTo>
                  <a:pt x="577" y="432"/>
                </a:lnTo>
                <a:lnTo>
                  <a:pt x="577" y="340"/>
                </a:lnTo>
                <a:lnTo>
                  <a:pt x="591" y="340"/>
                </a:lnTo>
                <a:lnTo>
                  <a:pt x="591" y="327"/>
                </a:lnTo>
                <a:lnTo>
                  <a:pt x="606" y="327"/>
                </a:lnTo>
                <a:lnTo>
                  <a:pt x="606" y="313"/>
                </a:lnTo>
                <a:lnTo>
                  <a:pt x="620" y="313"/>
                </a:lnTo>
                <a:lnTo>
                  <a:pt x="620" y="274"/>
                </a:lnTo>
                <a:lnTo>
                  <a:pt x="606" y="274"/>
                </a:lnTo>
                <a:lnTo>
                  <a:pt x="606" y="261"/>
                </a:lnTo>
                <a:lnTo>
                  <a:pt x="591" y="261"/>
                </a:lnTo>
                <a:lnTo>
                  <a:pt x="591" y="222"/>
                </a:lnTo>
                <a:lnTo>
                  <a:pt x="606" y="222"/>
                </a:lnTo>
                <a:lnTo>
                  <a:pt x="606" y="196"/>
                </a:lnTo>
                <a:lnTo>
                  <a:pt x="620" y="196"/>
                </a:lnTo>
                <a:lnTo>
                  <a:pt x="620" y="170"/>
                </a:lnTo>
                <a:lnTo>
                  <a:pt x="634" y="170"/>
                </a:lnTo>
                <a:lnTo>
                  <a:pt x="634" y="157"/>
                </a:lnTo>
                <a:lnTo>
                  <a:pt x="647" y="157"/>
                </a:lnTo>
                <a:lnTo>
                  <a:pt x="647" y="170"/>
                </a:lnTo>
                <a:lnTo>
                  <a:pt x="676" y="170"/>
                </a:lnTo>
                <a:lnTo>
                  <a:pt x="676" y="182"/>
                </a:lnTo>
                <a:lnTo>
                  <a:pt x="647" y="182"/>
                </a:lnTo>
                <a:lnTo>
                  <a:pt x="647" y="209"/>
                </a:lnTo>
                <a:lnTo>
                  <a:pt x="634" y="209"/>
                </a:lnTo>
                <a:lnTo>
                  <a:pt x="634" y="235"/>
                </a:lnTo>
                <a:lnTo>
                  <a:pt x="647" y="235"/>
                </a:lnTo>
                <a:lnTo>
                  <a:pt x="647" y="274"/>
                </a:lnTo>
                <a:lnTo>
                  <a:pt x="662" y="274"/>
                </a:lnTo>
                <a:lnTo>
                  <a:pt x="662" y="287"/>
                </a:lnTo>
                <a:lnTo>
                  <a:pt x="676" y="287"/>
                </a:lnTo>
                <a:lnTo>
                  <a:pt x="676" y="274"/>
                </a:lnTo>
                <a:lnTo>
                  <a:pt x="690" y="274"/>
                </a:lnTo>
                <a:lnTo>
                  <a:pt x="690" y="235"/>
                </a:lnTo>
                <a:lnTo>
                  <a:pt x="705" y="235"/>
                </a:lnTo>
                <a:lnTo>
                  <a:pt x="705" y="209"/>
                </a:lnTo>
                <a:lnTo>
                  <a:pt x="719" y="209"/>
                </a:lnTo>
                <a:lnTo>
                  <a:pt x="719" y="182"/>
                </a:lnTo>
                <a:lnTo>
                  <a:pt x="732" y="182"/>
                </a:lnTo>
                <a:lnTo>
                  <a:pt x="732" y="157"/>
                </a:lnTo>
                <a:lnTo>
                  <a:pt x="690" y="157"/>
                </a:lnTo>
                <a:lnTo>
                  <a:pt x="690" y="144"/>
                </a:lnTo>
                <a:lnTo>
                  <a:pt x="761" y="144"/>
                </a:lnTo>
                <a:lnTo>
                  <a:pt x="761" y="131"/>
                </a:lnTo>
                <a:lnTo>
                  <a:pt x="775" y="131"/>
                </a:lnTo>
                <a:lnTo>
                  <a:pt x="775" y="117"/>
                </a:lnTo>
                <a:lnTo>
                  <a:pt x="705" y="117"/>
                </a:lnTo>
                <a:lnTo>
                  <a:pt x="705" y="105"/>
                </a:lnTo>
                <a:lnTo>
                  <a:pt x="804" y="105"/>
                </a:lnTo>
                <a:lnTo>
                  <a:pt x="804" y="92"/>
                </a:lnTo>
                <a:lnTo>
                  <a:pt x="817" y="92"/>
                </a:lnTo>
                <a:lnTo>
                  <a:pt x="817" y="78"/>
                </a:lnTo>
                <a:lnTo>
                  <a:pt x="846" y="78"/>
                </a:lnTo>
                <a:lnTo>
                  <a:pt x="846" y="65"/>
                </a:lnTo>
                <a:lnTo>
                  <a:pt x="874" y="65"/>
                </a:lnTo>
                <a:lnTo>
                  <a:pt x="874" y="53"/>
                </a:lnTo>
                <a:lnTo>
                  <a:pt x="902" y="53"/>
                </a:lnTo>
                <a:lnTo>
                  <a:pt x="902" y="39"/>
                </a:lnTo>
                <a:lnTo>
                  <a:pt x="929" y="39"/>
                </a:lnTo>
                <a:lnTo>
                  <a:pt x="929" y="27"/>
                </a:lnTo>
                <a:lnTo>
                  <a:pt x="944" y="27"/>
                </a:lnTo>
                <a:lnTo>
                  <a:pt x="944" y="39"/>
                </a:lnTo>
                <a:lnTo>
                  <a:pt x="1000" y="39"/>
                </a:lnTo>
                <a:lnTo>
                  <a:pt x="1000" y="27"/>
                </a:lnTo>
                <a:lnTo>
                  <a:pt x="1014" y="27"/>
                </a:lnTo>
                <a:lnTo>
                  <a:pt x="1014" y="13"/>
                </a:lnTo>
                <a:lnTo>
                  <a:pt x="1057" y="13"/>
                </a:lnTo>
                <a:lnTo>
                  <a:pt x="1057" y="0"/>
                </a:lnTo>
              </a:path>
            </a:pathLst>
          </a:custGeom>
          <a:solidFill>
            <a:srgbClr val="000000"/>
          </a:solidFill>
          <a:ln w="9525" cap="rnd">
            <a:noFill/>
            <a:round/>
            <a:headEnd type="none" w="sm" len="sm"/>
            <a:tailEnd type="none" w="sm" len="sm"/>
          </a:ln>
          <a:effectLst/>
        </p:spPr>
        <p:txBody>
          <a:bodyPr/>
          <a:lstStyle/>
          <a:p>
            <a:endParaRPr lang="en-US"/>
          </a:p>
        </p:txBody>
      </p:sp>
      <p:sp>
        <p:nvSpPr>
          <p:cNvPr id="122889" name="Freeform 9"/>
          <p:cNvSpPr>
            <a:spLocks/>
          </p:cNvSpPr>
          <p:nvPr/>
        </p:nvSpPr>
        <p:spPr bwMode="auto">
          <a:xfrm>
            <a:off x="5915025" y="3021013"/>
            <a:ext cx="1408113" cy="1368425"/>
          </a:xfrm>
          <a:custGeom>
            <a:avLst/>
            <a:gdLst/>
            <a:ahLst/>
            <a:cxnLst>
              <a:cxn ang="0">
                <a:pos x="506" y="13"/>
              </a:cxn>
              <a:cxn ang="0">
                <a:pos x="576" y="26"/>
              </a:cxn>
              <a:cxn ang="0">
                <a:pos x="605" y="53"/>
              </a:cxn>
              <a:cxn ang="0">
                <a:pos x="633" y="66"/>
              </a:cxn>
              <a:cxn ang="0">
                <a:pos x="648" y="91"/>
              </a:cxn>
              <a:cxn ang="0">
                <a:pos x="675" y="103"/>
              </a:cxn>
              <a:cxn ang="0">
                <a:pos x="688" y="143"/>
              </a:cxn>
              <a:cxn ang="0">
                <a:pos x="717" y="170"/>
              </a:cxn>
              <a:cxn ang="0">
                <a:pos x="702" y="247"/>
              </a:cxn>
              <a:cxn ang="0">
                <a:pos x="746" y="260"/>
              </a:cxn>
              <a:cxn ang="0">
                <a:pos x="760" y="260"/>
              </a:cxn>
              <a:cxn ang="0">
                <a:pos x="788" y="247"/>
              </a:cxn>
              <a:cxn ang="0">
                <a:pos x="829" y="247"/>
              </a:cxn>
              <a:cxn ang="0">
                <a:pos x="788" y="260"/>
              </a:cxn>
              <a:cxn ang="0">
                <a:pos x="857" y="300"/>
              </a:cxn>
              <a:cxn ang="0">
                <a:pos x="857" y="353"/>
              </a:cxn>
              <a:cxn ang="0">
                <a:pos x="829" y="403"/>
              </a:cxn>
              <a:cxn ang="0">
                <a:pos x="857" y="430"/>
              </a:cxn>
              <a:cxn ang="0">
                <a:pos x="871" y="508"/>
              </a:cxn>
              <a:cxn ang="0">
                <a:pos x="871" y="573"/>
              </a:cxn>
              <a:cxn ang="0">
                <a:pos x="857" y="665"/>
              </a:cxn>
              <a:cxn ang="0">
                <a:pos x="829" y="691"/>
              </a:cxn>
              <a:cxn ang="0">
                <a:pos x="815" y="730"/>
              </a:cxn>
              <a:cxn ang="0">
                <a:pos x="788" y="744"/>
              </a:cxn>
              <a:cxn ang="0">
                <a:pos x="760" y="784"/>
              </a:cxn>
              <a:cxn ang="0">
                <a:pos x="717" y="795"/>
              </a:cxn>
              <a:cxn ang="0">
                <a:pos x="688" y="822"/>
              </a:cxn>
              <a:cxn ang="0">
                <a:pos x="533" y="834"/>
              </a:cxn>
              <a:cxn ang="0">
                <a:pos x="520" y="834"/>
              </a:cxn>
              <a:cxn ang="0">
                <a:pos x="464" y="847"/>
              </a:cxn>
              <a:cxn ang="0">
                <a:pos x="379" y="847"/>
              </a:cxn>
              <a:cxn ang="0">
                <a:pos x="281" y="834"/>
              </a:cxn>
              <a:cxn ang="0">
                <a:pos x="252" y="809"/>
              </a:cxn>
              <a:cxn ang="0">
                <a:pos x="197" y="795"/>
              </a:cxn>
              <a:cxn ang="0">
                <a:pos x="169" y="770"/>
              </a:cxn>
              <a:cxn ang="0">
                <a:pos x="126" y="757"/>
              </a:cxn>
              <a:cxn ang="0">
                <a:pos x="112" y="730"/>
              </a:cxn>
              <a:cxn ang="0">
                <a:pos x="83" y="718"/>
              </a:cxn>
              <a:cxn ang="0">
                <a:pos x="71" y="678"/>
              </a:cxn>
              <a:cxn ang="0">
                <a:pos x="43" y="652"/>
              </a:cxn>
              <a:cxn ang="0">
                <a:pos x="56" y="430"/>
              </a:cxn>
              <a:cxn ang="0">
                <a:pos x="14" y="417"/>
              </a:cxn>
              <a:cxn ang="0">
                <a:pos x="0" y="300"/>
              </a:cxn>
              <a:cxn ang="0">
                <a:pos x="28" y="287"/>
              </a:cxn>
              <a:cxn ang="0">
                <a:pos x="43" y="260"/>
              </a:cxn>
              <a:cxn ang="0">
                <a:pos x="71" y="300"/>
              </a:cxn>
              <a:cxn ang="0">
                <a:pos x="83" y="365"/>
              </a:cxn>
              <a:cxn ang="0">
                <a:pos x="112" y="300"/>
              </a:cxn>
              <a:cxn ang="0">
                <a:pos x="98" y="234"/>
              </a:cxn>
              <a:cxn ang="0">
                <a:pos x="126" y="196"/>
              </a:cxn>
              <a:cxn ang="0">
                <a:pos x="140" y="143"/>
              </a:cxn>
              <a:cxn ang="0">
                <a:pos x="169" y="117"/>
              </a:cxn>
              <a:cxn ang="0">
                <a:pos x="183" y="91"/>
              </a:cxn>
              <a:cxn ang="0">
                <a:pos x="211" y="77"/>
              </a:cxn>
              <a:cxn ang="0">
                <a:pos x="224" y="53"/>
              </a:cxn>
              <a:cxn ang="0">
                <a:pos x="281" y="39"/>
              </a:cxn>
              <a:cxn ang="0">
                <a:pos x="310" y="13"/>
              </a:cxn>
            </a:cxnLst>
            <a:rect l="0" t="0" r="r" b="b"/>
            <a:pathLst>
              <a:path w="887" h="862">
                <a:moveTo>
                  <a:pt x="407" y="0"/>
                </a:moveTo>
                <a:lnTo>
                  <a:pt x="506" y="0"/>
                </a:lnTo>
                <a:lnTo>
                  <a:pt x="506" y="13"/>
                </a:lnTo>
                <a:lnTo>
                  <a:pt x="548" y="13"/>
                </a:lnTo>
                <a:lnTo>
                  <a:pt x="548" y="26"/>
                </a:lnTo>
                <a:lnTo>
                  <a:pt x="576" y="26"/>
                </a:lnTo>
                <a:lnTo>
                  <a:pt x="576" y="39"/>
                </a:lnTo>
                <a:lnTo>
                  <a:pt x="605" y="39"/>
                </a:lnTo>
                <a:lnTo>
                  <a:pt x="605" y="53"/>
                </a:lnTo>
                <a:lnTo>
                  <a:pt x="619" y="53"/>
                </a:lnTo>
                <a:lnTo>
                  <a:pt x="619" y="66"/>
                </a:lnTo>
                <a:lnTo>
                  <a:pt x="633" y="66"/>
                </a:lnTo>
                <a:lnTo>
                  <a:pt x="633" y="77"/>
                </a:lnTo>
                <a:lnTo>
                  <a:pt x="648" y="77"/>
                </a:lnTo>
                <a:lnTo>
                  <a:pt x="648" y="91"/>
                </a:lnTo>
                <a:lnTo>
                  <a:pt x="661" y="91"/>
                </a:lnTo>
                <a:lnTo>
                  <a:pt x="661" y="103"/>
                </a:lnTo>
                <a:lnTo>
                  <a:pt x="675" y="103"/>
                </a:lnTo>
                <a:lnTo>
                  <a:pt x="675" y="117"/>
                </a:lnTo>
                <a:lnTo>
                  <a:pt x="688" y="117"/>
                </a:lnTo>
                <a:lnTo>
                  <a:pt x="688" y="143"/>
                </a:lnTo>
                <a:lnTo>
                  <a:pt x="702" y="143"/>
                </a:lnTo>
                <a:lnTo>
                  <a:pt x="702" y="170"/>
                </a:lnTo>
                <a:lnTo>
                  <a:pt x="717" y="170"/>
                </a:lnTo>
                <a:lnTo>
                  <a:pt x="717" y="234"/>
                </a:lnTo>
                <a:lnTo>
                  <a:pt x="702" y="234"/>
                </a:lnTo>
                <a:lnTo>
                  <a:pt x="702" y="247"/>
                </a:lnTo>
                <a:lnTo>
                  <a:pt x="731" y="247"/>
                </a:lnTo>
                <a:lnTo>
                  <a:pt x="731" y="260"/>
                </a:lnTo>
                <a:lnTo>
                  <a:pt x="746" y="260"/>
                </a:lnTo>
                <a:lnTo>
                  <a:pt x="746" y="287"/>
                </a:lnTo>
                <a:lnTo>
                  <a:pt x="760" y="287"/>
                </a:lnTo>
                <a:lnTo>
                  <a:pt x="760" y="260"/>
                </a:lnTo>
                <a:lnTo>
                  <a:pt x="774" y="260"/>
                </a:lnTo>
                <a:lnTo>
                  <a:pt x="774" y="247"/>
                </a:lnTo>
                <a:lnTo>
                  <a:pt x="788" y="247"/>
                </a:lnTo>
                <a:lnTo>
                  <a:pt x="788" y="234"/>
                </a:lnTo>
                <a:lnTo>
                  <a:pt x="829" y="234"/>
                </a:lnTo>
                <a:lnTo>
                  <a:pt x="829" y="247"/>
                </a:lnTo>
                <a:lnTo>
                  <a:pt x="844" y="247"/>
                </a:lnTo>
                <a:lnTo>
                  <a:pt x="844" y="260"/>
                </a:lnTo>
                <a:lnTo>
                  <a:pt x="788" y="260"/>
                </a:lnTo>
                <a:lnTo>
                  <a:pt x="788" y="273"/>
                </a:lnTo>
                <a:lnTo>
                  <a:pt x="857" y="273"/>
                </a:lnTo>
                <a:lnTo>
                  <a:pt x="857" y="300"/>
                </a:lnTo>
                <a:lnTo>
                  <a:pt x="871" y="300"/>
                </a:lnTo>
                <a:lnTo>
                  <a:pt x="871" y="353"/>
                </a:lnTo>
                <a:lnTo>
                  <a:pt x="857" y="353"/>
                </a:lnTo>
                <a:lnTo>
                  <a:pt x="857" y="377"/>
                </a:lnTo>
                <a:lnTo>
                  <a:pt x="829" y="377"/>
                </a:lnTo>
                <a:lnTo>
                  <a:pt x="829" y="403"/>
                </a:lnTo>
                <a:lnTo>
                  <a:pt x="844" y="403"/>
                </a:lnTo>
                <a:lnTo>
                  <a:pt x="844" y="430"/>
                </a:lnTo>
                <a:lnTo>
                  <a:pt x="857" y="430"/>
                </a:lnTo>
                <a:lnTo>
                  <a:pt x="857" y="470"/>
                </a:lnTo>
                <a:lnTo>
                  <a:pt x="871" y="470"/>
                </a:lnTo>
                <a:lnTo>
                  <a:pt x="871" y="508"/>
                </a:lnTo>
                <a:lnTo>
                  <a:pt x="886" y="508"/>
                </a:lnTo>
                <a:lnTo>
                  <a:pt x="886" y="573"/>
                </a:lnTo>
                <a:lnTo>
                  <a:pt x="871" y="573"/>
                </a:lnTo>
                <a:lnTo>
                  <a:pt x="871" y="627"/>
                </a:lnTo>
                <a:lnTo>
                  <a:pt x="857" y="627"/>
                </a:lnTo>
                <a:lnTo>
                  <a:pt x="857" y="665"/>
                </a:lnTo>
                <a:lnTo>
                  <a:pt x="844" y="665"/>
                </a:lnTo>
                <a:lnTo>
                  <a:pt x="844" y="691"/>
                </a:lnTo>
                <a:lnTo>
                  <a:pt x="829" y="691"/>
                </a:lnTo>
                <a:lnTo>
                  <a:pt x="829" y="718"/>
                </a:lnTo>
                <a:lnTo>
                  <a:pt x="815" y="718"/>
                </a:lnTo>
                <a:lnTo>
                  <a:pt x="815" y="730"/>
                </a:lnTo>
                <a:lnTo>
                  <a:pt x="802" y="730"/>
                </a:lnTo>
                <a:lnTo>
                  <a:pt x="802" y="744"/>
                </a:lnTo>
                <a:lnTo>
                  <a:pt x="788" y="744"/>
                </a:lnTo>
                <a:lnTo>
                  <a:pt x="788" y="757"/>
                </a:lnTo>
                <a:lnTo>
                  <a:pt x="760" y="757"/>
                </a:lnTo>
                <a:lnTo>
                  <a:pt x="760" y="784"/>
                </a:lnTo>
                <a:lnTo>
                  <a:pt x="731" y="784"/>
                </a:lnTo>
                <a:lnTo>
                  <a:pt x="731" y="795"/>
                </a:lnTo>
                <a:lnTo>
                  <a:pt x="717" y="795"/>
                </a:lnTo>
                <a:lnTo>
                  <a:pt x="717" y="809"/>
                </a:lnTo>
                <a:lnTo>
                  <a:pt x="688" y="809"/>
                </a:lnTo>
                <a:lnTo>
                  <a:pt x="688" y="822"/>
                </a:lnTo>
                <a:lnTo>
                  <a:pt x="661" y="822"/>
                </a:lnTo>
                <a:lnTo>
                  <a:pt x="661" y="834"/>
                </a:lnTo>
                <a:lnTo>
                  <a:pt x="533" y="834"/>
                </a:lnTo>
                <a:lnTo>
                  <a:pt x="533" y="822"/>
                </a:lnTo>
                <a:lnTo>
                  <a:pt x="520" y="822"/>
                </a:lnTo>
                <a:lnTo>
                  <a:pt x="520" y="834"/>
                </a:lnTo>
                <a:lnTo>
                  <a:pt x="493" y="834"/>
                </a:lnTo>
                <a:lnTo>
                  <a:pt x="493" y="847"/>
                </a:lnTo>
                <a:lnTo>
                  <a:pt x="464" y="847"/>
                </a:lnTo>
                <a:lnTo>
                  <a:pt x="464" y="861"/>
                </a:lnTo>
                <a:lnTo>
                  <a:pt x="379" y="861"/>
                </a:lnTo>
                <a:lnTo>
                  <a:pt x="379" y="847"/>
                </a:lnTo>
                <a:lnTo>
                  <a:pt x="310" y="847"/>
                </a:lnTo>
                <a:lnTo>
                  <a:pt x="310" y="834"/>
                </a:lnTo>
                <a:lnTo>
                  <a:pt x="281" y="834"/>
                </a:lnTo>
                <a:lnTo>
                  <a:pt x="281" y="822"/>
                </a:lnTo>
                <a:lnTo>
                  <a:pt x="252" y="822"/>
                </a:lnTo>
                <a:lnTo>
                  <a:pt x="252" y="809"/>
                </a:lnTo>
                <a:lnTo>
                  <a:pt x="224" y="809"/>
                </a:lnTo>
                <a:lnTo>
                  <a:pt x="224" y="795"/>
                </a:lnTo>
                <a:lnTo>
                  <a:pt x="197" y="795"/>
                </a:lnTo>
                <a:lnTo>
                  <a:pt x="197" y="784"/>
                </a:lnTo>
                <a:lnTo>
                  <a:pt x="169" y="784"/>
                </a:lnTo>
                <a:lnTo>
                  <a:pt x="169" y="770"/>
                </a:lnTo>
                <a:lnTo>
                  <a:pt x="140" y="770"/>
                </a:lnTo>
                <a:lnTo>
                  <a:pt x="140" y="757"/>
                </a:lnTo>
                <a:lnTo>
                  <a:pt x="126" y="757"/>
                </a:lnTo>
                <a:lnTo>
                  <a:pt x="126" y="744"/>
                </a:lnTo>
                <a:lnTo>
                  <a:pt x="112" y="744"/>
                </a:lnTo>
                <a:lnTo>
                  <a:pt x="112" y="730"/>
                </a:lnTo>
                <a:lnTo>
                  <a:pt x="98" y="730"/>
                </a:lnTo>
                <a:lnTo>
                  <a:pt x="98" y="718"/>
                </a:lnTo>
                <a:lnTo>
                  <a:pt x="83" y="718"/>
                </a:lnTo>
                <a:lnTo>
                  <a:pt x="83" y="691"/>
                </a:lnTo>
                <a:lnTo>
                  <a:pt x="71" y="691"/>
                </a:lnTo>
                <a:lnTo>
                  <a:pt x="71" y="678"/>
                </a:lnTo>
                <a:lnTo>
                  <a:pt x="56" y="678"/>
                </a:lnTo>
                <a:lnTo>
                  <a:pt x="56" y="652"/>
                </a:lnTo>
                <a:lnTo>
                  <a:pt x="43" y="652"/>
                </a:lnTo>
                <a:lnTo>
                  <a:pt x="43" y="483"/>
                </a:lnTo>
                <a:lnTo>
                  <a:pt x="56" y="483"/>
                </a:lnTo>
                <a:lnTo>
                  <a:pt x="56" y="430"/>
                </a:lnTo>
                <a:lnTo>
                  <a:pt x="28" y="430"/>
                </a:lnTo>
                <a:lnTo>
                  <a:pt x="28" y="417"/>
                </a:lnTo>
                <a:lnTo>
                  <a:pt x="14" y="417"/>
                </a:lnTo>
                <a:lnTo>
                  <a:pt x="14" y="391"/>
                </a:lnTo>
                <a:lnTo>
                  <a:pt x="0" y="391"/>
                </a:lnTo>
                <a:lnTo>
                  <a:pt x="0" y="300"/>
                </a:lnTo>
                <a:lnTo>
                  <a:pt x="14" y="300"/>
                </a:lnTo>
                <a:lnTo>
                  <a:pt x="14" y="287"/>
                </a:lnTo>
                <a:lnTo>
                  <a:pt x="28" y="287"/>
                </a:lnTo>
                <a:lnTo>
                  <a:pt x="28" y="273"/>
                </a:lnTo>
                <a:lnTo>
                  <a:pt x="43" y="273"/>
                </a:lnTo>
                <a:lnTo>
                  <a:pt x="43" y="260"/>
                </a:lnTo>
                <a:lnTo>
                  <a:pt x="83" y="260"/>
                </a:lnTo>
                <a:lnTo>
                  <a:pt x="83" y="300"/>
                </a:lnTo>
                <a:lnTo>
                  <a:pt x="71" y="300"/>
                </a:lnTo>
                <a:lnTo>
                  <a:pt x="71" y="313"/>
                </a:lnTo>
                <a:lnTo>
                  <a:pt x="83" y="313"/>
                </a:lnTo>
                <a:lnTo>
                  <a:pt x="83" y="365"/>
                </a:lnTo>
                <a:lnTo>
                  <a:pt x="98" y="365"/>
                </a:lnTo>
                <a:lnTo>
                  <a:pt x="98" y="300"/>
                </a:lnTo>
                <a:lnTo>
                  <a:pt x="112" y="300"/>
                </a:lnTo>
                <a:lnTo>
                  <a:pt x="112" y="287"/>
                </a:lnTo>
                <a:lnTo>
                  <a:pt x="98" y="287"/>
                </a:lnTo>
                <a:lnTo>
                  <a:pt x="98" y="234"/>
                </a:lnTo>
                <a:lnTo>
                  <a:pt x="112" y="234"/>
                </a:lnTo>
                <a:lnTo>
                  <a:pt x="112" y="196"/>
                </a:lnTo>
                <a:lnTo>
                  <a:pt x="126" y="196"/>
                </a:lnTo>
                <a:lnTo>
                  <a:pt x="126" y="170"/>
                </a:lnTo>
                <a:lnTo>
                  <a:pt x="140" y="170"/>
                </a:lnTo>
                <a:lnTo>
                  <a:pt x="140" y="143"/>
                </a:lnTo>
                <a:lnTo>
                  <a:pt x="154" y="143"/>
                </a:lnTo>
                <a:lnTo>
                  <a:pt x="154" y="117"/>
                </a:lnTo>
                <a:lnTo>
                  <a:pt x="169" y="117"/>
                </a:lnTo>
                <a:lnTo>
                  <a:pt x="169" y="103"/>
                </a:lnTo>
                <a:lnTo>
                  <a:pt x="183" y="103"/>
                </a:lnTo>
                <a:lnTo>
                  <a:pt x="183" y="91"/>
                </a:lnTo>
                <a:lnTo>
                  <a:pt x="197" y="91"/>
                </a:lnTo>
                <a:lnTo>
                  <a:pt x="197" y="77"/>
                </a:lnTo>
                <a:lnTo>
                  <a:pt x="211" y="77"/>
                </a:lnTo>
                <a:lnTo>
                  <a:pt x="211" y="66"/>
                </a:lnTo>
                <a:lnTo>
                  <a:pt x="224" y="66"/>
                </a:lnTo>
                <a:lnTo>
                  <a:pt x="224" y="53"/>
                </a:lnTo>
                <a:lnTo>
                  <a:pt x="252" y="53"/>
                </a:lnTo>
                <a:lnTo>
                  <a:pt x="252" y="39"/>
                </a:lnTo>
                <a:lnTo>
                  <a:pt x="281" y="39"/>
                </a:lnTo>
                <a:lnTo>
                  <a:pt x="281" y="26"/>
                </a:lnTo>
                <a:lnTo>
                  <a:pt x="310" y="26"/>
                </a:lnTo>
                <a:lnTo>
                  <a:pt x="310" y="13"/>
                </a:lnTo>
                <a:lnTo>
                  <a:pt x="407" y="13"/>
                </a:lnTo>
                <a:lnTo>
                  <a:pt x="407" y="0"/>
                </a:lnTo>
              </a:path>
            </a:pathLst>
          </a:custGeom>
          <a:solidFill>
            <a:srgbClr val="FFA584"/>
          </a:solidFill>
          <a:ln w="9525" cap="rnd">
            <a:noFill/>
            <a:round/>
            <a:headEnd type="none" w="sm" len="sm"/>
            <a:tailEnd type="none" w="sm" len="sm"/>
          </a:ln>
          <a:effectLst/>
        </p:spPr>
        <p:txBody>
          <a:bodyPr/>
          <a:lstStyle/>
          <a:p>
            <a:endParaRPr lang="en-US"/>
          </a:p>
        </p:txBody>
      </p:sp>
      <p:sp>
        <p:nvSpPr>
          <p:cNvPr id="122890" name="Freeform 10"/>
          <p:cNvSpPr>
            <a:spLocks/>
          </p:cNvSpPr>
          <p:nvPr/>
        </p:nvSpPr>
        <p:spPr bwMode="auto">
          <a:xfrm>
            <a:off x="6294438" y="3125788"/>
            <a:ext cx="177800" cy="120650"/>
          </a:xfrm>
          <a:custGeom>
            <a:avLst/>
            <a:gdLst/>
            <a:ahLst/>
            <a:cxnLst>
              <a:cxn ang="0">
                <a:pos x="70" y="0"/>
              </a:cxn>
              <a:cxn ang="0">
                <a:pos x="97" y="0"/>
              </a:cxn>
              <a:cxn ang="0">
                <a:pos x="97" y="12"/>
              </a:cxn>
              <a:cxn ang="0">
                <a:pos x="111" y="12"/>
              </a:cxn>
              <a:cxn ang="0">
                <a:pos x="111" y="25"/>
              </a:cxn>
              <a:cxn ang="0">
                <a:pos x="97" y="25"/>
              </a:cxn>
              <a:cxn ang="0">
                <a:pos x="97" y="37"/>
              </a:cxn>
              <a:cxn ang="0">
                <a:pos x="70" y="37"/>
              </a:cxn>
              <a:cxn ang="0">
                <a:pos x="70" y="49"/>
              </a:cxn>
              <a:cxn ang="0">
                <a:pos x="42" y="49"/>
              </a:cxn>
              <a:cxn ang="0">
                <a:pos x="42" y="63"/>
              </a:cxn>
              <a:cxn ang="0">
                <a:pos x="28" y="63"/>
              </a:cxn>
              <a:cxn ang="0">
                <a:pos x="28" y="75"/>
              </a:cxn>
              <a:cxn ang="0">
                <a:pos x="13" y="75"/>
              </a:cxn>
              <a:cxn ang="0">
                <a:pos x="13" y="63"/>
              </a:cxn>
              <a:cxn ang="0">
                <a:pos x="0" y="63"/>
              </a:cxn>
              <a:cxn ang="0">
                <a:pos x="0" y="49"/>
              </a:cxn>
              <a:cxn ang="0">
                <a:pos x="13" y="49"/>
              </a:cxn>
              <a:cxn ang="0">
                <a:pos x="13" y="37"/>
              </a:cxn>
              <a:cxn ang="0">
                <a:pos x="28" y="37"/>
              </a:cxn>
              <a:cxn ang="0">
                <a:pos x="28" y="25"/>
              </a:cxn>
              <a:cxn ang="0">
                <a:pos x="42" y="25"/>
              </a:cxn>
              <a:cxn ang="0">
                <a:pos x="42" y="12"/>
              </a:cxn>
              <a:cxn ang="0">
                <a:pos x="70" y="12"/>
              </a:cxn>
              <a:cxn ang="0">
                <a:pos x="70" y="0"/>
              </a:cxn>
            </a:cxnLst>
            <a:rect l="0" t="0" r="r" b="b"/>
            <a:pathLst>
              <a:path w="112" h="76">
                <a:moveTo>
                  <a:pt x="70" y="0"/>
                </a:moveTo>
                <a:lnTo>
                  <a:pt x="97" y="0"/>
                </a:lnTo>
                <a:lnTo>
                  <a:pt x="97" y="12"/>
                </a:lnTo>
                <a:lnTo>
                  <a:pt x="111" y="12"/>
                </a:lnTo>
                <a:lnTo>
                  <a:pt x="111" y="25"/>
                </a:lnTo>
                <a:lnTo>
                  <a:pt x="97" y="25"/>
                </a:lnTo>
                <a:lnTo>
                  <a:pt x="97" y="37"/>
                </a:lnTo>
                <a:lnTo>
                  <a:pt x="70" y="37"/>
                </a:lnTo>
                <a:lnTo>
                  <a:pt x="70" y="49"/>
                </a:lnTo>
                <a:lnTo>
                  <a:pt x="42" y="49"/>
                </a:lnTo>
                <a:lnTo>
                  <a:pt x="42" y="63"/>
                </a:lnTo>
                <a:lnTo>
                  <a:pt x="28" y="63"/>
                </a:lnTo>
                <a:lnTo>
                  <a:pt x="28" y="75"/>
                </a:lnTo>
                <a:lnTo>
                  <a:pt x="13" y="75"/>
                </a:lnTo>
                <a:lnTo>
                  <a:pt x="13" y="63"/>
                </a:lnTo>
                <a:lnTo>
                  <a:pt x="0" y="63"/>
                </a:lnTo>
                <a:lnTo>
                  <a:pt x="0" y="49"/>
                </a:lnTo>
                <a:lnTo>
                  <a:pt x="13" y="49"/>
                </a:lnTo>
                <a:lnTo>
                  <a:pt x="13" y="37"/>
                </a:lnTo>
                <a:lnTo>
                  <a:pt x="28" y="37"/>
                </a:lnTo>
                <a:lnTo>
                  <a:pt x="28" y="25"/>
                </a:lnTo>
                <a:lnTo>
                  <a:pt x="42" y="25"/>
                </a:lnTo>
                <a:lnTo>
                  <a:pt x="42" y="12"/>
                </a:lnTo>
                <a:lnTo>
                  <a:pt x="70" y="12"/>
                </a:lnTo>
                <a:lnTo>
                  <a:pt x="70" y="0"/>
                </a:lnTo>
              </a:path>
            </a:pathLst>
          </a:custGeom>
          <a:solidFill>
            <a:srgbClr val="000000"/>
          </a:solidFill>
          <a:ln w="9525" cap="rnd">
            <a:noFill/>
            <a:round/>
            <a:headEnd type="none" w="sm" len="sm"/>
            <a:tailEnd type="none" w="sm" len="sm"/>
          </a:ln>
          <a:effectLst/>
        </p:spPr>
        <p:txBody>
          <a:bodyPr/>
          <a:lstStyle/>
          <a:p>
            <a:endParaRPr lang="en-US"/>
          </a:p>
        </p:txBody>
      </p:sp>
      <p:sp>
        <p:nvSpPr>
          <p:cNvPr id="122891" name="Freeform 11"/>
          <p:cNvSpPr>
            <a:spLocks/>
          </p:cNvSpPr>
          <p:nvPr/>
        </p:nvSpPr>
        <p:spPr bwMode="auto">
          <a:xfrm>
            <a:off x="6677025" y="3125788"/>
            <a:ext cx="176213" cy="79375"/>
          </a:xfrm>
          <a:custGeom>
            <a:avLst/>
            <a:gdLst/>
            <a:ahLst/>
            <a:cxnLst>
              <a:cxn ang="0">
                <a:pos x="41" y="0"/>
              </a:cxn>
              <a:cxn ang="0">
                <a:pos x="96" y="0"/>
              </a:cxn>
              <a:cxn ang="0">
                <a:pos x="96" y="12"/>
              </a:cxn>
              <a:cxn ang="0">
                <a:pos x="110" y="12"/>
              </a:cxn>
              <a:cxn ang="0">
                <a:pos x="110" y="24"/>
              </a:cxn>
              <a:cxn ang="0">
                <a:pos x="96" y="24"/>
              </a:cxn>
              <a:cxn ang="0">
                <a:pos x="96" y="37"/>
              </a:cxn>
              <a:cxn ang="0">
                <a:pos x="41" y="37"/>
              </a:cxn>
              <a:cxn ang="0">
                <a:pos x="41" y="49"/>
              </a:cxn>
              <a:cxn ang="0">
                <a:pos x="13" y="49"/>
              </a:cxn>
              <a:cxn ang="0">
                <a:pos x="13" y="37"/>
              </a:cxn>
              <a:cxn ang="0">
                <a:pos x="0" y="37"/>
              </a:cxn>
              <a:cxn ang="0">
                <a:pos x="0" y="24"/>
              </a:cxn>
              <a:cxn ang="0">
                <a:pos x="13" y="24"/>
              </a:cxn>
              <a:cxn ang="0">
                <a:pos x="13" y="12"/>
              </a:cxn>
              <a:cxn ang="0">
                <a:pos x="41" y="12"/>
              </a:cxn>
              <a:cxn ang="0">
                <a:pos x="41" y="0"/>
              </a:cxn>
            </a:cxnLst>
            <a:rect l="0" t="0" r="r" b="b"/>
            <a:pathLst>
              <a:path w="111" h="50">
                <a:moveTo>
                  <a:pt x="41" y="0"/>
                </a:moveTo>
                <a:lnTo>
                  <a:pt x="96" y="0"/>
                </a:lnTo>
                <a:lnTo>
                  <a:pt x="96" y="12"/>
                </a:lnTo>
                <a:lnTo>
                  <a:pt x="110" y="12"/>
                </a:lnTo>
                <a:lnTo>
                  <a:pt x="110" y="24"/>
                </a:lnTo>
                <a:lnTo>
                  <a:pt x="96" y="24"/>
                </a:lnTo>
                <a:lnTo>
                  <a:pt x="96" y="37"/>
                </a:lnTo>
                <a:lnTo>
                  <a:pt x="41" y="37"/>
                </a:lnTo>
                <a:lnTo>
                  <a:pt x="41" y="49"/>
                </a:lnTo>
                <a:lnTo>
                  <a:pt x="13" y="49"/>
                </a:lnTo>
                <a:lnTo>
                  <a:pt x="13" y="37"/>
                </a:lnTo>
                <a:lnTo>
                  <a:pt x="0" y="37"/>
                </a:lnTo>
                <a:lnTo>
                  <a:pt x="0" y="24"/>
                </a:lnTo>
                <a:lnTo>
                  <a:pt x="13" y="24"/>
                </a:lnTo>
                <a:lnTo>
                  <a:pt x="13" y="12"/>
                </a:lnTo>
                <a:lnTo>
                  <a:pt x="41" y="12"/>
                </a:lnTo>
                <a:lnTo>
                  <a:pt x="41" y="0"/>
                </a:lnTo>
              </a:path>
            </a:pathLst>
          </a:custGeom>
          <a:solidFill>
            <a:srgbClr val="000000"/>
          </a:solidFill>
          <a:ln w="9525" cap="rnd">
            <a:noFill/>
            <a:round/>
            <a:headEnd type="none" w="sm" len="sm"/>
            <a:tailEnd type="none" w="sm" len="sm"/>
          </a:ln>
          <a:effectLst/>
        </p:spPr>
        <p:txBody>
          <a:bodyPr/>
          <a:lstStyle/>
          <a:p>
            <a:endParaRPr lang="en-US"/>
          </a:p>
        </p:txBody>
      </p:sp>
      <p:sp>
        <p:nvSpPr>
          <p:cNvPr id="122892" name="Freeform 12"/>
          <p:cNvSpPr>
            <a:spLocks/>
          </p:cNvSpPr>
          <p:nvPr/>
        </p:nvSpPr>
        <p:spPr bwMode="auto">
          <a:xfrm>
            <a:off x="6002338" y="3144838"/>
            <a:ext cx="88900" cy="60325"/>
          </a:xfrm>
          <a:custGeom>
            <a:avLst/>
            <a:gdLst/>
            <a:ahLst/>
            <a:cxnLst>
              <a:cxn ang="0">
                <a:pos x="28" y="0"/>
              </a:cxn>
              <a:cxn ang="0">
                <a:pos x="55" y="0"/>
              </a:cxn>
              <a:cxn ang="0">
                <a:pos x="55" y="13"/>
              </a:cxn>
              <a:cxn ang="0">
                <a:pos x="28" y="13"/>
              </a:cxn>
              <a:cxn ang="0">
                <a:pos x="28" y="25"/>
              </a:cxn>
              <a:cxn ang="0">
                <a:pos x="14" y="25"/>
              </a:cxn>
              <a:cxn ang="0">
                <a:pos x="14" y="37"/>
              </a:cxn>
              <a:cxn ang="0">
                <a:pos x="0" y="37"/>
              </a:cxn>
              <a:cxn ang="0">
                <a:pos x="0" y="25"/>
              </a:cxn>
              <a:cxn ang="0">
                <a:pos x="14" y="25"/>
              </a:cxn>
              <a:cxn ang="0">
                <a:pos x="14" y="13"/>
              </a:cxn>
              <a:cxn ang="0">
                <a:pos x="28" y="13"/>
              </a:cxn>
              <a:cxn ang="0">
                <a:pos x="28" y="0"/>
              </a:cxn>
            </a:cxnLst>
            <a:rect l="0" t="0" r="r" b="b"/>
            <a:pathLst>
              <a:path w="56" h="38">
                <a:moveTo>
                  <a:pt x="28" y="0"/>
                </a:moveTo>
                <a:lnTo>
                  <a:pt x="55" y="0"/>
                </a:lnTo>
                <a:lnTo>
                  <a:pt x="55" y="13"/>
                </a:lnTo>
                <a:lnTo>
                  <a:pt x="28" y="13"/>
                </a:lnTo>
                <a:lnTo>
                  <a:pt x="28" y="25"/>
                </a:lnTo>
                <a:lnTo>
                  <a:pt x="14" y="25"/>
                </a:lnTo>
                <a:lnTo>
                  <a:pt x="14" y="37"/>
                </a:lnTo>
                <a:lnTo>
                  <a:pt x="0" y="37"/>
                </a:lnTo>
                <a:lnTo>
                  <a:pt x="0" y="25"/>
                </a:lnTo>
                <a:lnTo>
                  <a:pt x="14" y="25"/>
                </a:lnTo>
                <a:lnTo>
                  <a:pt x="14" y="13"/>
                </a:lnTo>
                <a:lnTo>
                  <a:pt x="28" y="13"/>
                </a:lnTo>
                <a:lnTo>
                  <a:pt x="28" y="0"/>
                </a:lnTo>
              </a:path>
            </a:pathLst>
          </a:custGeom>
          <a:solidFill>
            <a:srgbClr val="000000"/>
          </a:solidFill>
          <a:ln w="9525" cap="rnd">
            <a:noFill/>
            <a:round/>
            <a:headEnd type="none" w="sm" len="sm"/>
            <a:tailEnd type="none" w="sm" len="sm"/>
          </a:ln>
          <a:effectLst/>
        </p:spPr>
        <p:txBody>
          <a:bodyPr/>
          <a:lstStyle/>
          <a:p>
            <a:endParaRPr lang="en-US"/>
          </a:p>
        </p:txBody>
      </p:sp>
      <p:sp>
        <p:nvSpPr>
          <p:cNvPr id="122893" name="Freeform 13"/>
          <p:cNvSpPr>
            <a:spLocks/>
          </p:cNvSpPr>
          <p:nvPr/>
        </p:nvSpPr>
        <p:spPr bwMode="auto">
          <a:xfrm>
            <a:off x="6407150" y="3144838"/>
            <a:ext cx="41275" cy="17462"/>
          </a:xfrm>
          <a:custGeom>
            <a:avLst/>
            <a:gdLst/>
            <a:ahLst/>
            <a:cxnLst>
              <a:cxn ang="0">
                <a:pos x="0" y="0"/>
              </a:cxn>
              <a:cxn ang="0">
                <a:pos x="25" y="0"/>
              </a:cxn>
              <a:cxn ang="0">
                <a:pos x="25" y="10"/>
              </a:cxn>
              <a:cxn ang="0">
                <a:pos x="0" y="10"/>
              </a:cxn>
              <a:cxn ang="0">
                <a:pos x="0" y="0"/>
              </a:cxn>
            </a:cxnLst>
            <a:rect l="0" t="0" r="r" b="b"/>
            <a:pathLst>
              <a:path w="26" h="11">
                <a:moveTo>
                  <a:pt x="0" y="0"/>
                </a:moveTo>
                <a:lnTo>
                  <a:pt x="25" y="0"/>
                </a:lnTo>
                <a:lnTo>
                  <a:pt x="25"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894" name="Freeform 14"/>
          <p:cNvSpPr>
            <a:spLocks/>
          </p:cNvSpPr>
          <p:nvPr/>
        </p:nvSpPr>
        <p:spPr bwMode="auto">
          <a:xfrm>
            <a:off x="6742113" y="3144838"/>
            <a:ext cx="87312" cy="17462"/>
          </a:xfrm>
          <a:custGeom>
            <a:avLst/>
            <a:gdLst/>
            <a:ahLst/>
            <a:cxnLst>
              <a:cxn ang="0">
                <a:pos x="0" y="0"/>
              </a:cxn>
              <a:cxn ang="0">
                <a:pos x="54" y="0"/>
              </a:cxn>
              <a:cxn ang="0">
                <a:pos x="54" y="10"/>
              </a:cxn>
              <a:cxn ang="0">
                <a:pos x="0" y="10"/>
              </a:cxn>
              <a:cxn ang="0">
                <a:pos x="0" y="0"/>
              </a:cxn>
            </a:cxnLst>
            <a:rect l="0" t="0" r="r" b="b"/>
            <a:pathLst>
              <a:path w="55" h="11">
                <a:moveTo>
                  <a:pt x="0" y="0"/>
                </a:moveTo>
                <a:lnTo>
                  <a:pt x="54" y="0"/>
                </a:lnTo>
                <a:lnTo>
                  <a:pt x="54"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895" name="Freeform 15"/>
          <p:cNvSpPr>
            <a:spLocks/>
          </p:cNvSpPr>
          <p:nvPr/>
        </p:nvSpPr>
        <p:spPr bwMode="auto">
          <a:xfrm>
            <a:off x="6362700" y="3165475"/>
            <a:ext cx="41275" cy="19050"/>
          </a:xfrm>
          <a:custGeom>
            <a:avLst/>
            <a:gdLst/>
            <a:ahLst/>
            <a:cxnLst>
              <a:cxn ang="0">
                <a:pos x="0" y="0"/>
              </a:cxn>
              <a:cxn ang="0">
                <a:pos x="25" y="0"/>
              </a:cxn>
              <a:cxn ang="0">
                <a:pos x="25" y="11"/>
              </a:cxn>
              <a:cxn ang="0">
                <a:pos x="0" y="11"/>
              </a:cxn>
              <a:cxn ang="0">
                <a:pos x="0" y="0"/>
              </a:cxn>
            </a:cxnLst>
            <a:rect l="0" t="0" r="r" b="b"/>
            <a:pathLst>
              <a:path w="26" h="12">
                <a:moveTo>
                  <a:pt x="0" y="0"/>
                </a:moveTo>
                <a:lnTo>
                  <a:pt x="25" y="0"/>
                </a:lnTo>
                <a:lnTo>
                  <a:pt x="25" y="11"/>
                </a:lnTo>
                <a:lnTo>
                  <a:pt x="0" y="11"/>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896" name="Freeform 16"/>
          <p:cNvSpPr>
            <a:spLocks/>
          </p:cNvSpPr>
          <p:nvPr/>
        </p:nvSpPr>
        <p:spPr bwMode="auto">
          <a:xfrm>
            <a:off x="6697663" y="3165475"/>
            <a:ext cx="42862" cy="19050"/>
          </a:xfrm>
          <a:custGeom>
            <a:avLst/>
            <a:gdLst/>
            <a:ahLst/>
            <a:cxnLst>
              <a:cxn ang="0">
                <a:pos x="0" y="0"/>
              </a:cxn>
              <a:cxn ang="0">
                <a:pos x="26" y="0"/>
              </a:cxn>
              <a:cxn ang="0">
                <a:pos x="26" y="11"/>
              </a:cxn>
              <a:cxn ang="0">
                <a:pos x="0" y="11"/>
              </a:cxn>
              <a:cxn ang="0">
                <a:pos x="0" y="0"/>
              </a:cxn>
            </a:cxnLst>
            <a:rect l="0" t="0" r="r" b="b"/>
            <a:pathLst>
              <a:path w="27" h="12">
                <a:moveTo>
                  <a:pt x="0" y="0"/>
                </a:moveTo>
                <a:lnTo>
                  <a:pt x="26" y="0"/>
                </a:lnTo>
                <a:lnTo>
                  <a:pt x="26" y="11"/>
                </a:lnTo>
                <a:lnTo>
                  <a:pt x="0" y="11"/>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897" name="Freeform 17"/>
          <p:cNvSpPr>
            <a:spLocks/>
          </p:cNvSpPr>
          <p:nvPr/>
        </p:nvSpPr>
        <p:spPr bwMode="auto">
          <a:xfrm>
            <a:off x="7124700" y="3165475"/>
            <a:ext cx="85725" cy="80963"/>
          </a:xfrm>
          <a:custGeom>
            <a:avLst/>
            <a:gdLst/>
            <a:ahLst/>
            <a:cxnLst>
              <a:cxn ang="0">
                <a:pos x="0" y="0"/>
              </a:cxn>
              <a:cxn ang="0">
                <a:pos x="14" y="0"/>
              </a:cxn>
              <a:cxn ang="0">
                <a:pos x="14" y="13"/>
              </a:cxn>
              <a:cxn ang="0">
                <a:pos x="27" y="13"/>
              </a:cxn>
              <a:cxn ang="0">
                <a:pos x="27" y="25"/>
              </a:cxn>
              <a:cxn ang="0">
                <a:pos x="40" y="25"/>
              </a:cxn>
              <a:cxn ang="0">
                <a:pos x="40" y="38"/>
              </a:cxn>
              <a:cxn ang="0">
                <a:pos x="53" y="38"/>
              </a:cxn>
              <a:cxn ang="0">
                <a:pos x="53" y="50"/>
              </a:cxn>
              <a:cxn ang="0">
                <a:pos x="40" y="50"/>
              </a:cxn>
              <a:cxn ang="0">
                <a:pos x="40" y="38"/>
              </a:cxn>
              <a:cxn ang="0">
                <a:pos x="27" y="38"/>
              </a:cxn>
              <a:cxn ang="0">
                <a:pos x="27" y="25"/>
              </a:cxn>
              <a:cxn ang="0">
                <a:pos x="14" y="25"/>
              </a:cxn>
              <a:cxn ang="0">
                <a:pos x="14" y="13"/>
              </a:cxn>
              <a:cxn ang="0">
                <a:pos x="0" y="13"/>
              </a:cxn>
              <a:cxn ang="0">
                <a:pos x="0" y="0"/>
              </a:cxn>
            </a:cxnLst>
            <a:rect l="0" t="0" r="r" b="b"/>
            <a:pathLst>
              <a:path w="54" h="51">
                <a:moveTo>
                  <a:pt x="0" y="0"/>
                </a:moveTo>
                <a:lnTo>
                  <a:pt x="14" y="0"/>
                </a:lnTo>
                <a:lnTo>
                  <a:pt x="14" y="13"/>
                </a:lnTo>
                <a:lnTo>
                  <a:pt x="27" y="13"/>
                </a:lnTo>
                <a:lnTo>
                  <a:pt x="27" y="25"/>
                </a:lnTo>
                <a:lnTo>
                  <a:pt x="40" y="25"/>
                </a:lnTo>
                <a:lnTo>
                  <a:pt x="40" y="38"/>
                </a:lnTo>
                <a:lnTo>
                  <a:pt x="53" y="38"/>
                </a:lnTo>
                <a:lnTo>
                  <a:pt x="53" y="50"/>
                </a:lnTo>
                <a:lnTo>
                  <a:pt x="40" y="50"/>
                </a:lnTo>
                <a:lnTo>
                  <a:pt x="40" y="38"/>
                </a:lnTo>
                <a:lnTo>
                  <a:pt x="27" y="38"/>
                </a:lnTo>
                <a:lnTo>
                  <a:pt x="27" y="25"/>
                </a:lnTo>
                <a:lnTo>
                  <a:pt x="14" y="25"/>
                </a:lnTo>
                <a:lnTo>
                  <a:pt x="14" y="13"/>
                </a:lnTo>
                <a:lnTo>
                  <a:pt x="0" y="13"/>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898" name="Freeform 18"/>
          <p:cNvSpPr>
            <a:spLocks/>
          </p:cNvSpPr>
          <p:nvPr/>
        </p:nvSpPr>
        <p:spPr bwMode="auto">
          <a:xfrm>
            <a:off x="6340475" y="3186113"/>
            <a:ext cx="19050" cy="19050"/>
          </a:xfrm>
          <a:custGeom>
            <a:avLst/>
            <a:gdLst/>
            <a:ahLst/>
            <a:cxnLst>
              <a:cxn ang="0">
                <a:pos x="0" y="0"/>
              </a:cxn>
              <a:cxn ang="0">
                <a:pos x="11" y="0"/>
              </a:cxn>
              <a:cxn ang="0">
                <a:pos x="11" y="11"/>
              </a:cxn>
              <a:cxn ang="0">
                <a:pos x="0" y="11"/>
              </a:cxn>
              <a:cxn ang="0">
                <a:pos x="0" y="0"/>
              </a:cxn>
            </a:cxnLst>
            <a:rect l="0" t="0" r="r" b="b"/>
            <a:pathLst>
              <a:path w="12" h="12">
                <a:moveTo>
                  <a:pt x="0" y="0"/>
                </a:moveTo>
                <a:lnTo>
                  <a:pt x="11" y="0"/>
                </a:lnTo>
                <a:lnTo>
                  <a:pt x="11" y="11"/>
                </a:lnTo>
                <a:lnTo>
                  <a:pt x="0" y="11"/>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899" name="Freeform 19"/>
          <p:cNvSpPr>
            <a:spLocks/>
          </p:cNvSpPr>
          <p:nvPr/>
        </p:nvSpPr>
        <p:spPr bwMode="auto">
          <a:xfrm>
            <a:off x="6048375" y="3208338"/>
            <a:ext cx="20638" cy="17462"/>
          </a:xfrm>
          <a:custGeom>
            <a:avLst/>
            <a:gdLst/>
            <a:ahLst/>
            <a:cxnLst>
              <a:cxn ang="0">
                <a:pos x="0" y="0"/>
              </a:cxn>
              <a:cxn ang="0">
                <a:pos x="12" y="0"/>
              </a:cxn>
              <a:cxn ang="0">
                <a:pos x="12" y="10"/>
              </a:cxn>
              <a:cxn ang="0">
                <a:pos x="0" y="10"/>
              </a:cxn>
              <a:cxn ang="0">
                <a:pos x="0" y="0"/>
              </a:cxn>
            </a:cxnLst>
            <a:rect l="0" t="0" r="r" b="b"/>
            <a:pathLst>
              <a:path w="13" h="11">
                <a:moveTo>
                  <a:pt x="0" y="0"/>
                </a:moveTo>
                <a:lnTo>
                  <a:pt x="12" y="0"/>
                </a:lnTo>
                <a:lnTo>
                  <a:pt x="12" y="10"/>
                </a:lnTo>
                <a:lnTo>
                  <a:pt x="0" y="1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00" name="Freeform 20"/>
          <p:cNvSpPr>
            <a:spLocks/>
          </p:cNvSpPr>
          <p:nvPr/>
        </p:nvSpPr>
        <p:spPr bwMode="auto">
          <a:xfrm>
            <a:off x="6316663" y="3208338"/>
            <a:ext cx="20637" cy="17462"/>
          </a:xfrm>
          <a:custGeom>
            <a:avLst/>
            <a:gdLst/>
            <a:ahLst/>
            <a:cxnLst>
              <a:cxn ang="0">
                <a:pos x="0" y="0"/>
              </a:cxn>
              <a:cxn ang="0">
                <a:pos x="12" y="0"/>
              </a:cxn>
              <a:cxn ang="0">
                <a:pos x="12" y="10"/>
              </a:cxn>
              <a:cxn ang="0">
                <a:pos x="0" y="10"/>
              </a:cxn>
              <a:cxn ang="0">
                <a:pos x="0" y="0"/>
              </a:cxn>
            </a:cxnLst>
            <a:rect l="0" t="0" r="r" b="b"/>
            <a:pathLst>
              <a:path w="13" h="11">
                <a:moveTo>
                  <a:pt x="0" y="0"/>
                </a:moveTo>
                <a:lnTo>
                  <a:pt x="12" y="0"/>
                </a:lnTo>
                <a:lnTo>
                  <a:pt x="12"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901" name="Freeform 21"/>
          <p:cNvSpPr>
            <a:spLocks/>
          </p:cNvSpPr>
          <p:nvPr/>
        </p:nvSpPr>
        <p:spPr bwMode="auto">
          <a:xfrm>
            <a:off x="6094413" y="3249613"/>
            <a:ext cx="936625" cy="454025"/>
          </a:xfrm>
          <a:custGeom>
            <a:avLst/>
            <a:gdLst/>
            <a:ahLst/>
            <a:cxnLst>
              <a:cxn ang="0">
                <a:pos x="224" y="14"/>
              </a:cxn>
              <a:cxn ang="0">
                <a:pos x="252" y="26"/>
              </a:cxn>
              <a:cxn ang="0">
                <a:pos x="267" y="78"/>
              </a:cxn>
              <a:cxn ang="0">
                <a:pos x="309" y="65"/>
              </a:cxn>
              <a:cxn ang="0">
                <a:pos x="379" y="39"/>
              </a:cxn>
              <a:cxn ang="0">
                <a:pos x="407" y="26"/>
              </a:cxn>
              <a:cxn ang="0">
                <a:pos x="491" y="26"/>
              </a:cxn>
              <a:cxn ang="0">
                <a:pos x="519" y="39"/>
              </a:cxn>
              <a:cxn ang="0">
                <a:pos x="575" y="78"/>
              </a:cxn>
              <a:cxn ang="0">
                <a:pos x="575" y="91"/>
              </a:cxn>
              <a:cxn ang="0">
                <a:pos x="519" y="103"/>
              </a:cxn>
              <a:cxn ang="0">
                <a:pos x="491" y="117"/>
              </a:cxn>
              <a:cxn ang="0">
                <a:pos x="477" y="143"/>
              </a:cxn>
              <a:cxn ang="0">
                <a:pos x="407" y="156"/>
              </a:cxn>
              <a:cxn ang="0">
                <a:pos x="421" y="181"/>
              </a:cxn>
              <a:cxn ang="0">
                <a:pos x="449" y="194"/>
              </a:cxn>
              <a:cxn ang="0">
                <a:pos x="436" y="246"/>
              </a:cxn>
              <a:cxn ang="0">
                <a:pos x="392" y="259"/>
              </a:cxn>
              <a:cxn ang="0">
                <a:pos x="365" y="285"/>
              </a:cxn>
              <a:cxn ang="0">
                <a:pos x="252" y="271"/>
              </a:cxn>
              <a:cxn ang="0">
                <a:pos x="239" y="246"/>
              </a:cxn>
              <a:cxn ang="0">
                <a:pos x="239" y="194"/>
              </a:cxn>
              <a:cxn ang="0">
                <a:pos x="252" y="156"/>
              </a:cxn>
              <a:cxn ang="0">
                <a:pos x="280" y="143"/>
              </a:cxn>
              <a:cxn ang="0">
                <a:pos x="267" y="168"/>
              </a:cxn>
              <a:cxn ang="0">
                <a:pos x="239" y="194"/>
              </a:cxn>
              <a:cxn ang="0">
                <a:pos x="252" y="259"/>
              </a:cxn>
              <a:cxn ang="0">
                <a:pos x="365" y="271"/>
              </a:cxn>
              <a:cxn ang="0">
                <a:pos x="392" y="246"/>
              </a:cxn>
              <a:cxn ang="0">
                <a:pos x="436" y="220"/>
              </a:cxn>
              <a:cxn ang="0">
                <a:pos x="421" y="181"/>
              </a:cxn>
              <a:cxn ang="0">
                <a:pos x="392" y="168"/>
              </a:cxn>
              <a:cxn ang="0">
                <a:pos x="379" y="129"/>
              </a:cxn>
              <a:cxn ang="0">
                <a:pos x="350" y="103"/>
              </a:cxn>
              <a:cxn ang="0">
                <a:pos x="337" y="103"/>
              </a:cxn>
              <a:cxn ang="0">
                <a:pos x="252" y="117"/>
              </a:cxn>
              <a:cxn ang="0">
                <a:pos x="239" y="143"/>
              </a:cxn>
              <a:cxn ang="0">
                <a:pos x="126" y="156"/>
              </a:cxn>
              <a:cxn ang="0">
                <a:pos x="112" y="181"/>
              </a:cxn>
              <a:cxn ang="0">
                <a:pos x="84" y="194"/>
              </a:cxn>
              <a:cxn ang="0">
                <a:pos x="98" y="168"/>
              </a:cxn>
              <a:cxn ang="0">
                <a:pos x="126" y="156"/>
              </a:cxn>
              <a:cxn ang="0">
                <a:pos x="112" y="129"/>
              </a:cxn>
              <a:cxn ang="0">
                <a:pos x="84" y="117"/>
              </a:cxn>
              <a:cxn ang="0">
                <a:pos x="56" y="117"/>
              </a:cxn>
              <a:cxn ang="0">
                <a:pos x="14" y="129"/>
              </a:cxn>
              <a:cxn ang="0">
                <a:pos x="0" y="129"/>
              </a:cxn>
              <a:cxn ang="0">
                <a:pos x="28" y="117"/>
              </a:cxn>
              <a:cxn ang="0">
                <a:pos x="56" y="91"/>
              </a:cxn>
              <a:cxn ang="0">
                <a:pos x="98" y="65"/>
              </a:cxn>
              <a:cxn ang="0">
                <a:pos x="112" y="26"/>
              </a:cxn>
              <a:cxn ang="0">
                <a:pos x="168" y="14"/>
              </a:cxn>
            </a:cxnLst>
            <a:rect l="0" t="0" r="r" b="b"/>
            <a:pathLst>
              <a:path w="590" h="286">
                <a:moveTo>
                  <a:pt x="168" y="0"/>
                </a:moveTo>
                <a:lnTo>
                  <a:pt x="224" y="0"/>
                </a:lnTo>
                <a:lnTo>
                  <a:pt x="224" y="14"/>
                </a:lnTo>
                <a:lnTo>
                  <a:pt x="239" y="14"/>
                </a:lnTo>
                <a:lnTo>
                  <a:pt x="239" y="26"/>
                </a:lnTo>
                <a:lnTo>
                  <a:pt x="252" y="26"/>
                </a:lnTo>
                <a:lnTo>
                  <a:pt x="252" y="39"/>
                </a:lnTo>
                <a:lnTo>
                  <a:pt x="267" y="39"/>
                </a:lnTo>
                <a:lnTo>
                  <a:pt x="267" y="78"/>
                </a:lnTo>
                <a:lnTo>
                  <a:pt x="280" y="78"/>
                </a:lnTo>
                <a:lnTo>
                  <a:pt x="280" y="65"/>
                </a:lnTo>
                <a:lnTo>
                  <a:pt x="309" y="65"/>
                </a:lnTo>
                <a:lnTo>
                  <a:pt x="309" y="52"/>
                </a:lnTo>
                <a:lnTo>
                  <a:pt x="379" y="52"/>
                </a:lnTo>
                <a:lnTo>
                  <a:pt x="379" y="39"/>
                </a:lnTo>
                <a:lnTo>
                  <a:pt x="392" y="39"/>
                </a:lnTo>
                <a:lnTo>
                  <a:pt x="392" y="26"/>
                </a:lnTo>
                <a:lnTo>
                  <a:pt x="407" y="26"/>
                </a:lnTo>
                <a:lnTo>
                  <a:pt x="407" y="14"/>
                </a:lnTo>
                <a:lnTo>
                  <a:pt x="491" y="14"/>
                </a:lnTo>
                <a:lnTo>
                  <a:pt x="491" y="26"/>
                </a:lnTo>
                <a:lnTo>
                  <a:pt x="505" y="26"/>
                </a:lnTo>
                <a:lnTo>
                  <a:pt x="505" y="39"/>
                </a:lnTo>
                <a:lnTo>
                  <a:pt x="519" y="39"/>
                </a:lnTo>
                <a:lnTo>
                  <a:pt x="519" y="65"/>
                </a:lnTo>
                <a:lnTo>
                  <a:pt x="575" y="65"/>
                </a:lnTo>
                <a:lnTo>
                  <a:pt x="575" y="78"/>
                </a:lnTo>
                <a:lnTo>
                  <a:pt x="589" y="78"/>
                </a:lnTo>
                <a:lnTo>
                  <a:pt x="589" y="91"/>
                </a:lnTo>
                <a:lnTo>
                  <a:pt x="575" y="91"/>
                </a:lnTo>
                <a:lnTo>
                  <a:pt x="575" y="78"/>
                </a:lnTo>
                <a:lnTo>
                  <a:pt x="519" y="78"/>
                </a:lnTo>
                <a:lnTo>
                  <a:pt x="519" y="103"/>
                </a:lnTo>
                <a:lnTo>
                  <a:pt x="505" y="103"/>
                </a:lnTo>
                <a:lnTo>
                  <a:pt x="505" y="117"/>
                </a:lnTo>
                <a:lnTo>
                  <a:pt x="491" y="117"/>
                </a:lnTo>
                <a:lnTo>
                  <a:pt x="491" y="129"/>
                </a:lnTo>
                <a:lnTo>
                  <a:pt x="477" y="129"/>
                </a:lnTo>
                <a:lnTo>
                  <a:pt x="477" y="143"/>
                </a:lnTo>
                <a:lnTo>
                  <a:pt x="392" y="143"/>
                </a:lnTo>
                <a:lnTo>
                  <a:pt x="392" y="156"/>
                </a:lnTo>
                <a:lnTo>
                  <a:pt x="407" y="156"/>
                </a:lnTo>
                <a:lnTo>
                  <a:pt x="407" y="168"/>
                </a:lnTo>
                <a:lnTo>
                  <a:pt x="421" y="168"/>
                </a:lnTo>
                <a:lnTo>
                  <a:pt x="421" y="181"/>
                </a:lnTo>
                <a:lnTo>
                  <a:pt x="436" y="181"/>
                </a:lnTo>
                <a:lnTo>
                  <a:pt x="436" y="194"/>
                </a:lnTo>
                <a:lnTo>
                  <a:pt x="449" y="194"/>
                </a:lnTo>
                <a:lnTo>
                  <a:pt x="449" y="220"/>
                </a:lnTo>
                <a:lnTo>
                  <a:pt x="436" y="220"/>
                </a:lnTo>
                <a:lnTo>
                  <a:pt x="436" y="246"/>
                </a:lnTo>
                <a:lnTo>
                  <a:pt x="421" y="246"/>
                </a:lnTo>
                <a:lnTo>
                  <a:pt x="421" y="259"/>
                </a:lnTo>
                <a:lnTo>
                  <a:pt x="392" y="259"/>
                </a:lnTo>
                <a:lnTo>
                  <a:pt x="392" y="271"/>
                </a:lnTo>
                <a:lnTo>
                  <a:pt x="365" y="271"/>
                </a:lnTo>
                <a:lnTo>
                  <a:pt x="365" y="285"/>
                </a:lnTo>
                <a:lnTo>
                  <a:pt x="267" y="285"/>
                </a:lnTo>
                <a:lnTo>
                  <a:pt x="267" y="271"/>
                </a:lnTo>
                <a:lnTo>
                  <a:pt x="252" y="271"/>
                </a:lnTo>
                <a:lnTo>
                  <a:pt x="252" y="259"/>
                </a:lnTo>
                <a:lnTo>
                  <a:pt x="239" y="259"/>
                </a:lnTo>
                <a:lnTo>
                  <a:pt x="239" y="246"/>
                </a:lnTo>
                <a:lnTo>
                  <a:pt x="224" y="246"/>
                </a:lnTo>
                <a:lnTo>
                  <a:pt x="224" y="194"/>
                </a:lnTo>
                <a:lnTo>
                  <a:pt x="239" y="194"/>
                </a:lnTo>
                <a:lnTo>
                  <a:pt x="239" y="168"/>
                </a:lnTo>
                <a:lnTo>
                  <a:pt x="252" y="168"/>
                </a:lnTo>
                <a:lnTo>
                  <a:pt x="252" y="156"/>
                </a:lnTo>
                <a:lnTo>
                  <a:pt x="267" y="156"/>
                </a:lnTo>
                <a:lnTo>
                  <a:pt x="267" y="143"/>
                </a:lnTo>
                <a:lnTo>
                  <a:pt x="280" y="143"/>
                </a:lnTo>
                <a:lnTo>
                  <a:pt x="280" y="156"/>
                </a:lnTo>
                <a:lnTo>
                  <a:pt x="267" y="156"/>
                </a:lnTo>
                <a:lnTo>
                  <a:pt x="267" y="168"/>
                </a:lnTo>
                <a:lnTo>
                  <a:pt x="252" y="168"/>
                </a:lnTo>
                <a:lnTo>
                  <a:pt x="252" y="194"/>
                </a:lnTo>
                <a:lnTo>
                  <a:pt x="239" y="194"/>
                </a:lnTo>
                <a:lnTo>
                  <a:pt x="239" y="246"/>
                </a:lnTo>
                <a:lnTo>
                  <a:pt x="252" y="246"/>
                </a:lnTo>
                <a:lnTo>
                  <a:pt x="252" y="259"/>
                </a:lnTo>
                <a:lnTo>
                  <a:pt x="267" y="259"/>
                </a:lnTo>
                <a:lnTo>
                  <a:pt x="267" y="271"/>
                </a:lnTo>
                <a:lnTo>
                  <a:pt x="365" y="271"/>
                </a:lnTo>
                <a:lnTo>
                  <a:pt x="365" y="259"/>
                </a:lnTo>
                <a:lnTo>
                  <a:pt x="392" y="259"/>
                </a:lnTo>
                <a:lnTo>
                  <a:pt x="392" y="246"/>
                </a:lnTo>
                <a:lnTo>
                  <a:pt x="421" y="246"/>
                </a:lnTo>
                <a:lnTo>
                  <a:pt x="421" y="220"/>
                </a:lnTo>
                <a:lnTo>
                  <a:pt x="436" y="220"/>
                </a:lnTo>
                <a:lnTo>
                  <a:pt x="436" y="194"/>
                </a:lnTo>
                <a:lnTo>
                  <a:pt x="421" y="194"/>
                </a:lnTo>
                <a:lnTo>
                  <a:pt x="421" y="181"/>
                </a:lnTo>
                <a:lnTo>
                  <a:pt x="407" y="181"/>
                </a:lnTo>
                <a:lnTo>
                  <a:pt x="407" y="168"/>
                </a:lnTo>
                <a:lnTo>
                  <a:pt x="392" y="168"/>
                </a:lnTo>
                <a:lnTo>
                  <a:pt x="392" y="156"/>
                </a:lnTo>
                <a:lnTo>
                  <a:pt x="379" y="156"/>
                </a:lnTo>
                <a:lnTo>
                  <a:pt x="379" y="129"/>
                </a:lnTo>
                <a:lnTo>
                  <a:pt x="365" y="129"/>
                </a:lnTo>
                <a:lnTo>
                  <a:pt x="365" y="103"/>
                </a:lnTo>
                <a:lnTo>
                  <a:pt x="350" y="103"/>
                </a:lnTo>
                <a:lnTo>
                  <a:pt x="350" y="91"/>
                </a:lnTo>
                <a:lnTo>
                  <a:pt x="337" y="91"/>
                </a:lnTo>
                <a:lnTo>
                  <a:pt x="337" y="103"/>
                </a:lnTo>
                <a:lnTo>
                  <a:pt x="295" y="103"/>
                </a:lnTo>
                <a:lnTo>
                  <a:pt x="295" y="117"/>
                </a:lnTo>
                <a:lnTo>
                  <a:pt x="252" y="117"/>
                </a:lnTo>
                <a:lnTo>
                  <a:pt x="252" y="129"/>
                </a:lnTo>
                <a:lnTo>
                  <a:pt x="239" y="129"/>
                </a:lnTo>
                <a:lnTo>
                  <a:pt x="239" y="143"/>
                </a:lnTo>
                <a:lnTo>
                  <a:pt x="224" y="143"/>
                </a:lnTo>
                <a:lnTo>
                  <a:pt x="224" y="156"/>
                </a:lnTo>
                <a:lnTo>
                  <a:pt x="126" y="156"/>
                </a:lnTo>
                <a:lnTo>
                  <a:pt x="126" y="168"/>
                </a:lnTo>
                <a:lnTo>
                  <a:pt x="112" y="168"/>
                </a:lnTo>
                <a:lnTo>
                  <a:pt x="112" y="181"/>
                </a:lnTo>
                <a:lnTo>
                  <a:pt x="98" y="181"/>
                </a:lnTo>
                <a:lnTo>
                  <a:pt x="98" y="194"/>
                </a:lnTo>
                <a:lnTo>
                  <a:pt x="84" y="194"/>
                </a:lnTo>
                <a:lnTo>
                  <a:pt x="84" y="181"/>
                </a:lnTo>
                <a:lnTo>
                  <a:pt x="98" y="181"/>
                </a:lnTo>
                <a:lnTo>
                  <a:pt x="98" y="168"/>
                </a:lnTo>
                <a:lnTo>
                  <a:pt x="112" y="168"/>
                </a:lnTo>
                <a:lnTo>
                  <a:pt x="112" y="156"/>
                </a:lnTo>
                <a:lnTo>
                  <a:pt x="126" y="156"/>
                </a:lnTo>
                <a:lnTo>
                  <a:pt x="126" y="143"/>
                </a:lnTo>
                <a:lnTo>
                  <a:pt x="112" y="143"/>
                </a:lnTo>
                <a:lnTo>
                  <a:pt x="112" y="129"/>
                </a:lnTo>
                <a:lnTo>
                  <a:pt x="98" y="129"/>
                </a:lnTo>
                <a:lnTo>
                  <a:pt x="98" y="117"/>
                </a:lnTo>
                <a:lnTo>
                  <a:pt x="84" y="117"/>
                </a:lnTo>
                <a:lnTo>
                  <a:pt x="84" y="103"/>
                </a:lnTo>
                <a:lnTo>
                  <a:pt x="56" y="103"/>
                </a:lnTo>
                <a:lnTo>
                  <a:pt x="56" y="117"/>
                </a:lnTo>
                <a:lnTo>
                  <a:pt x="28" y="117"/>
                </a:lnTo>
                <a:lnTo>
                  <a:pt x="28" y="129"/>
                </a:lnTo>
                <a:lnTo>
                  <a:pt x="14" y="129"/>
                </a:lnTo>
                <a:lnTo>
                  <a:pt x="14" y="143"/>
                </a:lnTo>
                <a:lnTo>
                  <a:pt x="0" y="143"/>
                </a:lnTo>
                <a:lnTo>
                  <a:pt x="0" y="129"/>
                </a:lnTo>
                <a:lnTo>
                  <a:pt x="14" y="129"/>
                </a:lnTo>
                <a:lnTo>
                  <a:pt x="14" y="117"/>
                </a:lnTo>
                <a:lnTo>
                  <a:pt x="28" y="117"/>
                </a:lnTo>
                <a:lnTo>
                  <a:pt x="28" y="103"/>
                </a:lnTo>
                <a:lnTo>
                  <a:pt x="56" y="103"/>
                </a:lnTo>
                <a:lnTo>
                  <a:pt x="56" y="91"/>
                </a:lnTo>
                <a:lnTo>
                  <a:pt x="84" y="91"/>
                </a:lnTo>
                <a:lnTo>
                  <a:pt x="84" y="65"/>
                </a:lnTo>
                <a:lnTo>
                  <a:pt x="98" y="65"/>
                </a:lnTo>
                <a:lnTo>
                  <a:pt x="98" y="39"/>
                </a:lnTo>
                <a:lnTo>
                  <a:pt x="112" y="39"/>
                </a:lnTo>
                <a:lnTo>
                  <a:pt x="112" y="26"/>
                </a:lnTo>
                <a:lnTo>
                  <a:pt x="140" y="26"/>
                </a:lnTo>
                <a:lnTo>
                  <a:pt x="140" y="14"/>
                </a:lnTo>
                <a:lnTo>
                  <a:pt x="168" y="14"/>
                </a:lnTo>
                <a:lnTo>
                  <a:pt x="168" y="0"/>
                </a:lnTo>
              </a:path>
            </a:pathLst>
          </a:custGeom>
          <a:solidFill>
            <a:srgbClr val="000000"/>
          </a:solidFill>
          <a:ln w="9525" cap="rnd">
            <a:noFill/>
            <a:round/>
            <a:headEnd type="none" w="sm" len="sm"/>
            <a:tailEnd type="none" w="sm" len="sm"/>
          </a:ln>
          <a:effectLst/>
        </p:spPr>
        <p:txBody>
          <a:bodyPr/>
          <a:lstStyle/>
          <a:p>
            <a:endParaRPr lang="en-US"/>
          </a:p>
        </p:txBody>
      </p:sp>
      <p:sp>
        <p:nvSpPr>
          <p:cNvPr id="122902" name="Freeform 22"/>
          <p:cNvSpPr>
            <a:spLocks/>
          </p:cNvSpPr>
          <p:nvPr/>
        </p:nvSpPr>
        <p:spPr bwMode="auto">
          <a:xfrm>
            <a:off x="6002338" y="3270250"/>
            <a:ext cx="66675" cy="58738"/>
          </a:xfrm>
          <a:custGeom>
            <a:avLst/>
            <a:gdLst/>
            <a:ahLst/>
            <a:cxnLst>
              <a:cxn ang="0">
                <a:pos x="28" y="0"/>
              </a:cxn>
              <a:cxn ang="0">
                <a:pos x="41" y="0"/>
              </a:cxn>
              <a:cxn ang="0">
                <a:pos x="41" y="12"/>
              </a:cxn>
              <a:cxn ang="0">
                <a:pos x="28" y="12"/>
              </a:cxn>
              <a:cxn ang="0">
                <a:pos x="28" y="24"/>
              </a:cxn>
              <a:cxn ang="0">
                <a:pos x="14" y="24"/>
              </a:cxn>
              <a:cxn ang="0">
                <a:pos x="14" y="36"/>
              </a:cxn>
              <a:cxn ang="0">
                <a:pos x="0" y="36"/>
              </a:cxn>
              <a:cxn ang="0">
                <a:pos x="0" y="24"/>
              </a:cxn>
              <a:cxn ang="0">
                <a:pos x="14" y="24"/>
              </a:cxn>
              <a:cxn ang="0">
                <a:pos x="14" y="12"/>
              </a:cxn>
              <a:cxn ang="0">
                <a:pos x="28" y="12"/>
              </a:cxn>
              <a:cxn ang="0">
                <a:pos x="28" y="0"/>
              </a:cxn>
            </a:cxnLst>
            <a:rect l="0" t="0" r="r" b="b"/>
            <a:pathLst>
              <a:path w="42" h="37">
                <a:moveTo>
                  <a:pt x="28" y="0"/>
                </a:moveTo>
                <a:lnTo>
                  <a:pt x="41" y="0"/>
                </a:lnTo>
                <a:lnTo>
                  <a:pt x="41" y="12"/>
                </a:lnTo>
                <a:lnTo>
                  <a:pt x="28" y="12"/>
                </a:lnTo>
                <a:lnTo>
                  <a:pt x="28" y="24"/>
                </a:lnTo>
                <a:lnTo>
                  <a:pt x="14" y="24"/>
                </a:lnTo>
                <a:lnTo>
                  <a:pt x="14" y="36"/>
                </a:lnTo>
                <a:lnTo>
                  <a:pt x="0" y="36"/>
                </a:lnTo>
                <a:lnTo>
                  <a:pt x="0" y="24"/>
                </a:lnTo>
                <a:lnTo>
                  <a:pt x="14" y="24"/>
                </a:lnTo>
                <a:lnTo>
                  <a:pt x="14" y="12"/>
                </a:lnTo>
                <a:lnTo>
                  <a:pt x="28" y="12"/>
                </a:lnTo>
                <a:lnTo>
                  <a:pt x="28" y="0"/>
                </a:lnTo>
              </a:path>
            </a:pathLst>
          </a:custGeom>
          <a:solidFill>
            <a:srgbClr val="000000"/>
          </a:solidFill>
          <a:ln w="9525" cap="rnd">
            <a:noFill/>
            <a:round/>
            <a:headEnd type="none" w="sm" len="sm"/>
            <a:tailEnd type="none" w="sm" len="sm"/>
          </a:ln>
          <a:effectLst/>
        </p:spPr>
        <p:txBody>
          <a:bodyPr/>
          <a:lstStyle/>
          <a:p>
            <a:endParaRPr lang="en-US"/>
          </a:p>
        </p:txBody>
      </p:sp>
      <p:sp>
        <p:nvSpPr>
          <p:cNvPr id="122903" name="Freeform 23"/>
          <p:cNvSpPr>
            <a:spLocks/>
          </p:cNvSpPr>
          <p:nvPr/>
        </p:nvSpPr>
        <p:spPr bwMode="auto">
          <a:xfrm>
            <a:off x="6249988" y="3270250"/>
            <a:ext cx="244475" cy="204788"/>
          </a:xfrm>
          <a:custGeom>
            <a:avLst/>
            <a:gdLst/>
            <a:ahLst/>
            <a:cxnLst>
              <a:cxn ang="0">
                <a:pos x="69" y="0"/>
              </a:cxn>
              <a:cxn ang="0">
                <a:pos x="125" y="0"/>
              </a:cxn>
              <a:cxn ang="0">
                <a:pos x="125" y="12"/>
              </a:cxn>
              <a:cxn ang="0">
                <a:pos x="140" y="12"/>
              </a:cxn>
              <a:cxn ang="0">
                <a:pos x="140" y="26"/>
              </a:cxn>
              <a:cxn ang="0">
                <a:pos x="153" y="26"/>
              </a:cxn>
              <a:cxn ang="0">
                <a:pos x="153" y="102"/>
              </a:cxn>
              <a:cxn ang="0">
                <a:pos x="140" y="102"/>
              </a:cxn>
              <a:cxn ang="0">
                <a:pos x="140" y="116"/>
              </a:cxn>
              <a:cxn ang="0">
                <a:pos x="125" y="116"/>
              </a:cxn>
              <a:cxn ang="0">
                <a:pos x="125" y="128"/>
              </a:cxn>
              <a:cxn ang="0">
                <a:pos x="28" y="128"/>
              </a:cxn>
              <a:cxn ang="0">
                <a:pos x="28" y="116"/>
              </a:cxn>
              <a:cxn ang="0">
                <a:pos x="13" y="116"/>
              </a:cxn>
              <a:cxn ang="0">
                <a:pos x="13" y="102"/>
              </a:cxn>
              <a:cxn ang="0">
                <a:pos x="0" y="102"/>
              </a:cxn>
              <a:cxn ang="0">
                <a:pos x="0" y="51"/>
              </a:cxn>
              <a:cxn ang="0">
                <a:pos x="13" y="51"/>
              </a:cxn>
              <a:cxn ang="0">
                <a:pos x="13" y="26"/>
              </a:cxn>
              <a:cxn ang="0">
                <a:pos x="41" y="26"/>
              </a:cxn>
              <a:cxn ang="0">
                <a:pos x="41" y="12"/>
              </a:cxn>
              <a:cxn ang="0">
                <a:pos x="69" y="12"/>
              </a:cxn>
              <a:cxn ang="0">
                <a:pos x="69" y="0"/>
              </a:cxn>
            </a:cxnLst>
            <a:rect l="0" t="0" r="r" b="b"/>
            <a:pathLst>
              <a:path w="154" h="129">
                <a:moveTo>
                  <a:pt x="69" y="0"/>
                </a:moveTo>
                <a:lnTo>
                  <a:pt x="125" y="0"/>
                </a:lnTo>
                <a:lnTo>
                  <a:pt x="125" y="12"/>
                </a:lnTo>
                <a:lnTo>
                  <a:pt x="140" y="12"/>
                </a:lnTo>
                <a:lnTo>
                  <a:pt x="140" y="26"/>
                </a:lnTo>
                <a:lnTo>
                  <a:pt x="153" y="26"/>
                </a:lnTo>
                <a:lnTo>
                  <a:pt x="153" y="102"/>
                </a:lnTo>
                <a:lnTo>
                  <a:pt x="140" y="102"/>
                </a:lnTo>
                <a:lnTo>
                  <a:pt x="140" y="116"/>
                </a:lnTo>
                <a:lnTo>
                  <a:pt x="125" y="116"/>
                </a:lnTo>
                <a:lnTo>
                  <a:pt x="125" y="128"/>
                </a:lnTo>
                <a:lnTo>
                  <a:pt x="28" y="128"/>
                </a:lnTo>
                <a:lnTo>
                  <a:pt x="28" y="116"/>
                </a:lnTo>
                <a:lnTo>
                  <a:pt x="13" y="116"/>
                </a:lnTo>
                <a:lnTo>
                  <a:pt x="13" y="102"/>
                </a:lnTo>
                <a:lnTo>
                  <a:pt x="0" y="102"/>
                </a:lnTo>
                <a:lnTo>
                  <a:pt x="0" y="51"/>
                </a:lnTo>
                <a:lnTo>
                  <a:pt x="13" y="51"/>
                </a:lnTo>
                <a:lnTo>
                  <a:pt x="13" y="26"/>
                </a:lnTo>
                <a:lnTo>
                  <a:pt x="41" y="26"/>
                </a:lnTo>
                <a:lnTo>
                  <a:pt x="41" y="12"/>
                </a:lnTo>
                <a:lnTo>
                  <a:pt x="69" y="12"/>
                </a:lnTo>
                <a:lnTo>
                  <a:pt x="69" y="0"/>
                </a:lnTo>
              </a:path>
            </a:pathLst>
          </a:custGeom>
          <a:solidFill>
            <a:srgbClr val="FFA584"/>
          </a:solidFill>
          <a:ln w="9525" cap="rnd">
            <a:noFill/>
            <a:round/>
            <a:headEnd type="none" w="sm" len="sm"/>
            <a:tailEnd type="none" w="sm" len="sm"/>
          </a:ln>
          <a:effectLst/>
        </p:spPr>
        <p:txBody>
          <a:bodyPr/>
          <a:lstStyle/>
          <a:p>
            <a:endParaRPr lang="en-US"/>
          </a:p>
        </p:txBody>
      </p:sp>
      <p:sp>
        <p:nvSpPr>
          <p:cNvPr id="122904" name="Freeform 24"/>
          <p:cNvSpPr>
            <a:spLocks/>
          </p:cNvSpPr>
          <p:nvPr/>
        </p:nvSpPr>
        <p:spPr bwMode="auto">
          <a:xfrm>
            <a:off x="7056438" y="3270250"/>
            <a:ext cx="131762" cy="141288"/>
          </a:xfrm>
          <a:custGeom>
            <a:avLst/>
            <a:gdLst/>
            <a:ahLst/>
            <a:cxnLst>
              <a:cxn ang="0">
                <a:pos x="0" y="0"/>
              </a:cxn>
              <a:cxn ang="0">
                <a:pos x="55" y="0"/>
              </a:cxn>
              <a:cxn ang="0">
                <a:pos x="55" y="12"/>
              </a:cxn>
              <a:cxn ang="0">
                <a:pos x="69" y="12"/>
              </a:cxn>
              <a:cxn ang="0">
                <a:pos x="69" y="25"/>
              </a:cxn>
              <a:cxn ang="0">
                <a:pos x="82" y="25"/>
              </a:cxn>
              <a:cxn ang="0">
                <a:pos x="82" y="63"/>
              </a:cxn>
              <a:cxn ang="0">
                <a:pos x="69" y="63"/>
              </a:cxn>
              <a:cxn ang="0">
                <a:pos x="69" y="51"/>
              </a:cxn>
              <a:cxn ang="0">
                <a:pos x="55" y="51"/>
              </a:cxn>
              <a:cxn ang="0">
                <a:pos x="55" y="25"/>
              </a:cxn>
              <a:cxn ang="0">
                <a:pos x="41" y="25"/>
              </a:cxn>
              <a:cxn ang="0">
                <a:pos x="41" y="88"/>
              </a:cxn>
              <a:cxn ang="0">
                <a:pos x="14" y="88"/>
              </a:cxn>
              <a:cxn ang="0">
                <a:pos x="14" y="12"/>
              </a:cxn>
              <a:cxn ang="0">
                <a:pos x="0" y="12"/>
              </a:cxn>
              <a:cxn ang="0">
                <a:pos x="0" y="0"/>
              </a:cxn>
            </a:cxnLst>
            <a:rect l="0" t="0" r="r" b="b"/>
            <a:pathLst>
              <a:path w="83" h="89">
                <a:moveTo>
                  <a:pt x="0" y="0"/>
                </a:moveTo>
                <a:lnTo>
                  <a:pt x="55" y="0"/>
                </a:lnTo>
                <a:lnTo>
                  <a:pt x="55" y="12"/>
                </a:lnTo>
                <a:lnTo>
                  <a:pt x="69" y="12"/>
                </a:lnTo>
                <a:lnTo>
                  <a:pt x="69" y="25"/>
                </a:lnTo>
                <a:lnTo>
                  <a:pt x="82" y="25"/>
                </a:lnTo>
                <a:lnTo>
                  <a:pt x="82" y="63"/>
                </a:lnTo>
                <a:lnTo>
                  <a:pt x="69" y="63"/>
                </a:lnTo>
                <a:lnTo>
                  <a:pt x="69" y="51"/>
                </a:lnTo>
                <a:lnTo>
                  <a:pt x="55" y="51"/>
                </a:lnTo>
                <a:lnTo>
                  <a:pt x="55" y="25"/>
                </a:lnTo>
                <a:lnTo>
                  <a:pt x="41" y="25"/>
                </a:lnTo>
                <a:lnTo>
                  <a:pt x="41" y="88"/>
                </a:lnTo>
                <a:lnTo>
                  <a:pt x="14" y="88"/>
                </a:lnTo>
                <a:lnTo>
                  <a:pt x="14" y="12"/>
                </a:lnTo>
                <a:lnTo>
                  <a:pt x="0" y="12"/>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122905" name="Freeform 25"/>
          <p:cNvSpPr>
            <a:spLocks/>
          </p:cNvSpPr>
          <p:nvPr/>
        </p:nvSpPr>
        <p:spPr bwMode="auto">
          <a:xfrm>
            <a:off x="6677025" y="3290888"/>
            <a:ext cx="220663" cy="163512"/>
          </a:xfrm>
          <a:custGeom>
            <a:avLst/>
            <a:gdLst/>
            <a:ahLst/>
            <a:cxnLst>
              <a:cxn ang="0">
                <a:pos x="41" y="0"/>
              </a:cxn>
              <a:cxn ang="0">
                <a:pos x="125" y="0"/>
              </a:cxn>
              <a:cxn ang="0">
                <a:pos x="125" y="13"/>
              </a:cxn>
              <a:cxn ang="0">
                <a:pos x="138" y="13"/>
              </a:cxn>
              <a:cxn ang="0">
                <a:pos x="138" y="76"/>
              </a:cxn>
              <a:cxn ang="0">
                <a:pos x="125" y="76"/>
              </a:cxn>
              <a:cxn ang="0">
                <a:pos x="125" y="89"/>
              </a:cxn>
              <a:cxn ang="0">
                <a:pos x="110" y="89"/>
              </a:cxn>
              <a:cxn ang="0">
                <a:pos x="110" y="102"/>
              </a:cxn>
              <a:cxn ang="0">
                <a:pos x="13" y="102"/>
              </a:cxn>
              <a:cxn ang="0">
                <a:pos x="13" y="76"/>
              </a:cxn>
              <a:cxn ang="0">
                <a:pos x="0" y="76"/>
              </a:cxn>
              <a:cxn ang="0">
                <a:pos x="0" y="38"/>
              </a:cxn>
              <a:cxn ang="0">
                <a:pos x="13" y="38"/>
              </a:cxn>
              <a:cxn ang="0">
                <a:pos x="13" y="26"/>
              </a:cxn>
              <a:cxn ang="0">
                <a:pos x="28" y="26"/>
              </a:cxn>
              <a:cxn ang="0">
                <a:pos x="28" y="13"/>
              </a:cxn>
              <a:cxn ang="0">
                <a:pos x="41" y="13"/>
              </a:cxn>
              <a:cxn ang="0">
                <a:pos x="41" y="0"/>
              </a:cxn>
            </a:cxnLst>
            <a:rect l="0" t="0" r="r" b="b"/>
            <a:pathLst>
              <a:path w="139" h="103">
                <a:moveTo>
                  <a:pt x="41" y="0"/>
                </a:moveTo>
                <a:lnTo>
                  <a:pt x="125" y="0"/>
                </a:lnTo>
                <a:lnTo>
                  <a:pt x="125" y="13"/>
                </a:lnTo>
                <a:lnTo>
                  <a:pt x="138" y="13"/>
                </a:lnTo>
                <a:lnTo>
                  <a:pt x="138" y="76"/>
                </a:lnTo>
                <a:lnTo>
                  <a:pt x="125" y="76"/>
                </a:lnTo>
                <a:lnTo>
                  <a:pt x="125" y="89"/>
                </a:lnTo>
                <a:lnTo>
                  <a:pt x="110" y="89"/>
                </a:lnTo>
                <a:lnTo>
                  <a:pt x="110" y="102"/>
                </a:lnTo>
                <a:lnTo>
                  <a:pt x="13" y="102"/>
                </a:lnTo>
                <a:lnTo>
                  <a:pt x="13" y="76"/>
                </a:lnTo>
                <a:lnTo>
                  <a:pt x="0" y="76"/>
                </a:lnTo>
                <a:lnTo>
                  <a:pt x="0" y="38"/>
                </a:lnTo>
                <a:lnTo>
                  <a:pt x="13" y="38"/>
                </a:lnTo>
                <a:lnTo>
                  <a:pt x="13" y="26"/>
                </a:lnTo>
                <a:lnTo>
                  <a:pt x="28" y="26"/>
                </a:lnTo>
                <a:lnTo>
                  <a:pt x="28" y="13"/>
                </a:lnTo>
                <a:lnTo>
                  <a:pt x="41" y="13"/>
                </a:lnTo>
                <a:lnTo>
                  <a:pt x="41" y="0"/>
                </a:lnTo>
              </a:path>
            </a:pathLst>
          </a:custGeom>
          <a:solidFill>
            <a:srgbClr val="FFA584"/>
          </a:solidFill>
          <a:ln w="9525" cap="rnd">
            <a:noFill/>
            <a:round/>
            <a:headEnd type="none" w="sm" len="sm"/>
            <a:tailEnd type="none" w="sm" len="sm"/>
          </a:ln>
          <a:effectLst/>
        </p:spPr>
        <p:txBody>
          <a:bodyPr/>
          <a:lstStyle/>
          <a:p>
            <a:endParaRPr lang="en-US"/>
          </a:p>
        </p:txBody>
      </p:sp>
      <p:sp>
        <p:nvSpPr>
          <p:cNvPr id="122906" name="Freeform 26"/>
          <p:cNvSpPr>
            <a:spLocks/>
          </p:cNvSpPr>
          <p:nvPr/>
        </p:nvSpPr>
        <p:spPr bwMode="auto">
          <a:xfrm>
            <a:off x="7102475" y="3290888"/>
            <a:ext cx="19050" cy="17462"/>
          </a:xfrm>
          <a:custGeom>
            <a:avLst/>
            <a:gdLst/>
            <a:ahLst/>
            <a:cxnLst>
              <a:cxn ang="0">
                <a:pos x="0" y="0"/>
              </a:cxn>
              <a:cxn ang="0">
                <a:pos x="11" y="0"/>
              </a:cxn>
              <a:cxn ang="0">
                <a:pos x="11" y="10"/>
              </a:cxn>
              <a:cxn ang="0">
                <a:pos x="0" y="10"/>
              </a:cxn>
              <a:cxn ang="0">
                <a:pos x="0" y="0"/>
              </a:cxn>
            </a:cxnLst>
            <a:rect l="0" t="0" r="r" b="b"/>
            <a:pathLst>
              <a:path w="12" h="11">
                <a:moveTo>
                  <a:pt x="0" y="0"/>
                </a:moveTo>
                <a:lnTo>
                  <a:pt x="11" y="0"/>
                </a:lnTo>
                <a:lnTo>
                  <a:pt x="11" y="10"/>
                </a:lnTo>
                <a:lnTo>
                  <a:pt x="0" y="1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07" name="Freeform 27"/>
          <p:cNvSpPr>
            <a:spLocks/>
          </p:cNvSpPr>
          <p:nvPr/>
        </p:nvSpPr>
        <p:spPr bwMode="auto">
          <a:xfrm>
            <a:off x="6519863" y="3354388"/>
            <a:ext cx="131762" cy="57150"/>
          </a:xfrm>
          <a:custGeom>
            <a:avLst/>
            <a:gdLst/>
            <a:ahLst/>
            <a:cxnLst>
              <a:cxn ang="0">
                <a:pos x="41" y="0"/>
              </a:cxn>
              <a:cxn ang="0">
                <a:pos x="82" y="0"/>
              </a:cxn>
              <a:cxn ang="0">
                <a:pos x="82" y="12"/>
              </a:cxn>
              <a:cxn ang="0">
                <a:pos x="69" y="12"/>
              </a:cxn>
              <a:cxn ang="0">
                <a:pos x="69" y="24"/>
              </a:cxn>
              <a:cxn ang="0">
                <a:pos x="27" y="24"/>
              </a:cxn>
              <a:cxn ang="0">
                <a:pos x="27" y="35"/>
              </a:cxn>
              <a:cxn ang="0">
                <a:pos x="0" y="35"/>
              </a:cxn>
              <a:cxn ang="0">
                <a:pos x="0" y="24"/>
              </a:cxn>
              <a:cxn ang="0">
                <a:pos x="13" y="24"/>
              </a:cxn>
              <a:cxn ang="0">
                <a:pos x="13" y="12"/>
              </a:cxn>
              <a:cxn ang="0">
                <a:pos x="41" y="12"/>
              </a:cxn>
              <a:cxn ang="0">
                <a:pos x="41" y="0"/>
              </a:cxn>
            </a:cxnLst>
            <a:rect l="0" t="0" r="r" b="b"/>
            <a:pathLst>
              <a:path w="83" h="36">
                <a:moveTo>
                  <a:pt x="41" y="0"/>
                </a:moveTo>
                <a:lnTo>
                  <a:pt x="82" y="0"/>
                </a:lnTo>
                <a:lnTo>
                  <a:pt x="82" y="12"/>
                </a:lnTo>
                <a:lnTo>
                  <a:pt x="69" y="12"/>
                </a:lnTo>
                <a:lnTo>
                  <a:pt x="69" y="24"/>
                </a:lnTo>
                <a:lnTo>
                  <a:pt x="27" y="24"/>
                </a:lnTo>
                <a:lnTo>
                  <a:pt x="27" y="35"/>
                </a:lnTo>
                <a:lnTo>
                  <a:pt x="0" y="35"/>
                </a:lnTo>
                <a:lnTo>
                  <a:pt x="0" y="24"/>
                </a:lnTo>
                <a:lnTo>
                  <a:pt x="13" y="24"/>
                </a:lnTo>
                <a:lnTo>
                  <a:pt x="13" y="12"/>
                </a:lnTo>
                <a:lnTo>
                  <a:pt x="41" y="12"/>
                </a:lnTo>
                <a:lnTo>
                  <a:pt x="41" y="0"/>
                </a:lnTo>
              </a:path>
            </a:pathLst>
          </a:custGeom>
          <a:solidFill>
            <a:srgbClr val="FFA584"/>
          </a:solidFill>
          <a:ln w="9525" cap="rnd">
            <a:noFill/>
            <a:round/>
            <a:headEnd type="none" w="sm" len="sm"/>
            <a:tailEnd type="none" w="sm" len="sm"/>
          </a:ln>
          <a:effectLst/>
        </p:spPr>
        <p:txBody>
          <a:bodyPr/>
          <a:lstStyle/>
          <a:p>
            <a:endParaRPr lang="en-US"/>
          </a:p>
        </p:txBody>
      </p:sp>
      <p:sp>
        <p:nvSpPr>
          <p:cNvPr id="122908" name="Freeform 28"/>
          <p:cNvSpPr>
            <a:spLocks/>
          </p:cNvSpPr>
          <p:nvPr/>
        </p:nvSpPr>
        <p:spPr bwMode="auto">
          <a:xfrm>
            <a:off x="5019675" y="3457575"/>
            <a:ext cx="712788" cy="952500"/>
          </a:xfrm>
          <a:custGeom>
            <a:avLst/>
            <a:gdLst/>
            <a:ahLst/>
            <a:cxnLst>
              <a:cxn ang="0">
                <a:pos x="252" y="0"/>
              </a:cxn>
              <a:cxn ang="0">
                <a:pos x="279" y="13"/>
              </a:cxn>
              <a:cxn ang="0">
                <a:pos x="293" y="26"/>
              </a:cxn>
              <a:cxn ang="0">
                <a:pos x="308" y="260"/>
              </a:cxn>
              <a:cxn ang="0">
                <a:pos x="336" y="248"/>
              </a:cxn>
              <a:cxn ang="0">
                <a:pos x="350" y="260"/>
              </a:cxn>
              <a:cxn ang="0">
                <a:pos x="363" y="248"/>
              </a:cxn>
              <a:cxn ang="0">
                <a:pos x="378" y="260"/>
              </a:cxn>
              <a:cxn ang="0">
                <a:pos x="392" y="313"/>
              </a:cxn>
              <a:cxn ang="0">
                <a:pos x="406" y="273"/>
              </a:cxn>
              <a:cxn ang="0">
                <a:pos x="420" y="299"/>
              </a:cxn>
              <a:cxn ang="0">
                <a:pos x="433" y="325"/>
              </a:cxn>
              <a:cxn ang="0">
                <a:pos x="448" y="351"/>
              </a:cxn>
              <a:cxn ang="0">
                <a:pos x="433" y="455"/>
              </a:cxn>
              <a:cxn ang="0">
                <a:pos x="420" y="469"/>
              </a:cxn>
              <a:cxn ang="0">
                <a:pos x="392" y="482"/>
              </a:cxn>
              <a:cxn ang="0">
                <a:pos x="363" y="495"/>
              </a:cxn>
              <a:cxn ang="0">
                <a:pos x="350" y="508"/>
              </a:cxn>
              <a:cxn ang="0">
                <a:pos x="308" y="521"/>
              </a:cxn>
              <a:cxn ang="0">
                <a:pos x="279" y="535"/>
              </a:cxn>
              <a:cxn ang="0">
                <a:pos x="252" y="548"/>
              </a:cxn>
              <a:cxn ang="0">
                <a:pos x="224" y="559"/>
              </a:cxn>
              <a:cxn ang="0">
                <a:pos x="168" y="572"/>
              </a:cxn>
              <a:cxn ang="0">
                <a:pos x="112" y="586"/>
              </a:cxn>
              <a:cxn ang="0">
                <a:pos x="55" y="599"/>
              </a:cxn>
              <a:cxn ang="0">
                <a:pos x="41" y="586"/>
              </a:cxn>
              <a:cxn ang="0">
                <a:pos x="28" y="572"/>
              </a:cxn>
              <a:cxn ang="0">
                <a:pos x="13" y="548"/>
              </a:cxn>
              <a:cxn ang="0">
                <a:pos x="0" y="508"/>
              </a:cxn>
              <a:cxn ang="0">
                <a:pos x="13" y="417"/>
              </a:cxn>
              <a:cxn ang="0">
                <a:pos x="28" y="390"/>
              </a:cxn>
              <a:cxn ang="0">
                <a:pos x="70" y="378"/>
              </a:cxn>
              <a:cxn ang="0">
                <a:pos x="55" y="364"/>
              </a:cxn>
              <a:cxn ang="0">
                <a:pos x="70" y="325"/>
              </a:cxn>
              <a:cxn ang="0">
                <a:pos x="83" y="313"/>
              </a:cxn>
              <a:cxn ang="0">
                <a:pos x="139" y="299"/>
              </a:cxn>
              <a:cxn ang="0">
                <a:pos x="112" y="286"/>
              </a:cxn>
              <a:cxn ang="0">
                <a:pos x="125" y="273"/>
              </a:cxn>
              <a:cxn ang="0">
                <a:pos x="139" y="260"/>
              </a:cxn>
              <a:cxn ang="0">
                <a:pos x="195" y="248"/>
              </a:cxn>
              <a:cxn ang="0">
                <a:pos x="168" y="235"/>
              </a:cxn>
              <a:cxn ang="0">
                <a:pos x="154" y="195"/>
              </a:cxn>
              <a:cxn ang="0">
                <a:pos x="168" y="143"/>
              </a:cxn>
              <a:cxn ang="0">
                <a:pos x="182" y="65"/>
              </a:cxn>
              <a:cxn ang="0">
                <a:pos x="195" y="40"/>
              </a:cxn>
              <a:cxn ang="0">
                <a:pos x="210" y="13"/>
              </a:cxn>
            </a:cxnLst>
            <a:rect l="0" t="0" r="r" b="b"/>
            <a:pathLst>
              <a:path w="449" h="600">
                <a:moveTo>
                  <a:pt x="210" y="0"/>
                </a:moveTo>
                <a:lnTo>
                  <a:pt x="252" y="0"/>
                </a:lnTo>
                <a:lnTo>
                  <a:pt x="252" y="13"/>
                </a:lnTo>
                <a:lnTo>
                  <a:pt x="279" y="13"/>
                </a:lnTo>
                <a:lnTo>
                  <a:pt x="279" y="26"/>
                </a:lnTo>
                <a:lnTo>
                  <a:pt x="293" y="26"/>
                </a:lnTo>
                <a:lnTo>
                  <a:pt x="293" y="260"/>
                </a:lnTo>
                <a:lnTo>
                  <a:pt x="308" y="260"/>
                </a:lnTo>
                <a:lnTo>
                  <a:pt x="308" y="248"/>
                </a:lnTo>
                <a:lnTo>
                  <a:pt x="336" y="248"/>
                </a:lnTo>
                <a:lnTo>
                  <a:pt x="336" y="260"/>
                </a:lnTo>
                <a:lnTo>
                  <a:pt x="350" y="260"/>
                </a:lnTo>
                <a:lnTo>
                  <a:pt x="350" y="248"/>
                </a:lnTo>
                <a:lnTo>
                  <a:pt x="363" y="248"/>
                </a:lnTo>
                <a:lnTo>
                  <a:pt x="363" y="260"/>
                </a:lnTo>
                <a:lnTo>
                  <a:pt x="378" y="260"/>
                </a:lnTo>
                <a:lnTo>
                  <a:pt x="378" y="313"/>
                </a:lnTo>
                <a:lnTo>
                  <a:pt x="392" y="313"/>
                </a:lnTo>
                <a:lnTo>
                  <a:pt x="392" y="273"/>
                </a:lnTo>
                <a:lnTo>
                  <a:pt x="406" y="273"/>
                </a:lnTo>
                <a:lnTo>
                  <a:pt x="406" y="299"/>
                </a:lnTo>
                <a:lnTo>
                  <a:pt x="420" y="299"/>
                </a:lnTo>
                <a:lnTo>
                  <a:pt x="420" y="325"/>
                </a:lnTo>
                <a:lnTo>
                  <a:pt x="433" y="325"/>
                </a:lnTo>
                <a:lnTo>
                  <a:pt x="433" y="351"/>
                </a:lnTo>
                <a:lnTo>
                  <a:pt x="448" y="351"/>
                </a:lnTo>
                <a:lnTo>
                  <a:pt x="448" y="455"/>
                </a:lnTo>
                <a:lnTo>
                  <a:pt x="433" y="455"/>
                </a:lnTo>
                <a:lnTo>
                  <a:pt x="433" y="469"/>
                </a:lnTo>
                <a:lnTo>
                  <a:pt x="420" y="469"/>
                </a:lnTo>
                <a:lnTo>
                  <a:pt x="420" y="482"/>
                </a:lnTo>
                <a:lnTo>
                  <a:pt x="392" y="482"/>
                </a:lnTo>
                <a:lnTo>
                  <a:pt x="392" y="495"/>
                </a:lnTo>
                <a:lnTo>
                  <a:pt x="363" y="495"/>
                </a:lnTo>
                <a:lnTo>
                  <a:pt x="363" y="508"/>
                </a:lnTo>
                <a:lnTo>
                  <a:pt x="350" y="508"/>
                </a:lnTo>
                <a:lnTo>
                  <a:pt x="350" y="521"/>
                </a:lnTo>
                <a:lnTo>
                  <a:pt x="308" y="521"/>
                </a:lnTo>
                <a:lnTo>
                  <a:pt x="308" y="535"/>
                </a:lnTo>
                <a:lnTo>
                  <a:pt x="279" y="535"/>
                </a:lnTo>
                <a:lnTo>
                  <a:pt x="279" y="548"/>
                </a:lnTo>
                <a:lnTo>
                  <a:pt x="252" y="548"/>
                </a:lnTo>
                <a:lnTo>
                  <a:pt x="252" y="559"/>
                </a:lnTo>
                <a:lnTo>
                  <a:pt x="224" y="559"/>
                </a:lnTo>
                <a:lnTo>
                  <a:pt x="224" y="572"/>
                </a:lnTo>
                <a:lnTo>
                  <a:pt x="168" y="572"/>
                </a:lnTo>
                <a:lnTo>
                  <a:pt x="168" y="586"/>
                </a:lnTo>
                <a:lnTo>
                  <a:pt x="112" y="586"/>
                </a:lnTo>
                <a:lnTo>
                  <a:pt x="112" y="599"/>
                </a:lnTo>
                <a:lnTo>
                  <a:pt x="55" y="599"/>
                </a:lnTo>
                <a:lnTo>
                  <a:pt x="55" y="586"/>
                </a:lnTo>
                <a:lnTo>
                  <a:pt x="41" y="586"/>
                </a:lnTo>
                <a:lnTo>
                  <a:pt x="41" y="572"/>
                </a:lnTo>
                <a:lnTo>
                  <a:pt x="28" y="572"/>
                </a:lnTo>
                <a:lnTo>
                  <a:pt x="28" y="548"/>
                </a:lnTo>
                <a:lnTo>
                  <a:pt x="13" y="548"/>
                </a:lnTo>
                <a:lnTo>
                  <a:pt x="13" y="508"/>
                </a:lnTo>
                <a:lnTo>
                  <a:pt x="0" y="508"/>
                </a:lnTo>
                <a:lnTo>
                  <a:pt x="0" y="417"/>
                </a:lnTo>
                <a:lnTo>
                  <a:pt x="13" y="417"/>
                </a:lnTo>
                <a:lnTo>
                  <a:pt x="13" y="390"/>
                </a:lnTo>
                <a:lnTo>
                  <a:pt x="28" y="390"/>
                </a:lnTo>
                <a:lnTo>
                  <a:pt x="28" y="378"/>
                </a:lnTo>
                <a:lnTo>
                  <a:pt x="70" y="378"/>
                </a:lnTo>
                <a:lnTo>
                  <a:pt x="70" y="364"/>
                </a:lnTo>
                <a:lnTo>
                  <a:pt x="55" y="364"/>
                </a:lnTo>
                <a:lnTo>
                  <a:pt x="55" y="325"/>
                </a:lnTo>
                <a:lnTo>
                  <a:pt x="70" y="325"/>
                </a:lnTo>
                <a:lnTo>
                  <a:pt x="70" y="313"/>
                </a:lnTo>
                <a:lnTo>
                  <a:pt x="83" y="313"/>
                </a:lnTo>
                <a:lnTo>
                  <a:pt x="83" y="299"/>
                </a:lnTo>
                <a:lnTo>
                  <a:pt x="139" y="299"/>
                </a:lnTo>
                <a:lnTo>
                  <a:pt x="139" y="286"/>
                </a:lnTo>
                <a:lnTo>
                  <a:pt x="112" y="286"/>
                </a:lnTo>
                <a:lnTo>
                  <a:pt x="112" y="273"/>
                </a:lnTo>
                <a:lnTo>
                  <a:pt x="125" y="273"/>
                </a:lnTo>
                <a:lnTo>
                  <a:pt x="125" y="260"/>
                </a:lnTo>
                <a:lnTo>
                  <a:pt x="139" y="260"/>
                </a:lnTo>
                <a:lnTo>
                  <a:pt x="139" y="248"/>
                </a:lnTo>
                <a:lnTo>
                  <a:pt x="195" y="248"/>
                </a:lnTo>
                <a:lnTo>
                  <a:pt x="195" y="235"/>
                </a:lnTo>
                <a:lnTo>
                  <a:pt x="168" y="235"/>
                </a:lnTo>
                <a:lnTo>
                  <a:pt x="168" y="195"/>
                </a:lnTo>
                <a:lnTo>
                  <a:pt x="154" y="195"/>
                </a:lnTo>
                <a:lnTo>
                  <a:pt x="154" y="143"/>
                </a:lnTo>
                <a:lnTo>
                  <a:pt x="168" y="143"/>
                </a:lnTo>
                <a:lnTo>
                  <a:pt x="168" y="65"/>
                </a:lnTo>
                <a:lnTo>
                  <a:pt x="182" y="65"/>
                </a:lnTo>
                <a:lnTo>
                  <a:pt x="182" y="40"/>
                </a:lnTo>
                <a:lnTo>
                  <a:pt x="195" y="40"/>
                </a:lnTo>
                <a:lnTo>
                  <a:pt x="195" y="13"/>
                </a:lnTo>
                <a:lnTo>
                  <a:pt x="210" y="13"/>
                </a:lnTo>
                <a:lnTo>
                  <a:pt x="210" y="0"/>
                </a:lnTo>
              </a:path>
            </a:pathLst>
          </a:custGeom>
          <a:solidFill>
            <a:srgbClr val="FFA584"/>
          </a:solidFill>
          <a:ln w="9525" cap="rnd">
            <a:noFill/>
            <a:round/>
            <a:headEnd type="none" w="sm" len="sm"/>
            <a:tailEnd type="none" w="sm" len="sm"/>
          </a:ln>
          <a:effectLst/>
        </p:spPr>
        <p:txBody>
          <a:bodyPr/>
          <a:lstStyle/>
          <a:p>
            <a:endParaRPr lang="en-US"/>
          </a:p>
        </p:txBody>
      </p:sp>
      <p:sp>
        <p:nvSpPr>
          <p:cNvPr id="122909" name="Freeform 29"/>
          <p:cNvSpPr>
            <a:spLocks/>
          </p:cNvSpPr>
          <p:nvPr/>
        </p:nvSpPr>
        <p:spPr bwMode="auto">
          <a:xfrm>
            <a:off x="7124700" y="3457575"/>
            <a:ext cx="109538" cy="163513"/>
          </a:xfrm>
          <a:custGeom>
            <a:avLst/>
            <a:gdLst/>
            <a:ahLst/>
            <a:cxnLst>
              <a:cxn ang="0">
                <a:pos x="15" y="0"/>
              </a:cxn>
              <a:cxn ang="0">
                <a:pos x="27" y="0"/>
              </a:cxn>
              <a:cxn ang="0">
                <a:pos x="27" y="12"/>
              </a:cxn>
              <a:cxn ang="0">
                <a:pos x="15" y="12"/>
              </a:cxn>
              <a:cxn ang="0">
                <a:pos x="15" y="26"/>
              </a:cxn>
              <a:cxn ang="0">
                <a:pos x="27" y="26"/>
              </a:cxn>
              <a:cxn ang="0">
                <a:pos x="27" y="51"/>
              </a:cxn>
              <a:cxn ang="0">
                <a:pos x="40" y="51"/>
              </a:cxn>
              <a:cxn ang="0">
                <a:pos x="40" y="63"/>
              </a:cxn>
              <a:cxn ang="0">
                <a:pos x="54" y="63"/>
              </a:cxn>
              <a:cxn ang="0">
                <a:pos x="54" y="76"/>
              </a:cxn>
              <a:cxn ang="0">
                <a:pos x="68" y="76"/>
              </a:cxn>
              <a:cxn ang="0">
                <a:pos x="68" y="102"/>
              </a:cxn>
              <a:cxn ang="0">
                <a:pos x="54" y="102"/>
              </a:cxn>
              <a:cxn ang="0">
                <a:pos x="54" y="76"/>
              </a:cxn>
              <a:cxn ang="0">
                <a:pos x="40" y="76"/>
              </a:cxn>
              <a:cxn ang="0">
                <a:pos x="40" y="63"/>
              </a:cxn>
              <a:cxn ang="0">
                <a:pos x="27" y="63"/>
              </a:cxn>
              <a:cxn ang="0">
                <a:pos x="27" y="51"/>
              </a:cxn>
              <a:cxn ang="0">
                <a:pos x="15" y="51"/>
              </a:cxn>
              <a:cxn ang="0">
                <a:pos x="15" y="26"/>
              </a:cxn>
              <a:cxn ang="0">
                <a:pos x="0" y="26"/>
              </a:cxn>
              <a:cxn ang="0">
                <a:pos x="0" y="12"/>
              </a:cxn>
              <a:cxn ang="0">
                <a:pos x="15" y="12"/>
              </a:cxn>
              <a:cxn ang="0">
                <a:pos x="15" y="0"/>
              </a:cxn>
            </a:cxnLst>
            <a:rect l="0" t="0" r="r" b="b"/>
            <a:pathLst>
              <a:path w="69" h="103">
                <a:moveTo>
                  <a:pt x="15" y="0"/>
                </a:moveTo>
                <a:lnTo>
                  <a:pt x="27" y="0"/>
                </a:lnTo>
                <a:lnTo>
                  <a:pt x="27" y="12"/>
                </a:lnTo>
                <a:lnTo>
                  <a:pt x="15" y="12"/>
                </a:lnTo>
                <a:lnTo>
                  <a:pt x="15" y="26"/>
                </a:lnTo>
                <a:lnTo>
                  <a:pt x="27" y="26"/>
                </a:lnTo>
                <a:lnTo>
                  <a:pt x="27" y="51"/>
                </a:lnTo>
                <a:lnTo>
                  <a:pt x="40" y="51"/>
                </a:lnTo>
                <a:lnTo>
                  <a:pt x="40" y="63"/>
                </a:lnTo>
                <a:lnTo>
                  <a:pt x="54" y="63"/>
                </a:lnTo>
                <a:lnTo>
                  <a:pt x="54" y="76"/>
                </a:lnTo>
                <a:lnTo>
                  <a:pt x="68" y="76"/>
                </a:lnTo>
                <a:lnTo>
                  <a:pt x="68" y="102"/>
                </a:lnTo>
                <a:lnTo>
                  <a:pt x="54" y="102"/>
                </a:lnTo>
                <a:lnTo>
                  <a:pt x="54" y="76"/>
                </a:lnTo>
                <a:lnTo>
                  <a:pt x="40" y="76"/>
                </a:lnTo>
                <a:lnTo>
                  <a:pt x="40" y="63"/>
                </a:lnTo>
                <a:lnTo>
                  <a:pt x="27" y="63"/>
                </a:lnTo>
                <a:lnTo>
                  <a:pt x="27" y="51"/>
                </a:lnTo>
                <a:lnTo>
                  <a:pt x="15" y="51"/>
                </a:lnTo>
                <a:lnTo>
                  <a:pt x="15" y="26"/>
                </a:lnTo>
                <a:lnTo>
                  <a:pt x="0" y="26"/>
                </a:lnTo>
                <a:lnTo>
                  <a:pt x="0" y="12"/>
                </a:lnTo>
                <a:lnTo>
                  <a:pt x="15" y="12"/>
                </a:lnTo>
                <a:lnTo>
                  <a:pt x="15" y="0"/>
                </a:lnTo>
              </a:path>
            </a:pathLst>
          </a:custGeom>
          <a:solidFill>
            <a:srgbClr val="000000"/>
          </a:solidFill>
          <a:ln w="9525" cap="rnd">
            <a:noFill/>
            <a:round/>
            <a:headEnd type="none" w="sm" len="sm"/>
            <a:tailEnd type="none" w="sm" len="sm"/>
          </a:ln>
          <a:effectLst/>
        </p:spPr>
        <p:txBody>
          <a:bodyPr/>
          <a:lstStyle/>
          <a:p>
            <a:endParaRPr lang="en-US"/>
          </a:p>
        </p:txBody>
      </p:sp>
      <p:sp>
        <p:nvSpPr>
          <p:cNvPr id="122910" name="Freeform 30"/>
          <p:cNvSpPr>
            <a:spLocks/>
          </p:cNvSpPr>
          <p:nvPr/>
        </p:nvSpPr>
        <p:spPr bwMode="auto">
          <a:xfrm>
            <a:off x="5959475" y="3478213"/>
            <a:ext cx="63500" cy="58737"/>
          </a:xfrm>
          <a:custGeom>
            <a:avLst/>
            <a:gdLst/>
            <a:ahLst/>
            <a:cxnLst>
              <a:cxn ang="0">
                <a:pos x="13" y="0"/>
              </a:cxn>
              <a:cxn ang="0">
                <a:pos x="39" y="0"/>
              </a:cxn>
              <a:cxn ang="0">
                <a:pos x="39" y="12"/>
              </a:cxn>
              <a:cxn ang="0">
                <a:pos x="13" y="12"/>
              </a:cxn>
              <a:cxn ang="0">
                <a:pos x="13" y="36"/>
              </a:cxn>
              <a:cxn ang="0">
                <a:pos x="0" y="36"/>
              </a:cxn>
              <a:cxn ang="0">
                <a:pos x="0" y="12"/>
              </a:cxn>
              <a:cxn ang="0">
                <a:pos x="13" y="12"/>
              </a:cxn>
              <a:cxn ang="0">
                <a:pos x="13" y="0"/>
              </a:cxn>
            </a:cxnLst>
            <a:rect l="0" t="0" r="r" b="b"/>
            <a:pathLst>
              <a:path w="40" h="37">
                <a:moveTo>
                  <a:pt x="13" y="0"/>
                </a:moveTo>
                <a:lnTo>
                  <a:pt x="39" y="0"/>
                </a:lnTo>
                <a:lnTo>
                  <a:pt x="39" y="12"/>
                </a:lnTo>
                <a:lnTo>
                  <a:pt x="13" y="12"/>
                </a:lnTo>
                <a:lnTo>
                  <a:pt x="13" y="36"/>
                </a:lnTo>
                <a:lnTo>
                  <a:pt x="0" y="36"/>
                </a:lnTo>
                <a:lnTo>
                  <a:pt x="0" y="12"/>
                </a:lnTo>
                <a:lnTo>
                  <a:pt x="13" y="12"/>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122911" name="Freeform 31"/>
          <p:cNvSpPr>
            <a:spLocks/>
          </p:cNvSpPr>
          <p:nvPr/>
        </p:nvSpPr>
        <p:spPr bwMode="auto">
          <a:xfrm>
            <a:off x="6002338" y="3603625"/>
            <a:ext cx="44450" cy="100013"/>
          </a:xfrm>
          <a:custGeom>
            <a:avLst/>
            <a:gdLst/>
            <a:ahLst/>
            <a:cxnLst>
              <a:cxn ang="0">
                <a:pos x="14" y="0"/>
              </a:cxn>
              <a:cxn ang="0">
                <a:pos x="27" y="0"/>
              </a:cxn>
              <a:cxn ang="0">
                <a:pos x="27" y="25"/>
              </a:cxn>
              <a:cxn ang="0">
                <a:pos x="14" y="25"/>
              </a:cxn>
              <a:cxn ang="0">
                <a:pos x="14" y="62"/>
              </a:cxn>
              <a:cxn ang="0">
                <a:pos x="0" y="62"/>
              </a:cxn>
              <a:cxn ang="0">
                <a:pos x="0" y="25"/>
              </a:cxn>
              <a:cxn ang="0">
                <a:pos x="14" y="25"/>
              </a:cxn>
              <a:cxn ang="0">
                <a:pos x="14" y="12"/>
              </a:cxn>
              <a:cxn ang="0">
                <a:pos x="14" y="0"/>
              </a:cxn>
            </a:cxnLst>
            <a:rect l="0" t="0" r="r" b="b"/>
            <a:pathLst>
              <a:path w="28" h="63">
                <a:moveTo>
                  <a:pt x="14" y="0"/>
                </a:moveTo>
                <a:lnTo>
                  <a:pt x="27" y="0"/>
                </a:lnTo>
                <a:lnTo>
                  <a:pt x="27" y="25"/>
                </a:lnTo>
                <a:lnTo>
                  <a:pt x="14" y="25"/>
                </a:lnTo>
                <a:lnTo>
                  <a:pt x="14" y="62"/>
                </a:lnTo>
                <a:lnTo>
                  <a:pt x="0" y="62"/>
                </a:lnTo>
                <a:lnTo>
                  <a:pt x="0" y="25"/>
                </a:lnTo>
                <a:lnTo>
                  <a:pt x="14" y="25"/>
                </a:lnTo>
                <a:lnTo>
                  <a:pt x="14" y="12"/>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122912" name="Freeform 32"/>
          <p:cNvSpPr>
            <a:spLocks/>
          </p:cNvSpPr>
          <p:nvPr/>
        </p:nvSpPr>
        <p:spPr bwMode="auto">
          <a:xfrm>
            <a:off x="7259638" y="3644900"/>
            <a:ext cx="19050" cy="17463"/>
          </a:xfrm>
          <a:custGeom>
            <a:avLst/>
            <a:gdLst/>
            <a:ahLst/>
            <a:cxnLst>
              <a:cxn ang="0">
                <a:pos x="0" y="0"/>
              </a:cxn>
              <a:cxn ang="0">
                <a:pos x="11" y="0"/>
              </a:cxn>
              <a:cxn ang="0">
                <a:pos x="11" y="10"/>
              </a:cxn>
              <a:cxn ang="0">
                <a:pos x="0" y="10"/>
              </a:cxn>
              <a:cxn ang="0">
                <a:pos x="0" y="0"/>
              </a:cxn>
            </a:cxnLst>
            <a:rect l="0" t="0" r="r" b="b"/>
            <a:pathLst>
              <a:path w="12" h="11">
                <a:moveTo>
                  <a:pt x="0" y="0"/>
                </a:moveTo>
                <a:lnTo>
                  <a:pt x="11" y="0"/>
                </a:lnTo>
                <a:lnTo>
                  <a:pt x="11"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913" name="Freeform 33"/>
          <p:cNvSpPr>
            <a:spLocks/>
          </p:cNvSpPr>
          <p:nvPr/>
        </p:nvSpPr>
        <p:spPr bwMode="auto">
          <a:xfrm>
            <a:off x="6272213" y="3748088"/>
            <a:ext cx="669925" cy="163512"/>
          </a:xfrm>
          <a:custGeom>
            <a:avLst/>
            <a:gdLst/>
            <a:ahLst/>
            <a:cxnLst>
              <a:cxn ang="0">
                <a:pos x="86" y="0"/>
              </a:cxn>
              <a:cxn ang="0">
                <a:pos x="71" y="26"/>
              </a:cxn>
              <a:cxn ang="0">
                <a:pos x="86" y="39"/>
              </a:cxn>
              <a:cxn ang="0">
                <a:pos x="99" y="51"/>
              </a:cxn>
              <a:cxn ang="0">
                <a:pos x="127" y="64"/>
              </a:cxn>
              <a:cxn ang="0">
                <a:pos x="155" y="77"/>
              </a:cxn>
              <a:cxn ang="0">
                <a:pos x="253" y="90"/>
              </a:cxn>
              <a:cxn ang="0">
                <a:pos x="295" y="77"/>
              </a:cxn>
              <a:cxn ang="0">
                <a:pos x="309" y="64"/>
              </a:cxn>
              <a:cxn ang="0">
                <a:pos x="323" y="51"/>
              </a:cxn>
              <a:cxn ang="0">
                <a:pos x="337" y="39"/>
              </a:cxn>
              <a:cxn ang="0">
                <a:pos x="351" y="0"/>
              </a:cxn>
              <a:cxn ang="0">
                <a:pos x="366" y="39"/>
              </a:cxn>
              <a:cxn ang="0">
                <a:pos x="380" y="51"/>
              </a:cxn>
              <a:cxn ang="0">
                <a:pos x="421" y="64"/>
              </a:cxn>
              <a:cxn ang="0">
                <a:pos x="380" y="77"/>
              </a:cxn>
              <a:cxn ang="0">
                <a:pos x="366" y="64"/>
              </a:cxn>
              <a:cxn ang="0">
                <a:pos x="351" y="51"/>
              </a:cxn>
              <a:cxn ang="0">
                <a:pos x="337" y="39"/>
              </a:cxn>
              <a:cxn ang="0">
                <a:pos x="323" y="51"/>
              </a:cxn>
              <a:cxn ang="0">
                <a:pos x="309" y="64"/>
              </a:cxn>
              <a:cxn ang="0">
                <a:pos x="295" y="77"/>
              </a:cxn>
              <a:cxn ang="0">
                <a:pos x="253" y="90"/>
              </a:cxn>
              <a:cxn ang="0">
                <a:pos x="155" y="102"/>
              </a:cxn>
              <a:cxn ang="0">
                <a:pos x="127" y="90"/>
              </a:cxn>
              <a:cxn ang="0">
                <a:pos x="99" y="77"/>
              </a:cxn>
              <a:cxn ang="0">
                <a:pos x="86" y="64"/>
              </a:cxn>
              <a:cxn ang="0">
                <a:pos x="71" y="51"/>
              </a:cxn>
              <a:cxn ang="0">
                <a:pos x="57" y="39"/>
              </a:cxn>
              <a:cxn ang="0">
                <a:pos x="43" y="51"/>
              </a:cxn>
              <a:cxn ang="0">
                <a:pos x="29" y="64"/>
              </a:cxn>
              <a:cxn ang="0">
                <a:pos x="0" y="77"/>
              </a:cxn>
              <a:cxn ang="0">
                <a:pos x="29" y="64"/>
              </a:cxn>
              <a:cxn ang="0">
                <a:pos x="43" y="51"/>
              </a:cxn>
              <a:cxn ang="0">
                <a:pos x="57" y="39"/>
              </a:cxn>
              <a:cxn ang="0">
                <a:pos x="71" y="26"/>
              </a:cxn>
              <a:cxn ang="0">
                <a:pos x="71" y="0"/>
              </a:cxn>
            </a:cxnLst>
            <a:rect l="0" t="0" r="r" b="b"/>
            <a:pathLst>
              <a:path w="422" h="103">
                <a:moveTo>
                  <a:pt x="71" y="0"/>
                </a:moveTo>
                <a:lnTo>
                  <a:pt x="86" y="0"/>
                </a:lnTo>
                <a:lnTo>
                  <a:pt x="86" y="26"/>
                </a:lnTo>
                <a:lnTo>
                  <a:pt x="71" y="26"/>
                </a:lnTo>
                <a:lnTo>
                  <a:pt x="71" y="39"/>
                </a:lnTo>
                <a:lnTo>
                  <a:pt x="86" y="39"/>
                </a:lnTo>
                <a:lnTo>
                  <a:pt x="86" y="51"/>
                </a:lnTo>
                <a:lnTo>
                  <a:pt x="99" y="51"/>
                </a:lnTo>
                <a:lnTo>
                  <a:pt x="99" y="64"/>
                </a:lnTo>
                <a:lnTo>
                  <a:pt x="127" y="64"/>
                </a:lnTo>
                <a:lnTo>
                  <a:pt x="127" y="77"/>
                </a:lnTo>
                <a:lnTo>
                  <a:pt x="155" y="77"/>
                </a:lnTo>
                <a:lnTo>
                  <a:pt x="155" y="90"/>
                </a:lnTo>
                <a:lnTo>
                  <a:pt x="253" y="90"/>
                </a:lnTo>
                <a:lnTo>
                  <a:pt x="253" y="77"/>
                </a:lnTo>
                <a:lnTo>
                  <a:pt x="295" y="77"/>
                </a:lnTo>
                <a:lnTo>
                  <a:pt x="295" y="64"/>
                </a:lnTo>
                <a:lnTo>
                  <a:pt x="309" y="64"/>
                </a:lnTo>
                <a:lnTo>
                  <a:pt x="309" y="51"/>
                </a:lnTo>
                <a:lnTo>
                  <a:pt x="323" y="51"/>
                </a:lnTo>
                <a:lnTo>
                  <a:pt x="323" y="39"/>
                </a:lnTo>
                <a:lnTo>
                  <a:pt x="337" y="39"/>
                </a:lnTo>
                <a:lnTo>
                  <a:pt x="337" y="0"/>
                </a:lnTo>
                <a:lnTo>
                  <a:pt x="351" y="0"/>
                </a:lnTo>
                <a:lnTo>
                  <a:pt x="351" y="39"/>
                </a:lnTo>
                <a:lnTo>
                  <a:pt x="366" y="39"/>
                </a:lnTo>
                <a:lnTo>
                  <a:pt x="366" y="51"/>
                </a:lnTo>
                <a:lnTo>
                  <a:pt x="380" y="51"/>
                </a:lnTo>
                <a:lnTo>
                  <a:pt x="380" y="64"/>
                </a:lnTo>
                <a:lnTo>
                  <a:pt x="421" y="64"/>
                </a:lnTo>
                <a:lnTo>
                  <a:pt x="421" y="77"/>
                </a:lnTo>
                <a:lnTo>
                  <a:pt x="380" y="77"/>
                </a:lnTo>
                <a:lnTo>
                  <a:pt x="380" y="64"/>
                </a:lnTo>
                <a:lnTo>
                  <a:pt x="366" y="64"/>
                </a:lnTo>
                <a:lnTo>
                  <a:pt x="366" y="51"/>
                </a:lnTo>
                <a:lnTo>
                  <a:pt x="351" y="51"/>
                </a:lnTo>
                <a:lnTo>
                  <a:pt x="351" y="39"/>
                </a:lnTo>
                <a:lnTo>
                  <a:pt x="337" y="39"/>
                </a:lnTo>
                <a:lnTo>
                  <a:pt x="337" y="51"/>
                </a:lnTo>
                <a:lnTo>
                  <a:pt x="323" y="51"/>
                </a:lnTo>
                <a:lnTo>
                  <a:pt x="323" y="64"/>
                </a:lnTo>
                <a:lnTo>
                  <a:pt x="309" y="64"/>
                </a:lnTo>
                <a:lnTo>
                  <a:pt x="309" y="77"/>
                </a:lnTo>
                <a:lnTo>
                  <a:pt x="295" y="77"/>
                </a:lnTo>
                <a:lnTo>
                  <a:pt x="295" y="90"/>
                </a:lnTo>
                <a:lnTo>
                  <a:pt x="253" y="90"/>
                </a:lnTo>
                <a:lnTo>
                  <a:pt x="253" y="102"/>
                </a:lnTo>
                <a:lnTo>
                  <a:pt x="155" y="102"/>
                </a:lnTo>
                <a:lnTo>
                  <a:pt x="155" y="90"/>
                </a:lnTo>
                <a:lnTo>
                  <a:pt x="127" y="90"/>
                </a:lnTo>
                <a:lnTo>
                  <a:pt x="127" y="77"/>
                </a:lnTo>
                <a:lnTo>
                  <a:pt x="99" y="77"/>
                </a:lnTo>
                <a:lnTo>
                  <a:pt x="99" y="64"/>
                </a:lnTo>
                <a:lnTo>
                  <a:pt x="86" y="64"/>
                </a:lnTo>
                <a:lnTo>
                  <a:pt x="86" y="51"/>
                </a:lnTo>
                <a:lnTo>
                  <a:pt x="71" y="51"/>
                </a:lnTo>
                <a:lnTo>
                  <a:pt x="71" y="39"/>
                </a:lnTo>
                <a:lnTo>
                  <a:pt x="57" y="39"/>
                </a:lnTo>
                <a:lnTo>
                  <a:pt x="57" y="51"/>
                </a:lnTo>
                <a:lnTo>
                  <a:pt x="43" y="51"/>
                </a:lnTo>
                <a:lnTo>
                  <a:pt x="43" y="64"/>
                </a:lnTo>
                <a:lnTo>
                  <a:pt x="29" y="64"/>
                </a:lnTo>
                <a:lnTo>
                  <a:pt x="29" y="77"/>
                </a:lnTo>
                <a:lnTo>
                  <a:pt x="0" y="77"/>
                </a:lnTo>
                <a:lnTo>
                  <a:pt x="0" y="64"/>
                </a:lnTo>
                <a:lnTo>
                  <a:pt x="29" y="64"/>
                </a:lnTo>
                <a:lnTo>
                  <a:pt x="29" y="51"/>
                </a:lnTo>
                <a:lnTo>
                  <a:pt x="43" y="51"/>
                </a:lnTo>
                <a:lnTo>
                  <a:pt x="43" y="39"/>
                </a:lnTo>
                <a:lnTo>
                  <a:pt x="57" y="39"/>
                </a:lnTo>
                <a:lnTo>
                  <a:pt x="57" y="26"/>
                </a:lnTo>
                <a:lnTo>
                  <a:pt x="71" y="26"/>
                </a:lnTo>
                <a:lnTo>
                  <a:pt x="71" y="12"/>
                </a:lnTo>
                <a:lnTo>
                  <a:pt x="71" y="0"/>
                </a:lnTo>
              </a:path>
            </a:pathLst>
          </a:custGeom>
          <a:solidFill>
            <a:srgbClr val="000000"/>
          </a:solidFill>
          <a:ln w="9525" cap="rnd">
            <a:noFill/>
            <a:round/>
            <a:headEnd type="none" w="sm" len="sm"/>
            <a:tailEnd type="none" w="sm" len="sm"/>
          </a:ln>
          <a:effectLst/>
        </p:spPr>
        <p:txBody>
          <a:bodyPr/>
          <a:lstStyle/>
          <a:p>
            <a:endParaRPr lang="en-US"/>
          </a:p>
        </p:txBody>
      </p:sp>
      <p:sp>
        <p:nvSpPr>
          <p:cNvPr id="122914" name="Freeform 34"/>
          <p:cNvSpPr>
            <a:spLocks/>
          </p:cNvSpPr>
          <p:nvPr/>
        </p:nvSpPr>
        <p:spPr bwMode="auto">
          <a:xfrm>
            <a:off x="5106988" y="3851275"/>
            <a:ext cx="377825" cy="414338"/>
          </a:xfrm>
          <a:custGeom>
            <a:avLst/>
            <a:gdLst/>
            <a:ahLst/>
            <a:cxnLst>
              <a:cxn ang="0">
                <a:pos x="168" y="0"/>
              </a:cxn>
              <a:cxn ang="0">
                <a:pos x="182" y="14"/>
              </a:cxn>
              <a:cxn ang="0">
                <a:pos x="223" y="26"/>
              </a:cxn>
              <a:cxn ang="0">
                <a:pos x="237" y="14"/>
              </a:cxn>
              <a:cxn ang="0">
                <a:pos x="223" y="26"/>
              </a:cxn>
              <a:cxn ang="0">
                <a:pos x="237" y="65"/>
              </a:cxn>
              <a:cxn ang="0">
                <a:pos x="223" y="91"/>
              </a:cxn>
              <a:cxn ang="0">
                <a:pos x="209" y="117"/>
              </a:cxn>
              <a:cxn ang="0">
                <a:pos x="196" y="130"/>
              </a:cxn>
              <a:cxn ang="0">
                <a:pos x="182" y="156"/>
              </a:cxn>
              <a:cxn ang="0">
                <a:pos x="168" y="169"/>
              </a:cxn>
              <a:cxn ang="0">
                <a:pos x="154" y="195"/>
              </a:cxn>
              <a:cxn ang="0">
                <a:pos x="139" y="234"/>
              </a:cxn>
              <a:cxn ang="0">
                <a:pos x="126" y="260"/>
              </a:cxn>
              <a:cxn ang="0">
                <a:pos x="139" y="234"/>
              </a:cxn>
              <a:cxn ang="0">
                <a:pos x="154" y="195"/>
              </a:cxn>
              <a:cxn ang="0">
                <a:pos x="139" y="156"/>
              </a:cxn>
              <a:cxn ang="0">
                <a:pos x="126" y="169"/>
              </a:cxn>
              <a:cxn ang="0">
                <a:pos x="112" y="182"/>
              </a:cxn>
              <a:cxn ang="0">
                <a:pos x="84" y="195"/>
              </a:cxn>
              <a:cxn ang="0">
                <a:pos x="69" y="207"/>
              </a:cxn>
              <a:cxn ang="0">
                <a:pos x="15" y="221"/>
              </a:cxn>
              <a:cxn ang="0">
                <a:pos x="0" y="234"/>
              </a:cxn>
              <a:cxn ang="0">
                <a:pos x="15" y="221"/>
              </a:cxn>
              <a:cxn ang="0">
                <a:pos x="0" y="195"/>
              </a:cxn>
              <a:cxn ang="0">
                <a:pos x="15" y="169"/>
              </a:cxn>
              <a:cxn ang="0">
                <a:pos x="42" y="156"/>
              </a:cxn>
              <a:cxn ang="0">
                <a:pos x="15" y="143"/>
              </a:cxn>
              <a:cxn ang="0">
                <a:pos x="42" y="130"/>
              </a:cxn>
              <a:cxn ang="0">
                <a:pos x="56" y="143"/>
              </a:cxn>
              <a:cxn ang="0">
                <a:pos x="69" y="207"/>
              </a:cxn>
              <a:cxn ang="0">
                <a:pos x="84" y="195"/>
              </a:cxn>
              <a:cxn ang="0">
                <a:pos x="112" y="182"/>
              </a:cxn>
              <a:cxn ang="0">
                <a:pos x="126" y="169"/>
              </a:cxn>
              <a:cxn ang="0">
                <a:pos x="139" y="156"/>
              </a:cxn>
              <a:cxn ang="0">
                <a:pos x="154" y="143"/>
              </a:cxn>
              <a:cxn ang="0">
                <a:pos x="139" y="104"/>
              </a:cxn>
              <a:cxn ang="0">
                <a:pos x="126" y="91"/>
              </a:cxn>
              <a:cxn ang="0">
                <a:pos x="112" y="77"/>
              </a:cxn>
              <a:cxn ang="0">
                <a:pos x="84" y="65"/>
              </a:cxn>
              <a:cxn ang="0">
                <a:pos x="112" y="52"/>
              </a:cxn>
              <a:cxn ang="0">
                <a:pos x="126" y="65"/>
              </a:cxn>
              <a:cxn ang="0">
                <a:pos x="139" y="77"/>
              </a:cxn>
              <a:cxn ang="0">
                <a:pos x="154" y="91"/>
              </a:cxn>
              <a:cxn ang="0">
                <a:pos x="168" y="104"/>
              </a:cxn>
              <a:cxn ang="0">
                <a:pos x="182" y="143"/>
              </a:cxn>
              <a:cxn ang="0">
                <a:pos x="196" y="130"/>
              </a:cxn>
              <a:cxn ang="0">
                <a:pos x="209" y="117"/>
              </a:cxn>
              <a:cxn ang="0">
                <a:pos x="223" y="91"/>
              </a:cxn>
              <a:cxn ang="0">
                <a:pos x="209" y="65"/>
              </a:cxn>
              <a:cxn ang="0">
                <a:pos x="196" y="77"/>
              </a:cxn>
              <a:cxn ang="0">
                <a:pos x="182" y="91"/>
              </a:cxn>
              <a:cxn ang="0">
                <a:pos x="168" y="77"/>
              </a:cxn>
              <a:cxn ang="0">
                <a:pos x="139" y="14"/>
              </a:cxn>
            </a:cxnLst>
            <a:rect l="0" t="0" r="r" b="b"/>
            <a:pathLst>
              <a:path w="238" h="261">
                <a:moveTo>
                  <a:pt x="139" y="0"/>
                </a:moveTo>
                <a:lnTo>
                  <a:pt x="168" y="0"/>
                </a:lnTo>
                <a:lnTo>
                  <a:pt x="168" y="14"/>
                </a:lnTo>
                <a:lnTo>
                  <a:pt x="182" y="14"/>
                </a:lnTo>
                <a:lnTo>
                  <a:pt x="182" y="26"/>
                </a:lnTo>
                <a:lnTo>
                  <a:pt x="223" y="26"/>
                </a:lnTo>
                <a:lnTo>
                  <a:pt x="223" y="14"/>
                </a:lnTo>
                <a:lnTo>
                  <a:pt x="237" y="14"/>
                </a:lnTo>
                <a:lnTo>
                  <a:pt x="237" y="26"/>
                </a:lnTo>
                <a:lnTo>
                  <a:pt x="223" y="26"/>
                </a:lnTo>
                <a:lnTo>
                  <a:pt x="223" y="65"/>
                </a:lnTo>
                <a:lnTo>
                  <a:pt x="237" y="65"/>
                </a:lnTo>
                <a:lnTo>
                  <a:pt x="237" y="91"/>
                </a:lnTo>
                <a:lnTo>
                  <a:pt x="223" y="91"/>
                </a:lnTo>
                <a:lnTo>
                  <a:pt x="223" y="117"/>
                </a:lnTo>
                <a:lnTo>
                  <a:pt x="209" y="117"/>
                </a:lnTo>
                <a:lnTo>
                  <a:pt x="209" y="130"/>
                </a:lnTo>
                <a:lnTo>
                  <a:pt x="196" y="130"/>
                </a:lnTo>
                <a:lnTo>
                  <a:pt x="196" y="156"/>
                </a:lnTo>
                <a:lnTo>
                  <a:pt x="182" y="156"/>
                </a:lnTo>
                <a:lnTo>
                  <a:pt x="182" y="169"/>
                </a:lnTo>
                <a:lnTo>
                  <a:pt x="168" y="169"/>
                </a:lnTo>
                <a:lnTo>
                  <a:pt x="168" y="195"/>
                </a:lnTo>
                <a:lnTo>
                  <a:pt x="154" y="195"/>
                </a:lnTo>
                <a:lnTo>
                  <a:pt x="154" y="234"/>
                </a:lnTo>
                <a:lnTo>
                  <a:pt x="139" y="234"/>
                </a:lnTo>
                <a:lnTo>
                  <a:pt x="139" y="260"/>
                </a:lnTo>
                <a:lnTo>
                  <a:pt x="126" y="260"/>
                </a:lnTo>
                <a:lnTo>
                  <a:pt x="126" y="234"/>
                </a:lnTo>
                <a:lnTo>
                  <a:pt x="139" y="234"/>
                </a:lnTo>
                <a:lnTo>
                  <a:pt x="139" y="195"/>
                </a:lnTo>
                <a:lnTo>
                  <a:pt x="154" y="195"/>
                </a:lnTo>
                <a:lnTo>
                  <a:pt x="154" y="156"/>
                </a:lnTo>
                <a:lnTo>
                  <a:pt x="139" y="156"/>
                </a:lnTo>
                <a:lnTo>
                  <a:pt x="139" y="169"/>
                </a:lnTo>
                <a:lnTo>
                  <a:pt x="126" y="169"/>
                </a:lnTo>
                <a:lnTo>
                  <a:pt x="126" y="182"/>
                </a:lnTo>
                <a:lnTo>
                  <a:pt x="112" y="182"/>
                </a:lnTo>
                <a:lnTo>
                  <a:pt x="112" y="195"/>
                </a:lnTo>
                <a:lnTo>
                  <a:pt x="84" y="195"/>
                </a:lnTo>
                <a:lnTo>
                  <a:pt x="84" y="207"/>
                </a:lnTo>
                <a:lnTo>
                  <a:pt x="69" y="207"/>
                </a:lnTo>
                <a:lnTo>
                  <a:pt x="69" y="221"/>
                </a:lnTo>
                <a:lnTo>
                  <a:pt x="15" y="221"/>
                </a:lnTo>
                <a:lnTo>
                  <a:pt x="15" y="234"/>
                </a:lnTo>
                <a:lnTo>
                  <a:pt x="0" y="234"/>
                </a:lnTo>
                <a:lnTo>
                  <a:pt x="0" y="221"/>
                </a:lnTo>
                <a:lnTo>
                  <a:pt x="15" y="221"/>
                </a:lnTo>
                <a:lnTo>
                  <a:pt x="15" y="195"/>
                </a:lnTo>
                <a:lnTo>
                  <a:pt x="0" y="195"/>
                </a:lnTo>
                <a:lnTo>
                  <a:pt x="0" y="169"/>
                </a:lnTo>
                <a:lnTo>
                  <a:pt x="15" y="169"/>
                </a:lnTo>
                <a:lnTo>
                  <a:pt x="15" y="156"/>
                </a:lnTo>
                <a:lnTo>
                  <a:pt x="42" y="156"/>
                </a:lnTo>
                <a:lnTo>
                  <a:pt x="42" y="143"/>
                </a:lnTo>
                <a:lnTo>
                  <a:pt x="15" y="143"/>
                </a:lnTo>
                <a:lnTo>
                  <a:pt x="15" y="130"/>
                </a:lnTo>
                <a:lnTo>
                  <a:pt x="42" y="130"/>
                </a:lnTo>
                <a:lnTo>
                  <a:pt x="42" y="143"/>
                </a:lnTo>
                <a:lnTo>
                  <a:pt x="56" y="143"/>
                </a:lnTo>
                <a:lnTo>
                  <a:pt x="56" y="207"/>
                </a:lnTo>
                <a:lnTo>
                  <a:pt x="69" y="207"/>
                </a:lnTo>
                <a:lnTo>
                  <a:pt x="69" y="195"/>
                </a:lnTo>
                <a:lnTo>
                  <a:pt x="84" y="195"/>
                </a:lnTo>
                <a:lnTo>
                  <a:pt x="84" y="182"/>
                </a:lnTo>
                <a:lnTo>
                  <a:pt x="112" y="182"/>
                </a:lnTo>
                <a:lnTo>
                  <a:pt x="112" y="169"/>
                </a:lnTo>
                <a:lnTo>
                  <a:pt x="126" y="169"/>
                </a:lnTo>
                <a:lnTo>
                  <a:pt x="126" y="156"/>
                </a:lnTo>
                <a:lnTo>
                  <a:pt x="139" y="156"/>
                </a:lnTo>
                <a:lnTo>
                  <a:pt x="139" y="143"/>
                </a:lnTo>
                <a:lnTo>
                  <a:pt x="154" y="143"/>
                </a:lnTo>
                <a:lnTo>
                  <a:pt x="154" y="104"/>
                </a:lnTo>
                <a:lnTo>
                  <a:pt x="139" y="104"/>
                </a:lnTo>
                <a:lnTo>
                  <a:pt x="139" y="91"/>
                </a:lnTo>
                <a:lnTo>
                  <a:pt x="126" y="91"/>
                </a:lnTo>
                <a:lnTo>
                  <a:pt x="126" y="77"/>
                </a:lnTo>
                <a:lnTo>
                  <a:pt x="112" y="77"/>
                </a:lnTo>
                <a:lnTo>
                  <a:pt x="112" y="65"/>
                </a:lnTo>
                <a:lnTo>
                  <a:pt x="84" y="65"/>
                </a:lnTo>
                <a:lnTo>
                  <a:pt x="84" y="52"/>
                </a:lnTo>
                <a:lnTo>
                  <a:pt x="112" y="52"/>
                </a:lnTo>
                <a:lnTo>
                  <a:pt x="112" y="65"/>
                </a:lnTo>
                <a:lnTo>
                  <a:pt x="126" y="65"/>
                </a:lnTo>
                <a:lnTo>
                  <a:pt x="126" y="77"/>
                </a:lnTo>
                <a:lnTo>
                  <a:pt x="139" y="77"/>
                </a:lnTo>
                <a:lnTo>
                  <a:pt x="139" y="91"/>
                </a:lnTo>
                <a:lnTo>
                  <a:pt x="154" y="91"/>
                </a:lnTo>
                <a:lnTo>
                  <a:pt x="154" y="104"/>
                </a:lnTo>
                <a:lnTo>
                  <a:pt x="168" y="104"/>
                </a:lnTo>
                <a:lnTo>
                  <a:pt x="168" y="143"/>
                </a:lnTo>
                <a:lnTo>
                  <a:pt x="182" y="143"/>
                </a:lnTo>
                <a:lnTo>
                  <a:pt x="182" y="130"/>
                </a:lnTo>
                <a:lnTo>
                  <a:pt x="196" y="130"/>
                </a:lnTo>
                <a:lnTo>
                  <a:pt x="196" y="117"/>
                </a:lnTo>
                <a:lnTo>
                  <a:pt x="209" y="117"/>
                </a:lnTo>
                <a:lnTo>
                  <a:pt x="209" y="91"/>
                </a:lnTo>
                <a:lnTo>
                  <a:pt x="223" y="91"/>
                </a:lnTo>
                <a:lnTo>
                  <a:pt x="223" y="65"/>
                </a:lnTo>
                <a:lnTo>
                  <a:pt x="209" y="65"/>
                </a:lnTo>
                <a:lnTo>
                  <a:pt x="209" y="77"/>
                </a:lnTo>
                <a:lnTo>
                  <a:pt x="196" y="77"/>
                </a:lnTo>
                <a:lnTo>
                  <a:pt x="196" y="91"/>
                </a:lnTo>
                <a:lnTo>
                  <a:pt x="182" y="91"/>
                </a:lnTo>
                <a:lnTo>
                  <a:pt x="182" y="77"/>
                </a:lnTo>
                <a:lnTo>
                  <a:pt x="168" y="77"/>
                </a:lnTo>
                <a:lnTo>
                  <a:pt x="168" y="14"/>
                </a:lnTo>
                <a:lnTo>
                  <a:pt x="139" y="14"/>
                </a:lnTo>
                <a:lnTo>
                  <a:pt x="139" y="0"/>
                </a:lnTo>
              </a:path>
            </a:pathLst>
          </a:custGeom>
          <a:solidFill>
            <a:srgbClr val="000000"/>
          </a:solidFill>
          <a:ln w="9525" cap="rnd">
            <a:noFill/>
            <a:round/>
            <a:headEnd type="none" w="sm" len="sm"/>
            <a:tailEnd type="none" w="sm" len="sm"/>
          </a:ln>
          <a:effectLst/>
        </p:spPr>
        <p:txBody>
          <a:bodyPr/>
          <a:lstStyle/>
          <a:p>
            <a:endParaRPr lang="en-US"/>
          </a:p>
        </p:txBody>
      </p:sp>
      <p:sp>
        <p:nvSpPr>
          <p:cNvPr id="122915" name="Freeform 35"/>
          <p:cNvSpPr>
            <a:spLocks/>
          </p:cNvSpPr>
          <p:nvPr/>
        </p:nvSpPr>
        <p:spPr bwMode="auto">
          <a:xfrm>
            <a:off x="5532438" y="3873500"/>
            <a:ext cx="88900" cy="100013"/>
          </a:xfrm>
          <a:custGeom>
            <a:avLst/>
            <a:gdLst/>
            <a:ahLst/>
            <a:cxnLst>
              <a:cxn ang="0">
                <a:pos x="0" y="0"/>
              </a:cxn>
              <a:cxn ang="0">
                <a:pos x="14" y="0"/>
              </a:cxn>
              <a:cxn ang="0">
                <a:pos x="14" y="49"/>
              </a:cxn>
              <a:cxn ang="0">
                <a:pos x="55" y="49"/>
              </a:cxn>
              <a:cxn ang="0">
                <a:pos x="55" y="62"/>
              </a:cxn>
              <a:cxn ang="0">
                <a:pos x="14" y="62"/>
              </a:cxn>
              <a:cxn ang="0">
                <a:pos x="14" y="49"/>
              </a:cxn>
              <a:cxn ang="0">
                <a:pos x="0" y="49"/>
              </a:cxn>
              <a:cxn ang="0">
                <a:pos x="0" y="0"/>
              </a:cxn>
            </a:cxnLst>
            <a:rect l="0" t="0" r="r" b="b"/>
            <a:pathLst>
              <a:path w="56" h="63">
                <a:moveTo>
                  <a:pt x="0" y="0"/>
                </a:moveTo>
                <a:lnTo>
                  <a:pt x="14" y="0"/>
                </a:lnTo>
                <a:lnTo>
                  <a:pt x="14" y="49"/>
                </a:lnTo>
                <a:lnTo>
                  <a:pt x="55" y="49"/>
                </a:lnTo>
                <a:lnTo>
                  <a:pt x="55" y="62"/>
                </a:lnTo>
                <a:lnTo>
                  <a:pt x="14" y="62"/>
                </a:lnTo>
                <a:lnTo>
                  <a:pt x="14" y="49"/>
                </a:lnTo>
                <a:lnTo>
                  <a:pt x="0" y="49"/>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16" name="Freeform 36"/>
          <p:cNvSpPr>
            <a:spLocks/>
          </p:cNvSpPr>
          <p:nvPr/>
        </p:nvSpPr>
        <p:spPr bwMode="auto">
          <a:xfrm>
            <a:off x="5399088" y="3914775"/>
            <a:ext cx="41275" cy="58738"/>
          </a:xfrm>
          <a:custGeom>
            <a:avLst/>
            <a:gdLst/>
            <a:ahLst/>
            <a:cxnLst>
              <a:cxn ang="0">
                <a:pos x="0" y="0"/>
              </a:cxn>
              <a:cxn ang="0">
                <a:pos x="25" y="0"/>
              </a:cxn>
              <a:cxn ang="0">
                <a:pos x="25" y="24"/>
              </a:cxn>
              <a:cxn ang="0">
                <a:pos x="13" y="24"/>
              </a:cxn>
              <a:cxn ang="0">
                <a:pos x="13" y="36"/>
              </a:cxn>
              <a:cxn ang="0">
                <a:pos x="0" y="36"/>
              </a:cxn>
              <a:cxn ang="0">
                <a:pos x="0" y="0"/>
              </a:cxn>
            </a:cxnLst>
            <a:rect l="0" t="0" r="r" b="b"/>
            <a:pathLst>
              <a:path w="26" h="37">
                <a:moveTo>
                  <a:pt x="0" y="0"/>
                </a:moveTo>
                <a:lnTo>
                  <a:pt x="25" y="0"/>
                </a:lnTo>
                <a:lnTo>
                  <a:pt x="25" y="24"/>
                </a:lnTo>
                <a:lnTo>
                  <a:pt x="13" y="24"/>
                </a:lnTo>
                <a:lnTo>
                  <a:pt x="13" y="36"/>
                </a:lnTo>
                <a:lnTo>
                  <a:pt x="0" y="36"/>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917" name="Freeform 37"/>
          <p:cNvSpPr>
            <a:spLocks/>
          </p:cNvSpPr>
          <p:nvPr/>
        </p:nvSpPr>
        <p:spPr bwMode="auto">
          <a:xfrm>
            <a:off x="4995863" y="3956050"/>
            <a:ext cx="1609725" cy="2365375"/>
          </a:xfrm>
          <a:custGeom>
            <a:avLst/>
            <a:gdLst/>
            <a:ahLst/>
            <a:cxnLst>
              <a:cxn ang="0">
                <a:pos x="619" y="66"/>
              </a:cxn>
              <a:cxn ang="0">
                <a:pos x="647" y="274"/>
              </a:cxn>
              <a:cxn ang="0">
                <a:pos x="675" y="405"/>
              </a:cxn>
              <a:cxn ang="0">
                <a:pos x="704" y="484"/>
              </a:cxn>
              <a:cxn ang="0">
                <a:pos x="732" y="536"/>
              </a:cxn>
              <a:cxn ang="0">
                <a:pos x="760" y="601"/>
              </a:cxn>
              <a:cxn ang="0">
                <a:pos x="788" y="640"/>
              </a:cxn>
              <a:cxn ang="0">
                <a:pos x="816" y="680"/>
              </a:cxn>
              <a:cxn ang="0">
                <a:pos x="844" y="706"/>
              </a:cxn>
              <a:cxn ang="0">
                <a:pos x="873" y="745"/>
              </a:cxn>
              <a:cxn ang="0">
                <a:pos x="902" y="771"/>
              </a:cxn>
              <a:cxn ang="0">
                <a:pos x="929" y="823"/>
              </a:cxn>
              <a:cxn ang="0">
                <a:pos x="956" y="901"/>
              </a:cxn>
              <a:cxn ang="0">
                <a:pos x="984" y="1006"/>
              </a:cxn>
              <a:cxn ang="0">
                <a:pos x="999" y="1058"/>
              </a:cxn>
              <a:cxn ang="0">
                <a:pos x="999" y="1359"/>
              </a:cxn>
              <a:cxn ang="0">
                <a:pos x="971" y="1450"/>
              </a:cxn>
              <a:cxn ang="0">
                <a:pos x="774" y="1476"/>
              </a:cxn>
              <a:cxn ang="0">
                <a:pos x="591" y="1476"/>
              </a:cxn>
              <a:cxn ang="0">
                <a:pos x="464" y="1450"/>
              </a:cxn>
              <a:cxn ang="0">
                <a:pos x="408" y="1424"/>
              </a:cxn>
              <a:cxn ang="0">
                <a:pos x="366" y="1398"/>
              </a:cxn>
              <a:cxn ang="0">
                <a:pos x="324" y="1372"/>
              </a:cxn>
              <a:cxn ang="0">
                <a:pos x="295" y="1346"/>
              </a:cxn>
              <a:cxn ang="0">
                <a:pos x="253" y="1320"/>
              </a:cxn>
              <a:cxn ang="0">
                <a:pos x="226" y="1281"/>
              </a:cxn>
              <a:cxn ang="0">
                <a:pos x="253" y="1163"/>
              </a:cxn>
              <a:cxn ang="0">
                <a:pos x="281" y="1098"/>
              </a:cxn>
              <a:cxn ang="0">
                <a:pos x="309" y="1046"/>
              </a:cxn>
              <a:cxn ang="0">
                <a:pos x="338" y="1019"/>
              </a:cxn>
              <a:cxn ang="0">
                <a:pos x="394" y="993"/>
              </a:cxn>
              <a:cxn ang="0">
                <a:pos x="507" y="993"/>
              </a:cxn>
              <a:cxn ang="0">
                <a:pos x="281" y="967"/>
              </a:cxn>
              <a:cxn ang="0">
                <a:pos x="226" y="941"/>
              </a:cxn>
              <a:cxn ang="0">
                <a:pos x="184" y="914"/>
              </a:cxn>
              <a:cxn ang="0">
                <a:pos x="140" y="888"/>
              </a:cxn>
              <a:cxn ang="0">
                <a:pos x="112" y="863"/>
              </a:cxn>
              <a:cxn ang="0">
                <a:pos x="84" y="837"/>
              </a:cxn>
              <a:cxn ang="0">
                <a:pos x="57" y="797"/>
              </a:cxn>
              <a:cxn ang="0">
                <a:pos x="28" y="536"/>
              </a:cxn>
              <a:cxn ang="0">
                <a:pos x="0" y="458"/>
              </a:cxn>
              <a:cxn ang="0">
                <a:pos x="126" y="354"/>
              </a:cxn>
              <a:cxn ang="0">
                <a:pos x="211" y="327"/>
              </a:cxn>
              <a:cxn ang="0">
                <a:pos x="309" y="301"/>
              </a:cxn>
              <a:cxn ang="0">
                <a:pos x="381" y="274"/>
              </a:cxn>
              <a:cxn ang="0">
                <a:pos x="436" y="248"/>
              </a:cxn>
              <a:cxn ang="0">
                <a:pos x="478" y="223"/>
              </a:cxn>
              <a:cxn ang="0">
                <a:pos x="507" y="196"/>
              </a:cxn>
              <a:cxn ang="0">
                <a:pos x="521" y="157"/>
              </a:cxn>
              <a:cxn ang="0">
                <a:pos x="521" y="105"/>
              </a:cxn>
              <a:cxn ang="0">
                <a:pos x="549" y="53"/>
              </a:cxn>
              <a:cxn ang="0">
                <a:pos x="577" y="27"/>
              </a:cxn>
            </a:cxnLst>
            <a:rect l="0" t="0" r="r" b="b"/>
            <a:pathLst>
              <a:path w="1014" h="1490">
                <a:moveTo>
                  <a:pt x="591" y="0"/>
                </a:moveTo>
                <a:lnTo>
                  <a:pt x="605" y="0"/>
                </a:lnTo>
                <a:lnTo>
                  <a:pt x="605" y="66"/>
                </a:lnTo>
                <a:lnTo>
                  <a:pt x="619" y="66"/>
                </a:lnTo>
                <a:lnTo>
                  <a:pt x="619" y="92"/>
                </a:lnTo>
                <a:lnTo>
                  <a:pt x="633" y="92"/>
                </a:lnTo>
                <a:lnTo>
                  <a:pt x="633" y="274"/>
                </a:lnTo>
                <a:lnTo>
                  <a:pt x="647" y="274"/>
                </a:lnTo>
                <a:lnTo>
                  <a:pt x="647" y="340"/>
                </a:lnTo>
                <a:lnTo>
                  <a:pt x="661" y="340"/>
                </a:lnTo>
                <a:lnTo>
                  <a:pt x="661" y="405"/>
                </a:lnTo>
                <a:lnTo>
                  <a:pt x="675" y="405"/>
                </a:lnTo>
                <a:lnTo>
                  <a:pt x="675" y="445"/>
                </a:lnTo>
                <a:lnTo>
                  <a:pt x="690" y="445"/>
                </a:lnTo>
                <a:lnTo>
                  <a:pt x="690" y="484"/>
                </a:lnTo>
                <a:lnTo>
                  <a:pt x="704" y="484"/>
                </a:lnTo>
                <a:lnTo>
                  <a:pt x="704" y="510"/>
                </a:lnTo>
                <a:lnTo>
                  <a:pt x="718" y="510"/>
                </a:lnTo>
                <a:lnTo>
                  <a:pt x="718" y="536"/>
                </a:lnTo>
                <a:lnTo>
                  <a:pt x="732" y="536"/>
                </a:lnTo>
                <a:lnTo>
                  <a:pt x="732" y="575"/>
                </a:lnTo>
                <a:lnTo>
                  <a:pt x="746" y="575"/>
                </a:lnTo>
                <a:lnTo>
                  <a:pt x="746" y="601"/>
                </a:lnTo>
                <a:lnTo>
                  <a:pt x="760" y="601"/>
                </a:lnTo>
                <a:lnTo>
                  <a:pt x="760" y="627"/>
                </a:lnTo>
                <a:lnTo>
                  <a:pt x="774" y="627"/>
                </a:lnTo>
                <a:lnTo>
                  <a:pt x="774" y="640"/>
                </a:lnTo>
                <a:lnTo>
                  <a:pt x="788" y="640"/>
                </a:lnTo>
                <a:lnTo>
                  <a:pt x="788" y="666"/>
                </a:lnTo>
                <a:lnTo>
                  <a:pt x="802" y="666"/>
                </a:lnTo>
                <a:lnTo>
                  <a:pt x="802" y="680"/>
                </a:lnTo>
                <a:lnTo>
                  <a:pt x="816" y="680"/>
                </a:lnTo>
                <a:lnTo>
                  <a:pt x="816" y="692"/>
                </a:lnTo>
                <a:lnTo>
                  <a:pt x="830" y="692"/>
                </a:lnTo>
                <a:lnTo>
                  <a:pt x="830" y="706"/>
                </a:lnTo>
                <a:lnTo>
                  <a:pt x="844" y="706"/>
                </a:lnTo>
                <a:lnTo>
                  <a:pt x="844" y="731"/>
                </a:lnTo>
                <a:lnTo>
                  <a:pt x="859" y="731"/>
                </a:lnTo>
                <a:lnTo>
                  <a:pt x="859" y="745"/>
                </a:lnTo>
                <a:lnTo>
                  <a:pt x="873" y="745"/>
                </a:lnTo>
                <a:lnTo>
                  <a:pt x="873" y="758"/>
                </a:lnTo>
                <a:lnTo>
                  <a:pt x="887" y="758"/>
                </a:lnTo>
                <a:lnTo>
                  <a:pt x="887" y="771"/>
                </a:lnTo>
                <a:lnTo>
                  <a:pt x="902" y="771"/>
                </a:lnTo>
                <a:lnTo>
                  <a:pt x="902" y="784"/>
                </a:lnTo>
                <a:lnTo>
                  <a:pt x="915" y="784"/>
                </a:lnTo>
                <a:lnTo>
                  <a:pt x="915" y="823"/>
                </a:lnTo>
                <a:lnTo>
                  <a:pt x="929" y="823"/>
                </a:lnTo>
                <a:lnTo>
                  <a:pt x="929" y="863"/>
                </a:lnTo>
                <a:lnTo>
                  <a:pt x="942" y="863"/>
                </a:lnTo>
                <a:lnTo>
                  <a:pt x="942" y="901"/>
                </a:lnTo>
                <a:lnTo>
                  <a:pt x="956" y="901"/>
                </a:lnTo>
                <a:lnTo>
                  <a:pt x="956" y="980"/>
                </a:lnTo>
                <a:lnTo>
                  <a:pt x="971" y="980"/>
                </a:lnTo>
                <a:lnTo>
                  <a:pt x="971" y="1006"/>
                </a:lnTo>
                <a:lnTo>
                  <a:pt x="984" y="1006"/>
                </a:lnTo>
                <a:lnTo>
                  <a:pt x="984" y="1046"/>
                </a:lnTo>
                <a:lnTo>
                  <a:pt x="971" y="1046"/>
                </a:lnTo>
                <a:lnTo>
                  <a:pt x="971" y="1058"/>
                </a:lnTo>
                <a:lnTo>
                  <a:pt x="999" y="1058"/>
                </a:lnTo>
                <a:lnTo>
                  <a:pt x="999" y="1136"/>
                </a:lnTo>
                <a:lnTo>
                  <a:pt x="1013" y="1136"/>
                </a:lnTo>
                <a:lnTo>
                  <a:pt x="1013" y="1359"/>
                </a:lnTo>
                <a:lnTo>
                  <a:pt x="999" y="1359"/>
                </a:lnTo>
                <a:lnTo>
                  <a:pt x="999" y="1424"/>
                </a:lnTo>
                <a:lnTo>
                  <a:pt x="984" y="1424"/>
                </a:lnTo>
                <a:lnTo>
                  <a:pt x="984" y="1450"/>
                </a:lnTo>
                <a:lnTo>
                  <a:pt x="971" y="1450"/>
                </a:lnTo>
                <a:lnTo>
                  <a:pt x="971" y="1463"/>
                </a:lnTo>
                <a:lnTo>
                  <a:pt x="942" y="1463"/>
                </a:lnTo>
                <a:lnTo>
                  <a:pt x="942" y="1476"/>
                </a:lnTo>
                <a:lnTo>
                  <a:pt x="774" y="1476"/>
                </a:lnTo>
                <a:lnTo>
                  <a:pt x="774" y="1489"/>
                </a:lnTo>
                <a:lnTo>
                  <a:pt x="690" y="1489"/>
                </a:lnTo>
                <a:lnTo>
                  <a:pt x="690" y="1476"/>
                </a:lnTo>
                <a:lnTo>
                  <a:pt x="591" y="1476"/>
                </a:lnTo>
                <a:lnTo>
                  <a:pt x="591" y="1463"/>
                </a:lnTo>
                <a:lnTo>
                  <a:pt x="507" y="1463"/>
                </a:lnTo>
                <a:lnTo>
                  <a:pt x="507" y="1450"/>
                </a:lnTo>
                <a:lnTo>
                  <a:pt x="464" y="1450"/>
                </a:lnTo>
                <a:lnTo>
                  <a:pt x="464" y="1437"/>
                </a:lnTo>
                <a:lnTo>
                  <a:pt x="436" y="1437"/>
                </a:lnTo>
                <a:lnTo>
                  <a:pt x="436" y="1424"/>
                </a:lnTo>
                <a:lnTo>
                  <a:pt x="408" y="1424"/>
                </a:lnTo>
                <a:lnTo>
                  <a:pt x="408" y="1411"/>
                </a:lnTo>
                <a:lnTo>
                  <a:pt x="381" y="1411"/>
                </a:lnTo>
                <a:lnTo>
                  <a:pt x="381" y="1398"/>
                </a:lnTo>
                <a:lnTo>
                  <a:pt x="366" y="1398"/>
                </a:lnTo>
                <a:lnTo>
                  <a:pt x="366" y="1384"/>
                </a:lnTo>
                <a:lnTo>
                  <a:pt x="352" y="1384"/>
                </a:lnTo>
                <a:lnTo>
                  <a:pt x="352" y="1372"/>
                </a:lnTo>
                <a:lnTo>
                  <a:pt x="324" y="1372"/>
                </a:lnTo>
                <a:lnTo>
                  <a:pt x="324" y="1359"/>
                </a:lnTo>
                <a:lnTo>
                  <a:pt x="309" y="1359"/>
                </a:lnTo>
                <a:lnTo>
                  <a:pt x="309" y="1346"/>
                </a:lnTo>
                <a:lnTo>
                  <a:pt x="295" y="1346"/>
                </a:lnTo>
                <a:lnTo>
                  <a:pt x="295" y="1333"/>
                </a:lnTo>
                <a:lnTo>
                  <a:pt x="267" y="1333"/>
                </a:lnTo>
                <a:lnTo>
                  <a:pt x="267" y="1320"/>
                </a:lnTo>
                <a:lnTo>
                  <a:pt x="253" y="1320"/>
                </a:lnTo>
                <a:lnTo>
                  <a:pt x="253" y="1307"/>
                </a:lnTo>
                <a:lnTo>
                  <a:pt x="239" y="1307"/>
                </a:lnTo>
                <a:lnTo>
                  <a:pt x="239" y="1281"/>
                </a:lnTo>
                <a:lnTo>
                  <a:pt x="226" y="1281"/>
                </a:lnTo>
                <a:lnTo>
                  <a:pt x="226" y="1228"/>
                </a:lnTo>
                <a:lnTo>
                  <a:pt x="239" y="1228"/>
                </a:lnTo>
                <a:lnTo>
                  <a:pt x="239" y="1163"/>
                </a:lnTo>
                <a:lnTo>
                  <a:pt x="253" y="1163"/>
                </a:lnTo>
                <a:lnTo>
                  <a:pt x="253" y="1136"/>
                </a:lnTo>
                <a:lnTo>
                  <a:pt x="267" y="1136"/>
                </a:lnTo>
                <a:lnTo>
                  <a:pt x="267" y="1098"/>
                </a:lnTo>
                <a:lnTo>
                  <a:pt x="281" y="1098"/>
                </a:lnTo>
                <a:lnTo>
                  <a:pt x="281" y="1072"/>
                </a:lnTo>
                <a:lnTo>
                  <a:pt x="295" y="1072"/>
                </a:lnTo>
                <a:lnTo>
                  <a:pt x="295" y="1046"/>
                </a:lnTo>
                <a:lnTo>
                  <a:pt x="309" y="1046"/>
                </a:lnTo>
                <a:lnTo>
                  <a:pt x="309" y="1033"/>
                </a:lnTo>
                <a:lnTo>
                  <a:pt x="324" y="1033"/>
                </a:lnTo>
                <a:lnTo>
                  <a:pt x="324" y="1019"/>
                </a:lnTo>
                <a:lnTo>
                  <a:pt x="338" y="1019"/>
                </a:lnTo>
                <a:lnTo>
                  <a:pt x="338" y="1006"/>
                </a:lnTo>
                <a:lnTo>
                  <a:pt x="352" y="1006"/>
                </a:lnTo>
                <a:lnTo>
                  <a:pt x="352" y="993"/>
                </a:lnTo>
                <a:lnTo>
                  <a:pt x="394" y="993"/>
                </a:lnTo>
                <a:lnTo>
                  <a:pt x="394" y="1006"/>
                </a:lnTo>
                <a:lnTo>
                  <a:pt x="408" y="1006"/>
                </a:lnTo>
                <a:lnTo>
                  <a:pt x="408" y="993"/>
                </a:lnTo>
                <a:lnTo>
                  <a:pt x="507" y="993"/>
                </a:lnTo>
                <a:lnTo>
                  <a:pt x="507" y="980"/>
                </a:lnTo>
                <a:lnTo>
                  <a:pt x="309" y="980"/>
                </a:lnTo>
                <a:lnTo>
                  <a:pt x="309" y="967"/>
                </a:lnTo>
                <a:lnTo>
                  <a:pt x="281" y="967"/>
                </a:lnTo>
                <a:lnTo>
                  <a:pt x="281" y="954"/>
                </a:lnTo>
                <a:lnTo>
                  <a:pt x="253" y="954"/>
                </a:lnTo>
                <a:lnTo>
                  <a:pt x="253" y="941"/>
                </a:lnTo>
                <a:lnTo>
                  <a:pt x="226" y="941"/>
                </a:lnTo>
                <a:lnTo>
                  <a:pt x="226" y="927"/>
                </a:lnTo>
                <a:lnTo>
                  <a:pt x="198" y="927"/>
                </a:lnTo>
                <a:lnTo>
                  <a:pt x="198" y="914"/>
                </a:lnTo>
                <a:lnTo>
                  <a:pt x="184" y="914"/>
                </a:lnTo>
                <a:lnTo>
                  <a:pt x="184" y="901"/>
                </a:lnTo>
                <a:lnTo>
                  <a:pt x="155" y="901"/>
                </a:lnTo>
                <a:lnTo>
                  <a:pt x="155" y="888"/>
                </a:lnTo>
                <a:lnTo>
                  <a:pt x="140" y="888"/>
                </a:lnTo>
                <a:lnTo>
                  <a:pt x="140" y="876"/>
                </a:lnTo>
                <a:lnTo>
                  <a:pt x="126" y="876"/>
                </a:lnTo>
                <a:lnTo>
                  <a:pt x="126" y="863"/>
                </a:lnTo>
                <a:lnTo>
                  <a:pt x="112" y="863"/>
                </a:lnTo>
                <a:lnTo>
                  <a:pt x="112" y="850"/>
                </a:lnTo>
                <a:lnTo>
                  <a:pt x="98" y="850"/>
                </a:lnTo>
                <a:lnTo>
                  <a:pt x="98" y="837"/>
                </a:lnTo>
                <a:lnTo>
                  <a:pt x="84" y="837"/>
                </a:lnTo>
                <a:lnTo>
                  <a:pt x="84" y="823"/>
                </a:lnTo>
                <a:lnTo>
                  <a:pt x="71" y="823"/>
                </a:lnTo>
                <a:lnTo>
                  <a:pt x="71" y="797"/>
                </a:lnTo>
                <a:lnTo>
                  <a:pt x="57" y="797"/>
                </a:lnTo>
                <a:lnTo>
                  <a:pt x="57" y="758"/>
                </a:lnTo>
                <a:lnTo>
                  <a:pt x="43" y="758"/>
                </a:lnTo>
                <a:lnTo>
                  <a:pt x="43" y="536"/>
                </a:lnTo>
                <a:lnTo>
                  <a:pt x="28" y="536"/>
                </a:lnTo>
                <a:lnTo>
                  <a:pt x="28" y="496"/>
                </a:lnTo>
                <a:lnTo>
                  <a:pt x="15" y="496"/>
                </a:lnTo>
                <a:lnTo>
                  <a:pt x="15" y="458"/>
                </a:lnTo>
                <a:lnTo>
                  <a:pt x="0" y="458"/>
                </a:lnTo>
                <a:lnTo>
                  <a:pt x="0" y="366"/>
                </a:lnTo>
                <a:lnTo>
                  <a:pt x="98" y="366"/>
                </a:lnTo>
                <a:lnTo>
                  <a:pt x="98" y="354"/>
                </a:lnTo>
                <a:lnTo>
                  <a:pt x="126" y="354"/>
                </a:lnTo>
                <a:lnTo>
                  <a:pt x="126" y="340"/>
                </a:lnTo>
                <a:lnTo>
                  <a:pt x="169" y="340"/>
                </a:lnTo>
                <a:lnTo>
                  <a:pt x="169" y="327"/>
                </a:lnTo>
                <a:lnTo>
                  <a:pt x="211" y="327"/>
                </a:lnTo>
                <a:lnTo>
                  <a:pt x="211" y="314"/>
                </a:lnTo>
                <a:lnTo>
                  <a:pt x="253" y="314"/>
                </a:lnTo>
                <a:lnTo>
                  <a:pt x="253" y="301"/>
                </a:lnTo>
                <a:lnTo>
                  <a:pt x="309" y="301"/>
                </a:lnTo>
                <a:lnTo>
                  <a:pt x="309" y="288"/>
                </a:lnTo>
                <a:lnTo>
                  <a:pt x="352" y="288"/>
                </a:lnTo>
                <a:lnTo>
                  <a:pt x="352" y="274"/>
                </a:lnTo>
                <a:lnTo>
                  <a:pt x="381" y="274"/>
                </a:lnTo>
                <a:lnTo>
                  <a:pt x="381" y="261"/>
                </a:lnTo>
                <a:lnTo>
                  <a:pt x="408" y="261"/>
                </a:lnTo>
                <a:lnTo>
                  <a:pt x="408" y="248"/>
                </a:lnTo>
                <a:lnTo>
                  <a:pt x="436" y="248"/>
                </a:lnTo>
                <a:lnTo>
                  <a:pt x="436" y="236"/>
                </a:lnTo>
                <a:lnTo>
                  <a:pt x="464" y="236"/>
                </a:lnTo>
                <a:lnTo>
                  <a:pt x="464" y="223"/>
                </a:lnTo>
                <a:lnTo>
                  <a:pt x="478" y="223"/>
                </a:lnTo>
                <a:lnTo>
                  <a:pt x="478" y="210"/>
                </a:lnTo>
                <a:lnTo>
                  <a:pt x="493" y="210"/>
                </a:lnTo>
                <a:lnTo>
                  <a:pt x="493" y="196"/>
                </a:lnTo>
                <a:lnTo>
                  <a:pt x="507" y="196"/>
                </a:lnTo>
                <a:lnTo>
                  <a:pt x="507" y="169"/>
                </a:lnTo>
                <a:lnTo>
                  <a:pt x="549" y="169"/>
                </a:lnTo>
                <a:lnTo>
                  <a:pt x="549" y="157"/>
                </a:lnTo>
                <a:lnTo>
                  <a:pt x="521" y="157"/>
                </a:lnTo>
                <a:lnTo>
                  <a:pt x="521" y="144"/>
                </a:lnTo>
                <a:lnTo>
                  <a:pt x="507" y="144"/>
                </a:lnTo>
                <a:lnTo>
                  <a:pt x="507" y="105"/>
                </a:lnTo>
                <a:lnTo>
                  <a:pt x="521" y="105"/>
                </a:lnTo>
                <a:lnTo>
                  <a:pt x="521" y="79"/>
                </a:lnTo>
                <a:lnTo>
                  <a:pt x="535" y="79"/>
                </a:lnTo>
                <a:lnTo>
                  <a:pt x="535" y="53"/>
                </a:lnTo>
                <a:lnTo>
                  <a:pt x="549" y="53"/>
                </a:lnTo>
                <a:lnTo>
                  <a:pt x="549" y="39"/>
                </a:lnTo>
                <a:lnTo>
                  <a:pt x="563" y="39"/>
                </a:lnTo>
                <a:lnTo>
                  <a:pt x="563" y="27"/>
                </a:lnTo>
                <a:lnTo>
                  <a:pt x="577" y="27"/>
                </a:lnTo>
                <a:lnTo>
                  <a:pt x="577" y="13"/>
                </a:lnTo>
                <a:lnTo>
                  <a:pt x="591" y="13"/>
                </a:lnTo>
                <a:lnTo>
                  <a:pt x="591" y="0"/>
                </a:lnTo>
              </a:path>
            </a:pathLst>
          </a:custGeom>
          <a:solidFill>
            <a:srgbClr val="0084FF"/>
          </a:solidFill>
          <a:ln w="9525" cap="rnd">
            <a:noFill/>
            <a:round/>
            <a:headEnd type="none" w="sm" len="sm"/>
            <a:tailEnd type="none" w="sm" len="sm"/>
          </a:ln>
          <a:effectLst/>
        </p:spPr>
        <p:txBody>
          <a:bodyPr/>
          <a:lstStyle/>
          <a:p>
            <a:endParaRPr lang="en-US"/>
          </a:p>
        </p:txBody>
      </p:sp>
      <p:sp>
        <p:nvSpPr>
          <p:cNvPr id="122918" name="Freeform 38"/>
          <p:cNvSpPr>
            <a:spLocks/>
          </p:cNvSpPr>
          <p:nvPr/>
        </p:nvSpPr>
        <p:spPr bwMode="auto">
          <a:xfrm>
            <a:off x="5219700" y="3997325"/>
            <a:ext cx="87313" cy="100013"/>
          </a:xfrm>
          <a:custGeom>
            <a:avLst/>
            <a:gdLst/>
            <a:ahLst/>
            <a:cxnLst>
              <a:cxn ang="0">
                <a:pos x="27" y="0"/>
              </a:cxn>
              <a:cxn ang="0">
                <a:pos x="40" y="0"/>
              </a:cxn>
              <a:cxn ang="0">
                <a:pos x="40" y="13"/>
              </a:cxn>
              <a:cxn ang="0">
                <a:pos x="54" y="13"/>
              </a:cxn>
              <a:cxn ang="0">
                <a:pos x="54" y="26"/>
              </a:cxn>
              <a:cxn ang="0">
                <a:pos x="40" y="26"/>
              </a:cxn>
              <a:cxn ang="0">
                <a:pos x="40" y="13"/>
              </a:cxn>
              <a:cxn ang="0">
                <a:pos x="27" y="13"/>
              </a:cxn>
              <a:cxn ang="0">
                <a:pos x="27" y="26"/>
              </a:cxn>
              <a:cxn ang="0">
                <a:pos x="14" y="26"/>
              </a:cxn>
              <a:cxn ang="0">
                <a:pos x="14" y="49"/>
              </a:cxn>
              <a:cxn ang="0">
                <a:pos x="40" y="49"/>
              </a:cxn>
              <a:cxn ang="0">
                <a:pos x="40" y="38"/>
              </a:cxn>
              <a:cxn ang="0">
                <a:pos x="54" y="38"/>
              </a:cxn>
              <a:cxn ang="0">
                <a:pos x="54" y="49"/>
              </a:cxn>
              <a:cxn ang="0">
                <a:pos x="40" y="49"/>
              </a:cxn>
              <a:cxn ang="0">
                <a:pos x="40" y="62"/>
              </a:cxn>
              <a:cxn ang="0">
                <a:pos x="0" y="62"/>
              </a:cxn>
              <a:cxn ang="0">
                <a:pos x="0" y="26"/>
              </a:cxn>
              <a:cxn ang="0">
                <a:pos x="14" y="26"/>
              </a:cxn>
              <a:cxn ang="0">
                <a:pos x="14" y="13"/>
              </a:cxn>
              <a:cxn ang="0">
                <a:pos x="27" y="13"/>
              </a:cxn>
              <a:cxn ang="0">
                <a:pos x="27" y="0"/>
              </a:cxn>
            </a:cxnLst>
            <a:rect l="0" t="0" r="r" b="b"/>
            <a:pathLst>
              <a:path w="55" h="63">
                <a:moveTo>
                  <a:pt x="27" y="0"/>
                </a:moveTo>
                <a:lnTo>
                  <a:pt x="40" y="0"/>
                </a:lnTo>
                <a:lnTo>
                  <a:pt x="40" y="13"/>
                </a:lnTo>
                <a:lnTo>
                  <a:pt x="54" y="13"/>
                </a:lnTo>
                <a:lnTo>
                  <a:pt x="54" y="26"/>
                </a:lnTo>
                <a:lnTo>
                  <a:pt x="40" y="26"/>
                </a:lnTo>
                <a:lnTo>
                  <a:pt x="40" y="13"/>
                </a:lnTo>
                <a:lnTo>
                  <a:pt x="27" y="13"/>
                </a:lnTo>
                <a:lnTo>
                  <a:pt x="27" y="26"/>
                </a:lnTo>
                <a:lnTo>
                  <a:pt x="14" y="26"/>
                </a:lnTo>
                <a:lnTo>
                  <a:pt x="14" y="49"/>
                </a:lnTo>
                <a:lnTo>
                  <a:pt x="40" y="49"/>
                </a:lnTo>
                <a:lnTo>
                  <a:pt x="40" y="38"/>
                </a:lnTo>
                <a:lnTo>
                  <a:pt x="54" y="38"/>
                </a:lnTo>
                <a:lnTo>
                  <a:pt x="54" y="49"/>
                </a:lnTo>
                <a:lnTo>
                  <a:pt x="40" y="49"/>
                </a:lnTo>
                <a:lnTo>
                  <a:pt x="40" y="62"/>
                </a:lnTo>
                <a:lnTo>
                  <a:pt x="0" y="62"/>
                </a:lnTo>
                <a:lnTo>
                  <a:pt x="0" y="26"/>
                </a:lnTo>
                <a:lnTo>
                  <a:pt x="14" y="26"/>
                </a:lnTo>
                <a:lnTo>
                  <a:pt x="14" y="13"/>
                </a:lnTo>
                <a:lnTo>
                  <a:pt x="27" y="13"/>
                </a:lnTo>
                <a:lnTo>
                  <a:pt x="27" y="0"/>
                </a:lnTo>
              </a:path>
            </a:pathLst>
          </a:custGeom>
          <a:solidFill>
            <a:srgbClr val="000000"/>
          </a:solidFill>
          <a:ln w="9525" cap="rnd">
            <a:noFill/>
            <a:round/>
            <a:headEnd type="none" w="sm" len="sm"/>
            <a:tailEnd type="none" w="sm" len="sm"/>
          </a:ln>
          <a:effectLst/>
        </p:spPr>
        <p:txBody>
          <a:bodyPr/>
          <a:lstStyle/>
          <a:p>
            <a:endParaRPr lang="en-US"/>
          </a:p>
        </p:txBody>
      </p:sp>
      <p:sp>
        <p:nvSpPr>
          <p:cNvPr id="122919" name="Freeform 39"/>
          <p:cNvSpPr>
            <a:spLocks/>
          </p:cNvSpPr>
          <p:nvPr/>
        </p:nvSpPr>
        <p:spPr bwMode="auto">
          <a:xfrm>
            <a:off x="6765925" y="4017963"/>
            <a:ext cx="1587500" cy="2159000"/>
          </a:xfrm>
          <a:custGeom>
            <a:avLst/>
            <a:gdLst/>
            <a:ahLst/>
            <a:cxnLst>
              <a:cxn ang="0">
                <a:pos x="380" y="66"/>
              </a:cxn>
              <a:cxn ang="0">
                <a:pos x="422" y="92"/>
              </a:cxn>
              <a:cxn ang="0">
                <a:pos x="479" y="130"/>
              </a:cxn>
              <a:cxn ang="0">
                <a:pos x="520" y="366"/>
              </a:cxn>
              <a:cxn ang="0">
                <a:pos x="605" y="196"/>
              </a:cxn>
              <a:cxn ang="0">
                <a:pos x="647" y="222"/>
              </a:cxn>
              <a:cxn ang="0">
                <a:pos x="774" y="235"/>
              </a:cxn>
              <a:cxn ang="0">
                <a:pos x="830" y="262"/>
              </a:cxn>
              <a:cxn ang="0">
                <a:pos x="858" y="314"/>
              </a:cxn>
              <a:cxn ang="0">
                <a:pos x="901" y="379"/>
              </a:cxn>
              <a:cxn ang="0">
                <a:pos x="928" y="444"/>
              </a:cxn>
              <a:cxn ang="0">
                <a:pos x="971" y="523"/>
              </a:cxn>
              <a:cxn ang="0">
                <a:pos x="999" y="862"/>
              </a:cxn>
              <a:cxn ang="0">
                <a:pos x="956" y="915"/>
              </a:cxn>
              <a:cxn ang="0">
                <a:pos x="928" y="954"/>
              </a:cxn>
              <a:cxn ang="0">
                <a:pos x="887" y="980"/>
              </a:cxn>
              <a:cxn ang="0">
                <a:pos x="858" y="1019"/>
              </a:cxn>
              <a:cxn ang="0">
                <a:pos x="901" y="1071"/>
              </a:cxn>
              <a:cxn ang="0">
                <a:pos x="928" y="1242"/>
              </a:cxn>
              <a:cxn ang="0">
                <a:pos x="916" y="1319"/>
              </a:cxn>
              <a:cxn ang="0">
                <a:pos x="788" y="1359"/>
              </a:cxn>
              <a:cxn ang="0">
                <a:pos x="323" y="1333"/>
              </a:cxn>
              <a:cxn ang="0">
                <a:pos x="42" y="1293"/>
              </a:cxn>
              <a:cxn ang="0">
                <a:pos x="14" y="1242"/>
              </a:cxn>
              <a:cxn ang="0">
                <a:pos x="42" y="994"/>
              </a:cxn>
              <a:cxn ang="0">
                <a:pos x="83" y="954"/>
              </a:cxn>
              <a:cxn ang="0">
                <a:pos x="126" y="915"/>
              </a:cxn>
              <a:cxn ang="0">
                <a:pos x="225" y="915"/>
              </a:cxn>
              <a:cxn ang="0">
                <a:pos x="323" y="954"/>
              </a:cxn>
              <a:cxn ang="0">
                <a:pos x="450" y="980"/>
              </a:cxn>
              <a:cxn ang="0">
                <a:pos x="479" y="1019"/>
              </a:cxn>
              <a:cxn ang="0">
                <a:pos x="520" y="1058"/>
              </a:cxn>
              <a:cxn ang="0">
                <a:pos x="549" y="1110"/>
              </a:cxn>
              <a:cxn ang="0">
                <a:pos x="563" y="1058"/>
              </a:cxn>
              <a:cxn ang="0">
                <a:pos x="534" y="980"/>
              </a:cxn>
              <a:cxn ang="0">
                <a:pos x="492" y="941"/>
              </a:cxn>
              <a:cxn ang="0">
                <a:pos x="464" y="875"/>
              </a:cxn>
              <a:cxn ang="0">
                <a:pos x="422" y="823"/>
              </a:cxn>
              <a:cxn ang="0">
                <a:pos x="394" y="745"/>
              </a:cxn>
              <a:cxn ang="0">
                <a:pos x="409" y="692"/>
              </a:cxn>
              <a:cxn ang="0">
                <a:pos x="422" y="653"/>
              </a:cxn>
              <a:cxn ang="0">
                <a:pos x="380" y="680"/>
              </a:cxn>
              <a:cxn ang="0">
                <a:pos x="352" y="719"/>
              </a:cxn>
              <a:cxn ang="0">
                <a:pos x="252" y="745"/>
              </a:cxn>
              <a:cxn ang="0">
                <a:pos x="112" y="719"/>
              </a:cxn>
              <a:cxn ang="0">
                <a:pos x="154" y="653"/>
              </a:cxn>
              <a:cxn ang="0">
                <a:pos x="183" y="497"/>
              </a:cxn>
              <a:cxn ang="0">
                <a:pos x="225" y="405"/>
              </a:cxn>
              <a:cxn ang="0">
                <a:pos x="252" y="183"/>
              </a:cxn>
              <a:cxn ang="0">
                <a:pos x="295" y="105"/>
              </a:cxn>
              <a:cxn ang="0">
                <a:pos x="323" y="40"/>
              </a:cxn>
            </a:cxnLst>
            <a:rect l="0" t="0" r="r" b="b"/>
            <a:pathLst>
              <a:path w="1000" h="1360">
                <a:moveTo>
                  <a:pt x="338" y="0"/>
                </a:moveTo>
                <a:lnTo>
                  <a:pt x="365" y="0"/>
                </a:lnTo>
                <a:lnTo>
                  <a:pt x="365" y="14"/>
                </a:lnTo>
                <a:lnTo>
                  <a:pt x="380" y="14"/>
                </a:lnTo>
                <a:lnTo>
                  <a:pt x="380" y="66"/>
                </a:lnTo>
                <a:lnTo>
                  <a:pt x="394" y="66"/>
                </a:lnTo>
                <a:lnTo>
                  <a:pt x="394" y="79"/>
                </a:lnTo>
                <a:lnTo>
                  <a:pt x="409" y="79"/>
                </a:lnTo>
                <a:lnTo>
                  <a:pt x="409" y="92"/>
                </a:lnTo>
                <a:lnTo>
                  <a:pt x="422" y="92"/>
                </a:lnTo>
                <a:lnTo>
                  <a:pt x="422" y="105"/>
                </a:lnTo>
                <a:lnTo>
                  <a:pt x="435" y="105"/>
                </a:lnTo>
                <a:lnTo>
                  <a:pt x="435" y="117"/>
                </a:lnTo>
                <a:lnTo>
                  <a:pt x="479" y="117"/>
                </a:lnTo>
                <a:lnTo>
                  <a:pt x="479" y="130"/>
                </a:lnTo>
                <a:lnTo>
                  <a:pt x="507" y="130"/>
                </a:lnTo>
                <a:lnTo>
                  <a:pt x="507" y="353"/>
                </a:lnTo>
                <a:lnTo>
                  <a:pt x="394" y="353"/>
                </a:lnTo>
                <a:lnTo>
                  <a:pt x="394" y="366"/>
                </a:lnTo>
                <a:lnTo>
                  <a:pt x="520" y="366"/>
                </a:lnTo>
                <a:lnTo>
                  <a:pt x="520" y="170"/>
                </a:lnTo>
                <a:lnTo>
                  <a:pt x="578" y="170"/>
                </a:lnTo>
                <a:lnTo>
                  <a:pt x="578" y="183"/>
                </a:lnTo>
                <a:lnTo>
                  <a:pt x="605" y="183"/>
                </a:lnTo>
                <a:lnTo>
                  <a:pt x="605" y="196"/>
                </a:lnTo>
                <a:lnTo>
                  <a:pt x="619" y="196"/>
                </a:lnTo>
                <a:lnTo>
                  <a:pt x="619" y="209"/>
                </a:lnTo>
                <a:lnTo>
                  <a:pt x="633" y="209"/>
                </a:lnTo>
                <a:lnTo>
                  <a:pt x="633" y="222"/>
                </a:lnTo>
                <a:lnTo>
                  <a:pt x="647" y="222"/>
                </a:lnTo>
                <a:lnTo>
                  <a:pt x="647" y="235"/>
                </a:lnTo>
                <a:lnTo>
                  <a:pt x="661" y="235"/>
                </a:lnTo>
                <a:lnTo>
                  <a:pt x="661" y="222"/>
                </a:lnTo>
                <a:lnTo>
                  <a:pt x="774" y="222"/>
                </a:lnTo>
                <a:lnTo>
                  <a:pt x="774" y="235"/>
                </a:lnTo>
                <a:lnTo>
                  <a:pt x="801" y="235"/>
                </a:lnTo>
                <a:lnTo>
                  <a:pt x="801" y="249"/>
                </a:lnTo>
                <a:lnTo>
                  <a:pt x="816" y="249"/>
                </a:lnTo>
                <a:lnTo>
                  <a:pt x="816" y="262"/>
                </a:lnTo>
                <a:lnTo>
                  <a:pt x="830" y="262"/>
                </a:lnTo>
                <a:lnTo>
                  <a:pt x="830" y="288"/>
                </a:lnTo>
                <a:lnTo>
                  <a:pt x="845" y="288"/>
                </a:lnTo>
                <a:lnTo>
                  <a:pt x="845" y="301"/>
                </a:lnTo>
                <a:lnTo>
                  <a:pt x="858" y="301"/>
                </a:lnTo>
                <a:lnTo>
                  <a:pt x="858" y="314"/>
                </a:lnTo>
                <a:lnTo>
                  <a:pt x="873" y="314"/>
                </a:lnTo>
                <a:lnTo>
                  <a:pt x="873" y="353"/>
                </a:lnTo>
                <a:lnTo>
                  <a:pt x="887" y="353"/>
                </a:lnTo>
                <a:lnTo>
                  <a:pt x="887" y="379"/>
                </a:lnTo>
                <a:lnTo>
                  <a:pt x="901" y="379"/>
                </a:lnTo>
                <a:lnTo>
                  <a:pt x="901" y="405"/>
                </a:lnTo>
                <a:lnTo>
                  <a:pt x="916" y="405"/>
                </a:lnTo>
                <a:lnTo>
                  <a:pt x="916" y="431"/>
                </a:lnTo>
                <a:lnTo>
                  <a:pt x="928" y="431"/>
                </a:lnTo>
                <a:lnTo>
                  <a:pt x="928" y="444"/>
                </a:lnTo>
                <a:lnTo>
                  <a:pt x="943" y="444"/>
                </a:lnTo>
                <a:lnTo>
                  <a:pt x="943" y="471"/>
                </a:lnTo>
                <a:lnTo>
                  <a:pt x="956" y="471"/>
                </a:lnTo>
                <a:lnTo>
                  <a:pt x="956" y="523"/>
                </a:lnTo>
                <a:lnTo>
                  <a:pt x="971" y="523"/>
                </a:lnTo>
                <a:lnTo>
                  <a:pt x="971" y="562"/>
                </a:lnTo>
                <a:lnTo>
                  <a:pt x="985" y="562"/>
                </a:lnTo>
                <a:lnTo>
                  <a:pt x="985" y="640"/>
                </a:lnTo>
                <a:lnTo>
                  <a:pt x="999" y="640"/>
                </a:lnTo>
                <a:lnTo>
                  <a:pt x="999" y="862"/>
                </a:lnTo>
                <a:lnTo>
                  <a:pt x="985" y="862"/>
                </a:lnTo>
                <a:lnTo>
                  <a:pt x="985" y="888"/>
                </a:lnTo>
                <a:lnTo>
                  <a:pt x="971" y="888"/>
                </a:lnTo>
                <a:lnTo>
                  <a:pt x="971" y="915"/>
                </a:lnTo>
                <a:lnTo>
                  <a:pt x="956" y="915"/>
                </a:lnTo>
                <a:lnTo>
                  <a:pt x="956" y="928"/>
                </a:lnTo>
                <a:lnTo>
                  <a:pt x="943" y="928"/>
                </a:lnTo>
                <a:lnTo>
                  <a:pt x="943" y="941"/>
                </a:lnTo>
                <a:lnTo>
                  <a:pt x="928" y="941"/>
                </a:lnTo>
                <a:lnTo>
                  <a:pt x="928" y="954"/>
                </a:lnTo>
                <a:lnTo>
                  <a:pt x="916" y="954"/>
                </a:lnTo>
                <a:lnTo>
                  <a:pt x="916" y="967"/>
                </a:lnTo>
                <a:lnTo>
                  <a:pt x="901" y="967"/>
                </a:lnTo>
                <a:lnTo>
                  <a:pt x="901" y="980"/>
                </a:lnTo>
                <a:lnTo>
                  <a:pt x="887" y="980"/>
                </a:lnTo>
                <a:lnTo>
                  <a:pt x="887" y="994"/>
                </a:lnTo>
                <a:lnTo>
                  <a:pt x="873" y="994"/>
                </a:lnTo>
                <a:lnTo>
                  <a:pt x="873" y="1007"/>
                </a:lnTo>
                <a:lnTo>
                  <a:pt x="858" y="1007"/>
                </a:lnTo>
                <a:lnTo>
                  <a:pt x="858" y="1019"/>
                </a:lnTo>
                <a:lnTo>
                  <a:pt x="873" y="1019"/>
                </a:lnTo>
                <a:lnTo>
                  <a:pt x="873" y="1032"/>
                </a:lnTo>
                <a:lnTo>
                  <a:pt x="887" y="1032"/>
                </a:lnTo>
                <a:lnTo>
                  <a:pt x="887" y="1071"/>
                </a:lnTo>
                <a:lnTo>
                  <a:pt x="901" y="1071"/>
                </a:lnTo>
                <a:lnTo>
                  <a:pt x="901" y="1124"/>
                </a:lnTo>
                <a:lnTo>
                  <a:pt x="916" y="1124"/>
                </a:lnTo>
                <a:lnTo>
                  <a:pt x="916" y="1163"/>
                </a:lnTo>
                <a:lnTo>
                  <a:pt x="928" y="1163"/>
                </a:lnTo>
                <a:lnTo>
                  <a:pt x="928" y="1242"/>
                </a:lnTo>
                <a:lnTo>
                  <a:pt x="943" y="1242"/>
                </a:lnTo>
                <a:lnTo>
                  <a:pt x="943" y="1306"/>
                </a:lnTo>
                <a:lnTo>
                  <a:pt x="928" y="1306"/>
                </a:lnTo>
                <a:lnTo>
                  <a:pt x="928" y="1319"/>
                </a:lnTo>
                <a:lnTo>
                  <a:pt x="916" y="1319"/>
                </a:lnTo>
                <a:lnTo>
                  <a:pt x="916" y="1333"/>
                </a:lnTo>
                <a:lnTo>
                  <a:pt x="887" y="1333"/>
                </a:lnTo>
                <a:lnTo>
                  <a:pt x="887" y="1345"/>
                </a:lnTo>
                <a:lnTo>
                  <a:pt x="788" y="1345"/>
                </a:lnTo>
                <a:lnTo>
                  <a:pt x="788" y="1359"/>
                </a:lnTo>
                <a:lnTo>
                  <a:pt x="633" y="1359"/>
                </a:lnTo>
                <a:lnTo>
                  <a:pt x="633" y="1345"/>
                </a:lnTo>
                <a:lnTo>
                  <a:pt x="394" y="1345"/>
                </a:lnTo>
                <a:lnTo>
                  <a:pt x="394" y="1333"/>
                </a:lnTo>
                <a:lnTo>
                  <a:pt x="323" y="1333"/>
                </a:lnTo>
                <a:lnTo>
                  <a:pt x="323" y="1319"/>
                </a:lnTo>
                <a:lnTo>
                  <a:pt x="169" y="1319"/>
                </a:lnTo>
                <a:lnTo>
                  <a:pt x="169" y="1306"/>
                </a:lnTo>
                <a:lnTo>
                  <a:pt x="42" y="1306"/>
                </a:lnTo>
                <a:lnTo>
                  <a:pt x="42" y="1293"/>
                </a:lnTo>
                <a:lnTo>
                  <a:pt x="14" y="1293"/>
                </a:lnTo>
                <a:lnTo>
                  <a:pt x="14" y="1280"/>
                </a:lnTo>
                <a:lnTo>
                  <a:pt x="0" y="1280"/>
                </a:lnTo>
                <a:lnTo>
                  <a:pt x="0" y="1242"/>
                </a:lnTo>
                <a:lnTo>
                  <a:pt x="14" y="1242"/>
                </a:lnTo>
                <a:lnTo>
                  <a:pt x="14" y="1097"/>
                </a:lnTo>
                <a:lnTo>
                  <a:pt x="28" y="1097"/>
                </a:lnTo>
                <a:lnTo>
                  <a:pt x="28" y="1045"/>
                </a:lnTo>
                <a:lnTo>
                  <a:pt x="42" y="1045"/>
                </a:lnTo>
                <a:lnTo>
                  <a:pt x="42" y="994"/>
                </a:lnTo>
                <a:lnTo>
                  <a:pt x="56" y="994"/>
                </a:lnTo>
                <a:lnTo>
                  <a:pt x="56" y="967"/>
                </a:lnTo>
                <a:lnTo>
                  <a:pt x="71" y="967"/>
                </a:lnTo>
                <a:lnTo>
                  <a:pt x="71" y="954"/>
                </a:lnTo>
                <a:lnTo>
                  <a:pt x="83" y="954"/>
                </a:lnTo>
                <a:lnTo>
                  <a:pt x="83" y="941"/>
                </a:lnTo>
                <a:lnTo>
                  <a:pt x="112" y="941"/>
                </a:lnTo>
                <a:lnTo>
                  <a:pt x="112" y="928"/>
                </a:lnTo>
                <a:lnTo>
                  <a:pt x="126" y="928"/>
                </a:lnTo>
                <a:lnTo>
                  <a:pt x="126" y="915"/>
                </a:lnTo>
                <a:lnTo>
                  <a:pt x="154" y="915"/>
                </a:lnTo>
                <a:lnTo>
                  <a:pt x="154" y="902"/>
                </a:lnTo>
                <a:lnTo>
                  <a:pt x="198" y="902"/>
                </a:lnTo>
                <a:lnTo>
                  <a:pt x="198" y="915"/>
                </a:lnTo>
                <a:lnTo>
                  <a:pt x="225" y="915"/>
                </a:lnTo>
                <a:lnTo>
                  <a:pt x="225" y="928"/>
                </a:lnTo>
                <a:lnTo>
                  <a:pt x="267" y="928"/>
                </a:lnTo>
                <a:lnTo>
                  <a:pt x="267" y="941"/>
                </a:lnTo>
                <a:lnTo>
                  <a:pt x="323" y="941"/>
                </a:lnTo>
                <a:lnTo>
                  <a:pt x="323" y="954"/>
                </a:lnTo>
                <a:lnTo>
                  <a:pt x="352" y="954"/>
                </a:lnTo>
                <a:lnTo>
                  <a:pt x="352" y="967"/>
                </a:lnTo>
                <a:lnTo>
                  <a:pt x="409" y="967"/>
                </a:lnTo>
                <a:lnTo>
                  <a:pt x="409" y="980"/>
                </a:lnTo>
                <a:lnTo>
                  <a:pt x="450" y="980"/>
                </a:lnTo>
                <a:lnTo>
                  <a:pt x="450" y="994"/>
                </a:lnTo>
                <a:lnTo>
                  <a:pt x="464" y="994"/>
                </a:lnTo>
                <a:lnTo>
                  <a:pt x="464" y="1007"/>
                </a:lnTo>
                <a:lnTo>
                  <a:pt x="479" y="1007"/>
                </a:lnTo>
                <a:lnTo>
                  <a:pt x="479" y="1019"/>
                </a:lnTo>
                <a:lnTo>
                  <a:pt x="492" y="1019"/>
                </a:lnTo>
                <a:lnTo>
                  <a:pt x="492" y="1045"/>
                </a:lnTo>
                <a:lnTo>
                  <a:pt x="507" y="1045"/>
                </a:lnTo>
                <a:lnTo>
                  <a:pt x="507" y="1058"/>
                </a:lnTo>
                <a:lnTo>
                  <a:pt x="520" y="1058"/>
                </a:lnTo>
                <a:lnTo>
                  <a:pt x="520" y="1071"/>
                </a:lnTo>
                <a:lnTo>
                  <a:pt x="534" y="1071"/>
                </a:lnTo>
                <a:lnTo>
                  <a:pt x="534" y="1097"/>
                </a:lnTo>
                <a:lnTo>
                  <a:pt x="549" y="1097"/>
                </a:lnTo>
                <a:lnTo>
                  <a:pt x="549" y="1110"/>
                </a:lnTo>
                <a:lnTo>
                  <a:pt x="619" y="1110"/>
                </a:lnTo>
                <a:lnTo>
                  <a:pt x="619" y="1097"/>
                </a:lnTo>
                <a:lnTo>
                  <a:pt x="578" y="1097"/>
                </a:lnTo>
                <a:lnTo>
                  <a:pt x="578" y="1058"/>
                </a:lnTo>
                <a:lnTo>
                  <a:pt x="563" y="1058"/>
                </a:lnTo>
                <a:lnTo>
                  <a:pt x="563" y="1032"/>
                </a:lnTo>
                <a:lnTo>
                  <a:pt x="549" y="1032"/>
                </a:lnTo>
                <a:lnTo>
                  <a:pt x="549" y="994"/>
                </a:lnTo>
                <a:lnTo>
                  <a:pt x="534" y="994"/>
                </a:lnTo>
                <a:lnTo>
                  <a:pt x="534" y="980"/>
                </a:lnTo>
                <a:lnTo>
                  <a:pt x="520" y="980"/>
                </a:lnTo>
                <a:lnTo>
                  <a:pt x="520" y="967"/>
                </a:lnTo>
                <a:lnTo>
                  <a:pt x="507" y="967"/>
                </a:lnTo>
                <a:lnTo>
                  <a:pt x="507" y="941"/>
                </a:lnTo>
                <a:lnTo>
                  <a:pt x="492" y="941"/>
                </a:lnTo>
                <a:lnTo>
                  <a:pt x="492" y="915"/>
                </a:lnTo>
                <a:lnTo>
                  <a:pt x="479" y="915"/>
                </a:lnTo>
                <a:lnTo>
                  <a:pt x="479" y="888"/>
                </a:lnTo>
                <a:lnTo>
                  <a:pt x="464" y="888"/>
                </a:lnTo>
                <a:lnTo>
                  <a:pt x="464" y="875"/>
                </a:lnTo>
                <a:lnTo>
                  <a:pt x="450" y="875"/>
                </a:lnTo>
                <a:lnTo>
                  <a:pt x="450" y="849"/>
                </a:lnTo>
                <a:lnTo>
                  <a:pt x="435" y="849"/>
                </a:lnTo>
                <a:lnTo>
                  <a:pt x="435" y="823"/>
                </a:lnTo>
                <a:lnTo>
                  <a:pt x="422" y="823"/>
                </a:lnTo>
                <a:lnTo>
                  <a:pt x="422" y="797"/>
                </a:lnTo>
                <a:lnTo>
                  <a:pt x="409" y="797"/>
                </a:lnTo>
                <a:lnTo>
                  <a:pt x="409" y="771"/>
                </a:lnTo>
                <a:lnTo>
                  <a:pt x="394" y="771"/>
                </a:lnTo>
                <a:lnTo>
                  <a:pt x="394" y="745"/>
                </a:lnTo>
                <a:lnTo>
                  <a:pt x="380" y="745"/>
                </a:lnTo>
                <a:lnTo>
                  <a:pt x="380" y="706"/>
                </a:lnTo>
                <a:lnTo>
                  <a:pt x="394" y="706"/>
                </a:lnTo>
                <a:lnTo>
                  <a:pt x="394" y="692"/>
                </a:lnTo>
                <a:lnTo>
                  <a:pt x="409" y="692"/>
                </a:lnTo>
                <a:lnTo>
                  <a:pt x="409" y="680"/>
                </a:lnTo>
                <a:lnTo>
                  <a:pt x="464" y="680"/>
                </a:lnTo>
                <a:lnTo>
                  <a:pt x="464" y="667"/>
                </a:lnTo>
                <a:lnTo>
                  <a:pt x="422" y="667"/>
                </a:lnTo>
                <a:lnTo>
                  <a:pt x="422" y="653"/>
                </a:lnTo>
                <a:lnTo>
                  <a:pt x="409" y="653"/>
                </a:lnTo>
                <a:lnTo>
                  <a:pt x="409" y="667"/>
                </a:lnTo>
                <a:lnTo>
                  <a:pt x="394" y="667"/>
                </a:lnTo>
                <a:lnTo>
                  <a:pt x="394" y="680"/>
                </a:lnTo>
                <a:lnTo>
                  <a:pt x="380" y="680"/>
                </a:lnTo>
                <a:lnTo>
                  <a:pt x="380" y="692"/>
                </a:lnTo>
                <a:lnTo>
                  <a:pt x="365" y="692"/>
                </a:lnTo>
                <a:lnTo>
                  <a:pt x="365" y="706"/>
                </a:lnTo>
                <a:lnTo>
                  <a:pt x="352" y="706"/>
                </a:lnTo>
                <a:lnTo>
                  <a:pt x="352" y="719"/>
                </a:lnTo>
                <a:lnTo>
                  <a:pt x="338" y="719"/>
                </a:lnTo>
                <a:lnTo>
                  <a:pt x="338" y="732"/>
                </a:lnTo>
                <a:lnTo>
                  <a:pt x="323" y="732"/>
                </a:lnTo>
                <a:lnTo>
                  <a:pt x="323" y="745"/>
                </a:lnTo>
                <a:lnTo>
                  <a:pt x="252" y="745"/>
                </a:lnTo>
                <a:lnTo>
                  <a:pt x="252" y="732"/>
                </a:lnTo>
                <a:lnTo>
                  <a:pt x="141" y="732"/>
                </a:lnTo>
                <a:lnTo>
                  <a:pt x="141" y="745"/>
                </a:lnTo>
                <a:lnTo>
                  <a:pt x="112" y="745"/>
                </a:lnTo>
                <a:lnTo>
                  <a:pt x="112" y="719"/>
                </a:lnTo>
                <a:lnTo>
                  <a:pt x="126" y="719"/>
                </a:lnTo>
                <a:lnTo>
                  <a:pt x="126" y="680"/>
                </a:lnTo>
                <a:lnTo>
                  <a:pt x="141" y="680"/>
                </a:lnTo>
                <a:lnTo>
                  <a:pt x="141" y="653"/>
                </a:lnTo>
                <a:lnTo>
                  <a:pt x="154" y="653"/>
                </a:lnTo>
                <a:lnTo>
                  <a:pt x="154" y="588"/>
                </a:lnTo>
                <a:lnTo>
                  <a:pt x="169" y="588"/>
                </a:lnTo>
                <a:lnTo>
                  <a:pt x="169" y="536"/>
                </a:lnTo>
                <a:lnTo>
                  <a:pt x="183" y="536"/>
                </a:lnTo>
                <a:lnTo>
                  <a:pt x="183" y="497"/>
                </a:lnTo>
                <a:lnTo>
                  <a:pt x="198" y="497"/>
                </a:lnTo>
                <a:lnTo>
                  <a:pt x="198" y="457"/>
                </a:lnTo>
                <a:lnTo>
                  <a:pt x="211" y="457"/>
                </a:lnTo>
                <a:lnTo>
                  <a:pt x="211" y="405"/>
                </a:lnTo>
                <a:lnTo>
                  <a:pt x="225" y="405"/>
                </a:lnTo>
                <a:lnTo>
                  <a:pt x="225" y="340"/>
                </a:lnTo>
                <a:lnTo>
                  <a:pt x="240" y="340"/>
                </a:lnTo>
                <a:lnTo>
                  <a:pt x="240" y="262"/>
                </a:lnTo>
                <a:lnTo>
                  <a:pt x="252" y="262"/>
                </a:lnTo>
                <a:lnTo>
                  <a:pt x="252" y="183"/>
                </a:lnTo>
                <a:lnTo>
                  <a:pt x="267" y="183"/>
                </a:lnTo>
                <a:lnTo>
                  <a:pt x="267" y="130"/>
                </a:lnTo>
                <a:lnTo>
                  <a:pt x="281" y="130"/>
                </a:lnTo>
                <a:lnTo>
                  <a:pt x="281" y="105"/>
                </a:lnTo>
                <a:lnTo>
                  <a:pt x="295" y="105"/>
                </a:lnTo>
                <a:lnTo>
                  <a:pt x="295" y="92"/>
                </a:lnTo>
                <a:lnTo>
                  <a:pt x="310" y="92"/>
                </a:lnTo>
                <a:lnTo>
                  <a:pt x="310" y="66"/>
                </a:lnTo>
                <a:lnTo>
                  <a:pt x="323" y="66"/>
                </a:lnTo>
                <a:lnTo>
                  <a:pt x="323" y="40"/>
                </a:lnTo>
                <a:lnTo>
                  <a:pt x="338" y="40"/>
                </a:lnTo>
                <a:lnTo>
                  <a:pt x="338" y="27"/>
                </a:lnTo>
                <a:lnTo>
                  <a:pt x="338" y="0"/>
                </a:lnTo>
              </a:path>
            </a:pathLst>
          </a:custGeom>
          <a:solidFill>
            <a:srgbClr val="0084FF"/>
          </a:solidFill>
          <a:ln w="9525" cap="rnd">
            <a:noFill/>
            <a:round/>
            <a:headEnd type="none" w="sm" len="sm"/>
            <a:tailEnd type="none" w="sm" len="sm"/>
          </a:ln>
          <a:effectLst/>
        </p:spPr>
        <p:txBody>
          <a:bodyPr/>
          <a:lstStyle/>
          <a:p>
            <a:endParaRPr lang="en-US"/>
          </a:p>
        </p:txBody>
      </p:sp>
      <p:sp>
        <p:nvSpPr>
          <p:cNvPr id="122920" name="Freeform 40"/>
          <p:cNvSpPr>
            <a:spLocks/>
          </p:cNvSpPr>
          <p:nvPr/>
        </p:nvSpPr>
        <p:spPr bwMode="auto">
          <a:xfrm>
            <a:off x="5130800" y="4122738"/>
            <a:ext cx="41275" cy="38100"/>
          </a:xfrm>
          <a:custGeom>
            <a:avLst/>
            <a:gdLst/>
            <a:ahLst/>
            <a:cxnLst>
              <a:cxn ang="0">
                <a:pos x="0" y="0"/>
              </a:cxn>
              <a:cxn ang="0">
                <a:pos x="25" y="0"/>
              </a:cxn>
              <a:cxn ang="0">
                <a:pos x="25" y="23"/>
              </a:cxn>
              <a:cxn ang="0">
                <a:pos x="0" y="23"/>
              </a:cxn>
              <a:cxn ang="0">
                <a:pos x="0" y="0"/>
              </a:cxn>
            </a:cxnLst>
            <a:rect l="0" t="0" r="r" b="b"/>
            <a:pathLst>
              <a:path w="26" h="24">
                <a:moveTo>
                  <a:pt x="0" y="0"/>
                </a:moveTo>
                <a:lnTo>
                  <a:pt x="25" y="0"/>
                </a:lnTo>
                <a:lnTo>
                  <a:pt x="25" y="23"/>
                </a:lnTo>
                <a:lnTo>
                  <a:pt x="0" y="23"/>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921" name="Freeform 41"/>
          <p:cNvSpPr>
            <a:spLocks/>
          </p:cNvSpPr>
          <p:nvPr/>
        </p:nvSpPr>
        <p:spPr bwMode="auto">
          <a:xfrm>
            <a:off x="6765925" y="4143375"/>
            <a:ext cx="63500" cy="184150"/>
          </a:xfrm>
          <a:custGeom>
            <a:avLst/>
            <a:gdLst/>
            <a:ahLst/>
            <a:cxnLst>
              <a:cxn ang="0">
                <a:pos x="0" y="0"/>
              </a:cxn>
              <a:cxn ang="0">
                <a:pos x="13" y="0"/>
              </a:cxn>
              <a:cxn ang="0">
                <a:pos x="13" y="12"/>
              </a:cxn>
              <a:cxn ang="0">
                <a:pos x="27" y="12"/>
              </a:cxn>
              <a:cxn ang="0">
                <a:pos x="27" y="38"/>
              </a:cxn>
              <a:cxn ang="0">
                <a:pos x="39" y="38"/>
              </a:cxn>
              <a:cxn ang="0">
                <a:pos x="39" y="76"/>
              </a:cxn>
              <a:cxn ang="0">
                <a:pos x="27" y="76"/>
              </a:cxn>
              <a:cxn ang="0">
                <a:pos x="27" y="103"/>
              </a:cxn>
              <a:cxn ang="0">
                <a:pos x="13" y="103"/>
              </a:cxn>
              <a:cxn ang="0">
                <a:pos x="13" y="115"/>
              </a:cxn>
              <a:cxn ang="0">
                <a:pos x="0" y="115"/>
              </a:cxn>
              <a:cxn ang="0">
                <a:pos x="0" y="103"/>
              </a:cxn>
              <a:cxn ang="0">
                <a:pos x="13" y="103"/>
              </a:cxn>
              <a:cxn ang="0">
                <a:pos x="13" y="76"/>
              </a:cxn>
              <a:cxn ang="0">
                <a:pos x="27" y="76"/>
              </a:cxn>
              <a:cxn ang="0">
                <a:pos x="27" y="38"/>
              </a:cxn>
              <a:cxn ang="0">
                <a:pos x="13" y="38"/>
              </a:cxn>
              <a:cxn ang="0">
                <a:pos x="13" y="12"/>
              </a:cxn>
              <a:cxn ang="0">
                <a:pos x="0" y="12"/>
              </a:cxn>
              <a:cxn ang="0">
                <a:pos x="0" y="0"/>
              </a:cxn>
            </a:cxnLst>
            <a:rect l="0" t="0" r="r" b="b"/>
            <a:pathLst>
              <a:path w="40" h="116">
                <a:moveTo>
                  <a:pt x="0" y="0"/>
                </a:moveTo>
                <a:lnTo>
                  <a:pt x="13" y="0"/>
                </a:lnTo>
                <a:lnTo>
                  <a:pt x="13" y="12"/>
                </a:lnTo>
                <a:lnTo>
                  <a:pt x="27" y="12"/>
                </a:lnTo>
                <a:lnTo>
                  <a:pt x="27" y="38"/>
                </a:lnTo>
                <a:lnTo>
                  <a:pt x="39" y="38"/>
                </a:lnTo>
                <a:lnTo>
                  <a:pt x="39" y="76"/>
                </a:lnTo>
                <a:lnTo>
                  <a:pt x="27" y="76"/>
                </a:lnTo>
                <a:lnTo>
                  <a:pt x="27" y="103"/>
                </a:lnTo>
                <a:lnTo>
                  <a:pt x="13" y="103"/>
                </a:lnTo>
                <a:lnTo>
                  <a:pt x="13" y="115"/>
                </a:lnTo>
                <a:lnTo>
                  <a:pt x="0" y="115"/>
                </a:lnTo>
                <a:lnTo>
                  <a:pt x="0" y="103"/>
                </a:lnTo>
                <a:lnTo>
                  <a:pt x="13" y="103"/>
                </a:lnTo>
                <a:lnTo>
                  <a:pt x="13" y="76"/>
                </a:lnTo>
                <a:lnTo>
                  <a:pt x="27" y="76"/>
                </a:lnTo>
                <a:lnTo>
                  <a:pt x="27" y="38"/>
                </a:lnTo>
                <a:lnTo>
                  <a:pt x="13" y="38"/>
                </a:lnTo>
                <a:lnTo>
                  <a:pt x="13" y="12"/>
                </a:lnTo>
                <a:lnTo>
                  <a:pt x="0" y="12"/>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22" name="Freeform 42"/>
          <p:cNvSpPr>
            <a:spLocks/>
          </p:cNvSpPr>
          <p:nvPr/>
        </p:nvSpPr>
        <p:spPr bwMode="auto">
          <a:xfrm>
            <a:off x="6026150" y="4164013"/>
            <a:ext cx="1139825" cy="2012950"/>
          </a:xfrm>
          <a:custGeom>
            <a:avLst/>
            <a:gdLst/>
            <a:ahLst/>
            <a:cxnLst>
              <a:cxn ang="0">
                <a:pos x="29" y="13"/>
              </a:cxn>
              <a:cxn ang="0">
                <a:pos x="57" y="65"/>
              </a:cxn>
              <a:cxn ang="0">
                <a:pos x="84" y="117"/>
              </a:cxn>
              <a:cxn ang="0">
                <a:pos x="112" y="143"/>
              </a:cxn>
              <a:cxn ang="0">
                <a:pos x="141" y="169"/>
              </a:cxn>
              <a:cxn ang="0">
                <a:pos x="169" y="209"/>
              </a:cxn>
              <a:cxn ang="0">
                <a:pos x="197" y="235"/>
              </a:cxn>
              <a:cxn ang="0">
                <a:pos x="225" y="262"/>
              </a:cxn>
              <a:cxn ang="0">
                <a:pos x="253" y="288"/>
              </a:cxn>
              <a:cxn ang="0">
                <a:pos x="281" y="339"/>
              </a:cxn>
              <a:cxn ang="0">
                <a:pos x="309" y="392"/>
              </a:cxn>
              <a:cxn ang="0">
                <a:pos x="337" y="470"/>
              </a:cxn>
              <a:cxn ang="0">
                <a:pos x="380" y="497"/>
              </a:cxn>
              <a:cxn ang="0">
                <a:pos x="409" y="457"/>
              </a:cxn>
              <a:cxn ang="0">
                <a:pos x="435" y="405"/>
              </a:cxn>
              <a:cxn ang="0">
                <a:pos x="463" y="365"/>
              </a:cxn>
              <a:cxn ang="0">
                <a:pos x="492" y="326"/>
              </a:cxn>
              <a:cxn ang="0">
                <a:pos x="521" y="300"/>
              </a:cxn>
              <a:cxn ang="0">
                <a:pos x="548" y="262"/>
              </a:cxn>
              <a:cxn ang="0">
                <a:pos x="577" y="235"/>
              </a:cxn>
              <a:cxn ang="0">
                <a:pos x="605" y="209"/>
              </a:cxn>
              <a:cxn ang="0">
                <a:pos x="632" y="183"/>
              </a:cxn>
              <a:cxn ang="0">
                <a:pos x="660" y="143"/>
              </a:cxn>
              <a:cxn ang="0">
                <a:pos x="689" y="105"/>
              </a:cxn>
              <a:cxn ang="0">
                <a:pos x="717" y="53"/>
              </a:cxn>
              <a:cxn ang="0">
                <a:pos x="689" y="169"/>
              </a:cxn>
              <a:cxn ang="0">
                <a:pos x="660" y="314"/>
              </a:cxn>
              <a:cxn ang="0">
                <a:pos x="632" y="405"/>
              </a:cxn>
              <a:cxn ang="0">
                <a:pos x="605" y="497"/>
              </a:cxn>
              <a:cxn ang="0">
                <a:pos x="577" y="588"/>
              </a:cxn>
              <a:cxn ang="0">
                <a:pos x="548" y="666"/>
              </a:cxn>
              <a:cxn ang="0">
                <a:pos x="521" y="692"/>
              </a:cxn>
              <a:cxn ang="0">
                <a:pos x="492" y="719"/>
              </a:cxn>
              <a:cxn ang="0">
                <a:pos x="463" y="757"/>
              </a:cxn>
              <a:cxn ang="0">
                <a:pos x="435" y="783"/>
              </a:cxn>
              <a:cxn ang="0">
                <a:pos x="435" y="849"/>
              </a:cxn>
              <a:cxn ang="0">
                <a:pos x="506" y="875"/>
              </a:cxn>
              <a:cxn ang="0">
                <a:pos x="478" y="953"/>
              </a:cxn>
              <a:cxn ang="0">
                <a:pos x="449" y="1150"/>
              </a:cxn>
              <a:cxn ang="0">
                <a:pos x="478" y="1201"/>
              </a:cxn>
              <a:cxn ang="0">
                <a:pos x="492" y="1241"/>
              </a:cxn>
              <a:cxn ang="0">
                <a:pos x="449" y="1267"/>
              </a:cxn>
              <a:cxn ang="0">
                <a:pos x="409" y="1227"/>
              </a:cxn>
              <a:cxn ang="0">
                <a:pos x="394" y="1123"/>
              </a:cxn>
              <a:cxn ang="0">
                <a:pos x="394" y="1084"/>
              </a:cxn>
              <a:cxn ang="0">
                <a:pos x="365" y="1005"/>
              </a:cxn>
              <a:cxn ang="0">
                <a:pos x="365" y="953"/>
              </a:cxn>
              <a:cxn ang="0">
                <a:pos x="337" y="875"/>
              </a:cxn>
              <a:cxn ang="0">
                <a:pos x="309" y="770"/>
              </a:cxn>
              <a:cxn ang="0">
                <a:pos x="281" y="692"/>
              </a:cxn>
              <a:cxn ang="0">
                <a:pos x="253" y="640"/>
              </a:cxn>
              <a:cxn ang="0">
                <a:pos x="225" y="614"/>
              </a:cxn>
              <a:cxn ang="0">
                <a:pos x="197" y="575"/>
              </a:cxn>
              <a:cxn ang="0">
                <a:pos x="169" y="548"/>
              </a:cxn>
              <a:cxn ang="0">
                <a:pos x="141" y="510"/>
              </a:cxn>
              <a:cxn ang="0">
                <a:pos x="112" y="470"/>
              </a:cxn>
              <a:cxn ang="0">
                <a:pos x="84" y="405"/>
              </a:cxn>
              <a:cxn ang="0">
                <a:pos x="57" y="352"/>
              </a:cxn>
              <a:cxn ang="0">
                <a:pos x="29" y="275"/>
              </a:cxn>
              <a:cxn ang="0">
                <a:pos x="0" y="143"/>
              </a:cxn>
            </a:cxnLst>
            <a:rect l="0" t="0" r="r" b="b"/>
            <a:pathLst>
              <a:path w="718" h="1268">
                <a:moveTo>
                  <a:pt x="0" y="0"/>
                </a:moveTo>
                <a:lnTo>
                  <a:pt x="14" y="0"/>
                </a:lnTo>
                <a:lnTo>
                  <a:pt x="14" y="13"/>
                </a:lnTo>
                <a:lnTo>
                  <a:pt x="29" y="13"/>
                </a:lnTo>
                <a:lnTo>
                  <a:pt x="29" y="26"/>
                </a:lnTo>
                <a:lnTo>
                  <a:pt x="43" y="26"/>
                </a:lnTo>
                <a:lnTo>
                  <a:pt x="43" y="65"/>
                </a:lnTo>
                <a:lnTo>
                  <a:pt x="57" y="65"/>
                </a:lnTo>
                <a:lnTo>
                  <a:pt x="57" y="92"/>
                </a:lnTo>
                <a:lnTo>
                  <a:pt x="70" y="92"/>
                </a:lnTo>
                <a:lnTo>
                  <a:pt x="70" y="117"/>
                </a:lnTo>
                <a:lnTo>
                  <a:pt x="84" y="117"/>
                </a:lnTo>
                <a:lnTo>
                  <a:pt x="84" y="130"/>
                </a:lnTo>
                <a:lnTo>
                  <a:pt x="98" y="130"/>
                </a:lnTo>
                <a:lnTo>
                  <a:pt x="98" y="143"/>
                </a:lnTo>
                <a:lnTo>
                  <a:pt x="112" y="143"/>
                </a:lnTo>
                <a:lnTo>
                  <a:pt x="112" y="157"/>
                </a:lnTo>
                <a:lnTo>
                  <a:pt x="126" y="157"/>
                </a:lnTo>
                <a:lnTo>
                  <a:pt x="126" y="169"/>
                </a:lnTo>
                <a:lnTo>
                  <a:pt x="141" y="169"/>
                </a:lnTo>
                <a:lnTo>
                  <a:pt x="141" y="195"/>
                </a:lnTo>
                <a:lnTo>
                  <a:pt x="154" y="195"/>
                </a:lnTo>
                <a:lnTo>
                  <a:pt x="154" y="209"/>
                </a:lnTo>
                <a:lnTo>
                  <a:pt x="169" y="209"/>
                </a:lnTo>
                <a:lnTo>
                  <a:pt x="169" y="222"/>
                </a:lnTo>
                <a:lnTo>
                  <a:pt x="182" y="222"/>
                </a:lnTo>
                <a:lnTo>
                  <a:pt x="182" y="235"/>
                </a:lnTo>
                <a:lnTo>
                  <a:pt x="197" y="235"/>
                </a:lnTo>
                <a:lnTo>
                  <a:pt x="197" y="249"/>
                </a:lnTo>
                <a:lnTo>
                  <a:pt x="211" y="249"/>
                </a:lnTo>
                <a:lnTo>
                  <a:pt x="211" y="262"/>
                </a:lnTo>
                <a:lnTo>
                  <a:pt x="225" y="262"/>
                </a:lnTo>
                <a:lnTo>
                  <a:pt x="225" y="275"/>
                </a:lnTo>
                <a:lnTo>
                  <a:pt x="239" y="275"/>
                </a:lnTo>
                <a:lnTo>
                  <a:pt x="239" y="288"/>
                </a:lnTo>
                <a:lnTo>
                  <a:pt x="253" y="288"/>
                </a:lnTo>
                <a:lnTo>
                  <a:pt x="253" y="314"/>
                </a:lnTo>
                <a:lnTo>
                  <a:pt x="267" y="314"/>
                </a:lnTo>
                <a:lnTo>
                  <a:pt x="267" y="339"/>
                </a:lnTo>
                <a:lnTo>
                  <a:pt x="281" y="339"/>
                </a:lnTo>
                <a:lnTo>
                  <a:pt x="281" y="365"/>
                </a:lnTo>
                <a:lnTo>
                  <a:pt x="296" y="365"/>
                </a:lnTo>
                <a:lnTo>
                  <a:pt x="296" y="392"/>
                </a:lnTo>
                <a:lnTo>
                  <a:pt x="309" y="392"/>
                </a:lnTo>
                <a:lnTo>
                  <a:pt x="309" y="431"/>
                </a:lnTo>
                <a:lnTo>
                  <a:pt x="323" y="431"/>
                </a:lnTo>
                <a:lnTo>
                  <a:pt x="323" y="470"/>
                </a:lnTo>
                <a:lnTo>
                  <a:pt x="337" y="470"/>
                </a:lnTo>
                <a:lnTo>
                  <a:pt x="337" y="510"/>
                </a:lnTo>
                <a:lnTo>
                  <a:pt x="365" y="510"/>
                </a:lnTo>
                <a:lnTo>
                  <a:pt x="365" y="497"/>
                </a:lnTo>
                <a:lnTo>
                  <a:pt x="380" y="497"/>
                </a:lnTo>
                <a:lnTo>
                  <a:pt x="380" y="484"/>
                </a:lnTo>
                <a:lnTo>
                  <a:pt x="394" y="484"/>
                </a:lnTo>
                <a:lnTo>
                  <a:pt x="394" y="457"/>
                </a:lnTo>
                <a:lnTo>
                  <a:pt x="409" y="457"/>
                </a:lnTo>
                <a:lnTo>
                  <a:pt x="409" y="431"/>
                </a:lnTo>
                <a:lnTo>
                  <a:pt x="421" y="431"/>
                </a:lnTo>
                <a:lnTo>
                  <a:pt x="421" y="405"/>
                </a:lnTo>
                <a:lnTo>
                  <a:pt x="435" y="405"/>
                </a:lnTo>
                <a:lnTo>
                  <a:pt x="435" y="392"/>
                </a:lnTo>
                <a:lnTo>
                  <a:pt x="449" y="392"/>
                </a:lnTo>
                <a:lnTo>
                  <a:pt x="449" y="365"/>
                </a:lnTo>
                <a:lnTo>
                  <a:pt x="463" y="365"/>
                </a:lnTo>
                <a:lnTo>
                  <a:pt x="463" y="352"/>
                </a:lnTo>
                <a:lnTo>
                  <a:pt x="478" y="352"/>
                </a:lnTo>
                <a:lnTo>
                  <a:pt x="478" y="326"/>
                </a:lnTo>
                <a:lnTo>
                  <a:pt x="492" y="326"/>
                </a:lnTo>
                <a:lnTo>
                  <a:pt x="492" y="314"/>
                </a:lnTo>
                <a:lnTo>
                  <a:pt x="506" y="314"/>
                </a:lnTo>
                <a:lnTo>
                  <a:pt x="506" y="300"/>
                </a:lnTo>
                <a:lnTo>
                  <a:pt x="521" y="300"/>
                </a:lnTo>
                <a:lnTo>
                  <a:pt x="521" y="288"/>
                </a:lnTo>
                <a:lnTo>
                  <a:pt x="535" y="288"/>
                </a:lnTo>
                <a:lnTo>
                  <a:pt x="535" y="262"/>
                </a:lnTo>
                <a:lnTo>
                  <a:pt x="548" y="262"/>
                </a:lnTo>
                <a:lnTo>
                  <a:pt x="548" y="249"/>
                </a:lnTo>
                <a:lnTo>
                  <a:pt x="562" y="249"/>
                </a:lnTo>
                <a:lnTo>
                  <a:pt x="562" y="235"/>
                </a:lnTo>
                <a:lnTo>
                  <a:pt x="577" y="235"/>
                </a:lnTo>
                <a:lnTo>
                  <a:pt x="577" y="222"/>
                </a:lnTo>
                <a:lnTo>
                  <a:pt x="591" y="222"/>
                </a:lnTo>
                <a:lnTo>
                  <a:pt x="591" y="209"/>
                </a:lnTo>
                <a:lnTo>
                  <a:pt x="605" y="209"/>
                </a:lnTo>
                <a:lnTo>
                  <a:pt x="605" y="195"/>
                </a:lnTo>
                <a:lnTo>
                  <a:pt x="619" y="195"/>
                </a:lnTo>
                <a:lnTo>
                  <a:pt x="619" y="183"/>
                </a:lnTo>
                <a:lnTo>
                  <a:pt x="632" y="183"/>
                </a:lnTo>
                <a:lnTo>
                  <a:pt x="632" y="169"/>
                </a:lnTo>
                <a:lnTo>
                  <a:pt x="647" y="169"/>
                </a:lnTo>
                <a:lnTo>
                  <a:pt x="647" y="143"/>
                </a:lnTo>
                <a:lnTo>
                  <a:pt x="660" y="143"/>
                </a:lnTo>
                <a:lnTo>
                  <a:pt x="660" y="130"/>
                </a:lnTo>
                <a:lnTo>
                  <a:pt x="675" y="130"/>
                </a:lnTo>
                <a:lnTo>
                  <a:pt x="675" y="105"/>
                </a:lnTo>
                <a:lnTo>
                  <a:pt x="689" y="105"/>
                </a:lnTo>
                <a:lnTo>
                  <a:pt x="689" y="65"/>
                </a:lnTo>
                <a:lnTo>
                  <a:pt x="703" y="65"/>
                </a:lnTo>
                <a:lnTo>
                  <a:pt x="703" y="53"/>
                </a:lnTo>
                <a:lnTo>
                  <a:pt x="717" y="53"/>
                </a:lnTo>
                <a:lnTo>
                  <a:pt x="717" y="92"/>
                </a:lnTo>
                <a:lnTo>
                  <a:pt x="703" y="92"/>
                </a:lnTo>
                <a:lnTo>
                  <a:pt x="703" y="169"/>
                </a:lnTo>
                <a:lnTo>
                  <a:pt x="689" y="169"/>
                </a:lnTo>
                <a:lnTo>
                  <a:pt x="689" y="249"/>
                </a:lnTo>
                <a:lnTo>
                  <a:pt x="675" y="249"/>
                </a:lnTo>
                <a:lnTo>
                  <a:pt x="675" y="314"/>
                </a:lnTo>
                <a:lnTo>
                  <a:pt x="660" y="314"/>
                </a:lnTo>
                <a:lnTo>
                  <a:pt x="660" y="365"/>
                </a:lnTo>
                <a:lnTo>
                  <a:pt x="647" y="365"/>
                </a:lnTo>
                <a:lnTo>
                  <a:pt x="647" y="405"/>
                </a:lnTo>
                <a:lnTo>
                  <a:pt x="632" y="405"/>
                </a:lnTo>
                <a:lnTo>
                  <a:pt x="632" y="444"/>
                </a:lnTo>
                <a:lnTo>
                  <a:pt x="619" y="444"/>
                </a:lnTo>
                <a:lnTo>
                  <a:pt x="619" y="497"/>
                </a:lnTo>
                <a:lnTo>
                  <a:pt x="605" y="497"/>
                </a:lnTo>
                <a:lnTo>
                  <a:pt x="605" y="561"/>
                </a:lnTo>
                <a:lnTo>
                  <a:pt x="591" y="561"/>
                </a:lnTo>
                <a:lnTo>
                  <a:pt x="591" y="588"/>
                </a:lnTo>
                <a:lnTo>
                  <a:pt x="577" y="588"/>
                </a:lnTo>
                <a:lnTo>
                  <a:pt x="577" y="627"/>
                </a:lnTo>
                <a:lnTo>
                  <a:pt x="562" y="627"/>
                </a:lnTo>
                <a:lnTo>
                  <a:pt x="562" y="666"/>
                </a:lnTo>
                <a:lnTo>
                  <a:pt x="548" y="666"/>
                </a:lnTo>
                <a:lnTo>
                  <a:pt x="548" y="679"/>
                </a:lnTo>
                <a:lnTo>
                  <a:pt x="535" y="679"/>
                </a:lnTo>
                <a:lnTo>
                  <a:pt x="535" y="692"/>
                </a:lnTo>
                <a:lnTo>
                  <a:pt x="521" y="692"/>
                </a:lnTo>
                <a:lnTo>
                  <a:pt x="521" y="706"/>
                </a:lnTo>
                <a:lnTo>
                  <a:pt x="506" y="706"/>
                </a:lnTo>
                <a:lnTo>
                  <a:pt x="506" y="719"/>
                </a:lnTo>
                <a:lnTo>
                  <a:pt x="492" y="719"/>
                </a:lnTo>
                <a:lnTo>
                  <a:pt x="492" y="744"/>
                </a:lnTo>
                <a:lnTo>
                  <a:pt x="478" y="744"/>
                </a:lnTo>
                <a:lnTo>
                  <a:pt x="478" y="757"/>
                </a:lnTo>
                <a:lnTo>
                  <a:pt x="463" y="757"/>
                </a:lnTo>
                <a:lnTo>
                  <a:pt x="463" y="770"/>
                </a:lnTo>
                <a:lnTo>
                  <a:pt x="449" y="770"/>
                </a:lnTo>
                <a:lnTo>
                  <a:pt x="449" y="783"/>
                </a:lnTo>
                <a:lnTo>
                  <a:pt x="435" y="783"/>
                </a:lnTo>
                <a:lnTo>
                  <a:pt x="435" y="796"/>
                </a:lnTo>
                <a:lnTo>
                  <a:pt x="421" y="796"/>
                </a:lnTo>
                <a:lnTo>
                  <a:pt x="421" y="849"/>
                </a:lnTo>
                <a:lnTo>
                  <a:pt x="435" y="849"/>
                </a:lnTo>
                <a:lnTo>
                  <a:pt x="435" y="862"/>
                </a:lnTo>
                <a:lnTo>
                  <a:pt x="449" y="862"/>
                </a:lnTo>
                <a:lnTo>
                  <a:pt x="449" y="875"/>
                </a:lnTo>
                <a:lnTo>
                  <a:pt x="506" y="875"/>
                </a:lnTo>
                <a:lnTo>
                  <a:pt x="506" y="902"/>
                </a:lnTo>
                <a:lnTo>
                  <a:pt x="492" y="902"/>
                </a:lnTo>
                <a:lnTo>
                  <a:pt x="492" y="953"/>
                </a:lnTo>
                <a:lnTo>
                  <a:pt x="478" y="953"/>
                </a:lnTo>
                <a:lnTo>
                  <a:pt x="478" y="1005"/>
                </a:lnTo>
                <a:lnTo>
                  <a:pt x="463" y="1005"/>
                </a:lnTo>
                <a:lnTo>
                  <a:pt x="463" y="1150"/>
                </a:lnTo>
                <a:lnTo>
                  <a:pt x="449" y="1150"/>
                </a:lnTo>
                <a:lnTo>
                  <a:pt x="449" y="1188"/>
                </a:lnTo>
                <a:lnTo>
                  <a:pt x="463" y="1188"/>
                </a:lnTo>
                <a:lnTo>
                  <a:pt x="463" y="1201"/>
                </a:lnTo>
                <a:lnTo>
                  <a:pt x="478" y="1201"/>
                </a:lnTo>
                <a:lnTo>
                  <a:pt x="478" y="1214"/>
                </a:lnTo>
                <a:lnTo>
                  <a:pt x="506" y="1214"/>
                </a:lnTo>
                <a:lnTo>
                  <a:pt x="506" y="1241"/>
                </a:lnTo>
                <a:lnTo>
                  <a:pt x="492" y="1241"/>
                </a:lnTo>
                <a:lnTo>
                  <a:pt x="492" y="1253"/>
                </a:lnTo>
                <a:lnTo>
                  <a:pt x="478" y="1253"/>
                </a:lnTo>
                <a:lnTo>
                  <a:pt x="478" y="1267"/>
                </a:lnTo>
                <a:lnTo>
                  <a:pt x="449" y="1267"/>
                </a:lnTo>
                <a:lnTo>
                  <a:pt x="449" y="1241"/>
                </a:lnTo>
                <a:lnTo>
                  <a:pt x="435" y="1241"/>
                </a:lnTo>
                <a:lnTo>
                  <a:pt x="435" y="1227"/>
                </a:lnTo>
                <a:lnTo>
                  <a:pt x="409" y="1227"/>
                </a:lnTo>
                <a:lnTo>
                  <a:pt x="409" y="1214"/>
                </a:lnTo>
                <a:lnTo>
                  <a:pt x="380" y="1214"/>
                </a:lnTo>
                <a:lnTo>
                  <a:pt x="380" y="1123"/>
                </a:lnTo>
                <a:lnTo>
                  <a:pt x="394" y="1123"/>
                </a:lnTo>
                <a:lnTo>
                  <a:pt x="394" y="1110"/>
                </a:lnTo>
                <a:lnTo>
                  <a:pt x="380" y="1110"/>
                </a:lnTo>
                <a:lnTo>
                  <a:pt x="380" y="1084"/>
                </a:lnTo>
                <a:lnTo>
                  <a:pt x="394" y="1084"/>
                </a:lnTo>
                <a:lnTo>
                  <a:pt x="394" y="1071"/>
                </a:lnTo>
                <a:lnTo>
                  <a:pt x="380" y="1071"/>
                </a:lnTo>
                <a:lnTo>
                  <a:pt x="380" y="1005"/>
                </a:lnTo>
                <a:lnTo>
                  <a:pt x="365" y="1005"/>
                </a:lnTo>
                <a:lnTo>
                  <a:pt x="365" y="979"/>
                </a:lnTo>
                <a:lnTo>
                  <a:pt x="380" y="979"/>
                </a:lnTo>
                <a:lnTo>
                  <a:pt x="380" y="953"/>
                </a:lnTo>
                <a:lnTo>
                  <a:pt x="365" y="953"/>
                </a:lnTo>
                <a:lnTo>
                  <a:pt x="365" y="927"/>
                </a:lnTo>
                <a:lnTo>
                  <a:pt x="351" y="927"/>
                </a:lnTo>
                <a:lnTo>
                  <a:pt x="351" y="875"/>
                </a:lnTo>
                <a:lnTo>
                  <a:pt x="337" y="875"/>
                </a:lnTo>
                <a:lnTo>
                  <a:pt x="337" y="849"/>
                </a:lnTo>
                <a:lnTo>
                  <a:pt x="323" y="849"/>
                </a:lnTo>
                <a:lnTo>
                  <a:pt x="323" y="770"/>
                </a:lnTo>
                <a:lnTo>
                  <a:pt x="309" y="770"/>
                </a:lnTo>
                <a:lnTo>
                  <a:pt x="309" y="732"/>
                </a:lnTo>
                <a:lnTo>
                  <a:pt x="296" y="732"/>
                </a:lnTo>
                <a:lnTo>
                  <a:pt x="296" y="692"/>
                </a:lnTo>
                <a:lnTo>
                  <a:pt x="281" y="692"/>
                </a:lnTo>
                <a:lnTo>
                  <a:pt x="281" y="653"/>
                </a:lnTo>
                <a:lnTo>
                  <a:pt x="267" y="653"/>
                </a:lnTo>
                <a:lnTo>
                  <a:pt x="267" y="640"/>
                </a:lnTo>
                <a:lnTo>
                  <a:pt x="253" y="640"/>
                </a:lnTo>
                <a:lnTo>
                  <a:pt x="253" y="627"/>
                </a:lnTo>
                <a:lnTo>
                  <a:pt x="239" y="627"/>
                </a:lnTo>
                <a:lnTo>
                  <a:pt x="239" y="614"/>
                </a:lnTo>
                <a:lnTo>
                  <a:pt x="225" y="614"/>
                </a:lnTo>
                <a:lnTo>
                  <a:pt x="225" y="600"/>
                </a:lnTo>
                <a:lnTo>
                  <a:pt x="211" y="600"/>
                </a:lnTo>
                <a:lnTo>
                  <a:pt x="211" y="575"/>
                </a:lnTo>
                <a:lnTo>
                  <a:pt x="197" y="575"/>
                </a:lnTo>
                <a:lnTo>
                  <a:pt x="197" y="561"/>
                </a:lnTo>
                <a:lnTo>
                  <a:pt x="182" y="561"/>
                </a:lnTo>
                <a:lnTo>
                  <a:pt x="182" y="548"/>
                </a:lnTo>
                <a:lnTo>
                  <a:pt x="169" y="548"/>
                </a:lnTo>
                <a:lnTo>
                  <a:pt x="169" y="534"/>
                </a:lnTo>
                <a:lnTo>
                  <a:pt x="154" y="534"/>
                </a:lnTo>
                <a:lnTo>
                  <a:pt x="154" y="510"/>
                </a:lnTo>
                <a:lnTo>
                  <a:pt x="141" y="510"/>
                </a:lnTo>
                <a:lnTo>
                  <a:pt x="141" y="497"/>
                </a:lnTo>
                <a:lnTo>
                  <a:pt x="126" y="497"/>
                </a:lnTo>
                <a:lnTo>
                  <a:pt x="126" y="470"/>
                </a:lnTo>
                <a:lnTo>
                  <a:pt x="112" y="470"/>
                </a:lnTo>
                <a:lnTo>
                  <a:pt x="112" y="444"/>
                </a:lnTo>
                <a:lnTo>
                  <a:pt x="98" y="444"/>
                </a:lnTo>
                <a:lnTo>
                  <a:pt x="98" y="405"/>
                </a:lnTo>
                <a:lnTo>
                  <a:pt x="84" y="405"/>
                </a:lnTo>
                <a:lnTo>
                  <a:pt x="84" y="379"/>
                </a:lnTo>
                <a:lnTo>
                  <a:pt x="70" y="379"/>
                </a:lnTo>
                <a:lnTo>
                  <a:pt x="70" y="352"/>
                </a:lnTo>
                <a:lnTo>
                  <a:pt x="57" y="352"/>
                </a:lnTo>
                <a:lnTo>
                  <a:pt x="57" y="314"/>
                </a:lnTo>
                <a:lnTo>
                  <a:pt x="43" y="314"/>
                </a:lnTo>
                <a:lnTo>
                  <a:pt x="43" y="275"/>
                </a:lnTo>
                <a:lnTo>
                  <a:pt x="29" y="275"/>
                </a:lnTo>
                <a:lnTo>
                  <a:pt x="29" y="209"/>
                </a:lnTo>
                <a:lnTo>
                  <a:pt x="14" y="209"/>
                </a:lnTo>
                <a:lnTo>
                  <a:pt x="14" y="143"/>
                </a:lnTo>
                <a:lnTo>
                  <a:pt x="0" y="143"/>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122923" name="Freeform 43"/>
          <p:cNvSpPr>
            <a:spLocks/>
          </p:cNvSpPr>
          <p:nvPr/>
        </p:nvSpPr>
        <p:spPr bwMode="auto">
          <a:xfrm>
            <a:off x="5556250" y="4225925"/>
            <a:ext cx="758825" cy="1825625"/>
          </a:xfrm>
          <a:custGeom>
            <a:avLst/>
            <a:gdLst/>
            <a:ahLst/>
            <a:cxnLst>
              <a:cxn ang="0">
                <a:pos x="210" y="14"/>
              </a:cxn>
              <a:cxn ang="0">
                <a:pos x="239" y="41"/>
              </a:cxn>
              <a:cxn ang="0">
                <a:pos x="252" y="104"/>
              </a:cxn>
              <a:cxn ang="0">
                <a:pos x="280" y="131"/>
              </a:cxn>
              <a:cxn ang="0">
                <a:pos x="294" y="262"/>
              </a:cxn>
              <a:cxn ang="0">
                <a:pos x="322" y="313"/>
              </a:cxn>
              <a:cxn ang="0">
                <a:pos x="337" y="431"/>
              </a:cxn>
              <a:cxn ang="0">
                <a:pos x="364" y="627"/>
              </a:cxn>
              <a:cxn ang="0">
                <a:pos x="378" y="653"/>
              </a:cxn>
              <a:cxn ang="0">
                <a:pos x="378" y="667"/>
              </a:cxn>
              <a:cxn ang="0">
                <a:pos x="364" y="640"/>
              </a:cxn>
              <a:cxn ang="0">
                <a:pos x="337" y="667"/>
              </a:cxn>
              <a:cxn ang="0">
                <a:pos x="322" y="706"/>
              </a:cxn>
              <a:cxn ang="0">
                <a:pos x="294" y="719"/>
              </a:cxn>
              <a:cxn ang="0">
                <a:pos x="280" y="745"/>
              </a:cxn>
              <a:cxn ang="0">
                <a:pos x="337" y="757"/>
              </a:cxn>
              <a:cxn ang="0">
                <a:pos x="392" y="784"/>
              </a:cxn>
              <a:cxn ang="0">
                <a:pos x="477" y="797"/>
              </a:cxn>
              <a:cxn ang="0">
                <a:pos x="462" y="1084"/>
              </a:cxn>
              <a:cxn ang="0">
                <a:pos x="435" y="1097"/>
              </a:cxn>
              <a:cxn ang="0">
                <a:pos x="421" y="1122"/>
              </a:cxn>
              <a:cxn ang="0">
                <a:pos x="322" y="1136"/>
              </a:cxn>
              <a:cxn ang="0">
                <a:pos x="183" y="1136"/>
              </a:cxn>
              <a:cxn ang="0">
                <a:pos x="125" y="1122"/>
              </a:cxn>
              <a:cxn ang="0">
                <a:pos x="98" y="1097"/>
              </a:cxn>
              <a:cxn ang="0">
                <a:pos x="55" y="1084"/>
              </a:cxn>
              <a:cxn ang="0">
                <a:pos x="41" y="1057"/>
              </a:cxn>
              <a:cxn ang="0">
                <a:pos x="14" y="1046"/>
              </a:cxn>
              <a:cxn ang="0">
                <a:pos x="0" y="875"/>
              </a:cxn>
              <a:cxn ang="0">
                <a:pos x="28" y="850"/>
              </a:cxn>
              <a:cxn ang="0">
                <a:pos x="41" y="850"/>
              </a:cxn>
              <a:cxn ang="0">
                <a:pos x="14" y="875"/>
              </a:cxn>
              <a:cxn ang="0">
                <a:pos x="28" y="1046"/>
              </a:cxn>
              <a:cxn ang="0">
                <a:pos x="55" y="1057"/>
              </a:cxn>
              <a:cxn ang="0">
                <a:pos x="70" y="1084"/>
              </a:cxn>
              <a:cxn ang="0">
                <a:pos x="125" y="1097"/>
              </a:cxn>
              <a:cxn ang="0">
                <a:pos x="154" y="1122"/>
              </a:cxn>
              <a:cxn ang="0">
                <a:pos x="322" y="1136"/>
              </a:cxn>
              <a:cxn ang="0">
                <a:pos x="392" y="1110"/>
              </a:cxn>
              <a:cxn ang="0">
                <a:pos x="435" y="1097"/>
              </a:cxn>
              <a:cxn ang="0">
                <a:pos x="448" y="1057"/>
              </a:cxn>
              <a:cxn ang="0">
                <a:pos x="392" y="797"/>
              </a:cxn>
              <a:cxn ang="0">
                <a:pos x="337" y="771"/>
              </a:cxn>
              <a:cxn ang="0">
                <a:pos x="267" y="757"/>
              </a:cxn>
              <a:cxn ang="0">
                <a:pos x="239" y="784"/>
              </a:cxn>
              <a:cxn ang="0">
                <a:pos x="197" y="797"/>
              </a:cxn>
              <a:cxn ang="0">
                <a:pos x="154" y="797"/>
              </a:cxn>
              <a:cxn ang="0">
                <a:pos x="224" y="784"/>
              </a:cxn>
              <a:cxn ang="0">
                <a:pos x="239" y="757"/>
              </a:cxn>
              <a:cxn ang="0">
                <a:pos x="267" y="745"/>
              </a:cxn>
              <a:cxn ang="0">
                <a:pos x="280" y="719"/>
              </a:cxn>
              <a:cxn ang="0">
                <a:pos x="308" y="706"/>
              </a:cxn>
              <a:cxn ang="0">
                <a:pos x="322" y="667"/>
              </a:cxn>
              <a:cxn ang="0">
                <a:pos x="322" y="431"/>
              </a:cxn>
              <a:cxn ang="0">
                <a:pos x="308" y="313"/>
              </a:cxn>
              <a:cxn ang="0">
                <a:pos x="280" y="262"/>
              </a:cxn>
              <a:cxn ang="0">
                <a:pos x="267" y="131"/>
              </a:cxn>
              <a:cxn ang="0">
                <a:pos x="239" y="104"/>
              </a:cxn>
              <a:cxn ang="0">
                <a:pos x="224" y="41"/>
              </a:cxn>
              <a:cxn ang="0">
                <a:pos x="197" y="14"/>
              </a:cxn>
            </a:cxnLst>
            <a:rect l="0" t="0" r="r" b="b"/>
            <a:pathLst>
              <a:path w="478" h="1150">
                <a:moveTo>
                  <a:pt x="197" y="0"/>
                </a:moveTo>
                <a:lnTo>
                  <a:pt x="210" y="0"/>
                </a:lnTo>
                <a:lnTo>
                  <a:pt x="210" y="14"/>
                </a:lnTo>
                <a:lnTo>
                  <a:pt x="224" y="14"/>
                </a:lnTo>
                <a:lnTo>
                  <a:pt x="224" y="41"/>
                </a:lnTo>
                <a:lnTo>
                  <a:pt x="239" y="41"/>
                </a:lnTo>
                <a:lnTo>
                  <a:pt x="239" y="66"/>
                </a:lnTo>
                <a:lnTo>
                  <a:pt x="252" y="66"/>
                </a:lnTo>
                <a:lnTo>
                  <a:pt x="252" y="104"/>
                </a:lnTo>
                <a:lnTo>
                  <a:pt x="267" y="104"/>
                </a:lnTo>
                <a:lnTo>
                  <a:pt x="267" y="131"/>
                </a:lnTo>
                <a:lnTo>
                  <a:pt x="280" y="131"/>
                </a:lnTo>
                <a:lnTo>
                  <a:pt x="280" y="210"/>
                </a:lnTo>
                <a:lnTo>
                  <a:pt x="294" y="210"/>
                </a:lnTo>
                <a:lnTo>
                  <a:pt x="294" y="262"/>
                </a:lnTo>
                <a:lnTo>
                  <a:pt x="308" y="262"/>
                </a:lnTo>
                <a:lnTo>
                  <a:pt x="308" y="313"/>
                </a:lnTo>
                <a:lnTo>
                  <a:pt x="322" y="313"/>
                </a:lnTo>
                <a:lnTo>
                  <a:pt x="322" y="366"/>
                </a:lnTo>
                <a:lnTo>
                  <a:pt x="337" y="366"/>
                </a:lnTo>
                <a:lnTo>
                  <a:pt x="337" y="431"/>
                </a:lnTo>
                <a:lnTo>
                  <a:pt x="351" y="431"/>
                </a:lnTo>
                <a:lnTo>
                  <a:pt x="351" y="627"/>
                </a:lnTo>
                <a:lnTo>
                  <a:pt x="364" y="627"/>
                </a:lnTo>
                <a:lnTo>
                  <a:pt x="364" y="640"/>
                </a:lnTo>
                <a:lnTo>
                  <a:pt x="378" y="640"/>
                </a:lnTo>
                <a:lnTo>
                  <a:pt x="378" y="653"/>
                </a:lnTo>
                <a:lnTo>
                  <a:pt x="392" y="653"/>
                </a:lnTo>
                <a:lnTo>
                  <a:pt x="392" y="667"/>
                </a:lnTo>
                <a:lnTo>
                  <a:pt x="378" y="667"/>
                </a:lnTo>
                <a:lnTo>
                  <a:pt x="378" y="653"/>
                </a:lnTo>
                <a:lnTo>
                  <a:pt x="364" y="653"/>
                </a:lnTo>
                <a:lnTo>
                  <a:pt x="364" y="640"/>
                </a:lnTo>
                <a:lnTo>
                  <a:pt x="351" y="640"/>
                </a:lnTo>
                <a:lnTo>
                  <a:pt x="351" y="667"/>
                </a:lnTo>
                <a:lnTo>
                  <a:pt x="337" y="667"/>
                </a:lnTo>
                <a:lnTo>
                  <a:pt x="337" y="679"/>
                </a:lnTo>
                <a:lnTo>
                  <a:pt x="322" y="679"/>
                </a:lnTo>
                <a:lnTo>
                  <a:pt x="322" y="706"/>
                </a:lnTo>
                <a:lnTo>
                  <a:pt x="308" y="706"/>
                </a:lnTo>
                <a:lnTo>
                  <a:pt x="308" y="719"/>
                </a:lnTo>
                <a:lnTo>
                  <a:pt x="294" y="719"/>
                </a:lnTo>
                <a:lnTo>
                  <a:pt x="294" y="731"/>
                </a:lnTo>
                <a:lnTo>
                  <a:pt x="280" y="731"/>
                </a:lnTo>
                <a:lnTo>
                  <a:pt x="280" y="745"/>
                </a:lnTo>
                <a:lnTo>
                  <a:pt x="294" y="745"/>
                </a:lnTo>
                <a:lnTo>
                  <a:pt x="294" y="757"/>
                </a:lnTo>
                <a:lnTo>
                  <a:pt x="337" y="757"/>
                </a:lnTo>
                <a:lnTo>
                  <a:pt x="337" y="771"/>
                </a:lnTo>
                <a:lnTo>
                  <a:pt x="392" y="771"/>
                </a:lnTo>
                <a:lnTo>
                  <a:pt x="392" y="784"/>
                </a:lnTo>
                <a:lnTo>
                  <a:pt x="462" y="784"/>
                </a:lnTo>
                <a:lnTo>
                  <a:pt x="462" y="797"/>
                </a:lnTo>
                <a:lnTo>
                  <a:pt x="477" y="797"/>
                </a:lnTo>
                <a:lnTo>
                  <a:pt x="477" y="1057"/>
                </a:lnTo>
                <a:lnTo>
                  <a:pt x="462" y="1057"/>
                </a:lnTo>
                <a:lnTo>
                  <a:pt x="462" y="1084"/>
                </a:lnTo>
                <a:lnTo>
                  <a:pt x="448" y="1084"/>
                </a:lnTo>
                <a:lnTo>
                  <a:pt x="448" y="1097"/>
                </a:lnTo>
                <a:lnTo>
                  <a:pt x="435" y="1097"/>
                </a:lnTo>
                <a:lnTo>
                  <a:pt x="435" y="1110"/>
                </a:lnTo>
                <a:lnTo>
                  <a:pt x="421" y="1110"/>
                </a:lnTo>
                <a:lnTo>
                  <a:pt x="421" y="1122"/>
                </a:lnTo>
                <a:lnTo>
                  <a:pt x="392" y="1122"/>
                </a:lnTo>
                <a:lnTo>
                  <a:pt x="392" y="1136"/>
                </a:lnTo>
                <a:lnTo>
                  <a:pt x="322" y="1136"/>
                </a:lnTo>
                <a:lnTo>
                  <a:pt x="322" y="1149"/>
                </a:lnTo>
                <a:lnTo>
                  <a:pt x="183" y="1149"/>
                </a:lnTo>
                <a:lnTo>
                  <a:pt x="183" y="1136"/>
                </a:lnTo>
                <a:lnTo>
                  <a:pt x="154" y="1136"/>
                </a:lnTo>
                <a:lnTo>
                  <a:pt x="154" y="1122"/>
                </a:lnTo>
                <a:lnTo>
                  <a:pt x="125" y="1122"/>
                </a:lnTo>
                <a:lnTo>
                  <a:pt x="125" y="1110"/>
                </a:lnTo>
                <a:lnTo>
                  <a:pt x="98" y="1110"/>
                </a:lnTo>
                <a:lnTo>
                  <a:pt x="98" y="1097"/>
                </a:lnTo>
                <a:lnTo>
                  <a:pt x="70" y="1097"/>
                </a:lnTo>
                <a:lnTo>
                  <a:pt x="70" y="1084"/>
                </a:lnTo>
                <a:lnTo>
                  <a:pt x="55" y="1084"/>
                </a:lnTo>
                <a:lnTo>
                  <a:pt x="55" y="1071"/>
                </a:lnTo>
                <a:lnTo>
                  <a:pt x="41" y="1071"/>
                </a:lnTo>
                <a:lnTo>
                  <a:pt x="41" y="1057"/>
                </a:lnTo>
                <a:lnTo>
                  <a:pt x="28" y="1057"/>
                </a:lnTo>
                <a:lnTo>
                  <a:pt x="28" y="1046"/>
                </a:lnTo>
                <a:lnTo>
                  <a:pt x="14" y="1046"/>
                </a:lnTo>
                <a:lnTo>
                  <a:pt x="14" y="1019"/>
                </a:lnTo>
                <a:lnTo>
                  <a:pt x="0" y="1019"/>
                </a:lnTo>
                <a:lnTo>
                  <a:pt x="0" y="875"/>
                </a:lnTo>
                <a:lnTo>
                  <a:pt x="14" y="875"/>
                </a:lnTo>
                <a:lnTo>
                  <a:pt x="14" y="850"/>
                </a:lnTo>
                <a:lnTo>
                  <a:pt x="28" y="850"/>
                </a:lnTo>
                <a:lnTo>
                  <a:pt x="28" y="837"/>
                </a:lnTo>
                <a:lnTo>
                  <a:pt x="41" y="837"/>
                </a:lnTo>
                <a:lnTo>
                  <a:pt x="41" y="850"/>
                </a:lnTo>
                <a:lnTo>
                  <a:pt x="28" y="850"/>
                </a:lnTo>
                <a:lnTo>
                  <a:pt x="28" y="875"/>
                </a:lnTo>
                <a:lnTo>
                  <a:pt x="14" y="875"/>
                </a:lnTo>
                <a:lnTo>
                  <a:pt x="14" y="1019"/>
                </a:lnTo>
                <a:lnTo>
                  <a:pt x="28" y="1019"/>
                </a:lnTo>
                <a:lnTo>
                  <a:pt x="28" y="1046"/>
                </a:lnTo>
                <a:lnTo>
                  <a:pt x="41" y="1046"/>
                </a:lnTo>
                <a:lnTo>
                  <a:pt x="41" y="1057"/>
                </a:lnTo>
                <a:lnTo>
                  <a:pt x="55" y="1057"/>
                </a:lnTo>
                <a:lnTo>
                  <a:pt x="55" y="1071"/>
                </a:lnTo>
                <a:lnTo>
                  <a:pt x="70" y="1071"/>
                </a:lnTo>
                <a:lnTo>
                  <a:pt x="70" y="1084"/>
                </a:lnTo>
                <a:lnTo>
                  <a:pt x="98" y="1084"/>
                </a:lnTo>
                <a:lnTo>
                  <a:pt x="98" y="1097"/>
                </a:lnTo>
                <a:lnTo>
                  <a:pt x="125" y="1097"/>
                </a:lnTo>
                <a:lnTo>
                  <a:pt x="125" y="1110"/>
                </a:lnTo>
                <a:lnTo>
                  <a:pt x="154" y="1110"/>
                </a:lnTo>
                <a:lnTo>
                  <a:pt x="154" y="1122"/>
                </a:lnTo>
                <a:lnTo>
                  <a:pt x="183" y="1122"/>
                </a:lnTo>
                <a:lnTo>
                  <a:pt x="183" y="1136"/>
                </a:lnTo>
                <a:lnTo>
                  <a:pt x="322" y="1136"/>
                </a:lnTo>
                <a:lnTo>
                  <a:pt x="322" y="1122"/>
                </a:lnTo>
                <a:lnTo>
                  <a:pt x="392" y="1122"/>
                </a:lnTo>
                <a:lnTo>
                  <a:pt x="392" y="1110"/>
                </a:lnTo>
                <a:lnTo>
                  <a:pt x="421" y="1110"/>
                </a:lnTo>
                <a:lnTo>
                  <a:pt x="421" y="1097"/>
                </a:lnTo>
                <a:lnTo>
                  <a:pt x="435" y="1097"/>
                </a:lnTo>
                <a:lnTo>
                  <a:pt x="435" y="1084"/>
                </a:lnTo>
                <a:lnTo>
                  <a:pt x="448" y="1084"/>
                </a:lnTo>
                <a:lnTo>
                  <a:pt x="448" y="1057"/>
                </a:lnTo>
                <a:lnTo>
                  <a:pt x="462" y="1057"/>
                </a:lnTo>
                <a:lnTo>
                  <a:pt x="462" y="797"/>
                </a:lnTo>
                <a:lnTo>
                  <a:pt x="392" y="797"/>
                </a:lnTo>
                <a:lnTo>
                  <a:pt x="392" y="784"/>
                </a:lnTo>
                <a:lnTo>
                  <a:pt x="337" y="784"/>
                </a:lnTo>
                <a:lnTo>
                  <a:pt x="337" y="771"/>
                </a:lnTo>
                <a:lnTo>
                  <a:pt x="294" y="771"/>
                </a:lnTo>
                <a:lnTo>
                  <a:pt x="294" y="757"/>
                </a:lnTo>
                <a:lnTo>
                  <a:pt x="267" y="757"/>
                </a:lnTo>
                <a:lnTo>
                  <a:pt x="267" y="771"/>
                </a:lnTo>
                <a:lnTo>
                  <a:pt x="239" y="771"/>
                </a:lnTo>
                <a:lnTo>
                  <a:pt x="239" y="784"/>
                </a:lnTo>
                <a:lnTo>
                  <a:pt x="224" y="784"/>
                </a:lnTo>
                <a:lnTo>
                  <a:pt x="224" y="797"/>
                </a:lnTo>
                <a:lnTo>
                  <a:pt x="197" y="797"/>
                </a:lnTo>
                <a:lnTo>
                  <a:pt x="197" y="810"/>
                </a:lnTo>
                <a:lnTo>
                  <a:pt x="154" y="810"/>
                </a:lnTo>
                <a:lnTo>
                  <a:pt x="154" y="797"/>
                </a:lnTo>
                <a:lnTo>
                  <a:pt x="197" y="797"/>
                </a:lnTo>
                <a:lnTo>
                  <a:pt x="197" y="784"/>
                </a:lnTo>
                <a:lnTo>
                  <a:pt x="224" y="784"/>
                </a:lnTo>
                <a:lnTo>
                  <a:pt x="224" y="771"/>
                </a:lnTo>
                <a:lnTo>
                  <a:pt x="239" y="771"/>
                </a:lnTo>
                <a:lnTo>
                  <a:pt x="239" y="757"/>
                </a:lnTo>
                <a:lnTo>
                  <a:pt x="252" y="757"/>
                </a:lnTo>
                <a:lnTo>
                  <a:pt x="252" y="745"/>
                </a:lnTo>
                <a:lnTo>
                  <a:pt x="267" y="745"/>
                </a:lnTo>
                <a:lnTo>
                  <a:pt x="267" y="731"/>
                </a:lnTo>
                <a:lnTo>
                  <a:pt x="280" y="731"/>
                </a:lnTo>
                <a:lnTo>
                  <a:pt x="280" y="719"/>
                </a:lnTo>
                <a:lnTo>
                  <a:pt x="294" y="719"/>
                </a:lnTo>
                <a:lnTo>
                  <a:pt x="294" y="706"/>
                </a:lnTo>
                <a:lnTo>
                  <a:pt x="308" y="706"/>
                </a:lnTo>
                <a:lnTo>
                  <a:pt x="308" y="679"/>
                </a:lnTo>
                <a:lnTo>
                  <a:pt x="322" y="679"/>
                </a:lnTo>
                <a:lnTo>
                  <a:pt x="322" y="667"/>
                </a:lnTo>
                <a:lnTo>
                  <a:pt x="337" y="667"/>
                </a:lnTo>
                <a:lnTo>
                  <a:pt x="337" y="431"/>
                </a:lnTo>
                <a:lnTo>
                  <a:pt x="322" y="431"/>
                </a:lnTo>
                <a:lnTo>
                  <a:pt x="322" y="366"/>
                </a:lnTo>
                <a:lnTo>
                  <a:pt x="308" y="366"/>
                </a:lnTo>
                <a:lnTo>
                  <a:pt x="308" y="313"/>
                </a:lnTo>
                <a:lnTo>
                  <a:pt x="294" y="313"/>
                </a:lnTo>
                <a:lnTo>
                  <a:pt x="294" y="262"/>
                </a:lnTo>
                <a:lnTo>
                  <a:pt x="280" y="262"/>
                </a:lnTo>
                <a:lnTo>
                  <a:pt x="280" y="210"/>
                </a:lnTo>
                <a:lnTo>
                  <a:pt x="267" y="210"/>
                </a:lnTo>
                <a:lnTo>
                  <a:pt x="267" y="131"/>
                </a:lnTo>
                <a:lnTo>
                  <a:pt x="252" y="131"/>
                </a:lnTo>
                <a:lnTo>
                  <a:pt x="252" y="104"/>
                </a:lnTo>
                <a:lnTo>
                  <a:pt x="239" y="104"/>
                </a:lnTo>
                <a:lnTo>
                  <a:pt x="239" y="66"/>
                </a:lnTo>
                <a:lnTo>
                  <a:pt x="224" y="66"/>
                </a:lnTo>
                <a:lnTo>
                  <a:pt x="224" y="41"/>
                </a:lnTo>
                <a:lnTo>
                  <a:pt x="210" y="41"/>
                </a:lnTo>
                <a:lnTo>
                  <a:pt x="210" y="14"/>
                </a:lnTo>
                <a:lnTo>
                  <a:pt x="197" y="14"/>
                </a:lnTo>
                <a:lnTo>
                  <a:pt x="197" y="0"/>
                </a:lnTo>
              </a:path>
            </a:pathLst>
          </a:custGeom>
          <a:solidFill>
            <a:srgbClr val="000000"/>
          </a:solidFill>
          <a:ln w="9525" cap="rnd">
            <a:noFill/>
            <a:round/>
            <a:headEnd type="none" w="sm" len="sm"/>
            <a:tailEnd type="none" w="sm" len="sm"/>
          </a:ln>
          <a:effectLst/>
        </p:spPr>
        <p:txBody>
          <a:bodyPr/>
          <a:lstStyle/>
          <a:p>
            <a:endParaRPr lang="en-US"/>
          </a:p>
        </p:txBody>
      </p:sp>
      <p:sp>
        <p:nvSpPr>
          <p:cNvPr id="122924" name="Freeform 44"/>
          <p:cNvSpPr>
            <a:spLocks/>
          </p:cNvSpPr>
          <p:nvPr/>
        </p:nvSpPr>
        <p:spPr bwMode="auto">
          <a:xfrm>
            <a:off x="7124700" y="4225925"/>
            <a:ext cx="19050" cy="17463"/>
          </a:xfrm>
          <a:custGeom>
            <a:avLst/>
            <a:gdLst/>
            <a:ahLst/>
            <a:cxnLst>
              <a:cxn ang="0">
                <a:pos x="0" y="0"/>
              </a:cxn>
              <a:cxn ang="0">
                <a:pos x="11" y="0"/>
              </a:cxn>
              <a:cxn ang="0">
                <a:pos x="11" y="10"/>
              </a:cxn>
              <a:cxn ang="0">
                <a:pos x="0" y="10"/>
              </a:cxn>
              <a:cxn ang="0">
                <a:pos x="0" y="0"/>
              </a:cxn>
            </a:cxnLst>
            <a:rect l="0" t="0" r="r" b="b"/>
            <a:pathLst>
              <a:path w="12" h="11">
                <a:moveTo>
                  <a:pt x="0" y="0"/>
                </a:moveTo>
                <a:lnTo>
                  <a:pt x="11" y="0"/>
                </a:lnTo>
                <a:lnTo>
                  <a:pt x="11" y="10"/>
                </a:lnTo>
                <a:lnTo>
                  <a:pt x="0" y="10"/>
                </a:lnTo>
                <a:lnTo>
                  <a:pt x="0" y="0"/>
                </a:lnTo>
              </a:path>
            </a:pathLst>
          </a:custGeom>
          <a:solidFill>
            <a:srgbClr val="FF8442"/>
          </a:solidFill>
          <a:ln w="9525" cap="rnd">
            <a:noFill/>
            <a:round/>
            <a:headEnd type="none" w="sm" len="sm"/>
            <a:tailEnd type="none" w="sm" len="sm"/>
          </a:ln>
          <a:effectLst/>
        </p:spPr>
        <p:txBody>
          <a:bodyPr/>
          <a:lstStyle/>
          <a:p>
            <a:endParaRPr lang="en-US"/>
          </a:p>
        </p:txBody>
      </p:sp>
      <p:sp>
        <p:nvSpPr>
          <p:cNvPr id="122925" name="Freeform 45"/>
          <p:cNvSpPr>
            <a:spLocks/>
          </p:cNvSpPr>
          <p:nvPr/>
        </p:nvSpPr>
        <p:spPr bwMode="auto">
          <a:xfrm>
            <a:off x="6116638" y="4246563"/>
            <a:ext cx="422275" cy="392112"/>
          </a:xfrm>
          <a:custGeom>
            <a:avLst/>
            <a:gdLst/>
            <a:ahLst/>
            <a:cxnLst>
              <a:cxn ang="0">
                <a:pos x="0" y="0"/>
              </a:cxn>
              <a:cxn ang="0">
                <a:pos x="14" y="0"/>
              </a:cxn>
              <a:cxn ang="0">
                <a:pos x="14" y="13"/>
              </a:cxn>
              <a:cxn ang="0">
                <a:pos x="41" y="13"/>
              </a:cxn>
              <a:cxn ang="0">
                <a:pos x="41" y="26"/>
              </a:cxn>
              <a:cxn ang="0">
                <a:pos x="68" y="26"/>
              </a:cxn>
              <a:cxn ang="0">
                <a:pos x="68" y="39"/>
              </a:cxn>
              <a:cxn ang="0">
                <a:pos x="97" y="39"/>
              </a:cxn>
              <a:cxn ang="0">
                <a:pos x="97" y="52"/>
              </a:cxn>
              <a:cxn ang="0">
                <a:pos x="125" y="52"/>
              </a:cxn>
              <a:cxn ang="0">
                <a:pos x="125" y="64"/>
              </a:cxn>
              <a:cxn ang="0">
                <a:pos x="154" y="64"/>
              </a:cxn>
              <a:cxn ang="0">
                <a:pos x="154" y="77"/>
              </a:cxn>
              <a:cxn ang="0">
                <a:pos x="182" y="77"/>
              </a:cxn>
              <a:cxn ang="0">
                <a:pos x="182" y="90"/>
              </a:cxn>
              <a:cxn ang="0">
                <a:pos x="223" y="90"/>
              </a:cxn>
              <a:cxn ang="0">
                <a:pos x="223" y="129"/>
              </a:cxn>
              <a:cxn ang="0">
                <a:pos x="237" y="129"/>
              </a:cxn>
              <a:cxn ang="0">
                <a:pos x="237" y="143"/>
              </a:cxn>
              <a:cxn ang="0">
                <a:pos x="250" y="143"/>
              </a:cxn>
              <a:cxn ang="0">
                <a:pos x="250" y="155"/>
              </a:cxn>
              <a:cxn ang="0">
                <a:pos x="265" y="155"/>
              </a:cxn>
              <a:cxn ang="0">
                <a:pos x="265" y="182"/>
              </a:cxn>
              <a:cxn ang="0">
                <a:pos x="250" y="182"/>
              </a:cxn>
              <a:cxn ang="0">
                <a:pos x="250" y="194"/>
              </a:cxn>
              <a:cxn ang="0">
                <a:pos x="237" y="194"/>
              </a:cxn>
              <a:cxn ang="0">
                <a:pos x="237" y="220"/>
              </a:cxn>
              <a:cxn ang="0">
                <a:pos x="223" y="220"/>
              </a:cxn>
              <a:cxn ang="0">
                <a:pos x="223" y="246"/>
              </a:cxn>
              <a:cxn ang="0">
                <a:pos x="209" y="246"/>
              </a:cxn>
              <a:cxn ang="0">
                <a:pos x="209" y="182"/>
              </a:cxn>
              <a:cxn ang="0">
                <a:pos x="196" y="182"/>
              </a:cxn>
              <a:cxn ang="0">
                <a:pos x="196" y="220"/>
              </a:cxn>
              <a:cxn ang="0">
                <a:pos x="182" y="220"/>
              </a:cxn>
              <a:cxn ang="0">
                <a:pos x="182" y="208"/>
              </a:cxn>
              <a:cxn ang="0">
                <a:pos x="167" y="208"/>
              </a:cxn>
              <a:cxn ang="0">
                <a:pos x="167" y="194"/>
              </a:cxn>
              <a:cxn ang="0">
                <a:pos x="154" y="194"/>
              </a:cxn>
              <a:cxn ang="0">
                <a:pos x="154" y="182"/>
              </a:cxn>
              <a:cxn ang="0">
                <a:pos x="139" y="182"/>
              </a:cxn>
              <a:cxn ang="0">
                <a:pos x="139" y="169"/>
              </a:cxn>
              <a:cxn ang="0">
                <a:pos x="125" y="169"/>
              </a:cxn>
              <a:cxn ang="0">
                <a:pos x="125" y="155"/>
              </a:cxn>
              <a:cxn ang="0">
                <a:pos x="110" y="155"/>
              </a:cxn>
              <a:cxn ang="0">
                <a:pos x="110" y="143"/>
              </a:cxn>
              <a:cxn ang="0">
                <a:pos x="97" y="143"/>
              </a:cxn>
              <a:cxn ang="0">
                <a:pos x="97" y="116"/>
              </a:cxn>
              <a:cxn ang="0">
                <a:pos x="83" y="116"/>
              </a:cxn>
              <a:cxn ang="0">
                <a:pos x="83" y="103"/>
              </a:cxn>
              <a:cxn ang="0">
                <a:pos x="68" y="103"/>
              </a:cxn>
              <a:cxn ang="0">
                <a:pos x="68" y="90"/>
              </a:cxn>
              <a:cxn ang="0">
                <a:pos x="55" y="90"/>
              </a:cxn>
              <a:cxn ang="0">
                <a:pos x="55" y="77"/>
              </a:cxn>
              <a:cxn ang="0">
                <a:pos x="41" y="77"/>
              </a:cxn>
              <a:cxn ang="0">
                <a:pos x="41" y="64"/>
              </a:cxn>
              <a:cxn ang="0">
                <a:pos x="26" y="64"/>
              </a:cxn>
              <a:cxn ang="0">
                <a:pos x="26" y="39"/>
              </a:cxn>
              <a:cxn ang="0">
                <a:pos x="14" y="39"/>
              </a:cxn>
              <a:cxn ang="0">
                <a:pos x="14" y="13"/>
              </a:cxn>
              <a:cxn ang="0">
                <a:pos x="0" y="13"/>
              </a:cxn>
              <a:cxn ang="0">
                <a:pos x="0" y="0"/>
              </a:cxn>
            </a:cxnLst>
            <a:rect l="0" t="0" r="r" b="b"/>
            <a:pathLst>
              <a:path w="266" h="247">
                <a:moveTo>
                  <a:pt x="0" y="0"/>
                </a:moveTo>
                <a:lnTo>
                  <a:pt x="14" y="0"/>
                </a:lnTo>
                <a:lnTo>
                  <a:pt x="14" y="13"/>
                </a:lnTo>
                <a:lnTo>
                  <a:pt x="41" y="13"/>
                </a:lnTo>
                <a:lnTo>
                  <a:pt x="41" y="26"/>
                </a:lnTo>
                <a:lnTo>
                  <a:pt x="68" y="26"/>
                </a:lnTo>
                <a:lnTo>
                  <a:pt x="68" y="39"/>
                </a:lnTo>
                <a:lnTo>
                  <a:pt x="97" y="39"/>
                </a:lnTo>
                <a:lnTo>
                  <a:pt x="97" y="52"/>
                </a:lnTo>
                <a:lnTo>
                  <a:pt x="125" y="52"/>
                </a:lnTo>
                <a:lnTo>
                  <a:pt x="125" y="64"/>
                </a:lnTo>
                <a:lnTo>
                  <a:pt x="154" y="64"/>
                </a:lnTo>
                <a:lnTo>
                  <a:pt x="154" y="77"/>
                </a:lnTo>
                <a:lnTo>
                  <a:pt x="182" y="77"/>
                </a:lnTo>
                <a:lnTo>
                  <a:pt x="182" y="90"/>
                </a:lnTo>
                <a:lnTo>
                  <a:pt x="223" y="90"/>
                </a:lnTo>
                <a:lnTo>
                  <a:pt x="223" y="129"/>
                </a:lnTo>
                <a:lnTo>
                  <a:pt x="237" y="129"/>
                </a:lnTo>
                <a:lnTo>
                  <a:pt x="237" y="143"/>
                </a:lnTo>
                <a:lnTo>
                  <a:pt x="250" y="143"/>
                </a:lnTo>
                <a:lnTo>
                  <a:pt x="250" y="155"/>
                </a:lnTo>
                <a:lnTo>
                  <a:pt x="265" y="155"/>
                </a:lnTo>
                <a:lnTo>
                  <a:pt x="265" y="182"/>
                </a:lnTo>
                <a:lnTo>
                  <a:pt x="250" y="182"/>
                </a:lnTo>
                <a:lnTo>
                  <a:pt x="250" y="194"/>
                </a:lnTo>
                <a:lnTo>
                  <a:pt x="237" y="194"/>
                </a:lnTo>
                <a:lnTo>
                  <a:pt x="237" y="220"/>
                </a:lnTo>
                <a:lnTo>
                  <a:pt x="223" y="220"/>
                </a:lnTo>
                <a:lnTo>
                  <a:pt x="223" y="246"/>
                </a:lnTo>
                <a:lnTo>
                  <a:pt x="209" y="246"/>
                </a:lnTo>
                <a:lnTo>
                  <a:pt x="209" y="182"/>
                </a:lnTo>
                <a:lnTo>
                  <a:pt x="196" y="182"/>
                </a:lnTo>
                <a:lnTo>
                  <a:pt x="196" y="220"/>
                </a:lnTo>
                <a:lnTo>
                  <a:pt x="182" y="220"/>
                </a:lnTo>
                <a:lnTo>
                  <a:pt x="182" y="208"/>
                </a:lnTo>
                <a:lnTo>
                  <a:pt x="167" y="208"/>
                </a:lnTo>
                <a:lnTo>
                  <a:pt x="167" y="194"/>
                </a:lnTo>
                <a:lnTo>
                  <a:pt x="154" y="194"/>
                </a:lnTo>
                <a:lnTo>
                  <a:pt x="154" y="182"/>
                </a:lnTo>
                <a:lnTo>
                  <a:pt x="139" y="182"/>
                </a:lnTo>
                <a:lnTo>
                  <a:pt x="139" y="169"/>
                </a:lnTo>
                <a:lnTo>
                  <a:pt x="125" y="169"/>
                </a:lnTo>
                <a:lnTo>
                  <a:pt x="125" y="155"/>
                </a:lnTo>
                <a:lnTo>
                  <a:pt x="110" y="155"/>
                </a:lnTo>
                <a:lnTo>
                  <a:pt x="110" y="143"/>
                </a:lnTo>
                <a:lnTo>
                  <a:pt x="97" y="143"/>
                </a:lnTo>
                <a:lnTo>
                  <a:pt x="97" y="116"/>
                </a:lnTo>
                <a:lnTo>
                  <a:pt x="83" y="116"/>
                </a:lnTo>
                <a:lnTo>
                  <a:pt x="83" y="103"/>
                </a:lnTo>
                <a:lnTo>
                  <a:pt x="68" y="103"/>
                </a:lnTo>
                <a:lnTo>
                  <a:pt x="68" y="90"/>
                </a:lnTo>
                <a:lnTo>
                  <a:pt x="55" y="90"/>
                </a:lnTo>
                <a:lnTo>
                  <a:pt x="55" y="77"/>
                </a:lnTo>
                <a:lnTo>
                  <a:pt x="41" y="77"/>
                </a:lnTo>
                <a:lnTo>
                  <a:pt x="41" y="64"/>
                </a:lnTo>
                <a:lnTo>
                  <a:pt x="26" y="64"/>
                </a:lnTo>
                <a:lnTo>
                  <a:pt x="26" y="39"/>
                </a:lnTo>
                <a:lnTo>
                  <a:pt x="14" y="39"/>
                </a:lnTo>
                <a:lnTo>
                  <a:pt x="14" y="13"/>
                </a:lnTo>
                <a:lnTo>
                  <a:pt x="0" y="13"/>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122926" name="Freeform 46"/>
          <p:cNvSpPr>
            <a:spLocks/>
          </p:cNvSpPr>
          <p:nvPr/>
        </p:nvSpPr>
        <p:spPr bwMode="auto">
          <a:xfrm>
            <a:off x="6677025" y="4289425"/>
            <a:ext cx="422275" cy="349250"/>
          </a:xfrm>
          <a:custGeom>
            <a:avLst/>
            <a:gdLst/>
            <a:ahLst/>
            <a:cxnLst>
              <a:cxn ang="0">
                <a:pos x="251" y="0"/>
              </a:cxn>
              <a:cxn ang="0">
                <a:pos x="265" y="0"/>
              </a:cxn>
              <a:cxn ang="0">
                <a:pos x="265" y="25"/>
              </a:cxn>
              <a:cxn ang="0">
                <a:pos x="251" y="25"/>
              </a:cxn>
              <a:cxn ang="0">
                <a:pos x="251" y="51"/>
              </a:cxn>
              <a:cxn ang="0">
                <a:pos x="238" y="51"/>
              </a:cxn>
              <a:cxn ang="0">
                <a:pos x="238" y="63"/>
              </a:cxn>
              <a:cxn ang="0">
                <a:pos x="223" y="63"/>
              </a:cxn>
              <a:cxn ang="0">
                <a:pos x="223" y="90"/>
              </a:cxn>
              <a:cxn ang="0">
                <a:pos x="209" y="90"/>
              </a:cxn>
              <a:cxn ang="0">
                <a:pos x="209" y="102"/>
              </a:cxn>
              <a:cxn ang="0">
                <a:pos x="196" y="102"/>
              </a:cxn>
              <a:cxn ang="0">
                <a:pos x="196" y="116"/>
              </a:cxn>
              <a:cxn ang="0">
                <a:pos x="182" y="116"/>
              </a:cxn>
              <a:cxn ang="0">
                <a:pos x="182" y="128"/>
              </a:cxn>
              <a:cxn ang="0">
                <a:pos x="168" y="128"/>
              </a:cxn>
              <a:cxn ang="0">
                <a:pos x="168" y="142"/>
              </a:cxn>
              <a:cxn ang="0">
                <a:pos x="154" y="142"/>
              </a:cxn>
              <a:cxn ang="0">
                <a:pos x="154" y="155"/>
              </a:cxn>
              <a:cxn ang="0">
                <a:pos x="140" y="155"/>
              </a:cxn>
              <a:cxn ang="0">
                <a:pos x="140" y="167"/>
              </a:cxn>
              <a:cxn ang="0">
                <a:pos x="125" y="167"/>
              </a:cxn>
              <a:cxn ang="0">
                <a:pos x="125" y="181"/>
              </a:cxn>
              <a:cxn ang="0">
                <a:pos x="111" y="181"/>
              </a:cxn>
              <a:cxn ang="0">
                <a:pos x="111" y="205"/>
              </a:cxn>
              <a:cxn ang="0">
                <a:pos x="98" y="205"/>
              </a:cxn>
              <a:cxn ang="0">
                <a:pos x="98" y="219"/>
              </a:cxn>
              <a:cxn ang="0">
                <a:pos x="69" y="219"/>
              </a:cxn>
              <a:cxn ang="0">
                <a:pos x="69" y="205"/>
              </a:cxn>
              <a:cxn ang="0">
                <a:pos x="56" y="205"/>
              </a:cxn>
              <a:cxn ang="0">
                <a:pos x="56" y="181"/>
              </a:cxn>
              <a:cxn ang="0">
                <a:pos x="41" y="181"/>
              </a:cxn>
              <a:cxn ang="0">
                <a:pos x="41" y="167"/>
              </a:cxn>
              <a:cxn ang="0">
                <a:pos x="27" y="167"/>
              </a:cxn>
              <a:cxn ang="0">
                <a:pos x="27" y="155"/>
              </a:cxn>
              <a:cxn ang="0">
                <a:pos x="0" y="155"/>
              </a:cxn>
              <a:cxn ang="0">
                <a:pos x="0" y="128"/>
              </a:cxn>
              <a:cxn ang="0">
                <a:pos x="14" y="128"/>
              </a:cxn>
              <a:cxn ang="0">
                <a:pos x="14" y="116"/>
              </a:cxn>
              <a:cxn ang="0">
                <a:pos x="27" y="116"/>
              </a:cxn>
              <a:cxn ang="0">
                <a:pos x="27" y="102"/>
              </a:cxn>
              <a:cxn ang="0">
                <a:pos x="41" y="102"/>
              </a:cxn>
              <a:cxn ang="0">
                <a:pos x="41" y="90"/>
              </a:cxn>
              <a:cxn ang="0">
                <a:pos x="56" y="90"/>
              </a:cxn>
              <a:cxn ang="0">
                <a:pos x="56" y="102"/>
              </a:cxn>
              <a:cxn ang="0">
                <a:pos x="69" y="102"/>
              </a:cxn>
              <a:cxn ang="0">
                <a:pos x="69" y="128"/>
              </a:cxn>
              <a:cxn ang="0">
                <a:pos x="83" y="128"/>
              </a:cxn>
              <a:cxn ang="0">
                <a:pos x="83" y="90"/>
              </a:cxn>
              <a:cxn ang="0">
                <a:pos x="69" y="90"/>
              </a:cxn>
              <a:cxn ang="0">
                <a:pos x="69" y="51"/>
              </a:cxn>
              <a:cxn ang="0">
                <a:pos x="182" y="51"/>
              </a:cxn>
              <a:cxn ang="0">
                <a:pos x="182" y="38"/>
              </a:cxn>
              <a:cxn ang="0">
                <a:pos x="209" y="38"/>
              </a:cxn>
              <a:cxn ang="0">
                <a:pos x="209" y="25"/>
              </a:cxn>
              <a:cxn ang="0">
                <a:pos x="238" y="25"/>
              </a:cxn>
              <a:cxn ang="0">
                <a:pos x="238" y="13"/>
              </a:cxn>
              <a:cxn ang="0">
                <a:pos x="251" y="13"/>
              </a:cxn>
              <a:cxn ang="0">
                <a:pos x="251" y="0"/>
              </a:cxn>
            </a:cxnLst>
            <a:rect l="0" t="0" r="r" b="b"/>
            <a:pathLst>
              <a:path w="266" h="220">
                <a:moveTo>
                  <a:pt x="251" y="0"/>
                </a:moveTo>
                <a:lnTo>
                  <a:pt x="265" y="0"/>
                </a:lnTo>
                <a:lnTo>
                  <a:pt x="265" y="25"/>
                </a:lnTo>
                <a:lnTo>
                  <a:pt x="251" y="25"/>
                </a:lnTo>
                <a:lnTo>
                  <a:pt x="251" y="51"/>
                </a:lnTo>
                <a:lnTo>
                  <a:pt x="238" y="51"/>
                </a:lnTo>
                <a:lnTo>
                  <a:pt x="238" y="63"/>
                </a:lnTo>
                <a:lnTo>
                  <a:pt x="223" y="63"/>
                </a:lnTo>
                <a:lnTo>
                  <a:pt x="223" y="90"/>
                </a:lnTo>
                <a:lnTo>
                  <a:pt x="209" y="90"/>
                </a:lnTo>
                <a:lnTo>
                  <a:pt x="209" y="102"/>
                </a:lnTo>
                <a:lnTo>
                  <a:pt x="196" y="102"/>
                </a:lnTo>
                <a:lnTo>
                  <a:pt x="196" y="116"/>
                </a:lnTo>
                <a:lnTo>
                  <a:pt x="182" y="116"/>
                </a:lnTo>
                <a:lnTo>
                  <a:pt x="182" y="128"/>
                </a:lnTo>
                <a:lnTo>
                  <a:pt x="168" y="128"/>
                </a:lnTo>
                <a:lnTo>
                  <a:pt x="168" y="142"/>
                </a:lnTo>
                <a:lnTo>
                  <a:pt x="154" y="142"/>
                </a:lnTo>
                <a:lnTo>
                  <a:pt x="154" y="155"/>
                </a:lnTo>
                <a:lnTo>
                  <a:pt x="140" y="155"/>
                </a:lnTo>
                <a:lnTo>
                  <a:pt x="140" y="167"/>
                </a:lnTo>
                <a:lnTo>
                  <a:pt x="125" y="167"/>
                </a:lnTo>
                <a:lnTo>
                  <a:pt x="125" y="181"/>
                </a:lnTo>
                <a:lnTo>
                  <a:pt x="111" y="181"/>
                </a:lnTo>
                <a:lnTo>
                  <a:pt x="111" y="205"/>
                </a:lnTo>
                <a:lnTo>
                  <a:pt x="98" y="205"/>
                </a:lnTo>
                <a:lnTo>
                  <a:pt x="98" y="219"/>
                </a:lnTo>
                <a:lnTo>
                  <a:pt x="69" y="219"/>
                </a:lnTo>
                <a:lnTo>
                  <a:pt x="69" y="205"/>
                </a:lnTo>
                <a:lnTo>
                  <a:pt x="56" y="205"/>
                </a:lnTo>
                <a:lnTo>
                  <a:pt x="56" y="181"/>
                </a:lnTo>
                <a:lnTo>
                  <a:pt x="41" y="181"/>
                </a:lnTo>
                <a:lnTo>
                  <a:pt x="41" y="167"/>
                </a:lnTo>
                <a:lnTo>
                  <a:pt x="27" y="167"/>
                </a:lnTo>
                <a:lnTo>
                  <a:pt x="27" y="155"/>
                </a:lnTo>
                <a:lnTo>
                  <a:pt x="0" y="155"/>
                </a:lnTo>
                <a:lnTo>
                  <a:pt x="0" y="128"/>
                </a:lnTo>
                <a:lnTo>
                  <a:pt x="14" y="128"/>
                </a:lnTo>
                <a:lnTo>
                  <a:pt x="14" y="116"/>
                </a:lnTo>
                <a:lnTo>
                  <a:pt x="27" y="116"/>
                </a:lnTo>
                <a:lnTo>
                  <a:pt x="27" y="102"/>
                </a:lnTo>
                <a:lnTo>
                  <a:pt x="41" y="102"/>
                </a:lnTo>
                <a:lnTo>
                  <a:pt x="41" y="90"/>
                </a:lnTo>
                <a:lnTo>
                  <a:pt x="56" y="90"/>
                </a:lnTo>
                <a:lnTo>
                  <a:pt x="56" y="102"/>
                </a:lnTo>
                <a:lnTo>
                  <a:pt x="69" y="102"/>
                </a:lnTo>
                <a:lnTo>
                  <a:pt x="69" y="128"/>
                </a:lnTo>
                <a:lnTo>
                  <a:pt x="83" y="128"/>
                </a:lnTo>
                <a:lnTo>
                  <a:pt x="83" y="90"/>
                </a:lnTo>
                <a:lnTo>
                  <a:pt x="69" y="90"/>
                </a:lnTo>
                <a:lnTo>
                  <a:pt x="69" y="51"/>
                </a:lnTo>
                <a:lnTo>
                  <a:pt x="182" y="51"/>
                </a:lnTo>
                <a:lnTo>
                  <a:pt x="182" y="38"/>
                </a:lnTo>
                <a:lnTo>
                  <a:pt x="209" y="38"/>
                </a:lnTo>
                <a:lnTo>
                  <a:pt x="209" y="25"/>
                </a:lnTo>
                <a:lnTo>
                  <a:pt x="238" y="25"/>
                </a:lnTo>
                <a:lnTo>
                  <a:pt x="238" y="13"/>
                </a:lnTo>
                <a:lnTo>
                  <a:pt x="251" y="13"/>
                </a:lnTo>
                <a:lnTo>
                  <a:pt x="251" y="0"/>
                </a:lnTo>
              </a:path>
            </a:pathLst>
          </a:custGeom>
          <a:solidFill>
            <a:srgbClr val="FFFFFF"/>
          </a:solidFill>
          <a:ln w="9525" cap="rnd">
            <a:noFill/>
            <a:round/>
            <a:headEnd type="none" w="sm" len="sm"/>
            <a:tailEnd type="none" w="sm" len="sm"/>
          </a:ln>
          <a:effectLst/>
        </p:spPr>
        <p:txBody>
          <a:bodyPr/>
          <a:lstStyle/>
          <a:p>
            <a:endParaRPr lang="en-US"/>
          </a:p>
        </p:txBody>
      </p:sp>
      <p:sp>
        <p:nvSpPr>
          <p:cNvPr id="122927" name="Freeform 47"/>
          <p:cNvSpPr>
            <a:spLocks/>
          </p:cNvSpPr>
          <p:nvPr/>
        </p:nvSpPr>
        <p:spPr bwMode="auto">
          <a:xfrm>
            <a:off x="7505700" y="4392613"/>
            <a:ext cx="533400" cy="744537"/>
          </a:xfrm>
          <a:custGeom>
            <a:avLst/>
            <a:gdLst/>
            <a:ahLst/>
            <a:cxnLst>
              <a:cxn ang="0">
                <a:pos x="182" y="0"/>
              </a:cxn>
              <a:cxn ang="0">
                <a:pos x="167" y="13"/>
              </a:cxn>
              <a:cxn ang="0">
                <a:pos x="153" y="26"/>
              </a:cxn>
              <a:cxn ang="0">
                <a:pos x="140" y="39"/>
              </a:cxn>
              <a:cxn ang="0">
                <a:pos x="153" y="91"/>
              </a:cxn>
              <a:cxn ang="0">
                <a:pos x="167" y="130"/>
              </a:cxn>
              <a:cxn ang="0">
                <a:pos x="182" y="156"/>
              </a:cxn>
              <a:cxn ang="0">
                <a:pos x="195" y="183"/>
              </a:cxn>
              <a:cxn ang="0">
                <a:pos x="209" y="208"/>
              </a:cxn>
              <a:cxn ang="0">
                <a:pos x="223" y="235"/>
              </a:cxn>
              <a:cxn ang="0">
                <a:pos x="238" y="260"/>
              </a:cxn>
              <a:cxn ang="0">
                <a:pos x="251" y="286"/>
              </a:cxn>
              <a:cxn ang="0">
                <a:pos x="265" y="298"/>
              </a:cxn>
              <a:cxn ang="0">
                <a:pos x="307" y="312"/>
              </a:cxn>
              <a:cxn ang="0">
                <a:pos x="280" y="325"/>
              </a:cxn>
              <a:cxn ang="0">
                <a:pos x="238" y="338"/>
              </a:cxn>
              <a:cxn ang="0">
                <a:pos x="209" y="351"/>
              </a:cxn>
              <a:cxn ang="0">
                <a:pos x="182" y="363"/>
              </a:cxn>
              <a:cxn ang="0">
                <a:pos x="223" y="377"/>
              </a:cxn>
              <a:cxn ang="0">
                <a:pos x="251" y="390"/>
              </a:cxn>
              <a:cxn ang="0">
                <a:pos x="265" y="403"/>
              </a:cxn>
              <a:cxn ang="0">
                <a:pos x="280" y="417"/>
              </a:cxn>
              <a:cxn ang="0">
                <a:pos x="307" y="429"/>
              </a:cxn>
              <a:cxn ang="0">
                <a:pos x="321" y="442"/>
              </a:cxn>
              <a:cxn ang="0">
                <a:pos x="335" y="455"/>
              </a:cxn>
              <a:cxn ang="0">
                <a:pos x="321" y="468"/>
              </a:cxn>
              <a:cxn ang="0">
                <a:pos x="307" y="455"/>
              </a:cxn>
              <a:cxn ang="0">
                <a:pos x="280" y="442"/>
              </a:cxn>
              <a:cxn ang="0">
                <a:pos x="265" y="429"/>
              </a:cxn>
              <a:cxn ang="0">
                <a:pos x="251" y="417"/>
              </a:cxn>
              <a:cxn ang="0">
                <a:pos x="223" y="403"/>
              </a:cxn>
              <a:cxn ang="0">
                <a:pos x="182" y="390"/>
              </a:cxn>
              <a:cxn ang="0">
                <a:pos x="167" y="377"/>
              </a:cxn>
              <a:cxn ang="0">
                <a:pos x="126" y="363"/>
              </a:cxn>
              <a:cxn ang="0">
                <a:pos x="97" y="377"/>
              </a:cxn>
              <a:cxn ang="0">
                <a:pos x="84" y="390"/>
              </a:cxn>
              <a:cxn ang="0">
                <a:pos x="70" y="403"/>
              </a:cxn>
              <a:cxn ang="0">
                <a:pos x="41" y="417"/>
              </a:cxn>
              <a:cxn ang="0">
                <a:pos x="0" y="429"/>
              </a:cxn>
              <a:cxn ang="0">
                <a:pos x="41" y="417"/>
              </a:cxn>
              <a:cxn ang="0">
                <a:pos x="70" y="403"/>
              </a:cxn>
              <a:cxn ang="0">
                <a:pos x="84" y="390"/>
              </a:cxn>
              <a:cxn ang="0">
                <a:pos x="97" y="377"/>
              </a:cxn>
              <a:cxn ang="0">
                <a:pos x="126" y="363"/>
              </a:cxn>
              <a:cxn ang="0">
                <a:pos x="209" y="351"/>
              </a:cxn>
              <a:cxn ang="0">
                <a:pos x="238" y="338"/>
              </a:cxn>
              <a:cxn ang="0">
                <a:pos x="265" y="325"/>
              </a:cxn>
              <a:cxn ang="0">
                <a:pos x="251" y="312"/>
              </a:cxn>
              <a:cxn ang="0">
                <a:pos x="238" y="298"/>
              </a:cxn>
              <a:cxn ang="0">
                <a:pos x="223" y="286"/>
              </a:cxn>
              <a:cxn ang="0">
                <a:pos x="209" y="260"/>
              </a:cxn>
              <a:cxn ang="0">
                <a:pos x="195" y="235"/>
              </a:cxn>
              <a:cxn ang="0">
                <a:pos x="182" y="208"/>
              </a:cxn>
              <a:cxn ang="0">
                <a:pos x="167" y="183"/>
              </a:cxn>
              <a:cxn ang="0">
                <a:pos x="153" y="156"/>
              </a:cxn>
              <a:cxn ang="0">
                <a:pos x="140" y="130"/>
              </a:cxn>
              <a:cxn ang="0">
                <a:pos x="126" y="91"/>
              </a:cxn>
              <a:cxn ang="0">
                <a:pos x="140" y="39"/>
              </a:cxn>
              <a:cxn ang="0">
                <a:pos x="153" y="26"/>
              </a:cxn>
              <a:cxn ang="0">
                <a:pos x="167" y="13"/>
              </a:cxn>
            </a:cxnLst>
            <a:rect l="0" t="0" r="r" b="b"/>
            <a:pathLst>
              <a:path w="336" h="469">
                <a:moveTo>
                  <a:pt x="167" y="0"/>
                </a:moveTo>
                <a:lnTo>
                  <a:pt x="182" y="0"/>
                </a:lnTo>
                <a:lnTo>
                  <a:pt x="182" y="13"/>
                </a:lnTo>
                <a:lnTo>
                  <a:pt x="167" y="13"/>
                </a:lnTo>
                <a:lnTo>
                  <a:pt x="167" y="26"/>
                </a:lnTo>
                <a:lnTo>
                  <a:pt x="153" y="26"/>
                </a:lnTo>
                <a:lnTo>
                  <a:pt x="153" y="39"/>
                </a:lnTo>
                <a:lnTo>
                  <a:pt x="140" y="39"/>
                </a:lnTo>
                <a:lnTo>
                  <a:pt x="140" y="91"/>
                </a:lnTo>
                <a:lnTo>
                  <a:pt x="153" y="91"/>
                </a:lnTo>
                <a:lnTo>
                  <a:pt x="153" y="130"/>
                </a:lnTo>
                <a:lnTo>
                  <a:pt x="167" y="130"/>
                </a:lnTo>
                <a:lnTo>
                  <a:pt x="167" y="156"/>
                </a:lnTo>
                <a:lnTo>
                  <a:pt x="182" y="156"/>
                </a:lnTo>
                <a:lnTo>
                  <a:pt x="182" y="183"/>
                </a:lnTo>
                <a:lnTo>
                  <a:pt x="195" y="183"/>
                </a:lnTo>
                <a:lnTo>
                  <a:pt x="195" y="208"/>
                </a:lnTo>
                <a:lnTo>
                  <a:pt x="209" y="208"/>
                </a:lnTo>
                <a:lnTo>
                  <a:pt x="209" y="235"/>
                </a:lnTo>
                <a:lnTo>
                  <a:pt x="223" y="235"/>
                </a:lnTo>
                <a:lnTo>
                  <a:pt x="223" y="260"/>
                </a:lnTo>
                <a:lnTo>
                  <a:pt x="238" y="260"/>
                </a:lnTo>
                <a:lnTo>
                  <a:pt x="238" y="286"/>
                </a:lnTo>
                <a:lnTo>
                  <a:pt x="251" y="286"/>
                </a:lnTo>
                <a:lnTo>
                  <a:pt x="251" y="298"/>
                </a:lnTo>
                <a:lnTo>
                  <a:pt x="265" y="298"/>
                </a:lnTo>
                <a:lnTo>
                  <a:pt x="265" y="312"/>
                </a:lnTo>
                <a:lnTo>
                  <a:pt x="307" y="312"/>
                </a:lnTo>
                <a:lnTo>
                  <a:pt x="307" y="325"/>
                </a:lnTo>
                <a:lnTo>
                  <a:pt x="280" y="325"/>
                </a:lnTo>
                <a:lnTo>
                  <a:pt x="280" y="338"/>
                </a:lnTo>
                <a:lnTo>
                  <a:pt x="238" y="338"/>
                </a:lnTo>
                <a:lnTo>
                  <a:pt x="238" y="351"/>
                </a:lnTo>
                <a:lnTo>
                  <a:pt x="209" y="351"/>
                </a:lnTo>
                <a:lnTo>
                  <a:pt x="209" y="363"/>
                </a:lnTo>
                <a:lnTo>
                  <a:pt x="182" y="363"/>
                </a:lnTo>
                <a:lnTo>
                  <a:pt x="182" y="377"/>
                </a:lnTo>
                <a:lnTo>
                  <a:pt x="223" y="377"/>
                </a:lnTo>
                <a:lnTo>
                  <a:pt x="223" y="390"/>
                </a:lnTo>
                <a:lnTo>
                  <a:pt x="251" y="390"/>
                </a:lnTo>
                <a:lnTo>
                  <a:pt x="251" y="403"/>
                </a:lnTo>
                <a:lnTo>
                  <a:pt x="265" y="403"/>
                </a:lnTo>
                <a:lnTo>
                  <a:pt x="265" y="417"/>
                </a:lnTo>
                <a:lnTo>
                  <a:pt x="280" y="417"/>
                </a:lnTo>
                <a:lnTo>
                  <a:pt x="280" y="429"/>
                </a:lnTo>
                <a:lnTo>
                  <a:pt x="307" y="429"/>
                </a:lnTo>
                <a:lnTo>
                  <a:pt x="307" y="442"/>
                </a:lnTo>
                <a:lnTo>
                  <a:pt x="321" y="442"/>
                </a:lnTo>
                <a:lnTo>
                  <a:pt x="321" y="455"/>
                </a:lnTo>
                <a:lnTo>
                  <a:pt x="335" y="455"/>
                </a:lnTo>
                <a:lnTo>
                  <a:pt x="335" y="468"/>
                </a:lnTo>
                <a:lnTo>
                  <a:pt x="321" y="468"/>
                </a:lnTo>
                <a:lnTo>
                  <a:pt x="321" y="455"/>
                </a:lnTo>
                <a:lnTo>
                  <a:pt x="307" y="455"/>
                </a:lnTo>
                <a:lnTo>
                  <a:pt x="307" y="442"/>
                </a:lnTo>
                <a:lnTo>
                  <a:pt x="280" y="442"/>
                </a:lnTo>
                <a:lnTo>
                  <a:pt x="280" y="429"/>
                </a:lnTo>
                <a:lnTo>
                  <a:pt x="265" y="429"/>
                </a:lnTo>
                <a:lnTo>
                  <a:pt x="265" y="417"/>
                </a:lnTo>
                <a:lnTo>
                  <a:pt x="251" y="417"/>
                </a:lnTo>
                <a:lnTo>
                  <a:pt x="251" y="403"/>
                </a:lnTo>
                <a:lnTo>
                  <a:pt x="223" y="403"/>
                </a:lnTo>
                <a:lnTo>
                  <a:pt x="223" y="390"/>
                </a:lnTo>
                <a:lnTo>
                  <a:pt x="182" y="390"/>
                </a:lnTo>
                <a:lnTo>
                  <a:pt x="182" y="377"/>
                </a:lnTo>
                <a:lnTo>
                  <a:pt x="167" y="377"/>
                </a:lnTo>
                <a:lnTo>
                  <a:pt x="167" y="363"/>
                </a:lnTo>
                <a:lnTo>
                  <a:pt x="126" y="363"/>
                </a:lnTo>
                <a:lnTo>
                  <a:pt x="126" y="377"/>
                </a:lnTo>
                <a:lnTo>
                  <a:pt x="97" y="377"/>
                </a:lnTo>
                <a:lnTo>
                  <a:pt x="97" y="390"/>
                </a:lnTo>
                <a:lnTo>
                  <a:pt x="84" y="390"/>
                </a:lnTo>
                <a:lnTo>
                  <a:pt x="84" y="403"/>
                </a:lnTo>
                <a:lnTo>
                  <a:pt x="70" y="403"/>
                </a:lnTo>
                <a:lnTo>
                  <a:pt x="70" y="417"/>
                </a:lnTo>
                <a:lnTo>
                  <a:pt x="41" y="417"/>
                </a:lnTo>
                <a:lnTo>
                  <a:pt x="41" y="429"/>
                </a:lnTo>
                <a:lnTo>
                  <a:pt x="0" y="429"/>
                </a:lnTo>
                <a:lnTo>
                  <a:pt x="0" y="417"/>
                </a:lnTo>
                <a:lnTo>
                  <a:pt x="41" y="417"/>
                </a:lnTo>
                <a:lnTo>
                  <a:pt x="41" y="403"/>
                </a:lnTo>
                <a:lnTo>
                  <a:pt x="70" y="403"/>
                </a:lnTo>
                <a:lnTo>
                  <a:pt x="70" y="390"/>
                </a:lnTo>
                <a:lnTo>
                  <a:pt x="84" y="390"/>
                </a:lnTo>
                <a:lnTo>
                  <a:pt x="84" y="377"/>
                </a:lnTo>
                <a:lnTo>
                  <a:pt x="97" y="377"/>
                </a:lnTo>
                <a:lnTo>
                  <a:pt x="97" y="363"/>
                </a:lnTo>
                <a:lnTo>
                  <a:pt x="126" y="363"/>
                </a:lnTo>
                <a:lnTo>
                  <a:pt x="126" y="351"/>
                </a:lnTo>
                <a:lnTo>
                  <a:pt x="209" y="351"/>
                </a:lnTo>
                <a:lnTo>
                  <a:pt x="209" y="338"/>
                </a:lnTo>
                <a:lnTo>
                  <a:pt x="238" y="338"/>
                </a:lnTo>
                <a:lnTo>
                  <a:pt x="238" y="325"/>
                </a:lnTo>
                <a:lnTo>
                  <a:pt x="265" y="325"/>
                </a:lnTo>
                <a:lnTo>
                  <a:pt x="265" y="312"/>
                </a:lnTo>
                <a:lnTo>
                  <a:pt x="251" y="312"/>
                </a:lnTo>
                <a:lnTo>
                  <a:pt x="251" y="298"/>
                </a:lnTo>
                <a:lnTo>
                  <a:pt x="238" y="298"/>
                </a:lnTo>
                <a:lnTo>
                  <a:pt x="238" y="286"/>
                </a:lnTo>
                <a:lnTo>
                  <a:pt x="223" y="286"/>
                </a:lnTo>
                <a:lnTo>
                  <a:pt x="223" y="260"/>
                </a:lnTo>
                <a:lnTo>
                  <a:pt x="209" y="260"/>
                </a:lnTo>
                <a:lnTo>
                  <a:pt x="209" y="235"/>
                </a:lnTo>
                <a:lnTo>
                  <a:pt x="195" y="235"/>
                </a:lnTo>
                <a:lnTo>
                  <a:pt x="195" y="208"/>
                </a:lnTo>
                <a:lnTo>
                  <a:pt x="182" y="208"/>
                </a:lnTo>
                <a:lnTo>
                  <a:pt x="182" y="183"/>
                </a:lnTo>
                <a:lnTo>
                  <a:pt x="167" y="183"/>
                </a:lnTo>
                <a:lnTo>
                  <a:pt x="167" y="156"/>
                </a:lnTo>
                <a:lnTo>
                  <a:pt x="153" y="156"/>
                </a:lnTo>
                <a:lnTo>
                  <a:pt x="153" y="130"/>
                </a:lnTo>
                <a:lnTo>
                  <a:pt x="140" y="130"/>
                </a:lnTo>
                <a:lnTo>
                  <a:pt x="140" y="91"/>
                </a:lnTo>
                <a:lnTo>
                  <a:pt x="126" y="91"/>
                </a:lnTo>
                <a:lnTo>
                  <a:pt x="126" y="39"/>
                </a:lnTo>
                <a:lnTo>
                  <a:pt x="140" y="39"/>
                </a:lnTo>
                <a:lnTo>
                  <a:pt x="140" y="26"/>
                </a:lnTo>
                <a:lnTo>
                  <a:pt x="153" y="26"/>
                </a:lnTo>
                <a:lnTo>
                  <a:pt x="153" y="13"/>
                </a:lnTo>
                <a:lnTo>
                  <a:pt x="167" y="13"/>
                </a:lnTo>
                <a:lnTo>
                  <a:pt x="167" y="0"/>
                </a:lnTo>
              </a:path>
            </a:pathLst>
          </a:custGeom>
          <a:solidFill>
            <a:srgbClr val="000000"/>
          </a:solidFill>
          <a:ln w="9525" cap="rnd">
            <a:noFill/>
            <a:round/>
            <a:headEnd type="none" w="sm" len="sm"/>
            <a:tailEnd type="none" w="sm" len="sm"/>
          </a:ln>
          <a:effectLst/>
        </p:spPr>
        <p:txBody>
          <a:bodyPr/>
          <a:lstStyle/>
          <a:p>
            <a:endParaRPr lang="en-US"/>
          </a:p>
        </p:txBody>
      </p:sp>
      <p:sp>
        <p:nvSpPr>
          <p:cNvPr id="122928" name="Freeform 48"/>
          <p:cNvSpPr>
            <a:spLocks/>
          </p:cNvSpPr>
          <p:nvPr/>
        </p:nvSpPr>
        <p:spPr bwMode="auto">
          <a:xfrm>
            <a:off x="6451600" y="4454525"/>
            <a:ext cx="20638" cy="80963"/>
          </a:xfrm>
          <a:custGeom>
            <a:avLst/>
            <a:gdLst/>
            <a:ahLst/>
            <a:cxnLst>
              <a:cxn ang="0">
                <a:pos x="0" y="0"/>
              </a:cxn>
              <a:cxn ang="0">
                <a:pos x="12" y="0"/>
              </a:cxn>
              <a:cxn ang="0">
                <a:pos x="12" y="50"/>
              </a:cxn>
              <a:cxn ang="0">
                <a:pos x="0" y="50"/>
              </a:cxn>
              <a:cxn ang="0">
                <a:pos x="0" y="0"/>
              </a:cxn>
            </a:cxnLst>
            <a:rect l="0" t="0" r="r" b="b"/>
            <a:pathLst>
              <a:path w="13" h="51">
                <a:moveTo>
                  <a:pt x="0" y="0"/>
                </a:moveTo>
                <a:lnTo>
                  <a:pt x="12" y="0"/>
                </a:lnTo>
                <a:lnTo>
                  <a:pt x="12" y="50"/>
                </a:lnTo>
                <a:lnTo>
                  <a:pt x="0" y="50"/>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29" name="Freeform 49"/>
          <p:cNvSpPr>
            <a:spLocks/>
          </p:cNvSpPr>
          <p:nvPr/>
        </p:nvSpPr>
        <p:spPr bwMode="auto">
          <a:xfrm>
            <a:off x="6810375" y="4497388"/>
            <a:ext cx="42863" cy="79375"/>
          </a:xfrm>
          <a:custGeom>
            <a:avLst/>
            <a:gdLst/>
            <a:ahLst/>
            <a:cxnLst>
              <a:cxn ang="0">
                <a:pos x="0" y="0"/>
              </a:cxn>
              <a:cxn ang="0">
                <a:pos x="13" y="0"/>
              </a:cxn>
              <a:cxn ang="0">
                <a:pos x="13" y="25"/>
              </a:cxn>
              <a:cxn ang="0">
                <a:pos x="26" y="25"/>
              </a:cxn>
              <a:cxn ang="0">
                <a:pos x="26" y="49"/>
              </a:cxn>
              <a:cxn ang="0">
                <a:pos x="13" y="49"/>
              </a:cxn>
              <a:cxn ang="0">
                <a:pos x="13" y="25"/>
              </a:cxn>
              <a:cxn ang="0">
                <a:pos x="0" y="25"/>
              </a:cxn>
              <a:cxn ang="0">
                <a:pos x="0" y="0"/>
              </a:cxn>
            </a:cxnLst>
            <a:rect l="0" t="0" r="r" b="b"/>
            <a:pathLst>
              <a:path w="27" h="50">
                <a:moveTo>
                  <a:pt x="0" y="0"/>
                </a:moveTo>
                <a:lnTo>
                  <a:pt x="13" y="0"/>
                </a:lnTo>
                <a:lnTo>
                  <a:pt x="13" y="25"/>
                </a:lnTo>
                <a:lnTo>
                  <a:pt x="26" y="25"/>
                </a:lnTo>
                <a:lnTo>
                  <a:pt x="26" y="49"/>
                </a:lnTo>
                <a:lnTo>
                  <a:pt x="13" y="49"/>
                </a:lnTo>
                <a:lnTo>
                  <a:pt x="13" y="25"/>
                </a:lnTo>
                <a:lnTo>
                  <a:pt x="0" y="25"/>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30" name="Freeform 50"/>
          <p:cNvSpPr>
            <a:spLocks/>
          </p:cNvSpPr>
          <p:nvPr/>
        </p:nvSpPr>
        <p:spPr bwMode="auto">
          <a:xfrm>
            <a:off x="7237413" y="4600575"/>
            <a:ext cx="444500" cy="454025"/>
          </a:xfrm>
          <a:custGeom>
            <a:avLst/>
            <a:gdLst/>
            <a:ahLst/>
            <a:cxnLst>
              <a:cxn ang="0">
                <a:pos x="97" y="0"/>
              </a:cxn>
              <a:cxn ang="0">
                <a:pos x="41" y="13"/>
              </a:cxn>
              <a:cxn ang="0">
                <a:pos x="83" y="25"/>
              </a:cxn>
              <a:cxn ang="0">
                <a:pos x="140" y="39"/>
              </a:cxn>
              <a:cxn ang="0">
                <a:pos x="167" y="52"/>
              </a:cxn>
              <a:cxn ang="0">
                <a:pos x="196" y="65"/>
              </a:cxn>
              <a:cxn ang="0">
                <a:pos x="223" y="77"/>
              </a:cxn>
              <a:cxn ang="0">
                <a:pos x="252" y="90"/>
              </a:cxn>
              <a:cxn ang="0">
                <a:pos x="265" y="104"/>
              </a:cxn>
              <a:cxn ang="0">
                <a:pos x="279" y="117"/>
              </a:cxn>
              <a:cxn ang="0">
                <a:pos x="265" y="142"/>
              </a:cxn>
              <a:cxn ang="0">
                <a:pos x="252" y="156"/>
              </a:cxn>
              <a:cxn ang="0">
                <a:pos x="237" y="167"/>
              </a:cxn>
              <a:cxn ang="0">
                <a:pos x="223" y="181"/>
              </a:cxn>
              <a:cxn ang="0">
                <a:pos x="209" y="207"/>
              </a:cxn>
              <a:cxn ang="0">
                <a:pos x="196" y="220"/>
              </a:cxn>
              <a:cxn ang="0">
                <a:pos x="182" y="232"/>
              </a:cxn>
              <a:cxn ang="0">
                <a:pos x="167" y="246"/>
              </a:cxn>
              <a:cxn ang="0">
                <a:pos x="154" y="259"/>
              </a:cxn>
              <a:cxn ang="0">
                <a:pos x="140" y="271"/>
              </a:cxn>
              <a:cxn ang="0">
                <a:pos x="125" y="285"/>
              </a:cxn>
              <a:cxn ang="0">
                <a:pos x="140" y="271"/>
              </a:cxn>
              <a:cxn ang="0">
                <a:pos x="154" y="259"/>
              </a:cxn>
              <a:cxn ang="0">
                <a:pos x="167" y="246"/>
              </a:cxn>
              <a:cxn ang="0">
                <a:pos x="182" y="232"/>
              </a:cxn>
              <a:cxn ang="0">
                <a:pos x="196" y="220"/>
              </a:cxn>
              <a:cxn ang="0">
                <a:pos x="209" y="207"/>
              </a:cxn>
              <a:cxn ang="0">
                <a:pos x="223" y="181"/>
              </a:cxn>
              <a:cxn ang="0">
                <a:pos x="237" y="167"/>
              </a:cxn>
              <a:cxn ang="0">
                <a:pos x="252" y="156"/>
              </a:cxn>
              <a:cxn ang="0">
                <a:pos x="265" y="142"/>
              </a:cxn>
              <a:cxn ang="0">
                <a:pos x="252" y="117"/>
              </a:cxn>
              <a:cxn ang="0">
                <a:pos x="223" y="104"/>
              </a:cxn>
              <a:cxn ang="0">
                <a:pos x="196" y="90"/>
              </a:cxn>
              <a:cxn ang="0">
                <a:pos x="167" y="77"/>
              </a:cxn>
              <a:cxn ang="0">
                <a:pos x="140" y="65"/>
              </a:cxn>
              <a:cxn ang="0">
                <a:pos x="83" y="52"/>
              </a:cxn>
              <a:cxn ang="0">
                <a:pos x="41" y="39"/>
              </a:cxn>
              <a:cxn ang="0">
                <a:pos x="0" y="25"/>
              </a:cxn>
              <a:cxn ang="0">
                <a:pos x="14" y="13"/>
              </a:cxn>
            </a:cxnLst>
            <a:rect l="0" t="0" r="r" b="b"/>
            <a:pathLst>
              <a:path w="280" h="286">
                <a:moveTo>
                  <a:pt x="14" y="0"/>
                </a:moveTo>
                <a:lnTo>
                  <a:pt x="97" y="0"/>
                </a:lnTo>
                <a:lnTo>
                  <a:pt x="97" y="13"/>
                </a:lnTo>
                <a:lnTo>
                  <a:pt x="41" y="13"/>
                </a:lnTo>
                <a:lnTo>
                  <a:pt x="41" y="25"/>
                </a:lnTo>
                <a:lnTo>
                  <a:pt x="83" y="25"/>
                </a:lnTo>
                <a:lnTo>
                  <a:pt x="83" y="39"/>
                </a:lnTo>
                <a:lnTo>
                  <a:pt x="140" y="39"/>
                </a:lnTo>
                <a:lnTo>
                  <a:pt x="140" y="52"/>
                </a:lnTo>
                <a:lnTo>
                  <a:pt x="167" y="52"/>
                </a:lnTo>
                <a:lnTo>
                  <a:pt x="167" y="65"/>
                </a:lnTo>
                <a:lnTo>
                  <a:pt x="196" y="65"/>
                </a:lnTo>
                <a:lnTo>
                  <a:pt x="196" y="77"/>
                </a:lnTo>
                <a:lnTo>
                  <a:pt x="223" y="77"/>
                </a:lnTo>
                <a:lnTo>
                  <a:pt x="223" y="90"/>
                </a:lnTo>
                <a:lnTo>
                  <a:pt x="252" y="90"/>
                </a:lnTo>
                <a:lnTo>
                  <a:pt x="252" y="104"/>
                </a:lnTo>
                <a:lnTo>
                  <a:pt x="265" y="104"/>
                </a:lnTo>
                <a:lnTo>
                  <a:pt x="265" y="117"/>
                </a:lnTo>
                <a:lnTo>
                  <a:pt x="279" y="117"/>
                </a:lnTo>
                <a:lnTo>
                  <a:pt x="279" y="142"/>
                </a:lnTo>
                <a:lnTo>
                  <a:pt x="265" y="142"/>
                </a:lnTo>
                <a:lnTo>
                  <a:pt x="265" y="156"/>
                </a:lnTo>
                <a:lnTo>
                  <a:pt x="252" y="156"/>
                </a:lnTo>
                <a:lnTo>
                  <a:pt x="252" y="167"/>
                </a:lnTo>
                <a:lnTo>
                  <a:pt x="237" y="167"/>
                </a:lnTo>
                <a:lnTo>
                  <a:pt x="237" y="181"/>
                </a:lnTo>
                <a:lnTo>
                  <a:pt x="223" y="181"/>
                </a:lnTo>
                <a:lnTo>
                  <a:pt x="223" y="207"/>
                </a:lnTo>
                <a:lnTo>
                  <a:pt x="209" y="207"/>
                </a:lnTo>
                <a:lnTo>
                  <a:pt x="209" y="220"/>
                </a:lnTo>
                <a:lnTo>
                  <a:pt x="196" y="220"/>
                </a:lnTo>
                <a:lnTo>
                  <a:pt x="196" y="232"/>
                </a:lnTo>
                <a:lnTo>
                  <a:pt x="182" y="232"/>
                </a:lnTo>
                <a:lnTo>
                  <a:pt x="182" y="246"/>
                </a:lnTo>
                <a:lnTo>
                  <a:pt x="167" y="246"/>
                </a:lnTo>
                <a:lnTo>
                  <a:pt x="167" y="259"/>
                </a:lnTo>
                <a:lnTo>
                  <a:pt x="154" y="259"/>
                </a:lnTo>
                <a:lnTo>
                  <a:pt x="154" y="271"/>
                </a:lnTo>
                <a:lnTo>
                  <a:pt x="140" y="271"/>
                </a:lnTo>
                <a:lnTo>
                  <a:pt x="140" y="285"/>
                </a:lnTo>
                <a:lnTo>
                  <a:pt x="125" y="285"/>
                </a:lnTo>
                <a:lnTo>
                  <a:pt x="125" y="271"/>
                </a:lnTo>
                <a:lnTo>
                  <a:pt x="140" y="271"/>
                </a:lnTo>
                <a:lnTo>
                  <a:pt x="140" y="259"/>
                </a:lnTo>
                <a:lnTo>
                  <a:pt x="154" y="259"/>
                </a:lnTo>
                <a:lnTo>
                  <a:pt x="154" y="246"/>
                </a:lnTo>
                <a:lnTo>
                  <a:pt x="167" y="246"/>
                </a:lnTo>
                <a:lnTo>
                  <a:pt x="167" y="232"/>
                </a:lnTo>
                <a:lnTo>
                  <a:pt x="182" y="232"/>
                </a:lnTo>
                <a:lnTo>
                  <a:pt x="182" y="220"/>
                </a:lnTo>
                <a:lnTo>
                  <a:pt x="196" y="220"/>
                </a:lnTo>
                <a:lnTo>
                  <a:pt x="196" y="207"/>
                </a:lnTo>
                <a:lnTo>
                  <a:pt x="209" y="207"/>
                </a:lnTo>
                <a:lnTo>
                  <a:pt x="209" y="181"/>
                </a:lnTo>
                <a:lnTo>
                  <a:pt x="223" y="181"/>
                </a:lnTo>
                <a:lnTo>
                  <a:pt x="223" y="167"/>
                </a:lnTo>
                <a:lnTo>
                  <a:pt x="237" y="167"/>
                </a:lnTo>
                <a:lnTo>
                  <a:pt x="237" y="156"/>
                </a:lnTo>
                <a:lnTo>
                  <a:pt x="252" y="156"/>
                </a:lnTo>
                <a:lnTo>
                  <a:pt x="252" y="142"/>
                </a:lnTo>
                <a:lnTo>
                  <a:pt x="265" y="142"/>
                </a:lnTo>
                <a:lnTo>
                  <a:pt x="265" y="117"/>
                </a:lnTo>
                <a:lnTo>
                  <a:pt x="252" y="117"/>
                </a:lnTo>
                <a:lnTo>
                  <a:pt x="252" y="104"/>
                </a:lnTo>
                <a:lnTo>
                  <a:pt x="223" y="104"/>
                </a:lnTo>
                <a:lnTo>
                  <a:pt x="223" y="90"/>
                </a:lnTo>
                <a:lnTo>
                  <a:pt x="196" y="90"/>
                </a:lnTo>
                <a:lnTo>
                  <a:pt x="196" y="77"/>
                </a:lnTo>
                <a:lnTo>
                  <a:pt x="167" y="77"/>
                </a:lnTo>
                <a:lnTo>
                  <a:pt x="167" y="65"/>
                </a:lnTo>
                <a:lnTo>
                  <a:pt x="140" y="65"/>
                </a:lnTo>
                <a:lnTo>
                  <a:pt x="140" y="52"/>
                </a:lnTo>
                <a:lnTo>
                  <a:pt x="83" y="52"/>
                </a:lnTo>
                <a:lnTo>
                  <a:pt x="83" y="39"/>
                </a:lnTo>
                <a:lnTo>
                  <a:pt x="41" y="39"/>
                </a:lnTo>
                <a:lnTo>
                  <a:pt x="41" y="25"/>
                </a:lnTo>
                <a:lnTo>
                  <a:pt x="0" y="25"/>
                </a:lnTo>
                <a:lnTo>
                  <a:pt x="0" y="13"/>
                </a:lnTo>
                <a:lnTo>
                  <a:pt x="14" y="13"/>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122931" name="Freeform 51"/>
          <p:cNvSpPr>
            <a:spLocks/>
          </p:cNvSpPr>
          <p:nvPr/>
        </p:nvSpPr>
        <p:spPr bwMode="auto">
          <a:xfrm>
            <a:off x="6564313" y="5099050"/>
            <a:ext cx="65087" cy="79375"/>
          </a:xfrm>
          <a:custGeom>
            <a:avLst/>
            <a:gdLst/>
            <a:ahLst/>
            <a:cxnLst>
              <a:cxn ang="0">
                <a:pos x="13" y="0"/>
              </a:cxn>
              <a:cxn ang="0">
                <a:pos x="26" y="0"/>
              </a:cxn>
              <a:cxn ang="0">
                <a:pos x="26" y="12"/>
              </a:cxn>
              <a:cxn ang="0">
                <a:pos x="40" y="12"/>
              </a:cxn>
              <a:cxn ang="0">
                <a:pos x="40" y="37"/>
              </a:cxn>
              <a:cxn ang="0">
                <a:pos x="26" y="37"/>
              </a:cxn>
              <a:cxn ang="0">
                <a:pos x="26" y="49"/>
              </a:cxn>
              <a:cxn ang="0">
                <a:pos x="13" y="49"/>
              </a:cxn>
              <a:cxn ang="0">
                <a:pos x="13" y="37"/>
              </a:cxn>
              <a:cxn ang="0">
                <a:pos x="0" y="37"/>
              </a:cxn>
              <a:cxn ang="0">
                <a:pos x="0" y="12"/>
              </a:cxn>
              <a:cxn ang="0">
                <a:pos x="13" y="12"/>
              </a:cxn>
              <a:cxn ang="0">
                <a:pos x="13" y="0"/>
              </a:cxn>
            </a:cxnLst>
            <a:rect l="0" t="0" r="r" b="b"/>
            <a:pathLst>
              <a:path w="41" h="50">
                <a:moveTo>
                  <a:pt x="13" y="0"/>
                </a:moveTo>
                <a:lnTo>
                  <a:pt x="26" y="0"/>
                </a:lnTo>
                <a:lnTo>
                  <a:pt x="26" y="12"/>
                </a:lnTo>
                <a:lnTo>
                  <a:pt x="40" y="12"/>
                </a:lnTo>
                <a:lnTo>
                  <a:pt x="40" y="37"/>
                </a:lnTo>
                <a:lnTo>
                  <a:pt x="26" y="37"/>
                </a:lnTo>
                <a:lnTo>
                  <a:pt x="26" y="49"/>
                </a:lnTo>
                <a:lnTo>
                  <a:pt x="13" y="49"/>
                </a:lnTo>
                <a:lnTo>
                  <a:pt x="13" y="37"/>
                </a:lnTo>
                <a:lnTo>
                  <a:pt x="0" y="37"/>
                </a:lnTo>
                <a:lnTo>
                  <a:pt x="0" y="12"/>
                </a:lnTo>
                <a:lnTo>
                  <a:pt x="13" y="12"/>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122932" name="Freeform 52"/>
          <p:cNvSpPr>
            <a:spLocks/>
          </p:cNvSpPr>
          <p:nvPr/>
        </p:nvSpPr>
        <p:spPr bwMode="auto">
          <a:xfrm>
            <a:off x="6584950" y="5119688"/>
            <a:ext cx="20638" cy="39687"/>
          </a:xfrm>
          <a:custGeom>
            <a:avLst/>
            <a:gdLst/>
            <a:ahLst/>
            <a:cxnLst>
              <a:cxn ang="0">
                <a:pos x="0" y="0"/>
              </a:cxn>
              <a:cxn ang="0">
                <a:pos x="12" y="0"/>
              </a:cxn>
              <a:cxn ang="0">
                <a:pos x="12" y="24"/>
              </a:cxn>
              <a:cxn ang="0">
                <a:pos x="0" y="24"/>
              </a:cxn>
              <a:cxn ang="0">
                <a:pos x="0" y="0"/>
              </a:cxn>
            </a:cxnLst>
            <a:rect l="0" t="0" r="r" b="b"/>
            <a:pathLst>
              <a:path w="13" h="25">
                <a:moveTo>
                  <a:pt x="0" y="0"/>
                </a:moveTo>
                <a:lnTo>
                  <a:pt x="12" y="0"/>
                </a:lnTo>
                <a:lnTo>
                  <a:pt x="12" y="24"/>
                </a:lnTo>
                <a:lnTo>
                  <a:pt x="0" y="24"/>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122933" name="Freeform 53"/>
          <p:cNvSpPr>
            <a:spLocks/>
          </p:cNvSpPr>
          <p:nvPr/>
        </p:nvSpPr>
        <p:spPr bwMode="auto">
          <a:xfrm>
            <a:off x="6721475" y="5202238"/>
            <a:ext cx="938213" cy="558800"/>
          </a:xfrm>
          <a:custGeom>
            <a:avLst/>
            <a:gdLst/>
            <a:ahLst/>
            <a:cxnLst>
              <a:cxn ang="0">
                <a:pos x="281" y="0"/>
              </a:cxn>
              <a:cxn ang="0">
                <a:pos x="309" y="13"/>
              </a:cxn>
              <a:cxn ang="0">
                <a:pos x="323" y="39"/>
              </a:cxn>
              <a:cxn ang="0">
                <a:pos x="408" y="13"/>
              </a:cxn>
              <a:cxn ang="0">
                <a:pos x="422" y="26"/>
              </a:cxn>
              <a:cxn ang="0">
                <a:pos x="436" y="52"/>
              </a:cxn>
              <a:cxn ang="0">
                <a:pos x="450" y="79"/>
              </a:cxn>
              <a:cxn ang="0">
                <a:pos x="463" y="104"/>
              </a:cxn>
              <a:cxn ang="0">
                <a:pos x="478" y="130"/>
              </a:cxn>
              <a:cxn ang="0">
                <a:pos x="492" y="143"/>
              </a:cxn>
              <a:cxn ang="0">
                <a:pos x="506" y="169"/>
              </a:cxn>
              <a:cxn ang="0">
                <a:pos x="520" y="195"/>
              </a:cxn>
              <a:cxn ang="0">
                <a:pos x="533" y="221"/>
              </a:cxn>
              <a:cxn ang="0">
                <a:pos x="547" y="234"/>
              </a:cxn>
              <a:cxn ang="0">
                <a:pos x="561" y="248"/>
              </a:cxn>
              <a:cxn ang="0">
                <a:pos x="576" y="286"/>
              </a:cxn>
              <a:cxn ang="0">
                <a:pos x="590" y="312"/>
              </a:cxn>
              <a:cxn ang="0">
                <a:pos x="576" y="351"/>
              </a:cxn>
              <a:cxn ang="0">
                <a:pos x="561" y="325"/>
              </a:cxn>
              <a:cxn ang="0">
                <a:pos x="547" y="312"/>
              </a:cxn>
              <a:cxn ang="0">
                <a:pos x="533" y="299"/>
              </a:cxn>
              <a:cxn ang="0">
                <a:pos x="520" y="272"/>
              </a:cxn>
              <a:cxn ang="0">
                <a:pos x="506" y="261"/>
              </a:cxn>
              <a:cxn ang="0">
                <a:pos x="492" y="248"/>
              </a:cxn>
              <a:cxn ang="0">
                <a:pos x="478" y="234"/>
              </a:cxn>
              <a:cxn ang="0">
                <a:pos x="436" y="221"/>
              </a:cxn>
              <a:cxn ang="0">
                <a:pos x="379" y="207"/>
              </a:cxn>
              <a:cxn ang="0">
                <a:pos x="350" y="195"/>
              </a:cxn>
              <a:cxn ang="0">
                <a:pos x="295" y="182"/>
              </a:cxn>
              <a:cxn ang="0">
                <a:pos x="253" y="169"/>
              </a:cxn>
              <a:cxn ang="0">
                <a:pos x="225" y="156"/>
              </a:cxn>
              <a:cxn ang="0">
                <a:pos x="182" y="143"/>
              </a:cxn>
              <a:cxn ang="0">
                <a:pos x="154" y="156"/>
              </a:cxn>
              <a:cxn ang="0">
                <a:pos x="141" y="169"/>
              </a:cxn>
              <a:cxn ang="0">
                <a:pos x="112" y="182"/>
              </a:cxn>
              <a:cxn ang="0">
                <a:pos x="99" y="195"/>
              </a:cxn>
              <a:cxn ang="0">
                <a:pos x="14" y="207"/>
              </a:cxn>
              <a:cxn ang="0">
                <a:pos x="0" y="195"/>
              </a:cxn>
              <a:cxn ang="0">
                <a:pos x="14" y="143"/>
              </a:cxn>
              <a:cxn ang="0">
                <a:pos x="29" y="130"/>
              </a:cxn>
              <a:cxn ang="0">
                <a:pos x="43" y="117"/>
              </a:cxn>
              <a:cxn ang="0">
                <a:pos x="56" y="104"/>
              </a:cxn>
              <a:cxn ang="0">
                <a:pos x="70" y="91"/>
              </a:cxn>
              <a:cxn ang="0">
                <a:pos x="84" y="65"/>
              </a:cxn>
              <a:cxn ang="0">
                <a:pos x="99" y="52"/>
              </a:cxn>
              <a:cxn ang="0">
                <a:pos x="112" y="39"/>
              </a:cxn>
              <a:cxn ang="0">
                <a:pos x="141" y="26"/>
              </a:cxn>
              <a:cxn ang="0">
                <a:pos x="169" y="13"/>
              </a:cxn>
            </a:cxnLst>
            <a:rect l="0" t="0" r="r" b="b"/>
            <a:pathLst>
              <a:path w="591" h="352">
                <a:moveTo>
                  <a:pt x="169" y="0"/>
                </a:moveTo>
                <a:lnTo>
                  <a:pt x="281" y="0"/>
                </a:lnTo>
                <a:lnTo>
                  <a:pt x="281" y="13"/>
                </a:lnTo>
                <a:lnTo>
                  <a:pt x="309" y="13"/>
                </a:lnTo>
                <a:lnTo>
                  <a:pt x="309" y="39"/>
                </a:lnTo>
                <a:lnTo>
                  <a:pt x="323" y="39"/>
                </a:lnTo>
                <a:lnTo>
                  <a:pt x="323" y="13"/>
                </a:lnTo>
                <a:lnTo>
                  <a:pt x="408" y="13"/>
                </a:lnTo>
                <a:lnTo>
                  <a:pt x="408" y="26"/>
                </a:lnTo>
                <a:lnTo>
                  <a:pt x="422" y="26"/>
                </a:lnTo>
                <a:lnTo>
                  <a:pt x="422" y="52"/>
                </a:lnTo>
                <a:lnTo>
                  <a:pt x="436" y="52"/>
                </a:lnTo>
                <a:lnTo>
                  <a:pt x="436" y="79"/>
                </a:lnTo>
                <a:lnTo>
                  <a:pt x="450" y="79"/>
                </a:lnTo>
                <a:lnTo>
                  <a:pt x="450" y="104"/>
                </a:lnTo>
                <a:lnTo>
                  <a:pt x="463" y="104"/>
                </a:lnTo>
                <a:lnTo>
                  <a:pt x="463" y="130"/>
                </a:lnTo>
                <a:lnTo>
                  <a:pt x="478" y="130"/>
                </a:lnTo>
                <a:lnTo>
                  <a:pt x="478" y="143"/>
                </a:lnTo>
                <a:lnTo>
                  <a:pt x="492" y="143"/>
                </a:lnTo>
                <a:lnTo>
                  <a:pt x="492" y="169"/>
                </a:lnTo>
                <a:lnTo>
                  <a:pt x="506" y="169"/>
                </a:lnTo>
                <a:lnTo>
                  <a:pt x="506" y="195"/>
                </a:lnTo>
                <a:lnTo>
                  <a:pt x="520" y="195"/>
                </a:lnTo>
                <a:lnTo>
                  <a:pt x="520" y="221"/>
                </a:lnTo>
                <a:lnTo>
                  <a:pt x="533" y="221"/>
                </a:lnTo>
                <a:lnTo>
                  <a:pt x="533" y="234"/>
                </a:lnTo>
                <a:lnTo>
                  <a:pt x="547" y="234"/>
                </a:lnTo>
                <a:lnTo>
                  <a:pt x="547" y="248"/>
                </a:lnTo>
                <a:lnTo>
                  <a:pt x="561" y="248"/>
                </a:lnTo>
                <a:lnTo>
                  <a:pt x="561" y="286"/>
                </a:lnTo>
                <a:lnTo>
                  <a:pt x="576" y="286"/>
                </a:lnTo>
                <a:lnTo>
                  <a:pt x="576" y="312"/>
                </a:lnTo>
                <a:lnTo>
                  <a:pt x="590" y="312"/>
                </a:lnTo>
                <a:lnTo>
                  <a:pt x="590" y="351"/>
                </a:lnTo>
                <a:lnTo>
                  <a:pt x="576" y="351"/>
                </a:lnTo>
                <a:lnTo>
                  <a:pt x="576" y="325"/>
                </a:lnTo>
                <a:lnTo>
                  <a:pt x="561" y="325"/>
                </a:lnTo>
                <a:lnTo>
                  <a:pt x="561" y="312"/>
                </a:lnTo>
                <a:lnTo>
                  <a:pt x="547" y="312"/>
                </a:lnTo>
                <a:lnTo>
                  <a:pt x="547" y="299"/>
                </a:lnTo>
                <a:lnTo>
                  <a:pt x="533" y="299"/>
                </a:lnTo>
                <a:lnTo>
                  <a:pt x="533" y="272"/>
                </a:lnTo>
                <a:lnTo>
                  <a:pt x="520" y="272"/>
                </a:lnTo>
                <a:lnTo>
                  <a:pt x="520" y="261"/>
                </a:lnTo>
                <a:lnTo>
                  <a:pt x="506" y="261"/>
                </a:lnTo>
                <a:lnTo>
                  <a:pt x="506" y="248"/>
                </a:lnTo>
                <a:lnTo>
                  <a:pt x="492" y="248"/>
                </a:lnTo>
                <a:lnTo>
                  <a:pt x="492" y="234"/>
                </a:lnTo>
                <a:lnTo>
                  <a:pt x="478" y="234"/>
                </a:lnTo>
                <a:lnTo>
                  <a:pt x="478" y="221"/>
                </a:lnTo>
                <a:lnTo>
                  <a:pt x="436" y="221"/>
                </a:lnTo>
                <a:lnTo>
                  <a:pt x="436" y="207"/>
                </a:lnTo>
                <a:lnTo>
                  <a:pt x="379" y="207"/>
                </a:lnTo>
                <a:lnTo>
                  <a:pt x="379" y="195"/>
                </a:lnTo>
                <a:lnTo>
                  <a:pt x="350" y="195"/>
                </a:lnTo>
                <a:lnTo>
                  <a:pt x="350" y="182"/>
                </a:lnTo>
                <a:lnTo>
                  <a:pt x="295" y="182"/>
                </a:lnTo>
                <a:lnTo>
                  <a:pt x="295" y="169"/>
                </a:lnTo>
                <a:lnTo>
                  <a:pt x="253" y="169"/>
                </a:lnTo>
                <a:lnTo>
                  <a:pt x="253" y="156"/>
                </a:lnTo>
                <a:lnTo>
                  <a:pt x="225" y="156"/>
                </a:lnTo>
                <a:lnTo>
                  <a:pt x="225" y="143"/>
                </a:lnTo>
                <a:lnTo>
                  <a:pt x="182" y="143"/>
                </a:lnTo>
                <a:lnTo>
                  <a:pt x="182" y="156"/>
                </a:lnTo>
                <a:lnTo>
                  <a:pt x="154" y="156"/>
                </a:lnTo>
                <a:lnTo>
                  <a:pt x="154" y="169"/>
                </a:lnTo>
                <a:lnTo>
                  <a:pt x="141" y="169"/>
                </a:lnTo>
                <a:lnTo>
                  <a:pt x="141" y="182"/>
                </a:lnTo>
                <a:lnTo>
                  <a:pt x="112" y="182"/>
                </a:lnTo>
                <a:lnTo>
                  <a:pt x="112" y="195"/>
                </a:lnTo>
                <a:lnTo>
                  <a:pt x="99" y="195"/>
                </a:lnTo>
                <a:lnTo>
                  <a:pt x="99" y="207"/>
                </a:lnTo>
                <a:lnTo>
                  <a:pt x="14" y="207"/>
                </a:lnTo>
                <a:lnTo>
                  <a:pt x="14" y="195"/>
                </a:lnTo>
                <a:lnTo>
                  <a:pt x="0" y="195"/>
                </a:lnTo>
                <a:lnTo>
                  <a:pt x="0" y="143"/>
                </a:lnTo>
                <a:lnTo>
                  <a:pt x="14" y="143"/>
                </a:lnTo>
                <a:lnTo>
                  <a:pt x="14" y="130"/>
                </a:lnTo>
                <a:lnTo>
                  <a:pt x="29" y="130"/>
                </a:lnTo>
                <a:lnTo>
                  <a:pt x="29" y="117"/>
                </a:lnTo>
                <a:lnTo>
                  <a:pt x="43" y="117"/>
                </a:lnTo>
                <a:lnTo>
                  <a:pt x="43" y="104"/>
                </a:lnTo>
                <a:lnTo>
                  <a:pt x="56" y="104"/>
                </a:lnTo>
                <a:lnTo>
                  <a:pt x="56" y="91"/>
                </a:lnTo>
                <a:lnTo>
                  <a:pt x="70" y="91"/>
                </a:lnTo>
                <a:lnTo>
                  <a:pt x="70" y="65"/>
                </a:lnTo>
                <a:lnTo>
                  <a:pt x="84" y="65"/>
                </a:lnTo>
                <a:lnTo>
                  <a:pt x="84" y="52"/>
                </a:lnTo>
                <a:lnTo>
                  <a:pt x="99" y="52"/>
                </a:lnTo>
                <a:lnTo>
                  <a:pt x="99" y="39"/>
                </a:lnTo>
                <a:lnTo>
                  <a:pt x="112" y="39"/>
                </a:lnTo>
                <a:lnTo>
                  <a:pt x="112" y="26"/>
                </a:lnTo>
                <a:lnTo>
                  <a:pt x="141" y="26"/>
                </a:lnTo>
                <a:lnTo>
                  <a:pt x="141" y="13"/>
                </a:lnTo>
                <a:lnTo>
                  <a:pt x="169" y="13"/>
                </a:lnTo>
                <a:lnTo>
                  <a:pt x="169" y="0"/>
                </a:lnTo>
              </a:path>
            </a:pathLst>
          </a:custGeom>
          <a:solidFill>
            <a:srgbClr val="FFA584"/>
          </a:solidFill>
          <a:ln w="9525" cap="rnd">
            <a:noFill/>
            <a:round/>
            <a:headEnd type="none" w="sm" len="sm"/>
            <a:tailEnd type="none" w="sm" len="sm"/>
          </a:ln>
          <a:effectLst/>
        </p:spPr>
        <p:txBody>
          <a:bodyPr/>
          <a:lstStyle/>
          <a:p>
            <a:endParaRPr lang="en-US"/>
          </a:p>
        </p:txBody>
      </p:sp>
      <p:sp>
        <p:nvSpPr>
          <p:cNvPr id="122934" name="Freeform 54"/>
          <p:cNvSpPr>
            <a:spLocks/>
          </p:cNvSpPr>
          <p:nvPr/>
        </p:nvSpPr>
        <p:spPr bwMode="auto">
          <a:xfrm>
            <a:off x="7213600" y="5202238"/>
            <a:ext cx="20638" cy="17462"/>
          </a:xfrm>
          <a:custGeom>
            <a:avLst/>
            <a:gdLst/>
            <a:ahLst/>
            <a:cxnLst>
              <a:cxn ang="0">
                <a:pos x="0" y="0"/>
              </a:cxn>
              <a:cxn ang="0">
                <a:pos x="12" y="0"/>
              </a:cxn>
              <a:cxn ang="0">
                <a:pos x="12" y="10"/>
              </a:cxn>
              <a:cxn ang="0">
                <a:pos x="0" y="10"/>
              </a:cxn>
              <a:cxn ang="0">
                <a:pos x="0" y="0"/>
              </a:cxn>
            </a:cxnLst>
            <a:rect l="0" t="0" r="r" b="b"/>
            <a:pathLst>
              <a:path w="13" h="11">
                <a:moveTo>
                  <a:pt x="0" y="0"/>
                </a:moveTo>
                <a:lnTo>
                  <a:pt x="12" y="0"/>
                </a:lnTo>
                <a:lnTo>
                  <a:pt x="12" y="10"/>
                </a:lnTo>
                <a:lnTo>
                  <a:pt x="0" y="10"/>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935" name="Freeform 55"/>
          <p:cNvSpPr>
            <a:spLocks/>
          </p:cNvSpPr>
          <p:nvPr/>
        </p:nvSpPr>
        <p:spPr bwMode="auto">
          <a:xfrm>
            <a:off x="6564313" y="5265738"/>
            <a:ext cx="65087" cy="79375"/>
          </a:xfrm>
          <a:custGeom>
            <a:avLst/>
            <a:gdLst/>
            <a:ahLst/>
            <a:cxnLst>
              <a:cxn ang="0">
                <a:pos x="13" y="0"/>
              </a:cxn>
              <a:cxn ang="0">
                <a:pos x="26" y="0"/>
              </a:cxn>
              <a:cxn ang="0">
                <a:pos x="26" y="12"/>
              </a:cxn>
              <a:cxn ang="0">
                <a:pos x="40" y="12"/>
              </a:cxn>
              <a:cxn ang="0">
                <a:pos x="40" y="37"/>
              </a:cxn>
              <a:cxn ang="0">
                <a:pos x="26" y="37"/>
              </a:cxn>
              <a:cxn ang="0">
                <a:pos x="26" y="49"/>
              </a:cxn>
              <a:cxn ang="0">
                <a:pos x="13" y="49"/>
              </a:cxn>
              <a:cxn ang="0">
                <a:pos x="13" y="37"/>
              </a:cxn>
              <a:cxn ang="0">
                <a:pos x="0" y="37"/>
              </a:cxn>
              <a:cxn ang="0">
                <a:pos x="0" y="12"/>
              </a:cxn>
              <a:cxn ang="0">
                <a:pos x="13" y="12"/>
              </a:cxn>
              <a:cxn ang="0">
                <a:pos x="13" y="0"/>
              </a:cxn>
            </a:cxnLst>
            <a:rect l="0" t="0" r="r" b="b"/>
            <a:pathLst>
              <a:path w="41" h="50">
                <a:moveTo>
                  <a:pt x="13" y="0"/>
                </a:moveTo>
                <a:lnTo>
                  <a:pt x="26" y="0"/>
                </a:lnTo>
                <a:lnTo>
                  <a:pt x="26" y="12"/>
                </a:lnTo>
                <a:lnTo>
                  <a:pt x="40" y="12"/>
                </a:lnTo>
                <a:lnTo>
                  <a:pt x="40" y="37"/>
                </a:lnTo>
                <a:lnTo>
                  <a:pt x="26" y="37"/>
                </a:lnTo>
                <a:lnTo>
                  <a:pt x="26" y="49"/>
                </a:lnTo>
                <a:lnTo>
                  <a:pt x="13" y="49"/>
                </a:lnTo>
                <a:lnTo>
                  <a:pt x="13" y="37"/>
                </a:lnTo>
                <a:lnTo>
                  <a:pt x="0" y="37"/>
                </a:lnTo>
                <a:lnTo>
                  <a:pt x="0" y="12"/>
                </a:lnTo>
                <a:lnTo>
                  <a:pt x="13" y="12"/>
                </a:lnTo>
                <a:lnTo>
                  <a:pt x="13" y="0"/>
                </a:lnTo>
              </a:path>
            </a:pathLst>
          </a:custGeom>
          <a:solidFill>
            <a:srgbClr val="000000"/>
          </a:solidFill>
          <a:ln w="9525" cap="rnd">
            <a:noFill/>
            <a:round/>
            <a:headEnd type="none" w="sm" len="sm"/>
            <a:tailEnd type="none" w="sm" len="sm"/>
          </a:ln>
          <a:effectLst/>
        </p:spPr>
        <p:txBody>
          <a:bodyPr/>
          <a:lstStyle/>
          <a:p>
            <a:endParaRPr lang="en-US"/>
          </a:p>
        </p:txBody>
      </p:sp>
      <p:sp>
        <p:nvSpPr>
          <p:cNvPr id="122936" name="Freeform 56"/>
          <p:cNvSpPr>
            <a:spLocks/>
          </p:cNvSpPr>
          <p:nvPr/>
        </p:nvSpPr>
        <p:spPr bwMode="auto">
          <a:xfrm>
            <a:off x="7237413" y="5265738"/>
            <a:ext cx="107950" cy="120650"/>
          </a:xfrm>
          <a:custGeom>
            <a:avLst/>
            <a:gdLst/>
            <a:ahLst/>
            <a:cxnLst>
              <a:cxn ang="0">
                <a:pos x="0" y="0"/>
              </a:cxn>
              <a:cxn ang="0">
                <a:pos x="14" y="0"/>
              </a:cxn>
              <a:cxn ang="0">
                <a:pos x="14" y="12"/>
              </a:cxn>
              <a:cxn ang="0">
                <a:pos x="26" y="12"/>
              </a:cxn>
              <a:cxn ang="0">
                <a:pos x="26" y="25"/>
              </a:cxn>
              <a:cxn ang="0">
                <a:pos x="40" y="25"/>
              </a:cxn>
              <a:cxn ang="0">
                <a:pos x="40" y="38"/>
              </a:cxn>
              <a:cxn ang="0">
                <a:pos x="53" y="38"/>
              </a:cxn>
              <a:cxn ang="0">
                <a:pos x="53" y="51"/>
              </a:cxn>
              <a:cxn ang="0">
                <a:pos x="67" y="51"/>
              </a:cxn>
              <a:cxn ang="0">
                <a:pos x="67" y="75"/>
              </a:cxn>
              <a:cxn ang="0">
                <a:pos x="53" y="75"/>
              </a:cxn>
              <a:cxn ang="0">
                <a:pos x="53" y="51"/>
              </a:cxn>
              <a:cxn ang="0">
                <a:pos x="40" y="51"/>
              </a:cxn>
              <a:cxn ang="0">
                <a:pos x="40" y="38"/>
              </a:cxn>
              <a:cxn ang="0">
                <a:pos x="26" y="38"/>
              </a:cxn>
              <a:cxn ang="0">
                <a:pos x="26" y="25"/>
              </a:cxn>
              <a:cxn ang="0">
                <a:pos x="14" y="25"/>
              </a:cxn>
              <a:cxn ang="0">
                <a:pos x="14" y="12"/>
              </a:cxn>
              <a:cxn ang="0">
                <a:pos x="0" y="12"/>
              </a:cxn>
              <a:cxn ang="0">
                <a:pos x="0" y="0"/>
              </a:cxn>
            </a:cxnLst>
            <a:rect l="0" t="0" r="r" b="b"/>
            <a:pathLst>
              <a:path w="68" h="76">
                <a:moveTo>
                  <a:pt x="0" y="0"/>
                </a:moveTo>
                <a:lnTo>
                  <a:pt x="14" y="0"/>
                </a:lnTo>
                <a:lnTo>
                  <a:pt x="14" y="12"/>
                </a:lnTo>
                <a:lnTo>
                  <a:pt x="26" y="12"/>
                </a:lnTo>
                <a:lnTo>
                  <a:pt x="26" y="25"/>
                </a:lnTo>
                <a:lnTo>
                  <a:pt x="40" y="25"/>
                </a:lnTo>
                <a:lnTo>
                  <a:pt x="40" y="38"/>
                </a:lnTo>
                <a:lnTo>
                  <a:pt x="53" y="38"/>
                </a:lnTo>
                <a:lnTo>
                  <a:pt x="53" y="51"/>
                </a:lnTo>
                <a:lnTo>
                  <a:pt x="67" y="51"/>
                </a:lnTo>
                <a:lnTo>
                  <a:pt x="67" y="75"/>
                </a:lnTo>
                <a:lnTo>
                  <a:pt x="53" y="75"/>
                </a:lnTo>
                <a:lnTo>
                  <a:pt x="53" y="51"/>
                </a:lnTo>
                <a:lnTo>
                  <a:pt x="40" y="51"/>
                </a:lnTo>
                <a:lnTo>
                  <a:pt x="40" y="38"/>
                </a:lnTo>
                <a:lnTo>
                  <a:pt x="26" y="38"/>
                </a:lnTo>
                <a:lnTo>
                  <a:pt x="26" y="25"/>
                </a:lnTo>
                <a:lnTo>
                  <a:pt x="14" y="25"/>
                </a:lnTo>
                <a:lnTo>
                  <a:pt x="14" y="12"/>
                </a:lnTo>
                <a:lnTo>
                  <a:pt x="0" y="12"/>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37" name="Freeform 57"/>
          <p:cNvSpPr>
            <a:spLocks/>
          </p:cNvSpPr>
          <p:nvPr/>
        </p:nvSpPr>
        <p:spPr bwMode="auto">
          <a:xfrm>
            <a:off x="6584950" y="5286375"/>
            <a:ext cx="20638" cy="38100"/>
          </a:xfrm>
          <a:custGeom>
            <a:avLst/>
            <a:gdLst/>
            <a:ahLst/>
            <a:cxnLst>
              <a:cxn ang="0">
                <a:pos x="0" y="0"/>
              </a:cxn>
              <a:cxn ang="0">
                <a:pos x="12" y="0"/>
              </a:cxn>
              <a:cxn ang="0">
                <a:pos x="12" y="23"/>
              </a:cxn>
              <a:cxn ang="0">
                <a:pos x="0" y="23"/>
              </a:cxn>
              <a:cxn ang="0">
                <a:pos x="0" y="0"/>
              </a:cxn>
            </a:cxnLst>
            <a:rect l="0" t="0" r="r" b="b"/>
            <a:pathLst>
              <a:path w="13" h="24">
                <a:moveTo>
                  <a:pt x="0" y="0"/>
                </a:moveTo>
                <a:lnTo>
                  <a:pt x="12" y="0"/>
                </a:lnTo>
                <a:lnTo>
                  <a:pt x="12" y="23"/>
                </a:lnTo>
                <a:lnTo>
                  <a:pt x="0" y="23"/>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122938" name="Freeform 58"/>
          <p:cNvSpPr>
            <a:spLocks/>
          </p:cNvSpPr>
          <p:nvPr/>
        </p:nvSpPr>
        <p:spPr bwMode="auto">
          <a:xfrm>
            <a:off x="6742113" y="5411788"/>
            <a:ext cx="111125" cy="100012"/>
          </a:xfrm>
          <a:custGeom>
            <a:avLst/>
            <a:gdLst/>
            <a:ahLst/>
            <a:cxnLst>
              <a:cxn ang="0">
                <a:pos x="15" y="0"/>
              </a:cxn>
              <a:cxn ang="0">
                <a:pos x="55" y="0"/>
              </a:cxn>
              <a:cxn ang="0">
                <a:pos x="55" y="12"/>
              </a:cxn>
              <a:cxn ang="0">
                <a:pos x="69" y="12"/>
              </a:cxn>
              <a:cxn ang="0">
                <a:pos x="69" y="49"/>
              </a:cxn>
              <a:cxn ang="0">
                <a:pos x="55" y="49"/>
              </a:cxn>
              <a:cxn ang="0">
                <a:pos x="55" y="62"/>
              </a:cxn>
              <a:cxn ang="0">
                <a:pos x="0" y="62"/>
              </a:cxn>
              <a:cxn ang="0">
                <a:pos x="0" y="12"/>
              </a:cxn>
              <a:cxn ang="0">
                <a:pos x="15" y="12"/>
              </a:cxn>
              <a:cxn ang="0">
                <a:pos x="15" y="0"/>
              </a:cxn>
            </a:cxnLst>
            <a:rect l="0" t="0" r="r" b="b"/>
            <a:pathLst>
              <a:path w="70" h="63">
                <a:moveTo>
                  <a:pt x="15" y="0"/>
                </a:moveTo>
                <a:lnTo>
                  <a:pt x="55" y="0"/>
                </a:lnTo>
                <a:lnTo>
                  <a:pt x="55" y="12"/>
                </a:lnTo>
                <a:lnTo>
                  <a:pt x="69" y="12"/>
                </a:lnTo>
                <a:lnTo>
                  <a:pt x="69" y="49"/>
                </a:lnTo>
                <a:lnTo>
                  <a:pt x="55" y="49"/>
                </a:lnTo>
                <a:lnTo>
                  <a:pt x="55" y="62"/>
                </a:lnTo>
                <a:lnTo>
                  <a:pt x="0" y="62"/>
                </a:lnTo>
                <a:lnTo>
                  <a:pt x="0" y="12"/>
                </a:lnTo>
                <a:lnTo>
                  <a:pt x="15" y="12"/>
                </a:lnTo>
                <a:lnTo>
                  <a:pt x="15" y="0"/>
                </a:lnTo>
              </a:path>
            </a:pathLst>
          </a:custGeom>
          <a:solidFill>
            <a:srgbClr val="000000"/>
          </a:solidFill>
          <a:ln w="9525" cap="rnd">
            <a:noFill/>
            <a:round/>
            <a:headEnd type="none" w="sm" len="sm"/>
            <a:tailEnd type="none" w="sm" len="sm"/>
          </a:ln>
          <a:effectLst/>
        </p:spPr>
        <p:txBody>
          <a:bodyPr/>
          <a:lstStyle/>
          <a:p>
            <a:endParaRPr lang="en-US"/>
          </a:p>
        </p:txBody>
      </p:sp>
      <p:sp>
        <p:nvSpPr>
          <p:cNvPr id="122939" name="Freeform 59"/>
          <p:cNvSpPr>
            <a:spLocks/>
          </p:cNvSpPr>
          <p:nvPr/>
        </p:nvSpPr>
        <p:spPr bwMode="auto">
          <a:xfrm>
            <a:off x="6765925" y="5432425"/>
            <a:ext cx="63500" cy="57150"/>
          </a:xfrm>
          <a:custGeom>
            <a:avLst/>
            <a:gdLst/>
            <a:ahLst/>
            <a:cxnLst>
              <a:cxn ang="0">
                <a:pos x="0" y="0"/>
              </a:cxn>
              <a:cxn ang="0">
                <a:pos x="39" y="0"/>
              </a:cxn>
              <a:cxn ang="0">
                <a:pos x="39" y="35"/>
              </a:cxn>
              <a:cxn ang="0">
                <a:pos x="0" y="35"/>
              </a:cxn>
              <a:cxn ang="0">
                <a:pos x="0" y="0"/>
              </a:cxn>
            </a:cxnLst>
            <a:rect l="0" t="0" r="r" b="b"/>
            <a:pathLst>
              <a:path w="40" h="36">
                <a:moveTo>
                  <a:pt x="0" y="0"/>
                </a:moveTo>
                <a:lnTo>
                  <a:pt x="39" y="0"/>
                </a:lnTo>
                <a:lnTo>
                  <a:pt x="39" y="35"/>
                </a:lnTo>
                <a:lnTo>
                  <a:pt x="0" y="35"/>
                </a:lnTo>
                <a:lnTo>
                  <a:pt x="0" y="0"/>
                </a:lnTo>
              </a:path>
            </a:pathLst>
          </a:custGeom>
          <a:solidFill>
            <a:srgbClr val="FFA584"/>
          </a:solidFill>
          <a:ln w="9525" cap="rnd">
            <a:noFill/>
            <a:round/>
            <a:headEnd type="none" w="sm" len="sm"/>
            <a:tailEnd type="none" w="sm" len="sm"/>
          </a:ln>
          <a:effectLst/>
        </p:spPr>
        <p:txBody>
          <a:bodyPr/>
          <a:lstStyle/>
          <a:p>
            <a:endParaRPr lang="en-US"/>
          </a:p>
        </p:txBody>
      </p:sp>
      <p:sp>
        <p:nvSpPr>
          <p:cNvPr id="122940" name="Freeform 60"/>
          <p:cNvSpPr>
            <a:spLocks/>
          </p:cNvSpPr>
          <p:nvPr/>
        </p:nvSpPr>
        <p:spPr bwMode="auto">
          <a:xfrm>
            <a:off x="6584950" y="5453063"/>
            <a:ext cx="66675" cy="79375"/>
          </a:xfrm>
          <a:custGeom>
            <a:avLst/>
            <a:gdLst/>
            <a:ahLst/>
            <a:cxnLst>
              <a:cxn ang="0">
                <a:pos x="14" y="0"/>
              </a:cxn>
              <a:cxn ang="0">
                <a:pos x="28" y="0"/>
              </a:cxn>
              <a:cxn ang="0">
                <a:pos x="28" y="12"/>
              </a:cxn>
              <a:cxn ang="0">
                <a:pos x="41" y="12"/>
              </a:cxn>
              <a:cxn ang="0">
                <a:pos x="41" y="37"/>
              </a:cxn>
              <a:cxn ang="0">
                <a:pos x="28" y="37"/>
              </a:cxn>
              <a:cxn ang="0">
                <a:pos x="28" y="49"/>
              </a:cxn>
              <a:cxn ang="0">
                <a:pos x="14" y="49"/>
              </a:cxn>
              <a:cxn ang="0">
                <a:pos x="14" y="37"/>
              </a:cxn>
              <a:cxn ang="0">
                <a:pos x="0" y="37"/>
              </a:cxn>
              <a:cxn ang="0">
                <a:pos x="0" y="12"/>
              </a:cxn>
              <a:cxn ang="0">
                <a:pos x="14" y="12"/>
              </a:cxn>
              <a:cxn ang="0">
                <a:pos x="14" y="0"/>
              </a:cxn>
            </a:cxnLst>
            <a:rect l="0" t="0" r="r" b="b"/>
            <a:pathLst>
              <a:path w="42" h="50">
                <a:moveTo>
                  <a:pt x="14" y="0"/>
                </a:moveTo>
                <a:lnTo>
                  <a:pt x="28" y="0"/>
                </a:lnTo>
                <a:lnTo>
                  <a:pt x="28" y="12"/>
                </a:lnTo>
                <a:lnTo>
                  <a:pt x="41" y="12"/>
                </a:lnTo>
                <a:lnTo>
                  <a:pt x="41" y="37"/>
                </a:lnTo>
                <a:lnTo>
                  <a:pt x="28" y="37"/>
                </a:lnTo>
                <a:lnTo>
                  <a:pt x="28" y="49"/>
                </a:lnTo>
                <a:lnTo>
                  <a:pt x="14" y="49"/>
                </a:lnTo>
                <a:lnTo>
                  <a:pt x="14" y="37"/>
                </a:lnTo>
                <a:lnTo>
                  <a:pt x="0" y="37"/>
                </a:lnTo>
                <a:lnTo>
                  <a:pt x="0" y="12"/>
                </a:lnTo>
                <a:lnTo>
                  <a:pt x="14" y="12"/>
                </a:lnTo>
                <a:lnTo>
                  <a:pt x="14" y="0"/>
                </a:lnTo>
              </a:path>
            </a:pathLst>
          </a:custGeom>
          <a:solidFill>
            <a:srgbClr val="000000"/>
          </a:solidFill>
          <a:ln w="9525" cap="rnd">
            <a:noFill/>
            <a:round/>
            <a:headEnd type="none" w="sm" len="sm"/>
            <a:tailEnd type="none" w="sm" len="sm"/>
          </a:ln>
          <a:effectLst/>
        </p:spPr>
        <p:txBody>
          <a:bodyPr/>
          <a:lstStyle/>
          <a:p>
            <a:endParaRPr lang="en-US"/>
          </a:p>
        </p:txBody>
      </p:sp>
      <p:sp>
        <p:nvSpPr>
          <p:cNvPr id="122941" name="Freeform 61"/>
          <p:cNvSpPr>
            <a:spLocks/>
          </p:cNvSpPr>
          <p:nvPr/>
        </p:nvSpPr>
        <p:spPr bwMode="auto">
          <a:xfrm>
            <a:off x="6608763" y="5473700"/>
            <a:ext cx="20637" cy="38100"/>
          </a:xfrm>
          <a:custGeom>
            <a:avLst/>
            <a:gdLst/>
            <a:ahLst/>
            <a:cxnLst>
              <a:cxn ang="0">
                <a:pos x="0" y="0"/>
              </a:cxn>
              <a:cxn ang="0">
                <a:pos x="12" y="0"/>
              </a:cxn>
              <a:cxn ang="0">
                <a:pos x="12" y="23"/>
              </a:cxn>
              <a:cxn ang="0">
                <a:pos x="0" y="23"/>
              </a:cxn>
              <a:cxn ang="0">
                <a:pos x="0" y="0"/>
              </a:cxn>
            </a:cxnLst>
            <a:rect l="0" t="0" r="r" b="b"/>
            <a:pathLst>
              <a:path w="13" h="24">
                <a:moveTo>
                  <a:pt x="0" y="0"/>
                </a:moveTo>
                <a:lnTo>
                  <a:pt x="12" y="0"/>
                </a:lnTo>
                <a:lnTo>
                  <a:pt x="12" y="23"/>
                </a:lnTo>
                <a:lnTo>
                  <a:pt x="0" y="23"/>
                </a:lnTo>
                <a:lnTo>
                  <a:pt x="0" y="0"/>
                </a:lnTo>
              </a:path>
            </a:pathLst>
          </a:custGeom>
          <a:solidFill>
            <a:srgbClr val="FF0084"/>
          </a:solidFill>
          <a:ln w="9525" cap="rnd">
            <a:noFill/>
            <a:round/>
            <a:headEnd type="none" w="sm" len="sm"/>
            <a:tailEnd type="none" w="sm" len="sm"/>
          </a:ln>
          <a:effectLst/>
        </p:spPr>
        <p:txBody>
          <a:bodyPr/>
          <a:lstStyle/>
          <a:p>
            <a:endParaRPr lang="en-US"/>
          </a:p>
        </p:txBody>
      </p:sp>
      <p:sp>
        <p:nvSpPr>
          <p:cNvPr id="122942" name="Freeform 62"/>
          <p:cNvSpPr>
            <a:spLocks/>
          </p:cNvSpPr>
          <p:nvPr/>
        </p:nvSpPr>
        <p:spPr bwMode="auto">
          <a:xfrm>
            <a:off x="6451600" y="5535613"/>
            <a:ext cx="87313" cy="80962"/>
          </a:xfrm>
          <a:custGeom>
            <a:avLst/>
            <a:gdLst/>
            <a:ahLst/>
            <a:cxnLst>
              <a:cxn ang="0">
                <a:pos x="0" y="0"/>
              </a:cxn>
              <a:cxn ang="0">
                <a:pos x="14" y="0"/>
              </a:cxn>
              <a:cxn ang="0">
                <a:pos x="14" y="13"/>
              </a:cxn>
              <a:cxn ang="0">
                <a:pos x="27" y="13"/>
              </a:cxn>
              <a:cxn ang="0">
                <a:pos x="27" y="25"/>
              </a:cxn>
              <a:cxn ang="0">
                <a:pos x="41" y="25"/>
              </a:cxn>
              <a:cxn ang="0">
                <a:pos x="41" y="38"/>
              </a:cxn>
              <a:cxn ang="0">
                <a:pos x="54" y="38"/>
              </a:cxn>
              <a:cxn ang="0">
                <a:pos x="54" y="50"/>
              </a:cxn>
              <a:cxn ang="0">
                <a:pos x="41" y="50"/>
              </a:cxn>
              <a:cxn ang="0">
                <a:pos x="41" y="38"/>
              </a:cxn>
              <a:cxn ang="0">
                <a:pos x="27" y="38"/>
              </a:cxn>
              <a:cxn ang="0">
                <a:pos x="27" y="25"/>
              </a:cxn>
              <a:cxn ang="0">
                <a:pos x="14" y="25"/>
              </a:cxn>
              <a:cxn ang="0">
                <a:pos x="14" y="13"/>
              </a:cxn>
              <a:cxn ang="0">
                <a:pos x="0" y="13"/>
              </a:cxn>
              <a:cxn ang="0">
                <a:pos x="0" y="0"/>
              </a:cxn>
            </a:cxnLst>
            <a:rect l="0" t="0" r="r" b="b"/>
            <a:pathLst>
              <a:path w="55" h="51">
                <a:moveTo>
                  <a:pt x="0" y="0"/>
                </a:moveTo>
                <a:lnTo>
                  <a:pt x="14" y="0"/>
                </a:lnTo>
                <a:lnTo>
                  <a:pt x="14" y="13"/>
                </a:lnTo>
                <a:lnTo>
                  <a:pt x="27" y="13"/>
                </a:lnTo>
                <a:lnTo>
                  <a:pt x="27" y="25"/>
                </a:lnTo>
                <a:lnTo>
                  <a:pt x="41" y="25"/>
                </a:lnTo>
                <a:lnTo>
                  <a:pt x="41" y="38"/>
                </a:lnTo>
                <a:lnTo>
                  <a:pt x="54" y="38"/>
                </a:lnTo>
                <a:lnTo>
                  <a:pt x="54" y="50"/>
                </a:lnTo>
                <a:lnTo>
                  <a:pt x="41" y="50"/>
                </a:lnTo>
                <a:lnTo>
                  <a:pt x="41" y="38"/>
                </a:lnTo>
                <a:lnTo>
                  <a:pt x="27" y="38"/>
                </a:lnTo>
                <a:lnTo>
                  <a:pt x="27" y="25"/>
                </a:lnTo>
                <a:lnTo>
                  <a:pt x="14" y="25"/>
                </a:lnTo>
                <a:lnTo>
                  <a:pt x="14" y="13"/>
                </a:lnTo>
                <a:lnTo>
                  <a:pt x="0" y="13"/>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43" name="Freeform 63"/>
          <p:cNvSpPr>
            <a:spLocks/>
          </p:cNvSpPr>
          <p:nvPr/>
        </p:nvSpPr>
        <p:spPr bwMode="auto">
          <a:xfrm>
            <a:off x="7751763" y="5638800"/>
            <a:ext cx="377825" cy="122238"/>
          </a:xfrm>
          <a:custGeom>
            <a:avLst/>
            <a:gdLst/>
            <a:ahLst/>
            <a:cxnLst>
              <a:cxn ang="0">
                <a:pos x="223" y="0"/>
              </a:cxn>
              <a:cxn ang="0">
                <a:pos x="237" y="0"/>
              </a:cxn>
              <a:cxn ang="0">
                <a:pos x="237" y="12"/>
              </a:cxn>
              <a:cxn ang="0">
                <a:pos x="223" y="12"/>
              </a:cxn>
              <a:cxn ang="0">
                <a:pos x="223" y="25"/>
              </a:cxn>
              <a:cxn ang="0">
                <a:pos x="196" y="25"/>
              </a:cxn>
              <a:cxn ang="0">
                <a:pos x="196" y="38"/>
              </a:cxn>
              <a:cxn ang="0">
                <a:pos x="154" y="38"/>
              </a:cxn>
              <a:cxn ang="0">
                <a:pos x="154" y="51"/>
              </a:cxn>
              <a:cxn ang="0">
                <a:pos x="126" y="51"/>
              </a:cxn>
              <a:cxn ang="0">
                <a:pos x="126" y="63"/>
              </a:cxn>
              <a:cxn ang="0">
                <a:pos x="69" y="63"/>
              </a:cxn>
              <a:cxn ang="0">
                <a:pos x="69" y="76"/>
              </a:cxn>
              <a:cxn ang="0">
                <a:pos x="0" y="76"/>
              </a:cxn>
              <a:cxn ang="0">
                <a:pos x="0" y="63"/>
              </a:cxn>
              <a:cxn ang="0">
                <a:pos x="69" y="63"/>
              </a:cxn>
              <a:cxn ang="0">
                <a:pos x="69" y="51"/>
              </a:cxn>
              <a:cxn ang="0">
                <a:pos x="126" y="51"/>
              </a:cxn>
              <a:cxn ang="0">
                <a:pos x="126" y="38"/>
              </a:cxn>
              <a:cxn ang="0">
                <a:pos x="154" y="38"/>
              </a:cxn>
              <a:cxn ang="0">
                <a:pos x="154" y="25"/>
              </a:cxn>
              <a:cxn ang="0">
                <a:pos x="196" y="25"/>
              </a:cxn>
              <a:cxn ang="0">
                <a:pos x="196" y="12"/>
              </a:cxn>
              <a:cxn ang="0">
                <a:pos x="223" y="12"/>
              </a:cxn>
              <a:cxn ang="0">
                <a:pos x="223" y="0"/>
              </a:cxn>
            </a:cxnLst>
            <a:rect l="0" t="0" r="r" b="b"/>
            <a:pathLst>
              <a:path w="238" h="77">
                <a:moveTo>
                  <a:pt x="223" y="0"/>
                </a:moveTo>
                <a:lnTo>
                  <a:pt x="237" y="0"/>
                </a:lnTo>
                <a:lnTo>
                  <a:pt x="237" y="12"/>
                </a:lnTo>
                <a:lnTo>
                  <a:pt x="223" y="12"/>
                </a:lnTo>
                <a:lnTo>
                  <a:pt x="223" y="25"/>
                </a:lnTo>
                <a:lnTo>
                  <a:pt x="196" y="25"/>
                </a:lnTo>
                <a:lnTo>
                  <a:pt x="196" y="38"/>
                </a:lnTo>
                <a:lnTo>
                  <a:pt x="154" y="38"/>
                </a:lnTo>
                <a:lnTo>
                  <a:pt x="154" y="51"/>
                </a:lnTo>
                <a:lnTo>
                  <a:pt x="126" y="51"/>
                </a:lnTo>
                <a:lnTo>
                  <a:pt x="126" y="63"/>
                </a:lnTo>
                <a:lnTo>
                  <a:pt x="69" y="63"/>
                </a:lnTo>
                <a:lnTo>
                  <a:pt x="69" y="76"/>
                </a:lnTo>
                <a:lnTo>
                  <a:pt x="0" y="76"/>
                </a:lnTo>
                <a:lnTo>
                  <a:pt x="0" y="63"/>
                </a:lnTo>
                <a:lnTo>
                  <a:pt x="69" y="63"/>
                </a:lnTo>
                <a:lnTo>
                  <a:pt x="69" y="51"/>
                </a:lnTo>
                <a:lnTo>
                  <a:pt x="126" y="51"/>
                </a:lnTo>
                <a:lnTo>
                  <a:pt x="126" y="38"/>
                </a:lnTo>
                <a:lnTo>
                  <a:pt x="154" y="38"/>
                </a:lnTo>
                <a:lnTo>
                  <a:pt x="154" y="25"/>
                </a:lnTo>
                <a:lnTo>
                  <a:pt x="196" y="25"/>
                </a:lnTo>
                <a:lnTo>
                  <a:pt x="196" y="12"/>
                </a:lnTo>
                <a:lnTo>
                  <a:pt x="223" y="12"/>
                </a:lnTo>
                <a:lnTo>
                  <a:pt x="223" y="0"/>
                </a:lnTo>
              </a:path>
            </a:pathLst>
          </a:custGeom>
          <a:solidFill>
            <a:srgbClr val="000000"/>
          </a:solidFill>
          <a:ln w="9525" cap="rnd">
            <a:noFill/>
            <a:round/>
            <a:headEnd type="none" w="sm" len="sm"/>
            <a:tailEnd type="none" w="sm" len="sm"/>
          </a:ln>
          <a:effectLst/>
        </p:spPr>
        <p:txBody>
          <a:bodyPr/>
          <a:lstStyle/>
          <a:p>
            <a:endParaRPr lang="en-US"/>
          </a:p>
        </p:txBody>
      </p:sp>
      <p:sp>
        <p:nvSpPr>
          <p:cNvPr id="122944" name="Freeform 64"/>
          <p:cNvSpPr>
            <a:spLocks/>
          </p:cNvSpPr>
          <p:nvPr/>
        </p:nvSpPr>
        <p:spPr bwMode="auto">
          <a:xfrm>
            <a:off x="6630988" y="5659438"/>
            <a:ext cx="41275" cy="80962"/>
          </a:xfrm>
          <a:custGeom>
            <a:avLst/>
            <a:gdLst/>
            <a:ahLst/>
            <a:cxnLst>
              <a:cxn ang="0">
                <a:pos x="0" y="0"/>
              </a:cxn>
              <a:cxn ang="0">
                <a:pos x="13" y="0"/>
              </a:cxn>
              <a:cxn ang="0">
                <a:pos x="13" y="13"/>
              </a:cxn>
              <a:cxn ang="0">
                <a:pos x="25" y="13"/>
              </a:cxn>
              <a:cxn ang="0">
                <a:pos x="25" y="38"/>
              </a:cxn>
              <a:cxn ang="0">
                <a:pos x="13" y="38"/>
              </a:cxn>
              <a:cxn ang="0">
                <a:pos x="13" y="50"/>
              </a:cxn>
              <a:cxn ang="0">
                <a:pos x="0" y="50"/>
              </a:cxn>
              <a:cxn ang="0">
                <a:pos x="0" y="38"/>
              </a:cxn>
              <a:cxn ang="0">
                <a:pos x="13" y="38"/>
              </a:cxn>
              <a:cxn ang="0">
                <a:pos x="13" y="13"/>
              </a:cxn>
              <a:cxn ang="0">
                <a:pos x="0" y="13"/>
              </a:cxn>
              <a:cxn ang="0">
                <a:pos x="0" y="0"/>
              </a:cxn>
            </a:cxnLst>
            <a:rect l="0" t="0" r="r" b="b"/>
            <a:pathLst>
              <a:path w="26" h="51">
                <a:moveTo>
                  <a:pt x="0" y="0"/>
                </a:moveTo>
                <a:lnTo>
                  <a:pt x="13" y="0"/>
                </a:lnTo>
                <a:lnTo>
                  <a:pt x="13" y="13"/>
                </a:lnTo>
                <a:lnTo>
                  <a:pt x="25" y="13"/>
                </a:lnTo>
                <a:lnTo>
                  <a:pt x="25" y="38"/>
                </a:lnTo>
                <a:lnTo>
                  <a:pt x="13" y="38"/>
                </a:lnTo>
                <a:lnTo>
                  <a:pt x="13" y="50"/>
                </a:lnTo>
                <a:lnTo>
                  <a:pt x="0" y="50"/>
                </a:lnTo>
                <a:lnTo>
                  <a:pt x="0" y="38"/>
                </a:lnTo>
                <a:lnTo>
                  <a:pt x="13" y="38"/>
                </a:lnTo>
                <a:lnTo>
                  <a:pt x="13" y="13"/>
                </a:lnTo>
                <a:lnTo>
                  <a:pt x="0" y="13"/>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45" name="Freeform 65"/>
          <p:cNvSpPr>
            <a:spLocks/>
          </p:cNvSpPr>
          <p:nvPr/>
        </p:nvSpPr>
        <p:spPr bwMode="auto">
          <a:xfrm>
            <a:off x="6653213" y="5888038"/>
            <a:ext cx="19050" cy="39687"/>
          </a:xfrm>
          <a:custGeom>
            <a:avLst/>
            <a:gdLst/>
            <a:ahLst/>
            <a:cxnLst>
              <a:cxn ang="0">
                <a:pos x="0" y="0"/>
              </a:cxn>
              <a:cxn ang="0">
                <a:pos x="11" y="0"/>
              </a:cxn>
              <a:cxn ang="0">
                <a:pos x="11" y="24"/>
              </a:cxn>
              <a:cxn ang="0">
                <a:pos x="0" y="24"/>
              </a:cxn>
              <a:cxn ang="0">
                <a:pos x="0" y="0"/>
              </a:cxn>
            </a:cxnLst>
            <a:rect l="0" t="0" r="r" b="b"/>
            <a:pathLst>
              <a:path w="12" h="25">
                <a:moveTo>
                  <a:pt x="0" y="0"/>
                </a:moveTo>
                <a:lnTo>
                  <a:pt x="11" y="0"/>
                </a:lnTo>
                <a:lnTo>
                  <a:pt x="11" y="24"/>
                </a:lnTo>
                <a:lnTo>
                  <a:pt x="0" y="24"/>
                </a:lnTo>
                <a:lnTo>
                  <a:pt x="0" y="0"/>
                </a:lnTo>
              </a:path>
            </a:pathLst>
          </a:custGeom>
          <a:solidFill>
            <a:srgbClr val="000000"/>
          </a:solidFill>
          <a:ln w="9525" cap="rnd">
            <a:noFill/>
            <a:round/>
            <a:headEnd type="none" w="sm" len="sm"/>
            <a:tailEnd type="none" w="sm" len="sm"/>
          </a:ln>
          <a:effectLst/>
        </p:spPr>
        <p:txBody>
          <a:bodyPr/>
          <a:lstStyle/>
          <a:p>
            <a:endParaRPr lang="en-US"/>
          </a:p>
        </p:txBody>
      </p:sp>
      <p:sp>
        <p:nvSpPr>
          <p:cNvPr id="122946" name="Freeform 66"/>
          <p:cNvSpPr>
            <a:spLocks/>
          </p:cNvSpPr>
          <p:nvPr/>
        </p:nvSpPr>
        <p:spPr bwMode="auto">
          <a:xfrm>
            <a:off x="5927725" y="3270250"/>
            <a:ext cx="131763" cy="141288"/>
          </a:xfrm>
          <a:custGeom>
            <a:avLst/>
            <a:gdLst/>
            <a:ahLst/>
            <a:cxnLst>
              <a:cxn ang="0">
                <a:pos x="82" y="0"/>
              </a:cxn>
              <a:cxn ang="0">
                <a:pos x="27" y="0"/>
              </a:cxn>
              <a:cxn ang="0">
                <a:pos x="27" y="12"/>
              </a:cxn>
              <a:cxn ang="0">
                <a:pos x="13" y="12"/>
              </a:cxn>
              <a:cxn ang="0">
                <a:pos x="13" y="25"/>
              </a:cxn>
              <a:cxn ang="0">
                <a:pos x="0" y="25"/>
              </a:cxn>
              <a:cxn ang="0">
                <a:pos x="0" y="63"/>
              </a:cxn>
              <a:cxn ang="0">
                <a:pos x="13" y="63"/>
              </a:cxn>
              <a:cxn ang="0">
                <a:pos x="13" y="51"/>
              </a:cxn>
              <a:cxn ang="0">
                <a:pos x="27" y="51"/>
              </a:cxn>
              <a:cxn ang="0">
                <a:pos x="27" y="25"/>
              </a:cxn>
              <a:cxn ang="0">
                <a:pos x="41" y="25"/>
              </a:cxn>
              <a:cxn ang="0">
                <a:pos x="41" y="88"/>
              </a:cxn>
              <a:cxn ang="0">
                <a:pos x="69" y="88"/>
              </a:cxn>
              <a:cxn ang="0">
                <a:pos x="69" y="12"/>
              </a:cxn>
              <a:cxn ang="0">
                <a:pos x="82" y="12"/>
              </a:cxn>
              <a:cxn ang="0">
                <a:pos x="82" y="0"/>
              </a:cxn>
            </a:cxnLst>
            <a:rect l="0" t="0" r="r" b="b"/>
            <a:pathLst>
              <a:path w="83" h="89">
                <a:moveTo>
                  <a:pt x="82" y="0"/>
                </a:moveTo>
                <a:lnTo>
                  <a:pt x="27" y="0"/>
                </a:lnTo>
                <a:lnTo>
                  <a:pt x="27" y="12"/>
                </a:lnTo>
                <a:lnTo>
                  <a:pt x="13" y="12"/>
                </a:lnTo>
                <a:lnTo>
                  <a:pt x="13" y="25"/>
                </a:lnTo>
                <a:lnTo>
                  <a:pt x="0" y="25"/>
                </a:lnTo>
                <a:lnTo>
                  <a:pt x="0" y="63"/>
                </a:lnTo>
                <a:lnTo>
                  <a:pt x="13" y="63"/>
                </a:lnTo>
                <a:lnTo>
                  <a:pt x="13" y="51"/>
                </a:lnTo>
                <a:lnTo>
                  <a:pt x="27" y="51"/>
                </a:lnTo>
                <a:lnTo>
                  <a:pt x="27" y="25"/>
                </a:lnTo>
                <a:lnTo>
                  <a:pt x="41" y="25"/>
                </a:lnTo>
                <a:lnTo>
                  <a:pt x="41" y="88"/>
                </a:lnTo>
                <a:lnTo>
                  <a:pt x="69" y="88"/>
                </a:lnTo>
                <a:lnTo>
                  <a:pt x="69" y="12"/>
                </a:lnTo>
                <a:lnTo>
                  <a:pt x="82" y="12"/>
                </a:lnTo>
                <a:lnTo>
                  <a:pt x="82" y="0"/>
                </a:lnTo>
              </a:path>
            </a:pathLst>
          </a:custGeom>
          <a:solidFill>
            <a:srgbClr val="FFFFFF"/>
          </a:solidFill>
          <a:ln w="9525" cap="rnd">
            <a:noFill/>
            <a:round/>
            <a:headEnd type="none" w="sm" len="sm"/>
            <a:tailEnd type="none" w="sm" len="sm"/>
          </a:ln>
          <a:effectLst/>
        </p:spPr>
        <p:txBody>
          <a:bodyPr/>
          <a:lstStyle/>
          <a:p>
            <a:endParaRPr lang="en-US"/>
          </a:p>
        </p:txBody>
      </p:sp>
      <p:sp>
        <p:nvSpPr>
          <p:cNvPr id="122947" name="Freeform 67"/>
          <p:cNvSpPr>
            <a:spLocks/>
          </p:cNvSpPr>
          <p:nvPr/>
        </p:nvSpPr>
        <p:spPr bwMode="auto">
          <a:xfrm>
            <a:off x="5026025" y="4197350"/>
            <a:ext cx="769938" cy="331788"/>
          </a:xfrm>
          <a:custGeom>
            <a:avLst/>
            <a:gdLst/>
            <a:ahLst/>
            <a:cxnLst>
              <a:cxn ang="0">
                <a:pos x="15" y="204"/>
              </a:cxn>
              <a:cxn ang="0">
                <a:pos x="36" y="204"/>
              </a:cxn>
              <a:cxn ang="0">
                <a:pos x="54" y="207"/>
              </a:cxn>
              <a:cxn ang="0">
                <a:pos x="76" y="205"/>
              </a:cxn>
              <a:cxn ang="0">
                <a:pos x="86" y="189"/>
              </a:cxn>
              <a:cxn ang="0">
                <a:pos x="107" y="189"/>
              </a:cxn>
              <a:cxn ang="0">
                <a:pos x="126" y="178"/>
              </a:cxn>
              <a:cxn ang="0">
                <a:pos x="147" y="170"/>
              </a:cxn>
              <a:cxn ang="0">
                <a:pos x="165" y="162"/>
              </a:cxn>
              <a:cxn ang="0">
                <a:pos x="182" y="165"/>
              </a:cxn>
              <a:cxn ang="0">
                <a:pos x="203" y="159"/>
              </a:cxn>
              <a:cxn ang="0">
                <a:pos x="225" y="151"/>
              </a:cxn>
              <a:cxn ang="0">
                <a:pos x="246" y="143"/>
              </a:cxn>
              <a:cxn ang="0">
                <a:pos x="268" y="139"/>
              </a:cxn>
              <a:cxn ang="0">
                <a:pos x="289" y="131"/>
              </a:cxn>
              <a:cxn ang="0">
                <a:pos x="310" y="123"/>
              </a:cxn>
              <a:cxn ang="0">
                <a:pos x="328" y="116"/>
              </a:cxn>
              <a:cxn ang="0">
                <a:pos x="349" y="108"/>
              </a:cxn>
              <a:cxn ang="0">
                <a:pos x="371" y="105"/>
              </a:cxn>
              <a:cxn ang="0">
                <a:pos x="392" y="97"/>
              </a:cxn>
              <a:cxn ang="0">
                <a:pos x="413" y="90"/>
              </a:cxn>
              <a:cxn ang="0">
                <a:pos x="424" y="69"/>
              </a:cxn>
              <a:cxn ang="0">
                <a:pos x="442" y="62"/>
              </a:cxn>
              <a:cxn ang="0">
                <a:pos x="463" y="54"/>
              </a:cxn>
              <a:cxn ang="0">
                <a:pos x="473" y="44"/>
              </a:cxn>
              <a:cxn ang="0">
                <a:pos x="478" y="20"/>
              </a:cxn>
              <a:cxn ang="0">
                <a:pos x="484" y="0"/>
              </a:cxn>
              <a:cxn ang="0">
                <a:pos x="463" y="0"/>
              </a:cxn>
              <a:cxn ang="0">
                <a:pos x="442" y="4"/>
              </a:cxn>
              <a:cxn ang="0">
                <a:pos x="424" y="15"/>
              </a:cxn>
              <a:cxn ang="0">
                <a:pos x="410" y="27"/>
              </a:cxn>
              <a:cxn ang="0">
                <a:pos x="389" y="30"/>
              </a:cxn>
              <a:cxn ang="0">
                <a:pos x="367" y="38"/>
              </a:cxn>
              <a:cxn ang="0">
                <a:pos x="357" y="50"/>
              </a:cxn>
              <a:cxn ang="0">
                <a:pos x="339" y="61"/>
              </a:cxn>
              <a:cxn ang="0">
                <a:pos x="317" y="69"/>
              </a:cxn>
              <a:cxn ang="0">
                <a:pos x="296" y="74"/>
              </a:cxn>
              <a:cxn ang="0">
                <a:pos x="278" y="84"/>
              </a:cxn>
              <a:cxn ang="0">
                <a:pos x="260" y="88"/>
              </a:cxn>
              <a:cxn ang="0">
                <a:pos x="234" y="96"/>
              </a:cxn>
              <a:cxn ang="0">
                <a:pos x="216" y="104"/>
              </a:cxn>
              <a:cxn ang="0">
                <a:pos x="203" y="115"/>
              </a:cxn>
              <a:cxn ang="0">
                <a:pos x="192" y="127"/>
              </a:cxn>
              <a:cxn ang="0">
                <a:pos x="170" y="128"/>
              </a:cxn>
              <a:cxn ang="0">
                <a:pos x="149" y="128"/>
              </a:cxn>
              <a:cxn ang="0">
                <a:pos x="128" y="135"/>
              </a:cxn>
              <a:cxn ang="0">
                <a:pos x="106" y="142"/>
              </a:cxn>
              <a:cxn ang="0">
                <a:pos x="85" y="150"/>
              </a:cxn>
              <a:cxn ang="0">
                <a:pos x="64" y="158"/>
              </a:cxn>
              <a:cxn ang="0">
                <a:pos x="42" y="154"/>
              </a:cxn>
              <a:cxn ang="0">
                <a:pos x="24" y="151"/>
              </a:cxn>
              <a:cxn ang="0">
                <a:pos x="3" y="151"/>
              </a:cxn>
              <a:cxn ang="0">
                <a:pos x="0" y="173"/>
              </a:cxn>
              <a:cxn ang="0">
                <a:pos x="0" y="196"/>
              </a:cxn>
              <a:cxn ang="0">
                <a:pos x="13" y="207"/>
              </a:cxn>
            </a:cxnLst>
            <a:rect l="0" t="0" r="r" b="b"/>
            <a:pathLst>
              <a:path w="485" h="209">
                <a:moveTo>
                  <a:pt x="17" y="208"/>
                </a:moveTo>
                <a:lnTo>
                  <a:pt x="5" y="205"/>
                </a:lnTo>
                <a:lnTo>
                  <a:pt x="8" y="200"/>
                </a:lnTo>
                <a:lnTo>
                  <a:pt x="12" y="200"/>
                </a:lnTo>
                <a:lnTo>
                  <a:pt x="15" y="200"/>
                </a:lnTo>
                <a:lnTo>
                  <a:pt x="15" y="204"/>
                </a:lnTo>
                <a:lnTo>
                  <a:pt x="18" y="204"/>
                </a:lnTo>
                <a:lnTo>
                  <a:pt x="23" y="204"/>
                </a:lnTo>
                <a:lnTo>
                  <a:pt x="26" y="204"/>
                </a:lnTo>
                <a:lnTo>
                  <a:pt x="29" y="204"/>
                </a:lnTo>
                <a:lnTo>
                  <a:pt x="33" y="204"/>
                </a:lnTo>
                <a:lnTo>
                  <a:pt x="36" y="204"/>
                </a:lnTo>
                <a:lnTo>
                  <a:pt x="40" y="204"/>
                </a:lnTo>
                <a:lnTo>
                  <a:pt x="40" y="207"/>
                </a:lnTo>
                <a:lnTo>
                  <a:pt x="44" y="207"/>
                </a:lnTo>
                <a:lnTo>
                  <a:pt x="47" y="207"/>
                </a:lnTo>
                <a:lnTo>
                  <a:pt x="50" y="207"/>
                </a:lnTo>
                <a:lnTo>
                  <a:pt x="54" y="207"/>
                </a:lnTo>
                <a:lnTo>
                  <a:pt x="58" y="207"/>
                </a:lnTo>
                <a:lnTo>
                  <a:pt x="62" y="207"/>
                </a:lnTo>
                <a:lnTo>
                  <a:pt x="65" y="207"/>
                </a:lnTo>
                <a:lnTo>
                  <a:pt x="68" y="207"/>
                </a:lnTo>
                <a:lnTo>
                  <a:pt x="72" y="207"/>
                </a:lnTo>
                <a:lnTo>
                  <a:pt x="76" y="205"/>
                </a:lnTo>
                <a:lnTo>
                  <a:pt x="76" y="200"/>
                </a:lnTo>
                <a:lnTo>
                  <a:pt x="76" y="197"/>
                </a:lnTo>
                <a:lnTo>
                  <a:pt x="76" y="193"/>
                </a:lnTo>
                <a:lnTo>
                  <a:pt x="79" y="193"/>
                </a:lnTo>
                <a:lnTo>
                  <a:pt x="83" y="193"/>
                </a:lnTo>
                <a:lnTo>
                  <a:pt x="86" y="189"/>
                </a:lnTo>
                <a:lnTo>
                  <a:pt x="90" y="189"/>
                </a:lnTo>
                <a:lnTo>
                  <a:pt x="94" y="189"/>
                </a:lnTo>
                <a:lnTo>
                  <a:pt x="97" y="192"/>
                </a:lnTo>
                <a:lnTo>
                  <a:pt x="100" y="192"/>
                </a:lnTo>
                <a:lnTo>
                  <a:pt x="104" y="192"/>
                </a:lnTo>
                <a:lnTo>
                  <a:pt x="107" y="189"/>
                </a:lnTo>
                <a:lnTo>
                  <a:pt x="107" y="186"/>
                </a:lnTo>
                <a:lnTo>
                  <a:pt x="112" y="182"/>
                </a:lnTo>
                <a:lnTo>
                  <a:pt x="115" y="182"/>
                </a:lnTo>
                <a:lnTo>
                  <a:pt x="118" y="178"/>
                </a:lnTo>
                <a:lnTo>
                  <a:pt x="122" y="178"/>
                </a:lnTo>
                <a:lnTo>
                  <a:pt x="126" y="178"/>
                </a:lnTo>
                <a:lnTo>
                  <a:pt x="129" y="174"/>
                </a:lnTo>
                <a:lnTo>
                  <a:pt x="133" y="174"/>
                </a:lnTo>
                <a:lnTo>
                  <a:pt x="136" y="174"/>
                </a:lnTo>
                <a:lnTo>
                  <a:pt x="139" y="170"/>
                </a:lnTo>
                <a:lnTo>
                  <a:pt x="144" y="170"/>
                </a:lnTo>
                <a:lnTo>
                  <a:pt x="147" y="170"/>
                </a:lnTo>
                <a:lnTo>
                  <a:pt x="150" y="170"/>
                </a:lnTo>
                <a:lnTo>
                  <a:pt x="150" y="167"/>
                </a:lnTo>
                <a:lnTo>
                  <a:pt x="154" y="162"/>
                </a:lnTo>
                <a:lnTo>
                  <a:pt x="157" y="162"/>
                </a:lnTo>
                <a:lnTo>
                  <a:pt x="161" y="162"/>
                </a:lnTo>
                <a:lnTo>
                  <a:pt x="165" y="162"/>
                </a:lnTo>
                <a:lnTo>
                  <a:pt x="168" y="162"/>
                </a:lnTo>
                <a:lnTo>
                  <a:pt x="172" y="162"/>
                </a:lnTo>
                <a:lnTo>
                  <a:pt x="172" y="165"/>
                </a:lnTo>
                <a:lnTo>
                  <a:pt x="175" y="165"/>
                </a:lnTo>
                <a:lnTo>
                  <a:pt x="179" y="165"/>
                </a:lnTo>
                <a:lnTo>
                  <a:pt x="182" y="165"/>
                </a:lnTo>
                <a:lnTo>
                  <a:pt x="186" y="162"/>
                </a:lnTo>
                <a:lnTo>
                  <a:pt x="189" y="162"/>
                </a:lnTo>
                <a:lnTo>
                  <a:pt x="193" y="162"/>
                </a:lnTo>
                <a:lnTo>
                  <a:pt x="197" y="159"/>
                </a:lnTo>
                <a:lnTo>
                  <a:pt x="200" y="159"/>
                </a:lnTo>
                <a:lnTo>
                  <a:pt x="203" y="159"/>
                </a:lnTo>
                <a:lnTo>
                  <a:pt x="207" y="154"/>
                </a:lnTo>
                <a:lnTo>
                  <a:pt x="210" y="154"/>
                </a:lnTo>
                <a:lnTo>
                  <a:pt x="215" y="154"/>
                </a:lnTo>
                <a:lnTo>
                  <a:pt x="218" y="154"/>
                </a:lnTo>
                <a:lnTo>
                  <a:pt x="221" y="151"/>
                </a:lnTo>
                <a:lnTo>
                  <a:pt x="225" y="151"/>
                </a:lnTo>
                <a:lnTo>
                  <a:pt x="228" y="151"/>
                </a:lnTo>
                <a:lnTo>
                  <a:pt x="232" y="146"/>
                </a:lnTo>
                <a:lnTo>
                  <a:pt x="236" y="146"/>
                </a:lnTo>
                <a:lnTo>
                  <a:pt x="239" y="143"/>
                </a:lnTo>
                <a:lnTo>
                  <a:pt x="242" y="143"/>
                </a:lnTo>
                <a:lnTo>
                  <a:pt x="246" y="143"/>
                </a:lnTo>
                <a:lnTo>
                  <a:pt x="250" y="139"/>
                </a:lnTo>
                <a:lnTo>
                  <a:pt x="254" y="139"/>
                </a:lnTo>
                <a:lnTo>
                  <a:pt x="257" y="139"/>
                </a:lnTo>
                <a:lnTo>
                  <a:pt x="260" y="139"/>
                </a:lnTo>
                <a:lnTo>
                  <a:pt x="264" y="139"/>
                </a:lnTo>
                <a:lnTo>
                  <a:pt x="268" y="139"/>
                </a:lnTo>
                <a:lnTo>
                  <a:pt x="271" y="139"/>
                </a:lnTo>
                <a:lnTo>
                  <a:pt x="275" y="135"/>
                </a:lnTo>
                <a:lnTo>
                  <a:pt x="278" y="135"/>
                </a:lnTo>
                <a:lnTo>
                  <a:pt x="281" y="135"/>
                </a:lnTo>
                <a:lnTo>
                  <a:pt x="286" y="131"/>
                </a:lnTo>
                <a:lnTo>
                  <a:pt x="289" y="131"/>
                </a:lnTo>
                <a:lnTo>
                  <a:pt x="292" y="131"/>
                </a:lnTo>
                <a:lnTo>
                  <a:pt x="296" y="128"/>
                </a:lnTo>
                <a:lnTo>
                  <a:pt x="299" y="128"/>
                </a:lnTo>
                <a:lnTo>
                  <a:pt x="303" y="128"/>
                </a:lnTo>
                <a:lnTo>
                  <a:pt x="307" y="123"/>
                </a:lnTo>
                <a:lnTo>
                  <a:pt x="310" y="123"/>
                </a:lnTo>
                <a:lnTo>
                  <a:pt x="314" y="123"/>
                </a:lnTo>
                <a:lnTo>
                  <a:pt x="317" y="123"/>
                </a:lnTo>
                <a:lnTo>
                  <a:pt x="321" y="120"/>
                </a:lnTo>
                <a:lnTo>
                  <a:pt x="324" y="120"/>
                </a:lnTo>
                <a:lnTo>
                  <a:pt x="328" y="120"/>
                </a:lnTo>
                <a:lnTo>
                  <a:pt x="328" y="116"/>
                </a:lnTo>
                <a:lnTo>
                  <a:pt x="331" y="116"/>
                </a:lnTo>
                <a:lnTo>
                  <a:pt x="335" y="116"/>
                </a:lnTo>
                <a:lnTo>
                  <a:pt x="339" y="112"/>
                </a:lnTo>
                <a:lnTo>
                  <a:pt x="342" y="112"/>
                </a:lnTo>
                <a:lnTo>
                  <a:pt x="346" y="112"/>
                </a:lnTo>
                <a:lnTo>
                  <a:pt x="349" y="108"/>
                </a:lnTo>
                <a:lnTo>
                  <a:pt x="352" y="108"/>
                </a:lnTo>
                <a:lnTo>
                  <a:pt x="357" y="108"/>
                </a:lnTo>
                <a:lnTo>
                  <a:pt x="360" y="105"/>
                </a:lnTo>
                <a:lnTo>
                  <a:pt x="364" y="105"/>
                </a:lnTo>
                <a:lnTo>
                  <a:pt x="367" y="105"/>
                </a:lnTo>
                <a:lnTo>
                  <a:pt x="371" y="105"/>
                </a:lnTo>
                <a:lnTo>
                  <a:pt x="374" y="101"/>
                </a:lnTo>
                <a:lnTo>
                  <a:pt x="378" y="101"/>
                </a:lnTo>
                <a:lnTo>
                  <a:pt x="381" y="101"/>
                </a:lnTo>
                <a:lnTo>
                  <a:pt x="384" y="97"/>
                </a:lnTo>
                <a:lnTo>
                  <a:pt x="389" y="97"/>
                </a:lnTo>
                <a:lnTo>
                  <a:pt x="392" y="97"/>
                </a:lnTo>
                <a:lnTo>
                  <a:pt x="395" y="93"/>
                </a:lnTo>
                <a:lnTo>
                  <a:pt x="399" y="93"/>
                </a:lnTo>
                <a:lnTo>
                  <a:pt x="402" y="90"/>
                </a:lnTo>
                <a:lnTo>
                  <a:pt x="407" y="90"/>
                </a:lnTo>
                <a:lnTo>
                  <a:pt x="410" y="90"/>
                </a:lnTo>
                <a:lnTo>
                  <a:pt x="413" y="90"/>
                </a:lnTo>
                <a:lnTo>
                  <a:pt x="413" y="85"/>
                </a:lnTo>
                <a:lnTo>
                  <a:pt x="417" y="82"/>
                </a:lnTo>
                <a:lnTo>
                  <a:pt x="417" y="77"/>
                </a:lnTo>
                <a:lnTo>
                  <a:pt x="420" y="77"/>
                </a:lnTo>
                <a:lnTo>
                  <a:pt x="420" y="74"/>
                </a:lnTo>
                <a:lnTo>
                  <a:pt x="424" y="69"/>
                </a:lnTo>
                <a:lnTo>
                  <a:pt x="424" y="66"/>
                </a:lnTo>
                <a:lnTo>
                  <a:pt x="428" y="66"/>
                </a:lnTo>
                <a:lnTo>
                  <a:pt x="431" y="66"/>
                </a:lnTo>
                <a:lnTo>
                  <a:pt x="434" y="66"/>
                </a:lnTo>
                <a:lnTo>
                  <a:pt x="438" y="62"/>
                </a:lnTo>
                <a:lnTo>
                  <a:pt x="442" y="62"/>
                </a:lnTo>
                <a:lnTo>
                  <a:pt x="445" y="62"/>
                </a:lnTo>
                <a:lnTo>
                  <a:pt x="449" y="59"/>
                </a:lnTo>
                <a:lnTo>
                  <a:pt x="452" y="59"/>
                </a:lnTo>
                <a:lnTo>
                  <a:pt x="456" y="54"/>
                </a:lnTo>
                <a:lnTo>
                  <a:pt x="460" y="54"/>
                </a:lnTo>
                <a:lnTo>
                  <a:pt x="463" y="54"/>
                </a:lnTo>
                <a:lnTo>
                  <a:pt x="467" y="54"/>
                </a:lnTo>
                <a:lnTo>
                  <a:pt x="470" y="54"/>
                </a:lnTo>
                <a:lnTo>
                  <a:pt x="470" y="51"/>
                </a:lnTo>
                <a:lnTo>
                  <a:pt x="473" y="51"/>
                </a:lnTo>
                <a:lnTo>
                  <a:pt x="473" y="47"/>
                </a:lnTo>
                <a:lnTo>
                  <a:pt x="473" y="44"/>
                </a:lnTo>
                <a:lnTo>
                  <a:pt x="473" y="39"/>
                </a:lnTo>
                <a:lnTo>
                  <a:pt x="473" y="36"/>
                </a:lnTo>
                <a:lnTo>
                  <a:pt x="478" y="31"/>
                </a:lnTo>
                <a:lnTo>
                  <a:pt x="478" y="28"/>
                </a:lnTo>
                <a:lnTo>
                  <a:pt x="478" y="23"/>
                </a:lnTo>
                <a:lnTo>
                  <a:pt x="478" y="20"/>
                </a:lnTo>
                <a:lnTo>
                  <a:pt x="481" y="20"/>
                </a:lnTo>
                <a:lnTo>
                  <a:pt x="481" y="16"/>
                </a:lnTo>
                <a:lnTo>
                  <a:pt x="481" y="12"/>
                </a:lnTo>
                <a:lnTo>
                  <a:pt x="481" y="8"/>
                </a:lnTo>
                <a:lnTo>
                  <a:pt x="484" y="5"/>
                </a:lnTo>
                <a:lnTo>
                  <a:pt x="484" y="0"/>
                </a:lnTo>
                <a:lnTo>
                  <a:pt x="481" y="0"/>
                </a:lnTo>
                <a:lnTo>
                  <a:pt x="478" y="0"/>
                </a:lnTo>
                <a:lnTo>
                  <a:pt x="473" y="0"/>
                </a:lnTo>
                <a:lnTo>
                  <a:pt x="470" y="0"/>
                </a:lnTo>
                <a:lnTo>
                  <a:pt x="467" y="0"/>
                </a:lnTo>
                <a:lnTo>
                  <a:pt x="463" y="0"/>
                </a:lnTo>
                <a:lnTo>
                  <a:pt x="460" y="0"/>
                </a:lnTo>
                <a:lnTo>
                  <a:pt x="456" y="0"/>
                </a:lnTo>
                <a:lnTo>
                  <a:pt x="452" y="0"/>
                </a:lnTo>
                <a:lnTo>
                  <a:pt x="449" y="4"/>
                </a:lnTo>
                <a:lnTo>
                  <a:pt x="445" y="4"/>
                </a:lnTo>
                <a:lnTo>
                  <a:pt x="442" y="4"/>
                </a:lnTo>
                <a:lnTo>
                  <a:pt x="438" y="7"/>
                </a:lnTo>
                <a:lnTo>
                  <a:pt x="434" y="7"/>
                </a:lnTo>
                <a:lnTo>
                  <a:pt x="431" y="11"/>
                </a:lnTo>
                <a:lnTo>
                  <a:pt x="428" y="11"/>
                </a:lnTo>
                <a:lnTo>
                  <a:pt x="424" y="11"/>
                </a:lnTo>
                <a:lnTo>
                  <a:pt x="424" y="15"/>
                </a:lnTo>
                <a:lnTo>
                  <a:pt x="420" y="15"/>
                </a:lnTo>
                <a:lnTo>
                  <a:pt x="417" y="19"/>
                </a:lnTo>
                <a:lnTo>
                  <a:pt x="413" y="19"/>
                </a:lnTo>
                <a:lnTo>
                  <a:pt x="410" y="19"/>
                </a:lnTo>
                <a:lnTo>
                  <a:pt x="410" y="22"/>
                </a:lnTo>
                <a:lnTo>
                  <a:pt x="410" y="27"/>
                </a:lnTo>
                <a:lnTo>
                  <a:pt x="407" y="27"/>
                </a:lnTo>
                <a:lnTo>
                  <a:pt x="402" y="27"/>
                </a:lnTo>
                <a:lnTo>
                  <a:pt x="399" y="30"/>
                </a:lnTo>
                <a:lnTo>
                  <a:pt x="395" y="30"/>
                </a:lnTo>
                <a:lnTo>
                  <a:pt x="392" y="30"/>
                </a:lnTo>
                <a:lnTo>
                  <a:pt x="389" y="30"/>
                </a:lnTo>
                <a:lnTo>
                  <a:pt x="384" y="34"/>
                </a:lnTo>
                <a:lnTo>
                  <a:pt x="381" y="34"/>
                </a:lnTo>
                <a:lnTo>
                  <a:pt x="378" y="34"/>
                </a:lnTo>
                <a:lnTo>
                  <a:pt x="374" y="38"/>
                </a:lnTo>
                <a:lnTo>
                  <a:pt x="371" y="38"/>
                </a:lnTo>
                <a:lnTo>
                  <a:pt x="367" y="38"/>
                </a:lnTo>
                <a:lnTo>
                  <a:pt x="364" y="38"/>
                </a:lnTo>
                <a:lnTo>
                  <a:pt x="360" y="38"/>
                </a:lnTo>
                <a:lnTo>
                  <a:pt x="357" y="38"/>
                </a:lnTo>
                <a:lnTo>
                  <a:pt x="357" y="42"/>
                </a:lnTo>
                <a:lnTo>
                  <a:pt x="357" y="45"/>
                </a:lnTo>
                <a:lnTo>
                  <a:pt x="357" y="50"/>
                </a:lnTo>
                <a:lnTo>
                  <a:pt x="352" y="53"/>
                </a:lnTo>
                <a:lnTo>
                  <a:pt x="349" y="53"/>
                </a:lnTo>
                <a:lnTo>
                  <a:pt x="349" y="58"/>
                </a:lnTo>
                <a:lnTo>
                  <a:pt x="346" y="58"/>
                </a:lnTo>
                <a:lnTo>
                  <a:pt x="342" y="61"/>
                </a:lnTo>
                <a:lnTo>
                  <a:pt x="339" y="61"/>
                </a:lnTo>
                <a:lnTo>
                  <a:pt x="335" y="66"/>
                </a:lnTo>
                <a:lnTo>
                  <a:pt x="331" y="66"/>
                </a:lnTo>
                <a:lnTo>
                  <a:pt x="328" y="66"/>
                </a:lnTo>
                <a:lnTo>
                  <a:pt x="324" y="69"/>
                </a:lnTo>
                <a:lnTo>
                  <a:pt x="321" y="69"/>
                </a:lnTo>
                <a:lnTo>
                  <a:pt x="317" y="69"/>
                </a:lnTo>
                <a:lnTo>
                  <a:pt x="314" y="69"/>
                </a:lnTo>
                <a:lnTo>
                  <a:pt x="310" y="74"/>
                </a:lnTo>
                <a:lnTo>
                  <a:pt x="307" y="74"/>
                </a:lnTo>
                <a:lnTo>
                  <a:pt x="303" y="74"/>
                </a:lnTo>
                <a:lnTo>
                  <a:pt x="299" y="74"/>
                </a:lnTo>
                <a:lnTo>
                  <a:pt x="296" y="74"/>
                </a:lnTo>
                <a:lnTo>
                  <a:pt x="292" y="74"/>
                </a:lnTo>
                <a:lnTo>
                  <a:pt x="289" y="76"/>
                </a:lnTo>
                <a:lnTo>
                  <a:pt x="286" y="76"/>
                </a:lnTo>
                <a:lnTo>
                  <a:pt x="286" y="80"/>
                </a:lnTo>
                <a:lnTo>
                  <a:pt x="281" y="80"/>
                </a:lnTo>
                <a:lnTo>
                  <a:pt x="278" y="84"/>
                </a:lnTo>
                <a:lnTo>
                  <a:pt x="275" y="84"/>
                </a:lnTo>
                <a:lnTo>
                  <a:pt x="271" y="84"/>
                </a:lnTo>
                <a:lnTo>
                  <a:pt x="268" y="84"/>
                </a:lnTo>
                <a:lnTo>
                  <a:pt x="268" y="88"/>
                </a:lnTo>
                <a:lnTo>
                  <a:pt x="264" y="88"/>
                </a:lnTo>
                <a:lnTo>
                  <a:pt x="260" y="88"/>
                </a:lnTo>
                <a:lnTo>
                  <a:pt x="257" y="91"/>
                </a:lnTo>
                <a:lnTo>
                  <a:pt x="254" y="91"/>
                </a:lnTo>
                <a:lnTo>
                  <a:pt x="250" y="91"/>
                </a:lnTo>
                <a:lnTo>
                  <a:pt x="242" y="91"/>
                </a:lnTo>
                <a:lnTo>
                  <a:pt x="238" y="91"/>
                </a:lnTo>
                <a:lnTo>
                  <a:pt x="234" y="96"/>
                </a:lnTo>
                <a:lnTo>
                  <a:pt x="231" y="96"/>
                </a:lnTo>
                <a:lnTo>
                  <a:pt x="227" y="96"/>
                </a:lnTo>
                <a:lnTo>
                  <a:pt x="227" y="99"/>
                </a:lnTo>
                <a:lnTo>
                  <a:pt x="224" y="104"/>
                </a:lnTo>
                <a:lnTo>
                  <a:pt x="221" y="104"/>
                </a:lnTo>
                <a:lnTo>
                  <a:pt x="216" y="104"/>
                </a:lnTo>
                <a:lnTo>
                  <a:pt x="213" y="104"/>
                </a:lnTo>
                <a:lnTo>
                  <a:pt x="209" y="107"/>
                </a:lnTo>
                <a:lnTo>
                  <a:pt x="206" y="107"/>
                </a:lnTo>
                <a:lnTo>
                  <a:pt x="203" y="107"/>
                </a:lnTo>
                <a:lnTo>
                  <a:pt x="203" y="112"/>
                </a:lnTo>
                <a:lnTo>
                  <a:pt x="203" y="115"/>
                </a:lnTo>
                <a:lnTo>
                  <a:pt x="203" y="119"/>
                </a:lnTo>
                <a:lnTo>
                  <a:pt x="199" y="119"/>
                </a:lnTo>
                <a:lnTo>
                  <a:pt x="195" y="119"/>
                </a:lnTo>
                <a:lnTo>
                  <a:pt x="195" y="123"/>
                </a:lnTo>
                <a:lnTo>
                  <a:pt x="192" y="123"/>
                </a:lnTo>
                <a:lnTo>
                  <a:pt x="192" y="127"/>
                </a:lnTo>
                <a:lnTo>
                  <a:pt x="188" y="127"/>
                </a:lnTo>
                <a:lnTo>
                  <a:pt x="185" y="127"/>
                </a:lnTo>
                <a:lnTo>
                  <a:pt x="181" y="130"/>
                </a:lnTo>
                <a:lnTo>
                  <a:pt x="177" y="130"/>
                </a:lnTo>
                <a:lnTo>
                  <a:pt x="174" y="128"/>
                </a:lnTo>
                <a:lnTo>
                  <a:pt x="170" y="128"/>
                </a:lnTo>
                <a:lnTo>
                  <a:pt x="167" y="128"/>
                </a:lnTo>
                <a:lnTo>
                  <a:pt x="163" y="128"/>
                </a:lnTo>
                <a:lnTo>
                  <a:pt x="160" y="128"/>
                </a:lnTo>
                <a:lnTo>
                  <a:pt x="156" y="128"/>
                </a:lnTo>
                <a:lnTo>
                  <a:pt x="153" y="128"/>
                </a:lnTo>
                <a:lnTo>
                  <a:pt x="149" y="128"/>
                </a:lnTo>
                <a:lnTo>
                  <a:pt x="145" y="130"/>
                </a:lnTo>
                <a:lnTo>
                  <a:pt x="142" y="130"/>
                </a:lnTo>
                <a:lnTo>
                  <a:pt x="139" y="130"/>
                </a:lnTo>
                <a:lnTo>
                  <a:pt x="135" y="135"/>
                </a:lnTo>
                <a:lnTo>
                  <a:pt x="132" y="135"/>
                </a:lnTo>
                <a:lnTo>
                  <a:pt x="128" y="135"/>
                </a:lnTo>
                <a:lnTo>
                  <a:pt x="124" y="138"/>
                </a:lnTo>
                <a:lnTo>
                  <a:pt x="121" y="138"/>
                </a:lnTo>
                <a:lnTo>
                  <a:pt x="117" y="138"/>
                </a:lnTo>
                <a:lnTo>
                  <a:pt x="113" y="142"/>
                </a:lnTo>
                <a:lnTo>
                  <a:pt x="110" y="142"/>
                </a:lnTo>
                <a:lnTo>
                  <a:pt x="106" y="142"/>
                </a:lnTo>
                <a:lnTo>
                  <a:pt x="103" y="145"/>
                </a:lnTo>
                <a:lnTo>
                  <a:pt x="100" y="145"/>
                </a:lnTo>
                <a:lnTo>
                  <a:pt x="95" y="145"/>
                </a:lnTo>
                <a:lnTo>
                  <a:pt x="92" y="150"/>
                </a:lnTo>
                <a:lnTo>
                  <a:pt x="89" y="150"/>
                </a:lnTo>
                <a:lnTo>
                  <a:pt x="85" y="150"/>
                </a:lnTo>
                <a:lnTo>
                  <a:pt x="82" y="153"/>
                </a:lnTo>
                <a:lnTo>
                  <a:pt x="78" y="158"/>
                </a:lnTo>
                <a:lnTo>
                  <a:pt x="74" y="158"/>
                </a:lnTo>
                <a:lnTo>
                  <a:pt x="71" y="158"/>
                </a:lnTo>
                <a:lnTo>
                  <a:pt x="68" y="158"/>
                </a:lnTo>
                <a:lnTo>
                  <a:pt x="64" y="158"/>
                </a:lnTo>
                <a:lnTo>
                  <a:pt x="60" y="158"/>
                </a:lnTo>
                <a:lnTo>
                  <a:pt x="57" y="158"/>
                </a:lnTo>
                <a:lnTo>
                  <a:pt x="53" y="154"/>
                </a:lnTo>
                <a:lnTo>
                  <a:pt x="50" y="154"/>
                </a:lnTo>
                <a:lnTo>
                  <a:pt x="46" y="154"/>
                </a:lnTo>
                <a:lnTo>
                  <a:pt x="42" y="154"/>
                </a:lnTo>
                <a:lnTo>
                  <a:pt x="39" y="154"/>
                </a:lnTo>
                <a:lnTo>
                  <a:pt x="35" y="154"/>
                </a:lnTo>
                <a:lnTo>
                  <a:pt x="35" y="151"/>
                </a:lnTo>
                <a:lnTo>
                  <a:pt x="32" y="151"/>
                </a:lnTo>
                <a:lnTo>
                  <a:pt x="29" y="151"/>
                </a:lnTo>
                <a:lnTo>
                  <a:pt x="24" y="151"/>
                </a:lnTo>
                <a:lnTo>
                  <a:pt x="21" y="151"/>
                </a:lnTo>
                <a:lnTo>
                  <a:pt x="17" y="151"/>
                </a:lnTo>
                <a:lnTo>
                  <a:pt x="14" y="151"/>
                </a:lnTo>
                <a:lnTo>
                  <a:pt x="11" y="151"/>
                </a:lnTo>
                <a:lnTo>
                  <a:pt x="7" y="151"/>
                </a:lnTo>
                <a:lnTo>
                  <a:pt x="3" y="151"/>
                </a:lnTo>
                <a:lnTo>
                  <a:pt x="3" y="158"/>
                </a:lnTo>
                <a:lnTo>
                  <a:pt x="3" y="161"/>
                </a:lnTo>
                <a:lnTo>
                  <a:pt x="3" y="165"/>
                </a:lnTo>
                <a:lnTo>
                  <a:pt x="0" y="165"/>
                </a:lnTo>
                <a:lnTo>
                  <a:pt x="0" y="169"/>
                </a:lnTo>
                <a:lnTo>
                  <a:pt x="0" y="173"/>
                </a:lnTo>
                <a:lnTo>
                  <a:pt x="0" y="176"/>
                </a:lnTo>
                <a:lnTo>
                  <a:pt x="0" y="181"/>
                </a:lnTo>
                <a:lnTo>
                  <a:pt x="0" y="184"/>
                </a:lnTo>
                <a:lnTo>
                  <a:pt x="0" y="189"/>
                </a:lnTo>
                <a:lnTo>
                  <a:pt x="0" y="192"/>
                </a:lnTo>
                <a:lnTo>
                  <a:pt x="0" y="196"/>
                </a:lnTo>
                <a:lnTo>
                  <a:pt x="2" y="200"/>
                </a:lnTo>
                <a:lnTo>
                  <a:pt x="2" y="204"/>
                </a:lnTo>
                <a:lnTo>
                  <a:pt x="2" y="207"/>
                </a:lnTo>
                <a:lnTo>
                  <a:pt x="6" y="207"/>
                </a:lnTo>
                <a:lnTo>
                  <a:pt x="9" y="207"/>
                </a:lnTo>
                <a:lnTo>
                  <a:pt x="13" y="207"/>
                </a:lnTo>
                <a:lnTo>
                  <a:pt x="17" y="208"/>
                </a:lnTo>
              </a:path>
            </a:pathLst>
          </a:custGeom>
          <a:solidFill>
            <a:srgbClr val="FFFFFF"/>
          </a:solidFill>
          <a:ln w="12700" cap="rnd" cmpd="sng">
            <a:solidFill>
              <a:srgbClr val="232323"/>
            </a:solidFill>
            <a:prstDash val="solid"/>
            <a:round/>
            <a:headEnd type="none" w="sm" len="sm"/>
            <a:tailEnd type="none" w="sm" len="sm"/>
          </a:ln>
          <a:effectLst/>
        </p:spPr>
        <p:txBody>
          <a:bodyPr/>
          <a:lstStyle/>
          <a:p>
            <a:endParaRPr lang="en-US"/>
          </a:p>
        </p:txBody>
      </p:sp>
      <p:graphicFrame>
        <p:nvGraphicFramePr>
          <p:cNvPr id="122948" name="Object 68"/>
          <p:cNvGraphicFramePr>
            <a:graphicFrameLocks noChangeAspect="1"/>
          </p:cNvGraphicFramePr>
          <p:nvPr/>
        </p:nvGraphicFramePr>
        <p:xfrm>
          <a:off x="5990230" y="2354194"/>
          <a:ext cx="440140" cy="273050"/>
        </p:xfrm>
        <a:graphic>
          <a:graphicData uri="http://schemas.openxmlformats.org/presentationml/2006/ole">
            <mc:AlternateContent xmlns:mc="http://schemas.openxmlformats.org/markup-compatibility/2006">
              <mc:Choice xmlns:v="urn:schemas-microsoft-com:vml" Requires="v">
                <p:oleObj spid="_x0000_s39951" name="Equation" r:id="rId3" imgW="266400" imgH="164880" progId="">
                  <p:embed/>
                </p:oleObj>
              </mc:Choice>
              <mc:Fallback>
                <p:oleObj name="Equation" r:id="rId3" imgW="266400" imgH="1648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230" y="2354194"/>
                        <a:ext cx="44014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p-Value Approach to Testing</a:t>
            </a:r>
          </a:p>
        </p:txBody>
      </p:sp>
      <p:sp>
        <p:nvSpPr>
          <p:cNvPr id="77827" name="Rectangle 3"/>
          <p:cNvSpPr>
            <a:spLocks noGrp="1" noChangeArrowheads="1"/>
          </p:cNvSpPr>
          <p:nvPr>
            <p:ph type="body" idx="1"/>
          </p:nvPr>
        </p:nvSpPr>
        <p:spPr>
          <a:xfrm>
            <a:off x="1219200" y="1487488"/>
            <a:ext cx="7772400" cy="5141912"/>
          </a:xfrm>
          <a:solidFill>
            <a:srgbClr val="CCFFCC"/>
          </a:solidFill>
        </p:spPr>
        <p:txBody>
          <a:bodyPr/>
          <a:lstStyle/>
          <a:p>
            <a:r>
              <a:rPr lang="en-US" dirty="0"/>
              <a:t>Convert Sample Statistic (e.g.    ) to Test Statistic (e.g. </a:t>
            </a:r>
            <a:r>
              <a:rPr lang="en-US" i="1" dirty="0"/>
              <a:t>Z, t  </a:t>
            </a:r>
            <a:r>
              <a:rPr lang="en-US" dirty="0"/>
              <a:t>or </a:t>
            </a:r>
            <a:r>
              <a:rPr lang="en-US" i="1" dirty="0"/>
              <a:t>F</a:t>
            </a:r>
            <a:r>
              <a:rPr lang="en-US" dirty="0"/>
              <a:t> –statistic)</a:t>
            </a:r>
          </a:p>
          <a:p>
            <a:r>
              <a:rPr lang="en-US" dirty="0"/>
              <a:t>Obtain the p-value from a table or computer</a:t>
            </a:r>
          </a:p>
          <a:p>
            <a:pPr lvl="1"/>
            <a:r>
              <a:rPr lang="en-US" dirty="0"/>
              <a:t>p-value: Probability of obtaining a test statistic more extreme (      or      ) than the observed sample value given H</a:t>
            </a:r>
            <a:r>
              <a:rPr lang="en-US" baseline="-25000" dirty="0"/>
              <a:t>0</a:t>
            </a:r>
            <a:r>
              <a:rPr lang="en-US" dirty="0"/>
              <a:t> is true</a:t>
            </a:r>
          </a:p>
          <a:p>
            <a:pPr lvl="1"/>
            <a:r>
              <a:rPr lang="en-US" dirty="0"/>
              <a:t>Called observed level of significance</a:t>
            </a:r>
          </a:p>
          <a:p>
            <a:pPr lvl="1"/>
            <a:r>
              <a:rPr lang="en-US" dirty="0"/>
              <a:t>Smallest value of      that an H</a:t>
            </a:r>
            <a:r>
              <a:rPr lang="en-US" baseline="-25000" dirty="0"/>
              <a:t>0</a:t>
            </a:r>
            <a:r>
              <a:rPr lang="en-US" dirty="0"/>
              <a:t> can be rejected </a:t>
            </a:r>
          </a:p>
          <a:p>
            <a:r>
              <a:rPr lang="en-US" dirty="0"/>
              <a:t>Compare the p-value with</a:t>
            </a:r>
          </a:p>
          <a:p>
            <a:pPr lvl="1"/>
            <a:r>
              <a:rPr lang="en-US" dirty="0"/>
              <a:t>If p-value            , do not reject H</a:t>
            </a:r>
            <a:r>
              <a:rPr lang="en-US" baseline="-25000" dirty="0"/>
              <a:t>0</a:t>
            </a:r>
            <a:endParaRPr lang="en-US" dirty="0"/>
          </a:p>
          <a:p>
            <a:pPr lvl="1"/>
            <a:r>
              <a:rPr lang="en-US" dirty="0"/>
              <a:t>If p-value            , reject H</a:t>
            </a:r>
            <a:r>
              <a:rPr lang="en-US" baseline="-25000" dirty="0"/>
              <a:t>0</a:t>
            </a:r>
            <a:r>
              <a:rPr lang="en-US" dirty="0"/>
              <a:t> </a:t>
            </a:r>
          </a:p>
        </p:txBody>
      </p:sp>
      <p:graphicFrame>
        <p:nvGraphicFramePr>
          <p:cNvPr id="206848" name="Object 1024"/>
          <p:cNvGraphicFramePr>
            <a:graphicFrameLocks noChangeAspect="1"/>
          </p:cNvGraphicFramePr>
          <p:nvPr/>
        </p:nvGraphicFramePr>
        <p:xfrm>
          <a:off x="6477000" y="1524000"/>
          <a:ext cx="427038" cy="457200"/>
        </p:xfrm>
        <a:graphic>
          <a:graphicData uri="http://schemas.openxmlformats.org/presentationml/2006/ole">
            <mc:AlternateContent xmlns:mc="http://schemas.openxmlformats.org/markup-compatibility/2006">
              <mc:Choice xmlns:v="urn:schemas-microsoft-com:vml" Requires="v">
                <p:oleObj spid="_x0000_s56439" name="Equation" r:id="rId3" imgW="177480" imgH="190440" progId="">
                  <p:embed/>
                </p:oleObj>
              </mc:Choice>
              <mc:Fallback>
                <p:oleObj name="Equation" r:id="rId3" imgW="177480" imgH="190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524000"/>
                        <a:ext cx="4270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49" name="Object 1025"/>
          <p:cNvGraphicFramePr>
            <a:graphicFrameLocks noChangeAspect="1"/>
          </p:cNvGraphicFramePr>
          <p:nvPr/>
        </p:nvGraphicFramePr>
        <p:xfrm>
          <a:off x="4267200" y="3352800"/>
          <a:ext cx="381000" cy="457200"/>
        </p:xfrm>
        <a:graphic>
          <a:graphicData uri="http://schemas.openxmlformats.org/presentationml/2006/ole">
            <mc:AlternateContent xmlns:mc="http://schemas.openxmlformats.org/markup-compatibility/2006">
              <mc:Choice xmlns:v="urn:schemas-microsoft-com:vml" Requires="v">
                <p:oleObj spid="_x0000_s56440" name="Equation" r:id="rId5" imgW="126720" imgH="152280" progId="">
                  <p:embed/>
                </p:oleObj>
              </mc:Choice>
              <mc:Fallback>
                <p:oleObj name="Equation" r:id="rId5" imgW="126720" imgH="1522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3528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0" name="Object 1026"/>
          <p:cNvGraphicFramePr>
            <a:graphicFrameLocks noChangeAspect="1"/>
          </p:cNvGraphicFramePr>
          <p:nvPr/>
        </p:nvGraphicFramePr>
        <p:xfrm>
          <a:off x="5181600" y="3352800"/>
          <a:ext cx="381000" cy="457200"/>
        </p:xfrm>
        <a:graphic>
          <a:graphicData uri="http://schemas.openxmlformats.org/presentationml/2006/ole">
            <mc:AlternateContent xmlns:mc="http://schemas.openxmlformats.org/markup-compatibility/2006">
              <mc:Choice xmlns:v="urn:schemas-microsoft-com:vml" Requires="v">
                <p:oleObj spid="_x0000_s56441" name="Equation" r:id="rId7" imgW="126720" imgH="152280" progId="">
                  <p:embed/>
                </p:oleObj>
              </mc:Choice>
              <mc:Fallback>
                <p:oleObj name="Equation" r:id="rId7" imgW="126720" imgH="1522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3528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1" name="Object 1027"/>
          <p:cNvGraphicFramePr>
            <a:graphicFrameLocks noChangeAspect="1"/>
          </p:cNvGraphicFramePr>
          <p:nvPr/>
        </p:nvGraphicFramePr>
        <p:xfrm>
          <a:off x="3505200" y="6048375"/>
          <a:ext cx="381000" cy="457200"/>
        </p:xfrm>
        <a:graphic>
          <a:graphicData uri="http://schemas.openxmlformats.org/presentationml/2006/ole">
            <mc:AlternateContent xmlns:mc="http://schemas.openxmlformats.org/markup-compatibility/2006">
              <mc:Choice xmlns:v="urn:schemas-microsoft-com:vml" Requires="v">
                <p:oleObj spid="_x0000_s56442" name="Equation" r:id="rId9" imgW="126720" imgH="152280" progId="">
                  <p:embed/>
                </p:oleObj>
              </mc:Choice>
              <mc:Fallback>
                <p:oleObj name="Equation" r:id="rId9" imgW="126720" imgH="15228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6048375"/>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2" name="Object 1028"/>
          <p:cNvGraphicFramePr>
            <a:graphicFrameLocks noChangeAspect="1"/>
          </p:cNvGraphicFramePr>
          <p:nvPr/>
        </p:nvGraphicFramePr>
        <p:xfrm>
          <a:off x="3505200" y="5638800"/>
          <a:ext cx="381000" cy="457200"/>
        </p:xfrm>
        <a:graphic>
          <a:graphicData uri="http://schemas.openxmlformats.org/presentationml/2006/ole">
            <mc:AlternateContent xmlns:mc="http://schemas.openxmlformats.org/markup-compatibility/2006">
              <mc:Choice xmlns:v="urn:schemas-microsoft-com:vml" Requires="v">
                <p:oleObj spid="_x0000_s56443" name="Equation" r:id="rId10" imgW="126720" imgH="152280" progId="">
                  <p:embed/>
                </p:oleObj>
              </mc:Choice>
              <mc:Fallback>
                <p:oleObj name="Equation" r:id="rId10" imgW="126720" imgH="152280" progId="">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6388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3" name="Object 1029"/>
          <p:cNvGraphicFramePr>
            <a:graphicFrameLocks noChangeAspect="1"/>
          </p:cNvGraphicFramePr>
          <p:nvPr/>
        </p:nvGraphicFramePr>
        <p:xfrm>
          <a:off x="4038600" y="5743575"/>
          <a:ext cx="381000" cy="349250"/>
        </p:xfrm>
        <a:graphic>
          <a:graphicData uri="http://schemas.openxmlformats.org/presentationml/2006/ole">
            <mc:AlternateContent xmlns:mc="http://schemas.openxmlformats.org/markup-compatibility/2006">
              <mc:Choice xmlns:v="urn:schemas-microsoft-com:vml" Requires="v">
                <p:oleObj spid="_x0000_s56444" name="Equation" r:id="rId11" imgW="152280" imgH="139680" progId="">
                  <p:embed/>
                </p:oleObj>
              </mc:Choice>
              <mc:Fallback>
                <p:oleObj name="Equation" r:id="rId11" imgW="152280" imgH="139680" progId="">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5743575"/>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4" name="Object 1030"/>
          <p:cNvGraphicFramePr>
            <a:graphicFrameLocks noChangeAspect="1"/>
          </p:cNvGraphicFramePr>
          <p:nvPr/>
        </p:nvGraphicFramePr>
        <p:xfrm>
          <a:off x="4038600" y="6200775"/>
          <a:ext cx="381000" cy="349250"/>
        </p:xfrm>
        <a:graphic>
          <a:graphicData uri="http://schemas.openxmlformats.org/presentationml/2006/ole">
            <mc:AlternateContent xmlns:mc="http://schemas.openxmlformats.org/markup-compatibility/2006">
              <mc:Choice xmlns:v="urn:schemas-microsoft-com:vml" Requires="v">
                <p:oleObj spid="_x0000_s56445" name="Equation" r:id="rId13" imgW="152280" imgH="139680" progId="">
                  <p:embed/>
                </p:oleObj>
              </mc:Choice>
              <mc:Fallback>
                <p:oleObj name="Equation" r:id="rId13" imgW="152280" imgH="139680" progId="">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6200775"/>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5" name="Object 1031"/>
          <p:cNvGraphicFramePr>
            <a:graphicFrameLocks noChangeAspect="1"/>
          </p:cNvGraphicFramePr>
          <p:nvPr/>
        </p:nvGraphicFramePr>
        <p:xfrm>
          <a:off x="4495800" y="4752975"/>
          <a:ext cx="381000" cy="349250"/>
        </p:xfrm>
        <a:graphic>
          <a:graphicData uri="http://schemas.openxmlformats.org/presentationml/2006/ole">
            <mc:AlternateContent xmlns:mc="http://schemas.openxmlformats.org/markup-compatibility/2006">
              <mc:Choice xmlns:v="urn:schemas-microsoft-com:vml" Requires="v">
                <p:oleObj spid="_x0000_s56446" name="Equation" r:id="rId14" imgW="152280" imgH="139680" progId="">
                  <p:embed/>
                </p:oleObj>
              </mc:Choice>
              <mc:Fallback>
                <p:oleObj name="Equation" r:id="rId14" imgW="152280" imgH="139680" progId="">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4752975"/>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6" name="Object 1032"/>
          <p:cNvGraphicFramePr>
            <a:graphicFrameLocks noChangeAspect="1"/>
          </p:cNvGraphicFramePr>
          <p:nvPr/>
        </p:nvGraphicFramePr>
        <p:xfrm>
          <a:off x="5943600" y="5167313"/>
          <a:ext cx="533400" cy="488950"/>
        </p:xfrm>
        <a:graphic>
          <a:graphicData uri="http://schemas.openxmlformats.org/presentationml/2006/ole">
            <mc:AlternateContent xmlns:mc="http://schemas.openxmlformats.org/markup-compatibility/2006">
              <mc:Choice xmlns:v="urn:schemas-microsoft-com:vml" Requires="v">
                <p:oleObj spid="_x0000_s56447" name="Equation" r:id="rId15" imgW="152280" imgH="139680" progId="">
                  <p:embed/>
                </p:oleObj>
              </mc:Choice>
              <mc:Fallback>
                <p:oleObj name="Equation" r:id="rId15" imgW="152280" imgH="139680" progId="">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5167313"/>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85" name="Rectangle 13"/>
          <p:cNvSpPr>
            <a:spLocks noChangeArrowheads="1"/>
          </p:cNvSpPr>
          <p:nvPr/>
        </p:nvSpPr>
        <p:spPr bwMode="auto">
          <a:xfrm>
            <a:off x="4572000" y="3124200"/>
            <a:ext cx="3733800" cy="3124200"/>
          </a:xfrm>
          <a:prstGeom prst="rect">
            <a:avLst/>
          </a:prstGeom>
          <a:solidFill>
            <a:srgbClr val="FDDBE4"/>
          </a:solidFill>
          <a:ln w="9525">
            <a:solidFill>
              <a:srgbClr val="FF99FF"/>
            </a:solidFill>
            <a:miter lim="800000"/>
            <a:headEnd/>
            <a:tailEnd/>
          </a:ln>
          <a:effectLst/>
        </p:spPr>
        <p:txBody>
          <a:bodyPr wrap="none" anchor="ctr"/>
          <a:lstStyle/>
          <a:p>
            <a:endParaRPr lang="en-US"/>
          </a:p>
        </p:txBody>
      </p:sp>
      <p:sp>
        <p:nvSpPr>
          <p:cNvPr id="79874" name="Rectangle 2"/>
          <p:cNvSpPr>
            <a:spLocks noGrp="1" noChangeArrowheads="1"/>
          </p:cNvSpPr>
          <p:nvPr>
            <p:ph type="title"/>
          </p:nvPr>
        </p:nvSpPr>
        <p:spPr/>
        <p:txBody>
          <a:bodyPr/>
          <a:lstStyle/>
          <a:p>
            <a:r>
              <a:rPr lang="en-US"/>
              <a:t>General Steps in </a:t>
            </a:r>
            <a:br>
              <a:rPr lang="en-US"/>
            </a:br>
            <a:r>
              <a:rPr lang="en-US"/>
              <a:t>Hypothesis Testing</a:t>
            </a:r>
          </a:p>
        </p:txBody>
      </p:sp>
      <p:sp>
        <p:nvSpPr>
          <p:cNvPr id="79875" name="Rectangle 3"/>
          <p:cNvSpPr>
            <a:spLocks noGrp="1" noChangeArrowheads="1"/>
          </p:cNvSpPr>
          <p:nvPr>
            <p:ph type="body" idx="1"/>
          </p:nvPr>
        </p:nvSpPr>
        <p:spPr>
          <a:xfrm>
            <a:off x="457200" y="1868488"/>
            <a:ext cx="8458200" cy="1027112"/>
          </a:xfrm>
          <a:solidFill>
            <a:srgbClr val="FFFFCC"/>
          </a:solidFill>
          <a:ln>
            <a:solidFill>
              <a:schemeClr val="folHlink"/>
            </a:solidFill>
          </a:ln>
        </p:spPr>
        <p:txBody>
          <a:bodyPr/>
          <a:lstStyle/>
          <a:p>
            <a:pPr>
              <a:buFont typeface="Wingdings" pitchFamily="2" charset="2"/>
              <a:buNone/>
            </a:pPr>
            <a:r>
              <a:rPr lang="en-US" sz="2500"/>
              <a:t>e.g.: Test the assumption that the true mean number of of TV sets in U.S. homes is three (     Known)</a:t>
            </a:r>
          </a:p>
        </p:txBody>
      </p:sp>
      <p:graphicFrame>
        <p:nvGraphicFramePr>
          <p:cNvPr id="79876" name="Object 4"/>
          <p:cNvGraphicFramePr>
            <a:graphicFrameLocks noChangeAspect="1"/>
          </p:cNvGraphicFramePr>
          <p:nvPr/>
        </p:nvGraphicFramePr>
        <p:xfrm>
          <a:off x="5334000" y="2286000"/>
          <a:ext cx="476250" cy="436563"/>
        </p:xfrm>
        <a:graphic>
          <a:graphicData uri="http://schemas.openxmlformats.org/presentationml/2006/ole">
            <mc:AlternateContent xmlns:mc="http://schemas.openxmlformats.org/markup-compatibility/2006">
              <mc:Choice xmlns:v="urn:schemas-microsoft-com:vml" Requires="v">
                <p:oleObj spid="_x0000_s57385" name="Equation" r:id="rId3" imgW="152280" imgH="139680" progId="">
                  <p:embed/>
                </p:oleObj>
              </mc:Choice>
              <mc:Fallback>
                <p:oleObj name="Equation" r:id="rId3" imgW="152280" imgH="13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286000"/>
                        <a:ext cx="47625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1" name="Rectangle 9"/>
          <p:cNvSpPr>
            <a:spLocks noChangeArrowheads="1"/>
          </p:cNvSpPr>
          <p:nvPr/>
        </p:nvSpPr>
        <p:spPr bwMode="auto">
          <a:xfrm>
            <a:off x="990600" y="3124200"/>
            <a:ext cx="3581400" cy="3124200"/>
          </a:xfrm>
          <a:prstGeom prst="rect">
            <a:avLst/>
          </a:prstGeom>
          <a:solidFill>
            <a:srgbClr val="CCFFCC"/>
          </a:solidFill>
          <a:ln w="9525">
            <a:solidFill>
              <a:srgbClr val="FF99FF"/>
            </a:solidFill>
            <a:miter lim="800000"/>
            <a:headEnd/>
            <a:tailEnd/>
          </a:ln>
          <a:effectLst/>
        </p:spPr>
        <p:txBody>
          <a:bodyPr lIns="85342" tIns="42672" rIns="85342" bIns="42672"/>
          <a:lstStyle/>
          <a:p>
            <a:pPr marL="457200" indent="-457200" defTabSz="852488">
              <a:lnSpc>
                <a:spcPct val="120000"/>
              </a:lnSpc>
              <a:spcBef>
                <a:spcPct val="20000"/>
              </a:spcBef>
              <a:buClr>
                <a:schemeClr val="tx1"/>
              </a:buClr>
              <a:buFont typeface="Wingdings" pitchFamily="2" charset="2"/>
              <a:buAutoNum type="arabicPeriod"/>
            </a:pPr>
            <a:r>
              <a:rPr lang="en-US" sz="2900"/>
              <a:t>State the H</a:t>
            </a:r>
            <a:r>
              <a:rPr lang="en-US" sz="2900" baseline="-25000"/>
              <a:t>0</a:t>
            </a:r>
            <a:endParaRPr lang="en-US" sz="2900"/>
          </a:p>
          <a:p>
            <a:pPr marL="457200" indent="-457200" defTabSz="852488">
              <a:lnSpc>
                <a:spcPct val="120000"/>
              </a:lnSpc>
              <a:spcBef>
                <a:spcPct val="20000"/>
              </a:spcBef>
              <a:buClr>
                <a:schemeClr val="tx1"/>
              </a:buClr>
              <a:buFont typeface="Wingdings" pitchFamily="2" charset="2"/>
              <a:buAutoNum type="arabicPeriod"/>
            </a:pPr>
            <a:r>
              <a:rPr lang="en-US" sz="2900"/>
              <a:t>State the H</a:t>
            </a:r>
            <a:r>
              <a:rPr lang="en-US" sz="2900" baseline="-25000"/>
              <a:t>1</a:t>
            </a:r>
            <a:endParaRPr lang="en-US" sz="2900"/>
          </a:p>
          <a:p>
            <a:pPr marL="457200" indent="-457200" defTabSz="852488">
              <a:lnSpc>
                <a:spcPct val="120000"/>
              </a:lnSpc>
              <a:spcBef>
                <a:spcPct val="20000"/>
              </a:spcBef>
              <a:buClr>
                <a:schemeClr val="tx1"/>
              </a:buClr>
              <a:buFont typeface="Wingdings" pitchFamily="2" charset="2"/>
              <a:buAutoNum type="arabicPeriod"/>
            </a:pPr>
            <a:r>
              <a:rPr lang="en-US" sz="2900"/>
              <a:t>Choose </a:t>
            </a:r>
          </a:p>
          <a:p>
            <a:pPr marL="457200" indent="-457200" defTabSz="852488">
              <a:lnSpc>
                <a:spcPct val="120000"/>
              </a:lnSpc>
              <a:spcBef>
                <a:spcPct val="20000"/>
              </a:spcBef>
              <a:buClr>
                <a:schemeClr val="tx1"/>
              </a:buClr>
              <a:buFont typeface="Wingdings" pitchFamily="2" charset="2"/>
              <a:buAutoNum type="arabicPeriod"/>
            </a:pPr>
            <a:r>
              <a:rPr lang="en-US" sz="2900"/>
              <a:t>Choose </a:t>
            </a:r>
            <a:r>
              <a:rPr lang="en-US" sz="2900" i="1"/>
              <a:t>n</a:t>
            </a:r>
            <a:endParaRPr lang="en-US" sz="2900"/>
          </a:p>
          <a:p>
            <a:pPr marL="457200" indent="-457200" defTabSz="852488">
              <a:lnSpc>
                <a:spcPct val="120000"/>
              </a:lnSpc>
              <a:spcBef>
                <a:spcPct val="20000"/>
              </a:spcBef>
              <a:buClr>
                <a:schemeClr val="tx1"/>
              </a:buClr>
              <a:buFont typeface="Wingdings" pitchFamily="2" charset="2"/>
              <a:buAutoNum type="arabicPeriod"/>
            </a:pPr>
            <a:r>
              <a:rPr lang="en-US" sz="2900"/>
              <a:t>Choose Test</a:t>
            </a:r>
          </a:p>
        </p:txBody>
      </p:sp>
      <p:graphicFrame>
        <p:nvGraphicFramePr>
          <p:cNvPr id="79883" name="Object 11"/>
          <p:cNvGraphicFramePr>
            <a:graphicFrameLocks noChangeAspect="1"/>
          </p:cNvGraphicFramePr>
          <p:nvPr/>
        </p:nvGraphicFramePr>
        <p:xfrm>
          <a:off x="5486400" y="3128963"/>
          <a:ext cx="1828800" cy="3119437"/>
        </p:xfrm>
        <a:graphic>
          <a:graphicData uri="http://schemas.openxmlformats.org/presentationml/2006/ole">
            <mc:AlternateContent xmlns:mc="http://schemas.openxmlformats.org/markup-compatibility/2006">
              <mc:Choice xmlns:v="urn:schemas-microsoft-com:vml" Requires="v">
                <p:oleObj spid="_x0000_s57386" name="Equation" r:id="rId5" imgW="647640" imgH="1104840" progId="">
                  <p:embed/>
                </p:oleObj>
              </mc:Choice>
              <mc:Fallback>
                <p:oleObj name="Equation" r:id="rId5" imgW="647640" imgH="11048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128963"/>
                        <a:ext cx="1828800" cy="3119437"/>
                      </a:xfrm>
                      <a:prstGeom prst="rect">
                        <a:avLst/>
                      </a:prstGeom>
                      <a:solidFill>
                        <a:srgbClr val="CCFFCC"/>
                      </a:solidFill>
                    </p:spPr>
                  </p:pic>
                </p:oleObj>
              </mc:Fallback>
            </mc:AlternateContent>
          </a:graphicData>
        </a:graphic>
      </p:graphicFrame>
      <p:graphicFrame>
        <p:nvGraphicFramePr>
          <p:cNvPr id="79884" name="Object 12"/>
          <p:cNvGraphicFramePr>
            <a:graphicFrameLocks noChangeAspect="1"/>
          </p:cNvGraphicFramePr>
          <p:nvPr/>
        </p:nvGraphicFramePr>
        <p:xfrm>
          <a:off x="2895600" y="4495800"/>
          <a:ext cx="533400" cy="488950"/>
        </p:xfrm>
        <a:graphic>
          <a:graphicData uri="http://schemas.openxmlformats.org/presentationml/2006/ole">
            <mc:AlternateContent xmlns:mc="http://schemas.openxmlformats.org/markup-compatibility/2006">
              <mc:Choice xmlns:v="urn:schemas-microsoft-com:vml" Requires="v">
                <p:oleObj spid="_x0000_s57387" name="Equation" r:id="rId7" imgW="152280" imgH="139680" progId="">
                  <p:embed/>
                </p:oleObj>
              </mc:Choice>
              <mc:Fallback>
                <p:oleObj name="Equation" r:id="rId7" imgW="152280" imgH="1396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49580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6" name="Rectangle 46"/>
          <p:cNvSpPr>
            <a:spLocks noChangeArrowheads="1"/>
          </p:cNvSpPr>
          <p:nvPr/>
        </p:nvSpPr>
        <p:spPr bwMode="auto">
          <a:xfrm>
            <a:off x="4800600" y="1447800"/>
            <a:ext cx="4267200" cy="5132388"/>
          </a:xfrm>
          <a:prstGeom prst="rect">
            <a:avLst/>
          </a:prstGeom>
          <a:solidFill>
            <a:srgbClr val="CCFFCC"/>
          </a:solidFill>
          <a:ln w="9525">
            <a:noFill/>
            <a:miter lim="800000"/>
            <a:headEnd/>
            <a:tailEnd/>
          </a:ln>
          <a:effectLst/>
        </p:spPr>
        <p:txBody>
          <a:bodyPr lIns="85342" tIns="42672" rIns="85342" bIns="42672"/>
          <a:lstStyle/>
          <a:p>
            <a:pPr marL="457200" indent="-457200" defTabSz="852488">
              <a:lnSpc>
                <a:spcPct val="120000"/>
              </a:lnSpc>
              <a:spcBef>
                <a:spcPct val="20000"/>
              </a:spcBef>
              <a:buClr>
                <a:schemeClr val="tx1"/>
              </a:buClr>
              <a:buFont typeface="Wingdings" pitchFamily="2" charset="2"/>
              <a:buNone/>
            </a:pPr>
            <a:endParaRPr lang="en-US" sz="2800" i="1"/>
          </a:p>
          <a:p>
            <a:pPr marL="457200" indent="-457200" defTabSz="852488">
              <a:lnSpc>
                <a:spcPct val="120000"/>
              </a:lnSpc>
              <a:spcBef>
                <a:spcPct val="20000"/>
              </a:spcBef>
              <a:buClr>
                <a:schemeClr val="tx1"/>
              </a:buClr>
              <a:buFont typeface="Wingdings" pitchFamily="2" charset="2"/>
              <a:buNone/>
            </a:pPr>
            <a:endParaRPr lang="en-US" sz="2800" i="1"/>
          </a:p>
          <a:p>
            <a:pPr marL="457200" indent="-457200" defTabSz="852488">
              <a:lnSpc>
                <a:spcPct val="120000"/>
              </a:lnSpc>
              <a:spcBef>
                <a:spcPct val="20000"/>
              </a:spcBef>
              <a:buClr>
                <a:schemeClr val="tx1"/>
              </a:buClr>
              <a:buFont typeface="Wingdings" pitchFamily="2" charset="2"/>
              <a:buNone/>
            </a:pPr>
            <a:endParaRPr lang="en-US" sz="2800" i="1"/>
          </a:p>
          <a:p>
            <a:pPr marL="457200" indent="-457200" defTabSz="852488">
              <a:lnSpc>
                <a:spcPct val="120000"/>
              </a:lnSpc>
              <a:spcBef>
                <a:spcPct val="20000"/>
              </a:spcBef>
              <a:buClr>
                <a:schemeClr val="tx1"/>
              </a:buClr>
              <a:buFont typeface="Wingdings" pitchFamily="2" charset="2"/>
              <a:buNone/>
            </a:pPr>
            <a:r>
              <a:rPr lang="en-US"/>
              <a:t>100 households surveyed</a:t>
            </a:r>
          </a:p>
          <a:p>
            <a:pPr marL="457200" indent="-457200" defTabSz="852488">
              <a:lnSpc>
                <a:spcPct val="120000"/>
              </a:lnSpc>
              <a:spcBef>
                <a:spcPct val="20000"/>
              </a:spcBef>
              <a:buClr>
                <a:schemeClr val="tx1"/>
              </a:buClr>
              <a:buFont typeface="Wingdings" pitchFamily="2" charset="2"/>
              <a:buNone/>
            </a:pPr>
            <a:r>
              <a:rPr lang="en-US"/>
              <a:t>Computed test stat =-2,</a:t>
            </a:r>
            <a:br>
              <a:rPr lang="en-US"/>
            </a:br>
            <a:r>
              <a:rPr lang="en-US"/>
              <a:t>p-value = .0228</a:t>
            </a:r>
          </a:p>
          <a:p>
            <a:pPr marL="457200" indent="-457200" defTabSz="852488">
              <a:lnSpc>
                <a:spcPct val="120000"/>
              </a:lnSpc>
              <a:spcBef>
                <a:spcPct val="20000"/>
              </a:spcBef>
              <a:buClr>
                <a:schemeClr val="tx1"/>
              </a:buClr>
              <a:buFont typeface="Wingdings" pitchFamily="2" charset="2"/>
              <a:buNone/>
            </a:pPr>
            <a:endParaRPr lang="en-US"/>
          </a:p>
          <a:p>
            <a:pPr marL="457200" indent="-457200" defTabSz="852488">
              <a:lnSpc>
                <a:spcPct val="120000"/>
              </a:lnSpc>
              <a:spcBef>
                <a:spcPct val="20000"/>
              </a:spcBef>
              <a:buClr>
                <a:schemeClr val="tx1"/>
              </a:buClr>
              <a:buFont typeface="Wingdings" pitchFamily="2" charset="2"/>
              <a:buNone/>
            </a:pPr>
            <a:r>
              <a:rPr lang="en-US"/>
              <a:t>Reject null hypothesis</a:t>
            </a:r>
          </a:p>
          <a:p>
            <a:pPr marL="457200" indent="-457200" defTabSz="852488">
              <a:lnSpc>
                <a:spcPct val="120000"/>
              </a:lnSpc>
              <a:spcBef>
                <a:spcPct val="20000"/>
              </a:spcBef>
              <a:buClr>
                <a:schemeClr val="tx1"/>
              </a:buClr>
              <a:buFont typeface="Wingdings" pitchFamily="2" charset="2"/>
              <a:buNone/>
            </a:pPr>
            <a:r>
              <a:rPr lang="en-US"/>
              <a:t>The true mean number of TV sets is less than 3</a:t>
            </a:r>
          </a:p>
        </p:txBody>
      </p:sp>
      <p:sp>
        <p:nvSpPr>
          <p:cNvPr id="81926" name="Text Box 6"/>
          <p:cNvSpPr txBox="1">
            <a:spLocks noChangeArrowheads="1"/>
          </p:cNvSpPr>
          <p:nvPr/>
        </p:nvSpPr>
        <p:spPr bwMode="auto">
          <a:xfrm>
            <a:off x="7593013" y="1143000"/>
            <a:ext cx="1474787" cy="396875"/>
          </a:xfrm>
          <a:prstGeom prst="rect">
            <a:avLst/>
          </a:prstGeom>
          <a:noFill/>
          <a:ln w="9525">
            <a:noFill/>
            <a:miter lim="800000"/>
            <a:headEnd/>
            <a:tailEnd/>
          </a:ln>
          <a:effectLst/>
        </p:spPr>
        <p:txBody>
          <a:bodyPr wrap="none">
            <a:spAutoFit/>
          </a:bodyPr>
          <a:lstStyle/>
          <a:p>
            <a:r>
              <a:rPr lang="en-US" sz="2000" i="1">
                <a:solidFill>
                  <a:schemeClr val="tx2"/>
                </a:solidFill>
              </a:rPr>
              <a:t>(continued)</a:t>
            </a:r>
          </a:p>
        </p:txBody>
      </p:sp>
      <p:sp>
        <p:nvSpPr>
          <p:cNvPr id="81928" name="Line 8"/>
          <p:cNvSpPr>
            <a:spLocks noChangeShapeType="1"/>
          </p:cNvSpPr>
          <p:nvPr/>
        </p:nvSpPr>
        <p:spPr bwMode="auto">
          <a:xfrm>
            <a:off x="7146925" y="1719263"/>
            <a:ext cx="15875" cy="1066800"/>
          </a:xfrm>
          <a:prstGeom prst="line">
            <a:avLst/>
          </a:prstGeom>
          <a:noFill/>
          <a:ln w="25400">
            <a:solidFill>
              <a:schemeClr val="folHlink"/>
            </a:solidFill>
            <a:prstDash val="dash"/>
            <a:round/>
            <a:headEnd type="none" w="sm" len="sm"/>
            <a:tailEnd type="none" w="sm" len="sm"/>
          </a:ln>
          <a:effectLst/>
        </p:spPr>
        <p:txBody>
          <a:bodyPr wrap="none" anchor="ctr"/>
          <a:lstStyle/>
          <a:p>
            <a:endParaRPr lang="en-US"/>
          </a:p>
        </p:txBody>
      </p:sp>
      <p:sp>
        <p:nvSpPr>
          <p:cNvPr id="81929" name="Freeform 9"/>
          <p:cNvSpPr>
            <a:spLocks/>
          </p:cNvSpPr>
          <p:nvPr/>
        </p:nvSpPr>
        <p:spPr bwMode="auto">
          <a:xfrm>
            <a:off x="5791200" y="2081213"/>
            <a:ext cx="838200" cy="685800"/>
          </a:xfrm>
          <a:custGeom>
            <a:avLst/>
            <a:gdLst/>
            <a:ahLst/>
            <a:cxnLst>
              <a:cxn ang="0">
                <a:pos x="564" y="0"/>
              </a:cxn>
              <a:cxn ang="0">
                <a:pos x="564" y="570"/>
              </a:cxn>
              <a:cxn ang="0">
                <a:pos x="0" y="570"/>
              </a:cxn>
              <a:cxn ang="0">
                <a:pos x="68" y="539"/>
              </a:cxn>
              <a:cxn ang="0">
                <a:pos x="134" y="505"/>
              </a:cxn>
              <a:cxn ang="0">
                <a:pos x="198" y="463"/>
              </a:cxn>
              <a:cxn ang="0">
                <a:pos x="257" y="420"/>
              </a:cxn>
              <a:cxn ang="0">
                <a:pos x="313" y="369"/>
              </a:cxn>
              <a:cxn ang="0">
                <a:pos x="366" y="316"/>
              </a:cxn>
              <a:cxn ang="0">
                <a:pos x="415" y="259"/>
              </a:cxn>
              <a:cxn ang="0">
                <a:pos x="459" y="199"/>
              </a:cxn>
              <a:cxn ang="0">
                <a:pos x="499" y="136"/>
              </a:cxn>
              <a:cxn ang="0">
                <a:pos x="533" y="68"/>
              </a:cxn>
              <a:cxn ang="0">
                <a:pos x="564" y="0"/>
              </a:cxn>
            </a:cxnLst>
            <a:rect l="0" t="0" r="r" b="b"/>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rgbClr val="81DEF1"/>
          </a:solidFill>
          <a:ln w="28575" cap="rnd" cmpd="sng">
            <a:solidFill>
              <a:schemeClr val="tx1"/>
            </a:solidFill>
            <a:round/>
            <a:headEnd type="none" w="sm" len="sm"/>
            <a:tailEnd type="none" w="sm" len="sm"/>
          </a:ln>
          <a:effectLst/>
        </p:spPr>
        <p:txBody>
          <a:bodyPr/>
          <a:lstStyle/>
          <a:p>
            <a:endParaRPr lang="en-US"/>
          </a:p>
        </p:txBody>
      </p:sp>
      <p:sp>
        <p:nvSpPr>
          <p:cNvPr id="81930" name="Freeform 10"/>
          <p:cNvSpPr>
            <a:spLocks/>
          </p:cNvSpPr>
          <p:nvPr/>
        </p:nvSpPr>
        <p:spPr bwMode="auto">
          <a:xfrm>
            <a:off x="7086600" y="1624013"/>
            <a:ext cx="1600200" cy="1143000"/>
          </a:xfrm>
          <a:custGeom>
            <a:avLst/>
            <a:gdLst/>
            <a:ahLst/>
            <a:cxnLst>
              <a:cxn ang="0">
                <a:pos x="1152" y="1108"/>
              </a:cxn>
              <a:cxn ang="0">
                <a:pos x="1030" y="1095"/>
              </a:cxn>
              <a:cxn ang="0">
                <a:pos x="970" y="1082"/>
              </a:cxn>
              <a:cxn ang="0">
                <a:pos x="909" y="1064"/>
              </a:cxn>
              <a:cxn ang="0">
                <a:pos x="849" y="1039"/>
              </a:cxn>
              <a:cxn ang="0">
                <a:pos x="788" y="1004"/>
              </a:cxn>
              <a:cxn ang="0">
                <a:pos x="728" y="960"/>
              </a:cxn>
              <a:cxn ang="0">
                <a:pos x="607" y="831"/>
              </a:cxn>
              <a:cxn ang="0">
                <a:pos x="485" y="649"/>
              </a:cxn>
              <a:cxn ang="0">
                <a:pos x="364" y="433"/>
              </a:cxn>
              <a:cxn ang="0">
                <a:pos x="304" y="322"/>
              </a:cxn>
              <a:cxn ang="0">
                <a:pos x="243" y="218"/>
              </a:cxn>
              <a:cxn ang="0">
                <a:pos x="183" y="129"/>
              </a:cxn>
              <a:cxn ang="0">
                <a:pos x="121" y="60"/>
              </a:cxn>
              <a:cxn ang="0">
                <a:pos x="61" y="15"/>
              </a:cxn>
              <a:cxn ang="0">
                <a:pos x="0" y="0"/>
              </a:cxn>
            </a:cxnLst>
            <a:rect l="0" t="0" r="r" b="b"/>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81931" name="Freeform 11"/>
          <p:cNvSpPr>
            <a:spLocks/>
          </p:cNvSpPr>
          <p:nvPr/>
        </p:nvSpPr>
        <p:spPr bwMode="auto">
          <a:xfrm>
            <a:off x="5638800" y="1624013"/>
            <a:ext cx="1447800" cy="1143000"/>
          </a:xfrm>
          <a:custGeom>
            <a:avLst/>
            <a:gdLst/>
            <a:ahLst/>
            <a:cxnLst>
              <a:cxn ang="0">
                <a:pos x="0" y="1108"/>
              </a:cxn>
              <a:cxn ang="0">
                <a:pos x="121" y="1095"/>
              </a:cxn>
              <a:cxn ang="0">
                <a:pos x="182" y="1082"/>
              </a:cxn>
              <a:cxn ang="0">
                <a:pos x="242" y="1064"/>
              </a:cxn>
              <a:cxn ang="0">
                <a:pos x="302" y="1039"/>
              </a:cxn>
              <a:cxn ang="0">
                <a:pos x="363" y="1004"/>
              </a:cxn>
              <a:cxn ang="0">
                <a:pos x="423" y="960"/>
              </a:cxn>
              <a:cxn ang="0">
                <a:pos x="546" y="831"/>
              </a:cxn>
              <a:cxn ang="0">
                <a:pos x="666" y="649"/>
              </a:cxn>
              <a:cxn ang="0">
                <a:pos x="787" y="433"/>
              </a:cxn>
              <a:cxn ang="0">
                <a:pos x="849" y="322"/>
              </a:cxn>
              <a:cxn ang="0">
                <a:pos x="908" y="218"/>
              </a:cxn>
              <a:cxn ang="0">
                <a:pos x="970" y="129"/>
              </a:cxn>
              <a:cxn ang="0">
                <a:pos x="1030" y="60"/>
              </a:cxn>
              <a:cxn ang="0">
                <a:pos x="1091" y="15"/>
              </a:cxn>
              <a:cxn ang="0">
                <a:pos x="1151" y="0"/>
              </a:cxn>
            </a:cxnLst>
            <a:rect l="0" t="0" r="r" b="b"/>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81932" name="Line 12"/>
          <p:cNvSpPr>
            <a:spLocks noChangeShapeType="1"/>
          </p:cNvSpPr>
          <p:nvPr/>
        </p:nvSpPr>
        <p:spPr bwMode="auto">
          <a:xfrm>
            <a:off x="5305425" y="2174875"/>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3" name="Line 13"/>
          <p:cNvSpPr>
            <a:spLocks noChangeShapeType="1"/>
          </p:cNvSpPr>
          <p:nvPr/>
        </p:nvSpPr>
        <p:spPr bwMode="auto">
          <a:xfrm>
            <a:off x="5305425" y="2298700"/>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4" name="Line 14"/>
          <p:cNvSpPr>
            <a:spLocks noChangeShapeType="1"/>
          </p:cNvSpPr>
          <p:nvPr/>
        </p:nvSpPr>
        <p:spPr bwMode="auto">
          <a:xfrm>
            <a:off x="5305425" y="2425700"/>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5" name="Line 15"/>
          <p:cNvSpPr>
            <a:spLocks noChangeShapeType="1"/>
          </p:cNvSpPr>
          <p:nvPr/>
        </p:nvSpPr>
        <p:spPr bwMode="auto">
          <a:xfrm>
            <a:off x="5305425" y="2552700"/>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6" name="Line 16"/>
          <p:cNvSpPr>
            <a:spLocks noChangeShapeType="1"/>
          </p:cNvSpPr>
          <p:nvPr/>
        </p:nvSpPr>
        <p:spPr bwMode="auto">
          <a:xfrm>
            <a:off x="5305425" y="2679700"/>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7" name="Line 17"/>
          <p:cNvSpPr>
            <a:spLocks noChangeShapeType="1"/>
          </p:cNvSpPr>
          <p:nvPr/>
        </p:nvSpPr>
        <p:spPr bwMode="auto">
          <a:xfrm>
            <a:off x="5305425" y="2803525"/>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8" name="Line 18"/>
          <p:cNvSpPr>
            <a:spLocks noChangeShapeType="1"/>
          </p:cNvSpPr>
          <p:nvPr/>
        </p:nvSpPr>
        <p:spPr bwMode="auto">
          <a:xfrm>
            <a:off x="5305425" y="3057525"/>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39" name="Line 19"/>
          <p:cNvSpPr>
            <a:spLocks noChangeShapeType="1"/>
          </p:cNvSpPr>
          <p:nvPr/>
        </p:nvSpPr>
        <p:spPr bwMode="auto">
          <a:xfrm>
            <a:off x="5305425" y="3184525"/>
            <a:ext cx="1588" cy="0"/>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41" name="Line 21"/>
          <p:cNvSpPr>
            <a:spLocks noChangeShapeType="1"/>
          </p:cNvSpPr>
          <p:nvPr/>
        </p:nvSpPr>
        <p:spPr bwMode="auto">
          <a:xfrm>
            <a:off x="9043988" y="3203575"/>
            <a:ext cx="0" cy="1588"/>
          </a:xfrm>
          <a:prstGeom prst="line">
            <a:avLst/>
          </a:prstGeom>
          <a:noFill/>
          <a:ln w="25400">
            <a:solidFill>
              <a:schemeClr val="bg2"/>
            </a:solidFill>
            <a:round/>
            <a:headEnd type="none" w="sm" len="sm"/>
            <a:tailEnd type="none" w="sm" len="sm"/>
          </a:ln>
          <a:effectLst/>
        </p:spPr>
        <p:txBody>
          <a:bodyPr wrap="none" anchor="ctr"/>
          <a:lstStyle/>
          <a:p>
            <a:endParaRPr lang="en-US"/>
          </a:p>
        </p:txBody>
      </p:sp>
      <p:sp>
        <p:nvSpPr>
          <p:cNvPr id="81951" name="Rectangle 31"/>
          <p:cNvSpPr>
            <a:spLocks noChangeArrowheads="1"/>
          </p:cNvSpPr>
          <p:nvPr/>
        </p:nvSpPr>
        <p:spPr bwMode="auto">
          <a:xfrm>
            <a:off x="5011738" y="2711450"/>
            <a:ext cx="92075" cy="184150"/>
          </a:xfrm>
          <a:prstGeom prst="rect">
            <a:avLst/>
          </a:prstGeom>
          <a:noFill/>
          <a:ln w="9525">
            <a:noFill/>
            <a:miter lim="800000"/>
            <a:headEnd/>
            <a:tailEnd/>
          </a:ln>
          <a:effectLst/>
        </p:spPr>
        <p:txBody>
          <a:bodyPr wrap="none" anchor="ctr"/>
          <a:lstStyle/>
          <a:p>
            <a:endParaRPr lang="en-US"/>
          </a:p>
        </p:txBody>
      </p:sp>
      <p:sp>
        <p:nvSpPr>
          <p:cNvPr id="81952" name="Rectangle 32"/>
          <p:cNvSpPr>
            <a:spLocks noChangeArrowheads="1"/>
          </p:cNvSpPr>
          <p:nvPr/>
        </p:nvSpPr>
        <p:spPr bwMode="auto">
          <a:xfrm>
            <a:off x="5029200" y="1524000"/>
            <a:ext cx="1809750" cy="530225"/>
          </a:xfrm>
          <a:prstGeom prst="rect">
            <a:avLst/>
          </a:prstGeom>
          <a:noFill/>
          <a:ln w="9525">
            <a:noFill/>
            <a:miter lim="800000"/>
            <a:headEnd/>
            <a:tailEnd/>
          </a:ln>
          <a:effectLst/>
        </p:spPr>
        <p:txBody>
          <a:bodyPr lIns="90488" tIns="44450" rIns="90488" bIns="44450">
            <a:spAutoFit/>
          </a:bodyPr>
          <a:lstStyle/>
          <a:p>
            <a:pPr eaLnBrk="0" hangingPunct="0"/>
            <a:r>
              <a:rPr lang="en-US" sz="2900" b="1">
                <a:latin typeface="Times New Roman" pitchFamily="18" charset="0"/>
              </a:rPr>
              <a:t>Reject </a:t>
            </a:r>
            <a:r>
              <a:rPr lang="en-US" sz="2900" b="1" i="1">
                <a:latin typeface="Times New Roman" pitchFamily="18" charset="0"/>
              </a:rPr>
              <a:t>H</a:t>
            </a:r>
            <a:r>
              <a:rPr lang="en-US" sz="2900" b="1" i="1" baseline="-25000">
                <a:latin typeface="Times New Roman" pitchFamily="18" charset="0"/>
              </a:rPr>
              <a:t>0</a:t>
            </a:r>
            <a:endParaRPr lang="en-US" sz="2900" b="1" i="1">
              <a:latin typeface="Times New Roman" pitchFamily="18" charset="0"/>
            </a:endParaRPr>
          </a:p>
        </p:txBody>
      </p:sp>
      <p:sp>
        <p:nvSpPr>
          <p:cNvPr id="81954" name="Rectangle 34"/>
          <p:cNvSpPr>
            <a:spLocks noChangeArrowheads="1"/>
          </p:cNvSpPr>
          <p:nvPr/>
        </p:nvSpPr>
        <p:spPr bwMode="auto">
          <a:xfrm>
            <a:off x="6518275" y="1992313"/>
            <a:ext cx="184150" cy="92075"/>
          </a:xfrm>
          <a:prstGeom prst="rect">
            <a:avLst/>
          </a:prstGeom>
          <a:noFill/>
          <a:ln w="9525">
            <a:noFill/>
            <a:miter lim="800000"/>
            <a:headEnd/>
            <a:tailEnd/>
          </a:ln>
          <a:effectLst/>
        </p:spPr>
        <p:txBody>
          <a:bodyPr wrap="none" anchor="ctr"/>
          <a:lstStyle/>
          <a:p>
            <a:endParaRPr lang="en-US"/>
          </a:p>
        </p:txBody>
      </p:sp>
      <p:sp>
        <p:nvSpPr>
          <p:cNvPr id="81955" name="Line 35"/>
          <p:cNvSpPr>
            <a:spLocks noChangeShapeType="1"/>
          </p:cNvSpPr>
          <p:nvPr/>
        </p:nvSpPr>
        <p:spPr bwMode="auto">
          <a:xfrm>
            <a:off x="5791200" y="2100263"/>
            <a:ext cx="838200" cy="0"/>
          </a:xfrm>
          <a:prstGeom prst="line">
            <a:avLst/>
          </a:prstGeom>
          <a:noFill/>
          <a:ln w="25400">
            <a:solidFill>
              <a:schemeClr val="folHlink"/>
            </a:solidFill>
            <a:round/>
            <a:headEnd type="none" w="sm" len="sm"/>
            <a:tailEnd type="none" w="sm" len="sm"/>
          </a:ln>
          <a:effectLst/>
        </p:spPr>
        <p:txBody>
          <a:bodyPr wrap="none" anchor="ctr"/>
          <a:lstStyle/>
          <a:p>
            <a:endParaRPr lang="en-US"/>
          </a:p>
        </p:txBody>
      </p:sp>
      <p:sp>
        <p:nvSpPr>
          <p:cNvPr id="81956" name="Freeform 36"/>
          <p:cNvSpPr>
            <a:spLocks/>
          </p:cNvSpPr>
          <p:nvPr/>
        </p:nvSpPr>
        <p:spPr bwMode="auto">
          <a:xfrm>
            <a:off x="5675313" y="2024063"/>
            <a:ext cx="115887" cy="117475"/>
          </a:xfrm>
          <a:custGeom>
            <a:avLst/>
            <a:gdLst/>
            <a:ahLst/>
            <a:cxnLst>
              <a:cxn ang="0">
                <a:pos x="72" y="0"/>
              </a:cxn>
              <a:cxn ang="0">
                <a:pos x="0" y="36"/>
              </a:cxn>
              <a:cxn ang="0">
                <a:pos x="72" y="73"/>
              </a:cxn>
              <a:cxn ang="0">
                <a:pos x="72" y="0"/>
              </a:cxn>
            </a:cxnLst>
            <a:rect l="0" t="0" r="r" b="b"/>
            <a:pathLst>
              <a:path w="73" h="74">
                <a:moveTo>
                  <a:pt x="72" y="0"/>
                </a:moveTo>
                <a:lnTo>
                  <a:pt x="0" y="36"/>
                </a:lnTo>
                <a:lnTo>
                  <a:pt x="72" y="73"/>
                </a:lnTo>
                <a:lnTo>
                  <a:pt x="72" y="0"/>
                </a:lnTo>
              </a:path>
            </a:pathLst>
          </a:custGeom>
          <a:solidFill>
            <a:schemeClr val="folHlink"/>
          </a:solidFill>
          <a:ln w="9525" cap="rnd">
            <a:solidFill>
              <a:schemeClr val="folHlink"/>
            </a:solidFill>
            <a:round/>
            <a:headEnd type="none" w="sm" len="sm"/>
            <a:tailEnd type="none" w="sm" len="sm"/>
          </a:ln>
          <a:effectLst/>
        </p:spPr>
        <p:txBody>
          <a:bodyPr/>
          <a:lstStyle/>
          <a:p>
            <a:endParaRPr lang="en-US"/>
          </a:p>
        </p:txBody>
      </p:sp>
      <p:sp>
        <p:nvSpPr>
          <p:cNvPr id="81957" name="Line 37"/>
          <p:cNvSpPr>
            <a:spLocks noChangeShapeType="1"/>
          </p:cNvSpPr>
          <p:nvPr/>
        </p:nvSpPr>
        <p:spPr bwMode="auto">
          <a:xfrm flipV="1">
            <a:off x="6629400" y="2024063"/>
            <a:ext cx="0" cy="762000"/>
          </a:xfrm>
          <a:prstGeom prst="line">
            <a:avLst/>
          </a:prstGeom>
          <a:noFill/>
          <a:ln w="25400">
            <a:solidFill>
              <a:schemeClr val="folHlink"/>
            </a:solidFill>
            <a:round/>
            <a:headEnd type="none" w="sm" len="sm"/>
            <a:tailEnd type="none" w="sm" len="sm"/>
          </a:ln>
          <a:effectLst/>
        </p:spPr>
        <p:txBody>
          <a:bodyPr wrap="none" anchor="ctr"/>
          <a:lstStyle/>
          <a:p>
            <a:endParaRPr lang="en-US"/>
          </a:p>
        </p:txBody>
      </p:sp>
      <p:sp>
        <p:nvSpPr>
          <p:cNvPr id="81958" name="Rectangle 38"/>
          <p:cNvSpPr>
            <a:spLocks noChangeArrowheads="1"/>
          </p:cNvSpPr>
          <p:nvPr/>
        </p:nvSpPr>
        <p:spPr bwMode="auto">
          <a:xfrm>
            <a:off x="5226050" y="2027238"/>
            <a:ext cx="41275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b="1" i="1">
                <a:latin typeface="Symbol" pitchFamily="18" charset="2"/>
              </a:rPr>
              <a:t>a</a:t>
            </a:r>
          </a:p>
        </p:txBody>
      </p:sp>
      <p:sp>
        <p:nvSpPr>
          <p:cNvPr id="81959" name="Line 39"/>
          <p:cNvSpPr>
            <a:spLocks noChangeShapeType="1"/>
          </p:cNvSpPr>
          <p:nvPr/>
        </p:nvSpPr>
        <p:spPr bwMode="auto">
          <a:xfrm>
            <a:off x="5562600" y="2786063"/>
            <a:ext cx="32766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81960" name="Freeform 40"/>
          <p:cNvSpPr>
            <a:spLocks/>
          </p:cNvSpPr>
          <p:nvPr/>
        </p:nvSpPr>
        <p:spPr bwMode="auto">
          <a:xfrm>
            <a:off x="5638800" y="2233613"/>
            <a:ext cx="838200" cy="355600"/>
          </a:xfrm>
          <a:custGeom>
            <a:avLst/>
            <a:gdLst/>
            <a:ahLst/>
            <a:cxnLst>
              <a:cxn ang="0">
                <a:pos x="0" y="32"/>
              </a:cxn>
              <a:cxn ang="0">
                <a:pos x="240" y="32"/>
              </a:cxn>
              <a:cxn ang="0">
                <a:pos x="528" y="224"/>
              </a:cxn>
            </a:cxnLst>
            <a:rect l="0" t="0" r="r" b="b"/>
            <a:pathLst>
              <a:path w="528" h="224">
                <a:moveTo>
                  <a:pt x="0" y="32"/>
                </a:moveTo>
                <a:cubicBezTo>
                  <a:pt x="76" y="16"/>
                  <a:pt x="152" y="0"/>
                  <a:pt x="240" y="32"/>
                </a:cubicBezTo>
                <a:cubicBezTo>
                  <a:pt x="328" y="64"/>
                  <a:pt x="428" y="144"/>
                  <a:pt x="528" y="224"/>
                </a:cubicBezTo>
              </a:path>
            </a:pathLst>
          </a:custGeom>
          <a:noFill/>
          <a:ln w="28575" cap="flat" cmpd="sng">
            <a:solidFill>
              <a:schemeClr val="hlink"/>
            </a:solidFill>
            <a:prstDash val="solid"/>
            <a:round/>
            <a:headEnd type="none" w="sm" len="sm"/>
            <a:tailEnd type="arrow" w="med" len="med"/>
          </a:ln>
          <a:effectLst/>
        </p:spPr>
        <p:txBody>
          <a:bodyPr wrap="none" anchor="ctr"/>
          <a:lstStyle/>
          <a:p>
            <a:endParaRPr lang="en-US"/>
          </a:p>
        </p:txBody>
      </p:sp>
      <p:sp>
        <p:nvSpPr>
          <p:cNvPr id="81961" name="Text Box 41"/>
          <p:cNvSpPr txBox="1">
            <a:spLocks noChangeArrowheads="1"/>
          </p:cNvSpPr>
          <p:nvPr/>
        </p:nvSpPr>
        <p:spPr bwMode="auto">
          <a:xfrm>
            <a:off x="6400800" y="2938463"/>
            <a:ext cx="1047750" cy="457200"/>
          </a:xfrm>
          <a:prstGeom prst="rect">
            <a:avLst/>
          </a:prstGeom>
          <a:noFill/>
          <a:ln w="12700">
            <a:noFill/>
            <a:miter lim="800000"/>
            <a:headEnd type="none" w="sm" len="sm"/>
            <a:tailEnd type="none" w="sm" len="sm"/>
          </a:ln>
          <a:effectLst/>
        </p:spPr>
        <p:txBody>
          <a:bodyPr wrap="none">
            <a:spAutoFit/>
          </a:bodyPr>
          <a:lstStyle/>
          <a:p>
            <a:pPr eaLnBrk="0" hangingPunct="0"/>
            <a:r>
              <a:rPr lang="en-US" b="1" i="1">
                <a:latin typeface="Times New Roman" pitchFamily="18" charset="0"/>
              </a:rPr>
              <a:t> -1.645</a:t>
            </a:r>
          </a:p>
        </p:txBody>
      </p:sp>
      <p:sp>
        <p:nvSpPr>
          <p:cNvPr id="81962" name="Freeform 42"/>
          <p:cNvSpPr>
            <a:spLocks/>
          </p:cNvSpPr>
          <p:nvPr/>
        </p:nvSpPr>
        <p:spPr bwMode="auto">
          <a:xfrm>
            <a:off x="6629400" y="2786063"/>
            <a:ext cx="304800" cy="228600"/>
          </a:xfrm>
          <a:custGeom>
            <a:avLst/>
            <a:gdLst/>
            <a:ahLst/>
            <a:cxnLst>
              <a:cxn ang="0">
                <a:pos x="0" y="0"/>
              </a:cxn>
              <a:cxn ang="0">
                <a:pos x="48" y="96"/>
              </a:cxn>
              <a:cxn ang="0">
                <a:pos x="192" y="144"/>
              </a:cxn>
            </a:cxnLst>
            <a:rect l="0" t="0" r="r" b="b"/>
            <a:pathLst>
              <a:path w="192" h="144">
                <a:moveTo>
                  <a:pt x="0" y="0"/>
                </a:moveTo>
                <a:cubicBezTo>
                  <a:pt x="8" y="36"/>
                  <a:pt x="16" y="72"/>
                  <a:pt x="48" y="96"/>
                </a:cubicBezTo>
                <a:cubicBezTo>
                  <a:pt x="80" y="120"/>
                  <a:pt x="168" y="136"/>
                  <a:pt x="192" y="144"/>
                </a:cubicBezTo>
              </a:path>
            </a:pathLst>
          </a:custGeom>
          <a:noFill/>
          <a:ln w="28575" cap="flat" cmpd="sng">
            <a:solidFill>
              <a:schemeClr val="hlink"/>
            </a:solidFill>
            <a:prstDash val="solid"/>
            <a:round/>
            <a:headEnd type="arrow" w="med" len="med"/>
            <a:tailEnd type="none" w="sm" len="sm"/>
          </a:ln>
          <a:effectLst/>
        </p:spPr>
        <p:txBody>
          <a:bodyPr wrap="none" anchor="ctr"/>
          <a:lstStyle/>
          <a:p>
            <a:endParaRPr lang="en-US"/>
          </a:p>
        </p:txBody>
      </p:sp>
      <p:sp>
        <p:nvSpPr>
          <p:cNvPr id="81963" name="Text Box 43"/>
          <p:cNvSpPr txBox="1">
            <a:spLocks noChangeArrowheads="1"/>
          </p:cNvSpPr>
          <p:nvPr/>
        </p:nvSpPr>
        <p:spPr bwMode="auto">
          <a:xfrm>
            <a:off x="8518525" y="2751138"/>
            <a:ext cx="369888" cy="457200"/>
          </a:xfrm>
          <a:prstGeom prst="rect">
            <a:avLst/>
          </a:prstGeom>
          <a:noFill/>
          <a:ln w="12700">
            <a:noFill/>
            <a:miter lim="800000"/>
            <a:headEnd type="none" w="sm" len="sm"/>
            <a:tailEnd type="none" w="sm" len="sm"/>
          </a:ln>
          <a:effectLst/>
        </p:spPr>
        <p:txBody>
          <a:bodyPr wrap="none">
            <a:spAutoFit/>
          </a:bodyPr>
          <a:lstStyle/>
          <a:p>
            <a:pPr eaLnBrk="0" hangingPunct="0"/>
            <a:r>
              <a:rPr lang="en-US" b="1" i="1">
                <a:latin typeface="Times New Roman" pitchFamily="18" charset="0"/>
              </a:rPr>
              <a:t>Z</a:t>
            </a:r>
          </a:p>
        </p:txBody>
      </p:sp>
      <p:sp>
        <p:nvSpPr>
          <p:cNvPr id="81965" name="Rectangle 45"/>
          <p:cNvSpPr>
            <a:spLocks noChangeArrowheads="1"/>
          </p:cNvSpPr>
          <p:nvPr/>
        </p:nvSpPr>
        <p:spPr bwMode="auto">
          <a:xfrm>
            <a:off x="228600" y="1447800"/>
            <a:ext cx="4572000" cy="5132388"/>
          </a:xfrm>
          <a:prstGeom prst="rect">
            <a:avLst/>
          </a:prstGeom>
          <a:solidFill>
            <a:srgbClr val="CCFFCC"/>
          </a:solidFill>
          <a:ln w="9525">
            <a:noFill/>
            <a:miter lim="800000"/>
            <a:headEnd/>
            <a:tailEnd/>
          </a:ln>
          <a:effectLst/>
        </p:spPr>
        <p:txBody>
          <a:bodyPr lIns="85342" tIns="42672" rIns="85342" bIns="42672"/>
          <a:lstStyle/>
          <a:p>
            <a:pPr marL="457200" indent="-457200" defTabSz="852488">
              <a:lnSpc>
                <a:spcPct val="120000"/>
              </a:lnSpc>
              <a:spcBef>
                <a:spcPct val="20000"/>
              </a:spcBef>
              <a:buClr>
                <a:schemeClr val="tx1"/>
              </a:buClr>
              <a:buFont typeface="Wingdings" pitchFamily="2" charset="2"/>
              <a:buAutoNum type="arabicPeriod" startAt="6"/>
            </a:pPr>
            <a:r>
              <a:rPr lang="en-US" sz="2900"/>
              <a:t>Set up critical value(s)</a:t>
            </a:r>
          </a:p>
          <a:p>
            <a:pPr marL="457200" indent="-457200" defTabSz="852488">
              <a:lnSpc>
                <a:spcPct val="120000"/>
              </a:lnSpc>
              <a:spcBef>
                <a:spcPct val="20000"/>
              </a:spcBef>
              <a:buClr>
                <a:schemeClr val="tx1"/>
              </a:buClr>
              <a:buFont typeface="Wingdings" pitchFamily="2" charset="2"/>
              <a:buAutoNum type="arabicPeriod" startAt="6"/>
            </a:pPr>
            <a:endParaRPr lang="en-US" sz="2900"/>
          </a:p>
          <a:p>
            <a:pPr marL="457200" indent="-457200" defTabSz="852488">
              <a:lnSpc>
                <a:spcPct val="120000"/>
              </a:lnSpc>
              <a:spcBef>
                <a:spcPct val="20000"/>
              </a:spcBef>
              <a:buClr>
                <a:schemeClr val="tx1"/>
              </a:buClr>
              <a:buFont typeface="Wingdings" pitchFamily="2" charset="2"/>
              <a:buNone/>
            </a:pPr>
            <a:endParaRPr lang="en-US" sz="2900"/>
          </a:p>
          <a:p>
            <a:pPr marL="457200" indent="-457200" defTabSz="852488">
              <a:lnSpc>
                <a:spcPct val="120000"/>
              </a:lnSpc>
              <a:spcBef>
                <a:spcPct val="20000"/>
              </a:spcBef>
              <a:buClr>
                <a:schemeClr val="tx1"/>
              </a:buClr>
              <a:buFont typeface="Wingdings" pitchFamily="2" charset="2"/>
              <a:buNone/>
            </a:pPr>
            <a:r>
              <a:rPr lang="en-US" sz="2900"/>
              <a:t>7. Collect data</a:t>
            </a:r>
          </a:p>
          <a:p>
            <a:pPr marL="457200" indent="-457200" defTabSz="852488">
              <a:lnSpc>
                <a:spcPct val="120000"/>
              </a:lnSpc>
              <a:spcBef>
                <a:spcPct val="20000"/>
              </a:spcBef>
              <a:buClr>
                <a:schemeClr val="tx1"/>
              </a:buClr>
              <a:buFont typeface="Wingdings" pitchFamily="2" charset="2"/>
              <a:buNone/>
            </a:pPr>
            <a:r>
              <a:rPr lang="en-US" sz="2900"/>
              <a:t>8. Compute test statistic and p-value</a:t>
            </a:r>
          </a:p>
          <a:p>
            <a:pPr marL="457200" indent="-457200" defTabSz="852488">
              <a:lnSpc>
                <a:spcPct val="120000"/>
              </a:lnSpc>
              <a:spcBef>
                <a:spcPct val="20000"/>
              </a:spcBef>
              <a:buClr>
                <a:schemeClr val="tx1"/>
              </a:buClr>
              <a:buFont typeface="Wingdings" pitchFamily="2" charset="2"/>
              <a:buNone/>
            </a:pPr>
            <a:r>
              <a:rPr lang="en-US" sz="2900"/>
              <a:t>9. Make statistical decision</a:t>
            </a:r>
          </a:p>
          <a:p>
            <a:pPr marL="457200" indent="-457200" defTabSz="852488">
              <a:lnSpc>
                <a:spcPct val="120000"/>
              </a:lnSpc>
              <a:spcBef>
                <a:spcPct val="20000"/>
              </a:spcBef>
              <a:buClr>
                <a:schemeClr val="tx1"/>
              </a:buClr>
              <a:buFont typeface="Wingdings" pitchFamily="2" charset="2"/>
              <a:buNone/>
            </a:pPr>
            <a:r>
              <a:rPr lang="en-US" sz="2900"/>
              <a:t>10. Express conclusion</a:t>
            </a:r>
          </a:p>
        </p:txBody>
      </p:sp>
      <p:sp>
        <p:nvSpPr>
          <p:cNvPr id="81922" name="Rectangle 2"/>
          <p:cNvSpPr>
            <a:spLocks noGrp="1" noChangeArrowheads="1"/>
          </p:cNvSpPr>
          <p:nvPr>
            <p:ph type="title"/>
          </p:nvPr>
        </p:nvSpPr>
        <p:spPr/>
        <p:txBody>
          <a:bodyPr/>
          <a:lstStyle/>
          <a:p>
            <a:r>
              <a:rPr lang="en-US"/>
              <a:t>General Steps in </a:t>
            </a:r>
            <a:br>
              <a:rPr lang="en-US"/>
            </a:br>
            <a:r>
              <a:rPr lang="en-US"/>
              <a:t>Hypothesis Testing</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One-tail </a:t>
            </a:r>
            <a:r>
              <a:rPr lang="en-US" i="1"/>
              <a:t>Z</a:t>
            </a:r>
            <a:r>
              <a:rPr lang="en-US"/>
              <a:t>  Test for Mean</a:t>
            </a:r>
            <a:br>
              <a:rPr lang="en-US"/>
            </a:br>
            <a:r>
              <a:rPr lang="en-US"/>
              <a:t>(    Known)</a:t>
            </a:r>
          </a:p>
        </p:txBody>
      </p:sp>
      <p:sp>
        <p:nvSpPr>
          <p:cNvPr id="82947" name="Rectangle 3"/>
          <p:cNvSpPr>
            <a:spLocks noGrp="1" noChangeArrowheads="1"/>
          </p:cNvSpPr>
          <p:nvPr>
            <p:ph type="body" idx="1"/>
          </p:nvPr>
        </p:nvSpPr>
        <p:spPr>
          <a:solidFill>
            <a:srgbClr val="CCFFCC"/>
          </a:solidFill>
        </p:spPr>
        <p:txBody>
          <a:bodyPr/>
          <a:lstStyle/>
          <a:p>
            <a:r>
              <a:rPr lang="en-US"/>
              <a:t>Assumptions</a:t>
            </a:r>
          </a:p>
          <a:p>
            <a:pPr lvl="1"/>
            <a:r>
              <a:rPr lang="en-US"/>
              <a:t>Population is normally distributed</a:t>
            </a:r>
          </a:p>
          <a:p>
            <a:pPr lvl="1"/>
            <a:r>
              <a:rPr lang="en-US"/>
              <a:t>If not normal, requires large samples</a:t>
            </a:r>
          </a:p>
          <a:p>
            <a:pPr lvl="1"/>
            <a:r>
              <a:rPr lang="en-US"/>
              <a:t>Null hypothesis has      or       sign only</a:t>
            </a:r>
          </a:p>
          <a:p>
            <a:r>
              <a:rPr lang="en-US" i="1"/>
              <a:t>Z</a:t>
            </a:r>
            <a:r>
              <a:rPr lang="en-US"/>
              <a:t>  test statistic</a:t>
            </a:r>
          </a:p>
          <a:p>
            <a:pPr lvl="1"/>
            <a:r>
              <a:rPr lang="en-US" i="1"/>
              <a:t> </a:t>
            </a:r>
          </a:p>
        </p:txBody>
      </p:sp>
      <p:graphicFrame>
        <p:nvGraphicFramePr>
          <p:cNvPr id="207872" name="Object 2048"/>
          <p:cNvGraphicFramePr>
            <a:graphicFrameLocks noChangeAspect="1"/>
          </p:cNvGraphicFramePr>
          <p:nvPr/>
        </p:nvGraphicFramePr>
        <p:xfrm>
          <a:off x="3962400" y="838200"/>
          <a:ext cx="533400" cy="488950"/>
        </p:xfrm>
        <a:graphic>
          <a:graphicData uri="http://schemas.openxmlformats.org/presentationml/2006/ole">
            <mc:AlternateContent xmlns:mc="http://schemas.openxmlformats.org/markup-compatibility/2006">
              <mc:Choice xmlns:v="urn:schemas-microsoft-com:vml" Requires="v">
                <p:oleObj spid="_x0000_s58422" name="Equation" r:id="rId3" imgW="152280" imgH="139680" progId="">
                  <p:embed/>
                </p:oleObj>
              </mc:Choice>
              <mc:Fallback>
                <p:oleObj name="Equation" r:id="rId3" imgW="152280" imgH="13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83820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73" name="Object 2049"/>
          <p:cNvGraphicFramePr>
            <a:graphicFrameLocks noChangeAspect="1"/>
          </p:cNvGraphicFramePr>
          <p:nvPr/>
        </p:nvGraphicFramePr>
        <p:xfrm>
          <a:off x="4419600" y="3276600"/>
          <a:ext cx="381000" cy="457200"/>
        </p:xfrm>
        <a:graphic>
          <a:graphicData uri="http://schemas.openxmlformats.org/presentationml/2006/ole">
            <mc:AlternateContent xmlns:mc="http://schemas.openxmlformats.org/markup-compatibility/2006">
              <mc:Choice xmlns:v="urn:schemas-microsoft-com:vml" Requires="v">
                <p:oleObj spid="_x0000_s58423" name="Equation" r:id="rId5" imgW="126720" imgH="152280" progId="">
                  <p:embed/>
                </p:oleObj>
              </mc:Choice>
              <mc:Fallback>
                <p:oleObj name="Equation" r:id="rId5" imgW="126720" imgH="1522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276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74" name="Object 2050"/>
          <p:cNvGraphicFramePr>
            <a:graphicFrameLocks noChangeAspect="1"/>
          </p:cNvGraphicFramePr>
          <p:nvPr/>
        </p:nvGraphicFramePr>
        <p:xfrm>
          <a:off x="5334000" y="3276600"/>
          <a:ext cx="381000" cy="457200"/>
        </p:xfrm>
        <a:graphic>
          <a:graphicData uri="http://schemas.openxmlformats.org/presentationml/2006/ole">
            <mc:AlternateContent xmlns:mc="http://schemas.openxmlformats.org/markup-compatibility/2006">
              <mc:Choice xmlns:v="urn:schemas-microsoft-com:vml" Requires="v">
                <p:oleObj spid="_x0000_s58424" name="Equation" r:id="rId7" imgW="126720" imgH="152280" progId="">
                  <p:embed/>
                </p:oleObj>
              </mc:Choice>
              <mc:Fallback>
                <p:oleObj name="Equation" r:id="rId7" imgW="126720" imgH="1522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276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75" name="Object 2051"/>
          <p:cNvGraphicFramePr>
            <a:graphicFrameLocks noChangeAspect="1"/>
          </p:cNvGraphicFramePr>
          <p:nvPr/>
        </p:nvGraphicFramePr>
        <p:xfrm>
          <a:off x="1676400" y="4316413"/>
          <a:ext cx="4232275" cy="1550987"/>
        </p:xfrm>
        <a:graphic>
          <a:graphicData uri="http://schemas.openxmlformats.org/presentationml/2006/ole">
            <mc:AlternateContent xmlns:mc="http://schemas.openxmlformats.org/markup-compatibility/2006">
              <mc:Choice xmlns:v="urn:schemas-microsoft-com:vml" Requires="v">
                <p:oleObj spid="_x0000_s58425" name="Equation" r:id="rId9" imgW="1346040" imgH="495000" progId="">
                  <p:embed/>
                </p:oleObj>
              </mc:Choice>
              <mc:Fallback>
                <p:oleObj name="Equation" r:id="rId9" imgW="1346040" imgH="4950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316413"/>
                        <a:ext cx="4232275" cy="155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Rejection Region</a:t>
            </a:r>
          </a:p>
        </p:txBody>
      </p:sp>
      <p:sp>
        <p:nvSpPr>
          <p:cNvPr id="83972" name="Line 4"/>
          <p:cNvSpPr>
            <a:spLocks noChangeShapeType="1"/>
          </p:cNvSpPr>
          <p:nvPr/>
        </p:nvSpPr>
        <p:spPr bwMode="auto">
          <a:xfrm>
            <a:off x="6772275" y="3363913"/>
            <a:ext cx="0" cy="1379537"/>
          </a:xfrm>
          <a:prstGeom prst="line">
            <a:avLst/>
          </a:prstGeom>
          <a:noFill/>
          <a:ln w="25400">
            <a:solidFill>
              <a:schemeClr val="tx1"/>
            </a:solidFill>
            <a:prstDash val="dash"/>
            <a:round/>
            <a:headEnd type="none" w="sm" len="sm"/>
            <a:tailEnd type="none" w="sm" len="sm"/>
          </a:ln>
          <a:effectLst/>
        </p:spPr>
        <p:txBody>
          <a:bodyPr wrap="none" anchor="ctr"/>
          <a:lstStyle/>
          <a:p>
            <a:endParaRPr lang="en-US"/>
          </a:p>
        </p:txBody>
      </p:sp>
      <p:sp>
        <p:nvSpPr>
          <p:cNvPr id="83973" name="Freeform 5"/>
          <p:cNvSpPr>
            <a:spLocks/>
          </p:cNvSpPr>
          <p:nvPr/>
        </p:nvSpPr>
        <p:spPr bwMode="auto">
          <a:xfrm>
            <a:off x="7469188" y="4014788"/>
            <a:ext cx="850900" cy="862012"/>
          </a:xfrm>
          <a:custGeom>
            <a:avLst/>
            <a:gdLst/>
            <a:ahLst/>
            <a:cxnLst>
              <a:cxn ang="0">
                <a:pos x="0" y="0"/>
              </a:cxn>
              <a:cxn ang="0">
                <a:pos x="0" y="542"/>
              </a:cxn>
              <a:cxn ang="0">
                <a:pos x="535" y="542"/>
              </a:cxn>
              <a:cxn ang="0">
                <a:pos x="470" y="513"/>
              </a:cxn>
              <a:cxn ang="0">
                <a:pos x="407" y="480"/>
              </a:cxn>
              <a:cxn ang="0">
                <a:pos x="348" y="441"/>
              </a:cxn>
              <a:cxn ang="0">
                <a:pos x="290" y="399"/>
              </a:cxn>
              <a:cxn ang="0">
                <a:pos x="237" y="352"/>
              </a:cxn>
              <a:cxn ang="0">
                <a:pos x="187" y="302"/>
              </a:cxn>
              <a:cxn ang="0">
                <a:pos x="141" y="247"/>
              </a:cxn>
              <a:cxn ang="0">
                <a:pos x="99" y="190"/>
              </a:cxn>
              <a:cxn ang="0">
                <a:pos x="60" y="129"/>
              </a:cxn>
              <a:cxn ang="0">
                <a:pos x="28" y="66"/>
              </a:cxn>
              <a:cxn ang="0">
                <a:pos x="0" y="0"/>
              </a:cxn>
            </a:cxnLst>
            <a:rect l="0" t="0" r="r" b="b"/>
            <a:pathLst>
              <a:path w="536" h="543">
                <a:moveTo>
                  <a:pt x="0" y="0"/>
                </a:moveTo>
                <a:lnTo>
                  <a:pt x="0" y="542"/>
                </a:lnTo>
                <a:lnTo>
                  <a:pt x="535" y="542"/>
                </a:lnTo>
                <a:lnTo>
                  <a:pt x="470" y="513"/>
                </a:lnTo>
                <a:lnTo>
                  <a:pt x="407" y="480"/>
                </a:lnTo>
                <a:lnTo>
                  <a:pt x="348" y="441"/>
                </a:lnTo>
                <a:lnTo>
                  <a:pt x="290" y="399"/>
                </a:lnTo>
                <a:lnTo>
                  <a:pt x="237" y="352"/>
                </a:lnTo>
                <a:lnTo>
                  <a:pt x="187" y="302"/>
                </a:lnTo>
                <a:lnTo>
                  <a:pt x="141" y="247"/>
                </a:lnTo>
                <a:lnTo>
                  <a:pt x="99" y="190"/>
                </a:lnTo>
                <a:lnTo>
                  <a:pt x="60" y="129"/>
                </a:lnTo>
                <a:lnTo>
                  <a:pt x="28" y="66"/>
                </a:lnTo>
                <a:lnTo>
                  <a:pt x="0" y="0"/>
                </a:lnTo>
              </a:path>
            </a:pathLst>
          </a:custGeom>
          <a:solidFill>
            <a:schemeClr val="hlink"/>
          </a:solidFill>
          <a:ln w="9525" cap="rnd">
            <a:solidFill>
              <a:schemeClr val="tx1"/>
            </a:solidFill>
            <a:round/>
            <a:headEnd type="none" w="sm" len="sm"/>
            <a:tailEnd type="none" w="sm" len="sm"/>
          </a:ln>
          <a:effectLst/>
        </p:spPr>
        <p:txBody>
          <a:bodyPr/>
          <a:lstStyle/>
          <a:p>
            <a:endParaRPr lang="en-US"/>
          </a:p>
        </p:txBody>
      </p:sp>
      <p:sp>
        <p:nvSpPr>
          <p:cNvPr id="83974" name="Freeform 6"/>
          <p:cNvSpPr>
            <a:spLocks/>
          </p:cNvSpPr>
          <p:nvPr/>
        </p:nvSpPr>
        <p:spPr bwMode="auto">
          <a:xfrm>
            <a:off x="6772275" y="3146425"/>
            <a:ext cx="1830388" cy="1762125"/>
          </a:xfrm>
          <a:custGeom>
            <a:avLst/>
            <a:gdLst/>
            <a:ahLst/>
            <a:cxnLst>
              <a:cxn ang="0">
                <a:pos x="1152" y="1109"/>
              </a:cxn>
              <a:cxn ang="0">
                <a:pos x="1030" y="1095"/>
              </a:cxn>
              <a:cxn ang="0">
                <a:pos x="970" y="1083"/>
              </a:cxn>
              <a:cxn ang="0">
                <a:pos x="909" y="1064"/>
              </a:cxn>
              <a:cxn ang="0">
                <a:pos x="849" y="1040"/>
              </a:cxn>
              <a:cxn ang="0">
                <a:pos x="788" y="1004"/>
              </a:cxn>
              <a:cxn ang="0">
                <a:pos x="728" y="960"/>
              </a:cxn>
              <a:cxn ang="0">
                <a:pos x="606" y="831"/>
              </a:cxn>
              <a:cxn ang="0">
                <a:pos x="485" y="650"/>
              </a:cxn>
              <a:cxn ang="0">
                <a:pos x="364" y="433"/>
              </a:cxn>
              <a:cxn ang="0">
                <a:pos x="304" y="323"/>
              </a:cxn>
              <a:cxn ang="0">
                <a:pos x="242" y="218"/>
              </a:cxn>
              <a:cxn ang="0">
                <a:pos x="182" y="129"/>
              </a:cxn>
              <a:cxn ang="0">
                <a:pos x="121" y="60"/>
              </a:cxn>
              <a:cxn ang="0">
                <a:pos x="61" y="16"/>
              </a:cxn>
              <a:cxn ang="0">
                <a:pos x="0" y="0"/>
              </a:cxn>
            </a:cxnLst>
            <a:rect l="0" t="0" r="r" b="b"/>
            <a:pathLst>
              <a:path w="1153" h="1110">
                <a:moveTo>
                  <a:pt x="1152" y="1109"/>
                </a:moveTo>
                <a:lnTo>
                  <a:pt x="1030" y="1095"/>
                </a:lnTo>
                <a:lnTo>
                  <a:pt x="970" y="1083"/>
                </a:lnTo>
                <a:lnTo>
                  <a:pt x="909" y="1064"/>
                </a:lnTo>
                <a:lnTo>
                  <a:pt x="849" y="1040"/>
                </a:lnTo>
                <a:lnTo>
                  <a:pt x="788" y="1004"/>
                </a:lnTo>
                <a:lnTo>
                  <a:pt x="728" y="960"/>
                </a:lnTo>
                <a:lnTo>
                  <a:pt x="606" y="831"/>
                </a:lnTo>
                <a:lnTo>
                  <a:pt x="485" y="650"/>
                </a:lnTo>
                <a:lnTo>
                  <a:pt x="364" y="433"/>
                </a:lnTo>
                <a:lnTo>
                  <a:pt x="304" y="323"/>
                </a:lnTo>
                <a:lnTo>
                  <a:pt x="242" y="218"/>
                </a:lnTo>
                <a:lnTo>
                  <a:pt x="182" y="129"/>
                </a:lnTo>
                <a:lnTo>
                  <a:pt x="121" y="60"/>
                </a:lnTo>
                <a:lnTo>
                  <a:pt x="61" y="16"/>
                </a:lnTo>
                <a:lnTo>
                  <a:pt x="0"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83975" name="Freeform 7"/>
          <p:cNvSpPr>
            <a:spLocks/>
          </p:cNvSpPr>
          <p:nvPr/>
        </p:nvSpPr>
        <p:spPr bwMode="auto">
          <a:xfrm>
            <a:off x="4943475" y="3146425"/>
            <a:ext cx="1830388" cy="1762125"/>
          </a:xfrm>
          <a:custGeom>
            <a:avLst/>
            <a:gdLst/>
            <a:ahLst/>
            <a:cxnLst>
              <a:cxn ang="0">
                <a:pos x="0" y="1109"/>
              </a:cxn>
              <a:cxn ang="0">
                <a:pos x="121" y="1095"/>
              </a:cxn>
              <a:cxn ang="0">
                <a:pos x="182" y="1083"/>
              </a:cxn>
              <a:cxn ang="0">
                <a:pos x="242" y="1064"/>
              </a:cxn>
              <a:cxn ang="0">
                <a:pos x="302" y="1040"/>
              </a:cxn>
              <a:cxn ang="0">
                <a:pos x="364" y="1004"/>
              </a:cxn>
              <a:cxn ang="0">
                <a:pos x="424" y="960"/>
              </a:cxn>
              <a:cxn ang="0">
                <a:pos x="546" y="831"/>
              </a:cxn>
              <a:cxn ang="0">
                <a:pos x="666" y="650"/>
              </a:cxn>
              <a:cxn ang="0">
                <a:pos x="788" y="433"/>
              </a:cxn>
              <a:cxn ang="0">
                <a:pos x="849" y="323"/>
              </a:cxn>
              <a:cxn ang="0">
                <a:pos x="909" y="218"/>
              </a:cxn>
              <a:cxn ang="0">
                <a:pos x="970" y="129"/>
              </a:cxn>
              <a:cxn ang="0">
                <a:pos x="1030" y="60"/>
              </a:cxn>
              <a:cxn ang="0">
                <a:pos x="1092" y="16"/>
              </a:cxn>
              <a:cxn ang="0">
                <a:pos x="1152" y="0"/>
              </a:cxn>
            </a:cxnLst>
            <a:rect l="0" t="0" r="r" b="b"/>
            <a:pathLst>
              <a:path w="1153" h="1110">
                <a:moveTo>
                  <a:pt x="0" y="1109"/>
                </a:moveTo>
                <a:lnTo>
                  <a:pt x="121" y="1095"/>
                </a:lnTo>
                <a:lnTo>
                  <a:pt x="182" y="1083"/>
                </a:lnTo>
                <a:lnTo>
                  <a:pt x="242" y="1064"/>
                </a:lnTo>
                <a:lnTo>
                  <a:pt x="302" y="1040"/>
                </a:lnTo>
                <a:lnTo>
                  <a:pt x="364" y="1004"/>
                </a:lnTo>
                <a:lnTo>
                  <a:pt x="424" y="960"/>
                </a:lnTo>
                <a:lnTo>
                  <a:pt x="546" y="831"/>
                </a:lnTo>
                <a:lnTo>
                  <a:pt x="666" y="650"/>
                </a:lnTo>
                <a:lnTo>
                  <a:pt x="788" y="433"/>
                </a:lnTo>
                <a:lnTo>
                  <a:pt x="849" y="323"/>
                </a:lnTo>
                <a:lnTo>
                  <a:pt x="909" y="218"/>
                </a:lnTo>
                <a:lnTo>
                  <a:pt x="970" y="129"/>
                </a:lnTo>
                <a:lnTo>
                  <a:pt x="1030" y="60"/>
                </a:lnTo>
                <a:lnTo>
                  <a:pt x="1092" y="16"/>
                </a:lnTo>
                <a:lnTo>
                  <a:pt x="1152"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83976" name="Freeform 8"/>
          <p:cNvSpPr>
            <a:spLocks/>
          </p:cNvSpPr>
          <p:nvPr/>
        </p:nvSpPr>
        <p:spPr bwMode="auto">
          <a:xfrm>
            <a:off x="4943475" y="3146425"/>
            <a:ext cx="3727450" cy="1754188"/>
          </a:xfrm>
          <a:custGeom>
            <a:avLst/>
            <a:gdLst/>
            <a:ahLst/>
            <a:cxnLst>
              <a:cxn ang="0">
                <a:pos x="0" y="0"/>
              </a:cxn>
              <a:cxn ang="0">
                <a:pos x="0" y="1104"/>
              </a:cxn>
              <a:cxn ang="0">
                <a:pos x="2347" y="1104"/>
              </a:cxn>
            </a:cxnLst>
            <a:rect l="0" t="0" r="r" b="b"/>
            <a:pathLst>
              <a:path w="2348" h="1105">
                <a:moveTo>
                  <a:pt x="0" y="0"/>
                </a:moveTo>
                <a:lnTo>
                  <a:pt x="0" y="1104"/>
                </a:lnTo>
                <a:lnTo>
                  <a:pt x="2347" y="1104"/>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83987" name="Line 19"/>
          <p:cNvSpPr>
            <a:spLocks noChangeShapeType="1"/>
          </p:cNvSpPr>
          <p:nvPr/>
        </p:nvSpPr>
        <p:spPr bwMode="auto">
          <a:xfrm>
            <a:off x="8669338"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88" name="Line 20"/>
          <p:cNvSpPr>
            <a:spLocks noChangeShapeType="1"/>
          </p:cNvSpPr>
          <p:nvPr/>
        </p:nvSpPr>
        <p:spPr bwMode="auto">
          <a:xfrm>
            <a:off x="8297863"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89" name="Line 21"/>
          <p:cNvSpPr>
            <a:spLocks noChangeShapeType="1"/>
          </p:cNvSpPr>
          <p:nvPr/>
        </p:nvSpPr>
        <p:spPr bwMode="auto">
          <a:xfrm>
            <a:off x="7924800"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0" name="Line 22"/>
          <p:cNvSpPr>
            <a:spLocks noChangeShapeType="1"/>
          </p:cNvSpPr>
          <p:nvPr/>
        </p:nvSpPr>
        <p:spPr bwMode="auto">
          <a:xfrm>
            <a:off x="7551738"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1" name="Line 23"/>
          <p:cNvSpPr>
            <a:spLocks noChangeShapeType="1"/>
          </p:cNvSpPr>
          <p:nvPr/>
        </p:nvSpPr>
        <p:spPr bwMode="auto">
          <a:xfrm>
            <a:off x="7178675"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2" name="Line 24"/>
          <p:cNvSpPr>
            <a:spLocks noChangeShapeType="1"/>
          </p:cNvSpPr>
          <p:nvPr/>
        </p:nvSpPr>
        <p:spPr bwMode="auto">
          <a:xfrm>
            <a:off x="6805613"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3" name="Line 25"/>
          <p:cNvSpPr>
            <a:spLocks noChangeShapeType="1"/>
          </p:cNvSpPr>
          <p:nvPr/>
        </p:nvSpPr>
        <p:spPr bwMode="auto">
          <a:xfrm>
            <a:off x="6432550"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4" name="Line 26"/>
          <p:cNvSpPr>
            <a:spLocks noChangeShapeType="1"/>
          </p:cNvSpPr>
          <p:nvPr/>
        </p:nvSpPr>
        <p:spPr bwMode="auto">
          <a:xfrm>
            <a:off x="6062663"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5" name="Line 27"/>
          <p:cNvSpPr>
            <a:spLocks noChangeShapeType="1"/>
          </p:cNvSpPr>
          <p:nvPr/>
        </p:nvSpPr>
        <p:spPr bwMode="auto">
          <a:xfrm>
            <a:off x="5689600"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6" name="Line 28"/>
          <p:cNvSpPr>
            <a:spLocks noChangeShapeType="1"/>
          </p:cNvSpPr>
          <p:nvPr/>
        </p:nvSpPr>
        <p:spPr bwMode="auto">
          <a:xfrm>
            <a:off x="5316538" y="49196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3998" name="Rectangle 30"/>
          <p:cNvSpPr>
            <a:spLocks noChangeArrowheads="1"/>
          </p:cNvSpPr>
          <p:nvPr/>
        </p:nvSpPr>
        <p:spPr bwMode="auto">
          <a:xfrm>
            <a:off x="8347075" y="4864100"/>
            <a:ext cx="40640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Z</a:t>
            </a:r>
          </a:p>
        </p:txBody>
      </p:sp>
      <p:sp>
        <p:nvSpPr>
          <p:cNvPr id="83999" name="Rectangle 31"/>
          <p:cNvSpPr>
            <a:spLocks noChangeArrowheads="1"/>
          </p:cNvSpPr>
          <p:nvPr/>
        </p:nvSpPr>
        <p:spPr bwMode="auto">
          <a:xfrm>
            <a:off x="6584950" y="4916488"/>
            <a:ext cx="385763"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a:latin typeface="Arial" charset="0"/>
              </a:rPr>
              <a:t>0</a:t>
            </a:r>
          </a:p>
        </p:txBody>
      </p:sp>
      <p:sp>
        <p:nvSpPr>
          <p:cNvPr id="84001" name="Freeform 33"/>
          <p:cNvSpPr>
            <a:spLocks/>
          </p:cNvSpPr>
          <p:nvPr/>
        </p:nvSpPr>
        <p:spPr bwMode="auto">
          <a:xfrm>
            <a:off x="7689850" y="4191000"/>
            <a:ext cx="598488" cy="395288"/>
          </a:xfrm>
          <a:custGeom>
            <a:avLst/>
            <a:gdLst/>
            <a:ahLst/>
            <a:cxnLst>
              <a:cxn ang="0">
                <a:pos x="376" y="0"/>
              </a:cxn>
              <a:cxn ang="0">
                <a:pos x="373" y="30"/>
              </a:cxn>
              <a:cxn ang="0">
                <a:pos x="362" y="60"/>
              </a:cxn>
              <a:cxn ang="0">
                <a:pos x="347" y="87"/>
              </a:cxn>
              <a:cxn ang="0">
                <a:pos x="327" y="110"/>
              </a:cxn>
              <a:cxn ang="0">
                <a:pos x="302" y="130"/>
              </a:cxn>
              <a:cxn ang="0">
                <a:pos x="274" y="144"/>
              </a:cxn>
              <a:cxn ang="0">
                <a:pos x="244" y="153"/>
              </a:cxn>
              <a:cxn ang="0">
                <a:pos x="213" y="156"/>
              </a:cxn>
              <a:cxn ang="0">
                <a:pos x="182" y="153"/>
              </a:cxn>
              <a:cxn ang="0">
                <a:pos x="150" y="150"/>
              </a:cxn>
              <a:cxn ang="0">
                <a:pos x="119" y="152"/>
              </a:cxn>
              <a:cxn ang="0">
                <a:pos x="90" y="161"/>
              </a:cxn>
              <a:cxn ang="0">
                <a:pos x="61" y="175"/>
              </a:cxn>
              <a:cxn ang="0">
                <a:pos x="36" y="195"/>
              </a:cxn>
              <a:cxn ang="0">
                <a:pos x="16" y="218"/>
              </a:cxn>
              <a:cxn ang="0">
                <a:pos x="1" y="245"/>
              </a:cxn>
              <a:cxn ang="0">
                <a:pos x="0" y="248"/>
              </a:cxn>
            </a:cxnLst>
            <a:rect l="0" t="0" r="r" b="b"/>
            <a:pathLst>
              <a:path w="377" h="249">
                <a:moveTo>
                  <a:pt x="376" y="0"/>
                </a:moveTo>
                <a:lnTo>
                  <a:pt x="373" y="30"/>
                </a:lnTo>
                <a:lnTo>
                  <a:pt x="362" y="60"/>
                </a:lnTo>
                <a:lnTo>
                  <a:pt x="347" y="87"/>
                </a:lnTo>
                <a:lnTo>
                  <a:pt x="327" y="110"/>
                </a:lnTo>
                <a:lnTo>
                  <a:pt x="302" y="130"/>
                </a:lnTo>
                <a:lnTo>
                  <a:pt x="274" y="144"/>
                </a:lnTo>
                <a:lnTo>
                  <a:pt x="244" y="153"/>
                </a:lnTo>
                <a:lnTo>
                  <a:pt x="213" y="156"/>
                </a:lnTo>
                <a:lnTo>
                  <a:pt x="182" y="153"/>
                </a:lnTo>
                <a:lnTo>
                  <a:pt x="150" y="150"/>
                </a:lnTo>
                <a:lnTo>
                  <a:pt x="119" y="152"/>
                </a:lnTo>
                <a:lnTo>
                  <a:pt x="90" y="161"/>
                </a:lnTo>
                <a:lnTo>
                  <a:pt x="61" y="175"/>
                </a:lnTo>
                <a:lnTo>
                  <a:pt x="36" y="195"/>
                </a:lnTo>
                <a:lnTo>
                  <a:pt x="16" y="218"/>
                </a:lnTo>
                <a:lnTo>
                  <a:pt x="1" y="245"/>
                </a:lnTo>
                <a:lnTo>
                  <a:pt x="0" y="248"/>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84002" name="Rectangle 34"/>
          <p:cNvSpPr>
            <a:spLocks noChangeArrowheads="1"/>
          </p:cNvSpPr>
          <p:nvPr/>
        </p:nvSpPr>
        <p:spPr bwMode="auto">
          <a:xfrm>
            <a:off x="7169150" y="2944813"/>
            <a:ext cx="1681163"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b="1">
                <a:latin typeface="Times New Roman" pitchFamily="18" charset="0"/>
              </a:rPr>
              <a:t>Reject </a:t>
            </a:r>
            <a:r>
              <a:rPr lang="en-US" sz="2900" b="1" i="1">
                <a:latin typeface="Times New Roman" pitchFamily="18" charset="0"/>
              </a:rPr>
              <a:t>H</a:t>
            </a:r>
            <a:r>
              <a:rPr lang="en-US" sz="2900" b="1" i="1" baseline="-25000">
                <a:latin typeface="Times New Roman" pitchFamily="18" charset="0"/>
              </a:rPr>
              <a:t>0</a:t>
            </a:r>
            <a:endParaRPr lang="en-US" sz="2900" b="1" i="1">
              <a:latin typeface="Times New Roman" pitchFamily="18" charset="0"/>
            </a:endParaRPr>
          </a:p>
        </p:txBody>
      </p:sp>
      <p:sp>
        <p:nvSpPr>
          <p:cNvPr id="84004" name="Line 36"/>
          <p:cNvSpPr>
            <a:spLocks noChangeShapeType="1"/>
          </p:cNvSpPr>
          <p:nvPr/>
        </p:nvSpPr>
        <p:spPr bwMode="auto">
          <a:xfrm flipH="1">
            <a:off x="7491413" y="3546475"/>
            <a:ext cx="960437"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05" name="Freeform 37"/>
          <p:cNvSpPr>
            <a:spLocks/>
          </p:cNvSpPr>
          <p:nvPr/>
        </p:nvSpPr>
        <p:spPr bwMode="auto">
          <a:xfrm>
            <a:off x="8412163" y="3486150"/>
            <a:ext cx="115887" cy="115888"/>
          </a:xfrm>
          <a:custGeom>
            <a:avLst/>
            <a:gdLst/>
            <a:ahLst/>
            <a:cxnLst>
              <a:cxn ang="0">
                <a:pos x="0" y="72"/>
              </a:cxn>
              <a:cxn ang="0">
                <a:pos x="72" y="35"/>
              </a:cxn>
              <a:cxn ang="0">
                <a:pos x="0" y="0"/>
              </a:cxn>
              <a:cxn ang="0">
                <a:pos x="0" y="72"/>
              </a:cxn>
            </a:cxnLst>
            <a:rect l="0" t="0" r="r" b="b"/>
            <a:pathLst>
              <a:path w="73" h="73">
                <a:moveTo>
                  <a:pt x="0" y="72"/>
                </a:moveTo>
                <a:lnTo>
                  <a:pt x="72" y="35"/>
                </a:lnTo>
                <a:lnTo>
                  <a:pt x="0" y="0"/>
                </a:lnTo>
                <a:lnTo>
                  <a:pt x="0" y="72"/>
                </a:lnTo>
              </a:path>
            </a:pathLst>
          </a:custGeom>
          <a:solidFill>
            <a:schemeClr val="tx1"/>
          </a:solidFill>
          <a:ln w="9525" cap="rnd">
            <a:solidFill>
              <a:schemeClr val="tx1"/>
            </a:solidFill>
            <a:round/>
            <a:headEnd type="none" w="sm" len="sm"/>
            <a:tailEnd type="none" w="sm" len="sm"/>
          </a:ln>
          <a:effectLst/>
        </p:spPr>
        <p:txBody>
          <a:bodyPr/>
          <a:lstStyle/>
          <a:p>
            <a:endParaRPr lang="en-US"/>
          </a:p>
        </p:txBody>
      </p:sp>
      <p:sp>
        <p:nvSpPr>
          <p:cNvPr id="84006" name="Line 38"/>
          <p:cNvSpPr>
            <a:spLocks noChangeShapeType="1"/>
          </p:cNvSpPr>
          <p:nvPr/>
        </p:nvSpPr>
        <p:spPr bwMode="auto">
          <a:xfrm flipV="1">
            <a:off x="7469188" y="3390900"/>
            <a:ext cx="0" cy="173355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07" name="Line 39"/>
          <p:cNvSpPr>
            <a:spLocks noChangeShapeType="1"/>
          </p:cNvSpPr>
          <p:nvPr/>
        </p:nvSpPr>
        <p:spPr bwMode="auto">
          <a:xfrm>
            <a:off x="2416175" y="3381375"/>
            <a:ext cx="0" cy="1379538"/>
          </a:xfrm>
          <a:prstGeom prst="line">
            <a:avLst/>
          </a:prstGeom>
          <a:noFill/>
          <a:ln w="25400">
            <a:solidFill>
              <a:schemeClr val="tx1"/>
            </a:solidFill>
            <a:prstDash val="dash"/>
            <a:round/>
            <a:headEnd type="none" w="sm" len="sm"/>
            <a:tailEnd type="none" w="sm" len="sm"/>
          </a:ln>
          <a:effectLst/>
        </p:spPr>
        <p:txBody>
          <a:bodyPr wrap="none" anchor="ctr"/>
          <a:lstStyle/>
          <a:p>
            <a:endParaRPr lang="en-US"/>
          </a:p>
        </p:txBody>
      </p:sp>
      <p:sp>
        <p:nvSpPr>
          <p:cNvPr id="84008" name="Freeform 40"/>
          <p:cNvSpPr>
            <a:spLocks/>
          </p:cNvSpPr>
          <p:nvPr/>
        </p:nvSpPr>
        <p:spPr bwMode="auto">
          <a:xfrm>
            <a:off x="868363" y="3987800"/>
            <a:ext cx="896937" cy="906463"/>
          </a:xfrm>
          <a:custGeom>
            <a:avLst/>
            <a:gdLst/>
            <a:ahLst/>
            <a:cxnLst>
              <a:cxn ang="0">
                <a:pos x="564" y="0"/>
              </a:cxn>
              <a:cxn ang="0">
                <a:pos x="564" y="570"/>
              </a:cxn>
              <a:cxn ang="0">
                <a:pos x="0" y="570"/>
              </a:cxn>
              <a:cxn ang="0">
                <a:pos x="68" y="539"/>
              </a:cxn>
              <a:cxn ang="0">
                <a:pos x="134" y="505"/>
              </a:cxn>
              <a:cxn ang="0">
                <a:pos x="198" y="463"/>
              </a:cxn>
              <a:cxn ang="0">
                <a:pos x="257" y="420"/>
              </a:cxn>
              <a:cxn ang="0">
                <a:pos x="313" y="369"/>
              </a:cxn>
              <a:cxn ang="0">
                <a:pos x="366" y="316"/>
              </a:cxn>
              <a:cxn ang="0">
                <a:pos x="415" y="259"/>
              </a:cxn>
              <a:cxn ang="0">
                <a:pos x="459" y="199"/>
              </a:cxn>
              <a:cxn ang="0">
                <a:pos x="499" y="136"/>
              </a:cxn>
              <a:cxn ang="0">
                <a:pos x="533" y="68"/>
              </a:cxn>
              <a:cxn ang="0">
                <a:pos x="564" y="0"/>
              </a:cxn>
            </a:cxnLst>
            <a:rect l="0" t="0" r="r" b="b"/>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chemeClr val="hlink"/>
          </a:solidFill>
          <a:ln w="9525" cap="rnd">
            <a:solidFill>
              <a:schemeClr val="tx1"/>
            </a:solidFill>
            <a:round/>
            <a:headEnd type="none" w="sm" len="sm"/>
            <a:tailEnd type="none" w="sm" len="sm"/>
          </a:ln>
          <a:effectLst/>
        </p:spPr>
        <p:txBody>
          <a:bodyPr/>
          <a:lstStyle/>
          <a:p>
            <a:endParaRPr lang="en-US"/>
          </a:p>
        </p:txBody>
      </p:sp>
      <p:sp>
        <p:nvSpPr>
          <p:cNvPr id="84009" name="Freeform 41"/>
          <p:cNvSpPr>
            <a:spLocks/>
          </p:cNvSpPr>
          <p:nvPr/>
        </p:nvSpPr>
        <p:spPr bwMode="auto">
          <a:xfrm>
            <a:off x="2416175" y="3163888"/>
            <a:ext cx="1830388" cy="1760537"/>
          </a:xfrm>
          <a:custGeom>
            <a:avLst/>
            <a:gdLst/>
            <a:ahLst/>
            <a:cxnLst>
              <a:cxn ang="0">
                <a:pos x="1152" y="1108"/>
              </a:cxn>
              <a:cxn ang="0">
                <a:pos x="1030" y="1095"/>
              </a:cxn>
              <a:cxn ang="0">
                <a:pos x="970" y="1082"/>
              </a:cxn>
              <a:cxn ang="0">
                <a:pos x="909" y="1064"/>
              </a:cxn>
              <a:cxn ang="0">
                <a:pos x="849" y="1039"/>
              </a:cxn>
              <a:cxn ang="0">
                <a:pos x="788" y="1004"/>
              </a:cxn>
              <a:cxn ang="0">
                <a:pos x="728" y="960"/>
              </a:cxn>
              <a:cxn ang="0">
                <a:pos x="607" y="831"/>
              </a:cxn>
              <a:cxn ang="0">
                <a:pos x="485" y="649"/>
              </a:cxn>
              <a:cxn ang="0">
                <a:pos x="364" y="433"/>
              </a:cxn>
              <a:cxn ang="0">
                <a:pos x="304" y="322"/>
              </a:cxn>
              <a:cxn ang="0">
                <a:pos x="243" y="218"/>
              </a:cxn>
              <a:cxn ang="0">
                <a:pos x="183" y="129"/>
              </a:cxn>
              <a:cxn ang="0">
                <a:pos x="121" y="60"/>
              </a:cxn>
              <a:cxn ang="0">
                <a:pos x="61" y="15"/>
              </a:cxn>
              <a:cxn ang="0">
                <a:pos x="0" y="0"/>
              </a:cxn>
            </a:cxnLst>
            <a:rect l="0" t="0" r="r" b="b"/>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84010" name="Freeform 42"/>
          <p:cNvSpPr>
            <a:spLocks/>
          </p:cNvSpPr>
          <p:nvPr/>
        </p:nvSpPr>
        <p:spPr bwMode="auto">
          <a:xfrm>
            <a:off x="588963" y="3163888"/>
            <a:ext cx="1828800" cy="1760537"/>
          </a:xfrm>
          <a:custGeom>
            <a:avLst/>
            <a:gdLst/>
            <a:ahLst/>
            <a:cxnLst>
              <a:cxn ang="0">
                <a:pos x="0" y="1108"/>
              </a:cxn>
              <a:cxn ang="0">
                <a:pos x="121" y="1095"/>
              </a:cxn>
              <a:cxn ang="0">
                <a:pos x="182" y="1082"/>
              </a:cxn>
              <a:cxn ang="0">
                <a:pos x="242" y="1064"/>
              </a:cxn>
              <a:cxn ang="0">
                <a:pos x="302" y="1039"/>
              </a:cxn>
              <a:cxn ang="0">
                <a:pos x="363" y="1004"/>
              </a:cxn>
              <a:cxn ang="0">
                <a:pos x="423" y="960"/>
              </a:cxn>
              <a:cxn ang="0">
                <a:pos x="546" y="831"/>
              </a:cxn>
              <a:cxn ang="0">
                <a:pos x="666" y="649"/>
              </a:cxn>
              <a:cxn ang="0">
                <a:pos x="787" y="433"/>
              </a:cxn>
              <a:cxn ang="0">
                <a:pos x="849" y="322"/>
              </a:cxn>
              <a:cxn ang="0">
                <a:pos x="908" y="218"/>
              </a:cxn>
              <a:cxn ang="0">
                <a:pos x="970" y="129"/>
              </a:cxn>
              <a:cxn ang="0">
                <a:pos x="1030" y="60"/>
              </a:cxn>
              <a:cxn ang="0">
                <a:pos x="1091" y="15"/>
              </a:cxn>
              <a:cxn ang="0">
                <a:pos x="1151" y="0"/>
              </a:cxn>
            </a:cxnLst>
            <a:rect l="0" t="0" r="r" b="b"/>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84011" name="Freeform 43"/>
          <p:cNvSpPr>
            <a:spLocks/>
          </p:cNvSpPr>
          <p:nvPr/>
        </p:nvSpPr>
        <p:spPr bwMode="auto">
          <a:xfrm>
            <a:off x="588963" y="3656013"/>
            <a:ext cx="3725862" cy="1262062"/>
          </a:xfrm>
          <a:custGeom>
            <a:avLst/>
            <a:gdLst/>
            <a:ahLst/>
            <a:cxnLst>
              <a:cxn ang="0">
                <a:pos x="0" y="0"/>
              </a:cxn>
              <a:cxn ang="0">
                <a:pos x="0" y="794"/>
              </a:cxn>
              <a:cxn ang="0">
                <a:pos x="2346" y="794"/>
              </a:cxn>
            </a:cxnLst>
            <a:rect l="0" t="0" r="r" b="b"/>
            <a:pathLst>
              <a:path w="2347" h="795">
                <a:moveTo>
                  <a:pt x="0" y="0"/>
                </a:moveTo>
                <a:lnTo>
                  <a:pt x="0" y="794"/>
                </a:lnTo>
                <a:lnTo>
                  <a:pt x="2346" y="794"/>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84021" name="Line 53"/>
          <p:cNvSpPr>
            <a:spLocks noChangeShapeType="1"/>
          </p:cNvSpPr>
          <p:nvPr/>
        </p:nvSpPr>
        <p:spPr bwMode="auto">
          <a:xfrm>
            <a:off x="4313238"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2" name="Line 54"/>
          <p:cNvSpPr>
            <a:spLocks noChangeShapeType="1"/>
          </p:cNvSpPr>
          <p:nvPr/>
        </p:nvSpPr>
        <p:spPr bwMode="auto">
          <a:xfrm>
            <a:off x="3941763"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3" name="Line 55"/>
          <p:cNvSpPr>
            <a:spLocks noChangeShapeType="1"/>
          </p:cNvSpPr>
          <p:nvPr/>
        </p:nvSpPr>
        <p:spPr bwMode="auto">
          <a:xfrm>
            <a:off x="3568700"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4" name="Line 56"/>
          <p:cNvSpPr>
            <a:spLocks noChangeShapeType="1"/>
          </p:cNvSpPr>
          <p:nvPr/>
        </p:nvSpPr>
        <p:spPr bwMode="auto">
          <a:xfrm>
            <a:off x="3195638"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5" name="Line 57"/>
          <p:cNvSpPr>
            <a:spLocks noChangeShapeType="1"/>
          </p:cNvSpPr>
          <p:nvPr/>
        </p:nvSpPr>
        <p:spPr bwMode="auto">
          <a:xfrm>
            <a:off x="2822575"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6" name="Line 58"/>
          <p:cNvSpPr>
            <a:spLocks noChangeShapeType="1"/>
          </p:cNvSpPr>
          <p:nvPr/>
        </p:nvSpPr>
        <p:spPr bwMode="auto">
          <a:xfrm>
            <a:off x="2451100"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7" name="Line 59"/>
          <p:cNvSpPr>
            <a:spLocks noChangeShapeType="1"/>
          </p:cNvSpPr>
          <p:nvPr/>
        </p:nvSpPr>
        <p:spPr bwMode="auto">
          <a:xfrm>
            <a:off x="2078038"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8" name="Line 60"/>
          <p:cNvSpPr>
            <a:spLocks noChangeShapeType="1"/>
          </p:cNvSpPr>
          <p:nvPr/>
        </p:nvSpPr>
        <p:spPr bwMode="auto">
          <a:xfrm>
            <a:off x="1706563"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29" name="Line 61"/>
          <p:cNvSpPr>
            <a:spLocks noChangeShapeType="1"/>
          </p:cNvSpPr>
          <p:nvPr/>
        </p:nvSpPr>
        <p:spPr bwMode="auto">
          <a:xfrm>
            <a:off x="1333500"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30" name="Line 62"/>
          <p:cNvSpPr>
            <a:spLocks noChangeShapeType="1"/>
          </p:cNvSpPr>
          <p:nvPr/>
        </p:nvSpPr>
        <p:spPr bwMode="auto">
          <a:xfrm>
            <a:off x="960438" y="4932363"/>
            <a:ext cx="0" cy="15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32" name="Rectangle 64"/>
          <p:cNvSpPr>
            <a:spLocks noChangeArrowheads="1"/>
          </p:cNvSpPr>
          <p:nvPr/>
        </p:nvSpPr>
        <p:spPr bwMode="auto">
          <a:xfrm>
            <a:off x="3990975" y="4881563"/>
            <a:ext cx="40640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Z</a:t>
            </a:r>
          </a:p>
        </p:txBody>
      </p:sp>
      <p:sp>
        <p:nvSpPr>
          <p:cNvPr id="84033" name="Rectangle 65"/>
          <p:cNvSpPr>
            <a:spLocks noChangeArrowheads="1"/>
          </p:cNvSpPr>
          <p:nvPr/>
        </p:nvSpPr>
        <p:spPr bwMode="auto">
          <a:xfrm>
            <a:off x="2228850" y="4933950"/>
            <a:ext cx="385763"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a:latin typeface="Arial" charset="0"/>
              </a:rPr>
              <a:t>0</a:t>
            </a:r>
          </a:p>
        </p:txBody>
      </p:sp>
      <p:sp>
        <p:nvSpPr>
          <p:cNvPr id="84034" name="Freeform 66"/>
          <p:cNvSpPr>
            <a:spLocks/>
          </p:cNvSpPr>
          <p:nvPr/>
        </p:nvSpPr>
        <p:spPr bwMode="auto">
          <a:xfrm>
            <a:off x="1268413" y="4021138"/>
            <a:ext cx="230187" cy="665162"/>
          </a:xfrm>
          <a:custGeom>
            <a:avLst/>
            <a:gdLst/>
            <a:ahLst/>
            <a:cxnLst>
              <a:cxn ang="0">
                <a:pos x="0" y="0"/>
              </a:cxn>
              <a:cxn ang="0">
                <a:pos x="28" y="11"/>
              </a:cxn>
              <a:cxn ang="0">
                <a:pos x="54" y="28"/>
              </a:cxn>
              <a:cxn ang="0">
                <a:pos x="77" y="48"/>
              </a:cxn>
              <a:cxn ang="0">
                <a:pos x="95" y="74"/>
              </a:cxn>
              <a:cxn ang="0">
                <a:pos x="107" y="102"/>
              </a:cxn>
              <a:cxn ang="0">
                <a:pos x="114" y="132"/>
              </a:cxn>
              <a:cxn ang="0">
                <a:pos x="115" y="163"/>
              </a:cxn>
              <a:cxn ang="0">
                <a:pos x="110" y="192"/>
              </a:cxn>
              <a:cxn ang="0">
                <a:pos x="98" y="221"/>
              </a:cxn>
              <a:cxn ang="0">
                <a:pos x="87" y="251"/>
              </a:cxn>
              <a:cxn ang="0">
                <a:pos x="83" y="281"/>
              </a:cxn>
              <a:cxn ang="0">
                <a:pos x="83" y="312"/>
              </a:cxn>
              <a:cxn ang="0">
                <a:pos x="90" y="341"/>
              </a:cxn>
              <a:cxn ang="0">
                <a:pos x="103" y="370"/>
              </a:cxn>
              <a:cxn ang="0">
                <a:pos x="121" y="395"/>
              </a:cxn>
              <a:cxn ang="0">
                <a:pos x="143" y="416"/>
              </a:cxn>
              <a:cxn ang="0">
                <a:pos x="144" y="418"/>
              </a:cxn>
            </a:cxnLst>
            <a:rect l="0" t="0" r="r" b="b"/>
            <a:pathLst>
              <a:path w="145" h="419">
                <a:moveTo>
                  <a:pt x="0" y="0"/>
                </a:moveTo>
                <a:lnTo>
                  <a:pt x="28" y="11"/>
                </a:lnTo>
                <a:lnTo>
                  <a:pt x="54" y="28"/>
                </a:lnTo>
                <a:lnTo>
                  <a:pt x="77" y="48"/>
                </a:lnTo>
                <a:lnTo>
                  <a:pt x="95" y="74"/>
                </a:lnTo>
                <a:lnTo>
                  <a:pt x="107" y="102"/>
                </a:lnTo>
                <a:lnTo>
                  <a:pt x="114" y="132"/>
                </a:lnTo>
                <a:lnTo>
                  <a:pt x="115" y="163"/>
                </a:lnTo>
                <a:lnTo>
                  <a:pt x="110" y="192"/>
                </a:lnTo>
                <a:lnTo>
                  <a:pt x="98" y="221"/>
                </a:lnTo>
                <a:lnTo>
                  <a:pt x="87" y="251"/>
                </a:lnTo>
                <a:lnTo>
                  <a:pt x="83" y="281"/>
                </a:lnTo>
                <a:lnTo>
                  <a:pt x="83" y="312"/>
                </a:lnTo>
                <a:lnTo>
                  <a:pt x="90" y="341"/>
                </a:lnTo>
                <a:lnTo>
                  <a:pt x="103" y="370"/>
                </a:lnTo>
                <a:lnTo>
                  <a:pt x="121" y="395"/>
                </a:lnTo>
                <a:lnTo>
                  <a:pt x="143" y="416"/>
                </a:lnTo>
                <a:lnTo>
                  <a:pt x="144" y="418"/>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84035" name="Freeform 67"/>
          <p:cNvSpPr>
            <a:spLocks/>
          </p:cNvSpPr>
          <p:nvPr/>
        </p:nvSpPr>
        <p:spPr bwMode="auto">
          <a:xfrm>
            <a:off x="1474788" y="4640263"/>
            <a:ext cx="100012" cy="77787"/>
          </a:xfrm>
          <a:custGeom>
            <a:avLst/>
            <a:gdLst/>
            <a:ahLst/>
            <a:cxnLst>
              <a:cxn ang="0">
                <a:pos x="26" y="0"/>
              </a:cxn>
              <a:cxn ang="0">
                <a:pos x="62" y="48"/>
              </a:cxn>
              <a:cxn ang="0">
                <a:pos x="0" y="48"/>
              </a:cxn>
              <a:cxn ang="0">
                <a:pos x="26" y="0"/>
              </a:cxn>
            </a:cxnLst>
            <a:rect l="0" t="0" r="r" b="b"/>
            <a:pathLst>
              <a:path w="63" h="49">
                <a:moveTo>
                  <a:pt x="26" y="0"/>
                </a:moveTo>
                <a:lnTo>
                  <a:pt x="62" y="48"/>
                </a:lnTo>
                <a:lnTo>
                  <a:pt x="0" y="48"/>
                </a:lnTo>
                <a:lnTo>
                  <a:pt x="26" y="0"/>
                </a:lnTo>
              </a:path>
            </a:pathLst>
          </a:custGeom>
          <a:solidFill>
            <a:srgbClr val="00A898"/>
          </a:solidFill>
          <a:ln w="12700" cap="rnd" cmpd="sng">
            <a:solidFill>
              <a:schemeClr val="tx1"/>
            </a:solidFill>
            <a:prstDash val="solid"/>
            <a:round/>
            <a:headEnd type="none" w="sm" len="sm"/>
            <a:tailEnd type="none" w="sm" len="sm"/>
          </a:ln>
          <a:effectLst/>
        </p:spPr>
        <p:txBody>
          <a:bodyPr/>
          <a:lstStyle/>
          <a:p>
            <a:endParaRPr lang="en-US"/>
          </a:p>
        </p:txBody>
      </p:sp>
      <p:sp>
        <p:nvSpPr>
          <p:cNvPr id="84036" name="Rectangle 68"/>
          <p:cNvSpPr>
            <a:spLocks noChangeArrowheads="1"/>
          </p:cNvSpPr>
          <p:nvPr/>
        </p:nvSpPr>
        <p:spPr bwMode="auto">
          <a:xfrm>
            <a:off x="222250" y="2819400"/>
            <a:ext cx="1835150" cy="530225"/>
          </a:xfrm>
          <a:prstGeom prst="rect">
            <a:avLst/>
          </a:prstGeom>
          <a:noFill/>
          <a:ln w="9525">
            <a:noFill/>
            <a:miter lim="800000"/>
            <a:headEnd/>
            <a:tailEnd/>
          </a:ln>
          <a:effectLst/>
        </p:spPr>
        <p:txBody>
          <a:bodyPr lIns="90488" tIns="44450" rIns="90488" bIns="44450">
            <a:spAutoFit/>
          </a:bodyPr>
          <a:lstStyle/>
          <a:p>
            <a:pPr eaLnBrk="0" hangingPunct="0"/>
            <a:r>
              <a:rPr lang="en-US" sz="2900" b="1">
                <a:latin typeface="Times New Roman" pitchFamily="18" charset="0"/>
              </a:rPr>
              <a:t>Reject </a:t>
            </a:r>
            <a:r>
              <a:rPr lang="en-US" sz="2900" b="1" i="1">
                <a:latin typeface="Times New Roman" pitchFamily="18" charset="0"/>
              </a:rPr>
              <a:t>H</a:t>
            </a:r>
            <a:r>
              <a:rPr lang="en-US" sz="2900" b="1" i="1" baseline="-25000">
                <a:latin typeface="Times New Roman" pitchFamily="18" charset="0"/>
              </a:rPr>
              <a:t>0</a:t>
            </a:r>
            <a:endParaRPr lang="en-US" sz="2900" b="1" i="1">
              <a:latin typeface="Times New Roman" pitchFamily="18" charset="0"/>
            </a:endParaRPr>
          </a:p>
        </p:txBody>
      </p:sp>
      <p:sp>
        <p:nvSpPr>
          <p:cNvPr id="84039" name="Line 71"/>
          <p:cNvSpPr>
            <a:spLocks noChangeShapeType="1"/>
          </p:cNvSpPr>
          <p:nvPr/>
        </p:nvSpPr>
        <p:spPr bwMode="auto">
          <a:xfrm>
            <a:off x="908050" y="3581400"/>
            <a:ext cx="838200"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40" name="Freeform 72"/>
          <p:cNvSpPr>
            <a:spLocks/>
          </p:cNvSpPr>
          <p:nvPr/>
        </p:nvSpPr>
        <p:spPr bwMode="auto">
          <a:xfrm>
            <a:off x="792163" y="3505200"/>
            <a:ext cx="115887" cy="117475"/>
          </a:xfrm>
          <a:custGeom>
            <a:avLst/>
            <a:gdLst/>
            <a:ahLst/>
            <a:cxnLst>
              <a:cxn ang="0">
                <a:pos x="72" y="0"/>
              </a:cxn>
              <a:cxn ang="0">
                <a:pos x="0" y="36"/>
              </a:cxn>
              <a:cxn ang="0">
                <a:pos x="72" y="73"/>
              </a:cxn>
              <a:cxn ang="0">
                <a:pos x="72" y="0"/>
              </a:cxn>
            </a:cxnLst>
            <a:rect l="0" t="0" r="r" b="b"/>
            <a:pathLst>
              <a:path w="73" h="74">
                <a:moveTo>
                  <a:pt x="72" y="0"/>
                </a:moveTo>
                <a:lnTo>
                  <a:pt x="0" y="36"/>
                </a:lnTo>
                <a:lnTo>
                  <a:pt x="72" y="73"/>
                </a:lnTo>
                <a:lnTo>
                  <a:pt x="72" y="0"/>
                </a:lnTo>
              </a:path>
            </a:pathLst>
          </a:custGeom>
          <a:solidFill>
            <a:schemeClr val="tx1"/>
          </a:solidFill>
          <a:ln w="9525" cap="rnd">
            <a:solidFill>
              <a:schemeClr val="tx1"/>
            </a:solidFill>
            <a:round/>
            <a:headEnd type="none" w="sm" len="sm"/>
            <a:tailEnd type="none" w="sm" len="sm"/>
          </a:ln>
          <a:effectLst/>
        </p:spPr>
        <p:txBody>
          <a:bodyPr/>
          <a:lstStyle/>
          <a:p>
            <a:endParaRPr lang="en-US"/>
          </a:p>
        </p:txBody>
      </p:sp>
      <p:sp>
        <p:nvSpPr>
          <p:cNvPr id="84041" name="Line 73"/>
          <p:cNvSpPr>
            <a:spLocks noChangeShapeType="1"/>
          </p:cNvSpPr>
          <p:nvPr/>
        </p:nvSpPr>
        <p:spPr bwMode="auto">
          <a:xfrm flipV="1">
            <a:off x="1773238" y="3408363"/>
            <a:ext cx="0" cy="172085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84043" name="Rectangle 75"/>
          <p:cNvSpPr>
            <a:spLocks noChangeArrowheads="1"/>
          </p:cNvSpPr>
          <p:nvPr/>
        </p:nvSpPr>
        <p:spPr bwMode="auto">
          <a:xfrm>
            <a:off x="1130300" y="1752600"/>
            <a:ext cx="1911350" cy="95250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 ³ m</a:t>
            </a:r>
            <a:r>
              <a:rPr lang="en-US" sz="2800" b="1" baseline="-25000">
                <a:latin typeface="Times New Roman" pitchFamily="18" charset="0"/>
              </a:rPr>
              <a:t>0</a:t>
            </a:r>
            <a:r>
              <a:rPr lang="en-US" sz="2800" b="1" i="1">
                <a:latin typeface="Times New Roman" pitchFamily="18" charset="0"/>
              </a:rPr>
              <a:t> H</a:t>
            </a:r>
            <a:r>
              <a:rPr lang="en-US" sz="2800" b="1" i="1" baseline="-25000">
                <a:latin typeface="Times New Roman" pitchFamily="18" charset="0"/>
              </a:rPr>
              <a:t>1</a:t>
            </a:r>
            <a:r>
              <a:rPr lang="en-US" sz="2800" b="1" i="1">
                <a:latin typeface="Times New Roman" pitchFamily="18" charset="0"/>
              </a:rPr>
              <a:t>:  </a:t>
            </a:r>
            <a:r>
              <a:rPr lang="en-US" sz="2800" b="1" i="1">
                <a:latin typeface="Symbol" pitchFamily="18" charset="2"/>
              </a:rPr>
              <a:t>m</a:t>
            </a:r>
            <a:r>
              <a:rPr lang="en-US" sz="2800" b="1" i="1">
                <a:latin typeface="Times New Roman" pitchFamily="18" charset="0"/>
              </a:rPr>
              <a:t> &lt; </a:t>
            </a:r>
            <a:r>
              <a:rPr lang="en-US" sz="2800" b="1" i="1">
                <a:latin typeface="Symbol" pitchFamily="18" charset="2"/>
              </a:rPr>
              <a:t>m</a:t>
            </a:r>
            <a:r>
              <a:rPr lang="en-US" sz="2800" b="1" baseline="-25000">
                <a:latin typeface="Times New Roman" pitchFamily="18" charset="0"/>
              </a:rPr>
              <a:t>0</a:t>
            </a:r>
          </a:p>
        </p:txBody>
      </p:sp>
      <p:sp>
        <p:nvSpPr>
          <p:cNvPr id="84044" name="Rectangle 76"/>
          <p:cNvSpPr>
            <a:spLocks noChangeArrowheads="1"/>
          </p:cNvSpPr>
          <p:nvPr/>
        </p:nvSpPr>
        <p:spPr bwMode="auto">
          <a:xfrm>
            <a:off x="5543550" y="1746250"/>
            <a:ext cx="1917700" cy="952500"/>
          </a:xfrm>
          <a:prstGeom prst="rect">
            <a:avLst/>
          </a:prstGeom>
          <a:solidFill>
            <a:srgbClr val="C9C9F1"/>
          </a:solidFill>
          <a:ln w="9525">
            <a:solidFill>
              <a:srgbClr val="FF99FF"/>
            </a:solidFill>
            <a:miter lim="800000"/>
            <a:headEnd/>
            <a:tailEnd/>
          </a:ln>
          <a:effectLst/>
        </p:spPr>
        <p:txBody>
          <a:bodyPr lIns="90488" tIns="44450" rIns="90488" bIns="44450">
            <a:spAutoFit/>
          </a:bodyPr>
          <a:lstStyle/>
          <a:p>
            <a:pPr eaLnBrk="0" hangingPunct="0">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 £ m</a:t>
            </a:r>
            <a:r>
              <a:rPr lang="en-US" sz="2800" b="1" baseline="-25000">
                <a:latin typeface="Times New Roman" pitchFamily="18" charset="0"/>
              </a:rPr>
              <a:t>0</a:t>
            </a:r>
            <a:r>
              <a:rPr lang="en-US" sz="2800" b="1" i="1">
                <a:latin typeface="Times New Roman" pitchFamily="18" charset="0"/>
              </a:rPr>
              <a:t> H</a:t>
            </a:r>
            <a:r>
              <a:rPr lang="en-US" sz="2800" b="1" i="1" baseline="-25000">
                <a:latin typeface="Times New Roman" pitchFamily="18" charset="0"/>
              </a:rPr>
              <a:t>1</a:t>
            </a:r>
            <a:r>
              <a:rPr lang="en-US" sz="2800" b="1" i="1">
                <a:latin typeface="Times New Roman" pitchFamily="18" charset="0"/>
              </a:rPr>
              <a:t>:  </a:t>
            </a:r>
            <a:r>
              <a:rPr lang="en-US" sz="2800" b="1" i="1">
                <a:latin typeface="Symbol" pitchFamily="18" charset="2"/>
              </a:rPr>
              <a:t>m</a:t>
            </a:r>
            <a:r>
              <a:rPr lang="en-US" sz="2800" b="1" i="1">
                <a:latin typeface="Times New Roman" pitchFamily="18" charset="0"/>
              </a:rPr>
              <a:t> &gt; </a:t>
            </a:r>
            <a:r>
              <a:rPr lang="en-US" sz="2800" b="1" i="1">
                <a:latin typeface="Symbol" pitchFamily="18" charset="2"/>
              </a:rPr>
              <a:t>m</a:t>
            </a:r>
            <a:r>
              <a:rPr lang="en-US" sz="2800" b="1" baseline="-25000">
                <a:latin typeface="Times New Roman" pitchFamily="18" charset="0"/>
              </a:rPr>
              <a:t>0</a:t>
            </a:r>
          </a:p>
        </p:txBody>
      </p:sp>
      <p:sp>
        <p:nvSpPr>
          <p:cNvPr id="84045" name="Line 77"/>
          <p:cNvSpPr>
            <a:spLocks noChangeShapeType="1"/>
          </p:cNvSpPr>
          <p:nvPr/>
        </p:nvSpPr>
        <p:spPr bwMode="auto">
          <a:xfrm>
            <a:off x="1925638" y="4572000"/>
            <a:ext cx="347662" cy="0"/>
          </a:xfrm>
          <a:prstGeom prst="line">
            <a:avLst/>
          </a:prstGeom>
          <a:noFill/>
          <a:ln w="12700">
            <a:solidFill>
              <a:schemeClr val="tx1"/>
            </a:solidFill>
            <a:round/>
            <a:headEnd type="stealth" w="med" len="med"/>
            <a:tailEnd type="stealth" w="med" len="med"/>
          </a:ln>
          <a:effectLst/>
        </p:spPr>
        <p:txBody>
          <a:bodyPr wrap="none" anchor="ctr"/>
          <a:lstStyle/>
          <a:p>
            <a:endParaRPr lang="en-US"/>
          </a:p>
        </p:txBody>
      </p:sp>
      <p:sp>
        <p:nvSpPr>
          <p:cNvPr id="84046" name="Rectangle 78"/>
          <p:cNvSpPr>
            <a:spLocks noChangeArrowheads="1"/>
          </p:cNvSpPr>
          <p:nvPr/>
        </p:nvSpPr>
        <p:spPr bwMode="auto">
          <a:xfrm>
            <a:off x="755650" y="5486400"/>
            <a:ext cx="3282950" cy="80010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algn="ctr" eaLnBrk="0" hangingPunct="0">
              <a:spcBef>
                <a:spcPct val="50000"/>
              </a:spcBef>
            </a:pPr>
            <a:r>
              <a:rPr lang="en-US" sz="2300"/>
              <a:t>Z Must Be </a:t>
            </a:r>
            <a:r>
              <a:rPr lang="en-US" sz="2300" i="1"/>
              <a:t>Significantly</a:t>
            </a:r>
            <a:r>
              <a:rPr lang="en-US" sz="2300"/>
              <a:t> Below</a:t>
            </a:r>
            <a:r>
              <a:rPr lang="en-US" sz="2300" i="1"/>
              <a:t> </a:t>
            </a:r>
            <a:r>
              <a:rPr lang="en-US" sz="2300"/>
              <a:t>0 to reject H</a:t>
            </a:r>
            <a:r>
              <a:rPr lang="en-US" sz="2300" baseline="-25000"/>
              <a:t>0</a:t>
            </a:r>
          </a:p>
        </p:txBody>
      </p:sp>
      <p:sp>
        <p:nvSpPr>
          <p:cNvPr id="84047" name="Line 79"/>
          <p:cNvSpPr>
            <a:spLocks noChangeShapeType="1"/>
          </p:cNvSpPr>
          <p:nvPr/>
        </p:nvSpPr>
        <p:spPr bwMode="auto">
          <a:xfrm flipH="1">
            <a:off x="1365250" y="4953000"/>
            <a:ext cx="0" cy="457200"/>
          </a:xfrm>
          <a:prstGeom prst="line">
            <a:avLst/>
          </a:prstGeom>
          <a:noFill/>
          <a:ln w="28575">
            <a:solidFill>
              <a:srgbClr val="FF3300"/>
            </a:solidFill>
            <a:round/>
            <a:headEnd type="stealth" w="med" len="med"/>
            <a:tailEnd type="none" w="sm" len="sm"/>
          </a:ln>
          <a:effectLst/>
        </p:spPr>
        <p:txBody>
          <a:bodyPr wrap="none" anchor="ctr"/>
          <a:lstStyle/>
          <a:p>
            <a:endParaRPr lang="en-US"/>
          </a:p>
        </p:txBody>
      </p:sp>
      <p:sp>
        <p:nvSpPr>
          <p:cNvPr id="84048" name="Rectangle 80"/>
          <p:cNvSpPr>
            <a:spLocks noChangeArrowheads="1"/>
          </p:cNvSpPr>
          <p:nvPr/>
        </p:nvSpPr>
        <p:spPr bwMode="auto">
          <a:xfrm>
            <a:off x="4953000" y="5381625"/>
            <a:ext cx="3733800" cy="1150938"/>
          </a:xfrm>
          <a:prstGeom prst="rect">
            <a:avLst/>
          </a:prstGeom>
          <a:solidFill>
            <a:srgbClr val="C9C9F1"/>
          </a:solidFill>
          <a:ln w="9525">
            <a:solidFill>
              <a:srgbClr val="FF99FF"/>
            </a:solidFill>
            <a:miter lim="800000"/>
            <a:headEnd/>
            <a:tailEnd/>
          </a:ln>
          <a:effectLst/>
        </p:spPr>
        <p:txBody>
          <a:bodyPr lIns="90488" tIns="44450" rIns="90488" bIns="44450">
            <a:spAutoFit/>
          </a:bodyPr>
          <a:lstStyle/>
          <a:p>
            <a:pPr algn="ctr" eaLnBrk="0" hangingPunct="0">
              <a:spcBef>
                <a:spcPct val="50000"/>
              </a:spcBef>
            </a:pPr>
            <a:r>
              <a:rPr lang="en-US" sz="2300"/>
              <a:t>Small values of Z don’t contradict H</a:t>
            </a:r>
            <a:r>
              <a:rPr lang="en-US" sz="2300" baseline="-25000"/>
              <a:t>0 </a:t>
            </a:r>
            <a:br>
              <a:rPr lang="en-US" sz="2300" baseline="-25000"/>
            </a:br>
            <a:r>
              <a:rPr lang="en-US" sz="2300"/>
              <a:t>Don’t Reject H</a:t>
            </a:r>
            <a:r>
              <a:rPr lang="en-US" sz="2300" baseline="-25000"/>
              <a:t>0 </a:t>
            </a:r>
            <a:r>
              <a:rPr lang="en-US" sz="2300"/>
              <a:t>!</a:t>
            </a:r>
          </a:p>
        </p:txBody>
      </p:sp>
      <p:sp>
        <p:nvSpPr>
          <p:cNvPr id="84049" name="Line 81"/>
          <p:cNvSpPr>
            <a:spLocks noChangeShapeType="1"/>
          </p:cNvSpPr>
          <p:nvPr/>
        </p:nvSpPr>
        <p:spPr bwMode="auto">
          <a:xfrm>
            <a:off x="6026150" y="5041900"/>
            <a:ext cx="347663" cy="271463"/>
          </a:xfrm>
          <a:prstGeom prst="line">
            <a:avLst/>
          </a:prstGeom>
          <a:noFill/>
          <a:ln w="28575">
            <a:solidFill>
              <a:schemeClr val="folHlink"/>
            </a:solidFill>
            <a:round/>
            <a:headEnd type="stealth" w="med" len="med"/>
            <a:tailEnd type="none" w="sm" len="sm"/>
          </a:ln>
          <a:effectLst/>
        </p:spPr>
        <p:txBody>
          <a:bodyPr wrap="none" anchor="ctr"/>
          <a:lstStyle/>
          <a:p>
            <a:endParaRPr lang="en-US"/>
          </a:p>
        </p:txBody>
      </p:sp>
      <p:sp>
        <p:nvSpPr>
          <p:cNvPr id="84050" name="Freeform 82"/>
          <p:cNvSpPr>
            <a:spLocks/>
          </p:cNvSpPr>
          <p:nvPr/>
        </p:nvSpPr>
        <p:spPr bwMode="auto">
          <a:xfrm>
            <a:off x="7629525" y="4570413"/>
            <a:ext cx="87313" cy="96837"/>
          </a:xfrm>
          <a:custGeom>
            <a:avLst/>
            <a:gdLst/>
            <a:ahLst/>
            <a:cxnLst>
              <a:cxn ang="0">
                <a:pos x="54" y="13"/>
              </a:cxn>
              <a:cxn ang="0">
                <a:pos x="15" y="60"/>
              </a:cxn>
              <a:cxn ang="0">
                <a:pos x="0" y="0"/>
              </a:cxn>
              <a:cxn ang="0">
                <a:pos x="54" y="13"/>
              </a:cxn>
            </a:cxnLst>
            <a:rect l="0" t="0" r="r" b="b"/>
            <a:pathLst>
              <a:path w="55" h="61">
                <a:moveTo>
                  <a:pt x="54" y="13"/>
                </a:moveTo>
                <a:lnTo>
                  <a:pt x="15" y="60"/>
                </a:lnTo>
                <a:lnTo>
                  <a:pt x="0" y="0"/>
                </a:lnTo>
                <a:lnTo>
                  <a:pt x="54" y="13"/>
                </a:lnTo>
              </a:path>
            </a:pathLst>
          </a:custGeom>
          <a:solidFill>
            <a:srgbClr val="00A898"/>
          </a:solidFill>
          <a:ln w="12700" cap="rnd" cmpd="sng">
            <a:solidFill>
              <a:schemeClr val="tx1"/>
            </a:solidFill>
            <a:prstDash val="solid"/>
            <a:round/>
            <a:headEnd type="none" w="sm" len="sm"/>
            <a:tailEnd type="none" w="sm" len="sm"/>
          </a:ln>
          <a:effectLst/>
        </p:spPr>
        <p:txBody>
          <a:bodyPr/>
          <a:lstStyle/>
          <a:p>
            <a:endParaRPr lang="en-US"/>
          </a:p>
        </p:txBody>
      </p:sp>
      <p:graphicFrame>
        <p:nvGraphicFramePr>
          <p:cNvPr id="208896" name="Object 1024"/>
          <p:cNvGraphicFramePr>
            <a:graphicFrameLocks noChangeAspect="1"/>
          </p:cNvGraphicFramePr>
          <p:nvPr/>
        </p:nvGraphicFramePr>
        <p:xfrm>
          <a:off x="8153400" y="3702050"/>
          <a:ext cx="533400" cy="488950"/>
        </p:xfrm>
        <a:graphic>
          <a:graphicData uri="http://schemas.openxmlformats.org/presentationml/2006/ole">
            <mc:AlternateContent xmlns:mc="http://schemas.openxmlformats.org/markup-compatibility/2006">
              <mc:Choice xmlns:v="urn:schemas-microsoft-com:vml" Requires="v">
                <p:oleObj spid="_x0000_s59420" name="Equation" r:id="rId3" imgW="152280" imgH="139680" progId="">
                  <p:embed/>
                </p:oleObj>
              </mc:Choice>
              <mc:Fallback>
                <p:oleObj name="Equation" r:id="rId3" imgW="152280" imgH="13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70205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897" name="Object 1025"/>
          <p:cNvGraphicFramePr>
            <a:graphicFrameLocks noChangeAspect="1"/>
          </p:cNvGraphicFramePr>
          <p:nvPr/>
        </p:nvGraphicFramePr>
        <p:xfrm>
          <a:off x="762000" y="3702050"/>
          <a:ext cx="533400" cy="488950"/>
        </p:xfrm>
        <a:graphic>
          <a:graphicData uri="http://schemas.openxmlformats.org/presentationml/2006/ole">
            <mc:AlternateContent xmlns:mc="http://schemas.openxmlformats.org/markup-compatibility/2006">
              <mc:Choice xmlns:v="urn:schemas-microsoft-com:vml" Requires="v">
                <p:oleObj spid="_x0000_s59421" name="Equation" r:id="rId5" imgW="152280" imgH="139680" progId="">
                  <p:embed/>
                </p:oleObj>
              </mc:Choice>
              <mc:Fallback>
                <p:oleObj name="Equation" r:id="rId5" imgW="152280" imgH="1396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0205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Example: One Tail Test</a:t>
            </a:r>
          </a:p>
        </p:txBody>
      </p:sp>
      <p:sp>
        <p:nvSpPr>
          <p:cNvPr id="84996" name="Rectangle 4"/>
          <p:cNvSpPr>
            <a:spLocks noGrp="1" noChangeArrowheads="1"/>
          </p:cNvSpPr>
          <p:nvPr>
            <p:ph type="body" sz="half" idx="1"/>
          </p:nvPr>
        </p:nvSpPr>
        <p:spPr>
          <a:xfrm>
            <a:off x="609600" y="1905000"/>
            <a:ext cx="4114800" cy="4114800"/>
          </a:xfrm>
          <a:solidFill>
            <a:srgbClr val="FFFFCC"/>
          </a:solidFill>
          <a:ln>
            <a:solidFill>
              <a:schemeClr val="folHlink"/>
            </a:solidFill>
          </a:ln>
        </p:spPr>
        <p:txBody>
          <a:bodyPr lIns="90488" tIns="44450" rIns="90488" bIns="44450"/>
          <a:lstStyle/>
          <a:p>
            <a:pPr>
              <a:lnSpc>
                <a:spcPct val="110000"/>
              </a:lnSpc>
              <a:buFont typeface="Wingdings" pitchFamily="2" charset="2"/>
              <a:buNone/>
            </a:pPr>
            <a:r>
              <a:rPr lang="en-US" sz="2500" b="1">
                <a:latin typeface="Times New Roman" pitchFamily="18" charset="0"/>
              </a:rPr>
              <a:t>Q. Does an average box of cereal contain more than 368 grams of cereal?  A random sample of 25 boxes showed      = 372.5.  The company has specified</a:t>
            </a:r>
            <a:r>
              <a:rPr lang="en-US" sz="2500" b="1">
                <a:latin typeface="Symbol" pitchFamily="18" charset="2"/>
              </a:rPr>
              <a:t> s</a:t>
            </a:r>
            <a:r>
              <a:rPr lang="en-US" sz="2500" b="1">
                <a:latin typeface="Times New Roman" pitchFamily="18" charset="0"/>
              </a:rPr>
              <a:t> to be 15 grams.  Test at the </a:t>
            </a:r>
            <a:r>
              <a:rPr lang="en-US" sz="2500" b="1" i="1">
                <a:latin typeface="Symbol" pitchFamily="18" charset="2"/>
              </a:rPr>
              <a:t>a </a:t>
            </a:r>
            <a:r>
              <a:rPr lang="en-US" sz="2500" b="1">
                <a:latin typeface="Symbol" pitchFamily="18" charset="2"/>
              </a:rPr>
              <a:t>= </a:t>
            </a:r>
            <a:r>
              <a:rPr lang="en-US" sz="2500" b="1">
                <a:latin typeface="Times New Roman" pitchFamily="18" charset="0"/>
              </a:rPr>
              <a:t>0.05  level.</a:t>
            </a:r>
          </a:p>
        </p:txBody>
      </p:sp>
      <p:sp>
        <p:nvSpPr>
          <p:cNvPr id="84997" name="AutoShape 5"/>
          <p:cNvSpPr>
            <a:spLocks noChangeArrowheads="1"/>
          </p:cNvSpPr>
          <p:nvPr/>
        </p:nvSpPr>
        <p:spPr bwMode="auto">
          <a:xfrm>
            <a:off x="5943600" y="2667000"/>
            <a:ext cx="2057400" cy="2438400"/>
          </a:xfrm>
          <a:prstGeom prst="cube">
            <a:avLst>
              <a:gd name="adj" fmla="val 12569"/>
            </a:avLst>
          </a:prstGeom>
          <a:solidFill>
            <a:srgbClr val="B50069"/>
          </a:solidFill>
          <a:ln w="12700">
            <a:solidFill>
              <a:srgbClr val="000000"/>
            </a:solidFill>
            <a:miter lim="800000"/>
            <a:headEnd/>
            <a:tailEnd/>
          </a:ln>
          <a:effectLst/>
        </p:spPr>
        <p:txBody>
          <a:bodyPr wrap="none" anchor="ctr"/>
          <a:lstStyle/>
          <a:p>
            <a:endParaRPr lang="en-US"/>
          </a:p>
        </p:txBody>
      </p:sp>
      <p:graphicFrame>
        <p:nvGraphicFramePr>
          <p:cNvPr id="209920" name="Object 1024">
            <a:hlinkClick r:id="" action="ppaction://ole?verb=0"/>
          </p:cNvPr>
          <p:cNvGraphicFramePr>
            <a:graphicFrameLocks/>
          </p:cNvGraphicFramePr>
          <p:nvPr/>
        </p:nvGraphicFramePr>
        <p:xfrm>
          <a:off x="6019800" y="3048000"/>
          <a:ext cx="1676400" cy="1066800"/>
        </p:xfrm>
        <a:graphic>
          <a:graphicData uri="http://schemas.openxmlformats.org/presentationml/2006/ole">
            <mc:AlternateContent xmlns:mc="http://schemas.openxmlformats.org/markup-compatibility/2006">
              <mc:Choice xmlns:v="urn:schemas-microsoft-com:vml" Requires="v">
                <p:oleObj spid="_x0000_s60444" name="WordArt" r:id="rId3" imgW="1676160" imgH="1066680" progId="">
                  <p:embed/>
                </p:oleObj>
              </mc:Choice>
              <mc:Fallback>
                <p:oleObj name="WordArt" r:id="rId3" imgW="1676160" imgH="106668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048000"/>
                        <a:ext cx="1676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9" name="AutoShape 7"/>
          <p:cNvSpPr>
            <a:spLocks noChangeArrowheads="1"/>
          </p:cNvSpPr>
          <p:nvPr/>
        </p:nvSpPr>
        <p:spPr bwMode="auto">
          <a:xfrm>
            <a:off x="6248400" y="3657600"/>
            <a:ext cx="914400" cy="838200"/>
          </a:xfrm>
          <a:prstGeom prst="star16">
            <a:avLst>
              <a:gd name="adj" fmla="val 37500"/>
            </a:avLst>
          </a:prstGeom>
          <a:solidFill>
            <a:srgbClr val="EAEC5E"/>
          </a:solidFill>
          <a:ln w="12700">
            <a:solidFill>
              <a:srgbClr val="EAEC5E"/>
            </a:solidFill>
            <a:miter lim="800000"/>
            <a:headEnd/>
            <a:tailEnd/>
          </a:ln>
          <a:effectLst/>
        </p:spPr>
        <p:txBody>
          <a:bodyPr wrap="none" anchor="ctr"/>
          <a:lstStyle/>
          <a:p>
            <a:endParaRPr lang="en-US"/>
          </a:p>
        </p:txBody>
      </p:sp>
      <p:sp>
        <p:nvSpPr>
          <p:cNvPr id="85000" name="Rectangle 8"/>
          <p:cNvSpPr>
            <a:spLocks noChangeArrowheads="1"/>
          </p:cNvSpPr>
          <p:nvPr/>
        </p:nvSpPr>
        <p:spPr bwMode="auto">
          <a:xfrm>
            <a:off x="6165850" y="4641850"/>
            <a:ext cx="1612900" cy="423863"/>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20000"/>
              </a:spcBef>
            </a:pPr>
            <a:r>
              <a:rPr lang="en-US" sz="2000" b="1" dirty="0">
                <a:solidFill>
                  <a:srgbClr val="FCFEB9"/>
                </a:solidFill>
                <a:latin typeface="Arial" charset="0"/>
              </a:rPr>
              <a:t>368 gm.</a:t>
            </a:r>
          </a:p>
        </p:txBody>
      </p:sp>
      <p:graphicFrame>
        <p:nvGraphicFramePr>
          <p:cNvPr id="209921" name="Object 1025"/>
          <p:cNvGraphicFramePr>
            <a:graphicFrameLocks noChangeAspect="1"/>
          </p:cNvGraphicFramePr>
          <p:nvPr/>
        </p:nvGraphicFramePr>
        <p:xfrm>
          <a:off x="2997200" y="3581400"/>
          <a:ext cx="427038" cy="457200"/>
        </p:xfrm>
        <a:graphic>
          <a:graphicData uri="http://schemas.openxmlformats.org/presentationml/2006/ole">
            <mc:AlternateContent xmlns:mc="http://schemas.openxmlformats.org/markup-compatibility/2006">
              <mc:Choice xmlns:v="urn:schemas-microsoft-com:vml" Requires="v">
                <p:oleObj spid="_x0000_s60445" name="Equation" r:id="rId5" imgW="177480" imgH="190440" progId="">
                  <p:embed/>
                </p:oleObj>
              </mc:Choice>
              <mc:Fallback>
                <p:oleObj name="Equation" r:id="rId5" imgW="177480" imgH="1904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7200" y="3581400"/>
                        <a:ext cx="4270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lnSpc>
                <a:spcPct val="110000"/>
              </a:lnSpc>
            </a:pPr>
            <a:r>
              <a:rPr lang="en-US"/>
              <a:t>Finding Critical Value: One Tail</a:t>
            </a:r>
          </a:p>
        </p:txBody>
      </p:sp>
      <p:sp>
        <p:nvSpPr>
          <p:cNvPr id="86020" name="Freeform 4"/>
          <p:cNvSpPr>
            <a:spLocks/>
          </p:cNvSpPr>
          <p:nvPr/>
        </p:nvSpPr>
        <p:spPr bwMode="auto">
          <a:xfrm>
            <a:off x="206375" y="3565525"/>
            <a:ext cx="1816100" cy="1600200"/>
          </a:xfrm>
          <a:custGeom>
            <a:avLst/>
            <a:gdLst/>
            <a:ahLst/>
            <a:cxnLst>
              <a:cxn ang="0">
                <a:pos x="1144" y="40"/>
              </a:cxn>
              <a:cxn ang="0">
                <a:pos x="1096" y="40"/>
              </a:cxn>
              <a:cxn ang="0">
                <a:pos x="904" y="280"/>
              </a:cxn>
              <a:cxn ang="0">
                <a:pos x="808" y="520"/>
              </a:cxn>
              <a:cxn ang="0">
                <a:pos x="568" y="856"/>
              </a:cxn>
              <a:cxn ang="0">
                <a:pos x="328" y="1000"/>
              </a:cxn>
              <a:cxn ang="0">
                <a:pos x="136" y="1048"/>
              </a:cxn>
              <a:cxn ang="0">
                <a:pos x="1144" y="1048"/>
              </a:cxn>
            </a:cxnLst>
            <a:rect l="0" t="0" r="r" b="b"/>
            <a:pathLst>
              <a:path w="1144" h="1056">
                <a:moveTo>
                  <a:pt x="1144" y="40"/>
                </a:moveTo>
                <a:cubicBezTo>
                  <a:pt x="1140" y="20"/>
                  <a:pt x="1136" y="0"/>
                  <a:pt x="1096" y="40"/>
                </a:cubicBezTo>
                <a:cubicBezTo>
                  <a:pt x="1056" y="80"/>
                  <a:pt x="952" y="200"/>
                  <a:pt x="904" y="280"/>
                </a:cubicBezTo>
                <a:cubicBezTo>
                  <a:pt x="856" y="360"/>
                  <a:pt x="864" y="424"/>
                  <a:pt x="808" y="520"/>
                </a:cubicBezTo>
                <a:cubicBezTo>
                  <a:pt x="752" y="616"/>
                  <a:pt x="648" y="776"/>
                  <a:pt x="568" y="856"/>
                </a:cubicBezTo>
                <a:cubicBezTo>
                  <a:pt x="488" y="936"/>
                  <a:pt x="400" y="968"/>
                  <a:pt x="328" y="1000"/>
                </a:cubicBezTo>
                <a:cubicBezTo>
                  <a:pt x="256" y="1032"/>
                  <a:pt x="0" y="1040"/>
                  <a:pt x="136" y="1048"/>
                </a:cubicBezTo>
                <a:cubicBezTo>
                  <a:pt x="272" y="1056"/>
                  <a:pt x="976" y="1048"/>
                  <a:pt x="1144" y="1048"/>
                </a:cubicBezTo>
              </a:path>
            </a:pathLst>
          </a:custGeom>
          <a:solidFill>
            <a:srgbClr val="FDDBE4"/>
          </a:solidFill>
          <a:ln w="9525" cap="rnd" cmpd="sng">
            <a:noFill/>
            <a:prstDash val="solid"/>
            <a:round/>
            <a:headEnd type="none" w="sm" len="sm"/>
            <a:tailEnd type="none" w="sm" len="sm"/>
          </a:ln>
          <a:effectLst/>
        </p:spPr>
        <p:txBody>
          <a:bodyPr wrap="none" anchor="ctr"/>
          <a:lstStyle/>
          <a:p>
            <a:endParaRPr lang="en-US"/>
          </a:p>
        </p:txBody>
      </p:sp>
      <p:sp>
        <p:nvSpPr>
          <p:cNvPr id="86021" name="Freeform 5"/>
          <p:cNvSpPr>
            <a:spLocks/>
          </p:cNvSpPr>
          <p:nvPr/>
        </p:nvSpPr>
        <p:spPr bwMode="auto">
          <a:xfrm>
            <a:off x="2022475" y="3565525"/>
            <a:ext cx="684213" cy="1616075"/>
          </a:xfrm>
          <a:custGeom>
            <a:avLst/>
            <a:gdLst/>
            <a:ahLst/>
            <a:cxnLst>
              <a:cxn ang="0">
                <a:pos x="0" y="0"/>
              </a:cxn>
              <a:cxn ang="0">
                <a:pos x="102" y="53"/>
              </a:cxn>
              <a:cxn ang="0">
                <a:pos x="177" y="156"/>
              </a:cxn>
              <a:cxn ang="0">
                <a:pos x="229" y="232"/>
              </a:cxn>
              <a:cxn ang="0">
                <a:pos x="306" y="362"/>
              </a:cxn>
              <a:cxn ang="0">
                <a:pos x="356" y="462"/>
              </a:cxn>
              <a:cxn ang="0">
                <a:pos x="408" y="565"/>
              </a:cxn>
              <a:cxn ang="0">
                <a:pos x="408" y="976"/>
              </a:cxn>
              <a:cxn ang="0">
                <a:pos x="0" y="976"/>
              </a:cxn>
              <a:cxn ang="0">
                <a:pos x="0" y="0"/>
              </a:cxn>
            </a:cxnLst>
            <a:rect l="0" t="0" r="r" b="b"/>
            <a:pathLst>
              <a:path w="409" h="977">
                <a:moveTo>
                  <a:pt x="0" y="0"/>
                </a:moveTo>
                <a:lnTo>
                  <a:pt x="102" y="53"/>
                </a:lnTo>
                <a:lnTo>
                  <a:pt x="177" y="156"/>
                </a:lnTo>
                <a:lnTo>
                  <a:pt x="229" y="232"/>
                </a:lnTo>
                <a:lnTo>
                  <a:pt x="306" y="362"/>
                </a:lnTo>
                <a:lnTo>
                  <a:pt x="356" y="462"/>
                </a:lnTo>
                <a:lnTo>
                  <a:pt x="408" y="565"/>
                </a:lnTo>
                <a:lnTo>
                  <a:pt x="408" y="976"/>
                </a:lnTo>
                <a:lnTo>
                  <a:pt x="0" y="976"/>
                </a:lnTo>
                <a:lnTo>
                  <a:pt x="0" y="0"/>
                </a:lnTo>
              </a:path>
            </a:pathLst>
          </a:custGeom>
          <a:solidFill>
            <a:srgbClr val="FDDBE4"/>
          </a:solidFill>
          <a:ln w="9525" cap="rnd">
            <a:noFill/>
            <a:round/>
            <a:headEnd type="none" w="sm" len="sm"/>
            <a:tailEnd type="none" w="sm" len="sm"/>
          </a:ln>
          <a:effectLst/>
        </p:spPr>
        <p:txBody>
          <a:bodyPr/>
          <a:lstStyle/>
          <a:p>
            <a:endParaRPr lang="en-US"/>
          </a:p>
        </p:txBody>
      </p:sp>
      <p:sp>
        <p:nvSpPr>
          <p:cNvPr id="86025" name="Rectangle 9"/>
          <p:cNvSpPr>
            <a:spLocks noChangeArrowheads="1"/>
          </p:cNvSpPr>
          <p:nvPr/>
        </p:nvSpPr>
        <p:spPr bwMode="auto">
          <a:xfrm>
            <a:off x="5002213" y="3025775"/>
            <a:ext cx="590550" cy="635000"/>
          </a:xfrm>
          <a:prstGeom prst="rect">
            <a:avLst/>
          </a:prstGeom>
          <a:solidFill>
            <a:srgbClr val="ADADAD"/>
          </a:solidFill>
          <a:ln w="9525">
            <a:noFill/>
            <a:miter lim="800000"/>
            <a:headEnd/>
            <a:tailEnd/>
          </a:ln>
          <a:effectLst/>
        </p:spPr>
        <p:txBody>
          <a:bodyPr wrap="none" anchor="ctr"/>
          <a:lstStyle/>
          <a:p>
            <a:endParaRPr lang="en-US"/>
          </a:p>
        </p:txBody>
      </p:sp>
      <p:sp>
        <p:nvSpPr>
          <p:cNvPr id="86026" name="Rectangle 10"/>
          <p:cNvSpPr>
            <a:spLocks noChangeArrowheads="1"/>
          </p:cNvSpPr>
          <p:nvPr/>
        </p:nvSpPr>
        <p:spPr bwMode="auto">
          <a:xfrm>
            <a:off x="5113338" y="3124200"/>
            <a:ext cx="374650"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i="1">
                <a:latin typeface="Arial" charset="0"/>
              </a:rPr>
              <a:t>Z</a:t>
            </a:r>
          </a:p>
        </p:txBody>
      </p:sp>
      <p:sp>
        <p:nvSpPr>
          <p:cNvPr id="86027" name="Rectangle 11"/>
          <p:cNvSpPr>
            <a:spLocks noChangeArrowheads="1"/>
          </p:cNvSpPr>
          <p:nvPr/>
        </p:nvSpPr>
        <p:spPr bwMode="auto">
          <a:xfrm>
            <a:off x="5619750" y="3025775"/>
            <a:ext cx="887413" cy="635000"/>
          </a:xfrm>
          <a:prstGeom prst="rect">
            <a:avLst/>
          </a:prstGeom>
          <a:solidFill>
            <a:srgbClr val="ADADAD"/>
          </a:solidFill>
          <a:ln w="9525">
            <a:noFill/>
            <a:miter lim="800000"/>
            <a:headEnd/>
            <a:tailEnd/>
          </a:ln>
          <a:effectLst/>
        </p:spPr>
        <p:txBody>
          <a:bodyPr wrap="none" anchor="ctr"/>
          <a:lstStyle/>
          <a:p>
            <a:endParaRPr lang="en-US"/>
          </a:p>
        </p:txBody>
      </p:sp>
      <p:sp>
        <p:nvSpPr>
          <p:cNvPr id="86028" name="Rectangle 12"/>
          <p:cNvSpPr>
            <a:spLocks noChangeArrowheads="1"/>
          </p:cNvSpPr>
          <p:nvPr/>
        </p:nvSpPr>
        <p:spPr bwMode="auto">
          <a:xfrm>
            <a:off x="5746750" y="3124200"/>
            <a:ext cx="622300"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.04</a:t>
            </a:r>
          </a:p>
        </p:txBody>
      </p:sp>
      <p:sp>
        <p:nvSpPr>
          <p:cNvPr id="86029" name="Rectangle 13"/>
          <p:cNvSpPr>
            <a:spLocks noChangeArrowheads="1"/>
          </p:cNvSpPr>
          <p:nvPr/>
        </p:nvSpPr>
        <p:spPr bwMode="auto">
          <a:xfrm>
            <a:off x="6532563" y="3025775"/>
            <a:ext cx="947737" cy="635000"/>
          </a:xfrm>
          <a:prstGeom prst="rect">
            <a:avLst/>
          </a:prstGeom>
          <a:solidFill>
            <a:srgbClr val="ADADAD"/>
          </a:solidFill>
          <a:ln w="9525">
            <a:noFill/>
            <a:miter lim="800000"/>
            <a:headEnd/>
            <a:tailEnd/>
          </a:ln>
          <a:effectLst/>
        </p:spPr>
        <p:txBody>
          <a:bodyPr wrap="none" anchor="ctr"/>
          <a:lstStyle/>
          <a:p>
            <a:endParaRPr lang="en-US"/>
          </a:p>
        </p:txBody>
      </p:sp>
      <p:sp>
        <p:nvSpPr>
          <p:cNvPr id="86030" name="Rectangle 14"/>
          <p:cNvSpPr>
            <a:spLocks noChangeArrowheads="1"/>
          </p:cNvSpPr>
          <p:nvPr/>
        </p:nvSpPr>
        <p:spPr bwMode="auto">
          <a:xfrm>
            <a:off x="7507288" y="3025775"/>
            <a:ext cx="944562" cy="635000"/>
          </a:xfrm>
          <a:prstGeom prst="rect">
            <a:avLst/>
          </a:prstGeom>
          <a:solidFill>
            <a:srgbClr val="ADADAD"/>
          </a:solidFill>
          <a:ln w="9525">
            <a:noFill/>
            <a:miter lim="800000"/>
            <a:headEnd/>
            <a:tailEnd/>
          </a:ln>
          <a:effectLst/>
        </p:spPr>
        <p:txBody>
          <a:bodyPr wrap="none" anchor="ctr"/>
          <a:lstStyle/>
          <a:p>
            <a:endParaRPr lang="en-US"/>
          </a:p>
        </p:txBody>
      </p:sp>
      <p:sp>
        <p:nvSpPr>
          <p:cNvPr id="86031" name="Rectangle 15"/>
          <p:cNvSpPr>
            <a:spLocks noChangeArrowheads="1"/>
          </p:cNvSpPr>
          <p:nvPr/>
        </p:nvSpPr>
        <p:spPr bwMode="auto">
          <a:xfrm>
            <a:off x="7659688" y="3124200"/>
            <a:ext cx="622300"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.06</a:t>
            </a:r>
          </a:p>
        </p:txBody>
      </p:sp>
      <p:sp>
        <p:nvSpPr>
          <p:cNvPr id="86032" name="Rectangle 16"/>
          <p:cNvSpPr>
            <a:spLocks noChangeArrowheads="1"/>
          </p:cNvSpPr>
          <p:nvPr/>
        </p:nvSpPr>
        <p:spPr bwMode="auto">
          <a:xfrm>
            <a:off x="4999038" y="3670300"/>
            <a:ext cx="593725" cy="6350"/>
          </a:xfrm>
          <a:prstGeom prst="rect">
            <a:avLst/>
          </a:prstGeom>
          <a:solidFill>
            <a:srgbClr val="D989B8"/>
          </a:solidFill>
          <a:ln w="9525">
            <a:noFill/>
            <a:miter lim="800000"/>
            <a:headEnd/>
            <a:tailEnd/>
          </a:ln>
          <a:effectLst/>
        </p:spPr>
        <p:txBody>
          <a:bodyPr wrap="none" anchor="ctr"/>
          <a:lstStyle/>
          <a:p>
            <a:endParaRPr lang="en-US"/>
          </a:p>
        </p:txBody>
      </p:sp>
      <p:sp>
        <p:nvSpPr>
          <p:cNvPr id="86033" name="Rectangle 17"/>
          <p:cNvSpPr>
            <a:spLocks noChangeArrowheads="1"/>
          </p:cNvSpPr>
          <p:nvPr/>
        </p:nvSpPr>
        <p:spPr bwMode="auto">
          <a:xfrm>
            <a:off x="5602288" y="3381375"/>
            <a:ext cx="6350" cy="6350"/>
          </a:xfrm>
          <a:prstGeom prst="rect">
            <a:avLst/>
          </a:prstGeom>
          <a:solidFill>
            <a:srgbClr val="D989B8"/>
          </a:solidFill>
          <a:ln w="9525">
            <a:noFill/>
            <a:miter lim="800000"/>
            <a:headEnd/>
            <a:tailEnd/>
          </a:ln>
          <a:effectLst/>
        </p:spPr>
        <p:txBody>
          <a:bodyPr wrap="none" anchor="ctr"/>
          <a:lstStyle/>
          <a:p>
            <a:endParaRPr lang="en-US"/>
          </a:p>
        </p:txBody>
      </p:sp>
      <p:sp>
        <p:nvSpPr>
          <p:cNvPr id="86034" name="Rectangle 18"/>
          <p:cNvSpPr>
            <a:spLocks noChangeArrowheads="1"/>
          </p:cNvSpPr>
          <p:nvPr/>
        </p:nvSpPr>
        <p:spPr bwMode="auto">
          <a:xfrm>
            <a:off x="5619750" y="3670300"/>
            <a:ext cx="887413" cy="6350"/>
          </a:xfrm>
          <a:prstGeom prst="rect">
            <a:avLst/>
          </a:prstGeom>
          <a:solidFill>
            <a:srgbClr val="D989B8"/>
          </a:solidFill>
          <a:ln w="9525">
            <a:noFill/>
            <a:miter lim="800000"/>
            <a:headEnd/>
            <a:tailEnd/>
          </a:ln>
          <a:effectLst/>
        </p:spPr>
        <p:txBody>
          <a:bodyPr wrap="none" anchor="ctr"/>
          <a:lstStyle/>
          <a:p>
            <a:endParaRPr lang="en-US"/>
          </a:p>
        </p:txBody>
      </p:sp>
      <p:sp>
        <p:nvSpPr>
          <p:cNvPr id="86035" name="Rectangle 19"/>
          <p:cNvSpPr>
            <a:spLocks noChangeArrowheads="1"/>
          </p:cNvSpPr>
          <p:nvPr/>
        </p:nvSpPr>
        <p:spPr bwMode="auto">
          <a:xfrm>
            <a:off x="6516688" y="3381375"/>
            <a:ext cx="6350" cy="6350"/>
          </a:xfrm>
          <a:prstGeom prst="rect">
            <a:avLst/>
          </a:prstGeom>
          <a:solidFill>
            <a:srgbClr val="D989B8"/>
          </a:solidFill>
          <a:ln w="9525">
            <a:noFill/>
            <a:miter lim="800000"/>
            <a:headEnd/>
            <a:tailEnd/>
          </a:ln>
          <a:effectLst/>
        </p:spPr>
        <p:txBody>
          <a:bodyPr wrap="none" anchor="ctr"/>
          <a:lstStyle/>
          <a:p>
            <a:endParaRPr lang="en-US"/>
          </a:p>
        </p:txBody>
      </p:sp>
      <p:sp>
        <p:nvSpPr>
          <p:cNvPr id="86036" name="Rectangle 20"/>
          <p:cNvSpPr>
            <a:spLocks noChangeArrowheads="1"/>
          </p:cNvSpPr>
          <p:nvPr/>
        </p:nvSpPr>
        <p:spPr bwMode="auto">
          <a:xfrm>
            <a:off x="6532563" y="3670300"/>
            <a:ext cx="947737" cy="6350"/>
          </a:xfrm>
          <a:prstGeom prst="rect">
            <a:avLst/>
          </a:prstGeom>
          <a:solidFill>
            <a:srgbClr val="D989B8"/>
          </a:solidFill>
          <a:ln w="9525">
            <a:noFill/>
            <a:miter lim="800000"/>
            <a:headEnd/>
            <a:tailEnd/>
          </a:ln>
          <a:effectLst/>
        </p:spPr>
        <p:txBody>
          <a:bodyPr wrap="none" anchor="ctr"/>
          <a:lstStyle/>
          <a:p>
            <a:endParaRPr lang="en-US"/>
          </a:p>
        </p:txBody>
      </p:sp>
      <p:sp>
        <p:nvSpPr>
          <p:cNvPr id="86037" name="Rectangle 21"/>
          <p:cNvSpPr>
            <a:spLocks noChangeArrowheads="1"/>
          </p:cNvSpPr>
          <p:nvPr/>
        </p:nvSpPr>
        <p:spPr bwMode="auto">
          <a:xfrm>
            <a:off x="7489825" y="3670300"/>
            <a:ext cx="6350" cy="6350"/>
          </a:xfrm>
          <a:prstGeom prst="rect">
            <a:avLst/>
          </a:prstGeom>
          <a:solidFill>
            <a:srgbClr val="D989B8"/>
          </a:solidFill>
          <a:ln w="9525">
            <a:noFill/>
            <a:miter lim="800000"/>
            <a:headEnd/>
            <a:tailEnd/>
          </a:ln>
          <a:effectLst/>
        </p:spPr>
        <p:txBody>
          <a:bodyPr wrap="none" anchor="ctr"/>
          <a:lstStyle/>
          <a:p>
            <a:endParaRPr lang="en-US"/>
          </a:p>
        </p:txBody>
      </p:sp>
      <p:sp>
        <p:nvSpPr>
          <p:cNvPr id="86038" name="Rectangle 22"/>
          <p:cNvSpPr>
            <a:spLocks noChangeArrowheads="1"/>
          </p:cNvSpPr>
          <p:nvPr/>
        </p:nvSpPr>
        <p:spPr bwMode="auto">
          <a:xfrm>
            <a:off x="7507288" y="3670300"/>
            <a:ext cx="944562" cy="6350"/>
          </a:xfrm>
          <a:prstGeom prst="rect">
            <a:avLst/>
          </a:prstGeom>
          <a:solidFill>
            <a:srgbClr val="D989B8"/>
          </a:solidFill>
          <a:ln w="9525">
            <a:noFill/>
            <a:miter lim="800000"/>
            <a:headEnd/>
            <a:tailEnd/>
          </a:ln>
          <a:effectLst/>
        </p:spPr>
        <p:txBody>
          <a:bodyPr wrap="none" anchor="ctr"/>
          <a:lstStyle/>
          <a:p>
            <a:endParaRPr lang="en-US"/>
          </a:p>
        </p:txBody>
      </p:sp>
      <p:sp>
        <p:nvSpPr>
          <p:cNvPr id="86042" name="Rectangle 26"/>
          <p:cNvSpPr>
            <a:spLocks noChangeArrowheads="1"/>
          </p:cNvSpPr>
          <p:nvPr/>
        </p:nvSpPr>
        <p:spPr bwMode="auto">
          <a:xfrm>
            <a:off x="5002213" y="3686175"/>
            <a:ext cx="590550" cy="635000"/>
          </a:xfrm>
          <a:prstGeom prst="rect">
            <a:avLst/>
          </a:prstGeom>
          <a:solidFill>
            <a:srgbClr val="ADADAD"/>
          </a:solidFill>
          <a:ln w="9525">
            <a:noFill/>
            <a:miter lim="800000"/>
            <a:headEnd/>
            <a:tailEnd/>
          </a:ln>
          <a:effectLst/>
        </p:spPr>
        <p:txBody>
          <a:bodyPr wrap="none" anchor="ctr"/>
          <a:lstStyle/>
          <a:p>
            <a:endParaRPr lang="en-US"/>
          </a:p>
        </p:txBody>
      </p:sp>
      <p:sp>
        <p:nvSpPr>
          <p:cNvPr id="86043" name="Rectangle 27"/>
          <p:cNvSpPr>
            <a:spLocks noChangeArrowheads="1"/>
          </p:cNvSpPr>
          <p:nvPr/>
        </p:nvSpPr>
        <p:spPr bwMode="auto">
          <a:xfrm>
            <a:off x="4987925" y="3786188"/>
            <a:ext cx="622300"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1.6</a:t>
            </a:r>
          </a:p>
        </p:txBody>
      </p:sp>
      <p:sp>
        <p:nvSpPr>
          <p:cNvPr id="86044" name="Rectangle 28"/>
          <p:cNvSpPr>
            <a:spLocks noChangeArrowheads="1"/>
          </p:cNvSpPr>
          <p:nvPr/>
        </p:nvSpPr>
        <p:spPr bwMode="auto">
          <a:xfrm>
            <a:off x="5568950" y="37861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a:t>
            </a:r>
            <a:r>
              <a:rPr lang="en-US" sz="2500" b="1">
                <a:latin typeface="Arial" charset="0"/>
              </a:rPr>
              <a:t>9495</a:t>
            </a:r>
          </a:p>
        </p:txBody>
      </p:sp>
      <p:sp>
        <p:nvSpPr>
          <p:cNvPr id="86045" name="Rectangle 29"/>
          <p:cNvSpPr>
            <a:spLocks noChangeArrowheads="1"/>
          </p:cNvSpPr>
          <p:nvPr/>
        </p:nvSpPr>
        <p:spPr bwMode="auto">
          <a:xfrm>
            <a:off x="6513513" y="3786188"/>
            <a:ext cx="984250" cy="479425"/>
          </a:xfrm>
          <a:prstGeom prst="rect">
            <a:avLst/>
          </a:prstGeom>
          <a:solidFill>
            <a:srgbClr val="FDDBE4"/>
          </a:solidFill>
          <a:ln w="9525">
            <a:solidFill>
              <a:srgbClr val="FFCDFF"/>
            </a:solidFill>
            <a:miter lim="800000"/>
            <a:headEnd/>
            <a:tailEnd/>
          </a:ln>
          <a:effectLst/>
        </p:spPr>
        <p:txBody>
          <a:bodyPr wrap="none" lIns="90488" tIns="44450" rIns="90488" bIns="44450">
            <a:spAutoFit/>
          </a:bodyPr>
          <a:lstStyle/>
          <a:p>
            <a:pPr eaLnBrk="0" hangingPunct="0"/>
            <a:r>
              <a:rPr lang="en-US" sz="2500">
                <a:latin typeface="Arial" charset="0"/>
              </a:rPr>
              <a:t>.</a:t>
            </a:r>
            <a:r>
              <a:rPr lang="en-US" sz="2500" b="1">
                <a:latin typeface="Arial" charset="0"/>
              </a:rPr>
              <a:t>9505</a:t>
            </a:r>
          </a:p>
        </p:txBody>
      </p:sp>
      <p:sp>
        <p:nvSpPr>
          <p:cNvPr id="86046" name="Rectangle 30"/>
          <p:cNvSpPr>
            <a:spLocks noChangeArrowheads="1"/>
          </p:cNvSpPr>
          <p:nvPr/>
        </p:nvSpPr>
        <p:spPr bwMode="auto">
          <a:xfrm>
            <a:off x="7481888" y="37861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.9515</a:t>
            </a:r>
          </a:p>
        </p:txBody>
      </p:sp>
      <p:sp>
        <p:nvSpPr>
          <p:cNvPr id="86050" name="Rectangle 34"/>
          <p:cNvSpPr>
            <a:spLocks noChangeArrowheads="1"/>
          </p:cNvSpPr>
          <p:nvPr/>
        </p:nvSpPr>
        <p:spPr bwMode="auto">
          <a:xfrm>
            <a:off x="5002213" y="4348163"/>
            <a:ext cx="590550" cy="635000"/>
          </a:xfrm>
          <a:prstGeom prst="rect">
            <a:avLst/>
          </a:prstGeom>
          <a:solidFill>
            <a:srgbClr val="ADADAD"/>
          </a:solidFill>
          <a:ln w="9525">
            <a:noFill/>
            <a:miter lim="800000"/>
            <a:headEnd/>
            <a:tailEnd/>
          </a:ln>
          <a:effectLst/>
        </p:spPr>
        <p:txBody>
          <a:bodyPr wrap="none" anchor="ctr"/>
          <a:lstStyle/>
          <a:p>
            <a:endParaRPr lang="en-US"/>
          </a:p>
        </p:txBody>
      </p:sp>
      <p:sp>
        <p:nvSpPr>
          <p:cNvPr id="86051" name="Rectangle 35"/>
          <p:cNvSpPr>
            <a:spLocks noChangeArrowheads="1"/>
          </p:cNvSpPr>
          <p:nvPr/>
        </p:nvSpPr>
        <p:spPr bwMode="auto">
          <a:xfrm>
            <a:off x="4987925" y="4446588"/>
            <a:ext cx="622300"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1.7</a:t>
            </a:r>
          </a:p>
        </p:txBody>
      </p:sp>
      <p:sp>
        <p:nvSpPr>
          <p:cNvPr id="86052" name="Rectangle 36"/>
          <p:cNvSpPr>
            <a:spLocks noChangeArrowheads="1"/>
          </p:cNvSpPr>
          <p:nvPr/>
        </p:nvSpPr>
        <p:spPr bwMode="auto">
          <a:xfrm>
            <a:off x="5568950" y="44465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.9591</a:t>
            </a:r>
          </a:p>
        </p:txBody>
      </p:sp>
      <p:sp>
        <p:nvSpPr>
          <p:cNvPr id="86053" name="Rectangle 37"/>
          <p:cNvSpPr>
            <a:spLocks noChangeArrowheads="1"/>
          </p:cNvSpPr>
          <p:nvPr/>
        </p:nvSpPr>
        <p:spPr bwMode="auto">
          <a:xfrm>
            <a:off x="6513513" y="44465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.9599</a:t>
            </a:r>
          </a:p>
        </p:txBody>
      </p:sp>
      <p:sp>
        <p:nvSpPr>
          <p:cNvPr id="86054" name="Rectangle 38"/>
          <p:cNvSpPr>
            <a:spLocks noChangeArrowheads="1"/>
          </p:cNvSpPr>
          <p:nvPr/>
        </p:nvSpPr>
        <p:spPr bwMode="auto">
          <a:xfrm>
            <a:off x="7481888" y="44465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.9608</a:t>
            </a:r>
          </a:p>
        </p:txBody>
      </p:sp>
      <p:sp>
        <p:nvSpPr>
          <p:cNvPr id="86065" name="Rectangle 49"/>
          <p:cNvSpPr>
            <a:spLocks noChangeArrowheads="1"/>
          </p:cNvSpPr>
          <p:nvPr/>
        </p:nvSpPr>
        <p:spPr bwMode="auto">
          <a:xfrm>
            <a:off x="5002213" y="5008563"/>
            <a:ext cx="590550" cy="635000"/>
          </a:xfrm>
          <a:prstGeom prst="rect">
            <a:avLst/>
          </a:prstGeom>
          <a:solidFill>
            <a:srgbClr val="ADADAD"/>
          </a:solidFill>
          <a:ln w="9525">
            <a:noFill/>
            <a:miter lim="800000"/>
            <a:headEnd/>
            <a:tailEnd/>
          </a:ln>
          <a:effectLst/>
        </p:spPr>
        <p:txBody>
          <a:bodyPr wrap="none" anchor="ctr"/>
          <a:lstStyle/>
          <a:p>
            <a:endParaRPr lang="en-US"/>
          </a:p>
        </p:txBody>
      </p:sp>
      <p:sp>
        <p:nvSpPr>
          <p:cNvPr id="86066" name="Rectangle 50"/>
          <p:cNvSpPr>
            <a:spLocks noChangeArrowheads="1"/>
          </p:cNvSpPr>
          <p:nvPr/>
        </p:nvSpPr>
        <p:spPr bwMode="auto">
          <a:xfrm>
            <a:off x="4987925" y="5106988"/>
            <a:ext cx="622300"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1.8</a:t>
            </a:r>
          </a:p>
        </p:txBody>
      </p:sp>
      <p:sp>
        <p:nvSpPr>
          <p:cNvPr id="86067" name="Rectangle 51"/>
          <p:cNvSpPr>
            <a:spLocks noChangeArrowheads="1"/>
          </p:cNvSpPr>
          <p:nvPr/>
        </p:nvSpPr>
        <p:spPr bwMode="auto">
          <a:xfrm>
            <a:off x="5568950" y="51069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.9671</a:t>
            </a:r>
          </a:p>
        </p:txBody>
      </p:sp>
      <p:sp>
        <p:nvSpPr>
          <p:cNvPr id="86068" name="Rectangle 52"/>
          <p:cNvSpPr>
            <a:spLocks noChangeArrowheads="1"/>
          </p:cNvSpPr>
          <p:nvPr/>
        </p:nvSpPr>
        <p:spPr bwMode="auto">
          <a:xfrm>
            <a:off x="6513513" y="51069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.9678</a:t>
            </a:r>
          </a:p>
        </p:txBody>
      </p:sp>
      <p:sp>
        <p:nvSpPr>
          <p:cNvPr id="86069" name="Rectangle 53"/>
          <p:cNvSpPr>
            <a:spLocks noChangeArrowheads="1"/>
          </p:cNvSpPr>
          <p:nvPr/>
        </p:nvSpPr>
        <p:spPr bwMode="auto">
          <a:xfrm>
            <a:off x="7481888" y="51069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.9686</a:t>
            </a:r>
          </a:p>
        </p:txBody>
      </p:sp>
      <p:sp>
        <p:nvSpPr>
          <p:cNvPr id="86073" name="Rectangle 57"/>
          <p:cNvSpPr>
            <a:spLocks noChangeArrowheads="1"/>
          </p:cNvSpPr>
          <p:nvPr/>
        </p:nvSpPr>
        <p:spPr bwMode="auto">
          <a:xfrm>
            <a:off x="5002213" y="5668963"/>
            <a:ext cx="590550" cy="635000"/>
          </a:xfrm>
          <a:prstGeom prst="rect">
            <a:avLst/>
          </a:prstGeom>
          <a:solidFill>
            <a:srgbClr val="ADADAD"/>
          </a:solidFill>
          <a:ln w="9525">
            <a:noFill/>
            <a:miter lim="800000"/>
            <a:headEnd/>
            <a:tailEnd/>
          </a:ln>
          <a:effectLst/>
        </p:spPr>
        <p:txBody>
          <a:bodyPr wrap="none" anchor="ctr"/>
          <a:lstStyle/>
          <a:p>
            <a:endParaRPr lang="en-US"/>
          </a:p>
        </p:txBody>
      </p:sp>
      <p:sp>
        <p:nvSpPr>
          <p:cNvPr id="86074" name="Rectangle 58"/>
          <p:cNvSpPr>
            <a:spLocks noChangeArrowheads="1"/>
          </p:cNvSpPr>
          <p:nvPr/>
        </p:nvSpPr>
        <p:spPr bwMode="auto">
          <a:xfrm>
            <a:off x="5568950" y="57673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.9738</a:t>
            </a:r>
          </a:p>
        </p:txBody>
      </p:sp>
      <p:sp>
        <p:nvSpPr>
          <p:cNvPr id="86075" name="Rectangle 59"/>
          <p:cNvSpPr>
            <a:spLocks noChangeArrowheads="1"/>
          </p:cNvSpPr>
          <p:nvPr/>
        </p:nvSpPr>
        <p:spPr bwMode="auto">
          <a:xfrm>
            <a:off x="6532563" y="5668963"/>
            <a:ext cx="947737" cy="635000"/>
          </a:xfrm>
          <a:prstGeom prst="rect">
            <a:avLst/>
          </a:prstGeom>
          <a:noFill/>
          <a:ln w="9525">
            <a:noFill/>
            <a:miter lim="800000"/>
            <a:headEnd/>
            <a:tailEnd/>
          </a:ln>
          <a:effectLst/>
        </p:spPr>
        <p:txBody>
          <a:bodyPr wrap="none" anchor="ctr"/>
          <a:lstStyle/>
          <a:p>
            <a:endParaRPr lang="en-US"/>
          </a:p>
        </p:txBody>
      </p:sp>
      <p:sp>
        <p:nvSpPr>
          <p:cNvPr id="86076" name="Rectangle 60"/>
          <p:cNvSpPr>
            <a:spLocks noChangeArrowheads="1"/>
          </p:cNvSpPr>
          <p:nvPr/>
        </p:nvSpPr>
        <p:spPr bwMode="auto">
          <a:xfrm>
            <a:off x="7481888" y="5767388"/>
            <a:ext cx="974725"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.9750</a:t>
            </a:r>
          </a:p>
        </p:txBody>
      </p:sp>
      <p:sp>
        <p:nvSpPr>
          <p:cNvPr id="86077" name="Freeform 61"/>
          <p:cNvSpPr>
            <a:spLocks/>
          </p:cNvSpPr>
          <p:nvPr/>
        </p:nvSpPr>
        <p:spPr bwMode="auto">
          <a:xfrm>
            <a:off x="2708275" y="4464050"/>
            <a:ext cx="755650" cy="674688"/>
          </a:xfrm>
          <a:custGeom>
            <a:avLst/>
            <a:gdLst/>
            <a:ahLst/>
            <a:cxnLst>
              <a:cxn ang="0">
                <a:pos x="475" y="416"/>
              </a:cxn>
              <a:cxn ang="0">
                <a:pos x="317" y="354"/>
              </a:cxn>
              <a:cxn ang="0">
                <a:pos x="217" y="287"/>
              </a:cxn>
              <a:cxn ang="0">
                <a:pos x="137" y="196"/>
              </a:cxn>
              <a:cxn ang="0">
                <a:pos x="59" y="78"/>
              </a:cxn>
              <a:cxn ang="0">
                <a:pos x="0" y="0"/>
              </a:cxn>
              <a:cxn ang="0">
                <a:pos x="0" y="424"/>
              </a:cxn>
              <a:cxn ang="0">
                <a:pos x="475" y="424"/>
              </a:cxn>
              <a:cxn ang="0">
                <a:pos x="475" y="416"/>
              </a:cxn>
            </a:cxnLst>
            <a:rect l="0" t="0" r="r" b="b"/>
            <a:pathLst>
              <a:path w="476" h="425">
                <a:moveTo>
                  <a:pt x="475" y="416"/>
                </a:moveTo>
                <a:lnTo>
                  <a:pt x="317" y="354"/>
                </a:lnTo>
                <a:lnTo>
                  <a:pt x="217" y="287"/>
                </a:lnTo>
                <a:lnTo>
                  <a:pt x="137" y="196"/>
                </a:lnTo>
                <a:lnTo>
                  <a:pt x="59" y="78"/>
                </a:lnTo>
                <a:lnTo>
                  <a:pt x="0" y="0"/>
                </a:lnTo>
                <a:lnTo>
                  <a:pt x="0" y="424"/>
                </a:lnTo>
                <a:lnTo>
                  <a:pt x="475" y="424"/>
                </a:lnTo>
                <a:lnTo>
                  <a:pt x="475" y="416"/>
                </a:lnTo>
              </a:path>
            </a:pathLst>
          </a:custGeom>
          <a:solidFill>
            <a:srgbClr val="E4E4F8"/>
          </a:solidFill>
          <a:ln w="12700" cap="rnd" cmpd="sng">
            <a:solidFill>
              <a:srgbClr val="66FFFF"/>
            </a:solidFill>
            <a:prstDash val="solid"/>
            <a:round/>
            <a:headEnd type="none" w="sm" len="sm"/>
            <a:tailEnd type="none" w="sm" len="sm"/>
          </a:ln>
          <a:effectLst/>
        </p:spPr>
        <p:txBody>
          <a:bodyPr/>
          <a:lstStyle/>
          <a:p>
            <a:endParaRPr lang="en-US"/>
          </a:p>
        </p:txBody>
      </p:sp>
      <p:sp>
        <p:nvSpPr>
          <p:cNvPr id="86078" name="Line 62"/>
          <p:cNvSpPr>
            <a:spLocks noChangeShapeType="1"/>
          </p:cNvSpPr>
          <p:nvPr/>
        </p:nvSpPr>
        <p:spPr bwMode="auto">
          <a:xfrm>
            <a:off x="2057400" y="3684588"/>
            <a:ext cx="0" cy="1373187"/>
          </a:xfrm>
          <a:prstGeom prst="line">
            <a:avLst/>
          </a:prstGeom>
          <a:noFill/>
          <a:ln w="12700">
            <a:solidFill>
              <a:schemeClr val="tx2"/>
            </a:solidFill>
            <a:prstDash val="dash"/>
            <a:round/>
            <a:headEnd type="none" w="sm" len="sm"/>
            <a:tailEnd type="none" w="sm" len="sm"/>
          </a:ln>
          <a:effectLst/>
        </p:spPr>
        <p:txBody>
          <a:bodyPr wrap="none" anchor="ctr"/>
          <a:lstStyle/>
          <a:p>
            <a:endParaRPr lang="en-US"/>
          </a:p>
        </p:txBody>
      </p:sp>
      <p:sp>
        <p:nvSpPr>
          <p:cNvPr id="86079" name="Line 63"/>
          <p:cNvSpPr>
            <a:spLocks noChangeShapeType="1"/>
          </p:cNvSpPr>
          <p:nvPr/>
        </p:nvSpPr>
        <p:spPr bwMode="auto">
          <a:xfrm>
            <a:off x="2708275" y="4567238"/>
            <a:ext cx="0" cy="504825"/>
          </a:xfrm>
          <a:prstGeom prst="line">
            <a:avLst/>
          </a:prstGeom>
          <a:noFill/>
          <a:ln w="28575">
            <a:solidFill>
              <a:srgbClr val="000000"/>
            </a:solidFill>
            <a:round/>
            <a:headEnd type="none" w="sm" len="sm"/>
            <a:tailEnd type="none" w="sm" len="sm"/>
          </a:ln>
          <a:effectLst/>
        </p:spPr>
        <p:txBody>
          <a:bodyPr wrap="none" anchor="ctr"/>
          <a:lstStyle/>
          <a:p>
            <a:endParaRPr lang="en-US"/>
          </a:p>
        </p:txBody>
      </p:sp>
      <p:sp>
        <p:nvSpPr>
          <p:cNvPr id="86080" name="Freeform 64"/>
          <p:cNvSpPr>
            <a:spLocks/>
          </p:cNvSpPr>
          <p:nvPr/>
        </p:nvSpPr>
        <p:spPr bwMode="auto">
          <a:xfrm>
            <a:off x="2057400" y="3568700"/>
            <a:ext cx="1635125" cy="1573213"/>
          </a:xfrm>
          <a:custGeom>
            <a:avLst/>
            <a:gdLst/>
            <a:ahLst/>
            <a:cxnLst>
              <a:cxn ang="0">
                <a:pos x="1029" y="990"/>
              </a:cxn>
              <a:cxn ang="0">
                <a:pos x="921" y="980"/>
              </a:cxn>
              <a:cxn ang="0">
                <a:pos x="866" y="967"/>
              </a:cxn>
              <a:cxn ang="0">
                <a:pos x="813" y="952"/>
              </a:cxn>
              <a:cxn ang="0">
                <a:pos x="758" y="929"/>
              </a:cxn>
              <a:cxn ang="0">
                <a:pos x="703" y="897"/>
              </a:cxn>
              <a:cxn ang="0">
                <a:pos x="651" y="857"/>
              </a:cxn>
              <a:cxn ang="0">
                <a:pos x="541" y="743"/>
              </a:cxn>
              <a:cxn ang="0">
                <a:pos x="433" y="581"/>
              </a:cxn>
              <a:cxn ang="0">
                <a:pos x="325" y="386"/>
              </a:cxn>
              <a:cxn ang="0">
                <a:pos x="270" y="287"/>
              </a:cxn>
              <a:cxn ang="0">
                <a:pos x="215" y="196"/>
              </a:cxn>
              <a:cxn ang="0">
                <a:pos x="163" y="116"/>
              </a:cxn>
              <a:cxn ang="0">
                <a:pos x="108" y="53"/>
              </a:cxn>
              <a:cxn ang="0">
                <a:pos x="53" y="13"/>
              </a:cxn>
              <a:cxn ang="0">
                <a:pos x="0" y="0"/>
              </a:cxn>
            </a:cxnLst>
            <a:rect l="0" t="0" r="r" b="b"/>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86081" name="Freeform 65"/>
          <p:cNvSpPr>
            <a:spLocks/>
          </p:cNvSpPr>
          <p:nvPr/>
        </p:nvSpPr>
        <p:spPr bwMode="auto">
          <a:xfrm>
            <a:off x="420688" y="3565525"/>
            <a:ext cx="1638300" cy="1576388"/>
          </a:xfrm>
          <a:custGeom>
            <a:avLst/>
            <a:gdLst/>
            <a:ahLst/>
            <a:cxnLst>
              <a:cxn ang="0">
                <a:pos x="0" y="990"/>
              </a:cxn>
              <a:cxn ang="0">
                <a:pos x="108" y="980"/>
              </a:cxn>
              <a:cxn ang="0">
                <a:pos x="163" y="967"/>
              </a:cxn>
              <a:cxn ang="0">
                <a:pos x="218" y="952"/>
              </a:cxn>
              <a:cxn ang="0">
                <a:pos x="271" y="929"/>
              </a:cxn>
              <a:cxn ang="0">
                <a:pos x="326" y="897"/>
              </a:cxn>
              <a:cxn ang="0">
                <a:pos x="381" y="857"/>
              </a:cxn>
              <a:cxn ang="0">
                <a:pos x="488" y="743"/>
              </a:cxn>
              <a:cxn ang="0">
                <a:pos x="596" y="581"/>
              </a:cxn>
              <a:cxn ang="0">
                <a:pos x="706" y="386"/>
              </a:cxn>
              <a:cxn ang="0">
                <a:pos x="759" y="287"/>
              </a:cxn>
              <a:cxn ang="0">
                <a:pos x="814" y="196"/>
              </a:cxn>
              <a:cxn ang="0">
                <a:pos x="868" y="116"/>
              </a:cxn>
              <a:cxn ang="0">
                <a:pos x="921" y="53"/>
              </a:cxn>
              <a:cxn ang="0">
                <a:pos x="976" y="13"/>
              </a:cxn>
              <a:cxn ang="0">
                <a:pos x="1031" y="0"/>
              </a:cxn>
            </a:cxnLst>
            <a:rect l="0" t="0" r="r" b="b"/>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86099" name="Rectangle 83"/>
          <p:cNvSpPr>
            <a:spLocks noChangeArrowheads="1"/>
          </p:cNvSpPr>
          <p:nvPr/>
        </p:nvSpPr>
        <p:spPr bwMode="auto">
          <a:xfrm>
            <a:off x="0" y="4281488"/>
            <a:ext cx="92075" cy="184150"/>
          </a:xfrm>
          <a:prstGeom prst="rect">
            <a:avLst/>
          </a:prstGeom>
          <a:noFill/>
          <a:ln w="9525">
            <a:noFill/>
            <a:miter lim="800000"/>
            <a:headEnd/>
            <a:tailEnd/>
          </a:ln>
          <a:effectLst/>
        </p:spPr>
        <p:txBody>
          <a:bodyPr wrap="none" anchor="ctr"/>
          <a:lstStyle/>
          <a:p>
            <a:endParaRPr lang="en-US"/>
          </a:p>
        </p:txBody>
      </p:sp>
      <p:sp>
        <p:nvSpPr>
          <p:cNvPr id="86100" name="Rectangle 84"/>
          <p:cNvSpPr>
            <a:spLocks noChangeArrowheads="1"/>
          </p:cNvSpPr>
          <p:nvPr/>
        </p:nvSpPr>
        <p:spPr bwMode="auto">
          <a:xfrm>
            <a:off x="3449638" y="5181600"/>
            <a:ext cx="436562" cy="592138"/>
          </a:xfrm>
          <a:prstGeom prst="rect">
            <a:avLst/>
          </a:prstGeom>
          <a:noFill/>
          <a:ln w="9525">
            <a:noFill/>
            <a:miter lim="800000"/>
            <a:headEnd/>
            <a:tailEnd/>
          </a:ln>
          <a:effectLst/>
        </p:spPr>
        <p:txBody>
          <a:bodyPr wrap="none" lIns="90488" tIns="44450" rIns="90488" bIns="44450">
            <a:spAutoFit/>
          </a:bodyPr>
          <a:lstStyle/>
          <a:p>
            <a:pPr eaLnBrk="0" hangingPunct="0"/>
            <a:r>
              <a:rPr lang="en-US" sz="3300" i="1">
                <a:latin typeface="Arial" charset="0"/>
              </a:rPr>
              <a:t>Z</a:t>
            </a:r>
          </a:p>
        </p:txBody>
      </p:sp>
      <p:sp>
        <p:nvSpPr>
          <p:cNvPr id="86101" name="Rectangle 85"/>
          <p:cNvSpPr>
            <a:spLocks noChangeArrowheads="1"/>
          </p:cNvSpPr>
          <p:nvPr/>
        </p:nvSpPr>
        <p:spPr bwMode="auto">
          <a:xfrm>
            <a:off x="1863725" y="5122863"/>
            <a:ext cx="414338" cy="592137"/>
          </a:xfrm>
          <a:prstGeom prst="rect">
            <a:avLst/>
          </a:prstGeom>
          <a:noFill/>
          <a:ln w="9525">
            <a:noFill/>
            <a:miter lim="800000"/>
            <a:headEnd/>
            <a:tailEnd/>
          </a:ln>
          <a:effectLst/>
        </p:spPr>
        <p:txBody>
          <a:bodyPr wrap="none" lIns="90488" tIns="44450" rIns="90488" bIns="44450">
            <a:spAutoFit/>
          </a:bodyPr>
          <a:lstStyle/>
          <a:p>
            <a:pPr eaLnBrk="0" hangingPunct="0"/>
            <a:r>
              <a:rPr lang="en-US" sz="3300">
                <a:latin typeface="Arial" charset="0"/>
              </a:rPr>
              <a:t>0</a:t>
            </a:r>
          </a:p>
        </p:txBody>
      </p:sp>
      <p:sp>
        <p:nvSpPr>
          <p:cNvPr id="86106" name="Rectangle 90"/>
          <p:cNvSpPr>
            <a:spLocks noChangeArrowheads="1"/>
          </p:cNvSpPr>
          <p:nvPr/>
        </p:nvSpPr>
        <p:spPr bwMode="auto">
          <a:xfrm>
            <a:off x="2320925" y="5181600"/>
            <a:ext cx="981075" cy="515938"/>
          </a:xfrm>
          <a:prstGeom prst="rect">
            <a:avLst/>
          </a:prstGeom>
          <a:noFill/>
          <a:ln w="9525">
            <a:noFill/>
            <a:miter lim="800000"/>
            <a:headEnd/>
            <a:tailEnd/>
          </a:ln>
          <a:effectLst/>
        </p:spPr>
        <p:txBody>
          <a:bodyPr wrap="none" lIns="90488" tIns="44450" rIns="90488" bIns="44450">
            <a:spAutoFit/>
          </a:bodyPr>
          <a:lstStyle/>
          <a:p>
            <a:pPr eaLnBrk="0" hangingPunct="0"/>
            <a:r>
              <a:rPr lang="en-US" sz="2800">
                <a:latin typeface="Times New Roman" pitchFamily="18" charset="0"/>
              </a:rPr>
              <a:t>1.645</a:t>
            </a:r>
          </a:p>
        </p:txBody>
      </p:sp>
      <p:sp>
        <p:nvSpPr>
          <p:cNvPr id="86107" name="Rectangle 91"/>
          <p:cNvSpPr>
            <a:spLocks noChangeArrowheads="1"/>
          </p:cNvSpPr>
          <p:nvPr/>
        </p:nvSpPr>
        <p:spPr bwMode="auto">
          <a:xfrm>
            <a:off x="6689725" y="2974975"/>
            <a:ext cx="1079500" cy="671513"/>
          </a:xfrm>
          <a:prstGeom prst="rect">
            <a:avLst/>
          </a:prstGeom>
          <a:noFill/>
          <a:ln w="9525">
            <a:noFill/>
            <a:miter lim="800000"/>
            <a:headEnd/>
            <a:tailEnd/>
          </a:ln>
          <a:effectLst/>
        </p:spPr>
        <p:txBody>
          <a:bodyPr lIns="92075" tIns="92075" rIns="92075" bIns="92075">
            <a:spAutoFit/>
          </a:bodyPr>
          <a:lstStyle/>
          <a:p>
            <a:pPr eaLnBrk="0" hangingPunct="0">
              <a:spcBef>
                <a:spcPct val="50000"/>
              </a:spcBef>
            </a:pPr>
            <a:r>
              <a:rPr lang="en-US" sz="3200" b="1">
                <a:latin typeface="Arial" charset="0"/>
              </a:rPr>
              <a:t>.</a:t>
            </a:r>
            <a:r>
              <a:rPr lang="en-US">
                <a:latin typeface="Arial" charset="0"/>
              </a:rPr>
              <a:t>05</a:t>
            </a:r>
          </a:p>
        </p:txBody>
      </p:sp>
      <p:sp>
        <p:nvSpPr>
          <p:cNvPr id="86108" name="Rectangle 92"/>
          <p:cNvSpPr>
            <a:spLocks noChangeArrowheads="1"/>
          </p:cNvSpPr>
          <p:nvPr/>
        </p:nvSpPr>
        <p:spPr bwMode="auto">
          <a:xfrm>
            <a:off x="4994275" y="5775325"/>
            <a:ext cx="838200" cy="473075"/>
          </a:xfrm>
          <a:prstGeom prst="rect">
            <a:avLst/>
          </a:prstGeom>
          <a:noFill/>
          <a:ln w="9525">
            <a:noFill/>
            <a:miter lim="800000"/>
            <a:headEnd/>
            <a:tailEnd/>
          </a:ln>
          <a:effectLst/>
        </p:spPr>
        <p:txBody>
          <a:bodyPr lIns="92075" tIns="0" rIns="92075" bIns="0" anchor="ctr"/>
          <a:lstStyle/>
          <a:p>
            <a:pPr eaLnBrk="0" hangingPunct="0">
              <a:spcBef>
                <a:spcPct val="50000"/>
              </a:spcBef>
            </a:pPr>
            <a:r>
              <a:rPr lang="en-US">
                <a:latin typeface="Arial" charset="0"/>
              </a:rPr>
              <a:t>1.9</a:t>
            </a:r>
          </a:p>
        </p:txBody>
      </p:sp>
      <p:sp>
        <p:nvSpPr>
          <p:cNvPr id="86109" name="Rectangle 93"/>
          <p:cNvSpPr>
            <a:spLocks noChangeArrowheads="1"/>
          </p:cNvSpPr>
          <p:nvPr/>
        </p:nvSpPr>
        <p:spPr bwMode="auto">
          <a:xfrm>
            <a:off x="6513513" y="5770563"/>
            <a:ext cx="14573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.9744</a:t>
            </a:r>
          </a:p>
        </p:txBody>
      </p:sp>
      <p:sp>
        <p:nvSpPr>
          <p:cNvPr id="86110" name="Rectangle 94"/>
          <p:cNvSpPr>
            <a:spLocks noChangeArrowheads="1"/>
          </p:cNvSpPr>
          <p:nvPr/>
        </p:nvSpPr>
        <p:spPr bwMode="auto">
          <a:xfrm>
            <a:off x="4908550" y="1600200"/>
            <a:ext cx="3930650" cy="1193800"/>
          </a:xfrm>
          <a:prstGeom prst="rect">
            <a:avLst/>
          </a:prstGeom>
          <a:solidFill>
            <a:srgbClr val="E4E4F8"/>
          </a:solidFill>
          <a:ln w="9525">
            <a:solidFill>
              <a:srgbClr val="FF99FF"/>
            </a:solidFill>
            <a:miter lim="800000"/>
            <a:headEnd/>
            <a:tailEnd/>
          </a:ln>
          <a:effectLst/>
        </p:spPr>
        <p:txBody>
          <a:bodyPr lIns="90488" tIns="44450" rIns="90488" bIns="44450">
            <a:spAutoFit/>
          </a:bodyPr>
          <a:lstStyle/>
          <a:p>
            <a:pPr algn="ctr" eaLnBrk="0" hangingPunct="0">
              <a:spcBef>
                <a:spcPct val="50000"/>
              </a:spcBef>
            </a:pPr>
            <a:r>
              <a:rPr lang="en-US"/>
              <a:t>Standardized Cumulative Normal Distribution Table (Portion)</a:t>
            </a:r>
          </a:p>
        </p:txBody>
      </p:sp>
      <p:grpSp>
        <p:nvGrpSpPr>
          <p:cNvPr id="2" name="Group 95"/>
          <p:cNvGrpSpPr>
            <a:grpSpLocks/>
          </p:cNvGrpSpPr>
          <p:nvPr/>
        </p:nvGrpSpPr>
        <p:grpSpPr bwMode="auto">
          <a:xfrm rot="-3039568">
            <a:off x="2478088" y="4819650"/>
            <a:ext cx="3016250" cy="1060450"/>
            <a:chOff x="1900" y="3416"/>
            <a:chExt cx="1229" cy="596"/>
          </a:xfrm>
        </p:grpSpPr>
        <p:sp>
          <p:nvSpPr>
            <p:cNvPr id="86112" name="Freeform 96"/>
            <p:cNvSpPr>
              <a:spLocks/>
            </p:cNvSpPr>
            <p:nvPr/>
          </p:nvSpPr>
          <p:spPr bwMode="auto">
            <a:xfrm>
              <a:off x="1900" y="3416"/>
              <a:ext cx="1228" cy="573"/>
            </a:xfrm>
            <a:custGeom>
              <a:avLst/>
              <a:gdLst/>
              <a:ahLst/>
              <a:cxnLst>
                <a:cxn ang="0">
                  <a:pos x="1227" y="381"/>
                </a:cxn>
                <a:cxn ang="0">
                  <a:pos x="1154" y="446"/>
                </a:cxn>
                <a:cxn ang="0">
                  <a:pos x="1100" y="477"/>
                </a:cxn>
                <a:cxn ang="0">
                  <a:pos x="1041" y="505"/>
                </a:cxn>
                <a:cxn ang="0">
                  <a:pos x="978" y="526"/>
                </a:cxn>
                <a:cxn ang="0">
                  <a:pos x="910" y="546"/>
                </a:cxn>
                <a:cxn ang="0">
                  <a:pos x="826" y="561"/>
                </a:cxn>
                <a:cxn ang="0">
                  <a:pos x="717" y="572"/>
                </a:cxn>
                <a:cxn ang="0">
                  <a:pos x="620" y="569"/>
                </a:cxn>
                <a:cxn ang="0">
                  <a:pos x="533" y="562"/>
                </a:cxn>
                <a:cxn ang="0">
                  <a:pos x="442" y="541"/>
                </a:cxn>
                <a:cxn ang="0">
                  <a:pos x="365" y="515"/>
                </a:cxn>
                <a:cxn ang="0">
                  <a:pos x="293" y="474"/>
                </a:cxn>
                <a:cxn ang="0">
                  <a:pos x="223" y="417"/>
                </a:cxn>
                <a:cxn ang="0">
                  <a:pos x="170" y="356"/>
                </a:cxn>
                <a:cxn ang="0">
                  <a:pos x="142" y="316"/>
                </a:cxn>
                <a:cxn ang="0">
                  <a:pos x="33" y="429"/>
                </a:cxn>
                <a:cxn ang="0">
                  <a:pos x="42" y="360"/>
                </a:cxn>
                <a:cxn ang="0">
                  <a:pos x="47" y="286"/>
                </a:cxn>
                <a:cxn ang="0">
                  <a:pos x="43" y="216"/>
                </a:cxn>
                <a:cxn ang="0">
                  <a:pos x="34" y="144"/>
                </a:cxn>
                <a:cxn ang="0">
                  <a:pos x="6" y="51"/>
                </a:cxn>
                <a:cxn ang="0">
                  <a:pos x="29" y="12"/>
                </a:cxn>
                <a:cxn ang="0">
                  <a:pos x="89" y="34"/>
                </a:cxn>
                <a:cxn ang="0">
                  <a:pos x="137" y="42"/>
                </a:cxn>
                <a:cxn ang="0">
                  <a:pos x="185" y="43"/>
                </a:cxn>
                <a:cxn ang="0">
                  <a:pos x="236" y="37"/>
                </a:cxn>
                <a:cxn ang="0">
                  <a:pos x="290" y="21"/>
                </a:cxn>
                <a:cxn ang="0">
                  <a:pos x="339" y="53"/>
                </a:cxn>
                <a:cxn ang="0">
                  <a:pos x="255" y="185"/>
                </a:cxn>
                <a:cxn ang="0">
                  <a:pos x="324" y="255"/>
                </a:cxn>
                <a:cxn ang="0">
                  <a:pos x="396" y="313"/>
                </a:cxn>
                <a:cxn ang="0">
                  <a:pos x="460" y="357"/>
                </a:cxn>
                <a:cxn ang="0">
                  <a:pos x="539" y="400"/>
                </a:cxn>
                <a:cxn ang="0">
                  <a:pos x="616" y="426"/>
                </a:cxn>
                <a:cxn ang="0">
                  <a:pos x="691" y="446"/>
                </a:cxn>
                <a:cxn ang="0">
                  <a:pos x="780" y="454"/>
                </a:cxn>
                <a:cxn ang="0">
                  <a:pos x="866" y="457"/>
                </a:cxn>
                <a:cxn ang="0">
                  <a:pos x="967" y="456"/>
                </a:cxn>
                <a:cxn ang="0">
                  <a:pos x="1045" y="442"/>
                </a:cxn>
                <a:cxn ang="0">
                  <a:pos x="1103" y="425"/>
                </a:cxn>
                <a:cxn ang="0">
                  <a:pos x="1151" y="402"/>
                </a:cxn>
              </a:cxnLst>
              <a:rect l="0" t="0" r="r" b="b"/>
              <a:pathLst>
                <a:path w="1228" h="573">
                  <a:moveTo>
                    <a:pt x="1226" y="353"/>
                  </a:moveTo>
                  <a:lnTo>
                    <a:pt x="1227" y="381"/>
                  </a:lnTo>
                  <a:lnTo>
                    <a:pt x="1181" y="422"/>
                  </a:lnTo>
                  <a:lnTo>
                    <a:pt x="1154" y="446"/>
                  </a:lnTo>
                  <a:lnTo>
                    <a:pt x="1124" y="460"/>
                  </a:lnTo>
                  <a:lnTo>
                    <a:pt x="1100" y="477"/>
                  </a:lnTo>
                  <a:lnTo>
                    <a:pt x="1069" y="492"/>
                  </a:lnTo>
                  <a:lnTo>
                    <a:pt x="1041" y="505"/>
                  </a:lnTo>
                  <a:lnTo>
                    <a:pt x="1005" y="516"/>
                  </a:lnTo>
                  <a:lnTo>
                    <a:pt x="978" y="526"/>
                  </a:lnTo>
                  <a:lnTo>
                    <a:pt x="951" y="537"/>
                  </a:lnTo>
                  <a:lnTo>
                    <a:pt x="910" y="546"/>
                  </a:lnTo>
                  <a:lnTo>
                    <a:pt x="872" y="553"/>
                  </a:lnTo>
                  <a:lnTo>
                    <a:pt x="826" y="561"/>
                  </a:lnTo>
                  <a:lnTo>
                    <a:pt x="767" y="569"/>
                  </a:lnTo>
                  <a:lnTo>
                    <a:pt x="717" y="572"/>
                  </a:lnTo>
                  <a:lnTo>
                    <a:pt x="677" y="571"/>
                  </a:lnTo>
                  <a:lnTo>
                    <a:pt x="620" y="569"/>
                  </a:lnTo>
                  <a:lnTo>
                    <a:pt x="576" y="568"/>
                  </a:lnTo>
                  <a:lnTo>
                    <a:pt x="533" y="562"/>
                  </a:lnTo>
                  <a:lnTo>
                    <a:pt x="488" y="553"/>
                  </a:lnTo>
                  <a:lnTo>
                    <a:pt x="442" y="541"/>
                  </a:lnTo>
                  <a:lnTo>
                    <a:pt x="404" y="530"/>
                  </a:lnTo>
                  <a:lnTo>
                    <a:pt x="365" y="515"/>
                  </a:lnTo>
                  <a:lnTo>
                    <a:pt x="328" y="495"/>
                  </a:lnTo>
                  <a:lnTo>
                    <a:pt x="293" y="474"/>
                  </a:lnTo>
                  <a:lnTo>
                    <a:pt x="257" y="450"/>
                  </a:lnTo>
                  <a:lnTo>
                    <a:pt x="223" y="417"/>
                  </a:lnTo>
                  <a:lnTo>
                    <a:pt x="197" y="391"/>
                  </a:lnTo>
                  <a:lnTo>
                    <a:pt x="170" y="356"/>
                  </a:lnTo>
                  <a:lnTo>
                    <a:pt x="150" y="330"/>
                  </a:lnTo>
                  <a:lnTo>
                    <a:pt x="142" y="316"/>
                  </a:lnTo>
                  <a:lnTo>
                    <a:pt x="38" y="465"/>
                  </a:lnTo>
                  <a:lnTo>
                    <a:pt x="33" y="429"/>
                  </a:lnTo>
                  <a:lnTo>
                    <a:pt x="38" y="393"/>
                  </a:lnTo>
                  <a:lnTo>
                    <a:pt x="42" y="360"/>
                  </a:lnTo>
                  <a:lnTo>
                    <a:pt x="45" y="325"/>
                  </a:lnTo>
                  <a:lnTo>
                    <a:pt x="47" y="286"/>
                  </a:lnTo>
                  <a:lnTo>
                    <a:pt x="45" y="248"/>
                  </a:lnTo>
                  <a:lnTo>
                    <a:pt x="43" y="216"/>
                  </a:lnTo>
                  <a:lnTo>
                    <a:pt x="39" y="179"/>
                  </a:lnTo>
                  <a:lnTo>
                    <a:pt x="34" y="144"/>
                  </a:lnTo>
                  <a:lnTo>
                    <a:pt x="26" y="100"/>
                  </a:lnTo>
                  <a:lnTo>
                    <a:pt x="6" y="51"/>
                  </a:lnTo>
                  <a:lnTo>
                    <a:pt x="0" y="0"/>
                  </a:lnTo>
                  <a:lnTo>
                    <a:pt x="29" y="12"/>
                  </a:lnTo>
                  <a:lnTo>
                    <a:pt x="55" y="23"/>
                  </a:lnTo>
                  <a:lnTo>
                    <a:pt x="89" y="34"/>
                  </a:lnTo>
                  <a:lnTo>
                    <a:pt x="117" y="40"/>
                  </a:lnTo>
                  <a:lnTo>
                    <a:pt x="137" y="42"/>
                  </a:lnTo>
                  <a:lnTo>
                    <a:pt x="156" y="43"/>
                  </a:lnTo>
                  <a:lnTo>
                    <a:pt x="185" y="43"/>
                  </a:lnTo>
                  <a:lnTo>
                    <a:pt x="213" y="39"/>
                  </a:lnTo>
                  <a:lnTo>
                    <a:pt x="236" y="37"/>
                  </a:lnTo>
                  <a:lnTo>
                    <a:pt x="261" y="28"/>
                  </a:lnTo>
                  <a:lnTo>
                    <a:pt x="290" y="21"/>
                  </a:lnTo>
                  <a:lnTo>
                    <a:pt x="333" y="1"/>
                  </a:lnTo>
                  <a:lnTo>
                    <a:pt x="339" y="53"/>
                  </a:lnTo>
                  <a:lnTo>
                    <a:pt x="245" y="172"/>
                  </a:lnTo>
                  <a:lnTo>
                    <a:pt x="255" y="185"/>
                  </a:lnTo>
                  <a:lnTo>
                    <a:pt x="293" y="224"/>
                  </a:lnTo>
                  <a:lnTo>
                    <a:pt x="324" y="255"/>
                  </a:lnTo>
                  <a:lnTo>
                    <a:pt x="368" y="293"/>
                  </a:lnTo>
                  <a:lnTo>
                    <a:pt x="396" y="313"/>
                  </a:lnTo>
                  <a:lnTo>
                    <a:pt x="421" y="332"/>
                  </a:lnTo>
                  <a:lnTo>
                    <a:pt x="460" y="357"/>
                  </a:lnTo>
                  <a:lnTo>
                    <a:pt x="495" y="380"/>
                  </a:lnTo>
                  <a:lnTo>
                    <a:pt x="539" y="400"/>
                  </a:lnTo>
                  <a:lnTo>
                    <a:pt x="576" y="414"/>
                  </a:lnTo>
                  <a:lnTo>
                    <a:pt x="616" y="426"/>
                  </a:lnTo>
                  <a:lnTo>
                    <a:pt x="658" y="441"/>
                  </a:lnTo>
                  <a:lnTo>
                    <a:pt x="691" y="446"/>
                  </a:lnTo>
                  <a:lnTo>
                    <a:pt x="734" y="451"/>
                  </a:lnTo>
                  <a:lnTo>
                    <a:pt x="780" y="454"/>
                  </a:lnTo>
                  <a:lnTo>
                    <a:pt x="821" y="456"/>
                  </a:lnTo>
                  <a:lnTo>
                    <a:pt x="866" y="457"/>
                  </a:lnTo>
                  <a:lnTo>
                    <a:pt x="918" y="457"/>
                  </a:lnTo>
                  <a:lnTo>
                    <a:pt x="967" y="456"/>
                  </a:lnTo>
                  <a:lnTo>
                    <a:pt x="1013" y="447"/>
                  </a:lnTo>
                  <a:lnTo>
                    <a:pt x="1045" y="442"/>
                  </a:lnTo>
                  <a:lnTo>
                    <a:pt x="1078" y="434"/>
                  </a:lnTo>
                  <a:lnTo>
                    <a:pt x="1103" y="425"/>
                  </a:lnTo>
                  <a:lnTo>
                    <a:pt x="1127" y="413"/>
                  </a:lnTo>
                  <a:lnTo>
                    <a:pt x="1151" y="402"/>
                  </a:lnTo>
                  <a:lnTo>
                    <a:pt x="1226" y="353"/>
                  </a:lnTo>
                </a:path>
              </a:pathLst>
            </a:custGeom>
            <a:solidFill>
              <a:schemeClr val="folHlink"/>
            </a:solidFill>
            <a:ln w="12700" cap="rnd" cmpd="sng">
              <a:solidFill>
                <a:schemeClr val="accent2"/>
              </a:solidFill>
              <a:prstDash val="solid"/>
              <a:round/>
              <a:headEnd type="none" w="sm" len="sm"/>
              <a:tailEnd type="none" w="sm" len="sm"/>
            </a:ln>
            <a:effectLst/>
          </p:spPr>
          <p:txBody>
            <a:bodyPr/>
            <a:lstStyle/>
            <a:p>
              <a:endParaRPr lang="en-US"/>
            </a:p>
          </p:txBody>
        </p:sp>
        <p:sp>
          <p:nvSpPr>
            <p:cNvPr id="86113" name="Freeform 97"/>
            <p:cNvSpPr>
              <a:spLocks/>
            </p:cNvSpPr>
            <p:nvPr/>
          </p:nvSpPr>
          <p:spPr bwMode="auto">
            <a:xfrm>
              <a:off x="1907" y="3471"/>
              <a:ext cx="1222" cy="541"/>
            </a:xfrm>
            <a:custGeom>
              <a:avLst/>
              <a:gdLst/>
              <a:ahLst/>
              <a:cxnLst>
                <a:cxn ang="0">
                  <a:pos x="1169" y="387"/>
                </a:cxn>
                <a:cxn ang="0">
                  <a:pos x="1119" y="424"/>
                </a:cxn>
                <a:cxn ang="0">
                  <a:pos x="1065" y="455"/>
                </a:cxn>
                <a:cxn ang="0">
                  <a:pos x="1000" y="485"/>
                </a:cxn>
                <a:cxn ang="0">
                  <a:pos x="945" y="504"/>
                </a:cxn>
                <a:cxn ang="0">
                  <a:pos x="868" y="520"/>
                </a:cxn>
                <a:cxn ang="0">
                  <a:pos x="762" y="537"/>
                </a:cxn>
                <a:cxn ang="0">
                  <a:pos x="673" y="540"/>
                </a:cxn>
                <a:cxn ang="0">
                  <a:pos x="571" y="537"/>
                </a:cxn>
                <a:cxn ang="0">
                  <a:pos x="483" y="525"/>
                </a:cxn>
                <a:cxn ang="0">
                  <a:pos x="400" y="502"/>
                </a:cxn>
                <a:cxn ang="0">
                  <a:pos x="325" y="471"/>
                </a:cxn>
                <a:cxn ang="0">
                  <a:pos x="253" y="427"/>
                </a:cxn>
                <a:cxn ang="0">
                  <a:pos x="195" y="372"/>
                </a:cxn>
                <a:cxn ang="0">
                  <a:pos x="149" y="316"/>
                </a:cxn>
                <a:cxn ang="0">
                  <a:pos x="31" y="411"/>
                </a:cxn>
                <a:cxn ang="0">
                  <a:pos x="41" y="343"/>
                </a:cxn>
                <a:cxn ang="0">
                  <a:pos x="45" y="275"/>
                </a:cxn>
                <a:cxn ang="0">
                  <a:pos x="42" y="208"/>
                </a:cxn>
                <a:cxn ang="0">
                  <a:pos x="32" y="140"/>
                </a:cxn>
                <a:cxn ang="0">
                  <a:pos x="16" y="59"/>
                </a:cxn>
                <a:cxn ang="0">
                  <a:pos x="0" y="0"/>
                </a:cxn>
                <a:cxn ang="0">
                  <a:pos x="55" y="23"/>
                </a:cxn>
                <a:cxn ang="0">
                  <a:pos x="118" y="39"/>
                </a:cxn>
                <a:cxn ang="0">
                  <a:pos x="155" y="42"/>
                </a:cxn>
                <a:cxn ang="0">
                  <a:pos x="212" y="39"/>
                </a:cxn>
                <a:cxn ang="0">
                  <a:pos x="261" y="26"/>
                </a:cxn>
                <a:cxn ang="0">
                  <a:pos x="332" y="1"/>
                </a:cxn>
                <a:cxn ang="0">
                  <a:pos x="252" y="177"/>
                </a:cxn>
                <a:cxn ang="0">
                  <a:pos x="322" y="242"/>
                </a:cxn>
                <a:cxn ang="0">
                  <a:pos x="393" y="297"/>
                </a:cxn>
                <a:cxn ang="0">
                  <a:pos x="456" y="339"/>
                </a:cxn>
                <a:cxn ang="0">
                  <a:pos x="536" y="378"/>
                </a:cxn>
                <a:cxn ang="0">
                  <a:pos x="613" y="402"/>
                </a:cxn>
                <a:cxn ang="0">
                  <a:pos x="688" y="420"/>
                </a:cxn>
                <a:cxn ang="0">
                  <a:pos x="776" y="426"/>
                </a:cxn>
                <a:cxn ang="0">
                  <a:pos x="863" y="429"/>
                </a:cxn>
                <a:cxn ang="0">
                  <a:pos x="961" y="426"/>
                </a:cxn>
                <a:cxn ang="0">
                  <a:pos x="1040" y="414"/>
                </a:cxn>
                <a:cxn ang="0">
                  <a:pos x="1100" y="397"/>
                </a:cxn>
                <a:cxn ang="0">
                  <a:pos x="1146" y="375"/>
                </a:cxn>
              </a:cxnLst>
              <a:rect l="0" t="0" r="r" b="b"/>
              <a:pathLst>
                <a:path w="1222" h="541">
                  <a:moveTo>
                    <a:pt x="1221" y="327"/>
                  </a:moveTo>
                  <a:lnTo>
                    <a:pt x="1169" y="387"/>
                  </a:lnTo>
                  <a:lnTo>
                    <a:pt x="1147" y="405"/>
                  </a:lnTo>
                  <a:lnTo>
                    <a:pt x="1119" y="424"/>
                  </a:lnTo>
                  <a:lnTo>
                    <a:pt x="1096" y="439"/>
                  </a:lnTo>
                  <a:lnTo>
                    <a:pt x="1065" y="455"/>
                  </a:lnTo>
                  <a:lnTo>
                    <a:pt x="1036" y="469"/>
                  </a:lnTo>
                  <a:lnTo>
                    <a:pt x="1000" y="485"/>
                  </a:lnTo>
                  <a:lnTo>
                    <a:pt x="972" y="493"/>
                  </a:lnTo>
                  <a:lnTo>
                    <a:pt x="945" y="504"/>
                  </a:lnTo>
                  <a:lnTo>
                    <a:pt x="905" y="516"/>
                  </a:lnTo>
                  <a:lnTo>
                    <a:pt x="868" y="520"/>
                  </a:lnTo>
                  <a:lnTo>
                    <a:pt x="821" y="528"/>
                  </a:lnTo>
                  <a:lnTo>
                    <a:pt x="762" y="537"/>
                  </a:lnTo>
                  <a:lnTo>
                    <a:pt x="713" y="540"/>
                  </a:lnTo>
                  <a:lnTo>
                    <a:pt x="673" y="540"/>
                  </a:lnTo>
                  <a:lnTo>
                    <a:pt x="616" y="540"/>
                  </a:lnTo>
                  <a:lnTo>
                    <a:pt x="571" y="537"/>
                  </a:lnTo>
                  <a:lnTo>
                    <a:pt x="528" y="531"/>
                  </a:lnTo>
                  <a:lnTo>
                    <a:pt x="483" y="525"/>
                  </a:lnTo>
                  <a:lnTo>
                    <a:pt x="439" y="513"/>
                  </a:lnTo>
                  <a:lnTo>
                    <a:pt x="400" y="502"/>
                  </a:lnTo>
                  <a:lnTo>
                    <a:pt x="360" y="488"/>
                  </a:lnTo>
                  <a:lnTo>
                    <a:pt x="325" y="471"/>
                  </a:lnTo>
                  <a:lnTo>
                    <a:pt x="289" y="452"/>
                  </a:lnTo>
                  <a:lnTo>
                    <a:pt x="253" y="427"/>
                  </a:lnTo>
                  <a:lnTo>
                    <a:pt x="220" y="397"/>
                  </a:lnTo>
                  <a:lnTo>
                    <a:pt x="195" y="372"/>
                  </a:lnTo>
                  <a:lnTo>
                    <a:pt x="169" y="340"/>
                  </a:lnTo>
                  <a:lnTo>
                    <a:pt x="149" y="316"/>
                  </a:lnTo>
                  <a:lnTo>
                    <a:pt x="122" y="281"/>
                  </a:lnTo>
                  <a:lnTo>
                    <a:pt x="31" y="411"/>
                  </a:lnTo>
                  <a:lnTo>
                    <a:pt x="37" y="376"/>
                  </a:lnTo>
                  <a:lnTo>
                    <a:pt x="41" y="343"/>
                  </a:lnTo>
                  <a:lnTo>
                    <a:pt x="44" y="311"/>
                  </a:lnTo>
                  <a:lnTo>
                    <a:pt x="45" y="275"/>
                  </a:lnTo>
                  <a:lnTo>
                    <a:pt x="43" y="239"/>
                  </a:lnTo>
                  <a:lnTo>
                    <a:pt x="42" y="208"/>
                  </a:lnTo>
                  <a:lnTo>
                    <a:pt x="38" y="173"/>
                  </a:lnTo>
                  <a:lnTo>
                    <a:pt x="32" y="140"/>
                  </a:lnTo>
                  <a:lnTo>
                    <a:pt x="25" y="96"/>
                  </a:lnTo>
                  <a:lnTo>
                    <a:pt x="16" y="59"/>
                  </a:lnTo>
                  <a:lnTo>
                    <a:pt x="8" y="33"/>
                  </a:lnTo>
                  <a:lnTo>
                    <a:pt x="0" y="0"/>
                  </a:lnTo>
                  <a:lnTo>
                    <a:pt x="28" y="12"/>
                  </a:lnTo>
                  <a:lnTo>
                    <a:pt x="55" y="23"/>
                  </a:lnTo>
                  <a:lnTo>
                    <a:pt x="88" y="34"/>
                  </a:lnTo>
                  <a:lnTo>
                    <a:pt x="118" y="39"/>
                  </a:lnTo>
                  <a:lnTo>
                    <a:pt x="136" y="41"/>
                  </a:lnTo>
                  <a:lnTo>
                    <a:pt x="155" y="42"/>
                  </a:lnTo>
                  <a:lnTo>
                    <a:pt x="184" y="41"/>
                  </a:lnTo>
                  <a:lnTo>
                    <a:pt x="212" y="39"/>
                  </a:lnTo>
                  <a:lnTo>
                    <a:pt x="233" y="35"/>
                  </a:lnTo>
                  <a:lnTo>
                    <a:pt x="261" y="26"/>
                  </a:lnTo>
                  <a:lnTo>
                    <a:pt x="290" y="18"/>
                  </a:lnTo>
                  <a:lnTo>
                    <a:pt x="332" y="1"/>
                  </a:lnTo>
                  <a:lnTo>
                    <a:pt x="221" y="144"/>
                  </a:lnTo>
                  <a:lnTo>
                    <a:pt x="252" y="177"/>
                  </a:lnTo>
                  <a:lnTo>
                    <a:pt x="290" y="213"/>
                  </a:lnTo>
                  <a:lnTo>
                    <a:pt x="322" y="242"/>
                  </a:lnTo>
                  <a:lnTo>
                    <a:pt x="366" y="278"/>
                  </a:lnTo>
                  <a:lnTo>
                    <a:pt x="393" y="297"/>
                  </a:lnTo>
                  <a:lnTo>
                    <a:pt x="419" y="316"/>
                  </a:lnTo>
                  <a:lnTo>
                    <a:pt x="456" y="339"/>
                  </a:lnTo>
                  <a:lnTo>
                    <a:pt x="493" y="360"/>
                  </a:lnTo>
                  <a:lnTo>
                    <a:pt x="536" y="378"/>
                  </a:lnTo>
                  <a:lnTo>
                    <a:pt x="573" y="390"/>
                  </a:lnTo>
                  <a:lnTo>
                    <a:pt x="613" y="402"/>
                  </a:lnTo>
                  <a:lnTo>
                    <a:pt x="655" y="414"/>
                  </a:lnTo>
                  <a:lnTo>
                    <a:pt x="688" y="420"/>
                  </a:lnTo>
                  <a:lnTo>
                    <a:pt x="731" y="423"/>
                  </a:lnTo>
                  <a:lnTo>
                    <a:pt x="776" y="426"/>
                  </a:lnTo>
                  <a:lnTo>
                    <a:pt x="817" y="429"/>
                  </a:lnTo>
                  <a:lnTo>
                    <a:pt x="863" y="429"/>
                  </a:lnTo>
                  <a:lnTo>
                    <a:pt x="913" y="428"/>
                  </a:lnTo>
                  <a:lnTo>
                    <a:pt x="961" y="426"/>
                  </a:lnTo>
                  <a:lnTo>
                    <a:pt x="1009" y="418"/>
                  </a:lnTo>
                  <a:lnTo>
                    <a:pt x="1040" y="414"/>
                  </a:lnTo>
                  <a:lnTo>
                    <a:pt x="1074" y="407"/>
                  </a:lnTo>
                  <a:lnTo>
                    <a:pt x="1100" y="397"/>
                  </a:lnTo>
                  <a:lnTo>
                    <a:pt x="1125" y="388"/>
                  </a:lnTo>
                  <a:lnTo>
                    <a:pt x="1146" y="375"/>
                  </a:lnTo>
                  <a:lnTo>
                    <a:pt x="1221" y="327"/>
                  </a:lnTo>
                </a:path>
              </a:pathLst>
            </a:custGeom>
            <a:solidFill>
              <a:schemeClr val="folHlink"/>
            </a:solidFill>
            <a:ln w="12700" cap="rnd" cmpd="sng">
              <a:solidFill>
                <a:schemeClr val="accent2"/>
              </a:solidFill>
              <a:prstDash val="solid"/>
              <a:round/>
              <a:headEnd type="none" w="sm" len="sm"/>
              <a:tailEnd type="none" w="sm" len="sm"/>
            </a:ln>
            <a:effectLst/>
          </p:spPr>
          <p:txBody>
            <a:bodyPr/>
            <a:lstStyle/>
            <a:p>
              <a:endParaRPr lang="en-US"/>
            </a:p>
          </p:txBody>
        </p:sp>
      </p:grpSp>
      <p:sp>
        <p:nvSpPr>
          <p:cNvPr id="86114" name="Rectangle 98"/>
          <p:cNvSpPr>
            <a:spLocks noChangeArrowheads="1"/>
          </p:cNvSpPr>
          <p:nvPr/>
        </p:nvSpPr>
        <p:spPr bwMode="auto">
          <a:xfrm>
            <a:off x="227013" y="2060575"/>
            <a:ext cx="4040187" cy="46355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a:t>What is </a:t>
            </a:r>
            <a:r>
              <a:rPr lang="en-US" i="1"/>
              <a:t>Z</a:t>
            </a:r>
            <a:r>
              <a:rPr lang="en-US"/>
              <a:t> given </a:t>
            </a:r>
            <a:r>
              <a:rPr lang="en-US" i="1">
                <a:latin typeface="Symbol" pitchFamily="18" charset="2"/>
              </a:rPr>
              <a:t>a</a:t>
            </a:r>
            <a:r>
              <a:rPr lang="en-US"/>
              <a:t> = 0.05?</a:t>
            </a:r>
          </a:p>
        </p:txBody>
      </p:sp>
      <p:grpSp>
        <p:nvGrpSpPr>
          <p:cNvPr id="3" name="Group 99"/>
          <p:cNvGrpSpPr>
            <a:grpSpLocks/>
          </p:cNvGrpSpPr>
          <p:nvPr/>
        </p:nvGrpSpPr>
        <p:grpSpPr bwMode="auto">
          <a:xfrm>
            <a:off x="2022475" y="3489325"/>
            <a:ext cx="4419600" cy="457200"/>
            <a:chOff x="1632" y="1536"/>
            <a:chExt cx="2016" cy="768"/>
          </a:xfrm>
        </p:grpSpPr>
        <p:sp>
          <p:nvSpPr>
            <p:cNvPr id="86116" name="Freeform 100"/>
            <p:cNvSpPr>
              <a:spLocks/>
            </p:cNvSpPr>
            <p:nvPr/>
          </p:nvSpPr>
          <p:spPr bwMode="auto">
            <a:xfrm>
              <a:off x="1635" y="1538"/>
              <a:ext cx="2013" cy="766"/>
            </a:xfrm>
            <a:custGeom>
              <a:avLst/>
              <a:gdLst/>
              <a:ahLst/>
              <a:cxnLst>
                <a:cxn ang="0">
                  <a:pos x="0" y="665"/>
                </a:cxn>
                <a:cxn ang="0">
                  <a:pos x="84" y="545"/>
                </a:cxn>
                <a:cxn ang="0">
                  <a:pos x="151" y="477"/>
                </a:cxn>
                <a:cxn ang="0">
                  <a:pos x="227" y="409"/>
                </a:cxn>
                <a:cxn ang="0">
                  <a:pos x="313" y="352"/>
                </a:cxn>
                <a:cxn ang="0">
                  <a:pos x="410" y="292"/>
                </a:cxn>
                <a:cxn ang="0">
                  <a:pos x="528" y="236"/>
                </a:cxn>
                <a:cxn ang="0">
                  <a:pos x="688" y="169"/>
                </a:cxn>
                <a:cxn ang="0">
                  <a:pos x="837" y="127"/>
                </a:cxn>
                <a:cxn ang="0">
                  <a:pos x="971" y="99"/>
                </a:cxn>
                <a:cxn ang="0">
                  <a:pos x="1116" y="85"/>
                </a:cxn>
                <a:cxn ang="0">
                  <a:pos x="1245" y="83"/>
                </a:cxn>
                <a:cxn ang="0">
                  <a:pos x="1371" y="103"/>
                </a:cxn>
                <a:cxn ang="0">
                  <a:pos x="1499" y="150"/>
                </a:cxn>
                <a:cxn ang="0">
                  <a:pos x="1607" y="209"/>
                </a:cxn>
                <a:cxn ang="0">
                  <a:pos x="1666" y="251"/>
                </a:cxn>
                <a:cxn ang="0">
                  <a:pos x="1780" y="43"/>
                </a:cxn>
                <a:cxn ang="0">
                  <a:pos x="1796" y="146"/>
                </a:cxn>
                <a:cxn ang="0">
                  <a:pos x="1821" y="246"/>
                </a:cxn>
                <a:cxn ang="0">
                  <a:pos x="1855" y="339"/>
                </a:cxn>
                <a:cxn ang="0">
                  <a:pos x="1899" y="431"/>
                </a:cxn>
                <a:cxn ang="0">
                  <a:pos x="1980" y="547"/>
                </a:cxn>
                <a:cxn ang="0">
                  <a:pos x="1965" y="608"/>
                </a:cxn>
                <a:cxn ang="0">
                  <a:pos x="1866" y="608"/>
                </a:cxn>
                <a:cxn ang="0">
                  <a:pos x="1789" y="619"/>
                </a:cxn>
                <a:cxn ang="0">
                  <a:pos x="1715" y="639"/>
                </a:cxn>
                <a:cxn ang="0">
                  <a:pos x="1641" y="673"/>
                </a:cxn>
                <a:cxn ang="0">
                  <a:pos x="1563" y="720"/>
                </a:cxn>
                <a:cxn ang="0">
                  <a:pos x="1477" y="699"/>
                </a:cxn>
                <a:cxn ang="0">
                  <a:pos x="1549" y="479"/>
                </a:cxn>
                <a:cxn ang="0">
                  <a:pos x="1413" y="417"/>
                </a:cxn>
                <a:cxn ang="0">
                  <a:pos x="1284" y="371"/>
                </a:cxn>
                <a:cxn ang="0">
                  <a:pos x="1168" y="341"/>
                </a:cxn>
                <a:cxn ang="0">
                  <a:pos x="1030" y="321"/>
                </a:cxn>
                <a:cxn ang="0">
                  <a:pos x="902" y="321"/>
                </a:cxn>
                <a:cxn ang="0">
                  <a:pos x="782" y="329"/>
                </a:cxn>
                <a:cxn ang="0">
                  <a:pos x="645" y="359"/>
                </a:cxn>
                <a:cxn ang="0">
                  <a:pos x="512" y="395"/>
                </a:cxn>
                <a:cxn ang="0">
                  <a:pos x="360" y="444"/>
                </a:cxn>
                <a:cxn ang="0">
                  <a:pos x="247" y="497"/>
                </a:cxn>
                <a:cxn ang="0">
                  <a:pos x="169" y="548"/>
                </a:cxn>
                <a:cxn ang="0">
                  <a:pos x="105" y="602"/>
                </a:cxn>
              </a:cxnLst>
              <a:rect l="0" t="0" r="r" b="b"/>
              <a:pathLst>
                <a:path w="2013" h="766">
                  <a:moveTo>
                    <a:pt x="13" y="701"/>
                  </a:moveTo>
                  <a:lnTo>
                    <a:pt x="0" y="665"/>
                  </a:lnTo>
                  <a:lnTo>
                    <a:pt x="50" y="589"/>
                  </a:lnTo>
                  <a:lnTo>
                    <a:pt x="84" y="545"/>
                  </a:lnTo>
                  <a:lnTo>
                    <a:pt x="122" y="509"/>
                  </a:lnTo>
                  <a:lnTo>
                    <a:pt x="151" y="477"/>
                  </a:lnTo>
                  <a:lnTo>
                    <a:pt x="191" y="441"/>
                  </a:lnTo>
                  <a:lnTo>
                    <a:pt x="227" y="409"/>
                  </a:lnTo>
                  <a:lnTo>
                    <a:pt x="275" y="379"/>
                  </a:lnTo>
                  <a:lnTo>
                    <a:pt x="313" y="352"/>
                  </a:lnTo>
                  <a:lnTo>
                    <a:pt x="353" y="324"/>
                  </a:lnTo>
                  <a:lnTo>
                    <a:pt x="410" y="292"/>
                  </a:lnTo>
                  <a:lnTo>
                    <a:pt x="463" y="266"/>
                  </a:lnTo>
                  <a:lnTo>
                    <a:pt x="528" y="236"/>
                  </a:lnTo>
                  <a:lnTo>
                    <a:pt x="616" y="196"/>
                  </a:lnTo>
                  <a:lnTo>
                    <a:pt x="688" y="169"/>
                  </a:lnTo>
                  <a:lnTo>
                    <a:pt x="749" y="151"/>
                  </a:lnTo>
                  <a:lnTo>
                    <a:pt x="837" y="127"/>
                  </a:lnTo>
                  <a:lnTo>
                    <a:pt x="902" y="109"/>
                  </a:lnTo>
                  <a:lnTo>
                    <a:pt x="971" y="99"/>
                  </a:lnTo>
                  <a:lnTo>
                    <a:pt x="1042" y="88"/>
                  </a:lnTo>
                  <a:lnTo>
                    <a:pt x="1116" y="85"/>
                  </a:lnTo>
                  <a:lnTo>
                    <a:pt x="1179" y="81"/>
                  </a:lnTo>
                  <a:lnTo>
                    <a:pt x="1245" y="83"/>
                  </a:lnTo>
                  <a:lnTo>
                    <a:pt x="1309" y="93"/>
                  </a:lnTo>
                  <a:lnTo>
                    <a:pt x="1371" y="103"/>
                  </a:lnTo>
                  <a:lnTo>
                    <a:pt x="1434" y="121"/>
                  </a:lnTo>
                  <a:lnTo>
                    <a:pt x="1499" y="150"/>
                  </a:lnTo>
                  <a:lnTo>
                    <a:pt x="1550" y="173"/>
                  </a:lnTo>
                  <a:lnTo>
                    <a:pt x="1607" y="209"/>
                  </a:lnTo>
                  <a:lnTo>
                    <a:pt x="1646" y="235"/>
                  </a:lnTo>
                  <a:lnTo>
                    <a:pt x="1666" y="251"/>
                  </a:lnTo>
                  <a:lnTo>
                    <a:pt x="1760" y="0"/>
                  </a:lnTo>
                  <a:lnTo>
                    <a:pt x="1780" y="43"/>
                  </a:lnTo>
                  <a:lnTo>
                    <a:pt x="1787" y="97"/>
                  </a:lnTo>
                  <a:lnTo>
                    <a:pt x="1796" y="146"/>
                  </a:lnTo>
                  <a:lnTo>
                    <a:pt x="1808" y="194"/>
                  </a:lnTo>
                  <a:lnTo>
                    <a:pt x="1821" y="246"/>
                  </a:lnTo>
                  <a:lnTo>
                    <a:pt x="1841" y="297"/>
                  </a:lnTo>
                  <a:lnTo>
                    <a:pt x="1855" y="339"/>
                  </a:lnTo>
                  <a:lnTo>
                    <a:pt x="1878" y="387"/>
                  </a:lnTo>
                  <a:lnTo>
                    <a:pt x="1899" y="431"/>
                  </a:lnTo>
                  <a:lnTo>
                    <a:pt x="1932" y="489"/>
                  </a:lnTo>
                  <a:lnTo>
                    <a:pt x="1980" y="547"/>
                  </a:lnTo>
                  <a:lnTo>
                    <a:pt x="2012" y="613"/>
                  </a:lnTo>
                  <a:lnTo>
                    <a:pt x="1965" y="608"/>
                  </a:lnTo>
                  <a:lnTo>
                    <a:pt x="1918" y="607"/>
                  </a:lnTo>
                  <a:lnTo>
                    <a:pt x="1866" y="608"/>
                  </a:lnTo>
                  <a:lnTo>
                    <a:pt x="1817" y="613"/>
                  </a:lnTo>
                  <a:lnTo>
                    <a:pt x="1789" y="619"/>
                  </a:lnTo>
                  <a:lnTo>
                    <a:pt x="1759" y="626"/>
                  </a:lnTo>
                  <a:lnTo>
                    <a:pt x="1715" y="639"/>
                  </a:lnTo>
                  <a:lnTo>
                    <a:pt x="1677" y="657"/>
                  </a:lnTo>
                  <a:lnTo>
                    <a:pt x="1641" y="673"/>
                  </a:lnTo>
                  <a:lnTo>
                    <a:pt x="1604" y="697"/>
                  </a:lnTo>
                  <a:lnTo>
                    <a:pt x="1563" y="720"/>
                  </a:lnTo>
                  <a:lnTo>
                    <a:pt x="1507" y="765"/>
                  </a:lnTo>
                  <a:lnTo>
                    <a:pt x="1477" y="699"/>
                  </a:lnTo>
                  <a:lnTo>
                    <a:pt x="1571" y="494"/>
                  </a:lnTo>
                  <a:lnTo>
                    <a:pt x="1549" y="479"/>
                  </a:lnTo>
                  <a:lnTo>
                    <a:pt x="1474" y="444"/>
                  </a:lnTo>
                  <a:lnTo>
                    <a:pt x="1413" y="417"/>
                  </a:lnTo>
                  <a:lnTo>
                    <a:pt x="1332" y="385"/>
                  </a:lnTo>
                  <a:lnTo>
                    <a:pt x="1284" y="371"/>
                  </a:lnTo>
                  <a:lnTo>
                    <a:pt x="1237" y="357"/>
                  </a:lnTo>
                  <a:lnTo>
                    <a:pt x="1168" y="341"/>
                  </a:lnTo>
                  <a:lnTo>
                    <a:pt x="1103" y="327"/>
                  </a:lnTo>
                  <a:lnTo>
                    <a:pt x="1030" y="321"/>
                  </a:lnTo>
                  <a:lnTo>
                    <a:pt x="969" y="319"/>
                  </a:lnTo>
                  <a:lnTo>
                    <a:pt x="902" y="321"/>
                  </a:lnTo>
                  <a:lnTo>
                    <a:pt x="834" y="321"/>
                  </a:lnTo>
                  <a:lnTo>
                    <a:pt x="782" y="329"/>
                  </a:lnTo>
                  <a:lnTo>
                    <a:pt x="714" y="342"/>
                  </a:lnTo>
                  <a:lnTo>
                    <a:pt x="645" y="359"/>
                  </a:lnTo>
                  <a:lnTo>
                    <a:pt x="582" y="375"/>
                  </a:lnTo>
                  <a:lnTo>
                    <a:pt x="512" y="395"/>
                  </a:lnTo>
                  <a:lnTo>
                    <a:pt x="436" y="419"/>
                  </a:lnTo>
                  <a:lnTo>
                    <a:pt x="360" y="444"/>
                  </a:lnTo>
                  <a:lnTo>
                    <a:pt x="294" y="477"/>
                  </a:lnTo>
                  <a:lnTo>
                    <a:pt x="247" y="497"/>
                  </a:lnTo>
                  <a:lnTo>
                    <a:pt x="202" y="525"/>
                  </a:lnTo>
                  <a:lnTo>
                    <a:pt x="169" y="548"/>
                  </a:lnTo>
                  <a:lnTo>
                    <a:pt x="135" y="575"/>
                  </a:lnTo>
                  <a:lnTo>
                    <a:pt x="105" y="602"/>
                  </a:lnTo>
                  <a:lnTo>
                    <a:pt x="13" y="701"/>
                  </a:lnTo>
                </a:path>
              </a:pathLst>
            </a:custGeom>
            <a:solidFill>
              <a:srgbClr val="FFFF99"/>
            </a:solidFill>
            <a:ln w="12700" cap="rnd" cmpd="sng">
              <a:solidFill>
                <a:srgbClr val="772655"/>
              </a:solidFill>
              <a:prstDash val="solid"/>
              <a:round/>
              <a:headEnd type="none" w="sm" len="sm"/>
              <a:tailEnd type="none" w="sm" len="sm"/>
            </a:ln>
            <a:effectLst/>
          </p:spPr>
          <p:txBody>
            <a:bodyPr/>
            <a:lstStyle/>
            <a:p>
              <a:endParaRPr lang="en-US"/>
            </a:p>
          </p:txBody>
        </p:sp>
        <p:sp>
          <p:nvSpPr>
            <p:cNvPr id="86117" name="Freeform 101"/>
            <p:cNvSpPr>
              <a:spLocks/>
            </p:cNvSpPr>
            <p:nvPr/>
          </p:nvSpPr>
          <p:spPr bwMode="auto">
            <a:xfrm>
              <a:off x="1632" y="1536"/>
              <a:ext cx="1982" cy="698"/>
            </a:xfrm>
            <a:custGeom>
              <a:avLst/>
              <a:gdLst/>
              <a:ahLst/>
              <a:cxnLst>
                <a:cxn ang="0">
                  <a:pos x="52" y="562"/>
                </a:cxn>
                <a:cxn ang="0">
                  <a:pos x="113" y="489"/>
                </a:cxn>
                <a:cxn ang="0">
                  <a:pos x="181" y="421"/>
                </a:cxn>
                <a:cxn ang="0">
                  <a:pos x="265" y="351"/>
                </a:cxn>
                <a:cxn ang="0">
                  <a:pos x="342" y="298"/>
                </a:cxn>
                <a:cxn ang="0">
                  <a:pos x="453" y="239"/>
                </a:cxn>
                <a:cxn ang="0">
                  <a:pos x="605" y="169"/>
                </a:cxn>
                <a:cxn ang="0">
                  <a:pos x="738" y="123"/>
                </a:cxn>
                <a:cxn ang="0">
                  <a:pos x="893" y="80"/>
                </a:cxn>
                <a:cxn ang="0">
                  <a:pos x="1029" y="57"/>
                </a:cxn>
                <a:cxn ang="0">
                  <a:pos x="1166" y="47"/>
                </a:cxn>
                <a:cxn ang="0">
                  <a:pos x="1293" y="56"/>
                </a:cxn>
                <a:cxn ang="0">
                  <a:pos x="1417" y="81"/>
                </a:cxn>
                <a:cxn ang="0">
                  <a:pos x="1532" y="129"/>
                </a:cxn>
                <a:cxn ang="0">
                  <a:pos x="1625" y="185"/>
                </a:cxn>
                <a:cxn ang="0">
                  <a:pos x="1760" y="0"/>
                </a:cxn>
                <a:cxn ang="0">
                  <a:pos x="1775" y="97"/>
                </a:cxn>
                <a:cxn ang="0">
                  <a:pos x="1798" y="191"/>
                </a:cxn>
                <a:cxn ang="0">
                  <a:pos x="1830" y="281"/>
                </a:cxn>
                <a:cxn ang="0">
                  <a:pos x="1872" y="369"/>
                </a:cxn>
                <a:cxn ang="0">
                  <a:pos x="1933" y="472"/>
                </a:cxn>
                <a:cxn ang="0">
                  <a:pos x="1981" y="545"/>
                </a:cxn>
                <a:cxn ang="0">
                  <a:pos x="1887" y="538"/>
                </a:cxn>
                <a:cxn ang="0">
                  <a:pos x="1789" y="545"/>
                </a:cxn>
                <a:cxn ang="0">
                  <a:pos x="1730" y="559"/>
                </a:cxn>
                <a:cxn ang="0">
                  <a:pos x="1647" y="590"/>
                </a:cxn>
                <a:cxn ang="0">
                  <a:pos x="1576" y="630"/>
                </a:cxn>
                <a:cxn ang="0">
                  <a:pos x="1477" y="697"/>
                </a:cxn>
                <a:cxn ang="0">
                  <a:pos x="1524" y="421"/>
                </a:cxn>
                <a:cxn ang="0">
                  <a:pos x="1391" y="365"/>
                </a:cxn>
                <a:cxn ang="0">
                  <a:pos x="1262" y="323"/>
                </a:cxn>
                <a:cxn ang="0">
                  <a:pos x="1150" y="297"/>
                </a:cxn>
                <a:cxn ang="0">
                  <a:pos x="1013" y="279"/>
                </a:cxn>
                <a:cxn ang="0">
                  <a:pos x="886" y="282"/>
                </a:cxn>
                <a:cxn ang="0">
                  <a:pos x="768" y="293"/>
                </a:cxn>
                <a:cxn ang="0">
                  <a:pos x="632" y="325"/>
                </a:cxn>
                <a:cxn ang="0">
                  <a:pos x="500" y="361"/>
                </a:cxn>
                <a:cxn ang="0">
                  <a:pos x="348" y="411"/>
                </a:cxn>
                <a:cxn ang="0">
                  <a:pos x="234" y="465"/>
                </a:cxn>
                <a:cxn ang="0">
                  <a:pos x="153" y="517"/>
                </a:cxn>
                <a:cxn ang="0">
                  <a:pos x="93" y="569"/>
                </a:cxn>
              </a:cxnLst>
              <a:rect l="0" t="0" r="r" b="b"/>
              <a:pathLst>
                <a:path w="1982" h="698">
                  <a:moveTo>
                    <a:pt x="0" y="668"/>
                  </a:moveTo>
                  <a:lnTo>
                    <a:pt x="52" y="562"/>
                  </a:lnTo>
                  <a:lnTo>
                    <a:pt x="79" y="527"/>
                  </a:lnTo>
                  <a:lnTo>
                    <a:pt x="113" y="489"/>
                  </a:lnTo>
                  <a:lnTo>
                    <a:pt x="141" y="459"/>
                  </a:lnTo>
                  <a:lnTo>
                    <a:pt x="181" y="421"/>
                  </a:lnTo>
                  <a:lnTo>
                    <a:pt x="218" y="387"/>
                  </a:lnTo>
                  <a:lnTo>
                    <a:pt x="265" y="351"/>
                  </a:lnTo>
                  <a:lnTo>
                    <a:pt x="303" y="326"/>
                  </a:lnTo>
                  <a:lnTo>
                    <a:pt x="342" y="298"/>
                  </a:lnTo>
                  <a:lnTo>
                    <a:pt x="399" y="266"/>
                  </a:lnTo>
                  <a:lnTo>
                    <a:pt x="453" y="239"/>
                  </a:lnTo>
                  <a:lnTo>
                    <a:pt x="518" y="209"/>
                  </a:lnTo>
                  <a:lnTo>
                    <a:pt x="605" y="169"/>
                  </a:lnTo>
                  <a:lnTo>
                    <a:pt x="677" y="143"/>
                  </a:lnTo>
                  <a:lnTo>
                    <a:pt x="738" y="123"/>
                  </a:lnTo>
                  <a:lnTo>
                    <a:pt x="825" y="98"/>
                  </a:lnTo>
                  <a:lnTo>
                    <a:pt x="893" y="80"/>
                  </a:lnTo>
                  <a:lnTo>
                    <a:pt x="958" y="69"/>
                  </a:lnTo>
                  <a:lnTo>
                    <a:pt x="1029" y="57"/>
                  </a:lnTo>
                  <a:lnTo>
                    <a:pt x="1103" y="52"/>
                  </a:lnTo>
                  <a:lnTo>
                    <a:pt x="1166" y="47"/>
                  </a:lnTo>
                  <a:lnTo>
                    <a:pt x="1230" y="49"/>
                  </a:lnTo>
                  <a:lnTo>
                    <a:pt x="1293" y="56"/>
                  </a:lnTo>
                  <a:lnTo>
                    <a:pt x="1354" y="65"/>
                  </a:lnTo>
                  <a:lnTo>
                    <a:pt x="1417" y="81"/>
                  </a:lnTo>
                  <a:lnTo>
                    <a:pt x="1481" y="105"/>
                  </a:lnTo>
                  <a:lnTo>
                    <a:pt x="1532" y="129"/>
                  </a:lnTo>
                  <a:lnTo>
                    <a:pt x="1586" y="160"/>
                  </a:lnTo>
                  <a:lnTo>
                    <a:pt x="1625" y="185"/>
                  </a:lnTo>
                  <a:lnTo>
                    <a:pt x="1680" y="219"/>
                  </a:lnTo>
                  <a:lnTo>
                    <a:pt x="1760" y="0"/>
                  </a:lnTo>
                  <a:lnTo>
                    <a:pt x="1766" y="50"/>
                  </a:lnTo>
                  <a:lnTo>
                    <a:pt x="1775" y="97"/>
                  </a:lnTo>
                  <a:lnTo>
                    <a:pt x="1785" y="143"/>
                  </a:lnTo>
                  <a:lnTo>
                    <a:pt x="1798" y="191"/>
                  </a:lnTo>
                  <a:lnTo>
                    <a:pt x="1816" y="241"/>
                  </a:lnTo>
                  <a:lnTo>
                    <a:pt x="1830" y="281"/>
                  </a:lnTo>
                  <a:lnTo>
                    <a:pt x="1852" y="327"/>
                  </a:lnTo>
                  <a:lnTo>
                    <a:pt x="1872" y="369"/>
                  </a:lnTo>
                  <a:lnTo>
                    <a:pt x="1902" y="424"/>
                  </a:lnTo>
                  <a:lnTo>
                    <a:pt x="1933" y="472"/>
                  </a:lnTo>
                  <a:lnTo>
                    <a:pt x="1954" y="504"/>
                  </a:lnTo>
                  <a:lnTo>
                    <a:pt x="1981" y="545"/>
                  </a:lnTo>
                  <a:lnTo>
                    <a:pt x="1936" y="539"/>
                  </a:lnTo>
                  <a:lnTo>
                    <a:pt x="1887" y="538"/>
                  </a:lnTo>
                  <a:lnTo>
                    <a:pt x="1835" y="540"/>
                  </a:lnTo>
                  <a:lnTo>
                    <a:pt x="1789" y="545"/>
                  </a:lnTo>
                  <a:lnTo>
                    <a:pt x="1759" y="551"/>
                  </a:lnTo>
                  <a:lnTo>
                    <a:pt x="1730" y="559"/>
                  </a:lnTo>
                  <a:lnTo>
                    <a:pt x="1686" y="573"/>
                  </a:lnTo>
                  <a:lnTo>
                    <a:pt x="1647" y="590"/>
                  </a:lnTo>
                  <a:lnTo>
                    <a:pt x="1614" y="605"/>
                  </a:lnTo>
                  <a:lnTo>
                    <a:pt x="1576" y="630"/>
                  </a:lnTo>
                  <a:lnTo>
                    <a:pt x="1535" y="653"/>
                  </a:lnTo>
                  <a:lnTo>
                    <a:pt x="1477" y="697"/>
                  </a:lnTo>
                  <a:lnTo>
                    <a:pt x="1587" y="451"/>
                  </a:lnTo>
                  <a:lnTo>
                    <a:pt x="1524" y="421"/>
                  </a:lnTo>
                  <a:lnTo>
                    <a:pt x="1452" y="389"/>
                  </a:lnTo>
                  <a:lnTo>
                    <a:pt x="1391" y="365"/>
                  </a:lnTo>
                  <a:lnTo>
                    <a:pt x="1312" y="337"/>
                  </a:lnTo>
                  <a:lnTo>
                    <a:pt x="1262" y="323"/>
                  </a:lnTo>
                  <a:lnTo>
                    <a:pt x="1216" y="309"/>
                  </a:lnTo>
                  <a:lnTo>
                    <a:pt x="1150" y="297"/>
                  </a:lnTo>
                  <a:lnTo>
                    <a:pt x="1085" y="285"/>
                  </a:lnTo>
                  <a:lnTo>
                    <a:pt x="1013" y="279"/>
                  </a:lnTo>
                  <a:lnTo>
                    <a:pt x="952" y="279"/>
                  </a:lnTo>
                  <a:lnTo>
                    <a:pt x="886" y="282"/>
                  </a:lnTo>
                  <a:lnTo>
                    <a:pt x="819" y="286"/>
                  </a:lnTo>
                  <a:lnTo>
                    <a:pt x="768" y="293"/>
                  </a:lnTo>
                  <a:lnTo>
                    <a:pt x="700" y="309"/>
                  </a:lnTo>
                  <a:lnTo>
                    <a:pt x="632" y="325"/>
                  </a:lnTo>
                  <a:lnTo>
                    <a:pt x="567" y="341"/>
                  </a:lnTo>
                  <a:lnTo>
                    <a:pt x="500" y="361"/>
                  </a:lnTo>
                  <a:lnTo>
                    <a:pt x="423" y="386"/>
                  </a:lnTo>
                  <a:lnTo>
                    <a:pt x="348" y="411"/>
                  </a:lnTo>
                  <a:lnTo>
                    <a:pt x="282" y="446"/>
                  </a:lnTo>
                  <a:lnTo>
                    <a:pt x="234" y="465"/>
                  </a:lnTo>
                  <a:lnTo>
                    <a:pt x="189" y="491"/>
                  </a:lnTo>
                  <a:lnTo>
                    <a:pt x="153" y="517"/>
                  </a:lnTo>
                  <a:lnTo>
                    <a:pt x="120" y="541"/>
                  </a:lnTo>
                  <a:lnTo>
                    <a:pt x="93" y="569"/>
                  </a:lnTo>
                  <a:lnTo>
                    <a:pt x="0" y="668"/>
                  </a:lnTo>
                </a:path>
              </a:pathLst>
            </a:custGeom>
            <a:solidFill>
              <a:srgbClr val="FFFF99"/>
            </a:solidFill>
            <a:ln w="12700" cap="rnd" cmpd="sng">
              <a:solidFill>
                <a:srgbClr val="772655"/>
              </a:solidFill>
              <a:prstDash val="solid"/>
              <a:round/>
              <a:headEnd type="none" w="sm" len="sm"/>
              <a:tailEnd type="none" w="sm" len="sm"/>
            </a:ln>
            <a:effectLst/>
          </p:spPr>
          <p:txBody>
            <a:bodyPr/>
            <a:lstStyle/>
            <a:p>
              <a:endParaRPr lang="en-US"/>
            </a:p>
          </p:txBody>
        </p:sp>
      </p:grpSp>
      <p:sp>
        <p:nvSpPr>
          <p:cNvPr id="86118" name="Rectangle 102"/>
          <p:cNvSpPr>
            <a:spLocks noChangeArrowheads="1"/>
          </p:cNvSpPr>
          <p:nvPr/>
        </p:nvSpPr>
        <p:spPr bwMode="auto">
          <a:xfrm>
            <a:off x="2932113" y="4167188"/>
            <a:ext cx="1335087" cy="525462"/>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sz="2800" i="1">
                <a:latin typeface="Symbol" pitchFamily="18" charset="2"/>
              </a:rPr>
              <a:t>a</a:t>
            </a:r>
            <a:r>
              <a:rPr lang="en-US" sz="2800">
                <a:latin typeface="Symbol" pitchFamily="18" charset="2"/>
              </a:rPr>
              <a:t> </a:t>
            </a:r>
            <a:r>
              <a:rPr lang="en-US" sz="2800">
                <a:latin typeface="Times New Roman" pitchFamily="18" charset="0"/>
              </a:rPr>
              <a:t> = .05</a:t>
            </a:r>
          </a:p>
        </p:txBody>
      </p:sp>
      <p:sp>
        <p:nvSpPr>
          <p:cNvPr id="86119" name="Line 103"/>
          <p:cNvSpPr>
            <a:spLocks noChangeShapeType="1"/>
          </p:cNvSpPr>
          <p:nvPr/>
        </p:nvSpPr>
        <p:spPr bwMode="auto">
          <a:xfrm flipH="1">
            <a:off x="2895600" y="4648200"/>
            <a:ext cx="533400" cy="3048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86122" name="Rectangle 106"/>
          <p:cNvSpPr>
            <a:spLocks noChangeArrowheads="1"/>
          </p:cNvSpPr>
          <p:nvPr/>
        </p:nvSpPr>
        <p:spPr bwMode="auto">
          <a:xfrm>
            <a:off x="493713" y="5638800"/>
            <a:ext cx="2066925" cy="828675"/>
          </a:xfrm>
          <a:prstGeom prst="rect">
            <a:avLst/>
          </a:prstGeom>
          <a:solidFill>
            <a:srgbClr val="E4E4F8"/>
          </a:solidFill>
          <a:ln w="9525">
            <a:solidFill>
              <a:srgbClr val="FF99FF"/>
            </a:solidFill>
            <a:miter lim="800000"/>
            <a:headEnd/>
            <a:tailEnd/>
          </a:ln>
          <a:effectLst/>
        </p:spPr>
        <p:txBody>
          <a:bodyPr lIns="90488" tIns="44450" rIns="90488" bIns="44450">
            <a:spAutoFit/>
          </a:bodyPr>
          <a:lstStyle/>
          <a:p>
            <a:pPr algn="ctr" eaLnBrk="0" hangingPunct="0">
              <a:spcBef>
                <a:spcPct val="50000"/>
              </a:spcBef>
            </a:pPr>
            <a:r>
              <a:rPr lang="en-US" b="1">
                <a:latin typeface="Times New Roman" pitchFamily="18" charset="0"/>
              </a:rPr>
              <a:t>Critical Value = 1.645</a:t>
            </a:r>
          </a:p>
        </p:txBody>
      </p:sp>
      <p:cxnSp>
        <p:nvCxnSpPr>
          <p:cNvPr id="86124" name="AutoShape 108"/>
          <p:cNvCxnSpPr>
            <a:cxnSpLocks noChangeShapeType="1"/>
          </p:cNvCxnSpPr>
          <p:nvPr/>
        </p:nvCxnSpPr>
        <p:spPr bwMode="auto">
          <a:xfrm flipV="1">
            <a:off x="955675" y="2879725"/>
            <a:ext cx="685800" cy="304800"/>
          </a:xfrm>
          <a:prstGeom prst="curvedConnector3">
            <a:avLst>
              <a:gd name="adj1" fmla="val 50000"/>
            </a:avLst>
          </a:prstGeom>
          <a:noFill/>
          <a:ln w="9525" cap="rnd">
            <a:noFill/>
            <a:round/>
            <a:headEnd type="none" w="sm" len="sm"/>
            <a:tailEnd type="none" w="sm" len="sm"/>
          </a:ln>
          <a:effectLst/>
        </p:spPr>
      </p:cxnSp>
      <p:sp>
        <p:nvSpPr>
          <p:cNvPr id="86125" name="Text Box 109"/>
          <p:cNvSpPr txBox="1">
            <a:spLocks noChangeArrowheads="1"/>
          </p:cNvSpPr>
          <p:nvPr/>
        </p:nvSpPr>
        <p:spPr bwMode="auto">
          <a:xfrm>
            <a:off x="1641475" y="3870325"/>
            <a:ext cx="628650" cy="519113"/>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sz="2800" b="1">
                <a:latin typeface="Times New Roman" pitchFamily="18" charset="0"/>
              </a:rPr>
              <a:t>.95</a:t>
            </a:r>
            <a:endParaRPr lang="en-US" b="1">
              <a:latin typeface="Times New Roman" pitchFamily="18" charset="0"/>
            </a:endParaRPr>
          </a:p>
        </p:txBody>
      </p:sp>
      <p:sp>
        <p:nvSpPr>
          <p:cNvPr id="86126" name="Line 110"/>
          <p:cNvSpPr>
            <a:spLocks noChangeShapeType="1"/>
          </p:cNvSpPr>
          <p:nvPr/>
        </p:nvSpPr>
        <p:spPr bwMode="auto">
          <a:xfrm>
            <a:off x="381000" y="5214938"/>
            <a:ext cx="3352800" cy="0"/>
          </a:xfrm>
          <a:prstGeom prst="line">
            <a:avLst/>
          </a:prstGeom>
          <a:noFill/>
          <a:ln w="28575">
            <a:solidFill>
              <a:schemeClr val="tx1"/>
            </a:solidFill>
            <a:miter lim="800000"/>
            <a:headEnd/>
            <a:tailEnd/>
          </a:ln>
          <a:effectLst/>
        </p:spPr>
        <p:txBody>
          <a:bodyPr wrap="none"/>
          <a:lstStyle/>
          <a:p>
            <a:endParaRPr lang="en-US"/>
          </a:p>
        </p:txBody>
      </p:sp>
      <p:graphicFrame>
        <p:nvGraphicFramePr>
          <p:cNvPr id="86127" name="Object 111"/>
          <p:cNvGraphicFramePr>
            <a:graphicFrameLocks noChangeAspect="1"/>
          </p:cNvGraphicFramePr>
          <p:nvPr/>
        </p:nvGraphicFramePr>
        <p:xfrm>
          <a:off x="304800" y="3048000"/>
          <a:ext cx="1371600" cy="706438"/>
        </p:xfrm>
        <a:graphic>
          <a:graphicData uri="http://schemas.openxmlformats.org/presentationml/2006/ole">
            <mc:AlternateContent xmlns:mc="http://schemas.openxmlformats.org/markup-compatibility/2006">
              <mc:Choice xmlns:v="urn:schemas-microsoft-com:vml" Requires="v">
                <p:oleObj spid="_x0000_s61455" name="Equation" r:id="rId3" imgW="419040" imgH="215640" progId="">
                  <p:embed/>
                </p:oleObj>
              </mc:Choice>
              <mc:Fallback>
                <p:oleObj name="Equation" r:id="rId3" imgW="419040" imgH="21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1371600"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88" name="Rectangle 1072"/>
          <p:cNvSpPr>
            <a:spLocks noChangeArrowheads="1"/>
          </p:cNvSpPr>
          <p:nvPr/>
        </p:nvSpPr>
        <p:spPr bwMode="auto">
          <a:xfrm>
            <a:off x="6705600" y="2819400"/>
            <a:ext cx="838200" cy="533400"/>
          </a:xfrm>
          <a:prstGeom prst="rect">
            <a:avLst/>
          </a:prstGeom>
          <a:solidFill>
            <a:srgbClr val="FDDBE4"/>
          </a:solidFill>
          <a:ln w="9525">
            <a:noFill/>
            <a:miter lim="800000"/>
            <a:headEnd/>
            <a:tailEnd/>
          </a:ln>
          <a:effectLst/>
        </p:spPr>
        <p:txBody>
          <a:bodyPr wrap="none" anchor="ctr"/>
          <a:lstStyle/>
          <a:p>
            <a:endParaRPr lang="en-US"/>
          </a:p>
        </p:txBody>
      </p:sp>
      <p:sp>
        <p:nvSpPr>
          <p:cNvPr id="87087" name="Rectangle 1071"/>
          <p:cNvSpPr>
            <a:spLocks noChangeArrowheads="1"/>
          </p:cNvSpPr>
          <p:nvPr/>
        </p:nvSpPr>
        <p:spPr bwMode="auto">
          <a:xfrm>
            <a:off x="2438400" y="5759450"/>
            <a:ext cx="838200" cy="533400"/>
          </a:xfrm>
          <a:prstGeom prst="rect">
            <a:avLst/>
          </a:prstGeom>
          <a:solidFill>
            <a:srgbClr val="E4E4F8"/>
          </a:solidFill>
          <a:ln w="9525">
            <a:noFill/>
            <a:miter lim="800000"/>
            <a:headEnd/>
            <a:tailEnd/>
          </a:ln>
          <a:effectLst/>
        </p:spPr>
        <p:txBody>
          <a:bodyPr wrap="none" anchor="ctr"/>
          <a:lstStyle/>
          <a:p>
            <a:endParaRPr lang="en-US"/>
          </a:p>
        </p:txBody>
      </p:sp>
      <p:sp>
        <p:nvSpPr>
          <p:cNvPr id="87086" name="Rectangle 1070"/>
          <p:cNvSpPr>
            <a:spLocks noChangeArrowheads="1"/>
          </p:cNvSpPr>
          <p:nvPr/>
        </p:nvSpPr>
        <p:spPr bwMode="auto">
          <a:xfrm>
            <a:off x="2667000" y="3657600"/>
            <a:ext cx="838200" cy="533400"/>
          </a:xfrm>
          <a:prstGeom prst="rect">
            <a:avLst/>
          </a:prstGeom>
          <a:solidFill>
            <a:srgbClr val="E4E4F8"/>
          </a:solidFill>
          <a:ln w="9525">
            <a:noFill/>
            <a:miter lim="800000"/>
            <a:headEnd/>
            <a:tailEnd/>
          </a:ln>
          <a:effectLst/>
        </p:spPr>
        <p:txBody>
          <a:bodyPr wrap="none" anchor="ctr"/>
          <a:lstStyle/>
          <a:p>
            <a:endParaRPr lang="en-US"/>
          </a:p>
        </p:txBody>
      </p:sp>
      <p:sp>
        <p:nvSpPr>
          <p:cNvPr id="87042" name="Rectangle 1026"/>
          <p:cNvSpPr>
            <a:spLocks noGrp="1" noChangeArrowheads="1"/>
          </p:cNvSpPr>
          <p:nvPr>
            <p:ph type="title"/>
          </p:nvPr>
        </p:nvSpPr>
        <p:spPr/>
        <p:txBody>
          <a:bodyPr/>
          <a:lstStyle/>
          <a:p>
            <a:pPr>
              <a:lnSpc>
                <a:spcPct val="110000"/>
              </a:lnSpc>
            </a:pPr>
            <a:r>
              <a:rPr lang="en-US"/>
              <a:t>Example Solution: One Tail Test</a:t>
            </a:r>
          </a:p>
        </p:txBody>
      </p:sp>
      <p:sp>
        <p:nvSpPr>
          <p:cNvPr id="87044" name="Rectangle 1028"/>
          <p:cNvSpPr>
            <a:spLocks noGrp="1" noChangeArrowheads="1"/>
          </p:cNvSpPr>
          <p:nvPr>
            <p:ph type="body" sz="half" idx="1"/>
          </p:nvPr>
        </p:nvSpPr>
        <p:spPr>
          <a:xfrm>
            <a:off x="533400" y="2743200"/>
            <a:ext cx="3848100" cy="4114800"/>
          </a:xfrm>
          <a:noFill/>
          <a:ln/>
        </p:spPr>
        <p:txBody>
          <a:bodyPr lIns="90488" tIns="44450" rIns="90488" bIns="44450"/>
          <a:lstStyle/>
          <a:p>
            <a:pPr>
              <a:buFont typeface="Wingdings" pitchFamily="2" charset="2"/>
              <a:buNone/>
            </a:pPr>
            <a:r>
              <a:rPr lang="en-US" sz="2500" b="1" i="1">
                <a:latin typeface="Symbol" pitchFamily="18" charset="2"/>
              </a:rPr>
              <a:t>a</a:t>
            </a:r>
            <a:r>
              <a:rPr lang="en-US" sz="2500" b="1">
                <a:latin typeface="Symbol" pitchFamily="18" charset="2"/>
              </a:rPr>
              <a:t> </a:t>
            </a:r>
            <a:r>
              <a:rPr lang="en-US" sz="2500">
                <a:latin typeface="Times New Roman" pitchFamily="18" charset="0"/>
              </a:rPr>
              <a:t>= </a:t>
            </a:r>
            <a:r>
              <a:rPr lang="en-US" sz="2500" b="1">
                <a:latin typeface="Times New Roman" pitchFamily="18" charset="0"/>
              </a:rPr>
              <a:t>0.5</a:t>
            </a:r>
          </a:p>
          <a:p>
            <a:pPr>
              <a:buFont typeface="Wingdings" pitchFamily="2" charset="2"/>
              <a:buNone/>
            </a:pPr>
            <a:r>
              <a:rPr lang="en-US" sz="2500" b="1" i="1">
                <a:latin typeface="Times New Roman" pitchFamily="18" charset="0"/>
              </a:rPr>
              <a:t>n </a:t>
            </a:r>
            <a:r>
              <a:rPr lang="en-US" sz="2500" b="1">
                <a:latin typeface="Times New Roman" pitchFamily="18" charset="0"/>
              </a:rPr>
              <a:t>= 25</a:t>
            </a:r>
          </a:p>
          <a:p>
            <a:pPr>
              <a:buFont typeface="Wingdings" pitchFamily="2" charset="2"/>
              <a:buNone/>
            </a:pPr>
            <a:r>
              <a:rPr lang="en-US" sz="2500" b="1">
                <a:latin typeface="Times New Roman" pitchFamily="18" charset="0"/>
              </a:rPr>
              <a:t>Critical Value: 1.645</a:t>
            </a:r>
            <a:endParaRPr lang="en-US" sz="2500">
              <a:latin typeface="Times New Roman" pitchFamily="18" charset="0"/>
            </a:endParaRPr>
          </a:p>
        </p:txBody>
      </p:sp>
      <p:sp>
        <p:nvSpPr>
          <p:cNvPr id="87045" name="Rectangle 1029"/>
          <p:cNvSpPr>
            <a:spLocks noChangeArrowheads="1"/>
          </p:cNvSpPr>
          <p:nvPr/>
        </p:nvSpPr>
        <p:spPr bwMode="auto">
          <a:xfrm>
            <a:off x="4724400" y="2209800"/>
            <a:ext cx="3810000" cy="4114800"/>
          </a:xfrm>
          <a:prstGeom prst="rect">
            <a:avLst/>
          </a:prstGeom>
          <a:noFill/>
          <a:ln w="9525">
            <a:noFill/>
            <a:miter lim="800000"/>
            <a:headEnd/>
            <a:tailEnd/>
          </a:ln>
          <a:effectLst/>
        </p:spPr>
        <p:txBody>
          <a:bodyPr lIns="90488" tIns="44450" rIns="90488" bIns="44450"/>
          <a:lstStyle/>
          <a:p>
            <a:pPr eaLnBrk="0" hangingPunct="0">
              <a:lnSpc>
                <a:spcPct val="0"/>
              </a:lnSpc>
              <a:spcBef>
                <a:spcPct val="20000"/>
              </a:spcBef>
            </a:pPr>
            <a:r>
              <a:rPr lang="en-US" sz="3600"/>
              <a:t>Test Statistic: </a:t>
            </a:r>
          </a:p>
          <a:p>
            <a:pPr eaLnBrk="0" hangingPunct="0">
              <a:lnSpc>
                <a:spcPct val="0"/>
              </a:lnSpc>
              <a:spcBef>
                <a:spcPct val="430000"/>
              </a:spcBef>
            </a:pPr>
            <a:r>
              <a:rPr lang="en-US" sz="3600"/>
              <a:t>Decision:</a:t>
            </a:r>
          </a:p>
          <a:p>
            <a:pPr eaLnBrk="0" hangingPunct="0">
              <a:lnSpc>
                <a:spcPct val="190000"/>
              </a:lnSpc>
              <a:spcBef>
                <a:spcPct val="20000"/>
              </a:spcBef>
            </a:pPr>
            <a:r>
              <a:rPr lang="en-US" sz="3600"/>
              <a:t>Conclusion:</a:t>
            </a:r>
          </a:p>
          <a:p>
            <a:pPr eaLnBrk="0" hangingPunct="0">
              <a:lnSpc>
                <a:spcPct val="30000"/>
              </a:lnSpc>
              <a:spcBef>
                <a:spcPct val="20000"/>
              </a:spcBef>
            </a:pPr>
            <a:endParaRPr lang="en-US" sz="3600"/>
          </a:p>
        </p:txBody>
      </p:sp>
      <p:sp>
        <p:nvSpPr>
          <p:cNvPr id="87046" name="Rectangle 1030"/>
          <p:cNvSpPr>
            <a:spLocks noChangeArrowheads="1"/>
          </p:cNvSpPr>
          <p:nvPr/>
        </p:nvSpPr>
        <p:spPr bwMode="auto">
          <a:xfrm>
            <a:off x="4724400" y="4665663"/>
            <a:ext cx="42005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a:t>Do Not Reject at </a:t>
            </a:r>
            <a:r>
              <a:rPr lang="en-US" sz="2800" i="1">
                <a:latin typeface="Symbol" pitchFamily="18" charset="2"/>
              </a:rPr>
              <a:t>a</a:t>
            </a:r>
            <a:r>
              <a:rPr lang="en-US" sz="2800"/>
              <a:t> = .05</a:t>
            </a:r>
          </a:p>
        </p:txBody>
      </p:sp>
      <p:sp>
        <p:nvSpPr>
          <p:cNvPr id="87047" name="Rectangle 1031"/>
          <p:cNvSpPr>
            <a:spLocks noChangeArrowheads="1"/>
          </p:cNvSpPr>
          <p:nvPr/>
        </p:nvSpPr>
        <p:spPr bwMode="auto">
          <a:xfrm>
            <a:off x="4791075" y="5686425"/>
            <a:ext cx="3895725" cy="952500"/>
          </a:xfrm>
          <a:prstGeom prst="rect">
            <a:avLst/>
          </a:prstGeom>
          <a:solidFill>
            <a:srgbClr val="FFFF99"/>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sz="2800"/>
              <a:t>No evidence that true mean is more than 368</a:t>
            </a:r>
          </a:p>
        </p:txBody>
      </p:sp>
      <p:sp>
        <p:nvSpPr>
          <p:cNvPr id="87048" name="Line 1032"/>
          <p:cNvSpPr>
            <a:spLocks noChangeShapeType="1"/>
          </p:cNvSpPr>
          <p:nvPr/>
        </p:nvSpPr>
        <p:spPr bwMode="auto">
          <a:xfrm>
            <a:off x="2174875" y="4538663"/>
            <a:ext cx="0" cy="1128712"/>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87049" name="Freeform 1033"/>
          <p:cNvSpPr>
            <a:spLocks/>
          </p:cNvSpPr>
          <p:nvPr/>
        </p:nvSpPr>
        <p:spPr bwMode="auto">
          <a:xfrm>
            <a:off x="2701925" y="5070475"/>
            <a:ext cx="642938" cy="650875"/>
          </a:xfrm>
          <a:custGeom>
            <a:avLst/>
            <a:gdLst/>
            <a:ahLst/>
            <a:cxnLst>
              <a:cxn ang="0">
                <a:pos x="0" y="0"/>
              </a:cxn>
              <a:cxn ang="0">
                <a:pos x="0" y="409"/>
              </a:cxn>
              <a:cxn ang="0">
                <a:pos x="404" y="409"/>
              </a:cxn>
              <a:cxn ang="0">
                <a:pos x="356" y="388"/>
              </a:cxn>
              <a:cxn ang="0">
                <a:pos x="307" y="364"/>
              </a:cxn>
              <a:cxn ang="0">
                <a:pos x="263" y="333"/>
              </a:cxn>
              <a:cxn ang="0">
                <a:pos x="221" y="302"/>
              </a:cxn>
              <a:cxn ang="0">
                <a:pos x="179" y="267"/>
              </a:cxn>
              <a:cxn ang="0">
                <a:pos x="141" y="228"/>
              </a:cxn>
              <a:cxn ang="0">
                <a:pos x="106" y="187"/>
              </a:cxn>
              <a:cxn ang="0">
                <a:pos x="75" y="144"/>
              </a:cxn>
              <a:cxn ang="0">
                <a:pos x="47" y="98"/>
              </a:cxn>
              <a:cxn ang="0">
                <a:pos x="22" y="49"/>
              </a:cxn>
              <a:cxn ang="0">
                <a:pos x="0" y="0"/>
              </a:cxn>
            </a:cxnLst>
            <a:rect l="0" t="0" r="r" b="b"/>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FF99"/>
          </a:solidFill>
          <a:ln w="9525" cap="rnd">
            <a:noFill/>
            <a:round/>
            <a:headEnd type="none" w="sm" len="sm"/>
            <a:tailEnd type="none" w="sm" len="sm"/>
          </a:ln>
          <a:effectLst/>
        </p:spPr>
        <p:txBody>
          <a:bodyPr/>
          <a:lstStyle/>
          <a:p>
            <a:endParaRPr lang="en-US"/>
          </a:p>
        </p:txBody>
      </p:sp>
      <p:sp>
        <p:nvSpPr>
          <p:cNvPr id="87050" name="Freeform 1034"/>
          <p:cNvSpPr>
            <a:spLocks/>
          </p:cNvSpPr>
          <p:nvPr/>
        </p:nvSpPr>
        <p:spPr bwMode="auto">
          <a:xfrm>
            <a:off x="2174875" y="4411663"/>
            <a:ext cx="1389063" cy="1338262"/>
          </a:xfrm>
          <a:custGeom>
            <a:avLst/>
            <a:gdLst/>
            <a:ahLst/>
            <a:cxnLst>
              <a:cxn ang="0">
                <a:pos x="874" y="842"/>
              </a:cxn>
              <a:cxn ang="0">
                <a:pos x="782" y="831"/>
              </a:cxn>
              <a:cxn ang="0">
                <a:pos x="735" y="822"/>
              </a:cxn>
              <a:cxn ang="0">
                <a:pos x="690" y="808"/>
              </a:cxn>
              <a:cxn ang="0">
                <a:pos x="643" y="789"/>
              </a:cxn>
              <a:cxn ang="0">
                <a:pos x="598" y="763"/>
              </a:cxn>
              <a:cxn ang="0">
                <a:pos x="551" y="729"/>
              </a:cxn>
              <a:cxn ang="0">
                <a:pos x="459" y="631"/>
              </a:cxn>
              <a:cxn ang="0">
                <a:pos x="368" y="493"/>
              </a:cxn>
              <a:cxn ang="0">
                <a:pos x="276" y="329"/>
              </a:cxn>
              <a:cxn ang="0">
                <a:pos x="230" y="245"/>
              </a:cxn>
              <a:cxn ang="0">
                <a:pos x="183" y="165"/>
              </a:cxn>
              <a:cxn ang="0">
                <a:pos x="137" y="98"/>
              </a:cxn>
              <a:cxn ang="0">
                <a:pos x="92" y="45"/>
              </a:cxn>
              <a:cxn ang="0">
                <a:pos x="45" y="11"/>
              </a:cxn>
              <a:cxn ang="0">
                <a:pos x="0" y="0"/>
              </a:cxn>
            </a:cxnLst>
            <a:rect l="0" t="0" r="r" b="b"/>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87051" name="Freeform 1035"/>
          <p:cNvSpPr>
            <a:spLocks/>
          </p:cNvSpPr>
          <p:nvPr/>
        </p:nvSpPr>
        <p:spPr bwMode="auto">
          <a:xfrm>
            <a:off x="787400" y="4411663"/>
            <a:ext cx="1389063" cy="1338262"/>
          </a:xfrm>
          <a:custGeom>
            <a:avLst/>
            <a:gdLst/>
            <a:ahLst/>
            <a:cxnLst>
              <a:cxn ang="0">
                <a:pos x="0" y="842"/>
              </a:cxn>
              <a:cxn ang="0">
                <a:pos x="92" y="831"/>
              </a:cxn>
              <a:cxn ang="0">
                <a:pos x="137" y="822"/>
              </a:cxn>
              <a:cxn ang="0">
                <a:pos x="183" y="808"/>
              </a:cxn>
              <a:cxn ang="0">
                <a:pos x="229" y="789"/>
              </a:cxn>
              <a:cxn ang="0">
                <a:pos x="276" y="763"/>
              </a:cxn>
              <a:cxn ang="0">
                <a:pos x="321" y="729"/>
              </a:cxn>
              <a:cxn ang="0">
                <a:pos x="414" y="631"/>
              </a:cxn>
              <a:cxn ang="0">
                <a:pos x="506" y="493"/>
              </a:cxn>
              <a:cxn ang="0">
                <a:pos x="598" y="329"/>
              </a:cxn>
              <a:cxn ang="0">
                <a:pos x="643" y="245"/>
              </a:cxn>
              <a:cxn ang="0">
                <a:pos x="690" y="165"/>
              </a:cxn>
              <a:cxn ang="0">
                <a:pos x="735" y="98"/>
              </a:cxn>
              <a:cxn ang="0">
                <a:pos x="782" y="45"/>
              </a:cxn>
              <a:cxn ang="0">
                <a:pos x="827" y="11"/>
              </a:cxn>
              <a:cxn ang="0">
                <a:pos x="874" y="0"/>
              </a:cxn>
            </a:cxnLst>
            <a:rect l="0" t="0" r="r" b="b"/>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87052" name="Freeform 1036"/>
          <p:cNvSpPr>
            <a:spLocks/>
          </p:cNvSpPr>
          <p:nvPr/>
        </p:nvSpPr>
        <p:spPr bwMode="auto">
          <a:xfrm>
            <a:off x="787400" y="4646613"/>
            <a:ext cx="2828925" cy="1096962"/>
          </a:xfrm>
          <a:custGeom>
            <a:avLst/>
            <a:gdLst/>
            <a:ahLst/>
            <a:cxnLst>
              <a:cxn ang="0">
                <a:pos x="0" y="0"/>
              </a:cxn>
              <a:cxn ang="0">
                <a:pos x="0" y="690"/>
              </a:cxn>
              <a:cxn ang="0">
                <a:pos x="1781" y="690"/>
              </a:cxn>
            </a:cxnLst>
            <a:rect l="0" t="0" r="r" b="b"/>
            <a:pathLst>
              <a:path w="1782" h="691">
                <a:moveTo>
                  <a:pt x="0" y="0"/>
                </a:moveTo>
                <a:lnTo>
                  <a:pt x="0" y="690"/>
                </a:lnTo>
                <a:lnTo>
                  <a:pt x="1781" y="69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87073" name="Rectangle 1057"/>
          <p:cNvSpPr>
            <a:spLocks noChangeArrowheads="1"/>
          </p:cNvSpPr>
          <p:nvPr/>
        </p:nvSpPr>
        <p:spPr bwMode="auto">
          <a:xfrm>
            <a:off x="3270250" y="5762625"/>
            <a:ext cx="40640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Z</a:t>
            </a:r>
          </a:p>
        </p:txBody>
      </p:sp>
      <p:sp>
        <p:nvSpPr>
          <p:cNvPr id="87074" name="Rectangle 1058"/>
          <p:cNvSpPr>
            <a:spLocks noChangeArrowheads="1"/>
          </p:cNvSpPr>
          <p:nvPr/>
        </p:nvSpPr>
        <p:spPr bwMode="auto">
          <a:xfrm>
            <a:off x="1974850" y="5686425"/>
            <a:ext cx="385763"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a:latin typeface="Arial" charset="0"/>
              </a:rPr>
              <a:t>0</a:t>
            </a:r>
          </a:p>
        </p:txBody>
      </p:sp>
      <p:sp>
        <p:nvSpPr>
          <p:cNvPr id="87075" name="Rectangle 1059"/>
          <p:cNvSpPr>
            <a:spLocks noChangeArrowheads="1"/>
          </p:cNvSpPr>
          <p:nvPr/>
        </p:nvSpPr>
        <p:spPr bwMode="auto">
          <a:xfrm>
            <a:off x="2438400" y="5762625"/>
            <a:ext cx="8667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1.645</a:t>
            </a:r>
          </a:p>
        </p:txBody>
      </p:sp>
      <p:sp>
        <p:nvSpPr>
          <p:cNvPr id="87076" name="Rectangle 1060"/>
          <p:cNvSpPr>
            <a:spLocks noChangeArrowheads="1"/>
          </p:cNvSpPr>
          <p:nvPr/>
        </p:nvSpPr>
        <p:spPr bwMode="auto">
          <a:xfrm>
            <a:off x="2890838" y="4764088"/>
            <a:ext cx="5619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.05</a:t>
            </a:r>
          </a:p>
        </p:txBody>
      </p:sp>
      <p:sp>
        <p:nvSpPr>
          <p:cNvPr id="87077" name="Freeform 1061"/>
          <p:cNvSpPr>
            <a:spLocks/>
          </p:cNvSpPr>
          <p:nvPr/>
        </p:nvSpPr>
        <p:spPr bwMode="auto">
          <a:xfrm>
            <a:off x="2860675" y="5202238"/>
            <a:ext cx="455613" cy="301625"/>
          </a:xfrm>
          <a:custGeom>
            <a:avLst/>
            <a:gdLst/>
            <a:ahLst/>
            <a:cxnLst>
              <a:cxn ang="0">
                <a:pos x="286" y="0"/>
              </a:cxn>
              <a:cxn ang="0">
                <a:pos x="282" y="23"/>
              </a:cxn>
              <a:cxn ang="0">
                <a:pos x="275" y="45"/>
              </a:cxn>
              <a:cxn ang="0">
                <a:pos x="264" y="66"/>
              </a:cxn>
              <a:cxn ang="0">
                <a:pos x="247" y="84"/>
              </a:cxn>
              <a:cxn ang="0">
                <a:pos x="229" y="99"/>
              </a:cxn>
              <a:cxn ang="0">
                <a:pos x="208" y="109"/>
              </a:cxn>
              <a:cxn ang="0">
                <a:pos x="186" y="116"/>
              </a:cxn>
              <a:cxn ang="0">
                <a:pos x="161" y="119"/>
              </a:cxn>
              <a:cxn ang="0">
                <a:pos x="138" y="116"/>
              </a:cxn>
              <a:cxn ang="0">
                <a:pos x="115" y="113"/>
              </a:cxn>
              <a:cxn ang="0">
                <a:pos x="91" y="115"/>
              </a:cxn>
              <a:cxn ang="0">
                <a:pos x="68" y="122"/>
              </a:cxn>
              <a:cxn ang="0">
                <a:pos x="47" y="133"/>
              </a:cxn>
              <a:cxn ang="0">
                <a:pos x="28" y="148"/>
              </a:cxn>
              <a:cxn ang="0">
                <a:pos x="13" y="165"/>
              </a:cxn>
              <a:cxn ang="0">
                <a:pos x="1" y="186"/>
              </a:cxn>
              <a:cxn ang="0">
                <a:pos x="0" y="189"/>
              </a:cxn>
            </a:cxnLst>
            <a:rect l="0" t="0" r="r" b="b"/>
            <a:pathLst>
              <a:path w="287" h="190">
                <a:moveTo>
                  <a:pt x="286" y="0"/>
                </a:moveTo>
                <a:lnTo>
                  <a:pt x="282" y="23"/>
                </a:lnTo>
                <a:lnTo>
                  <a:pt x="275" y="45"/>
                </a:lnTo>
                <a:lnTo>
                  <a:pt x="264" y="66"/>
                </a:lnTo>
                <a:lnTo>
                  <a:pt x="247" y="84"/>
                </a:lnTo>
                <a:lnTo>
                  <a:pt x="229" y="99"/>
                </a:lnTo>
                <a:lnTo>
                  <a:pt x="208" y="109"/>
                </a:lnTo>
                <a:lnTo>
                  <a:pt x="186" y="116"/>
                </a:lnTo>
                <a:lnTo>
                  <a:pt x="161" y="119"/>
                </a:lnTo>
                <a:lnTo>
                  <a:pt x="138" y="116"/>
                </a:lnTo>
                <a:lnTo>
                  <a:pt x="115" y="113"/>
                </a:lnTo>
                <a:lnTo>
                  <a:pt x="91" y="115"/>
                </a:lnTo>
                <a:lnTo>
                  <a:pt x="68" y="122"/>
                </a:lnTo>
                <a:lnTo>
                  <a:pt x="47" y="133"/>
                </a:lnTo>
                <a:lnTo>
                  <a:pt x="28" y="148"/>
                </a:lnTo>
                <a:lnTo>
                  <a:pt x="13" y="165"/>
                </a:lnTo>
                <a:lnTo>
                  <a:pt x="1" y="186"/>
                </a:lnTo>
                <a:lnTo>
                  <a:pt x="0" y="189"/>
                </a:lnTo>
              </a:path>
            </a:pathLst>
          </a:custGeom>
          <a:noFill/>
          <a:ln w="28575" cap="rnd" cmpd="sng">
            <a:solidFill>
              <a:schemeClr val="tx1"/>
            </a:solidFill>
            <a:prstDash val="solid"/>
            <a:round/>
            <a:headEnd type="none" w="sm" len="sm"/>
            <a:tailEnd type="none" w="sm" len="sm"/>
          </a:ln>
          <a:effectLst/>
        </p:spPr>
        <p:txBody>
          <a:bodyPr/>
          <a:lstStyle/>
          <a:p>
            <a:endParaRPr lang="en-US"/>
          </a:p>
        </p:txBody>
      </p:sp>
      <p:sp>
        <p:nvSpPr>
          <p:cNvPr id="87078" name="Freeform 1062"/>
          <p:cNvSpPr>
            <a:spLocks/>
          </p:cNvSpPr>
          <p:nvPr/>
        </p:nvSpPr>
        <p:spPr bwMode="auto">
          <a:xfrm>
            <a:off x="2825750" y="5492750"/>
            <a:ext cx="61913" cy="71438"/>
          </a:xfrm>
          <a:custGeom>
            <a:avLst/>
            <a:gdLst/>
            <a:ahLst/>
            <a:cxnLst>
              <a:cxn ang="0">
                <a:pos x="38" y="9"/>
              </a:cxn>
              <a:cxn ang="0">
                <a:pos x="11" y="44"/>
              </a:cxn>
              <a:cxn ang="0">
                <a:pos x="0" y="0"/>
              </a:cxn>
              <a:cxn ang="0">
                <a:pos x="38" y="9"/>
              </a:cxn>
            </a:cxnLst>
            <a:rect l="0" t="0" r="r" b="b"/>
            <a:pathLst>
              <a:path w="39" h="45">
                <a:moveTo>
                  <a:pt x="38" y="9"/>
                </a:moveTo>
                <a:lnTo>
                  <a:pt x="11" y="44"/>
                </a:lnTo>
                <a:lnTo>
                  <a:pt x="0" y="0"/>
                </a:lnTo>
                <a:lnTo>
                  <a:pt x="38" y="9"/>
                </a:lnTo>
              </a:path>
            </a:pathLst>
          </a:custGeom>
          <a:solidFill>
            <a:srgbClr val="169996"/>
          </a:solidFill>
          <a:ln w="9525" cap="rnd">
            <a:noFill/>
            <a:round/>
            <a:headEnd type="none" w="sm" len="sm"/>
            <a:tailEnd type="none" w="sm" len="sm"/>
          </a:ln>
          <a:effectLst/>
        </p:spPr>
        <p:txBody>
          <a:bodyPr/>
          <a:lstStyle/>
          <a:p>
            <a:endParaRPr lang="en-US"/>
          </a:p>
        </p:txBody>
      </p:sp>
      <p:sp>
        <p:nvSpPr>
          <p:cNvPr id="87079" name="Rectangle 1063"/>
          <p:cNvSpPr>
            <a:spLocks noChangeArrowheads="1"/>
          </p:cNvSpPr>
          <p:nvPr/>
        </p:nvSpPr>
        <p:spPr bwMode="auto">
          <a:xfrm>
            <a:off x="2671763" y="4267200"/>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87080" name="Line 1064"/>
          <p:cNvSpPr>
            <a:spLocks noChangeShapeType="1"/>
          </p:cNvSpPr>
          <p:nvPr/>
        </p:nvSpPr>
        <p:spPr bwMode="auto">
          <a:xfrm flipH="1">
            <a:off x="2713038" y="4714875"/>
            <a:ext cx="639762" cy="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87081" name="Freeform 1065"/>
          <p:cNvSpPr>
            <a:spLocks/>
          </p:cNvSpPr>
          <p:nvPr/>
        </p:nvSpPr>
        <p:spPr bwMode="auto">
          <a:xfrm>
            <a:off x="3341688" y="4683125"/>
            <a:ext cx="87312" cy="85725"/>
          </a:xfrm>
          <a:custGeom>
            <a:avLst/>
            <a:gdLst/>
            <a:ahLst/>
            <a:cxnLst>
              <a:cxn ang="0">
                <a:pos x="0" y="53"/>
              </a:cxn>
              <a:cxn ang="0">
                <a:pos x="54" y="26"/>
              </a:cxn>
              <a:cxn ang="0">
                <a:pos x="0" y="0"/>
              </a:cxn>
              <a:cxn ang="0">
                <a:pos x="0" y="53"/>
              </a:cxn>
            </a:cxnLst>
            <a:rect l="0" t="0" r="r" b="b"/>
            <a:pathLst>
              <a:path w="55" h="54">
                <a:moveTo>
                  <a:pt x="0" y="53"/>
                </a:moveTo>
                <a:lnTo>
                  <a:pt x="54" y="26"/>
                </a:lnTo>
                <a:lnTo>
                  <a:pt x="0" y="0"/>
                </a:lnTo>
                <a:lnTo>
                  <a:pt x="0" y="53"/>
                </a:lnTo>
              </a:path>
            </a:pathLst>
          </a:custGeom>
          <a:solidFill>
            <a:schemeClr val="tx2"/>
          </a:solidFill>
          <a:ln w="9525" cap="rnd">
            <a:noFill/>
            <a:round/>
            <a:headEnd type="none" w="sm" len="sm"/>
            <a:tailEnd type="none" w="sm" len="sm"/>
          </a:ln>
          <a:effectLst/>
        </p:spPr>
        <p:txBody>
          <a:bodyPr/>
          <a:lstStyle/>
          <a:p>
            <a:endParaRPr lang="en-US"/>
          </a:p>
        </p:txBody>
      </p:sp>
      <p:sp>
        <p:nvSpPr>
          <p:cNvPr id="87082" name="Line 1066"/>
          <p:cNvSpPr>
            <a:spLocks noChangeShapeType="1"/>
          </p:cNvSpPr>
          <p:nvPr/>
        </p:nvSpPr>
        <p:spPr bwMode="auto">
          <a:xfrm flipV="1">
            <a:off x="2701925" y="4643438"/>
            <a:ext cx="0" cy="1223962"/>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87083" name="Rectangle 1067"/>
          <p:cNvSpPr>
            <a:spLocks noChangeArrowheads="1"/>
          </p:cNvSpPr>
          <p:nvPr/>
        </p:nvSpPr>
        <p:spPr bwMode="auto">
          <a:xfrm>
            <a:off x="527050" y="1746250"/>
            <a:ext cx="2298700" cy="94297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 £  </a:t>
            </a:r>
            <a:r>
              <a:rPr lang="en-US" sz="2800" b="1">
                <a:latin typeface="Times New Roman" pitchFamily="18" charset="0"/>
              </a:rPr>
              <a:t>368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a:t>
            </a:r>
            <a:r>
              <a:rPr lang="en-US" sz="2800" b="1">
                <a:latin typeface="Times New Roman" pitchFamily="18" charset="0"/>
              </a:rPr>
              <a:t> &gt;  368</a:t>
            </a:r>
          </a:p>
        </p:txBody>
      </p:sp>
      <p:graphicFrame>
        <p:nvGraphicFramePr>
          <p:cNvPr id="210944" name="Object 3072">
            <a:hlinkClick r:id="" action="ppaction://ole?verb=0"/>
          </p:cNvPr>
          <p:cNvGraphicFramePr>
            <a:graphicFrameLocks/>
          </p:cNvGraphicFramePr>
          <p:nvPr/>
        </p:nvGraphicFramePr>
        <p:xfrm>
          <a:off x="4800600" y="2514600"/>
          <a:ext cx="2590800" cy="1524000"/>
        </p:xfrm>
        <a:graphic>
          <a:graphicData uri="http://schemas.openxmlformats.org/presentationml/2006/ole">
            <mc:AlternateContent xmlns:mc="http://schemas.openxmlformats.org/markup-compatibility/2006">
              <mc:Choice xmlns:v="urn:schemas-microsoft-com:vml" Requires="v">
                <p:oleObj spid="_x0000_s62479" name="Equation" r:id="rId3" imgW="1104840" imgH="545760" progId="">
                  <p:embed/>
                </p:oleObj>
              </mc:Choice>
              <mc:Fallback>
                <p:oleObj name="Equation" r:id="rId3" imgW="1104840" imgH="54576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514600"/>
                        <a:ext cx="2590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85" name="Text Box 1069"/>
          <p:cNvSpPr txBox="1">
            <a:spLocks noChangeArrowheads="1"/>
          </p:cNvSpPr>
          <p:nvPr/>
        </p:nvSpPr>
        <p:spPr bwMode="auto">
          <a:xfrm>
            <a:off x="3108325" y="2860675"/>
            <a:ext cx="184150" cy="457200"/>
          </a:xfrm>
          <a:prstGeom prst="rect">
            <a:avLst/>
          </a:prstGeom>
          <a:noFill/>
          <a:ln w="9525" cap="rnd">
            <a:noFill/>
            <a:miter lim="800000"/>
            <a:headEnd type="none" w="sm" len="sm"/>
            <a:tailEnd type="none" w="sm" len="sm"/>
          </a:ln>
          <a:effectLst/>
        </p:spPr>
        <p:txBody>
          <a:bodyPr wrap="none">
            <a:spAutoFit/>
          </a:bodyPr>
          <a:lstStyle/>
          <a:p>
            <a:pPr algn="ctr" eaLnBrk="0" hangingPunct="0"/>
            <a:endParaRPr lang="en-US">
              <a:latin typeface="Times New Roman" pitchFamily="18" charset="0"/>
            </a:endParaRPr>
          </a:p>
        </p:txBody>
      </p:sp>
      <p:sp>
        <p:nvSpPr>
          <p:cNvPr id="87090" name="Text Box 1074"/>
          <p:cNvSpPr txBox="1">
            <a:spLocks noChangeArrowheads="1"/>
          </p:cNvSpPr>
          <p:nvPr/>
        </p:nvSpPr>
        <p:spPr bwMode="auto">
          <a:xfrm>
            <a:off x="2057400" y="6324600"/>
            <a:ext cx="838200" cy="457200"/>
          </a:xfrm>
          <a:prstGeom prst="rect">
            <a:avLst/>
          </a:prstGeom>
          <a:solidFill>
            <a:srgbClr val="FDDBE4"/>
          </a:solidFill>
          <a:ln w="9525">
            <a:noFill/>
            <a:miter lim="800000"/>
            <a:headEnd/>
            <a:tailEnd/>
          </a:ln>
          <a:effectLst/>
        </p:spPr>
        <p:txBody>
          <a:bodyPr>
            <a:spAutoFit/>
          </a:bodyPr>
          <a:lstStyle/>
          <a:p>
            <a:pPr>
              <a:spcBef>
                <a:spcPct val="50000"/>
              </a:spcBef>
            </a:pPr>
            <a:r>
              <a:rPr lang="en-US"/>
              <a:t>1.50</a:t>
            </a:r>
          </a:p>
        </p:txBody>
      </p:sp>
      <p:sp>
        <p:nvSpPr>
          <p:cNvPr id="87091" name="Line 1075"/>
          <p:cNvSpPr>
            <a:spLocks noChangeShapeType="1"/>
          </p:cNvSpPr>
          <p:nvPr/>
        </p:nvSpPr>
        <p:spPr bwMode="auto">
          <a:xfrm flipV="1">
            <a:off x="2514600" y="5791200"/>
            <a:ext cx="0" cy="533400"/>
          </a:xfrm>
          <a:prstGeom prst="line">
            <a:avLst/>
          </a:prstGeom>
          <a:noFill/>
          <a:ln w="9525">
            <a:solidFill>
              <a:schemeClr val="hlink"/>
            </a:solidFill>
            <a:miter lim="800000"/>
            <a:headEnd/>
            <a:tailEnd type="triangle" w="med" len="med"/>
          </a:ln>
          <a:effectLst/>
        </p:spPr>
        <p:txBody>
          <a:bodyPr wrap="none"/>
          <a:lstStyle/>
          <a:p>
            <a:endParaRPr 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76200"/>
            <a:ext cx="8229600" cy="1139825"/>
          </a:xfrm>
        </p:spPr>
        <p:txBody>
          <a:bodyPr/>
          <a:lstStyle/>
          <a:p>
            <a:pPr defTabSz="914400"/>
            <a:r>
              <a:rPr lang="en-US" dirty="0"/>
              <a:t>Confidence Intervals for </a:t>
            </a:r>
            <a:r>
              <a:rPr lang="en-US" dirty="0">
                <a:cs typeface="Arial" charset="0"/>
              </a:rPr>
              <a:t>µ</a:t>
            </a:r>
          </a:p>
        </p:txBody>
      </p:sp>
      <p:sp>
        <p:nvSpPr>
          <p:cNvPr id="190467" name="Rectangle 3"/>
          <p:cNvSpPr>
            <a:spLocks noGrp="1" noChangeArrowheads="1"/>
          </p:cNvSpPr>
          <p:nvPr>
            <p:ph type="body" idx="1"/>
          </p:nvPr>
        </p:nvSpPr>
        <p:spPr>
          <a:xfrm>
            <a:off x="152400" y="1143000"/>
            <a:ext cx="8763000" cy="5486400"/>
          </a:xfrm>
          <a:solidFill>
            <a:srgbClr val="CCFFCC"/>
          </a:solidFill>
        </p:spPr>
        <p:txBody>
          <a:bodyPr/>
          <a:lstStyle/>
          <a:p>
            <a:pPr marL="342900" indent="-342900" defTabSz="914400">
              <a:lnSpc>
                <a:spcPct val="80000"/>
              </a:lnSpc>
            </a:pPr>
            <a:endParaRPr lang="en-US" sz="2400" dirty="0" smtClean="0"/>
          </a:p>
          <a:p>
            <a:pPr marL="342900" indent="-342900" defTabSz="914400">
              <a:lnSpc>
                <a:spcPct val="80000"/>
              </a:lnSpc>
            </a:pPr>
            <a:r>
              <a:rPr lang="en-US" sz="2400" dirty="0" smtClean="0"/>
              <a:t>We </a:t>
            </a:r>
            <a:r>
              <a:rPr lang="en-US" sz="2400" dirty="0"/>
              <a:t>can find confidence intervals for </a:t>
            </a:r>
            <a:r>
              <a:rPr lang="en-US" sz="2400" dirty="0">
                <a:cs typeface="Arial" charset="0"/>
              </a:rPr>
              <a:t>µ using the same reasoning as confidence intervals for </a:t>
            </a:r>
            <a:r>
              <a:rPr lang="en-US" sz="2400" i="1" dirty="0">
                <a:cs typeface="Arial" charset="0"/>
              </a:rPr>
              <a:t>p</a:t>
            </a:r>
            <a:r>
              <a:rPr lang="en-US" sz="2400" dirty="0">
                <a:cs typeface="Arial" charset="0"/>
              </a:rPr>
              <a:t>.</a:t>
            </a:r>
          </a:p>
          <a:p>
            <a:pPr marL="342900" indent="-342900" defTabSz="914400">
              <a:lnSpc>
                <a:spcPct val="80000"/>
              </a:lnSpc>
            </a:pPr>
            <a:r>
              <a:rPr lang="en-US" sz="2400" dirty="0"/>
              <a:t>The big idea is to cover the middle 95% (or whatever our confidence level is) of the area of the normal curve (sampling distribution of x-bar), we must go out a distance of </a:t>
            </a:r>
            <a:r>
              <a:rPr lang="en-US" sz="2400" i="1" dirty="0"/>
              <a:t>z</a:t>
            </a:r>
            <a:r>
              <a:rPr lang="en-US" sz="2400" i="1" baseline="30000" dirty="0"/>
              <a:t>*</a:t>
            </a:r>
            <a:r>
              <a:rPr lang="en-US" sz="2400" i="1" dirty="0"/>
              <a:t> </a:t>
            </a:r>
            <a:r>
              <a:rPr lang="en-US" sz="2400" dirty="0"/>
              <a:t>standard deviations on either side of the mean. </a:t>
            </a:r>
          </a:p>
          <a:p>
            <a:pPr marL="742950" lvl="1" indent="-285750" defTabSz="914400">
              <a:lnSpc>
                <a:spcPct val="80000"/>
              </a:lnSpc>
              <a:buClr>
                <a:schemeClr val="tx1"/>
              </a:buClr>
              <a:buFont typeface="Wingdings" pitchFamily="2" charset="2"/>
              <a:buChar char="v"/>
            </a:pPr>
            <a:r>
              <a:rPr lang="en-US" sz="2400" dirty="0"/>
              <a:t>The standard deviation of the sampling distribution of x-bar (</a:t>
            </a:r>
            <a:r>
              <a:rPr lang="el-GR" sz="2400" dirty="0"/>
              <a:t>σ</a:t>
            </a:r>
            <a:r>
              <a:rPr lang="en-US" sz="2400" dirty="0"/>
              <a:t>/√</a:t>
            </a:r>
            <a:r>
              <a:rPr lang="en-US" sz="2400" i="1" dirty="0"/>
              <a:t>n)</a:t>
            </a:r>
            <a:r>
              <a:rPr lang="en-US" sz="2400" dirty="0"/>
              <a:t> depends on the sample size </a:t>
            </a:r>
            <a:r>
              <a:rPr lang="en-US" sz="2400" i="1" dirty="0"/>
              <a:t>n</a:t>
            </a:r>
            <a:r>
              <a:rPr lang="en-US" sz="2400" dirty="0"/>
              <a:t> and the population standard deviation </a:t>
            </a:r>
            <a:r>
              <a:rPr lang="el-GR" sz="2400" dirty="0"/>
              <a:t>σ</a:t>
            </a:r>
            <a:r>
              <a:rPr lang="en-US" sz="2400" dirty="0"/>
              <a:t>.</a:t>
            </a:r>
          </a:p>
          <a:p>
            <a:pPr marL="742950" lvl="1" indent="-285750" defTabSz="914400">
              <a:lnSpc>
                <a:spcPct val="80000"/>
              </a:lnSpc>
              <a:buClr>
                <a:schemeClr val="tx1"/>
              </a:buClr>
              <a:buFont typeface="Wingdings" pitchFamily="2" charset="2"/>
              <a:buChar char="v"/>
            </a:pPr>
            <a:r>
              <a:rPr lang="en-US" sz="2400" i="1" dirty="0"/>
              <a:t>z</a:t>
            </a:r>
            <a:r>
              <a:rPr lang="en-US" sz="2400" i="1" baseline="30000" dirty="0"/>
              <a:t>*</a:t>
            </a:r>
            <a:r>
              <a:rPr lang="en-US" sz="2400" i="1" dirty="0"/>
              <a:t> </a:t>
            </a:r>
            <a:r>
              <a:rPr lang="en-US" sz="2400" dirty="0"/>
              <a:t>is the critical value for our confidence level from Table</a:t>
            </a:r>
          </a:p>
          <a:p>
            <a:pPr marL="342900" indent="-342900" defTabSz="914400">
              <a:lnSpc>
                <a:spcPct val="80000"/>
              </a:lnSpc>
            </a:pPr>
            <a:r>
              <a:rPr lang="en-US" sz="2800" dirty="0"/>
              <a:t>The confidence interval will give us a reasonable range of values for our unknown population mean µ.</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i="1"/>
              <a:t>p </a:t>
            </a:r>
            <a:r>
              <a:rPr lang="en-US"/>
              <a:t>-Value Solution</a:t>
            </a:r>
          </a:p>
        </p:txBody>
      </p:sp>
      <p:sp>
        <p:nvSpPr>
          <p:cNvPr id="88068" name="Freeform 4"/>
          <p:cNvSpPr>
            <a:spLocks/>
          </p:cNvSpPr>
          <p:nvPr/>
        </p:nvSpPr>
        <p:spPr bwMode="auto">
          <a:xfrm flipH="1">
            <a:off x="4489450" y="2743200"/>
            <a:ext cx="838200" cy="2209800"/>
          </a:xfrm>
          <a:custGeom>
            <a:avLst/>
            <a:gdLst/>
            <a:ahLst/>
            <a:cxnLst>
              <a:cxn ang="0">
                <a:pos x="0" y="720"/>
              </a:cxn>
              <a:cxn ang="0">
                <a:pos x="0" y="1392"/>
              </a:cxn>
              <a:cxn ang="0">
                <a:pos x="576" y="1392"/>
              </a:cxn>
              <a:cxn ang="0">
                <a:pos x="576" y="0"/>
              </a:cxn>
              <a:cxn ang="0">
                <a:pos x="432" y="48"/>
              </a:cxn>
              <a:cxn ang="0">
                <a:pos x="288" y="192"/>
              </a:cxn>
              <a:cxn ang="0">
                <a:pos x="192" y="384"/>
              </a:cxn>
              <a:cxn ang="0">
                <a:pos x="48" y="624"/>
              </a:cxn>
              <a:cxn ang="0">
                <a:pos x="0" y="720"/>
              </a:cxn>
            </a:cxnLst>
            <a:rect l="0" t="0" r="r" b="b"/>
            <a:pathLst>
              <a:path w="576" h="1392">
                <a:moveTo>
                  <a:pt x="0" y="720"/>
                </a:moveTo>
                <a:lnTo>
                  <a:pt x="0" y="1392"/>
                </a:lnTo>
                <a:lnTo>
                  <a:pt x="576" y="1392"/>
                </a:lnTo>
                <a:lnTo>
                  <a:pt x="576" y="0"/>
                </a:lnTo>
                <a:lnTo>
                  <a:pt x="432" y="48"/>
                </a:lnTo>
                <a:lnTo>
                  <a:pt x="288" y="192"/>
                </a:lnTo>
                <a:lnTo>
                  <a:pt x="192" y="384"/>
                </a:lnTo>
                <a:lnTo>
                  <a:pt x="48" y="624"/>
                </a:lnTo>
                <a:lnTo>
                  <a:pt x="0" y="720"/>
                </a:lnTo>
                <a:close/>
              </a:path>
            </a:pathLst>
          </a:custGeom>
          <a:solidFill>
            <a:srgbClr val="FDDBE4"/>
          </a:solidFill>
          <a:ln w="9525" cap="rnd" cmpd="sng">
            <a:noFill/>
            <a:prstDash val="solid"/>
            <a:round/>
            <a:headEnd type="none" w="sm" len="sm"/>
            <a:tailEnd type="none" w="sm" len="sm"/>
          </a:ln>
          <a:effectLst/>
        </p:spPr>
        <p:txBody>
          <a:bodyPr wrap="none" anchor="ctr"/>
          <a:lstStyle/>
          <a:p>
            <a:endParaRPr lang="en-US"/>
          </a:p>
        </p:txBody>
      </p:sp>
      <p:sp>
        <p:nvSpPr>
          <p:cNvPr id="88069" name="Freeform 5"/>
          <p:cNvSpPr>
            <a:spLocks/>
          </p:cNvSpPr>
          <p:nvPr/>
        </p:nvSpPr>
        <p:spPr bwMode="auto">
          <a:xfrm>
            <a:off x="3575050" y="2743200"/>
            <a:ext cx="914400" cy="2209800"/>
          </a:xfrm>
          <a:custGeom>
            <a:avLst/>
            <a:gdLst/>
            <a:ahLst/>
            <a:cxnLst>
              <a:cxn ang="0">
                <a:pos x="0" y="720"/>
              </a:cxn>
              <a:cxn ang="0">
                <a:pos x="0" y="1392"/>
              </a:cxn>
              <a:cxn ang="0">
                <a:pos x="576" y="1392"/>
              </a:cxn>
              <a:cxn ang="0">
                <a:pos x="576" y="0"/>
              </a:cxn>
              <a:cxn ang="0">
                <a:pos x="432" y="48"/>
              </a:cxn>
              <a:cxn ang="0">
                <a:pos x="288" y="192"/>
              </a:cxn>
              <a:cxn ang="0">
                <a:pos x="192" y="384"/>
              </a:cxn>
              <a:cxn ang="0">
                <a:pos x="48" y="624"/>
              </a:cxn>
              <a:cxn ang="0">
                <a:pos x="0" y="720"/>
              </a:cxn>
            </a:cxnLst>
            <a:rect l="0" t="0" r="r" b="b"/>
            <a:pathLst>
              <a:path w="576" h="1392">
                <a:moveTo>
                  <a:pt x="0" y="720"/>
                </a:moveTo>
                <a:lnTo>
                  <a:pt x="0" y="1392"/>
                </a:lnTo>
                <a:lnTo>
                  <a:pt x="576" y="1392"/>
                </a:lnTo>
                <a:lnTo>
                  <a:pt x="576" y="0"/>
                </a:lnTo>
                <a:lnTo>
                  <a:pt x="432" y="48"/>
                </a:lnTo>
                <a:lnTo>
                  <a:pt x="288" y="192"/>
                </a:lnTo>
                <a:lnTo>
                  <a:pt x="192" y="384"/>
                </a:lnTo>
                <a:lnTo>
                  <a:pt x="48" y="624"/>
                </a:lnTo>
                <a:lnTo>
                  <a:pt x="0" y="720"/>
                </a:lnTo>
                <a:close/>
              </a:path>
            </a:pathLst>
          </a:custGeom>
          <a:solidFill>
            <a:srgbClr val="FDDBE4"/>
          </a:solidFill>
          <a:ln w="9525" cap="rnd" cmpd="sng">
            <a:noFill/>
            <a:prstDash val="solid"/>
            <a:round/>
            <a:headEnd type="none" w="sm" len="sm"/>
            <a:tailEnd type="none" w="sm" len="sm"/>
          </a:ln>
          <a:effectLst/>
        </p:spPr>
        <p:txBody>
          <a:bodyPr wrap="none" anchor="ctr"/>
          <a:lstStyle/>
          <a:p>
            <a:endParaRPr lang="en-US"/>
          </a:p>
        </p:txBody>
      </p:sp>
      <p:sp>
        <p:nvSpPr>
          <p:cNvPr id="88070" name="Freeform 6"/>
          <p:cNvSpPr>
            <a:spLocks/>
          </p:cNvSpPr>
          <p:nvPr/>
        </p:nvSpPr>
        <p:spPr bwMode="auto">
          <a:xfrm flipH="1">
            <a:off x="2509838" y="3876675"/>
            <a:ext cx="1065212"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DDBE4"/>
          </a:solidFill>
          <a:ln w="9525" cap="rnd">
            <a:noFill/>
            <a:round/>
            <a:headEnd type="none" w="sm" len="sm"/>
            <a:tailEnd type="none" w="sm" len="sm"/>
          </a:ln>
          <a:effectLst/>
        </p:spPr>
        <p:txBody>
          <a:bodyPr/>
          <a:lstStyle/>
          <a:p>
            <a:endParaRPr lang="en-US"/>
          </a:p>
        </p:txBody>
      </p:sp>
      <p:sp>
        <p:nvSpPr>
          <p:cNvPr id="88071" name="Line 7"/>
          <p:cNvSpPr>
            <a:spLocks noChangeShapeType="1"/>
          </p:cNvSpPr>
          <p:nvPr/>
        </p:nvSpPr>
        <p:spPr bwMode="auto">
          <a:xfrm>
            <a:off x="4467225" y="2990850"/>
            <a:ext cx="0" cy="1814513"/>
          </a:xfrm>
          <a:prstGeom prst="line">
            <a:avLst/>
          </a:prstGeom>
          <a:noFill/>
          <a:ln w="25400">
            <a:solidFill>
              <a:schemeClr val="tx2"/>
            </a:solidFill>
            <a:prstDash val="dash"/>
            <a:round/>
            <a:headEnd type="none" w="sm" len="sm"/>
            <a:tailEnd type="none" w="sm" len="sm"/>
          </a:ln>
          <a:effectLst/>
        </p:spPr>
        <p:txBody>
          <a:bodyPr wrap="none" anchor="ctr"/>
          <a:lstStyle/>
          <a:p>
            <a:endParaRPr lang="en-US"/>
          </a:p>
        </p:txBody>
      </p:sp>
      <p:sp>
        <p:nvSpPr>
          <p:cNvPr id="88072" name="Freeform 8"/>
          <p:cNvSpPr>
            <a:spLocks/>
          </p:cNvSpPr>
          <p:nvPr/>
        </p:nvSpPr>
        <p:spPr bwMode="auto">
          <a:xfrm>
            <a:off x="5338763" y="3852863"/>
            <a:ext cx="1065212"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FF99"/>
          </a:solidFill>
          <a:ln w="9525" cap="rnd">
            <a:noFill/>
            <a:round/>
            <a:headEnd type="none" w="sm" len="sm"/>
            <a:tailEnd type="none" w="sm" len="sm"/>
          </a:ln>
          <a:effectLst/>
        </p:spPr>
        <p:txBody>
          <a:bodyPr/>
          <a:lstStyle/>
          <a:p>
            <a:endParaRPr lang="en-US"/>
          </a:p>
        </p:txBody>
      </p:sp>
      <p:sp>
        <p:nvSpPr>
          <p:cNvPr id="88073" name="Freeform 9"/>
          <p:cNvSpPr>
            <a:spLocks/>
          </p:cNvSpPr>
          <p:nvPr/>
        </p:nvSpPr>
        <p:spPr bwMode="auto">
          <a:xfrm>
            <a:off x="4467225" y="2768600"/>
            <a:ext cx="2287588" cy="2200275"/>
          </a:xfrm>
          <a:custGeom>
            <a:avLst/>
            <a:gdLst/>
            <a:ahLst/>
            <a:cxnLst>
              <a:cxn ang="0">
                <a:pos x="1440" y="1385"/>
              </a:cxn>
              <a:cxn ang="0">
                <a:pos x="1289" y="1368"/>
              </a:cxn>
              <a:cxn ang="0">
                <a:pos x="1214" y="1352"/>
              </a:cxn>
              <a:cxn ang="0">
                <a:pos x="1137" y="1329"/>
              </a:cxn>
              <a:cxn ang="0">
                <a:pos x="1062" y="1299"/>
              </a:cxn>
              <a:cxn ang="0">
                <a:pos x="985" y="1255"/>
              </a:cxn>
              <a:cxn ang="0">
                <a:pos x="910" y="1199"/>
              </a:cxn>
              <a:cxn ang="0">
                <a:pos x="759" y="1038"/>
              </a:cxn>
              <a:cxn ang="0">
                <a:pos x="607" y="811"/>
              </a:cxn>
              <a:cxn ang="0">
                <a:pos x="455" y="541"/>
              </a:cxn>
              <a:cxn ang="0">
                <a:pos x="380" y="403"/>
              </a:cxn>
              <a:cxn ang="0">
                <a:pos x="304" y="272"/>
              </a:cxn>
              <a:cxn ang="0">
                <a:pos x="229" y="161"/>
              </a:cxn>
              <a:cxn ang="0">
                <a:pos x="152" y="73"/>
              </a:cxn>
              <a:cxn ang="0">
                <a:pos x="77" y="19"/>
              </a:cxn>
              <a:cxn ang="0">
                <a:pos x="0" y="0"/>
              </a:cxn>
            </a:cxnLst>
            <a:rect l="0" t="0" r="r" b="b"/>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88074" name="Freeform 10"/>
          <p:cNvSpPr>
            <a:spLocks/>
          </p:cNvSpPr>
          <p:nvPr/>
        </p:nvSpPr>
        <p:spPr bwMode="auto">
          <a:xfrm>
            <a:off x="2181225" y="2768600"/>
            <a:ext cx="2287588" cy="2200275"/>
          </a:xfrm>
          <a:custGeom>
            <a:avLst/>
            <a:gdLst/>
            <a:ahLst/>
            <a:cxnLst>
              <a:cxn ang="0">
                <a:pos x="0" y="1385"/>
              </a:cxn>
              <a:cxn ang="0">
                <a:pos x="152" y="1368"/>
              </a:cxn>
              <a:cxn ang="0">
                <a:pos x="229" y="1352"/>
              </a:cxn>
              <a:cxn ang="0">
                <a:pos x="303" y="1329"/>
              </a:cxn>
              <a:cxn ang="0">
                <a:pos x="378" y="1299"/>
              </a:cxn>
              <a:cxn ang="0">
                <a:pos x="455" y="1255"/>
              </a:cxn>
              <a:cxn ang="0">
                <a:pos x="530" y="1199"/>
              </a:cxn>
              <a:cxn ang="0">
                <a:pos x="684" y="1038"/>
              </a:cxn>
              <a:cxn ang="0">
                <a:pos x="833" y="811"/>
              </a:cxn>
              <a:cxn ang="0">
                <a:pos x="985" y="541"/>
              </a:cxn>
              <a:cxn ang="0">
                <a:pos x="1062" y="403"/>
              </a:cxn>
              <a:cxn ang="0">
                <a:pos x="1137" y="272"/>
              </a:cxn>
              <a:cxn ang="0">
                <a:pos x="1214" y="161"/>
              </a:cxn>
              <a:cxn ang="0">
                <a:pos x="1288" y="73"/>
              </a:cxn>
              <a:cxn ang="0">
                <a:pos x="1365" y="19"/>
              </a:cxn>
              <a:cxn ang="0">
                <a:pos x="1440" y="0"/>
              </a:cxn>
            </a:cxnLst>
            <a:rect l="0" t="0" r="r" b="b"/>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88075" name="Freeform 11"/>
          <p:cNvSpPr>
            <a:spLocks/>
          </p:cNvSpPr>
          <p:nvPr/>
        </p:nvSpPr>
        <p:spPr bwMode="auto">
          <a:xfrm>
            <a:off x="2181225" y="2765425"/>
            <a:ext cx="4659313" cy="2263775"/>
          </a:xfrm>
          <a:custGeom>
            <a:avLst/>
            <a:gdLst/>
            <a:ahLst/>
            <a:cxnLst>
              <a:cxn ang="0">
                <a:pos x="0" y="0"/>
              </a:cxn>
              <a:cxn ang="0">
                <a:pos x="0" y="1425"/>
              </a:cxn>
              <a:cxn ang="0">
                <a:pos x="2934" y="1425"/>
              </a:cxn>
            </a:cxnLst>
            <a:rect l="0" t="0" r="r" b="b"/>
            <a:pathLst>
              <a:path w="2935" h="1426">
                <a:moveTo>
                  <a:pt x="0" y="0"/>
                </a:moveTo>
                <a:lnTo>
                  <a:pt x="0" y="1425"/>
                </a:lnTo>
                <a:lnTo>
                  <a:pt x="2934" y="1425"/>
                </a:lnTo>
              </a:path>
            </a:pathLst>
          </a:custGeom>
          <a:noFill/>
          <a:ln w="50800" cap="rnd" cmpd="sng">
            <a:solidFill>
              <a:schemeClr val="tx1"/>
            </a:solidFill>
            <a:prstDash val="solid"/>
            <a:round/>
            <a:headEnd type="none" w="sm" len="sm"/>
            <a:tailEnd type="none" w="sm" len="sm"/>
          </a:ln>
          <a:effectLst/>
        </p:spPr>
        <p:txBody>
          <a:bodyPr/>
          <a:lstStyle/>
          <a:p>
            <a:endParaRPr lang="en-US"/>
          </a:p>
        </p:txBody>
      </p:sp>
      <p:sp>
        <p:nvSpPr>
          <p:cNvPr id="88093" name="Rectangle 29"/>
          <p:cNvSpPr>
            <a:spLocks noChangeArrowheads="1"/>
          </p:cNvSpPr>
          <p:nvPr/>
        </p:nvSpPr>
        <p:spPr bwMode="auto">
          <a:xfrm>
            <a:off x="1747838" y="3736975"/>
            <a:ext cx="92075" cy="184150"/>
          </a:xfrm>
          <a:prstGeom prst="rect">
            <a:avLst/>
          </a:prstGeom>
          <a:noFill/>
          <a:ln w="9525">
            <a:noFill/>
            <a:miter lim="800000"/>
            <a:headEnd/>
            <a:tailEnd/>
          </a:ln>
          <a:effectLst/>
        </p:spPr>
        <p:txBody>
          <a:bodyPr wrap="none" anchor="ctr"/>
          <a:lstStyle/>
          <a:p>
            <a:endParaRPr lang="en-US"/>
          </a:p>
        </p:txBody>
      </p:sp>
      <p:sp>
        <p:nvSpPr>
          <p:cNvPr id="88094" name="Rectangle 30"/>
          <p:cNvSpPr>
            <a:spLocks noChangeArrowheads="1"/>
          </p:cNvSpPr>
          <p:nvPr/>
        </p:nvSpPr>
        <p:spPr bwMode="auto">
          <a:xfrm>
            <a:off x="6540500" y="4992688"/>
            <a:ext cx="382588" cy="485775"/>
          </a:xfrm>
          <a:prstGeom prst="rect">
            <a:avLst/>
          </a:prstGeom>
          <a:noFill/>
          <a:ln w="9525">
            <a:noFill/>
            <a:miter lim="800000"/>
            <a:headEnd/>
            <a:tailEnd/>
          </a:ln>
          <a:effectLst/>
        </p:spPr>
        <p:txBody>
          <a:bodyPr wrap="none" lIns="90488" tIns="44450" rIns="90488" bIns="44450">
            <a:spAutoFit/>
          </a:bodyPr>
          <a:lstStyle/>
          <a:p>
            <a:pPr eaLnBrk="0" hangingPunct="0"/>
            <a:r>
              <a:rPr lang="en-US" sz="2600" i="1">
                <a:latin typeface="Arial" charset="0"/>
              </a:rPr>
              <a:t>Z</a:t>
            </a:r>
          </a:p>
        </p:txBody>
      </p:sp>
      <p:sp>
        <p:nvSpPr>
          <p:cNvPr id="88095" name="Rectangle 31"/>
          <p:cNvSpPr>
            <a:spLocks noChangeArrowheads="1"/>
          </p:cNvSpPr>
          <p:nvPr/>
        </p:nvSpPr>
        <p:spPr bwMode="auto">
          <a:xfrm>
            <a:off x="4330700" y="5068888"/>
            <a:ext cx="365125" cy="485775"/>
          </a:xfrm>
          <a:prstGeom prst="rect">
            <a:avLst/>
          </a:prstGeom>
          <a:noFill/>
          <a:ln w="9525">
            <a:noFill/>
            <a:miter lim="800000"/>
            <a:headEnd/>
            <a:tailEnd/>
          </a:ln>
          <a:effectLst/>
        </p:spPr>
        <p:txBody>
          <a:bodyPr wrap="none" lIns="90488" tIns="44450" rIns="90488" bIns="44450">
            <a:spAutoFit/>
          </a:bodyPr>
          <a:lstStyle/>
          <a:p>
            <a:pPr eaLnBrk="0" hangingPunct="0"/>
            <a:r>
              <a:rPr lang="en-US" sz="2600">
                <a:latin typeface="Arial" charset="0"/>
              </a:rPr>
              <a:t>0</a:t>
            </a:r>
          </a:p>
        </p:txBody>
      </p:sp>
      <p:sp>
        <p:nvSpPr>
          <p:cNvPr id="88096" name="Rectangle 32"/>
          <p:cNvSpPr>
            <a:spLocks noChangeArrowheads="1"/>
          </p:cNvSpPr>
          <p:nvPr/>
        </p:nvSpPr>
        <p:spPr bwMode="auto">
          <a:xfrm>
            <a:off x="4867275" y="5092700"/>
            <a:ext cx="825500" cy="485775"/>
          </a:xfrm>
          <a:prstGeom prst="rect">
            <a:avLst/>
          </a:prstGeom>
          <a:noFill/>
          <a:ln w="9525">
            <a:noFill/>
            <a:miter lim="800000"/>
            <a:headEnd/>
            <a:tailEnd/>
          </a:ln>
          <a:effectLst/>
        </p:spPr>
        <p:txBody>
          <a:bodyPr wrap="none" lIns="90488" tIns="44450" rIns="90488" bIns="44450">
            <a:spAutoFit/>
          </a:bodyPr>
          <a:lstStyle/>
          <a:p>
            <a:pPr eaLnBrk="0" hangingPunct="0"/>
            <a:r>
              <a:rPr lang="en-US" sz="2600">
                <a:latin typeface="Arial" charset="0"/>
              </a:rPr>
              <a:t>1.50</a:t>
            </a:r>
          </a:p>
        </p:txBody>
      </p:sp>
      <p:sp>
        <p:nvSpPr>
          <p:cNvPr id="88097" name="Rectangle 33"/>
          <p:cNvSpPr>
            <a:spLocks noChangeArrowheads="1"/>
          </p:cNvSpPr>
          <p:nvPr/>
        </p:nvSpPr>
        <p:spPr bwMode="auto">
          <a:xfrm>
            <a:off x="5562600" y="3127375"/>
            <a:ext cx="2138363" cy="463550"/>
          </a:xfrm>
          <a:prstGeom prst="rect">
            <a:avLst/>
          </a:prstGeom>
          <a:solidFill>
            <a:srgbClr val="E4E4F8"/>
          </a:solidFill>
          <a:ln w="9525">
            <a:solidFill>
              <a:schemeClr val="folHlink"/>
            </a:solidFill>
            <a:miter lim="800000"/>
            <a:headEnd/>
            <a:tailEnd/>
          </a:ln>
          <a:effectLst/>
        </p:spPr>
        <p:txBody>
          <a:bodyPr wrap="none" lIns="90488" tIns="44450" rIns="90488" bIns="44450">
            <a:spAutoFit/>
          </a:bodyPr>
          <a:lstStyle/>
          <a:p>
            <a:pPr eaLnBrk="0" hangingPunct="0"/>
            <a:r>
              <a:rPr lang="en-US" i="1">
                <a:latin typeface="Times New Roman" pitchFamily="18" charset="0"/>
              </a:rPr>
              <a:t>P</a:t>
            </a:r>
            <a:r>
              <a:rPr lang="en-US">
                <a:latin typeface="Times New Roman" pitchFamily="18" charset="0"/>
              </a:rPr>
              <a:t>-Value =.0668</a:t>
            </a:r>
          </a:p>
        </p:txBody>
      </p:sp>
      <p:sp>
        <p:nvSpPr>
          <p:cNvPr id="88098" name="Rectangle 34"/>
          <p:cNvSpPr>
            <a:spLocks noChangeArrowheads="1"/>
          </p:cNvSpPr>
          <p:nvPr/>
        </p:nvSpPr>
        <p:spPr bwMode="auto">
          <a:xfrm>
            <a:off x="6964363" y="3179763"/>
            <a:ext cx="184150" cy="92075"/>
          </a:xfrm>
          <a:prstGeom prst="rect">
            <a:avLst/>
          </a:prstGeom>
          <a:noFill/>
          <a:ln w="9525">
            <a:noFill/>
            <a:miter lim="800000"/>
            <a:headEnd/>
            <a:tailEnd/>
          </a:ln>
          <a:effectLst/>
        </p:spPr>
        <p:txBody>
          <a:bodyPr wrap="none" anchor="ctr"/>
          <a:lstStyle/>
          <a:p>
            <a:endParaRPr lang="en-US"/>
          </a:p>
        </p:txBody>
      </p:sp>
      <p:sp>
        <p:nvSpPr>
          <p:cNvPr id="88100" name="Rectangle 36"/>
          <p:cNvSpPr>
            <a:spLocks noChangeArrowheads="1"/>
          </p:cNvSpPr>
          <p:nvPr/>
        </p:nvSpPr>
        <p:spPr bwMode="auto">
          <a:xfrm>
            <a:off x="6753225" y="3636963"/>
            <a:ext cx="184150" cy="92075"/>
          </a:xfrm>
          <a:prstGeom prst="rect">
            <a:avLst/>
          </a:prstGeom>
          <a:noFill/>
          <a:ln w="9525">
            <a:noFill/>
            <a:miter lim="800000"/>
            <a:headEnd/>
            <a:tailEnd/>
          </a:ln>
          <a:effectLst/>
        </p:spPr>
        <p:txBody>
          <a:bodyPr wrap="none" anchor="ctr"/>
          <a:lstStyle/>
          <a:p>
            <a:endParaRPr lang="en-US"/>
          </a:p>
        </p:txBody>
      </p:sp>
      <p:sp>
        <p:nvSpPr>
          <p:cNvPr id="88101" name="Freeform 37"/>
          <p:cNvSpPr>
            <a:spLocks/>
          </p:cNvSpPr>
          <p:nvPr/>
        </p:nvSpPr>
        <p:spPr bwMode="auto">
          <a:xfrm>
            <a:off x="5602288" y="3836988"/>
            <a:ext cx="860425" cy="723900"/>
          </a:xfrm>
          <a:custGeom>
            <a:avLst/>
            <a:gdLst/>
            <a:ahLst/>
            <a:cxnLst>
              <a:cxn ang="0">
                <a:pos x="541" y="0"/>
              </a:cxn>
              <a:cxn ang="0">
                <a:pos x="531" y="46"/>
              </a:cxn>
              <a:cxn ang="0">
                <a:pos x="516" y="91"/>
              </a:cxn>
              <a:cxn ang="0">
                <a:pos x="495" y="133"/>
              </a:cxn>
              <a:cxn ang="0">
                <a:pos x="466" y="169"/>
              </a:cxn>
              <a:cxn ang="0">
                <a:pos x="434" y="200"/>
              </a:cxn>
              <a:cxn ang="0">
                <a:pos x="395" y="227"/>
              </a:cxn>
              <a:cxn ang="0">
                <a:pos x="353" y="246"/>
              </a:cxn>
              <a:cxn ang="0">
                <a:pos x="307" y="259"/>
              </a:cxn>
              <a:cxn ang="0">
                <a:pos x="261" y="265"/>
              </a:cxn>
              <a:cxn ang="0">
                <a:pos x="215" y="271"/>
              </a:cxn>
              <a:cxn ang="0">
                <a:pos x="170" y="284"/>
              </a:cxn>
              <a:cxn ang="0">
                <a:pos x="128" y="303"/>
              </a:cxn>
              <a:cxn ang="0">
                <a:pos x="90" y="328"/>
              </a:cxn>
              <a:cxn ang="0">
                <a:pos x="55" y="361"/>
              </a:cxn>
              <a:cxn ang="0">
                <a:pos x="28" y="397"/>
              </a:cxn>
              <a:cxn ang="0">
                <a:pos x="5" y="440"/>
              </a:cxn>
              <a:cxn ang="0">
                <a:pos x="0" y="455"/>
              </a:cxn>
            </a:cxnLst>
            <a:rect l="0" t="0" r="r" b="b"/>
            <a:pathLst>
              <a:path w="542" h="456">
                <a:moveTo>
                  <a:pt x="541" y="0"/>
                </a:moveTo>
                <a:lnTo>
                  <a:pt x="531" y="46"/>
                </a:lnTo>
                <a:lnTo>
                  <a:pt x="516" y="91"/>
                </a:lnTo>
                <a:lnTo>
                  <a:pt x="495" y="133"/>
                </a:lnTo>
                <a:lnTo>
                  <a:pt x="466" y="169"/>
                </a:lnTo>
                <a:lnTo>
                  <a:pt x="434" y="200"/>
                </a:lnTo>
                <a:lnTo>
                  <a:pt x="395" y="227"/>
                </a:lnTo>
                <a:lnTo>
                  <a:pt x="353" y="246"/>
                </a:lnTo>
                <a:lnTo>
                  <a:pt x="307" y="259"/>
                </a:lnTo>
                <a:lnTo>
                  <a:pt x="261" y="265"/>
                </a:lnTo>
                <a:lnTo>
                  <a:pt x="215" y="271"/>
                </a:lnTo>
                <a:lnTo>
                  <a:pt x="170" y="284"/>
                </a:lnTo>
                <a:lnTo>
                  <a:pt x="128" y="303"/>
                </a:lnTo>
                <a:lnTo>
                  <a:pt x="90" y="328"/>
                </a:lnTo>
                <a:lnTo>
                  <a:pt x="55" y="361"/>
                </a:lnTo>
                <a:lnTo>
                  <a:pt x="28" y="397"/>
                </a:lnTo>
                <a:lnTo>
                  <a:pt x="5" y="440"/>
                </a:lnTo>
                <a:lnTo>
                  <a:pt x="0" y="455"/>
                </a:lnTo>
              </a:path>
            </a:pathLst>
          </a:custGeom>
          <a:noFill/>
          <a:ln w="25400" cap="rnd" cmpd="sng">
            <a:solidFill>
              <a:schemeClr val="folHlink"/>
            </a:solidFill>
            <a:prstDash val="solid"/>
            <a:round/>
            <a:headEnd type="none" w="sm" len="sm"/>
            <a:tailEnd type="none" w="sm" len="sm"/>
          </a:ln>
          <a:effectLst/>
        </p:spPr>
        <p:txBody>
          <a:bodyPr/>
          <a:lstStyle/>
          <a:p>
            <a:endParaRPr lang="en-US"/>
          </a:p>
        </p:txBody>
      </p:sp>
      <p:sp>
        <p:nvSpPr>
          <p:cNvPr id="88102" name="Freeform 38"/>
          <p:cNvSpPr>
            <a:spLocks/>
          </p:cNvSpPr>
          <p:nvPr/>
        </p:nvSpPr>
        <p:spPr bwMode="auto">
          <a:xfrm>
            <a:off x="5543550" y="4546600"/>
            <a:ext cx="107950" cy="120650"/>
          </a:xfrm>
          <a:custGeom>
            <a:avLst/>
            <a:gdLst/>
            <a:ahLst/>
            <a:cxnLst>
              <a:cxn ang="0">
                <a:pos x="67" y="17"/>
              </a:cxn>
              <a:cxn ang="0">
                <a:pos x="17" y="75"/>
              </a:cxn>
              <a:cxn ang="0">
                <a:pos x="0" y="0"/>
              </a:cxn>
              <a:cxn ang="0">
                <a:pos x="67" y="17"/>
              </a:cxn>
            </a:cxnLst>
            <a:rect l="0" t="0" r="r" b="b"/>
            <a:pathLst>
              <a:path w="68" h="76">
                <a:moveTo>
                  <a:pt x="67" y="17"/>
                </a:moveTo>
                <a:lnTo>
                  <a:pt x="17" y="75"/>
                </a:lnTo>
                <a:lnTo>
                  <a:pt x="0" y="0"/>
                </a:lnTo>
                <a:lnTo>
                  <a:pt x="67" y="17"/>
                </a:lnTo>
              </a:path>
            </a:pathLst>
          </a:custGeom>
          <a:solidFill>
            <a:schemeClr val="folHlink"/>
          </a:solidFill>
          <a:ln w="9525" cap="rnd">
            <a:noFill/>
            <a:round/>
            <a:headEnd type="none" w="sm" len="sm"/>
            <a:tailEnd type="none" w="sm" len="sm"/>
          </a:ln>
          <a:effectLst/>
        </p:spPr>
        <p:txBody>
          <a:bodyPr/>
          <a:lstStyle/>
          <a:p>
            <a:endParaRPr lang="en-US"/>
          </a:p>
        </p:txBody>
      </p:sp>
      <p:sp>
        <p:nvSpPr>
          <p:cNvPr id="88103" name="Rectangle 39"/>
          <p:cNvSpPr>
            <a:spLocks noChangeArrowheads="1"/>
          </p:cNvSpPr>
          <p:nvPr/>
        </p:nvSpPr>
        <p:spPr bwMode="auto">
          <a:xfrm>
            <a:off x="6010275" y="5632450"/>
            <a:ext cx="3133725" cy="828675"/>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b="1" i="1">
                <a:latin typeface="Times New Roman" pitchFamily="18" charset="0"/>
              </a:rPr>
              <a:t>Z</a:t>
            </a:r>
            <a:r>
              <a:rPr lang="en-US" b="1">
                <a:latin typeface="Times New Roman" pitchFamily="18" charset="0"/>
              </a:rPr>
              <a:t> Value of Sample Statistic</a:t>
            </a:r>
          </a:p>
        </p:txBody>
      </p:sp>
      <p:sp>
        <p:nvSpPr>
          <p:cNvPr id="88104" name="Line 40"/>
          <p:cNvSpPr>
            <a:spLocks noChangeShapeType="1"/>
          </p:cNvSpPr>
          <p:nvPr/>
        </p:nvSpPr>
        <p:spPr bwMode="auto">
          <a:xfrm flipH="1">
            <a:off x="3651250" y="4495800"/>
            <a:ext cx="503238" cy="1066800"/>
          </a:xfrm>
          <a:prstGeom prst="line">
            <a:avLst/>
          </a:prstGeom>
          <a:noFill/>
          <a:ln w="28575">
            <a:solidFill>
              <a:schemeClr val="folHlink"/>
            </a:solidFill>
            <a:round/>
            <a:headEnd type="stealth" w="med" len="med"/>
            <a:tailEnd type="none" w="sm" len="sm"/>
          </a:ln>
          <a:effectLst/>
        </p:spPr>
        <p:txBody>
          <a:bodyPr wrap="none" anchor="ctr"/>
          <a:lstStyle/>
          <a:p>
            <a:endParaRPr lang="en-US"/>
          </a:p>
        </p:txBody>
      </p:sp>
      <p:sp>
        <p:nvSpPr>
          <p:cNvPr id="88105" name="Rectangle 41"/>
          <p:cNvSpPr>
            <a:spLocks noChangeArrowheads="1"/>
          </p:cNvSpPr>
          <p:nvPr/>
        </p:nvSpPr>
        <p:spPr bwMode="auto">
          <a:xfrm>
            <a:off x="2667000" y="5562600"/>
            <a:ext cx="2438400" cy="1193800"/>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From </a:t>
            </a:r>
            <a:r>
              <a:rPr lang="en-US" b="1" i="1">
                <a:latin typeface="Times New Roman" pitchFamily="18" charset="0"/>
              </a:rPr>
              <a:t>Z</a:t>
            </a:r>
            <a:r>
              <a:rPr lang="en-US" b="1">
                <a:latin typeface="Times New Roman" pitchFamily="18" charset="0"/>
              </a:rPr>
              <a:t> Table: Lookup 1.50 to Obtain .9332</a:t>
            </a:r>
          </a:p>
        </p:txBody>
      </p:sp>
      <p:sp>
        <p:nvSpPr>
          <p:cNvPr id="88106" name="Line 42"/>
          <p:cNvSpPr>
            <a:spLocks noChangeShapeType="1"/>
          </p:cNvSpPr>
          <p:nvPr/>
        </p:nvSpPr>
        <p:spPr bwMode="auto">
          <a:xfrm>
            <a:off x="5638800" y="5486400"/>
            <a:ext cx="374650" cy="381000"/>
          </a:xfrm>
          <a:prstGeom prst="line">
            <a:avLst/>
          </a:prstGeom>
          <a:noFill/>
          <a:ln w="28575">
            <a:solidFill>
              <a:schemeClr val="folHlink"/>
            </a:solidFill>
            <a:round/>
            <a:headEnd type="stealth" w="med" len="med"/>
            <a:tailEnd type="none" w="sm" len="sm"/>
          </a:ln>
          <a:effectLst/>
        </p:spPr>
        <p:txBody>
          <a:bodyPr wrap="none" anchor="ctr"/>
          <a:lstStyle/>
          <a:p>
            <a:endParaRPr lang="en-US"/>
          </a:p>
        </p:txBody>
      </p:sp>
      <p:sp>
        <p:nvSpPr>
          <p:cNvPr id="88107" name="Rectangle 43"/>
          <p:cNvSpPr>
            <a:spLocks noChangeArrowheads="1"/>
          </p:cNvSpPr>
          <p:nvPr/>
        </p:nvSpPr>
        <p:spPr bwMode="auto">
          <a:xfrm>
            <a:off x="219075" y="2667000"/>
            <a:ext cx="1838325" cy="2654300"/>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Use the alternative hypothesis to find the direction of the rejection region.</a:t>
            </a:r>
          </a:p>
        </p:txBody>
      </p:sp>
      <p:sp>
        <p:nvSpPr>
          <p:cNvPr id="88108" name="Rectangle 44"/>
          <p:cNvSpPr>
            <a:spLocks noChangeArrowheads="1"/>
          </p:cNvSpPr>
          <p:nvPr/>
        </p:nvSpPr>
        <p:spPr bwMode="auto">
          <a:xfrm>
            <a:off x="7454900" y="3630613"/>
            <a:ext cx="1460500" cy="1255712"/>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tabLst>
                <a:tab pos="8229600" algn="r"/>
              </a:tabLst>
            </a:pPr>
            <a:r>
              <a:rPr lang="en-US" b="1">
                <a:latin typeface="Times New Roman" pitchFamily="18" charset="0"/>
              </a:rPr>
              <a:t>  1.0000</a:t>
            </a:r>
            <a:br>
              <a:rPr lang="en-US" b="1">
                <a:latin typeface="Times New Roman" pitchFamily="18" charset="0"/>
              </a:rPr>
            </a:br>
            <a:r>
              <a:rPr lang="en-US" b="1">
                <a:latin typeface="Times New Roman" pitchFamily="18" charset="0"/>
              </a:rPr>
              <a:t>  </a:t>
            </a:r>
            <a:r>
              <a:rPr lang="en-US" sz="2800" b="1">
                <a:latin typeface="Times New Roman" pitchFamily="18" charset="0"/>
              </a:rPr>
              <a:t>-</a:t>
            </a:r>
            <a:r>
              <a:rPr lang="en-US" b="1">
                <a:latin typeface="Times New Roman" pitchFamily="18" charset="0"/>
              </a:rPr>
              <a:t> .9332</a:t>
            </a:r>
            <a:br>
              <a:rPr lang="en-US" b="1">
                <a:latin typeface="Times New Roman" pitchFamily="18" charset="0"/>
              </a:rPr>
            </a:br>
            <a:r>
              <a:rPr lang="en-US" b="1">
                <a:latin typeface="Times New Roman" pitchFamily="18" charset="0"/>
              </a:rPr>
              <a:t>    .0668</a:t>
            </a:r>
          </a:p>
        </p:txBody>
      </p:sp>
      <p:sp>
        <p:nvSpPr>
          <p:cNvPr id="88109" name="Rectangle 45"/>
          <p:cNvSpPr>
            <a:spLocks noChangeArrowheads="1"/>
          </p:cNvSpPr>
          <p:nvPr/>
        </p:nvSpPr>
        <p:spPr bwMode="auto">
          <a:xfrm>
            <a:off x="1665288" y="1824038"/>
            <a:ext cx="6030912" cy="576262"/>
          </a:xfrm>
          <a:prstGeom prst="rect">
            <a:avLst/>
          </a:prstGeom>
          <a:noFill/>
          <a:ln w="9525">
            <a:noFill/>
            <a:miter lim="800000"/>
            <a:headEnd/>
            <a:tailEnd/>
          </a:ln>
          <a:effectLst/>
        </p:spPr>
        <p:txBody>
          <a:bodyPr lIns="90488" tIns="44450" rIns="90488" bIns="44450">
            <a:spAutoFit/>
          </a:bodyPr>
          <a:lstStyle/>
          <a:p>
            <a:pPr eaLnBrk="0" hangingPunct="0">
              <a:spcBef>
                <a:spcPct val="20000"/>
              </a:spcBef>
            </a:pPr>
            <a:r>
              <a:rPr lang="en-US" sz="3200" b="1" i="1">
                <a:latin typeface="Times New Roman" pitchFamily="18" charset="0"/>
              </a:rPr>
              <a:t>p</a:t>
            </a:r>
            <a:r>
              <a:rPr lang="en-US" sz="3200" b="1">
                <a:latin typeface="Times New Roman" pitchFamily="18" charset="0"/>
              </a:rPr>
              <a:t>-Value is </a:t>
            </a:r>
            <a:r>
              <a:rPr lang="en-US" sz="3200" b="1" i="1">
                <a:latin typeface="Times New Roman" pitchFamily="18" charset="0"/>
              </a:rPr>
              <a:t>P</a:t>
            </a:r>
            <a:r>
              <a:rPr lang="en-US" sz="3200" b="1">
                <a:latin typeface="Times New Roman" pitchFamily="18" charset="0"/>
              </a:rPr>
              <a:t>(</a:t>
            </a:r>
            <a:r>
              <a:rPr lang="en-US" sz="3200" b="1" i="1">
                <a:latin typeface="Times New Roman" pitchFamily="18" charset="0"/>
              </a:rPr>
              <a:t>Z</a:t>
            </a:r>
            <a:r>
              <a:rPr lang="en-US" sz="3200" b="1">
                <a:latin typeface="Times New Roman" pitchFamily="18" charset="0"/>
              </a:rPr>
              <a:t> </a:t>
            </a:r>
            <a:r>
              <a:rPr lang="en-US" sz="3200" b="1">
                <a:latin typeface="Symbol" pitchFamily="18" charset="2"/>
              </a:rPr>
              <a:t>³ </a:t>
            </a:r>
            <a:r>
              <a:rPr lang="en-US" sz="3200" b="1">
                <a:latin typeface="Times New Roman" pitchFamily="18" charset="0"/>
              </a:rPr>
              <a:t>1.50) = 0.0668</a:t>
            </a:r>
          </a:p>
        </p:txBody>
      </p:sp>
      <p:sp>
        <p:nvSpPr>
          <p:cNvPr id="88110" name="Line 46"/>
          <p:cNvSpPr>
            <a:spLocks noChangeShapeType="1"/>
          </p:cNvSpPr>
          <p:nvPr/>
        </p:nvSpPr>
        <p:spPr bwMode="auto">
          <a:xfrm>
            <a:off x="7599363" y="4468813"/>
            <a:ext cx="1239837" cy="0"/>
          </a:xfrm>
          <a:prstGeom prst="line">
            <a:avLst/>
          </a:prstGeom>
          <a:noFill/>
          <a:ln w="25400">
            <a:solidFill>
              <a:schemeClr val="tx1"/>
            </a:solidFill>
            <a:round/>
            <a:headEnd type="none" w="sm" len="sm"/>
            <a:tailEnd type="none" w="sm" len="sm"/>
          </a:ln>
          <a:effectLst/>
        </p:spPr>
        <p:txBody>
          <a:bodyPr wrap="none" anchor="ctr"/>
          <a:lstStyle/>
          <a:p>
            <a:endParaRPr lang="en-US"/>
          </a:p>
        </p:txBody>
      </p:sp>
      <p:cxnSp>
        <p:nvCxnSpPr>
          <p:cNvPr id="88111" name="AutoShape 47"/>
          <p:cNvCxnSpPr>
            <a:cxnSpLocks noChangeShapeType="1"/>
            <a:stCxn id="88104" idx="0"/>
            <a:endCxn id="88075" idx="1"/>
          </p:cNvCxnSpPr>
          <p:nvPr/>
        </p:nvCxnSpPr>
        <p:spPr bwMode="auto">
          <a:xfrm rot="16200000" flipH="1" flipV="1">
            <a:off x="2882900" y="3754438"/>
            <a:ext cx="546100" cy="2000250"/>
          </a:xfrm>
          <a:prstGeom prst="curvedConnector4">
            <a:avLst>
              <a:gd name="adj1" fmla="val -356106"/>
              <a:gd name="adj2" fmla="val 110157"/>
            </a:avLst>
          </a:prstGeom>
          <a:noFill/>
          <a:ln w="9525" cap="rnd">
            <a:noFill/>
            <a:round/>
            <a:headEnd type="none" w="sm" len="sm"/>
            <a:tailEnd type="none" w="sm" len="sm"/>
          </a:ln>
          <a:effectLst/>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defTabSz="914400"/>
            <a:r>
              <a:rPr lang="en-US"/>
              <a:t>Types of Hypotheses</a:t>
            </a:r>
          </a:p>
        </p:txBody>
      </p:sp>
      <p:sp>
        <p:nvSpPr>
          <p:cNvPr id="165891" name="Rectangle 3"/>
          <p:cNvSpPr>
            <a:spLocks noGrp="1" noChangeArrowheads="1"/>
          </p:cNvSpPr>
          <p:nvPr>
            <p:ph type="body" idx="1"/>
          </p:nvPr>
        </p:nvSpPr>
        <p:spPr>
          <a:xfrm>
            <a:off x="685800" y="2249488"/>
            <a:ext cx="8077200" cy="2932112"/>
          </a:xfrm>
          <a:solidFill>
            <a:srgbClr val="CCFFCC"/>
          </a:solidFill>
        </p:spPr>
        <p:txBody>
          <a:bodyPr/>
          <a:lstStyle/>
          <a:p>
            <a:pPr marL="342900" indent="-342900" defTabSz="914400"/>
            <a:r>
              <a:rPr lang="en-US" dirty="0"/>
              <a:t>Research Hypothesis</a:t>
            </a:r>
          </a:p>
          <a:p>
            <a:pPr marL="742950" lvl="1" indent="-285750" defTabSz="914400"/>
            <a:r>
              <a:rPr lang="en-US" dirty="0"/>
              <a:t>a statement of what the researcher believes will be the outcome of an experiment or a study.</a:t>
            </a:r>
          </a:p>
          <a:p>
            <a:pPr marL="342900" indent="-342900" defTabSz="914400"/>
            <a:r>
              <a:rPr lang="en-US" dirty="0"/>
              <a:t>Statistical Hypotheses</a:t>
            </a:r>
          </a:p>
          <a:p>
            <a:pPr marL="742950" lvl="1" indent="-285750" defTabSz="914400"/>
            <a:r>
              <a:rPr lang="en-US" dirty="0"/>
              <a:t>a more formal structure derived from the research hypothesis</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i="1"/>
              <a:t>p </a:t>
            </a:r>
            <a:r>
              <a:rPr lang="en-US"/>
              <a:t>-Value Solution</a:t>
            </a:r>
          </a:p>
        </p:txBody>
      </p:sp>
      <p:sp>
        <p:nvSpPr>
          <p:cNvPr id="91165" name="Text Box 29"/>
          <p:cNvSpPr txBox="1">
            <a:spLocks noChangeArrowheads="1"/>
          </p:cNvSpPr>
          <p:nvPr/>
        </p:nvSpPr>
        <p:spPr bwMode="auto">
          <a:xfrm>
            <a:off x="7593013" y="1143000"/>
            <a:ext cx="1474787" cy="396875"/>
          </a:xfrm>
          <a:prstGeom prst="rect">
            <a:avLst/>
          </a:prstGeom>
          <a:noFill/>
          <a:ln w="9525">
            <a:noFill/>
            <a:miter lim="800000"/>
            <a:headEnd/>
            <a:tailEnd/>
          </a:ln>
          <a:effectLst/>
        </p:spPr>
        <p:txBody>
          <a:bodyPr wrap="none">
            <a:spAutoFit/>
          </a:bodyPr>
          <a:lstStyle/>
          <a:p>
            <a:r>
              <a:rPr lang="en-US" sz="2000" i="1">
                <a:solidFill>
                  <a:schemeClr val="tx2"/>
                </a:solidFill>
              </a:rPr>
              <a:t>(continued)</a:t>
            </a:r>
          </a:p>
        </p:txBody>
      </p:sp>
      <p:sp>
        <p:nvSpPr>
          <p:cNvPr id="91166" name="Line 30"/>
          <p:cNvSpPr>
            <a:spLocks noChangeShapeType="1"/>
          </p:cNvSpPr>
          <p:nvPr/>
        </p:nvSpPr>
        <p:spPr bwMode="auto">
          <a:xfrm>
            <a:off x="4473575" y="3071813"/>
            <a:ext cx="0" cy="1814512"/>
          </a:xfrm>
          <a:prstGeom prst="line">
            <a:avLst/>
          </a:prstGeom>
          <a:noFill/>
          <a:ln w="25400">
            <a:solidFill>
              <a:schemeClr val="tx1"/>
            </a:solidFill>
            <a:prstDash val="dash"/>
            <a:round/>
            <a:headEnd type="none" w="sm" len="sm"/>
            <a:tailEnd type="none" w="sm" len="sm"/>
          </a:ln>
          <a:effectLst/>
        </p:spPr>
        <p:txBody>
          <a:bodyPr wrap="none" anchor="ctr"/>
          <a:lstStyle/>
          <a:p>
            <a:endParaRPr lang="en-US"/>
          </a:p>
        </p:txBody>
      </p:sp>
      <p:sp>
        <p:nvSpPr>
          <p:cNvPr id="91167" name="Freeform 31"/>
          <p:cNvSpPr>
            <a:spLocks/>
          </p:cNvSpPr>
          <p:nvPr/>
        </p:nvSpPr>
        <p:spPr bwMode="auto">
          <a:xfrm>
            <a:off x="5334000" y="3967163"/>
            <a:ext cx="1065213"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99FF"/>
          </a:solidFill>
          <a:ln w="9525" cap="rnd">
            <a:noFill/>
            <a:round/>
            <a:headEnd type="none" w="sm" len="sm"/>
            <a:tailEnd type="none" w="sm" len="sm"/>
          </a:ln>
          <a:effectLst/>
        </p:spPr>
        <p:txBody>
          <a:bodyPr/>
          <a:lstStyle/>
          <a:p>
            <a:endParaRPr lang="en-US"/>
          </a:p>
        </p:txBody>
      </p:sp>
      <p:sp>
        <p:nvSpPr>
          <p:cNvPr id="91168" name="Rectangle 32"/>
          <p:cNvSpPr>
            <a:spLocks noChangeArrowheads="1"/>
          </p:cNvSpPr>
          <p:nvPr/>
        </p:nvSpPr>
        <p:spPr bwMode="auto">
          <a:xfrm>
            <a:off x="4260850" y="5173663"/>
            <a:ext cx="392113"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a:latin typeface="Arial" charset="0"/>
              </a:rPr>
              <a:t>0</a:t>
            </a:r>
          </a:p>
        </p:txBody>
      </p:sp>
      <p:sp>
        <p:nvSpPr>
          <p:cNvPr id="91169" name="Rectangle 33"/>
          <p:cNvSpPr>
            <a:spLocks noChangeArrowheads="1"/>
          </p:cNvSpPr>
          <p:nvPr/>
        </p:nvSpPr>
        <p:spPr bwMode="auto">
          <a:xfrm>
            <a:off x="4648200" y="5595938"/>
            <a:ext cx="725488" cy="423862"/>
          </a:xfrm>
          <a:prstGeom prst="rect">
            <a:avLst/>
          </a:prstGeom>
          <a:noFill/>
          <a:ln w="9525">
            <a:noFill/>
            <a:miter lim="800000"/>
            <a:headEnd/>
            <a:tailEnd/>
          </a:ln>
          <a:effectLst/>
        </p:spPr>
        <p:txBody>
          <a:bodyPr wrap="none" lIns="90488" tIns="44450" rIns="90488" bIns="44450">
            <a:spAutoFit/>
          </a:bodyPr>
          <a:lstStyle/>
          <a:p>
            <a:pPr eaLnBrk="0" hangingPunct="0"/>
            <a:r>
              <a:rPr lang="en-US" sz="2200" b="1">
                <a:latin typeface="Arial" charset="0"/>
              </a:rPr>
              <a:t>1.50</a:t>
            </a:r>
            <a:endParaRPr lang="en-US" sz="3000" b="1">
              <a:latin typeface="Arial" charset="0"/>
            </a:endParaRPr>
          </a:p>
        </p:txBody>
      </p:sp>
      <p:sp>
        <p:nvSpPr>
          <p:cNvPr id="91170" name="Freeform 34"/>
          <p:cNvSpPr>
            <a:spLocks/>
          </p:cNvSpPr>
          <p:nvPr/>
        </p:nvSpPr>
        <p:spPr bwMode="auto">
          <a:xfrm>
            <a:off x="5875338" y="4805363"/>
            <a:ext cx="601662" cy="341312"/>
          </a:xfrm>
          <a:custGeom>
            <a:avLst/>
            <a:gdLst/>
            <a:ahLst/>
            <a:cxnLst>
              <a:cxn ang="0">
                <a:pos x="0" y="0"/>
              </a:cxn>
              <a:cxn ang="0">
                <a:pos x="0" y="214"/>
              </a:cxn>
              <a:cxn ang="0">
                <a:pos x="378" y="214"/>
              </a:cxn>
              <a:cxn ang="0">
                <a:pos x="144" y="107"/>
              </a:cxn>
              <a:cxn ang="0">
                <a:pos x="0" y="0"/>
              </a:cxn>
            </a:cxnLst>
            <a:rect l="0" t="0" r="r" b="b"/>
            <a:pathLst>
              <a:path w="379" h="215">
                <a:moveTo>
                  <a:pt x="0" y="0"/>
                </a:moveTo>
                <a:lnTo>
                  <a:pt x="0" y="214"/>
                </a:lnTo>
                <a:lnTo>
                  <a:pt x="378" y="214"/>
                </a:lnTo>
                <a:lnTo>
                  <a:pt x="144" y="107"/>
                </a:lnTo>
                <a:lnTo>
                  <a:pt x="0" y="0"/>
                </a:lnTo>
              </a:path>
            </a:pathLst>
          </a:custGeom>
          <a:solidFill>
            <a:srgbClr val="FFFF99"/>
          </a:solidFill>
          <a:ln w="12700" cap="rnd" cmpd="sng">
            <a:solidFill>
              <a:srgbClr val="000000"/>
            </a:solidFill>
            <a:prstDash val="solid"/>
            <a:round/>
            <a:headEnd type="none" w="sm" len="sm"/>
            <a:tailEnd type="none" w="sm" len="sm"/>
          </a:ln>
          <a:effectLst/>
        </p:spPr>
        <p:txBody>
          <a:bodyPr/>
          <a:lstStyle/>
          <a:p>
            <a:endParaRPr lang="en-US"/>
          </a:p>
        </p:txBody>
      </p:sp>
      <p:sp>
        <p:nvSpPr>
          <p:cNvPr id="91171" name="Freeform 35"/>
          <p:cNvSpPr>
            <a:spLocks/>
          </p:cNvSpPr>
          <p:nvPr/>
        </p:nvSpPr>
        <p:spPr bwMode="auto">
          <a:xfrm>
            <a:off x="4473575" y="2849563"/>
            <a:ext cx="2287588" cy="2200275"/>
          </a:xfrm>
          <a:custGeom>
            <a:avLst/>
            <a:gdLst/>
            <a:ahLst/>
            <a:cxnLst>
              <a:cxn ang="0">
                <a:pos x="1440" y="1385"/>
              </a:cxn>
              <a:cxn ang="0">
                <a:pos x="1289" y="1368"/>
              </a:cxn>
              <a:cxn ang="0">
                <a:pos x="1214" y="1352"/>
              </a:cxn>
              <a:cxn ang="0">
                <a:pos x="1137" y="1329"/>
              </a:cxn>
              <a:cxn ang="0">
                <a:pos x="1062" y="1299"/>
              </a:cxn>
              <a:cxn ang="0">
                <a:pos x="985" y="1255"/>
              </a:cxn>
              <a:cxn ang="0">
                <a:pos x="910" y="1199"/>
              </a:cxn>
              <a:cxn ang="0">
                <a:pos x="759" y="1038"/>
              </a:cxn>
              <a:cxn ang="0">
                <a:pos x="607" y="811"/>
              </a:cxn>
              <a:cxn ang="0">
                <a:pos x="455" y="541"/>
              </a:cxn>
              <a:cxn ang="0">
                <a:pos x="380" y="403"/>
              </a:cxn>
              <a:cxn ang="0">
                <a:pos x="304" y="272"/>
              </a:cxn>
              <a:cxn ang="0">
                <a:pos x="229" y="161"/>
              </a:cxn>
              <a:cxn ang="0">
                <a:pos x="152" y="73"/>
              </a:cxn>
              <a:cxn ang="0">
                <a:pos x="77" y="19"/>
              </a:cxn>
              <a:cxn ang="0">
                <a:pos x="0" y="0"/>
              </a:cxn>
            </a:cxnLst>
            <a:rect l="0" t="0" r="r" b="b"/>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91172" name="Freeform 36"/>
          <p:cNvSpPr>
            <a:spLocks/>
          </p:cNvSpPr>
          <p:nvPr/>
        </p:nvSpPr>
        <p:spPr bwMode="auto">
          <a:xfrm>
            <a:off x="2187575" y="2849563"/>
            <a:ext cx="2287588" cy="2200275"/>
          </a:xfrm>
          <a:custGeom>
            <a:avLst/>
            <a:gdLst/>
            <a:ahLst/>
            <a:cxnLst>
              <a:cxn ang="0">
                <a:pos x="0" y="1385"/>
              </a:cxn>
              <a:cxn ang="0">
                <a:pos x="152" y="1368"/>
              </a:cxn>
              <a:cxn ang="0">
                <a:pos x="229" y="1352"/>
              </a:cxn>
              <a:cxn ang="0">
                <a:pos x="303" y="1329"/>
              </a:cxn>
              <a:cxn ang="0">
                <a:pos x="378" y="1299"/>
              </a:cxn>
              <a:cxn ang="0">
                <a:pos x="455" y="1255"/>
              </a:cxn>
              <a:cxn ang="0">
                <a:pos x="530" y="1199"/>
              </a:cxn>
              <a:cxn ang="0">
                <a:pos x="684" y="1038"/>
              </a:cxn>
              <a:cxn ang="0">
                <a:pos x="833" y="811"/>
              </a:cxn>
              <a:cxn ang="0">
                <a:pos x="985" y="541"/>
              </a:cxn>
              <a:cxn ang="0">
                <a:pos x="1062" y="403"/>
              </a:cxn>
              <a:cxn ang="0">
                <a:pos x="1137" y="272"/>
              </a:cxn>
              <a:cxn ang="0">
                <a:pos x="1214" y="161"/>
              </a:cxn>
              <a:cxn ang="0">
                <a:pos x="1288" y="73"/>
              </a:cxn>
              <a:cxn ang="0">
                <a:pos x="1365" y="19"/>
              </a:cxn>
              <a:cxn ang="0">
                <a:pos x="1440" y="0"/>
              </a:cxn>
            </a:cxnLst>
            <a:rect l="0" t="0" r="r" b="b"/>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91192" name="Rectangle 56"/>
          <p:cNvSpPr>
            <a:spLocks noChangeArrowheads="1"/>
          </p:cNvSpPr>
          <p:nvPr/>
        </p:nvSpPr>
        <p:spPr bwMode="auto">
          <a:xfrm>
            <a:off x="7205663" y="5173663"/>
            <a:ext cx="414337"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i="1">
                <a:latin typeface="Arial" charset="0"/>
              </a:rPr>
              <a:t>Z</a:t>
            </a:r>
          </a:p>
        </p:txBody>
      </p:sp>
      <p:sp>
        <p:nvSpPr>
          <p:cNvPr id="91193" name="Rectangle 57"/>
          <p:cNvSpPr>
            <a:spLocks noChangeArrowheads="1"/>
          </p:cNvSpPr>
          <p:nvPr/>
        </p:nvSpPr>
        <p:spPr bwMode="auto">
          <a:xfrm>
            <a:off x="6089650" y="3503613"/>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91194" name="Freeform 58"/>
          <p:cNvSpPr>
            <a:spLocks/>
          </p:cNvSpPr>
          <p:nvPr/>
        </p:nvSpPr>
        <p:spPr bwMode="auto">
          <a:xfrm>
            <a:off x="5867400" y="4021138"/>
            <a:ext cx="893763" cy="1165225"/>
          </a:xfrm>
          <a:custGeom>
            <a:avLst/>
            <a:gdLst/>
            <a:ahLst/>
            <a:cxnLst>
              <a:cxn ang="0">
                <a:pos x="0" y="685"/>
              </a:cxn>
              <a:cxn ang="0">
                <a:pos x="0" y="0"/>
              </a:cxn>
              <a:cxn ang="0">
                <a:pos x="562" y="0"/>
              </a:cxn>
            </a:cxnLst>
            <a:rect l="0" t="0" r="r" b="b"/>
            <a:pathLst>
              <a:path w="563" h="686">
                <a:moveTo>
                  <a:pt x="0" y="685"/>
                </a:moveTo>
                <a:lnTo>
                  <a:pt x="0" y="0"/>
                </a:lnTo>
                <a:lnTo>
                  <a:pt x="562"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91195" name="Freeform 59"/>
          <p:cNvSpPr>
            <a:spLocks/>
          </p:cNvSpPr>
          <p:nvPr/>
        </p:nvSpPr>
        <p:spPr bwMode="auto">
          <a:xfrm>
            <a:off x="6711950" y="3967163"/>
            <a:ext cx="147638" cy="147637"/>
          </a:xfrm>
          <a:custGeom>
            <a:avLst/>
            <a:gdLst/>
            <a:ahLst/>
            <a:cxnLst>
              <a:cxn ang="0">
                <a:pos x="0" y="0"/>
              </a:cxn>
              <a:cxn ang="0">
                <a:pos x="92" y="45"/>
              </a:cxn>
              <a:cxn ang="0">
                <a:pos x="0" y="92"/>
              </a:cxn>
              <a:cxn ang="0">
                <a:pos x="4" y="85"/>
              </a:cxn>
              <a:cxn ang="0">
                <a:pos x="5" y="78"/>
              </a:cxn>
              <a:cxn ang="0">
                <a:pos x="7" y="72"/>
              </a:cxn>
              <a:cxn ang="0">
                <a:pos x="8" y="65"/>
              </a:cxn>
              <a:cxn ang="0">
                <a:pos x="10" y="58"/>
              </a:cxn>
              <a:cxn ang="0">
                <a:pos x="10" y="49"/>
              </a:cxn>
              <a:cxn ang="0">
                <a:pos x="10" y="42"/>
              </a:cxn>
              <a:cxn ang="0">
                <a:pos x="10" y="35"/>
              </a:cxn>
              <a:cxn ang="0">
                <a:pos x="8" y="27"/>
              </a:cxn>
              <a:cxn ang="0">
                <a:pos x="7" y="20"/>
              </a:cxn>
              <a:cxn ang="0">
                <a:pos x="5" y="13"/>
              </a:cxn>
              <a:cxn ang="0">
                <a:pos x="4" y="8"/>
              </a:cxn>
              <a:cxn ang="0">
                <a:pos x="0" y="0"/>
              </a:cxn>
            </a:cxnLst>
            <a:rect l="0" t="0" r="r" b="b"/>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w="9525" cap="rnd">
            <a:noFill/>
            <a:round/>
            <a:headEnd type="none" w="sm" len="sm"/>
            <a:tailEnd type="none" w="sm" len="sm"/>
          </a:ln>
          <a:effectLst/>
        </p:spPr>
        <p:txBody>
          <a:bodyPr/>
          <a:lstStyle/>
          <a:p>
            <a:endParaRPr lang="en-US"/>
          </a:p>
        </p:txBody>
      </p:sp>
      <p:sp>
        <p:nvSpPr>
          <p:cNvPr id="91196" name="Rectangle 60"/>
          <p:cNvSpPr>
            <a:spLocks noChangeArrowheads="1"/>
          </p:cNvSpPr>
          <p:nvPr/>
        </p:nvSpPr>
        <p:spPr bwMode="auto">
          <a:xfrm>
            <a:off x="1004888" y="1600200"/>
            <a:ext cx="7096125" cy="107315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algn="ctr" eaLnBrk="0" hangingPunct="0">
              <a:spcBef>
                <a:spcPct val="20000"/>
              </a:spcBef>
            </a:pPr>
            <a:r>
              <a:rPr lang="en-US" sz="3200" b="1">
                <a:latin typeface="Times New Roman" pitchFamily="18" charset="0"/>
              </a:rPr>
              <a:t>(</a:t>
            </a:r>
            <a:r>
              <a:rPr lang="en-US" sz="3200" b="1" i="1">
                <a:latin typeface="Times New Roman" pitchFamily="18" charset="0"/>
              </a:rPr>
              <a:t>p</a:t>
            </a:r>
            <a:r>
              <a:rPr lang="en-US" sz="3200" b="1">
                <a:latin typeface="Times New Roman" pitchFamily="18" charset="0"/>
              </a:rPr>
              <a:t>-Value = 0.0668) </a:t>
            </a:r>
            <a:r>
              <a:rPr lang="en-US" sz="3200" b="1">
                <a:latin typeface="Symbol" pitchFamily="18" charset="2"/>
              </a:rPr>
              <a:t>³ </a:t>
            </a:r>
            <a:r>
              <a:rPr lang="en-US" sz="3200" b="1">
                <a:latin typeface="Times New Roman" pitchFamily="18" charset="0"/>
              </a:rPr>
              <a:t> (</a:t>
            </a:r>
            <a:r>
              <a:rPr lang="en-US" sz="3200" b="1" i="1">
                <a:latin typeface="Symbol" pitchFamily="18" charset="2"/>
              </a:rPr>
              <a:t>a</a:t>
            </a:r>
            <a:r>
              <a:rPr lang="en-US" sz="3200" b="1">
                <a:latin typeface="Times New Roman" pitchFamily="18" charset="0"/>
              </a:rPr>
              <a:t> = 0.05)  </a:t>
            </a:r>
            <a:br>
              <a:rPr lang="en-US" sz="3200" b="1">
                <a:latin typeface="Times New Roman" pitchFamily="18" charset="0"/>
              </a:rPr>
            </a:br>
            <a:r>
              <a:rPr lang="en-US" sz="3200" b="1">
                <a:latin typeface="Times New Roman" pitchFamily="18" charset="0"/>
              </a:rPr>
              <a:t>Do Not Reject.</a:t>
            </a:r>
          </a:p>
        </p:txBody>
      </p:sp>
      <p:sp>
        <p:nvSpPr>
          <p:cNvPr id="91197" name="Rectangle 61"/>
          <p:cNvSpPr>
            <a:spLocks noChangeArrowheads="1"/>
          </p:cNvSpPr>
          <p:nvPr/>
        </p:nvSpPr>
        <p:spPr bwMode="auto">
          <a:xfrm>
            <a:off x="5634038" y="2857500"/>
            <a:ext cx="2366962" cy="454025"/>
          </a:xfrm>
          <a:prstGeom prst="rect">
            <a:avLst/>
          </a:prstGeom>
          <a:solidFill>
            <a:srgbClr val="E4E4F8"/>
          </a:solidFill>
          <a:ln w="9525">
            <a:noFill/>
            <a:miter lim="800000"/>
            <a:headEnd/>
            <a:tailEnd/>
          </a:ln>
          <a:effectLst/>
        </p:spPr>
        <p:txBody>
          <a:bodyPr lIns="90488" tIns="44450" rIns="90488" bIns="44450">
            <a:spAutoFit/>
          </a:bodyPr>
          <a:lstStyle/>
          <a:p>
            <a:pPr eaLnBrk="0" hangingPunct="0">
              <a:spcBef>
                <a:spcPct val="50000"/>
              </a:spcBef>
            </a:pPr>
            <a:r>
              <a:rPr lang="en-US" b="1" i="1">
                <a:latin typeface="Times New Roman" pitchFamily="18" charset="0"/>
              </a:rPr>
              <a:t>p</a:t>
            </a:r>
            <a:r>
              <a:rPr lang="en-US" b="1">
                <a:latin typeface="Times New Roman" pitchFamily="18" charset="0"/>
              </a:rPr>
              <a:t> Value = 0.0668</a:t>
            </a:r>
          </a:p>
        </p:txBody>
      </p:sp>
      <p:sp>
        <p:nvSpPr>
          <p:cNvPr id="91198" name="Rectangle 62"/>
          <p:cNvSpPr>
            <a:spLocks noChangeArrowheads="1"/>
          </p:cNvSpPr>
          <p:nvPr/>
        </p:nvSpPr>
        <p:spPr bwMode="auto">
          <a:xfrm>
            <a:off x="6619875" y="4275138"/>
            <a:ext cx="1304925" cy="454025"/>
          </a:xfrm>
          <a:prstGeom prst="rect">
            <a:avLst/>
          </a:prstGeom>
          <a:solidFill>
            <a:srgbClr val="FDDBE4"/>
          </a:solidFill>
          <a:ln w="9525">
            <a:noFill/>
            <a:miter lim="800000"/>
            <a:headEnd/>
            <a:tailEnd/>
          </a:ln>
          <a:effectLst/>
        </p:spPr>
        <p:txBody>
          <a:bodyPr lIns="90488" tIns="44450" rIns="90488" bIns="44450">
            <a:spAutoFit/>
          </a:bodyPr>
          <a:lstStyle/>
          <a:p>
            <a:pPr eaLnBrk="0" hangingPunct="0">
              <a:spcBef>
                <a:spcPct val="50000"/>
              </a:spcBef>
            </a:pPr>
            <a:r>
              <a:rPr lang="en-US" b="1" i="1">
                <a:latin typeface="Symbol" pitchFamily="18" charset="2"/>
              </a:rPr>
              <a:t>a</a:t>
            </a:r>
            <a:r>
              <a:rPr lang="en-US" b="1">
                <a:latin typeface="Symbol" pitchFamily="18" charset="2"/>
              </a:rPr>
              <a:t> </a:t>
            </a:r>
            <a:r>
              <a:rPr lang="en-US" b="1">
                <a:latin typeface="Times New Roman" pitchFamily="18" charset="0"/>
              </a:rPr>
              <a:t>= 0.05</a:t>
            </a:r>
          </a:p>
        </p:txBody>
      </p:sp>
      <p:sp>
        <p:nvSpPr>
          <p:cNvPr id="91199" name="Line 63"/>
          <p:cNvSpPr>
            <a:spLocks noChangeShapeType="1"/>
          </p:cNvSpPr>
          <p:nvPr/>
        </p:nvSpPr>
        <p:spPr bwMode="auto">
          <a:xfrm flipH="1">
            <a:off x="5424488" y="3460750"/>
            <a:ext cx="373062" cy="1109663"/>
          </a:xfrm>
          <a:prstGeom prst="line">
            <a:avLst/>
          </a:prstGeom>
          <a:noFill/>
          <a:ln w="28575">
            <a:solidFill>
              <a:schemeClr val="folHlink"/>
            </a:solidFill>
            <a:round/>
            <a:headEnd type="none" w="sm" len="sm"/>
            <a:tailEnd type="stealth" w="med" len="med"/>
          </a:ln>
          <a:effectLst/>
        </p:spPr>
        <p:txBody>
          <a:bodyPr wrap="none" anchor="ctr"/>
          <a:lstStyle/>
          <a:p>
            <a:endParaRPr lang="en-US"/>
          </a:p>
        </p:txBody>
      </p:sp>
      <p:sp>
        <p:nvSpPr>
          <p:cNvPr id="91200" name="Line 64"/>
          <p:cNvSpPr>
            <a:spLocks noChangeShapeType="1"/>
          </p:cNvSpPr>
          <p:nvPr/>
        </p:nvSpPr>
        <p:spPr bwMode="auto">
          <a:xfrm flipH="1">
            <a:off x="6019800" y="4729163"/>
            <a:ext cx="685800" cy="3048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1201" name="Rectangle 65"/>
          <p:cNvSpPr>
            <a:spLocks noChangeArrowheads="1"/>
          </p:cNvSpPr>
          <p:nvPr/>
        </p:nvSpPr>
        <p:spPr bwMode="auto">
          <a:xfrm>
            <a:off x="762000" y="6019800"/>
            <a:ext cx="7772400" cy="463550"/>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b="1"/>
              <a:t>Test Statistic 1.50 is in the Do Not Reject Region</a:t>
            </a:r>
          </a:p>
        </p:txBody>
      </p:sp>
      <p:sp>
        <p:nvSpPr>
          <p:cNvPr id="91202" name="Freeform 66"/>
          <p:cNvSpPr>
            <a:spLocks/>
          </p:cNvSpPr>
          <p:nvPr/>
        </p:nvSpPr>
        <p:spPr bwMode="auto">
          <a:xfrm>
            <a:off x="2514600" y="5108575"/>
            <a:ext cx="3273425" cy="153988"/>
          </a:xfrm>
          <a:custGeom>
            <a:avLst/>
            <a:gdLst/>
            <a:ahLst/>
            <a:cxnLst>
              <a:cxn ang="0">
                <a:pos x="0" y="48"/>
              </a:cxn>
              <a:cxn ang="0">
                <a:pos x="412" y="96"/>
              </a:cxn>
              <a:cxn ang="0">
                <a:pos x="412" y="72"/>
              </a:cxn>
              <a:cxn ang="0">
                <a:pos x="1649" y="72"/>
              </a:cxn>
              <a:cxn ang="0">
                <a:pos x="1649" y="96"/>
              </a:cxn>
              <a:cxn ang="0">
                <a:pos x="2061" y="48"/>
              </a:cxn>
              <a:cxn ang="0">
                <a:pos x="1649" y="0"/>
              </a:cxn>
              <a:cxn ang="0">
                <a:pos x="1649" y="24"/>
              </a:cxn>
              <a:cxn ang="0">
                <a:pos x="412" y="24"/>
              </a:cxn>
              <a:cxn ang="0">
                <a:pos x="412" y="0"/>
              </a:cxn>
              <a:cxn ang="0">
                <a:pos x="0" y="48"/>
              </a:cxn>
            </a:cxnLst>
            <a:rect l="0" t="0" r="r" b="b"/>
            <a:pathLst>
              <a:path w="2062" h="97">
                <a:moveTo>
                  <a:pt x="0" y="48"/>
                </a:moveTo>
                <a:lnTo>
                  <a:pt x="412" y="96"/>
                </a:lnTo>
                <a:lnTo>
                  <a:pt x="412" y="72"/>
                </a:lnTo>
                <a:lnTo>
                  <a:pt x="1649" y="72"/>
                </a:lnTo>
                <a:lnTo>
                  <a:pt x="1649" y="96"/>
                </a:lnTo>
                <a:lnTo>
                  <a:pt x="2061" y="48"/>
                </a:lnTo>
                <a:lnTo>
                  <a:pt x="1649" y="0"/>
                </a:lnTo>
                <a:lnTo>
                  <a:pt x="1649" y="24"/>
                </a:lnTo>
                <a:lnTo>
                  <a:pt x="412" y="24"/>
                </a:lnTo>
                <a:lnTo>
                  <a:pt x="412" y="0"/>
                </a:lnTo>
                <a:lnTo>
                  <a:pt x="0" y="48"/>
                </a:lnTo>
              </a:path>
            </a:pathLst>
          </a:custGeom>
          <a:solidFill>
            <a:srgbClr val="C9C9F1"/>
          </a:solidFill>
          <a:ln w="12700" cap="rnd" cmpd="sng">
            <a:solidFill>
              <a:schemeClr val="tx2"/>
            </a:solidFill>
            <a:prstDash val="solid"/>
            <a:round/>
            <a:headEnd type="none" w="sm" len="sm"/>
            <a:tailEnd type="none" w="sm" len="sm"/>
          </a:ln>
          <a:effectLst/>
        </p:spPr>
        <p:txBody>
          <a:bodyPr/>
          <a:lstStyle/>
          <a:p>
            <a:endParaRPr lang="en-US"/>
          </a:p>
        </p:txBody>
      </p:sp>
      <p:sp>
        <p:nvSpPr>
          <p:cNvPr id="91203" name="Line 67"/>
          <p:cNvSpPr>
            <a:spLocks noChangeShapeType="1"/>
          </p:cNvSpPr>
          <p:nvPr/>
        </p:nvSpPr>
        <p:spPr bwMode="auto">
          <a:xfrm>
            <a:off x="5910263" y="4805363"/>
            <a:ext cx="158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1204" name="Line 68"/>
          <p:cNvSpPr>
            <a:spLocks noChangeShapeType="1"/>
          </p:cNvSpPr>
          <p:nvPr/>
        </p:nvSpPr>
        <p:spPr bwMode="auto">
          <a:xfrm>
            <a:off x="5949950" y="4881563"/>
            <a:ext cx="63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1205" name="Text Box 69"/>
          <p:cNvSpPr txBox="1">
            <a:spLocks noChangeArrowheads="1"/>
          </p:cNvSpPr>
          <p:nvPr/>
        </p:nvSpPr>
        <p:spPr bwMode="auto">
          <a:xfrm>
            <a:off x="5867400" y="5414963"/>
            <a:ext cx="869950" cy="457200"/>
          </a:xfrm>
          <a:prstGeom prst="rect">
            <a:avLst/>
          </a:prstGeom>
          <a:noFill/>
          <a:ln w="28575" cap="rnd">
            <a:noFill/>
            <a:miter lim="800000"/>
            <a:headEnd type="none" w="sm" len="sm"/>
            <a:tailEnd type="none" w="sm" len="sm"/>
          </a:ln>
          <a:effectLst/>
        </p:spPr>
        <p:txBody>
          <a:bodyPr wrap="none">
            <a:spAutoFit/>
          </a:bodyPr>
          <a:lstStyle/>
          <a:p>
            <a:pPr algn="ctr" eaLnBrk="0" hangingPunct="0"/>
            <a:r>
              <a:rPr lang="en-US" b="1">
                <a:latin typeface="Times New Roman" pitchFamily="18" charset="0"/>
              </a:rPr>
              <a:t>1.645</a:t>
            </a:r>
          </a:p>
        </p:txBody>
      </p:sp>
      <p:sp>
        <p:nvSpPr>
          <p:cNvPr id="91206" name="Line 70"/>
          <p:cNvSpPr>
            <a:spLocks noChangeShapeType="1"/>
          </p:cNvSpPr>
          <p:nvPr/>
        </p:nvSpPr>
        <p:spPr bwMode="auto">
          <a:xfrm rot="4099552" flipH="1">
            <a:off x="5854700" y="5207000"/>
            <a:ext cx="449263" cy="271463"/>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1207" name="Line 71"/>
          <p:cNvSpPr>
            <a:spLocks noChangeShapeType="1"/>
          </p:cNvSpPr>
          <p:nvPr/>
        </p:nvSpPr>
        <p:spPr bwMode="auto">
          <a:xfrm rot="17500448">
            <a:off x="4870450" y="5410200"/>
            <a:ext cx="457200" cy="1524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1208" name="Line 72"/>
          <p:cNvSpPr>
            <a:spLocks noChangeShapeType="1"/>
          </p:cNvSpPr>
          <p:nvPr/>
        </p:nvSpPr>
        <p:spPr bwMode="auto">
          <a:xfrm>
            <a:off x="1981200" y="5186363"/>
            <a:ext cx="5562600" cy="0"/>
          </a:xfrm>
          <a:prstGeom prst="line">
            <a:avLst/>
          </a:prstGeom>
          <a:noFill/>
          <a:ln w="19050" cap="rnd">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Example: Two-Tail Test</a:t>
            </a:r>
            <a:endParaRPr lang="en-US" i="1"/>
          </a:p>
        </p:txBody>
      </p:sp>
      <p:sp>
        <p:nvSpPr>
          <p:cNvPr id="92164" name="Rectangle 4"/>
          <p:cNvSpPr>
            <a:spLocks noGrp="1" noChangeArrowheads="1"/>
          </p:cNvSpPr>
          <p:nvPr>
            <p:ph type="body" sz="half" idx="1"/>
          </p:nvPr>
        </p:nvSpPr>
        <p:spPr>
          <a:xfrm>
            <a:off x="381000" y="1905000"/>
            <a:ext cx="3505200" cy="4114800"/>
          </a:xfrm>
          <a:noFill/>
          <a:ln/>
        </p:spPr>
        <p:txBody>
          <a:bodyPr lIns="90488" tIns="44450" rIns="90488" bIns="44450"/>
          <a:lstStyle/>
          <a:p>
            <a:pPr>
              <a:lnSpc>
                <a:spcPct val="110000"/>
              </a:lnSpc>
              <a:buFont typeface="Wingdings" pitchFamily="2" charset="2"/>
              <a:buNone/>
            </a:pPr>
            <a:r>
              <a:rPr lang="en-US" sz="2500" b="1">
                <a:latin typeface="Times New Roman" pitchFamily="18" charset="0"/>
              </a:rPr>
              <a:t>Q. Does an average box of cereal contain 368 grams of cereal?  A random sample of 25 boxes showed      = 372.5.  The company has specified </a:t>
            </a:r>
            <a:r>
              <a:rPr lang="en-US" sz="2500" b="1" i="1">
                <a:latin typeface="Symbol" pitchFamily="18" charset="2"/>
              </a:rPr>
              <a:t>s</a:t>
            </a:r>
            <a:r>
              <a:rPr lang="en-US" sz="2500" b="1">
                <a:latin typeface="Symbol" pitchFamily="18" charset="2"/>
              </a:rPr>
              <a:t>  </a:t>
            </a:r>
            <a:r>
              <a:rPr lang="en-US" sz="2500" b="1">
                <a:latin typeface="Times New Roman" pitchFamily="18" charset="0"/>
              </a:rPr>
              <a:t>to be 15 grams.  Test at the </a:t>
            </a:r>
            <a:r>
              <a:rPr lang="en-US" sz="2500" b="1" i="1">
                <a:latin typeface="Symbol" pitchFamily="18" charset="2"/>
              </a:rPr>
              <a:t>a </a:t>
            </a:r>
            <a:r>
              <a:rPr lang="en-US" sz="2500" b="1">
                <a:latin typeface="Symbol" pitchFamily="18" charset="2"/>
              </a:rPr>
              <a:t>= </a:t>
            </a:r>
            <a:r>
              <a:rPr lang="en-US" sz="2500" b="1">
                <a:latin typeface="Times New Roman" pitchFamily="18" charset="0"/>
              </a:rPr>
              <a:t>0.05  level.</a:t>
            </a:r>
          </a:p>
        </p:txBody>
      </p:sp>
      <p:sp>
        <p:nvSpPr>
          <p:cNvPr id="92165" name="AutoShape 5"/>
          <p:cNvSpPr>
            <a:spLocks noChangeArrowheads="1"/>
          </p:cNvSpPr>
          <p:nvPr/>
        </p:nvSpPr>
        <p:spPr bwMode="auto">
          <a:xfrm>
            <a:off x="5943600" y="2057400"/>
            <a:ext cx="2057400" cy="2438400"/>
          </a:xfrm>
          <a:prstGeom prst="cube">
            <a:avLst>
              <a:gd name="adj" fmla="val 12569"/>
            </a:avLst>
          </a:prstGeom>
          <a:solidFill>
            <a:srgbClr val="B50069"/>
          </a:solidFill>
          <a:ln w="12700">
            <a:solidFill>
              <a:srgbClr val="000000"/>
            </a:solidFill>
            <a:miter lim="800000"/>
            <a:headEnd/>
            <a:tailEnd/>
          </a:ln>
          <a:effectLst/>
        </p:spPr>
        <p:txBody>
          <a:bodyPr wrap="none" anchor="ctr"/>
          <a:lstStyle/>
          <a:p>
            <a:endParaRPr lang="en-US"/>
          </a:p>
        </p:txBody>
      </p:sp>
      <p:graphicFrame>
        <p:nvGraphicFramePr>
          <p:cNvPr id="211968" name="Object 0">
            <a:hlinkClick r:id="" action="ppaction://ole?verb=0"/>
          </p:cNvPr>
          <p:cNvGraphicFramePr>
            <a:graphicFrameLocks/>
          </p:cNvGraphicFramePr>
          <p:nvPr/>
        </p:nvGraphicFramePr>
        <p:xfrm>
          <a:off x="6019800" y="2438400"/>
          <a:ext cx="1676400" cy="1066800"/>
        </p:xfrm>
        <a:graphic>
          <a:graphicData uri="http://schemas.openxmlformats.org/presentationml/2006/ole">
            <mc:AlternateContent xmlns:mc="http://schemas.openxmlformats.org/markup-compatibility/2006">
              <mc:Choice xmlns:v="urn:schemas-microsoft-com:vml" Requires="v">
                <p:oleObj spid="_x0000_s63516" name="WordArt" r:id="rId3" imgW="1676160" imgH="1066680" progId="">
                  <p:embed/>
                </p:oleObj>
              </mc:Choice>
              <mc:Fallback>
                <p:oleObj name="WordArt" r:id="rId3" imgW="1676160" imgH="106668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438400"/>
                        <a:ext cx="1676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7" name="AutoShape 7"/>
          <p:cNvSpPr>
            <a:spLocks noChangeArrowheads="1"/>
          </p:cNvSpPr>
          <p:nvPr/>
        </p:nvSpPr>
        <p:spPr bwMode="auto">
          <a:xfrm>
            <a:off x="6248400" y="3048000"/>
            <a:ext cx="914400" cy="838200"/>
          </a:xfrm>
          <a:prstGeom prst="star16">
            <a:avLst>
              <a:gd name="adj" fmla="val 37500"/>
            </a:avLst>
          </a:prstGeom>
          <a:solidFill>
            <a:srgbClr val="EAEC5E"/>
          </a:solidFill>
          <a:ln w="12700">
            <a:solidFill>
              <a:srgbClr val="EAEC5E"/>
            </a:solidFill>
            <a:miter lim="800000"/>
            <a:headEnd/>
            <a:tailEnd/>
          </a:ln>
          <a:effectLst/>
        </p:spPr>
        <p:txBody>
          <a:bodyPr wrap="none" anchor="ctr"/>
          <a:lstStyle/>
          <a:p>
            <a:endParaRPr lang="en-US"/>
          </a:p>
        </p:txBody>
      </p:sp>
      <p:sp>
        <p:nvSpPr>
          <p:cNvPr id="92168" name="Rectangle 8"/>
          <p:cNvSpPr>
            <a:spLocks noChangeArrowheads="1"/>
          </p:cNvSpPr>
          <p:nvPr/>
        </p:nvSpPr>
        <p:spPr bwMode="auto">
          <a:xfrm>
            <a:off x="6165850" y="4032250"/>
            <a:ext cx="1612900" cy="423863"/>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20000"/>
              </a:spcBef>
            </a:pPr>
            <a:r>
              <a:rPr lang="en-US" sz="2000" b="1">
                <a:solidFill>
                  <a:srgbClr val="FFFFCC"/>
                </a:solidFill>
                <a:latin typeface="Arial" charset="0"/>
              </a:rPr>
              <a:t>368 gm.</a:t>
            </a:r>
          </a:p>
        </p:txBody>
      </p:sp>
      <p:graphicFrame>
        <p:nvGraphicFramePr>
          <p:cNvPr id="211969" name="Object 1"/>
          <p:cNvGraphicFramePr>
            <a:graphicFrameLocks noChangeAspect="1"/>
          </p:cNvGraphicFramePr>
          <p:nvPr/>
        </p:nvGraphicFramePr>
        <p:xfrm>
          <a:off x="2773363" y="3581400"/>
          <a:ext cx="427037" cy="457200"/>
        </p:xfrm>
        <a:graphic>
          <a:graphicData uri="http://schemas.openxmlformats.org/presentationml/2006/ole">
            <mc:AlternateContent xmlns:mc="http://schemas.openxmlformats.org/markup-compatibility/2006">
              <mc:Choice xmlns:v="urn:schemas-microsoft-com:vml" Requires="v">
                <p:oleObj spid="_x0000_s63517" name="Equation" r:id="rId5" imgW="177480" imgH="190440" progId="">
                  <p:embed/>
                </p:oleObj>
              </mc:Choice>
              <mc:Fallback>
                <p:oleObj name="Equation" r:id="rId5" imgW="177480" imgH="1904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3363" y="3581400"/>
                        <a:ext cx="4270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236" name="Rectangle 52"/>
          <p:cNvSpPr>
            <a:spLocks noChangeArrowheads="1"/>
          </p:cNvSpPr>
          <p:nvPr/>
        </p:nvSpPr>
        <p:spPr bwMode="auto">
          <a:xfrm>
            <a:off x="914400" y="6019800"/>
            <a:ext cx="838200" cy="381000"/>
          </a:xfrm>
          <a:prstGeom prst="rect">
            <a:avLst/>
          </a:prstGeom>
          <a:solidFill>
            <a:srgbClr val="FDDBE4"/>
          </a:solidFill>
          <a:ln w="9525">
            <a:noFill/>
            <a:miter lim="800000"/>
            <a:headEnd/>
            <a:tailEnd/>
          </a:ln>
          <a:effectLst/>
        </p:spPr>
        <p:txBody>
          <a:bodyPr wrap="none" anchor="ctr"/>
          <a:lstStyle/>
          <a:p>
            <a:endParaRPr lang="en-US"/>
          </a:p>
        </p:txBody>
      </p:sp>
      <p:sp>
        <p:nvSpPr>
          <p:cNvPr id="93235" name="Rectangle 51"/>
          <p:cNvSpPr>
            <a:spLocks noChangeArrowheads="1"/>
          </p:cNvSpPr>
          <p:nvPr/>
        </p:nvSpPr>
        <p:spPr bwMode="auto">
          <a:xfrm>
            <a:off x="2514600" y="6019800"/>
            <a:ext cx="838200" cy="381000"/>
          </a:xfrm>
          <a:prstGeom prst="rect">
            <a:avLst/>
          </a:prstGeom>
          <a:solidFill>
            <a:srgbClr val="FDDBE4"/>
          </a:solidFill>
          <a:ln w="9525">
            <a:noFill/>
            <a:miter lim="800000"/>
            <a:headEnd/>
            <a:tailEnd/>
          </a:ln>
          <a:effectLst/>
        </p:spPr>
        <p:txBody>
          <a:bodyPr wrap="none" anchor="ctr"/>
          <a:lstStyle/>
          <a:p>
            <a:endParaRPr lang="en-US"/>
          </a:p>
        </p:txBody>
      </p:sp>
      <p:sp>
        <p:nvSpPr>
          <p:cNvPr id="93234" name="Rectangle 50"/>
          <p:cNvSpPr>
            <a:spLocks noChangeArrowheads="1"/>
          </p:cNvSpPr>
          <p:nvPr/>
        </p:nvSpPr>
        <p:spPr bwMode="auto">
          <a:xfrm>
            <a:off x="8229600" y="2743200"/>
            <a:ext cx="685800" cy="457200"/>
          </a:xfrm>
          <a:prstGeom prst="rect">
            <a:avLst/>
          </a:prstGeom>
          <a:solidFill>
            <a:srgbClr val="E4E4F8"/>
          </a:solidFill>
          <a:ln w="9525">
            <a:noFill/>
            <a:miter lim="800000"/>
            <a:headEnd/>
            <a:tailEnd/>
          </a:ln>
          <a:effectLst/>
        </p:spPr>
        <p:txBody>
          <a:bodyPr wrap="none" anchor="ctr"/>
          <a:lstStyle/>
          <a:p>
            <a:endParaRPr lang="en-US"/>
          </a:p>
        </p:txBody>
      </p:sp>
      <p:graphicFrame>
        <p:nvGraphicFramePr>
          <p:cNvPr id="212992" name="Object 2048">
            <a:hlinkClick r:id="" action="ppaction://ole?verb=0"/>
          </p:cNvPr>
          <p:cNvGraphicFramePr>
            <a:graphicFrameLocks/>
          </p:cNvGraphicFramePr>
          <p:nvPr/>
        </p:nvGraphicFramePr>
        <p:xfrm>
          <a:off x="4568825" y="2514600"/>
          <a:ext cx="4346575" cy="1290638"/>
        </p:xfrm>
        <a:graphic>
          <a:graphicData uri="http://schemas.openxmlformats.org/presentationml/2006/ole">
            <mc:AlternateContent xmlns:mc="http://schemas.openxmlformats.org/markup-compatibility/2006">
              <mc:Choice xmlns:v="urn:schemas-microsoft-com:vml" Requires="v">
                <p:oleObj spid="_x0000_s64527" name="Equation" r:id="rId3" imgW="1968480" imgH="545760" progId="">
                  <p:embed/>
                </p:oleObj>
              </mc:Choice>
              <mc:Fallback>
                <p:oleObj name="Equation" r:id="rId3" imgW="1968480" imgH="54576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2514600"/>
                        <a:ext cx="4346575"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33" name="Rectangle 49"/>
          <p:cNvSpPr>
            <a:spLocks noChangeArrowheads="1"/>
          </p:cNvSpPr>
          <p:nvPr/>
        </p:nvSpPr>
        <p:spPr bwMode="auto">
          <a:xfrm>
            <a:off x="2667000" y="3657600"/>
            <a:ext cx="838200" cy="457200"/>
          </a:xfrm>
          <a:prstGeom prst="rect">
            <a:avLst/>
          </a:prstGeom>
          <a:solidFill>
            <a:srgbClr val="FDDBE4"/>
          </a:solidFill>
          <a:ln w="9525">
            <a:noFill/>
            <a:miter lim="800000"/>
            <a:headEnd/>
            <a:tailEnd/>
          </a:ln>
          <a:effectLst/>
        </p:spPr>
        <p:txBody>
          <a:bodyPr wrap="none" anchor="ctr"/>
          <a:lstStyle/>
          <a:p>
            <a:endParaRPr lang="en-US"/>
          </a:p>
        </p:txBody>
      </p:sp>
      <p:sp>
        <p:nvSpPr>
          <p:cNvPr id="93189" name="Rectangle 5"/>
          <p:cNvSpPr>
            <a:spLocks noGrp="1" noChangeArrowheads="1"/>
          </p:cNvSpPr>
          <p:nvPr>
            <p:ph type="body" sz="half" idx="1"/>
          </p:nvPr>
        </p:nvSpPr>
        <p:spPr>
          <a:xfrm>
            <a:off x="533400" y="2743200"/>
            <a:ext cx="3848100" cy="4114800"/>
          </a:xfrm>
          <a:noFill/>
          <a:ln/>
        </p:spPr>
        <p:txBody>
          <a:bodyPr lIns="90488" tIns="44450" rIns="90488" bIns="44450"/>
          <a:lstStyle/>
          <a:p>
            <a:pPr>
              <a:buFont typeface="Wingdings" pitchFamily="2" charset="2"/>
              <a:buNone/>
            </a:pPr>
            <a:r>
              <a:rPr lang="en-US" sz="2500" b="1" i="1">
                <a:latin typeface="Symbol" pitchFamily="18" charset="2"/>
              </a:rPr>
              <a:t>a</a:t>
            </a:r>
            <a:r>
              <a:rPr lang="en-US" sz="2500" b="1">
                <a:latin typeface="Symbol" pitchFamily="18" charset="2"/>
              </a:rPr>
              <a:t> </a:t>
            </a:r>
            <a:r>
              <a:rPr lang="en-US" sz="2500">
                <a:latin typeface="Times New Roman" pitchFamily="18" charset="0"/>
              </a:rPr>
              <a:t>= </a:t>
            </a:r>
            <a:r>
              <a:rPr lang="en-US" sz="2500" b="1">
                <a:latin typeface="Times New Roman" pitchFamily="18" charset="0"/>
              </a:rPr>
              <a:t>0.05</a:t>
            </a:r>
          </a:p>
          <a:p>
            <a:pPr>
              <a:buFont typeface="Wingdings" pitchFamily="2" charset="2"/>
              <a:buNone/>
            </a:pPr>
            <a:r>
              <a:rPr lang="en-US" sz="2500" b="1" i="1">
                <a:latin typeface="Times New Roman" pitchFamily="18" charset="0"/>
              </a:rPr>
              <a:t>n </a:t>
            </a:r>
            <a:r>
              <a:rPr lang="en-US" sz="2500" b="1">
                <a:latin typeface="Times New Roman" pitchFamily="18" charset="0"/>
              </a:rPr>
              <a:t>= 25</a:t>
            </a:r>
          </a:p>
          <a:p>
            <a:pPr>
              <a:buFont typeface="Wingdings" pitchFamily="2" charset="2"/>
              <a:buNone/>
            </a:pPr>
            <a:r>
              <a:rPr lang="en-US" sz="2500" b="1">
                <a:latin typeface="Times New Roman" pitchFamily="18" charset="0"/>
              </a:rPr>
              <a:t>Critical Value: ±1.96</a:t>
            </a:r>
            <a:endParaRPr lang="en-US" sz="2500">
              <a:latin typeface="Times New Roman" pitchFamily="18" charset="0"/>
            </a:endParaRPr>
          </a:p>
        </p:txBody>
      </p:sp>
      <p:sp>
        <p:nvSpPr>
          <p:cNvPr id="93186" name="Rectangle 2"/>
          <p:cNvSpPr>
            <a:spLocks noGrp="1" noChangeArrowheads="1"/>
          </p:cNvSpPr>
          <p:nvPr>
            <p:ph type="title"/>
          </p:nvPr>
        </p:nvSpPr>
        <p:spPr/>
        <p:txBody>
          <a:bodyPr/>
          <a:lstStyle/>
          <a:p>
            <a:pPr>
              <a:lnSpc>
                <a:spcPct val="110000"/>
              </a:lnSpc>
            </a:pPr>
            <a:r>
              <a:rPr lang="en-US"/>
              <a:t>Example Solution: Two-Tail Test</a:t>
            </a:r>
          </a:p>
        </p:txBody>
      </p:sp>
      <p:sp>
        <p:nvSpPr>
          <p:cNvPr id="93188" name="Freeform 4"/>
          <p:cNvSpPr>
            <a:spLocks/>
          </p:cNvSpPr>
          <p:nvPr/>
        </p:nvSpPr>
        <p:spPr bwMode="auto">
          <a:xfrm>
            <a:off x="914400" y="5334000"/>
            <a:ext cx="685800" cy="609600"/>
          </a:xfrm>
          <a:custGeom>
            <a:avLst/>
            <a:gdLst/>
            <a:ahLst/>
            <a:cxnLst>
              <a:cxn ang="0">
                <a:pos x="0" y="376"/>
              </a:cxn>
              <a:cxn ang="0">
                <a:pos x="144" y="320"/>
              </a:cxn>
              <a:cxn ang="0">
                <a:pos x="234" y="259"/>
              </a:cxn>
              <a:cxn ang="0">
                <a:pos x="304" y="177"/>
              </a:cxn>
              <a:cxn ang="0">
                <a:pos x="377" y="70"/>
              </a:cxn>
              <a:cxn ang="0">
                <a:pos x="431" y="0"/>
              </a:cxn>
              <a:cxn ang="0">
                <a:pos x="431" y="383"/>
              </a:cxn>
              <a:cxn ang="0">
                <a:pos x="0" y="383"/>
              </a:cxn>
              <a:cxn ang="0">
                <a:pos x="0" y="376"/>
              </a:cxn>
            </a:cxnLst>
            <a:rect l="0" t="0" r="r" b="b"/>
            <a:pathLst>
              <a:path w="432" h="384">
                <a:moveTo>
                  <a:pt x="0" y="376"/>
                </a:moveTo>
                <a:lnTo>
                  <a:pt x="144" y="320"/>
                </a:lnTo>
                <a:lnTo>
                  <a:pt x="234" y="259"/>
                </a:lnTo>
                <a:lnTo>
                  <a:pt x="304" y="177"/>
                </a:lnTo>
                <a:lnTo>
                  <a:pt x="377" y="70"/>
                </a:lnTo>
                <a:lnTo>
                  <a:pt x="431" y="0"/>
                </a:lnTo>
                <a:lnTo>
                  <a:pt x="431" y="383"/>
                </a:lnTo>
                <a:lnTo>
                  <a:pt x="0" y="383"/>
                </a:lnTo>
                <a:lnTo>
                  <a:pt x="0" y="376"/>
                </a:lnTo>
              </a:path>
            </a:pathLst>
          </a:custGeom>
          <a:solidFill>
            <a:srgbClr val="FFFF66"/>
          </a:solidFill>
          <a:ln w="12700" cap="rnd" cmpd="sng">
            <a:noFill/>
            <a:prstDash val="solid"/>
            <a:round/>
            <a:headEnd type="none" w="sm" len="sm"/>
            <a:tailEnd type="none" w="sm" len="sm"/>
          </a:ln>
          <a:effectLst/>
        </p:spPr>
        <p:txBody>
          <a:bodyPr/>
          <a:lstStyle/>
          <a:p>
            <a:endParaRPr lang="en-US"/>
          </a:p>
        </p:txBody>
      </p:sp>
      <p:sp>
        <p:nvSpPr>
          <p:cNvPr id="93190" name="Rectangle 6"/>
          <p:cNvSpPr>
            <a:spLocks noChangeArrowheads="1"/>
          </p:cNvSpPr>
          <p:nvPr/>
        </p:nvSpPr>
        <p:spPr bwMode="auto">
          <a:xfrm>
            <a:off x="4724400" y="1828800"/>
            <a:ext cx="3810000" cy="4114800"/>
          </a:xfrm>
          <a:prstGeom prst="rect">
            <a:avLst/>
          </a:prstGeom>
          <a:noFill/>
          <a:ln w="9525">
            <a:noFill/>
            <a:miter lim="800000"/>
            <a:headEnd/>
            <a:tailEnd/>
          </a:ln>
          <a:effectLst/>
        </p:spPr>
        <p:txBody>
          <a:bodyPr lIns="90488" tIns="44450" rIns="90488" bIns="44450"/>
          <a:lstStyle/>
          <a:p>
            <a:pPr eaLnBrk="0" hangingPunct="0">
              <a:spcBef>
                <a:spcPct val="20000"/>
              </a:spcBef>
            </a:pPr>
            <a:r>
              <a:rPr lang="en-US" sz="2800" b="1"/>
              <a:t>Test Statistic: </a:t>
            </a:r>
          </a:p>
          <a:p>
            <a:pPr eaLnBrk="0" hangingPunct="0">
              <a:spcBef>
                <a:spcPct val="430000"/>
              </a:spcBef>
            </a:pPr>
            <a:r>
              <a:rPr lang="en-US" sz="2800" b="1"/>
              <a:t>Decision:</a:t>
            </a:r>
          </a:p>
          <a:p>
            <a:pPr eaLnBrk="0" hangingPunct="0">
              <a:spcBef>
                <a:spcPct val="20000"/>
              </a:spcBef>
            </a:pPr>
            <a:endParaRPr lang="en-US" sz="2800" b="1"/>
          </a:p>
          <a:p>
            <a:pPr eaLnBrk="0" hangingPunct="0">
              <a:spcBef>
                <a:spcPct val="20000"/>
              </a:spcBef>
            </a:pPr>
            <a:r>
              <a:rPr lang="en-US" sz="2800" b="1"/>
              <a:t>Conclusion:</a:t>
            </a:r>
          </a:p>
          <a:p>
            <a:pPr eaLnBrk="0" hangingPunct="0">
              <a:spcBef>
                <a:spcPct val="20000"/>
              </a:spcBef>
            </a:pPr>
            <a:endParaRPr lang="en-US" sz="2800" b="1"/>
          </a:p>
        </p:txBody>
      </p:sp>
      <p:sp>
        <p:nvSpPr>
          <p:cNvPr id="93191" name="Rectangle 7"/>
          <p:cNvSpPr>
            <a:spLocks noChangeArrowheads="1"/>
          </p:cNvSpPr>
          <p:nvPr/>
        </p:nvSpPr>
        <p:spPr bwMode="auto">
          <a:xfrm>
            <a:off x="4791075" y="4567238"/>
            <a:ext cx="42005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a:t>Do Not Reject at </a:t>
            </a:r>
            <a:r>
              <a:rPr lang="en-US" sz="2800" i="1">
                <a:latin typeface="Symbol" pitchFamily="18" charset="2"/>
              </a:rPr>
              <a:t>a</a:t>
            </a:r>
            <a:r>
              <a:rPr lang="en-US" sz="2800"/>
              <a:t> = .05</a:t>
            </a:r>
          </a:p>
        </p:txBody>
      </p:sp>
      <p:sp>
        <p:nvSpPr>
          <p:cNvPr id="93192" name="Rectangle 8"/>
          <p:cNvSpPr>
            <a:spLocks noChangeArrowheads="1"/>
          </p:cNvSpPr>
          <p:nvPr/>
        </p:nvSpPr>
        <p:spPr bwMode="auto">
          <a:xfrm>
            <a:off x="4635500" y="5534025"/>
            <a:ext cx="4051300" cy="952500"/>
          </a:xfrm>
          <a:prstGeom prst="rect">
            <a:avLst/>
          </a:prstGeom>
          <a:solidFill>
            <a:srgbClr val="FFFF99"/>
          </a:solidFill>
          <a:ln w="9525">
            <a:solidFill>
              <a:schemeClr val="folHlink"/>
            </a:solidFill>
            <a:miter lim="800000"/>
            <a:headEnd/>
            <a:tailEnd/>
          </a:ln>
          <a:effectLst/>
        </p:spPr>
        <p:txBody>
          <a:bodyPr lIns="90488" tIns="44450" rIns="90488" bIns="44450">
            <a:spAutoFit/>
          </a:bodyPr>
          <a:lstStyle/>
          <a:p>
            <a:pPr algn="ctr" eaLnBrk="0" hangingPunct="0">
              <a:spcBef>
                <a:spcPct val="50000"/>
              </a:spcBef>
            </a:pPr>
            <a:r>
              <a:rPr lang="en-US" sz="2800"/>
              <a:t>No Evidence that True Mean is Not 368</a:t>
            </a:r>
          </a:p>
        </p:txBody>
      </p:sp>
      <p:sp>
        <p:nvSpPr>
          <p:cNvPr id="93193" name="Line 9"/>
          <p:cNvSpPr>
            <a:spLocks noChangeShapeType="1"/>
          </p:cNvSpPr>
          <p:nvPr/>
        </p:nvSpPr>
        <p:spPr bwMode="auto">
          <a:xfrm>
            <a:off x="2133600" y="4722813"/>
            <a:ext cx="0" cy="1128712"/>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93194" name="Freeform 10"/>
          <p:cNvSpPr>
            <a:spLocks/>
          </p:cNvSpPr>
          <p:nvPr/>
        </p:nvSpPr>
        <p:spPr bwMode="auto">
          <a:xfrm>
            <a:off x="2701925" y="5254625"/>
            <a:ext cx="642938" cy="650875"/>
          </a:xfrm>
          <a:custGeom>
            <a:avLst/>
            <a:gdLst/>
            <a:ahLst/>
            <a:cxnLst>
              <a:cxn ang="0">
                <a:pos x="0" y="0"/>
              </a:cxn>
              <a:cxn ang="0">
                <a:pos x="0" y="409"/>
              </a:cxn>
              <a:cxn ang="0">
                <a:pos x="404" y="409"/>
              </a:cxn>
              <a:cxn ang="0">
                <a:pos x="356" y="388"/>
              </a:cxn>
              <a:cxn ang="0">
                <a:pos x="307" y="364"/>
              </a:cxn>
              <a:cxn ang="0">
                <a:pos x="263" y="333"/>
              </a:cxn>
              <a:cxn ang="0">
                <a:pos x="221" y="302"/>
              </a:cxn>
              <a:cxn ang="0">
                <a:pos x="179" y="267"/>
              </a:cxn>
              <a:cxn ang="0">
                <a:pos x="141" y="228"/>
              </a:cxn>
              <a:cxn ang="0">
                <a:pos x="106" y="187"/>
              </a:cxn>
              <a:cxn ang="0">
                <a:pos x="75" y="144"/>
              </a:cxn>
              <a:cxn ang="0">
                <a:pos x="47" y="98"/>
              </a:cxn>
              <a:cxn ang="0">
                <a:pos x="22" y="49"/>
              </a:cxn>
              <a:cxn ang="0">
                <a:pos x="0" y="0"/>
              </a:cxn>
            </a:cxnLst>
            <a:rect l="0" t="0" r="r" b="b"/>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FF66"/>
          </a:solidFill>
          <a:ln w="9525" cap="rnd">
            <a:noFill/>
            <a:round/>
            <a:headEnd type="none" w="sm" len="sm"/>
            <a:tailEnd type="none" w="sm" len="sm"/>
          </a:ln>
          <a:effectLst/>
        </p:spPr>
        <p:txBody>
          <a:bodyPr/>
          <a:lstStyle/>
          <a:p>
            <a:endParaRPr lang="en-US"/>
          </a:p>
        </p:txBody>
      </p:sp>
      <p:sp>
        <p:nvSpPr>
          <p:cNvPr id="93195" name="Freeform 11"/>
          <p:cNvSpPr>
            <a:spLocks/>
          </p:cNvSpPr>
          <p:nvPr/>
        </p:nvSpPr>
        <p:spPr bwMode="auto">
          <a:xfrm>
            <a:off x="2133600" y="4572000"/>
            <a:ext cx="1430338" cy="1362075"/>
          </a:xfrm>
          <a:custGeom>
            <a:avLst/>
            <a:gdLst/>
            <a:ahLst/>
            <a:cxnLst>
              <a:cxn ang="0">
                <a:pos x="874" y="842"/>
              </a:cxn>
              <a:cxn ang="0">
                <a:pos x="782" y="831"/>
              </a:cxn>
              <a:cxn ang="0">
                <a:pos x="735" y="822"/>
              </a:cxn>
              <a:cxn ang="0">
                <a:pos x="690" y="808"/>
              </a:cxn>
              <a:cxn ang="0">
                <a:pos x="643" y="789"/>
              </a:cxn>
              <a:cxn ang="0">
                <a:pos x="598" y="763"/>
              </a:cxn>
              <a:cxn ang="0">
                <a:pos x="551" y="729"/>
              </a:cxn>
              <a:cxn ang="0">
                <a:pos x="459" y="631"/>
              </a:cxn>
              <a:cxn ang="0">
                <a:pos x="368" y="493"/>
              </a:cxn>
              <a:cxn ang="0">
                <a:pos x="276" y="329"/>
              </a:cxn>
              <a:cxn ang="0">
                <a:pos x="230" y="245"/>
              </a:cxn>
              <a:cxn ang="0">
                <a:pos x="183" y="165"/>
              </a:cxn>
              <a:cxn ang="0">
                <a:pos x="137" y="98"/>
              </a:cxn>
              <a:cxn ang="0">
                <a:pos x="92" y="45"/>
              </a:cxn>
              <a:cxn ang="0">
                <a:pos x="45" y="11"/>
              </a:cxn>
              <a:cxn ang="0">
                <a:pos x="0" y="0"/>
              </a:cxn>
            </a:cxnLst>
            <a:rect l="0" t="0" r="r" b="b"/>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93196" name="Freeform 12"/>
          <p:cNvSpPr>
            <a:spLocks/>
          </p:cNvSpPr>
          <p:nvPr/>
        </p:nvSpPr>
        <p:spPr bwMode="auto">
          <a:xfrm>
            <a:off x="762000" y="4572000"/>
            <a:ext cx="1389063" cy="1338263"/>
          </a:xfrm>
          <a:custGeom>
            <a:avLst/>
            <a:gdLst/>
            <a:ahLst/>
            <a:cxnLst>
              <a:cxn ang="0">
                <a:pos x="0" y="842"/>
              </a:cxn>
              <a:cxn ang="0">
                <a:pos x="92" y="831"/>
              </a:cxn>
              <a:cxn ang="0">
                <a:pos x="137" y="822"/>
              </a:cxn>
              <a:cxn ang="0">
                <a:pos x="183" y="808"/>
              </a:cxn>
              <a:cxn ang="0">
                <a:pos x="229" y="789"/>
              </a:cxn>
              <a:cxn ang="0">
                <a:pos x="276" y="763"/>
              </a:cxn>
              <a:cxn ang="0">
                <a:pos x="321" y="729"/>
              </a:cxn>
              <a:cxn ang="0">
                <a:pos x="414" y="631"/>
              </a:cxn>
              <a:cxn ang="0">
                <a:pos x="506" y="493"/>
              </a:cxn>
              <a:cxn ang="0">
                <a:pos x="598" y="329"/>
              </a:cxn>
              <a:cxn ang="0">
                <a:pos x="643" y="245"/>
              </a:cxn>
              <a:cxn ang="0">
                <a:pos x="690" y="165"/>
              </a:cxn>
              <a:cxn ang="0">
                <a:pos x="735" y="98"/>
              </a:cxn>
              <a:cxn ang="0">
                <a:pos x="782" y="45"/>
              </a:cxn>
              <a:cxn ang="0">
                <a:pos x="827" y="11"/>
              </a:cxn>
              <a:cxn ang="0">
                <a:pos x="874" y="0"/>
              </a:cxn>
            </a:cxnLst>
            <a:rect l="0" t="0" r="r" b="b"/>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93197" name="Freeform 13"/>
          <p:cNvSpPr>
            <a:spLocks/>
          </p:cNvSpPr>
          <p:nvPr/>
        </p:nvSpPr>
        <p:spPr bwMode="auto">
          <a:xfrm>
            <a:off x="787400" y="4876800"/>
            <a:ext cx="2828925" cy="1096963"/>
          </a:xfrm>
          <a:custGeom>
            <a:avLst/>
            <a:gdLst/>
            <a:ahLst/>
            <a:cxnLst>
              <a:cxn ang="0">
                <a:pos x="0" y="0"/>
              </a:cxn>
              <a:cxn ang="0">
                <a:pos x="0" y="690"/>
              </a:cxn>
              <a:cxn ang="0">
                <a:pos x="1781" y="690"/>
              </a:cxn>
            </a:cxnLst>
            <a:rect l="0" t="0" r="r" b="b"/>
            <a:pathLst>
              <a:path w="1782" h="691">
                <a:moveTo>
                  <a:pt x="0" y="0"/>
                </a:moveTo>
                <a:lnTo>
                  <a:pt x="0" y="690"/>
                </a:lnTo>
                <a:lnTo>
                  <a:pt x="1781" y="690"/>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3215" name="Rectangle 31"/>
          <p:cNvSpPr>
            <a:spLocks noChangeArrowheads="1"/>
          </p:cNvSpPr>
          <p:nvPr/>
        </p:nvSpPr>
        <p:spPr bwMode="auto">
          <a:xfrm>
            <a:off x="3352800" y="5943600"/>
            <a:ext cx="40640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Z</a:t>
            </a:r>
          </a:p>
        </p:txBody>
      </p:sp>
      <p:sp>
        <p:nvSpPr>
          <p:cNvPr id="93216" name="Rectangle 32"/>
          <p:cNvSpPr>
            <a:spLocks noChangeArrowheads="1"/>
          </p:cNvSpPr>
          <p:nvPr/>
        </p:nvSpPr>
        <p:spPr bwMode="auto">
          <a:xfrm>
            <a:off x="1981200" y="5946775"/>
            <a:ext cx="357188"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0</a:t>
            </a:r>
          </a:p>
        </p:txBody>
      </p:sp>
      <p:sp>
        <p:nvSpPr>
          <p:cNvPr id="93217" name="Rectangle 33"/>
          <p:cNvSpPr>
            <a:spLocks noChangeArrowheads="1"/>
          </p:cNvSpPr>
          <p:nvPr/>
        </p:nvSpPr>
        <p:spPr bwMode="auto">
          <a:xfrm>
            <a:off x="2486025" y="5946775"/>
            <a:ext cx="7143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1.96</a:t>
            </a:r>
          </a:p>
        </p:txBody>
      </p:sp>
      <p:sp>
        <p:nvSpPr>
          <p:cNvPr id="93218" name="Rectangle 34"/>
          <p:cNvSpPr>
            <a:spLocks noChangeArrowheads="1"/>
          </p:cNvSpPr>
          <p:nvPr/>
        </p:nvSpPr>
        <p:spPr bwMode="auto">
          <a:xfrm>
            <a:off x="2890838" y="4948238"/>
            <a:ext cx="7143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.025</a:t>
            </a:r>
          </a:p>
        </p:txBody>
      </p:sp>
      <p:sp>
        <p:nvSpPr>
          <p:cNvPr id="93219" name="Freeform 35"/>
          <p:cNvSpPr>
            <a:spLocks/>
          </p:cNvSpPr>
          <p:nvPr/>
        </p:nvSpPr>
        <p:spPr bwMode="auto">
          <a:xfrm>
            <a:off x="2895600" y="5410200"/>
            <a:ext cx="455613" cy="301625"/>
          </a:xfrm>
          <a:custGeom>
            <a:avLst/>
            <a:gdLst/>
            <a:ahLst/>
            <a:cxnLst>
              <a:cxn ang="0">
                <a:pos x="286" y="0"/>
              </a:cxn>
              <a:cxn ang="0">
                <a:pos x="282" y="23"/>
              </a:cxn>
              <a:cxn ang="0">
                <a:pos x="275" y="45"/>
              </a:cxn>
              <a:cxn ang="0">
                <a:pos x="264" y="66"/>
              </a:cxn>
              <a:cxn ang="0">
                <a:pos x="247" y="84"/>
              </a:cxn>
              <a:cxn ang="0">
                <a:pos x="229" y="99"/>
              </a:cxn>
              <a:cxn ang="0">
                <a:pos x="208" y="109"/>
              </a:cxn>
              <a:cxn ang="0">
                <a:pos x="186" y="116"/>
              </a:cxn>
              <a:cxn ang="0">
                <a:pos x="161" y="119"/>
              </a:cxn>
              <a:cxn ang="0">
                <a:pos x="138" y="116"/>
              </a:cxn>
              <a:cxn ang="0">
                <a:pos x="115" y="113"/>
              </a:cxn>
              <a:cxn ang="0">
                <a:pos x="91" y="115"/>
              </a:cxn>
              <a:cxn ang="0">
                <a:pos x="68" y="122"/>
              </a:cxn>
              <a:cxn ang="0">
                <a:pos x="47" y="133"/>
              </a:cxn>
              <a:cxn ang="0">
                <a:pos x="28" y="148"/>
              </a:cxn>
              <a:cxn ang="0">
                <a:pos x="13" y="165"/>
              </a:cxn>
              <a:cxn ang="0">
                <a:pos x="1" y="186"/>
              </a:cxn>
              <a:cxn ang="0">
                <a:pos x="0" y="189"/>
              </a:cxn>
            </a:cxnLst>
            <a:rect l="0" t="0" r="r" b="b"/>
            <a:pathLst>
              <a:path w="287" h="190">
                <a:moveTo>
                  <a:pt x="286" y="0"/>
                </a:moveTo>
                <a:lnTo>
                  <a:pt x="282" y="23"/>
                </a:lnTo>
                <a:lnTo>
                  <a:pt x="275" y="45"/>
                </a:lnTo>
                <a:lnTo>
                  <a:pt x="264" y="66"/>
                </a:lnTo>
                <a:lnTo>
                  <a:pt x="247" y="84"/>
                </a:lnTo>
                <a:lnTo>
                  <a:pt x="229" y="99"/>
                </a:lnTo>
                <a:lnTo>
                  <a:pt x="208" y="109"/>
                </a:lnTo>
                <a:lnTo>
                  <a:pt x="186" y="116"/>
                </a:lnTo>
                <a:lnTo>
                  <a:pt x="161" y="119"/>
                </a:lnTo>
                <a:lnTo>
                  <a:pt x="138" y="116"/>
                </a:lnTo>
                <a:lnTo>
                  <a:pt x="115" y="113"/>
                </a:lnTo>
                <a:lnTo>
                  <a:pt x="91" y="115"/>
                </a:lnTo>
                <a:lnTo>
                  <a:pt x="68" y="122"/>
                </a:lnTo>
                <a:lnTo>
                  <a:pt x="47" y="133"/>
                </a:lnTo>
                <a:lnTo>
                  <a:pt x="28" y="148"/>
                </a:lnTo>
                <a:lnTo>
                  <a:pt x="13" y="165"/>
                </a:lnTo>
                <a:lnTo>
                  <a:pt x="1" y="186"/>
                </a:lnTo>
                <a:lnTo>
                  <a:pt x="0" y="189"/>
                </a:lnTo>
              </a:path>
            </a:pathLst>
          </a:custGeom>
          <a:noFill/>
          <a:ln w="12700" cap="rnd" cmpd="sng">
            <a:solidFill>
              <a:srgbClr val="169996"/>
            </a:solidFill>
            <a:prstDash val="solid"/>
            <a:round/>
            <a:headEnd type="none" w="sm" len="sm"/>
            <a:tailEnd type="none" w="sm" len="sm"/>
          </a:ln>
          <a:effectLst/>
        </p:spPr>
        <p:txBody>
          <a:bodyPr/>
          <a:lstStyle/>
          <a:p>
            <a:endParaRPr lang="en-US"/>
          </a:p>
        </p:txBody>
      </p:sp>
      <p:sp>
        <p:nvSpPr>
          <p:cNvPr id="93220" name="Freeform 36"/>
          <p:cNvSpPr>
            <a:spLocks/>
          </p:cNvSpPr>
          <p:nvPr/>
        </p:nvSpPr>
        <p:spPr bwMode="auto">
          <a:xfrm>
            <a:off x="2825750" y="5676900"/>
            <a:ext cx="61913" cy="71438"/>
          </a:xfrm>
          <a:custGeom>
            <a:avLst/>
            <a:gdLst/>
            <a:ahLst/>
            <a:cxnLst>
              <a:cxn ang="0">
                <a:pos x="38" y="9"/>
              </a:cxn>
              <a:cxn ang="0">
                <a:pos x="11" y="44"/>
              </a:cxn>
              <a:cxn ang="0">
                <a:pos x="0" y="0"/>
              </a:cxn>
              <a:cxn ang="0">
                <a:pos x="38" y="9"/>
              </a:cxn>
            </a:cxnLst>
            <a:rect l="0" t="0" r="r" b="b"/>
            <a:pathLst>
              <a:path w="39" h="45">
                <a:moveTo>
                  <a:pt x="38" y="9"/>
                </a:moveTo>
                <a:lnTo>
                  <a:pt x="11" y="44"/>
                </a:lnTo>
                <a:lnTo>
                  <a:pt x="0" y="0"/>
                </a:lnTo>
                <a:lnTo>
                  <a:pt x="38" y="9"/>
                </a:lnTo>
              </a:path>
            </a:pathLst>
          </a:custGeom>
          <a:solidFill>
            <a:srgbClr val="169996"/>
          </a:solidFill>
          <a:ln w="9525" cap="rnd">
            <a:noFill/>
            <a:round/>
            <a:headEnd type="none" w="sm" len="sm"/>
            <a:tailEnd type="none" w="sm" len="sm"/>
          </a:ln>
          <a:effectLst/>
        </p:spPr>
        <p:txBody>
          <a:bodyPr/>
          <a:lstStyle/>
          <a:p>
            <a:endParaRPr lang="en-US"/>
          </a:p>
        </p:txBody>
      </p:sp>
      <p:sp>
        <p:nvSpPr>
          <p:cNvPr id="93221" name="Rectangle 37"/>
          <p:cNvSpPr>
            <a:spLocks noChangeArrowheads="1"/>
          </p:cNvSpPr>
          <p:nvPr/>
        </p:nvSpPr>
        <p:spPr bwMode="auto">
          <a:xfrm>
            <a:off x="2743200" y="4419600"/>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93222" name="Line 38"/>
          <p:cNvSpPr>
            <a:spLocks noChangeShapeType="1"/>
          </p:cNvSpPr>
          <p:nvPr/>
        </p:nvSpPr>
        <p:spPr bwMode="auto">
          <a:xfrm flipV="1">
            <a:off x="2701925" y="4827588"/>
            <a:ext cx="0" cy="1223962"/>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93224" name="Rectangle 40"/>
          <p:cNvSpPr>
            <a:spLocks noChangeArrowheads="1"/>
          </p:cNvSpPr>
          <p:nvPr/>
        </p:nvSpPr>
        <p:spPr bwMode="auto">
          <a:xfrm>
            <a:off x="936625" y="5943600"/>
            <a:ext cx="8159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-1.96</a:t>
            </a:r>
          </a:p>
        </p:txBody>
      </p:sp>
      <p:sp>
        <p:nvSpPr>
          <p:cNvPr id="93225" name="Rectangle 41"/>
          <p:cNvSpPr>
            <a:spLocks noChangeArrowheads="1"/>
          </p:cNvSpPr>
          <p:nvPr/>
        </p:nvSpPr>
        <p:spPr bwMode="auto">
          <a:xfrm>
            <a:off x="755650" y="5022850"/>
            <a:ext cx="7143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.025</a:t>
            </a:r>
          </a:p>
        </p:txBody>
      </p:sp>
      <p:sp>
        <p:nvSpPr>
          <p:cNvPr id="93226" name="Line 42"/>
          <p:cNvSpPr>
            <a:spLocks noChangeShapeType="1"/>
          </p:cNvSpPr>
          <p:nvPr/>
        </p:nvSpPr>
        <p:spPr bwMode="auto">
          <a:xfrm flipV="1">
            <a:off x="1600200" y="4816475"/>
            <a:ext cx="0" cy="1223963"/>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93227" name="Line 43"/>
          <p:cNvSpPr>
            <a:spLocks noChangeShapeType="1"/>
          </p:cNvSpPr>
          <p:nvPr/>
        </p:nvSpPr>
        <p:spPr bwMode="auto">
          <a:xfrm flipH="1">
            <a:off x="939800" y="4876800"/>
            <a:ext cx="660400" cy="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93228" name="Rectangle 44"/>
          <p:cNvSpPr>
            <a:spLocks noChangeArrowheads="1"/>
          </p:cNvSpPr>
          <p:nvPr/>
        </p:nvSpPr>
        <p:spPr bwMode="auto">
          <a:xfrm>
            <a:off x="452438" y="1671638"/>
            <a:ext cx="22955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a:latin typeface="Symbol" pitchFamily="18" charset="2"/>
              </a:rPr>
              <a:t>m = </a:t>
            </a:r>
            <a:r>
              <a:rPr lang="en-US" sz="2800" b="1">
                <a:latin typeface="Times New Roman" pitchFamily="18" charset="0"/>
              </a:rPr>
              <a:t>368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a:latin typeface="Symbol" pitchFamily="18" charset="2"/>
              </a:rPr>
              <a:t>m ¹</a:t>
            </a:r>
            <a:r>
              <a:rPr lang="en-US" sz="2800" b="1">
                <a:latin typeface="Times New Roman" pitchFamily="18" charset="0"/>
              </a:rPr>
              <a:t> 368</a:t>
            </a:r>
          </a:p>
        </p:txBody>
      </p:sp>
      <p:sp>
        <p:nvSpPr>
          <p:cNvPr id="93230" name="Line 46"/>
          <p:cNvSpPr>
            <a:spLocks noChangeShapeType="1"/>
          </p:cNvSpPr>
          <p:nvPr/>
        </p:nvSpPr>
        <p:spPr bwMode="auto">
          <a:xfrm>
            <a:off x="2743200" y="4876800"/>
            <a:ext cx="762000" cy="0"/>
          </a:xfrm>
          <a:prstGeom prst="line">
            <a:avLst/>
          </a:prstGeom>
          <a:noFill/>
          <a:ln w="9525" cap="rnd">
            <a:solidFill>
              <a:schemeClr val="tx1"/>
            </a:solidFill>
            <a:round/>
            <a:headEnd type="none" w="sm" len="sm"/>
            <a:tailEnd type="triangle" w="sm" len="sm"/>
          </a:ln>
          <a:effectLst/>
        </p:spPr>
        <p:txBody>
          <a:bodyPr wrap="none" anchor="ctr"/>
          <a:lstStyle/>
          <a:p>
            <a:endParaRPr lang="en-US"/>
          </a:p>
        </p:txBody>
      </p:sp>
      <p:sp>
        <p:nvSpPr>
          <p:cNvPr id="93231" name="Rectangle 47"/>
          <p:cNvSpPr>
            <a:spLocks noChangeArrowheads="1"/>
          </p:cNvSpPr>
          <p:nvPr/>
        </p:nvSpPr>
        <p:spPr bwMode="auto">
          <a:xfrm>
            <a:off x="2057400" y="6327775"/>
            <a:ext cx="714375" cy="454025"/>
          </a:xfrm>
          <a:prstGeom prst="rect">
            <a:avLst/>
          </a:prstGeom>
          <a:solidFill>
            <a:srgbClr val="E4E4F8"/>
          </a:solid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1.50</a:t>
            </a:r>
          </a:p>
        </p:txBody>
      </p:sp>
      <p:sp>
        <p:nvSpPr>
          <p:cNvPr id="93232" name="Line 48"/>
          <p:cNvSpPr>
            <a:spLocks noChangeShapeType="1"/>
          </p:cNvSpPr>
          <p:nvPr/>
        </p:nvSpPr>
        <p:spPr bwMode="auto">
          <a:xfrm flipV="1">
            <a:off x="2438400" y="6019800"/>
            <a:ext cx="0" cy="304800"/>
          </a:xfrm>
          <a:prstGeom prst="line">
            <a:avLst/>
          </a:prstGeom>
          <a:noFill/>
          <a:ln w="28575">
            <a:solidFill>
              <a:schemeClr val="hlink"/>
            </a:solidFill>
            <a:miter lim="800000"/>
            <a:headEnd/>
            <a:tailEnd type="triangle" w="med" len="med"/>
          </a:ln>
          <a:effectLst/>
        </p:spPr>
        <p:txBody>
          <a:bodyPr wrap="none"/>
          <a:lstStyle/>
          <a:p>
            <a:endParaRPr 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p-Value Solution</a:t>
            </a:r>
          </a:p>
        </p:txBody>
      </p:sp>
      <p:sp>
        <p:nvSpPr>
          <p:cNvPr id="94212" name="Freeform 4"/>
          <p:cNvSpPr>
            <a:spLocks/>
          </p:cNvSpPr>
          <p:nvPr/>
        </p:nvSpPr>
        <p:spPr bwMode="auto">
          <a:xfrm flipH="1">
            <a:off x="2514600" y="4043363"/>
            <a:ext cx="1065213"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99FF"/>
          </a:solidFill>
          <a:ln w="9525" cap="rnd">
            <a:noFill/>
            <a:round/>
            <a:headEnd type="none" w="sm" len="sm"/>
            <a:tailEnd type="none" w="sm" len="sm"/>
          </a:ln>
          <a:effectLst/>
        </p:spPr>
        <p:txBody>
          <a:bodyPr/>
          <a:lstStyle/>
          <a:p>
            <a:endParaRPr lang="en-US"/>
          </a:p>
        </p:txBody>
      </p:sp>
      <p:sp>
        <p:nvSpPr>
          <p:cNvPr id="94213" name="Rectangle 5"/>
          <p:cNvSpPr>
            <a:spLocks noChangeArrowheads="1"/>
          </p:cNvSpPr>
          <p:nvPr/>
        </p:nvSpPr>
        <p:spPr bwMode="auto">
          <a:xfrm>
            <a:off x="1385888" y="1676400"/>
            <a:ext cx="6538912" cy="107315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algn="ctr" eaLnBrk="0" hangingPunct="0">
              <a:spcBef>
                <a:spcPct val="20000"/>
              </a:spcBef>
            </a:pPr>
            <a:r>
              <a:rPr lang="en-US" sz="3200" b="1">
                <a:latin typeface="Times New Roman" pitchFamily="18" charset="0"/>
              </a:rPr>
              <a:t>(</a:t>
            </a:r>
            <a:r>
              <a:rPr lang="en-US" sz="3200" b="1" i="1">
                <a:latin typeface="Times New Roman" pitchFamily="18" charset="0"/>
              </a:rPr>
              <a:t>p</a:t>
            </a:r>
            <a:r>
              <a:rPr lang="en-US" sz="3200" b="1">
                <a:latin typeface="Times New Roman" pitchFamily="18" charset="0"/>
              </a:rPr>
              <a:t> Value = 0.1336) </a:t>
            </a:r>
            <a:r>
              <a:rPr lang="en-US" sz="3200" b="1">
                <a:latin typeface="Symbol" pitchFamily="18" charset="2"/>
              </a:rPr>
              <a:t>³ </a:t>
            </a:r>
            <a:r>
              <a:rPr lang="en-US" sz="3200" b="1">
                <a:latin typeface="Times New Roman" pitchFamily="18" charset="0"/>
              </a:rPr>
              <a:t> (</a:t>
            </a:r>
            <a:r>
              <a:rPr lang="en-US" sz="3200" b="1" i="1">
                <a:latin typeface="Symbol" pitchFamily="18" charset="2"/>
              </a:rPr>
              <a:t>a</a:t>
            </a:r>
            <a:r>
              <a:rPr lang="en-US" sz="3200" b="1">
                <a:latin typeface="Times New Roman" pitchFamily="18" charset="0"/>
              </a:rPr>
              <a:t> = 0.05)  </a:t>
            </a:r>
            <a:br>
              <a:rPr lang="en-US" sz="3200" b="1">
                <a:latin typeface="Times New Roman" pitchFamily="18" charset="0"/>
              </a:rPr>
            </a:br>
            <a:r>
              <a:rPr lang="en-US" sz="3200" b="1">
                <a:latin typeface="Times New Roman" pitchFamily="18" charset="0"/>
              </a:rPr>
              <a:t>Do Not Reject.</a:t>
            </a:r>
          </a:p>
        </p:txBody>
      </p:sp>
      <p:sp>
        <p:nvSpPr>
          <p:cNvPr id="94214" name="Line 6"/>
          <p:cNvSpPr>
            <a:spLocks noChangeShapeType="1"/>
          </p:cNvSpPr>
          <p:nvPr/>
        </p:nvSpPr>
        <p:spPr bwMode="auto">
          <a:xfrm flipH="1">
            <a:off x="4495800" y="2976563"/>
            <a:ext cx="0" cy="2209800"/>
          </a:xfrm>
          <a:prstGeom prst="line">
            <a:avLst/>
          </a:prstGeom>
          <a:noFill/>
          <a:ln w="25400">
            <a:solidFill>
              <a:schemeClr val="tx2"/>
            </a:solidFill>
            <a:prstDash val="dash"/>
            <a:round/>
            <a:headEnd type="none" w="sm" len="sm"/>
            <a:tailEnd type="none" w="sm" len="sm"/>
          </a:ln>
          <a:effectLst/>
        </p:spPr>
        <p:txBody>
          <a:bodyPr wrap="none" anchor="ctr"/>
          <a:lstStyle/>
          <a:p>
            <a:endParaRPr lang="en-US"/>
          </a:p>
        </p:txBody>
      </p:sp>
      <p:sp>
        <p:nvSpPr>
          <p:cNvPr id="94215" name="Freeform 7"/>
          <p:cNvSpPr>
            <a:spLocks/>
          </p:cNvSpPr>
          <p:nvPr/>
        </p:nvSpPr>
        <p:spPr bwMode="auto">
          <a:xfrm>
            <a:off x="5334000" y="4043363"/>
            <a:ext cx="1065213"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99FF"/>
          </a:solidFill>
          <a:ln w="9525" cap="rnd">
            <a:noFill/>
            <a:round/>
            <a:headEnd type="none" w="sm" len="sm"/>
            <a:tailEnd type="none" w="sm" len="sm"/>
          </a:ln>
          <a:effectLst/>
        </p:spPr>
        <p:txBody>
          <a:bodyPr/>
          <a:lstStyle/>
          <a:p>
            <a:endParaRPr lang="en-US"/>
          </a:p>
        </p:txBody>
      </p:sp>
      <p:sp>
        <p:nvSpPr>
          <p:cNvPr id="94216" name="Rectangle 8"/>
          <p:cNvSpPr>
            <a:spLocks noChangeArrowheads="1"/>
          </p:cNvSpPr>
          <p:nvPr/>
        </p:nvSpPr>
        <p:spPr bwMode="auto">
          <a:xfrm>
            <a:off x="4260850" y="5249863"/>
            <a:ext cx="392113"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a:latin typeface="Arial" charset="0"/>
              </a:rPr>
              <a:t>0</a:t>
            </a:r>
          </a:p>
        </p:txBody>
      </p:sp>
      <p:sp>
        <p:nvSpPr>
          <p:cNvPr id="94217" name="Rectangle 9"/>
          <p:cNvSpPr>
            <a:spLocks noChangeArrowheads="1"/>
          </p:cNvSpPr>
          <p:nvPr/>
        </p:nvSpPr>
        <p:spPr bwMode="auto">
          <a:xfrm>
            <a:off x="4648200" y="5524500"/>
            <a:ext cx="725488" cy="423863"/>
          </a:xfrm>
          <a:prstGeom prst="rect">
            <a:avLst/>
          </a:prstGeom>
          <a:noFill/>
          <a:ln w="9525">
            <a:noFill/>
            <a:miter lim="800000"/>
            <a:headEnd/>
            <a:tailEnd/>
          </a:ln>
          <a:effectLst/>
        </p:spPr>
        <p:txBody>
          <a:bodyPr wrap="none" lIns="90488" tIns="44450" rIns="90488" bIns="44450">
            <a:spAutoFit/>
          </a:bodyPr>
          <a:lstStyle/>
          <a:p>
            <a:pPr eaLnBrk="0" hangingPunct="0"/>
            <a:r>
              <a:rPr lang="en-US" sz="2200" b="1">
                <a:latin typeface="Arial" charset="0"/>
              </a:rPr>
              <a:t>1.50</a:t>
            </a:r>
            <a:endParaRPr lang="en-US" sz="3000" b="1">
              <a:latin typeface="Arial" charset="0"/>
            </a:endParaRPr>
          </a:p>
        </p:txBody>
      </p:sp>
      <p:sp>
        <p:nvSpPr>
          <p:cNvPr id="94218" name="Freeform 10"/>
          <p:cNvSpPr>
            <a:spLocks/>
          </p:cNvSpPr>
          <p:nvPr/>
        </p:nvSpPr>
        <p:spPr bwMode="auto">
          <a:xfrm>
            <a:off x="5875338" y="4881563"/>
            <a:ext cx="601662" cy="341312"/>
          </a:xfrm>
          <a:custGeom>
            <a:avLst/>
            <a:gdLst/>
            <a:ahLst/>
            <a:cxnLst>
              <a:cxn ang="0">
                <a:pos x="0" y="0"/>
              </a:cxn>
              <a:cxn ang="0">
                <a:pos x="0" y="214"/>
              </a:cxn>
              <a:cxn ang="0">
                <a:pos x="378" y="214"/>
              </a:cxn>
              <a:cxn ang="0">
                <a:pos x="144" y="107"/>
              </a:cxn>
              <a:cxn ang="0">
                <a:pos x="0" y="0"/>
              </a:cxn>
            </a:cxnLst>
            <a:rect l="0" t="0" r="r" b="b"/>
            <a:pathLst>
              <a:path w="379" h="215">
                <a:moveTo>
                  <a:pt x="0" y="0"/>
                </a:moveTo>
                <a:lnTo>
                  <a:pt x="0" y="214"/>
                </a:lnTo>
                <a:lnTo>
                  <a:pt x="378" y="214"/>
                </a:lnTo>
                <a:lnTo>
                  <a:pt x="144" y="107"/>
                </a:lnTo>
                <a:lnTo>
                  <a:pt x="0" y="0"/>
                </a:lnTo>
              </a:path>
            </a:pathLst>
          </a:custGeom>
          <a:solidFill>
            <a:srgbClr val="FFFF66"/>
          </a:solidFill>
          <a:ln w="12700" cap="rnd" cmpd="sng">
            <a:solidFill>
              <a:srgbClr val="000000"/>
            </a:solidFill>
            <a:prstDash val="solid"/>
            <a:round/>
            <a:headEnd type="none" w="sm" len="sm"/>
            <a:tailEnd type="none" w="sm" len="sm"/>
          </a:ln>
          <a:effectLst/>
        </p:spPr>
        <p:txBody>
          <a:bodyPr/>
          <a:lstStyle/>
          <a:p>
            <a:endParaRPr lang="en-US"/>
          </a:p>
        </p:txBody>
      </p:sp>
      <p:sp>
        <p:nvSpPr>
          <p:cNvPr id="94219" name="Freeform 11"/>
          <p:cNvSpPr>
            <a:spLocks/>
          </p:cNvSpPr>
          <p:nvPr/>
        </p:nvSpPr>
        <p:spPr bwMode="auto">
          <a:xfrm>
            <a:off x="4473575" y="2925763"/>
            <a:ext cx="2287588" cy="2200275"/>
          </a:xfrm>
          <a:custGeom>
            <a:avLst/>
            <a:gdLst/>
            <a:ahLst/>
            <a:cxnLst>
              <a:cxn ang="0">
                <a:pos x="1440" y="1385"/>
              </a:cxn>
              <a:cxn ang="0">
                <a:pos x="1289" y="1368"/>
              </a:cxn>
              <a:cxn ang="0">
                <a:pos x="1214" y="1352"/>
              </a:cxn>
              <a:cxn ang="0">
                <a:pos x="1137" y="1329"/>
              </a:cxn>
              <a:cxn ang="0">
                <a:pos x="1062" y="1299"/>
              </a:cxn>
              <a:cxn ang="0">
                <a:pos x="985" y="1255"/>
              </a:cxn>
              <a:cxn ang="0">
                <a:pos x="910" y="1199"/>
              </a:cxn>
              <a:cxn ang="0">
                <a:pos x="759" y="1038"/>
              </a:cxn>
              <a:cxn ang="0">
                <a:pos x="607" y="811"/>
              </a:cxn>
              <a:cxn ang="0">
                <a:pos x="455" y="541"/>
              </a:cxn>
              <a:cxn ang="0">
                <a:pos x="380" y="403"/>
              </a:cxn>
              <a:cxn ang="0">
                <a:pos x="304" y="272"/>
              </a:cxn>
              <a:cxn ang="0">
                <a:pos x="229" y="161"/>
              </a:cxn>
              <a:cxn ang="0">
                <a:pos x="152" y="73"/>
              </a:cxn>
              <a:cxn ang="0">
                <a:pos x="77" y="19"/>
              </a:cxn>
              <a:cxn ang="0">
                <a:pos x="0" y="0"/>
              </a:cxn>
            </a:cxnLst>
            <a:rect l="0" t="0" r="r" b="b"/>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94220" name="Freeform 12"/>
          <p:cNvSpPr>
            <a:spLocks/>
          </p:cNvSpPr>
          <p:nvPr/>
        </p:nvSpPr>
        <p:spPr bwMode="auto">
          <a:xfrm>
            <a:off x="2187575" y="2925763"/>
            <a:ext cx="2287588" cy="2200275"/>
          </a:xfrm>
          <a:custGeom>
            <a:avLst/>
            <a:gdLst/>
            <a:ahLst/>
            <a:cxnLst>
              <a:cxn ang="0">
                <a:pos x="0" y="1385"/>
              </a:cxn>
              <a:cxn ang="0">
                <a:pos x="152" y="1368"/>
              </a:cxn>
              <a:cxn ang="0">
                <a:pos x="229" y="1352"/>
              </a:cxn>
              <a:cxn ang="0">
                <a:pos x="303" y="1329"/>
              </a:cxn>
              <a:cxn ang="0">
                <a:pos x="378" y="1299"/>
              </a:cxn>
              <a:cxn ang="0">
                <a:pos x="455" y="1255"/>
              </a:cxn>
              <a:cxn ang="0">
                <a:pos x="530" y="1199"/>
              </a:cxn>
              <a:cxn ang="0">
                <a:pos x="684" y="1038"/>
              </a:cxn>
              <a:cxn ang="0">
                <a:pos x="833" y="811"/>
              </a:cxn>
              <a:cxn ang="0">
                <a:pos x="985" y="541"/>
              </a:cxn>
              <a:cxn ang="0">
                <a:pos x="1062" y="403"/>
              </a:cxn>
              <a:cxn ang="0">
                <a:pos x="1137" y="272"/>
              </a:cxn>
              <a:cxn ang="0">
                <a:pos x="1214" y="161"/>
              </a:cxn>
              <a:cxn ang="0">
                <a:pos x="1288" y="73"/>
              </a:cxn>
              <a:cxn ang="0">
                <a:pos x="1365" y="19"/>
              </a:cxn>
              <a:cxn ang="0">
                <a:pos x="1440" y="0"/>
              </a:cxn>
            </a:cxnLst>
            <a:rect l="0" t="0" r="r" b="b"/>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94221" name="Line 13"/>
          <p:cNvSpPr>
            <a:spLocks noChangeShapeType="1"/>
          </p:cNvSpPr>
          <p:nvPr/>
        </p:nvSpPr>
        <p:spPr bwMode="auto">
          <a:xfrm>
            <a:off x="2160588" y="2852738"/>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2" name="Line 14"/>
          <p:cNvSpPr>
            <a:spLocks noChangeShapeType="1"/>
          </p:cNvSpPr>
          <p:nvPr/>
        </p:nvSpPr>
        <p:spPr bwMode="auto">
          <a:xfrm>
            <a:off x="2160588" y="3081338"/>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3" name="Line 15"/>
          <p:cNvSpPr>
            <a:spLocks noChangeShapeType="1"/>
          </p:cNvSpPr>
          <p:nvPr/>
        </p:nvSpPr>
        <p:spPr bwMode="auto">
          <a:xfrm>
            <a:off x="2160588" y="3309938"/>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4" name="Line 16"/>
          <p:cNvSpPr>
            <a:spLocks noChangeShapeType="1"/>
          </p:cNvSpPr>
          <p:nvPr/>
        </p:nvSpPr>
        <p:spPr bwMode="auto">
          <a:xfrm>
            <a:off x="2160588" y="3535363"/>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5" name="Line 17"/>
          <p:cNvSpPr>
            <a:spLocks noChangeShapeType="1"/>
          </p:cNvSpPr>
          <p:nvPr/>
        </p:nvSpPr>
        <p:spPr bwMode="auto">
          <a:xfrm>
            <a:off x="2160588" y="3763963"/>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6" name="Line 18"/>
          <p:cNvSpPr>
            <a:spLocks noChangeShapeType="1"/>
          </p:cNvSpPr>
          <p:nvPr/>
        </p:nvSpPr>
        <p:spPr bwMode="auto">
          <a:xfrm>
            <a:off x="2160588" y="4216400"/>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7" name="Line 19"/>
          <p:cNvSpPr>
            <a:spLocks noChangeShapeType="1"/>
          </p:cNvSpPr>
          <p:nvPr/>
        </p:nvSpPr>
        <p:spPr bwMode="auto">
          <a:xfrm>
            <a:off x="2160588" y="4441825"/>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8" name="Line 20"/>
          <p:cNvSpPr>
            <a:spLocks noChangeShapeType="1"/>
          </p:cNvSpPr>
          <p:nvPr/>
        </p:nvSpPr>
        <p:spPr bwMode="auto">
          <a:xfrm>
            <a:off x="2160588" y="4670425"/>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29" name="Line 21"/>
          <p:cNvSpPr>
            <a:spLocks noChangeShapeType="1"/>
          </p:cNvSpPr>
          <p:nvPr/>
        </p:nvSpPr>
        <p:spPr bwMode="auto">
          <a:xfrm>
            <a:off x="2160588" y="4895850"/>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0" name="Line 22"/>
          <p:cNvSpPr>
            <a:spLocks noChangeShapeType="1"/>
          </p:cNvSpPr>
          <p:nvPr/>
        </p:nvSpPr>
        <p:spPr bwMode="auto">
          <a:xfrm>
            <a:off x="6845300"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1" name="Line 23"/>
          <p:cNvSpPr>
            <a:spLocks noChangeShapeType="1"/>
          </p:cNvSpPr>
          <p:nvPr/>
        </p:nvSpPr>
        <p:spPr bwMode="auto">
          <a:xfrm>
            <a:off x="6381750"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2" name="Line 24"/>
          <p:cNvSpPr>
            <a:spLocks noChangeShapeType="1"/>
          </p:cNvSpPr>
          <p:nvPr/>
        </p:nvSpPr>
        <p:spPr bwMode="auto">
          <a:xfrm>
            <a:off x="5915025"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3" name="Line 25"/>
          <p:cNvSpPr>
            <a:spLocks noChangeShapeType="1"/>
          </p:cNvSpPr>
          <p:nvPr/>
        </p:nvSpPr>
        <p:spPr bwMode="auto">
          <a:xfrm>
            <a:off x="5449888"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4" name="Line 26"/>
          <p:cNvSpPr>
            <a:spLocks noChangeShapeType="1"/>
          </p:cNvSpPr>
          <p:nvPr/>
        </p:nvSpPr>
        <p:spPr bwMode="auto">
          <a:xfrm>
            <a:off x="4983163"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5" name="Line 27"/>
          <p:cNvSpPr>
            <a:spLocks noChangeShapeType="1"/>
          </p:cNvSpPr>
          <p:nvPr/>
        </p:nvSpPr>
        <p:spPr bwMode="auto">
          <a:xfrm>
            <a:off x="4516438"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6" name="Line 28"/>
          <p:cNvSpPr>
            <a:spLocks noChangeShapeType="1"/>
          </p:cNvSpPr>
          <p:nvPr/>
        </p:nvSpPr>
        <p:spPr bwMode="auto">
          <a:xfrm>
            <a:off x="4049713"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7" name="Line 29"/>
          <p:cNvSpPr>
            <a:spLocks noChangeShapeType="1"/>
          </p:cNvSpPr>
          <p:nvPr/>
        </p:nvSpPr>
        <p:spPr bwMode="auto">
          <a:xfrm>
            <a:off x="3586163"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8" name="Line 30"/>
          <p:cNvSpPr>
            <a:spLocks noChangeShapeType="1"/>
          </p:cNvSpPr>
          <p:nvPr/>
        </p:nvSpPr>
        <p:spPr bwMode="auto">
          <a:xfrm>
            <a:off x="3121025"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39" name="Line 31"/>
          <p:cNvSpPr>
            <a:spLocks noChangeShapeType="1"/>
          </p:cNvSpPr>
          <p:nvPr/>
        </p:nvSpPr>
        <p:spPr bwMode="auto">
          <a:xfrm>
            <a:off x="2654300"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94240" name="Rectangle 32"/>
          <p:cNvSpPr>
            <a:spLocks noChangeArrowheads="1"/>
          </p:cNvSpPr>
          <p:nvPr/>
        </p:nvSpPr>
        <p:spPr bwMode="auto">
          <a:xfrm>
            <a:off x="7281863" y="5262563"/>
            <a:ext cx="414337"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i="1">
                <a:latin typeface="Arial" charset="0"/>
              </a:rPr>
              <a:t>Z</a:t>
            </a:r>
          </a:p>
        </p:txBody>
      </p:sp>
      <p:sp>
        <p:nvSpPr>
          <p:cNvPr id="94241" name="Rectangle 33"/>
          <p:cNvSpPr>
            <a:spLocks noChangeArrowheads="1"/>
          </p:cNvSpPr>
          <p:nvPr/>
        </p:nvSpPr>
        <p:spPr bwMode="auto">
          <a:xfrm>
            <a:off x="6089650" y="3579813"/>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94242" name="Freeform 34"/>
          <p:cNvSpPr>
            <a:spLocks/>
          </p:cNvSpPr>
          <p:nvPr/>
        </p:nvSpPr>
        <p:spPr bwMode="auto">
          <a:xfrm>
            <a:off x="5867400" y="4097338"/>
            <a:ext cx="893763" cy="1165225"/>
          </a:xfrm>
          <a:custGeom>
            <a:avLst/>
            <a:gdLst/>
            <a:ahLst/>
            <a:cxnLst>
              <a:cxn ang="0">
                <a:pos x="0" y="685"/>
              </a:cxn>
              <a:cxn ang="0">
                <a:pos x="0" y="0"/>
              </a:cxn>
              <a:cxn ang="0">
                <a:pos x="562" y="0"/>
              </a:cxn>
            </a:cxnLst>
            <a:rect l="0" t="0" r="r" b="b"/>
            <a:pathLst>
              <a:path w="563" h="686">
                <a:moveTo>
                  <a:pt x="0" y="685"/>
                </a:moveTo>
                <a:lnTo>
                  <a:pt x="0" y="0"/>
                </a:lnTo>
                <a:lnTo>
                  <a:pt x="562"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94243" name="Freeform 35"/>
          <p:cNvSpPr>
            <a:spLocks/>
          </p:cNvSpPr>
          <p:nvPr/>
        </p:nvSpPr>
        <p:spPr bwMode="auto">
          <a:xfrm>
            <a:off x="6711950" y="4043363"/>
            <a:ext cx="147638" cy="147637"/>
          </a:xfrm>
          <a:custGeom>
            <a:avLst/>
            <a:gdLst/>
            <a:ahLst/>
            <a:cxnLst>
              <a:cxn ang="0">
                <a:pos x="0" y="0"/>
              </a:cxn>
              <a:cxn ang="0">
                <a:pos x="92" y="45"/>
              </a:cxn>
              <a:cxn ang="0">
                <a:pos x="0" y="92"/>
              </a:cxn>
              <a:cxn ang="0">
                <a:pos x="4" y="85"/>
              </a:cxn>
              <a:cxn ang="0">
                <a:pos x="5" y="78"/>
              </a:cxn>
              <a:cxn ang="0">
                <a:pos x="7" y="72"/>
              </a:cxn>
              <a:cxn ang="0">
                <a:pos x="8" y="65"/>
              </a:cxn>
              <a:cxn ang="0">
                <a:pos x="10" y="58"/>
              </a:cxn>
              <a:cxn ang="0">
                <a:pos x="10" y="49"/>
              </a:cxn>
              <a:cxn ang="0">
                <a:pos x="10" y="42"/>
              </a:cxn>
              <a:cxn ang="0">
                <a:pos x="10" y="35"/>
              </a:cxn>
              <a:cxn ang="0">
                <a:pos x="8" y="27"/>
              </a:cxn>
              <a:cxn ang="0">
                <a:pos x="7" y="20"/>
              </a:cxn>
              <a:cxn ang="0">
                <a:pos x="5" y="13"/>
              </a:cxn>
              <a:cxn ang="0">
                <a:pos x="4" y="8"/>
              </a:cxn>
              <a:cxn ang="0">
                <a:pos x="0" y="0"/>
              </a:cxn>
            </a:cxnLst>
            <a:rect l="0" t="0" r="r" b="b"/>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w="9525" cap="rnd">
            <a:noFill/>
            <a:round/>
            <a:headEnd type="none" w="sm" len="sm"/>
            <a:tailEnd type="none" w="sm" len="sm"/>
          </a:ln>
          <a:effectLst/>
        </p:spPr>
        <p:txBody>
          <a:bodyPr/>
          <a:lstStyle/>
          <a:p>
            <a:endParaRPr lang="en-US"/>
          </a:p>
        </p:txBody>
      </p:sp>
      <p:sp>
        <p:nvSpPr>
          <p:cNvPr id="94244" name="Rectangle 36"/>
          <p:cNvSpPr>
            <a:spLocks noChangeArrowheads="1"/>
          </p:cNvSpPr>
          <p:nvPr/>
        </p:nvSpPr>
        <p:spPr bwMode="auto">
          <a:xfrm>
            <a:off x="6619875" y="4351338"/>
            <a:ext cx="1304925" cy="454025"/>
          </a:xfrm>
          <a:prstGeom prst="rect">
            <a:avLst/>
          </a:prstGeom>
          <a:solidFill>
            <a:srgbClr val="FDDBE4"/>
          </a:solidFill>
          <a:ln w="9525">
            <a:noFill/>
            <a:miter lim="800000"/>
            <a:headEnd/>
            <a:tailEnd/>
          </a:ln>
          <a:effectLst/>
        </p:spPr>
        <p:txBody>
          <a:bodyPr lIns="90488" tIns="44450" rIns="90488" bIns="44450">
            <a:spAutoFit/>
          </a:bodyPr>
          <a:lstStyle/>
          <a:p>
            <a:pPr eaLnBrk="0" hangingPunct="0">
              <a:spcBef>
                <a:spcPct val="50000"/>
              </a:spcBef>
            </a:pPr>
            <a:r>
              <a:rPr lang="en-US" b="1" i="1">
                <a:latin typeface="Symbol" pitchFamily="18" charset="2"/>
              </a:rPr>
              <a:t>a</a:t>
            </a:r>
            <a:r>
              <a:rPr lang="en-US" b="1">
                <a:latin typeface="Symbol" pitchFamily="18" charset="2"/>
              </a:rPr>
              <a:t> </a:t>
            </a:r>
            <a:r>
              <a:rPr lang="en-US" b="1">
                <a:latin typeface="Times New Roman" pitchFamily="18" charset="0"/>
              </a:rPr>
              <a:t>= 0.05</a:t>
            </a:r>
          </a:p>
        </p:txBody>
      </p:sp>
      <p:sp>
        <p:nvSpPr>
          <p:cNvPr id="94245" name="Line 37"/>
          <p:cNvSpPr>
            <a:spLocks noChangeShapeType="1"/>
          </p:cNvSpPr>
          <p:nvPr/>
        </p:nvSpPr>
        <p:spPr bwMode="auto">
          <a:xfrm flipH="1">
            <a:off x="5424488" y="3536950"/>
            <a:ext cx="373062" cy="1109663"/>
          </a:xfrm>
          <a:prstGeom prst="line">
            <a:avLst/>
          </a:prstGeom>
          <a:noFill/>
          <a:ln w="28575">
            <a:solidFill>
              <a:schemeClr val="folHlink"/>
            </a:solidFill>
            <a:round/>
            <a:headEnd type="none" w="sm" len="sm"/>
            <a:tailEnd type="stealth" w="med" len="med"/>
          </a:ln>
          <a:effectLst/>
        </p:spPr>
        <p:txBody>
          <a:bodyPr wrap="none" anchor="ctr"/>
          <a:lstStyle/>
          <a:p>
            <a:endParaRPr lang="en-US"/>
          </a:p>
        </p:txBody>
      </p:sp>
      <p:sp>
        <p:nvSpPr>
          <p:cNvPr id="94246" name="Line 38"/>
          <p:cNvSpPr>
            <a:spLocks noChangeShapeType="1"/>
          </p:cNvSpPr>
          <p:nvPr/>
        </p:nvSpPr>
        <p:spPr bwMode="auto">
          <a:xfrm flipH="1">
            <a:off x="6019800" y="4805363"/>
            <a:ext cx="685800" cy="3048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4247" name="Freeform 39"/>
          <p:cNvSpPr>
            <a:spLocks/>
          </p:cNvSpPr>
          <p:nvPr/>
        </p:nvSpPr>
        <p:spPr bwMode="auto">
          <a:xfrm>
            <a:off x="3048000" y="5184775"/>
            <a:ext cx="2740025" cy="153988"/>
          </a:xfrm>
          <a:custGeom>
            <a:avLst/>
            <a:gdLst/>
            <a:ahLst/>
            <a:cxnLst>
              <a:cxn ang="0">
                <a:pos x="0" y="48"/>
              </a:cxn>
              <a:cxn ang="0">
                <a:pos x="412" y="96"/>
              </a:cxn>
              <a:cxn ang="0">
                <a:pos x="412" y="72"/>
              </a:cxn>
              <a:cxn ang="0">
                <a:pos x="1649" y="72"/>
              </a:cxn>
              <a:cxn ang="0">
                <a:pos x="1649" y="96"/>
              </a:cxn>
              <a:cxn ang="0">
                <a:pos x="2061" y="48"/>
              </a:cxn>
              <a:cxn ang="0">
                <a:pos x="1649" y="0"/>
              </a:cxn>
              <a:cxn ang="0">
                <a:pos x="1649" y="24"/>
              </a:cxn>
              <a:cxn ang="0">
                <a:pos x="412" y="24"/>
              </a:cxn>
              <a:cxn ang="0">
                <a:pos x="412" y="0"/>
              </a:cxn>
              <a:cxn ang="0">
                <a:pos x="0" y="48"/>
              </a:cxn>
            </a:cxnLst>
            <a:rect l="0" t="0" r="r" b="b"/>
            <a:pathLst>
              <a:path w="2062" h="97">
                <a:moveTo>
                  <a:pt x="0" y="48"/>
                </a:moveTo>
                <a:lnTo>
                  <a:pt x="412" y="96"/>
                </a:lnTo>
                <a:lnTo>
                  <a:pt x="412" y="72"/>
                </a:lnTo>
                <a:lnTo>
                  <a:pt x="1649" y="72"/>
                </a:lnTo>
                <a:lnTo>
                  <a:pt x="1649" y="96"/>
                </a:lnTo>
                <a:lnTo>
                  <a:pt x="2061" y="48"/>
                </a:lnTo>
                <a:lnTo>
                  <a:pt x="1649" y="0"/>
                </a:lnTo>
                <a:lnTo>
                  <a:pt x="1649" y="24"/>
                </a:lnTo>
                <a:lnTo>
                  <a:pt x="412" y="24"/>
                </a:lnTo>
                <a:lnTo>
                  <a:pt x="412" y="0"/>
                </a:lnTo>
                <a:lnTo>
                  <a:pt x="0" y="48"/>
                </a:lnTo>
              </a:path>
            </a:pathLst>
          </a:custGeom>
          <a:solidFill>
            <a:srgbClr val="E4E4F8"/>
          </a:solidFill>
          <a:ln w="12700" cap="rnd" cmpd="sng">
            <a:solidFill>
              <a:schemeClr val="tx2"/>
            </a:solidFill>
            <a:prstDash val="solid"/>
            <a:round/>
            <a:headEnd type="none" w="sm" len="sm"/>
            <a:tailEnd type="none" w="sm" len="sm"/>
          </a:ln>
          <a:effectLst/>
        </p:spPr>
        <p:txBody>
          <a:bodyPr/>
          <a:lstStyle/>
          <a:p>
            <a:endParaRPr lang="en-US"/>
          </a:p>
        </p:txBody>
      </p:sp>
      <p:sp>
        <p:nvSpPr>
          <p:cNvPr id="94248" name="Line 40"/>
          <p:cNvSpPr>
            <a:spLocks noChangeShapeType="1"/>
          </p:cNvSpPr>
          <p:nvPr/>
        </p:nvSpPr>
        <p:spPr bwMode="auto">
          <a:xfrm>
            <a:off x="5910263" y="4881563"/>
            <a:ext cx="158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249" name="Line 41"/>
          <p:cNvSpPr>
            <a:spLocks noChangeShapeType="1"/>
          </p:cNvSpPr>
          <p:nvPr/>
        </p:nvSpPr>
        <p:spPr bwMode="auto">
          <a:xfrm>
            <a:off x="5949950" y="4957763"/>
            <a:ext cx="63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4250" name="Text Box 42"/>
          <p:cNvSpPr txBox="1">
            <a:spLocks noChangeArrowheads="1"/>
          </p:cNvSpPr>
          <p:nvPr/>
        </p:nvSpPr>
        <p:spPr bwMode="auto">
          <a:xfrm>
            <a:off x="5943600" y="5491163"/>
            <a:ext cx="717550" cy="457200"/>
          </a:xfrm>
          <a:prstGeom prst="rect">
            <a:avLst/>
          </a:prstGeom>
          <a:noFill/>
          <a:ln w="28575" cap="rnd">
            <a:noFill/>
            <a:miter lim="800000"/>
            <a:headEnd type="none" w="sm" len="sm"/>
            <a:tailEnd type="none" w="sm" len="sm"/>
          </a:ln>
          <a:effectLst/>
        </p:spPr>
        <p:txBody>
          <a:bodyPr wrap="none">
            <a:spAutoFit/>
          </a:bodyPr>
          <a:lstStyle/>
          <a:p>
            <a:pPr algn="ctr" eaLnBrk="0" hangingPunct="0"/>
            <a:r>
              <a:rPr lang="en-US" b="1">
                <a:latin typeface="Times New Roman" pitchFamily="18" charset="0"/>
              </a:rPr>
              <a:t>1.96</a:t>
            </a:r>
          </a:p>
        </p:txBody>
      </p:sp>
      <p:sp>
        <p:nvSpPr>
          <p:cNvPr id="94251" name="Line 43"/>
          <p:cNvSpPr>
            <a:spLocks noChangeShapeType="1"/>
          </p:cNvSpPr>
          <p:nvPr/>
        </p:nvSpPr>
        <p:spPr bwMode="auto">
          <a:xfrm rot="4099552" flipH="1">
            <a:off x="5854700" y="5283200"/>
            <a:ext cx="449263" cy="271463"/>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4252" name="Line 44"/>
          <p:cNvSpPr>
            <a:spLocks noChangeShapeType="1"/>
          </p:cNvSpPr>
          <p:nvPr/>
        </p:nvSpPr>
        <p:spPr bwMode="auto">
          <a:xfrm rot="17500448">
            <a:off x="4870450" y="5414963"/>
            <a:ext cx="457200" cy="1524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4253" name="Line 45"/>
          <p:cNvSpPr>
            <a:spLocks noChangeShapeType="1"/>
          </p:cNvSpPr>
          <p:nvPr/>
        </p:nvSpPr>
        <p:spPr bwMode="auto">
          <a:xfrm>
            <a:off x="1981200" y="5262563"/>
            <a:ext cx="5562600" cy="0"/>
          </a:xfrm>
          <a:prstGeom prst="line">
            <a:avLst/>
          </a:prstGeom>
          <a:noFill/>
          <a:ln w="19050" cap="rnd">
            <a:solidFill>
              <a:schemeClr val="tx1"/>
            </a:solidFill>
            <a:round/>
            <a:headEnd type="none" w="sm" len="sm"/>
            <a:tailEnd type="none" w="sm" len="sm"/>
          </a:ln>
          <a:effectLst/>
        </p:spPr>
        <p:txBody>
          <a:bodyPr wrap="none" anchor="ctr"/>
          <a:lstStyle/>
          <a:p>
            <a:endParaRPr lang="en-US"/>
          </a:p>
        </p:txBody>
      </p:sp>
      <p:sp>
        <p:nvSpPr>
          <p:cNvPr id="94254" name="Freeform 46"/>
          <p:cNvSpPr>
            <a:spLocks/>
          </p:cNvSpPr>
          <p:nvPr/>
        </p:nvSpPr>
        <p:spPr bwMode="auto">
          <a:xfrm flipH="1">
            <a:off x="2446338" y="4881563"/>
            <a:ext cx="601662" cy="341312"/>
          </a:xfrm>
          <a:custGeom>
            <a:avLst/>
            <a:gdLst/>
            <a:ahLst/>
            <a:cxnLst>
              <a:cxn ang="0">
                <a:pos x="0" y="0"/>
              </a:cxn>
              <a:cxn ang="0">
                <a:pos x="0" y="214"/>
              </a:cxn>
              <a:cxn ang="0">
                <a:pos x="378" y="214"/>
              </a:cxn>
              <a:cxn ang="0">
                <a:pos x="144" y="107"/>
              </a:cxn>
              <a:cxn ang="0">
                <a:pos x="0" y="0"/>
              </a:cxn>
            </a:cxnLst>
            <a:rect l="0" t="0" r="r" b="b"/>
            <a:pathLst>
              <a:path w="379" h="215">
                <a:moveTo>
                  <a:pt x="0" y="0"/>
                </a:moveTo>
                <a:lnTo>
                  <a:pt x="0" y="214"/>
                </a:lnTo>
                <a:lnTo>
                  <a:pt x="378" y="214"/>
                </a:lnTo>
                <a:lnTo>
                  <a:pt x="144" y="107"/>
                </a:lnTo>
                <a:lnTo>
                  <a:pt x="0" y="0"/>
                </a:lnTo>
              </a:path>
            </a:pathLst>
          </a:custGeom>
          <a:solidFill>
            <a:srgbClr val="FFFF66"/>
          </a:solidFill>
          <a:ln w="12700" cap="rnd" cmpd="sng">
            <a:solidFill>
              <a:srgbClr val="000000"/>
            </a:solidFill>
            <a:prstDash val="solid"/>
            <a:round/>
            <a:headEnd type="none" w="sm" len="sm"/>
            <a:tailEnd type="none" w="sm" len="sm"/>
          </a:ln>
          <a:effectLst/>
        </p:spPr>
        <p:txBody>
          <a:bodyPr/>
          <a:lstStyle/>
          <a:p>
            <a:endParaRPr lang="en-US"/>
          </a:p>
        </p:txBody>
      </p:sp>
      <p:sp>
        <p:nvSpPr>
          <p:cNvPr id="94255" name="Rectangle 47"/>
          <p:cNvSpPr>
            <a:spLocks noChangeArrowheads="1"/>
          </p:cNvSpPr>
          <p:nvPr/>
        </p:nvSpPr>
        <p:spPr bwMode="auto">
          <a:xfrm>
            <a:off x="5634038" y="2933700"/>
            <a:ext cx="3133725" cy="454025"/>
          </a:xfrm>
          <a:prstGeom prst="rect">
            <a:avLst/>
          </a:prstGeom>
          <a:solidFill>
            <a:srgbClr val="E4E4F8"/>
          </a:solidFill>
          <a:ln w="9525">
            <a:noFill/>
            <a:miter lim="800000"/>
            <a:headEnd/>
            <a:tailEnd/>
          </a:ln>
          <a:effectLst/>
        </p:spPr>
        <p:txBody>
          <a:bodyPr lIns="90488" tIns="44450" rIns="90488" bIns="44450">
            <a:spAutoFit/>
          </a:bodyPr>
          <a:lstStyle/>
          <a:p>
            <a:pPr eaLnBrk="0" hangingPunct="0">
              <a:spcBef>
                <a:spcPct val="50000"/>
              </a:spcBef>
            </a:pPr>
            <a:r>
              <a:rPr lang="en-US" b="1" i="1">
                <a:latin typeface="Times New Roman" pitchFamily="18" charset="0"/>
              </a:rPr>
              <a:t>p</a:t>
            </a:r>
            <a:r>
              <a:rPr lang="en-US" b="1">
                <a:latin typeface="Times New Roman" pitchFamily="18" charset="0"/>
              </a:rPr>
              <a:t> Value = 2 </a:t>
            </a:r>
            <a:r>
              <a:rPr lang="en-US">
                <a:latin typeface="Times New Roman" pitchFamily="18" charset="0"/>
              </a:rPr>
              <a:t>x</a:t>
            </a:r>
            <a:r>
              <a:rPr lang="en-US" b="1">
                <a:latin typeface="Times New Roman" pitchFamily="18" charset="0"/>
              </a:rPr>
              <a:t> 0.0668</a:t>
            </a:r>
          </a:p>
        </p:txBody>
      </p:sp>
      <p:sp>
        <p:nvSpPr>
          <p:cNvPr id="94256" name="Line 48"/>
          <p:cNvSpPr>
            <a:spLocks noChangeShapeType="1"/>
          </p:cNvSpPr>
          <p:nvPr/>
        </p:nvSpPr>
        <p:spPr bwMode="auto">
          <a:xfrm flipH="1">
            <a:off x="3429000" y="3433763"/>
            <a:ext cx="2201863" cy="1371600"/>
          </a:xfrm>
          <a:prstGeom prst="line">
            <a:avLst/>
          </a:prstGeom>
          <a:noFill/>
          <a:ln w="28575">
            <a:solidFill>
              <a:schemeClr val="folHlink"/>
            </a:solidFill>
            <a:round/>
            <a:headEnd type="none" w="sm" len="sm"/>
            <a:tailEnd type="stealth" w="med" len="med"/>
          </a:ln>
          <a:effectLst/>
        </p:spPr>
        <p:txBody>
          <a:bodyPr wrap="none" anchor="ctr"/>
          <a:lstStyle/>
          <a:p>
            <a:endParaRPr lang="en-US"/>
          </a:p>
        </p:txBody>
      </p:sp>
      <p:sp>
        <p:nvSpPr>
          <p:cNvPr id="94257" name="Line 49"/>
          <p:cNvSpPr>
            <a:spLocks noChangeShapeType="1"/>
          </p:cNvSpPr>
          <p:nvPr/>
        </p:nvSpPr>
        <p:spPr bwMode="auto">
          <a:xfrm flipH="1">
            <a:off x="2895600" y="4652963"/>
            <a:ext cx="3733800" cy="4572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4258" name="Rectangle 50"/>
          <p:cNvSpPr>
            <a:spLocks noChangeArrowheads="1"/>
          </p:cNvSpPr>
          <p:nvPr/>
        </p:nvSpPr>
        <p:spPr bwMode="auto">
          <a:xfrm>
            <a:off x="914400" y="5961063"/>
            <a:ext cx="7696200" cy="463550"/>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b="1"/>
              <a:t>Test Statistic 1.50 is in the Do Not Reject Region</a:t>
            </a:r>
          </a:p>
        </p:txBody>
      </p:sp>
      <p:sp>
        <p:nvSpPr>
          <p:cNvPr id="94259" name="Freeform 51"/>
          <p:cNvSpPr>
            <a:spLocks/>
          </p:cNvSpPr>
          <p:nvPr/>
        </p:nvSpPr>
        <p:spPr bwMode="auto">
          <a:xfrm flipH="1">
            <a:off x="2209800" y="4119563"/>
            <a:ext cx="893763" cy="1165225"/>
          </a:xfrm>
          <a:custGeom>
            <a:avLst/>
            <a:gdLst/>
            <a:ahLst/>
            <a:cxnLst>
              <a:cxn ang="0">
                <a:pos x="0" y="685"/>
              </a:cxn>
              <a:cxn ang="0">
                <a:pos x="0" y="0"/>
              </a:cxn>
              <a:cxn ang="0">
                <a:pos x="562" y="0"/>
              </a:cxn>
            </a:cxnLst>
            <a:rect l="0" t="0" r="r" b="b"/>
            <a:pathLst>
              <a:path w="563" h="686">
                <a:moveTo>
                  <a:pt x="0" y="685"/>
                </a:moveTo>
                <a:lnTo>
                  <a:pt x="0" y="0"/>
                </a:lnTo>
                <a:lnTo>
                  <a:pt x="562"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94260" name="Rectangle 52"/>
          <p:cNvSpPr>
            <a:spLocks noChangeArrowheads="1"/>
          </p:cNvSpPr>
          <p:nvPr/>
        </p:nvSpPr>
        <p:spPr bwMode="auto">
          <a:xfrm>
            <a:off x="1905000" y="3586163"/>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94261" name="Freeform 53"/>
          <p:cNvSpPr>
            <a:spLocks/>
          </p:cNvSpPr>
          <p:nvPr/>
        </p:nvSpPr>
        <p:spPr bwMode="auto">
          <a:xfrm flipH="1">
            <a:off x="2057400" y="4043363"/>
            <a:ext cx="147638" cy="147637"/>
          </a:xfrm>
          <a:custGeom>
            <a:avLst/>
            <a:gdLst/>
            <a:ahLst/>
            <a:cxnLst>
              <a:cxn ang="0">
                <a:pos x="0" y="0"/>
              </a:cxn>
              <a:cxn ang="0">
                <a:pos x="92" y="45"/>
              </a:cxn>
              <a:cxn ang="0">
                <a:pos x="0" y="92"/>
              </a:cxn>
              <a:cxn ang="0">
                <a:pos x="4" y="85"/>
              </a:cxn>
              <a:cxn ang="0">
                <a:pos x="5" y="78"/>
              </a:cxn>
              <a:cxn ang="0">
                <a:pos x="7" y="72"/>
              </a:cxn>
              <a:cxn ang="0">
                <a:pos x="8" y="65"/>
              </a:cxn>
              <a:cxn ang="0">
                <a:pos x="10" y="58"/>
              </a:cxn>
              <a:cxn ang="0">
                <a:pos x="10" y="49"/>
              </a:cxn>
              <a:cxn ang="0">
                <a:pos x="10" y="42"/>
              </a:cxn>
              <a:cxn ang="0">
                <a:pos x="10" y="35"/>
              </a:cxn>
              <a:cxn ang="0">
                <a:pos x="8" y="27"/>
              </a:cxn>
              <a:cxn ang="0">
                <a:pos x="7" y="20"/>
              </a:cxn>
              <a:cxn ang="0">
                <a:pos x="5" y="13"/>
              </a:cxn>
              <a:cxn ang="0">
                <a:pos x="4" y="8"/>
              </a:cxn>
              <a:cxn ang="0">
                <a:pos x="0" y="0"/>
              </a:cxn>
            </a:cxnLst>
            <a:rect l="0" t="0" r="r" b="b"/>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w="9525" cap="rnd">
            <a:no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42" name="Rectangle 10"/>
          <p:cNvSpPr>
            <a:spLocks noChangeArrowheads="1"/>
          </p:cNvSpPr>
          <p:nvPr/>
        </p:nvSpPr>
        <p:spPr bwMode="auto">
          <a:xfrm>
            <a:off x="381000" y="4800600"/>
            <a:ext cx="8458200" cy="1752600"/>
          </a:xfrm>
          <a:prstGeom prst="rect">
            <a:avLst/>
          </a:prstGeom>
          <a:solidFill>
            <a:srgbClr val="E4E4F8"/>
          </a:solidFill>
          <a:ln w="9525">
            <a:noFill/>
            <a:miter lim="800000"/>
            <a:headEnd/>
            <a:tailEnd/>
          </a:ln>
          <a:effectLst/>
        </p:spPr>
        <p:txBody>
          <a:bodyPr wrap="none" anchor="ctr"/>
          <a:lstStyle/>
          <a:p>
            <a:endParaRPr lang="en-US"/>
          </a:p>
        </p:txBody>
      </p:sp>
      <p:sp>
        <p:nvSpPr>
          <p:cNvPr id="95241" name="Rectangle 9"/>
          <p:cNvSpPr>
            <a:spLocks noChangeArrowheads="1"/>
          </p:cNvSpPr>
          <p:nvPr/>
        </p:nvSpPr>
        <p:spPr bwMode="auto">
          <a:xfrm>
            <a:off x="381000" y="1524000"/>
            <a:ext cx="8458200" cy="3276600"/>
          </a:xfrm>
          <a:prstGeom prst="rect">
            <a:avLst/>
          </a:prstGeom>
          <a:solidFill>
            <a:srgbClr val="FFFFCC"/>
          </a:solidFill>
          <a:ln w="9525">
            <a:noFill/>
            <a:miter lim="800000"/>
            <a:headEnd/>
            <a:tailEnd/>
          </a:ln>
          <a:effectLst/>
        </p:spPr>
        <p:txBody>
          <a:bodyPr wrap="none" anchor="ctr"/>
          <a:lstStyle/>
          <a:p>
            <a:endParaRPr lang="en-US"/>
          </a:p>
        </p:txBody>
      </p:sp>
      <p:graphicFrame>
        <p:nvGraphicFramePr>
          <p:cNvPr id="95240" name="Object 8"/>
          <p:cNvGraphicFramePr>
            <a:graphicFrameLocks noChangeAspect="1"/>
          </p:cNvGraphicFramePr>
          <p:nvPr/>
        </p:nvGraphicFramePr>
        <p:xfrm>
          <a:off x="381000" y="1524000"/>
          <a:ext cx="8382000" cy="5029200"/>
        </p:xfrm>
        <a:graphic>
          <a:graphicData uri="http://schemas.openxmlformats.org/presentationml/2006/ole">
            <mc:AlternateContent xmlns:mc="http://schemas.openxmlformats.org/markup-compatibility/2006">
              <mc:Choice xmlns:v="urn:schemas-microsoft-com:vml" Requires="v">
                <p:oleObj spid="_x0000_s65551" name="Equation" r:id="rId3" imgW="3276360" imgH="1879560" progId="">
                  <p:embed/>
                </p:oleObj>
              </mc:Choice>
              <mc:Fallback>
                <p:oleObj name="Equation" r:id="rId3" imgW="3276360" imgH="18795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8382000" cy="50292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4" name="Rectangle 2"/>
          <p:cNvSpPr>
            <a:spLocks noGrp="1" noChangeArrowheads="1"/>
          </p:cNvSpPr>
          <p:nvPr>
            <p:ph type="title"/>
          </p:nvPr>
        </p:nvSpPr>
        <p:spPr>
          <a:xfrm>
            <a:off x="1150938" y="304800"/>
            <a:ext cx="7793037" cy="1143000"/>
          </a:xfrm>
        </p:spPr>
        <p:txBody>
          <a:bodyPr/>
          <a:lstStyle/>
          <a:p>
            <a:r>
              <a:rPr lang="en-US"/>
              <a:t>Connection to </a:t>
            </a:r>
            <a:br>
              <a:rPr lang="en-US"/>
            </a:br>
            <a:r>
              <a:rPr lang="en-US"/>
              <a:t>Confidence Intervals</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i="1"/>
              <a:t>t</a:t>
            </a:r>
            <a:r>
              <a:rPr lang="en-US"/>
              <a:t>  Test:     Unknown</a:t>
            </a:r>
            <a:endParaRPr lang="en-US" i="1"/>
          </a:p>
        </p:txBody>
      </p:sp>
      <p:sp>
        <p:nvSpPr>
          <p:cNvPr id="96259" name="Rectangle 3"/>
          <p:cNvSpPr>
            <a:spLocks noGrp="1" noChangeArrowheads="1"/>
          </p:cNvSpPr>
          <p:nvPr>
            <p:ph type="body" idx="1"/>
          </p:nvPr>
        </p:nvSpPr>
        <p:spPr>
          <a:solidFill>
            <a:srgbClr val="CCFFCC"/>
          </a:solidFill>
        </p:spPr>
        <p:txBody>
          <a:bodyPr/>
          <a:lstStyle/>
          <a:p>
            <a:r>
              <a:rPr lang="en-US"/>
              <a:t>Assumption</a:t>
            </a:r>
          </a:p>
          <a:p>
            <a:pPr lvl="1"/>
            <a:r>
              <a:rPr lang="en-US"/>
              <a:t>Population is normally distributed</a:t>
            </a:r>
          </a:p>
          <a:p>
            <a:pPr lvl="1"/>
            <a:r>
              <a:rPr lang="en-US"/>
              <a:t>If not normal, requires a large sample</a:t>
            </a:r>
          </a:p>
          <a:p>
            <a:r>
              <a:rPr lang="en-US" i="1"/>
              <a:t>T</a:t>
            </a:r>
            <a:r>
              <a:rPr lang="en-US"/>
              <a:t>  test statistic with </a:t>
            </a:r>
            <a:r>
              <a:rPr lang="en-US" i="1"/>
              <a:t>n-1</a:t>
            </a:r>
            <a:r>
              <a:rPr lang="en-US"/>
              <a:t>  degrees of freedom</a:t>
            </a:r>
          </a:p>
          <a:p>
            <a:pPr lvl="1"/>
            <a:endParaRPr lang="en-US" i="1"/>
          </a:p>
          <a:p>
            <a:pPr lvl="1"/>
            <a:r>
              <a:rPr lang="en-US" i="1"/>
              <a:t>  </a:t>
            </a:r>
          </a:p>
        </p:txBody>
      </p:sp>
      <p:graphicFrame>
        <p:nvGraphicFramePr>
          <p:cNvPr id="96260" name="Object 4"/>
          <p:cNvGraphicFramePr>
            <a:graphicFrameLocks noChangeAspect="1"/>
          </p:cNvGraphicFramePr>
          <p:nvPr/>
        </p:nvGraphicFramePr>
        <p:xfrm>
          <a:off x="4495800" y="806450"/>
          <a:ext cx="533400" cy="488950"/>
        </p:xfrm>
        <a:graphic>
          <a:graphicData uri="http://schemas.openxmlformats.org/presentationml/2006/ole">
            <mc:AlternateContent xmlns:mc="http://schemas.openxmlformats.org/markup-compatibility/2006">
              <mc:Choice xmlns:v="urn:schemas-microsoft-com:vml" Requires="v">
                <p:oleObj spid="_x0000_s66588" name="Equation" r:id="rId3" imgW="152280" imgH="139680" progId="">
                  <p:embed/>
                </p:oleObj>
              </mc:Choice>
              <mc:Fallback>
                <p:oleObj name="Equation" r:id="rId3" imgW="152280" imgH="139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806450"/>
                        <a:ext cx="533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1" name="Object 5"/>
          <p:cNvGraphicFramePr>
            <a:graphicFrameLocks noChangeAspect="1"/>
          </p:cNvGraphicFramePr>
          <p:nvPr/>
        </p:nvGraphicFramePr>
        <p:xfrm>
          <a:off x="1828800" y="3886200"/>
          <a:ext cx="2057400" cy="1366838"/>
        </p:xfrm>
        <a:graphic>
          <a:graphicData uri="http://schemas.openxmlformats.org/presentationml/2006/ole">
            <mc:AlternateContent xmlns:mc="http://schemas.openxmlformats.org/markup-compatibility/2006">
              <mc:Choice xmlns:v="urn:schemas-microsoft-com:vml" Requires="v">
                <p:oleObj spid="_x0000_s66589" name="Equation" r:id="rId5" imgW="647640" imgH="431640" progId="">
                  <p:embed/>
                </p:oleObj>
              </mc:Choice>
              <mc:Fallback>
                <p:oleObj name="Equation" r:id="rId5" imgW="647640" imgH="4316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886200"/>
                        <a:ext cx="205740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Example: One-Tail </a:t>
            </a:r>
            <a:r>
              <a:rPr lang="en-US" i="1"/>
              <a:t>t</a:t>
            </a:r>
            <a:r>
              <a:rPr lang="en-US"/>
              <a:t>  Test</a:t>
            </a:r>
          </a:p>
        </p:txBody>
      </p:sp>
      <p:sp>
        <p:nvSpPr>
          <p:cNvPr id="97284" name="Rectangle 4"/>
          <p:cNvSpPr>
            <a:spLocks noChangeArrowheads="1"/>
          </p:cNvSpPr>
          <p:nvPr/>
        </p:nvSpPr>
        <p:spPr bwMode="auto">
          <a:xfrm>
            <a:off x="228600" y="1828800"/>
            <a:ext cx="4800600" cy="4114800"/>
          </a:xfrm>
          <a:prstGeom prst="rect">
            <a:avLst/>
          </a:prstGeom>
          <a:solidFill>
            <a:srgbClr val="CCFFCC"/>
          </a:solidFill>
          <a:ln w="9525">
            <a:noFill/>
            <a:miter lim="800000"/>
            <a:headEnd/>
            <a:tailEnd/>
          </a:ln>
          <a:effectLst/>
        </p:spPr>
        <p:txBody>
          <a:bodyPr lIns="90488" tIns="44450" rIns="90488" bIns="44450"/>
          <a:lstStyle/>
          <a:p>
            <a:pPr eaLnBrk="0" hangingPunct="0">
              <a:spcBef>
                <a:spcPct val="20000"/>
              </a:spcBef>
            </a:pPr>
            <a:r>
              <a:rPr lang="en-US" sz="3200" b="1">
                <a:latin typeface="Times New Roman" pitchFamily="18" charset="0"/>
              </a:rPr>
              <a:t>Does an average box of cereal contain more than 368 grams of cereal?  A random sample of 36 boxes showed  X = 372.5, and</a:t>
            </a:r>
            <a:r>
              <a:rPr lang="en-US" sz="3200" b="1">
                <a:latin typeface="Symbol" pitchFamily="18" charset="2"/>
              </a:rPr>
              <a:t> </a:t>
            </a:r>
            <a:r>
              <a:rPr lang="en-US" sz="3200" b="1" i="1">
                <a:latin typeface="Times New Roman" pitchFamily="18" charset="0"/>
              </a:rPr>
              <a:t>s </a:t>
            </a:r>
            <a:r>
              <a:rPr lang="en-US" sz="3200" b="1">
                <a:latin typeface="Symbol" pitchFamily="18" charset="2"/>
              </a:rPr>
              <a:t>=</a:t>
            </a:r>
            <a:r>
              <a:rPr lang="en-US" sz="3200" b="1">
                <a:latin typeface="Times New Roman" pitchFamily="18" charset="0"/>
              </a:rPr>
              <a:t> 15. Test at the </a:t>
            </a:r>
            <a:r>
              <a:rPr lang="en-US" sz="3200" b="1" i="1">
                <a:latin typeface="Symbol" pitchFamily="18" charset="2"/>
              </a:rPr>
              <a:t>a  </a:t>
            </a:r>
            <a:r>
              <a:rPr lang="en-US" sz="3200" b="1">
                <a:latin typeface="Symbol" pitchFamily="18" charset="2"/>
              </a:rPr>
              <a:t>= </a:t>
            </a:r>
            <a:r>
              <a:rPr lang="en-US" sz="3200" b="1">
                <a:latin typeface="Times New Roman" pitchFamily="18" charset="0"/>
              </a:rPr>
              <a:t>0.01  level.</a:t>
            </a:r>
            <a:endParaRPr lang="en-US" sz="3200">
              <a:latin typeface="Times New Roman" pitchFamily="18" charset="0"/>
            </a:endParaRPr>
          </a:p>
        </p:txBody>
      </p:sp>
      <p:sp>
        <p:nvSpPr>
          <p:cNvPr id="97285" name="AutoShape 5"/>
          <p:cNvSpPr>
            <a:spLocks noChangeArrowheads="1"/>
          </p:cNvSpPr>
          <p:nvPr/>
        </p:nvSpPr>
        <p:spPr bwMode="auto">
          <a:xfrm>
            <a:off x="5943600" y="2057400"/>
            <a:ext cx="2057400" cy="2438400"/>
          </a:xfrm>
          <a:prstGeom prst="cube">
            <a:avLst>
              <a:gd name="adj" fmla="val 12569"/>
            </a:avLst>
          </a:prstGeom>
          <a:solidFill>
            <a:srgbClr val="B50069"/>
          </a:solidFill>
          <a:ln w="12700">
            <a:solidFill>
              <a:srgbClr val="000000"/>
            </a:solidFill>
            <a:miter lim="800000"/>
            <a:headEnd/>
            <a:tailEnd/>
          </a:ln>
          <a:effectLst/>
        </p:spPr>
        <p:txBody>
          <a:bodyPr wrap="none" anchor="ctr"/>
          <a:lstStyle/>
          <a:p>
            <a:endParaRPr lang="en-US"/>
          </a:p>
        </p:txBody>
      </p:sp>
      <p:graphicFrame>
        <p:nvGraphicFramePr>
          <p:cNvPr id="214016" name="Object 1024">
            <a:hlinkClick r:id="" action="ppaction://ole?verb=0"/>
          </p:cNvPr>
          <p:cNvGraphicFramePr>
            <a:graphicFrameLocks/>
          </p:cNvGraphicFramePr>
          <p:nvPr/>
        </p:nvGraphicFramePr>
        <p:xfrm>
          <a:off x="6019800" y="2438400"/>
          <a:ext cx="1676400" cy="1066800"/>
        </p:xfrm>
        <a:graphic>
          <a:graphicData uri="http://schemas.openxmlformats.org/presentationml/2006/ole">
            <mc:AlternateContent xmlns:mc="http://schemas.openxmlformats.org/markup-compatibility/2006">
              <mc:Choice xmlns:v="urn:schemas-microsoft-com:vml" Requires="v">
                <p:oleObj spid="_x0000_s67599" name="WordArt" r:id="rId3" imgW="1676160" imgH="1066680" progId="">
                  <p:embed/>
                </p:oleObj>
              </mc:Choice>
              <mc:Fallback>
                <p:oleObj name="WordArt" r:id="rId3" imgW="1676160" imgH="106668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438400"/>
                        <a:ext cx="1676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7" name="AutoShape 7"/>
          <p:cNvSpPr>
            <a:spLocks noChangeArrowheads="1"/>
          </p:cNvSpPr>
          <p:nvPr/>
        </p:nvSpPr>
        <p:spPr bwMode="auto">
          <a:xfrm>
            <a:off x="6248400" y="3048000"/>
            <a:ext cx="914400" cy="838200"/>
          </a:xfrm>
          <a:prstGeom prst="star16">
            <a:avLst>
              <a:gd name="adj" fmla="val 37500"/>
            </a:avLst>
          </a:prstGeom>
          <a:solidFill>
            <a:srgbClr val="EAEC5E"/>
          </a:solidFill>
          <a:ln w="12700">
            <a:solidFill>
              <a:srgbClr val="EAEC5E"/>
            </a:solidFill>
            <a:miter lim="800000"/>
            <a:headEnd/>
            <a:tailEnd/>
          </a:ln>
          <a:effectLst/>
        </p:spPr>
        <p:txBody>
          <a:bodyPr wrap="none" anchor="ctr"/>
          <a:lstStyle/>
          <a:p>
            <a:endParaRPr lang="en-US"/>
          </a:p>
        </p:txBody>
      </p:sp>
      <p:sp>
        <p:nvSpPr>
          <p:cNvPr id="97288" name="Rectangle 8"/>
          <p:cNvSpPr>
            <a:spLocks noChangeArrowheads="1"/>
          </p:cNvSpPr>
          <p:nvPr/>
        </p:nvSpPr>
        <p:spPr bwMode="auto">
          <a:xfrm>
            <a:off x="6165850" y="4032250"/>
            <a:ext cx="1612900" cy="423863"/>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20000"/>
              </a:spcBef>
            </a:pPr>
            <a:r>
              <a:rPr lang="en-US" sz="2000" b="1">
                <a:solidFill>
                  <a:schemeClr val="accent2"/>
                </a:solidFill>
                <a:latin typeface="Arial" charset="0"/>
              </a:rPr>
              <a:t>368 gm.</a:t>
            </a:r>
          </a:p>
        </p:txBody>
      </p:sp>
      <p:sp>
        <p:nvSpPr>
          <p:cNvPr id="97290" name="Rectangle 10"/>
          <p:cNvSpPr>
            <a:spLocks noChangeArrowheads="1"/>
          </p:cNvSpPr>
          <p:nvPr/>
        </p:nvSpPr>
        <p:spPr bwMode="auto">
          <a:xfrm>
            <a:off x="609600" y="5029200"/>
            <a:ext cx="4133850" cy="457200"/>
          </a:xfrm>
          <a:prstGeom prst="rect">
            <a:avLst/>
          </a:prstGeom>
          <a:noFill/>
          <a:ln w="9525">
            <a:noFill/>
            <a:miter lim="800000"/>
            <a:headEnd/>
            <a:tailEnd/>
          </a:ln>
          <a:effectLst/>
        </p:spPr>
        <p:txBody>
          <a:bodyPr wrap="none" anchor="ctr"/>
          <a:lstStyle/>
          <a:p>
            <a:endParaRPr lang="en-US"/>
          </a:p>
        </p:txBody>
      </p:sp>
      <p:sp>
        <p:nvSpPr>
          <p:cNvPr id="97291" name="Rectangle 11"/>
          <p:cNvSpPr>
            <a:spLocks noChangeArrowheads="1"/>
          </p:cNvSpPr>
          <p:nvPr/>
        </p:nvSpPr>
        <p:spPr bwMode="auto">
          <a:xfrm>
            <a:off x="457200" y="5583238"/>
            <a:ext cx="3352800" cy="576262"/>
          </a:xfrm>
          <a:prstGeom prst="rect">
            <a:avLst/>
          </a:prstGeom>
          <a:solidFill>
            <a:srgbClr val="FFFF66"/>
          </a:solidFill>
          <a:ln w="12700">
            <a:noFill/>
            <a:miter lim="800000"/>
            <a:headEnd/>
            <a:tailEnd/>
          </a:ln>
          <a:effectLst/>
        </p:spPr>
        <p:txBody>
          <a:bodyPr lIns="90488" tIns="44450" rIns="90488" bIns="44450">
            <a:spAutoFit/>
          </a:bodyPr>
          <a:lstStyle/>
          <a:p>
            <a:pPr eaLnBrk="0" hangingPunct="0">
              <a:spcBef>
                <a:spcPct val="50000"/>
              </a:spcBef>
            </a:pPr>
            <a:r>
              <a:rPr lang="en-US" sz="3200" b="1">
                <a:latin typeface="Symbol" pitchFamily="18" charset="2"/>
              </a:rPr>
              <a:t> </a:t>
            </a:r>
            <a:r>
              <a:rPr lang="en-US" sz="3200" b="1" i="1">
                <a:latin typeface="Symbol" pitchFamily="18" charset="2"/>
              </a:rPr>
              <a:t>s</a:t>
            </a:r>
            <a:r>
              <a:rPr lang="en-US" sz="3200" b="1">
                <a:latin typeface="Symbol" pitchFamily="18" charset="2"/>
              </a:rPr>
              <a:t>   </a:t>
            </a:r>
            <a:r>
              <a:rPr lang="en-US" sz="3200" b="1">
                <a:latin typeface="Times New Roman" pitchFamily="18" charset="0"/>
              </a:rPr>
              <a:t>is not given</a:t>
            </a:r>
          </a:p>
        </p:txBody>
      </p:sp>
      <p:sp>
        <p:nvSpPr>
          <p:cNvPr id="97292" name="Line 12"/>
          <p:cNvSpPr>
            <a:spLocks noChangeShapeType="1"/>
          </p:cNvSpPr>
          <p:nvPr/>
        </p:nvSpPr>
        <p:spPr bwMode="auto">
          <a:xfrm>
            <a:off x="2895600" y="3886200"/>
            <a:ext cx="228600" cy="0"/>
          </a:xfrm>
          <a:prstGeom prst="line">
            <a:avLst/>
          </a:prstGeom>
          <a:noFill/>
          <a:ln w="28575" cap="rnd">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53" name="Rectangle 49"/>
          <p:cNvSpPr>
            <a:spLocks noChangeArrowheads="1"/>
          </p:cNvSpPr>
          <p:nvPr/>
        </p:nvSpPr>
        <p:spPr bwMode="auto">
          <a:xfrm>
            <a:off x="1219200" y="6248400"/>
            <a:ext cx="838200" cy="381000"/>
          </a:xfrm>
          <a:prstGeom prst="rect">
            <a:avLst/>
          </a:prstGeom>
          <a:solidFill>
            <a:srgbClr val="E4E4F8"/>
          </a:solidFill>
          <a:ln w="9525">
            <a:noFill/>
            <a:miter lim="800000"/>
            <a:headEnd/>
            <a:tailEnd/>
          </a:ln>
          <a:effectLst/>
        </p:spPr>
        <p:txBody>
          <a:bodyPr wrap="none" anchor="ctr"/>
          <a:lstStyle/>
          <a:p>
            <a:endParaRPr lang="en-US"/>
          </a:p>
        </p:txBody>
      </p:sp>
      <p:sp>
        <p:nvSpPr>
          <p:cNvPr id="98354" name="Rectangle 50"/>
          <p:cNvSpPr>
            <a:spLocks noChangeArrowheads="1"/>
          </p:cNvSpPr>
          <p:nvPr/>
        </p:nvSpPr>
        <p:spPr bwMode="auto">
          <a:xfrm>
            <a:off x="8229600" y="2743200"/>
            <a:ext cx="762000" cy="457200"/>
          </a:xfrm>
          <a:prstGeom prst="rect">
            <a:avLst/>
          </a:prstGeom>
          <a:solidFill>
            <a:srgbClr val="E4E4F8"/>
          </a:solidFill>
          <a:ln w="9525">
            <a:noFill/>
            <a:miter lim="800000"/>
            <a:headEnd/>
            <a:tailEnd/>
          </a:ln>
          <a:effectLst/>
        </p:spPr>
        <p:txBody>
          <a:bodyPr wrap="none" anchor="ctr"/>
          <a:lstStyle/>
          <a:p>
            <a:endParaRPr lang="en-US"/>
          </a:p>
        </p:txBody>
      </p:sp>
      <p:sp>
        <p:nvSpPr>
          <p:cNvPr id="98352" name="Rectangle 48"/>
          <p:cNvSpPr>
            <a:spLocks noChangeArrowheads="1"/>
          </p:cNvSpPr>
          <p:nvPr/>
        </p:nvSpPr>
        <p:spPr bwMode="auto">
          <a:xfrm>
            <a:off x="2667000" y="3657600"/>
            <a:ext cx="990600" cy="457200"/>
          </a:xfrm>
          <a:prstGeom prst="rect">
            <a:avLst/>
          </a:prstGeom>
          <a:solidFill>
            <a:srgbClr val="FDDBE4"/>
          </a:solidFill>
          <a:ln w="9525">
            <a:noFill/>
            <a:miter lim="800000"/>
            <a:headEnd/>
            <a:tailEnd/>
          </a:ln>
          <a:effectLst/>
        </p:spPr>
        <p:txBody>
          <a:bodyPr wrap="none" anchor="ctr"/>
          <a:lstStyle/>
          <a:p>
            <a:endParaRPr lang="en-US"/>
          </a:p>
        </p:txBody>
      </p:sp>
      <p:sp>
        <p:nvSpPr>
          <p:cNvPr id="98306" name="Rectangle 2"/>
          <p:cNvSpPr>
            <a:spLocks noGrp="1" noChangeArrowheads="1"/>
          </p:cNvSpPr>
          <p:nvPr>
            <p:ph type="title"/>
          </p:nvPr>
        </p:nvSpPr>
        <p:spPr/>
        <p:txBody>
          <a:bodyPr/>
          <a:lstStyle/>
          <a:p>
            <a:r>
              <a:rPr lang="en-US"/>
              <a:t>Example Solution: One-Tail</a:t>
            </a:r>
          </a:p>
        </p:txBody>
      </p:sp>
      <p:sp>
        <p:nvSpPr>
          <p:cNvPr id="98308" name="Rectangle 4"/>
          <p:cNvSpPr>
            <a:spLocks noGrp="1" noChangeArrowheads="1"/>
          </p:cNvSpPr>
          <p:nvPr>
            <p:ph type="body" sz="half" idx="1"/>
          </p:nvPr>
        </p:nvSpPr>
        <p:spPr>
          <a:xfrm>
            <a:off x="457200" y="2743200"/>
            <a:ext cx="3848100" cy="4114800"/>
          </a:xfrm>
          <a:noFill/>
          <a:ln/>
        </p:spPr>
        <p:txBody>
          <a:bodyPr lIns="90488" tIns="44450" rIns="90488" bIns="44450"/>
          <a:lstStyle/>
          <a:p>
            <a:pPr>
              <a:buFont typeface="Wingdings" pitchFamily="2" charset="2"/>
              <a:buNone/>
            </a:pPr>
            <a:r>
              <a:rPr lang="en-US" sz="2500" b="1" i="1" dirty="0">
                <a:latin typeface="Symbol" pitchFamily="18" charset="2"/>
              </a:rPr>
              <a:t>a</a:t>
            </a:r>
            <a:r>
              <a:rPr lang="en-US" sz="2500" b="1" dirty="0">
                <a:latin typeface="Symbol" pitchFamily="18" charset="2"/>
              </a:rPr>
              <a:t>  </a:t>
            </a:r>
            <a:r>
              <a:rPr lang="en-US" sz="2500" dirty="0">
                <a:latin typeface="Times New Roman" pitchFamily="18" charset="0"/>
              </a:rPr>
              <a:t>=  </a:t>
            </a:r>
            <a:r>
              <a:rPr lang="en-US" sz="2500" b="1" dirty="0">
                <a:latin typeface="Times New Roman" pitchFamily="18" charset="0"/>
              </a:rPr>
              <a:t>0.01</a:t>
            </a:r>
          </a:p>
          <a:p>
            <a:pPr>
              <a:buFont typeface="Wingdings" pitchFamily="2" charset="2"/>
              <a:buNone/>
            </a:pPr>
            <a:r>
              <a:rPr lang="en-US" sz="2500" b="1" i="1" dirty="0">
                <a:latin typeface="Times New Roman" pitchFamily="18" charset="0"/>
              </a:rPr>
              <a:t>n </a:t>
            </a:r>
            <a:r>
              <a:rPr lang="en-US" sz="2500" b="1" dirty="0">
                <a:latin typeface="Times New Roman" pitchFamily="18" charset="0"/>
              </a:rPr>
              <a:t>= 36, </a:t>
            </a:r>
            <a:r>
              <a:rPr lang="en-US" sz="2500" b="1" dirty="0" err="1">
                <a:latin typeface="Times New Roman" pitchFamily="18" charset="0"/>
              </a:rPr>
              <a:t>df</a:t>
            </a:r>
            <a:r>
              <a:rPr lang="en-US" sz="2500" b="1" dirty="0">
                <a:latin typeface="Times New Roman" pitchFamily="18" charset="0"/>
              </a:rPr>
              <a:t> = 35</a:t>
            </a:r>
          </a:p>
          <a:p>
            <a:pPr>
              <a:buFont typeface="Wingdings" pitchFamily="2" charset="2"/>
              <a:buNone/>
            </a:pPr>
            <a:r>
              <a:rPr lang="en-US" sz="2500" b="1" dirty="0">
                <a:latin typeface="Times New Roman" pitchFamily="18" charset="0"/>
              </a:rPr>
              <a:t>Critical Value: 2.4377</a:t>
            </a:r>
            <a:endParaRPr lang="en-US" sz="2500" dirty="0">
              <a:latin typeface="Times New Roman" pitchFamily="18" charset="0"/>
            </a:endParaRPr>
          </a:p>
        </p:txBody>
      </p:sp>
      <p:sp>
        <p:nvSpPr>
          <p:cNvPr id="98309" name="Rectangle 5"/>
          <p:cNvSpPr>
            <a:spLocks noChangeArrowheads="1"/>
          </p:cNvSpPr>
          <p:nvPr/>
        </p:nvSpPr>
        <p:spPr bwMode="auto">
          <a:xfrm>
            <a:off x="4724400" y="1828800"/>
            <a:ext cx="3810000" cy="4114800"/>
          </a:xfrm>
          <a:prstGeom prst="rect">
            <a:avLst/>
          </a:prstGeom>
          <a:noFill/>
          <a:ln w="9525">
            <a:noFill/>
            <a:miter lim="800000"/>
            <a:headEnd/>
            <a:tailEnd/>
          </a:ln>
          <a:effectLst/>
        </p:spPr>
        <p:txBody>
          <a:bodyPr lIns="90488" tIns="44450" rIns="90488" bIns="44450"/>
          <a:lstStyle/>
          <a:p>
            <a:pPr eaLnBrk="0" hangingPunct="0">
              <a:spcBef>
                <a:spcPct val="20000"/>
              </a:spcBef>
            </a:pPr>
            <a:r>
              <a:rPr lang="en-US" sz="2800" b="1">
                <a:latin typeface="Times New Roman" pitchFamily="18" charset="0"/>
              </a:rPr>
              <a:t>Test Statistic: </a:t>
            </a:r>
          </a:p>
          <a:p>
            <a:pPr eaLnBrk="0" hangingPunct="0">
              <a:spcBef>
                <a:spcPct val="430000"/>
              </a:spcBef>
            </a:pPr>
            <a:r>
              <a:rPr lang="en-US" sz="2800" b="1">
                <a:latin typeface="Times New Roman" pitchFamily="18" charset="0"/>
              </a:rPr>
              <a:t>Decision:</a:t>
            </a:r>
          </a:p>
          <a:p>
            <a:pPr eaLnBrk="0" hangingPunct="0">
              <a:spcBef>
                <a:spcPct val="20000"/>
              </a:spcBef>
            </a:pPr>
            <a:endParaRPr lang="en-US" sz="2800" b="1">
              <a:latin typeface="Times New Roman" pitchFamily="18" charset="0"/>
            </a:endParaRPr>
          </a:p>
          <a:p>
            <a:pPr eaLnBrk="0" hangingPunct="0">
              <a:spcBef>
                <a:spcPct val="20000"/>
              </a:spcBef>
            </a:pPr>
            <a:r>
              <a:rPr lang="en-US" sz="2800" b="1" i="1">
                <a:latin typeface="Times New Roman" pitchFamily="18" charset="0"/>
              </a:rPr>
              <a:t>Conclusion:</a:t>
            </a:r>
          </a:p>
          <a:p>
            <a:pPr eaLnBrk="0" hangingPunct="0">
              <a:spcBef>
                <a:spcPct val="20000"/>
              </a:spcBef>
            </a:pPr>
            <a:endParaRPr lang="en-US" sz="2800" b="1">
              <a:latin typeface="Times New Roman" pitchFamily="18" charset="0"/>
            </a:endParaRPr>
          </a:p>
        </p:txBody>
      </p:sp>
      <p:sp>
        <p:nvSpPr>
          <p:cNvPr id="98310" name="Rectangle 6"/>
          <p:cNvSpPr>
            <a:spLocks noChangeArrowheads="1"/>
          </p:cNvSpPr>
          <p:nvPr/>
        </p:nvSpPr>
        <p:spPr bwMode="auto">
          <a:xfrm>
            <a:off x="4719638" y="4567238"/>
            <a:ext cx="4200525" cy="515937"/>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a:latin typeface="Times New Roman" pitchFamily="18" charset="0"/>
              </a:rPr>
              <a:t>Do Not Reject at </a:t>
            </a:r>
            <a:r>
              <a:rPr lang="en-US" sz="2800" b="1" i="1">
                <a:latin typeface="Symbol" pitchFamily="18" charset="2"/>
              </a:rPr>
              <a:t>a</a:t>
            </a:r>
            <a:r>
              <a:rPr lang="en-US" sz="2800" b="1">
                <a:latin typeface="Symbol" pitchFamily="18" charset="2"/>
              </a:rPr>
              <a:t> </a:t>
            </a:r>
            <a:r>
              <a:rPr lang="en-US" sz="2800" b="1">
                <a:latin typeface="Times New Roman" pitchFamily="18" charset="0"/>
              </a:rPr>
              <a:t> = .01</a:t>
            </a:r>
          </a:p>
        </p:txBody>
      </p:sp>
      <p:sp>
        <p:nvSpPr>
          <p:cNvPr id="98311" name="Rectangle 7"/>
          <p:cNvSpPr>
            <a:spLocks noChangeArrowheads="1"/>
          </p:cNvSpPr>
          <p:nvPr/>
        </p:nvSpPr>
        <p:spPr bwMode="auto">
          <a:xfrm>
            <a:off x="4724400" y="5562600"/>
            <a:ext cx="3895725" cy="952500"/>
          </a:xfrm>
          <a:prstGeom prst="rect">
            <a:avLst/>
          </a:prstGeom>
          <a:solidFill>
            <a:srgbClr val="FFFF99"/>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sz="2800" b="1">
                <a:latin typeface="Times New Roman" pitchFamily="18" charset="0"/>
              </a:rPr>
              <a:t>No evidence that true mean is more than 368</a:t>
            </a:r>
          </a:p>
        </p:txBody>
      </p:sp>
      <p:sp>
        <p:nvSpPr>
          <p:cNvPr id="98312" name="Line 8"/>
          <p:cNvSpPr>
            <a:spLocks noChangeShapeType="1"/>
          </p:cNvSpPr>
          <p:nvPr/>
        </p:nvSpPr>
        <p:spPr bwMode="auto">
          <a:xfrm>
            <a:off x="4343400" y="3810000"/>
            <a:ext cx="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98313" name="Line 9"/>
          <p:cNvSpPr>
            <a:spLocks noChangeShapeType="1"/>
          </p:cNvSpPr>
          <p:nvPr/>
        </p:nvSpPr>
        <p:spPr bwMode="auto">
          <a:xfrm>
            <a:off x="2174875" y="4538663"/>
            <a:ext cx="0" cy="1128712"/>
          </a:xfrm>
          <a:prstGeom prst="line">
            <a:avLst/>
          </a:prstGeom>
          <a:noFill/>
          <a:ln w="12700">
            <a:solidFill>
              <a:srgbClr val="FFFFCC"/>
            </a:solidFill>
            <a:round/>
            <a:headEnd type="none" w="sm" len="sm"/>
            <a:tailEnd type="none" w="sm" len="sm"/>
          </a:ln>
          <a:effectLst/>
        </p:spPr>
        <p:txBody>
          <a:bodyPr wrap="none" anchor="ctr"/>
          <a:lstStyle/>
          <a:p>
            <a:endParaRPr lang="en-US"/>
          </a:p>
        </p:txBody>
      </p:sp>
      <p:sp>
        <p:nvSpPr>
          <p:cNvPr id="98314" name="Freeform 10"/>
          <p:cNvSpPr>
            <a:spLocks/>
          </p:cNvSpPr>
          <p:nvPr/>
        </p:nvSpPr>
        <p:spPr bwMode="auto">
          <a:xfrm>
            <a:off x="2701925" y="5070475"/>
            <a:ext cx="642938" cy="650875"/>
          </a:xfrm>
          <a:custGeom>
            <a:avLst/>
            <a:gdLst/>
            <a:ahLst/>
            <a:cxnLst>
              <a:cxn ang="0">
                <a:pos x="0" y="0"/>
              </a:cxn>
              <a:cxn ang="0">
                <a:pos x="0" y="409"/>
              </a:cxn>
              <a:cxn ang="0">
                <a:pos x="404" y="409"/>
              </a:cxn>
              <a:cxn ang="0">
                <a:pos x="356" y="388"/>
              </a:cxn>
              <a:cxn ang="0">
                <a:pos x="307" y="364"/>
              </a:cxn>
              <a:cxn ang="0">
                <a:pos x="263" y="333"/>
              </a:cxn>
              <a:cxn ang="0">
                <a:pos x="221" y="302"/>
              </a:cxn>
              <a:cxn ang="0">
                <a:pos x="179" y="267"/>
              </a:cxn>
              <a:cxn ang="0">
                <a:pos x="141" y="228"/>
              </a:cxn>
              <a:cxn ang="0">
                <a:pos x="106" y="187"/>
              </a:cxn>
              <a:cxn ang="0">
                <a:pos x="75" y="144"/>
              </a:cxn>
              <a:cxn ang="0">
                <a:pos x="47" y="98"/>
              </a:cxn>
              <a:cxn ang="0">
                <a:pos x="22" y="49"/>
              </a:cxn>
              <a:cxn ang="0">
                <a:pos x="0" y="0"/>
              </a:cxn>
            </a:cxnLst>
            <a:rect l="0" t="0" r="r" b="b"/>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FF66"/>
          </a:solidFill>
          <a:ln w="9525" cap="rnd">
            <a:noFill/>
            <a:round/>
            <a:headEnd type="none" w="sm" len="sm"/>
            <a:tailEnd type="none" w="sm" len="sm"/>
          </a:ln>
          <a:effectLst/>
        </p:spPr>
        <p:txBody>
          <a:bodyPr/>
          <a:lstStyle/>
          <a:p>
            <a:endParaRPr lang="en-US"/>
          </a:p>
        </p:txBody>
      </p:sp>
      <p:sp>
        <p:nvSpPr>
          <p:cNvPr id="98315" name="Freeform 11"/>
          <p:cNvSpPr>
            <a:spLocks/>
          </p:cNvSpPr>
          <p:nvPr/>
        </p:nvSpPr>
        <p:spPr bwMode="auto">
          <a:xfrm>
            <a:off x="2174875" y="4411663"/>
            <a:ext cx="1389063" cy="1338262"/>
          </a:xfrm>
          <a:custGeom>
            <a:avLst/>
            <a:gdLst/>
            <a:ahLst/>
            <a:cxnLst>
              <a:cxn ang="0">
                <a:pos x="874" y="842"/>
              </a:cxn>
              <a:cxn ang="0">
                <a:pos x="782" y="831"/>
              </a:cxn>
              <a:cxn ang="0">
                <a:pos x="735" y="822"/>
              </a:cxn>
              <a:cxn ang="0">
                <a:pos x="690" y="808"/>
              </a:cxn>
              <a:cxn ang="0">
                <a:pos x="643" y="789"/>
              </a:cxn>
              <a:cxn ang="0">
                <a:pos x="598" y="763"/>
              </a:cxn>
              <a:cxn ang="0">
                <a:pos x="551" y="729"/>
              </a:cxn>
              <a:cxn ang="0">
                <a:pos x="459" y="631"/>
              </a:cxn>
              <a:cxn ang="0">
                <a:pos x="368" y="493"/>
              </a:cxn>
              <a:cxn ang="0">
                <a:pos x="276" y="329"/>
              </a:cxn>
              <a:cxn ang="0">
                <a:pos x="230" y="245"/>
              </a:cxn>
              <a:cxn ang="0">
                <a:pos x="183" y="165"/>
              </a:cxn>
              <a:cxn ang="0">
                <a:pos x="137" y="98"/>
              </a:cxn>
              <a:cxn ang="0">
                <a:pos x="92" y="45"/>
              </a:cxn>
              <a:cxn ang="0">
                <a:pos x="45" y="11"/>
              </a:cxn>
              <a:cxn ang="0">
                <a:pos x="0" y="0"/>
              </a:cxn>
            </a:cxnLst>
            <a:rect l="0" t="0" r="r" b="b"/>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98316" name="Freeform 12"/>
          <p:cNvSpPr>
            <a:spLocks/>
          </p:cNvSpPr>
          <p:nvPr/>
        </p:nvSpPr>
        <p:spPr bwMode="auto">
          <a:xfrm>
            <a:off x="787400" y="4411663"/>
            <a:ext cx="1389063" cy="1338262"/>
          </a:xfrm>
          <a:custGeom>
            <a:avLst/>
            <a:gdLst/>
            <a:ahLst/>
            <a:cxnLst>
              <a:cxn ang="0">
                <a:pos x="0" y="842"/>
              </a:cxn>
              <a:cxn ang="0">
                <a:pos x="92" y="831"/>
              </a:cxn>
              <a:cxn ang="0">
                <a:pos x="137" y="822"/>
              </a:cxn>
              <a:cxn ang="0">
                <a:pos x="183" y="808"/>
              </a:cxn>
              <a:cxn ang="0">
                <a:pos x="229" y="789"/>
              </a:cxn>
              <a:cxn ang="0">
                <a:pos x="276" y="763"/>
              </a:cxn>
              <a:cxn ang="0">
                <a:pos x="321" y="729"/>
              </a:cxn>
              <a:cxn ang="0">
                <a:pos x="414" y="631"/>
              </a:cxn>
              <a:cxn ang="0">
                <a:pos x="506" y="493"/>
              </a:cxn>
              <a:cxn ang="0">
                <a:pos x="598" y="329"/>
              </a:cxn>
              <a:cxn ang="0">
                <a:pos x="643" y="245"/>
              </a:cxn>
              <a:cxn ang="0">
                <a:pos x="690" y="165"/>
              </a:cxn>
              <a:cxn ang="0">
                <a:pos x="735" y="98"/>
              </a:cxn>
              <a:cxn ang="0">
                <a:pos x="782" y="45"/>
              </a:cxn>
              <a:cxn ang="0">
                <a:pos x="827" y="11"/>
              </a:cxn>
              <a:cxn ang="0">
                <a:pos x="874" y="0"/>
              </a:cxn>
            </a:cxnLst>
            <a:rect l="0" t="0" r="r" b="b"/>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98336" name="Rectangle 32"/>
          <p:cNvSpPr>
            <a:spLocks noChangeArrowheads="1"/>
          </p:cNvSpPr>
          <p:nvPr/>
        </p:nvSpPr>
        <p:spPr bwMode="auto">
          <a:xfrm>
            <a:off x="3429000" y="5867400"/>
            <a:ext cx="55245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t</a:t>
            </a:r>
            <a:r>
              <a:rPr lang="en-US" sz="2900" b="1" i="1" baseline="-25000">
                <a:latin typeface="Arial" charset="0"/>
              </a:rPr>
              <a:t>35</a:t>
            </a:r>
            <a:endParaRPr lang="en-US" sz="2900" b="1" i="1">
              <a:latin typeface="Arial" charset="0"/>
            </a:endParaRPr>
          </a:p>
        </p:txBody>
      </p:sp>
      <p:sp>
        <p:nvSpPr>
          <p:cNvPr id="98337" name="Rectangle 33"/>
          <p:cNvSpPr>
            <a:spLocks noChangeArrowheads="1"/>
          </p:cNvSpPr>
          <p:nvPr/>
        </p:nvSpPr>
        <p:spPr bwMode="auto">
          <a:xfrm>
            <a:off x="1974850" y="5784850"/>
            <a:ext cx="385763"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a:latin typeface="Arial" charset="0"/>
              </a:rPr>
              <a:t>0</a:t>
            </a:r>
          </a:p>
        </p:txBody>
      </p:sp>
      <p:sp>
        <p:nvSpPr>
          <p:cNvPr id="98338" name="Rectangle 34"/>
          <p:cNvSpPr>
            <a:spLocks noChangeArrowheads="1"/>
          </p:cNvSpPr>
          <p:nvPr/>
        </p:nvSpPr>
        <p:spPr bwMode="auto">
          <a:xfrm>
            <a:off x="2362200" y="5791200"/>
            <a:ext cx="1019175" cy="459100"/>
          </a:xfrm>
          <a:prstGeom prst="rect">
            <a:avLst/>
          </a:prstGeom>
          <a:solidFill>
            <a:srgbClr val="FFCDFF"/>
          </a:solidFill>
          <a:ln w="9525">
            <a:noFill/>
            <a:miter lim="800000"/>
            <a:headEnd/>
            <a:tailEnd/>
          </a:ln>
          <a:effectLst/>
        </p:spPr>
        <p:txBody>
          <a:bodyPr lIns="90488" tIns="44450" rIns="90488" bIns="44450">
            <a:spAutoFit/>
          </a:bodyPr>
          <a:lstStyle/>
          <a:p>
            <a:pPr eaLnBrk="0" hangingPunct="0"/>
            <a:r>
              <a:rPr lang="en-US" b="1" dirty="0" smtClean="0">
                <a:latin typeface="Times New Roman" pitchFamily="18" charset="0"/>
              </a:rPr>
              <a:t>2.437</a:t>
            </a:r>
            <a:endParaRPr lang="en-US" b="1" dirty="0">
              <a:latin typeface="Times New Roman" pitchFamily="18" charset="0"/>
            </a:endParaRPr>
          </a:p>
        </p:txBody>
      </p:sp>
      <p:sp>
        <p:nvSpPr>
          <p:cNvPr id="98339" name="Rectangle 35"/>
          <p:cNvSpPr>
            <a:spLocks noChangeArrowheads="1"/>
          </p:cNvSpPr>
          <p:nvPr/>
        </p:nvSpPr>
        <p:spPr bwMode="auto">
          <a:xfrm>
            <a:off x="3095625" y="4803775"/>
            <a:ext cx="561975"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.01</a:t>
            </a:r>
          </a:p>
        </p:txBody>
      </p:sp>
      <p:sp>
        <p:nvSpPr>
          <p:cNvPr id="98340" name="Freeform 36"/>
          <p:cNvSpPr>
            <a:spLocks/>
          </p:cNvSpPr>
          <p:nvPr/>
        </p:nvSpPr>
        <p:spPr bwMode="auto">
          <a:xfrm>
            <a:off x="2860675" y="5202238"/>
            <a:ext cx="455613" cy="301625"/>
          </a:xfrm>
          <a:custGeom>
            <a:avLst/>
            <a:gdLst/>
            <a:ahLst/>
            <a:cxnLst>
              <a:cxn ang="0">
                <a:pos x="286" y="0"/>
              </a:cxn>
              <a:cxn ang="0">
                <a:pos x="282" y="23"/>
              </a:cxn>
              <a:cxn ang="0">
                <a:pos x="275" y="45"/>
              </a:cxn>
              <a:cxn ang="0">
                <a:pos x="264" y="66"/>
              </a:cxn>
              <a:cxn ang="0">
                <a:pos x="247" y="84"/>
              </a:cxn>
              <a:cxn ang="0">
                <a:pos x="229" y="99"/>
              </a:cxn>
              <a:cxn ang="0">
                <a:pos x="208" y="109"/>
              </a:cxn>
              <a:cxn ang="0">
                <a:pos x="186" y="116"/>
              </a:cxn>
              <a:cxn ang="0">
                <a:pos x="161" y="119"/>
              </a:cxn>
              <a:cxn ang="0">
                <a:pos x="138" y="116"/>
              </a:cxn>
              <a:cxn ang="0">
                <a:pos x="115" y="113"/>
              </a:cxn>
              <a:cxn ang="0">
                <a:pos x="91" y="115"/>
              </a:cxn>
              <a:cxn ang="0">
                <a:pos x="68" y="122"/>
              </a:cxn>
              <a:cxn ang="0">
                <a:pos x="47" y="133"/>
              </a:cxn>
              <a:cxn ang="0">
                <a:pos x="28" y="148"/>
              </a:cxn>
              <a:cxn ang="0">
                <a:pos x="13" y="165"/>
              </a:cxn>
              <a:cxn ang="0">
                <a:pos x="1" y="186"/>
              </a:cxn>
              <a:cxn ang="0">
                <a:pos x="0" y="189"/>
              </a:cxn>
            </a:cxnLst>
            <a:rect l="0" t="0" r="r" b="b"/>
            <a:pathLst>
              <a:path w="287" h="190">
                <a:moveTo>
                  <a:pt x="286" y="0"/>
                </a:moveTo>
                <a:lnTo>
                  <a:pt x="282" y="23"/>
                </a:lnTo>
                <a:lnTo>
                  <a:pt x="275" y="45"/>
                </a:lnTo>
                <a:lnTo>
                  <a:pt x="264" y="66"/>
                </a:lnTo>
                <a:lnTo>
                  <a:pt x="247" y="84"/>
                </a:lnTo>
                <a:lnTo>
                  <a:pt x="229" y="99"/>
                </a:lnTo>
                <a:lnTo>
                  <a:pt x="208" y="109"/>
                </a:lnTo>
                <a:lnTo>
                  <a:pt x="186" y="116"/>
                </a:lnTo>
                <a:lnTo>
                  <a:pt x="161" y="119"/>
                </a:lnTo>
                <a:lnTo>
                  <a:pt x="138" y="116"/>
                </a:lnTo>
                <a:lnTo>
                  <a:pt x="115" y="113"/>
                </a:lnTo>
                <a:lnTo>
                  <a:pt x="91" y="115"/>
                </a:lnTo>
                <a:lnTo>
                  <a:pt x="68" y="122"/>
                </a:lnTo>
                <a:lnTo>
                  <a:pt x="47" y="133"/>
                </a:lnTo>
                <a:lnTo>
                  <a:pt x="28" y="148"/>
                </a:lnTo>
                <a:lnTo>
                  <a:pt x="13" y="165"/>
                </a:lnTo>
                <a:lnTo>
                  <a:pt x="1" y="186"/>
                </a:lnTo>
                <a:lnTo>
                  <a:pt x="0" y="189"/>
                </a:lnTo>
              </a:path>
            </a:pathLst>
          </a:custGeom>
          <a:noFill/>
          <a:ln w="28575" cap="rnd" cmpd="sng">
            <a:solidFill>
              <a:schemeClr val="tx2"/>
            </a:solidFill>
            <a:prstDash val="solid"/>
            <a:round/>
            <a:headEnd type="none" w="sm" len="sm"/>
            <a:tailEnd type="none" w="sm" len="sm"/>
          </a:ln>
          <a:effectLst/>
        </p:spPr>
        <p:txBody>
          <a:bodyPr/>
          <a:lstStyle/>
          <a:p>
            <a:endParaRPr lang="en-US"/>
          </a:p>
        </p:txBody>
      </p:sp>
      <p:sp>
        <p:nvSpPr>
          <p:cNvPr id="98342" name="Rectangle 38"/>
          <p:cNvSpPr>
            <a:spLocks noChangeArrowheads="1"/>
          </p:cNvSpPr>
          <p:nvPr/>
        </p:nvSpPr>
        <p:spPr bwMode="auto">
          <a:xfrm>
            <a:off x="2671763" y="4267200"/>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98343" name="Line 39"/>
          <p:cNvSpPr>
            <a:spLocks noChangeShapeType="1"/>
          </p:cNvSpPr>
          <p:nvPr/>
        </p:nvSpPr>
        <p:spPr bwMode="auto">
          <a:xfrm flipH="1">
            <a:off x="2640013" y="4714875"/>
            <a:ext cx="639762" cy="0"/>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98344" name="Freeform 40"/>
          <p:cNvSpPr>
            <a:spLocks/>
          </p:cNvSpPr>
          <p:nvPr/>
        </p:nvSpPr>
        <p:spPr bwMode="auto">
          <a:xfrm>
            <a:off x="3197225" y="4668838"/>
            <a:ext cx="87313" cy="85725"/>
          </a:xfrm>
          <a:custGeom>
            <a:avLst/>
            <a:gdLst/>
            <a:ahLst/>
            <a:cxnLst>
              <a:cxn ang="0">
                <a:pos x="0" y="53"/>
              </a:cxn>
              <a:cxn ang="0">
                <a:pos x="54" y="26"/>
              </a:cxn>
              <a:cxn ang="0">
                <a:pos x="0" y="0"/>
              </a:cxn>
              <a:cxn ang="0">
                <a:pos x="0" y="53"/>
              </a:cxn>
            </a:cxnLst>
            <a:rect l="0" t="0" r="r" b="b"/>
            <a:pathLst>
              <a:path w="55" h="54">
                <a:moveTo>
                  <a:pt x="0" y="53"/>
                </a:moveTo>
                <a:lnTo>
                  <a:pt x="54" y="26"/>
                </a:lnTo>
                <a:lnTo>
                  <a:pt x="0" y="0"/>
                </a:lnTo>
                <a:lnTo>
                  <a:pt x="0" y="53"/>
                </a:lnTo>
              </a:path>
            </a:pathLst>
          </a:custGeom>
          <a:solidFill>
            <a:schemeClr val="tx2"/>
          </a:solidFill>
          <a:ln w="9525" cap="rnd">
            <a:noFill/>
            <a:round/>
            <a:headEnd type="none" w="sm" len="sm"/>
            <a:tailEnd type="none" w="sm" len="sm"/>
          </a:ln>
          <a:effectLst/>
        </p:spPr>
        <p:txBody>
          <a:bodyPr/>
          <a:lstStyle/>
          <a:p>
            <a:endParaRPr lang="en-US"/>
          </a:p>
        </p:txBody>
      </p:sp>
      <p:sp>
        <p:nvSpPr>
          <p:cNvPr id="98345" name="Line 41"/>
          <p:cNvSpPr>
            <a:spLocks noChangeShapeType="1"/>
          </p:cNvSpPr>
          <p:nvPr/>
        </p:nvSpPr>
        <p:spPr bwMode="auto">
          <a:xfrm flipV="1">
            <a:off x="2667000" y="4665663"/>
            <a:ext cx="0" cy="1120775"/>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98346" name="Rectangle 42"/>
          <p:cNvSpPr>
            <a:spLocks noChangeArrowheads="1"/>
          </p:cNvSpPr>
          <p:nvPr/>
        </p:nvSpPr>
        <p:spPr bwMode="auto">
          <a:xfrm>
            <a:off x="527050" y="1746250"/>
            <a:ext cx="2298700" cy="94297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Symbol" pitchFamily="18" charset="2"/>
              </a:rPr>
              <a:t>m  £  </a:t>
            </a:r>
            <a:r>
              <a:rPr lang="en-US" sz="2800" b="1">
                <a:latin typeface="Times New Roman" pitchFamily="18" charset="0"/>
              </a:rPr>
              <a:t>368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Symbol" pitchFamily="18" charset="2"/>
              </a:rPr>
              <a:t>m  &gt;</a:t>
            </a:r>
            <a:r>
              <a:rPr lang="en-US" sz="2800" b="1">
                <a:latin typeface="Times New Roman" pitchFamily="18" charset="0"/>
              </a:rPr>
              <a:t>  368</a:t>
            </a:r>
          </a:p>
        </p:txBody>
      </p:sp>
      <p:graphicFrame>
        <p:nvGraphicFramePr>
          <p:cNvPr id="215040" name="Object 1024">
            <a:hlinkClick r:id="" action="ppaction://ole?verb=0"/>
          </p:cNvPr>
          <p:cNvGraphicFramePr>
            <a:graphicFrameLocks/>
          </p:cNvGraphicFramePr>
          <p:nvPr/>
        </p:nvGraphicFramePr>
        <p:xfrm>
          <a:off x="4343400" y="2438400"/>
          <a:ext cx="4572000" cy="1371600"/>
        </p:xfrm>
        <a:graphic>
          <a:graphicData uri="http://schemas.openxmlformats.org/presentationml/2006/ole">
            <mc:AlternateContent xmlns:mc="http://schemas.openxmlformats.org/markup-compatibility/2006">
              <mc:Choice xmlns:v="urn:schemas-microsoft-com:vml" Requires="v">
                <p:oleObj spid="_x0000_s68623" name="Equation" r:id="rId3" imgW="1904760" imgH="545760" progId="">
                  <p:embed/>
                </p:oleObj>
              </mc:Choice>
              <mc:Fallback>
                <p:oleObj name="Equation" r:id="rId3" imgW="1904760" imgH="54576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438400"/>
                        <a:ext cx="4572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48" name="Text Box 44"/>
          <p:cNvSpPr txBox="1">
            <a:spLocks noChangeArrowheads="1"/>
          </p:cNvSpPr>
          <p:nvPr/>
        </p:nvSpPr>
        <p:spPr bwMode="auto">
          <a:xfrm>
            <a:off x="1295400" y="6213475"/>
            <a:ext cx="7175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dirty="0">
                <a:latin typeface="Times New Roman" pitchFamily="18" charset="0"/>
              </a:rPr>
              <a:t>1.80</a:t>
            </a:r>
          </a:p>
        </p:txBody>
      </p:sp>
      <p:sp>
        <p:nvSpPr>
          <p:cNvPr id="98350" name="Line 46"/>
          <p:cNvSpPr>
            <a:spLocks noChangeShapeType="1"/>
          </p:cNvSpPr>
          <p:nvPr/>
        </p:nvSpPr>
        <p:spPr bwMode="auto">
          <a:xfrm>
            <a:off x="762000" y="5821363"/>
            <a:ext cx="2819400" cy="0"/>
          </a:xfrm>
          <a:prstGeom prst="line">
            <a:avLst/>
          </a:prstGeom>
          <a:noFill/>
          <a:ln w="28575">
            <a:solidFill>
              <a:schemeClr val="tx1"/>
            </a:solidFill>
            <a:miter lim="800000"/>
            <a:headEnd/>
            <a:tailEnd/>
          </a:ln>
          <a:effectLst/>
        </p:spPr>
        <p:txBody>
          <a:bodyPr wrap="none"/>
          <a:lstStyle/>
          <a:p>
            <a:endParaRPr lang="en-US"/>
          </a:p>
        </p:txBody>
      </p:sp>
      <p:sp>
        <p:nvSpPr>
          <p:cNvPr id="98351" name="Freeform 47"/>
          <p:cNvSpPr>
            <a:spLocks/>
          </p:cNvSpPr>
          <p:nvPr/>
        </p:nvSpPr>
        <p:spPr bwMode="auto">
          <a:xfrm>
            <a:off x="2743200" y="5486400"/>
            <a:ext cx="157163" cy="152400"/>
          </a:xfrm>
          <a:custGeom>
            <a:avLst/>
            <a:gdLst/>
            <a:ahLst/>
            <a:cxnLst>
              <a:cxn ang="0">
                <a:pos x="38" y="9"/>
              </a:cxn>
              <a:cxn ang="0">
                <a:pos x="11" y="44"/>
              </a:cxn>
              <a:cxn ang="0">
                <a:pos x="0" y="0"/>
              </a:cxn>
              <a:cxn ang="0">
                <a:pos x="38" y="9"/>
              </a:cxn>
            </a:cxnLst>
            <a:rect l="0" t="0" r="r" b="b"/>
            <a:pathLst>
              <a:path w="39" h="45">
                <a:moveTo>
                  <a:pt x="38" y="9"/>
                </a:moveTo>
                <a:lnTo>
                  <a:pt x="11" y="44"/>
                </a:lnTo>
                <a:lnTo>
                  <a:pt x="0" y="0"/>
                </a:lnTo>
                <a:lnTo>
                  <a:pt x="38" y="9"/>
                </a:lnTo>
              </a:path>
            </a:pathLst>
          </a:custGeom>
          <a:solidFill>
            <a:schemeClr val="tx2"/>
          </a:solidFill>
          <a:ln w="9525" cap="rnd">
            <a:solidFill>
              <a:schemeClr val="tx2"/>
            </a:solid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i="1"/>
              <a:t>p </a:t>
            </a:r>
            <a:r>
              <a:rPr lang="en-US"/>
              <a:t>-Value Solution</a:t>
            </a:r>
          </a:p>
        </p:txBody>
      </p:sp>
      <p:sp>
        <p:nvSpPr>
          <p:cNvPr id="99332" name="Line 4"/>
          <p:cNvSpPr>
            <a:spLocks noChangeShapeType="1"/>
          </p:cNvSpPr>
          <p:nvPr/>
        </p:nvSpPr>
        <p:spPr bwMode="auto">
          <a:xfrm>
            <a:off x="4473575" y="3295650"/>
            <a:ext cx="0" cy="1962150"/>
          </a:xfrm>
          <a:prstGeom prst="line">
            <a:avLst/>
          </a:prstGeom>
          <a:noFill/>
          <a:ln w="25400">
            <a:solidFill>
              <a:schemeClr val="tx1"/>
            </a:solidFill>
            <a:prstDash val="dash"/>
            <a:round/>
            <a:headEnd type="none" w="sm" len="sm"/>
            <a:tailEnd type="none" w="sm" len="sm"/>
          </a:ln>
          <a:effectLst/>
        </p:spPr>
        <p:txBody>
          <a:bodyPr wrap="none" anchor="ctr"/>
          <a:lstStyle/>
          <a:p>
            <a:endParaRPr lang="en-US"/>
          </a:p>
        </p:txBody>
      </p:sp>
      <p:sp>
        <p:nvSpPr>
          <p:cNvPr id="99333" name="Freeform 5"/>
          <p:cNvSpPr>
            <a:spLocks/>
          </p:cNvSpPr>
          <p:nvPr/>
        </p:nvSpPr>
        <p:spPr bwMode="auto">
          <a:xfrm>
            <a:off x="5334000" y="4191000"/>
            <a:ext cx="1065213"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99FF"/>
          </a:solidFill>
          <a:ln w="9525" cap="rnd">
            <a:noFill/>
            <a:round/>
            <a:headEnd type="none" w="sm" len="sm"/>
            <a:tailEnd type="none" w="sm" len="sm"/>
          </a:ln>
          <a:effectLst/>
        </p:spPr>
        <p:txBody>
          <a:bodyPr/>
          <a:lstStyle/>
          <a:p>
            <a:endParaRPr lang="en-US"/>
          </a:p>
        </p:txBody>
      </p:sp>
      <p:sp>
        <p:nvSpPr>
          <p:cNvPr id="99334" name="Rectangle 6"/>
          <p:cNvSpPr>
            <a:spLocks noChangeArrowheads="1"/>
          </p:cNvSpPr>
          <p:nvPr/>
        </p:nvSpPr>
        <p:spPr bwMode="auto">
          <a:xfrm>
            <a:off x="4260850" y="5397500"/>
            <a:ext cx="392113"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a:latin typeface="Arial" charset="0"/>
              </a:rPr>
              <a:t>0</a:t>
            </a:r>
          </a:p>
        </p:txBody>
      </p:sp>
      <p:sp>
        <p:nvSpPr>
          <p:cNvPr id="99335" name="Rectangle 7"/>
          <p:cNvSpPr>
            <a:spLocks noChangeArrowheads="1"/>
          </p:cNvSpPr>
          <p:nvPr/>
        </p:nvSpPr>
        <p:spPr bwMode="auto">
          <a:xfrm>
            <a:off x="4648200" y="5672138"/>
            <a:ext cx="725488" cy="423862"/>
          </a:xfrm>
          <a:prstGeom prst="rect">
            <a:avLst/>
          </a:prstGeom>
          <a:noFill/>
          <a:ln w="9525">
            <a:noFill/>
            <a:miter lim="800000"/>
            <a:headEnd/>
            <a:tailEnd/>
          </a:ln>
          <a:effectLst/>
        </p:spPr>
        <p:txBody>
          <a:bodyPr wrap="none" lIns="90488" tIns="44450" rIns="90488" bIns="44450">
            <a:spAutoFit/>
          </a:bodyPr>
          <a:lstStyle/>
          <a:p>
            <a:pPr eaLnBrk="0" hangingPunct="0"/>
            <a:r>
              <a:rPr lang="en-US" sz="2200" b="1">
                <a:latin typeface="Arial" charset="0"/>
              </a:rPr>
              <a:t>1.80</a:t>
            </a:r>
            <a:endParaRPr lang="en-US" sz="3000" b="1">
              <a:latin typeface="Arial" charset="0"/>
            </a:endParaRPr>
          </a:p>
        </p:txBody>
      </p:sp>
      <p:sp>
        <p:nvSpPr>
          <p:cNvPr id="99336" name="Freeform 8"/>
          <p:cNvSpPr>
            <a:spLocks/>
          </p:cNvSpPr>
          <p:nvPr/>
        </p:nvSpPr>
        <p:spPr bwMode="auto">
          <a:xfrm>
            <a:off x="5875338" y="5029200"/>
            <a:ext cx="601662" cy="341313"/>
          </a:xfrm>
          <a:custGeom>
            <a:avLst/>
            <a:gdLst/>
            <a:ahLst/>
            <a:cxnLst>
              <a:cxn ang="0">
                <a:pos x="0" y="0"/>
              </a:cxn>
              <a:cxn ang="0">
                <a:pos x="0" y="214"/>
              </a:cxn>
              <a:cxn ang="0">
                <a:pos x="378" y="214"/>
              </a:cxn>
              <a:cxn ang="0">
                <a:pos x="144" y="107"/>
              </a:cxn>
              <a:cxn ang="0">
                <a:pos x="0" y="0"/>
              </a:cxn>
            </a:cxnLst>
            <a:rect l="0" t="0" r="r" b="b"/>
            <a:pathLst>
              <a:path w="379" h="215">
                <a:moveTo>
                  <a:pt x="0" y="0"/>
                </a:moveTo>
                <a:lnTo>
                  <a:pt x="0" y="214"/>
                </a:lnTo>
                <a:lnTo>
                  <a:pt x="378" y="214"/>
                </a:lnTo>
                <a:lnTo>
                  <a:pt x="144" y="107"/>
                </a:lnTo>
                <a:lnTo>
                  <a:pt x="0" y="0"/>
                </a:lnTo>
              </a:path>
            </a:pathLst>
          </a:custGeom>
          <a:solidFill>
            <a:srgbClr val="FFFF66"/>
          </a:solidFill>
          <a:ln w="12700" cap="rnd" cmpd="sng">
            <a:solidFill>
              <a:srgbClr val="000000"/>
            </a:solidFill>
            <a:prstDash val="solid"/>
            <a:round/>
            <a:headEnd type="none" w="sm" len="sm"/>
            <a:tailEnd type="none" w="sm" len="sm"/>
          </a:ln>
          <a:effectLst/>
        </p:spPr>
        <p:txBody>
          <a:bodyPr/>
          <a:lstStyle/>
          <a:p>
            <a:endParaRPr lang="en-US"/>
          </a:p>
        </p:txBody>
      </p:sp>
      <p:sp>
        <p:nvSpPr>
          <p:cNvPr id="99337" name="Freeform 9"/>
          <p:cNvSpPr>
            <a:spLocks/>
          </p:cNvSpPr>
          <p:nvPr/>
        </p:nvSpPr>
        <p:spPr bwMode="auto">
          <a:xfrm>
            <a:off x="4473575" y="3073400"/>
            <a:ext cx="2287588" cy="2200275"/>
          </a:xfrm>
          <a:custGeom>
            <a:avLst/>
            <a:gdLst/>
            <a:ahLst/>
            <a:cxnLst>
              <a:cxn ang="0">
                <a:pos x="1440" y="1385"/>
              </a:cxn>
              <a:cxn ang="0">
                <a:pos x="1289" y="1368"/>
              </a:cxn>
              <a:cxn ang="0">
                <a:pos x="1214" y="1352"/>
              </a:cxn>
              <a:cxn ang="0">
                <a:pos x="1137" y="1329"/>
              </a:cxn>
              <a:cxn ang="0">
                <a:pos x="1062" y="1299"/>
              </a:cxn>
              <a:cxn ang="0">
                <a:pos x="985" y="1255"/>
              </a:cxn>
              <a:cxn ang="0">
                <a:pos x="910" y="1199"/>
              </a:cxn>
              <a:cxn ang="0">
                <a:pos x="759" y="1038"/>
              </a:cxn>
              <a:cxn ang="0">
                <a:pos x="607" y="811"/>
              </a:cxn>
              <a:cxn ang="0">
                <a:pos x="455" y="541"/>
              </a:cxn>
              <a:cxn ang="0">
                <a:pos x="380" y="403"/>
              </a:cxn>
              <a:cxn ang="0">
                <a:pos x="304" y="272"/>
              </a:cxn>
              <a:cxn ang="0">
                <a:pos x="229" y="161"/>
              </a:cxn>
              <a:cxn ang="0">
                <a:pos x="152" y="73"/>
              </a:cxn>
              <a:cxn ang="0">
                <a:pos x="77" y="19"/>
              </a:cxn>
              <a:cxn ang="0">
                <a:pos x="0" y="0"/>
              </a:cxn>
            </a:cxnLst>
            <a:rect l="0" t="0" r="r" b="b"/>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99338" name="Freeform 10"/>
          <p:cNvSpPr>
            <a:spLocks/>
          </p:cNvSpPr>
          <p:nvPr/>
        </p:nvSpPr>
        <p:spPr bwMode="auto">
          <a:xfrm>
            <a:off x="2187575" y="3073400"/>
            <a:ext cx="2287588" cy="2200275"/>
          </a:xfrm>
          <a:custGeom>
            <a:avLst/>
            <a:gdLst/>
            <a:ahLst/>
            <a:cxnLst>
              <a:cxn ang="0">
                <a:pos x="0" y="1385"/>
              </a:cxn>
              <a:cxn ang="0">
                <a:pos x="152" y="1368"/>
              </a:cxn>
              <a:cxn ang="0">
                <a:pos x="229" y="1352"/>
              </a:cxn>
              <a:cxn ang="0">
                <a:pos x="303" y="1329"/>
              </a:cxn>
              <a:cxn ang="0">
                <a:pos x="378" y="1299"/>
              </a:cxn>
              <a:cxn ang="0">
                <a:pos x="455" y="1255"/>
              </a:cxn>
              <a:cxn ang="0">
                <a:pos x="530" y="1199"/>
              </a:cxn>
              <a:cxn ang="0">
                <a:pos x="684" y="1038"/>
              </a:cxn>
              <a:cxn ang="0">
                <a:pos x="833" y="811"/>
              </a:cxn>
              <a:cxn ang="0">
                <a:pos x="985" y="541"/>
              </a:cxn>
              <a:cxn ang="0">
                <a:pos x="1062" y="403"/>
              </a:cxn>
              <a:cxn ang="0">
                <a:pos x="1137" y="272"/>
              </a:cxn>
              <a:cxn ang="0">
                <a:pos x="1214" y="161"/>
              </a:cxn>
              <a:cxn ang="0">
                <a:pos x="1288" y="73"/>
              </a:cxn>
              <a:cxn ang="0">
                <a:pos x="1365" y="19"/>
              </a:cxn>
              <a:cxn ang="0">
                <a:pos x="1440" y="0"/>
              </a:cxn>
            </a:cxnLst>
            <a:rect l="0" t="0" r="r" b="b"/>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99358" name="Rectangle 30"/>
          <p:cNvSpPr>
            <a:spLocks noChangeArrowheads="1"/>
          </p:cNvSpPr>
          <p:nvPr/>
        </p:nvSpPr>
        <p:spPr bwMode="auto">
          <a:xfrm>
            <a:off x="6934200" y="5334000"/>
            <a:ext cx="590550"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i="1">
                <a:latin typeface="Arial" charset="0"/>
              </a:rPr>
              <a:t>t</a:t>
            </a:r>
            <a:r>
              <a:rPr lang="en-US" sz="3000" b="1" i="1" baseline="-25000">
                <a:latin typeface="Arial" charset="0"/>
              </a:rPr>
              <a:t>35</a:t>
            </a:r>
            <a:endParaRPr lang="en-US" sz="3000" b="1" i="1">
              <a:latin typeface="Arial" charset="0"/>
            </a:endParaRPr>
          </a:p>
        </p:txBody>
      </p:sp>
      <p:sp>
        <p:nvSpPr>
          <p:cNvPr id="99359" name="Rectangle 31"/>
          <p:cNvSpPr>
            <a:spLocks noChangeArrowheads="1"/>
          </p:cNvSpPr>
          <p:nvPr/>
        </p:nvSpPr>
        <p:spPr bwMode="auto">
          <a:xfrm>
            <a:off x="6089650" y="3727450"/>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99360" name="Freeform 32"/>
          <p:cNvSpPr>
            <a:spLocks/>
          </p:cNvSpPr>
          <p:nvPr/>
        </p:nvSpPr>
        <p:spPr bwMode="auto">
          <a:xfrm>
            <a:off x="5867400" y="4244975"/>
            <a:ext cx="893763" cy="1165225"/>
          </a:xfrm>
          <a:custGeom>
            <a:avLst/>
            <a:gdLst/>
            <a:ahLst/>
            <a:cxnLst>
              <a:cxn ang="0">
                <a:pos x="0" y="685"/>
              </a:cxn>
              <a:cxn ang="0">
                <a:pos x="0" y="0"/>
              </a:cxn>
              <a:cxn ang="0">
                <a:pos x="562" y="0"/>
              </a:cxn>
            </a:cxnLst>
            <a:rect l="0" t="0" r="r" b="b"/>
            <a:pathLst>
              <a:path w="563" h="686">
                <a:moveTo>
                  <a:pt x="0" y="685"/>
                </a:moveTo>
                <a:lnTo>
                  <a:pt x="0" y="0"/>
                </a:lnTo>
                <a:lnTo>
                  <a:pt x="562"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99361" name="Freeform 33"/>
          <p:cNvSpPr>
            <a:spLocks/>
          </p:cNvSpPr>
          <p:nvPr/>
        </p:nvSpPr>
        <p:spPr bwMode="auto">
          <a:xfrm>
            <a:off x="6711950" y="4191000"/>
            <a:ext cx="147638" cy="147638"/>
          </a:xfrm>
          <a:custGeom>
            <a:avLst/>
            <a:gdLst/>
            <a:ahLst/>
            <a:cxnLst>
              <a:cxn ang="0">
                <a:pos x="0" y="0"/>
              </a:cxn>
              <a:cxn ang="0">
                <a:pos x="92" y="45"/>
              </a:cxn>
              <a:cxn ang="0">
                <a:pos x="0" y="92"/>
              </a:cxn>
              <a:cxn ang="0">
                <a:pos x="4" y="85"/>
              </a:cxn>
              <a:cxn ang="0">
                <a:pos x="5" y="78"/>
              </a:cxn>
              <a:cxn ang="0">
                <a:pos x="7" y="72"/>
              </a:cxn>
              <a:cxn ang="0">
                <a:pos x="8" y="65"/>
              </a:cxn>
              <a:cxn ang="0">
                <a:pos x="10" y="58"/>
              </a:cxn>
              <a:cxn ang="0">
                <a:pos x="10" y="49"/>
              </a:cxn>
              <a:cxn ang="0">
                <a:pos x="10" y="42"/>
              </a:cxn>
              <a:cxn ang="0">
                <a:pos x="10" y="35"/>
              </a:cxn>
              <a:cxn ang="0">
                <a:pos x="8" y="27"/>
              </a:cxn>
              <a:cxn ang="0">
                <a:pos x="7" y="20"/>
              </a:cxn>
              <a:cxn ang="0">
                <a:pos x="5" y="13"/>
              </a:cxn>
              <a:cxn ang="0">
                <a:pos x="4" y="8"/>
              </a:cxn>
              <a:cxn ang="0">
                <a:pos x="0" y="0"/>
              </a:cxn>
            </a:cxnLst>
            <a:rect l="0" t="0" r="r" b="b"/>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w="9525" cap="rnd">
            <a:noFill/>
            <a:round/>
            <a:headEnd type="none" w="sm" len="sm"/>
            <a:tailEnd type="none" w="sm" len="sm"/>
          </a:ln>
          <a:effectLst/>
        </p:spPr>
        <p:txBody>
          <a:bodyPr/>
          <a:lstStyle/>
          <a:p>
            <a:endParaRPr lang="en-US"/>
          </a:p>
        </p:txBody>
      </p:sp>
      <p:sp>
        <p:nvSpPr>
          <p:cNvPr id="99362" name="Rectangle 34"/>
          <p:cNvSpPr>
            <a:spLocks noChangeArrowheads="1"/>
          </p:cNvSpPr>
          <p:nvPr/>
        </p:nvSpPr>
        <p:spPr bwMode="auto">
          <a:xfrm>
            <a:off x="304800" y="1676400"/>
            <a:ext cx="8458200" cy="107315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algn="ctr" eaLnBrk="0" hangingPunct="0">
              <a:spcBef>
                <a:spcPct val="20000"/>
              </a:spcBef>
            </a:pPr>
            <a:r>
              <a:rPr lang="en-US" sz="3200" b="1">
                <a:latin typeface="Times New Roman" pitchFamily="18" charset="0"/>
              </a:rPr>
              <a:t>(</a:t>
            </a:r>
            <a:r>
              <a:rPr lang="en-US" sz="3200" b="1" i="1">
                <a:latin typeface="Times New Roman" pitchFamily="18" charset="0"/>
              </a:rPr>
              <a:t>p</a:t>
            </a:r>
            <a:r>
              <a:rPr lang="en-US" sz="3200" b="1">
                <a:latin typeface="Times New Roman" pitchFamily="18" charset="0"/>
              </a:rPr>
              <a:t> Value is between .025 and .05) </a:t>
            </a:r>
            <a:r>
              <a:rPr lang="en-US" sz="3200" b="1">
                <a:latin typeface="Symbol" pitchFamily="18" charset="2"/>
              </a:rPr>
              <a:t>³</a:t>
            </a:r>
            <a:r>
              <a:rPr lang="en-US" sz="3200" b="1">
                <a:latin typeface="Times New Roman" pitchFamily="18" charset="0"/>
              </a:rPr>
              <a:t> (</a:t>
            </a:r>
            <a:r>
              <a:rPr lang="en-US" sz="3200" b="1" i="1">
                <a:latin typeface="Symbol" pitchFamily="18" charset="2"/>
              </a:rPr>
              <a:t>a</a:t>
            </a:r>
            <a:r>
              <a:rPr lang="en-US" sz="3200" b="1">
                <a:latin typeface="Times New Roman" pitchFamily="18" charset="0"/>
              </a:rPr>
              <a:t> = 0.01).  </a:t>
            </a:r>
            <a:br>
              <a:rPr lang="en-US" sz="3200" b="1">
                <a:latin typeface="Times New Roman" pitchFamily="18" charset="0"/>
              </a:rPr>
            </a:br>
            <a:r>
              <a:rPr lang="en-US" sz="3200" b="1">
                <a:latin typeface="Times New Roman" pitchFamily="18" charset="0"/>
              </a:rPr>
              <a:t>Do Not Reject.</a:t>
            </a:r>
          </a:p>
        </p:txBody>
      </p:sp>
      <p:sp>
        <p:nvSpPr>
          <p:cNvPr id="99363" name="Rectangle 35"/>
          <p:cNvSpPr>
            <a:spLocks noChangeArrowheads="1"/>
          </p:cNvSpPr>
          <p:nvPr/>
        </p:nvSpPr>
        <p:spPr bwMode="auto">
          <a:xfrm>
            <a:off x="5634038" y="3081338"/>
            <a:ext cx="3133725" cy="454025"/>
          </a:xfrm>
          <a:prstGeom prst="rect">
            <a:avLst/>
          </a:prstGeom>
          <a:solidFill>
            <a:srgbClr val="E4E4F8"/>
          </a:solidFill>
          <a:ln w="9525">
            <a:noFill/>
            <a:miter lim="800000"/>
            <a:headEnd/>
            <a:tailEnd/>
          </a:ln>
          <a:effectLst/>
        </p:spPr>
        <p:txBody>
          <a:bodyPr lIns="90488" tIns="44450" rIns="90488" bIns="44450">
            <a:spAutoFit/>
          </a:bodyPr>
          <a:lstStyle/>
          <a:p>
            <a:pPr eaLnBrk="0" hangingPunct="0">
              <a:spcBef>
                <a:spcPct val="50000"/>
              </a:spcBef>
            </a:pPr>
            <a:r>
              <a:rPr lang="en-US" b="1" i="1">
                <a:latin typeface="Times New Roman" pitchFamily="18" charset="0"/>
              </a:rPr>
              <a:t>p</a:t>
            </a:r>
            <a:r>
              <a:rPr lang="en-US" b="1">
                <a:latin typeface="Times New Roman" pitchFamily="18" charset="0"/>
              </a:rPr>
              <a:t> Value = [.025, .05] </a:t>
            </a:r>
          </a:p>
        </p:txBody>
      </p:sp>
      <p:sp>
        <p:nvSpPr>
          <p:cNvPr id="99364" name="Rectangle 36"/>
          <p:cNvSpPr>
            <a:spLocks noChangeArrowheads="1"/>
          </p:cNvSpPr>
          <p:nvPr/>
        </p:nvSpPr>
        <p:spPr bwMode="auto">
          <a:xfrm>
            <a:off x="6619875" y="4498975"/>
            <a:ext cx="1762125" cy="454025"/>
          </a:xfrm>
          <a:prstGeom prst="rect">
            <a:avLst/>
          </a:prstGeom>
          <a:solidFill>
            <a:srgbClr val="FDDBE4"/>
          </a:solidFill>
          <a:ln w="9525">
            <a:noFill/>
            <a:miter lim="800000"/>
            <a:headEnd/>
            <a:tailEnd/>
          </a:ln>
          <a:effectLst/>
        </p:spPr>
        <p:txBody>
          <a:bodyPr lIns="90488" tIns="44450" rIns="90488" bIns="44450">
            <a:spAutoFit/>
          </a:bodyPr>
          <a:lstStyle/>
          <a:p>
            <a:pPr eaLnBrk="0" hangingPunct="0">
              <a:spcBef>
                <a:spcPct val="50000"/>
              </a:spcBef>
            </a:pPr>
            <a:r>
              <a:rPr lang="en-US" b="1" i="1">
                <a:latin typeface="Symbol" pitchFamily="18" charset="2"/>
              </a:rPr>
              <a:t>a</a:t>
            </a:r>
            <a:r>
              <a:rPr lang="en-US" b="1">
                <a:latin typeface="Symbol" pitchFamily="18" charset="2"/>
              </a:rPr>
              <a:t> </a:t>
            </a:r>
            <a:r>
              <a:rPr lang="en-US" b="1">
                <a:latin typeface="Times New Roman" pitchFamily="18" charset="0"/>
              </a:rPr>
              <a:t>= 0.01</a:t>
            </a:r>
          </a:p>
        </p:txBody>
      </p:sp>
      <p:sp>
        <p:nvSpPr>
          <p:cNvPr id="99365" name="Line 37"/>
          <p:cNvSpPr>
            <a:spLocks noChangeShapeType="1"/>
          </p:cNvSpPr>
          <p:nvPr/>
        </p:nvSpPr>
        <p:spPr bwMode="auto">
          <a:xfrm flipH="1">
            <a:off x="5424488" y="3684588"/>
            <a:ext cx="373062" cy="1109662"/>
          </a:xfrm>
          <a:prstGeom prst="line">
            <a:avLst/>
          </a:prstGeom>
          <a:noFill/>
          <a:ln w="28575">
            <a:solidFill>
              <a:schemeClr val="folHlink"/>
            </a:solidFill>
            <a:round/>
            <a:headEnd type="none" w="sm" len="sm"/>
            <a:tailEnd type="stealth" w="med" len="med"/>
          </a:ln>
          <a:effectLst/>
        </p:spPr>
        <p:txBody>
          <a:bodyPr wrap="none" anchor="ctr"/>
          <a:lstStyle/>
          <a:p>
            <a:endParaRPr lang="en-US"/>
          </a:p>
        </p:txBody>
      </p:sp>
      <p:sp>
        <p:nvSpPr>
          <p:cNvPr id="99366" name="Line 38"/>
          <p:cNvSpPr>
            <a:spLocks noChangeShapeType="1"/>
          </p:cNvSpPr>
          <p:nvPr/>
        </p:nvSpPr>
        <p:spPr bwMode="auto">
          <a:xfrm flipH="1">
            <a:off x="6019800" y="4953000"/>
            <a:ext cx="685800" cy="3048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9367" name="Rectangle 39"/>
          <p:cNvSpPr>
            <a:spLocks noChangeArrowheads="1"/>
          </p:cNvSpPr>
          <p:nvPr/>
        </p:nvSpPr>
        <p:spPr bwMode="auto">
          <a:xfrm>
            <a:off x="609600" y="6037263"/>
            <a:ext cx="7924800" cy="463550"/>
          </a:xfrm>
          <a:prstGeom prst="rect">
            <a:avLst/>
          </a:prstGeom>
          <a:solidFill>
            <a:srgbClr val="E4E4F8"/>
          </a:solidFill>
          <a:ln w="9525">
            <a:solidFill>
              <a:schemeClr val="folHlink"/>
            </a:solidFill>
            <a:miter lim="800000"/>
            <a:headEnd/>
            <a:tailEnd/>
          </a:ln>
          <a:effectLst/>
        </p:spPr>
        <p:txBody>
          <a:bodyPr lIns="90488" tIns="44450" rIns="90488" bIns="44450">
            <a:spAutoFit/>
          </a:bodyPr>
          <a:lstStyle/>
          <a:p>
            <a:pPr eaLnBrk="0" hangingPunct="0">
              <a:spcBef>
                <a:spcPct val="50000"/>
              </a:spcBef>
            </a:pPr>
            <a:r>
              <a:rPr lang="en-US" b="1"/>
              <a:t>Test Statistic 1.80 is in the Do Not Reject Region</a:t>
            </a:r>
          </a:p>
        </p:txBody>
      </p:sp>
      <p:sp>
        <p:nvSpPr>
          <p:cNvPr id="99368" name="Freeform 40"/>
          <p:cNvSpPr>
            <a:spLocks/>
          </p:cNvSpPr>
          <p:nvPr/>
        </p:nvSpPr>
        <p:spPr bwMode="auto">
          <a:xfrm>
            <a:off x="2514600" y="5332413"/>
            <a:ext cx="3273425" cy="153987"/>
          </a:xfrm>
          <a:custGeom>
            <a:avLst/>
            <a:gdLst/>
            <a:ahLst/>
            <a:cxnLst>
              <a:cxn ang="0">
                <a:pos x="0" y="48"/>
              </a:cxn>
              <a:cxn ang="0">
                <a:pos x="412" y="96"/>
              </a:cxn>
              <a:cxn ang="0">
                <a:pos x="412" y="72"/>
              </a:cxn>
              <a:cxn ang="0">
                <a:pos x="1649" y="72"/>
              </a:cxn>
              <a:cxn ang="0">
                <a:pos x="1649" y="96"/>
              </a:cxn>
              <a:cxn ang="0">
                <a:pos x="2061" y="48"/>
              </a:cxn>
              <a:cxn ang="0">
                <a:pos x="1649" y="0"/>
              </a:cxn>
              <a:cxn ang="0">
                <a:pos x="1649" y="24"/>
              </a:cxn>
              <a:cxn ang="0">
                <a:pos x="412" y="24"/>
              </a:cxn>
              <a:cxn ang="0">
                <a:pos x="412" y="0"/>
              </a:cxn>
              <a:cxn ang="0">
                <a:pos x="0" y="48"/>
              </a:cxn>
            </a:cxnLst>
            <a:rect l="0" t="0" r="r" b="b"/>
            <a:pathLst>
              <a:path w="2062" h="97">
                <a:moveTo>
                  <a:pt x="0" y="48"/>
                </a:moveTo>
                <a:lnTo>
                  <a:pt x="412" y="96"/>
                </a:lnTo>
                <a:lnTo>
                  <a:pt x="412" y="72"/>
                </a:lnTo>
                <a:lnTo>
                  <a:pt x="1649" y="72"/>
                </a:lnTo>
                <a:lnTo>
                  <a:pt x="1649" y="96"/>
                </a:lnTo>
                <a:lnTo>
                  <a:pt x="2061" y="48"/>
                </a:lnTo>
                <a:lnTo>
                  <a:pt x="1649" y="0"/>
                </a:lnTo>
                <a:lnTo>
                  <a:pt x="1649" y="24"/>
                </a:lnTo>
                <a:lnTo>
                  <a:pt x="412" y="24"/>
                </a:lnTo>
                <a:lnTo>
                  <a:pt x="412" y="0"/>
                </a:lnTo>
                <a:lnTo>
                  <a:pt x="0" y="48"/>
                </a:lnTo>
              </a:path>
            </a:pathLst>
          </a:custGeom>
          <a:solidFill>
            <a:srgbClr val="E4E4F8"/>
          </a:solidFill>
          <a:ln w="12700" cap="rnd" cmpd="sng">
            <a:solidFill>
              <a:schemeClr val="tx2"/>
            </a:solidFill>
            <a:prstDash val="solid"/>
            <a:round/>
            <a:headEnd type="none" w="sm" len="sm"/>
            <a:tailEnd type="none" w="sm" len="sm"/>
          </a:ln>
          <a:effectLst/>
        </p:spPr>
        <p:txBody>
          <a:bodyPr/>
          <a:lstStyle/>
          <a:p>
            <a:endParaRPr lang="en-US"/>
          </a:p>
        </p:txBody>
      </p:sp>
      <p:sp>
        <p:nvSpPr>
          <p:cNvPr id="99369" name="Line 41"/>
          <p:cNvSpPr>
            <a:spLocks noChangeShapeType="1"/>
          </p:cNvSpPr>
          <p:nvPr/>
        </p:nvSpPr>
        <p:spPr bwMode="auto">
          <a:xfrm>
            <a:off x="5910263" y="5029200"/>
            <a:ext cx="158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9371" name="Text Box 43"/>
          <p:cNvSpPr txBox="1">
            <a:spLocks noChangeArrowheads="1"/>
          </p:cNvSpPr>
          <p:nvPr/>
        </p:nvSpPr>
        <p:spPr bwMode="auto">
          <a:xfrm>
            <a:off x="5791200" y="5638800"/>
            <a:ext cx="1022350" cy="457200"/>
          </a:xfrm>
          <a:prstGeom prst="rect">
            <a:avLst/>
          </a:prstGeom>
          <a:noFill/>
          <a:ln w="28575" cap="rnd">
            <a:noFill/>
            <a:miter lim="800000"/>
            <a:headEnd type="none" w="sm" len="sm"/>
            <a:tailEnd type="none" w="sm" len="sm"/>
          </a:ln>
          <a:effectLst/>
        </p:spPr>
        <p:txBody>
          <a:bodyPr wrap="none">
            <a:spAutoFit/>
          </a:bodyPr>
          <a:lstStyle/>
          <a:p>
            <a:pPr algn="ctr" eaLnBrk="0" hangingPunct="0"/>
            <a:r>
              <a:rPr lang="en-US" b="1">
                <a:latin typeface="Times New Roman" pitchFamily="18" charset="0"/>
              </a:rPr>
              <a:t>2.4377</a:t>
            </a:r>
          </a:p>
        </p:txBody>
      </p:sp>
      <p:sp>
        <p:nvSpPr>
          <p:cNvPr id="99372" name="Line 44"/>
          <p:cNvSpPr>
            <a:spLocks noChangeShapeType="1"/>
          </p:cNvSpPr>
          <p:nvPr/>
        </p:nvSpPr>
        <p:spPr bwMode="auto">
          <a:xfrm rot="4099552" flipH="1">
            <a:off x="5854701" y="5430837"/>
            <a:ext cx="449262" cy="271463"/>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9373" name="Line 45"/>
          <p:cNvSpPr>
            <a:spLocks noChangeShapeType="1"/>
          </p:cNvSpPr>
          <p:nvPr/>
        </p:nvSpPr>
        <p:spPr bwMode="auto">
          <a:xfrm rot="17500448">
            <a:off x="4870450" y="5562600"/>
            <a:ext cx="457200" cy="1524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99374" name="Line 46"/>
          <p:cNvSpPr>
            <a:spLocks noChangeShapeType="1"/>
          </p:cNvSpPr>
          <p:nvPr/>
        </p:nvSpPr>
        <p:spPr bwMode="auto">
          <a:xfrm>
            <a:off x="1981200" y="5410200"/>
            <a:ext cx="5562600" cy="0"/>
          </a:xfrm>
          <a:prstGeom prst="line">
            <a:avLst/>
          </a:prstGeom>
          <a:noFill/>
          <a:ln w="19050" cap="rnd">
            <a:solidFill>
              <a:schemeClr val="tx1"/>
            </a:solidFill>
            <a:round/>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Proportion</a:t>
            </a:r>
          </a:p>
        </p:txBody>
      </p:sp>
      <p:sp>
        <p:nvSpPr>
          <p:cNvPr id="100356" name="Rectangle 4"/>
          <p:cNvSpPr>
            <a:spLocks noGrp="1" noChangeArrowheads="1"/>
          </p:cNvSpPr>
          <p:nvPr>
            <p:ph type="body" idx="1"/>
          </p:nvPr>
        </p:nvSpPr>
        <p:spPr>
          <a:xfrm>
            <a:off x="838200" y="1905000"/>
            <a:ext cx="8077200" cy="4532313"/>
          </a:xfrm>
          <a:solidFill>
            <a:srgbClr val="CCFFCC"/>
          </a:solidFill>
        </p:spPr>
        <p:txBody>
          <a:bodyPr/>
          <a:lstStyle/>
          <a:p>
            <a:r>
              <a:rPr lang="en-US"/>
              <a:t>Involves categorical values</a:t>
            </a:r>
          </a:p>
          <a:p>
            <a:r>
              <a:rPr lang="en-US"/>
              <a:t>Two possible outcomes</a:t>
            </a:r>
          </a:p>
          <a:p>
            <a:pPr lvl="1"/>
            <a:r>
              <a:rPr lang="en-US"/>
              <a:t>“Success” (possesses a certain characteristic) and </a:t>
            </a:r>
            <a:br>
              <a:rPr lang="en-US"/>
            </a:br>
            <a:r>
              <a:rPr lang="en-US"/>
              <a:t>“Failure” (does not possesses a certain characteristic)</a:t>
            </a:r>
          </a:p>
          <a:p>
            <a:r>
              <a:rPr lang="en-US"/>
              <a:t>Fraction or proportion of population in the “success” category is denoted by </a:t>
            </a:r>
            <a:r>
              <a:rPr lang="en-US" i="1"/>
              <a:t>p</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defTabSz="914400"/>
            <a:r>
              <a:rPr lang="en-US"/>
              <a:t>Example Research Hypotheses</a:t>
            </a:r>
          </a:p>
        </p:txBody>
      </p:sp>
      <p:sp>
        <p:nvSpPr>
          <p:cNvPr id="166915" name="Rectangle 3"/>
          <p:cNvSpPr>
            <a:spLocks noGrp="1" noChangeArrowheads="1"/>
          </p:cNvSpPr>
          <p:nvPr>
            <p:ph type="body" idx="1"/>
          </p:nvPr>
        </p:nvSpPr>
        <p:spPr>
          <a:xfrm>
            <a:off x="533400" y="1600200"/>
            <a:ext cx="8382000" cy="4800600"/>
          </a:xfrm>
          <a:solidFill>
            <a:srgbClr val="CCFFCC"/>
          </a:solidFill>
        </p:spPr>
        <p:txBody>
          <a:bodyPr/>
          <a:lstStyle/>
          <a:p>
            <a:pPr marL="342900" indent="-342900" defTabSz="914400"/>
            <a:r>
              <a:rPr lang="en-US"/>
              <a:t>Older workers are more loyal to a company</a:t>
            </a:r>
          </a:p>
          <a:p>
            <a:pPr marL="342900" indent="-342900" defTabSz="914400"/>
            <a:r>
              <a:rPr lang="en-US"/>
              <a:t>Companies with more than Rs 1000 Crores of assets spend a higher percentage of their annual budget on advertising than do companies with less than Rs 1000 Crores of assets.</a:t>
            </a:r>
          </a:p>
          <a:p>
            <a:pPr marL="342900" indent="-342900" defTabSz="914400"/>
            <a:r>
              <a:rPr lang="en-US"/>
              <a:t>The price of scrap metal is a good indicator of the industrial production index some x months later.</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Proportion</a:t>
            </a:r>
          </a:p>
        </p:txBody>
      </p:sp>
      <p:sp>
        <p:nvSpPr>
          <p:cNvPr id="102403" name="Rectangle 3"/>
          <p:cNvSpPr>
            <a:spLocks noGrp="1" noChangeArrowheads="1"/>
          </p:cNvSpPr>
          <p:nvPr>
            <p:ph type="body" idx="1"/>
          </p:nvPr>
        </p:nvSpPr>
        <p:spPr>
          <a:solidFill>
            <a:srgbClr val="CCFFCC"/>
          </a:solidFill>
        </p:spPr>
        <p:txBody>
          <a:bodyPr/>
          <a:lstStyle/>
          <a:p>
            <a:r>
              <a:rPr lang="en-US"/>
              <a:t>Sample proportion in the success category is denoted by </a:t>
            </a:r>
            <a:r>
              <a:rPr lang="en-US" i="1"/>
              <a:t>p</a:t>
            </a:r>
            <a:r>
              <a:rPr lang="en-US" i="1" baseline="-25000"/>
              <a:t>S</a:t>
            </a:r>
            <a:r>
              <a:rPr lang="en-US" i="1"/>
              <a:t> </a:t>
            </a:r>
            <a:endParaRPr lang="en-US"/>
          </a:p>
          <a:p>
            <a:pPr lvl="1"/>
            <a:r>
              <a:rPr lang="en-US"/>
              <a:t> </a:t>
            </a:r>
          </a:p>
          <a:p>
            <a:pPr lvl="1"/>
            <a:endParaRPr lang="en-US"/>
          </a:p>
          <a:p>
            <a:pPr lvl="1"/>
            <a:endParaRPr lang="en-US"/>
          </a:p>
          <a:p>
            <a:pPr>
              <a:lnSpc>
                <a:spcPct val="80000"/>
              </a:lnSpc>
            </a:pPr>
            <a:r>
              <a:rPr lang="en-US"/>
              <a:t>When both </a:t>
            </a:r>
            <a:r>
              <a:rPr lang="en-US" i="1"/>
              <a:t>np</a:t>
            </a:r>
            <a:r>
              <a:rPr lang="en-US"/>
              <a:t>  and </a:t>
            </a:r>
            <a:r>
              <a:rPr lang="en-US" i="1"/>
              <a:t>n(1-p)</a:t>
            </a:r>
            <a:r>
              <a:rPr lang="en-US"/>
              <a:t>  are at least 5, </a:t>
            </a:r>
            <a:r>
              <a:rPr lang="en-US" i="1"/>
              <a:t>p</a:t>
            </a:r>
            <a:r>
              <a:rPr lang="en-US" i="1" baseline="-25000"/>
              <a:t>S</a:t>
            </a:r>
            <a:r>
              <a:rPr lang="en-US" i="1"/>
              <a:t> </a:t>
            </a:r>
            <a:r>
              <a:rPr lang="en-US"/>
              <a:t>can be approximated by a normal distribution with mean and standard deviation</a:t>
            </a:r>
          </a:p>
          <a:p>
            <a:pPr lvl="1"/>
            <a:r>
              <a:rPr lang="en-US"/>
              <a:t> </a:t>
            </a:r>
          </a:p>
        </p:txBody>
      </p:sp>
      <p:sp>
        <p:nvSpPr>
          <p:cNvPr id="102404" name="Text Box 4"/>
          <p:cNvSpPr txBox="1">
            <a:spLocks noChangeArrowheads="1"/>
          </p:cNvSpPr>
          <p:nvPr/>
        </p:nvSpPr>
        <p:spPr bwMode="auto">
          <a:xfrm>
            <a:off x="7593013" y="1143000"/>
            <a:ext cx="1474787" cy="396875"/>
          </a:xfrm>
          <a:prstGeom prst="rect">
            <a:avLst/>
          </a:prstGeom>
          <a:noFill/>
          <a:ln w="9525">
            <a:noFill/>
            <a:miter lim="800000"/>
            <a:headEnd/>
            <a:tailEnd/>
          </a:ln>
          <a:effectLst/>
        </p:spPr>
        <p:txBody>
          <a:bodyPr wrap="none">
            <a:spAutoFit/>
          </a:bodyPr>
          <a:lstStyle/>
          <a:p>
            <a:r>
              <a:rPr lang="en-US" sz="2000" i="1">
                <a:solidFill>
                  <a:schemeClr val="tx2"/>
                </a:solidFill>
              </a:rPr>
              <a:t>(continued)</a:t>
            </a:r>
          </a:p>
        </p:txBody>
      </p:sp>
      <p:graphicFrame>
        <p:nvGraphicFramePr>
          <p:cNvPr id="102405" name="Object 5"/>
          <p:cNvGraphicFramePr>
            <a:graphicFrameLocks noChangeAspect="1"/>
          </p:cNvGraphicFramePr>
          <p:nvPr/>
        </p:nvGraphicFramePr>
        <p:xfrm>
          <a:off x="1600200" y="2933700"/>
          <a:ext cx="4953000" cy="1104900"/>
        </p:xfrm>
        <a:graphic>
          <a:graphicData uri="http://schemas.openxmlformats.org/presentationml/2006/ole">
            <mc:AlternateContent xmlns:mc="http://schemas.openxmlformats.org/markup-compatibility/2006">
              <mc:Choice xmlns:v="urn:schemas-microsoft-com:vml" Requires="v">
                <p:oleObj spid="_x0000_s69673" name="Equation" r:id="rId3" imgW="1993680" imgH="419040" progId="">
                  <p:embed/>
                </p:oleObj>
              </mc:Choice>
              <mc:Fallback>
                <p:oleObj name="Equation" r:id="rId3" imgW="1993680" imgH="419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933700"/>
                        <a:ext cx="495300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06" name="Object 6"/>
          <p:cNvGraphicFramePr>
            <a:graphicFrameLocks noChangeAspect="1"/>
          </p:cNvGraphicFramePr>
          <p:nvPr/>
        </p:nvGraphicFramePr>
        <p:xfrm>
          <a:off x="1905000" y="5638800"/>
          <a:ext cx="1600200" cy="754063"/>
        </p:xfrm>
        <a:graphic>
          <a:graphicData uri="http://schemas.openxmlformats.org/presentationml/2006/ole">
            <mc:AlternateContent xmlns:mc="http://schemas.openxmlformats.org/markup-compatibility/2006">
              <mc:Choice xmlns:v="urn:schemas-microsoft-com:vml" Requires="v">
                <p:oleObj spid="_x0000_s69674" name="Equation" r:id="rId5" imgW="507960" imgH="241200" progId="">
                  <p:embed/>
                </p:oleObj>
              </mc:Choice>
              <mc:Fallback>
                <p:oleObj name="Equation" r:id="rId5" imgW="507960" imgH="2412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638800"/>
                        <a:ext cx="1600200" cy="754063"/>
                      </a:xfrm>
                      <a:prstGeom prst="rect">
                        <a:avLst/>
                      </a:prstGeom>
                      <a:noFill/>
                      <a:ln>
                        <a:noFill/>
                      </a:ln>
                      <a:effectLst/>
                      <a:extLst>
                        <a:ext uri="{909E8E84-426E-40DD-AFC4-6F175D3DCCD1}">
                          <a14:hiddenFill xmlns:a14="http://schemas.microsoft.com/office/drawing/2010/main">
                            <a:solidFill>
                              <a:srgbClr val="9A97A1"/>
                            </a:solidFill>
                          </a14:hiddenFill>
                        </a:ext>
                        <a:ext uri="{91240B29-F687-4F45-9708-019B960494DF}">
                          <a14:hiddenLine xmlns:a14="http://schemas.microsoft.com/office/drawing/2010/main" w="952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7" name="Object 7"/>
          <p:cNvGraphicFramePr>
            <a:graphicFrameLocks noChangeAspect="1"/>
          </p:cNvGraphicFramePr>
          <p:nvPr/>
        </p:nvGraphicFramePr>
        <p:xfrm>
          <a:off x="4876800" y="5257800"/>
          <a:ext cx="2895600" cy="1371600"/>
        </p:xfrm>
        <a:graphic>
          <a:graphicData uri="http://schemas.openxmlformats.org/presentationml/2006/ole">
            <mc:AlternateContent xmlns:mc="http://schemas.openxmlformats.org/markup-compatibility/2006">
              <mc:Choice xmlns:v="urn:schemas-microsoft-com:vml" Requires="v">
                <p:oleObj spid="_x0000_s69675" name="Equation" r:id="rId7" imgW="1041120" imgH="444240" progId="">
                  <p:embed/>
                </p:oleObj>
              </mc:Choice>
              <mc:Fallback>
                <p:oleObj name="Equation" r:id="rId7" imgW="1041120" imgH="44424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5257800"/>
                        <a:ext cx="2895600" cy="1371600"/>
                      </a:xfrm>
                      <a:prstGeom prst="rect">
                        <a:avLst/>
                      </a:prstGeom>
                      <a:noFill/>
                      <a:ln>
                        <a:noFill/>
                      </a:ln>
                      <a:effectLst/>
                      <a:extLst>
                        <a:ext uri="{909E8E84-426E-40DD-AFC4-6F175D3DCCD1}">
                          <a14:hiddenFill xmlns:a14="http://schemas.microsoft.com/office/drawing/2010/main">
                            <a:solidFill>
                              <a:srgbClr val="9A97A1"/>
                            </a:solidFill>
                          </a14:hiddenFill>
                        </a:ext>
                        <a:ext uri="{91240B29-F687-4F45-9708-019B960494DF}">
                          <a14:hiddenLine xmlns:a14="http://schemas.microsoft.com/office/drawing/2010/main" w="952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Example: </a:t>
            </a:r>
            <a:r>
              <a:rPr lang="en-US" i="1"/>
              <a:t>Z</a:t>
            </a:r>
            <a:r>
              <a:rPr lang="en-US"/>
              <a:t>  Test for Proportion</a:t>
            </a:r>
          </a:p>
        </p:txBody>
      </p:sp>
      <p:sp>
        <p:nvSpPr>
          <p:cNvPr id="105475" name="Rectangle 3"/>
          <p:cNvSpPr>
            <a:spLocks noChangeArrowheads="1"/>
          </p:cNvSpPr>
          <p:nvPr/>
        </p:nvSpPr>
        <p:spPr bwMode="auto">
          <a:xfrm>
            <a:off x="609600" y="5029200"/>
            <a:ext cx="4133850" cy="457200"/>
          </a:xfrm>
          <a:prstGeom prst="rect">
            <a:avLst/>
          </a:prstGeom>
          <a:noFill/>
          <a:ln w="9525">
            <a:noFill/>
            <a:miter lim="800000"/>
            <a:headEnd/>
            <a:tailEnd/>
          </a:ln>
          <a:effectLst/>
        </p:spPr>
        <p:txBody>
          <a:bodyPr wrap="none" anchor="ctr"/>
          <a:lstStyle/>
          <a:p>
            <a:endParaRPr lang="en-US"/>
          </a:p>
        </p:txBody>
      </p:sp>
      <p:sp>
        <p:nvSpPr>
          <p:cNvPr id="105477" name="Rectangle 5"/>
          <p:cNvSpPr>
            <a:spLocks noGrp="1" noChangeArrowheads="1"/>
          </p:cNvSpPr>
          <p:nvPr>
            <p:ph type="body" idx="1"/>
          </p:nvPr>
        </p:nvSpPr>
        <p:spPr>
          <a:xfrm>
            <a:off x="381000" y="1868488"/>
            <a:ext cx="4343400" cy="4532312"/>
          </a:xfrm>
          <a:solidFill>
            <a:srgbClr val="CCFFCC"/>
          </a:solidFill>
          <a:ln>
            <a:solidFill>
              <a:schemeClr val="folHlink"/>
            </a:solidFill>
          </a:ln>
        </p:spPr>
        <p:txBody>
          <a:bodyPr/>
          <a:lstStyle/>
          <a:p>
            <a:pPr>
              <a:buFont typeface="Wingdings" pitchFamily="2" charset="2"/>
              <a:buNone/>
            </a:pPr>
            <a:r>
              <a:rPr lang="en-US"/>
              <a:t>Q. A marketing company claims that it receives 4% responses from its mailing.  To test this claim, a random sample of 500 were surveyed  with 25 responses.  Test at the </a:t>
            </a:r>
            <a:r>
              <a:rPr lang="en-US" i="1">
                <a:latin typeface="Symbol" pitchFamily="18" charset="2"/>
              </a:rPr>
              <a:t>a</a:t>
            </a:r>
            <a:r>
              <a:rPr lang="en-US"/>
              <a:t> = .05 significance level.</a:t>
            </a:r>
          </a:p>
        </p:txBody>
      </p:sp>
      <p:graphicFrame>
        <p:nvGraphicFramePr>
          <p:cNvPr id="216064" name="Object 0"/>
          <p:cNvGraphicFramePr>
            <a:graphicFrameLocks noChangeAspect="1"/>
          </p:cNvGraphicFramePr>
          <p:nvPr/>
        </p:nvGraphicFramePr>
        <p:xfrm>
          <a:off x="5029200" y="2895600"/>
          <a:ext cx="3962400" cy="3259138"/>
        </p:xfrm>
        <a:graphic>
          <a:graphicData uri="http://schemas.openxmlformats.org/presentationml/2006/ole">
            <mc:AlternateContent xmlns:mc="http://schemas.openxmlformats.org/markup-compatibility/2006">
              <mc:Choice xmlns:v="urn:schemas-microsoft-com:vml" Requires="v">
                <p:oleObj spid="_x0000_s70671" name="Equation" r:id="rId3" imgW="1422360" imgH="1143000" progId="">
                  <p:embed/>
                </p:oleObj>
              </mc:Choice>
              <mc:Fallback>
                <p:oleObj name="Equation" r:id="rId3" imgW="1422360" imgH="11430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95600"/>
                        <a:ext cx="3962400" cy="3259138"/>
                      </a:xfrm>
                      <a:prstGeom prst="rect">
                        <a:avLst/>
                      </a:prstGeom>
                      <a:solidFill>
                        <a:srgbClr val="CCFFCC"/>
                      </a:solidFill>
                      <a:ln w="9525">
                        <a:solidFill>
                          <a:srgbClr val="FF99FF"/>
                        </a:solidFill>
                        <a:miter lim="800000"/>
                        <a:headEnd/>
                        <a:tailEnd/>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55" name="Rectangle 59"/>
          <p:cNvSpPr>
            <a:spLocks noChangeArrowheads="1"/>
          </p:cNvSpPr>
          <p:nvPr/>
        </p:nvSpPr>
        <p:spPr bwMode="auto">
          <a:xfrm>
            <a:off x="8153400" y="2286000"/>
            <a:ext cx="685800" cy="381000"/>
          </a:xfrm>
          <a:prstGeom prst="rect">
            <a:avLst/>
          </a:prstGeom>
          <a:solidFill>
            <a:srgbClr val="E4E4F8"/>
          </a:solidFill>
          <a:ln w="9525">
            <a:noFill/>
            <a:miter lim="800000"/>
            <a:headEnd/>
            <a:tailEnd/>
          </a:ln>
          <a:effectLst/>
        </p:spPr>
        <p:txBody>
          <a:bodyPr wrap="none" anchor="ctr"/>
          <a:lstStyle/>
          <a:p>
            <a:endParaRPr lang="en-US"/>
          </a:p>
        </p:txBody>
      </p:sp>
      <p:graphicFrame>
        <p:nvGraphicFramePr>
          <p:cNvPr id="217088" name="Object 0"/>
          <p:cNvGraphicFramePr>
            <a:graphicFrameLocks noChangeAspect="1"/>
          </p:cNvGraphicFramePr>
          <p:nvPr/>
        </p:nvGraphicFramePr>
        <p:xfrm>
          <a:off x="3429000" y="2057400"/>
          <a:ext cx="5372100" cy="1457325"/>
        </p:xfrm>
        <a:graphic>
          <a:graphicData uri="http://schemas.openxmlformats.org/presentationml/2006/ole">
            <mc:AlternateContent xmlns:mc="http://schemas.openxmlformats.org/markup-compatibility/2006">
              <mc:Choice xmlns:v="urn:schemas-microsoft-com:vml" Requires="v">
                <p:oleObj spid="_x0000_s71695" name="Equation" r:id="rId3" imgW="2387520" imgH="647640" progId="">
                  <p:embed/>
                </p:oleObj>
              </mc:Choice>
              <mc:Fallback>
                <p:oleObj name="Equation" r:id="rId3" imgW="2387520" imgH="647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057400"/>
                        <a:ext cx="5372100" cy="145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54" name="Rectangle 58"/>
          <p:cNvSpPr>
            <a:spLocks noChangeArrowheads="1"/>
          </p:cNvSpPr>
          <p:nvPr/>
        </p:nvSpPr>
        <p:spPr bwMode="auto">
          <a:xfrm>
            <a:off x="2133600" y="6324600"/>
            <a:ext cx="609600" cy="304800"/>
          </a:xfrm>
          <a:prstGeom prst="rect">
            <a:avLst/>
          </a:prstGeom>
          <a:solidFill>
            <a:srgbClr val="E4E4F8"/>
          </a:solidFill>
          <a:ln w="9525">
            <a:noFill/>
            <a:miter lim="800000"/>
            <a:headEnd/>
            <a:tailEnd/>
          </a:ln>
          <a:effectLst/>
        </p:spPr>
        <p:txBody>
          <a:bodyPr wrap="none" anchor="ctr"/>
          <a:lstStyle/>
          <a:p>
            <a:endParaRPr lang="en-US"/>
          </a:p>
        </p:txBody>
      </p:sp>
      <p:sp>
        <p:nvSpPr>
          <p:cNvPr id="106553" name="Rectangle 57"/>
          <p:cNvSpPr>
            <a:spLocks noChangeArrowheads="1"/>
          </p:cNvSpPr>
          <p:nvPr/>
        </p:nvSpPr>
        <p:spPr bwMode="auto">
          <a:xfrm>
            <a:off x="1295400" y="6019800"/>
            <a:ext cx="609600" cy="304800"/>
          </a:xfrm>
          <a:prstGeom prst="rect">
            <a:avLst/>
          </a:prstGeom>
          <a:solidFill>
            <a:srgbClr val="FDDBE4"/>
          </a:solidFill>
          <a:ln w="9525">
            <a:noFill/>
            <a:miter lim="800000"/>
            <a:headEnd/>
            <a:tailEnd/>
          </a:ln>
          <a:effectLst/>
        </p:spPr>
        <p:txBody>
          <a:bodyPr wrap="none" anchor="ctr"/>
          <a:lstStyle/>
          <a:p>
            <a:endParaRPr lang="en-US"/>
          </a:p>
        </p:txBody>
      </p:sp>
      <p:sp>
        <p:nvSpPr>
          <p:cNvPr id="106552" name="Rectangle 56"/>
          <p:cNvSpPr>
            <a:spLocks noChangeArrowheads="1"/>
          </p:cNvSpPr>
          <p:nvPr/>
        </p:nvSpPr>
        <p:spPr bwMode="auto">
          <a:xfrm>
            <a:off x="2590800" y="6019800"/>
            <a:ext cx="609600" cy="304800"/>
          </a:xfrm>
          <a:prstGeom prst="rect">
            <a:avLst/>
          </a:prstGeom>
          <a:solidFill>
            <a:srgbClr val="FDDBE4"/>
          </a:solidFill>
          <a:ln w="9525">
            <a:noFill/>
            <a:miter lim="800000"/>
            <a:headEnd/>
            <a:tailEnd/>
          </a:ln>
          <a:effectLst/>
        </p:spPr>
        <p:txBody>
          <a:bodyPr wrap="none" anchor="ctr"/>
          <a:lstStyle/>
          <a:p>
            <a:endParaRPr lang="en-US"/>
          </a:p>
        </p:txBody>
      </p:sp>
      <p:sp>
        <p:nvSpPr>
          <p:cNvPr id="106551" name="Rectangle 55"/>
          <p:cNvSpPr>
            <a:spLocks noChangeArrowheads="1"/>
          </p:cNvSpPr>
          <p:nvPr/>
        </p:nvSpPr>
        <p:spPr bwMode="auto">
          <a:xfrm>
            <a:off x="2514600" y="3886200"/>
            <a:ext cx="838200" cy="304800"/>
          </a:xfrm>
          <a:prstGeom prst="rect">
            <a:avLst/>
          </a:prstGeom>
          <a:solidFill>
            <a:srgbClr val="FDDBE4"/>
          </a:solidFill>
          <a:ln w="9525">
            <a:noFill/>
            <a:miter lim="800000"/>
            <a:headEnd/>
            <a:tailEnd/>
          </a:ln>
          <a:effectLst/>
        </p:spPr>
        <p:txBody>
          <a:bodyPr wrap="none" anchor="ctr"/>
          <a:lstStyle/>
          <a:p>
            <a:endParaRPr lang="en-US"/>
          </a:p>
        </p:txBody>
      </p:sp>
      <p:sp>
        <p:nvSpPr>
          <p:cNvPr id="106530" name="Freeform 34"/>
          <p:cNvSpPr>
            <a:spLocks/>
          </p:cNvSpPr>
          <p:nvPr/>
        </p:nvSpPr>
        <p:spPr bwMode="auto">
          <a:xfrm>
            <a:off x="2701925" y="5254625"/>
            <a:ext cx="642938" cy="650875"/>
          </a:xfrm>
          <a:custGeom>
            <a:avLst/>
            <a:gdLst/>
            <a:ahLst/>
            <a:cxnLst>
              <a:cxn ang="0">
                <a:pos x="0" y="0"/>
              </a:cxn>
              <a:cxn ang="0">
                <a:pos x="0" y="409"/>
              </a:cxn>
              <a:cxn ang="0">
                <a:pos x="404" y="409"/>
              </a:cxn>
              <a:cxn ang="0">
                <a:pos x="356" y="388"/>
              </a:cxn>
              <a:cxn ang="0">
                <a:pos x="307" y="364"/>
              </a:cxn>
              <a:cxn ang="0">
                <a:pos x="263" y="333"/>
              </a:cxn>
              <a:cxn ang="0">
                <a:pos x="221" y="302"/>
              </a:cxn>
              <a:cxn ang="0">
                <a:pos x="179" y="267"/>
              </a:cxn>
              <a:cxn ang="0">
                <a:pos x="141" y="228"/>
              </a:cxn>
              <a:cxn ang="0">
                <a:pos x="106" y="187"/>
              </a:cxn>
              <a:cxn ang="0">
                <a:pos x="75" y="144"/>
              </a:cxn>
              <a:cxn ang="0">
                <a:pos x="47" y="98"/>
              </a:cxn>
              <a:cxn ang="0">
                <a:pos x="22" y="49"/>
              </a:cxn>
              <a:cxn ang="0">
                <a:pos x="0" y="0"/>
              </a:cxn>
            </a:cxnLst>
            <a:rect l="0" t="0" r="r" b="b"/>
            <a:pathLst>
              <a:path w="405" h="410">
                <a:moveTo>
                  <a:pt x="0" y="0"/>
                </a:moveTo>
                <a:lnTo>
                  <a:pt x="0" y="409"/>
                </a:lnTo>
                <a:lnTo>
                  <a:pt x="404" y="409"/>
                </a:lnTo>
                <a:lnTo>
                  <a:pt x="356" y="388"/>
                </a:lnTo>
                <a:lnTo>
                  <a:pt x="307" y="364"/>
                </a:lnTo>
                <a:lnTo>
                  <a:pt x="263" y="333"/>
                </a:lnTo>
                <a:lnTo>
                  <a:pt x="221" y="302"/>
                </a:lnTo>
                <a:lnTo>
                  <a:pt x="179" y="267"/>
                </a:lnTo>
                <a:lnTo>
                  <a:pt x="141" y="228"/>
                </a:lnTo>
                <a:lnTo>
                  <a:pt x="106" y="187"/>
                </a:lnTo>
                <a:lnTo>
                  <a:pt x="75" y="144"/>
                </a:lnTo>
                <a:lnTo>
                  <a:pt x="47" y="98"/>
                </a:lnTo>
                <a:lnTo>
                  <a:pt x="22" y="49"/>
                </a:lnTo>
                <a:lnTo>
                  <a:pt x="0" y="0"/>
                </a:lnTo>
              </a:path>
            </a:pathLst>
          </a:custGeom>
          <a:solidFill>
            <a:srgbClr val="FFFF66"/>
          </a:solidFill>
          <a:ln w="9525" cap="rnd">
            <a:noFill/>
            <a:round/>
            <a:headEnd type="none" w="sm" len="sm"/>
            <a:tailEnd type="none" w="sm" len="sm"/>
          </a:ln>
          <a:effectLst/>
        </p:spPr>
        <p:txBody>
          <a:bodyPr/>
          <a:lstStyle/>
          <a:p>
            <a:endParaRPr lang="en-US"/>
          </a:p>
        </p:txBody>
      </p:sp>
      <p:sp>
        <p:nvSpPr>
          <p:cNvPr id="106498" name="Rectangle 2"/>
          <p:cNvSpPr>
            <a:spLocks noGrp="1" noChangeArrowheads="1"/>
          </p:cNvSpPr>
          <p:nvPr>
            <p:ph type="title"/>
          </p:nvPr>
        </p:nvSpPr>
        <p:spPr/>
        <p:txBody>
          <a:bodyPr/>
          <a:lstStyle/>
          <a:p>
            <a:r>
              <a:rPr lang="en-US" i="1"/>
              <a:t>Z</a:t>
            </a:r>
            <a:r>
              <a:rPr lang="en-US"/>
              <a:t>  Test for Proportion: Solution</a:t>
            </a:r>
            <a:endParaRPr lang="en-US" i="1"/>
          </a:p>
        </p:txBody>
      </p:sp>
      <p:sp>
        <p:nvSpPr>
          <p:cNvPr id="106500" name="Freeform 4"/>
          <p:cNvSpPr>
            <a:spLocks/>
          </p:cNvSpPr>
          <p:nvPr/>
        </p:nvSpPr>
        <p:spPr bwMode="auto">
          <a:xfrm>
            <a:off x="1144588" y="5181600"/>
            <a:ext cx="533400" cy="723900"/>
          </a:xfrm>
          <a:custGeom>
            <a:avLst/>
            <a:gdLst/>
            <a:ahLst/>
            <a:cxnLst>
              <a:cxn ang="0">
                <a:pos x="335" y="0"/>
              </a:cxn>
              <a:cxn ang="0">
                <a:pos x="335" y="455"/>
              </a:cxn>
              <a:cxn ang="0">
                <a:pos x="0" y="455"/>
              </a:cxn>
              <a:cxn ang="0">
                <a:pos x="40" y="432"/>
              </a:cxn>
              <a:cxn ang="0">
                <a:pos x="80" y="405"/>
              </a:cxn>
              <a:cxn ang="0">
                <a:pos x="117" y="370"/>
              </a:cxn>
              <a:cxn ang="0">
                <a:pos x="152" y="336"/>
              </a:cxn>
              <a:cxn ang="0">
                <a:pos x="186" y="297"/>
              </a:cxn>
              <a:cxn ang="0">
                <a:pos x="218" y="254"/>
              </a:cxn>
              <a:cxn ang="0">
                <a:pos x="247" y="208"/>
              </a:cxn>
              <a:cxn ang="0">
                <a:pos x="273" y="160"/>
              </a:cxn>
              <a:cxn ang="0">
                <a:pos x="296" y="109"/>
              </a:cxn>
              <a:cxn ang="0">
                <a:pos x="317" y="54"/>
              </a:cxn>
              <a:cxn ang="0">
                <a:pos x="335" y="0"/>
              </a:cxn>
            </a:cxnLst>
            <a:rect l="0" t="0" r="r" b="b"/>
            <a:pathLst>
              <a:path w="336" h="456">
                <a:moveTo>
                  <a:pt x="335" y="0"/>
                </a:moveTo>
                <a:lnTo>
                  <a:pt x="335" y="455"/>
                </a:lnTo>
                <a:lnTo>
                  <a:pt x="0" y="455"/>
                </a:lnTo>
                <a:lnTo>
                  <a:pt x="40" y="432"/>
                </a:lnTo>
                <a:lnTo>
                  <a:pt x="80" y="405"/>
                </a:lnTo>
                <a:lnTo>
                  <a:pt x="117" y="370"/>
                </a:lnTo>
                <a:lnTo>
                  <a:pt x="152" y="336"/>
                </a:lnTo>
                <a:lnTo>
                  <a:pt x="186" y="297"/>
                </a:lnTo>
                <a:lnTo>
                  <a:pt x="218" y="254"/>
                </a:lnTo>
                <a:lnTo>
                  <a:pt x="247" y="208"/>
                </a:lnTo>
                <a:lnTo>
                  <a:pt x="273" y="160"/>
                </a:lnTo>
                <a:lnTo>
                  <a:pt x="296" y="109"/>
                </a:lnTo>
                <a:lnTo>
                  <a:pt x="317" y="54"/>
                </a:lnTo>
                <a:lnTo>
                  <a:pt x="335" y="0"/>
                </a:lnTo>
              </a:path>
            </a:pathLst>
          </a:custGeom>
          <a:solidFill>
            <a:srgbClr val="FFFF66"/>
          </a:solidFill>
          <a:ln w="9525" cap="rnd">
            <a:noFill/>
            <a:round/>
            <a:headEnd type="none" w="sm" len="sm"/>
            <a:tailEnd type="none" w="sm" len="sm"/>
          </a:ln>
          <a:effectLst/>
        </p:spPr>
        <p:txBody>
          <a:bodyPr/>
          <a:lstStyle/>
          <a:p>
            <a:endParaRPr lang="en-US"/>
          </a:p>
        </p:txBody>
      </p:sp>
      <p:sp>
        <p:nvSpPr>
          <p:cNvPr id="106501" name="Rectangle 5"/>
          <p:cNvSpPr>
            <a:spLocks noGrp="1" noChangeArrowheads="1"/>
          </p:cNvSpPr>
          <p:nvPr>
            <p:ph type="body" sz="half" idx="1"/>
          </p:nvPr>
        </p:nvSpPr>
        <p:spPr>
          <a:xfrm>
            <a:off x="381000" y="2743200"/>
            <a:ext cx="3848100" cy="990600"/>
          </a:xfrm>
          <a:noFill/>
          <a:ln/>
        </p:spPr>
        <p:txBody>
          <a:bodyPr lIns="90488" tIns="44450" rIns="90488" bIns="44450"/>
          <a:lstStyle/>
          <a:p>
            <a:pPr marL="342900" indent="-342900" defTabSz="914400">
              <a:buFont typeface="Wingdings" pitchFamily="2" charset="2"/>
              <a:buNone/>
            </a:pPr>
            <a:r>
              <a:rPr lang="en-US" sz="2500" b="1" i="1">
                <a:latin typeface="Symbol" pitchFamily="18" charset="2"/>
              </a:rPr>
              <a:t>a</a:t>
            </a:r>
            <a:r>
              <a:rPr lang="en-US" sz="2500" b="1">
                <a:latin typeface="Times New Roman" pitchFamily="18" charset="0"/>
              </a:rPr>
              <a:t>  = .05</a:t>
            </a:r>
          </a:p>
          <a:p>
            <a:pPr marL="342900" indent="-342900" defTabSz="914400">
              <a:buFont typeface="Wingdings" pitchFamily="2" charset="2"/>
              <a:buNone/>
            </a:pPr>
            <a:r>
              <a:rPr lang="en-US" sz="2500" b="1" i="1">
                <a:latin typeface="Times New Roman" pitchFamily="18" charset="0"/>
              </a:rPr>
              <a:t>n</a:t>
            </a:r>
            <a:r>
              <a:rPr lang="en-US" sz="2500" b="1">
                <a:latin typeface="Times New Roman" pitchFamily="18" charset="0"/>
              </a:rPr>
              <a:t> = 500</a:t>
            </a:r>
          </a:p>
        </p:txBody>
      </p:sp>
      <p:sp>
        <p:nvSpPr>
          <p:cNvPr id="106502" name="Rectangle 6"/>
          <p:cNvSpPr>
            <a:spLocks noChangeArrowheads="1"/>
          </p:cNvSpPr>
          <p:nvPr/>
        </p:nvSpPr>
        <p:spPr bwMode="auto">
          <a:xfrm>
            <a:off x="4943475" y="4041775"/>
            <a:ext cx="42005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t>Do not reject at </a:t>
            </a:r>
            <a:r>
              <a:rPr lang="en-US" i="1">
                <a:latin typeface="Symbol" pitchFamily="18" charset="2"/>
              </a:rPr>
              <a:t>a</a:t>
            </a:r>
            <a:r>
              <a:rPr lang="en-US"/>
              <a:t> = .05</a:t>
            </a:r>
          </a:p>
        </p:txBody>
      </p:sp>
      <p:sp>
        <p:nvSpPr>
          <p:cNvPr id="106503" name="Rectangle 7"/>
          <p:cNvSpPr>
            <a:spLocks noChangeArrowheads="1"/>
          </p:cNvSpPr>
          <p:nvPr/>
        </p:nvSpPr>
        <p:spPr bwMode="auto">
          <a:xfrm>
            <a:off x="371475" y="1600200"/>
            <a:ext cx="2295525" cy="1028700"/>
          </a:xfrm>
          <a:prstGeom prst="rect">
            <a:avLst/>
          </a:prstGeom>
          <a:noFill/>
          <a:ln w="9525">
            <a:noFill/>
            <a:miter lim="800000"/>
            <a:headEnd/>
            <a:tailEnd/>
          </a:ln>
          <a:effectLst/>
        </p:spPr>
        <p:txBody>
          <a:bodyPr lIns="90488" tIns="44450" rIns="90488" bIns="44450">
            <a:spAutoFit/>
          </a:bodyPr>
          <a:lstStyle/>
          <a:p>
            <a:pPr eaLnBrk="0" hangingPunct="0">
              <a:lnSpc>
                <a:spcPct val="110000"/>
              </a:lnSpc>
              <a:spcBef>
                <a:spcPct val="50000"/>
              </a:spcBef>
            </a:pPr>
            <a:r>
              <a:rPr lang="en-US" sz="2800" b="1" i="1">
                <a:latin typeface="Times New Roman" pitchFamily="18" charset="0"/>
              </a:rPr>
              <a:t>H</a:t>
            </a:r>
            <a:r>
              <a:rPr lang="en-US" sz="2800" b="1" baseline="-25000">
                <a:latin typeface="Times New Roman" pitchFamily="18" charset="0"/>
              </a:rPr>
              <a:t>0</a:t>
            </a:r>
            <a:r>
              <a:rPr lang="en-US" sz="2800" b="1">
                <a:latin typeface="Times New Roman" pitchFamily="18" charset="0"/>
              </a:rPr>
              <a:t>: </a:t>
            </a:r>
            <a:r>
              <a:rPr lang="en-US" sz="2800" b="1" i="1">
                <a:latin typeface="Times New Roman" pitchFamily="18" charset="0"/>
              </a:rPr>
              <a:t>p</a:t>
            </a:r>
            <a:r>
              <a:rPr lang="en-US" sz="2800" b="1">
                <a:latin typeface="Times New Roman" pitchFamily="18" charset="0"/>
              </a:rPr>
              <a:t> </a:t>
            </a:r>
            <a:r>
              <a:rPr lang="en-US" sz="2800" b="1">
                <a:latin typeface="Symbol" pitchFamily="18" charset="2"/>
              </a:rPr>
              <a:t>= </a:t>
            </a:r>
            <a:r>
              <a:rPr lang="en-US" sz="2800" b="1">
                <a:latin typeface="Times New Roman" pitchFamily="18" charset="0"/>
              </a:rPr>
              <a:t>.04    </a:t>
            </a:r>
            <a:r>
              <a:rPr lang="en-US" sz="2800" b="1" i="1">
                <a:latin typeface="Times New Roman" pitchFamily="18" charset="0"/>
              </a:rPr>
              <a:t>H</a:t>
            </a:r>
            <a:r>
              <a:rPr lang="en-US" sz="2800" b="1" baseline="-25000">
                <a:latin typeface="Times New Roman" pitchFamily="18" charset="0"/>
              </a:rPr>
              <a:t>1</a:t>
            </a:r>
            <a:r>
              <a:rPr lang="en-US" sz="2800" b="1">
                <a:latin typeface="Times New Roman" pitchFamily="18" charset="0"/>
              </a:rPr>
              <a:t>: </a:t>
            </a:r>
            <a:r>
              <a:rPr lang="en-US" sz="2800" b="1" i="1">
                <a:latin typeface="Times New Roman" pitchFamily="18" charset="0"/>
              </a:rPr>
              <a:t>p</a:t>
            </a:r>
            <a:r>
              <a:rPr lang="en-US" sz="2800" b="1">
                <a:latin typeface="Times New Roman" pitchFamily="18" charset="0"/>
              </a:rPr>
              <a:t> </a:t>
            </a:r>
            <a:r>
              <a:rPr lang="en-US" sz="2800" b="1">
                <a:latin typeface="Symbol" pitchFamily="18" charset="2"/>
              </a:rPr>
              <a:t>¹</a:t>
            </a:r>
            <a:r>
              <a:rPr lang="en-US" sz="2800" b="1">
                <a:latin typeface="Times New Roman" pitchFamily="18" charset="0"/>
              </a:rPr>
              <a:t> .04</a:t>
            </a:r>
          </a:p>
        </p:txBody>
      </p:sp>
      <p:sp>
        <p:nvSpPr>
          <p:cNvPr id="106504" name="Rectangle 8"/>
          <p:cNvSpPr>
            <a:spLocks noChangeArrowheads="1"/>
          </p:cNvSpPr>
          <p:nvPr/>
        </p:nvSpPr>
        <p:spPr bwMode="auto">
          <a:xfrm>
            <a:off x="304800" y="3810000"/>
            <a:ext cx="32099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b="1">
                <a:latin typeface="Times New Roman" pitchFamily="18" charset="0"/>
              </a:rPr>
              <a:t>Critical Values: </a:t>
            </a:r>
            <a:r>
              <a:rPr lang="en-US" b="1">
                <a:latin typeface="Symbol" pitchFamily="18" charset="2"/>
              </a:rPr>
              <a:t>±</a:t>
            </a:r>
            <a:r>
              <a:rPr lang="en-US" b="1">
                <a:latin typeface="Times New Roman" pitchFamily="18" charset="0"/>
              </a:rPr>
              <a:t> 1.96</a:t>
            </a:r>
          </a:p>
        </p:txBody>
      </p:sp>
      <p:sp>
        <p:nvSpPr>
          <p:cNvPr id="106505" name="Rectangle 9"/>
          <p:cNvSpPr>
            <a:spLocks noChangeArrowheads="1"/>
          </p:cNvSpPr>
          <p:nvPr/>
        </p:nvSpPr>
        <p:spPr bwMode="auto">
          <a:xfrm>
            <a:off x="4867275" y="1524000"/>
            <a:ext cx="3057525" cy="576263"/>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3200" b="1">
                <a:latin typeface="Times New Roman" pitchFamily="18" charset="0"/>
              </a:rPr>
              <a:t>Test Statistic:</a:t>
            </a:r>
          </a:p>
        </p:txBody>
      </p:sp>
      <p:sp>
        <p:nvSpPr>
          <p:cNvPr id="106506" name="Rectangle 10"/>
          <p:cNvSpPr>
            <a:spLocks noChangeArrowheads="1"/>
          </p:cNvSpPr>
          <p:nvPr/>
        </p:nvSpPr>
        <p:spPr bwMode="auto">
          <a:xfrm>
            <a:off x="4876800" y="3581400"/>
            <a:ext cx="2143125" cy="576263"/>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3200" b="1">
                <a:latin typeface="Times New Roman" pitchFamily="18" charset="0"/>
              </a:rPr>
              <a:t>Decision:</a:t>
            </a:r>
          </a:p>
        </p:txBody>
      </p:sp>
      <p:sp>
        <p:nvSpPr>
          <p:cNvPr id="106507" name="Rectangle 11"/>
          <p:cNvSpPr>
            <a:spLocks noChangeArrowheads="1"/>
          </p:cNvSpPr>
          <p:nvPr/>
        </p:nvSpPr>
        <p:spPr bwMode="auto">
          <a:xfrm>
            <a:off x="4876800" y="4572000"/>
            <a:ext cx="2371725" cy="576263"/>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3200" b="1">
                <a:latin typeface="Times New Roman" pitchFamily="18" charset="0"/>
              </a:rPr>
              <a:t>Conclusion:</a:t>
            </a:r>
          </a:p>
        </p:txBody>
      </p:sp>
      <p:sp>
        <p:nvSpPr>
          <p:cNvPr id="106528" name="Freeform 32"/>
          <p:cNvSpPr>
            <a:spLocks/>
          </p:cNvSpPr>
          <p:nvPr/>
        </p:nvSpPr>
        <p:spPr bwMode="auto">
          <a:xfrm>
            <a:off x="787400" y="4595813"/>
            <a:ext cx="1389063" cy="1338262"/>
          </a:xfrm>
          <a:custGeom>
            <a:avLst/>
            <a:gdLst/>
            <a:ahLst/>
            <a:cxnLst>
              <a:cxn ang="0">
                <a:pos x="0" y="842"/>
              </a:cxn>
              <a:cxn ang="0">
                <a:pos x="92" y="831"/>
              </a:cxn>
              <a:cxn ang="0">
                <a:pos x="137" y="822"/>
              </a:cxn>
              <a:cxn ang="0">
                <a:pos x="183" y="808"/>
              </a:cxn>
              <a:cxn ang="0">
                <a:pos x="229" y="789"/>
              </a:cxn>
              <a:cxn ang="0">
                <a:pos x="276" y="763"/>
              </a:cxn>
              <a:cxn ang="0">
                <a:pos x="321" y="729"/>
              </a:cxn>
              <a:cxn ang="0">
                <a:pos x="414" y="631"/>
              </a:cxn>
              <a:cxn ang="0">
                <a:pos x="506" y="493"/>
              </a:cxn>
              <a:cxn ang="0">
                <a:pos x="598" y="329"/>
              </a:cxn>
              <a:cxn ang="0">
                <a:pos x="643" y="245"/>
              </a:cxn>
              <a:cxn ang="0">
                <a:pos x="690" y="165"/>
              </a:cxn>
              <a:cxn ang="0">
                <a:pos x="735" y="98"/>
              </a:cxn>
              <a:cxn ang="0">
                <a:pos x="782" y="45"/>
              </a:cxn>
              <a:cxn ang="0">
                <a:pos x="827" y="11"/>
              </a:cxn>
              <a:cxn ang="0">
                <a:pos x="874" y="0"/>
              </a:cxn>
            </a:cxnLst>
            <a:rect l="0" t="0" r="r" b="b"/>
            <a:pathLst>
              <a:path w="875" h="843">
                <a:moveTo>
                  <a:pt x="0" y="842"/>
                </a:moveTo>
                <a:lnTo>
                  <a:pt x="92" y="831"/>
                </a:lnTo>
                <a:lnTo>
                  <a:pt x="137" y="822"/>
                </a:lnTo>
                <a:lnTo>
                  <a:pt x="183" y="808"/>
                </a:lnTo>
                <a:lnTo>
                  <a:pt x="229" y="789"/>
                </a:lnTo>
                <a:lnTo>
                  <a:pt x="276" y="763"/>
                </a:lnTo>
                <a:lnTo>
                  <a:pt x="321" y="729"/>
                </a:lnTo>
                <a:lnTo>
                  <a:pt x="414" y="631"/>
                </a:lnTo>
                <a:lnTo>
                  <a:pt x="506" y="493"/>
                </a:lnTo>
                <a:lnTo>
                  <a:pt x="598" y="329"/>
                </a:lnTo>
                <a:lnTo>
                  <a:pt x="643" y="245"/>
                </a:lnTo>
                <a:lnTo>
                  <a:pt x="690" y="165"/>
                </a:lnTo>
                <a:lnTo>
                  <a:pt x="735" y="98"/>
                </a:lnTo>
                <a:lnTo>
                  <a:pt x="782" y="45"/>
                </a:lnTo>
                <a:lnTo>
                  <a:pt x="827" y="11"/>
                </a:lnTo>
                <a:lnTo>
                  <a:pt x="874"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106529" name="Freeform 33"/>
          <p:cNvSpPr>
            <a:spLocks/>
          </p:cNvSpPr>
          <p:nvPr/>
        </p:nvSpPr>
        <p:spPr bwMode="auto">
          <a:xfrm>
            <a:off x="2174875" y="4595813"/>
            <a:ext cx="1389063" cy="1338262"/>
          </a:xfrm>
          <a:custGeom>
            <a:avLst/>
            <a:gdLst/>
            <a:ahLst/>
            <a:cxnLst>
              <a:cxn ang="0">
                <a:pos x="874" y="842"/>
              </a:cxn>
              <a:cxn ang="0">
                <a:pos x="782" y="831"/>
              </a:cxn>
              <a:cxn ang="0">
                <a:pos x="735" y="822"/>
              </a:cxn>
              <a:cxn ang="0">
                <a:pos x="690" y="808"/>
              </a:cxn>
              <a:cxn ang="0">
                <a:pos x="643" y="789"/>
              </a:cxn>
              <a:cxn ang="0">
                <a:pos x="598" y="763"/>
              </a:cxn>
              <a:cxn ang="0">
                <a:pos x="551" y="729"/>
              </a:cxn>
              <a:cxn ang="0">
                <a:pos x="459" y="631"/>
              </a:cxn>
              <a:cxn ang="0">
                <a:pos x="368" y="493"/>
              </a:cxn>
              <a:cxn ang="0">
                <a:pos x="276" y="329"/>
              </a:cxn>
              <a:cxn ang="0">
                <a:pos x="230" y="245"/>
              </a:cxn>
              <a:cxn ang="0">
                <a:pos x="183" y="165"/>
              </a:cxn>
              <a:cxn ang="0">
                <a:pos x="137" y="98"/>
              </a:cxn>
              <a:cxn ang="0">
                <a:pos x="92" y="45"/>
              </a:cxn>
              <a:cxn ang="0">
                <a:pos x="45" y="11"/>
              </a:cxn>
              <a:cxn ang="0">
                <a:pos x="0" y="0"/>
              </a:cxn>
            </a:cxnLst>
            <a:rect l="0" t="0" r="r" b="b"/>
            <a:pathLst>
              <a:path w="875" h="843">
                <a:moveTo>
                  <a:pt x="874" y="842"/>
                </a:moveTo>
                <a:lnTo>
                  <a:pt x="782" y="831"/>
                </a:lnTo>
                <a:lnTo>
                  <a:pt x="735" y="822"/>
                </a:lnTo>
                <a:lnTo>
                  <a:pt x="690" y="808"/>
                </a:lnTo>
                <a:lnTo>
                  <a:pt x="643" y="789"/>
                </a:lnTo>
                <a:lnTo>
                  <a:pt x="598" y="763"/>
                </a:lnTo>
                <a:lnTo>
                  <a:pt x="551" y="729"/>
                </a:lnTo>
                <a:lnTo>
                  <a:pt x="459" y="631"/>
                </a:lnTo>
                <a:lnTo>
                  <a:pt x="368" y="493"/>
                </a:lnTo>
                <a:lnTo>
                  <a:pt x="276" y="329"/>
                </a:lnTo>
                <a:lnTo>
                  <a:pt x="230" y="245"/>
                </a:lnTo>
                <a:lnTo>
                  <a:pt x="183" y="165"/>
                </a:lnTo>
                <a:lnTo>
                  <a:pt x="137" y="98"/>
                </a:lnTo>
                <a:lnTo>
                  <a:pt x="92" y="45"/>
                </a:lnTo>
                <a:lnTo>
                  <a:pt x="45" y="11"/>
                </a:lnTo>
                <a:lnTo>
                  <a:pt x="0" y="0"/>
                </a:lnTo>
              </a:path>
            </a:pathLst>
          </a:custGeom>
          <a:noFill/>
          <a:ln w="25400" cap="rnd" cmpd="sng">
            <a:solidFill>
              <a:srgbClr val="FF0000"/>
            </a:solidFill>
            <a:prstDash val="solid"/>
            <a:round/>
            <a:headEnd type="none" w="sm" len="sm"/>
            <a:tailEnd type="none" w="sm" len="sm"/>
          </a:ln>
          <a:effectLst/>
        </p:spPr>
        <p:txBody>
          <a:bodyPr/>
          <a:lstStyle/>
          <a:p>
            <a:endParaRPr lang="en-US"/>
          </a:p>
        </p:txBody>
      </p:sp>
      <p:sp>
        <p:nvSpPr>
          <p:cNvPr id="106531" name="Line 35"/>
          <p:cNvSpPr>
            <a:spLocks noChangeShapeType="1"/>
          </p:cNvSpPr>
          <p:nvPr/>
        </p:nvSpPr>
        <p:spPr bwMode="auto">
          <a:xfrm flipV="1">
            <a:off x="2701925" y="4827588"/>
            <a:ext cx="0" cy="1223962"/>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106532" name="Freeform 36"/>
          <p:cNvSpPr>
            <a:spLocks/>
          </p:cNvSpPr>
          <p:nvPr/>
        </p:nvSpPr>
        <p:spPr bwMode="auto">
          <a:xfrm>
            <a:off x="787400" y="4830763"/>
            <a:ext cx="2828925" cy="1096962"/>
          </a:xfrm>
          <a:custGeom>
            <a:avLst/>
            <a:gdLst/>
            <a:ahLst/>
            <a:cxnLst>
              <a:cxn ang="0">
                <a:pos x="0" y="0"/>
              </a:cxn>
              <a:cxn ang="0">
                <a:pos x="0" y="690"/>
              </a:cxn>
              <a:cxn ang="0">
                <a:pos x="1781" y="690"/>
              </a:cxn>
            </a:cxnLst>
            <a:rect l="0" t="0" r="r" b="b"/>
            <a:pathLst>
              <a:path w="1782" h="691">
                <a:moveTo>
                  <a:pt x="0" y="0"/>
                </a:moveTo>
                <a:lnTo>
                  <a:pt x="0" y="690"/>
                </a:lnTo>
                <a:lnTo>
                  <a:pt x="1781" y="69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106533" name="Line 37"/>
          <p:cNvSpPr>
            <a:spLocks noChangeShapeType="1"/>
          </p:cNvSpPr>
          <p:nvPr/>
        </p:nvSpPr>
        <p:spPr bwMode="auto">
          <a:xfrm>
            <a:off x="2174875" y="4722813"/>
            <a:ext cx="0" cy="1128712"/>
          </a:xfrm>
          <a:prstGeom prst="line">
            <a:avLst/>
          </a:prstGeom>
          <a:noFill/>
          <a:ln w="12700">
            <a:solidFill>
              <a:schemeClr val="tx2"/>
            </a:solidFill>
            <a:prstDash val="dash"/>
            <a:round/>
            <a:headEnd type="none" w="sm" len="sm"/>
            <a:tailEnd type="none" w="sm" len="sm"/>
          </a:ln>
          <a:effectLst/>
        </p:spPr>
        <p:txBody>
          <a:bodyPr wrap="none" anchor="ctr"/>
          <a:lstStyle/>
          <a:p>
            <a:endParaRPr lang="en-US"/>
          </a:p>
        </p:txBody>
      </p:sp>
      <p:sp>
        <p:nvSpPr>
          <p:cNvPr id="106534" name="Rectangle 38"/>
          <p:cNvSpPr>
            <a:spLocks noChangeArrowheads="1"/>
          </p:cNvSpPr>
          <p:nvPr/>
        </p:nvSpPr>
        <p:spPr bwMode="auto">
          <a:xfrm>
            <a:off x="3270250" y="5784850"/>
            <a:ext cx="406400" cy="530225"/>
          </a:xfrm>
          <a:prstGeom prst="rect">
            <a:avLst/>
          </a:prstGeom>
          <a:noFill/>
          <a:ln w="9525">
            <a:noFill/>
            <a:miter lim="800000"/>
            <a:headEnd/>
            <a:tailEnd/>
          </a:ln>
          <a:effectLst/>
        </p:spPr>
        <p:txBody>
          <a:bodyPr wrap="none" lIns="90488" tIns="44450" rIns="90488" bIns="44450">
            <a:spAutoFit/>
          </a:bodyPr>
          <a:lstStyle/>
          <a:p>
            <a:pPr eaLnBrk="0" hangingPunct="0"/>
            <a:r>
              <a:rPr lang="en-US" sz="2900" i="1">
                <a:latin typeface="Arial" charset="0"/>
              </a:rPr>
              <a:t>Z</a:t>
            </a:r>
          </a:p>
        </p:txBody>
      </p:sp>
      <p:sp>
        <p:nvSpPr>
          <p:cNvPr id="106535" name="Rectangle 39"/>
          <p:cNvSpPr>
            <a:spLocks noChangeArrowheads="1"/>
          </p:cNvSpPr>
          <p:nvPr/>
        </p:nvSpPr>
        <p:spPr bwMode="auto">
          <a:xfrm>
            <a:off x="1974850" y="5930900"/>
            <a:ext cx="357188" cy="469900"/>
          </a:xfrm>
          <a:prstGeom prst="rect">
            <a:avLst/>
          </a:prstGeom>
          <a:noFill/>
          <a:ln w="9525">
            <a:noFill/>
            <a:miter lim="800000"/>
            <a:headEnd/>
            <a:tailEnd/>
          </a:ln>
          <a:effectLst/>
        </p:spPr>
        <p:txBody>
          <a:bodyPr wrap="none" lIns="90488" tIns="44450" rIns="90488" bIns="44450">
            <a:spAutoFit/>
          </a:bodyPr>
          <a:lstStyle/>
          <a:p>
            <a:pPr eaLnBrk="0" hangingPunct="0"/>
            <a:r>
              <a:rPr lang="en-US" sz="2500">
                <a:latin typeface="Arial" charset="0"/>
              </a:rPr>
              <a:t>0</a:t>
            </a:r>
          </a:p>
        </p:txBody>
      </p:sp>
      <p:sp>
        <p:nvSpPr>
          <p:cNvPr id="106536" name="Line 40"/>
          <p:cNvSpPr>
            <a:spLocks noChangeShapeType="1"/>
          </p:cNvSpPr>
          <p:nvPr/>
        </p:nvSpPr>
        <p:spPr bwMode="auto">
          <a:xfrm flipV="1">
            <a:off x="1676400" y="4867275"/>
            <a:ext cx="0" cy="1223963"/>
          </a:xfrm>
          <a:prstGeom prst="line">
            <a:avLst/>
          </a:prstGeom>
          <a:noFill/>
          <a:ln w="12700">
            <a:solidFill>
              <a:schemeClr val="tx2"/>
            </a:solidFill>
            <a:round/>
            <a:headEnd type="none" w="sm" len="sm"/>
            <a:tailEnd type="none" w="sm" len="sm"/>
          </a:ln>
          <a:effectLst/>
        </p:spPr>
        <p:txBody>
          <a:bodyPr wrap="none" anchor="ctr"/>
          <a:lstStyle/>
          <a:p>
            <a:endParaRPr lang="en-US"/>
          </a:p>
        </p:txBody>
      </p:sp>
      <p:sp>
        <p:nvSpPr>
          <p:cNvPr id="106537" name="Line 41"/>
          <p:cNvSpPr>
            <a:spLocks noChangeShapeType="1"/>
          </p:cNvSpPr>
          <p:nvPr/>
        </p:nvSpPr>
        <p:spPr bwMode="auto">
          <a:xfrm>
            <a:off x="2760663" y="4876800"/>
            <a:ext cx="503237" cy="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106538" name="Line 42"/>
          <p:cNvSpPr>
            <a:spLocks noChangeShapeType="1"/>
          </p:cNvSpPr>
          <p:nvPr/>
        </p:nvSpPr>
        <p:spPr bwMode="auto">
          <a:xfrm flipH="1">
            <a:off x="1058863" y="4876800"/>
            <a:ext cx="630237" cy="0"/>
          </a:xfrm>
          <a:prstGeom prst="line">
            <a:avLst/>
          </a:prstGeom>
          <a:noFill/>
          <a:ln w="12700">
            <a:solidFill>
              <a:schemeClr val="tx2"/>
            </a:solidFill>
            <a:round/>
            <a:headEnd type="none" w="sm" len="sm"/>
            <a:tailEnd type="stealth" w="med" len="med"/>
          </a:ln>
          <a:effectLst/>
        </p:spPr>
        <p:txBody>
          <a:bodyPr wrap="none" anchor="ctr"/>
          <a:lstStyle/>
          <a:p>
            <a:endParaRPr lang="en-US"/>
          </a:p>
        </p:txBody>
      </p:sp>
      <p:sp>
        <p:nvSpPr>
          <p:cNvPr id="106539" name="Rectangle 43"/>
          <p:cNvSpPr>
            <a:spLocks noChangeArrowheads="1"/>
          </p:cNvSpPr>
          <p:nvPr/>
        </p:nvSpPr>
        <p:spPr bwMode="auto">
          <a:xfrm>
            <a:off x="687388" y="4421188"/>
            <a:ext cx="10636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Reject</a:t>
            </a:r>
          </a:p>
        </p:txBody>
      </p:sp>
      <p:sp>
        <p:nvSpPr>
          <p:cNvPr id="106540" name="Rectangle 44"/>
          <p:cNvSpPr>
            <a:spLocks noChangeArrowheads="1"/>
          </p:cNvSpPr>
          <p:nvPr/>
        </p:nvSpPr>
        <p:spPr bwMode="auto">
          <a:xfrm>
            <a:off x="2592388" y="4421188"/>
            <a:ext cx="10636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Reject</a:t>
            </a:r>
          </a:p>
        </p:txBody>
      </p:sp>
      <p:sp>
        <p:nvSpPr>
          <p:cNvPr id="106542" name="Rectangle 46"/>
          <p:cNvSpPr>
            <a:spLocks noChangeArrowheads="1"/>
          </p:cNvSpPr>
          <p:nvPr/>
        </p:nvSpPr>
        <p:spPr bwMode="auto">
          <a:xfrm>
            <a:off x="3354388" y="4954588"/>
            <a:ext cx="8350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.025</a:t>
            </a:r>
          </a:p>
        </p:txBody>
      </p:sp>
      <p:sp>
        <p:nvSpPr>
          <p:cNvPr id="106543" name="Rectangle 47"/>
          <p:cNvSpPr>
            <a:spLocks noChangeArrowheads="1"/>
          </p:cNvSpPr>
          <p:nvPr/>
        </p:nvSpPr>
        <p:spPr bwMode="auto">
          <a:xfrm>
            <a:off x="839788" y="4954588"/>
            <a:ext cx="8350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charset="0"/>
              </a:rPr>
              <a:t>.025</a:t>
            </a:r>
          </a:p>
        </p:txBody>
      </p:sp>
      <p:sp>
        <p:nvSpPr>
          <p:cNvPr id="106544" name="Line 48"/>
          <p:cNvSpPr>
            <a:spLocks noChangeShapeType="1"/>
          </p:cNvSpPr>
          <p:nvPr/>
        </p:nvSpPr>
        <p:spPr bwMode="auto">
          <a:xfrm>
            <a:off x="1312863" y="5275263"/>
            <a:ext cx="198437" cy="427037"/>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106545" name="Text Box 49"/>
          <p:cNvSpPr txBox="1">
            <a:spLocks noChangeArrowheads="1"/>
          </p:cNvSpPr>
          <p:nvPr/>
        </p:nvSpPr>
        <p:spPr bwMode="auto">
          <a:xfrm>
            <a:off x="2559050" y="5943600"/>
            <a:ext cx="7175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a:latin typeface="Times New Roman" pitchFamily="18" charset="0"/>
              </a:rPr>
              <a:t>1.96</a:t>
            </a:r>
          </a:p>
        </p:txBody>
      </p:sp>
      <p:sp>
        <p:nvSpPr>
          <p:cNvPr id="106546" name="Text Box 50"/>
          <p:cNvSpPr txBox="1">
            <a:spLocks noChangeArrowheads="1"/>
          </p:cNvSpPr>
          <p:nvPr/>
        </p:nvSpPr>
        <p:spPr bwMode="auto">
          <a:xfrm>
            <a:off x="990600" y="5943600"/>
            <a:ext cx="8191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a:latin typeface="Times New Roman" pitchFamily="18" charset="0"/>
              </a:rPr>
              <a:t>-1.96</a:t>
            </a:r>
          </a:p>
        </p:txBody>
      </p:sp>
      <p:sp>
        <p:nvSpPr>
          <p:cNvPr id="106547" name="Text Box 51"/>
          <p:cNvSpPr txBox="1">
            <a:spLocks noChangeArrowheads="1"/>
          </p:cNvSpPr>
          <p:nvPr/>
        </p:nvSpPr>
        <p:spPr bwMode="auto">
          <a:xfrm>
            <a:off x="2101850" y="6248400"/>
            <a:ext cx="717550" cy="457200"/>
          </a:xfrm>
          <a:prstGeom prst="rect">
            <a:avLst/>
          </a:prstGeom>
          <a:noFill/>
          <a:ln w="9525" cap="rnd">
            <a:noFill/>
            <a:miter lim="800000"/>
            <a:headEnd type="none" w="sm" len="sm"/>
            <a:tailEnd type="none" w="sm" len="sm"/>
          </a:ln>
          <a:effectLst/>
        </p:spPr>
        <p:txBody>
          <a:bodyPr wrap="none">
            <a:spAutoFit/>
          </a:bodyPr>
          <a:lstStyle/>
          <a:p>
            <a:pPr algn="ctr" eaLnBrk="0" hangingPunct="0"/>
            <a:r>
              <a:rPr lang="en-US">
                <a:latin typeface="Times New Roman" pitchFamily="18" charset="0"/>
              </a:rPr>
              <a:t>1.14</a:t>
            </a:r>
          </a:p>
        </p:txBody>
      </p:sp>
      <p:sp>
        <p:nvSpPr>
          <p:cNvPr id="106549" name="Rectangle 53"/>
          <p:cNvSpPr>
            <a:spLocks noChangeArrowheads="1"/>
          </p:cNvSpPr>
          <p:nvPr/>
        </p:nvSpPr>
        <p:spPr bwMode="auto">
          <a:xfrm>
            <a:off x="5105400" y="5029200"/>
            <a:ext cx="3733800" cy="1558925"/>
          </a:xfrm>
          <a:prstGeom prst="rect">
            <a:avLst/>
          </a:prstGeom>
          <a:solidFill>
            <a:srgbClr val="FFFF99"/>
          </a:solidFill>
          <a:ln w="9525">
            <a:solidFill>
              <a:schemeClr val="tx2"/>
            </a:solidFill>
            <a:miter lim="800000"/>
            <a:headEnd/>
            <a:tailEnd/>
          </a:ln>
          <a:effectLst/>
        </p:spPr>
        <p:txBody>
          <a:bodyPr lIns="90488" tIns="44450" rIns="90488" bIns="44450">
            <a:spAutoFit/>
          </a:bodyPr>
          <a:lstStyle/>
          <a:p>
            <a:pPr eaLnBrk="0" hangingPunct="0">
              <a:spcBef>
                <a:spcPct val="50000"/>
              </a:spcBef>
            </a:pPr>
            <a:r>
              <a:rPr lang="en-US"/>
              <a:t>We do not have sufficient evidence to reject the company’s claim of 4% response rate.</a:t>
            </a:r>
          </a:p>
        </p:txBody>
      </p:sp>
      <p:sp>
        <p:nvSpPr>
          <p:cNvPr id="106550" name="Line 54"/>
          <p:cNvSpPr>
            <a:spLocks noChangeShapeType="1"/>
          </p:cNvSpPr>
          <p:nvPr/>
        </p:nvSpPr>
        <p:spPr bwMode="auto">
          <a:xfrm flipH="1">
            <a:off x="2819400" y="5410200"/>
            <a:ext cx="533400" cy="304800"/>
          </a:xfrm>
          <a:prstGeom prst="line">
            <a:avLst/>
          </a:prstGeom>
          <a:noFill/>
          <a:ln w="28575">
            <a:solidFill>
              <a:schemeClr val="tx1"/>
            </a:solidFill>
            <a:miter lim="800000"/>
            <a:headEnd/>
            <a:tailEnd type="triangle" w="med" len="med"/>
          </a:ln>
          <a:effectLst/>
        </p:spPr>
        <p:txBody>
          <a:bodyPr wrap="none"/>
          <a:lstStyle/>
          <a:p>
            <a:endParaRPr lang="en-US"/>
          </a:p>
        </p:txBody>
      </p:sp>
      <p:sp>
        <p:nvSpPr>
          <p:cNvPr id="106556" name="Line 60"/>
          <p:cNvSpPr>
            <a:spLocks noChangeShapeType="1"/>
          </p:cNvSpPr>
          <p:nvPr/>
        </p:nvSpPr>
        <p:spPr bwMode="auto">
          <a:xfrm flipV="1">
            <a:off x="2438400" y="5867400"/>
            <a:ext cx="0" cy="457200"/>
          </a:xfrm>
          <a:prstGeom prst="line">
            <a:avLst/>
          </a:prstGeom>
          <a:noFill/>
          <a:ln w="9525">
            <a:solidFill>
              <a:schemeClr val="hlink"/>
            </a:solidFill>
            <a:miter lim="800000"/>
            <a:headEnd/>
            <a:tailEnd type="triangle" w="med" len="med"/>
          </a:ln>
          <a:effectLst/>
        </p:spPr>
        <p:txBody>
          <a:bodyPr wrap="none"/>
          <a:lstStyle/>
          <a:p>
            <a:endParaRPr lang="en-US"/>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i="1"/>
              <a:t>p </a:t>
            </a:r>
            <a:r>
              <a:rPr lang="en-US"/>
              <a:t>-Value Solution</a:t>
            </a:r>
          </a:p>
        </p:txBody>
      </p:sp>
      <p:sp>
        <p:nvSpPr>
          <p:cNvPr id="107524" name="Freeform 4"/>
          <p:cNvSpPr>
            <a:spLocks/>
          </p:cNvSpPr>
          <p:nvPr/>
        </p:nvSpPr>
        <p:spPr bwMode="auto">
          <a:xfrm flipH="1">
            <a:off x="2514600" y="4043363"/>
            <a:ext cx="1065213"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99FF"/>
          </a:solidFill>
          <a:ln w="9525" cap="rnd">
            <a:noFill/>
            <a:round/>
            <a:headEnd type="none" w="sm" len="sm"/>
            <a:tailEnd type="none" w="sm" len="sm"/>
          </a:ln>
          <a:effectLst/>
        </p:spPr>
        <p:txBody>
          <a:bodyPr/>
          <a:lstStyle/>
          <a:p>
            <a:endParaRPr lang="en-US"/>
          </a:p>
        </p:txBody>
      </p:sp>
      <p:sp>
        <p:nvSpPr>
          <p:cNvPr id="107525" name="Rectangle 5"/>
          <p:cNvSpPr>
            <a:spLocks noChangeArrowheads="1"/>
          </p:cNvSpPr>
          <p:nvPr/>
        </p:nvSpPr>
        <p:spPr bwMode="auto">
          <a:xfrm>
            <a:off x="1004888" y="1676400"/>
            <a:ext cx="7096125" cy="1073150"/>
          </a:xfrm>
          <a:prstGeom prst="rect">
            <a:avLst/>
          </a:prstGeom>
          <a:solidFill>
            <a:srgbClr val="FFFFCC"/>
          </a:solidFill>
          <a:ln w="9525">
            <a:solidFill>
              <a:schemeClr val="folHlink"/>
            </a:solidFill>
            <a:miter lim="800000"/>
            <a:headEnd/>
            <a:tailEnd/>
          </a:ln>
          <a:effectLst/>
        </p:spPr>
        <p:txBody>
          <a:bodyPr lIns="90488" tIns="44450" rIns="90488" bIns="44450">
            <a:spAutoFit/>
          </a:bodyPr>
          <a:lstStyle/>
          <a:p>
            <a:pPr algn="ctr" eaLnBrk="0" hangingPunct="0">
              <a:spcBef>
                <a:spcPct val="20000"/>
              </a:spcBef>
            </a:pPr>
            <a:r>
              <a:rPr lang="en-US" sz="3200" b="1">
                <a:latin typeface="Times New Roman" pitchFamily="18" charset="0"/>
              </a:rPr>
              <a:t>(</a:t>
            </a:r>
            <a:r>
              <a:rPr lang="en-US" sz="3200" b="1" i="1">
                <a:latin typeface="Times New Roman" pitchFamily="18" charset="0"/>
              </a:rPr>
              <a:t>p</a:t>
            </a:r>
            <a:r>
              <a:rPr lang="en-US" sz="3200" b="1">
                <a:latin typeface="Times New Roman" pitchFamily="18" charset="0"/>
              </a:rPr>
              <a:t> Value = 0.2542) </a:t>
            </a:r>
            <a:r>
              <a:rPr lang="en-US" sz="3200" b="1">
                <a:latin typeface="Symbol" pitchFamily="18" charset="2"/>
              </a:rPr>
              <a:t>³ </a:t>
            </a:r>
            <a:r>
              <a:rPr lang="en-US" sz="3200" b="1">
                <a:latin typeface="Times New Roman" pitchFamily="18" charset="0"/>
              </a:rPr>
              <a:t> (</a:t>
            </a:r>
            <a:r>
              <a:rPr lang="en-US" sz="3200" b="1" i="1">
                <a:latin typeface="Symbol" pitchFamily="18" charset="2"/>
              </a:rPr>
              <a:t>a</a:t>
            </a:r>
            <a:r>
              <a:rPr lang="en-US" sz="3200" b="1">
                <a:latin typeface="Times New Roman" pitchFamily="18" charset="0"/>
              </a:rPr>
              <a:t> = 0.05).  </a:t>
            </a:r>
            <a:br>
              <a:rPr lang="en-US" sz="3200" b="1">
                <a:latin typeface="Times New Roman" pitchFamily="18" charset="0"/>
              </a:rPr>
            </a:br>
            <a:r>
              <a:rPr lang="en-US" sz="3200" b="1">
                <a:latin typeface="Times New Roman" pitchFamily="18" charset="0"/>
              </a:rPr>
              <a:t>Do Not Reject.</a:t>
            </a:r>
          </a:p>
        </p:txBody>
      </p:sp>
      <p:sp>
        <p:nvSpPr>
          <p:cNvPr id="107526" name="Line 6"/>
          <p:cNvSpPr>
            <a:spLocks noChangeShapeType="1"/>
          </p:cNvSpPr>
          <p:nvPr/>
        </p:nvSpPr>
        <p:spPr bwMode="auto">
          <a:xfrm flipH="1">
            <a:off x="4495800" y="2976563"/>
            <a:ext cx="0" cy="2209800"/>
          </a:xfrm>
          <a:prstGeom prst="line">
            <a:avLst/>
          </a:prstGeom>
          <a:noFill/>
          <a:ln w="25400">
            <a:solidFill>
              <a:schemeClr val="tx2"/>
            </a:solidFill>
            <a:prstDash val="dash"/>
            <a:round/>
            <a:headEnd type="none" w="sm" len="sm"/>
            <a:tailEnd type="none" w="sm" len="sm"/>
          </a:ln>
          <a:effectLst/>
        </p:spPr>
        <p:txBody>
          <a:bodyPr wrap="none" anchor="ctr"/>
          <a:lstStyle/>
          <a:p>
            <a:endParaRPr lang="en-US"/>
          </a:p>
        </p:txBody>
      </p:sp>
      <p:sp>
        <p:nvSpPr>
          <p:cNvPr id="107527" name="Freeform 7"/>
          <p:cNvSpPr>
            <a:spLocks/>
          </p:cNvSpPr>
          <p:nvPr/>
        </p:nvSpPr>
        <p:spPr bwMode="auto">
          <a:xfrm>
            <a:off x="5334000" y="4043363"/>
            <a:ext cx="1065213" cy="1076325"/>
          </a:xfrm>
          <a:custGeom>
            <a:avLst/>
            <a:gdLst/>
            <a:ahLst/>
            <a:cxnLst>
              <a:cxn ang="0">
                <a:pos x="0" y="0"/>
              </a:cxn>
              <a:cxn ang="0">
                <a:pos x="0" y="677"/>
              </a:cxn>
              <a:cxn ang="0">
                <a:pos x="670" y="677"/>
              </a:cxn>
              <a:cxn ang="0">
                <a:pos x="589" y="642"/>
              </a:cxn>
              <a:cxn ang="0">
                <a:pos x="510" y="599"/>
              </a:cxn>
              <a:cxn ang="0">
                <a:pos x="436" y="551"/>
              </a:cxn>
              <a:cxn ang="0">
                <a:pos x="364" y="499"/>
              </a:cxn>
              <a:cxn ang="0">
                <a:pos x="297" y="441"/>
              </a:cxn>
              <a:cxn ang="0">
                <a:pos x="235" y="377"/>
              </a:cxn>
              <a:cxn ang="0">
                <a:pos x="177" y="310"/>
              </a:cxn>
              <a:cxn ang="0">
                <a:pos x="124" y="238"/>
              </a:cxn>
              <a:cxn ang="0">
                <a:pos x="76" y="162"/>
              </a:cxn>
              <a:cxn ang="0">
                <a:pos x="35" y="81"/>
              </a:cxn>
              <a:cxn ang="0">
                <a:pos x="0" y="0"/>
              </a:cxn>
            </a:cxnLst>
            <a:rect l="0" t="0" r="r" b="b"/>
            <a:pathLst>
              <a:path w="671" h="678">
                <a:moveTo>
                  <a:pt x="0" y="0"/>
                </a:moveTo>
                <a:lnTo>
                  <a:pt x="0" y="677"/>
                </a:lnTo>
                <a:lnTo>
                  <a:pt x="670" y="677"/>
                </a:lnTo>
                <a:lnTo>
                  <a:pt x="589" y="642"/>
                </a:lnTo>
                <a:lnTo>
                  <a:pt x="510" y="599"/>
                </a:lnTo>
                <a:lnTo>
                  <a:pt x="436" y="551"/>
                </a:lnTo>
                <a:lnTo>
                  <a:pt x="364" y="499"/>
                </a:lnTo>
                <a:lnTo>
                  <a:pt x="297" y="441"/>
                </a:lnTo>
                <a:lnTo>
                  <a:pt x="235" y="377"/>
                </a:lnTo>
                <a:lnTo>
                  <a:pt x="177" y="310"/>
                </a:lnTo>
                <a:lnTo>
                  <a:pt x="124" y="238"/>
                </a:lnTo>
                <a:lnTo>
                  <a:pt x="76" y="162"/>
                </a:lnTo>
                <a:lnTo>
                  <a:pt x="35" y="81"/>
                </a:lnTo>
                <a:lnTo>
                  <a:pt x="0" y="0"/>
                </a:lnTo>
              </a:path>
            </a:pathLst>
          </a:custGeom>
          <a:solidFill>
            <a:srgbClr val="FF99FF"/>
          </a:solidFill>
          <a:ln w="9525" cap="rnd">
            <a:noFill/>
            <a:round/>
            <a:headEnd type="none" w="sm" len="sm"/>
            <a:tailEnd type="none" w="sm" len="sm"/>
          </a:ln>
          <a:effectLst/>
        </p:spPr>
        <p:txBody>
          <a:bodyPr/>
          <a:lstStyle/>
          <a:p>
            <a:endParaRPr lang="en-US"/>
          </a:p>
        </p:txBody>
      </p:sp>
      <p:sp>
        <p:nvSpPr>
          <p:cNvPr id="107528" name="Rectangle 8"/>
          <p:cNvSpPr>
            <a:spLocks noChangeArrowheads="1"/>
          </p:cNvSpPr>
          <p:nvPr/>
        </p:nvSpPr>
        <p:spPr bwMode="auto">
          <a:xfrm>
            <a:off x="4260850" y="5249863"/>
            <a:ext cx="392113"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a:latin typeface="Arial" charset="0"/>
              </a:rPr>
              <a:t>0</a:t>
            </a:r>
          </a:p>
        </p:txBody>
      </p:sp>
      <p:sp>
        <p:nvSpPr>
          <p:cNvPr id="107529" name="Rectangle 9"/>
          <p:cNvSpPr>
            <a:spLocks noChangeArrowheads="1"/>
          </p:cNvSpPr>
          <p:nvPr/>
        </p:nvSpPr>
        <p:spPr bwMode="auto">
          <a:xfrm>
            <a:off x="4648200" y="5524500"/>
            <a:ext cx="725488" cy="423863"/>
          </a:xfrm>
          <a:prstGeom prst="rect">
            <a:avLst/>
          </a:prstGeom>
          <a:noFill/>
          <a:ln w="9525">
            <a:noFill/>
            <a:miter lim="800000"/>
            <a:headEnd/>
            <a:tailEnd/>
          </a:ln>
          <a:effectLst/>
        </p:spPr>
        <p:txBody>
          <a:bodyPr wrap="none" lIns="90488" tIns="44450" rIns="90488" bIns="44450">
            <a:spAutoFit/>
          </a:bodyPr>
          <a:lstStyle/>
          <a:p>
            <a:pPr eaLnBrk="0" hangingPunct="0"/>
            <a:r>
              <a:rPr lang="en-US" sz="2200" b="1">
                <a:latin typeface="Arial" charset="0"/>
              </a:rPr>
              <a:t>1.14</a:t>
            </a:r>
            <a:endParaRPr lang="en-US" sz="3000" b="1">
              <a:latin typeface="Arial" charset="0"/>
            </a:endParaRPr>
          </a:p>
        </p:txBody>
      </p:sp>
      <p:sp>
        <p:nvSpPr>
          <p:cNvPr id="107530" name="Freeform 10"/>
          <p:cNvSpPr>
            <a:spLocks/>
          </p:cNvSpPr>
          <p:nvPr/>
        </p:nvSpPr>
        <p:spPr bwMode="auto">
          <a:xfrm>
            <a:off x="5875338" y="4881563"/>
            <a:ext cx="601662" cy="341312"/>
          </a:xfrm>
          <a:custGeom>
            <a:avLst/>
            <a:gdLst/>
            <a:ahLst/>
            <a:cxnLst>
              <a:cxn ang="0">
                <a:pos x="0" y="0"/>
              </a:cxn>
              <a:cxn ang="0">
                <a:pos x="0" y="214"/>
              </a:cxn>
              <a:cxn ang="0">
                <a:pos x="378" y="214"/>
              </a:cxn>
              <a:cxn ang="0">
                <a:pos x="144" y="107"/>
              </a:cxn>
              <a:cxn ang="0">
                <a:pos x="0" y="0"/>
              </a:cxn>
            </a:cxnLst>
            <a:rect l="0" t="0" r="r" b="b"/>
            <a:pathLst>
              <a:path w="379" h="215">
                <a:moveTo>
                  <a:pt x="0" y="0"/>
                </a:moveTo>
                <a:lnTo>
                  <a:pt x="0" y="214"/>
                </a:lnTo>
                <a:lnTo>
                  <a:pt x="378" y="214"/>
                </a:lnTo>
                <a:lnTo>
                  <a:pt x="144" y="107"/>
                </a:lnTo>
                <a:lnTo>
                  <a:pt x="0" y="0"/>
                </a:lnTo>
              </a:path>
            </a:pathLst>
          </a:custGeom>
          <a:solidFill>
            <a:srgbClr val="FFFF66"/>
          </a:solidFill>
          <a:ln w="12700" cap="rnd" cmpd="sng">
            <a:solidFill>
              <a:srgbClr val="000000"/>
            </a:solidFill>
            <a:prstDash val="solid"/>
            <a:round/>
            <a:headEnd type="none" w="sm" len="sm"/>
            <a:tailEnd type="none" w="sm" len="sm"/>
          </a:ln>
          <a:effectLst/>
        </p:spPr>
        <p:txBody>
          <a:bodyPr/>
          <a:lstStyle/>
          <a:p>
            <a:endParaRPr lang="en-US"/>
          </a:p>
        </p:txBody>
      </p:sp>
      <p:sp>
        <p:nvSpPr>
          <p:cNvPr id="107531" name="Freeform 11"/>
          <p:cNvSpPr>
            <a:spLocks/>
          </p:cNvSpPr>
          <p:nvPr/>
        </p:nvSpPr>
        <p:spPr bwMode="auto">
          <a:xfrm>
            <a:off x="4473575" y="2925763"/>
            <a:ext cx="2287588" cy="2200275"/>
          </a:xfrm>
          <a:custGeom>
            <a:avLst/>
            <a:gdLst/>
            <a:ahLst/>
            <a:cxnLst>
              <a:cxn ang="0">
                <a:pos x="1440" y="1385"/>
              </a:cxn>
              <a:cxn ang="0">
                <a:pos x="1289" y="1368"/>
              </a:cxn>
              <a:cxn ang="0">
                <a:pos x="1214" y="1352"/>
              </a:cxn>
              <a:cxn ang="0">
                <a:pos x="1137" y="1329"/>
              </a:cxn>
              <a:cxn ang="0">
                <a:pos x="1062" y="1299"/>
              </a:cxn>
              <a:cxn ang="0">
                <a:pos x="985" y="1255"/>
              </a:cxn>
              <a:cxn ang="0">
                <a:pos x="910" y="1199"/>
              </a:cxn>
              <a:cxn ang="0">
                <a:pos x="759" y="1038"/>
              </a:cxn>
              <a:cxn ang="0">
                <a:pos x="607" y="811"/>
              </a:cxn>
              <a:cxn ang="0">
                <a:pos x="455" y="541"/>
              </a:cxn>
              <a:cxn ang="0">
                <a:pos x="380" y="403"/>
              </a:cxn>
              <a:cxn ang="0">
                <a:pos x="304" y="272"/>
              </a:cxn>
              <a:cxn ang="0">
                <a:pos x="229" y="161"/>
              </a:cxn>
              <a:cxn ang="0">
                <a:pos x="152" y="73"/>
              </a:cxn>
              <a:cxn ang="0">
                <a:pos x="77" y="19"/>
              </a:cxn>
              <a:cxn ang="0">
                <a:pos x="0" y="0"/>
              </a:cxn>
            </a:cxnLst>
            <a:rect l="0" t="0" r="r" b="b"/>
            <a:pathLst>
              <a:path w="1441" h="1386">
                <a:moveTo>
                  <a:pt x="1440" y="1385"/>
                </a:moveTo>
                <a:lnTo>
                  <a:pt x="1289" y="1368"/>
                </a:lnTo>
                <a:lnTo>
                  <a:pt x="1214" y="1352"/>
                </a:lnTo>
                <a:lnTo>
                  <a:pt x="1137" y="1329"/>
                </a:lnTo>
                <a:lnTo>
                  <a:pt x="1062" y="1299"/>
                </a:lnTo>
                <a:lnTo>
                  <a:pt x="985" y="1255"/>
                </a:lnTo>
                <a:lnTo>
                  <a:pt x="910" y="1199"/>
                </a:lnTo>
                <a:lnTo>
                  <a:pt x="759" y="1038"/>
                </a:lnTo>
                <a:lnTo>
                  <a:pt x="607" y="811"/>
                </a:lnTo>
                <a:lnTo>
                  <a:pt x="455" y="541"/>
                </a:lnTo>
                <a:lnTo>
                  <a:pt x="380" y="403"/>
                </a:lnTo>
                <a:lnTo>
                  <a:pt x="304" y="272"/>
                </a:lnTo>
                <a:lnTo>
                  <a:pt x="229" y="161"/>
                </a:lnTo>
                <a:lnTo>
                  <a:pt x="152" y="73"/>
                </a:lnTo>
                <a:lnTo>
                  <a:pt x="77" y="19"/>
                </a:lnTo>
                <a:lnTo>
                  <a:pt x="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107532" name="Freeform 12"/>
          <p:cNvSpPr>
            <a:spLocks/>
          </p:cNvSpPr>
          <p:nvPr/>
        </p:nvSpPr>
        <p:spPr bwMode="auto">
          <a:xfrm>
            <a:off x="2187575" y="2925763"/>
            <a:ext cx="2287588" cy="2200275"/>
          </a:xfrm>
          <a:custGeom>
            <a:avLst/>
            <a:gdLst/>
            <a:ahLst/>
            <a:cxnLst>
              <a:cxn ang="0">
                <a:pos x="0" y="1385"/>
              </a:cxn>
              <a:cxn ang="0">
                <a:pos x="152" y="1368"/>
              </a:cxn>
              <a:cxn ang="0">
                <a:pos x="229" y="1352"/>
              </a:cxn>
              <a:cxn ang="0">
                <a:pos x="303" y="1329"/>
              </a:cxn>
              <a:cxn ang="0">
                <a:pos x="378" y="1299"/>
              </a:cxn>
              <a:cxn ang="0">
                <a:pos x="455" y="1255"/>
              </a:cxn>
              <a:cxn ang="0">
                <a:pos x="530" y="1199"/>
              </a:cxn>
              <a:cxn ang="0">
                <a:pos x="684" y="1038"/>
              </a:cxn>
              <a:cxn ang="0">
                <a:pos x="833" y="811"/>
              </a:cxn>
              <a:cxn ang="0">
                <a:pos x="985" y="541"/>
              </a:cxn>
              <a:cxn ang="0">
                <a:pos x="1062" y="403"/>
              </a:cxn>
              <a:cxn ang="0">
                <a:pos x="1137" y="272"/>
              </a:cxn>
              <a:cxn ang="0">
                <a:pos x="1214" y="161"/>
              </a:cxn>
              <a:cxn ang="0">
                <a:pos x="1288" y="73"/>
              </a:cxn>
              <a:cxn ang="0">
                <a:pos x="1365" y="19"/>
              </a:cxn>
              <a:cxn ang="0">
                <a:pos x="1440" y="0"/>
              </a:cxn>
            </a:cxnLst>
            <a:rect l="0" t="0" r="r" b="b"/>
            <a:pathLst>
              <a:path w="1441" h="1386">
                <a:moveTo>
                  <a:pt x="0" y="1385"/>
                </a:moveTo>
                <a:lnTo>
                  <a:pt x="152" y="1368"/>
                </a:lnTo>
                <a:lnTo>
                  <a:pt x="229" y="1352"/>
                </a:lnTo>
                <a:lnTo>
                  <a:pt x="303" y="1329"/>
                </a:lnTo>
                <a:lnTo>
                  <a:pt x="378" y="1299"/>
                </a:lnTo>
                <a:lnTo>
                  <a:pt x="455" y="1255"/>
                </a:lnTo>
                <a:lnTo>
                  <a:pt x="530" y="1199"/>
                </a:lnTo>
                <a:lnTo>
                  <a:pt x="684" y="1038"/>
                </a:lnTo>
                <a:lnTo>
                  <a:pt x="833" y="811"/>
                </a:lnTo>
                <a:lnTo>
                  <a:pt x="985" y="541"/>
                </a:lnTo>
                <a:lnTo>
                  <a:pt x="1062" y="403"/>
                </a:lnTo>
                <a:lnTo>
                  <a:pt x="1137" y="272"/>
                </a:lnTo>
                <a:lnTo>
                  <a:pt x="1214" y="161"/>
                </a:lnTo>
                <a:lnTo>
                  <a:pt x="1288" y="73"/>
                </a:lnTo>
                <a:lnTo>
                  <a:pt x="1365" y="19"/>
                </a:lnTo>
                <a:lnTo>
                  <a:pt x="1440" y="0"/>
                </a:lnTo>
              </a:path>
            </a:pathLst>
          </a:custGeom>
          <a:noFill/>
          <a:ln w="50800" cap="rnd" cmpd="sng">
            <a:solidFill>
              <a:srgbClr val="FF0000"/>
            </a:solidFill>
            <a:prstDash val="solid"/>
            <a:round/>
            <a:headEnd type="none" w="sm" len="sm"/>
            <a:tailEnd type="none" w="sm" len="sm"/>
          </a:ln>
          <a:effectLst/>
        </p:spPr>
        <p:txBody>
          <a:bodyPr/>
          <a:lstStyle/>
          <a:p>
            <a:endParaRPr lang="en-US"/>
          </a:p>
        </p:txBody>
      </p:sp>
      <p:sp>
        <p:nvSpPr>
          <p:cNvPr id="107533" name="Line 13"/>
          <p:cNvSpPr>
            <a:spLocks noChangeShapeType="1"/>
          </p:cNvSpPr>
          <p:nvPr/>
        </p:nvSpPr>
        <p:spPr bwMode="auto">
          <a:xfrm>
            <a:off x="2160588" y="2852738"/>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34" name="Line 14"/>
          <p:cNvSpPr>
            <a:spLocks noChangeShapeType="1"/>
          </p:cNvSpPr>
          <p:nvPr/>
        </p:nvSpPr>
        <p:spPr bwMode="auto">
          <a:xfrm>
            <a:off x="2160588" y="3081338"/>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35" name="Line 15"/>
          <p:cNvSpPr>
            <a:spLocks noChangeShapeType="1"/>
          </p:cNvSpPr>
          <p:nvPr/>
        </p:nvSpPr>
        <p:spPr bwMode="auto">
          <a:xfrm>
            <a:off x="2160588" y="3309938"/>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36" name="Line 16"/>
          <p:cNvSpPr>
            <a:spLocks noChangeShapeType="1"/>
          </p:cNvSpPr>
          <p:nvPr/>
        </p:nvSpPr>
        <p:spPr bwMode="auto">
          <a:xfrm>
            <a:off x="2160588" y="3535363"/>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37" name="Line 17"/>
          <p:cNvSpPr>
            <a:spLocks noChangeShapeType="1"/>
          </p:cNvSpPr>
          <p:nvPr/>
        </p:nvSpPr>
        <p:spPr bwMode="auto">
          <a:xfrm>
            <a:off x="2160588" y="3763963"/>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38" name="Line 18"/>
          <p:cNvSpPr>
            <a:spLocks noChangeShapeType="1"/>
          </p:cNvSpPr>
          <p:nvPr/>
        </p:nvSpPr>
        <p:spPr bwMode="auto">
          <a:xfrm>
            <a:off x="2160588" y="4216400"/>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39" name="Line 19"/>
          <p:cNvSpPr>
            <a:spLocks noChangeShapeType="1"/>
          </p:cNvSpPr>
          <p:nvPr/>
        </p:nvSpPr>
        <p:spPr bwMode="auto">
          <a:xfrm>
            <a:off x="2160588" y="4441825"/>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0" name="Line 20"/>
          <p:cNvSpPr>
            <a:spLocks noChangeShapeType="1"/>
          </p:cNvSpPr>
          <p:nvPr/>
        </p:nvSpPr>
        <p:spPr bwMode="auto">
          <a:xfrm>
            <a:off x="2160588" y="4670425"/>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1" name="Line 21"/>
          <p:cNvSpPr>
            <a:spLocks noChangeShapeType="1"/>
          </p:cNvSpPr>
          <p:nvPr/>
        </p:nvSpPr>
        <p:spPr bwMode="auto">
          <a:xfrm>
            <a:off x="2160588" y="4895850"/>
            <a:ext cx="1587" cy="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2" name="Line 22"/>
          <p:cNvSpPr>
            <a:spLocks noChangeShapeType="1"/>
          </p:cNvSpPr>
          <p:nvPr/>
        </p:nvSpPr>
        <p:spPr bwMode="auto">
          <a:xfrm>
            <a:off x="6845300"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3" name="Line 23"/>
          <p:cNvSpPr>
            <a:spLocks noChangeShapeType="1"/>
          </p:cNvSpPr>
          <p:nvPr/>
        </p:nvSpPr>
        <p:spPr bwMode="auto">
          <a:xfrm>
            <a:off x="6381750"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4" name="Line 24"/>
          <p:cNvSpPr>
            <a:spLocks noChangeShapeType="1"/>
          </p:cNvSpPr>
          <p:nvPr/>
        </p:nvSpPr>
        <p:spPr bwMode="auto">
          <a:xfrm>
            <a:off x="5915025"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5" name="Line 25"/>
          <p:cNvSpPr>
            <a:spLocks noChangeShapeType="1"/>
          </p:cNvSpPr>
          <p:nvPr/>
        </p:nvSpPr>
        <p:spPr bwMode="auto">
          <a:xfrm>
            <a:off x="5449888"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6" name="Line 26"/>
          <p:cNvSpPr>
            <a:spLocks noChangeShapeType="1"/>
          </p:cNvSpPr>
          <p:nvPr/>
        </p:nvSpPr>
        <p:spPr bwMode="auto">
          <a:xfrm>
            <a:off x="4983163"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7" name="Line 27"/>
          <p:cNvSpPr>
            <a:spLocks noChangeShapeType="1"/>
          </p:cNvSpPr>
          <p:nvPr/>
        </p:nvSpPr>
        <p:spPr bwMode="auto">
          <a:xfrm>
            <a:off x="4516438"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8" name="Line 28"/>
          <p:cNvSpPr>
            <a:spLocks noChangeShapeType="1"/>
          </p:cNvSpPr>
          <p:nvPr/>
        </p:nvSpPr>
        <p:spPr bwMode="auto">
          <a:xfrm>
            <a:off x="4049713"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49" name="Line 29"/>
          <p:cNvSpPr>
            <a:spLocks noChangeShapeType="1"/>
          </p:cNvSpPr>
          <p:nvPr/>
        </p:nvSpPr>
        <p:spPr bwMode="auto">
          <a:xfrm>
            <a:off x="3586163"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50" name="Line 30"/>
          <p:cNvSpPr>
            <a:spLocks noChangeShapeType="1"/>
          </p:cNvSpPr>
          <p:nvPr/>
        </p:nvSpPr>
        <p:spPr bwMode="auto">
          <a:xfrm>
            <a:off x="3121025"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51" name="Line 31"/>
          <p:cNvSpPr>
            <a:spLocks noChangeShapeType="1"/>
          </p:cNvSpPr>
          <p:nvPr/>
        </p:nvSpPr>
        <p:spPr bwMode="auto">
          <a:xfrm>
            <a:off x="2654300" y="5145088"/>
            <a:ext cx="0" cy="6350"/>
          </a:xfrm>
          <a:prstGeom prst="line">
            <a:avLst/>
          </a:prstGeom>
          <a:noFill/>
          <a:ln w="50800">
            <a:solidFill>
              <a:schemeClr val="bg2"/>
            </a:solidFill>
            <a:round/>
            <a:headEnd type="none" w="sm" len="sm"/>
            <a:tailEnd type="none" w="sm" len="sm"/>
          </a:ln>
          <a:effectLst/>
        </p:spPr>
        <p:txBody>
          <a:bodyPr wrap="none" anchor="ctr"/>
          <a:lstStyle/>
          <a:p>
            <a:endParaRPr lang="en-US"/>
          </a:p>
        </p:txBody>
      </p:sp>
      <p:sp>
        <p:nvSpPr>
          <p:cNvPr id="107552" name="Rectangle 32"/>
          <p:cNvSpPr>
            <a:spLocks noChangeArrowheads="1"/>
          </p:cNvSpPr>
          <p:nvPr/>
        </p:nvSpPr>
        <p:spPr bwMode="auto">
          <a:xfrm>
            <a:off x="7205663" y="5249863"/>
            <a:ext cx="414337" cy="546100"/>
          </a:xfrm>
          <a:prstGeom prst="rect">
            <a:avLst/>
          </a:prstGeom>
          <a:noFill/>
          <a:ln w="9525">
            <a:noFill/>
            <a:miter lim="800000"/>
            <a:headEnd/>
            <a:tailEnd/>
          </a:ln>
          <a:effectLst/>
        </p:spPr>
        <p:txBody>
          <a:bodyPr wrap="none" lIns="90488" tIns="44450" rIns="90488" bIns="44450">
            <a:spAutoFit/>
          </a:bodyPr>
          <a:lstStyle/>
          <a:p>
            <a:pPr eaLnBrk="0" hangingPunct="0"/>
            <a:r>
              <a:rPr lang="en-US" sz="3000" b="1" i="1">
                <a:latin typeface="Arial" charset="0"/>
              </a:rPr>
              <a:t>Z</a:t>
            </a:r>
          </a:p>
        </p:txBody>
      </p:sp>
      <p:sp>
        <p:nvSpPr>
          <p:cNvPr id="107553" name="Rectangle 33"/>
          <p:cNvSpPr>
            <a:spLocks noChangeArrowheads="1"/>
          </p:cNvSpPr>
          <p:nvPr/>
        </p:nvSpPr>
        <p:spPr bwMode="auto">
          <a:xfrm>
            <a:off x="6089650" y="3579813"/>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107554" name="Freeform 34"/>
          <p:cNvSpPr>
            <a:spLocks/>
          </p:cNvSpPr>
          <p:nvPr/>
        </p:nvSpPr>
        <p:spPr bwMode="auto">
          <a:xfrm>
            <a:off x="5867400" y="4097338"/>
            <a:ext cx="893763" cy="1165225"/>
          </a:xfrm>
          <a:custGeom>
            <a:avLst/>
            <a:gdLst/>
            <a:ahLst/>
            <a:cxnLst>
              <a:cxn ang="0">
                <a:pos x="0" y="685"/>
              </a:cxn>
              <a:cxn ang="0">
                <a:pos x="0" y="0"/>
              </a:cxn>
              <a:cxn ang="0">
                <a:pos x="562" y="0"/>
              </a:cxn>
            </a:cxnLst>
            <a:rect l="0" t="0" r="r" b="b"/>
            <a:pathLst>
              <a:path w="563" h="686">
                <a:moveTo>
                  <a:pt x="0" y="685"/>
                </a:moveTo>
                <a:lnTo>
                  <a:pt x="0" y="0"/>
                </a:lnTo>
                <a:lnTo>
                  <a:pt x="562"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107555" name="Freeform 35"/>
          <p:cNvSpPr>
            <a:spLocks/>
          </p:cNvSpPr>
          <p:nvPr/>
        </p:nvSpPr>
        <p:spPr bwMode="auto">
          <a:xfrm>
            <a:off x="6711950" y="4043363"/>
            <a:ext cx="147638" cy="147637"/>
          </a:xfrm>
          <a:custGeom>
            <a:avLst/>
            <a:gdLst/>
            <a:ahLst/>
            <a:cxnLst>
              <a:cxn ang="0">
                <a:pos x="0" y="0"/>
              </a:cxn>
              <a:cxn ang="0">
                <a:pos x="92" y="45"/>
              </a:cxn>
              <a:cxn ang="0">
                <a:pos x="0" y="92"/>
              </a:cxn>
              <a:cxn ang="0">
                <a:pos x="4" y="85"/>
              </a:cxn>
              <a:cxn ang="0">
                <a:pos x="5" y="78"/>
              </a:cxn>
              <a:cxn ang="0">
                <a:pos x="7" y="72"/>
              </a:cxn>
              <a:cxn ang="0">
                <a:pos x="8" y="65"/>
              </a:cxn>
              <a:cxn ang="0">
                <a:pos x="10" y="58"/>
              </a:cxn>
              <a:cxn ang="0">
                <a:pos x="10" y="49"/>
              </a:cxn>
              <a:cxn ang="0">
                <a:pos x="10" y="42"/>
              </a:cxn>
              <a:cxn ang="0">
                <a:pos x="10" y="35"/>
              </a:cxn>
              <a:cxn ang="0">
                <a:pos x="8" y="27"/>
              </a:cxn>
              <a:cxn ang="0">
                <a:pos x="7" y="20"/>
              </a:cxn>
              <a:cxn ang="0">
                <a:pos x="5" y="13"/>
              </a:cxn>
              <a:cxn ang="0">
                <a:pos x="4" y="8"/>
              </a:cxn>
              <a:cxn ang="0">
                <a:pos x="0" y="0"/>
              </a:cxn>
            </a:cxnLst>
            <a:rect l="0" t="0" r="r" b="b"/>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w="9525" cap="rnd">
            <a:noFill/>
            <a:round/>
            <a:headEnd type="none" w="sm" len="sm"/>
            <a:tailEnd type="none" w="sm" len="sm"/>
          </a:ln>
          <a:effectLst/>
        </p:spPr>
        <p:txBody>
          <a:bodyPr/>
          <a:lstStyle/>
          <a:p>
            <a:endParaRPr lang="en-US"/>
          </a:p>
        </p:txBody>
      </p:sp>
      <p:sp>
        <p:nvSpPr>
          <p:cNvPr id="107556" name="Rectangle 36"/>
          <p:cNvSpPr>
            <a:spLocks noChangeArrowheads="1"/>
          </p:cNvSpPr>
          <p:nvPr/>
        </p:nvSpPr>
        <p:spPr bwMode="auto">
          <a:xfrm>
            <a:off x="6619875" y="4351338"/>
            <a:ext cx="1304925" cy="454025"/>
          </a:xfrm>
          <a:prstGeom prst="rect">
            <a:avLst/>
          </a:prstGeom>
          <a:solidFill>
            <a:srgbClr val="FDDBE4"/>
          </a:solidFill>
          <a:ln w="9525">
            <a:noFill/>
            <a:miter lim="800000"/>
            <a:headEnd/>
            <a:tailEnd/>
          </a:ln>
          <a:effectLst/>
        </p:spPr>
        <p:txBody>
          <a:bodyPr lIns="90488" tIns="44450" rIns="90488" bIns="44450">
            <a:spAutoFit/>
          </a:bodyPr>
          <a:lstStyle/>
          <a:p>
            <a:pPr eaLnBrk="0" hangingPunct="0">
              <a:spcBef>
                <a:spcPct val="50000"/>
              </a:spcBef>
            </a:pPr>
            <a:r>
              <a:rPr lang="en-US" b="1" i="1">
                <a:latin typeface="Symbol" pitchFamily="18" charset="2"/>
              </a:rPr>
              <a:t>a</a:t>
            </a:r>
            <a:r>
              <a:rPr lang="en-US" b="1">
                <a:latin typeface="Symbol" pitchFamily="18" charset="2"/>
              </a:rPr>
              <a:t> </a:t>
            </a:r>
            <a:r>
              <a:rPr lang="en-US" b="1">
                <a:latin typeface="Times New Roman" pitchFamily="18" charset="0"/>
              </a:rPr>
              <a:t>= 0.05</a:t>
            </a:r>
          </a:p>
        </p:txBody>
      </p:sp>
      <p:sp>
        <p:nvSpPr>
          <p:cNvPr id="107557" name="Line 37"/>
          <p:cNvSpPr>
            <a:spLocks noChangeShapeType="1"/>
          </p:cNvSpPr>
          <p:nvPr/>
        </p:nvSpPr>
        <p:spPr bwMode="auto">
          <a:xfrm flipH="1">
            <a:off x="5424488" y="3536950"/>
            <a:ext cx="373062" cy="1109663"/>
          </a:xfrm>
          <a:prstGeom prst="line">
            <a:avLst/>
          </a:prstGeom>
          <a:noFill/>
          <a:ln w="28575">
            <a:solidFill>
              <a:schemeClr val="folHlink"/>
            </a:solidFill>
            <a:round/>
            <a:headEnd type="none" w="sm" len="sm"/>
            <a:tailEnd type="stealth" w="med" len="med"/>
          </a:ln>
          <a:effectLst/>
        </p:spPr>
        <p:txBody>
          <a:bodyPr wrap="none" anchor="ctr"/>
          <a:lstStyle/>
          <a:p>
            <a:endParaRPr lang="en-US"/>
          </a:p>
        </p:txBody>
      </p:sp>
      <p:sp>
        <p:nvSpPr>
          <p:cNvPr id="107558" name="Line 38"/>
          <p:cNvSpPr>
            <a:spLocks noChangeShapeType="1"/>
          </p:cNvSpPr>
          <p:nvPr/>
        </p:nvSpPr>
        <p:spPr bwMode="auto">
          <a:xfrm flipH="1">
            <a:off x="6019800" y="4805363"/>
            <a:ext cx="685800" cy="3048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107559" name="Freeform 39"/>
          <p:cNvSpPr>
            <a:spLocks/>
          </p:cNvSpPr>
          <p:nvPr/>
        </p:nvSpPr>
        <p:spPr bwMode="auto">
          <a:xfrm>
            <a:off x="3048000" y="5184775"/>
            <a:ext cx="2740025" cy="153988"/>
          </a:xfrm>
          <a:custGeom>
            <a:avLst/>
            <a:gdLst/>
            <a:ahLst/>
            <a:cxnLst>
              <a:cxn ang="0">
                <a:pos x="0" y="48"/>
              </a:cxn>
              <a:cxn ang="0">
                <a:pos x="412" y="96"/>
              </a:cxn>
              <a:cxn ang="0">
                <a:pos x="412" y="72"/>
              </a:cxn>
              <a:cxn ang="0">
                <a:pos x="1649" y="72"/>
              </a:cxn>
              <a:cxn ang="0">
                <a:pos x="1649" y="96"/>
              </a:cxn>
              <a:cxn ang="0">
                <a:pos x="2061" y="48"/>
              </a:cxn>
              <a:cxn ang="0">
                <a:pos x="1649" y="0"/>
              </a:cxn>
              <a:cxn ang="0">
                <a:pos x="1649" y="24"/>
              </a:cxn>
              <a:cxn ang="0">
                <a:pos x="412" y="24"/>
              </a:cxn>
              <a:cxn ang="0">
                <a:pos x="412" y="0"/>
              </a:cxn>
              <a:cxn ang="0">
                <a:pos x="0" y="48"/>
              </a:cxn>
            </a:cxnLst>
            <a:rect l="0" t="0" r="r" b="b"/>
            <a:pathLst>
              <a:path w="2062" h="97">
                <a:moveTo>
                  <a:pt x="0" y="48"/>
                </a:moveTo>
                <a:lnTo>
                  <a:pt x="412" y="96"/>
                </a:lnTo>
                <a:lnTo>
                  <a:pt x="412" y="72"/>
                </a:lnTo>
                <a:lnTo>
                  <a:pt x="1649" y="72"/>
                </a:lnTo>
                <a:lnTo>
                  <a:pt x="1649" y="96"/>
                </a:lnTo>
                <a:lnTo>
                  <a:pt x="2061" y="48"/>
                </a:lnTo>
                <a:lnTo>
                  <a:pt x="1649" y="0"/>
                </a:lnTo>
                <a:lnTo>
                  <a:pt x="1649" y="24"/>
                </a:lnTo>
                <a:lnTo>
                  <a:pt x="412" y="24"/>
                </a:lnTo>
                <a:lnTo>
                  <a:pt x="412" y="0"/>
                </a:lnTo>
                <a:lnTo>
                  <a:pt x="0" y="48"/>
                </a:lnTo>
              </a:path>
            </a:pathLst>
          </a:custGeom>
          <a:solidFill>
            <a:srgbClr val="E4E4F8"/>
          </a:solidFill>
          <a:ln w="12700" cap="rnd" cmpd="sng">
            <a:solidFill>
              <a:schemeClr val="tx2"/>
            </a:solidFill>
            <a:prstDash val="solid"/>
            <a:round/>
            <a:headEnd type="none" w="sm" len="sm"/>
            <a:tailEnd type="none" w="sm" len="sm"/>
          </a:ln>
          <a:effectLst/>
        </p:spPr>
        <p:txBody>
          <a:bodyPr/>
          <a:lstStyle/>
          <a:p>
            <a:endParaRPr lang="en-US"/>
          </a:p>
        </p:txBody>
      </p:sp>
      <p:sp>
        <p:nvSpPr>
          <p:cNvPr id="107560" name="Line 40"/>
          <p:cNvSpPr>
            <a:spLocks noChangeShapeType="1"/>
          </p:cNvSpPr>
          <p:nvPr/>
        </p:nvSpPr>
        <p:spPr bwMode="auto">
          <a:xfrm>
            <a:off x="5910263" y="4881563"/>
            <a:ext cx="158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7561" name="Line 41"/>
          <p:cNvSpPr>
            <a:spLocks noChangeShapeType="1"/>
          </p:cNvSpPr>
          <p:nvPr/>
        </p:nvSpPr>
        <p:spPr bwMode="auto">
          <a:xfrm>
            <a:off x="5949950" y="4957763"/>
            <a:ext cx="635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7562" name="Text Box 42"/>
          <p:cNvSpPr txBox="1">
            <a:spLocks noChangeArrowheads="1"/>
          </p:cNvSpPr>
          <p:nvPr/>
        </p:nvSpPr>
        <p:spPr bwMode="auto">
          <a:xfrm>
            <a:off x="5943600" y="5491163"/>
            <a:ext cx="717550" cy="457200"/>
          </a:xfrm>
          <a:prstGeom prst="rect">
            <a:avLst/>
          </a:prstGeom>
          <a:noFill/>
          <a:ln w="28575" cap="rnd">
            <a:noFill/>
            <a:miter lim="800000"/>
            <a:headEnd type="none" w="sm" len="sm"/>
            <a:tailEnd type="none" w="sm" len="sm"/>
          </a:ln>
          <a:effectLst/>
        </p:spPr>
        <p:txBody>
          <a:bodyPr wrap="none">
            <a:spAutoFit/>
          </a:bodyPr>
          <a:lstStyle/>
          <a:p>
            <a:pPr algn="ctr" eaLnBrk="0" hangingPunct="0"/>
            <a:r>
              <a:rPr lang="en-US" b="1">
                <a:latin typeface="Times New Roman" pitchFamily="18" charset="0"/>
              </a:rPr>
              <a:t>1.96</a:t>
            </a:r>
          </a:p>
        </p:txBody>
      </p:sp>
      <p:sp>
        <p:nvSpPr>
          <p:cNvPr id="107563" name="Line 43"/>
          <p:cNvSpPr>
            <a:spLocks noChangeShapeType="1"/>
          </p:cNvSpPr>
          <p:nvPr/>
        </p:nvSpPr>
        <p:spPr bwMode="auto">
          <a:xfrm rot="4099552" flipH="1">
            <a:off x="5854700" y="5283200"/>
            <a:ext cx="449263" cy="271463"/>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107564" name="Line 44"/>
          <p:cNvSpPr>
            <a:spLocks noChangeShapeType="1"/>
          </p:cNvSpPr>
          <p:nvPr/>
        </p:nvSpPr>
        <p:spPr bwMode="auto">
          <a:xfrm rot="17500448">
            <a:off x="4870450" y="5414963"/>
            <a:ext cx="457200" cy="1524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107565" name="Line 45"/>
          <p:cNvSpPr>
            <a:spLocks noChangeShapeType="1"/>
          </p:cNvSpPr>
          <p:nvPr/>
        </p:nvSpPr>
        <p:spPr bwMode="auto">
          <a:xfrm>
            <a:off x="1981200" y="5262563"/>
            <a:ext cx="5562600" cy="0"/>
          </a:xfrm>
          <a:prstGeom prst="line">
            <a:avLst/>
          </a:prstGeom>
          <a:noFill/>
          <a:ln w="19050" cap="rnd">
            <a:solidFill>
              <a:schemeClr val="tx1"/>
            </a:solidFill>
            <a:round/>
            <a:headEnd type="none" w="sm" len="sm"/>
            <a:tailEnd type="none" w="sm" len="sm"/>
          </a:ln>
          <a:effectLst/>
        </p:spPr>
        <p:txBody>
          <a:bodyPr wrap="none" anchor="ctr"/>
          <a:lstStyle/>
          <a:p>
            <a:endParaRPr lang="en-US"/>
          </a:p>
        </p:txBody>
      </p:sp>
      <p:sp>
        <p:nvSpPr>
          <p:cNvPr id="107566" name="Freeform 46"/>
          <p:cNvSpPr>
            <a:spLocks/>
          </p:cNvSpPr>
          <p:nvPr/>
        </p:nvSpPr>
        <p:spPr bwMode="auto">
          <a:xfrm flipH="1">
            <a:off x="2446338" y="4881563"/>
            <a:ext cx="601662" cy="341312"/>
          </a:xfrm>
          <a:custGeom>
            <a:avLst/>
            <a:gdLst/>
            <a:ahLst/>
            <a:cxnLst>
              <a:cxn ang="0">
                <a:pos x="0" y="0"/>
              </a:cxn>
              <a:cxn ang="0">
                <a:pos x="0" y="214"/>
              </a:cxn>
              <a:cxn ang="0">
                <a:pos x="378" y="214"/>
              </a:cxn>
              <a:cxn ang="0">
                <a:pos x="144" y="107"/>
              </a:cxn>
              <a:cxn ang="0">
                <a:pos x="0" y="0"/>
              </a:cxn>
            </a:cxnLst>
            <a:rect l="0" t="0" r="r" b="b"/>
            <a:pathLst>
              <a:path w="379" h="215">
                <a:moveTo>
                  <a:pt x="0" y="0"/>
                </a:moveTo>
                <a:lnTo>
                  <a:pt x="0" y="214"/>
                </a:lnTo>
                <a:lnTo>
                  <a:pt x="378" y="214"/>
                </a:lnTo>
                <a:lnTo>
                  <a:pt x="144" y="107"/>
                </a:lnTo>
                <a:lnTo>
                  <a:pt x="0" y="0"/>
                </a:lnTo>
              </a:path>
            </a:pathLst>
          </a:custGeom>
          <a:solidFill>
            <a:srgbClr val="FFFF66"/>
          </a:solidFill>
          <a:ln w="12700" cap="rnd" cmpd="sng">
            <a:solidFill>
              <a:srgbClr val="000000"/>
            </a:solidFill>
            <a:prstDash val="solid"/>
            <a:round/>
            <a:headEnd type="none" w="sm" len="sm"/>
            <a:tailEnd type="none" w="sm" len="sm"/>
          </a:ln>
          <a:effectLst/>
        </p:spPr>
        <p:txBody>
          <a:bodyPr/>
          <a:lstStyle/>
          <a:p>
            <a:endParaRPr lang="en-US"/>
          </a:p>
        </p:txBody>
      </p:sp>
      <p:sp>
        <p:nvSpPr>
          <p:cNvPr id="107567" name="Rectangle 47"/>
          <p:cNvSpPr>
            <a:spLocks noChangeArrowheads="1"/>
          </p:cNvSpPr>
          <p:nvPr/>
        </p:nvSpPr>
        <p:spPr bwMode="auto">
          <a:xfrm>
            <a:off x="5634038" y="2933700"/>
            <a:ext cx="2671762" cy="454025"/>
          </a:xfrm>
          <a:prstGeom prst="rect">
            <a:avLst/>
          </a:prstGeom>
          <a:solidFill>
            <a:srgbClr val="E4E4F8"/>
          </a:solidFill>
          <a:ln w="9525">
            <a:noFill/>
            <a:miter lim="800000"/>
            <a:headEnd/>
            <a:tailEnd/>
          </a:ln>
          <a:effectLst/>
        </p:spPr>
        <p:txBody>
          <a:bodyPr lIns="90488" tIns="44450" rIns="90488" bIns="44450">
            <a:spAutoFit/>
          </a:bodyPr>
          <a:lstStyle/>
          <a:p>
            <a:pPr eaLnBrk="0" hangingPunct="0">
              <a:spcBef>
                <a:spcPct val="50000"/>
              </a:spcBef>
            </a:pPr>
            <a:r>
              <a:rPr lang="en-US" b="1" i="1">
                <a:latin typeface="Times New Roman" pitchFamily="18" charset="0"/>
              </a:rPr>
              <a:t>p</a:t>
            </a:r>
            <a:r>
              <a:rPr lang="en-US" b="1">
                <a:latin typeface="Times New Roman" pitchFamily="18" charset="0"/>
              </a:rPr>
              <a:t> Value = 2 </a:t>
            </a:r>
            <a:r>
              <a:rPr lang="en-US">
                <a:latin typeface="Times New Roman" pitchFamily="18" charset="0"/>
              </a:rPr>
              <a:t>x</a:t>
            </a:r>
            <a:r>
              <a:rPr lang="en-US" b="1">
                <a:latin typeface="Times New Roman" pitchFamily="18" charset="0"/>
              </a:rPr>
              <a:t> .1271</a:t>
            </a:r>
          </a:p>
        </p:txBody>
      </p:sp>
      <p:sp>
        <p:nvSpPr>
          <p:cNvPr id="107568" name="Line 48"/>
          <p:cNvSpPr>
            <a:spLocks noChangeShapeType="1"/>
          </p:cNvSpPr>
          <p:nvPr/>
        </p:nvSpPr>
        <p:spPr bwMode="auto">
          <a:xfrm flipH="1">
            <a:off x="3429000" y="3433763"/>
            <a:ext cx="2201863" cy="1371600"/>
          </a:xfrm>
          <a:prstGeom prst="line">
            <a:avLst/>
          </a:prstGeom>
          <a:noFill/>
          <a:ln w="28575">
            <a:solidFill>
              <a:schemeClr val="folHlink"/>
            </a:solidFill>
            <a:round/>
            <a:headEnd type="none" w="sm" len="sm"/>
            <a:tailEnd type="stealth" w="med" len="med"/>
          </a:ln>
          <a:effectLst/>
        </p:spPr>
        <p:txBody>
          <a:bodyPr wrap="none" anchor="ctr"/>
          <a:lstStyle/>
          <a:p>
            <a:endParaRPr lang="en-US"/>
          </a:p>
        </p:txBody>
      </p:sp>
      <p:sp>
        <p:nvSpPr>
          <p:cNvPr id="107569" name="Line 49"/>
          <p:cNvSpPr>
            <a:spLocks noChangeShapeType="1"/>
          </p:cNvSpPr>
          <p:nvPr/>
        </p:nvSpPr>
        <p:spPr bwMode="auto">
          <a:xfrm flipH="1">
            <a:off x="2895600" y="4652963"/>
            <a:ext cx="3733800" cy="457200"/>
          </a:xfrm>
          <a:prstGeom prst="line">
            <a:avLst/>
          </a:prstGeom>
          <a:noFill/>
          <a:ln w="28575">
            <a:solidFill>
              <a:schemeClr val="tx2"/>
            </a:solidFill>
            <a:round/>
            <a:headEnd type="none" w="sm" len="sm"/>
            <a:tailEnd type="stealth" w="med" len="med"/>
          </a:ln>
          <a:effectLst/>
        </p:spPr>
        <p:txBody>
          <a:bodyPr wrap="none" anchor="ctr"/>
          <a:lstStyle/>
          <a:p>
            <a:endParaRPr lang="en-US"/>
          </a:p>
        </p:txBody>
      </p:sp>
      <p:sp>
        <p:nvSpPr>
          <p:cNvPr id="107570" name="Rectangle 50"/>
          <p:cNvSpPr>
            <a:spLocks noChangeArrowheads="1"/>
          </p:cNvSpPr>
          <p:nvPr/>
        </p:nvSpPr>
        <p:spPr bwMode="auto">
          <a:xfrm>
            <a:off x="838200" y="5961063"/>
            <a:ext cx="7772400" cy="463550"/>
          </a:xfrm>
          <a:prstGeom prst="rect">
            <a:avLst/>
          </a:prstGeom>
          <a:solidFill>
            <a:srgbClr val="E4E4F8"/>
          </a:solidFill>
          <a:ln w="9525">
            <a:solidFill>
              <a:srgbClr val="FF99FF"/>
            </a:solidFill>
            <a:miter lim="800000"/>
            <a:headEnd/>
            <a:tailEnd/>
          </a:ln>
          <a:effectLst/>
        </p:spPr>
        <p:txBody>
          <a:bodyPr lIns="90488" tIns="44450" rIns="90488" bIns="44450">
            <a:spAutoFit/>
          </a:bodyPr>
          <a:lstStyle/>
          <a:p>
            <a:pPr eaLnBrk="0" hangingPunct="0">
              <a:spcBef>
                <a:spcPct val="50000"/>
              </a:spcBef>
            </a:pPr>
            <a:r>
              <a:rPr lang="en-US" b="1"/>
              <a:t>Test Statistic 1.14 is in the Do Not Reject Region</a:t>
            </a:r>
          </a:p>
        </p:txBody>
      </p:sp>
      <p:sp>
        <p:nvSpPr>
          <p:cNvPr id="107571" name="Freeform 51"/>
          <p:cNvSpPr>
            <a:spLocks/>
          </p:cNvSpPr>
          <p:nvPr/>
        </p:nvSpPr>
        <p:spPr bwMode="auto">
          <a:xfrm flipH="1">
            <a:off x="2209800" y="4119563"/>
            <a:ext cx="893763" cy="1165225"/>
          </a:xfrm>
          <a:custGeom>
            <a:avLst/>
            <a:gdLst/>
            <a:ahLst/>
            <a:cxnLst>
              <a:cxn ang="0">
                <a:pos x="0" y="685"/>
              </a:cxn>
              <a:cxn ang="0">
                <a:pos x="0" y="0"/>
              </a:cxn>
              <a:cxn ang="0">
                <a:pos x="562" y="0"/>
              </a:cxn>
            </a:cxnLst>
            <a:rect l="0" t="0" r="r" b="b"/>
            <a:pathLst>
              <a:path w="563" h="686">
                <a:moveTo>
                  <a:pt x="0" y="685"/>
                </a:moveTo>
                <a:lnTo>
                  <a:pt x="0" y="0"/>
                </a:lnTo>
                <a:lnTo>
                  <a:pt x="562"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107572" name="Rectangle 52"/>
          <p:cNvSpPr>
            <a:spLocks noChangeArrowheads="1"/>
          </p:cNvSpPr>
          <p:nvPr/>
        </p:nvSpPr>
        <p:spPr bwMode="auto">
          <a:xfrm>
            <a:off x="1905000" y="3586163"/>
            <a:ext cx="1009650" cy="454025"/>
          </a:xfrm>
          <a:prstGeom prst="rect">
            <a:avLst/>
          </a:prstGeom>
          <a:noFill/>
          <a:ln w="9525">
            <a:noFill/>
            <a:miter lim="800000"/>
            <a:headEnd/>
            <a:tailEnd/>
          </a:ln>
          <a:effectLst/>
        </p:spPr>
        <p:txBody>
          <a:bodyPr wrap="none" lIns="90488" tIns="44450" rIns="90488" bIns="44450">
            <a:spAutoFit/>
          </a:bodyPr>
          <a:lstStyle/>
          <a:p>
            <a:pPr eaLnBrk="0" hangingPunct="0"/>
            <a:r>
              <a:rPr lang="en-US" b="1">
                <a:latin typeface="Times New Roman" pitchFamily="18" charset="0"/>
              </a:rPr>
              <a:t>Reject</a:t>
            </a:r>
          </a:p>
        </p:txBody>
      </p:sp>
      <p:sp>
        <p:nvSpPr>
          <p:cNvPr id="107573" name="Freeform 53"/>
          <p:cNvSpPr>
            <a:spLocks/>
          </p:cNvSpPr>
          <p:nvPr/>
        </p:nvSpPr>
        <p:spPr bwMode="auto">
          <a:xfrm flipH="1">
            <a:off x="2057400" y="4043363"/>
            <a:ext cx="147638" cy="147637"/>
          </a:xfrm>
          <a:custGeom>
            <a:avLst/>
            <a:gdLst/>
            <a:ahLst/>
            <a:cxnLst>
              <a:cxn ang="0">
                <a:pos x="0" y="0"/>
              </a:cxn>
              <a:cxn ang="0">
                <a:pos x="92" y="45"/>
              </a:cxn>
              <a:cxn ang="0">
                <a:pos x="0" y="92"/>
              </a:cxn>
              <a:cxn ang="0">
                <a:pos x="4" y="85"/>
              </a:cxn>
              <a:cxn ang="0">
                <a:pos x="5" y="78"/>
              </a:cxn>
              <a:cxn ang="0">
                <a:pos x="7" y="72"/>
              </a:cxn>
              <a:cxn ang="0">
                <a:pos x="8" y="65"/>
              </a:cxn>
              <a:cxn ang="0">
                <a:pos x="10" y="58"/>
              </a:cxn>
              <a:cxn ang="0">
                <a:pos x="10" y="49"/>
              </a:cxn>
              <a:cxn ang="0">
                <a:pos x="10" y="42"/>
              </a:cxn>
              <a:cxn ang="0">
                <a:pos x="10" y="35"/>
              </a:cxn>
              <a:cxn ang="0">
                <a:pos x="8" y="27"/>
              </a:cxn>
              <a:cxn ang="0">
                <a:pos x="7" y="20"/>
              </a:cxn>
              <a:cxn ang="0">
                <a:pos x="5" y="13"/>
              </a:cxn>
              <a:cxn ang="0">
                <a:pos x="4" y="8"/>
              </a:cxn>
              <a:cxn ang="0">
                <a:pos x="0" y="0"/>
              </a:cxn>
            </a:cxnLst>
            <a:rect l="0" t="0" r="r" b="b"/>
            <a:pathLst>
              <a:path w="93" h="93">
                <a:moveTo>
                  <a:pt x="0" y="0"/>
                </a:moveTo>
                <a:lnTo>
                  <a:pt x="92" y="45"/>
                </a:lnTo>
                <a:lnTo>
                  <a:pt x="0" y="92"/>
                </a:lnTo>
                <a:lnTo>
                  <a:pt x="4" y="85"/>
                </a:lnTo>
                <a:lnTo>
                  <a:pt x="5" y="78"/>
                </a:lnTo>
                <a:lnTo>
                  <a:pt x="7" y="72"/>
                </a:lnTo>
                <a:lnTo>
                  <a:pt x="8" y="65"/>
                </a:lnTo>
                <a:lnTo>
                  <a:pt x="10" y="58"/>
                </a:lnTo>
                <a:lnTo>
                  <a:pt x="10" y="49"/>
                </a:lnTo>
                <a:lnTo>
                  <a:pt x="10" y="42"/>
                </a:lnTo>
                <a:lnTo>
                  <a:pt x="10" y="35"/>
                </a:lnTo>
                <a:lnTo>
                  <a:pt x="8" y="27"/>
                </a:lnTo>
                <a:lnTo>
                  <a:pt x="7" y="20"/>
                </a:lnTo>
                <a:lnTo>
                  <a:pt x="5" y="13"/>
                </a:lnTo>
                <a:lnTo>
                  <a:pt x="4" y="8"/>
                </a:lnTo>
                <a:lnTo>
                  <a:pt x="0" y="0"/>
                </a:lnTo>
              </a:path>
            </a:pathLst>
          </a:custGeom>
          <a:solidFill>
            <a:schemeClr val="tx2"/>
          </a:solidFill>
          <a:ln w="9525" cap="rnd">
            <a:no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ck4th">
  <a:themeElements>
    <a:clrScheme name="">
      <a:dk1>
        <a:srgbClr val="000022"/>
      </a:dk1>
      <a:lt1>
        <a:srgbClr val="FFFFFF"/>
      </a:lt1>
      <a:dk2>
        <a:srgbClr val="000066"/>
      </a:dk2>
      <a:lt2>
        <a:srgbClr val="FF99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fontScheme name="black4th">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ck4th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black4th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black4th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black4th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black4th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black4th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TotalTime>
  <Words>3898</Words>
  <Application>Microsoft Office PowerPoint</Application>
  <PresentationFormat>On-screen Show (4:3)</PresentationFormat>
  <Paragraphs>875</Paragraphs>
  <Slides>93</Slides>
  <Notes>30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3</vt:i4>
      </vt:variant>
      <vt:variant>
        <vt:lpstr>Slide Titles</vt:lpstr>
      </vt:variant>
      <vt:variant>
        <vt:i4>93</vt:i4>
      </vt:variant>
    </vt:vector>
  </HeadingPairs>
  <TitlesOfParts>
    <vt:vector size="108" baseType="lpstr">
      <vt:lpstr>Arial</vt:lpstr>
      <vt:lpstr>Calibri</vt:lpstr>
      <vt:lpstr>Symbol</vt:lpstr>
      <vt:lpstr>Tahoma</vt:lpstr>
      <vt:lpstr>Times New (WE)</vt:lpstr>
      <vt:lpstr>Times New Roman</vt:lpstr>
      <vt:lpstr>Wingdings</vt:lpstr>
      <vt:lpstr>PrenHall1</vt:lpstr>
      <vt:lpstr>black4th</vt:lpstr>
      <vt:lpstr>1_PrenHall1</vt:lpstr>
      <vt:lpstr>2_PrenHall1</vt:lpstr>
      <vt:lpstr>3_PrenHall1</vt:lpstr>
      <vt:lpstr>Equation</vt:lpstr>
      <vt:lpstr>Clip</vt:lpstr>
      <vt:lpstr>WordArt</vt:lpstr>
      <vt:lpstr>Statistics Overview – Part 3</vt:lpstr>
      <vt:lpstr>Statistical inference</vt:lpstr>
      <vt:lpstr>Statistical inference</vt:lpstr>
      <vt:lpstr>Significance level</vt:lpstr>
      <vt:lpstr>Assumptions</vt:lpstr>
      <vt:lpstr>Confidence Interval Steps</vt:lpstr>
      <vt:lpstr>What is a Hypothesis?</vt:lpstr>
      <vt:lpstr>Types of Hypotheses</vt:lpstr>
      <vt:lpstr>Example Research Hypotheses</vt:lpstr>
      <vt:lpstr>Statistical Hypotheses</vt:lpstr>
      <vt:lpstr>Null and Alternative Hypotheses</vt:lpstr>
      <vt:lpstr>PowerPoint Presentation</vt:lpstr>
      <vt:lpstr>               The null hypothesis    </vt:lpstr>
      <vt:lpstr>The Null Hypothesis, H0</vt:lpstr>
      <vt:lpstr>The Null Hypothesis, H0</vt:lpstr>
      <vt:lpstr>Alternative hypothesis</vt:lpstr>
      <vt:lpstr>The Alternative Hypothesis, H1</vt:lpstr>
      <vt:lpstr>Null and Alternative Hypotheses:  Example</vt:lpstr>
      <vt:lpstr>Application</vt:lpstr>
      <vt:lpstr>Application</vt:lpstr>
      <vt:lpstr>Hypothesis Testing Process</vt:lpstr>
      <vt:lpstr>Reason for Rejecting H0</vt:lpstr>
      <vt:lpstr>Null and Alternative Hypotheses:  Example</vt:lpstr>
      <vt:lpstr>Rejection and Non Rejection Regions</vt:lpstr>
      <vt:lpstr>One-tailed and Two-tailed Tests</vt:lpstr>
      <vt:lpstr>Level of Significance, </vt:lpstr>
      <vt:lpstr>Level of Significance  and the Rejection Region</vt:lpstr>
      <vt:lpstr>One-tailed Tests</vt:lpstr>
      <vt:lpstr>Two-tailed Tests</vt:lpstr>
      <vt:lpstr>An Example: Net Income   Two-tailed Test</vt:lpstr>
      <vt:lpstr>Income Example:  Two-tailed Test</vt:lpstr>
      <vt:lpstr>Net Income Example: Critical Value Method</vt:lpstr>
      <vt:lpstr>Net Income Example: Critical Value Method</vt:lpstr>
      <vt:lpstr>Demonstration Problem using Excel  </vt:lpstr>
      <vt:lpstr>Demonstration Problem using Excel  </vt:lpstr>
      <vt:lpstr>An exercise</vt:lpstr>
      <vt:lpstr>Application</vt:lpstr>
      <vt:lpstr>Two-tailed Test:  Small Sample,  Unknown,  = .05</vt:lpstr>
      <vt:lpstr>Two-tailed Test:  Small Sample,  Unknown,  = .05</vt:lpstr>
      <vt:lpstr>Two-tailed Test:  Small Sample,  Unknown,  = .05</vt:lpstr>
      <vt:lpstr>Example </vt:lpstr>
      <vt:lpstr>Example</vt:lpstr>
      <vt:lpstr>PowerPoint Presentation</vt:lpstr>
      <vt:lpstr>Z Test of Population Proportion</vt:lpstr>
      <vt:lpstr>A case</vt:lpstr>
      <vt:lpstr>Application</vt:lpstr>
      <vt:lpstr>Errors</vt:lpstr>
      <vt:lpstr>Errors (Risk) in Making Decisions</vt:lpstr>
      <vt:lpstr>Result Probabilities</vt:lpstr>
      <vt:lpstr>Errors in Making Decisions</vt:lpstr>
      <vt:lpstr>PowerPoint Presentation</vt:lpstr>
      <vt:lpstr>Type II error</vt:lpstr>
      <vt:lpstr>PowerPoint Presentation</vt:lpstr>
      <vt:lpstr>PowerPoint Presentation</vt:lpstr>
      <vt:lpstr>PowerPoint Presentation</vt:lpstr>
      <vt:lpstr>PowerPoint Presentation</vt:lpstr>
      <vt:lpstr>PowerPoint Presentation</vt:lpstr>
      <vt:lpstr>Type II error</vt:lpstr>
      <vt:lpstr>The Power of a Test</vt:lpstr>
      <vt:lpstr>The Power Function</vt:lpstr>
      <vt:lpstr>PowerPoint Presentation</vt:lpstr>
      <vt:lpstr>PowerPoint Presentation</vt:lpstr>
      <vt:lpstr>Type I &amp; II Errors Have an Inverse Relationship</vt:lpstr>
      <vt:lpstr>Factors Affecting Type II Error</vt:lpstr>
      <vt:lpstr>How to Choose between  Type I and Type II Errors</vt:lpstr>
      <vt:lpstr>Solving for Type II Errors:   Example</vt:lpstr>
      <vt:lpstr>Type II Error for Example with  =11.99 Kg  </vt:lpstr>
      <vt:lpstr>Type II Error for Demonstration with =11.96 Kg </vt:lpstr>
      <vt:lpstr>Critical Values  Approach to Testing</vt:lpstr>
      <vt:lpstr>p-Value Approach to Testing</vt:lpstr>
      <vt:lpstr>General Steps in  Hypothesis Testing</vt:lpstr>
      <vt:lpstr>General Steps in  Hypothesis Testing</vt:lpstr>
      <vt:lpstr>One-tail Z  Test for Mean (    Known)</vt:lpstr>
      <vt:lpstr>Rejection Region</vt:lpstr>
      <vt:lpstr>Example: One Tail Test</vt:lpstr>
      <vt:lpstr>Finding Critical Value: One Tail</vt:lpstr>
      <vt:lpstr>Example Solution: One Tail Test</vt:lpstr>
      <vt:lpstr>Confidence Intervals for µ</vt:lpstr>
      <vt:lpstr>p -Value Solution</vt:lpstr>
      <vt:lpstr>p -Value Solution</vt:lpstr>
      <vt:lpstr>Example: Two-Tail Test</vt:lpstr>
      <vt:lpstr>Example Solution: Two-Tail Test</vt:lpstr>
      <vt:lpstr>p-Value Solution</vt:lpstr>
      <vt:lpstr>Connection to  Confidence Intervals</vt:lpstr>
      <vt:lpstr>t  Test:     Unknown</vt:lpstr>
      <vt:lpstr>Example: One-Tail t  Test</vt:lpstr>
      <vt:lpstr>Example Solution: One-Tail</vt:lpstr>
      <vt:lpstr>p -Value Solution</vt:lpstr>
      <vt:lpstr>Proportion</vt:lpstr>
      <vt:lpstr>Proportion</vt:lpstr>
      <vt:lpstr>Example: Z  Test for Proportion</vt:lpstr>
      <vt:lpstr>Z  Test for Proportion: Solution</vt:lpstr>
      <vt:lpstr>p -Value 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Techniques I</dc:title>
  <dc:creator>iims-fac2</dc:creator>
  <cp:lastModifiedBy>Hardik Shah</cp:lastModifiedBy>
  <cp:revision>53</cp:revision>
  <dcterms:created xsi:type="dcterms:W3CDTF">2010-09-12T05:46:51Z</dcterms:created>
  <dcterms:modified xsi:type="dcterms:W3CDTF">2017-06-18T13:37:34Z</dcterms:modified>
</cp:coreProperties>
</file>