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27"/>
  </p:normalViewPr>
  <p:slideViewPr>
    <p:cSldViewPr snapToGrid="0" snapToObjects="1">
      <p:cViewPr>
        <p:scale>
          <a:sx n="90" d="100"/>
          <a:sy n="90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1" Type="http://schemas.microsoft.com/office/2011/relationships/chartStyle" Target="style26.xml"/><Relationship Id="rId2" Type="http://schemas.microsoft.com/office/2011/relationships/chartColorStyle" Target="colors26.xml"/><Relationship Id="rId3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microsoft.com/office/2011/relationships/chartStyle" Target="style27.xml"/><Relationship Id="rId2" Type="http://schemas.microsoft.com/office/2011/relationships/chartColorStyle" Target="colors27.xml"/><Relationship Id="rId3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microsoft.com/office/2011/relationships/chartStyle" Target="style28.xml"/><Relationship Id="rId2" Type="http://schemas.microsoft.com/office/2011/relationships/chartColorStyle" Target="colors28.xml"/><Relationship Id="rId3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microsoft.com/office/2011/relationships/chartStyle" Target="style29.xml"/><Relationship Id="rId2" Type="http://schemas.microsoft.com/office/2011/relationships/chartColorStyle" Target="colors29.xml"/><Relationship Id="rId3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1" Type="http://schemas.microsoft.com/office/2011/relationships/chartStyle" Target="style30.xml"/><Relationship Id="rId2" Type="http://schemas.microsoft.com/office/2011/relationships/chartColorStyle" Target="colors30.xml"/><Relationship Id="rId3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1" Type="http://schemas.microsoft.com/office/2011/relationships/chartStyle" Target="style31.xml"/><Relationship Id="rId2" Type="http://schemas.microsoft.com/office/2011/relationships/chartColorStyle" Target="colors31.xml"/><Relationship Id="rId3" Type="http://schemas.openxmlformats.org/officeDocument/2006/relationships/package" Target="../embeddings/Microsoft_Excel_Worksheet31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5.0</c:v>
                </c:pt>
                <c:pt idx="1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5.0</c:v>
                </c:pt>
                <c:pt idx="1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4251706533586"/>
          <c:y val="0.306557744793809"/>
          <c:w val="0.408090976882923"/>
          <c:h val="0.38688451041238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5.0</c:v>
                </c:pt>
                <c:pt idx="1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5.0</c:v>
                </c:pt>
                <c:pt idx="1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5.0</c:v>
                </c:pt>
                <c:pt idx="1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5.0</c:v>
                </c:pt>
                <c:pt idx="1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4.0</c:v>
                </c:pt>
                <c:pt idx="1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4.0</c:v>
                </c:pt>
                <c:pt idx="1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4.0</c:v>
                </c:pt>
                <c:pt idx="1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4.0</c:v>
                </c:pt>
                <c:pt idx="1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4.0</c:v>
                </c:pt>
                <c:pt idx="1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4.0</c:v>
                </c:pt>
                <c:pt idx="1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4.0</c:v>
                </c:pt>
                <c:pt idx="1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4.0</c:v>
                </c:pt>
                <c:pt idx="1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4.0</c:v>
                </c:pt>
                <c:pt idx="1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4.0</c:v>
                </c:pt>
                <c:pt idx="1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</c:v>
                </c:pt>
                <c:pt idx="2">
                  <c:v>Category 2</c:v>
                </c:pt>
                <c:pt idx="3">
                  <c:v>Category 3</c:v>
                </c:pt>
                <c:pt idx="4">
                  <c:v>Category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4.0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</c:v>
                </c:pt>
                <c:pt idx="2">
                  <c:v>Category 2</c:v>
                </c:pt>
                <c:pt idx="3">
                  <c:v>Category 3</c:v>
                </c:pt>
                <c:pt idx="4">
                  <c:v>Category 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</c:v>
                </c:pt>
                <c:pt idx="2">
                  <c:v>Category 2</c:v>
                </c:pt>
                <c:pt idx="3">
                  <c:v>Category 3</c:v>
                </c:pt>
                <c:pt idx="4">
                  <c:v>Category 4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2.4</c:v>
                </c:pt>
                <c:pt idx="1">
                  <c:v>9.0</c:v>
                </c:pt>
                <c:pt idx="2">
                  <c:v>4.4</c:v>
                </c:pt>
                <c:pt idx="3">
                  <c:v>1.8</c:v>
                </c:pt>
                <c:pt idx="4">
                  <c:v>2.8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</c:v>
                </c:pt>
                <c:pt idx="2">
                  <c:v>Category 2</c:v>
                </c:pt>
                <c:pt idx="3">
                  <c:v>Category 3</c:v>
                </c:pt>
                <c:pt idx="4">
                  <c:v>Category 4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2.0</c:v>
                </c:pt>
                <c:pt idx="1">
                  <c:v>9.0</c:v>
                </c:pt>
                <c:pt idx="2">
                  <c:v>2.0</c:v>
                </c:pt>
                <c:pt idx="3">
                  <c:v>3.0</c:v>
                </c:pt>
                <c:pt idx="4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50124016"/>
        <c:axId val="-2049103712"/>
      </c:barChart>
      <c:catAx>
        <c:axId val="-2050124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49103712"/>
        <c:crosses val="autoZero"/>
        <c:auto val="1"/>
        <c:lblAlgn val="ctr"/>
        <c:lblOffset val="100"/>
        <c:noMultiLvlLbl val="0"/>
      </c:catAx>
      <c:valAx>
        <c:axId val="-204910371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5012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3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1"/>
            </a:solidFill>
            <a:ln w="31750">
              <a:noFill/>
            </a:ln>
            <a:effectLst/>
          </c:spPr>
          <c:invertIfNegative val="0"/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70.0</c:v>
                </c:pt>
                <c:pt idx="1">
                  <c:v>120.0</c:v>
                </c:pt>
                <c:pt idx="2">
                  <c:v>150.0</c:v>
                </c:pt>
                <c:pt idx="3">
                  <c:v>135.0</c:v>
                </c:pt>
                <c:pt idx="4">
                  <c:v>148.0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6743616"/>
        <c:axId val="-2036659936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55.0</c:v>
                </c:pt>
                <c:pt idx="1">
                  <c:v>57.0</c:v>
                </c:pt>
                <c:pt idx="2">
                  <c:v>57.0</c:v>
                </c:pt>
                <c:pt idx="3">
                  <c:v>58.0</c:v>
                </c:pt>
                <c:pt idx="4">
                  <c:v>58.0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11.0</c:v>
                </c:pt>
                <c:pt idx="1">
                  <c:v>12.0</c:v>
                </c:pt>
                <c:pt idx="2">
                  <c:v>13.0</c:v>
                </c:pt>
                <c:pt idx="3">
                  <c:v>11.0</c:v>
                </c:pt>
                <c:pt idx="4">
                  <c:v>35.0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dot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32.0</c:v>
                </c:pt>
                <c:pt idx="1">
                  <c:v>35.0</c:v>
                </c:pt>
                <c:pt idx="2">
                  <c:v>34.0</c:v>
                </c:pt>
                <c:pt idx="3">
                  <c:v>35.0</c:v>
                </c:pt>
                <c:pt idx="4">
                  <c:v>43.0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-2016365936"/>
        <c:axId val="-2016339536"/>
      </c:stockChart>
      <c:dateAx>
        <c:axId val="-203674361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6659936"/>
        <c:crosses val="autoZero"/>
        <c:auto val="1"/>
        <c:lblOffset val="100"/>
        <c:baseTimeUnit val="days"/>
      </c:dateAx>
      <c:valAx>
        <c:axId val="-20366599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36743616"/>
        <c:crosses val="autoZero"/>
        <c:crossBetween val="between"/>
      </c:valAx>
      <c:valAx>
        <c:axId val="-2016339536"/>
        <c:scaling>
          <c:orientation val="minMax"/>
        </c:scaling>
        <c:delete val="1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16365936"/>
        <c:crosses val="max"/>
        <c:crossBetween val="between"/>
      </c:valAx>
      <c:dateAx>
        <c:axId val="-2016365936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-2016339536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3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78709925107477"/>
          <c:y val="0.0"/>
          <c:w val="0.921654991410816"/>
          <c:h val="1.0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</c:v>
                </c:pt>
                <c:pt idx="2">
                  <c:v>Category 2</c:v>
                </c:pt>
                <c:pt idx="3">
                  <c:v>Category 3</c:v>
                </c:pt>
                <c:pt idx="4">
                  <c:v>Category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4.0</c:v>
                </c:pt>
                <c:pt idx="1">
                  <c:v>3.0</c:v>
                </c:pt>
                <c:pt idx="2">
                  <c:v>2.5</c:v>
                </c:pt>
                <c:pt idx="3">
                  <c:v>6.0</c:v>
                </c:pt>
                <c:pt idx="4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</c:v>
                </c:pt>
                <c:pt idx="2">
                  <c:v>Category 2</c:v>
                </c:pt>
                <c:pt idx="3">
                  <c:v>Category 3</c:v>
                </c:pt>
                <c:pt idx="4">
                  <c:v>Category 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3.0</c:v>
                </c:pt>
                <c:pt idx="1">
                  <c:v>4.0</c:v>
                </c:pt>
                <c:pt idx="2">
                  <c:v>2.0</c:v>
                </c:pt>
                <c:pt idx="3">
                  <c:v>4.0</c:v>
                </c:pt>
                <c:pt idx="4">
                  <c:v>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</c:v>
                </c:pt>
                <c:pt idx="2">
                  <c:v>Category 2</c:v>
                </c:pt>
                <c:pt idx="3">
                  <c:v>Category 3</c:v>
                </c:pt>
                <c:pt idx="4">
                  <c:v>Category 4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2.4</c:v>
                </c:pt>
                <c:pt idx="1">
                  <c:v>5.0</c:v>
                </c:pt>
                <c:pt idx="2">
                  <c:v>7.0</c:v>
                </c:pt>
                <c:pt idx="3">
                  <c:v>1.8</c:v>
                </c:pt>
                <c:pt idx="4">
                  <c:v>2.8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</c:v>
                </c:pt>
                <c:pt idx="2">
                  <c:v>Category 2</c:v>
                </c:pt>
                <c:pt idx="3">
                  <c:v>Category 3</c:v>
                </c:pt>
                <c:pt idx="4">
                  <c:v>Category 4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9710416"/>
        <c:axId val="1787773968"/>
      </c:lineChart>
      <c:catAx>
        <c:axId val="-2019710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87773968"/>
        <c:crosses val="autoZero"/>
        <c:auto val="1"/>
        <c:lblAlgn val="ctr"/>
        <c:lblOffset val="100"/>
        <c:noMultiLvlLbl val="0"/>
      </c:catAx>
      <c:valAx>
        <c:axId val="17877739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1971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10.0</c:v>
                </c:pt>
                <c:pt idx="1">
                  <c:v>8.0</c:v>
                </c:pt>
                <c:pt idx="2">
                  <c:v>28.0</c:v>
                </c:pt>
                <c:pt idx="3">
                  <c:v>20.0</c:v>
                </c:pt>
                <c:pt idx="4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9962736"/>
        <c:axId val="1790930320"/>
      </c:radarChart>
      <c:catAx>
        <c:axId val="1829962736"/>
        <c:scaling>
          <c:orientation val="minMax"/>
        </c:scaling>
        <c:delete val="1"/>
        <c:axPos val="b"/>
        <c:numFmt formatCode="m/d/yy" sourceLinked="1"/>
        <c:majorTickMark val="none"/>
        <c:minorTickMark val="none"/>
        <c:tickLblPos val="nextTo"/>
        <c:crossAx val="1790930320"/>
        <c:crosses val="autoZero"/>
        <c:auto val="1"/>
        <c:lblAlgn val="ctr"/>
        <c:lblOffset val="100"/>
        <c:noMultiLvlLbl val="0"/>
      </c:catAx>
      <c:valAx>
        <c:axId val="17909303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2996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4.0</c:v>
                </c:pt>
                <c:pt idx="1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50E-EBE5-1148-AF6E-449DABDB954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707-1EE7-8246-ADEF-D4432860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50E-EBE5-1148-AF6E-449DABDB954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707-1EE7-8246-ADEF-D4432860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6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50E-EBE5-1148-AF6E-449DABDB954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707-1EE7-8246-ADEF-D4432860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4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50E-EBE5-1148-AF6E-449DABDB954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707-1EE7-8246-ADEF-D4432860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50E-EBE5-1148-AF6E-449DABDB954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707-1EE7-8246-ADEF-D4432860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50E-EBE5-1148-AF6E-449DABDB954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707-1EE7-8246-ADEF-D4432860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0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50E-EBE5-1148-AF6E-449DABDB954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707-1EE7-8246-ADEF-D4432860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50E-EBE5-1148-AF6E-449DABDB954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707-1EE7-8246-ADEF-D4432860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3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50E-EBE5-1148-AF6E-449DABDB954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707-1EE7-8246-ADEF-D4432860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50E-EBE5-1148-AF6E-449DABDB954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707-1EE7-8246-ADEF-D4432860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4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50E-EBE5-1148-AF6E-449DABDB954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707-1EE7-8246-ADEF-D4432860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A50E-EBE5-1148-AF6E-449DABDB954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E707-1EE7-8246-ADEF-D4432860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chart" Target="../charts/chart18.xml"/><Relationship Id="rId21" Type="http://schemas.openxmlformats.org/officeDocument/2006/relationships/chart" Target="../charts/chart19.xml"/><Relationship Id="rId22" Type="http://schemas.openxmlformats.org/officeDocument/2006/relationships/chart" Target="../charts/chart20.xml"/><Relationship Id="rId23" Type="http://schemas.openxmlformats.org/officeDocument/2006/relationships/chart" Target="../charts/chart21.xml"/><Relationship Id="rId24" Type="http://schemas.openxmlformats.org/officeDocument/2006/relationships/chart" Target="../charts/chart22.xml"/><Relationship Id="rId25" Type="http://schemas.openxmlformats.org/officeDocument/2006/relationships/chart" Target="../charts/chart23.xml"/><Relationship Id="rId26" Type="http://schemas.openxmlformats.org/officeDocument/2006/relationships/chart" Target="../charts/chart24.xml"/><Relationship Id="rId27" Type="http://schemas.openxmlformats.org/officeDocument/2006/relationships/chart" Target="../charts/chart25.xml"/><Relationship Id="rId28" Type="http://schemas.openxmlformats.org/officeDocument/2006/relationships/chart" Target="../charts/chart26.xml"/><Relationship Id="rId29" Type="http://schemas.openxmlformats.org/officeDocument/2006/relationships/chart" Target="../charts/chart27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30" Type="http://schemas.openxmlformats.org/officeDocument/2006/relationships/chart" Target="../charts/chart28.xml"/><Relationship Id="rId31" Type="http://schemas.openxmlformats.org/officeDocument/2006/relationships/chart" Target="../charts/chart29.xml"/><Relationship Id="rId32" Type="http://schemas.openxmlformats.org/officeDocument/2006/relationships/chart" Target="../charts/chart30.xml"/><Relationship Id="rId9" Type="http://schemas.openxmlformats.org/officeDocument/2006/relationships/chart" Target="../charts/chart7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33" Type="http://schemas.openxmlformats.org/officeDocument/2006/relationships/chart" Target="../charts/chart31.xml"/><Relationship Id="rId10" Type="http://schemas.openxmlformats.org/officeDocument/2006/relationships/chart" Target="../charts/chart8.xml"/><Relationship Id="rId11" Type="http://schemas.openxmlformats.org/officeDocument/2006/relationships/chart" Target="../charts/chart9.xml"/><Relationship Id="rId12" Type="http://schemas.openxmlformats.org/officeDocument/2006/relationships/chart" Target="../charts/chart10.xml"/><Relationship Id="rId13" Type="http://schemas.openxmlformats.org/officeDocument/2006/relationships/chart" Target="../charts/chart11.xml"/><Relationship Id="rId14" Type="http://schemas.openxmlformats.org/officeDocument/2006/relationships/chart" Target="../charts/chart12.xml"/><Relationship Id="rId15" Type="http://schemas.openxmlformats.org/officeDocument/2006/relationships/chart" Target="../charts/chart13.xml"/><Relationship Id="rId16" Type="http://schemas.openxmlformats.org/officeDocument/2006/relationships/chart" Target="../charts/chart14.xml"/><Relationship Id="rId17" Type="http://schemas.openxmlformats.org/officeDocument/2006/relationships/chart" Target="../charts/chart15.xml"/><Relationship Id="rId18" Type="http://schemas.openxmlformats.org/officeDocument/2006/relationships/chart" Target="../charts/chart16.xml"/><Relationship Id="rId19" Type="http://schemas.openxmlformats.org/officeDocument/2006/relationships/chart" Target="../charts/char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80443" y="977369"/>
            <a:ext cx="9823193" cy="5871490"/>
            <a:chOff x="180443" y="977369"/>
            <a:chExt cx="9823193" cy="5871490"/>
          </a:xfrm>
        </p:grpSpPr>
        <p:sp>
          <p:nvSpPr>
            <p:cNvPr id="45" name="Rectangle 44"/>
            <p:cNvSpPr/>
            <p:nvPr/>
          </p:nvSpPr>
          <p:spPr>
            <a:xfrm>
              <a:off x="6145133" y="1581775"/>
              <a:ext cx="3855817" cy="2391062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73" y="2535382"/>
              <a:ext cx="6700772" cy="4154315"/>
            </a:xfrm>
            <a:prstGeom prst="rect">
              <a:avLst/>
            </a:prstGeom>
          </p:spPr>
        </p:pic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162187441"/>
                </p:ext>
              </p:extLst>
            </p:nvPr>
          </p:nvGraphicFramePr>
          <p:xfrm>
            <a:off x="4918370" y="3388590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727572844"/>
                </p:ext>
              </p:extLst>
            </p:nvPr>
          </p:nvGraphicFramePr>
          <p:xfrm>
            <a:off x="291816" y="5966208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8" name="Chart 7"/>
            <p:cNvGraphicFramePr/>
            <p:nvPr>
              <p:extLst>
                <p:ext uri="{D42A27DB-BD31-4B8C-83A1-F6EECF244321}">
                  <p14:modId xmlns:p14="http://schemas.microsoft.com/office/powerpoint/2010/main" val="544903090"/>
                </p:ext>
              </p:extLst>
            </p:nvPr>
          </p:nvGraphicFramePr>
          <p:xfrm>
            <a:off x="3115513" y="4479283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9" name="Chart 8"/>
            <p:cNvGraphicFramePr/>
            <p:nvPr>
              <p:extLst>
                <p:ext uri="{D42A27DB-BD31-4B8C-83A1-F6EECF244321}">
                  <p14:modId xmlns:p14="http://schemas.microsoft.com/office/powerpoint/2010/main" val="1315962822"/>
                </p:ext>
              </p:extLst>
            </p:nvPr>
          </p:nvGraphicFramePr>
          <p:xfrm>
            <a:off x="4332589" y="4057649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val="453068901"/>
                </p:ext>
              </p:extLst>
            </p:nvPr>
          </p:nvGraphicFramePr>
          <p:xfrm>
            <a:off x="3849907" y="2800155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1899490492"/>
                </p:ext>
              </p:extLst>
            </p:nvPr>
          </p:nvGraphicFramePr>
          <p:xfrm>
            <a:off x="3071753" y="3706571"/>
            <a:ext cx="568089" cy="5409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2" name="Chart 11"/>
            <p:cNvGraphicFramePr/>
            <p:nvPr>
              <p:extLst>
                <p:ext uri="{D42A27DB-BD31-4B8C-83A1-F6EECF244321}">
                  <p14:modId xmlns:p14="http://schemas.microsoft.com/office/powerpoint/2010/main" val="244802742"/>
                </p:ext>
              </p:extLst>
            </p:nvPr>
          </p:nvGraphicFramePr>
          <p:xfrm>
            <a:off x="3696946" y="3810960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13" name="Chart 12"/>
            <p:cNvGraphicFramePr/>
            <p:nvPr>
              <p:extLst>
                <p:ext uri="{D42A27DB-BD31-4B8C-83A1-F6EECF244321}">
                  <p14:modId xmlns:p14="http://schemas.microsoft.com/office/powerpoint/2010/main" val="1968500789"/>
                </p:ext>
              </p:extLst>
            </p:nvPr>
          </p:nvGraphicFramePr>
          <p:xfrm>
            <a:off x="2691972" y="5068774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14" name="Chart 13"/>
            <p:cNvGraphicFramePr/>
            <p:nvPr>
              <p:extLst>
                <p:ext uri="{D42A27DB-BD31-4B8C-83A1-F6EECF244321}">
                  <p14:modId xmlns:p14="http://schemas.microsoft.com/office/powerpoint/2010/main" val="459695041"/>
                </p:ext>
              </p:extLst>
            </p:nvPr>
          </p:nvGraphicFramePr>
          <p:xfrm>
            <a:off x="695457" y="4744926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15" name="Chart 14"/>
            <p:cNvGraphicFramePr/>
            <p:nvPr>
              <p:extLst>
                <p:ext uri="{D42A27DB-BD31-4B8C-83A1-F6EECF244321}">
                  <p14:modId xmlns:p14="http://schemas.microsoft.com/office/powerpoint/2010/main" val="1595875828"/>
                </p:ext>
              </p:extLst>
            </p:nvPr>
          </p:nvGraphicFramePr>
          <p:xfrm>
            <a:off x="2298233" y="3810960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graphicFrame>
          <p:nvGraphicFramePr>
            <p:cNvPr id="16" name="Chart 15"/>
            <p:cNvGraphicFramePr/>
            <p:nvPr>
              <p:extLst>
                <p:ext uri="{D42A27DB-BD31-4B8C-83A1-F6EECF244321}">
                  <p14:modId xmlns:p14="http://schemas.microsoft.com/office/powerpoint/2010/main" val="1961773813"/>
                </p:ext>
              </p:extLst>
            </p:nvPr>
          </p:nvGraphicFramePr>
          <p:xfrm>
            <a:off x="4206061" y="3388590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graphicFrame>
          <p:nvGraphicFramePr>
            <p:cNvPr id="17" name="Chart 16"/>
            <p:cNvGraphicFramePr/>
            <p:nvPr>
              <p:extLst>
                <p:ext uri="{D42A27DB-BD31-4B8C-83A1-F6EECF244321}">
                  <p14:modId xmlns:p14="http://schemas.microsoft.com/office/powerpoint/2010/main" val="1216042700"/>
                </p:ext>
              </p:extLst>
            </p:nvPr>
          </p:nvGraphicFramePr>
          <p:xfrm>
            <a:off x="2414890" y="4399394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graphicFrame>
          <p:nvGraphicFramePr>
            <p:cNvPr id="18" name="Chart 17"/>
            <p:cNvGraphicFramePr/>
            <p:nvPr>
              <p:extLst>
                <p:ext uri="{D42A27DB-BD31-4B8C-83A1-F6EECF244321}">
                  <p14:modId xmlns:p14="http://schemas.microsoft.com/office/powerpoint/2010/main" val="427790401"/>
                </p:ext>
              </p:extLst>
            </p:nvPr>
          </p:nvGraphicFramePr>
          <p:xfrm>
            <a:off x="4763917" y="3810960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graphicFrame>
          <p:nvGraphicFramePr>
            <p:cNvPr id="19" name="Chart 18"/>
            <p:cNvGraphicFramePr/>
            <p:nvPr>
              <p:extLst>
                <p:ext uri="{D42A27DB-BD31-4B8C-83A1-F6EECF244321}">
                  <p14:modId xmlns:p14="http://schemas.microsoft.com/office/powerpoint/2010/main" val="98019451"/>
                </p:ext>
              </p:extLst>
            </p:nvPr>
          </p:nvGraphicFramePr>
          <p:xfrm>
            <a:off x="4206061" y="4744926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graphicFrame>
          <p:nvGraphicFramePr>
            <p:cNvPr id="20" name="Chart 19"/>
            <p:cNvGraphicFramePr/>
            <p:nvPr>
              <p:extLst>
                <p:ext uri="{D42A27DB-BD31-4B8C-83A1-F6EECF244321}">
                  <p14:modId xmlns:p14="http://schemas.microsoft.com/office/powerpoint/2010/main" val="292955708"/>
                </p:ext>
              </p:extLst>
            </p:nvPr>
          </p:nvGraphicFramePr>
          <p:xfrm>
            <a:off x="4484989" y="5418666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1674065432"/>
                </p:ext>
              </p:extLst>
            </p:nvPr>
          </p:nvGraphicFramePr>
          <p:xfrm>
            <a:off x="520110" y="2760754"/>
            <a:ext cx="569644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  <p:graphicFrame>
          <p:nvGraphicFramePr>
            <p:cNvPr id="23" name="Chart 22"/>
            <p:cNvGraphicFramePr/>
            <p:nvPr>
              <p:extLst>
                <p:ext uri="{D42A27DB-BD31-4B8C-83A1-F6EECF244321}">
                  <p14:modId xmlns:p14="http://schemas.microsoft.com/office/powerpoint/2010/main" val="1834456277"/>
                </p:ext>
              </p:extLst>
            </p:nvPr>
          </p:nvGraphicFramePr>
          <p:xfrm>
            <a:off x="2207698" y="5506654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9"/>
            </a:graphicData>
          </a:graphic>
        </p:graphicFrame>
        <p:graphicFrame>
          <p:nvGraphicFramePr>
            <p:cNvPr id="24" name="Chart 23"/>
            <p:cNvGraphicFramePr/>
            <p:nvPr>
              <p:extLst>
                <p:ext uri="{D42A27DB-BD31-4B8C-83A1-F6EECF244321}">
                  <p14:modId xmlns:p14="http://schemas.microsoft.com/office/powerpoint/2010/main" val="283927560"/>
                </p:ext>
              </p:extLst>
            </p:nvPr>
          </p:nvGraphicFramePr>
          <p:xfrm>
            <a:off x="1527777" y="5124449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0"/>
            </a:graphicData>
          </a:graphic>
        </p:graphicFrame>
        <p:graphicFrame>
          <p:nvGraphicFramePr>
            <p:cNvPr id="25" name="Chart 24"/>
            <p:cNvGraphicFramePr/>
            <p:nvPr>
              <p:extLst>
                <p:ext uri="{D42A27DB-BD31-4B8C-83A1-F6EECF244321}">
                  <p14:modId xmlns:p14="http://schemas.microsoft.com/office/powerpoint/2010/main" val="261837286"/>
                </p:ext>
              </p:extLst>
            </p:nvPr>
          </p:nvGraphicFramePr>
          <p:xfrm>
            <a:off x="1773862" y="4318322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1"/>
            </a:graphicData>
          </a:graphic>
        </p:graphicFrame>
        <p:graphicFrame>
          <p:nvGraphicFramePr>
            <p:cNvPr id="26" name="Chart 25"/>
            <p:cNvGraphicFramePr/>
            <p:nvPr>
              <p:extLst>
                <p:ext uri="{D42A27DB-BD31-4B8C-83A1-F6EECF244321}">
                  <p14:modId xmlns:p14="http://schemas.microsoft.com/office/powerpoint/2010/main" val="505273099"/>
                </p:ext>
              </p:extLst>
            </p:nvPr>
          </p:nvGraphicFramePr>
          <p:xfrm>
            <a:off x="3096615" y="5661330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2"/>
            </a:graphicData>
          </a:graphic>
        </p:graphicFrame>
        <p:graphicFrame>
          <p:nvGraphicFramePr>
            <p:cNvPr id="27" name="Chart 26"/>
            <p:cNvGraphicFramePr/>
            <p:nvPr>
              <p:extLst>
                <p:ext uri="{D42A27DB-BD31-4B8C-83A1-F6EECF244321}">
                  <p14:modId xmlns:p14="http://schemas.microsoft.com/office/powerpoint/2010/main" val="974634655"/>
                </p:ext>
              </p:extLst>
            </p:nvPr>
          </p:nvGraphicFramePr>
          <p:xfrm>
            <a:off x="3774733" y="5771401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3"/>
            </a:graphicData>
          </a:graphic>
        </p:graphicFrame>
        <p:graphicFrame>
          <p:nvGraphicFramePr>
            <p:cNvPr id="28" name="Chart 27"/>
            <p:cNvGraphicFramePr/>
            <p:nvPr>
              <p:extLst>
                <p:ext uri="{D42A27DB-BD31-4B8C-83A1-F6EECF244321}">
                  <p14:modId xmlns:p14="http://schemas.microsoft.com/office/powerpoint/2010/main" val="1826870916"/>
                </p:ext>
              </p:extLst>
            </p:nvPr>
          </p:nvGraphicFramePr>
          <p:xfrm>
            <a:off x="2712439" y="6260425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graphicFrame>
          <p:nvGraphicFramePr>
            <p:cNvPr id="29" name="Chart 28"/>
            <p:cNvGraphicFramePr/>
            <p:nvPr>
              <p:extLst>
                <p:ext uri="{D42A27DB-BD31-4B8C-83A1-F6EECF244321}">
                  <p14:modId xmlns:p14="http://schemas.microsoft.com/office/powerpoint/2010/main" val="1645784053"/>
                </p:ext>
              </p:extLst>
            </p:nvPr>
          </p:nvGraphicFramePr>
          <p:xfrm>
            <a:off x="909018" y="5800871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graphicFrame>
          <p:nvGraphicFramePr>
            <p:cNvPr id="30" name="Chart 29"/>
            <p:cNvGraphicFramePr/>
            <p:nvPr>
              <p:extLst>
                <p:ext uri="{D42A27DB-BD31-4B8C-83A1-F6EECF244321}">
                  <p14:modId xmlns:p14="http://schemas.microsoft.com/office/powerpoint/2010/main" val="1103205411"/>
                </p:ext>
              </p:extLst>
            </p:nvPr>
          </p:nvGraphicFramePr>
          <p:xfrm>
            <a:off x="1303639" y="3806412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6"/>
            </a:graphicData>
          </a:graphic>
        </p:graphicFrame>
        <p:graphicFrame>
          <p:nvGraphicFramePr>
            <p:cNvPr id="31" name="Chart 30"/>
            <p:cNvGraphicFramePr/>
            <p:nvPr>
              <p:extLst>
                <p:ext uri="{D42A27DB-BD31-4B8C-83A1-F6EECF244321}">
                  <p14:modId xmlns:p14="http://schemas.microsoft.com/office/powerpoint/2010/main" val="199534479"/>
                </p:ext>
              </p:extLst>
            </p:nvPr>
          </p:nvGraphicFramePr>
          <p:xfrm>
            <a:off x="1426290" y="3047291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7"/>
            </a:graphicData>
          </a:graphic>
        </p:graphicFrame>
        <p:graphicFrame>
          <p:nvGraphicFramePr>
            <p:cNvPr id="32" name="Chart 31"/>
            <p:cNvGraphicFramePr/>
            <p:nvPr>
              <p:extLst>
                <p:ext uri="{D42A27DB-BD31-4B8C-83A1-F6EECF244321}">
                  <p14:modId xmlns:p14="http://schemas.microsoft.com/office/powerpoint/2010/main" val="1354015586"/>
                </p:ext>
              </p:extLst>
            </p:nvPr>
          </p:nvGraphicFramePr>
          <p:xfrm>
            <a:off x="2976103" y="2699198"/>
            <a:ext cx="557856" cy="58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8"/>
            </a:graphicData>
          </a:graphic>
        </p:graphicFrame>
        <p:sp>
          <p:nvSpPr>
            <p:cNvPr id="38" name="Oval 37"/>
            <p:cNvSpPr/>
            <p:nvPr/>
          </p:nvSpPr>
          <p:spPr>
            <a:xfrm>
              <a:off x="3758837" y="5697708"/>
              <a:ext cx="581433" cy="598892"/>
            </a:xfrm>
            <a:prstGeom prst="ellipse">
              <a:avLst/>
            </a:prstGeom>
            <a:noFill/>
            <a:ln w="41275">
              <a:solidFill>
                <a:schemeClr val="bg2">
                  <a:lumMod val="25000"/>
                  <a:alpha val="79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Left Arrow 38"/>
            <p:cNvSpPr/>
            <p:nvPr/>
          </p:nvSpPr>
          <p:spPr>
            <a:xfrm>
              <a:off x="4332589" y="5962789"/>
              <a:ext cx="399203" cy="294217"/>
            </a:xfrm>
            <a:prstGeom prst="leftArrow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  <a:alpha val="79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0443" y="977369"/>
              <a:ext cx="9820507" cy="43088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latin typeface="Corbel" charset="0"/>
                  <a:ea typeface="Corbel" charset="0"/>
                  <a:cs typeface="Corbel" charset="0"/>
                </a:rPr>
                <a:t>Example Scorecard</a:t>
              </a:r>
              <a:endParaRPr lang="en-US" sz="2200" b="1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83572" y="1805595"/>
              <a:ext cx="1488065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$ 11.3 M 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3573" y="1414692"/>
              <a:ext cx="1488065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rbel" charset="0"/>
                  <a:ea typeface="Corbel" charset="0"/>
                  <a:cs typeface="Corbel" charset="0"/>
                </a:rPr>
                <a:t>Revenue</a:t>
              </a:r>
              <a:endParaRPr 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50399" y="1801473"/>
              <a:ext cx="1488065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$ 7.3 M 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50400" y="1410570"/>
              <a:ext cx="1488065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rbel" charset="0"/>
                  <a:ea typeface="Corbel" charset="0"/>
                  <a:cs typeface="Corbel" charset="0"/>
                </a:rPr>
                <a:t>Costs</a:t>
              </a:r>
              <a:endParaRPr 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47766" y="1801702"/>
              <a:ext cx="1488065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47767" y="1410799"/>
              <a:ext cx="149468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rbel" charset="0"/>
                  <a:ea typeface="Corbel" charset="0"/>
                  <a:cs typeface="Corbel" charset="0"/>
                </a:rPr>
                <a:t>Accidents</a:t>
              </a:r>
              <a:endParaRPr 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3572" y="2157300"/>
              <a:ext cx="1488065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50399" y="2153178"/>
              <a:ext cx="1488065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47766" y="2153407"/>
              <a:ext cx="1488065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62334" y="1801473"/>
              <a:ext cx="1488065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3%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62335" y="1410570"/>
              <a:ext cx="1488065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rbel" charset="0"/>
                  <a:ea typeface="Corbel" charset="0"/>
                  <a:cs typeface="Corbel" charset="0"/>
                </a:rPr>
                <a:t>ROI</a:t>
              </a:r>
              <a:endParaRPr 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62334" y="2153178"/>
              <a:ext cx="1488065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graphicFrame>
          <p:nvGraphicFramePr>
            <p:cNvPr id="33" name="Chart 32"/>
            <p:cNvGraphicFramePr/>
            <p:nvPr>
              <p:extLst>
                <p:ext uri="{D42A27DB-BD31-4B8C-83A1-F6EECF244321}">
                  <p14:modId xmlns:p14="http://schemas.microsoft.com/office/powerpoint/2010/main" val="799449222"/>
                </p:ext>
              </p:extLst>
            </p:nvPr>
          </p:nvGraphicFramePr>
          <p:xfrm>
            <a:off x="6145133" y="5156630"/>
            <a:ext cx="3847801" cy="15288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9"/>
            </a:graphicData>
          </a:graphic>
        </p:graphicFrame>
        <p:graphicFrame>
          <p:nvGraphicFramePr>
            <p:cNvPr id="37" name="Chart 36"/>
            <p:cNvGraphicFramePr/>
            <p:nvPr>
              <p:extLst>
                <p:ext uri="{D42A27DB-BD31-4B8C-83A1-F6EECF244321}">
                  <p14:modId xmlns:p14="http://schemas.microsoft.com/office/powerpoint/2010/main" val="968592515"/>
                </p:ext>
              </p:extLst>
            </p:nvPr>
          </p:nvGraphicFramePr>
          <p:xfrm>
            <a:off x="6145133" y="3939952"/>
            <a:ext cx="3858503" cy="12093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0"/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6145133" y="5077666"/>
              <a:ext cx="3855817" cy="24622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rbel" charset="0"/>
                  <a:ea typeface="Corbel" charset="0"/>
                  <a:cs typeface="Corbel" charset="0"/>
                </a:rPr>
                <a:t>Revenue per oil well</a:t>
              </a:r>
              <a:endParaRPr lang="en-US" sz="1000" dirty="0">
                <a:latin typeface="Corbel" charset="0"/>
                <a:ea typeface="Corbel" charset="0"/>
                <a:cs typeface="Corbel" charset="0"/>
              </a:endParaRPr>
            </a:p>
          </p:txBody>
        </p:sp>
        <p:graphicFrame>
          <p:nvGraphicFramePr>
            <p:cNvPr id="42" name="Chart 41"/>
            <p:cNvGraphicFramePr/>
            <p:nvPr>
              <p:extLst>
                <p:ext uri="{D42A27DB-BD31-4B8C-83A1-F6EECF244321}">
                  <p14:modId xmlns:p14="http://schemas.microsoft.com/office/powerpoint/2010/main" val="250453977"/>
                </p:ext>
              </p:extLst>
            </p:nvPr>
          </p:nvGraphicFramePr>
          <p:xfrm>
            <a:off x="6145133" y="2699197"/>
            <a:ext cx="3804767" cy="11893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1"/>
            </a:graphicData>
          </a:graphic>
        </p:graphicFrame>
        <p:sp>
          <p:nvSpPr>
            <p:cNvPr id="56" name="TextBox 55"/>
            <p:cNvSpPr txBox="1"/>
            <p:nvPr/>
          </p:nvSpPr>
          <p:spPr>
            <a:xfrm>
              <a:off x="6145133" y="2510345"/>
              <a:ext cx="3855817" cy="24622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rbel" charset="0"/>
                  <a:ea typeface="Corbel" charset="0"/>
                  <a:cs typeface="Corbel" charset="0"/>
                </a:rPr>
                <a:t>Revenue per oil well</a:t>
              </a:r>
              <a:endParaRPr lang="en-US" sz="1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45133" y="3831548"/>
              <a:ext cx="3855817" cy="24622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smtClean="0">
                  <a:latin typeface="Corbel" charset="0"/>
                  <a:ea typeface="Corbel" charset="0"/>
                  <a:cs typeface="Corbel" charset="0"/>
                </a:rPr>
                <a:t>Revenue per oil well</a:t>
              </a:r>
              <a:endParaRPr lang="en-US" sz="1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26529" y="1429827"/>
              <a:ext cx="3874421" cy="24622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orbel" charset="0"/>
                  <a:ea typeface="Corbel" charset="0"/>
                  <a:cs typeface="Corbel" charset="0"/>
                </a:rPr>
                <a:t>Costs per oil well</a:t>
              </a:r>
              <a:endParaRPr lang="en-US" sz="1000" dirty="0">
                <a:latin typeface="Corbel" charset="0"/>
                <a:ea typeface="Corbel" charset="0"/>
                <a:cs typeface="Corbel" charset="0"/>
              </a:endParaRPr>
            </a:p>
          </p:txBody>
        </p:sp>
        <p:graphicFrame>
          <p:nvGraphicFramePr>
            <p:cNvPr id="65" name="Chart 64"/>
            <p:cNvGraphicFramePr/>
            <p:nvPr>
              <p:extLst>
                <p:ext uri="{D42A27DB-BD31-4B8C-83A1-F6EECF244321}">
                  <p14:modId xmlns:p14="http://schemas.microsoft.com/office/powerpoint/2010/main" val="1208355345"/>
                </p:ext>
              </p:extLst>
            </p:nvPr>
          </p:nvGraphicFramePr>
          <p:xfrm>
            <a:off x="6490987" y="1413229"/>
            <a:ext cx="1369498" cy="1383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2"/>
            </a:graphicData>
          </a:graphic>
        </p:graphicFrame>
        <p:graphicFrame>
          <p:nvGraphicFramePr>
            <p:cNvPr id="66" name="Chart 65"/>
            <p:cNvGraphicFramePr/>
            <p:nvPr>
              <p:extLst>
                <p:ext uri="{D42A27DB-BD31-4B8C-83A1-F6EECF244321}">
                  <p14:modId xmlns:p14="http://schemas.microsoft.com/office/powerpoint/2010/main" val="356996459"/>
                </p:ext>
              </p:extLst>
            </p:nvPr>
          </p:nvGraphicFramePr>
          <p:xfrm>
            <a:off x="8229415" y="1581774"/>
            <a:ext cx="1292692" cy="11548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1483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Corbel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Gallo, Mauro</dc:creator>
  <cp:lastModifiedBy>Gallo, Mauro</cp:lastModifiedBy>
  <cp:revision>9</cp:revision>
  <dcterms:created xsi:type="dcterms:W3CDTF">2016-07-19T16:48:51Z</dcterms:created>
  <dcterms:modified xsi:type="dcterms:W3CDTF">2016-07-19T20:46:05Z</dcterms:modified>
</cp:coreProperties>
</file>