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6197"/>
  </p:normalViewPr>
  <p:slideViewPr>
    <p:cSldViewPr snapToGrid="0" snapToObjects="1">
      <p:cViewPr>
        <p:scale>
          <a:sx n="100" d="100"/>
          <a:sy n="100" d="100"/>
        </p:scale>
        <p:origin x="-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B01E6-D70D-8A4D-ADFB-167302E9EBE9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496D-B954-BB40-A965-DDB93C6067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446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5496D-B954-BB40-A965-DDB93C606764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8437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5496D-B954-BB40-A965-DDB93C606764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85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5496D-B954-BB40-A965-DDB93C60676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740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5496D-B954-BB40-A965-DDB93C606764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005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629A9-2AF9-D040-96BB-CB20ED85A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211A1A-B53D-2B47-8095-D63D756B1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CFFBD-BF15-8842-8E39-179CCF88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97A9F-E407-7D41-B176-F0B589E0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B98BA-EF99-CB4B-9425-1F2977AC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3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F23B5-03DF-7441-8850-E185AF7F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1AA78-6DD7-2243-A1DA-F2F100F69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C5986-EDDA-1748-B52C-60A53F9D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B9EBD-2372-5840-97AD-DF35585A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1B13F-BC5C-BB44-96B5-36825490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88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2953EE-DD88-1641-A9D1-674F42E72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D01D7-4253-1F43-8624-1BDDDA57E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5C077-4662-E34F-B5CE-E7A2FD74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AEE27-D786-954D-8E1C-4902A17C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2BEDB-BE95-1D4C-A9E1-D5AE5F4F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862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466D0-E5A0-CC4F-B34B-BB2BC6C6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CEDF5-825C-7C4C-B9FB-BF227925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3FB4B-E433-454D-A757-0FC8963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87688-8EA9-7A4A-B156-145A8E65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77C94-EF50-624C-BCE9-1027B72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317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A9CB1-819E-C04B-83C3-4EAB1A5B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5B091-E6A7-AA40-ADD8-2C1C2EECC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2C557-0B9D-684A-976F-1BDB7AE1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5630-6DAC-3D43-B1F4-CD9617FD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0ECE8-5AE5-3149-9599-420EDE70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169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40BB2-9D1E-B744-907F-1AB38BE8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79CA-445A-EB45-8860-352BFC3CC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023215-D28B-B647-B82E-135D0A15F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396C1-4FAD-B140-99F4-AA10C784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CD82C-30A3-C84C-83A7-013BAEC8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E4195-B096-2B45-BF3B-142881BE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24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B77A9-DC9A-0C42-ADD8-2602BE6B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EEE6A-CFFF-BB4D-9D4F-BE7049A5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496D78-ADCD-D944-A234-80E64748A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E4320D-9338-8740-8765-26A87326B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CF5279-98F3-9846-8234-2F45BF344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F11283-0BFE-A640-ABE7-90F08396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1B8B93-11CF-464B-8F48-85BBB84F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267225-826D-CA45-B79D-A3C4F289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452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AAAEA-4923-D649-BFDB-B6F45257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4C8CE2-BF98-2C44-8996-3B34463A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E7A16A-1307-B748-A928-B973F13E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420D91-A98C-D94B-915D-541DAE59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327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B4DD79-DC53-2F4C-AB14-239A2690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FF519C-F2A1-C44B-984C-8353D353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7E21F3-2909-DA41-83E9-7D131D40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78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D05A-AD35-A843-85EB-5AF4CA05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900CE-330F-B44B-B00A-96FB0B72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1F27D-33A3-0E45-89BB-58979B812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256C5-A6E3-F845-BB2E-97056B42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6266A-E79B-D149-B7C3-844A7D10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210E6-29BA-BE4F-A883-F941BD4B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042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F826-E2F8-BA4F-B4B1-D4867586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F8572F-D2D0-C041-B0B9-A20EB4294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9EA9D-4111-EF49-8A03-3030D87E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8E90D-64D3-B643-B7D3-B5A94EDC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A7E5D-A717-7F4F-9F5D-60FC3D3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2448E-7DAF-F741-9755-D3963EF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95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87EC02-BC1C-E040-8979-AF967817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185F7-72B2-6A4E-97B1-BEB78A12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5F60E-47A2-B64D-88FC-E17771CC9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3599-A790-C243-B9B8-6AD2FF4D574F}" type="datetimeFigureOut">
              <a:rPr kumimoji="1" lang="ko-Kore-KR" altLang="en-US" smtClean="0"/>
              <a:t>2021. 6. 5.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43C0B-A0DD-934B-BFD6-3D5DD350D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C5DB6-20F7-4B48-B6C0-4B493F7B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13124-1606-424F-906C-4C6238FD06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565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933046-D178-6741-8061-2ED186E5AD3F}"/>
              </a:ext>
            </a:extLst>
          </p:cNvPr>
          <p:cNvSpPr/>
          <p:nvPr/>
        </p:nvSpPr>
        <p:spPr>
          <a:xfrm>
            <a:off x="929640" y="670560"/>
            <a:ext cx="10363200" cy="413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4397EE-0F90-7B44-AA4A-6F32F8D68236}"/>
              </a:ext>
            </a:extLst>
          </p:cNvPr>
          <p:cNvSpPr/>
          <p:nvPr/>
        </p:nvSpPr>
        <p:spPr>
          <a:xfrm>
            <a:off x="1162049" y="863326"/>
            <a:ext cx="2522484" cy="2293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추출</a:t>
            </a:r>
            <a:r>
              <a:rPr kumimoji="1" lang="en-US" altLang="ko-KR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/</a:t>
            </a:r>
            <a:r>
              <a:rPr kumimoji="1" lang="ko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가공</a:t>
            </a:r>
            <a:endParaRPr kumimoji="1" lang="en-US" altLang="ko-Kore-KR" sz="24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D3E082-5C0E-A84A-96AF-EB64641B09B2}"/>
              </a:ext>
            </a:extLst>
          </p:cNvPr>
          <p:cNvSpPr/>
          <p:nvPr/>
        </p:nvSpPr>
        <p:spPr>
          <a:xfrm>
            <a:off x="4856436" y="863326"/>
            <a:ext cx="2522484" cy="2293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분석</a:t>
            </a:r>
            <a:endParaRPr kumimoji="1" lang="ko-Kore-KR" altLang="en-US" sz="24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2DD5B8-1D03-D342-A6D7-92AD96D5E711}"/>
              </a:ext>
            </a:extLst>
          </p:cNvPr>
          <p:cNvSpPr/>
          <p:nvPr/>
        </p:nvSpPr>
        <p:spPr>
          <a:xfrm>
            <a:off x="8550823" y="863326"/>
            <a:ext cx="2522484" cy="2293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활용</a:t>
            </a:r>
            <a:endParaRPr kumimoji="1" lang="en-US" altLang="ko-KR" sz="24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・</a:t>
            </a:r>
            <a:endParaRPr kumimoji="1" lang="en-US" altLang="ko-KR" sz="24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ko-KR" altLang="en-US" sz="24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공유</a:t>
            </a:r>
            <a:endParaRPr kumimoji="1" lang="en-US" altLang="ko-KR" sz="24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E214C9-7A9F-0748-8B65-B9FB7B6EB549}"/>
              </a:ext>
            </a:extLst>
          </p:cNvPr>
          <p:cNvCxnSpPr>
            <a:cxnSpLocks/>
          </p:cNvCxnSpPr>
          <p:nvPr/>
        </p:nvCxnSpPr>
        <p:spPr>
          <a:xfrm>
            <a:off x="3786188" y="1985962"/>
            <a:ext cx="928687" cy="0"/>
          </a:xfrm>
          <a:prstGeom prst="straightConnector1">
            <a:avLst/>
          </a:prstGeom>
          <a:ln w="82550">
            <a:gradFill flip="none" rotWithShape="1">
              <a:gsLst>
                <a:gs pos="1000">
                  <a:schemeClr val="bg1">
                    <a:alpha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1DA6F4-F593-B249-9E00-808351385C89}"/>
              </a:ext>
            </a:extLst>
          </p:cNvPr>
          <p:cNvCxnSpPr>
            <a:cxnSpLocks/>
          </p:cNvCxnSpPr>
          <p:nvPr/>
        </p:nvCxnSpPr>
        <p:spPr>
          <a:xfrm>
            <a:off x="7496175" y="1985962"/>
            <a:ext cx="928687" cy="0"/>
          </a:xfrm>
          <a:prstGeom prst="straightConnector1">
            <a:avLst/>
          </a:prstGeom>
          <a:ln w="82550">
            <a:gradFill flip="none" rotWithShape="1">
              <a:gsLst>
                <a:gs pos="1000">
                  <a:schemeClr val="bg1">
                    <a:alpha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ave money and improve agility and scale by modernizing your SQL Server to  Azure SQL | Argon Systems">
            <a:extLst>
              <a:ext uri="{FF2B5EF4-FFF2-40B4-BE49-F238E27FC236}">
                <a16:creationId xmlns:a16="http://schemas.microsoft.com/office/drawing/2014/main" id="{C4951178-0D8B-3342-B191-8808E0FB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49" y="3187797"/>
            <a:ext cx="1366839" cy="102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egresql 그리고 Pgadmin4 설치 및 사용법 - Eunsu's Dev Blog">
            <a:extLst>
              <a:ext uri="{FF2B5EF4-FFF2-40B4-BE49-F238E27FC236}">
                <a16:creationId xmlns:a16="http://schemas.microsoft.com/office/drawing/2014/main" id="{288C257D-4C64-6E4D-96B6-3352B8E4F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62" y="3429000"/>
            <a:ext cx="1660226" cy="11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66B187-1D68-1046-BB6D-568AF3BE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919" y="3347682"/>
            <a:ext cx="1546162" cy="11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이솦 | EBS 소프트웨어">
            <a:extLst>
              <a:ext uri="{FF2B5EF4-FFF2-40B4-BE49-F238E27FC236}">
                <a16:creationId xmlns:a16="http://schemas.microsoft.com/office/drawing/2014/main" id="{AF48C129-0547-1E45-91BF-11322304C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23" y="3187797"/>
            <a:ext cx="2522484" cy="142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ED8639-C76B-5944-8C09-43809FE9B0D7}"/>
              </a:ext>
            </a:extLst>
          </p:cNvPr>
          <p:cNvSpPr/>
          <p:nvPr/>
        </p:nvSpPr>
        <p:spPr>
          <a:xfrm>
            <a:off x="8550823" y="3275111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프로젝트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440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933046-D178-6741-8061-2ED186E5AD3F}"/>
              </a:ext>
            </a:extLst>
          </p:cNvPr>
          <p:cNvSpPr/>
          <p:nvPr/>
        </p:nvSpPr>
        <p:spPr>
          <a:xfrm>
            <a:off x="773302" y="945171"/>
            <a:ext cx="8160835" cy="2483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ED8639-C76B-5944-8C09-43809FE9B0D7}"/>
              </a:ext>
            </a:extLst>
          </p:cNvPr>
          <p:cNvSpPr/>
          <p:nvPr/>
        </p:nvSpPr>
        <p:spPr>
          <a:xfrm>
            <a:off x="8324192" y="202175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1️⃣</a:t>
            </a:r>
            <a:endParaRPr lang="ko-Kore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9E68C0-60A4-D746-960C-63851C51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275092"/>
            <a:ext cx="6605226" cy="1833718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72D45D9-BC97-7545-87E6-CB02CFBC15E8}"/>
              </a:ext>
            </a:extLst>
          </p:cNvPr>
          <p:cNvCxnSpPr/>
          <p:nvPr/>
        </p:nvCxnSpPr>
        <p:spPr>
          <a:xfrm>
            <a:off x="3783724" y="2175641"/>
            <a:ext cx="454046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6CFF83CE-5373-E44B-A3FD-46E508E815E8}"/>
              </a:ext>
            </a:extLst>
          </p:cNvPr>
          <p:cNvCxnSpPr>
            <a:cxnSpLocks/>
          </p:cNvCxnSpPr>
          <p:nvPr/>
        </p:nvCxnSpPr>
        <p:spPr>
          <a:xfrm>
            <a:off x="3783723" y="2347369"/>
            <a:ext cx="43423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423AA9-45CC-7C41-A8FE-1BE2374242AE}"/>
              </a:ext>
            </a:extLst>
          </p:cNvPr>
          <p:cNvSpPr/>
          <p:nvPr/>
        </p:nvSpPr>
        <p:spPr>
          <a:xfrm>
            <a:off x="8082600" y="221029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400" dirty="0"/>
              <a:t>2️⃣</a:t>
            </a:r>
            <a:endParaRPr lang="ko-Kore-KR" altLang="en-US" sz="1400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E8AE916-2894-EC4C-8948-8C3E472BB77C}"/>
              </a:ext>
            </a:extLst>
          </p:cNvPr>
          <p:cNvCxnSpPr>
            <a:cxnSpLocks/>
          </p:cNvCxnSpPr>
          <p:nvPr/>
        </p:nvCxnSpPr>
        <p:spPr>
          <a:xfrm>
            <a:off x="3615489" y="2530686"/>
            <a:ext cx="40275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05E05-D91A-C643-85AD-50300088C88C}"/>
              </a:ext>
            </a:extLst>
          </p:cNvPr>
          <p:cNvSpPr/>
          <p:nvPr/>
        </p:nvSpPr>
        <p:spPr>
          <a:xfrm>
            <a:off x="7643004" y="237679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400" dirty="0"/>
              <a:t>3️⃣</a:t>
            </a:r>
            <a:endParaRPr lang="ko-Kore-KR" altLang="en-US" sz="1400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5AAE06E8-6D84-A648-9A91-E4BB417D6C4F}"/>
              </a:ext>
            </a:extLst>
          </p:cNvPr>
          <p:cNvCxnSpPr>
            <a:cxnSpLocks/>
          </p:cNvCxnSpPr>
          <p:nvPr/>
        </p:nvCxnSpPr>
        <p:spPr>
          <a:xfrm>
            <a:off x="5614590" y="2684574"/>
            <a:ext cx="176962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56487B-788C-4B4E-B4DA-A21857765D04}"/>
              </a:ext>
            </a:extLst>
          </p:cNvPr>
          <p:cNvSpPr/>
          <p:nvPr/>
        </p:nvSpPr>
        <p:spPr>
          <a:xfrm>
            <a:off x="7322285" y="253888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400" dirty="0"/>
              <a:t>4️⃣</a:t>
            </a:r>
            <a:endParaRPr lang="ko-Kore-KR" altLang="en-US" sz="1400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E46474CD-0466-4840-94A9-0B5903D670B1}"/>
              </a:ext>
            </a:extLst>
          </p:cNvPr>
          <p:cNvCxnSpPr>
            <a:cxnSpLocks/>
          </p:cNvCxnSpPr>
          <p:nvPr/>
        </p:nvCxnSpPr>
        <p:spPr>
          <a:xfrm>
            <a:off x="3844969" y="1275092"/>
            <a:ext cx="315492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327AA3-D03C-214D-BC72-4EA3802605AA}"/>
              </a:ext>
            </a:extLst>
          </p:cNvPr>
          <p:cNvSpPr/>
          <p:nvPr/>
        </p:nvSpPr>
        <p:spPr>
          <a:xfrm>
            <a:off x="6933404" y="112120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400" dirty="0"/>
              <a:t>5️⃣</a:t>
            </a:r>
            <a:endParaRPr lang="ko-Kore-KR" altLang="en-US" sz="1400" dirty="0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E6E3F06-A506-204B-8D9D-191D3171DE14}"/>
              </a:ext>
            </a:extLst>
          </p:cNvPr>
          <p:cNvCxnSpPr>
            <a:cxnSpLocks/>
          </p:cNvCxnSpPr>
          <p:nvPr/>
        </p:nvCxnSpPr>
        <p:spPr>
          <a:xfrm>
            <a:off x="4349465" y="2834237"/>
            <a:ext cx="22615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AFD8E4-D2BF-6448-AD86-47B0A9A0BF85}"/>
              </a:ext>
            </a:extLst>
          </p:cNvPr>
          <p:cNvSpPr/>
          <p:nvPr/>
        </p:nvSpPr>
        <p:spPr>
          <a:xfrm>
            <a:off x="6561970" y="270241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400" dirty="0"/>
              <a:t>6️⃣</a:t>
            </a:r>
            <a:endParaRPr lang="ko-Kore-KR" altLang="en-US" sz="14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DEBD670-EF44-9346-97A5-9037B87F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4009358"/>
            <a:ext cx="6605226" cy="183371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ADEB199-06DE-A240-80E4-2B00D793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543" y="788476"/>
            <a:ext cx="42291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6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31CF3E5-145D-944D-884A-47EE8E612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33347"/>
              </p:ext>
            </p:extLst>
          </p:nvPr>
        </p:nvGraphicFramePr>
        <p:xfrm>
          <a:off x="446823" y="1406202"/>
          <a:ext cx="7954964" cy="1066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663">
                  <a:extLst>
                    <a:ext uri="{9D8B030D-6E8A-4147-A177-3AD203B41FA5}">
                      <a16:colId xmlns:a16="http://schemas.microsoft.com/office/drawing/2014/main" val="3192613004"/>
                    </a:ext>
                  </a:extLst>
                </a:gridCol>
                <a:gridCol w="4352301">
                  <a:extLst>
                    <a:ext uri="{9D8B030D-6E8A-4147-A177-3AD203B41FA5}">
                      <a16:colId xmlns:a16="http://schemas.microsoft.com/office/drawing/2014/main" val="4120767352"/>
                    </a:ext>
                  </a:extLst>
                </a:gridCol>
              </a:tblGrid>
              <a:tr h="1066272">
                <a:tc>
                  <a:txBody>
                    <a:bodyPr/>
                    <a:lstStyle/>
                    <a:p>
                      <a:r>
                        <a:rPr lang="en-US" altLang="ko-Kore-KR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CASE WHEN </a:t>
                      </a:r>
                      <a:r>
                        <a:rPr lang="ko-KR" altLang="en-US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조건</a:t>
                      </a:r>
                      <a:r>
                        <a:rPr lang="en-US" altLang="ko-KR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1</a:t>
                      </a:r>
                      <a:r>
                        <a:rPr lang="ko-KR" altLang="en-US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THEN return_expr1</a:t>
                      </a:r>
                    </a:p>
                    <a:p>
                      <a:r>
                        <a:rPr lang="en-US" altLang="ko-Kore-KR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          WHEN </a:t>
                      </a:r>
                      <a:r>
                        <a:rPr lang="ko-KR" altLang="en-US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조건</a:t>
                      </a:r>
                      <a:r>
                        <a:rPr lang="en-US" altLang="ko-KR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2</a:t>
                      </a:r>
                      <a:r>
                        <a:rPr lang="ko-KR" altLang="en-US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THEN retrun_expr2</a:t>
                      </a:r>
                    </a:p>
                    <a:p>
                      <a:r>
                        <a:rPr lang="en-US" altLang="ko-Kore-KR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        [ ELSE </a:t>
                      </a:r>
                      <a:r>
                        <a:rPr lang="en-US" altLang="ko-Kore-KR" sz="1400" b="0" i="0" dirty="0" err="1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else_expr</a:t>
                      </a:r>
                      <a:r>
                        <a:rPr lang="en-US" altLang="ko-Kore-KR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]</a:t>
                      </a:r>
                    </a:p>
                    <a:p>
                      <a:r>
                        <a:rPr lang="en-US" altLang="ko-Kore-KR" sz="1400" b="0" i="0" dirty="0"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END</a:t>
                      </a:r>
                      <a:endParaRPr lang="ko-Kore-KR" altLang="en-US" sz="1400" b="0" i="0" dirty="0"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조건 결과가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TRUE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이면 첫 번째 </a:t>
                      </a: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return_expr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을 반환하고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TRUE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인 조건이 없으면 </a:t>
                      </a: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else_expr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을 반환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  <a:p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(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단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,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TRUE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인 조건이 없는데 </a:t>
                      </a:r>
                      <a:r>
                        <a:rPr lang="en-US" altLang="ko-KR" sz="1400" b="0" i="0" dirty="0" err="1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else_exper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을 지정하지 않았으면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NULL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을 반환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NanumSquareOTF" panose="020B0600000101010101" pitchFamily="34" charset="-127"/>
                          <a:ea typeface="NanumSquareOTF" panose="020B0600000101010101" pitchFamily="34" charset="-127"/>
                        </a:rPr>
                        <a:t>)</a:t>
                      </a:r>
                      <a:endParaRPr lang="ko-Kore-KR" altLang="en-US" sz="1400" b="0" i="0" dirty="0">
                        <a:solidFill>
                          <a:schemeClr val="tx1"/>
                        </a:solidFill>
                        <a:latin typeface="NanumSquareOTF" panose="020B0600000101010101" pitchFamily="34" charset="-127"/>
                        <a:ea typeface="NanumSquareOTF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70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87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DBMS, JOIN은 정확히 어떻게 실행될까? 성능 차이 설명">
            <a:extLst>
              <a:ext uri="{FF2B5EF4-FFF2-40B4-BE49-F238E27FC236}">
                <a16:creationId xmlns:a16="http://schemas.microsoft.com/office/drawing/2014/main" id="{A42C8D15-DB54-CC4E-93E3-0102CD213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95" b="51835"/>
          <a:stretch/>
        </p:blipFill>
        <p:spPr bwMode="auto">
          <a:xfrm>
            <a:off x="1161832" y="628650"/>
            <a:ext cx="2452906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DBMS, JOIN은 정확히 어떻게 실행될까? 성능 차이 설명">
            <a:extLst>
              <a:ext uri="{FF2B5EF4-FFF2-40B4-BE49-F238E27FC236}">
                <a16:creationId xmlns:a16="http://schemas.microsoft.com/office/drawing/2014/main" id="{94C19A18-B54B-474A-93A2-1E399723A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1" r="-1444" b="51835"/>
          <a:stretch/>
        </p:blipFill>
        <p:spPr bwMode="auto">
          <a:xfrm>
            <a:off x="5100637" y="485774"/>
            <a:ext cx="282892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DBMS, JOIN은 정확히 어떻게 실행될까? 성능 차이 설명">
            <a:extLst>
              <a:ext uri="{FF2B5EF4-FFF2-40B4-BE49-F238E27FC236}">
                <a16:creationId xmlns:a16="http://schemas.microsoft.com/office/drawing/2014/main" id="{EDB81FB7-24AD-FB40-A03C-2E97FD5CC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28" r="56695" b="-92"/>
          <a:stretch/>
        </p:blipFill>
        <p:spPr bwMode="auto">
          <a:xfrm>
            <a:off x="1161832" y="3228974"/>
            <a:ext cx="2452906" cy="200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DBMS, JOIN은 정확히 어떻게 실행될까? 성능 차이 설명">
            <a:extLst>
              <a:ext uri="{FF2B5EF4-FFF2-40B4-BE49-F238E27FC236}">
                <a16:creationId xmlns:a16="http://schemas.microsoft.com/office/drawing/2014/main" id="{9D763446-69ED-4F49-9058-33AE6E5EE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24" t="51928" r="-325" b="-92"/>
          <a:stretch/>
        </p:blipFill>
        <p:spPr bwMode="auto">
          <a:xfrm>
            <a:off x="5203792" y="3027806"/>
            <a:ext cx="2622614" cy="200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1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B1CBA5-6CA5-4F49-86FF-B6418E096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15989"/>
              </p:ext>
            </p:extLst>
          </p:nvPr>
        </p:nvGraphicFramePr>
        <p:xfrm>
          <a:off x="695325" y="858044"/>
          <a:ext cx="8820150" cy="1600200"/>
        </p:xfrm>
        <a:graphic>
          <a:graphicData uri="http://schemas.openxmlformats.org/drawingml/2006/table">
            <a:tbl>
              <a:tblPr/>
              <a:tblGrid>
                <a:gridCol w="2268592">
                  <a:extLst>
                    <a:ext uri="{9D8B030D-6E8A-4147-A177-3AD203B41FA5}">
                      <a16:colId xmlns:a16="http://schemas.microsoft.com/office/drawing/2014/main" val="2594918057"/>
                    </a:ext>
                  </a:extLst>
                </a:gridCol>
                <a:gridCol w="3710152">
                  <a:extLst>
                    <a:ext uri="{9D8B030D-6E8A-4147-A177-3AD203B41FA5}">
                      <a16:colId xmlns:a16="http://schemas.microsoft.com/office/drawing/2014/main" val="2121655820"/>
                    </a:ext>
                  </a:extLst>
                </a:gridCol>
                <a:gridCol w="2841406">
                  <a:extLst>
                    <a:ext uri="{9D8B030D-6E8A-4147-A177-3AD203B41FA5}">
                      <a16:colId xmlns:a16="http://schemas.microsoft.com/office/drawing/2014/main" val="104093194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start_point &amp; end_point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ROWS 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시작 행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/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종료 행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RANGE (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값의 범위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7944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UNBOUNDED PRECEDING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파티션의 첫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번쨰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파티션의 첫 번째 행의 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708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 PRECEDING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파티션 내에서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현재 행을 기준으로 이전 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번째 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현재 행의 값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655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CURRENT ROW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현재 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현재 행의 값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 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9143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 FOLLOWING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파티션 내에서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현재 행을 기준으로 이후 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번째 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현재 행의 값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+ 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51229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UNBOUNDED FOLLOWING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파티션의 마지막 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파티션의 마지막 행의 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9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95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3FB1090-351A-5842-AB67-A1399839E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06036"/>
              </p:ext>
            </p:extLst>
          </p:nvPr>
        </p:nvGraphicFramePr>
        <p:xfrm>
          <a:off x="523875" y="529431"/>
          <a:ext cx="7134225" cy="1470820"/>
        </p:xfrm>
        <a:graphic>
          <a:graphicData uri="http://schemas.openxmlformats.org/drawingml/2006/table">
            <a:tbl>
              <a:tblPr/>
              <a:tblGrid>
                <a:gridCol w="475615">
                  <a:extLst>
                    <a:ext uri="{9D8B030D-6E8A-4147-A177-3AD203B41FA5}">
                      <a16:colId xmlns:a16="http://schemas.microsoft.com/office/drawing/2014/main" val="1366220714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076518489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7023378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75399860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3025569128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933548676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61718159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4240288533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371939527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672941053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521911622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926405305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142462640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3047271997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954036506"/>
                    </a:ext>
                  </a:extLst>
                </a:gridCol>
              </a:tblGrid>
              <a:tr h="294164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2017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2018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76516"/>
                  </a:ext>
                </a:extLst>
              </a:tr>
              <a:tr h="294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67803"/>
                  </a:ext>
                </a:extLst>
              </a:tr>
              <a:tr h="2941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118065"/>
                  </a:ext>
                </a:extLst>
              </a:tr>
              <a:tr h="294164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583150"/>
                  </a:ext>
                </a:extLst>
              </a:tr>
              <a:tr h="294164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7528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E43983D-DC9D-644A-BE46-0E3349CC5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75910"/>
              </p:ext>
            </p:extLst>
          </p:nvPr>
        </p:nvGraphicFramePr>
        <p:xfrm>
          <a:off x="523875" y="2395017"/>
          <a:ext cx="7134225" cy="1470820"/>
        </p:xfrm>
        <a:graphic>
          <a:graphicData uri="http://schemas.openxmlformats.org/drawingml/2006/table">
            <a:tbl>
              <a:tblPr/>
              <a:tblGrid>
                <a:gridCol w="475615">
                  <a:extLst>
                    <a:ext uri="{9D8B030D-6E8A-4147-A177-3AD203B41FA5}">
                      <a16:colId xmlns:a16="http://schemas.microsoft.com/office/drawing/2014/main" val="1366220714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076518489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7023378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75399860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3025569128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933548676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61718159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4240288533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371939527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672941053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521911622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926405305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142462640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3047271997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954036506"/>
                    </a:ext>
                  </a:extLst>
                </a:gridCol>
              </a:tblGrid>
              <a:tr h="294164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2017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2018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76516"/>
                  </a:ext>
                </a:extLst>
              </a:tr>
              <a:tr h="294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67803"/>
                  </a:ext>
                </a:extLst>
              </a:tr>
              <a:tr h="2941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118065"/>
                  </a:ext>
                </a:extLst>
              </a:tr>
              <a:tr h="29416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583150"/>
                  </a:ext>
                </a:extLst>
              </a:tr>
              <a:tr h="29416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합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7528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9B5513-0365-6A4E-9A78-C8A118FEDB44}"/>
              </a:ext>
            </a:extLst>
          </p:cNvPr>
          <p:cNvSpPr txBox="1"/>
          <p:nvPr/>
        </p:nvSpPr>
        <p:spPr>
          <a:xfrm>
            <a:off x="523875" y="221654"/>
            <a:ext cx="279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월별매출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5CD69-E477-8E4F-A77C-2A20295D0A66}"/>
              </a:ext>
            </a:extLst>
          </p:cNvPr>
          <p:cNvSpPr txBox="1"/>
          <p:nvPr/>
        </p:nvSpPr>
        <p:spPr>
          <a:xfrm>
            <a:off x="523875" y="2043745"/>
            <a:ext cx="279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매출누계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C5FCB-DE68-C34D-9392-8C30A9C332B1}"/>
              </a:ext>
            </a:extLst>
          </p:cNvPr>
          <p:cNvSpPr txBox="1"/>
          <p:nvPr/>
        </p:nvSpPr>
        <p:spPr>
          <a:xfrm>
            <a:off x="523875" y="3909332"/>
            <a:ext cx="279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이동합계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6BAF38C-31A7-2241-9148-07599FC64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5253"/>
              </p:ext>
            </p:extLst>
          </p:nvPr>
        </p:nvGraphicFramePr>
        <p:xfrm>
          <a:off x="523875" y="4260603"/>
          <a:ext cx="7134225" cy="1470820"/>
        </p:xfrm>
        <a:graphic>
          <a:graphicData uri="http://schemas.openxmlformats.org/drawingml/2006/table">
            <a:tbl>
              <a:tblPr/>
              <a:tblGrid>
                <a:gridCol w="475615">
                  <a:extLst>
                    <a:ext uri="{9D8B030D-6E8A-4147-A177-3AD203B41FA5}">
                      <a16:colId xmlns:a16="http://schemas.microsoft.com/office/drawing/2014/main" val="1366220714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076518489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7023378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75399860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3025569128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933548676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61718159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4240288533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371939527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672941053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521911622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926405305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1142462640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3047271997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954036506"/>
                    </a:ext>
                  </a:extLst>
                </a:gridCol>
              </a:tblGrid>
              <a:tr h="294164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2016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2017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76516"/>
                  </a:ext>
                </a:extLst>
              </a:tr>
              <a:tr h="2941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67803"/>
                  </a:ext>
                </a:extLst>
              </a:tr>
              <a:tr h="294164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017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이동합계</a:t>
                      </a:r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118065"/>
                  </a:ext>
                </a:extLst>
              </a:tr>
              <a:tr h="294164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017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이동합계</a:t>
                      </a:r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583150"/>
                  </a:ext>
                </a:extLst>
              </a:tr>
              <a:tr h="294164"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017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월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이동합계</a:t>
                      </a:r>
                      <a:endParaRPr lang="ko-Kore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ko-Kore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75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67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A1ABA5-7777-4E47-9634-A1D63653DEED}"/>
              </a:ext>
            </a:extLst>
          </p:cNvPr>
          <p:cNvSpPr/>
          <p:nvPr/>
        </p:nvSpPr>
        <p:spPr>
          <a:xfrm>
            <a:off x="6096000" y="828674"/>
            <a:ext cx="6096000" cy="6029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BCFED-1788-064F-AEF5-559E9123EE1F}"/>
              </a:ext>
            </a:extLst>
          </p:cNvPr>
          <p:cNvSpPr txBox="1"/>
          <p:nvPr/>
        </p:nvSpPr>
        <p:spPr>
          <a:xfrm>
            <a:off x="6232272" y="973864"/>
            <a:ext cx="5762878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i="0" dirty="0">
                <a:solidFill>
                  <a:srgbClr val="FFC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ABC Analysis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13FAE0-0DB1-5C44-B0CF-AF3DF4A5D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72" y="1448297"/>
            <a:ext cx="5598837" cy="39042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055E6D-9BF0-5742-98F1-6959F10BA3C9}"/>
              </a:ext>
            </a:extLst>
          </p:cNvPr>
          <p:cNvSpPr txBox="1"/>
          <p:nvPr/>
        </p:nvSpPr>
        <p:spPr>
          <a:xfrm>
            <a:off x="6348254" y="5389943"/>
            <a:ext cx="5762878" cy="1070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A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매출 구성비 구간  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70%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B</a:t>
            </a: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</a:t>
            </a: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매출 구성비 구간 </a:t>
            </a: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70% ~ 90%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C</a:t>
            </a: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그룹 </a:t>
            </a: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매출 구성비 구간 </a:t>
            </a:r>
            <a:r>
              <a:rPr lang="en-US" altLang="ko-KR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90% ~ 100%</a:t>
            </a:r>
          </a:p>
        </p:txBody>
      </p:sp>
    </p:spTree>
    <p:extLst>
      <p:ext uri="{BB962C8B-B14F-4D97-AF65-F5344CB8AC3E}">
        <p14:creationId xmlns:p14="http://schemas.microsoft.com/office/powerpoint/2010/main" val="208944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A865FD-06ED-2D43-BDA7-3760404C4466}"/>
              </a:ext>
            </a:extLst>
          </p:cNvPr>
          <p:cNvSpPr/>
          <p:nvPr/>
        </p:nvSpPr>
        <p:spPr>
          <a:xfrm>
            <a:off x="6854701" y="0"/>
            <a:ext cx="2834856" cy="5348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JSITCLUB">
            <a:extLst>
              <a:ext uri="{FF2B5EF4-FFF2-40B4-BE49-F238E27FC236}">
                <a16:creationId xmlns:a16="http://schemas.microsoft.com/office/drawing/2014/main" id="{214427DD-00E3-CF41-A1B7-D470A5B7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32" y="779463"/>
            <a:ext cx="3419531" cy="306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95AFD70-683E-E149-9EAF-3E67A8DFDA1D}"/>
              </a:ext>
            </a:extLst>
          </p:cNvPr>
          <p:cNvSpPr/>
          <p:nvPr/>
        </p:nvSpPr>
        <p:spPr>
          <a:xfrm>
            <a:off x="1366887" y="707010"/>
            <a:ext cx="452486" cy="358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5D5DD4-1392-AC4B-B303-239CF9557FB9}"/>
              </a:ext>
            </a:extLst>
          </p:cNvPr>
          <p:cNvSpPr/>
          <p:nvPr/>
        </p:nvSpPr>
        <p:spPr>
          <a:xfrm>
            <a:off x="3206685" y="3485561"/>
            <a:ext cx="452486" cy="358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ECED51-825C-3C4A-9D80-EECF56CEF609}"/>
              </a:ext>
            </a:extLst>
          </p:cNvPr>
          <p:cNvSpPr/>
          <p:nvPr/>
        </p:nvSpPr>
        <p:spPr>
          <a:xfrm>
            <a:off x="1992197" y="2130817"/>
            <a:ext cx="1214487" cy="358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2A965-7DD3-C846-A599-C4EE64A8F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491" y="254022"/>
            <a:ext cx="2347320" cy="2155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418F30-80B2-8641-948D-198EDB1BC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491" y="2861698"/>
            <a:ext cx="2347320" cy="2155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2E69B-EE1F-0841-8C82-1FB9654E8115}"/>
              </a:ext>
            </a:extLst>
          </p:cNvPr>
          <p:cNvSpPr txBox="1"/>
          <p:nvPr/>
        </p:nvSpPr>
        <p:spPr>
          <a:xfrm>
            <a:off x="7145079" y="195981"/>
            <a:ext cx="754911" cy="36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14A980-D96D-2D41-9479-D8ADF3D91C32}"/>
              </a:ext>
            </a:extLst>
          </p:cNvPr>
          <p:cNvSpPr txBox="1"/>
          <p:nvPr/>
        </p:nvSpPr>
        <p:spPr>
          <a:xfrm>
            <a:off x="8477693" y="2192409"/>
            <a:ext cx="754911" cy="36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C94EE-03DF-0845-B891-7D6D25E1BB76}"/>
              </a:ext>
            </a:extLst>
          </p:cNvPr>
          <p:cNvSpPr txBox="1"/>
          <p:nvPr/>
        </p:nvSpPr>
        <p:spPr>
          <a:xfrm>
            <a:off x="7803695" y="1147433"/>
            <a:ext cx="754911" cy="36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X 5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550B41-40BD-2042-9F06-ABB3B88B0DD5}"/>
              </a:ext>
            </a:extLst>
          </p:cNvPr>
          <p:cNvSpPr txBox="1"/>
          <p:nvPr/>
        </p:nvSpPr>
        <p:spPr>
          <a:xfrm>
            <a:off x="7028754" y="2711960"/>
            <a:ext cx="10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“Hello”</a:t>
            </a:r>
            <a:endParaRPr kumimoji="1" lang="ko-Kore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6BC51D8-529B-BD4F-942D-B8679F1E17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76" r="50000" b="43246"/>
          <a:stretch/>
        </p:blipFill>
        <p:spPr>
          <a:xfrm>
            <a:off x="8272129" y="2861698"/>
            <a:ext cx="1082681" cy="122324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0A24284-C239-0D4C-9D27-192E65FDE5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3861"/>
          <a:stretch/>
        </p:blipFill>
        <p:spPr>
          <a:xfrm>
            <a:off x="9354810" y="2861698"/>
            <a:ext cx="144106" cy="21553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B3B44CC-8854-3749-98F2-5AD63817EEFA}"/>
              </a:ext>
            </a:extLst>
          </p:cNvPr>
          <p:cNvSpPr txBox="1"/>
          <p:nvPr/>
        </p:nvSpPr>
        <p:spPr>
          <a:xfrm>
            <a:off x="8169347" y="2711960"/>
            <a:ext cx="108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“World”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B1714-C1B0-E442-A79D-23DF2DC2A73B}"/>
              </a:ext>
            </a:extLst>
          </p:cNvPr>
          <p:cNvSpPr txBox="1"/>
          <p:nvPr/>
        </p:nvSpPr>
        <p:spPr>
          <a:xfrm>
            <a:off x="7748228" y="3755109"/>
            <a:ext cx="830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paste()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2AAE5-FD9D-3C47-B1BE-8BAC05D2EA68}"/>
              </a:ext>
            </a:extLst>
          </p:cNvPr>
          <p:cNvSpPr txBox="1"/>
          <p:nvPr/>
        </p:nvSpPr>
        <p:spPr>
          <a:xfrm>
            <a:off x="8068745" y="4787237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“Hello World”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2DEBE-4405-4C4B-98A4-AA2318EF0D0A}"/>
              </a:ext>
            </a:extLst>
          </p:cNvPr>
          <p:cNvSpPr txBox="1"/>
          <p:nvPr/>
        </p:nvSpPr>
        <p:spPr>
          <a:xfrm>
            <a:off x="10217888" y="49760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517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8281DCFE-5C51-6648-9EF6-B4FEEFFF1AAD}"/>
              </a:ext>
            </a:extLst>
          </p:cNvPr>
          <p:cNvSpPr/>
          <p:nvPr/>
        </p:nvSpPr>
        <p:spPr>
          <a:xfrm>
            <a:off x="3431688" y="860612"/>
            <a:ext cx="1656677" cy="505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numeric</a:t>
            </a:r>
            <a:endParaRPr kumimoji="1" lang="ko-Kore-KR" altLang="en-US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81791B9-05D4-3042-8FB8-EBBEA03DFC6D}"/>
              </a:ext>
            </a:extLst>
          </p:cNvPr>
          <p:cNvSpPr/>
          <p:nvPr/>
        </p:nvSpPr>
        <p:spPr>
          <a:xfrm>
            <a:off x="1452281" y="3046207"/>
            <a:ext cx="1656677" cy="505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characte</a:t>
            </a:r>
            <a:r>
              <a:rPr kumimoji="1" lang="en-US" altLang="ko-Kore-KR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r</a:t>
            </a:r>
            <a:endParaRPr kumimoji="1" lang="ko-Kore-KR" altLang="en-US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FF255CB-FEB2-AD4F-9750-3FCA1B9E2C25}"/>
              </a:ext>
            </a:extLst>
          </p:cNvPr>
          <p:cNvSpPr/>
          <p:nvPr/>
        </p:nvSpPr>
        <p:spPr>
          <a:xfrm>
            <a:off x="5529429" y="3046207"/>
            <a:ext cx="1656677" cy="505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logical</a:t>
            </a:r>
            <a:endParaRPr kumimoji="1" lang="ko-Kore-KR" altLang="en-US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1EE8FABC-8DB9-544B-ACBA-E36187E43725}"/>
              </a:ext>
            </a:extLst>
          </p:cNvPr>
          <p:cNvCxnSpPr>
            <a:endCxn id="7" idx="2"/>
          </p:cNvCxnSpPr>
          <p:nvPr/>
        </p:nvCxnSpPr>
        <p:spPr>
          <a:xfrm rot="5400000" flipH="1" flipV="1">
            <a:off x="1889758" y="1504278"/>
            <a:ext cx="1932790" cy="11510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070C55F4-76F6-1243-A29D-3368C1B96445}"/>
              </a:ext>
            </a:extLst>
          </p:cNvPr>
          <p:cNvCxnSpPr/>
          <p:nvPr/>
        </p:nvCxnSpPr>
        <p:spPr>
          <a:xfrm rot="5400000">
            <a:off x="2231821" y="1591852"/>
            <a:ext cx="1679985" cy="1228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5E07B5D6-3C3D-8C48-A3A5-2BB2CC08328A}"/>
              </a:ext>
            </a:extLst>
          </p:cNvPr>
          <p:cNvCxnSpPr>
            <a:stCxn id="7" idx="6"/>
            <a:endCxn id="27" idx="0"/>
          </p:cNvCxnSpPr>
          <p:nvPr/>
        </p:nvCxnSpPr>
        <p:spPr>
          <a:xfrm>
            <a:off x="5088365" y="1113417"/>
            <a:ext cx="1269403" cy="19327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7BBD4C2-BB75-ED4E-B9D4-96579ABD0650}"/>
              </a:ext>
            </a:extLst>
          </p:cNvPr>
          <p:cNvCxnSpPr>
            <a:stCxn id="27" idx="0"/>
          </p:cNvCxnSpPr>
          <p:nvPr/>
        </p:nvCxnSpPr>
        <p:spPr>
          <a:xfrm rot="16200000" flipV="1">
            <a:off x="4814326" y="1502764"/>
            <a:ext cx="1817482" cy="1269403"/>
          </a:xfrm>
          <a:prstGeom prst="curvedConnector3">
            <a:avLst>
              <a:gd name="adj1" fmla="val 51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8D40BF98-B6C1-0F42-A8AD-1E109FEB5325}"/>
              </a:ext>
            </a:extLst>
          </p:cNvPr>
          <p:cNvCxnSpPr>
            <a:stCxn id="26" idx="5"/>
            <a:endCxn id="27" idx="3"/>
          </p:cNvCxnSpPr>
          <p:nvPr/>
        </p:nvCxnSpPr>
        <p:spPr>
          <a:xfrm rot="16200000" flipH="1">
            <a:off x="4319193" y="2024921"/>
            <a:ext cx="12700" cy="2905701"/>
          </a:xfrm>
          <a:prstGeom prst="curvedConnector3">
            <a:avLst>
              <a:gd name="adj1" fmla="val 3733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5B1612BF-B738-DC4F-98F2-F85E8156CCD7}"/>
              </a:ext>
            </a:extLst>
          </p:cNvPr>
          <p:cNvCxnSpPr>
            <a:stCxn id="27" idx="4"/>
            <a:endCxn id="26" idx="4"/>
          </p:cNvCxnSpPr>
          <p:nvPr/>
        </p:nvCxnSpPr>
        <p:spPr>
          <a:xfrm rot="5400000">
            <a:off x="4319194" y="1513243"/>
            <a:ext cx="12700" cy="4077148"/>
          </a:xfrm>
          <a:prstGeom prst="curvedConnector3">
            <a:avLst>
              <a:gd name="adj1" fmla="val 10912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23B376-CB4B-8942-8EA4-C3EE482CB427}"/>
              </a:ext>
            </a:extLst>
          </p:cNvPr>
          <p:cNvSpPr txBox="1"/>
          <p:nvPr/>
        </p:nvSpPr>
        <p:spPr>
          <a:xfrm>
            <a:off x="609234" y="1304642"/>
            <a:ext cx="2263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“3”, “123.12”</a:t>
            </a:r>
            <a:r>
              <a:rPr kumimoji="1" lang="ko-KR" altLang="en-US" sz="14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처럼</a:t>
            </a:r>
            <a:endParaRPr kumimoji="1"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숫자라면 가능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아니면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NA</a:t>
            </a:r>
          </a:p>
          <a:p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(not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available)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반환</a:t>
            </a:r>
            <a:endParaRPr kumimoji="1" lang="ko-Kore-KR" altLang="en-US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DA964E-DB01-6742-9A9C-16CD986C282D}"/>
              </a:ext>
            </a:extLst>
          </p:cNvPr>
          <p:cNvSpPr txBox="1"/>
          <p:nvPr/>
        </p:nvSpPr>
        <p:spPr>
          <a:xfrm>
            <a:off x="3283188" y="2111044"/>
            <a:ext cx="976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항상 가능</a:t>
            </a:r>
            <a:endParaRPr kumimoji="1" lang="ko-Kore-KR" altLang="en-US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2EB32B-E2DB-8D41-83B5-D9BDABBCF990}"/>
              </a:ext>
            </a:extLst>
          </p:cNvPr>
          <p:cNvSpPr txBox="1"/>
          <p:nvPr/>
        </p:nvSpPr>
        <p:spPr>
          <a:xfrm>
            <a:off x="4732040" y="2111044"/>
            <a:ext cx="135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TRUE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이면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1,</a:t>
            </a:r>
          </a:p>
          <a:p>
            <a:r>
              <a:rPr kumimoji="1" lang="en-US" altLang="ko-Kore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FALSE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이면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0</a:t>
            </a:r>
            <a:endParaRPr kumimoji="1" lang="ko-Kore-KR" altLang="en-US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EF2B16-E2D0-604A-AEBE-3690C00ABC66}"/>
              </a:ext>
            </a:extLst>
          </p:cNvPr>
          <p:cNvSpPr txBox="1"/>
          <p:nvPr/>
        </p:nvSpPr>
        <p:spPr>
          <a:xfrm>
            <a:off x="6091971" y="1437491"/>
            <a:ext cx="135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0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이면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FALSE</a:t>
            </a:r>
          </a:p>
          <a:p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아니면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TRUE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A7410F-DB36-7E43-A742-1DD25C47BAF1}"/>
              </a:ext>
            </a:extLst>
          </p:cNvPr>
          <p:cNvSpPr txBox="1"/>
          <p:nvPr/>
        </p:nvSpPr>
        <p:spPr>
          <a:xfrm>
            <a:off x="3392831" y="3977030"/>
            <a:ext cx="213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“TRUE” 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혹은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“FALSE”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가 아니라면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error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발생</a:t>
            </a:r>
            <a:endParaRPr kumimoji="1"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9AFD4-6129-2D4B-8FBE-6224C10B23BF}"/>
              </a:ext>
            </a:extLst>
          </p:cNvPr>
          <p:cNvSpPr txBox="1"/>
          <p:nvPr/>
        </p:nvSpPr>
        <p:spPr>
          <a:xfrm>
            <a:off x="3152190" y="4997517"/>
            <a:ext cx="234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“TRUE”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혹은 </a:t>
            </a:r>
            <a:r>
              <a:rPr kumimoji="1"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“FALSE”</a:t>
            </a:r>
            <a:r>
              <a:rPr kumimoji="1" lang="ko-KR" alt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반환</a:t>
            </a:r>
            <a:endParaRPr kumimoji="1" lang="en-US" altLang="ko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F12D4A-4B1C-F941-8F29-9585672E52C0}"/>
              </a:ext>
            </a:extLst>
          </p:cNvPr>
          <p:cNvSpPr txBox="1"/>
          <p:nvPr/>
        </p:nvSpPr>
        <p:spPr>
          <a:xfrm>
            <a:off x="9359900" y="558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98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503</Words>
  <Application>Microsoft Macintosh PowerPoint</Application>
  <PresentationFormat>와이드스크린</PresentationFormat>
  <Paragraphs>214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나눔스퀘어 Bold</vt:lpstr>
      <vt:lpstr>BM DoHyeon OTF</vt:lpstr>
      <vt:lpstr>맑은 고딕</vt:lpstr>
      <vt:lpstr>NanumSquareOTF</vt:lpstr>
      <vt:lpstr>NanumSquareOTF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건승</dc:creator>
  <cp:lastModifiedBy>이 건승</cp:lastModifiedBy>
  <cp:revision>17</cp:revision>
  <dcterms:created xsi:type="dcterms:W3CDTF">2021-05-02T05:51:10Z</dcterms:created>
  <dcterms:modified xsi:type="dcterms:W3CDTF">2021-06-06T00:40:05Z</dcterms:modified>
</cp:coreProperties>
</file>