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A23DCC-5177-4105-B83D-5F7229E84A1F}" type="datetimeFigureOut">
              <a:rPr lang="en-US" smtClean="0"/>
              <a:pPr/>
              <a:t>9/25/2020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3A95EC0-AA88-46DF-92BD-B0093557E04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A23DCC-5177-4105-B83D-5F7229E84A1F}"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95EC0-AA88-46DF-92BD-B0093557E0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A23DCC-5177-4105-B83D-5F7229E84A1F}"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95EC0-AA88-46DF-92BD-B0093557E0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A23DCC-5177-4105-B83D-5F7229E84A1F}" type="datetimeFigureOut">
              <a:rPr lang="en-US" smtClean="0"/>
              <a:pPr/>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95EC0-AA88-46DF-92BD-B0093557E04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A23DCC-5177-4105-B83D-5F7229E84A1F}" type="datetimeFigureOut">
              <a:rPr lang="en-US" smtClean="0"/>
              <a:pPr/>
              <a:t>9/25/2020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3A95EC0-AA88-46DF-92BD-B0093557E0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A23DCC-5177-4105-B83D-5F7229E84A1F}"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95EC0-AA88-46DF-92BD-B0093557E04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A23DCC-5177-4105-B83D-5F7229E84A1F}" type="datetimeFigureOut">
              <a:rPr lang="en-US" smtClean="0"/>
              <a:pPr/>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95EC0-AA88-46DF-92BD-B0093557E04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A23DCC-5177-4105-B83D-5F7229E84A1F}" type="datetimeFigureOut">
              <a:rPr lang="en-US" smtClean="0"/>
              <a:pPr/>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95EC0-AA88-46DF-92BD-B0093557E0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23DCC-5177-4105-B83D-5F7229E84A1F}" type="datetimeFigureOut">
              <a:rPr lang="en-US" smtClean="0"/>
              <a:pPr/>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95EC0-AA88-46DF-92BD-B0093557E0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A23DCC-5177-4105-B83D-5F7229E84A1F}" type="datetimeFigureOut">
              <a:rPr lang="en-US" smtClean="0"/>
              <a:pPr/>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95EC0-AA88-46DF-92BD-B0093557E04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A23DCC-5177-4105-B83D-5F7229E84A1F}" type="datetimeFigureOut">
              <a:rPr lang="en-US" smtClean="0"/>
              <a:pPr/>
              <a:t>9/25/2020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3A95EC0-AA88-46DF-92BD-B0093557E04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BA23DCC-5177-4105-B83D-5F7229E84A1F}" type="datetimeFigureOut">
              <a:rPr lang="en-US" smtClean="0"/>
              <a:pPr/>
              <a:t>9/25/2020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3A95EC0-AA88-46DF-92BD-B0093557E0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icompanies.com/education-training/calibr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polytechnichub.com/qualities-measuring-instrume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S.SUNDARARAJAN</a:t>
            </a:r>
          </a:p>
          <a:p>
            <a:r>
              <a:rPr lang="en-US" dirty="0" smtClean="0"/>
              <a:t>FEDERAL INSTITUTE OF SCIENCE AND TECHNOLOGY</a:t>
            </a:r>
            <a:endParaRPr lang="en-US" dirty="0"/>
          </a:p>
        </p:txBody>
      </p:sp>
      <p:sp>
        <p:nvSpPr>
          <p:cNvPr id="2" name="Title 1"/>
          <p:cNvSpPr>
            <a:spLocks noGrp="1"/>
          </p:cNvSpPr>
          <p:nvPr>
            <p:ph type="ctrTitle"/>
          </p:nvPr>
        </p:nvSpPr>
        <p:spPr/>
        <p:txBody>
          <a:bodyPr>
            <a:normAutofit/>
          </a:bodyPr>
          <a:lstStyle/>
          <a:p>
            <a:r>
              <a:rPr lang="en-US" dirty="0"/>
              <a:t>ELECTRICAL MEASUREMENTS AND MEASURING INSTRUMENTS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Standard</a:t>
            </a:r>
            <a:endParaRPr lang="en-US" dirty="0"/>
          </a:p>
        </p:txBody>
      </p:sp>
      <p:sp>
        <p:nvSpPr>
          <p:cNvPr id="3" name="Content Placeholder 2"/>
          <p:cNvSpPr>
            <a:spLocks noGrp="1"/>
          </p:cNvSpPr>
          <p:nvPr>
            <p:ph sz="quarter" idx="1"/>
          </p:nvPr>
        </p:nvSpPr>
        <p:spPr/>
        <p:txBody>
          <a:bodyPr/>
          <a:lstStyle/>
          <a:p>
            <a:pPr algn="just"/>
            <a:r>
              <a:rPr lang="en-US" dirty="0" smtClean="0"/>
              <a:t>International standards are defined by International agreement. </a:t>
            </a:r>
          </a:p>
          <a:p>
            <a:pPr algn="just"/>
            <a:r>
              <a:rPr lang="en-US" dirty="0" smtClean="0"/>
              <a:t>International Bureau of Weights and Measures</a:t>
            </a:r>
          </a:p>
          <a:p>
            <a:pPr algn="just"/>
            <a:r>
              <a:rPr lang="en-US" dirty="0" smtClean="0"/>
              <a:t>It is defined as the resistance offered by a column of mercury having a mass of 14.4521 </a:t>
            </a:r>
            <a:r>
              <a:rPr lang="en-US" dirty="0" err="1" smtClean="0"/>
              <a:t>gms</a:t>
            </a:r>
            <a:r>
              <a:rPr lang="en-US" dirty="0" smtClean="0"/>
              <a:t>, uniform cross-sectional area and length of 106.300 cm, to the flow of constant current at the melting point of ice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Absolute Standard or Primary standard</a:t>
            </a:r>
            <a:endParaRPr lang="en-US" dirty="0"/>
          </a:p>
        </p:txBody>
      </p:sp>
      <p:sp>
        <p:nvSpPr>
          <p:cNvPr id="3" name="Content Placeholder 2"/>
          <p:cNvSpPr>
            <a:spLocks noGrp="1"/>
          </p:cNvSpPr>
          <p:nvPr>
            <p:ph sz="quarter" idx="1"/>
          </p:nvPr>
        </p:nvSpPr>
        <p:spPr/>
        <p:txBody>
          <a:bodyPr/>
          <a:lstStyle/>
          <a:p>
            <a:r>
              <a:rPr lang="en-US" dirty="0" smtClean="0"/>
              <a:t>International units were replaced in 1948 by absolute units. These units are more accurate than International units, and differ slightly from them. For example</a:t>
            </a:r>
          </a:p>
          <a:p>
            <a:r>
              <a:rPr lang="en-US" dirty="0" smtClean="0"/>
              <a:t>National Standards laboratories</a:t>
            </a:r>
          </a:p>
          <a:p>
            <a:pPr algn="just"/>
            <a:r>
              <a:rPr lang="en-US" dirty="0" smtClean="0"/>
              <a:t>A primary standard quantity will have only one value and it is fixed. An instrument which is used to measure the value of primary standard quantity is called primary standard instrument. It gives the accurate value of the quantity being measured.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Standard</a:t>
            </a:r>
            <a:endParaRPr lang="en-US" dirty="0"/>
          </a:p>
        </p:txBody>
      </p:sp>
      <p:sp>
        <p:nvSpPr>
          <p:cNvPr id="3" name="Content Placeholder 2"/>
          <p:cNvSpPr>
            <a:spLocks noGrp="1"/>
          </p:cNvSpPr>
          <p:nvPr>
            <p:ph sz="quarter" idx="1"/>
          </p:nvPr>
        </p:nvSpPr>
        <p:spPr/>
        <p:txBody>
          <a:bodyPr/>
          <a:lstStyle/>
          <a:p>
            <a:pPr algn="just"/>
            <a:r>
              <a:rPr lang="en-US" dirty="0" smtClean="0"/>
              <a:t>The value of the secondary standard quantity is less accurate than primary standard one. It is obtained by comparing with primary standard. For measurement of a quantity using secondary standard instrument, pre-calibration is required.</a:t>
            </a:r>
          </a:p>
          <a:p>
            <a:pPr algn="just"/>
            <a:r>
              <a:rPr lang="en-US" dirty="0" smtClean="0"/>
              <a:t>The secondary standard is compared at regular intervals with primary Stands and records their deviation. These Standards are distributed to a number of places where they are kept under safe custody.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Standards</a:t>
            </a:r>
            <a:endParaRPr lang="en-US" dirty="0"/>
          </a:p>
        </p:txBody>
      </p:sp>
      <p:sp>
        <p:nvSpPr>
          <p:cNvPr id="3" name="Content Placeholder 2"/>
          <p:cNvSpPr>
            <a:spLocks noGrp="1"/>
          </p:cNvSpPr>
          <p:nvPr>
            <p:ph sz="quarter" idx="1"/>
          </p:nvPr>
        </p:nvSpPr>
        <p:spPr/>
        <p:txBody>
          <a:bodyPr/>
          <a:lstStyle/>
          <a:p>
            <a:pPr algn="just"/>
            <a:r>
              <a:rPr lang="en-US" dirty="0" smtClean="0"/>
              <a:t>The working standard is used for actual measurement in workshop or laboratories by the workers. These standards should also be as accurate as possible to the tertiary standard. But sometimes, lower grades of materials can be used for their manufacturing to reduce cost.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Calibration of Instruments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Instrument calibration is one of the primary processes used to maintain instrument accuracy. </a:t>
            </a:r>
          </a:p>
          <a:p>
            <a:pPr algn="just"/>
            <a:r>
              <a:rPr lang="en-US" dirty="0" smtClean="0">
                <a:hlinkClick r:id="rId2"/>
              </a:rPr>
              <a:t>Calibration</a:t>
            </a:r>
            <a:r>
              <a:rPr lang="en-US" dirty="0" smtClean="0"/>
              <a:t> is the process of configuring an instrument to provide a result for a sample within an acceptable range. </a:t>
            </a:r>
          </a:p>
          <a:p>
            <a:pPr algn="just"/>
            <a:r>
              <a:rPr lang="en-US" dirty="0" smtClean="0"/>
              <a:t>Eliminating or minimizing factors that cause inaccurate measurements is a fundamental aspect of instrumentation design.</a:t>
            </a:r>
          </a:p>
          <a:p>
            <a:pPr algn="just"/>
            <a:r>
              <a:rPr lang="en-US" dirty="0" smtClean="0"/>
              <a:t>Checking with standard instruments.</a:t>
            </a:r>
          </a:p>
          <a:p>
            <a:pPr algn="just"/>
            <a:r>
              <a:rPr lang="en-US" dirty="0" smtClean="0"/>
              <a:t>Although the exact procedure may vary from product to product, the calibration process generally involves using the instrument to test samples of one or more known values called “calibrators.” </a:t>
            </a:r>
          </a:p>
          <a:p>
            <a:pPr algn="just"/>
            <a:r>
              <a:rPr lang="en-US" dirty="0" smtClean="0"/>
              <a:t>The results are used to establish a relationship between the measurement technique used by the instrument and the known values.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for calibration</a:t>
            </a:r>
            <a:endParaRPr lang="en-US" dirty="0"/>
          </a:p>
        </p:txBody>
      </p:sp>
      <p:sp>
        <p:nvSpPr>
          <p:cNvPr id="3" name="Content Placeholder 2"/>
          <p:cNvSpPr>
            <a:spLocks noGrp="1"/>
          </p:cNvSpPr>
          <p:nvPr>
            <p:ph sz="quarter" idx="1"/>
          </p:nvPr>
        </p:nvSpPr>
        <p:spPr/>
        <p:txBody>
          <a:bodyPr/>
          <a:lstStyle/>
          <a:p>
            <a:r>
              <a:rPr lang="en-US" dirty="0" smtClean="0"/>
              <a:t>Calibration may be required called for the following reasons</a:t>
            </a:r>
          </a:p>
          <a:p>
            <a:r>
              <a:rPr lang="en-US" dirty="0" smtClean="0"/>
              <a:t>A new instrument</a:t>
            </a:r>
          </a:p>
          <a:p>
            <a:r>
              <a:rPr lang="en-US" dirty="0" smtClean="0"/>
              <a:t>After an instrument has been repaired or modified</a:t>
            </a:r>
          </a:p>
          <a:p>
            <a:r>
              <a:rPr lang="en-US" dirty="0" smtClean="0"/>
              <a:t>When a specified time period has elapsed.</a:t>
            </a:r>
          </a:p>
          <a:p>
            <a:r>
              <a:rPr lang="en-US" dirty="0" smtClean="0"/>
              <a:t>When a specified usage (operation hours) has elapsed.</a:t>
            </a:r>
          </a:p>
          <a:p>
            <a:r>
              <a:rPr lang="en-US" dirty="0" smtClean="0"/>
              <a:t>Before and/ or after a critical instrument</a:t>
            </a:r>
          </a:p>
          <a:p>
            <a:r>
              <a:rPr lang="en-US" dirty="0" smtClean="0"/>
              <a:t>After an event, for example after an instrument has been exposed to a shock, vibration or physical damage.</a:t>
            </a:r>
          </a:p>
          <a:p>
            <a:r>
              <a:rPr lang="en-US" dirty="0" smtClean="0"/>
              <a:t>Sudden change in weather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Calibration</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Manual Calibration</a:t>
            </a:r>
          </a:p>
          <a:p>
            <a:pPr algn="just"/>
            <a:r>
              <a:rPr lang="en-US" dirty="0" smtClean="0"/>
              <a:t>As an example, a manual process may be used for calibration of a pressure gauge. The procedure requires multiple steps, to connect the gauge under test to a reference master gauge and an adjustable pressure source, to apply fluid pressure to both reference and test gauges at definite points over the span of the gauge, and to compare the readings of the two. </a:t>
            </a:r>
          </a:p>
          <a:p>
            <a:pPr algn="just"/>
            <a:r>
              <a:rPr lang="en-US" dirty="0" smtClean="0"/>
              <a:t>The gauge under test may be adjusted to ensure its zero point and response to pressure comply as closely as possible to the intended accuracy. </a:t>
            </a:r>
          </a:p>
          <a:p>
            <a:pPr algn="just"/>
            <a:r>
              <a:rPr lang="en-US" dirty="0" smtClean="0"/>
              <a:t>Each step of the process requires manual record keeping.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Calibration	</a:t>
            </a:r>
            <a:endParaRPr lang="en-US" dirty="0"/>
          </a:p>
        </p:txBody>
      </p:sp>
      <p:sp>
        <p:nvSpPr>
          <p:cNvPr id="3" name="Content Placeholder 2"/>
          <p:cNvSpPr>
            <a:spLocks noGrp="1"/>
          </p:cNvSpPr>
          <p:nvPr>
            <p:ph sz="quarter" idx="1"/>
          </p:nvPr>
        </p:nvSpPr>
        <p:spPr/>
        <p:txBody>
          <a:bodyPr/>
          <a:lstStyle/>
          <a:p>
            <a:r>
              <a:rPr lang="en-US" dirty="0" smtClean="0"/>
              <a:t>Automatic Calibration:</a:t>
            </a:r>
          </a:p>
          <a:p>
            <a:r>
              <a:rPr lang="en-US" dirty="0" smtClean="0"/>
              <a:t>Pressure Calibrator, Pressure Sensor</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Weight Tester</a:t>
            </a:r>
            <a:endParaRPr lang="en-US" dirty="0"/>
          </a:p>
        </p:txBody>
      </p:sp>
      <p:sp>
        <p:nvSpPr>
          <p:cNvPr id="1026" name="AutoShape 2" descr="dead-weight-tester"/>
          <p:cNvSpPr>
            <a:spLocks noChangeAspect="1" noChangeArrowheads="1"/>
          </p:cNvSpPr>
          <p:nvPr/>
        </p:nvSpPr>
        <p:spPr bwMode="auto">
          <a:xfrm>
            <a:off x="155575" y="-2498725"/>
            <a:ext cx="9525000" cy="52197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09600" y="1600200"/>
            <a:ext cx="7978637"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WEIGHT TESTER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PA = Mg + F</a:t>
            </a:r>
          </a:p>
          <a:p>
            <a:r>
              <a:rPr lang="en-US" dirty="0" smtClean="0"/>
              <a:t>P = Mg + F / A</a:t>
            </a:r>
          </a:p>
          <a:p>
            <a:r>
              <a:rPr lang="en-US" dirty="0" smtClean="0"/>
              <a:t>where, P = pressure</a:t>
            </a:r>
          </a:p>
          <a:p>
            <a:r>
              <a:rPr lang="en-US" dirty="0" smtClean="0"/>
              <a:t>M = Mass; Kg</a:t>
            </a:r>
          </a:p>
          <a:p>
            <a:r>
              <a:rPr lang="en-US" dirty="0" smtClean="0"/>
              <a:t>g = </a:t>
            </a:r>
            <a:r>
              <a:rPr lang="en-US" dirty="0" err="1" smtClean="0"/>
              <a:t>Acceleratoion</a:t>
            </a:r>
            <a:r>
              <a:rPr lang="en-US" dirty="0" smtClean="0"/>
              <a:t> due to gravity ; m/s²</a:t>
            </a:r>
          </a:p>
          <a:p>
            <a:r>
              <a:rPr lang="en-US" dirty="0" smtClean="0"/>
              <a:t>F = Friction drag; N</a:t>
            </a:r>
          </a:p>
          <a:p>
            <a:r>
              <a:rPr lang="en-US" dirty="0" smtClean="0"/>
              <a:t>A = </a:t>
            </a:r>
            <a:r>
              <a:rPr lang="en-US" dirty="0" err="1" smtClean="0"/>
              <a:t>Eqivalent</a:t>
            </a:r>
            <a:r>
              <a:rPr lang="en-US" dirty="0" smtClean="0"/>
              <a:t> area of piston – cylinder combination; m²</a:t>
            </a:r>
          </a:p>
          <a:p>
            <a:r>
              <a:rPr lang="en-US" dirty="0" smtClean="0"/>
              <a:t>Thus the pressure P which is caused due to the weights placed on the platform is calculated. After calculating P , the plunger is released.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MEASUREMENTS</a:t>
            </a:r>
            <a:endParaRPr lang="en-US" dirty="0"/>
          </a:p>
        </p:txBody>
      </p:sp>
      <p:sp>
        <p:nvSpPr>
          <p:cNvPr id="3" name="Content Placeholder 2"/>
          <p:cNvSpPr>
            <a:spLocks noGrp="1"/>
          </p:cNvSpPr>
          <p:nvPr>
            <p:ph sz="quarter" idx="1"/>
          </p:nvPr>
        </p:nvSpPr>
        <p:spPr/>
        <p:txBody>
          <a:bodyPr/>
          <a:lstStyle/>
          <a:p>
            <a:pPr algn="just"/>
            <a:r>
              <a:rPr lang="en-US" dirty="0" smtClean="0"/>
              <a:t>Definition of instruments An instrument is a device in which we can determine the magnitude or value of the quantity to be measured. The measuring quantity can be voltage, current, power and energy etc. Generally instruments are classified in to two categories.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88829" y="3886200"/>
            <a:ext cx="8497971"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WEIGHT TESTER</a:t>
            </a:r>
            <a:endParaRPr lang="en-US" dirty="0"/>
          </a:p>
        </p:txBody>
      </p:sp>
      <p:sp>
        <p:nvSpPr>
          <p:cNvPr id="3" name="Content Placeholder 2"/>
          <p:cNvSpPr>
            <a:spLocks noGrp="1"/>
          </p:cNvSpPr>
          <p:nvPr>
            <p:ph sz="quarter" idx="1"/>
          </p:nvPr>
        </p:nvSpPr>
        <p:spPr/>
        <p:txBody>
          <a:bodyPr/>
          <a:lstStyle/>
          <a:p>
            <a:pPr algn="just"/>
            <a:r>
              <a:rPr lang="en-US" dirty="0" smtClean="0"/>
              <a:t>Now the pressure gauge to be calibrated is fitted at an appropriate place on the dead weight tester. The same known weight which was used to calculated P is placed on the platform.</a:t>
            </a:r>
          </a:p>
          <a:p>
            <a:pPr algn="just"/>
            <a:r>
              <a:rPr lang="en-US" dirty="0" smtClean="0"/>
              <a:t>Due to the weight, the piston moves downwards and exerts a pressure P on the fluid. Now the valve in the apparatus is opened so that the fluid pressure P is transmitted to the gauge, which makes the gauge indicate a pressure value.</a:t>
            </a:r>
          </a:p>
          <a:p>
            <a:pPr algn="just"/>
            <a:r>
              <a:rPr lang="en-US" dirty="0" smtClean="0"/>
              <a:t>This pressure value shown by the gauge should be equal to the known input pressure P.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WEIGHT TESTER</a:t>
            </a:r>
            <a:endParaRPr lang="en-US" dirty="0"/>
          </a:p>
        </p:txBody>
      </p:sp>
      <p:pic>
        <p:nvPicPr>
          <p:cNvPr id="31746" name="Picture 2" descr="dead-weight-tester-principle"/>
          <p:cNvPicPr>
            <a:picLocks noChangeAspect="1" noChangeArrowheads="1"/>
          </p:cNvPicPr>
          <p:nvPr/>
        </p:nvPicPr>
        <p:blipFill>
          <a:blip r:embed="rId2"/>
          <a:srcRect/>
          <a:stretch>
            <a:fillRect/>
          </a:stretch>
        </p:blipFill>
        <p:spPr bwMode="auto">
          <a:xfrm>
            <a:off x="504723" y="1676400"/>
            <a:ext cx="8182077" cy="497235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Measurement</a:t>
            </a:r>
            <a:endParaRPr lang="en-US" dirty="0"/>
          </a:p>
        </p:txBody>
      </p:sp>
      <p:sp>
        <p:nvSpPr>
          <p:cNvPr id="3" name="Content Placeholder 2"/>
          <p:cNvSpPr>
            <a:spLocks noGrp="1"/>
          </p:cNvSpPr>
          <p:nvPr>
            <p:ph sz="quarter" idx="1"/>
          </p:nvPr>
        </p:nvSpPr>
        <p:spPr/>
        <p:txBody>
          <a:bodyPr/>
          <a:lstStyle/>
          <a:p>
            <a:pPr algn="just"/>
            <a:r>
              <a:rPr lang="en-US" dirty="0" smtClean="0"/>
              <a:t>Accuracy: It is the closeness with which an </a:t>
            </a:r>
            <a:r>
              <a:rPr lang="en-US" dirty="0" smtClean="0">
                <a:hlinkClick r:id="rId2"/>
              </a:rPr>
              <a:t>instrument</a:t>
            </a:r>
            <a:r>
              <a:rPr lang="en-US" dirty="0" smtClean="0"/>
              <a:t> reading approaches the true value of the quantity under measurement or it is defined as the ability of a device a system to respond to a true value of a measured variable under reference conditions. Thus accuracy of a measurement means conformity to truth.</a:t>
            </a:r>
          </a:p>
          <a:p>
            <a:pPr algn="just"/>
            <a:r>
              <a:rPr lang="en-US" dirty="0" smtClean="0"/>
              <a:t>Precision: Precision is a measure of consistency or repeatability of measurements. It is also known as the degree of exactness for which an instrument is designed to perform.</a:t>
            </a:r>
          </a:p>
          <a:p>
            <a:pPr algn="just"/>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Measurement</a:t>
            </a:r>
            <a:endParaRPr lang="en-US" dirty="0"/>
          </a:p>
        </p:txBody>
      </p:sp>
      <p:sp>
        <p:nvSpPr>
          <p:cNvPr id="3" name="Content Placeholder 2"/>
          <p:cNvSpPr>
            <a:spLocks noGrp="1"/>
          </p:cNvSpPr>
          <p:nvPr>
            <p:ph sz="quarter" idx="1"/>
          </p:nvPr>
        </p:nvSpPr>
        <p:spPr/>
        <p:txBody>
          <a:bodyPr/>
          <a:lstStyle/>
          <a:p>
            <a:pPr algn="just"/>
            <a:r>
              <a:rPr lang="en-US" dirty="0" smtClean="0"/>
              <a:t>Sensitivity: Sensitivity as the ratio of a change in output to the change in input which causes it at steady state </a:t>
            </a:r>
            <a:r>
              <a:rPr lang="en-US" dirty="0" err="1" smtClean="0"/>
              <a:t>conditions.It</a:t>
            </a:r>
            <a:r>
              <a:rPr lang="en-US" dirty="0" smtClean="0"/>
              <a:t> is also known as the maximum change in an input signal that will not initiate on the output.</a:t>
            </a:r>
          </a:p>
          <a:p>
            <a:pPr algn="just"/>
            <a:endParaRPr lang="en-US" dirty="0" smtClean="0"/>
          </a:p>
          <a:p>
            <a:pPr algn="just"/>
            <a:r>
              <a:rPr lang="en-US" dirty="0" smtClean="0"/>
              <a:t>Resolution: Resolution is the least incremental value at input or output that can be detected by the measuring device.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Effects</a:t>
            </a:r>
            <a:endParaRPr lang="en-US" dirty="0"/>
          </a:p>
        </p:txBody>
      </p:sp>
      <p:sp>
        <p:nvSpPr>
          <p:cNvPr id="3" name="Content Placeholder 2"/>
          <p:cNvSpPr>
            <a:spLocks noGrp="1"/>
          </p:cNvSpPr>
          <p:nvPr>
            <p:ph sz="quarter" idx="1"/>
          </p:nvPr>
        </p:nvSpPr>
        <p:spPr/>
        <p:txBody>
          <a:bodyPr/>
          <a:lstStyle/>
          <a:p>
            <a:r>
              <a:rPr lang="en-US" dirty="0" smtClean="0"/>
              <a:t>The incapability of the system to faithfully measure, record or control the input signal in undistorted form is called Loading Effect.</a:t>
            </a:r>
          </a:p>
          <a:p>
            <a:r>
              <a:rPr lang="en-US" dirty="0" smtClean="0"/>
              <a:t>Signal Sensing, Conditioning circuit, transmission or detection -------- Loading Effect.</a:t>
            </a:r>
          </a:p>
          <a:p>
            <a:r>
              <a:rPr lang="en-US" dirty="0" smtClean="0"/>
              <a:t>Three stages introduces Loading Effect in Measurement System </a:t>
            </a:r>
          </a:p>
          <a:p>
            <a:pPr lvl="1"/>
            <a:r>
              <a:rPr lang="en-US" dirty="0" smtClean="0"/>
              <a:t>Detector – Transducer Stage</a:t>
            </a:r>
          </a:p>
          <a:p>
            <a:pPr lvl="1"/>
            <a:r>
              <a:rPr lang="en-US" dirty="0" smtClean="0"/>
              <a:t>Signal Conditioning Stage</a:t>
            </a:r>
          </a:p>
          <a:p>
            <a:pPr lvl="1"/>
            <a:r>
              <a:rPr lang="en-US" dirty="0" smtClean="0"/>
              <a:t>Signal Presentation Stage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Effects – Problem-1</a:t>
            </a:r>
            <a:endParaRPr lang="en-US" dirty="0"/>
          </a:p>
        </p:txBody>
      </p:sp>
      <p:sp>
        <p:nvSpPr>
          <p:cNvPr id="3" name="Content Placeholder 2"/>
          <p:cNvSpPr>
            <a:spLocks noGrp="1"/>
          </p:cNvSpPr>
          <p:nvPr>
            <p:ph sz="quarter" idx="1"/>
          </p:nvPr>
        </p:nvSpPr>
        <p:spPr/>
        <p:txBody>
          <a:bodyPr/>
          <a:lstStyle/>
          <a:p>
            <a:pPr algn="just"/>
            <a:r>
              <a:rPr lang="en-US" dirty="0" smtClean="0"/>
              <a:t>A </a:t>
            </a:r>
            <a:r>
              <a:rPr lang="en-US" dirty="0" err="1" smtClean="0"/>
              <a:t>multimeter</a:t>
            </a:r>
            <a:r>
              <a:rPr lang="en-US" dirty="0" smtClean="0"/>
              <a:t> having a sensitivity of  2000</a:t>
            </a:r>
            <a:r>
              <a:rPr lang="el-GR" dirty="0" smtClean="0"/>
              <a:t>Ω</a:t>
            </a:r>
            <a:r>
              <a:rPr lang="en-US" dirty="0" smtClean="0"/>
              <a:t>/V is used for measurement of voltage across a circuit having an output resistance of 10K</a:t>
            </a:r>
            <a:r>
              <a:rPr lang="el-GR" dirty="0" smtClean="0"/>
              <a:t>Ω</a:t>
            </a:r>
            <a:r>
              <a:rPr lang="en-US" dirty="0" smtClean="0"/>
              <a:t>.  The open circuit voltage of the circuit is 6V. Find the reading of the </a:t>
            </a:r>
            <a:r>
              <a:rPr lang="en-US" dirty="0" err="1" smtClean="0"/>
              <a:t>multimeter</a:t>
            </a:r>
            <a:r>
              <a:rPr lang="en-US" dirty="0" smtClean="0"/>
              <a:t> when it is set to 10V scale. Find the Percentage Error?</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Effect Problem-2</a:t>
            </a:r>
            <a:endParaRPr lang="en-US" dirty="0"/>
          </a:p>
        </p:txBody>
      </p:sp>
      <p:sp>
        <p:nvSpPr>
          <p:cNvPr id="3" name="Content Placeholder 2"/>
          <p:cNvSpPr>
            <a:spLocks noGrp="1"/>
          </p:cNvSpPr>
          <p:nvPr>
            <p:ph sz="quarter" idx="1"/>
          </p:nvPr>
        </p:nvSpPr>
        <p:spPr/>
        <p:txBody>
          <a:bodyPr/>
          <a:lstStyle/>
          <a:p>
            <a:pPr algn="just"/>
            <a:r>
              <a:rPr lang="en-US" dirty="0" smtClean="0"/>
              <a:t>Suppose the voltmeter of problem-1 is used for measurement of voltage of a circuit having an output resistance of 1000</a:t>
            </a:r>
            <a:r>
              <a:rPr lang="el-GR" dirty="0" smtClean="0"/>
              <a:t>Ω</a:t>
            </a:r>
            <a:r>
              <a:rPr lang="en-US" dirty="0" smtClean="0"/>
              <a:t> and an open circuit voltage of 6V at its 10V scale. Find the error in measurement?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Effect Problem 3</a:t>
            </a:r>
            <a:endParaRPr lang="en-US" dirty="0"/>
          </a:p>
        </p:txBody>
      </p:sp>
      <p:sp>
        <p:nvSpPr>
          <p:cNvPr id="3" name="Content Placeholder 2"/>
          <p:cNvSpPr>
            <a:spLocks noGrp="1"/>
          </p:cNvSpPr>
          <p:nvPr>
            <p:ph sz="quarter" idx="1"/>
          </p:nvPr>
        </p:nvSpPr>
        <p:spPr/>
        <p:txBody>
          <a:bodyPr/>
          <a:lstStyle/>
          <a:p>
            <a:pPr algn="just"/>
            <a:r>
              <a:rPr lang="en-US" dirty="0" smtClean="0"/>
              <a:t>A 50V range voltmeter is connected across the terminals A and B of the circuit shown in figure. Find the reading of the voltmeter under open circuit and loaded conditions. Find the  accuracy and the loading error. The voltmeter has a resistance of 1000k</a:t>
            </a:r>
            <a:r>
              <a:rPr lang="el-GR" dirty="0" smtClean="0"/>
              <a:t>Ω</a:t>
            </a: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Effect Problem 4</a:t>
            </a:r>
            <a:endParaRPr lang="en-US" dirty="0"/>
          </a:p>
        </p:txBody>
      </p:sp>
      <p:sp>
        <p:nvSpPr>
          <p:cNvPr id="3" name="Content Placeholder 2"/>
          <p:cNvSpPr>
            <a:spLocks noGrp="1"/>
          </p:cNvSpPr>
          <p:nvPr>
            <p:ph sz="quarter" idx="1"/>
          </p:nvPr>
        </p:nvSpPr>
        <p:spPr/>
        <p:txBody>
          <a:bodyPr/>
          <a:lstStyle/>
          <a:p>
            <a:r>
              <a:rPr lang="en-US" dirty="0" smtClean="0"/>
              <a:t>It is desired to measure the value of the current in the 500</a:t>
            </a:r>
            <a:r>
              <a:rPr lang="el-GR" dirty="0" smtClean="0"/>
              <a:t>Ω</a:t>
            </a:r>
            <a:r>
              <a:rPr lang="en-US" dirty="0" smtClean="0"/>
              <a:t> resistor as shown in the figure by connecting a 100</a:t>
            </a:r>
            <a:r>
              <a:rPr lang="el-GR" dirty="0" smtClean="0"/>
              <a:t>Ω</a:t>
            </a:r>
            <a:r>
              <a:rPr lang="en-US" dirty="0" smtClean="0"/>
              <a:t> ammeter. Find</a:t>
            </a:r>
          </a:p>
          <a:p>
            <a:pPr lvl="1"/>
            <a:r>
              <a:rPr lang="en-US" dirty="0" smtClean="0"/>
              <a:t>The actual value of the current</a:t>
            </a:r>
          </a:p>
          <a:p>
            <a:pPr lvl="1"/>
            <a:r>
              <a:rPr lang="en-US" dirty="0" smtClean="0"/>
              <a:t>Measured value of the current, and</a:t>
            </a:r>
          </a:p>
          <a:p>
            <a:pPr lvl="1"/>
            <a:r>
              <a:rPr lang="en-US" dirty="0" smtClean="0"/>
              <a:t>The percentage error in measurement  and the accuracy.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Errors </a:t>
            </a:r>
            <a:r>
              <a:rPr lang="en-US" dirty="0" smtClean="0"/>
              <a:t>in Measurement-Limiting Error</a:t>
            </a:r>
            <a:endParaRPr lang="en-US" dirty="0"/>
          </a:p>
        </p:txBody>
      </p:sp>
      <p:sp>
        <p:nvSpPr>
          <p:cNvPr id="3" name="Content Placeholder 2"/>
          <p:cNvSpPr>
            <a:spLocks noGrp="1"/>
          </p:cNvSpPr>
          <p:nvPr>
            <p:ph sz="quarter" idx="1"/>
          </p:nvPr>
        </p:nvSpPr>
        <p:spPr/>
        <p:txBody>
          <a:bodyPr/>
          <a:lstStyle/>
          <a:p>
            <a:pPr algn="just"/>
            <a:r>
              <a:rPr lang="en-US" dirty="0" smtClean="0"/>
              <a:t>The limited deviation of the measured value from the true value is known as the limiting error or guarantee error. </a:t>
            </a:r>
            <a:r>
              <a:rPr lang="en-US" b="1" dirty="0" smtClean="0"/>
              <a:t>Such type of error is fixed on the instrument</a:t>
            </a:r>
            <a:r>
              <a:rPr lang="en-US" dirty="0" smtClean="0"/>
              <a:t>. </a:t>
            </a:r>
          </a:p>
          <a:p>
            <a:pPr algn="just"/>
            <a:r>
              <a:rPr lang="en-US" dirty="0" smtClean="0"/>
              <a:t>The magnitude of the limiting error depends on the design, material and the workmanship used for the construction of the instrument.</a:t>
            </a:r>
          </a:p>
          <a:p>
            <a:pPr algn="just"/>
            <a:endParaRPr lang="en-US" dirty="0" smtClean="0"/>
          </a:p>
        </p:txBody>
      </p:sp>
      <p:pic>
        <p:nvPicPr>
          <p:cNvPr id="1027" name="Picture 3"/>
          <p:cNvPicPr>
            <a:picLocks noChangeAspect="1" noChangeArrowheads="1"/>
          </p:cNvPicPr>
          <p:nvPr/>
        </p:nvPicPr>
        <p:blipFill>
          <a:blip r:embed="rId2"/>
          <a:srcRect/>
          <a:stretch>
            <a:fillRect/>
          </a:stretch>
        </p:blipFill>
        <p:spPr bwMode="auto">
          <a:xfrm>
            <a:off x="2375263" y="4343400"/>
            <a:ext cx="4741817" cy="685800"/>
          </a:xfrm>
          <a:prstGeom prst="rect">
            <a:avLst/>
          </a:prstGeom>
          <a:noFill/>
          <a:ln w="9525">
            <a:noFill/>
            <a:miter lim="800000"/>
            <a:headEnd/>
            <a:tailEnd/>
          </a:ln>
          <a:effectLst/>
        </p:spPr>
      </p:pic>
      <p:sp>
        <p:nvSpPr>
          <p:cNvPr id="6" name="Rectangle 5"/>
          <p:cNvSpPr/>
          <p:nvPr/>
        </p:nvSpPr>
        <p:spPr>
          <a:xfrm>
            <a:off x="1828800" y="5105400"/>
            <a:ext cx="4953000" cy="1200329"/>
          </a:xfrm>
          <a:prstGeom prst="rect">
            <a:avLst/>
          </a:prstGeom>
        </p:spPr>
        <p:txBody>
          <a:bodyPr wrap="square">
            <a:spAutoFit/>
          </a:bodyPr>
          <a:lstStyle/>
          <a:p>
            <a:r>
              <a:rPr lang="en-US" dirty="0" smtClean="0"/>
              <a:t>Where,</a:t>
            </a:r>
            <a:br>
              <a:rPr lang="en-US" dirty="0" smtClean="0"/>
            </a:br>
            <a:r>
              <a:rPr lang="en-US" dirty="0" err="1" smtClean="0"/>
              <a:t>A</a:t>
            </a:r>
            <a:r>
              <a:rPr lang="en-US" baseline="-25000" dirty="0" err="1" smtClean="0"/>
              <a:t>a</a:t>
            </a:r>
            <a:r>
              <a:rPr lang="en-US" dirty="0" smtClean="0"/>
              <a:t> – actual value</a:t>
            </a:r>
            <a:br>
              <a:rPr lang="en-US" dirty="0" smtClean="0"/>
            </a:br>
            <a:r>
              <a:rPr lang="en-US" dirty="0" smtClean="0"/>
              <a:t>A</a:t>
            </a:r>
            <a:r>
              <a:rPr lang="en-US" baseline="-25000" dirty="0" smtClean="0"/>
              <a:t>s</a:t>
            </a:r>
            <a:r>
              <a:rPr lang="en-US" dirty="0" smtClean="0"/>
              <a:t> – specified or rated value</a:t>
            </a:r>
            <a:br>
              <a:rPr lang="en-US" dirty="0" smtClean="0"/>
            </a:br>
            <a:r>
              <a:rPr lang="en-US" dirty="0" err="1" smtClean="0"/>
              <a:t>δ</a:t>
            </a:r>
            <a:r>
              <a:rPr lang="en-US" baseline="-25000" dirty="0" err="1" smtClean="0"/>
              <a:t>A</a:t>
            </a:r>
            <a:r>
              <a:rPr lang="en-US" dirty="0" smtClean="0"/>
              <a:t> – limiting error or tolerance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Instruments</a:t>
            </a:r>
            <a:endParaRPr lang="en-US" dirty="0"/>
          </a:p>
        </p:txBody>
      </p:sp>
      <p:sp>
        <p:nvSpPr>
          <p:cNvPr id="3" name="Content Placeholder 2"/>
          <p:cNvSpPr>
            <a:spLocks noGrp="1"/>
          </p:cNvSpPr>
          <p:nvPr>
            <p:ph sz="quarter" idx="1"/>
          </p:nvPr>
        </p:nvSpPr>
        <p:spPr/>
        <p:txBody>
          <a:bodyPr/>
          <a:lstStyle/>
          <a:p>
            <a:pPr algn="just"/>
            <a:r>
              <a:rPr lang="en-US" dirty="0" smtClean="0"/>
              <a:t>Absolute Instruments give the magnitude of the quantity under measurements in terms of physical constants of the instruments.</a:t>
            </a:r>
          </a:p>
          <a:p>
            <a:pPr algn="just"/>
            <a:r>
              <a:rPr lang="en-US" dirty="0" smtClean="0"/>
              <a:t>Ex: Tangent Galvanometer, Rayleigh’s Current Balance.</a:t>
            </a:r>
          </a:p>
          <a:p>
            <a:pPr algn="just"/>
            <a:r>
              <a:rPr lang="en-US" dirty="0" smtClean="0"/>
              <a:t>Tangent galvanometer is a device used for measuring current. It works on the principle of tangent law. A magnetic needle suspended at a point where there are two crossed fields at right angles to each other will come to rest in the direction of the resultant of the two fields.</a:t>
            </a:r>
            <a:endParaRPr lang="en-US" dirty="0"/>
          </a:p>
        </p:txBody>
      </p:sp>
      <p:sp>
        <p:nvSpPr>
          <p:cNvPr id="2050" name="AutoShape 2" descr="Diagram of D'Arsonval/Weston type galvanometer."/>
          <p:cNvSpPr>
            <a:spLocks noChangeAspect="1" noChangeArrowheads="1"/>
          </p:cNvSpPr>
          <p:nvPr/>
        </p:nvSpPr>
        <p:spPr bwMode="auto">
          <a:xfrm>
            <a:off x="155575" y="-1181100"/>
            <a:ext cx="3048000" cy="24669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Error</a:t>
            </a:r>
            <a:endParaRPr lang="en-US" dirty="0"/>
          </a:p>
        </p:txBody>
      </p:sp>
      <p:sp>
        <p:nvSpPr>
          <p:cNvPr id="3" name="Content Placeholder 2"/>
          <p:cNvSpPr>
            <a:spLocks noGrp="1"/>
          </p:cNvSpPr>
          <p:nvPr>
            <p:ph sz="quarter" idx="1"/>
          </p:nvPr>
        </p:nvSpPr>
        <p:spPr/>
        <p:txBody>
          <a:bodyPr/>
          <a:lstStyle/>
          <a:p>
            <a:pPr algn="just"/>
            <a:r>
              <a:rPr lang="en-US" dirty="0" smtClean="0"/>
              <a:t>The relative limiting error is defined as the ratio of the limiting error to the nominal value of the measuring quantity. It is expressed as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2133601" y="2895599"/>
            <a:ext cx="4586288" cy="178977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219200" y="5029200"/>
            <a:ext cx="7463270" cy="64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Error</a:t>
            </a:r>
            <a:endParaRPr lang="en-US" dirty="0"/>
          </a:p>
        </p:txBody>
      </p:sp>
      <p:sp>
        <p:nvSpPr>
          <p:cNvPr id="3" name="Content Placeholder 2"/>
          <p:cNvSpPr>
            <a:spLocks noGrp="1"/>
          </p:cNvSpPr>
          <p:nvPr>
            <p:ph sz="quarter" idx="1"/>
          </p:nvPr>
        </p:nvSpPr>
        <p:spPr/>
        <p:txBody>
          <a:bodyPr/>
          <a:lstStyle/>
          <a:p>
            <a:pPr algn="just"/>
            <a:r>
              <a:rPr lang="en-US" dirty="0" smtClean="0"/>
              <a:t>In limiting error, the specified quantity is taken as the true quantity, and the maximum deviation quantity is known as the incorrect or erroneous quantity.</a:t>
            </a:r>
          </a:p>
          <a:p>
            <a:pPr algn="just"/>
            <a:endParaRPr lang="en-US" dirty="0"/>
          </a:p>
        </p:txBody>
      </p:sp>
      <p:pic>
        <p:nvPicPr>
          <p:cNvPr id="3074" name="Picture 2"/>
          <p:cNvPicPr>
            <a:picLocks noChangeAspect="1" noChangeArrowheads="1"/>
          </p:cNvPicPr>
          <p:nvPr/>
        </p:nvPicPr>
        <p:blipFill>
          <a:blip r:embed="rId2"/>
          <a:srcRect/>
          <a:stretch>
            <a:fillRect/>
          </a:stretch>
        </p:blipFill>
        <p:spPr bwMode="auto">
          <a:xfrm>
            <a:off x="2209800" y="2819400"/>
            <a:ext cx="4301705" cy="838200"/>
          </a:xfrm>
          <a:prstGeom prst="rect">
            <a:avLst/>
          </a:prstGeom>
          <a:noFill/>
          <a:ln w="9525">
            <a:noFill/>
            <a:miter lim="800000"/>
            <a:headEnd/>
            <a:tailEnd/>
          </a:ln>
          <a:effectLst/>
        </p:spPr>
      </p:pic>
      <p:sp>
        <p:nvSpPr>
          <p:cNvPr id="5" name="Rectangle 4"/>
          <p:cNvSpPr/>
          <p:nvPr/>
        </p:nvSpPr>
        <p:spPr>
          <a:xfrm>
            <a:off x="2438400" y="3733800"/>
            <a:ext cx="3581400" cy="461665"/>
          </a:xfrm>
          <a:prstGeom prst="rect">
            <a:avLst/>
          </a:prstGeom>
        </p:spPr>
        <p:txBody>
          <a:bodyPr wrap="square">
            <a:spAutoFit/>
          </a:bodyPr>
          <a:lstStyle/>
          <a:p>
            <a:r>
              <a:rPr lang="en-US" sz="2400" dirty="0" smtClean="0"/>
              <a:t>The relative limiting error, </a:t>
            </a:r>
            <a:endParaRPr lang="en-US" sz="2400" dirty="0"/>
          </a:p>
        </p:txBody>
      </p:sp>
      <p:pic>
        <p:nvPicPr>
          <p:cNvPr id="3076" name="Picture 4" descr="limiting-error-equation-9"/>
          <p:cNvPicPr>
            <a:picLocks noChangeAspect="1" noChangeArrowheads="1"/>
          </p:cNvPicPr>
          <p:nvPr/>
        </p:nvPicPr>
        <p:blipFill>
          <a:blip r:embed="rId3"/>
          <a:srcRect/>
          <a:stretch>
            <a:fillRect/>
          </a:stretch>
        </p:blipFill>
        <p:spPr bwMode="auto">
          <a:xfrm>
            <a:off x="1828800" y="4495800"/>
            <a:ext cx="5684512" cy="1180492"/>
          </a:xfrm>
          <a:prstGeom prst="rect">
            <a:avLst/>
          </a:prstGeom>
          <a:noFill/>
        </p:spPr>
      </p:pic>
      <p:pic>
        <p:nvPicPr>
          <p:cNvPr id="3078" name="Picture 6" descr="limiting-error-equation-10"/>
          <p:cNvPicPr>
            <a:picLocks noChangeAspect="1" noChangeArrowheads="1"/>
          </p:cNvPicPr>
          <p:nvPr/>
        </p:nvPicPr>
        <p:blipFill>
          <a:blip r:embed="rId4"/>
          <a:srcRect/>
          <a:stretch>
            <a:fillRect/>
          </a:stretch>
        </p:blipFill>
        <p:spPr bwMode="auto">
          <a:xfrm>
            <a:off x="838200" y="5715000"/>
            <a:ext cx="7057612" cy="914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Error – Problem 1</a:t>
            </a:r>
            <a:endParaRPr lang="en-US" dirty="0"/>
          </a:p>
        </p:txBody>
      </p:sp>
      <p:sp>
        <p:nvSpPr>
          <p:cNvPr id="3" name="Content Placeholder 2"/>
          <p:cNvSpPr>
            <a:spLocks noGrp="1"/>
          </p:cNvSpPr>
          <p:nvPr>
            <p:ph sz="quarter" idx="1"/>
          </p:nvPr>
        </p:nvSpPr>
        <p:spPr/>
        <p:txBody>
          <a:bodyPr/>
          <a:lstStyle/>
          <a:p>
            <a:pPr algn="just"/>
            <a:r>
              <a:rPr lang="en-US" dirty="0" smtClean="0"/>
              <a:t>The nominal value of the resistor is 100 ohms. And the limiting error of the resistance is ±10 ohms. The magnitude of the actual value of the resistance lies between the  </a:t>
            </a:r>
            <a:r>
              <a:rPr lang="en-US" dirty="0" err="1" smtClean="0"/>
              <a:t>A</a:t>
            </a:r>
            <a:r>
              <a:rPr lang="en-US" baseline="-25000" dirty="0" err="1" smtClean="0"/>
              <a:t>a</a:t>
            </a:r>
            <a:r>
              <a:rPr lang="en-US" dirty="0" smtClean="0"/>
              <a:t> ≥ 90 ohms and </a:t>
            </a:r>
            <a:r>
              <a:rPr lang="en-US" dirty="0" err="1" smtClean="0"/>
              <a:t>A</a:t>
            </a:r>
            <a:r>
              <a:rPr lang="en-US" baseline="-25000" dirty="0" err="1" smtClean="0"/>
              <a:t>a</a:t>
            </a:r>
            <a:r>
              <a:rPr lang="en-US" dirty="0" smtClean="0"/>
              <a:t> ≤110 ohms. Find the relative limiting error?</a:t>
            </a:r>
          </a:p>
          <a:p>
            <a:pPr algn="just"/>
            <a:endParaRPr lang="en-US" dirty="0" smtClean="0"/>
          </a:p>
          <a:p>
            <a:pPr algn="just"/>
            <a:endParaRPr lang="en-US" dirty="0"/>
          </a:p>
        </p:txBody>
      </p:sp>
      <p:sp>
        <p:nvSpPr>
          <p:cNvPr id="4" name="TextBox 3"/>
          <p:cNvSpPr txBox="1"/>
          <p:nvPr/>
        </p:nvSpPr>
        <p:spPr>
          <a:xfrm>
            <a:off x="2743200" y="3886200"/>
            <a:ext cx="25146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Combination of Quantities with limiting error</a:t>
            </a:r>
            <a:endParaRPr lang="en-US" dirty="0"/>
          </a:p>
        </p:txBody>
      </p:sp>
      <p:sp>
        <p:nvSpPr>
          <p:cNvPr id="3" name="Content Placeholder 2"/>
          <p:cNvSpPr>
            <a:spLocks noGrp="1"/>
          </p:cNvSpPr>
          <p:nvPr>
            <p:ph sz="quarter" idx="1"/>
          </p:nvPr>
        </p:nvSpPr>
        <p:spPr/>
        <p:txBody>
          <a:bodyPr/>
          <a:lstStyle/>
          <a:p>
            <a:r>
              <a:rPr lang="en-US" b="1" dirty="0" smtClean="0"/>
              <a:t>Sum of two quantities</a:t>
            </a:r>
            <a:r>
              <a:rPr lang="en-US" dirty="0" smtClean="0"/>
              <a:t> – The T be the final result which is the sum of the measured quantities t</a:t>
            </a:r>
            <a:r>
              <a:rPr lang="en-US" baseline="-25000" dirty="0" smtClean="0"/>
              <a:t>1</a:t>
            </a:r>
            <a:r>
              <a:rPr lang="en-US" dirty="0" smtClean="0"/>
              <a:t> and t</a:t>
            </a:r>
            <a:r>
              <a:rPr lang="en-US" baseline="-25000" dirty="0" smtClean="0"/>
              <a:t>2</a:t>
            </a:r>
            <a:r>
              <a:rPr lang="en-US" dirty="0" smtClean="0"/>
              <a:t>.</a:t>
            </a:r>
          </a:p>
          <a:p>
            <a:endParaRPr lang="en-US" dirty="0"/>
          </a:p>
        </p:txBody>
      </p:sp>
      <p:pic>
        <p:nvPicPr>
          <p:cNvPr id="45058" name="Picture 2" descr="limiting-error-equation-11"/>
          <p:cNvPicPr>
            <a:picLocks noChangeAspect="1" noChangeArrowheads="1"/>
          </p:cNvPicPr>
          <p:nvPr/>
        </p:nvPicPr>
        <p:blipFill>
          <a:blip r:embed="rId3"/>
          <a:srcRect/>
          <a:stretch>
            <a:fillRect/>
          </a:stretch>
        </p:blipFill>
        <p:spPr bwMode="auto">
          <a:xfrm>
            <a:off x="3124201" y="2590800"/>
            <a:ext cx="2243014" cy="705464"/>
          </a:xfrm>
          <a:prstGeom prst="rect">
            <a:avLst/>
          </a:prstGeom>
          <a:noFill/>
        </p:spPr>
      </p:pic>
      <p:pic>
        <p:nvPicPr>
          <p:cNvPr id="45060" name="Picture 4" descr="limiting-error-equation-12"/>
          <p:cNvPicPr>
            <a:picLocks noChangeAspect="1" noChangeArrowheads="1"/>
          </p:cNvPicPr>
          <p:nvPr/>
        </p:nvPicPr>
        <p:blipFill>
          <a:blip r:embed="rId4"/>
          <a:srcRect/>
          <a:stretch>
            <a:fillRect/>
          </a:stretch>
        </p:blipFill>
        <p:spPr bwMode="auto">
          <a:xfrm>
            <a:off x="2895600" y="4191000"/>
            <a:ext cx="2971800" cy="2224507"/>
          </a:xfrm>
          <a:prstGeom prst="rect">
            <a:avLst/>
          </a:prstGeom>
          <a:noFill/>
        </p:spPr>
      </p:pic>
      <p:sp>
        <p:nvSpPr>
          <p:cNvPr id="6" name="Rectangle 5"/>
          <p:cNvSpPr/>
          <p:nvPr/>
        </p:nvSpPr>
        <p:spPr>
          <a:xfrm>
            <a:off x="2271114" y="3244334"/>
            <a:ext cx="4663086" cy="830997"/>
          </a:xfrm>
          <a:prstGeom prst="rect">
            <a:avLst/>
          </a:prstGeom>
        </p:spPr>
        <p:txBody>
          <a:bodyPr wrap="square">
            <a:spAutoFit/>
          </a:bodyPr>
          <a:lstStyle/>
          <a:p>
            <a:r>
              <a:rPr lang="en-US" sz="2400" dirty="0" smtClean="0"/>
              <a:t>The relative increment of the function is expressed as</a:t>
            </a:r>
            <a:endParaRPr lang="en-US"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Combination of Quantities with limiting error</a:t>
            </a:r>
            <a:endParaRPr lang="en-US" dirty="0"/>
          </a:p>
        </p:txBody>
      </p:sp>
      <p:sp>
        <p:nvSpPr>
          <p:cNvPr id="3" name="Content Placeholder 2"/>
          <p:cNvSpPr>
            <a:spLocks noGrp="1"/>
          </p:cNvSpPr>
          <p:nvPr>
            <p:ph sz="quarter" idx="1"/>
          </p:nvPr>
        </p:nvSpPr>
        <p:spPr/>
        <p:txBody>
          <a:bodyPr/>
          <a:lstStyle/>
          <a:p>
            <a:r>
              <a:rPr lang="en-US" b="1" dirty="0" smtClean="0"/>
              <a:t>Sum or difference of two or more quantities</a:t>
            </a:r>
            <a:r>
              <a:rPr lang="en-US" dirty="0" smtClean="0"/>
              <a:t> </a:t>
            </a:r>
            <a:endParaRPr lang="en-US" dirty="0"/>
          </a:p>
        </p:txBody>
      </p:sp>
      <p:pic>
        <p:nvPicPr>
          <p:cNvPr id="47106" name="Picture 2" descr="limiting-error-equation-145"/>
          <p:cNvPicPr>
            <a:picLocks noChangeAspect="1" noChangeArrowheads="1"/>
          </p:cNvPicPr>
          <p:nvPr/>
        </p:nvPicPr>
        <p:blipFill>
          <a:blip r:embed="rId3"/>
          <a:srcRect/>
          <a:stretch>
            <a:fillRect/>
          </a:stretch>
        </p:blipFill>
        <p:spPr bwMode="auto">
          <a:xfrm>
            <a:off x="2362200" y="2209800"/>
            <a:ext cx="4823447" cy="914400"/>
          </a:xfrm>
          <a:prstGeom prst="rect">
            <a:avLst/>
          </a:prstGeom>
          <a:noFill/>
        </p:spPr>
      </p:pic>
      <p:pic>
        <p:nvPicPr>
          <p:cNvPr id="47108" name="Picture 4" descr="https://circuitglobe.com/wp-content/uploads/2017/11/limiting-error-equation-16.jpg"/>
          <p:cNvPicPr>
            <a:picLocks noChangeAspect="1" noChangeArrowheads="1"/>
          </p:cNvPicPr>
          <p:nvPr/>
        </p:nvPicPr>
        <p:blipFill>
          <a:blip r:embed="rId4"/>
          <a:srcRect/>
          <a:stretch>
            <a:fillRect/>
          </a:stretch>
        </p:blipFill>
        <p:spPr bwMode="auto">
          <a:xfrm>
            <a:off x="1905000" y="3657600"/>
            <a:ext cx="5542997" cy="14478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Problem-2</a:t>
            </a:r>
            <a:endParaRPr lang="en-US" dirty="0"/>
          </a:p>
        </p:txBody>
      </p:sp>
      <p:sp>
        <p:nvSpPr>
          <p:cNvPr id="3" name="Content Placeholder 2"/>
          <p:cNvSpPr>
            <a:spLocks noGrp="1"/>
          </p:cNvSpPr>
          <p:nvPr>
            <p:ph sz="quarter" idx="1"/>
          </p:nvPr>
        </p:nvSpPr>
        <p:spPr/>
        <p:txBody>
          <a:bodyPr/>
          <a:lstStyle/>
          <a:p>
            <a:r>
              <a:rPr lang="en-US" dirty="0" smtClean="0"/>
              <a:t>Three Resistors have the following rating.</a:t>
            </a:r>
          </a:p>
          <a:p>
            <a:pPr>
              <a:buNone/>
            </a:pPr>
            <a:r>
              <a:rPr lang="en-US" dirty="0" smtClean="0"/>
              <a:t>			R1= 37</a:t>
            </a:r>
            <a:r>
              <a:rPr lang="el-GR" dirty="0" smtClean="0"/>
              <a:t>Ω</a:t>
            </a:r>
            <a:r>
              <a:rPr lang="en-US" dirty="0" smtClean="0"/>
              <a:t> +/- 5%</a:t>
            </a:r>
          </a:p>
          <a:p>
            <a:pPr>
              <a:buNone/>
            </a:pPr>
            <a:r>
              <a:rPr lang="en-US" dirty="0" smtClean="0"/>
              <a:t>			R2 = 75</a:t>
            </a:r>
            <a:r>
              <a:rPr lang="el-GR" dirty="0" smtClean="0"/>
              <a:t>Ω</a:t>
            </a:r>
            <a:r>
              <a:rPr lang="en-US" dirty="0" smtClean="0"/>
              <a:t> +/- 5%</a:t>
            </a:r>
          </a:p>
          <a:p>
            <a:pPr>
              <a:buNone/>
            </a:pPr>
            <a:r>
              <a:rPr lang="en-US" smtClean="0"/>
              <a:t>			R3 </a:t>
            </a:r>
            <a:r>
              <a:rPr lang="en-US" dirty="0" smtClean="0"/>
              <a:t>= 50</a:t>
            </a:r>
            <a:r>
              <a:rPr lang="el-GR" dirty="0" smtClean="0"/>
              <a:t>Ω</a:t>
            </a:r>
            <a:r>
              <a:rPr lang="en-US" dirty="0" smtClean="0"/>
              <a:t> +/- 5%</a:t>
            </a:r>
          </a:p>
          <a:p>
            <a:pPr>
              <a:buNone/>
            </a:pPr>
            <a:r>
              <a:rPr lang="en-US" dirty="0" smtClean="0"/>
              <a:t>	Determine the magnitude and limiting error in ohm and in percent of the resistance of these resistances connected in series.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Instruments</a:t>
            </a:r>
            <a:endParaRPr lang="en-US" dirty="0"/>
          </a:p>
        </p:txBody>
      </p:sp>
      <p:sp>
        <p:nvSpPr>
          <p:cNvPr id="3" name="Content Placeholder 2"/>
          <p:cNvSpPr>
            <a:spLocks noGrp="1"/>
          </p:cNvSpPr>
          <p:nvPr>
            <p:ph sz="quarter" idx="1"/>
          </p:nvPr>
        </p:nvSpPr>
        <p:spPr/>
        <p:txBody>
          <a:bodyPr/>
          <a:lstStyle/>
          <a:p>
            <a:pPr algn="just"/>
            <a:r>
              <a:rPr lang="en-US" dirty="0" smtClean="0"/>
              <a:t>The quantity under measurement can only be measured by observing the output of the instrument.</a:t>
            </a:r>
          </a:p>
          <a:p>
            <a:pPr algn="just"/>
            <a:r>
              <a:rPr lang="en-US" dirty="0" smtClean="0"/>
              <a:t>The secondary instrument should be calibrated by comparing with an absolute measurement or another secondary measurement which has already been calibrated against an absolute instrument. </a:t>
            </a:r>
          </a:p>
          <a:p>
            <a:r>
              <a:rPr lang="en-US" dirty="0" err="1" smtClean="0"/>
              <a:t>Eg</a:t>
            </a:r>
            <a:r>
              <a:rPr lang="en-US" dirty="0" smtClean="0"/>
              <a:t>: Voltmeter, Pressure Gauge.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Instruments</a:t>
            </a:r>
            <a:endParaRPr lang="en-US" dirty="0"/>
          </a:p>
        </p:txBody>
      </p:sp>
      <p:pic>
        <p:nvPicPr>
          <p:cNvPr id="16386" name="Picture 2"/>
          <p:cNvPicPr>
            <a:picLocks noChangeAspect="1" noChangeArrowheads="1"/>
          </p:cNvPicPr>
          <p:nvPr/>
        </p:nvPicPr>
        <p:blipFill>
          <a:blip r:embed="rId2"/>
          <a:srcRect/>
          <a:stretch>
            <a:fillRect/>
          </a:stretch>
        </p:blipFill>
        <p:spPr bwMode="auto">
          <a:xfrm>
            <a:off x="228600" y="2209800"/>
            <a:ext cx="8692978" cy="1881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Indicating Instruments</a:t>
            </a:r>
            <a:endParaRPr lang="en-US" dirty="0"/>
          </a:p>
        </p:txBody>
      </p:sp>
      <p:sp>
        <p:nvSpPr>
          <p:cNvPr id="3" name="Content Placeholder 2"/>
          <p:cNvSpPr>
            <a:spLocks noGrp="1"/>
          </p:cNvSpPr>
          <p:nvPr>
            <p:ph sz="quarter" idx="1"/>
          </p:nvPr>
        </p:nvSpPr>
        <p:spPr/>
        <p:txBody>
          <a:bodyPr/>
          <a:lstStyle/>
          <a:p>
            <a:r>
              <a:rPr lang="en-US" dirty="0" smtClean="0"/>
              <a:t>These instruments directly indicate the value of the electrical quantity at the time when it is being measured. In these instruments , a pointer moving over a graduated scale directly gives the value of the electrical quantity being measured.</a:t>
            </a:r>
          </a:p>
          <a:p>
            <a:r>
              <a:rPr lang="en-US" dirty="0" err="1" smtClean="0"/>
              <a:t>Ammter</a:t>
            </a:r>
            <a:r>
              <a:rPr lang="en-US" dirty="0" smtClean="0"/>
              <a:t>, Voltmeter and wattmeter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Instruments</a:t>
            </a:r>
            <a:endParaRPr lang="en-US" dirty="0"/>
          </a:p>
        </p:txBody>
      </p:sp>
      <p:sp>
        <p:nvSpPr>
          <p:cNvPr id="3" name="Content Placeholder 2"/>
          <p:cNvSpPr>
            <a:spLocks noGrp="1"/>
          </p:cNvSpPr>
          <p:nvPr>
            <p:ph sz="quarter" idx="1"/>
          </p:nvPr>
        </p:nvSpPr>
        <p:spPr/>
        <p:txBody>
          <a:bodyPr/>
          <a:lstStyle/>
          <a:p>
            <a:r>
              <a:rPr lang="en-US" dirty="0" smtClean="0"/>
              <a:t>The instruments which measure the total quantity of electricity or electrical energy in a given time are called integrating instruments. In such instruments, there are a set of dials and pointers which register the total quantity of electricity or electrical energy supplied to the load.</a:t>
            </a:r>
          </a:p>
          <a:p>
            <a:r>
              <a:rPr lang="en-US" dirty="0" smtClean="0"/>
              <a:t>Ampere-Hour Meter, Watt hour meter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Instruments	</a:t>
            </a:r>
            <a:endParaRPr lang="en-US" dirty="0"/>
          </a:p>
        </p:txBody>
      </p:sp>
      <p:sp>
        <p:nvSpPr>
          <p:cNvPr id="3" name="Content Placeholder 2"/>
          <p:cNvSpPr>
            <a:spLocks noGrp="1"/>
          </p:cNvSpPr>
          <p:nvPr>
            <p:ph sz="quarter" idx="1"/>
          </p:nvPr>
        </p:nvSpPr>
        <p:spPr/>
        <p:txBody>
          <a:bodyPr/>
          <a:lstStyle/>
          <a:p>
            <a:pPr algn="just"/>
            <a:r>
              <a:rPr lang="en-US" dirty="0" smtClean="0"/>
              <a:t>Gives the continuous record of the variations of the electrical quantity to be measured. A recording instrument is merely an indicating instrument with a pen attached to its pointer. </a:t>
            </a:r>
          </a:p>
          <a:p>
            <a:pPr algn="just"/>
            <a:r>
              <a:rPr lang="en-US" dirty="0" smtClean="0"/>
              <a:t>The pen rests lightly on a chart wrapped over a drum moving with a slow uniform speed. </a:t>
            </a:r>
          </a:p>
          <a:p>
            <a:pPr algn="just"/>
            <a:r>
              <a:rPr lang="en-US" dirty="0" smtClean="0"/>
              <a:t>The motion of the drum is in a direction perpendicular to the direction of the pointer.</a:t>
            </a:r>
          </a:p>
          <a:p>
            <a:pPr algn="just"/>
            <a:r>
              <a:rPr lang="en-US" dirty="0" smtClean="0"/>
              <a:t>The path traced out by the pen indicates the manner in which the quantity being measured, has varied during the time of the record.</a:t>
            </a:r>
          </a:p>
          <a:p>
            <a:pPr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Standard</a:t>
            </a:r>
            <a:endParaRPr lang="en-US" dirty="0"/>
          </a:p>
        </p:txBody>
      </p:sp>
      <p:sp>
        <p:nvSpPr>
          <p:cNvPr id="3" name="Content Placeholder 2"/>
          <p:cNvSpPr>
            <a:spLocks noGrp="1"/>
          </p:cNvSpPr>
          <p:nvPr>
            <p:ph sz="quarter" idx="1"/>
          </p:nvPr>
        </p:nvSpPr>
        <p:spPr/>
        <p:txBody>
          <a:bodyPr/>
          <a:lstStyle/>
          <a:p>
            <a:pPr algn="just"/>
            <a:r>
              <a:rPr lang="en-US" dirty="0" smtClean="0"/>
              <a:t>A standard is physical representation of a unit of measurement. A known accurate measure of physical quantity is termed as a standard.</a:t>
            </a:r>
          </a:p>
          <a:p>
            <a:pPr algn="just"/>
            <a:r>
              <a:rPr lang="en-US" dirty="0" smtClean="0"/>
              <a:t>Different types of “standards of measurement” are classified in categories (</a:t>
            </a:r>
            <a:r>
              <a:rPr lang="en-US" dirty="0" err="1" smtClean="0"/>
              <a:t>i</a:t>
            </a:r>
            <a:r>
              <a:rPr lang="en-US" dirty="0" smtClean="0"/>
              <a:t>) international, (ii) primary, (iii) secondary, and (iv) working standards.</a:t>
            </a: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1131</TotalTime>
  <Words>1828</Words>
  <Application>Microsoft Office PowerPoint</Application>
  <PresentationFormat>On-screen Show (4:3)</PresentationFormat>
  <Paragraphs>127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ELECTRICAL MEASUREMENTS AND MEASURING INSTRUMENTS</vt:lpstr>
      <vt:lpstr>MEASUREMENTS</vt:lpstr>
      <vt:lpstr>Absolute Instruments</vt:lpstr>
      <vt:lpstr>Secondary Instruments</vt:lpstr>
      <vt:lpstr>Secondary Instruments</vt:lpstr>
      <vt:lpstr>Indicating Instruments</vt:lpstr>
      <vt:lpstr>Integrating Instruments</vt:lpstr>
      <vt:lpstr>Recording Instruments </vt:lpstr>
      <vt:lpstr>Working Standard</vt:lpstr>
      <vt:lpstr>International Standard</vt:lpstr>
      <vt:lpstr>Absolute Standard or Primary standard</vt:lpstr>
      <vt:lpstr>Secondary Standard</vt:lpstr>
      <vt:lpstr>Working Standards</vt:lpstr>
      <vt:lpstr>Calibration of Instruments</vt:lpstr>
      <vt:lpstr>Reason for calibration</vt:lpstr>
      <vt:lpstr>Types of Calibration</vt:lpstr>
      <vt:lpstr>Types of Calibration </vt:lpstr>
      <vt:lpstr>Dead Weight Tester</vt:lpstr>
      <vt:lpstr>DEAD WEIGHT TESTER</vt:lpstr>
      <vt:lpstr>DEAD WEIGHT TESTER</vt:lpstr>
      <vt:lpstr>DEAD WEIGHT TESTER</vt:lpstr>
      <vt:lpstr>Qualities of Measurement</vt:lpstr>
      <vt:lpstr>Qualities of Measurement</vt:lpstr>
      <vt:lpstr>Loading Effects</vt:lpstr>
      <vt:lpstr>Loading Effects – Problem-1</vt:lpstr>
      <vt:lpstr>Loading Effect Problem-2</vt:lpstr>
      <vt:lpstr>Loading Effect Problem 3</vt:lpstr>
      <vt:lpstr>Loading Effect Problem 4</vt:lpstr>
      <vt:lpstr>Errors in Measurement-Limiting Error</vt:lpstr>
      <vt:lpstr>Relative Error</vt:lpstr>
      <vt:lpstr>Relative Error</vt:lpstr>
      <vt:lpstr>Relative Error – Problem 1</vt:lpstr>
      <vt:lpstr>Combination of Quantities with limiting error</vt:lpstr>
      <vt:lpstr>Combination of Quantities with limiting error</vt:lpstr>
      <vt:lpstr>Problem-2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MEASUREMENTS AND MEASURING INSTRUMENTS</dc:title>
  <dc:creator>HP</dc:creator>
  <cp:lastModifiedBy>HP</cp:lastModifiedBy>
  <cp:revision>29</cp:revision>
  <dcterms:created xsi:type="dcterms:W3CDTF">2020-08-16T07:14:37Z</dcterms:created>
  <dcterms:modified xsi:type="dcterms:W3CDTF">2020-09-25T04:37:19Z</dcterms:modified>
</cp:coreProperties>
</file>