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Lato"/>
      <p:regular r:id="rId34"/>
      <p:bold r:id="rId35"/>
      <p:italic r:id="rId36"/>
      <p:boldItalic r:id="rId37"/>
    </p:embeddedFont>
    <p:embeddedFont>
      <p:font typeface="Lustria"/>
      <p:regular r:id="rId38"/>
    </p:embeddedFon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6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Lato-bold.fntdata"/><Relationship Id="rId12" Type="http://schemas.openxmlformats.org/officeDocument/2006/relationships/slide" Target="slides/slide8.xml"/><Relationship Id="rId34" Type="http://schemas.openxmlformats.org/officeDocument/2006/relationships/font" Target="fonts/Lato-regular.fntdata"/><Relationship Id="rId15" Type="http://schemas.openxmlformats.org/officeDocument/2006/relationships/slide" Target="slides/slide11.xml"/><Relationship Id="rId37" Type="http://schemas.openxmlformats.org/officeDocument/2006/relationships/font" Target="fonts/Lato-boldItalic.fntdata"/><Relationship Id="rId14" Type="http://schemas.openxmlformats.org/officeDocument/2006/relationships/slide" Target="slides/slide10.xml"/><Relationship Id="rId36" Type="http://schemas.openxmlformats.org/officeDocument/2006/relationships/font" Target="fonts/Lato-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2.xml"/><Relationship Id="rId38" Type="http://schemas.openxmlformats.org/officeDocument/2006/relationships/font" Target="fonts/Lustria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otnet/csharplang/blob/master/spec/classes.md#method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datamatiker2018/Week-11/blob/master/README.md#parameters-parameter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4f5eb2817_0_5" TargetMode="External"/><Relationship Id="rId4" Type="http://schemas.openxmlformats.org/officeDocument/2006/relationships/hyperlink" Target="#slide=id.g34f54b60af_0_0" TargetMode="External"/><Relationship Id="rId5" Type="http://schemas.openxmlformats.org/officeDocument/2006/relationships/hyperlink" Target="https://github.com/datamatiker2018/Week-11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datamatiker2018/Week-11/blob/master/Code/Greeter.c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datamatiker2018/Week-11/blob/master/Code/Swap.cs" TargetMode="External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datamatiker2018/Week-11/blob/master/Code/Parsing.c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microsoft.com/en-us/dotnet/csharp/programming-guide/classes-and-structs/methods" TargetMode="External"/><Relationship Id="rId4" Type="http://schemas.openxmlformats.org/officeDocument/2006/relationships/hyperlink" Target="https://github.com/datamatiker2018/Week-11#what-is-a-method-wha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datamatiker2018/Week-11/blob/c51b344bf0b3d4072fa4e71aac0c966d1ee72aad/Code/FooBazBar.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Week 11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Midterm</a:t>
            </a:r>
            <a:r>
              <a:rPr lang="da">
                <a:latin typeface="Lustria"/>
                <a:ea typeface="Lustria"/>
                <a:cs typeface="Lustria"/>
                <a:sym typeface="Lustria"/>
              </a:rPr>
              <a:t> and Methods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Introducing state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>
                <a:latin typeface="Lato"/>
                <a:ea typeface="Lato"/>
                <a:cs typeface="Lato"/>
                <a:sym typeface="Lato"/>
              </a:rPr>
              <a:t>Constructor is a method that initializes the object to have a valid state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>
                <a:latin typeface="Lato"/>
                <a:ea typeface="Lato"/>
                <a:cs typeface="Lato"/>
                <a:sym typeface="Lato"/>
              </a:rPr>
              <a:t>Methods may refer to other class members (such as attributes)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>
                <a:latin typeface="Lato"/>
                <a:ea typeface="Lato"/>
                <a:cs typeface="Lato"/>
                <a:sym typeface="Lato"/>
              </a:rPr>
              <a:t>Basis </a:t>
            </a:r>
            <a:r>
              <a:rPr lang="da">
                <a:latin typeface="Lato"/>
                <a:ea typeface="Lato"/>
                <a:cs typeface="Lato"/>
                <a:sym typeface="Lato"/>
              </a:rPr>
              <a:t>for everything object-oriented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3"/>
            <a:ext cx="3999901" cy="394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Signature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A method consists of two things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da">
                <a:latin typeface="Lato"/>
                <a:ea typeface="Lato"/>
                <a:cs typeface="Lato"/>
                <a:sym typeface="Lato"/>
              </a:rPr>
              <a:t>A signature (the head)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da">
                <a:latin typeface="Lato"/>
                <a:ea typeface="Lato"/>
                <a:cs typeface="Lato"/>
                <a:sym typeface="Lato"/>
              </a:rPr>
              <a:t>An implementation (the body)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a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At least that’s the simple explanation.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The signature simplified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[modifiers] &lt;return_type&gt; &lt;name&gt;([parameters])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modifiers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are optional (defaults to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return_type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is required and can be any data type (can be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is required and can be anything (with certain rules)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are optional (you still need parenthesis)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Explain the parts in this signature: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3279150"/>
            <a:ext cx="5905500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Modifiers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406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Access (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Scope (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...and many more, do you know any?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200" y="1017725"/>
            <a:ext cx="42195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Return type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3877200" cy="21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Any data type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Method </a:t>
            </a:r>
            <a:r>
              <a:rPr b="1" lang="da" sz="1400">
                <a:latin typeface="Lato"/>
                <a:ea typeface="Lato"/>
                <a:cs typeface="Lato"/>
                <a:sym typeface="Lato"/>
              </a:rPr>
              <a:t>must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a value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Method exits upon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C# is strongly typed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When would we use a return type?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400" y="1152463"/>
            <a:ext cx="4533900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67997"/>
            <a:ext cx="3877199" cy="137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Return type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3877200" cy="18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Can be void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Method </a:t>
            </a:r>
            <a:r>
              <a:rPr b="1" lang="da" sz="1400">
                <a:latin typeface="Lato"/>
                <a:ea typeface="Lato"/>
                <a:cs typeface="Lato"/>
                <a:sym typeface="Lato"/>
              </a:rPr>
              <a:t>must not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a value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Method can exit using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When would we use void?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900" y="1152475"/>
            <a:ext cx="4650300" cy="334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05800"/>
            <a:ext cx="3572636" cy="17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Name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466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A constructor method MUST be named the same as the containing class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A method name MUST only contain alphanumeric characters, numbers, and underscores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A method name MUST NOT begin with a number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600" y="1152475"/>
            <a:ext cx="29337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Parameters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What are parameters?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set of variables which the method uses in some way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Formally different from “arguments” - loosely interchangeable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da" sz="1400">
                <a:latin typeface="Lato"/>
                <a:ea typeface="Lato"/>
                <a:cs typeface="Lato"/>
                <a:sym typeface="Lato"/>
              </a:rPr>
              <a:t>It's typically said that you "pass" values into a method through it's parameters, in the form of "arguments". An argument is formally different from a parameter in context, in the sense that a parameter the formal variable defined in the method signature, whereas an argument is the actual value passed into the method through a parameter.</a:t>
            </a:r>
            <a:endParaRPr i="1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See more in </a:t>
            </a:r>
            <a:r>
              <a:rPr lang="da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“Parameters” on GitHub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Dagsorden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da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Midterm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da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What is a method?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da">
                <a:latin typeface="Lato"/>
                <a:ea typeface="Lato"/>
                <a:cs typeface="Lato"/>
                <a:sym typeface="Lato"/>
              </a:rPr>
              <a:t>Signature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da">
                <a:latin typeface="Lato"/>
                <a:ea typeface="Lato"/>
                <a:cs typeface="Lato"/>
                <a:sym typeface="Lato"/>
              </a:rPr>
              <a:t>Parameters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da">
                <a:latin typeface="Lato"/>
                <a:ea typeface="Lato"/>
                <a:cs typeface="Lato"/>
                <a:sym typeface="Lato"/>
              </a:rPr>
              <a:t>Practical usage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da">
                <a:latin typeface="Lato"/>
                <a:ea typeface="Lato"/>
                <a:cs typeface="Lato"/>
                <a:sym typeface="Lato"/>
              </a:rPr>
              <a:t>Review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a">
                <a:latin typeface="Lato"/>
                <a:ea typeface="Lato"/>
                <a:cs typeface="Lato"/>
                <a:sym typeface="Lato"/>
              </a:rPr>
              <a:t>Find todays materials on </a:t>
            </a:r>
            <a:r>
              <a:rPr lang="da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GitHub</a:t>
            </a:r>
            <a:r>
              <a:rPr lang="da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Required</a:t>
            </a:r>
            <a:r>
              <a:rPr lang="da">
                <a:latin typeface="Lustria"/>
                <a:ea typeface="Lustria"/>
                <a:cs typeface="Lustria"/>
                <a:sym typeface="Lustria"/>
              </a:rPr>
              <a:t> parameters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371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Make methods more dynamic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Can modify method behaviour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Where have you previously used parameters?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050" y="1152475"/>
            <a:ext cx="459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Optional parameters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386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Has its use cases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Can cause confusion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How would I make it output “Hello Rune” again?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863" y="1152475"/>
            <a:ext cx="45434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Task: change of behaviour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Make a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Greeter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Change the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Greet(string name)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method to take two parameters: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LcPeriod"/>
            </a:pPr>
            <a:r>
              <a:rPr lang="da">
                <a:latin typeface="Roboto Mono"/>
                <a:ea typeface="Roboto Mono"/>
                <a:cs typeface="Roboto Mono"/>
                <a:sym typeface="Roboto Mono"/>
              </a:rPr>
              <a:t>string name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LcPeriod"/>
            </a:pPr>
            <a:r>
              <a:rPr lang="da">
                <a:latin typeface="Roboto Mono"/>
                <a:ea typeface="Roboto Mono"/>
                <a:cs typeface="Roboto Mono"/>
                <a:sym typeface="Roboto Mono"/>
              </a:rPr>
              <a:t>bool yell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If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yell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is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, append an exclamation point (!) to the greeting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a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Solution on GitHub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Value and reference types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363" y="1135800"/>
            <a:ext cx="315728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Pass by value</a:t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838" y="1183850"/>
            <a:ext cx="33623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Pass by reference (using </a:t>
            </a:r>
            <a:r>
              <a:rPr lang="da">
                <a:latin typeface="Roboto Mono"/>
                <a:ea typeface="Roboto Mono"/>
                <a:cs typeface="Roboto Mono"/>
                <a:sym typeface="Roboto Mono"/>
              </a:rPr>
              <a:t>ref</a:t>
            </a:r>
            <a:r>
              <a:rPr lang="da">
                <a:latin typeface="Lustria"/>
                <a:ea typeface="Lustria"/>
                <a:cs typeface="Lustria"/>
                <a:sym typeface="Lustria"/>
              </a:rPr>
              <a:t>)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75" y="1225075"/>
            <a:ext cx="39052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Task: swapping values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503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Create a method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static void Swap(ref int a, ref int b)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in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Implement the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Swap()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method so that it </a:t>
            </a:r>
            <a:r>
              <a:rPr i="1" lang="da" sz="1400">
                <a:latin typeface="Lato"/>
                <a:ea typeface="Lato"/>
                <a:cs typeface="Lato"/>
                <a:sym typeface="Lato"/>
              </a:rPr>
              <a:t>swaps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the values of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should have the old value of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, and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should have the old value of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a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Solution on GitHub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425" y="1152475"/>
            <a:ext cx="3187500" cy="2520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Pass by reference (using </a:t>
            </a:r>
            <a:r>
              <a:rPr lang="da"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da">
                <a:latin typeface="Lustria"/>
                <a:ea typeface="Lustria"/>
                <a:cs typeface="Lustria"/>
                <a:sym typeface="Lustria"/>
              </a:rPr>
              <a:t>)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263" y="1170125"/>
            <a:ext cx="56174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Task: parsing user input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Using the built in method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int.TryParse(string input, out int result)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create a program that prompts a user for their favorite number, and then outputs the users favorite number squared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a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Solution on GitHub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Review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Midterm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What are methods?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Define “method”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898700"/>
            <a:ext cx="8520600" cy="1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1400">
                <a:latin typeface="Lato"/>
                <a:ea typeface="Lato"/>
                <a:cs typeface="Lato"/>
                <a:sym typeface="Lato"/>
              </a:rPr>
              <a:t>A method is a code block that contains a series of statements. A program causes the statements to be executed by calling the method and specifying any required method arguments. In C#, every executed instruction is performed in the context of a method.</a:t>
            </a:r>
            <a:endParaRPr i="1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da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MSDN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311825" y="42507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a more on how methods work on a lower-level, see </a:t>
            </a:r>
            <a:r>
              <a:rPr lang="da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"What is a method?" on GitHub</a:t>
            </a:r>
            <a:r>
              <a:rPr lang="da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da" sz="14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A method is a code block that contains a series of statements.</a:t>
            </a:r>
            <a:endParaRPr sz="140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da">
                <a:latin typeface="Roboto Mono"/>
                <a:ea typeface="Roboto Mono"/>
                <a:cs typeface="Roboto Mono"/>
                <a:sym typeface="Roboto Mono"/>
              </a:rPr>
              <a:t>{..}</a:t>
            </a:r>
            <a:r>
              <a:rPr lang="da">
                <a:latin typeface="Lato"/>
                <a:ea typeface="Lato"/>
                <a:cs typeface="Lato"/>
                <a:sym typeface="Lato"/>
              </a:rPr>
              <a:t> indicates a code block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>
                <a:latin typeface="Lato"/>
                <a:ea typeface="Lato"/>
                <a:cs typeface="Lato"/>
                <a:sym typeface="Lato"/>
              </a:rPr>
              <a:t>Variable assignment is a statement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>
                <a:latin typeface="Lato"/>
                <a:ea typeface="Lato"/>
                <a:cs typeface="Lato"/>
                <a:sym typeface="Lato"/>
              </a:rPr>
              <a:t>Control structures are statements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>
                <a:latin typeface="Lato"/>
                <a:ea typeface="Lato"/>
                <a:cs typeface="Lato"/>
                <a:sym typeface="Lato"/>
              </a:rPr>
              <a:t>...everything you type here is a statement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913" y="1152475"/>
            <a:ext cx="41433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da" sz="14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A program causes the statements to be executed by calling the method and specifying any required method arguments.</a:t>
            </a:r>
            <a:endParaRPr sz="140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>
                <a:latin typeface="Lato"/>
                <a:ea typeface="Lato"/>
                <a:cs typeface="Lato"/>
                <a:sym typeface="Lato"/>
              </a:rPr>
              <a:t>Methods may be called repeatedly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>
                <a:latin typeface="Lato"/>
                <a:ea typeface="Lato"/>
                <a:cs typeface="Lato"/>
                <a:sym typeface="Lato"/>
              </a:rPr>
              <a:t>Methods are case sensitive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>
                <a:latin typeface="Lato"/>
                <a:ea typeface="Lato"/>
                <a:cs typeface="Lato"/>
                <a:sym typeface="Lato"/>
              </a:rPr>
              <a:t>“Don’t Repeat Yourself” (DRY)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88" y="1152463"/>
            <a:ext cx="14192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da" sz="14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In C#, every executed instruction is performed in the context of a method.</a:t>
            </a:r>
            <a:endParaRPr sz="140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>
                <a:latin typeface="Lato"/>
                <a:ea typeface="Lato"/>
                <a:cs typeface="Lato"/>
                <a:sym typeface="Lato"/>
              </a:rPr>
              <a:t>Every piece of logical code in your program will be inside of a method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a">
                <a:latin typeface="Lato"/>
                <a:ea typeface="Lato"/>
                <a:cs typeface="Lato"/>
                <a:sym typeface="Lato"/>
              </a:rPr>
              <a:t>Notice that methods are defined on a class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4"/>
            <a:ext cx="3999900" cy="3719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ustria"/>
                <a:ea typeface="Lustria"/>
                <a:cs typeface="Lustria"/>
                <a:sym typeface="Lustria"/>
              </a:rPr>
              <a:t>Task: methods calling methods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Create 3 classes: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LcPeriod"/>
            </a:pPr>
            <a:r>
              <a:rPr lang="da">
                <a:latin typeface="Roboto Mono"/>
                <a:ea typeface="Roboto Mono"/>
                <a:cs typeface="Roboto Mono"/>
                <a:sym typeface="Roboto Mono"/>
              </a:rPr>
              <a:t>Foo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LcPeriod"/>
            </a:pPr>
            <a:r>
              <a:rPr lang="da">
                <a:latin typeface="Roboto Mono"/>
                <a:ea typeface="Roboto Mono"/>
                <a:cs typeface="Roboto Mono"/>
                <a:sym typeface="Roboto Mono"/>
              </a:rPr>
              <a:t>Baz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LcPeriod"/>
            </a:pPr>
            <a:r>
              <a:rPr lang="da">
                <a:latin typeface="Roboto Mono"/>
                <a:ea typeface="Roboto Mono"/>
                <a:cs typeface="Roboto Mono"/>
                <a:sym typeface="Roboto Mono"/>
              </a:rPr>
              <a:t>Bar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Every class contains one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method: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public static void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all()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Foo.Call()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should call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Baz.Call()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Baz.Call()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should call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Bar.Call()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Bar.Call()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should print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“Hello World”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to the console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da" sz="1400">
                <a:latin typeface="Lato"/>
                <a:ea typeface="Lato"/>
                <a:cs typeface="Lato"/>
                <a:sym typeface="Lato"/>
              </a:rPr>
              <a:t>Call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Foo.Call()</a:t>
            </a:r>
            <a:r>
              <a:rPr lang="da" sz="1400">
                <a:latin typeface="Lato"/>
                <a:ea typeface="Lato"/>
                <a:cs typeface="Lato"/>
                <a:sym typeface="Lato"/>
              </a:rPr>
              <a:t> in </a:t>
            </a:r>
            <a:r>
              <a:rPr lang="da" sz="1400">
                <a:latin typeface="Roboto Mono"/>
                <a:ea typeface="Roboto Mono"/>
                <a:cs typeface="Roboto Mono"/>
                <a:sym typeface="Roboto Mono"/>
              </a:rPr>
              <a:t>Main()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a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Solution on GitHub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