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60" r:id="rId12"/>
    <p:sldId id="261" r:id="rId13"/>
    <p:sldId id="263" r:id="rId14"/>
    <p:sldId id="262" r:id="rId15"/>
    <p:sldId id="266" r:id="rId16"/>
    <p:sldId id="270" r:id="rId17"/>
    <p:sldId id="268" r:id="rId18"/>
    <p:sldId id="267" r:id="rId19"/>
    <p:sldId id="264" r:id="rId20"/>
    <p:sldId id="265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2624F-5223-404F-8CF2-BEA66F850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3E3BF2D-7601-44B2-8DB3-47DFDA268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650990D-06F0-4F6E-A0DF-E4F94C4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1083-C661-4AAE-923A-E259BCBD300F}" type="datetimeFigureOut">
              <a:rPr lang="da-DK" smtClean="0"/>
              <a:t>21-03-2018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123BD3F-525C-4A9E-872E-CC88828C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65E9F0-F6B0-41A9-A079-6C80DBAC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A257-46CD-4DCD-AAE6-DB487EBF60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727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C0E29-6C6A-4C79-BEAB-1E9A966E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4962651-2D51-4537-8FD0-CCDAB1084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4F985C1-7019-4BCF-A6EF-4D4DEAC2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1083-C661-4AAE-923A-E259BCBD300F}" type="datetimeFigureOut">
              <a:rPr lang="da-DK" smtClean="0"/>
              <a:t>21-03-2018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B854234-274E-45CA-9D03-7D41923A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2EA07D3-3A02-443D-97AB-888727A3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A257-46CD-4DCD-AAE6-DB487EBF60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335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1613926-4A61-4B57-B8FD-74A286229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1EEE9D1-37F5-4AEB-A9AF-9902EAC5A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0FB56D0-49B1-4FAF-8374-A39BA5AB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1083-C661-4AAE-923A-E259BCBD300F}" type="datetimeFigureOut">
              <a:rPr lang="da-DK" smtClean="0"/>
              <a:t>21-03-2018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5197E4-4012-494F-8202-82E06301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522F405-FAE2-4D31-9A85-B8B4625B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A257-46CD-4DCD-AAE6-DB487EBF60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547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2B756-2093-4E71-A304-138591C3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F77051A-9F4A-4400-A014-C21400437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FEA4087-E80C-42D6-B80C-C6EC9A08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1083-C661-4AAE-923A-E259BCBD300F}" type="datetimeFigureOut">
              <a:rPr lang="da-DK" smtClean="0"/>
              <a:t>21-03-2018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ADBCBA4-321A-4E3C-B023-F5D731F4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E6C529C-7289-4339-9E21-286E4CCD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A257-46CD-4DCD-AAE6-DB487EBF60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610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B0BA-CE69-4DDF-BE48-47394DA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948E4A3-8BD4-4DB4-BA0E-825C08279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4C7D28-CB3D-4967-8D3A-08806A8D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1083-C661-4AAE-923A-E259BCBD300F}" type="datetimeFigureOut">
              <a:rPr lang="da-DK" smtClean="0"/>
              <a:t>21-03-2018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F31F599-EEDF-4801-89E6-04DD7121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B19BC86-957F-4CF0-8B1E-66B3C8C6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A257-46CD-4DCD-AAE6-DB487EBF60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975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C1FE3-06CE-4C3C-B728-32430DFC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050437-A087-401E-A588-C25048F79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C059E27-8A37-4B10-A43B-75D70A284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F69C23B-7F58-4B01-88CD-126CDC3E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1083-C661-4AAE-923A-E259BCBD300F}" type="datetimeFigureOut">
              <a:rPr lang="da-DK" smtClean="0"/>
              <a:t>21-03-2018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E092B7F-398B-4573-8D37-23ED7297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ACA7118-5347-4E58-88A9-0C76CEB3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A257-46CD-4DCD-AAE6-DB487EBF60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254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8F63E-E0BC-47FD-8F68-FBE88E9C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8892C76-75D4-4621-9D0F-AFACCE9AA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2D4B949-1640-4E6F-BD26-3D22CF53C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DE2A822-33DC-4DB6-A102-50606F20E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FC35EA1-A0BC-4F65-B006-FDD2C16A7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7121F92-280A-47F4-AA59-E23C2B28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1083-C661-4AAE-923A-E259BCBD300F}" type="datetimeFigureOut">
              <a:rPr lang="da-DK" smtClean="0"/>
              <a:t>21-03-2018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50DCF82-380F-4E40-B722-749323ED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3FF92F5-640F-4735-BF38-D3EB0C23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A257-46CD-4DCD-AAE6-DB487EBF60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414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AB35B-EF32-463D-B76B-05554757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A7B275C-9375-4877-89E8-4D7F0955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1083-C661-4AAE-923A-E259BCBD300F}" type="datetimeFigureOut">
              <a:rPr lang="da-DK" smtClean="0"/>
              <a:t>21-03-2018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D826AD4-AA0B-400F-BCEA-4F23925F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25C078B-B65F-4826-BE8B-DBF5635C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A257-46CD-4DCD-AAE6-DB487EBF60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104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C46A0F1-77B1-4FE6-ABE8-B90D19DA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1083-C661-4AAE-923A-E259BCBD300F}" type="datetimeFigureOut">
              <a:rPr lang="da-DK" smtClean="0"/>
              <a:t>21-03-2018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689AA37-3B11-415E-BE9A-E125DD74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F0DE4B6-19FA-4111-813D-74456E63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A257-46CD-4DCD-AAE6-DB487EBF60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159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433DF-9951-4B45-AA93-DB94C0C3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8E90EA-C9AB-4D10-815F-979B5EDB3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4BDFB3A-CB06-4C76-B909-81997B17C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65E4E7E-22FC-4391-9877-10C22A48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1083-C661-4AAE-923A-E259BCBD300F}" type="datetimeFigureOut">
              <a:rPr lang="da-DK" smtClean="0"/>
              <a:t>21-03-2018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2A5D8B9-CE2C-431E-83CB-B02F87BD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98D17E3-13DD-4633-83ED-EF6747A2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A257-46CD-4DCD-AAE6-DB487EBF60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453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BE5CF-68E4-4D42-9178-57A89B4A7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6E8F6AE-15FD-4602-A65B-AD9AB26BA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D4F2F09-74F7-43B4-A7F3-E928B6404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BE3E20F-D9D0-4C5D-93F7-CB485A58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1083-C661-4AAE-923A-E259BCBD300F}" type="datetimeFigureOut">
              <a:rPr lang="da-DK" smtClean="0"/>
              <a:t>21-03-2018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CA506C-6186-4F5B-A4BD-F67942A4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80E4DD4-6F43-4B22-A9F4-3EAC9E80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A257-46CD-4DCD-AAE6-DB487EBF60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77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C092978-B0AB-494D-8704-56FA270E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6BDA64B-AAEC-4B67-8431-A248C5FEA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1F849EA-F4E7-4D6E-9D06-904D98414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D1083-C661-4AAE-923A-E259BCBD300F}" type="datetimeFigureOut">
              <a:rPr lang="da-DK" smtClean="0"/>
              <a:t>21-03-2018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ECE2550-7624-4612-85EF-9F6894C25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AE60787-8CBE-4F86-B880-DCA5245F1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A257-46CD-4DCD-AAE6-DB487EBF60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113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EC6ACFC-CC00-4BE4-BCE0-0DD05F9A3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Introduction to Computer Architecture</a:t>
            </a:r>
            <a:endParaRPr lang="da-DK" sz="5800"/>
          </a:p>
        </p:txBody>
      </p:sp>
    </p:spTree>
    <p:extLst>
      <p:ext uri="{BB962C8B-B14F-4D97-AF65-F5344CB8AC3E}">
        <p14:creationId xmlns:p14="http://schemas.microsoft.com/office/powerpoint/2010/main" val="3599199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Relateret billede">
            <a:extLst>
              <a:ext uri="{FF2B5EF4-FFF2-40B4-BE49-F238E27FC236}">
                <a16:creationId xmlns:a16="http://schemas.microsoft.com/office/drawing/2014/main" id="{5AF71DFC-4C58-4979-AAAF-0597731DA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9698" y="1675227"/>
            <a:ext cx="10652603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1055CA-4250-4346-8996-EFC541A5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Machine Cycle</a:t>
            </a:r>
          </a:p>
        </p:txBody>
      </p:sp>
    </p:spTree>
    <p:extLst>
      <p:ext uri="{BB962C8B-B14F-4D97-AF65-F5344CB8AC3E}">
        <p14:creationId xmlns:p14="http://schemas.microsoft.com/office/powerpoint/2010/main" val="83623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illedresultat for base ten number system">
            <a:extLst>
              <a:ext uri="{FF2B5EF4-FFF2-40B4-BE49-F238E27FC236}">
                <a16:creationId xmlns:a16="http://schemas.microsoft.com/office/drawing/2014/main" id="{FF9533CC-5974-4C27-9346-A24DFCEF2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01" y="1675227"/>
            <a:ext cx="691999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9ED85A8-8D9C-44B9-9E7F-88A9BB33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 ten number system (decimal)</a:t>
            </a:r>
          </a:p>
        </p:txBody>
      </p:sp>
    </p:spTree>
    <p:extLst>
      <p:ext uri="{BB962C8B-B14F-4D97-AF65-F5344CB8AC3E}">
        <p14:creationId xmlns:p14="http://schemas.microsoft.com/office/powerpoint/2010/main" val="247098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lateret billede">
            <a:extLst>
              <a:ext uri="{FF2B5EF4-FFF2-40B4-BE49-F238E27FC236}">
                <a16:creationId xmlns:a16="http://schemas.microsoft.com/office/drawing/2014/main" id="{28E46D60-C215-4547-A908-7000495EA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499" y="1675227"/>
            <a:ext cx="760900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0FCF29-0F50-4F58-BE08-2EB497C8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 two (Binary)</a:t>
            </a:r>
          </a:p>
        </p:txBody>
      </p:sp>
    </p:spTree>
    <p:extLst>
      <p:ext uri="{BB962C8B-B14F-4D97-AF65-F5344CB8AC3E}">
        <p14:creationId xmlns:p14="http://schemas.microsoft.com/office/powerpoint/2010/main" val="250411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DABDE39E-108D-47F8-B504-DE20DC86A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733550"/>
            <a:ext cx="68389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5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9963F4-7B08-4E0C-9F10-DA84E906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Binary task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E9B44D-BDC3-4B51-88DA-3AAC2B928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/>
              <a:t>Convert the following numbers from decimal to binary</a:t>
            </a:r>
          </a:p>
          <a:p>
            <a:pPr lvl="1"/>
            <a:r>
              <a:rPr lang="en-US" sz="2200"/>
              <a:t>10</a:t>
            </a:r>
          </a:p>
          <a:p>
            <a:pPr lvl="1"/>
            <a:r>
              <a:rPr lang="en-US" sz="2200"/>
              <a:t>55</a:t>
            </a:r>
          </a:p>
          <a:p>
            <a:pPr lvl="1"/>
            <a:r>
              <a:rPr lang="en-US" sz="2200"/>
              <a:t>255</a:t>
            </a:r>
          </a:p>
          <a:p>
            <a:pPr lvl="1"/>
            <a:r>
              <a:rPr lang="en-US" sz="2200"/>
              <a:t>130</a:t>
            </a:r>
          </a:p>
          <a:p>
            <a:r>
              <a:rPr lang="en-US" sz="2200"/>
              <a:t>Convert the following binary to decimal</a:t>
            </a:r>
          </a:p>
          <a:p>
            <a:pPr lvl="1"/>
            <a:r>
              <a:rPr lang="en-US" sz="2200"/>
              <a:t>‭00110111‬</a:t>
            </a:r>
          </a:p>
          <a:p>
            <a:pPr lvl="1"/>
            <a:r>
              <a:rPr lang="en-US" sz="2200"/>
              <a:t>‭11011110‬</a:t>
            </a:r>
          </a:p>
          <a:p>
            <a:pPr lvl="1"/>
            <a:r>
              <a:rPr lang="en-US" sz="2200"/>
              <a:t>0000‭1010‬</a:t>
            </a:r>
          </a:p>
          <a:p>
            <a:pPr lvl="1"/>
            <a:r>
              <a:rPr lang="en-US" sz="2200"/>
              <a:t>‭00101101‬</a:t>
            </a:r>
          </a:p>
        </p:txBody>
      </p:sp>
    </p:spTree>
    <p:extLst>
      <p:ext uri="{BB962C8B-B14F-4D97-AF65-F5344CB8AC3E}">
        <p14:creationId xmlns:p14="http://schemas.microsoft.com/office/powerpoint/2010/main" val="2695482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885C7B-D3AC-4C9B-A2D5-AB27C57D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Decimal to Binary program (Exercise)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3CA8AD-77A7-460F-A461-ABA87636D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Create a method named </a:t>
            </a:r>
            <a:r>
              <a:rPr lang="en-US" sz="2400" dirty="0" err="1"/>
              <a:t>GetBinary</a:t>
            </a:r>
            <a:endParaRPr lang="en-US" sz="2400" dirty="0"/>
          </a:p>
          <a:p>
            <a:pPr lvl="1"/>
            <a:r>
              <a:rPr lang="en-US" dirty="0"/>
              <a:t>The method should take a parameter of type int and return a string, so the method declaration is the following: </a:t>
            </a:r>
          </a:p>
          <a:p>
            <a:pPr lvl="2"/>
            <a:r>
              <a:rPr lang="en-US" sz="2400" dirty="0"/>
              <a:t>public static string </a:t>
            </a:r>
            <a:r>
              <a:rPr lang="en-US" sz="2400" dirty="0" err="1"/>
              <a:t>GetBinary</a:t>
            </a:r>
            <a:r>
              <a:rPr lang="en-US" sz="2400" dirty="0"/>
              <a:t> (int </a:t>
            </a:r>
            <a:r>
              <a:rPr lang="en-US" sz="2400" dirty="0" err="1"/>
              <a:t>decimalNumber</a:t>
            </a:r>
            <a:r>
              <a:rPr lang="en-US" sz="2400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method should return a string containing the binary representation of the decimal number.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 example would be calling the method “</a:t>
            </a:r>
            <a:r>
              <a:rPr lang="en-US" dirty="0" err="1"/>
              <a:t>GetBinary</a:t>
            </a:r>
            <a:r>
              <a:rPr lang="en-US" dirty="0"/>
              <a:t>(55)” . </a:t>
            </a:r>
          </a:p>
          <a:p>
            <a:pPr lvl="2"/>
            <a:r>
              <a:rPr lang="en-US" sz="2400" dirty="0"/>
              <a:t>the return value should be “‭00110111‬”.</a:t>
            </a:r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640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5" name="Billede 4" descr="Et billede, der indeholder skærmbillede&#10;&#10;Beskrivelse, der er oprettet med meget høj sikkerhed">
            <a:extLst>
              <a:ext uri="{FF2B5EF4-FFF2-40B4-BE49-F238E27FC236}">
                <a16:creationId xmlns:a16="http://schemas.microsoft.com/office/drawing/2014/main" id="{5F9140EB-7ADC-46D8-9784-4C1B1B70B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9" b="-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3B453DB-B028-4024-BB74-4529409F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ASCII</a:t>
            </a:r>
            <a:endParaRPr lang="da-DK" sz="3600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2CD41C-A326-484A-98EA-DF8E305BD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da-DK" sz="1800" dirty="0">
                <a:solidFill>
                  <a:schemeClr val="bg1"/>
                </a:solidFill>
              </a:rPr>
              <a:t>Stands for ”American standard code for information </a:t>
            </a:r>
            <a:r>
              <a:rPr lang="da-DK" sz="1800" dirty="0" err="1">
                <a:solidFill>
                  <a:schemeClr val="bg1"/>
                </a:solidFill>
              </a:rPr>
              <a:t>interchange</a:t>
            </a:r>
            <a:r>
              <a:rPr lang="da-DK" sz="1800" dirty="0">
                <a:solidFill>
                  <a:schemeClr val="bg1"/>
                </a:solidFill>
              </a:rPr>
              <a:t>”</a:t>
            </a:r>
          </a:p>
          <a:p>
            <a:r>
              <a:rPr lang="en-US" sz="1800" dirty="0">
                <a:solidFill>
                  <a:schemeClr val="bg1"/>
                </a:solidFill>
              </a:rPr>
              <a:t>B</a:t>
            </a:r>
            <a:r>
              <a:rPr lang="da-DK" sz="1800" dirty="0" err="1">
                <a:solidFill>
                  <a:schemeClr val="bg1"/>
                </a:solidFill>
              </a:rPr>
              <a:t>ased</a:t>
            </a:r>
            <a:r>
              <a:rPr lang="da-DK" sz="1800" dirty="0">
                <a:solidFill>
                  <a:schemeClr val="bg1"/>
                </a:solidFill>
              </a:rPr>
              <a:t> on the English </a:t>
            </a:r>
            <a:r>
              <a:rPr lang="da-DK" sz="1800" dirty="0" err="1">
                <a:solidFill>
                  <a:schemeClr val="bg1"/>
                </a:solidFill>
              </a:rPr>
              <a:t>alphabet</a:t>
            </a:r>
            <a:endParaRPr lang="da-DK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C</a:t>
            </a:r>
            <a:r>
              <a:rPr lang="da-DK" sz="1800" dirty="0">
                <a:solidFill>
                  <a:schemeClr val="bg1"/>
                </a:solidFill>
              </a:rPr>
              <a:t>ode used to </a:t>
            </a:r>
            <a:r>
              <a:rPr lang="da-DK" sz="1800" dirty="0" err="1">
                <a:solidFill>
                  <a:schemeClr val="bg1"/>
                </a:solidFill>
              </a:rPr>
              <a:t>simplify</a:t>
            </a:r>
            <a:r>
              <a:rPr lang="da-DK" sz="1800" dirty="0">
                <a:solidFill>
                  <a:schemeClr val="bg1"/>
                </a:solidFill>
              </a:rPr>
              <a:t> </a:t>
            </a:r>
            <a:r>
              <a:rPr lang="da-DK" sz="1800" dirty="0" err="1">
                <a:solidFill>
                  <a:schemeClr val="bg1"/>
                </a:solidFill>
              </a:rPr>
              <a:t>working</a:t>
            </a:r>
            <a:r>
              <a:rPr lang="da-DK" sz="1800" dirty="0">
                <a:solidFill>
                  <a:schemeClr val="bg1"/>
                </a:solidFill>
              </a:rPr>
              <a:t> with </a:t>
            </a:r>
            <a:r>
              <a:rPr lang="da-DK" sz="1800" dirty="0" err="1">
                <a:solidFill>
                  <a:schemeClr val="bg1"/>
                </a:solidFill>
              </a:rPr>
              <a:t>characters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I</a:t>
            </a:r>
            <a:r>
              <a:rPr lang="da-DK" sz="1800" dirty="0" err="1">
                <a:solidFill>
                  <a:schemeClr val="bg1"/>
                </a:solidFill>
              </a:rPr>
              <a:t>ncludes</a:t>
            </a:r>
            <a:r>
              <a:rPr lang="en-US" sz="1800" dirty="0">
                <a:solidFill>
                  <a:schemeClr val="bg1"/>
                </a:solidFill>
              </a:rPr>
              <a:t> [a-z], [A-Z],[0,9] - as well as other symbols.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01001000 01101001 translated to ASCII is “Hi”.</a:t>
            </a:r>
          </a:p>
        </p:txBody>
      </p:sp>
    </p:spTree>
    <p:extLst>
      <p:ext uri="{BB962C8B-B14F-4D97-AF65-F5344CB8AC3E}">
        <p14:creationId xmlns:p14="http://schemas.microsoft.com/office/powerpoint/2010/main" val="3997888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tekst&#10;&#10;Beskrivelse, der er oprettet med meget høj sikkerhed">
            <a:extLst>
              <a:ext uri="{FF2B5EF4-FFF2-40B4-BE49-F238E27FC236}">
                <a16:creationId xmlns:a16="http://schemas.microsoft.com/office/drawing/2014/main" id="{265E4BA7-9969-4DA1-9FFE-7AE19DAC6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92" y="1690688"/>
            <a:ext cx="7346297" cy="483906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F03713-D9A5-453F-9EEF-D91B18A8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ASCII </a:t>
            </a:r>
            <a:r>
              <a:rPr lang="en-US" dirty="0"/>
              <a:t>Table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2302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65B872-0FA8-40A1-A12E-6569799D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Binary to Decimal program (Exercise)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78CF179-7F07-46E6-8893-2E7B5B75F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Create a method named </a:t>
            </a:r>
            <a:r>
              <a:rPr lang="en-US" sz="2400" dirty="0" err="1"/>
              <a:t>GetDecimal</a:t>
            </a:r>
            <a:endParaRPr lang="en-US" sz="2400" dirty="0"/>
          </a:p>
          <a:p>
            <a:pPr lvl="1"/>
            <a:r>
              <a:rPr lang="en-US" dirty="0"/>
              <a:t>The method should take a parameter of type string and return a int, so the method declaration is the following: </a:t>
            </a:r>
          </a:p>
          <a:p>
            <a:pPr lvl="2"/>
            <a:r>
              <a:rPr lang="en-US" sz="2400" dirty="0"/>
              <a:t>public static int </a:t>
            </a:r>
            <a:r>
              <a:rPr lang="en-US" sz="2400" dirty="0" err="1"/>
              <a:t>GetDecimal</a:t>
            </a:r>
            <a:r>
              <a:rPr lang="en-US" sz="2400" dirty="0"/>
              <a:t>(string binary)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method should return </a:t>
            </a:r>
            <a:r>
              <a:rPr lang="en-US"/>
              <a:t>a int </a:t>
            </a:r>
            <a:r>
              <a:rPr lang="en-US" dirty="0"/>
              <a:t>containing the decimal representation of the binary number.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 example would be calling the method “</a:t>
            </a:r>
            <a:r>
              <a:rPr lang="en-US" dirty="0" err="1"/>
              <a:t>GetDecimal</a:t>
            </a:r>
            <a:r>
              <a:rPr lang="en-US" dirty="0"/>
              <a:t>(“11111111”)” . </a:t>
            </a:r>
          </a:p>
          <a:p>
            <a:pPr lvl="2"/>
            <a:r>
              <a:rPr lang="en-US" sz="2400" dirty="0"/>
              <a:t>the returned value should be 255.</a:t>
            </a:r>
          </a:p>
        </p:txBody>
      </p:sp>
    </p:spTree>
    <p:extLst>
      <p:ext uri="{BB962C8B-B14F-4D97-AF65-F5344CB8AC3E}">
        <p14:creationId xmlns:p14="http://schemas.microsoft.com/office/powerpoint/2010/main" val="3354045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 descr="Et billede, der indeholder skærmbillede&#10;&#10;Beskrivelse, der er oprettet med meget høj sikkerhed">
            <a:extLst>
              <a:ext uri="{FF2B5EF4-FFF2-40B4-BE49-F238E27FC236}">
                <a16:creationId xmlns:a16="http://schemas.microsoft.com/office/drawing/2014/main" id="{DA56FDC2-7F67-4801-A484-D58FCB98D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00" y="961812"/>
            <a:ext cx="4487198" cy="49309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3818A70-60A6-4D20-BC50-2DC12AEF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Hexadecimal (base 16)</a:t>
            </a:r>
          </a:p>
        </p:txBody>
      </p:sp>
    </p:spTree>
    <p:extLst>
      <p:ext uri="{BB962C8B-B14F-4D97-AF65-F5344CB8AC3E}">
        <p14:creationId xmlns:p14="http://schemas.microsoft.com/office/powerpoint/2010/main" val="248022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2A2AF0B-D960-4E9B-BF0F-F99B22C9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Overview</a:t>
            </a:r>
            <a:endParaRPr lang="da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B077B6B-604A-48EE-A0DD-23B6D6E17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John Von Neumann</a:t>
            </a:r>
          </a:p>
          <a:p>
            <a:r>
              <a:rPr lang="en-US" sz="1800" dirty="0"/>
              <a:t>John Von Neumann Architecture</a:t>
            </a:r>
          </a:p>
          <a:p>
            <a:r>
              <a:rPr lang="en-US" sz="1800" dirty="0"/>
              <a:t>Two types of computers</a:t>
            </a:r>
          </a:p>
          <a:p>
            <a:pPr lvl="1"/>
            <a:r>
              <a:rPr lang="en-US" sz="1400" dirty="0"/>
              <a:t>Stored programmed computers</a:t>
            </a:r>
          </a:p>
          <a:p>
            <a:pPr lvl="1"/>
            <a:r>
              <a:rPr lang="en-US" sz="1400" dirty="0"/>
              <a:t>RAM</a:t>
            </a:r>
          </a:p>
          <a:p>
            <a:pPr lvl="1"/>
            <a:r>
              <a:rPr lang="en-US" sz="1400" dirty="0"/>
              <a:t>CPU</a:t>
            </a:r>
          </a:p>
          <a:p>
            <a:r>
              <a:rPr lang="en-US" sz="1800" dirty="0"/>
              <a:t>Decimal (base 10)</a:t>
            </a:r>
          </a:p>
          <a:p>
            <a:r>
              <a:rPr lang="en-US" sz="1800" dirty="0"/>
              <a:t>Binary (base 2)</a:t>
            </a:r>
          </a:p>
          <a:p>
            <a:pPr lvl="1"/>
            <a:r>
              <a:rPr lang="en-US" sz="1600" dirty="0"/>
              <a:t>Decimal to Binary (Exercise)</a:t>
            </a:r>
          </a:p>
          <a:p>
            <a:pPr lvl="1"/>
            <a:r>
              <a:rPr lang="en-US" sz="1600" dirty="0"/>
              <a:t>Binary to Decimal (Exercise)</a:t>
            </a:r>
            <a:endParaRPr lang="en-US" sz="1800" dirty="0"/>
          </a:p>
          <a:p>
            <a:r>
              <a:rPr lang="en-US" sz="1800" dirty="0"/>
              <a:t>ASCII</a:t>
            </a:r>
          </a:p>
          <a:p>
            <a:r>
              <a:rPr lang="en-US" sz="1800" dirty="0"/>
              <a:t>Hexadecimal</a:t>
            </a:r>
          </a:p>
          <a:p>
            <a:pPr lvl="1"/>
            <a:r>
              <a:rPr lang="en-US" sz="1600" dirty="0"/>
              <a:t>Decimal to Hexadecimal (Exercise)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1404149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A4E310-8ECE-4C42-8651-0F44B225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Decimal </a:t>
            </a:r>
            <a:r>
              <a:rPr lang="en-US"/>
              <a:t>to Hexadecimal(</a:t>
            </a:r>
            <a:r>
              <a:rPr lang="en-US" dirty="0"/>
              <a:t>Exercise)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57BB30-CC9C-4932-902F-F974D461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Create a method named </a:t>
            </a:r>
            <a:r>
              <a:rPr lang="en-US" sz="2400" dirty="0" err="1"/>
              <a:t>GetHexadecimal</a:t>
            </a:r>
            <a:endParaRPr lang="en-US" sz="2400" dirty="0"/>
          </a:p>
          <a:p>
            <a:pPr lvl="1"/>
            <a:r>
              <a:rPr lang="en-US" dirty="0"/>
              <a:t>The method should take a parameter of type int and return a string, so the method declaration is the following: </a:t>
            </a:r>
          </a:p>
          <a:p>
            <a:pPr lvl="2"/>
            <a:r>
              <a:rPr lang="en-US" sz="2400" dirty="0"/>
              <a:t>public static string </a:t>
            </a:r>
            <a:r>
              <a:rPr lang="en-US" sz="2400" dirty="0" err="1"/>
              <a:t>GetHexadecimal</a:t>
            </a:r>
            <a:r>
              <a:rPr lang="en-US" sz="2400" dirty="0"/>
              <a:t>(int </a:t>
            </a:r>
            <a:r>
              <a:rPr lang="en-US" sz="2400" dirty="0" err="1"/>
              <a:t>decimalNumber</a:t>
            </a:r>
            <a:r>
              <a:rPr lang="en-US" sz="2400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method should return a string containing the decimal representation of the binary number.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 example would be calling the method “</a:t>
            </a:r>
            <a:r>
              <a:rPr lang="en-US" dirty="0" err="1"/>
              <a:t>GetHexadecimal</a:t>
            </a:r>
            <a:r>
              <a:rPr lang="en-US" dirty="0"/>
              <a:t>(255)” . </a:t>
            </a:r>
          </a:p>
          <a:p>
            <a:pPr lvl="2"/>
            <a:r>
              <a:rPr lang="en-US" sz="2400" dirty="0"/>
              <a:t>the returned value should be “‭FF‬‬”.</a:t>
            </a:r>
          </a:p>
        </p:txBody>
      </p:sp>
    </p:spTree>
    <p:extLst>
      <p:ext uri="{BB962C8B-B14F-4D97-AF65-F5344CB8AC3E}">
        <p14:creationId xmlns:p14="http://schemas.microsoft.com/office/powerpoint/2010/main" val="193900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2" descr="Billedresultat for von neumann">
            <a:extLst>
              <a:ext uri="{FF2B5EF4-FFF2-40B4-BE49-F238E27FC236}">
                <a16:creationId xmlns:a16="http://schemas.microsoft.com/office/drawing/2014/main" id="{68F658A7-A444-48C0-9C91-0605B2A95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65" b="4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428758-883B-4B55-BAE5-CB92CEEF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John von Neumann (1903-1957)</a:t>
            </a:r>
          </a:p>
        </p:txBody>
      </p:sp>
      <p:sp>
        <p:nvSpPr>
          <p:cNvPr id="1037" name="Content Placeholder 1036">
            <a:extLst>
              <a:ext uri="{FF2B5EF4-FFF2-40B4-BE49-F238E27FC236}">
                <a16:creationId xmlns:a16="http://schemas.microsoft.com/office/drawing/2014/main" id="{7C06C053-51A0-4000-A40B-4AABD4508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Hungarian-American</a:t>
            </a:r>
          </a:p>
          <a:p>
            <a:r>
              <a:rPr lang="en-US" sz="1800" dirty="0"/>
              <a:t>Mathematician, physicist, computer scientist and polymath.</a:t>
            </a:r>
          </a:p>
          <a:p>
            <a:r>
              <a:rPr lang="en-US" sz="1800" dirty="0"/>
              <a:t>Great contributions to quantum mechanics, game theory, the digital computer, nuclear physics and cellular automata. </a:t>
            </a:r>
          </a:p>
          <a:p>
            <a:r>
              <a:rPr lang="en-US" sz="1800" dirty="0"/>
              <a:t>Was a big part of the </a:t>
            </a:r>
            <a:r>
              <a:rPr lang="en-US" sz="1800" dirty="0" err="1"/>
              <a:t>Manhatten</a:t>
            </a:r>
            <a:r>
              <a:rPr lang="en-US" sz="1800" dirty="0"/>
              <a:t> Project.</a:t>
            </a:r>
          </a:p>
          <a:p>
            <a:r>
              <a:rPr lang="en-US" sz="1800" dirty="0"/>
              <a:t>In computer science he is very known for the “Von Neumann Architecture”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074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upload.wikimedia.org/wikipedia/commons/thumb/e/e5/Von_Neumann_Architecture.svg/510px-Von_Neumann_Architecture.svg.png">
            <a:extLst>
              <a:ext uri="{FF2B5EF4-FFF2-40B4-BE49-F238E27FC236}">
                <a16:creationId xmlns:a16="http://schemas.microsoft.com/office/drawing/2014/main" id="{3B2B3023-1D11-454C-8205-82BFF51F3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48366"/>
            <a:ext cx="7188199" cy="415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9BA58F-87D9-4560-89A3-54E91E72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Von Neumman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7027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091578-E966-4A2E-8439-10FA96B1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Two types of computer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35D4B3F-9B6B-4840-A422-564EBA88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Fixed programmed computers</a:t>
            </a:r>
          </a:p>
          <a:p>
            <a:pPr lvl="1"/>
            <a:r>
              <a:rPr lang="en-US" sz="1600" dirty="0"/>
              <a:t>Very specific functionality</a:t>
            </a:r>
          </a:p>
          <a:p>
            <a:pPr lvl="1"/>
            <a:r>
              <a:rPr lang="en-US" sz="1600" dirty="0"/>
              <a:t>They could really only do one thing</a:t>
            </a:r>
          </a:p>
          <a:p>
            <a:pPr lvl="1"/>
            <a:r>
              <a:rPr lang="en-US" sz="1600" dirty="0"/>
              <a:t>Not re-programmable</a:t>
            </a:r>
          </a:p>
          <a:p>
            <a:pPr lvl="1"/>
            <a:r>
              <a:rPr lang="en-US" sz="1600" dirty="0"/>
              <a:t>An example could be a calculator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r>
              <a:rPr lang="en-US" sz="2000" dirty="0"/>
              <a:t>Stored programmed computers (Von Neumann Architecture)</a:t>
            </a:r>
          </a:p>
          <a:p>
            <a:pPr lvl="1"/>
            <a:r>
              <a:rPr lang="en-US" sz="1600" dirty="0"/>
              <a:t>Can be programmed to carry out many different tasks</a:t>
            </a:r>
          </a:p>
          <a:p>
            <a:pPr lvl="1"/>
            <a:r>
              <a:rPr lang="en-US" sz="1600" dirty="0"/>
              <a:t>Applications are stored on the computer.</a:t>
            </a:r>
          </a:p>
          <a:p>
            <a:pPr lvl="1"/>
            <a:r>
              <a:rPr lang="en-US" sz="1600" dirty="0"/>
              <a:t>Data and instructions are stored in memory and are treated the same (meaning they can be accessed the same way)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569974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skilt, himmel&#10;&#10;Beskrivelse, der er oprettet med meget høj sikkerhed">
            <a:extLst>
              <a:ext uri="{FF2B5EF4-FFF2-40B4-BE49-F238E27FC236}">
                <a16:creationId xmlns:a16="http://schemas.microsoft.com/office/drawing/2014/main" id="{96D15687-D05D-4E6F-86CE-827FD1277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301" y="1820333"/>
            <a:ext cx="4036181" cy="4036181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2900B3-ABD5-4EDF-99B8-7C63DA33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Stored programmed computers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51E3AB-5201-401E-BC8A-9128BE975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Operates in four steps - called machine cycle</a:t>
            </a:r>
            <a:endParaRPr lang="da-DK" sz="2000">
              <a:solidFill>
                <a:schemeClr val="bg1"/>
              </a:solidFill>
            </a:endParaRPr>
          </a:p>
          <a:p>
            <a:pPr lvl="1"/>
            <a:r>
              <a:rPr lang="en-US" sz="2000">
                <a:solidFill>
                  <a:schemeClr val="bg1"/>
                </a:solidFill>
              </a:rPr>
              <a:t>Fetch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Decode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Execute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Store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7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D3FB51-CC97-4749-BD69-635A2A5A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Memory</a:t>
            </a:r>
            <a:endParaRPr lang="da-DK" dirty="0"/>
          </a:p>
        </p:txBody>
      </p:sp>
      <p:sp>
        <p:nvSpPr>
          <p:cNvPr id="16" name="Pladsholder til indhold 2">
            <a:extLst>
              <a:ext uri="{FF2B5EF4-FFF2-40B4-BE49-F238E27FC236}">
                <a16:creationId xmlns:a16="http://schemas.microsoft.com/office/drawing/2014/main" id="{A4EF0F37-6954-4842-A280-FDFEB4935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1100" dirty="0"/>
              <a:t>RAM (Random Access Memory)</a:t>
            </a:r>
          </a:p>
          <a:p>
            <a:pPr lvl="1"/>
            <a:r>
              <a:rPr lang="en-US" sz="1100" dirty="0"/>
              <a:t>Fast and inexpensive</a:t>
            </a:r>
          </a:p>
          <a:p>
            <a:pPr lvl="1"/>
            <a:r>
              <a:rPr lang="en-US" sz="1100" dirty="0"/>
              <a:t>Volatile (if power is lost, the data is lost)</a:t>
            </a:r>
          </a:p>
          <a:p>
            <a:pPr lvl="1"/>
            <a:r>
              <a:rPr lang="en-US" sz="1100" dirty="0"/>
              <a:t>Main location where instructions and output are loaded.</a:t>
            </a:r>
          </a:p>
          <a:p>
            <a:r>
              <a:rPr lang="en-US" sz="1100" dirty="0"/>
              <a:t>Cache</a:t>
            </a:r>
          </a:p>
          <a:p>
            <a:pPr lvl="1"/>
            <a:r>
              <a:rPr lang="en-US" sz="1100" dirty="0"/>
              <a:t>Much faster than RAM</a:t>
            </a:r>
          </a:p>
          <a:p>
            <a:pPr lvl="1"/>
            <a:r>
              <a:rPr lang="en-US" sz="1100" dirty="0"/>
              <a:t>More expensive</a:t>
            </a:r>
          </a:p>
          <a:p>
            <a:pPr lvl="1"/>
            <a:r>
              <a:rPr lang="en-US" sz="1100" dirty="0"/>
              <a:t>Located on the CPU (but in the Von Neumann architecture it is still part of the memory unit)</a:t>
            </a:r>
          </a:p>
          <a:p>
            <a:pPr lvl="1"/>
            <a:r>
              <a:rPr lang="en-US" sz="1100" dirty="0"/>
              <a:t>Can be accessed very quickly by the CPU </a:t>
            </a:r>
          </a:p>
          <a:p>
            <a:pPr lvl="2"/>
            <a:r>
              <a:rPr lang="en-US" sz="1100" dirty="0"/>
              <a:t>L1 cache fastest, located in the middle of a CPU core.</a:t>
            </a:r>
          </a:p>
          <a:p>
            <a:pPr lvl="2"/>
            <a:r>
              <a:rPr lang="en-US" sz="1100" dirty="0"/>
              <a:t>L2 cache is slower, and is located on the edge of a core, allowing it to be larger. </a:t>
            </a:r>
          </a:p>
          <a:p>
            <a:pPr lvl="2"/>
            <a:r>
              <a:rPr lang="en-US" sz="1100" dirty="0"/>
              <a:t>L3 is located across all the cores of a CPU it helps the cores communication with each other. It is the largest, but not anywhere near the size of RAM.</a:t>
            </a:r>
          </a:p>
          <a:p>
            <a:r>
              <a:rPr lang="en-US" sz="1100" dirty="0"/>
              <a:t>Secondary memory (storage)</a:t>
            </a:r>
          </a:p>
          <a:p>
            <a:pPr lvl="1"/>
            <a:r>
              <a:rPr lang="en-US" sz="1100" dirty="0"/>
              <a:t>Hard drive/SSD</a:t>
            </a:r>
          </a:p>
          <a:p>
            <a:pPr lvl="1"/>
            <a:r>
              <a:rPr lang="en-US" sz="1100" dirty="0"/>
              <a:t>Largest capacity</a:t>
            </a:r>
          </a:p>
          <a:p>
            <a:pPr lvl="1"/>
            <a:r>
              <a:rPr lang="en-US" sz="1100" dirty="0"/>
              <a:t>Not volatile</a:t>
            </a:r>
          </a:p>
          <a:p>
            <a:pPr lvl="1"/>
            <a:r>
              <a:rPr lang="en-US" sz="1100" dirty="0"/>
              <a:t>Much slower</a:t>
            </a:r>
          </a:p>
          <a:p>
            <a:pPr lvl="1"/>
            <a:r>
              <a:rPr lang="en-US" sz="1100" dirty="0"/>
              <a:t>Virtual memory (if you run out of RAM)</a:t>
            </a:r>
          </a:p>
          <a:p>
            <a:pPr lvl="1"/>
            <a:endParaRPr lang="en-US" sz="1100" dirty="0"/>
          </a:p>
          <a:p>
            <a:pPr lvl="1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7594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B426A-F8B6-411E-80C0-30DD1296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CPU (Central Processing Unit)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39F458C-4526-4058-AF6E-5C1AE0E7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15625" cy="4351338"/>
          </a:xfrm>
        </p:spPr>
        <p:txBody>
          <a:bodyPr/>
          <a:lstStyle/>
          <a:p>
            <a:r>
              <a:rPr lang="en-US" sz="2000" dirty="0"/>
              <a:t>Today most CPU’s has multiple cores</a:t>
            </a:r>
          </a:p>
          <a:p>
            <a:pPr lvl="1"/>
            <a:r>
              <a:rPr lang="en-US" sz="1600" dirty="0"/>
              <a:t>Works as individual CPUs to split up tasks.</a:t>
            </a:r>
          </a:p>
          <a:p>
            <a:pPr lvl="1"/>
            <a:r>
              <a:rPr lang="en-US" sz="1600" dirty="0"/>
              <a:t>Resulting in increased performance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The CPU has two main components</a:t>
            </a:r>
          </a:p>
          <a:p>
            <a:pPr lvl="1"/>
            <a:r>
              <a:rPr lang="en-US" sz="1600" dirty="0"/>
              <a:t>Control Unit</a:t>
            </a:r>
          </a:p>
          <a:p>
            <a:pPr lvl="2"/>
            <a:r>
              <a:rPr lang="en-US" sz="1200" dirty="0"/>
              <a:t>Accesses the instructions in sequence, interprets them and controls the operations.</a:t>
            </a:r>
          </a:p>
          <a:p>
            <a:pPr lvl="2"/>
            <a:r>
              <a:rPr lang="en-US" sz="1200" dirty="0"/>
              <a:t>The main part of a control unit is called the program counter, which increments after each step in a program.</a:t>
            </a:r>
          </a:p>
          <a:p>
            <a:pPr lvl="2"/>
            <a:r>
              <a:rPr lang="en-US" sz="1200" dirty="0"/>
              <a:t>The control unit control the flow of the steps in the program counter and determine if the program should repeat a step, go back, go forward or stop.</a:t>
            </a:r>
          </a:p>
          <a:p>
            <a:pPr lvl="1"/>
            <a:r>
              <a:rPr lang="en-US" sz="1600" dirty="0"/>
              <a:t>Arithmetic logic unit</a:t>
            </a:r>
          </a:p>
          <a:p>
            <a:pPr lvl="2"/>
            <a:r>
              <a:rPr lang="en-US" sz="1200" dirty="0"/>
              <a:t>Is responsible for the operation of the steps in the program.</a:t>
            </a:r>
          </a:p>
          <a:p>
            <a:pPr lvl="2"/>
            <a:r>
              <a:rPr lang="en-US" sz="1200" dirty="0"/>
              <a:t>Modern CPUs has a floating point unit, a more advanced unit dealing with arithmetic.</a:t>
            </a:r>
          </a:p>
          <a:p>
            <a:pPr lvl="2"/>
            <a:r>
              <a:rPr lang="en-US" sz="1200" dirty="0"/>
              <a:t>Arithmetic are operations involving addition, subtraction and the like.</a:t>
            </a:r>
          </a:p>
          <a:p>
            <a:pPr lvl="2"/>
            <a:r>
              <a:rPr lang="en-US" sz="1200" dirty="0"/>
              <a:t>Logic are Boolean tests like true and false operations (conditionals).</a:t>
            </a:r>
          </a:p>
        </p:txBody>
      </p:sp>
    </p:spTree>
    <p:extLst>
      <p:ext uri="{BB962C8B-B14F-4D97-AF65-F5344CB8AC3E}">
        <p14:creationId xmlns:p14="http://schemas.microsoft.com/office/powerpoint/2010/main" val="308429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lledresultat for CPU inside">
            <a:extLst>
              <a:ext uri="{FF2B5EF4-FFF2-40B4-BE49-F238E27FC236}">
                <a16:creationId xmlns:a16="http://schemas.microsoft.com/office/drawing/2014/main" id="{6EDE81C7-F0AB-4E1D-A204-8AD69ACC9F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74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804</Words>
  <Application>Microsoft Office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Office-tema</vt:lpstr>
      <vt:lpstr>Introduction to Computer Architecture</vt:lpstr>
      <vt:lpstr>Overview</vt:lpstr>
      <vt:lpstr>John von Neumann (1903-1957)</vt:lpstr>
      <vt:lpstr>Von Neumman Architecture</vt:lpstr>
      <vt:lpstr>Two types of computer</vt:lpstr>
      <vt:lpstr>Stored programmed computers</vt:lpstr>
      <vt:lpstr>Memory</vt:lpstr>
      <vt:lpstr>CPU (Central Processing Unit)</vt:lpstr>
      <vt:lpstr>PowerPoint-præsentation</vt:lpstr>
      <vt:lpstr>Machine Cycle</vt:lpstr>
      <vt:lpstr>Base ten number system (decimal)</vt:lpstr>
      <vt:lpstr>Base two (Binary)</vt:lpstr>
      <vt:lpstr>PowerPoint-præsentation</vt:lpstr>
      <vt:lpstr>Binary task</vt:lpstr>
      <vt:lpstr>Decimal to Binary program (Exercise)</vt:lpstr>
      <vt:lpstr>ASCII</vt:lpstr>
      <vt:lpstr>ASCII Table</vt:lpstr>
      <vt:lpstr>Binary to Decimal program (Exercise)</vt:lpstr>
      <vt:lpstr>Hexadecimal (base 16)</vt:lpstr>
      <vt:lpstr>Decimal to Hexadecimal(Exercise)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Rune Nielsen</dc:creator>
  <cp:lastModifiedBy>Rune Nielsen</cp:lastModifiedBy>
  <cp:revision>132</cp:revision>
  <dcterms:created xsi:type="dcterms:W3CDTF">2018-03-18T15:05:39Z</dcterms:created>
  <dcterms:modified xsi:type="dcterms:W3CDTF">2018-03-21T11:12:48Z</dcterms:modified>
</cp:coreProperties>
</file>