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E045F3-17E7-4358-BA09-90B409B58154}">
  <a:tblStyle styleId="{99E045F3-17E7-4358-BA09-90B409B58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5047F3-0D15-43E1-B49B-B6D63D5405D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are basically excel files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Schemas are basically folders to organize within the database (per project is a good idea)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ockey-graphs.com/events/vanhac1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mapleleafsnation.com/2017/09/08/an-introduction-to-sql-using-hockey-stats/" TargetMode="External"/><Relationship Id="rId4" Type="http://schemas.openxmlformats.org/officeDocument/2006/relationships/hyperlink" Target="https://www.postgresql.org/docs/8.4/static/index.html" TargetMode="External"/><Relationship Id="rId5" Type="http://schemas.openxmlformats.org/officeDocument/2006/relationships/hyperlink" Target="https://www.w3schools.com/sql/" TargetMode="External"/><Relationship Id="rId6" Type="http://schemas.openxmlformats.org/officeDocument/2006/relationships/hyperlink" Target="https://stackoverflow.com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SQL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Megan McCorquodale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VanHAC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/>
              <a:t>Run the installer</a:t>
            </a:r>
            <a:endParaRPr sz="30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1405505"/>
            <a:ext cx="3999899" cy="291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where you want to save the program</a:t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75" y="1442525"/>
            <a:ext cx="3891001" cy="28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all for now</a:t>
            </a:r>
            <a:endParaRPr sz="2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88" y="1367687"/>
            <a:ext cx="3903124" cy="29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Create a password to access your database - REMEMBER THIS!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62" y="1430473"/>
            <a:ext cx="3890174" cy="28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5" y="1476588"/>
            <a:ext cx="3842051" cy="276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Select port - the default should work for everyone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TBH I don’t know what this does? I said allow.</a:t>
            </a:r>
            <a:endParaRPr sz="24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3750"/>
            <a:ext cx="3907851" cy="1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Yay we’ve installed PostgresSQL! Click Finish</a:t>
            </a:r>
            <a:endParaRPr sz="24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5" y="1460750"/>
            <a:ext cx="3855951" cy="27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Setup</a:t>
            </a:r>
            <a:endParaRPr/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Open pgAdmin 4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Click on the “PostgresSQL 10” database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Enter the password you created</a:t>
            </a:r>
            <a:endParaRPr sz="24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50" y="3025825"/>
            <a:ext cx="373839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825" y="1468812"/>
            <a:ext cx="2020700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ready to code!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25" y="1307525"/>
            <a:ext cx="5970350" cy="3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the dataset here: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https://hockey-graphs.com/events/vanhac18/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want: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hockey_abstract_whockey_cleaned.csv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Vanhac_SQL_code.txt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Thanks to @robvollmanNHL for supplying the dataset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 and installation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 to Postgres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Tables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SQL commands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Hands on Examples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 Basics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Database</a:t>
            </a:r>
            <a:r>
              <a:rPr lang="en-GB"/>
              <a:t>: collection of data organized so you can easily access, update and manage 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Schema</a:t>
            </a:r>
            <a:r>
              <a:rPr lang="en-GB"/>
              <a:t>:</a:t>
            </a:r>
            <a:r>
              <a:rPr lang="en-GB"/>
              <a:t> collection of database objects (here: tables) associated with one database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/>
              <a:t>Table</a:t>
            </a:r>
            <a:r>
              <a:rPr lang="en-GB"/>
              <a:t>:  file with rows and columns of data 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250" y="445025"/>
            <a:ext cx="2239650" cy="45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Table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Declare variable names and data types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Two main ways to get data into your database: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Write data in manually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Upload a csv/excel file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* Naming things is hard.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for variables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VARCHAR(n) - any combination of letters and numbers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INTEGER(n) - numbers without decimals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REAL(n)  or FLOAT(n) - numbers with decimals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BOOLEAN - true or false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TIMESTAMPZ - stores date and time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** </a:t>
            </a:r>
            <a:r>
              <a:rPr lang="en-GB" sz="1400"/>
              <a:t>(n) here specifies the maximum number of characters in your variable. You can not specify a length and it will adjust to the size of your data. If you do specify an (n) and go over, your data will be truncated. **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weird things about postgres: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 names need “” around them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 character values need ‘’ around them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referring to a table, you need to specify the schema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Case sensitive (unlike other SQL)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75" y="1286525"/>
            <a:ext cx="2601726" cy="31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Right click on the </a:t>
            </a:r>
            <a:r>
              <a:rPr b="1" lang="en-GB" sz="1800"/>
              <a:t>public </a:t>
            </a:r>
            <a:r>
              <a:rPr lang="en-GB" sz="1800"/>
              <a:t>schema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the Query Tool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This is where we will write our queries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our first table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B042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First we have to declare the variable names and types </a:t>
            </a:r>
            <a:endParaRPr sz="1800"/>
          </a:p>
        </p:txBody>
      </p:sp>
      <p:graphicFrame>
        <p:nvGraphicFramePr>
          <p:cNvPr id="216" name="Shape 216"/>
          <p:cNvGraphicFramePr/>
          <p:nvPr/>
        </p:nvGraphicFramePr>
        <p:xfrm>
          <a:off x="1145438" y="17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3324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"Losses"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our first table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B042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Then write data values manually into the columns</a:t>
            </a:r>
            <a:endParaRPr sz="1800"/>
          </a:p>
        </p:txBody>
      </p:sp>
      <p:graphicFrame>
        <p:nvGraphicFramePr>
          <p:cNvPr id="224" name="Shape 224"/>
          <p:cNvGraphicFramePr/>
          <p:nvPr/>
        </p:nvGraphicFramePr>
        <p:xfrm>
          <a:off x="732500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027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"Losses"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'Silver'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'USA'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'Gold'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2018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'Finland'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'Bronze'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'Gold'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'USA'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'Silver'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'Switzerland'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'Bronze'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1220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1874475"/>
              </a:tblGrid>
              <a:tr h="399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"trans"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"yrAdj"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"GC"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Again we have to declare our variables and data types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Right click the ‘public’ schema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Select ‘Import/Export..’ </a:t>
            </a:r>
            <a:endParaRPr sz="180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88" y="1245125"/>
            <a:ext cx="3200125" cy="3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data from a 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Import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Header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Select  ,  as the delimiter (for csv files)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Tab to Columns and check the selected columns to import</a:t>
            </a:r>
            <a:endParaRPr sz="1800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3031"/>
            <a:ext cx="3999901" cy="108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88" y="3088025"/>
            <a:ext cx="4088326" cy="114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this for?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Beginners!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People who want a refresher on basic SQL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We’re going to be hands on, so thanks in advance for your patience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</a:t>
            </a:r>
            <a:endParaRPr/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most basic command - we specify which columns to display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SELECT *  selects all columns in a table</a:t>
            </a:r>
            <a:endParaRPr sz="1800"/>
          </a:p>
        </p:txBody>
      </p:sp>
      <p:graphicFrame>
        <p:nvGraphicFramePr>
          <p:cNvPr id="253" name="Shape 253"/>
          <p:cNvGraphicFramePr/>
          <p:nvPr/>
        </p:nvGraphicFramePr>
        <p:xfrm>
          <a:off x="908800" y="15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434475"/>
              </a:tblGrid>
              <a:tr h="65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908800" y="27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4344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</a:t>
            </a:r>
            <a:endParaRPr/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Distinct only pulls in unique values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Useful to check for duplicates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Multiple columns at once  - all unique </a:t>
            </a:r>
            <a:r>
              <a:rPr lang="en-GB" sz="1800"/>
              <a:t>combinations</a:t>
            </a:r>
            <a:r>
              <a:rPr lang="en-GB" sz="1800"/>
              <a:t> that appear in your data</a:t>
            </a:r>
            <a:endParaRPr sz="1800"/>
          </a:p>
        </p:txBody>
      </p:sp>
      <p:graphicFrame>
        <p:nvGraphicFramePr>
          <p:cNvPr id="261" name="Shape 261"/>
          <p:cNvGraphicFramePr/>
          <p:nvPr/>
        </p:nvGraphicFramePr>
        <p:xfrm>
          <a:off x="748050" y="18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420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785875" y="29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4203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</a:t>
            </a:r>
            <a:endParaRPr/>
          </a:p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Basic filtering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No aggregate functions in where statements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Shape 269"/>
          <p:cNvGraphicFramePr/>
          <p:nvPr/>
        </p:nvGraphicFramePr>
        <p:xfrm>
          <a:off x="2360100" y="33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394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"Year"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"Medal"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"olympic_results"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"Country"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'Canada'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389925" y="12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"shots"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- both conditions must be true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 - at least one of the conditions is true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- in a given list of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Can chain together for more complex filters. Be careful, use brackets </a:t>
            </a:r>
            <a:endParaRPr/>
          </a:p>
        </p:txBody>
      </p:sp>
      <p:graphicFrame>
        <p:nvGraphicFramePr>
          <p:cNvPr id="277" name="Shape 277"/>
          <p:cNvGraphicFramePr/>
          <p:nvPr/>
        </p:nvGraphicFramePr>
        <p:xfrm>
          <a:off x="503525" y="22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'NWHL'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'CWHL'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503525" y="127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'NWHL'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'2015'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503525" y="31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503525" y="41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767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!=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'G'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AND DELETING TABLES</a:t>
            </a:r>
            <a:endParaRPr/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…. INTO schema.”table_name” FROM 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only select into a table that does not exist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DELETE table - be careful! </a:t>
            </a: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565450" y="132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37883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"_"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"shots"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</a:t>
            </a:r>
            <a:endParaRPr/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Pretty much the sort command from excel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DESC </a:t>
            </a:r>
            <a:r>
              <a:rPr lang="en-GB" sz="1800"/>
              <a:t>⬇️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ACS </a:t>
            </a:r>
            <a:r>
              <a:rPr lang="en-GB" sz="1800"/>
              <a:t>⬆️</a:t>
            </a:r>
            <a:endParaRPr sz="1800"/>
          </a:p>
        </p:txBody>
      </p:sp>
      <p:graphicFrame>
        <p:nvGraphicFramePr>
          <p:cNvPr id="294" name="Shape 294"/>
          <p:cNvGraphicFramePr/>
          <p:nvPr/>
        </p:nvGraphicFramePr>
        <p:xfrm>
          <a:off x="4076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2517275" y="28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1905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"PIM"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2" type="body"/>
          </p:nvPr>
        </p:nvSpPr>
        <p:spPr>
          <a:xfrm>
            <a:off x="4832400" y="11830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Limit the amount of data in your results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Good to see a sample of your data </a:t>
            </a:r>
            <a:endParaRPr sz="1800"/>
          </a:p>
        </p:txBody>
      </p:sp>
      <p:graphicFrame>
        <p:nvGraphicFramePr>
          <p:cNvPr id="302" name="Shape 302"/>
          <p:cNvGraphicFramePr/>
          <p:nvPr/>
        </p:nvGraphicFramePr>
        <p:xfrm>
          <a:off x="961225" y="13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2179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"PTS"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961225" y="3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{99E045F3-17E7-4358-BA09-90B409B58154}</a:tableStyleId>
              </a:tblPr>
              <a:tblGrid>
                <a:gridCol w="22179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asc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COUNTS</a:t>
            </a:r>
            <a:endParaRPr/>
          </a:p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Super useful for data exploration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Count(*) counts total number of rows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Count(variable) counts the number of rows with data in them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310" name="Shape 310"/>
          <p:cNvGraphicFramePr/>
          <p:nvPr/>
        </p:nvGraphicFramePr>
        <p:xfrm>
          <a:off x="408425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34147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"count_players"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Shape 311"/>
          <p:cNvGraphicFramePr/>
          <p:nvPr/>
        </p:nvGraphicFramePr>
        <p:xfrm>
          <a:off x="408425" y="26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341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"count_total"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"count_positions"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DISTINCT</a:t>
            </a:r>
            <a:endParaRPr/>
          </a:p>
        </p:txBody>
      </p:sp>
      <p:sp>
        <p:nvSpPr>
          <p:cNvPr id="317" name="Shape 3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Count(distinct variable) counts the unique values of the field</a:t>
            </a:r>
            <a:endParaRPr sz="2400"/>
          </a:p>
        </p:txBody>
      </p:sp>
      <p:graphicFrame>
        <p:nvGraphicFramePr>
          <p:cNvPr id="318" name="Shape 318"/>
          <p:cNvGraphicFramePr/>
          <p:nvPr/>
        </p:nvGraphicFramePr>
        <p:xfrm>
          <a:off x="468825" y="14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46292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536425" y="28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395325"/>
              </a:tblGrid>
              <a:tr h="51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"NEW_TABLE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</a:t>
            </a:r>
            <a:endParaRPr/>
          </a:p>
        </p:txBody>
      </p:sp>
      <p:sp>
        <p:nvSpPr>
          <p:cNvPr id="325" name="Shape 3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Can group by values in a category variable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Need to include all non-aggregated fields in the group by statement</a:t>
            </a:r>
            <a:endParaRPr sz="1800"/>
          </a:p>
        </p:txBody>
      </p:sp>
      <p:graphicFrame>
        <p:nvGraphicFramePr>
          <p:cNvPr id="326" name="Shape 326"/>
          <p:cNvGraphicFramePr/>
          <p:nvPr/>
        </p:nvGraphicFramePr>
        <p:xfrm>
          <a:off x="396750" y="27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905125"/>
              </a:tblGrid>
              <a:tr h="185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"count_players"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Shape 327"/>
          <p:cNvGraphicFramePr/>
          <p:nvPr/>
        </p:nvGraphicFramePr>
        <p:xfrm>
          <a:off x="396738" y="10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905125"/>
              </a:tblGrid>
              <a:tr h="895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"count_teams"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SQL?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One of the more intuitive coding languages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Integrates well with common analysis workflows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“Friends don’t let friends use excel”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AND MAX</a:t>
            </a:r>
            <a:endParaRPr/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Calculates the minimum or maximum value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If across more than one group, need a group by statement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Shape 334"/>
          <p:cNvGraphicFramePr/>
          <p:nvPr/>
        </p:nvGraphicFramePr>
        <p:xfrm>
          <a:off x="311700" y="1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776075"/>
              </a:tblGrid>
              <a:tr h="77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Shape 335"/>
          <p:cNvGraphicFramePr/>
          <p:nvPr/>
        </p:nvGraphicFramePr>
        <p:xfrm>
          <a:off x="385150" y="24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702625"/>
              </a:tblGrid>
              <a:tr h="109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"plusminus"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</a:t>
            </a:r>
            <a:endParaRPr/>
          </a:p>
        </p:txBody>
      </p:sp>
      <p:sp>
        <p:nvSpPr>
          <p:cNvPr id="341" name="Shape 3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Adds all values of the column together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Can be used with a GROUP BY statement to get totals within groups</a:t>
            </a:r>
            <a:endParaRPr sz="1800"/>
          </a:p>
        </p:txBody>
      </p:sp>
      <p:graphicFrame>
        <p:nvGraphicFramePr>
          <p:cNvPr id="342" name="Shape 342"/>
          <p:cNvGraphicFramePr/>
          <p:nvPr/>
        </p:nvGraphicFramePr>
        <p:xfrm>
          <a:off x="501500" y="261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951800"/>
              </a:tblGrid>
              <a:tr h="128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Shape 343"/>
          <p:cNvGraphicFramePr/>
          <p:nvPr/>
        </p:nvGraphicFramePr>
        <p:xfrm>
          <a:off x="501500" y="15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9518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"total_goals"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variables</a:t>
            </a:r>
            <a:endParaRPr/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Create new variables using mathematical operators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Name the new variable with as “variable name”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Use CAST to change variable types </a:t>
            </a:r>
            <a:endParaRPr sz="1800"/>
          </a:p>
        </p:txBody>
      </p:sp>
      <p:graphicFrame>
        <p:nvGraphicFramePr>
          <p:cNvPr id="350" name="Shape 350"/>
          <p:cNvGraphicFramePr/>
          <p:nvPr/>
        </p:nvGraphicFramePr>
        <p:xfrm>
          <a:off x="311700" y="17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4067175"/>
              </a:tblGrid>
              <a:tr h="128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)/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"Goals per Game Ave"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</a:t>
                      </a:r>
                      <a:endParaRPr sz="11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FUNCTIONS</a:t>
            </a:r>
            <a:endParaRPr/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Built in functions to handle string or character variables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Can concatenate, subset etc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Many more - google and stackoverflow are good resources</a:t>
            </a:r>
            <a:endParaRPr sz="1800"/>
          </a:p>
        </p:txBody>
      </p:sp>
      <p:graphicFrame>
        <p:nvGraphicFramePr>
          <p:cNvPr id="357" name="Shape 357"/>
          <p:cNvGraphicFramePr/>
          <p:nvPr/>
        </p:nvGraphicFramePr>
        <p:xfrm>
          <a:off x="187300" y="14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999900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'_'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'_'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"player_year"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Shape 358"/>
          <p:cNvGraphicFramePr/>
          <p:nvPr/>
        </p:nvGraphicFramePr>
        <p:xfrm>
          <a:off x="187300" y="300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999900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substring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LIKE</a:t>
            </a:r>
            <a:endParaRPr/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is my favourite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Can use to match all or part of a string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‘%blah’ - ends in ‘blah’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‘%blah%’ - has ‘blah’ somewhere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‘blah%’ - starts with ‘blah’</a:t>
            </a:r>
            <a:endParaRPr sz="1800"/>
          </a:p>
        </p:txBody>
      </p:sp>
      <p:graphicFrame>
        <p:nvGraphicFramePr>
          <p:cNvPr id="365" name="Shape 365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'Meg%'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x="311700" y="20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'Mac%'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Shape 367"/>
          <p:cNvGraphicFramePr/>
          <p:nvPr/>
        </p:nvGraphicFramePr>
        <p:xfrm>
          <a:off x="311700" y="37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'%Mac%'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/>
        </p:nvGraphicFramePr>
        <p:xfrm>
          <a:off x="311700" y="289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675475"/>
              </a:tblGrid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LIKE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'%e'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Statements</a:t>
            </a:r>
            <a:endParaRPr/>
          </a:p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Useful in creating new variables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Useful way to make flags  </a:t>
            </a:r>
            <a:r>
              <a:rPr lang="en-GB" sz="1800"/>
              <a:t>🏳️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Shape 375"/>
          <p:cNvGraphicFramePr/>
          <p:nvPr/>
        </p:nvGraphicFramePr>
        <p:xfrm>
          <a:off x="2338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762375"/>
              </a:tblGrid>
              <a:tr h="139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DISTINCT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"firstname"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&gt;=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"over_10_goals_flag"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Shape 376"/>
          <p:cNvGraphicFramePr/>
          <p:nvPr/>
        </p:nvGraphicFramePr>
        <p:xfrm>
          <a:off x="233850" y="296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762375"/>
              </a:tblGrid>
              <a:tr h="1666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"season"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"league"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&gt;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'lots'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"GP"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between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'some'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 few'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"game_counts"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"womens_hockey"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UNIONS</a:t>
            </a:r>
            <a:endParaRPr/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Two or more data sets with the same columns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Stack them on top of each other into one big table</a:t>
            </a:r>
            <a:endParaRPr sz="1800"/>
          </a:p>
        </p:txBody>
      </p:sp>
      <p:graphicFrame>
        <p:nvGraphicFramePr>
          <p:cNvPr id="383" name="Shape 383"/>
          <p:cNvGraphicFramePr/>
          <p:nvPr/>
        </p:nvGraphicFramePr>
        <p:xfrm>
          <a:off x="885525" y="18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2364650"/>
              </a:tblGrid>
              <a:tr h="147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"whockey_2014"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</a:t>
                      </a: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"whockey_2015"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JOINS</a:t>
            </a:r>
            <a:endParaRPr/>
          </a:p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Combine data from multiple tables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Specify and ON condition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Alias the two tables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Two tables per On condition, can have multiple per query</a:t>
            </a:r>
            <a:endParaRPr sz="1800"/>
          </a:p>
        </p:txBody>
      </p:sp>
      <p:graphicFrame>
        <p:nvGraphicFramePr>
          <p:cNvPr id="390" name="Shape 390"/>
          <p:cNvGraphicFramePr/>
          <p:nvPr/>
        </p:nvGraphicFramePr>
        <p:xfrm>
          <a:off x="486250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{655047F3-0D15-43E1-B49B-B6D63D5405D9}</a:tableStyleId>
              </a:tblPr>
              <a:tblGrid>
                <a:gridCol w="3429000"/>
              </a:tblGrid>
              <a:tr h="147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"2014_goals"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"2015_goals"</a:t>
                      </a:r>
                      <a:b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"whockey_2015"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JOIN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"whockey_2014"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</a:t>
                      </a:r>
                      <a:b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"fullname"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GB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r>
                        <a:rPr lang="en-GB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b.</a:t>
                      </a:r>
                      <a:r>
                        <a:rPr lang="en-GB" sz="11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"team"</a:t>
                      </a:r>
                      <a:endParaRPr sz="1100">
                        <a:solidFill>
                          <a:srgbClr val="A2FCA2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EXPORTING DATA TO CSV</a:t>
            </a:r>
            <a:endParaRPr/>
          </a:p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Click on the handy “export to csv” button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Name your file and specify where to save it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Now you have a csv of your new data set you can use in excel/R/Python/whatever</a:t>
            </a:r>
            <a:endParaRPr sz="1800"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25" y="2668375"/>
            <a:ext cx="40576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25" y="1338650"/>
            <a:ext cx="4728074" cy="8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Uninstalling postgreSQL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25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Windows: basic uninstall in programs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Mac: in terminal: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&gt; open /Library/PostgreSQL/10/uninstall-postgresql.app/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SQL?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trike="sngStrike"/>
              <a:t>“Friends don’t let friends use excel”</a:t>
            </a:r>
            <a:endParaRPr sz="2400" strike="sngStrike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strike="sngStrike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“Friends help friends use excel better”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</a:t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@draglikepull’s tutorial: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https://mapleleafsnation.com/2017/09/08/an-introduction-to-sql-using-hockey-stats/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SQL/postgreSQL resources:</a:t>
            </a:r>
            <a:endParaRPr u="sng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Offical docs: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https://www.postgresql.org/docs/8.4/static/index.html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W3Schools: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https://www.w3schools.com/sql/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Stackoverflow: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https://stackoverflow.com/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Ask me! @datawitch on twitter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1181775"/>
            <a:ext cx="3403173" cy="340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verage"/>
                <a:ea typeface="Average"/>
                <a:cs typeface="Average"/>
                <a:sym typeface="Average"/>
              </a:rPr>
              <a:t>https://github.com/datamegan/VanHac_2018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postgresSQL?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Free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Open Source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Lots of documentation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Already a really great intro to postgres for hockey analytics by @draglikepull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SQL is good for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organization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Storage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Not a replacement for R, python or spreadsheets but can help you make your data ready for analysis in a </a:t>
            </a:r>
            <a:r>
              <a:rPr lang="en-GB"/>
              <a:t>reproducible</a:t>
            </a:r>
            <a:r>
              <a:rPr lang="en-GB"/>
              <a:t> 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Caveat 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like </a:t>
            </a:r>
            <a:r>
              <a:rPr lang="en-GB"/>
              <a:t>SQL for data cleaning, YMMV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Reproducible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easily create new variables and tables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Records how you got there, which is great for troubleshooting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- DATA CLEANING WILL ALWAYS SUCK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Bad data gives bad results, no matter the tool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set up Postgres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