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6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9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0F5F-ED9A-4549-870E-48C1526D3849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7EA3B-7176-4468-958A-4E461F62E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1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F169-627E-407C-895A-2788069D1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08EB-1E40-440F-9095-13B14CD1C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91EA-EE8D-42A1-930B-D1014F1E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2DE-4675-4E86-8FAC-07AD4F1137D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7452E-197B-4421-927A-6578F735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52BC-877F-448E-B1FB-94B3A916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9FA5-1D6D-4127-835D-9A9EE62E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A823-1F1C-4F82-AE74-C30CFAAF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30987-9F43-4B1B-A73D-7F70AA164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EB83D-27A5-4FC8-8BE6-56FFFA08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2DE-4675-4E86-8FAC-07AD4F1137D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D4F3-D60F-419B-8309-22A4BBC9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B88D-3D95-4D6C-A191-EC1E7169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9FA5-1D6D-4127-835D-9A9EE62E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7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E48CB-039C-4C7A-8653-6F39BEF5A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3DE62-54F3-4292-BA51-9257B767D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B8FD-E7E2-4770-8435-469BCAC4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2DE-4675-4E86-8FAC-07AD4F1137D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EF1E-E93F-48FD-9747-E69ABCC3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D3A2-B0E8-48BF-B45D-8AD36DFE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9FA5-1D6D-4127-835D-9A9EE62E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D54E-E0AE-418F-BB4B-14434650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8ACB-E7D4-43C6-8B13-CA974A3D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8082-2277-4CCC-AB18-A9CC142A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2DE-4675-4E86-8FAC-07AD4F1137D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AE683-C7C7-4EE0-976E-20710F00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4373-216B-42C9-88B6-4BAF39B4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9FA5-1D6D-4127-835D-9A9EE62E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3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5C18-DD0F-4B2E-89B1-FDDB9B4C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706FA-5AF5-48FA-BBD4-62D3828A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B4E8-71D9-45A5-AD6A-CA434D8D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2DE-4675-4E86-8FAC-07AD4F1137D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F20C-9EA8-4F9C-9287-EE0DF598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5A3A-FED6-4F24-B85C-1B63A7DA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9FA5-1D6D-4127-835D-9A9EE62E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647F-DA4F-4931-8FCA-8F043650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7220-4291-41B8-88F6-80ECEBF01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F02D5-7F83-4B1B-9918-0990B009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A9E98-4623-4C8B-BA51-84E5044F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2DE-4675-4E86-8FAC-07AD4F1137D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3060F-3BD4-4D58-BE9D-B76A9EB0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4EE87-FAE8-4D62-BA9D-C1B96B08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9FA5-1D6D-4127-835D-9A9EE62E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2B45-D13B-4644-80BE-B7A93DEB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0BD8-CB0D-4D1B-A66C-7016F71B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38465-C67C-4320-BBB8-F5E3F5E87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0701D-2030-47F9-9BC3-BBFAAEA16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5B6C0-9DF7-48A1-BCB6-998061B08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6EEE8-019C-4131-AB6C-655B11E3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2DE-4675-4E86-8FAC-07AD4F1137D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9EF6D-B41D-48FE-9C0E-43BA6AAA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F040D-2E94-48EA-A1B1-41E6012D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9FA5-1D6D-4127-835D-9A9EE62E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8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D195-9817-449C-8EDA-0A52BE2C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EF757-A673-4455-9790-AF57E2C8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2DE-4675-4E86-8FAC-07AD4F1137D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0907C-F58B-4F96-B825-6639AAA1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A698A-D3C2-463D-BEBD-EB8C1758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9FA5-1D6D-4127-835D-9A9EE62E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9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B7B74-8321-4C72-AD12-0FFC80A4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2DE-4675-4E86-8FAC-07AD4F1137D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3BB46-183F-45E4-BBE7-7B3F8E71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94EBA-5EFC-4EC0-9BAA-7E698F9A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9FA5-1D6D-4127-835D-9A9EE62E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D90E-B8BF-44EF-A7EC-E03FE224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6A35-A784-4B25-83DA-E8D9881F5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5B9F7-3070-4629-A849-B7EB8A9E7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593A8-9DA8-4F8E-87BB-FF24BD79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2DE-4675-4E86-8FAC-07AD4F1137D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DE0AB-386E-4372-A643-D5AE0C48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060E7-3567-462C-B39B-CCC52C90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9FA5-1D6D-4127-835D-9A9EE62E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1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2AE8-86CC-49F8-98DD-DF0FA4FB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906CA-D857-496C-947A-12EA025EE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3574D-E217-451A-B980-5D21D45A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07646-F19C-43F0-8DFB-377147E6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B2DE-4675-4E86-8FAC-07AD4F1137D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DBFB-E337-476E-AD1E-36EA0057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EFB6B-7FC1-48A7-817B-6AC31DE2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9FA5-1D6D-4127-835D-9A9EE62E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272B1-F1D7-4BE5-8299-1E99989E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60BEE-93E4-4561-AD0F-150BEAEA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24F8-3752-4AEB-AA47-7E4FD4AD6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B2DE-4675-4E86-8FAC-07AD4F1137D8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D080-81F7-4538-A478-240F84759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6423-4E91-45CA-8E23-B48D31AF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09FA5-1D6D-4127-835D-9A9EE62E8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E5A24C-4D54-4D02-95B7-B7F0B582C1A0}"/>
              </a:ext>
            </a:extLst>
          </p:cNvPr>
          <p:cNvSpPr txBox="1"/>
          <p:nvPr/>
        </p:nvSpPr>
        <p:spPr>
          <a:xfrm>
            <a:off x="278296" y="5233804"/>
            <a:ext cx="3893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Cory Lesmeister</a:t>
            </a:r>
          </a:p>
          <a:p>
            <a:r>
              <a:rPr lang="en-US" sz="2400" b="1" dirty="0"/>
              <a:t>Senior Quantitative Manager</a:t>
            </a:r>
          </a:p>
          <a:p>
            <a:r>
              <a:rPr lang="en-US" sz="2400" b="1" dirty="0"/>
              <a:t>Synovus Financial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06ED76-50C2-4834-BEA5-210258282FA9}"/>
              </a:ext>
            </a:extLst>
          </p:cNvPr>
          <p:cNvGrpSpPr/>
          <p:nvPr/>
        </p:nvGrpSpPr>
        <p:grpSpPr>
          <a:xfrm>
            <a:off x="8465315" y="5233804"/>
            <a:ext cx="3580910" cy="1200330"/>
            <a:chOff x="8372551" y="5008519"/>
            <a:chExt cx="3580910" cy="12003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8F98B58-B33B-492C-A7D5-FE6D1EE6F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67120" y="5008520"/>
              <a:ext cx="2286341" cy="120032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5CE5EA-A86D-4116-BD80-C8925390B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191" b="12191"/>
            <a:stretch/>
          </p:blipFill>
          <p:spPr>
            <a:xfrm>
              <a:off x="8372551" y="5008519"/>
              <a:ext cx="1587378" cy="120033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B2E18A-3FB4-462F-BE71-7438BD1FED3E}"/>
              </a:ext>
            </a:extLst>
          </p:cNvPr>
          <p:cNvSpPr txBox="1"/>
          <p:nvPr/>
        </p:nvSpPr>
        <p:spPr>
          <a:xfrm>
            <a:off x="278296" y="238540"/>
            <a:ext cx="11675165" cy="47089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6000" dirty="0"/>
          </a:p>
          <a:p>
            <a:pPr algn="ctr"/>
            <a:endParaRPr lang="en-US" sz="6000" dirty="0"/>
          </a:p>
          <a:p>
            <a:pPr algn="ctr"/>
            <a:r>
              <a:rPr lang="en-US" sz="6000" dirty="0"/>
              <a:t>Introduction to Text Mining</a:t>
            </a:r>
          </a:p>
          <a:p>
            <a:pPr algn="ctr"/>
            <a:endParaRPr lang="en-US" sz="6000" dirty="0"/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1544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173A4-F2D9-46EF-9F9B-AAE7027D1480}"/>
              </a:ext>
            </a:extLst>
          </p:cNvPr>
          <p:cNvSpPr txBox="1"/>
          <p:nvPr/>
        </p:nvSpPr>
        <p:spPr>
          <a:xfrm>
            <a:off x="278296" y="238540"/>
            <a:ext cx="1167516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Wordcloud</a:t>
            </a:r>
            <a:r>
              <a:rPr lang="en-US" sz="3600" dirty="0"/>
              <a:t> Grouped by Document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AF023-4FAF-475F-BB2D-A374C2043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" b="4402"/>
          <a:stretch/>
        </p:blipFill>
        <p:spPr>
          <a:xfrm>
            <a:off x="924727" y="1651377"/>
            <a:ext cx="10382301" cy="5036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66DCA4-78FD-46C6-972A-13F19F9BF734}"/>
              </a:ext>
            </a:extLst>
          </p:cNvPr>
          <p:cNvSpPr txBox="1"/>
          <p:nvPr/>
        </p:nvSpPr>
        <p:spPr>
          <a:xfrm>
            <a:off x="8802693" y="1437614"/>
            <a:ext cx="295976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Interior described as both ‘nice’ and ‘cheap’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13F3D-DBB9-4719-B310-EC0B20B87B19}"/>
              </a:ext>
            </a:extLst>
          </p:cNvPr>
          <p:cNvSpPr txBox="1"/>
          <p:nvPr/>
        </p:nvSpPr>
        <p:spPr>
          <a:xfrm>
            <a:off x="8682138" y="5738933"/>
            <a:ext cx="295976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Transmission appears to have issues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DC3A5-8380-4ECB-8C00-A0A5ADAF68DF}"/>
              </a:ext>
            </a:extLst>
          </p:cNvPr>
          <p:cNvSpPr txBox="1"/>
          <p:nvPr/>
        </p:nvSpPr>
        <p:spPr>
          <a:xfrm>
            <a:off x="469294" y="5738933"/>
            <a:ext cx="295976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Quality might have potential issues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EA344-40DA-4176-9E9E-C3BDD7FAFA52}"/>
              </a:ext>
            </a:extLst>
          </p:cNvPr>
          <p:cNvSpPr txBox="1"/>
          <p:nvPr/>
        </p:nvSpPr>
        <p:spPr>
          <a:xfrm>
            <a:off x="469294" y="1576113"/>
            <a:ext cx="295976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Gas Mileage looks positive</a:t>
            </a:r>
          </a:p>
        </p:txBody>
      </p:sp>
    </p:spTree>
    <p:extLst>
      <p:ext uri="{BB962C8B-B14F-4D97-AF65-F5344CB8AC3E}">
        <p14:creationId xmlns:p14="http://schemas.microsoft.com/office/powerpoint/2010/main" val="135179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173A4-F2D9-46EF-9F9B-AAE7027D1480}"/>
              </a:ext>
            </a:extLst>
          </p:cNvPr>
          <p:cNvSpPr txBox="1"/>
          <p:nvPr/>
        </p:nvSpPr>
        <p:spPr>
          <a:xfrm>
            <a:off x="278296" y="238540"/>
            <a:ext cx="1167516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Plot of Customer Sentiment by Document Category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D860A-64F7-4294-B59A-C8035936F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48" y="1063501"/>
            <a:ext cx="7879347" cy="54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0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173A4-F2D9-46EF-9F9B-AAE7027D1480}"/>
              </a:ext>
            </a:extLst>
          </p:cNvPr>
          <p:cNvSpPr txBox="1"/>
          <p:nvPr/>
        </p:nvSpPr>
        <p:spPr>
          <a:xfrm>
            <a:off x="278296" y="238540"/>
            <a:ext cx="1167516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Word Score Contributions to Overall Sentiment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7C685-3C8C-4E26-8CC1-5C457FA64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7" y="1133895"/>
            <a:ext cx="10515067" cy="55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3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173A4-F2D9-46EF-9F9B-AAE7027D1480}"/>
              </a:ext>
            </a:extLst>
          </p:cNvPr>
          <p:cNvSpPr txBox="1"/>
          <p:nvPr/>
        </p:nvSpPr>
        <p:spPr>
          <a:xfrm>
            <a:off x="278296" y="238540"/>
            <a:ext cx="1167516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287DD-FFA9-4A06-9D5A-7A67082ADA78}"/>
              </a:ext>
            </a:extLst>
          </p:cNvPr>
          <p:cNvSpPr txBox="1"/>
          <p:nvPr/>
        </p:nvSpPr>
        <p:spPr>
          <a:xfrm>
            <a:off x="278296" y="1158564"/>
            <a:ext cx="11675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Text Mining Overview, What and Why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Discuss Possible Use-Cases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Text Mining Workflow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Overview of R Packages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7D291-B7D6-44E1-9879-8CB212508D28}"/>
              </a:ext>
            </a:extLst>
          </p:cNvPr>
          <p:cNvSpPr txBox="1"/>
          <p:nvPr/>
        </p:nvSpPr>
        <p:spPr>
          <a:xfrm>
            <a:off x="4715462" y="5155096"/>
            <a:ext cx="2800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3531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3EAAC-3F77-4795-B8C1-4926068BD29B}"/>
              </a:ext>
            </a:extLst>
          </p:cNvPr>
          <p:cNvSpPr txBox="1"/>
          <p:nvPr/>
        </p:nvSpPr>
        <p:spPr>
          <a:xfrm>
            <a:off x="278296" y="1251325"/>
            <a:ext cx="112245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Twelve years of analytical experience…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Eli Lilly &amp; Company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Quantitative Market Research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Oncology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Lean Six Sigma Black Belt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Forecasting and Market Analytics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Clarity Solution Group, Consultant, Advanced Analytics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Customer/Account Retention Models, USAA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SAS Migration, Arizona Blue Cross and Blue Shield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Optical Character Recognition Pilot, McDonald’s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Synovus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Model Development Group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Everything not in the realm of the Dodd-Frank 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173A4-F2D9-46EF-9F9B-AAE7027D1480}"/>
              </a:ext>
            </a:extLst>
          </p:cNvPr>
          <p:cNvSpPr txBox="1"/>
          <p:nvPr/>
        </p:nvSpPr>
        <p:spPr>
          <a:xfrm>
            <a:off x="278296" y="238540"/>
            <a:ext cx="1167516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My Background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B833B-2D0A-4ED6-874D-E859759E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269" y="1369485"/>
            <a:ext cx="1494175" cy="813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97F94-411F-40F6-9136-C141A725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286" y="2433561"/>
            <a:ext cx="1494175" cy="1120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0D52B3-14C1-4152-95B4-AC55E11E3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4777" y="3748317"/>
            <a:ext cx="1663191" cy="1389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69533-4F95-4D27-BCA1-68F4ADFB0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0025" y="5419496"/>
            <a:ext cx="1553436" cy="9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173A4-F2D9-46EF-9F9B-AAE7027D1480}"/>
              </a:ext>
            </a:extLst>
          </p:cNvPr>
          <p:cNvSpPr txBox="1"/>
          <p:nvPr/>
        </p:nvSpPr>
        <p:spPr>
          <a:xfrm>
            <a:off x="278296" y="238540"/>
            <a:ext cx="1167516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Purpose &amp; 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3EAAC-3F77-4795-B8C1-4926068BD29B}"/>
              </a:ext>
            </a:extLst>
          </p:cNvPr>
          <p:cNvSpPr txBox="1"/>
          <p:nvPr/>
        </p:nvSpPr>
        <p:spPr>
          <a:xfrm>
            <a:off x="278296" y="1224825"/>
            <a:ext cx="116751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Purpose</a:t>
            </a:r>
            <a:r>
              <a:rPr lang="en-US" sz="3200" dirty="0"/>
              <a:t> - Provide an overview of the process of conducting text mining and walk-through a brief example using R.</a:t>
            </a:r>
          </a:p>
          <a:p>
            <a:endParaRPr lang="en-US" sz="3200" dirty="0"/>
          </a:p>
          <a:p>
            <a:r>
              <a:rPr lang="en-US" sz="3200" b="1" dirty="0"/>
              <a:t>Agenda: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Text Mining Overview, What and Why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Discuss Possible Use-Cases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Text Mining Workflow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Overview of R Packages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Example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5129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173A4-F2D9-46EF-9F9B-AAE7027D1480}"/>
              </a:ext>
            </a:extLst>
          </p:cNvPr>
          <p:cNvSpPr txBox="1"/>
          <p:nvPr/>
        </p:nvSpPr>
        <p:spPr>
          <a:xfrm>
            <a:off x="278296" y="238540"/>
            <a:ext cx="1167516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Text Mining and Why Do It</a:t>
            </a:r>
            <a:r>
              <a:rPr lang="en-US" sz="3600" dirty="0">
                <a:solidFill>
                  <a:prstClr val="white"/>
                </a:solidFill>
                <a:latin typeface="Calibri" panose="020F0502020204030204"/>
              </a:rPr>
              <a:t>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FC36F-7957-4D3A-9898-922ACDA11869}"/>
              </a:ext>
            </a:extLst>
          </p:cNvPr>
          <p:cNvSpPr/>
          <p:nvPr/>
        </p:nvSpPr>
        <p:spPr>
          <a:xfrm>
            <a:off x="278295" y="1172318"/>
            <a:ext cx="1167516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 Definition</a:t>
            </a:r>
          </a:p>
          <a:p>
            <a:r>
              <a:rPr lang="en-US" sz="2400" dirty="0"/>
              <a:t>… also referred to as </a:t>
            </a:r>
            <a:r>
              <a:rPr lang="en-US" sz="2400" b="1" dirty="0"/>
              <a:t>text</a:t>
            </a:r>
            <a:r>
              <a:rPr lang="en-US" sz="2400" dirty="0"/>
              <a:t> data </a:t>
            </a:r>
            <a:r>
              <a:rPr lang="en-US" sz="2400" b="1" dirty="0"/>
              <a:t>mining</a:t>
            </a:r>
            <a:r>
              <a:rPr lang="en-US" sz="2400" dirty="0"/>
              <a:t>, roughly equivalent to </a:t>
            </a:r>
            <a:r>
              <a:rPr lang="en-US" sz="2400" b="1" dirty="0"/>
              <a:t>text</a:t>
            </a:r>
            <a:r>
              <a:rPr lang="en-US" sz="2400" dirty="0"/>
              <a:t> analytics, is the process of deriving high-quality information from </a:t>
            </a:r>
            <a:r>
              <a:rPr lang="en-US" sz="2400" b="1" dirty="0"/>
              <a:t>text</a:t>
            </a:r>
            <a:r>
              <a:rPr lang="en-US" sz="2400" dirty="0"/>
              <a:t>. High-quality information is typically derived through the devising of patterns and trends through means such as statistical pattern learning. </a:t>
            </a:r>
            <a:r>
              <a:rPr lang="en-US" sz="2400" i="1" dirty="0"/>
              <a:t>Wikipedia</a:t>
            </a:r>
          </a:p>
          <a:p>
            <a:endParaRPr lang="en-US" sz="2400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71BAFF-4E1C-489F-8925-FB9FE2F2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878" y="3193760"/>
            <a:ext cx="5898860" cy="34360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D5CCD6D-6272-49F5-94C7-1FDE0E7DFE14}"/>
              </a:ext>
            </a:extLst>
          </p:cNvPr>
          <p:cNvSpPr/>
          <p:nvPr/>
        </p:nvSpPr>
        <p:spPr>
          <a:xfrm>
            <a:off x="278295" y="3542198"/>
            <a:ext cx="559270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Inundation with vast amounts of unstructured and semi-structured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Utilize for unsupervised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configured for supervised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Hypothesis generation</a:t>
            </a:r>
          </a:p>
        </p:txBody>
      </p:sp>
    </p:spTree>
    <p:extLst>
      <p:ext uri="{BB962C8B-B14F-4D97-AF65-F5344CB8AC3E}">
        <p14:creationId xmlns:p14="http://schemas.microsoft.com/office/powerpoint/2010/main" val="105595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173A4-F2D9-46EF-9F9B-AAE7027D1480}"/>
              </a:ext>
            </a:extLst>
          </p:cNvPr>
          <p:cNvSpPr txBox="1"/>
          <p:nvPr/>
        </p:nvSpPr>
        <p:spPr>
          <a:xfrm>
            <a:off x="278296" y="238540"/>
            <a:ext cx="1167516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Example Use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03317-5555-415B-9154-EA31336D77A4}"/>
              </a:ext>
            </a:extLst>
          </p:cNvPr>
          <p:cNvSpPr txBox="1"/>
          <p:nvPr/>
        </p:nvSpPr>
        <p:spPr>
          <a:xfrm>
            <a:off x="278296" y="1211578"/>
            <a:ext cx="116751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Natural Language Processing (NLP) – train a machine to “read” text, e.g. Chatbots, Google Translate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Monitor social media for customer sentiment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Market Understanding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Identify Trends/Quantify Issues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398148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28AA42-078F-4709-8472-05C9E207145B}"/>
              </a:ext>
            </a:extLst>
          </p:cNvPr>
          <p:cNvSpPr/>
          <p:nvPr/>
        </p:nvSpPr>
        <p:spPr>
          <a:xfrm>
            <a:off x="583096" y="1431235"/>
            <a:ext cx="1669774" cy="102041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9FA16-1004-45CA-87E9-8C20DB26DDFF}"/>
              </a:ext>
            </a:extLst>
          </p:cNvPr>
          <p:cNvSpPr/>
          <p:nvPr/>
        </p:nvSpPr>
        <p:spPr>
          <a:xfrm>
            <a:off x="430696" y="1225828"/>
            <a:ext cx="1669774" cy="102041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173A4-F2D9-46EF-9F9B-AAE7027D1480}"/>
              </a:ext>
            </a:extLst>
          </p:cNvPr>
          <p:cNvSpPr txBox="1"/>
          <p:nvPr/>
        </p:nvSpPr>
        <p:spPr>
          <a:xfrm>
            <a:off x="278296" y="238540"/>
            <a:ext cx="1167516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Generic 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3BEE89-A80E-4ABC-BA63-BE58C644F542}"/>
              </a:ext>
            </a:extLst>
          </p:cNvPr>
          <p:cNvSpPr/>
          <p:nvPr/>
        </p:nvSpPr>
        <p:spPr>
          <a:xfrm>
            <a:off x="278296" y="1073428"/>
            <a:ext cx="1669774" cy="102041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D6498-9231-4E81-891A-7855BF50FAEC}"/>
              </a:ext>
            </a:extLst>
          </p:cNvPr>
          <p:cNvSpPr txBox="1"/>
          <p:nvPr/>
        </p:nvSpPr>
        <p:spPr>
          <a:xfrm>
            <a:off x="807633" y="1396602"/>
            <a:ext cx="60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8078A-5232-45D1-AA48-99DE807398C2}"/>
              </a:ext>
            </a:extLst>
          </p:cNvPr>
          <p:cNvSpPr/>
          <p:nvPr/>
        </p:nvSpPr>
        <p:spPr>
          <a:xfrm>
            <a:off x="3517907" y="1215029"/>
            <a:ext cx="2246244" cy="117281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9CAE0-DF4E-4C9C-8657-85AF58995291}"/>
              </a:ext>
            </a:extLst>
          </p:cNvPr>
          <p:cNvSpPr txBox="1"/>
          <p:nvPr/>
        </p:nvSpPr>
        <p:spPr>
          <a:xfrm>
            <a:off x="4156601" y="1244231"/>
            <a:ext cx="968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Extract </a:t>
            </a:r>
          </a:p>
          <a:p>
            <a:pPr algn="ctr"/>
            <a:r>
              <a:rPr lang="en-US" sz="2000" dirty="0"/>
              <a:t>&amp;</a:t>
            </a:r>
          </a:p>
          <a:p>
            <a:pPr algn="ctr"/>
            <a:r>
              <a:rPr lang="en-US" sz="2000" dirty="0"/>
              <a:t>Clean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90356E-AAB8-4505-9CFE-31C95208CAE8}"/>
              </a:ext>
            </a:extLst>
          </p:cNvPr>
          <p:cNvSpPr/>
          <p:nvPr/>
        </p:nvSpPr>
        <p:spPr>
          <a:xfrm>
            <a:off x="2357591" y="1563717"/>
            <a:ext cx="997512" cy="510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F2091-9E91-4AAF-B413-377BAE60BBDA}"/>
              </a:ext>
            </a:extLst>
          </p:cNvPr>
          <p:cNvSpPr/>
          <p:nvPr/>
        </p:nvSpPr>
        <p:spPr>
          <a:xfrm>
            <a:off x="7333988" y="1215029"/>
            <a:ext cx="2246244" cy="117281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DA10D-D05A-4671-BCA9-FA5BFCB4187D}"/>
              </a:ext>
            </a:extLst>
          </p:cNvPr>
          <p:cNvSpPr txBox="1"/>
          <p:nvPr/>
        </p:nvSpPr>
        <p:spPr>
          <a:xfrm>
            <a:off x="7999292" y="1442769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Create</a:t>
            </a:r>
          </a:p>
          <a:p>
            <a:pPr algn="ctr"/>
            <a:r>
              <a:rPr lang="en-US" sz="2000" dirty="0"/>
              <a:t>Corpus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5B78F0-AF47-4AA9-80A7-631140085ABC}"/>
              </a:ext>
            </a:extLst>
          </p:cNvPr>
          <p:cNvSpPr/>
          <p:nvPr/>
        </p:nvSpPr>
        <p:spPr>
          <a:xfrm>
            <a:off x="9406864" y="2873485"/>
            <a:ext cx="2246244" cy="117281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95A660-E442-42A9-80B3-6FFA1D85C079}"/>
              </a:ext>
            </a:extLst>
          </p:cNvPr>
          <p:cNvSpPr txBox="1"/>
          <p:nvPr/>
        </p:nvSpPr>
        <p:spPr>
          <a:xfrm>
            <a:off x="9879038" y="3105950"/>
            <a:ext cx="1301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Transform,</a:t>
            </a:r>
          </a:p>
          <a:p>
            <a:pPr algn="ctr"/>
            <a:r>
              <a:rPr lang="en-US" sz="2000" i="1" dirty="0"/>
              <a:t>optional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2C41D6-7AA3-4302-9671-CF93383F4A0D}"/>
              </a:ext>
            </a:extLst>
          </p:cNvPr>
          <p:cNvSpPr txBox="1"/>
          <p:nvPr/>
        </p:nvSpPr>
        <p:spPr>
          <a:xfrm>
            <a:off x="10058331" y="4046301"/>
            <a:ext cx="14843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Remove: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Whitespace</a:t>
            </a:r>
          </a:p>
          <a:p>
            <a:r>
              <a:rPr lang="en-US" sz="1600" dirty="0"/>
              <a:t>Stemming</a:t>
            </a:r>
          </a:p>
          <a:p>
            <a:r>
              <a:rPr lang="en-US" sz="1600" dirty="0"/>
              <a:t>Lemmatization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80362E-13A7-45C8-937F-0B59E5E67DD0}"/>
              </a:ext>
            </a:extLst>
          </p:cNvPr>
          <p:cNvSpPr/>
          <p:nvPr/>
        </p:nvSpPr>
        <p:spPr>
          <a:xfrm>
            <a:off x="5801411" y="2873485"/>
            <a:ext cx="2246244" cy="117281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70C6A-0519-4B66-ACD8-2445539AB735}"/>
              </a:ext>
            </a:extLst>
          </p:cNvPr>
          <p:cNvSpPr txBox="1"/>
          <p:nvPr/>
        </p:nvSpPr>
        <p:spPr>
          <a:xfrm>
            <a:off x="6384493" y="3248944"/>
            <a:ext cx="1075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Tokenize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EEBFE-B245-4661-9ABA-64986504A3BF}"/>
              </a:ext>
            </a:extLst>
          </p:cNvPr>
          <p:cNvSpPr txBox="1"/>
          <p:nvPr/>
        </p:nvSpPr>
        <p:spPr>
          <a:xfrm>
            <a:off x="6348871" y="4046301"/>
            <a:ext cx="1321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N-grams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Sentences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CD77E-DF0A-4709-88F4-1F010505FF5F}"/>
              </a:ext>
            </a:extLst>
          </p:cNvPr>
          <p:cNvSpPr/>
          <p:nvPr/>
        </p:nvSpPr>
        <p:spPr>
          <a:xfrm>
            <a:off x="2171354" y="2873485"/>
            <a:ext cx="2246244" cy="117281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9DEE5-AF95-4E1A-878C-573050C9ADF6}"/>
              </a:ext>
            </a:extLst>
          </p:cNvPr>
          <p:cNvSpPr txBox="1"/>
          <p:nvPr/>
        </p:nvSpPr>
        <p:spPr>
          <a:xfrm>
            <a:off x="2758538" y="2983044"/>
            <a:ext cx="1045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Speech</a:t>
            </a:r>
          </a:p>
          <a:p>
            <a:pPr algn="ctr"/>
            <a:r>
              <a:rPr lang="en-US" sz="2000" dirty="0"/>
              <a:t>Tagging,</a:t>
            </a:r>
          </a:p>
          <a:p>
            <a:pPr algn="ctr"/>
            <a:r>
              <a:rPr lang="en-US" sz="2000" i="1" dirty="0"/>
              <a:t>optional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206270-38D8-4D9A-A050-386F709DC4B1}"/>
              </a:ext>
            </a:extLst>
          </p:cNvPr>
          <p:cNvSpPr txBox="1"/>
          <p:nvPr/>
        </p:nvSpPr>
        <p:spPr>
          <a:xfrm>
            <a:off x="2770051" y="4035483"/>
            <a:ext cx="1010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F5D03FD-E957-4D95-BF5B-72F7CCDEB0AA}"/>
              </a:ext>
            </a:extLst>
          </p:cNvPr>
          <p:cNvSpPr/>
          <p:nvPr/>
        </p:nvSpPr>
        <p:spPr>
          <a:xfrm>
            <a:off x="6031676" y="1583636"/>
            <a:ext cx="997512" cy="510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60AD6181-75C5-4CF3-A454-A742F4860937}"/>
              </a:ext>
            </a:extLst>
          </p:cNvPr>
          <p:cNvSpPr/>
          <p:nvPr/>
        </p:nvSpPr>
        <p:spPr>
          <a:xfrm rot="5400000">
            <a:off x="9746266" y="1677610"/>
            <a:ext cx="1069770" cy="1038742"/>
          </a:xfrm>
          <a:prstGeom prst="bentArrow">
            <a:avLst>
              <a:gd name="adj1" fmla="val 25000"/>
              <a:gd name="adj2" fmla="val 26260"/>
              <a:gd name="adj3" fmla="val 25000"/>
              <a:gd name="adj4" fmla="val 47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AE7F8F6-F606-4B93-AD7A-A76172ADFB30}"/>
              </a:ext>
            </a:extLst>
          </p:cNvPr>
          <p:cNvSpPr/>
          <p:nvPr/>
        </p:nvSpPr>
        <p:spPr>
          <a:xfrm rot="10800000">
            <a:off x="8226171" y="3204788"/>
            <a:ext cx="997512" cy="510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9BF948D-B10F-4DF8-8023-C67FF8863F97}"/>
              </a:ext>
            </a:extLst>
          </p:cNvPr>
          <p:cNvSpPr/>
          <p:nvPr/>
        </p:nvSpPr>
        <p:spPr>
          <a:xfrm rot="10800000">
            <a:off x="4585627" y="3235770"/>
            <a:ext cx="997512" cy="510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8AB1AC61-08EE-405D-94F2-8A21DB5FB53F}"/>
              </a:ext>
            </a:extLst>
          </p:cNvPr>
          <p:cNvSpPr/>
          <p:nvPr/>
        </p:nvSpPr>
        <p:spPr>
          <a:xfrm rot="5400000" flipV="1">
            <a:off x="750657" y="3644700"/>
            <a:ext cx="1489109" cy="976089"/>
          </a:xfrm>
          <a:prstGeom prst="bentArrow">
            <a:avLst>
              <a:gd name="adj1" fmla="val 23724"/>
              <a:gd name="adj2" fmla="val 26260"/>
              <a:gd name="adj3" fmla="val 25000"/>
              <a:gd name="adj4" fmla="val 47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E2BDCE-E6E9-41B8-9DC6-3EC8ED69B56B}"/>
              </a:ext>
            </a:extLst>
          </p:cNvPr>
          <p:cNvSpPr/>
          <p:nvPr/>
        </p:nvSpPr>
        <p:spPr>
          <a:xfrm>
            <a:off x="294861" y="5200925"/>
            <a:ext cx="8620066" cy="1172816"/>
          </a:xfrm>
          <a:prstGeom prst="rect">
            <a:avLst/>
          </a:prstGeom>
          <a:solidFill>
            <a:srgbClr val="FF505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9751EB-32F4-4917-991B-0AD6FB9E9817}"/>
              </a:ext>
            </a:extLst>
          </p:cNvPr>
          <p:cNvSpPr txBox="1"/>
          <p:nvPr/>
        </p:nvSpPr>
        <p:spPr>
          <a:xfrm>
            <a:off x="455952" y="5481025"/>
            <a:ext cx="131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Analysis: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708D1-AD46-4A10-8A89-6B8F6C3F7A85}"/>
              </a:ext>
            </a:extLst>
          </p:cNvPr>
          <p:cNvSpPr txBox="1"/>
          <p:nvPr/>
        </p:nvSpPr>
        <p:spPr>
          <a:xfrm>
            <a:off x="2100470" y="5369030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Term-Document Frequency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EE8A64-626D-41BC-BE85-21A31DF6C43A}"/>
              </a:ext>
            </a:extLst>
          </p:cNvPr>
          <p:cNvSpPr txBox="1"/>
          <p:nvPr/>
        </p:nvSpPr>
        <p:spPr>
          <a:xfrm>
            <a:off x="2095459" y="5756826"/>
            <a:ext cx="190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Modeling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758956-2E9D-4028-BE88-E6E679E4BC52}"/>
              </a:ext>
            </a:extLst>
          </p:cNvPr>
          <p:cNvSpPr txBox="1"/>
          <p:nvPr/>
        </p:nvSpPr>
        <p:spPr>
          <a:xfrm>
            <a:off x="5196549" y="5387494"/>
            <a:ext cx="16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9695C7-55A7-4FB5-8177-A3A9131108EE}"/>
              </a:ext>
            </a:extLst>
          </p:cNvPr>
          <p:cNvSpPr txBox="1"/>
          <p:nvPr/>
        </p:nvSpPr>
        <p:spPr>
          <a:xfrm>
            <a:off x="5206179" y="5760480"/>
            <a:ext cx="141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3A508-7FF2-4040-A9D8-2F7F19268984}"/>
              </a:ext>
            </a:extLst>
          </p:cNvPr>
          <p:cNvSpPr txBox="1"/>
          <p:nvPr/>
        </p:nvSpPr>
        <p:spPr>
          <a:xfrm>
            <a:off x="7055738" y="5387494"/>
            <a:ext cx="144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2974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173A4-F2D9-46EF-9F9B-AAE7027D1480}"/>
              </a:ext>
            </a:extLst>
          </p:cNvPr>
          <p:cNvSpPr txBox="1"/>
          <p:nvPr/>
        </p:nvSpPr>
        <p:spPr>
          <a:xfrm>
            <a:off x="278296" y="238540"/>
            <a:ext cx="1167516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Assessment of R Packages for Text Mining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92F155-795D-4886-B525-72FE91742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14765"/>
              </p:ext>
            </p:extLst>
          </p:nvPr>
        </p:nvGraphicFramePr>
        <p:xfrm>
          <a:off x="278295" y="1060733"/>
          <a:ext cx="11675166" cy="564132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91722">
                  <a:extLst>
                    <a:ext uri="{9D8B030D-6E8A-4147-A177-3AD203B41FA5}">
                      <a16:colId xmlns:a16="http://schemas.microsoft.com/office/drawing/2014/main" val="3635495096"/>
                    </a:ext>
                  </a:extLst>
                </a:gridCol>
                <a:gridCol w="3891722">
                  <a:extLst>
                    <a:ext uri="{9D8B030D-6E8A-4147-A177-3AD203B41FA5}">
                      <a16:colId xmlns:a16="http://schemas.microsoft.com/office/drawing/2014/main" val="3936481120"/>
                    </a:ext>
                  </a:extLst>
                </a:gridCol>
                <a:gridCol w="3891722">
                  <a:extLst>
                    <a:ext uri="{9D8B030D-6E8A-4147-A177-3AD203B41FA5}">
                      <a16:colId xmlns:a16="http://schemas.microsoft.com/office/drawing/2014/main" val="1904391520"/>
                    </a:ext>
                  </a:extLst>
                </a:gridCol>
              </a:tblGrid>
              <a:tr h="37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Package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Cons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45650"/>
                  </a:ext>
                </a:extLst>
              </a:tr>
              <a:tr h="11150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‘original’ R library for text mining.  Can create a corpus and transform text.  Provides frequency statistics and some associations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Does not handle dataframes or ‘tidy’ data.  Does not facilitate parts of speech tagging, nor does it do sentiment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406840"/>
                  </a:ext>
                </a:extLst>
              </a:tr>
              <a:tr h="13723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qdap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jack-of-all-trades library. Handles advanced analysis including speech complexity and formality.  Good visualization tools.  Utilizes dataframes.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complicated library to master.  Some tasks are very resource intensive.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236299"/>
                  </a:ext>
                </a:extLst>
              </a:tr>
              <a:tr h="8577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quanteda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improved version of tm.  Supports dataframes and easier/more intuitive analysis and visualization.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Several functions are still under development.  Lacks advanced functions like </a:t>
                      </a:r>
                      <a:r>
                        <a:rPr lang="en-US" sz="1600" dirty="0" err="1"/>
                        <a:t>qdap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535710"/>
                  </a:ext>
                </a:extLst>
              </a:tr>
              <a:tr h="925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tidytext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Operates on dataframes and is part of the ‘</a:t>
                      </a:r>
                      <a:r>
                        <a:rPr lang="en-US" sz="1600" dirty="0" err="1"/>
                        <a:t>tidyverse</a:t>
                      </a:r>
                      <a:r>
                        <a:rPr lang="en-US" sz="1600" dirty="0"/>
                        <a:t>’, which facilitates user-friendly coding and visualization.  Great for sentiment analysis.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you are not a fan of </a:t>
                      </a:r>
                      <a:r>
                        <a:rPr lang="en-US" sz="1600" dirty="0" err="1"/>
                        <a:t>tidyverse</a:t>
                      </a:r>
                      <a:r>
                        <a:rPr lang="en-US" sz="1600" dirty="0"/>
                        <a:t> then avoid at all costs.  Lacks much of </a:t>
                      </a:r>
                      <a:r>
                        <a:rPr lang="en-US" sz="1600" dirty="0" err="1"/>
                        <a:t>qdap’s</a:t>
                      </a:r>
                      <a:r>
                        <a:rPr lang="en-US" sz="1600" dirty="0"/>
                        <a:t> functionality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116335"/>
                  </a:ext>
                </a:extLst>
              </a:tr>
              <a:tr h="8577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cleanNLP</a:t>
                      </a:r>
                      <a:endParaRPr lang="en-US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be evaluated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10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2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173A4-F2D9-46EF-9F9B-AAE7027D1480}"/>
              </a:ext>
            </a:extLst>
          </p:cNvPr>
          <p:cNvSpPr txBox="1"/>
          <p:nvPr/>
        </p:nvSpPr>
        <p:spPr>
          <a:xfrm>
            <a:off x="278296" y="238540"/>
            <a:ext cx="1167516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9F788-AF8C-4BB9-89BB-5704279218B2}"/>
              </a:ext>
            </a:extLst>
          </p:cNvPr>
          <p:cNvSpPr/>
          <p:nvPr/>
        </p:nvSpPr>
        <p:spPr>
          <a:xfrm>
            <a:off x="2819225" y="5733103"/>
            <a:ext cx="65933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 Kavita Ganesan, </a:t>
            </a:r>
            <a:r>
              <a:rPr lang="en-US" sz="1400" dirty="0" err="1"/>
              <a:t>ChengXiang</a:t>
            </a:r>
            <a:r>
              <a:rPr lang="en-US" sz="1400" dirty="0"/>
              <a:t> </a:t>
            </a:r>
            <a:r>
              <a:rPr lang="en-US" sz="1400" dirty="0" err="1"/>
              <a:t>Zhai</a:t>
            </a:r>
            <a:r>
              <a:rPr lang="en-US" sz="1400" dirty="0"/>
              <a:t>, Jiawei Han. </a:t>
            </a:r>
            <a:r>
              <a:rPr lang="en-US" sz="1400" dirty="0" err="1"/>
              <a:t>Opinosis</a:t>
            </a:r>
            <a:r>
              <a:rPr lang="en-US" sz="1400" dirty="0"/>
              <a:t>: A Graph Based Approach to Abstractive Summarization of Highly Redundant Opinions. In Proceedings of the 23rd International Conference on Computational Linguistics (COLING 2010). Beijing, China.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F1CE9-6010-493F-A78E-D0B139AF2C8C}"/>
              </a:ext>
            </a:extLst>
          </p:cNvPr>
          <p:cNvSpPr txBox="1"/>
          <p:nvPr/>
        </p:nvSpPr>
        <p:spPr>
          <a:xfrm>
            <a:off x="278296" y="1331898"/>
            <a:ext cx="116751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Downloaded from the UCI Machine Learning Repository (</a:t>
            </a:r>
            <a:r>
              <a:rPr lang="en-US" sz="2800" dirty="0" err="1"/>
              <a:t>Opiniosis</a:t>
            </a:r>
            <a:r>
              <a:rPr lang="en-US" sz="2800" dirty="0"/>
              <a:t> Opinion Data Set)*</a:t>
            </a:r>
          </a:p>
          <a:p>
            <a:r>
              <a:rPr lang="en-US" sz="2800" dirty="0"/>
              <a:t>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Extracted four text files of customer opinions on 2007 Toyota Camry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Objective – mine the text for possible trends and drivers of sentiment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All text files and R code are available for download on </a:t>
            </a:r>
            <a:r>
              <a:rPr lang="en-US" sz="2800" dirty="0" err="1"/>
              <a:t>github</a:t>
            </a:r>
            <a:r>
              <a:rPr lang="en-US" sz="2800" dirty="0"/>
              <a:t> </a:t>
            </a:r>
            <a:r>
              <a:rPr lang="en-US" sz="2000" dirty="0"/>
              <a:t>https://github.com/datameister66/text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021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173A4-F2D9-46EF-9F9B-AAE7027D1480}"/>
              </a:ext>
            </a:extLst>
          </p:cNvPr>
          <p:cNvSpPr txBox="1"/>
          <p:nvPr/>
        </p:nvSpPr>
        <p:spPr>
          <a:xfrm>
            <a:off x="278296" y="238540"/>
            <a:ext cx="1167516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Corpus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424C0-D0E4-42D8-BE0A-7E8A812CC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5"/>
          <a:stretch/>
        </p:blipFill>
        <p:spPr>
          <a:xfrm>
            <a:off x="1782170" y="3498457"/>
            <a:ext cx="8667416" cy="2430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E6875B-776F-47AD-B739-2BCF98FF908C}"/>
              </a:ext>
            </a:extLst>
          </p:cNvPr>
          <p:cNvSpPr txBox="1"/>
          <p:nvPr/>
        </p:nvSpPr>
        <p:spPr>
          <a:xfrm>
            <a:off x="809954" y="1652070"/>
            <a:ext cx="2959768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words and punctuation per text document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59C659-7A9B-4A73-AB65-1E4D552642E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89838" y="2575400"/>
            <a:ext cx="1933246" cy="1690529"/>
          </a:xfrm>
          <a:prstGeom prst="straightConnector1">
            <a:avLst/>
          </a:prstGeom>
          <a:ln w="3492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F46803-C922-421B-AEAC-CDCC62BA4289}"/>
              </a:ext>
            </a:extLst>
          </p:cNvPr>
          <p:cNvSpPr txBox="1"/>
          <p:nvPr/>
        </p:nvSpPr>
        <p:spPr>
          <a:xfrm>
            <a:off x="4311141" y="1652070"/>
            <a:ext cx="295976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sentences per document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A4954C-4EE3-432C-BEBF-4E2B3421642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570621" y="2298401"/>
            <a:ext cx="220404" cy="1967528"/>
          </a:xfrm>
          <a:prstGeom prst="straightConnector1">
            <a:avLst/>
          </a:prstGeom>
          <a:ln w="3492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FC4781-CA98-4F0D-BCFE-A7F5FAA5F69C}"/>
              </a:ext>
            </a:extLst>
          </p:cNvPr>
          <p:cNvSpPr txBox="1"/>
          <p:nvPr/>
        </p:nvSpPr>
        <p:spPr>
          <a:xfrm>
            <a:off x="8120305" y="1928933"/>
            <a:ext cx="295976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Document Names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F71ACF-4416-4C03-BD3E-AD752D5B508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447949" y="2298265"/>
            <a:ext cx="152240" cy="1889394"/>
          </a:xfrm>
          <a:prstGeom prst="straightConnector1">
            <a:avLst/>
          </a:prstGeom>
          <a:ln w="3492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7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593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Lesmeister</dc:creator>
  <cp:lastModifiedBy>Cory Lesmeister</cp:lastModifiedBy>
  <cp:revision>77</cp:revision>
  <dcterms:created xsi:type="dcterms:W3CDTF">2017-09-02T17:22:04Z</dcterms:created>
  <dcterms:modified xsi:type="dcterms:W3CDTF">2017-10-27T11:31:32Z</dcterms:modified>
</cp:coreProperties>
</file>