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20"/>
  </p:notesMasterIdLst>
  <p:sldIdLst>
    <p:sldId id="256" r:id="rId2"/>
    <p:sldId id="271" r:id="rId3"/>
    <p:sldId id="257" r:id="rId4"/>
    <p:sldId id="258" r:id="rId5"/>
    <p:sldId id="274" r:id="rId6"/>
    <p:sldId id="272" r:id="rId7"/>
    <p:sldId id="265" r:id="rId8"/>
    <p:sldId id="273" r:id="rId9"/>
    <p:sldId id="259" r:id="rId10"/>
    <p:sldId id="261" r:id="rId11"/>
    <p:sldId id="263" r:id="rId12"/>
    <p:sldId id="264" r:id="rId13"/>
    <p:sldId id="266" r:id="rId14"/>
    <p:sldId id="267" r:id="rId15"/>
    <p:sldId id="260" r:id="rId16"/>
    <p:sldId id="262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4CDE1-E566-46F5-BFCA-A9CE8AAEE74E}" v="11" dt="2025-06-17T00:12:36.735"/>
    <p1510:client id="{B802DF63-52A7-4B74-B215-62F3FC736222}" v="1" dt="2025-06-17T00:21:24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35" autoAdjust="0"/>
  </p:normalViewPr>
  <p:slideViewPr>
    <p:cSldViewPr snapToGrid="0" snapToObjects="1">
      <p:cViewPr varScale="1">
        <p:scale>
          <a:sx n="90" d="100"/>
          <a:sy n="90" d="100"/>
        </p:scale>
        <p:origin x="22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m Mendeleev" userId="d85282a0f3ac37fc" providerId="LiveId" clId="{4A94CDE1-E566-46F5-BFCA-A9CE8AAEE74E}"/>
    <pc:docChg chg="undo custSel addSld modSld sldOrd">
      <pc:chgData name="Maximilianm Mendeleev" userId="d85282a0f3ac37fc" providerId="LiveId" clId="{4A94CDE1-E566-46F5-BFCA-A9CE8AAEE74E}" dt="2025-06-17T00:15:10.601" v="106"/>
      <pc:docMkLst>
        <pc:docMk/>
      </pc:docMkLst>
      <pc:sldChg chg="ord">
        <pc:chgData name="Maximilianm Mendeleev" userId="d85282a0f3ac37fc" providerId="LiveId" clId="{4A94CDE1-E566-46F5-BFCA-A9CE8AAEE74E}" dt="2025-06-17T00:14:59.473" v="98"/>
        <pc:sldMkLst>
          <pc:docMk/>
          <pc:sldMk cId="0" sldId="260"/>
        </pc:sldMkLst>
      </pc:sldChg>
      <pc:sldChg chg="ord">
        <pc:chgData name="Maximilianm Mendeleev" userId="d85282a0f3ac37fc" providerId="LiveId" clId="{4A94CDE1-E566-46F5-BFCA-A9CE8AAEE74E}" dt="2025-06-17T00:15:01.902" v="100"/>
        <pc:sldMkLst>
          <pc:docMk/>
          <pc:sldMk cId="0" sldId="263"/>
        </pc:sldMkLst>
      </pc:sldChg>
      <pc:sldChg chg="ord modNotesTx">
        <pc:chgData name="Maximilianm Mendeleev" userId="d85282a0f3ac37fc" providerId="LiveId" clId="{4A94CDE1-E566-46F5-BFCA-A9CE8AAEE74E}" dt="2025-06-17T00:15:05.343" v="102"/>
        <pc:sldMkLst>
          <pc:docMk/>
          <pc:sldMk cId="0" sldId="264"/>
        </pc:sldMkLst>
      </pc:sldChg>
      <pc:sldChg chg="modSp mod ord modNotesTx">
        <pc:chgData name="Maximilianm Mendeleev" userId="d85282a0f3ac37fc" providerId="LiveId" clId="{4A94CDE1-E566-46F5-BFCA-A9CE8AAEE74E}" dt="2025-06-17T00:14:43.487" v="94"/>
        <pc:sldMkLst>
          <pc:docMk/>
          <pc:sldMk cId="0" sldId="265"/>
        </pc:sldMkLst>
        <pc:spChg chg="mod">
          <ac:chgData name="Maximilianm Mendeleev" userId="d85282a0f3ac37fc" providerId="LiveId" clId="{4A94CDE1-E566-46F5-BFCA-A9CE8AAEE74E}" dt="2025-06-17T00:05:22.743" v="50" actId="20577"/>
          <ac:spMkLst>
            <pc:docMk/>
            <pc:sldMk cId="0" sldId="265"/>
            <ac:spMk id="9" creationId="{95673117-F8F9-EBBF-3308-CBE4A4AD8C5C}"/>
          </ac:spMkLst>
        </pc:spChg>
        <pc:picChg chg="mod">
          <ac:chgData name="Maximilianm Mendeleev" userId="d85282a0f3ac37fc" providerId="LiveId" clId="{4A94CDE1-E566-46F5-BFCA-A9CE8AAEE74E}" dt="2025-06-17T00:03:43.522" v="41" actId="14826"/>
          <ac:picMkLst>
            <pc:docMk/>
            <pc:sldMk cId="0" sldId="265"/>
            <ac:picMk id="5" creationId="{79F34BDB-1519-2869-5FE0-91480AF4AAD2}"/>
          </ac:picMkLst>
        </pc:picChg>
      </pc:sldChg>
      <pc:sldChg chg="ord">
        <pc:chgData name="Maximilianm Mendeleev" userId="d85282a0f3ac37fc" providerId="LiveId" clId="{4A94CDE1-E566-46F5-BFCA-A9CE8AAEE74E}" dt="2025-06-17T00:15:07.579" v="104"/>
        <pc:sldMkLst>
          <pc:docMk/>
          <pc:sldMk cId="0" sldId="266"/>
        </pc:sldMkLst>
      </pc:sldChg>
      <pc:sldChg chg="ord">
        <pc:chgData name="Maximilianm Mendeleev" userId="d85282a0f3ac37fc" providerId="LiveId" clId="{4A94CDE1-E566-46F5-BFCA-A9CE8AAEE74E}" dt="2025-06-17T00:15:10.601" v="106"/>
        <pc:sldMkLst>
          <pc:docMk/>
          <pc:sldMk cId="0" sldId="267"/>
        </pc:sldMkLst>
      </pc:sldChg>
      <pc:sldChg chg="ord">
        <pc:chgData name="Maximilianm Mendeleev" userId="d85282a0f3ac37fc" providerId="LiveId" clId="{4A94CDE1-E566-46F5-BFCA-A9CE8AAEE74E}" dt="2025-06-17T00:14:18.408" v="92"/>
        <pc:sldMkLst>
          <pc:docMk/>
          <pc:sldMk cId="565288561" sldId="272"/>
        </pc:sldMkLst>
      </pc:sldChg>
      <pc:sldChg chg="addSp delSp modSp new mod ord setBg modNotesTx">
        <pc:chgData name="Maximilianm Mendeleev" userId="d85282a0f3ac37fc" providerId="LiveId" clId="{4A94CDE1-E566-46F5-BFCA-A9CE8AAEE74E}" dt="2025-06-17T00:14:52.023" v="96"/>
        <pc:sldMkLst>
          <pc:docMk/>
          <pc:sldMk cId="2083927763" sldId="273"/>
        </pc:sldMkLst>
        <pc:spChg chg="mod">
          <ac:chgData name="Maximilianm Mendeleev" userId="d85282a0f3ac37fc" providerId="LiveId" clId="{4A94CDE1-E566-46F5-BFCA-A9CE8AAEE74E}" dt="2025-06-16T23:58:19.301" v="28" actId="26606"/>
          <ac:spMkLst>
            <pc:docMk/>
            <pc:sldMk cId="2083927763" sldId="273"/>
            <ac:spMk id="2" creationId="{5FB7EF69-D8F1-1A0C-8F8A-B59CCCE322B9}"/>
          </ac:spMkLst>
        </pc:spChg>
        <pc:spChg chg="del">
          <ac:chgData name="Maximilianm Mendeleev" userId="d85282a0f3ac37fc" providerId="LiveId" clId="{4A94CDE1-E566-46F5-BFCA-A9CE8AAEE74E}" dt="2025-06-16T23:57:52.007" v="22" actId="931"/>
          <ac:spMkLst>
            <pc:docMk/>
            <pc:sldMk cId="2083927763" sldId="273"/>
            <ac:spMk id="3" creationId="{0622575F-66BF-8F89-5DBE-F0FFEDE24BCF}"/>
          </ac:spMkLst>
        </pc:spChg>
        <pc:spChg chg="add del">
          <ac:chgData name="Maximilianm Mendeleev" userId="d85282a0f3ac37fc" providerId="LiveId" clId="{4A94CDE1-E566-46F5-BFCA-A9CE8AAEE74E}" dt="2025-06-16T23:58:19.285" v="27" actId="26606"/>
          <ac:spMkLst>
            <pc:docMk/>
            <pc:sldMk cId="2083927763" sldId="273"/>
            <ac:spMk id="9" creationId="{D250280D-8945-60F3-790A-53E196F924B9}"/>
          </ac:spMkLst>
        </pc:spChg>
        <pc:spChg chg="add">
          <ac:chgData name="Maximilianm Mendeleev" userId="d85282a0f3ac37fc" providerId="LiveId" clId="{4A94CDE1-E566-46F5-BFCA-A9CE8AAEE74E}" dt="2025-06-16T23:58:19.301" v="28" actId="26606"/>
          <ac:spMkLst>
            <pc:docMk/>
            <pc:sldMk cId="2083927763" sldId="273"/>
            <ac:spMk id="72" creationId="{E4B7B3E3-827A-48BE-AD67-A57C45AA6949}"/>
          </ac:spMkLst>
        </pc:spChg>
        <pc:spChg chg="add mod">
          <ac:chgData name="Maximilianm Mendeleev" userId="d85282a0f3ac37fc" providerId="LiveId" clId="{4A94CDE1-E566-46F5-BFCA-A9CE8AAEE74E}" dt="2025-06-16T23:59:12.591" v="40" actId="20577"/>
          <ac:spMkLst>
            <pc:docMk/>
            <pc:sldMk cId="2083927763" sldId="273"/>
            <ac:spMk id="73" creationId="{2B074DED-E720-56EF-C8D7-19D1E82C7E08}"/>
          </ac:spMkLst>
        </pc:spChg>
        <pc:grpChg chg="add del">
          <ac:chgData name="Maximilianm Mendeleev" userId="d85282a0f3ac37fc" providerId="LiveId" clId="{4A94CDE1-E566-46F5-BFCA-A9CE8AAEE74E}" dt="2025-06-16T23:58:19.285" v="27" actId="26606"/>
          <ac:grpSpMkLst>
            <pc:docMk/>
            <pc:sldMk cId="2083927763" sldId="273"/>
            <ac:grpSpMk id="12" creationId="{5FE07634-A83A-4681-9C1D-BC0775F9D296}"/>
          </ac:grpSpMkLst>
        </pc:grpChg>
        <pc:grpChg chg="add del">
          <ac:chgData name="Maximilianm Mendeleev" userId="d85282a0f3ac37fc" providerId="LiveId" clId="{4A94CDE1-E566-46F5-BFCA-A9CE8AAEE74E}" dt="2025-06-16T23:58:19.285" v="27" actId="26606"/>
          <ac:grpSpMkLst>
            <pc:docMk/>
            <pc:sldMk cId="2083927763" sldId="273"/>
            <ac:grpSpMk id="16" creationId="{A2E1FE48-FA7B-4262-B922-041542931DDF}"/>
          </ac:grpSpMkLst>
        </pc:grpChg>
        <pc:picChg chg="add mod">
          <ac:chgData name="Maximilianm Mendeleev" userId="d85282a0f3ac37fc" providerId="LiveId" clId="{4A94CDE1-E566-46F5-BFCA-A9CE8AAEE74E}" dt="2025-06-16T23:58:19.301" v="28" actId="26606"/>
          <ac:picMkLst>
            <pc:docMk/>
            <pc:sldMk cId="2083927763" sldId="273"/>
            <ac:picMk id="5" creationId="{E29B2F23-6D0F-446B-6D2C-82138D8150F7}"/>
          </ac:picMkLst>
        </pc:picChg>
      </pc:sldChg>
      <pc:sldChg chg="addSp delSp modSp new mod ord setBg modNotesTx">
        <pc:chgData name="Maximilianm Mendeleev" userId="d85282a0f3ac37fc" providerId="LiveId" clId="{4A94CDE1-E566-46F5-BFCA-A9CE8AAEE74E}" dt="2025-06-17T00:14:18.408" v="92"/>
        <pc:sldMkLst>
          <pc:docMk/>
          <pc:sldMk cId="262120102" sldId="274"/>
        </pc:sldMkLst>
        <pc:spChg chg="mod">
          <ac:chgData name="Maximilianm Mendeleev" userId="d85282a0f3ac37fc" providerId="LiveId" clId="{4A94CDE1-E566-46F5-BFCA-A9CE8AAEE74E}" dt="2025-06-17T00:12:34.296" v="75" actId="26606"/>
          <ac:spMkLst>
            <pc:docMk/>
            <pc:sldMk cId="262120102" sldId="274"/>
            <ac:spMk id="2" creationId="{1E45E94C-3DF2-75AF-CEB5-9A8F4F72429E}"/>
          </ac:spMkLst>
        </pc:spChg>
        <pc:spChg chg="del">
          <ac:chgData name="Maximilianm Mendeleev" userId="d85282a0f3ac37fc" providerId="LiveId" clId="{4A94CDE1-E566-46F5-BFCA-A9CE8AAEE74E}" dt="2025-06-17T00:12:32.615" v="72" actId="931"/>
          <ac:spMkLst>
            <pc:docMk/>
            <pc:sldMk cId="262120102" sldId="274"/>
            <ac:spMk id="3" creationId="{82C628F8-42A8-0986-4187-5EC76063F4D6}"/>
          </ac:spMkLst>
        </pc:spChg>
        <pc:spChg chg="add mod">
          <ac:chgData name="Maximilianm Mendeleev" userId="d85282a0f3ac37fc" providerId="LiveId" clId="{4A94CDE1-E566-46F5-BFCA-A9CE8AAEE74E}" dt="2025-06-17T00:12:51.981" v="84" actId="27636"/>
          <ac:spMkLst>
            <pc:docMk/>
            <pc:sldMk cId="262120102" sldId="274"/>
            <ac:spMk id="9" creationId="{2CD9F514-7BB8-870B-9B79-4B16EF26E6B2}"/>
          </ac:spMkLst>
        </pc:spChg>
        <pc:spChg chg="add">
          <ac:chgData name="Maximilianm Mendeleev" userId="d85282a0f3ac37fc" providerId="LiveId" clId="{4A94CDE1-E566-46F5-BFCA-A9CE8AAEE74E}" dt="2025-06-17T00:12:34.296" v="75" actId="26606"/>
          <ac:spMkLst>
            <pc:docMk/>
            <pc:sldMk cId="262120102" sldId="274"/>
            <ac:spMk id="12" creationId="{E4B7B3E3-827A-48BE-AD67-A57C45AA6949}"/>
          </ac:spMkLst>
        </pc:spChg>
        <pc:picChg chg="add mod">
          <ac:chgData name="Maximilianm Mendeleev" userId="d85282a0f3ac37fc" providerId="LiveId" clId="{4A94CDE1-E566-46F5-BFCA-A9CE8AAEE74E}" dt="2025-06-17T00:12:34.296" v="75" actId="26606"/>
          <ac:picMkLst>
            <pc:docMk/>
            <pc:sldMk cId="262120102" sldId="274"/>
            <ac:picMk id="5" creationId="{2AA2348D-8095-AF61-7784-B921BB7C985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21FD6-2132-4F0D-81B2-63712A6BCA9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E25F70-59A3-40E3-9C67-54EFD1EE53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Verständnis für das Kaufverhalten der Kunden entwickeln</a:t>
          </a:r>
        </a:p>
      </dgm:t>
    </dgm:pt>
    <dgm:pt modelId="{FC3A92A4-39D9-4D9F-87D2-E40BB8CBF057}" type="parTrans" cxnId="{665130C5-77EA-4F3D-B449-2AE36763CA53}">
      <dgm:prSet/>
      <dgm:spPr/>
      <dgm:t>
        <a:bodyPr/>
        <a:lstStyle/>
        <a:p>
          <a:endParaRPr lang="en-US"/>
        </a:p>
      </dgm:t>
    </dgm:pt>
    <dgm:pt modelId="{1CF22859-AE98-457D-A317-F997C97DF78B}" type="sibTrans" cxnId="{665130C5-77EA-4F3D-B449-2AE36763CA53}">
      <dgm:prSet/>
      <dgm:spPr/>
      <dgm:t>
        <a:bodyPr/>
        <a:lstStyle/>
        <a:p>
          <a:endParaRPr lang="en-US"/>
        </a:p>
      </dgm:t>
    </dgm:pt>
    <dgm:pt modelId="{E8110541-4915-470E-86CD-9A5EA8E6E6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Identifikation potenziell wertvoller Zielgruppen</a:t>
          </a:r>
        </a:p>
      </dgm:t>
    </dgm:pt>
    <dgm:pt modelId="{616DE166-ADCE-4FB6-AB79-BD3C354EB18A}" type="parTrans" cxnId="{27F6D7A2-A38B-4596-9110-53F1D730ED93}">
      <dgm:prSet/>
      <dgm:spPr/>
      <dgm:t>
        <a:bodyPr/>
        <a:lstStyle/>
        <a:p>
          <a:endParaRPr lang="en-US"/>
        </a:p>
      </dgm:t>
    </dgm:pt>
    <dgm:pt modelId="{5917F2B5-09A9-4592-B269-A69D50E757F0}" type="sibTrans" cxnId="{27F6D7A2-A38B-4596-9110-53F1D730ED93}">
      <dgm:prSet/>
      <dgm:spPr/>
      <dgm:t>
        <a:bodyPr/>
        <a:lstStyle/>
        <a:p>
          <a:endParaRPr lang="en-US"/>
        </a:p>
      </dgm:t>
    </dgm:pt>
    <dgm:pt modelId="{1A2B9B90-9FAC-4535-8103-514E29C6A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Ableitung von Maßnahmen zur Optimierung zukünftiger Kampagnen</a:t>
          </a:r>
        </a:p>
      </dgm:t>
    </dgm:pt>
    <dgm:pt modelId="{A7E2FB80-29C1-4423-8073-223718C20506}" type="parTrans" cxnId="{72528B0B-B758-461C-96C1-7E3BED6D7E8D}">
      <dgm:prSet/>
      <dgm:spPr/>
      <dgm:t>
        <a:bodyPr/>
        <a:lstStyle/>
        <a:p>
          <a:endParaRPr lang="en-US"/>
        </a:p>
      </dgm:t>
    </dgm:pt>
    <dgm:pt modelId="{9247ABD1-1A9F-4F85-888F-8FFA2BAE7FE9}" type="sibTrans" cxnId="{72528B0B-B758-461C-96C1-7E3BED6D7E8D}">
      <dgm:prSet/>
      <dgm:spPr/>
      <dgm:t>
        <a:bodyPr/>
        <a:lstStyle/>
        <a:p>
          <a:endParaRPr lang="en-US"/>
        </a:p>
      </dgm:t>
    </dgm:pt>
    <dgm:pt modelId="{0E908FB4-D048-45B5-99DD-157781B01FD2}" type="pres">
      <dgm:prSet presAssocID="{1EF21FD6-2132-4F0D-81B2-63712A6BCA9F}" presName="root" presStyleCnt="0">
        <dgm:presLayoutVars>
          <dgm:dir/>
          <dgm:resizeHandles val="exact"/>
        </dgm:presLayoutVars>
      </dgm:prSet>
      <dgm:spPr/>
    </dgm:pt>
    <dgm:pt modelId="{D5795A1F-759B-48BC-B3C0-E1A51C9E605D}" type="pres">
      <dgm:prSet presAssocID="{B6E25F70-59A3-40E3-9C67-54EFD1EE5383}" presName="compNode" presStyleCnt="0"/>
      <dgm:spPr/>
    </dgm:pt>
    <dgm:pt modelId="{5F995529-CCED-4C92-A54C-393A1E36AC95}" type="pres">
      <dgm:prSet presAssocID="{B6E25F70-59A3-40E3-9C67-54EFD1EE53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4C310D9C-656D-4EBB-B046-A7D7D318F151}" type="pres">
      <dgm:prSet presAssocID="{B6E25F70-59A3-40E3-9C67-54EFD1EE5383}" presName="spaceRect" presStyleCnt="0"/>
      <dgm:spPr/>
    </dgm:pt>
    <dgm:pt modelId="{596F3EB2-7DB0-4942-8868-8F8F8A431CB4}" type="pres">
      <dgm:prSet presAssocID="{B6E25F70-59A3-40E3-9C67-54EFD1EE5383}" presName="textRect" presStyleLbl="revTx" presStyleIdx="0" presStyleCnt="3">
        <dgm:presLayoutVars>
          <dgm:chMax val="1"/>
          <dgm:chPref val="1"/>
        </dgm:presLayoutVars>
      </dgm:prSet>
      <dgm:spPr/>
    </dgm:pt>
    <dgm:pt modelId="{F450AF6F-5160-4B16-B250-751FC3707F6D}" type="pres">
      <dgm:prSet presAssocID="{1CF22859-AE98-457D-A317-F997C97DF78B}" presName="sibTrans" presStyleCnt="0"/>
      <dgm:spPr/>
    </dgm:pt>
    <dgm:pt modelId="{0EDAF6F1-51DD-428A-ABE2-CDE98892805C}" type="pres">
      <dgm:prSet presAssocID="{E8110541-4915-470E-86CD-9A5EA8E6E661}" presName="compNode" presStyleCnt="0"/>
      <dgm:spPr/>
    </dgm:pt>
    <dgm:pt modelId="{9B958B58-5F46-4DFB-8578-C2D30B284D94}" type="pres">
      <dgm:prSet presAssocID="{E8110541-4915-470E-86CD-9A5EA8E6E6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CCA792D6-68B0-4938-927C-8F2C80FEADE4}" type="pres">
      <dgm:prSet presAssocID="{E8110541-4915-470E-86CD-9A5EA8E6E661}" presName="spaceRect" presStyleCnt="0"/>
      <dgm:spPr/>
    </dgm:pt>
    <dgm:pt modelId="{B24C6350-489B-41BB-9845-CA632CBBBBAD}" type="pres">
      <dgm:prSet presAssocID="{E8110541-4915-470E-86CD-9A5EA8E6E661}" presName="textRect" presStyleLbl="revTx" presStyleIdx="1" presStyleCnt="3">
        <dgm:presLayoutVars>
          <dgm:chMax val="1"/>
          <dgm:chPref val="1"/>
        </dgm:presLayoutVars>
      </dgm:prSet>
      <dgm:spPr/>
    </dgm:pt>
    <dgm:pt modelId="{A353E496-F992-461F-9541-BEE9F8BFFFB1}" type="pres">
      <dgm:prSet presAssocID="{5917F2B5-09A9-4592-B269-A69D50E757F0}" presName="sibTrans" presStyleCnt="0"/>
      <dgm:spPr/>
    </dgm:pt>
    <dgm:pt modelId="{8FB69B2E-1FF9-4701-869B-3F71120587EF}" type="pres">
      <dgm:prSet presAssocID="{1A2B9B90-9FAC-4535-8103-514E29C6A176}" presName="compNode" presStyleCnt="0"/>
      <dgm:spPr/>
    </dgm:pt>
    <dgm:pt modelId="{8CD4CBED-02AD-4E85-BCAE-F7AA47B44449}" type="pres">
      <dgm:prSet presAssocID="{1A2B9B90-9FAC-4535-8103-514E29C6A1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9AB1012B-44AA-4016-B1CC-E010C0F0A791}" type="pres">
      <dgm:prSet presAssocID="{1A2B9B90-9FAC-4535-8103-514E29C6A176}" presName="spaceRect" presStyleCnt="0"/>
      <dgm:spPr/>
    </dgm:pt>
    <dgm:pt modelId="{53040E1F-0CC0-443A-B9B0-18D3350E60B8}" type="pres">
      <dgm:prSet presAssocID="{1A2B9B90-9FAC-4535-8103-514E29C6A1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81CB07-37C9-4374-B87D-5C4AE67A211C}" type="presOf" srcId="{1EF21FD6-2132-4F0D-81B2-63712A6BCA9F}" destId="{0E908FB4-D048-45B5-99DD-157781B01FD2}" srcOrd="0" destOrd="0" presId="urn:microsoft.com/office/officeart/2018/2/layout/IconLabelList"/>
    <dgm:cxn modelId="{72528B0B-B758-461C-96C1-7E3BED6D7E8D}" srcId="{1EF21FD6-2132-4F0D-81B2-63712A6BCA9F}" destId="{1A2B9B90-9FAC-4535-8103-514E29C6A176}" srcOrd="2" destOrd="0" parTransId="{A7E2FB80-29C1-4423-8073-223718C20506}" sibTransId="{9247ABD1-1A9F-4F85-888F-8FFA2BAE7FE9}"/>
    <dgm:cxn modelId="{77181C4E-C209-42DF-922A-BEAFF5AB0FA0}" type="presOf" srcId="{E8110541-4915-470E-86CD-9A5EA8E6E661}" destId="{B24C6350-489B-41BB-9845-CA632CBBBBAD}" srcOrd="0" destOrd="0" presId="urn:microsoft.com/office/officeart/2018/2/layout/IconLabelList"/>
    <dgm:cxn modelId="{B04F7B7D-1B8A-4816-B329-E8CBC0D32939}" type="presOf" srcId="{B6E25F70-59A3-40E3-9C67-54EFD1EE5383}" destId="{596F3EB2-7DB0-4942-8868-8F8F8A431CB4}" srcOrd="0" destOrd="0" presId="urn:microsoft.com/office/officeart/2018/2/layout/IconLabelList"/>
    <dgm:cxn modelId="{27F6D7A2-A38B-4596-9110-53F1D730ED93}" srcId="{1EF21FD6-2132-4F0D-81B2-63712A6BCA9F}" destId="{E8110541-4915-470E-86CD-9A5EA8E6E661}" srcOrd="1" destOrd="0" parTransId="{616DE166-ADCE-4FB6-AB79-BD3C354EB18A}" sibTransId="{5917F2B5-09A9-4592-B269-A69D50E757F0}"/>
    <dgm:cxn modelId="{44E646A8-8C72-41BB-BAD8-8A22A7651BDC}" type="presOf" srcId="{1A2B9B90-9FAC-4535-8103-514E29C6A176}" destId="{53040E1F-0CC0-443A-B9B0-18D3350E60B8}" srcOrd="0" destOrd="0" presId="urn:microsoft.com/office/officeart/2018/2/layout/IconLabelList"/>
    <dgm:cxn modelId="{665130C5-77EA-4F3D-B449-2AE36763CA53}" srcId="{1EF21FD6-2132-4F0D-81B2-63712A6BCA9F}" destId="{B6E25F70-59A3-40E3-9C67-54EFD1EE5383}" srcOrd="0" destOrd="0" parTransId="{FC3A92A4-39D9-4D9F-87D2-E40BB8CBF057}" sibTransId="{1CF22859-AE98-457D-A317-F997C97DF78B}"/>
    <dgm:cxn modelId="{DCE8155E-7A07-4427-BEC7-7ADA273CF2D7}" type="presParOf" srcId="{0E908FB4-D048-45B5-99DD-157781B01FD2}" destId="{D5795A1F-759B-48BC-B3C0-E1A51C9E605D}" srcOrd="0" destOrd="0" presId="urn:microsoft.com/office/officeart/2018/2/layout/IconLabelList"/>
    <dgm:cxn modelId="{E8855F94-5991-428A-B8EF-FB74B469E51D}" type="presParOf" srcId="{D5795A1F-759B-48BC-B3C0-E1A51C9E605D}" destId="{5F995529-CCED-4C92-A54C-393A1E36AC95}" srcOrd="0" destOrd="0" presId="urn:microsoft.com/office/officeart/2018/2/layout/IconLabelList"/>
    <dgm:cxn modelId="{26698D8B-2EB3-488D-B0F5-EA4B2B8ADFC0}" type="presParOf" srcId="{D5795A1F-759B-48BC-B3C0-E1A51C9E605D}" destId="{4C310D9C-656D-4EBB-B046-A7D7D318F151}" srcOrd="1" destOrd="0" presId="urn:microsoft.com/office/officeart/2018/2/layout/IconLabelList"/>
    <dgm:cxn modelId="{F40E1EFB-D64C-486A-9370-BDD54CC7E482}" type="presParOf" srcId="{D5795A1F-759B-48BC-B3C0-E1A51C9E605D}" destId="{596F3EB2-7DB0-4942-8868-8F8F8A431CB4}" srcOrd="2" destOrd="0" presId="urn:microsoft.com/office/officeart/2018/2/layout/IconLabelList"/>
    <dgm:cxn modelId="{2C5F7048-2FFF-47DE-A305-548BA48060AA}" type="presParOf" srcId="{0E908FB4-D048-45B5-99DD-157781B01FD2}" destId="{F450AF6F-5160-4B16-B250-751FC3707F6D}" srcOrd="1" destOrd="0" presId="urn:microsoft.com/office/officeart/2018/2/layout/IconLabelList"/>
    <dgm:cxn modelId="{EE18E726-9204-4CFC-A738-9485D35B6C1A}" type="presParOf" srcId="{0E908FB4-D048-45B5-99DD-157781B01FD2}" destId="{0EDAF6F1-51DD-428A-ABE2-CDE98892805C}" srcOrd="2" destOrd="0" presId="urn:microsoft.com/office/officeart/2018/2/layout/IconLabelList"/>
    <dgm:cxn modelId="{0CB5C5F3-6DD3-4AAF-8EA5-19A453E6E122}" type="presParOf" srcId="{0EDAF6F1-51DD-428A-ABE2-CDE98892805C}" destId="{9B958B58-5F46-4DFB-8578-C2D30B284D94}" srcOrd="0" destOrd="0" presId="urn:microsoft.com/office/officeart/2018/2/layout/IconLabelList"/>
    <dgm:cxn modelId="{B46EECA7-7A38-430F-9B39-2E6050B5FA5D}" type="presParOf" srcId="{0EDAF6F1-51DD-428A-ABE2-CDE98892805C}" destId="{CCA792D6-68B0-4938-927C-8F2C80FEADE4}" srcOrd="1" destOrd="0" presId="urn:microsoft.com/office/officeart/2018/2/layout/IconLabelList"/>
    <dgm:cxn modelId="{488DE61B-6C82-4268-A1E1-9EFD59399033}" type="presParOf" srcId="{0EDAF6F1-51DD-428A-ABE2-CDE98892805C}" destId="{B24C6350-489B-41BB-9845-CA632CBBBBAD}" srcOrd="2" destOrd="0" presId="urn:microsoft.com/office/officeart/2018/2/layout/IconLabelList"/>
    <dgm:cxn modelId="{CE3CE37B-24EF-4840-A0DA-EBB7B6BCA726}" type="presParOf" srcId="{0E908FB4-D048-45B5-99DD-157781B01FD2}" destId="{A353E496-F992-461F-9541-BEE9F8BFFFB1}" srcOrd="3" destOrd="0" presId="urn:microsoft.com/office/officeart/2018/2/layout/IconLabelList"/>
    <dgm:cxn modelId="{10085ED8-2C05-4EAE-A47A-79BADF164A5D}" type="presParOf" srcId="{0E908FB4-D048-45B5-99DD-157781B01FD2}" destId="{8FB69B2E-1FF9-4701-869B-3F71120587EF}" srcOrd="4" destOrd="0" presId="urn:microsoft.com/office/officeart/2018/2/layout/IconLabelList"/>
    <dgm:cxn modelId="{A00F16D5-5472-4E49-9B6A-9485AC044920}" type="presParOf" srcId="{8FB69B2E-1FF9-4701-869B-3F71120587EF}" destId="{8CD4CBED-02AD-4E85-BCAE-F7AA47B44449}" srcOrd="0" destOrd="0" presId="urn:microsoft.com/office/officeart/2018/2/layout/IconLabelList"/>
    <dgm:cxn modelId="{0E9A974A-F3D5-49F9-895F-708A37616625}" type="presParOf" srcId="{8FB69B2E-1FF9-4701-869B-3F71120587EF}" destId="{9AB1012B-44AA-4016-B1CC-E010C0F0A791}" srcOrd="1" destOrd="0" presId="urn:microsoft.com/office/officeart/2018/2/layout/IconLabelList"/>
    <dgm:cxn modelId="{904B5A65-6127-423E-971D-F1F2FA0731E4}" type="presParOf" srcId="{8FB69B2E-1FF9-4701-869B-3F71120587EF}" destId="{53040E1F-0CC0-443A-B9B0-18D3350E60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01EB2D-CDBB-426B-845A-D9624A73696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17144F-10E8-43AF-923C-9984FECFE1F8}">
      <dgm:prSet/>
      <dgm:spPr/>
      <dgm:t>
        <a:bodyPr/>
        <a:lstStyle/>
        <a:p>
          <a:r>
            <a:rPr lang="en-US"/>
            <a:t>Fehlende Einkommen durch Median ersetzt</a:t>
          </a:r>
        </a:p>
      </dgm:t>
    </dgm:pt>
    <dgm:pt modelId="{F67D8DE0-8A51-4F1C-8E18-5DAB174C144C}" type="parTrans" cxnId="{142ED551-55FA-4302-B510-63DB59AF04C3}">
      <dgm:prSet/>
      <dgm:spPr/>
      <dgm:t>
        <a:bodyPr/>
        <a:lstStyle/>
        <a:p>
          <a:endParaRPr lang="en-US"/>
        </a:p>
      </dgm:t>
    </dgm:pt>
    <dgm:pt modelId="{A9A28E06-D610-411B-BD86-0D5ACF1B6871}" type="sibTrans" cxnId="{142ED551-55FA-4302-B510-63DB59AF04C3}">
      <dgm:prSet/>
      <dgm:spPr/>
      <dgm:t>
        <a:bodyPr/>
        <a:lstStyle/>
        <a:p>
          <a:endParaRPr lang="en-US"/>
        </a:p>
      </dgm:t>
    </dgm:pt>
    <dgm:pt modelId="{E222A7B0-266B-4696-BAC4-1CFEB71D620C}">
      <dgm:prSet/>
      <dgm:spPr/>
      <dgm:t>
        <a:bodyPr/>
        <a:lstStyle/>
        <a:p>
          <a:r>
            <a:rPr lang="en-US"/>
            <a:t>Alter aus Geburtsjahr berechnet</a:t>
          </a:r>
        </a:p>
      </dgm:t>
    </dgm:pt>
    <dgm:pt modelId="{667AB15F-58B2-4E17-B84D-A7956BFE560D}" type="parTrans" cxnId="{23450EEA-1EFF-4B34-9C27-5A6698389C6C}">
      <dgm:prSet/>
      <dgm:spPr/>
      <dgm:t>
        <a:bodyPr/>
        <a:lstStyle/>
        <a:p>
          <a:endParaRPr lang="en-US"/>
        </a:p>
      </dgm:t>
    </dgm:pt>
    <dgm:pt modelId="{1E589973-570A-4268-8D29-72BCDC0E773C}" type="sibTrans" cxnId="{23450EEA-1EFF-4B34-9C27-5A6698389C6C}">
      <dgm:prSet/>
      <dgm:spPr/>
      <dgm:t>
        <a:bodyPr/>
        <a:lstStyle/>
        <a:p>
          <a:endParaRPr lang="en-US"/>
        </a:p>
      </dgm:t>
    </dgm:pt>
    <dgm:pt modelId="{A8FBF8EA-524A-4478-BE60-22841F4B0E32}">
      <dgm:prSet/>
      <dgm:spPr/>
      <dgm:t>
        <a:bodyPr/>
        <a:lstStyle/>
        <a:p>
          <a:r>
            <a:rPr lang="en-US"/>
            <a:t>Gesamtausgaben aus Produktausgaben berechnet</a:t>
          </a:r>
        </a:p>
      </dgm:t>
    </dgm:pt>
    <dgm:pt modelId="{1207E10A-B8A8-41D3-85DF-6DA77046E5FC}" type="parTrans" cxnId="{AA911E0F-258A-42F7-AC38-709CC1CDC235}">
      <dgm:prSet/>
      <dgm:spPr/>
      <dgm:t>
        <a:bodyPr/>
        <a:lstStyle/>
        <a:p>
          <a:endParaRPr lang="en-US"/>
        </a:p>
      </dgm:t>
    </dgm:pt>
    <dgm:pt modelId="{889F11C2-6940-4AD1-907C-CDB35CC2A015}" type="sibTrans" cxnId="{AA911E0F-258A-42F7-AC38-709CC1CDC235}">
      <dgm:prSet/>
      <dgm:spPr/>
      <dgm:t>
        <a:bodyPr/>
        <a:lstStyle/>
        <a:p>
          <a:endParaRPr lang="en-US"/>
        </a:p>
      </dgm:t>
    </dgm:pt>
    <dgm:pt modelId="{95E63AD6-81EE-4E19-A916-75B174C64000}">
      <dgm:prSet/>
      <dgm:spPr/>
      <dgm:t>
        <a:bodyPr/>
        <a:lstStyle/>
        <a:p>
          <a:r>
            <a:rPr lang="en-US"/>
            <a:t>Kinderanzahl zusammengefasst</a:t>
          </a:r>
        </a:p>
      </dgm:t>
    </dgm:pt>
    <dgm:pt modelId="{9A58DA83-89C2-42D1-A1E0-D1F6E0D64531}" type="parTrans" cxnId="{73AE62DB-4208-411D-AE5C-6F2303260882}">
      <dgm:prSet/>
      <dgm:spPr/>
      <dgm:t>
        <a:bodyPr/>
        <a:lstStyle/>
        <a:p>
          <a:endParaRPr lang="en-US"/>
        </a:p>
      </dgm:t>
    </dgm:pt>
    <dgm:pt modelId="{8BD07B33-AC5D-4666-B1DE-FD4E835E88DB}" type="sibTrans" cxnId="{73AE62DB-4208-411D-AE5C-6F2303260882}">
      <dgm:prSet/>
      <dgm:spPr/>
      <dgm:t>
        <a:bodyPr/>
        <a:lstStyle/>
        <a:p>
          <a:endParaRPr lang="en-US"/>
        </a:p>
      </dgm:t>
    </dgm:pt>
    <dgm:pt modelId="{702B1C9A-E968-40F6-81AF-32188F639C9F}">
      <dgm:prSet/>
      <dgm:spPr/>
      <dgm:t>
        <a:bodyPr/>
        <a:lstStyle/>
        <a:p>
          <a:r>
            <a:rPr lang="en-US"/>
            <a:t>Altersgruppen definiert</a:t>
          </a:r>
        </a:p>
      </dgm:t>
    </dgm:pt>
    <dgm:pt modelId="{A7BDAFDF-3BB5-4E88-A3BA-E464464BD689}" type="parTrans" cxnId="{D6979D24-2A13-4F43-B907-478B60994BEB}">
      <dgm:prSet/>
      <dgm:spPr/>
      <dgm:t>
        <a:bodyPr/>
        <a:lstStyle/>
        <a:p>
          <a:endParaRPr lang="en-US"/>
        </a:p>
      </dgm:t>
    </dgm:pt>
    <dgm:pt modelId="{261D0C7E-B9DC-4590-805A-FD3603756119}" type="sibTrans" cxnId="{D6979D24-2A13-4F43-B907-478B60994BEB}">
      <dgm:prSet/>
      <dgm:spPr/>
      <dgm:t>
        <a:bodyPr/>
        <a:lstStyle/>
        <a:p>
          <a:endParaRPr lang="en-US"/>
        </a:p>
      </dgm:t>
    </dgm:pt>
    <dgm:pt modelId="{DA7BCB18-FC53-4148-97AB-38C6C2C7C6C9}">
      <dgm:prSet/>
      <dgm:spPr/>
      <dgm:t>
        <a:bodyPr/>
        <a:lstStyle/>
        <a:p>
          <a:r>
            <a:rPr lang="de-DE"/>
            <a:t>Datumsformate einheitlich gemacht</a:t>
          </a:r>
          <a:endParaRPr lang="en-US"/>
        </a:p>
      </dgm:t>
    </dgm:pt>
    <dgm:pt modelId="{77D8D68F-E510-47F3-A4F9-1817852ECC8E}" type="parTrans" cxnId="{C2FE8B85-188D-4CD2-BC7A-1E2CB1768524}">
      <dgm:prSet/>
      <dgm:spPr/>
      <dgm:t>
        <a:bodyPr/>
        <a:lstStyle/>
        <a:p>
          <a:endParaRPr lang="en-US"/>
        </a:p>
      </dgm:t>
    </dgm:pt>
    <dgm:pt modelId="{17C77551-530A-4147-845E-4443BE620EE2}" type="sibTrans" cxnId="{C2FE8B85-188D-4CD2-BC7A-1E2CB1768524}">
      <dgm:prSet/>
      <dgm:spPr/>
      <dgm:t>
        <a:bodyPr/>
        <a:lstStyle/>
        <a:p>
          <a:endParaRPr lang="en-US"/>
        </a:p>
      </dgm:t>
    </dgm:pt>
    <dgm:pt modelId="{C85A4AF0-CEBD-43EB-B129-D07664AE95A0}">
      <dgm:prSet/>
      <dgm:spPr/>
      <dgm:t>
        <a:bodyPr/>
        <a:lstStyle/>
        <a:p>
          <a:r>
            <a:rPr lang="de-DE"/>
            <a:t>Kategorische Werte wie „Familienstand“ bereinigt</a:t>
          </a:r>
          <a:endParaRPr lang="en-US"/>
        </a:p>
      </dgm:t>
    </dgm:pt>
    <dgm:pt modelId="{E6EAB99F-7EFC-4663-B1DC-1E7487552B7B}" type="parTrans" cxnId="{1D3F8F9C-98D9-4877-8886-1CA7A8821CF0}">
      <dgm:prSet/>
      <dgm:spPr/>
      <dgm:t>
        <a:bodyPr/>
        <a:lstStyle/>
        <a:p>
          <a:endParaRPr lang="en-US"/>
        </a:p>
      </dgm:t>
    </dgm:pt>
    <dgm:pt modelId="{4DE6BB79-6C83-432B-BD3C-D674DCA52E8A}" type="sibTrans" cxnId="{1D3F8F9C-98D9-4877-8886-1CA7A8821CF0}">
      <dgm:prSet/>
      <dgm:spPr/>
      <dgm:t>
        <a:bodyPr/>
        <a:lstStyle/>
        <a:p>
          <a:endParaRPr lang="en-US"/>
        </a:p>
      </dgm:t>
    </dgm:pt>
    <dgm:pt modelId="{36D66979-9E1B-49A3-BD47-7D6284D382AA}">
      <dgm:prSet/>
      <dgm:spPr/>
      <dgm:t>
        <a:bodyPr/>
        <a:lstStyle/>
        <a:p>
          <a:r>
            <a:rPr lang="de-DE"/>
            <a:t>Neue Felder wie „Altersgruppe“ oder „Kampagnenreaktion“ hinzugefügt</a:t>
          </a:r>
          <a:endParaRPr lang="en-US"/>
        </a:p>
      </dgm:t>
    </dgm:pt>
    <dgm:pt modelId="{F32E5425-37DA-43F2-9C2E-3D13A1E7FA2C}" type="parTrans" cxnId="{EBA9F974-2313-4C9A-89B4-429739E90693}">
      <dgm:prSet/>
      <dgm:spPr/>
      <dgm:t>
        <a:bodyPr/>
        <a:lstStyle/>
        <a:p>
          <a:endParaRPr lang="en-US"/>
        </a:p>
      </dgm:t>
    </dgm:pt>
    <dgm:pt modelId="{2943A3E8-0786-4DF1-AED9-9D2E1FAF1D56}" type="sibTrans" cxnId="{EBA9F974-2313-4C9A-89B4-429739E90693}">
      <dgm:prSet/>
      <dgm:spPr/>
      <dgm:t>
        <a:bodyPr/>
        <a:lstStyle/>
        <a:p>
          <a:endParaRPr lang="en-US"/>
        </a:p>
      </dgm:t>
    </dgm:pt>
    <dgm:pt modelId="{3A3A44EB-3721-4A1E-897E-9846BDA26CCA}">
      <dgm:prSet/>
      <dgm:spPr/>
      <dgm:t>
        <a:bodyPr/>
        <a:lstStyle/>
        <a:p>
          <a:r>
            <a:rPr lang="de-DE"/>
            <a:t>Fehlerhafte oder unrealistische Einträge entfernt</a:t>
          </a:r>
          <a:endParaRPr lang="en-US"/>
        </a:p>
      </dgm:t>
    </dgm:pt>
    <dgm:pt modelId="{F856988E-196C-42CB-AC91-0BB35051C248}" type="parTrans" cxnId="{E785F722-5B4C-4335-A88F-B1534F3DD2C1}">
      <dgm:prSet/>
      <dgm:spPr/>
      <dgm:t>
        <a:bodyPr/>
        <a:lstStyle/>
        <a:p>
          <a:endParaRPr lang="en-US"/>
        </a:p>
      </dgm:t>
    </dgm:pt>
    <dgm:pt modelId="{AFE50CCD-6A98-4CF7-81AC-2880BCC0F771}" type="sibTrans" cxnId="{E785F722-5B4C-4335-A88F-B1534F3DD2C1}">
      <dgm:prSet/>
      <dgm:spPr/>
      <dgm:t>
        <a:bodyPr/>
        <a:lstStyle/>
        <a:p>
          <a:endParaRPr lang="en-US"/>
        </a:p>
      </dgm:t>
    </dgm:pt>
    <dgm:pt modelId="{DA955E44-2E07-41B6-95CE-5B41E62B9147}" type="pres">
      <dgm:prSet presAssocID="{9801EB2D-CDBB-426B-845A-D9624A736963}" presName="diagram" presStyleCnt="0">
        <dgm:presLayoutVars>
          <dgm:dir/>
          <dgm:resizeHandles val="exact"/>
        </dgm:presLayoutVars>
      </dgm:prSet>
      <dgm:spPr/>
    </dgm:pt>
    <dgm:pt modelId="{6EE0DA76-6788-409D-9A2A-9B959DA4A94C}" type="pres">
      <dgm:prSet presAssocID="{A917144F-10E8-43AF-923C-9984FECFE1F8}" presName="node" presStyleLbl="node1" presStyleIdx="0" presStyleCnt="9">
        <dgm:presLayoutVars>
          <dgm:bulletEnabled val="1"/>
        </dgm:presLayoutVars>
      </dgm:prSet>
      <dgm:spPr/>
    </dgm:pt>
    <dgm:pt modelId="{CF9ACC5B-1C75-4B86-A615-5DD2BA006861}" type="pres">
      <dgm:prSet presAssocID="{A9A28E06-D610-411B-BD86-0D5ACF1B6871}" presName="sibTrans" presStyleCnt="0"/>
      <dgm:spPr/>
    </dgm:pt>
    <dgm:pt modelId="{2F67A415-9F10-489A-959B-8E3B085FA6F9}" type="pres">
      <dgm:prSet presAssocID="{E222A7B0-266B-4696-BAC4-1CFEB71D620C}" presName="node" presStyleLbl="node1" presStyleIdx="1" presStyleCnt="9">
        <dgm:presLayoutVars>
          <dgm:bulletEnabled val="1"/>
        </dgm:presLayoutVars>
      </dgm:prSet>
      <dgm:spPr/>
    </dgm:pt>
    <dgm:pt modelId="{39BB1A7C-A503-4A4D-A006-925862CE952E}" type="pres">
      <dgm:prSet presAssocID="{1E589973-570A-4268-8D29-72BCDC0E773C}" presName="sibTrans" presStyleCnt="0"/>
      <dgm:spPr/>
    </dgm:pt>
    <dgm:pt modelId="{87E499B6-867D-4BA5-89C4-22DCD6A6EA2B}" type="pres">
      <dgm:prSet presAssocID="{A8FBF8EA-524A-4478-BE60-22841F4B0E32}" presName="node" presStyleLbl="node1" presStyleIdx="2" presStyleCnt="9">
        <dgm:presLayoutVars>
          <dgm:bulletEnabled val="1"/>
        </dgm:presLayoutVars>
      </dgm:prSet>
      <dgm:spPr/>
    </dgm:pt>
    <dgm:pt modelId="{3863502E-C519-471E-B1EF-1FB4D6073CC0}" type="pres">
      <dgm:prSet presAssocID="{889F11C2-6940-4AD1-907C-CDB35CC2A015}" presName="sibTrans" presStyleCnt="0"/>
      <dgm:spPr/>
    </dgm:pt>
    <dgm:pt modelId="{56B8F1F8-0FAD-43DE-8614-D448AFBB5D6B}" type="pres">
      <dgm:prSet presAssocID="{95E63AD6-81EE-4E19-A916-75B174C64000}" presName="node" presStyleLbl="node1" presStyleIdx="3" presStyleCnt="9">
        <dgm:presLayoutVars>
          <dgm:bulletEnabled val="1"/>
        </dgm:presLayoutVars>
      </dgm:prSet>
      <dgm:spPr/>
    </dgm:pt>
    <dgm:pt modelId="{CF522952-BAA8-4CAF-B888-9928967DABF3}" type="pres">
      <dgm:prSet presAssocID="{8BD07B33-AC5D-4666-B1DE-FD4E835E88DB}" presName="sibTrans" presStyleCnt="0"/>
      <dgm:spPr/>
    </dgm:pt>
    <dgm:pt modelId="{60F687D5-63AB-4D0B-9FB4-016D1D1CBD08}" type="pres">
      <dgm:prSet presAssocID="{702B1C9A-E968-40F6-81AF-32188F639C9F}" presName="node" presStyleLbl="node1" presStyleIdx="4" presStyleCnt="9">
        <dgm:presLayoutVars>
          <dgm:bulletEnabled val="1"/>
        </dgm:presLayoutVars>
      </dgm:prSet>
      <dgm:spPr/>
    </dgm:pt>
    <dgm:pt modelId="{76B86F57-6038-406B-8799-CE6577278164}" type="pres">
      <dgm:prSet presAssocID="{261D0C7E-B9DC-4590-805A-FD3603756119}" presName="sibTrans" presStyleCnt="0"/>
      <dgm:spPr/>
    </dgm:pt>
    <dgm:pt modelId="{CCBF1390-6E07-4E81-8402-6D16129FE83C}" type="pres">
      <dgm:prSet presAssocID="{DA7BCB18-FC53-4148-97AB-38C6C2C7C6C9}" presName="node" presStyleLbl="node1" presStyleIdx="5" presStyleCnt="9">
        <dgm:presLayoutVars>
          <dgm:bulletEnabled val="1"/>
        </dgm:presLayoutVars>
      </dgm:prSet>
      <dgm:spPr/>
    </dgm:pt>
    <dgm:pt modelId="{608F2A80-EB04-489F-A68E-87A37BDD6E44}" type="pres">
      <dgm:prSet presAssocID="{17C77551-530A-4147-845E-4443BE620EE2}" presName="sibTrans" presStyleCnt="0"/>
      <dgm:spPr/>
    </dgm:pt>
    <dgm:pt modelId="{22ED5C1F-7A68-4629-B903-044A6F31A2DB}" type="pres">
      <dgm:prSet presAssocID="{C85A4AF0-CEBD-43EB-B129-D07664AE95A0}" presName="node" presStyleLbl="node1" presStyleIdx="6" presStyleCnt="9">
        <dgm:presLayoutVars>
          <dgm:bulletEnabled val="1"/>
        </dgm:presLayoutVars>
      </dgm:prSet>
      <dgm:spPr/>
    </dgm:pt>
    <dgm:pt modelId="{52E0C085-DA14-40F2-BF09-9E1A5BDA762C}" type="pres">
      <dgm:prSet presAssocID="{4DE6BB79-6C83-432B-BD3C-D674DCA52E8A}" presName="sibTrans" presStyleCnt="0"/>
      <dgm:spPr/>
    </dgm:pt>
    <dgm:pt modelId="{EAD5C588-8A0F-44C6-A052-4F55BFAC26CA}" type="pres">
      <dgm:prSet presAssocID="{36D66979-9E1B-49A3-BD47-7D6284D382AA}" presName="node" presStyleLbl="node1" presStyleIdx="7" presStyleCnt="9">
        <dgm:presLayoutVars>
          <dgm:bulletEnabled val="1"/>
        </dgm:presLayoutVars>
      </dgm:prSet>
      <dgm:spPr/>
    </dgm:pt>
    <dgm:pt modelId="{A7C921FB-A44D-4E18-BD19-5C0EFAC367F4}" type="pres">
      <dgm:prSet presAssocID="{2943A3E8-0786-4DF1-AED9-9D2E1FAF1D56}" presName="sibTrans" presStyleCnt="0"/>
      <dgm:spPr/>
    </dgm:pt>
    <dgm:pt modelId="{1EA3A698-5FD3-4E58-8D32-2265253448A1}" type="pres">
      <dgm:prSet presAssocID="{3A3A44EB-3721-4A1E-897E-9846BDA26CCA}" presName="node" presStyleLbl="node1" presStyleIdx="8" presStyleCnt="9">
        <dgm:presLayoutVars>
          <dgm:bulletEnabled val="1"/>
        </dgm:presLayoutVars>
      </dgm:prSet>
      <dgm:spPr/>
    </dgm:pt>
  </dgm:ptLst>
  <dgm:cxnLst>
    <dgm:cxn modelId="{AA911E0F-258A-42F7-AC38-709CC1CDC235}" srcId="{9801EB2D-CDBB-426B-845A-D9624A736963}" destId="{A8FBF8EA-524A-4478-BE60-22841F4B0E32}" srcOrd="2" destOrd="0" parTransId="{1207E10A-B8A8-41D3-85DF-6DA77046E5FC}" sibTransId="{889F11C2-6940-4AD1-907C-CDB35CC2A015}"/>
    <dgm:cxn modelId="{1901FF14-261E-4F5B-8C75-B872622C2BD5}" type="presOf" srcId="{702B1C9A-E968-40F6-81AF-32188F639C9F}" destId="{60F687D5-63AB-4D0B-9FB4-016D1D1CBD08}" srcOrd="0" destOrd="0" presId="urn:microsoft.com/office/officeart/2005/8/layout/default"/>
    <dgm:cxn modelId="{E785F722-5B4C-4335-A88F-B1534F3DD2C1}" srcId="{9801EB2D-CDBB-426B-845A-D9624A736963}" destId="{3A3A44EB-3721-4A1E-897E-9846BDA26CCA}" srcOrd="8" destOrd="0" parTransId="{F856988E-196C-42CB-AC91-0BB35051C248}" sibTransId="{AFE50CCD-6A98-4CF7-81AC-2880BCC0F771}"/>
    <dgm:cxn modelId="{30A6C623-8D2A-4600-A747-B117C9BF09BF}" type="presOf" srcId="{36D66979-9E1B-49A3-BD47-7D6284D382AA}" destId="{EAD5C588-8A0F-44C6-A052-4F55BFAC26CA}" srcOrd="0" destOrd="0" presId="urn:microsoft.com/office/officeart/2005/8/layout/default"/>
    <dgm:cxn modelId="{D6979D24-2A13-4F43-B907-478B60994BEB}" srcId="{9801EB2D-CDBB-426B-845A-D9624A736963}" destId="{702B1C9A-E968-40F6-81AF-32188F639C9F}" srcOrd="4" destOrd="0" parTransId="{A7BDAFDF-3BB5-4E88-A3BA-E464464BD689}" sibTransId="{261D0C7E-B9DC-4590-805A-FD3603756119}"/>
    <dgm:cxn modelId="{27B0A75E-15C4-47E5-9128-3F5A01104F96}" type="presOf" srcId="{A917144F-10E8-43AF-923C-9984FECFE1F8}" destId="{6EE0DA76-6788-409D-9A2A-9B959DA4A94C}" srcOrd="0" destOrd="0" presId="urn:microsoft.com/office/officeart/2005/8/layout/default"/>
    <dgm:cxn modelId="{41680763-DEA6-4346-8A53-AB07795342E8}" type="presOf" srcId="{3A3A44EB-3721-4A1E-897E-9846BDA26CCA}" destId="{1EA3A698-5FD3-4E58-8D32-2265253448A1}" srcOrd="0" destOrd="0" presId="urn:microsoft.com/office/officeart/2005/8/layout/default"/>
    <dgm:cxn modelId="{67F2AE64-632C-45B7-A1B8-E30297EBC3AA}" type="presOf" srcId="{9801EB2D-CDBB-426B-845A-D9624A736963}" destId="{DA955E44-2E07-41B6-95CE-5B41E62B9147}" srcOrd="0" destOrd="0" presId="urn:microsoft.com/office/officeart/2005/8/layout/default"/>
    <dgm:cxn modelId="{21D0034E-5D5F-4768-A08B-1C7E86254D48}" type="presOf" srcId="{A8FBF8EA-524A-4478-BE60-22841F4B0E32}" destId="{87E499B6-867D-4BA5-89C4-22DCD6A6EA2B}" srcOrd="0" destOrd="0" presId="urn:microsoft.com/office/officeart/2005/8/layout/default"/>
    <dgm:cxn modelId="{F466EA50-3D81-4E3B-9A99-22255C8E1508}" type="presOf" srcId="{C85A4AF0-CEBD-43EB-B129-D07664AE95A0}" destId="{22ED5C1F-7A68-4629-B903-044A6F31A2DB}" srcOrd="0" destOrd="0" presId="urn:microsoft.com/office/officeart/2005/8/layout/default"/>
    <dgm:cxn modelId="{142ED551-55FA-4302-B510-63DB59AF04C3}" srcId="{9801EB2D-CDBB-426B-845A-D9624A736963}" destId="{A917144F-10E8-43AF-923C-9984FECFE1F8}" srcOrd="0" destOrd="0" parTransId="{F67D8DE0-8A51-4F1C-8E18-5DAB174C144C}" sibTransId="{A9A28E06-D610-411B-BD86-0D5ACF1B6871}"/>
    <dgm:cxn modelId="{E5DC7A73-A2B0-4E18-97E7-E875AE233D79}" type="presOf" srcId="{95E63AD6-81EE-4E19-A916-75B174C64000}" destId="{56B8F1F8-0FAD-43DE-8614-D448AFBB5D6B}" srcOrd="0" destOrd="0" presId="urn:microsoft.com/office/officeart/2005/8/layout/default"/>
    <dgm:cxn modelId="{EBA9F974-2313-4C9A-89B4-429739E90693}" srcId="{9801EB2D-CDBB-426B-845A-D9624A736963}" destId="{36D66979-9E1B-49A3-BD47-7D6284D382AA}" srcOrd="7" destOrd="0" parTransId="{F32E5425-37DA-43F2-9C2E-3D13A1E7FA2C}" sibTransId="{2943A3E8-0786-4DF1-AED9-9D2E1FAF1D56}"/>
    <dgm:cxn modelId="{ADA5BE7E-E708-4F28-99D8-977FA84F1265}" type="presOf" srcId="{DA7BCB18-FC53-4148-97AB-38C6C2C7C6C9}" destId="{CCBF1390-6E07-4E81-8402-6D16129FE83C}" srcOrd="0" destOrd="0" presId="urn:microsoft.com/office/officeart/2005/8/layout/default"/>
    <dgm:cxn modelId="{C2FE8B85-188D-4CD2-BC7A-1E2CB1768524}" srcId="{9801EB2D-CDBB-426B-845A-D9624A736963}" destId="{DA7BCB18-FC53-4148-97AB-38C6C2C7C6C9}" srcOrd="5" destOrd="0" parTransId="{77D8D68F-E510-47F3-A4F9-1817852ECC8E}" sibTransId="{17C77551-530A-4147-845E-4443BE620EE2}"/>
    <dgm:cxn modelId="{1D3F8F9C-98D9-4877-8886-1CA7A8821CF0}" srcId="{9801EB2D-CDBB-426B-845A-D9624A736963}" destId="{C85A4AF0-CEBD-43EB-B129-D07664AE95A0}" srcOrd="6" destOrd="0" parTransId="{E6EAB99F-7EFC-4663-B1DC-1E7487552B7B}" sibTransId="{4DE6BB79-6C83-432B-BD3C-D674DCA52E8A}"/>
    <dgm:cxn modelId="{8DA4B9A6-7C70-4B23-9305-A1AA6BDC9F2A}" type="presOf" srcId="{E222A7B0-266B-4696-BAC4-1CFEB71D620C}" destId="{2F67A415-9F10-489A-959B-8E3B085FA6F9}" srcOrd="0" destOrd="0" presId="urn:microsoft.com/office/officeart/2005/8/layout/default"/>
    <dgm:cxn modelId="{73AE62DB-4208-411D-AE5C-6F2303260882}" srcId="{9801EB2D-CDBB-426B-845A-D9624A736963}" destId="{95E63AD6-81EE-4E19-A916-75B174C64000}" srcOrd="3" destOrd="0" parTransId="{9A58DA83-89C2-42D1-A1E0-D1F6E0D64531}" sibTransId="{8BD07B33-AC5D-4666-B1DE-FD4E835E88DB}"/>
    <dgm:cxn modelId="{23450EEA-1EFF-4B34-9C27-5A6698389C6C}" srcId="{9801EB2D-CDBB-426B-845A-D9624A736963}" destId="{E222A7B0-266B-4696-BAC4-1CFEB71D620C}" srcOrd="1" destOrd="0" parTransId="{667AB15F-58B2-4E17-B84D-A7956BFE560D}" sibTransId="{1E589973-570A-4268-8D29-72BCDC0E773C}"/>
    <dgm:cxn modelId="{C83F5D96-2AE2-4FFC-9CA9-C9C7B9D0A1D1}" type="presParOf" srcId="{DA955E44-2E07-41B6-95CE-5B41E62B9147}" destId="{6EE0DA76-6788-409D-9A2A-9B959DA4A94C}" srcOrd="0" destOrd="0" presId="urn:microsoft.com/office/officeart/2005/8/layout/default"/>
    <dgm:cxn modelId="{5B5B9C16-44FC-4303-BE20-0CC7B99446D7}" type="presParOf" srcId="{DA955E44-2E07-41B6-95CE-5B41E62B9147}" destId="{CF9ACC5B-1C75-4B86-A615-5DD2BA006861}" srcOrd="1" destOrd="0" presId="urn:microsoft.com/office/officeart/2005/8/layout/default"/>
    <dgm:cxn modelId="{47E3C383-BE74-4E66-A20E-73FF58708632}" type="presParOf" srcId="{DA955E44-2E07-41B6-95CE-5B41E62B9147}" destId="{2F67A415-9F10-489A-959B-8E3B085FA6F9}" srcOrd="2" destOrd="0" presId="urn:microsoft.com/office/officeart/2005/8/layout/default"/>
    <dgm:cxn modelId="{CC744590-1EAA-4D98-8B6F-2FC4C3FA1CC0}" type="presParOf" srcId="{DA955E44-2E07-41B6-95CE-5B41E62B9147}" destId="{39BB1A7C-A503-4A4D-A006-925862CE952E}" srcOrd="3" destOrd="0" presId="urn:microsoft.com/office/officeart/2005/8/layout/default"/>
    <dgm:cxn modelId="{00072E7E-F11E-4F5D-BE35-949B24FB11A4}" type="presParOf" srcId="{DA955E44-2E07-41B6-95CE-5B41E62B9147}" destId="{87E499B6-867D-4BA5-89C4-22DCD6A6EA2B}" srcOrd="4" destOrd="0" presId="urn:microsoft.com/office/officeart/2005/8/layout/default"/>
    <dgm:cxn modelId="{551B8BA2-EDAC-41FC-A513-30DDCF5A5F35}" type="presParOf" srcId="{DA955E44-2E07-41B6-95CE-5B41E62B9147}" destId="{3863502E-C519-471E-B1EF-1FB4D6073CC0}" srcOrd="5" destOrd="0" presId="urn:microsoft.com/office/officeart/2005/8/layout/default"/>
    <dgm:cxn modelId="{0C7726B9-6F84-4C51-B04D-E26A2449A87C}" type="presParOf" srcId="{DA955E44-2E07-41B6-95CE-5B41E62B9147}" destId="{56B8F1F8-0FAD-43DE-8614-D448AFBB5D6B}" srcOrd="6" destOrd="0" presId="urn:microsoft.com/office/officeart/2005/8/layout/default"/>
    <dgm:cxn modelId="{E2CEEAAD-A810-41D2-BD10-9928337F1694}" type="presParOf" srcId="{DA955E44-2E07-41B6-95CE-5B41E62B9147}" destId="{CF522952-BAA8-4CAF-B888-9928967DABF3}" srcOrd="7" destOrd="0" presId="urn:microsoft.com/office/officeart/2005/8/layout/default"/>
    <dgm:cxn modelId="{9F1F8325-881E-44FC-A2E7-DDFD74C65DDA}" type="presParOf" srcId="{DA955E44-2E07-41B6-95CE-5B41E62B9147}" destId="{60F687D5-63AB-4D0B-9FB4-016D1D1CBD08}" srcOrd="8" destOrd="0" presId="urn:microsoft.com/office/officeart/2005/8/layout/default"/>
    <dgm:cxn modelId="{74453319-D888-4F39-BFC8-1C1EFE068A66}" type="presParOf" srcId="{DA955E44-2E07-41B6-95CE-5B41E62B9147}" destId="{76B86F57-6038-406B-8799-CE6577278164}" srcOrd="9" destOrd="0" presId="urn:microsoft.com/office/officeart/2005/8/layout/default"/>
    <dgm:cxn modelId="{40CAD23D-AB89-45EF-BA6F-C868011E2CD7}" type="presParOf" srcId="{DA955E44-2E07-41B6-95CE-5B41E62B9147}" destId="{CCBF1390-6E07-4E81-8402-6D16129FE83C}" srcOrd="10" destOrd="0" presId="urn:microsoft.com/office/officeart/2005/8/layout/default"/>
    <dgm:cxn modelId="{D007D0C1-BAE2-498E-BBE9-0C515A432EC2}" type="presParOf" srcId="{DA955E44-2E07-41B6-95CE-5B41E62B9147}" destId="{608F2A80-EB04-489F-A68E-87A37BDD6E44}" srcOrd="11" destOrd="0" presId="urn:microsoft.com/office/officeart/2005/8/layout/default"/>
    <dgm:cxn modelId="{A0C29DFD-D6DA-4750-B588-FD9671B8DB4F}" type="presParOf" srcId="{DA955E44-2E07-41B6-95CE-5B41E62B9147}" destId="{22ED5C1F-7A68-4629-B903-044A6F31A2DB}" srcOrd="12" destOrd="0" presId="urn:microsoft.com/office/officeart/2005/8/layout/default"/>
    <dgm:cxn modelId="{63BB6AD1-08B0-4565-BBF5-8C189C0CB103}" type="presParOf" srcId="{DA955E44-2E07-41B6-95CE-5B41E62B9147}" destId="{52E0C085-DA14-40F2-BF09-9E1A5BDA762C}" srcOrd="13" destOrd="0" presId="urn:microsoft.com/office/officeart/2005/8/layout/default"/>
    <dgm:cxn modelId="{45A80129-E544-4A5B-825E-1518525F3B49}" type="presParOf" srcId="{DA955E44-2E07-41B6-95CE-5B41E62B9147}" destId="{EAD5C588-8A0F-44C6-A052-4F55BFAC26CA}" srcOrd="14" destOrd="0" presId="urn:microsoft.com/office/officeart/2005/8/layout/default"/>
    <dgm:cxn modelId="{03CDE401-9616-4878-A8A7-5F5E7AF7E3B1}" type="presParOf" srcId="{DA955E44-2E07-41B6-95CE-5B41E62B9147}" destId="{A7C921FB-A44D-4E18-BD19-5C0EFAC367F4}" srcOrd="15" destOrd="0" presId="urn:microsoft.com/office/officeart/2005/8/layout/default"/>
    <dgm:cxn modelId="{330E9BC8-115E-479A-9BA6-AAB87C616BB0}" type="presParOf" srcId="{DA955E44-2E07-41B6-95CE-5B41E62B9147}" destId="{1EA3A698-5FD3-4E58-8D32-2265253448A1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95529-CCED-4C92-A54C-393A1E36AC95}">
      <dsp:nvSpPr>
        <dsp:cNvPr id="0" name=""/>
        <dsp:cNvSpPr/>
      </dsp:nvSpPr>
      <dsp:spPr>
        <a:xfrm>
          <a:off x="702168" y="777691"/>
          <a:ext cx="968329" cy="9683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F3EB2-7DB0-4942-8868-8F8F8A431CB4}">
      <dsp:nvSpPr>
        <dsp:cNvPr id="0" name=""/>
        <dsp:cNvSpPr/>
      </dsp:nvSpPr>
      <dsp:spPr>
        <a:xfrm>
          <a:off x="110411" y="2044022"/>
          <a:ext cx="21518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Verständnis für das Kaufverhalten der Kunden entwickeln</a:t>
          </a:r>
        </a:p>
      </dsp:txBody>
      <dsp:txXfrm>
        <a:off x="110411" y="2044022"/>
        <a:ext cx="2151843" cy="720000"/>
      </dsp:txXfrm>
    </dsp:sp>
    <dsp:sp modelId="{9B958B58-5F46-4DFB-8578-C2D30B284D94}">
      <dsp:nvSpPr>
        <dsp:cNvPr id="0" name=""/>
        <dsp:cNvSpPr/>
      </dsp:nvSpPr>
      <dsp:spPr>
        <a:xfrm>
          <a:off x="3230584" y="777691"/>
          <a:ext cx="968329" cy="9683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C6350-489B-41BB-9845-CA632CBBBBAD}">
      <dsp:nvSpPr>
        <dsp:cNvPr id="0" name=""/>
        <dsp:cNvSpPr/>
      </dsp:nvSpPr>
      <dsp:spPr>
        <a:xfrm>
          <a:off x="2638827" y="2044022"/>
          <a:ext cx="21518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Identifikation potenziell wertvoller Zielgruppen</a:t>
          </a:r>
        </a:p>
      </dsp:txBody>
      <dsp:txXfrm>
        <a:off x="2638827" y="2044022"/>
        <a:ext cx="2151843" cy="720000"/>
      </dsp:txXfrm>
    </dsp:sp>
    <dsp:sp modelId="{8CD4CBED-02AD-4E85-BCAE-F7AA47B44449}">
      <dsp:nvSpPr>
        <dsp:cNvPr id="0" name=""/>
        <dsp:cNvSpPr/>
      </dsp:nvSpPr>
      <dsp:spPr>
        <a:xfrm>
          <a:off x="5759001" y="777691"/>
          <a:ext cx="968329" cy="968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40E1F-0CC0-443A-B9B0-18D3350E60B8}">
      <dsp:nvSpPr>
        <dsp:cNvPr id="0" name=""/>
        <dsp:cNvSpPr/>
      </dsp:nvSpPr>
      <dsp:spPr>
        <a:xfrm>
          <a:off x="5167243" y="2044022"/>
          <a:ext cx="21518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Ableitung von Maßnahmen zur Optimierung zukünftiger Kampagnen</a:t>
          </a:r>
        </a:p>
      </dsp:txBody>
      <dsp:txXfrm>
        <a:off x="5167243" y="2044022"/>
        <a:ext cx="215184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0DA76-6788-409D-9A2A-9B959DA4A94C}">
      <dsp:nvSpPr>
        <dsp:cNvPr id="0" name=""/>
        <dsp:cNvSpPr/>
      </dsp:nvSpPr>
      <dsp:spPr>
        <a:xfrm>
          <a:off x="882253" y="546"/>
          <a:ext cx="1770310" cy="1062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Fehlende Einkommen durch Median ersetzt</a:t>
          </a:r>
        </a:p>
      </dsp:txBody>
      <dsp:txXfrm>
        <a:off x="882253" y="546"/>
        <a:ext cx="1770310" cy="1062186"/>
      </dsp:txXfrm>
    </dsp:sp>
    <dsp:sp modelId="{2F67A415-9F10-489A-959B-8E3B085FA6F9}">
      <dsp:nvSpPr>
        <dsp:cNvPr id="0" name=""/>
        <dsp:cNvSpPr/>
      </dsp:nvSpPr>
      <dsp:spPr>
        <a:xfrm>
          <a:off x="2829594" y="546"/>
          <a:ext cx="1770310" cy="1062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Alter aus Geburtsjahr berechnet</a:t>
          </a:r>
        </a:p>
      </dsp:txBody>
      <dsp:txXfrm>
        <a:off x="2829594" y="546"/>
        <a:ext cx="1770310" cy="1062186"/>
      </dsp:txXfrm>
    </dsp:sp>
    <dsp:sp modelId="{87E499B6-867D-4BA5-89C4-22DCD6A6EA2B}">
      <dsp:nvSpPr>
        <dsp:cNvPr id="0" name=""/>
        <dsp:cNvSpPr/>
      </dsp:nvSpPr>
      <dsp:spPr>
        <a:xfrm>
          <a:off x="4776935" y="546"/>
          <a:ext cx="1770310" cy="1062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Gesamtausgaben aus Produktausgaben berechnet</a:t>
          </a:r>
        </a:p>
      </dsp:txBody>
      <dsp:txXfrm>
        <a:off x="4776935" y="546"/>
        <a:ext cx="1770310" cy="1062186"/>
      </dsp:txXfrm>
    </dsp:sp>
    <dsp:sp modelId="{56B8F1F8-0FAD-43DE-8614-D448AFBB5D6B}">
      <dsp:nvSpPr>
        <dsp:cNvPr id="0" name=""/>
        <dsp:cNvSpPr/>
      </dsp:nvSpPr>
      <dsp:spPr>
        <a:xfrm>
          <a:off x="882253" y="1239763"/>
          <a:ext cx="1770310" cy="1062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Kinderanzahl zusammengefasst</a:t>
          </a:r>
        </a:p>
      </dsp:txBody>
      <dsp:txXfrm>
        <a:off x="882253" y="1239763"/>
        <a:ext cx="1770310" cy="1062186"/>
      </dsp:txXfrm>
    </dsp:sp>
    <dsp:sp modelId="{60F687D5-63AB-4D0B-9FB4-016D1D1CBD08}">
      <dsp:nvSpPr>
        <dsp:cNvPr id="0" name=""/>
        <dsp:cNvSpPr/>
      </dsp:nvSpPr>
      <dsp:spPr>
        <a:xfrm>
          <a:off x="2829594" y="1239763"/>
          <a:ext cx="1770310" cy="1062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Altersgruppen definiert</a:t>
          </a:r>
        </a:p>
      </dsp:txBody>
      <dsp:txXfrm>
        <a:off x="2829594" y="1239763"/>
        <a:ext cx="1770310" cy="1062186"/>
      </dsp:txXfrm>
    </dsp:sp>
    <dsp:sp modelId="{CCBF1390-6E07-4E81-8402-6D16129FE83C}">
      <dsp:nvSpPr>
        <dsp:cNvPr id="0" name=""/>
        <dsp:cNvSpPr/>
      </dsp:nvSpPr>
      <dsp:spPr>
        <a:xfrm>
          <a:off x="4776935" y="1239763"/>
          <a:ext cx="1770310" cy="1062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Datumsformate einheitlich gemacht</a:t>
          </a:r>
          <a:endParaRPr lang="en-US" sz="1400" kern="1200"/>
        </a:p>
      </dsp:txBody>
      <dsp:txXfrm>
        <a:off x="4776935" y="1239763"/>
        <a:ext cx="1770310" cy="1062186"/>
      </dsp:txXfrm>
    </dsp:sp>
    <dsp:sp modelId="{22ED5C1F-7A68-4629-B903-044A6F31A2DB}">
      <dsp:nvSpPr>
        <dsp:cNvPr id="0" name=""/>
        <dsp:cNvSpPr/>
      </dsp:nvSpPr>
      <dsp:spPr>
        <a:xfrm>
          <a:off x="882253" y="2478981"/>
          <a:ext cx="1770310" cy="1062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Kategorische Werte wie „Familienstand“ bereinigt</a:t>
          </a:r>
          <a:endParaRPr lang="en-US" sz="1400" kern="1200"/>
        </a:p>
      </dsp:txBody>
      <dsp:txXfrm>
        <a:off x="882253" y="2478981"/>
        <a:ext cx="1770310" cy="1062186"/>
      </dsp:txXfrm>
    </dsp:sp>
    <dsp:sp modelId="{EAD5C588-8A0F-44C6-A052-4F55BFAC26CA}">
      <dsp:nvSpPr>
        <dsp:cNvPr id="0" name=""/>
        <dsp:cNvSpPr/>
      </dsp:nvSpPr>
      <dsp:spPr>
        <a:xfrm>
          <a:off x="2829594" y="2478981"/>
          <a:ext cx="1770310" cy="1062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Neue Felder wie „Altersgruppe“ oder „Kampagnenreaktion“ hinzugefügt</a:t>
          </a:r>
          <a:endParaRPr lang="en-US" sz="1400" kern="1200"/>
        </a:p>
      </dsp:txBody>
      <dsp:txXfrm>
        <a:off x="2829594" y="2478981"/>
        <a:ext cx="1770310" cy="1062186"/>
      </dsp:txXfrm>
    </dsp:sp>
    <dsp:sp modelId="{1EA3A698-5FD3-4E58-8D32-2265253448A1}">
      <dsp:nvSpPr>
        <dsp:cNvPr id="0" name=""/>
        <dsp:cNvSpPr/>
      </dsp:nvSpPr>
      <dsp:spPr>
        <a:xfrm>
          <a:off x="4776935" y="2478981"/>
          <a:ext cx="1770310" cy="1062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Fehlerhafte oder unrealistische Einträge entfernt</a:t>
          </a:r>
          <a:endParaRPr lang="en-US" sz="1400" kern="1200"/>
        </a:p>
      </dsp:txBody>
      <dsp:txXfrm>
        <a:off x="4776935" y="2478981"/>
        <a:ext cx="1770310" cy="1062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F1CCE-3D76-4CE3-8C1F-9E724669D9A5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2309D-1396-41C9-A314-884373A29A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78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2309D-1396-41C9-A314-884373A29A9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4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2309D-1396-41C9-A314-884373A29A9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647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2309D-1396-41C9-A314-884373A29A9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01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2309D-1396-41C9-A314-884373A29A9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49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047721E1-C481-4A1E-ADB9-B7128DDFE3C7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FFB4-F464-4D37-80A3-EBAF118CB2B3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2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29A8-02D6-46B8-BCE7-1E6FFD23302F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1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6BD7-5015-4CA5-8181-5C822771AFC1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34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0F0-B44C-419F-9C82-345891635B65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45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DC7B-89AF-47DB-A418-5A4A2B9E6A92}" type="datetime1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25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B090-A12C-4A22-B437-B0261830A489}" type="datetime1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3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CD59-67AB-4DDD-9B23-25689CD56E5E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01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672D-22A6-4117-9468-0FD781A90F28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7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03479865-9D5A-4C12-89C3-91AAF29E6506}" type="datetime1">
              <a:rPr lang="en-US" smtClean="0"/>
              <a:t>6/17/2025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AC30-44A3-47B9-8050-3268ACE564C3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3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240D-0161-4906-9592-9F1E91C89DCC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009F-8069-46CF-A4EA-E313897F3597}" type="datetime1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45D6-1B90-4ADB-B5E4-A1925ECD5C2B}" type="datetime1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2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5419-2665-460F-A44C-C4BD7B55EABF}" type="datetime1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9D42-F33F-40EC-B963-49175ADE2E26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1A5-4EA7-4C87-BA46-F63A2808ED34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1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A6AE-C0D2-412C-B762-18328894493E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95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9525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334" y="1122363"/>
            <a:ext cx="3395947" cy="4287836"/>
          </a:xfrm>
        </p:spPr>
        <p:txBody>
          <a:bodyPr anchor="ctr">
            <a:normAutofit/>
          </a:bodyPr>
          <a:lstStyle/>
          <a:p>
            <a:pPr algn="r"/>
            <a:r>
              <a:rPr lang="de-DE" sz="2900"/>
              <a:t>Analyse des Kundenverhaltens &amp; Optimierung im 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8722" y="1122363"/>
            <a:ext cx="2287289" cy="4287834"/>
          </a:xfrm>
        </p:spPr>
        <p:txBody>
          <a:bodyPr anchor="ctr">
            <a:normAutofit/>
          </a:bodyPr>
          <a:lstStyle/>
          <a:p>
            <a:r>
              <a:rPr lang="de-DE" sz="2100" dirty="0"/>
              <a:t>Datenbasierte Einblicke für bessere Entscheidungen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502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74824E-DD3D-5BB2-F1AA-DBDB9F69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de-DE" sz="2400"/>
              <a:t>Ausgaben nach Familienstand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A97CDB-0892-0685-4580-84DFBD6373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9241" y="1993680"/>
            <a:ext cx="4584286" cy="286517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0CD039-20E4-36C5-6F68-BA74DB80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 lnSpcReduction="10000"/>
          </a:bodyPr>
          <a:lstStyle/>
          <a:p>
            <a:r>
              <a:rPr lang="de-DE" sz="1600" dirty="0"/>
              <a:t>Verwitwete Kunden haben die höchsten Ausgaben</a:t>
            </a:r>
          </a:p>
          <a:p>
            <a:r>
              <a:rPr lang="de-DE" sz="1600" dirty="0"/>
              <a:t>Singles und Geschiedene geben weniger aus</a:t>
            </a:r>
          </a:p>
          <a:p>
            <a:r>
              <a:rPr lang="de-DE" sz="1600" dirty="0"/>
              <a:t>Zusammenhang zwischen Haushaltsgröße und Kaufverhalten</a:t>
            </a:r>
          </a:p>
          <a:p>
            <a:r>
              <a:rPr lang="de-DE" sz="1600" dirty="0"/>
              <a:t>Familienstand als wichtiger Faktor für Zielgruppenansprache</a:t>
            </a:r>
            <a:endParaRPr lang="en-US" sz="1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78887E-FFBF-031C-84FA-98AA6610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de-DE" sz="2400"/>
              <a:t>Kinderanzahl vs. Ausgaben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Diagramm, Screenshot, Rechteck enthält.&#10;&#10;KI-generierte Inhalte können fehlerhaft sein.">
            <a:extLst>
              <a:ext uri="{FF2B5EF4-FFF2-40B4-BE49-F238E27FC236}">
                <a16:creationId xmlns:a16="http://schemas.microsoft.com/office/drawing/2014/main" id="{82FD8CFD-0161-F14F-ED5E-BC3F453F5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41" y="1965029"/>
            <a:ext cx="4584286" cy="292248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3AB94F-CE71-CE36-ED23-B678534D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 fontScale="92500" lnSpcReduction="10000"/>
          </a:bodyPr>
          <a:lstStyle/>
          <a:p>
            <a:r>
              <a:rPr lang="de-DE" sz="1600" dirty="0"/>
              <a:t>Höchste Ausgaben bei Kunden ohne Kinder</a:t>
            </a:r>
          </a:p>
          <a:p>
            <a:r>
              <a:rPr lang="de-DE" sz="1600" dirty="0"/>
              <a:t>Ausgaben sinken bei 1, 2 und 3 Kindern</a:t>
            </a:r>
          </a:p>
          <a:p>
            <a:r>
              <a:rPr lang="de-DE" sz="1600" dirty="0"/>
              <a:t>Median deutlich niedriger bei kinderreichen Haushalten</a:t>
            </a:r>
          </a:p>
          <a:p>
            <a:r>
              <a:rPr lang="de-DE" sz="1600" dirty="0"/>
              <a:t>Viele Ausreißer bei Kinder = 0 → große Spannweite</a:t>
            </a:r>
          </a:p>
          <a:p>
            <a:r>
              <a:rPr lang="de-DE" sz="1600" dirty="0"/>
              <a:t>Wichtige Erkenntnis für Zielgruppenansprache</a:t>
            </a:r>
            <a:endParaRPr lang="en-US" sz="1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4D474A-F5D3-72B0-F1E0-FB99CB5F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de-DE" sz="2400"/>
              <a:t>Beschwerden vs. Ausgaben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7EE8AAA-EB04-D480-7359-C52D2D1C37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77896" y="1965029"/>
            <a:ext cx="3506976" cy="292248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F3E636-A2E3-3D04-EFF8-6387AF0DB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/>
          </a:bodyPr>
          <a:lstStyle/>
          <a:p>
            <a:r>
              <a:rPr lang="de-DE" sz="1600" dirty="0"/>
              <a:t>Vergleich: Kunden mit vs. ohne Beschwerde</a:t>
            </a:r>
          </a:p>
          <a:p>
            <a:r>
              <a:rPr lang="de-DE" sz="1600" dirty="0"/>
              <a:t>Kunden ohne Beschwerde geben mehr aus</a:t>
            </a:r>
          </a:p>
          <a:p>
            <a:r>
              <a:rPr lang="de-DE" sz="1600" dirty="0"/>
              <a:t>Ø 608 € ohne, Ø 376 € mit Beschwerde</a:t>
            </a:r>
          </a:p>
          <a:p>
            <a:r>
              <a:rPr lang="de-DE" sz="1600" dirty="0"/>
              <a:t>Überraschendes Ergebnis</a:t>
            </a:r>
          </a:p>
          <a:p>
            <a:r>
              <a:rPr lang="de-DE" sz="1600" dirty="0"/>
              <a:t>Fokus auf aktive, beschwerdefreie Stammkunden sinnvoll</a:t>
            </a:r>
            <a:endParaRPr lang="en-US" sz="1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946A4C-A253-52B0-0F58-CD45A34C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de-DE" sz="2400"/>
              <a:t>Rabattnutzung und Ausgaben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Diagramm, Plan, Reihe enthält.&#10;&#10;KI-generierte Inhalte können fehlerhaft sein.">
            <a:extLst>
              <a:ext uri="{FF2B5EF4-FFF2-40B4-BE49-F238E27FC236}">
                <a16:creationId xmlns:a16="http://schemas.microsoft.com/office/drawing/2014/main" id="{BE84B504-5B41-ED81-C7AC-74FC90A5D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41" y="1965029"/>
            <a:ext cx="4584286" cy="292248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818D24-992B-3D80-AFDB-ADE6C807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 lnSpcReduction="10000"/>
          </a:bodyPr>
          <a:lstStyle/>
          <a:p>
            <a:r>
              <a:rPr lang="de-DE" sz="1600" dirty="0"/>
              <a:t>Vergleich: Rabattnutzer vs. Nichtnutzer</a:t>
            </a:r>
          </a:p>
          <a:p>
            <a:r>
              <a:rPr lang="de-DE" sz="1600" dirty="0"/>
              <a:t>Rabattnutzer geben mehr aus</a:t>
            </a:r>
          </a:p>
          <a:p>
            <a:r>
              <a:rPr lang="de-DE" sz="1600" dirty="0"/>
              <a:t>Mögliche Erklärung: höhere Kaufaktivität</a:t>
            </a:r>
          </a:p>
          <a:p>
            <a:r>
              <a:rPr lang="de-DE" sz="1600" dirty="0"/>
              <a:t>Rabattaktionen wirken verkaufsfördernd</a:t>
            </a:r>
          </a:p>
          <a:p>
            <a:r>
              <a:rPr lang="de-DE" sz="1600" dirty="0"/>
              <a:t>Empfehlung: gezielter Einsatz von Rabatten bei passenden Zielgruppen</a:t>
            </a:r>
            <a:endParaRPr lang="en-US" sz="1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93A4AC-4149-895A-3099-A6A12F6B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de-DE" sz="1900"/>
              <a:t>Ausgaben nach Produktkategorien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0D5618-EFA0-9EDD-E5BD-086F3095C4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9241" y="2050983"/>
            <a:ext cx="4584286" cy="275057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7E8903-55BD-BA45-F0CF-D8DA1AAB7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 lnSpcReduction="10000"/>
          </a:bodyPr>
          <a:lstStyle/>
          <a:p>
            <a:r>
              <a:rPr lang="de-DE" sz="1600" dirty="0"/>
              <a:t>Ausgabenvergleich pro Kategorie</a:t>
            </a:r>
          </a:p>
          <a:p>
            <a:r>
              <a:rPr lang="de-DE" sz="1600" dirty="0"/>
              <a:t>Wein = höchste Ausgaben</a:t>
            </a:r>
          </a:p>
          <a:p>
            <a:r>
              <a:rPr lang="de-DE" sz="1600" dirty="0"/>
              <a:t>Danach: Fleisch &amp; Goldprodukte</a:t>
            </a:r>
          </a:p>
          <a:p>
            <a:r>
              <a:rPr lang="de-DE" sz="1600" dirty="0"/>
              <a:t>Gering: Süßigkeiten &amp; Fisch</a:t>
            </a:r>
          </a:p>
          <a:p>
            <a:r>
              <a:rPr lang="de-DE" sz="1600" dirty="0"/>
              <a:t>Relevanz für Produktplatzierung und Angebote</a:t>
            </a:r>
            <a:endParaRPr lang="en-US" sz="1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6B2835E-4BD3-822F-984A-6D5CEE27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de-DE" sz="2400"/>
              <a:t>Antwort auf letzte Kampagne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E311A33-469E-6F86-5E88-8294D982E2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77896" y="1965029"/>
            <a:ext cx="3506976" cy="292248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7A5448-008A-3896-93AA-F16047CD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/>
          </a:bodyPr>
          <a:lstStyle/>
          <a:p>
            <a:r>
              <a:rPr lang="de-DE" sz="1600" dirty="0"/>
              <a:t>Mehrheit der Kunden hat </a:t>
            </a:r>
            <a:r>
              <a:rPr lang="de-DE" sz="1600" b="1" dirty="0"/>
              <a:t>nicht reagiert</a:t>
            </a:r>
          </a:p>
          <a:p>
            <a:r>
              <a:rPr lang="de-DE" sz="1600" dirty="0"/>
              <a:t>Nur kleiner Anteil zeigte Interesse</a:t>
            </a:r>
          </a:p>
          <a:p>
            <a:r>
              <a:rPr lang="de-DE" sz="1600" dirty="0"/>
              <a:t>Hinweis auf Optimierungspotenzial bei Ansprache &amp; Zielgruppe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192BCD-392B-B9F3-9C3F-F3ECEA91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de-DE" sz="2400"/>
              <a:t>Kaufverhalten nach Vertriebskanal</a:t>
            </a:r>
          </a:p>
        </p:txBody>
      </p:sp>
      <p:sp>
        <p:nvSpPr>
          <p:cNvPr id="16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8E4A802-4C1B-B57B-876D-84934AC593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9241" y="1993680"/>
            <a:ext cx="4584286" cy="286517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F6607DE-FFE8-49E1-0442-5581F04F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/>
          </a:bodyPr>
          <a:lstStyle/>
          <a:p>
            <a:r>
              <a:rPr lang="de-DE" sz="1600" dirty="0"/>
              <a:t>Meiste Käufe über Website (Online</a:t>
            </a:r>
          </a:p>
          <a:p>
            <a:r>
              <a:rPr lang="de-DE" sz="1600" dirty="0"/>
              <a:t>)Ladengeschäft auf Platz 2</a:t>
            </a:r>
          </a:p>
          <a:p>
            <a:r>
              <a:rPr lang="de-DE" sz="1600" dirty="0"/>
              <a:t>Katalog eher rückläufig</a:t>
            </a:r>
          </a:p>
          <a:p>
            <a:r>
              <a:rPr lang="de-DE" sz="1600" dirty="0"/>
              <a:t>Fokus auf Online-Marketing sinnvoll</a:t>
            </a:r>
            <a:endParaRPr lang="en-US" sz="1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70AC4D5-AF54-6265-CCAD-3F02227E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de-DE" sz="1500"/>
              <a:t>Einkommensverteilung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F74B97F6-A697-CE02-AB3D-62A50D803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41" y="1947838"/>
            <a:ext cx="4584286" cy="295686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C826A1-0379-9716-BC70-E5CB282C6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 fontScale="92500"/>
          </a:bodyPr>
          <a:lstStyle/>
          <a:p>
            <a:r>
              <a:rPr lang="de-DE" sz="1600" dirty="0"/>
              <a:t>Ziel: Verteilung des Einkommens erkennen</a:t>
            </a:r>
          </a:p>
          <a:p>
            <a:r>
              <a:rPr lang="de-DE" sz="1600" dirty="0"/>
              <a:t>Mehrheit liegt im mittleren bis oberen Bereich</a:t>
            </a:r>
          </a:p>
          <a:p>
            <a:r>
              <a:rPr lang="de-DE" sz="1600" dirty="0"/>
              <a:t>Viele über 50.000 € Einkommen</a:t>
            </a:r>
          </a:p>
          <a:p>
            <a:r>
              <a:rPr lang="de-DE" sz="1600" dirty="0"/>
              <a:t>Relevanz: Preisgestaltung, Produktangebote</a:t>
            </a:r>
          </a:p>
          <a:p>
            <a:r>
              <a:rPr lang="de-DE" sz="1600" dirty="0"/>
              <a:t>Ansätze für Segmentierung &amp; exklusive Kampagne</a:t>
            </a:r>
            <a:endParaRPr lang="en-US" sz="1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43FA6D-9F52-2775-D10F-00D62F6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de-DE"/>
              <a:t>Fazit &amp; Empfehlungen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AAE2FE6E-504D-EB61-AB64-7EC500104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058" y="2265849"/>
            <a:ext cx="3516925" cy="35169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4752545" y="2249487"/>
            <a:ext cx="353301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700"/>
              <a:t>Ältere Kunden = höchste Ausgaben</a:t>
            </a:r>
          </a:p>
          <a:p>
            <a:pPr>
              <a:lnSpc>
                <a:spcPct val="110000"/>
              </a:lnSpc>
            </a:pPr>
            <a:r>
              <a:rPr lang="de-DE" sz="1700"/>
              <a:t>Rabattnutzer = mehr Umsatz</a:t>
            </a:r>
          </a:p>
          <a:p>
            <a:pPr>
              <a:lnSpc>
                <a:spcPct val="110000"/>
              </a:lnSpc>
            </a:pPr>
            <a:r>
              <a:rPr lang="de-DE" sz="1700"/>
              <a:t>Clusteranalyse zeigt Premium-Zielgruppe</a:t>
            </a:r>
          </a:p>
          <a:p>
            <a:pPr>
              <a:lnSpc>
                <a:spcPct val="110000"/>
              </a:lnSpc>
            </a:pPr>
            <a:r>
              <a:rPr lang="de-DE" sz="1700"/>
              <a:t>Kunden sind mehrheitlich einkommensstark</a:t>
            </a:r>
          </a:p>
          <a:p>
            <a:pPr>
              <a:lnSpc>
                <a:spcPct val="110000"/>
              </a:lnSpc>
            </a:pPr>
            <a:r>
              <a:rPr lang="de-DE" sz="1700"/>
              <a:t>Empfehlungen</a:t>
            </a:r>
            <a:br>
              <a:rPr lang="de-DE" sz="1700"/>
            </a:br>
            <a:r>
              <a:rPr lang="de-DE" sz="1700"/>
              <a:t>• Segmentiertes Marketing</a:t>
            </a:r>
            <a:br>
              <a:rPr lang="de-DE" sz="1700"/>
            </a:br>
            <a:r>
              <a:rPr lang="de-DE" sz="1700"/>
              <a:t>• Fokus auf hochwertige Angebote</a:t>
            </a:r>
            <a:br>
              <a:rPr lang="de-DE" sz="1700"/>
            </a:br>
            <a:r>
              <a:rPr lang="de-DE" sz="1700"/>
              <a:t>• Daten regelmäßig auswerten</a:t>
            </a:r>
            <a:endParaRPr sz="17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53D1C8B-BAE0-86F4-094B-F2440620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50" y="-14287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082673"/>
            <a:ext cx="2152062" cy="4708528"/>
          </a:xfrm>
        </p:spPr>
        <p:txBody>
          <a:bodyPr>
            <a:normAutofit/>
          </a:bodyPr>
          <a:lstStyle/>
          <a:p>
            <a:pPr algn="r"/>
            <a:r>
              <a:rPr lang="de-DE" sz="2700"/>
              <a:t>Gliederung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2" y="1082673"/>
            <a:ext cx="4313428" cy="4708528"/>
          </a:xfrm>
        </p:spPr>
        <p:txBody>
          <a:bodyPr anchor="ctr">
            <a:normAutofit/>
          </a:bodyPr>
          <a:lstStyle/>
          <a:p>
            <a:endParaRPr lang="de-DE" sz="1600"/>
          </a:p>
          <a:p>
            <a:r>
              <a:rPr lang="de-DE" sz="1600"/>
              <a:t>Projektziel</a:t>
            </a:r>
          </a:p>
          <a:p>
            <a:r>
              <a:rPr lang="de-DE" sz="1600"/>
              <a:t>Datenaufbereitung</a:t>
            </a:r>
          </a:p>
          <a:p>
            <a:r>
              <a:rPr lang="de-DE" sz="1600"/>
              <a:t>Analyse der Daten</a:t>
            </a:r>
          </a:p>
          <a:p>
            <a:r>
              <a:rPr lang="de-DE" sz="1600"/>
              <a:t>Fazit &amp; Empfehlungen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23ED12-5068-ADA4-64B6-F3D22D11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Projektziel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87819E-225E-E242-3603-3043F4A072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6060" y="2249487"/>
          <a:ext cx="74294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F1B8943-A52A-3C89-9F5B-E36DC7C1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Datenaufbereitung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37E9F7-DD30-5DF9-9458-396563C73D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6060" y="2249487"/>
          <a:ext cx="74294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5E36556-6A9D-18BE-B88F-CFA47DF9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5E94C-3DF2-75AF-CEB5-9A8F4F72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de-DE" sz="2200"/>
              <a:t>Elbow-Methode zur Bestimmung der Clusteranzahl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Reihe, Diagramm, Text, Zahl enthält.&#10;&#10;KI-generierte Inhalte können fehlerhaft sein.">
            <a:extLst>
              <a:ext uri="{FF2B5EF4-FFF2-40B4-BE49-F238E27FC236}">
                <a16:creationId xmlns:a16="http://schemas.microsoft.com/office/drawing/2014/main" id="{2AA2348D-8095-AF61-7784-B921BB7C9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41" y="1655589"/>
            <a:ext cx="4584286" cy="354136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D9F514-7BB8-870B-9B79-4B16EF26E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 fontScale="85000" lnSpcReduction="10000"/>
          </a:bodyPr>
          <a:lstStyle/>
          <a:p>
            <a:r>
              <a:rPr lang="de-DE" sz="1600" dirty="0"/>
              <a:t>Ziel: Optimale Anzahl an Kundengruppen finden</a:t>
            </a:r>
          </a:p>
          <a:p>
            <a:r>
              <a:rPr lang="de-DE" sz="1600" dirty="0"/>
              <a:t>Methode: WCSS (Streuung) pro Clusteranzahl</a:t>
            </a:r>
          </a:p>
          <a:p>
            <a:r>
              <a:rPr lang="de-DE" sz="1600" dirty="0"/>
              <a:t>„Elbow“ = Stelle, wo zusätzlicher Nutzen abnimmt</a:t>
            </a:r>
          </a:p>
          <a:p>
            <a:r>
              <a:rPr lang="de-DE" sz="1600" dirty="0"/>
              <a:t>Knickpunkt bei 3 Clustern erkannt</a:t>
            </a:r>
          </a:p>
          <a:p>
            <a:r>
              <a:rPr lang="de-DE" sz="1600" dirty="0"/>
              <a:t>Entscheidung: Segmentierung in 3 Kundengruppen</a:t>
            </a:r>
            <a:endParaRPr lang="en-US" sz="1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E8CCCF-389C-4D3D-74A1-B0BEE9F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A7436-4E01-484F-89AB-36746225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de-DE" sz="2200"/>
              <a:t>Kundensegmente durch Clustering</a:t>
            </a:r>
          </a:p>
        </p:txBody>
      </p:sp>
      <p:sp>
        <p:nvSpPr>
          <p:cNvPr id="14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3F442121-48DC-6FB7-906D-761CD8A52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41" y="2050984"/>
            <a:ext cx="4584286" cy="275057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4F9B8C-36C2-F60F-32CD-99378696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 fontScale="92500" lnSpcReduction="20000"/>
          </a:bodyPr>
          <a:lstStyle/>
          <a:p>
            <a:r>
              <a:rPr lang="de-DE" sz="1600" dirty="0"/>
              <a:t>Drei Segmente: Premiumkunden, Stammkunden, Wenig-Aktiv</a:t>
            </a:r>
          </a:p>
          <a:p>
            <a:r>
              <a:rPr lang="de-DE" sz="1600" dirty="0"/>
              <a:t>Große Unterschiede bei Ausgaben &amp; Kaufverhalten</a:t>
            </a:r>
          </a:p>
          <a:p>
            <a:r>
              <a:rPr lang="de-DE" sz="1600" dirty="0"/>
              <a:t>Stammkunden = höchste Ausgaben</a:t>
            </a:r>
          </a:p>
          <a:p>
            <a:r>
              <a:rPr lang="de-DE" sz="1600" dirty="0"/>
              <a:t>Wenig-Aktive = Ziel für Reaktivierung</a:t>
            </a:r>
          </a:p>
          <a:p>
            <a:r>
              <a:rPr lang="de-DE" sz="1600" dirty="0"/>
              <a:t>Empfehlung: Segmentierte Ansprache im Marketing</a:t>
            </a:r>
            <a:endParaRPr lang="en-US" sz="1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371DC3-E80C-A3CA-9D32-A2A5B180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8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de-DE" sz="2400"/>
              <a:t>Letzter Kauf vs. Ausgaben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9F34BDB-1519-2869-5FE0-91480AF4AAD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9241" y="2050983"/>
            <a:ext cx="4584286" cy="275057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673117-F8F9-EBBF-3308-CBE4A4AD8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 lnSpcReduction="10000"/>
          </a:bodyPr>
          <a:lstStyle/>
          <a:p>
            <a:r>
              <a:rPr lang="de-DE" sz="1600" dirty="0"/>
              <a:t>Viele Ausreißer und Streuung</a:t>
            </a:r>
          </a:p>
          <a:p>
            <a:r>
              <a:rPr lang="de-DE" sz="1600" dirty="0"/>
              <a:t>Auch „inaktive“ Kunden können hohe Ausgaben haben</a:t>
            </a:r>
          </a:p>
          <a:p>
            <a:r>
              <a:rPr lang="de-DE" sz="1600" dirty="0"/>
              <a:t>Keine klare Abhängigkeit zwischen Kaufzeitpunkt &amp; Ausgaben</a:t>
            </a:r>
          </a:p>
          <a:p>
            <a:r>
              <a:rPr lang="de-DE" sz="1600" dirty="0"/>
              <a:t>Empfehlung: ehemalige Vielkäufer reaktivieren</a:t>
            </a:r>
            <a:endParaRPr lang="en-US" sz="1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337DC8-5F52-0E40-AEF4-33666381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7EF69-D8F1-1A0C-8F8A-B59CCCE3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de-DE" sz="1900"/>
              <a:t>Korrelationsmatrix der Merkmale</a:t>
            </a:r>
          </a:p>
        </p:txBody>
      </p:sp>
      <p:sp>
        <p:nvSpPr>
          <p:cNvPr id="7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Screenshot enthält.&#10;&#10;KI-generierte Inhalte können fehlerhaft sein.">
            <a:extLst>
              <a:ext uri="{FF2B5EF4-FFF2-40B4-BE49-F238E27FC236}">
                <a16:creationId xmlns:a16="http://schemas.microsoft.com/office/drawing/2014/main" id="{E29B2F23-6D0F-446B-6D2C-82138D815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41" y="1477948"/>
            <a:ext cx="4584286" cy="3896643"/>
          </a:xfrm>
          <a:prstGeom prst="rect">
            <a:avLst/>
          </a:prstGeom>
        </p:spPr>
      </p:pic>
      <p:sp>
        <p:nvSpPr>
          <p:cNvPr id="73" name="Content Placeholder 8">
            <a:extLst>
              <a:ext uri="{FF2B5EF4-FFF2-40B4-BE49-F238E27FC236}">
                <a16:creationId xmlns:a16="http://schemas.microsoft.com/office/drawing/2014/main" id="{2B074DED-E720-56EF-C8D7-19D1E82C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 lnSpcReduction="10000"/>
          </a:bodyPr>
          <a:lstStyle/>
          <a:p>
            <a:r>
              <a:rPr lang="de-DE" sz="1600" dirty="0"/>
              <a:t>Stärkste Korrelation: Einkommen ↔ Gesamtausgaben</a:t>
            </a:r>
          </a:p>
          <a:p>
            <a:r>
              <a:rPr lang="de-DE" sz="1600" dirty="0"/>
              <a:t>Rabattkäufe korrelieren mit Webkäufen</a:t>
            </a:r>
          </a:p>
          <a:p>
            <a:r>
              <a:rPr lang="de-DE" sz="1600" dirty="0"/>
              <a:t>Letzter Kauf (negativ) mit Ausgaben</a:t>
            </a:r>
          </a:p>
          <a:p>
            <a:r>
              <a:rPr lang="de-DE" sz="1600" dirty="0"/>
              <a:t>Gibt Orientierung für Zusammenhänge</a:t>
            </a:r>
          </a:p>
          <a:p>
            <a:r>
              <a:rPr lang="de-DE" sz="1600" dirty="0"/>
              <a:t>Grundlage für Zielgruppenanalyse</a:t>
            </a:r>
            <a:endParaRPr lang="en-US" sz="1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2EC343-E0A6-8D0B-821C-AB93796B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de-DE" sz="2400" dirty="0"/>
              <a:t>Ausgaben nach Altersgruppen</a:t>
            </a:r>
          </a:p>
        </p:txBody>
      </p:sp>
      <p:sp>
        <p:nvSpPr>
          <p:cNvPr id="14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E196A02E-D091-3812-7237-645BE5EC8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41" y="1965029"/>
            <a:ext cx="4584286" cy="292248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82D260-614B-4E4D-7A83-B54B4B46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/>
          </a:bodyPr>
          <a:lstStyle/>
          <a:p>
            <a:r>
              <a:rPr lang="de-DE" sz="1600" dirty="0"/>
              <a:t>Höchste Ausgaben bei Altersgruppe 70+</a:t>
            </a:r>
          </a:p>
          <a:p>
            <a:r>
              <a:rPr lang="de-DE" sz="1600" dirty="0"/>
              <a:t>31–50 Jahre = starke Mittelgruppe</a:t>
            </a:r>
          </a:p>
          <a:p>
            <a:r>
              <a:rPr lang="de-DE" sz="1600" dirty="0"/>
              <a:t>Junge Zielgruppe (18–30) gibt am wenigsten aus</a:t>
            </a:r>
          </a:p>
          <a:p>
            <a:r>
              <a:rPr lang="de-DE" sz="1600" dirty="0"/>
              <a:t>Ältere Kunden mit hoher Relevanz fürs Marketing</a:t>
            </a:r>
          </a:p>
          <a:p>
            <a:endParaRPr lang="en-US" sz="1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EA9CA0F-5371-3696-BAAC-A0BDAD5B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68335F217C54B4DB1BFCA3BF2CBA2AC" ma:contentTypeVersion="12" ma:contentTypeDescription="Ein neues Dokument erstellen." ma:contentTypeScope="" ma:versionID="88c16a35eee56e945f312e319a643305">
  <xsd:schema xmlns:xsd="http://www.w3.org/2001/XMLSchema" xmlns:xs="http://www.w3.org/2001/XMLSchema" xmlns:p="http://schemas.microsoft.com/office/2006/metadata/properties" xmlns:ns2="eba7f824-4e16-4ebf-847a-8462d723e2d0" xmlns:ns3="c7e4895d-c0bc-4f22-b8a9-95c9a0f1e2f2" targetNamespace="http://schemas.microsoft.com/office/2006/metadata/properties" ma:root="true" ma:fieldsID="d4fd8cd7a2494bc6123b5072cf47cb98" ns2:_="" ns3:_="">
    <xsd:import namespace="eba7f824-4e16-4ebf-847a-8462d723e2d0"/>
    <xsd:import namespace="c7e4895d-c0bc-4f22-b8a9-95c9a0f1e2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7f824-4e16-4ebf-847a-8462d723e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b13184fc-9620-4d23-8b41-34b83b6e2b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4895d-c0bc-4f22-b8a9-95c9a0f1e2f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77f0e4-2b76-4189-adf2-21fe6a162895}" ma:internalName="TaxCatchAll" ma:showField="CatchAllData" ma:web="c7e4895d-c0bc-4f22-b8a9-95c9a0f1e2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e4895d-c0bc-4f22-b8a9-95c9a0f1e2f2" xsi:nil="true"/>
    <lcf76f155ced4ddcb4097134ff3c332f xmlns="eba7f824-4e16-4ebf-847a-8462d723e2d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9B84D89-C3C7-4B4C-9F1A-BA5F484F9A50}"/>
</file>

<file path=customXml/itemProps2.xml><?xml version="1.0" encoding="utf-8"?>
<ds:datastoreItem xmlns:ds="http://schemas.openxmlformats.org/officeDocument/2006/customXml" ds:itemID="{22E20B9C-4670-444C-B27D-242B17207377}"/>
</file>

<file path=customXml/itemProps3.xml><?xml version="1.0" encoding="utf-8"?>
<ds:datastoreItem xmlns:ds="http://schemas.openxmlformats.org/officeDocument/2006/customXml" ds:itemID="{5CC62728-61B1-4AB0-89C7-AE7E9A5A914B}"/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530</Words>
  <Application>Microsoft Office PowerPoint</Application>
  <PresentationFormat>Bildschirmpräsentation (4:3)</PresentationFormat>
  <Paragraphs>122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Aptos</vt:lpstr>
      <vt:lpstr>Arial</vt:lpstr>
      <vt:lpstr>Tw Cen MT</vt:lpstr>
      <vt:lpstr>Schaltkreis</vt:lpstr>
      <vt:lpstr>Analyse des Kundenverhaltens &amp; Optimierung im Marketing</vt:lpstr>
      <vt:lpstr>Gliederung</vt:lpstr>
      <vt:lpstr>Projektziel</vt:lpstr>
      <vt:lpstr>Datenaufbereitung</vt:lpstr>
      <vt:lpstr>Elbow-Methode zur Bestimmung der Clusteranzahl</vt:lpstr>
      <vt:lpstr>Kundensegmente durch Clustering</vt:lpstr>
      <vt:lpstr>Letzter Kauf vs. Ausgaben</vt:lpstr>
      <vt:lpstr>Korrelationsmatrix der Merkmale</vt:lpstr>
      <vt:lpstr>Ausgaben nach Altersgruppen</vt:lpstr>
      <vt:lpstr>Ausgaben nach Familienstand</vt:lpstr>
      <vt:lpstr>Kinderanzahl vs. Ausgaben</vt:lpstr>
      <vt:lpstr>Beschwerden vs. Ausgaben</vt:lpstr>
      <vt:lpstr>Rabattnutzung und Ausgaben</vt:lpstr>
      <vt:lpstr>Ausgaben nach Produktkategorien</vt:lpstr>
      <vt:lpstr>Antwort auf letzte Kampagne</vt:lpstr>
      <vt:lpstr>Kaufverhalten nach Vertriebskanal</vt:lpstr>
      <vt:lpstr>Einkommensverteilung</vt:lpstr>
      <vt:lpstr>Fazit &amp; Empfehlungen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Maximilianm Mendeleev</cp:lastModifiedBy>
  <cp:revision>16</cp:revision>
  <dcterms:created xsi:type="dcterms:W3CDTF">2013-01-27T09:14:16Z</dcterms:created>
  <dcterms:modified xsi:type="dcterms:W3CDTF">2025-06-17T00:21:25Z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0x010100C68335F217C54B4DB1BFCA3BF2CBA2AC</vt:lpwstr>
  </property>
</Properties>
</file>