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90" d="100"/>
          <a:sy n="90" d="100"/>
        </p:scale>
        <p:origin x="63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77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8FB7AB-206F-477A-87AF-AA6A08EFE0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1C40-D23A-454A-93C4-B5E2DD5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5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658"/>
            <a:ext cx="7821094" cy="1817914"/>
          </a:xfrm>
        </p:spPr>
        <p:txBody>
          <a:bodyPr/>
          <a:lstStyle/>
          <a:p>
            <a:r>
              <a:rPr lang="en-US" sz="3200" dirty="0" smtClean="0"/>
              <a:t>Project on </a:t>
            </a:r>
            <a:r>
              <a:rPr lang="en-US" sz="3200" dirty="0"/>
              <a:t>Historical Spot Price for Crude Oil </a:t>
            </a:r>
            <a:r>
              <a:rPr lang="en-US" sz="3200" dirty="0" smtClean="0"/>
              <a:t>and </a:t>
            </a:r>
            <a:r>
              <a:rPr lang="en-US" sz="3200" dirty="0"/>
              <a:t>Petroleum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923" y="3489755"/>
            <a:ext cx="7377347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Nikhita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gaddam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579" y="1032893"/>
            <a:ext cx="8825659" cy="978159"/>
          </a:xfrm>
        </p:spPr>
        <p:txBody>
          <a:bodyPr/>
          <a:lstStyle/>
          <a:p>
            <a:r>
              <a:rPr lang="en-US" sz="3200" dirty="0"/>
              <a:t>5 </a:t>
            </a:r>
            <a:r>
              <a:rPr lang="en-US" sz="3200" dirty="0" smtClean="0"/>
              <a:t>observations </a:t>
            </a:r>
            <a:r>
              <a:rPr lang="en-US" sz="3200" dirty="0"/>
              <a:t>from the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57579" y="2691156"/>
            <a:ext cx="9020405" cy="492175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price </a:t>
            </a:r>
            <a:r>
              <a:rPr lang="en-US" dirty="0"/>
              <a:t>of crude oil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large </a:t>
            </a:r>
            <a:r>
              <a:rPr lang="en-US" dirty="0"/>
              <a:t>influence on the </a:t>
            </a:r>
            <a:r>
              <a:rPr lang="en-US" dirty="0" smtClean="0"/>
              <a:t>prices </a:t>
            </a:r>
            <a:r>
              <a:rPr lang="en-US" dirty="0" smtClean="0"/>
              <a:t>of </a:t>
            </a:r>
            <a:r>
              <a:rPr lang="en-US" dirty="0" smtClean="0"/>
              <a:t>petroleum products</a:t>
            </a:r>
            <a:r>
              <a:rPr lang="en-US" dirty="0"/>
              <a:t>. Geo-political events and the weather issues seem to have an impact on crude oil and petroleum product prices.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Average yearly prices of Propane between 2012 – 2013 seem to be an exception to following the trend of crude oil prices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Brent-WTI spread was close to flat </a:t>
            </a:r>
            <a:r>
              <a:rPr lang="en-US" dirty="0" smtClean="0"/>
              <a:t>until 2011. The spread widened during 2011 with the Arab Spring in Egypt.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Cushing, OK WTI Spot Price is the highest in 2008 with an yearly average of </a:t>
            </a:r>
            <a:r>
              <a:rPr lang="en-US" dirty="0" smtClean="0"/>
              <a:t>99.57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nature of the crude oil time series </a:t>
            </a:r>
            <a:r>
              <a:rPr lang="en-US" dirty="0" smtClean="0"/>
              <a:t>data is non-stationary</a:t>
            </a:r>
            <a:r>
              <a:rPr lang="en-US" dirty="0"/>
              <a:t> </a:t>
            </a:r>
            <a:r>
              <a:rPr lang="en-US" dirty="0" smtClean="0"/>
              <a:t>with seasonal, random and trend components.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05" y="887964"/>
            <a:ext cx="9264951" cy="1981200"/>
          </a:xfrm>
        </p:spPr>
        <p:txBody>
          <a:bodyPr/>
          <a:lstStyle/>
          <a:p>
            <a:pPr algn="just"/>
            <a:r>
              <a:rPr lang="en-US" sz="2800" dirty="0"/>
              <a:t>P</a:t>
            </a:r>
            <a:r>
              <a:rPr lang="en-US" sz="2800" dirty="0" smtClean="0"/>
              <a:t>rice </a:t>
            </a:r>
            <a:r>
              <a:rPr lang="en-US" sz="2800" dirty="0"/>
              <a:t>of the petroleum products and external factors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42305" y="1348163"/>
            <a:ext cx="9371276" cy="47868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Petroleum products and crude oil prices </a:t>
            </a:r>
            <a:r>
              <a:rPr lang="en-US" dirty="0"/>
              <a:t>can be affected by </a:t>
            </a:r>
            <a:r>
              <a:rPr lang="en-US" dirty="0" smtClean="0"/>
              <a:t>weather-related and geopolitical events </a:t>
            </a:r>
            <a:r>
              <a:rPr lang="en-US" dirty="0"/>
              <a:t>that have the potential to disrupt the flow of </a:t>
            </a:r>
            <a:r>
              <a:rPr lang="en-US" dirty="0" smtClean="0"/>
              <a:t>products </a:t>
            </a:r>
            <a:r>
              <a:rPr lang="en-US" dirty="0"/>
              <a:t>to </a:t>
            </a:r>
            <a:r>
              <a:rPr lang="en-US" dirty="0" smtClean="0"/>
              <a:t>the market.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One of those instances where oil </a:t>
            </a:r>
            <a:r>
              <a:rPr lang="en-US" dirty="0"/>
              <a:t>production </a:t>
            </a:r>
            <a:r>
              <a:rPr lang="en-US" dirty="0" smtClean="0"/>
              <a:t>was disrupted </a:t>
            </a:r>
            <a:r>
              <a:rPr lang="en-US" dirty="0"/>
              <a:t>due to political </a:t>
            </a:r>
            <a:r>
              <a:rPr lang="en-US" dirty="0" smtClean="0"/>
              <a:t>events is the Persian </a:t>
            </a:r>
            <a:r>
              <a:rPr lang="en-US" dirty="0"/>
              <a:t>Gulf War in 1990</a:t>
            </a:r>
            <a:r>
              <a:rPr lang="en-US" dirty="0" smtClean="0"/>
              <a:t>. Another example is the hurricanes </a:t>
            </a:r>
            <a:r>
              <a:rPr lang="en-US" dirty="0"/>
              <a:t>in 2005 </a:t>
            </a:r>
            <a:r>
              <a:rPr lang="en-US" dirty="0" smtClean="0"/>
              <a:t>which shut </a:t>
            </a:r>
            <a:r>
              <a:rPr lang="en-US" dirty="0"/>
              <a:t>down oil </a:t>
            </a:r>
            <a:r>
              <a:rPr lang="en-US" dirty="0" smtClean="0"/>
              <a:t>production. </a:t>
            </a:r>
            <a:r>
              <a:rPr lang="en-US" dirty="0"/>
              <a:t>As a result, petroleum product prices increased </a:t>
            </a:r>
            <a:r>
              <a:rPr lang="en-US" dirty="0" smtClean="0"/>
              <a:t>as the supply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These prices can also be influenced by the spare capacity. If </a:t>
            </a:r>
            <a:r>
              <a:rPr lang="en-US" dirty="0"/>
              <a:t>the market has </a:t>
            </a:r>
            <a:r>
              <a:rPr lang="en-US" dirty="0" smtClean="0"/>
              <a:t>adequate spare </a:t>
            </a:r>
            <a:r>
              <a:rPr lang="en-US" dirty="0"/>
              <a:t>capacity to </a:t>
            </a:r>
            <a:r>
              <a:rPr lang="en-US" dirty="0" smtClean="0"/>
              <a:t>withstand </a:t>
            </a:r>
            <a:r>
              <a:rPr lang="en-US" dirty="0"/>
              <a:t>a possible disruption, its </a:t>
            </a:r>
            <a:r>
              <a:rPr lang="en-US" dirty="0" smtClean="0"/>
              <a:t>impact </a:t>
            </a:r>
            <a:r>
              <a:rPr lang="en-US" dirty="0"/>
              <a:t>on prices </a:t>
            </a:r>
            <a:r>
              <a:rPr lang="en-US" dirty="0" smtClean="0"/>
              <a:t>is likely to be small.</a:t>
            </a:r>
          </a:p>
        </p:txBody>
      </p:sp>
    </p:spTree>
    <p:extLst>
      <p:ext uri="{BB962C8B-B14F-4D97-AF65-F5344CB8AC3E}">
        <p14:creationId xmlns:p14="http://schemas.microsoft.com/office/powerpoint/2010/main" val="25557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76" y="1729890"/>
            <a:ext cx="8825659" cy="726233"/>
          </a:xfrm>
        </p:spPr>
        <p:txBody>
          <a:bodyPr/>
          <a:lstStyle/>
          <a:p>
            <a:r>
              <a:rPr lang="en-US" sz="2800" dirty="0" smtClean="0"/>
              <a:t>Other observations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21036" y="1634197"/>
            <a:ext cx="9179894" cy="432185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Crude oil prices for the next 6 </a:t>
            </a:r>
            <a:r>
              <a:rPr lang="en-US" dirty="0" smtClean="0"/>
              <a:t>months are </a:t>
            </a:r>
            <a:r>
              <a:rPr lang="en-US" dirty="0" smtClean="0"/>
              <a:t>51.93</a:t>
            </a:r>
            <a:r>
              <a:rPr lang="en-US" dirty="0"/>
              <a:t>, 53.29, 53.96, 54.72, 54.98, </a:t>
            </a:r>
            <a:r>
              <a:rPr lang="en-US" dirty="0" smtClean="0"/>
              <a:t>55.47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There is a very high positive correlation of 0.998 between Conventional </a:t>
            </a:r>
            <a:r>
              <a:rPr lang="en-US" dirty="0"/>
              <a:t>Gasoline </a:t>
            </a:r>
            <a:r>
              <a:rPr lang="en-US" dirty="0" smtClean="0"/>
              <a:t>prices of </a:t>
            </a:r>
            <a:r>
              <a:rPr lang="en-US" dirty="0"/>
              <a:t>New York Harbor and U.S. Gulf </a:t>
            </a:r>
            <a:r>
              <a:rPr lang="en-US" dirty="0" smtClean="0"/>
              <a:t>Coast.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Although there isn’t a common year/quarter/month for all </a:t>
            </a:r>
            <a:r>
              <a:rPr lang="en-US" dirty="0" smtClean="0"/>
              <a:t>products, I </a:t>
            </a:r>
            <a:r>
              <a:rPr lang="en-US" dirty="0"/>
              <a:t>observed that all products except for RBOB Regular Gasoline have lower price than prior data points in Quarter 1 of the year 1999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748" y="591923"/>
            <a:ext cx="8614689" cy="1191127"/>
          </a:xfrm>
        </p:spPr>
        <p:txBody>
          <a:bodyPr/>
          <a:lstStyle/>
          <a:p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01749" y="1474566"/>
            <a:ext cx="10164726" cy="503256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 used Excel formulae to calculate </a:t>
            </a:r>
            <a:r>
              <a:rPr lang="en-US" dirty="0" smtClean="0"/>
              <a:t>monthly price changes in columns adjacent to spot prices </a:t>
            </a:r>
            <a:r>
              <a:rPr lang="en-US" dirty="0" smtClean="0"/>
              <a:t>and then used Pivot tables to create </a:t>
            </a:r>
            <a:r>
              <a:rPr lang="en-US" dirty="0" smtClean="0"/>
              <a:t>average </a:t>
            </a:r>
            <a:r>
              <a:rPr lang="en-US" dirty="0" smtClean="0"/>
              <a:t>summarized price by </a:t>
            </a:r>
            <a:r>
              <a:rPr lang="en-US" dirty="0" smtClean="0"/>
              <a:t>year.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 smtClean="0"/>
              <a:t>showed the price movement in </a:t>
            </a:r>
            <a:r>
              <a:rPr lang="en-US" dirty="0" smtClean="0"/>
              <a:t>Excel </a:t>
            </a:r>
            <a:r>
              <a:rPr lang="en-US" dirty="0" smtClean="0"/>
              <a:t>Charts</a:t>
            </a:r>
            <a:r>
              <a:rPr lang="en-US" dirty="0"/>
              <a:t>. I calculated the correlation between Conventional Gasoline prices between New York Harbor and U.S. Gulf Coast using Excel function CORREL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 used R Studio to further analyze and </a:t>
            </a:r>
            <a:r>
              <a:rPr lang="en-US" dirty="0" smtClean="0"/>
              <a:t>forecast </a:t>
            </a:r>
            <a:r>
              <a:rPr lang="en-US" dirty="0" smtClean="0"/>
              <a:t>crude oil prices</a:t>
            </a:r>
            <a:r>
              <a:rPr lang="en-US" dirty="0" smtClean="0"/>
              <a:t>. Differencing of order 1 is chosen for obtaining </a:t>
            </a:r>
            <a:r>
              <a:rPr lang="en-US" dirty="0"/>
              <a:t>a </a:t>
            </a:r>
            <a:r>
              <a:rPr lang="en-US" dirty="0" smtClean="0"/>
              <a:t>stationary </a:t>
            </a:r>
            <a:r>
              <a:rPr lang="en-US" dirty="0"/>
              <a:t>time series </a:t>
            </a:r>
            <a:r>
              <a:rPr lang="en-US" dirty="0" smtClean="0"/>
              <a:t>and log transformation has been applied. Stationarity</a:t>
            </a:r>
            <a:r>
              <a:rPr lang="en-US" dirty="0" smtClean="0"/>
              <a:t> has been verified by performing the ADF test and then model building is carried out.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Though volatility is better forecasted using GARCH models, GARCH(1,1) seems to have a higher AIC and insignificant model coefficients. Therefore I chose a Seasonal ARIMA model of the order (2,1,2)(1,0,1) with the lowest AIC of - 836.62. </a:t>
            </a:r>
          </a:p>
          <a:p>
            <a:r>
              <a:rPr lang="en-US" dirty="0" smtClean="0"/>
              <a:t>    NOTE: In cases like this where the data is spread across 30 years, splitting the data and                </a:t>
            </a:r>
            <a:r>
              <a:rPr lang="en-US" dirty="0" smtClean="0"/>
              <a:t>                </a:t>
            </a:r>
            <a:r>
              <a:rPr lang="en-US" dirty="0"/>
              <a:t> </a:t>
            </a:r>
            <a:r>
              <a:rPr lang="en-US" dirty="0" smtClean="0"/>
              <a:t>     	        </a:t>
            </a:r>
            <a:r>
              <a:rPr lang="en-US" dirty="0" smtClean="0"/>
              <a:t>then forecasting volatility can be useful as well.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92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754</TotalTime>
  <Words>505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on Historical Spot Price for Crude Oil and Petroleum Products</vt:lpstr>
      <vt:lpstr>5 observations from the data</vt:lpstr>
      <vt:lpstr>Price of the petroleum products and external factors</vt:lpstr>
      <vt:lpstr>Other observations</vt:lpstr>
      <vt:lpstr>Process</vt:lpstr>
    </vt:vector>
  </TitlesOfParts>
  <Company>RTD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Historical Spot Price for Crude Oil and Petroleum Products</dc:title>
  <dc:creator>Gaddam, Nikhita</dc:creator>
  <cp:lastModifiedBy>Gaddam, Nikhita</cp:lastModifiedBy>
  <cp:revision>28</cp:revision>
  <dcterms:created xsi:type="dcterms:W3CDTF">2019-02-22T01:54:24Z</dcterms:created>
  <dcterms:modified xsi:type="dcterms:W3CDTF">2019-02-27T04:29:46Z</dcterms:modified>
</cp:coreProperties>
</file>