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25" r:id="rId2"/>
    <p:sldId id="298" r:id="rId3"/>
    <p:sldId id="326" r:id="rId4"/>
    <p:sldId id="259" r:id="rId5"/>
    <p:sldId id="327" r:id="rId6"/>
    <p:sldId id="316" r:id="rId7"/>
    <p:sldId id="317" r:id="rId8"/>
    <p:sldId id="319" r:id="rId9"/>
    <p:sldId id="328" r:id="rId10"/>
    <p:sldId id="323" r:id="rId11"/>
    <p:sldId id="32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EA"/>
    <a:srgbClr val="0044AA"/>
    <a:srgbClr val="8EAADB"/>
    <a:srgbClr val="E7E6E6"/>
    <a:srgbClr val="000000"/>
    <a:srgbClr val="ADB9CA"/>
    <a:srgbClr val="ADE6E6"/>
    <a:srgbClr val="A5A5A5"/>
    <a:srgbClr val="44546A"/>
    <a:srgbClr val="0039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54"/>
    <p:restoredTop sz="85868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16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9e28094eae5a9ab" providerId="LiveId" clId="{0067809D-84F7-4B34-9EAC-20A89EA3FFA9}"/>
    <pc:docChg chg="custSel modSld">
      <pc:chgData name="" userId="b9e28094eae5a9ab" providerId="LiveId" clId="{0067809D-84F7-4B34-9EAC-20A89EA3FFA9}" dt="2022-01-05T10:05:55.466" v="153" actId="1035"/>
      <pc:docMkLst>
        <pc:docMk/>
      </pc:docMkLst>
      <pc:sldChg chg="addSp delSp modSp">
        <pc:chgData name="" userId="b9e28094eae5a9ab" providerId="LiveId" clId="{0067809D-84F7-4B34-9EAC-20A89EA3FFA9}" dt="2022-01-05T10:05:55.466" v="153" actId="1035"/>
        <pc:sldMkLst>
          <pc:docMk/>
          <pc:sldMk cId="257267807" sldId="261"/>
        </pc:sldMkLst>
        <pc:spChg chg="mod">
          <ac:chgData name="" userId="b9e28094eae5a9ab" providerId="LiveId" clId="{0067809D-84F7-4B34-9EAC-20A89EA3FFA9}" dt="2022-01-05T09:56:20.074" v="24" actId="1036"/>
          <ac:spMkLst>
            <pc:docMk/>
            <pc:sldMk cId="257267807" sldId="261"/>
            <ac:spMk id="13" creationId="{9FE7B3D1-66C1-424D-9EA4-F7F6E1A5A5B8}"/>
          </ac:spMkLst>
        </pc:spChg>
        <pc:spChg chg="mod">
          <ac:chgData name="" userId="b9e28094eae5a9ab" providerId="LiveId" clId="{0067809D-84F7-4B34-9EAC-20A89EA3FFA9}" dt="2022-01-05T09:57:15.932" v="40" actId="1035"/>
          <ac:spMkLst>
            <pc:docMk/>
            <pc:sldMk cId="257267807" sldId="261"/>
            <ac:spMk id="14" creationId="{EBBA20E7-A347-4F82-B921-4A8906ED7CBE}"/>
          </ac:spMkLst>
        </pc:spChg>
        <pc:spChg chg="mod">
          <ac:chgData name="" userId="b9e28094eae5a9ab" providerId="LiveId" clId="{0067809D-84F7-4B34-9EAC-20A89EA3FFA9}" dt="2022-01-05T10:02:57.483" v="54" actId="1035"/>
          <ac:spMkLst>
            <pc:docMk/>
            <pc:sldMk cId="257267807" sldId="261"/>
            <ac:spMk id="15" creationId="{731B74B1-0BC7-4291-B07A-B88BC55334D7}"/>
          </ac:spMkLst>
        </pc:spChg>
        <pc:spChg chg="mod">
          <ac:chgData name="" userId="b9e28094eae5a9ab" providerId="LiveId" clId="{0067809D-84F7-4B34-9EAC-20A89EA3FFA9}" dt="2022-01-05T10:03:42.964" v="66" actId="1035"/>
          <ac:spMkLst>
            <pc:docMk/>
            <pc:sldMk cId="257267807" sldId="261"/>
            <ac:spMk id="16" creationId="{4713FD8B-ECB8-4BAB-A902-43FC879647A1}"/>
          </ac:spMkLst>
        </pc:spChg>
        <pc:spChg chg="mod">
          <ac:chgData name="" userId="b9e28094eae5a9ab" providerId="LiveId" clId="{0067809D-84F7-4B34-9EAC-20A89EA3FFA9}" dt="2022-01-05T10:04:02.995" v="79" actId="1035"/>
          <ac:spMkLst>
            <pc:docMk/>
            <pc:sldMk cId="257267807" sldId="261"/>
            <ac:spMk id="17" creationId="{06D0EEEF-7FEC-4569-8E5D-61498A00A73E}"/>
          </ac:spMkLst>
        </pc:spChg>
        <pc:spChg chg="mod">
          <ac:chgData name="" userId="b9e28094eae5a9ab" providerId="LiveId" clId="{0067809D-84F7-4B34-9EAC-20A89EA3FFA9}" dt="2022-01-05T10:04:45.180" v="115" actId="1035"/>
          <ac:spMkLst>
            <pc:docMk/>
            <pc:sldMk cId="257267807" sldId="261"/>
            <ac:spMk id="18" creationId="{1F4BEF58-6C68-4AA6-841F-091A52A879AB}"/>
          </ac:spMkLst>
        </pc:spChg>
        <pc:spChg chg="mod">
          <ac:chgData name="" userId="b9e28094eae5a9ab" providerId="LiveId" clId="{0067809D-84F7-4B34-9EAC-20A89EA3FFA9}" dt="2022-01-05T10:05:08.296" v="129" actId="1035"/>
          <ac:spMkLst>
            <pc:docMk/>
            <pc:sldMk cId="257267807" sldId="261"/>
            <ac:spMk id="19" creationId="{AD9D4D14-4543-45D3-9238-8C779D2F1A20}"/>
          </ac:spMkLst>
        </pc:spChg>
        <pc:spChg chg="mod">
          <ac:chgData name="" userId="b9e28094eae5a9ab" providerId="LiveId" clId="{0067809D-84F7-4B34-9EAC-20A89EA3FFA9}" dt="2022-01-05T10:05:28.456" v="142" actId="1035"/>
          <ac:spMkLst>
            <pc:docMk/>
            <pc:sldMk cId="257267807" sldId="261"/>
            <ac:spMk id="20" creationId="{C54887EA-5000-4994-AA62-3870FF28AEE4}"/>
          </ac:spMkLst>
        </pc:spChg>
        <pc:spChg chg="mod">
          <ac:chgData name="" userId="b9e28094eae5a9ab" providerId="LiveId" clId="{0067809D-84F7-4B34-9EAC-20A89EA3FFA9}" dt="2022-01-05T10:05:55.466" v="153" actId="1035"/>
          <ac:spMkLst>
            <pc:docMk/>
            <pc:sldMk cId="257267807" sldId="261"/>
            <ac:spMk id="21" creationId="{C97949DE-7970-4530-B858-77493FE7A9C3}"/>
          </ac:spMkLst>
        </pc:spChg>
        <pc:spChg chg="mod">
          <ac:chgData name="" userId="b9e28094eae5a9ab" providerId="LiveId" clId="{0067809D-84F7-4B34-9EAC-20A89EA3FFA9}" dt="2022-01-05T10:04:23.759" v="96" actId="1036"/>
          <ac:spMkLst>
            <pc:docMk/>
            <pc:sldMk cId="257267807" sldId="261"/>
            <ac:spMk id="22" creationId="{6CBFC60C-BBB5-4F47-ACDA-53389C2E3E93}"/>
          </ac:spMkLst>
        </pc:spChg>
        <pc:graphicFrameChg chg="add del">
          <ac:chgData name="" userId="b9e28094eae5a9ab" providerId="LiveId" clId="{0067809D-84F7-4B34-9EAC-20A89EA3FFA9}" dt="2022-01-05T09:55:50.676" v="3"/>
          <ac:graphicFrameMkLst>
            <pc:docMk/>
            <pc:sldMk cId="257267807" sldId="261"/>
            <ac:graphicFrameMk id="23" creationId="{FAF7299F-9D0B-4C5B-BAB2-226AF568AF3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B36D4-CAEE-456B-9B57-5CEFA38D8EB6}" type="datetimeFigureOut">
              <a:rPr lang="de-DE" smtClean="0"/>
              <a:t>21.06.23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44B10-73DC-47AB-A58D-8970D192DF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276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Every experiment – we ask what worked and what did not? And what could be done differently in the future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44B10-73DC-47AB-A58D-8970D192DF3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65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44B10-73DC-47AB-A58D-8970D192DF3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AF65B9A-4C27-4152-9F4B-374F4E8827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17331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libri Light (Überschriften)"/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729F113-DA6D-4549-B7F8-42C26DC91C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65563" y="5553489"/>
            <a:ext cx="4433887" cy="698500"/>
          </a:xfrm>
        </p:spPr>
        <p:txBody>
          <a:bodyPr anchor="ctr"/>
          <a:lstStyle>
            <a:lvl2pPr marL="457200" indent="0" algn="ctr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1"/>
            <a:r>
              <a:rPr lang="de-DE" dirty="0"/>
              <a:t>Unterüberschrift</a:t>
            </a:r>
          </a:p>
        </p:txBody>
      </p:sp>
    </p:spTree>
    <p:extLst>
      <p:ext uri="{BB962C8B-B14F-4D97-AF65-F5344CB8AC3E}">
        <p14:creationId xmlns:p14="http://schemas.microsoft.com/office/powerpoint/2010/main" val="306645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AF65B9A-4C27-4152-9F4B-374F4E8827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17331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libri Light (Überschriften)"/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729F113-DA6D-4549-B7F8-42C26DC91C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65563" y="5553489"/>
            <a:ext cx="4433887" cy="698500"/>
          </a:xfrm>
        </p:spPr>
        <p:txBody>
          <a:bodyPr anchor="ctr"/>
          <a:lstStyle>
            <a:lvl2pPr marL="457200" indent="0" algn="ctr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1"/>
            <a:r>
              <a:rPr lang="de-DE" dirty="0"/>
              <a:t>Unterüberschrift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89E3860-6E7F-4CEA-80AA-E13B07B2BE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09181"/>
            <a:ext cx="12192000" cy="812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2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Übersicht">
    <p:bg>
      <p:bgPr>
        <a:solidFill>
          <a:srgbClr val="8EAADB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1FB91-1897-4CCF-B581-E5A85EB54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77C46BD-1698-4283-BB34-4B6E32043333}"/>
              </a:ext>
            </a:extLst>
          </p:cNvPr>
          <p:cNvSpPr/>
          <p:nvPr userDrawn="1"/>
        </p:nvSpPr>
        <p:spPr>
          <a:xfrm>
            <a:off x="0" y="6294474"/>
            <a:ext cx="12192000" cy="563526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8C0157C-6382-486C-917C-FB748EE275E6}"/>
              </a:ext>
            </a:extLst>
          </p:cNvPr>
          <p:cNvSpPr/>
          <p:nvPr userDrawn="1"/>
        </p:nvSpPr>
        <p:spPr>
          <a:xfrm>
            <a:off x="0" y="365125"/>
            <a:ext cx="205740" cy="1324800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A3ABFA44-F218-4648-84A0-B437DCE8730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-1" y="6412437"/>
            <a:ext cx="2674800" cy="327600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3A32CA5F-5DDB-4807-91B8-FF6E99DFB57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908898" y="6452037"/>
            <a:ext cx="2282400" cy="2484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5F5905FF-E74A-468B-B288-FC787B68FF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44200" y="3826800"/>
            <a:ext cx="2340000" cy="770400"/>
          </a:xfrm>
        </p:spPr>
        <p:txBody>
          <a:bodyPr anchor="ctr">
            <a:noAutofit/>
          </a:bodyPr>
          <a:lstStyle>
            <a:lvl1pPr marL="0" indent="0" algn="ctr">
              <a:buNone/>
              <a:defRPr sz="6800">
                <a:solidFill>
                  <a:srgbClr val="8EAADB"/>
                </a:solidFill>
              </a:defRPr>
            </a:lvl1pPr>
          </a:lstStyle>
          <a:p>
            <a:pPr lvl="0"/>
            <a:r>
              <a:rPr lang="de-DE" dirty="0"/>
              <a:t>xx%</a:t>
            </a:r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E6E38D9A-36E7-4EEE-9173-F1CCD0E914E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96000" y="5393975"/>
            <a:ext cx="3236400" cy="77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endParaRPr lang="de-DE" dirty="0"/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D64E373E-AC2A-41A8-85FC-26DB2F6CCED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79600" y="4610388"/>
            <a:ext cx="2869200" cy="7704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1FFFCC45-6331-4D46-BBE9-DF68FF9640A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26000" y="3826800"/>
            <a:ext cx="2340000" cy="770400"/>
          </a:xfrm>
        </p:spPr>
        <p:txBody>
          <a:bodyPr anchor="ctr">
            <a:noAutofit/>
          </a:bodyPr>
          <a:lstStyle>
            <a:lvl1pPr marL="0" indent="0" algn="ctr">
              <a:buNone/>
              <a:defRPr sz="6800">
                <a:solidFill>
                  <a:srgbClr val="0044AA"/>
                </a:solidFill>
              </a:defRPr>
            </a:lvl1pPr>
          </a:lstStyle>
          <a:p>
            <a:pPr lvl="0"/>
            <a:r>
              <a:rPr lang="de-DE" dirty="0"/>
              <a:t>xx%</a:t>
            </a:r>
          </a:p>
        </p:txBody>
      </p:sp>
      <p:sp>
        <p:nvSpPr>
          <p:cNvPr id="24" name="Textplatzhalter 13">
            <a:extLst>
              <a:ext uri="{FF2B5EF4-FFF2-40B4-BE49-F238E27FC236}">
                <a16:creationId xmlns:a16="http://schemas.microsoft.com/office/drawing/2014/main" id="{04230703-839F-462D-82DB-BE7DF8AB5AA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477800" y="5393975"/>
            <a:ext cx="3236400" cy="77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endParaRPr lang="de-DE" dirty="0"/>
          </a:p>
        </p:txBody>
      </p:sp>
      <p:sp>
        <p:nvSpPr>
          <p:cNvPr id="25" name="Textplatzhalter 13">
            <a:extLst>
              <a:ext uri="{FF2B5EF4-FFF2-40B4-BE49-F238E27FC236}">
                <a16:creationId xmlns:a16="http://schemas.microsoft.com/office/drawing/2014/main" id="{EE47D590-A134-4B2F-AD56-93BD9C8DD73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661400" y="4610388"/>
            <a:ext cx="2869200" cy="7704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870A2226-9CCB-4646-B45E-50FDE0A875E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07800" y="3826800"/>
            <a:ext cx="2340000" cy="770400"/>
          </a:xfrm>
        </p:spPr>
        <p:txBody>
          <a:bodyPr anchor="ctr">
            <a:noAutofit/>
          </a:bodyPr>
          <a:lstStyle>
            <a:lvl1pPr marL="0" indent="0" algn="ctr">
              <a:buNone/>
              <a:defRPr sz="6800">
                <a:solidFill>
                  <a:srgbClr val="0086EA"/>
                </a:solidFill>
              </a:defRPr>
            </a:lvl1pPr>
          </a:lstStyle>
          <a:p>
            <a:pPr lvl="0"/>
            <a:r>
              <a:rPr lang="de-DE" dirty="0"/>
              <a:t>xx%</a:t>
            </a:r>
          </a:p>
        </p:txBody>
      </p:sp>
      <p:sp>
        <p:nvSpPr>
          <p:cNvPr id="27" name="Textplatzhalter 13">
            <a:extLst>
              <a:ext uri="{FF2B5EF4-FFF2-40B4-BE49-F238E27FC236}">
                <a16:creationId xmlns:a16="http://schemas.microsoft.com/office/drawing/2014/main" id="{5C960B5C-9932-464C-9683-4404E177494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59600" y="5393975"/>
            <a:ext cx="3236400" cy="77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endParaRPr lang="de-DE" dirty="0"/>
          </a:p>
        </p:txBody>
      </p:sp>
      <p:sp>
        <p:nvSpPr>
          <p:cNvPr id="28" name="Textplatzhalter 13">
            <a:extLst>
              <a:ext uri="{FF2B5EF4-FFF2-40B4-BE49-F238E27FC236}">
                <a16:creationId xmlns:a16="http://schemas.microsoft.com/office/drawing/2014/main" id="{AE842254-EFED-4DEC-8DA8-A1DC91286E3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843200" y="4610388"/>
            <a:ext cx="2869200" cy="7704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  <p:pic>
        <p:nvPicPr>
          <p:cNvPr id="3" name="Grafik 26">
            <a:extLst>
              <a:ext uri="{FF2B5EF4-FFF2-40B4-BE49-F238E27FC236}">
                <a16:creationId xmlns:a16="http://schemas.microsoft.com/office/drawing/2014/main" id="{FEC95D26-0991-9A51-A8CF-707BCE3D4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0098" y="642325"/>
            <a:ext cx="898800" cy="7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0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ntergrund_1">
    <p:bg>
      <p:bgPr>
        <a:blipFill dpi="0" rotWithShape="1">
          <a:blip r:embed="rId2">
            <a:alphaModFix amt="30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B8387E5-6082-40B1-B649-855191D72554}"/>
              </a:ext>
            </a:extLst>
          </p:cNvPr>
          <p:cNvSpPr/>
          <p:nvPr userDrawn="1"/>
        </p:nvSpPr>
        <p:spPr>
          <a:xfrm>
            <a:off x="0" y="6294474"/>
            <a:ext cx="12192000" cy="563526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5B2FC2D-1504-4D92-B1BA-192A5B75FC84}"/>
              </a:ext>
            </a:extLst>
          </p:cNvPr>
          <p:cNvSpPr/>
          <p:nvPr userDrawn="1"/>
        </p:nvSpPr>
        <p:spPr>
          <a:xfrm>
            <a:off x="0" y="365125"/>
            <a:ext cx="205740" cy="1324800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05C26CA4-222D-484E-A677-56A81B0C38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Calibri Light (Überschriften)"/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6E87BE-AE10-4F93-A5E1-A1E595808F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411931"/>
            <a:ext cx="2673350" cy="328613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EA080D1-3B3C-44BA-B8A8-B882A90AF04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909313" y="6452412"/>
            <a:ext cx="2282687" cy="247650"/>
          </a:xfrm>
        </p:spPr>
        <p:txBody>
          <a:bodyPr anchor="ctr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62783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">
    <p:bg>
      <p:bgPr>
        <a:blipFill dpi="0" rotWithShape="1">
          <a:blip r:embed="rId2">
            <a:alphaModFix amt="30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1FB91-1897-4CCF-B581-E5A85EB54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77C46BD-1698-4283-BB34-4B6E32043333}"/>
              </a:ext>
            </a:extLst>
          </p:cNvPr>
          <p:cNvSpPr/>
          <p:nvPr userDrawn="1"/>
        </p:nvSpPr>
        <p:spPr>
          <a:xfrm>
            <a:off x="0" y="6294474"/>
            <a:ext cx="12192000" cy="563526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8C0157C-6382-486C-917C-FB748EE275E6}"/>
              </a:ext>
            </a:extLst>
          </p:cNvPr>
          <p:cNvSpPr/>
          <p:nvPr userDrawn="1"/>
        </p:nvSpPr>
        <p:spPr>
          <a:xfrm>
            <a:off x="0" y="365125"/>
            <a:ext cx="205740" cy="1324800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A3ABFA44-F218-4648-84A0-B437DCE8730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-1" y="6412437"/>
            <a:ext cx="2674800" cy="327600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3A32CA5F-5DDB-4807-91B8-FF6E99DFB57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908898" y="6452037"/>
            <a:ext cx="2282400" cy="2484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5F5905FF-E74A-468B-B288-FC787B68FF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44200" y="3826800"/>
            <a:ext cx="2340000" cy="770400"/>
          </a:xfrm>
        </p:spPr>
        <p:txBody>
          <a:bodyPr anchor="ctr">
            <a:noAutofit/>
          </a:bodyPr>
          <a:lstStyle>
            <a:lvl1pPr marL="0" indent="0" algn="ctr">
              <a:buNone/>
              <a:defRPr sz="6800">
                <a:solidFill>
                  <a:srgbClr val="8EAADB"/>
                </a:solidFill>
              </a:defRPr>
            </a:lvl1pPr>
          </a:lstStyle>
          <a:p>
            <a:pPr lvl="0"/>
            <a:r>
              <a:rPr lang="de-DE" dirty="0"/>
              <a:t>xx%</a:t>
            </a:r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E6E38D9A-36E7-4EEE-9173-F1CCD0E914E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96000" y="5393975"/>
            <a:ext cx="3236400" cy="77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endParaRPr lang="de-DE" dirty="0"/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D64E373E-AC2A-41A8-85FC-26DB2F6CCED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79600" y="4610388"/>
            <a:ext cx="2869200" cy="7704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1FFFCC45-6331-4D46-BBE9-DF68FF9640A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26000" y="3826800"/>
            <a:ext cx="2340000" cy="770400"/>
          </a:xfrm>
        </p:spPr>
        <p:txBody>
          <a:bodyPr anchor="ctr">
            <a:noAutofit/>
          </a:bodyPr>
          <a:lstStyle>
            <a:lvl1pPr marL="0" indent="0" algn="ctr">
              <a:buNone/>
              <a:defRPr sz="6800">
                <a:solidFill>
                  <a:srgbClr val="0044AA"/>
                </a:solidFill>
              </a:defRPr>
            </a:lvl1pPr>
          </a:lstStyle>
          <a:p>
            <a:pPr lvl="0"/>
            <a:r>
              <a:rPr lang="de-DE" dirty="0"/>
              <a:t>xx%</a:t>
            </a:r>
          </a:p>
        </p:txBody>
      </p:sp>
      <p:sp>
        <p:nvSpPr>
          <p:cNvPr id="24" name="Textplatzhalter 13">
            <a:extLst>
              <a:ext uri="{FF2B5EF4-FFF2-40B4-BE49-F238E27FC236}">
                <a16:creationId xmlns:a16="http://schemas.microsoft.com/office/drawing/2014/main" id="{04230703-839F-462D-82DB-BE7DF8AB5AA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477800" y="5393975"/>
            <a:ext cx="3236400" cy="77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endParaRPr lang="de-DE" dirty="0"/>
          </a:p>
        </p:txBody>
      </p:sp>
      <p:sp>
        <p:nvSpPr>
          <p:cNvPr id="25" name="Textplatzhalter 13">
            <a:extLst>
              <a:ext uri="{FF2B5EF4-FFF2-40B4-BE49-F238E27FC236}">
                <a16:creationId xmlns:a16="http://schemas.microsoft.com/office/drawing/2014/main" id="{EE47D590-A134-4B2F-AD56-93BD9C8DD73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661400" y="4610388"/>
            <a:ext cx="2869200" cy="7704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870A2226-9CCB-4646-B45E-50FDE0A875E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07800" y="3826800"/>
            <a:ext cx="2340000" cy="770400"/>
          </a:xfrm>
        </p:spPr>
        <p:txBody>
          <a:bodyPr anchor="ctr">
            <a:noAutofit/>
          </a:bodyPr>
          <a:lstStyle>
            <a:lvl1pPr marL="0" indent="0" algn="ctr">
              <a:buNone/>
              <a:defRPr sz="6800">
                <a:solidFill>
                  <a:srgbClr val="0086EA"/>
                </a:solidFill>
              </a:defRPr>
            </a:lvl1pPr>
          </a:lstStyle>
          <a:p>
            <a:pPr lvl="0"/>
            <a:r>
              <a:rPr lang="de-DE" dirty="0"/>
              <a:t>xx%</a:t>
            </a:r>
          </a:p>
        </p:txBody>
      </p:sp>
      <p:sp>
        <p:nvSpPr>
          <p:cNvPr id="27" name="Textplatzhalter 13">
            <a:extLst>
              <a:ext uri="{FF2B5EF4-FFF2-40B4-BE49-F238E27FC236}">
                <a16:creationId xmlns:a16="http://schemas.microsoft.com/office/drawing/2014/main" id="{5C960B5C-9932-464C-9683-4404E177494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59600" y="5393975"/>
            <a:ext cx="3236400" cy="77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endParaRPr lang="de-DE" dirty="0"/>
          </a:p>
        </p:txBody>
      </p:sp>
      <p:sp>
        <p:nvSpPr>
          <p:cNvPr id="28" name="Textplatzhalter 13">
            <a:extLst>
              <a:ext uri="{FF2B5EF4-FFF2-40B4-BE49-F238E27FC236}">
                <a16:creationId xmlns:a16="http://schemas.microsoft.com/office/drawing/2014/main" id="{AE842254-EFED-4DEC-8DA8-A1DC91286E3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843200" y="4610388"/>
            <a:ext cx="2869200" cy="7704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40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B68785BF-D9A1-7C4C-947F-E40078D683F6}"/>
              </a:ext>
            </a:extLst>
          </p:cNvPr>
          <p:cNvSpPr/>
          <p:nvPr userDrawn="1"/>
        </p:nvSpPr>
        <p:spPr>
          <a:xfrm>
            <a:off x="0" y="6294474"/>
            <a:ext cx="12192000" cy="563526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876FA97-9EE7-42E4-A004-B7817451EE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23038" y="-1"/>
            <a:ext cx="5668962" cy="62944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2C5840B-6B8C-4876-AF63-6362FC1C1F7B}"/>
              </a:ext>
            </a:extLst>
          </p:cNvPr>
          <p:cNvSpPr/>
          <p:nvPr userDrawn="1"/>
        </p:nvSpPr>
        <p:spPr>
          <a:xfrm>
            <a:off x="0" y="365125"/>
            <a:ext cx="205740" cy="1324800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44E4184-531C-4E4F-93B7-E890A3BBA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5257800" cy="1325563"/>
          </a:xfrm>
        </p:spPr>
        <p:txBody>
          <a:bodyPr/>
          <a:lstStyle>
            <a:lvl1pPr>
              <a:defRPr>
                <a:latin typeface="Calibri Light (Überschriften)"/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8A066E-F653-47EE-9BE6-8E10EEBB761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6412437"/>
            <a:ext cx="2674800" cy="327600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7C62D42-5C4D-489A-BA53-4B9DE7FA23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909600" y="6452412"/>
            <a:ext cx="2282400" cy="247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85310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FBE4E9D8-7F20-A249-B73D-BBAD601E7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Calibri Light (Überschriften)"/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AF8CD22-82BE-A64C-B560-07541193ED81}"/>
              </a:ext>
            </a:extLst>
          </p:cNvPr>
          <p:cNvSpPr/>
          <p:nvPr userDrawn="1"/>
        </p:nvSpPr>
        <p:spPr>
          <a:xfrm>
            <a:off x="0" y="365125"/>
            <a:ext cx="205740" cy="1324800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FCF3D2-D6BD-2A40-8003-7B369C9D1446}"/>
              </a:ext>
            </a:extLst>
          </p:cNvPr>
          <p:cNvSpPr/>
          <p:nvPr userDrawn="1"/>
        </p:nvSpPr>
        <p:spPr>
          <a:xfrm>
            <a:off x="0" y="6294474"/>
            <a:ext cx="12192000" cy="563526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DA8109-0B41-4E2D-B420-A4DD9F9BF3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412437"/>
            <a:ext cx="2674800" cy="327600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  <a:latin typeface="+mj-lt"/>
              </a:defRPr>
            </a:lvl2pPr>
            <a:lvl3pPr>
              <a:defRPr sz="1800">
                <a:solidFill>
                  <a:schemeClr val="bg1"/>
                </a:solidFill>
                <a:latin typeface="+mj-lt"/>
              </a:defRPr>
            </a:lvl3pPr>
            <a:lvl4pPr>
              <a:defRPr sz="1800">
                <a:solidFill>
                  <a:schemeClr val="bg1"/>
                </a:solidFill>
                <a:latin typeface="+mj-lt"/>
              </a:defRPr>
            </a:lvl4pPr>
            <a:lvl5pPr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535AC7-FC72-4F41-9BED-D75CFAABCF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77200" y="6452037"/>
            <a:ext cx="2314800" cy="2484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17254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ier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025C1-70D5-4F0D-8D1A-66382A466F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D0E85DC-DD56-415E-AC16-85FC241B7758}"/>
              </a:ext>
            </a:extLst>
          </p:cNvPr>
          <p:cNvSpPr/>
          <p:nvPr userDrawn="1"/>
        </p:nvSpPr>
        <p:spPr>
          <a:xfrm>
            <a:off x="0" y="365125"/>
            <a:ext cx="205740" cy="1324800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9934A83-9341-4FD3-B404-5CB691FA86E3}"/>
              </a:ext>
            </a:extLst>
          </p:cNvPr>
          <p:cNvSpPr/>
          <p:nvPr userDrawn="1"/>
        </p:nvSpPr>
        <p:spPr>
          <a:xfrm>
            <a:off x="0" y="6294474"/>
            <a:ext cx="12192000" cy="563526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0638C97-9CBB-4100-B0D8-48895839908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412437"/>
            <a:ext cx="2674800" cy="327600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  <a:latin typeface="+mj-lt"/>
              </a:defRPr>
            </a:lvl2pPr>
            <a:lvl3pPr>
              <a:defRPr sz="1800">
                <a:solidFill>
                  <a:schemeClr val="bg1"/>
                </a:solidFill>
                <a:latin typeface="+mj-lt"/>
              </a:defRPr>
            </a:lvl3pPr>
            <a:lvl4pPr>
              <a:defRPr sz="1800">
                <a:solidFill>
                  <a:schemeClr val="bg1"/>
                </a:solidFill>
                <a:latin typeface="+mj-lt"/>
              </a:defRPr>
            </a:lvl4pPr>
            <a:lvl5pPr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2D2E561D-EC54-4349-B834-5FE1E40CD88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77200" y="6452037"/>
            <a:ext cx="2314800" cy="2484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6404FD8-5795-4F90-8EFD-3E5C7A03DD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23600" y="1994400"/>
            <a:ext cx="2509200" cy="86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/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79F85FC1-2DC8-492A-AAD4-D7E15A9F50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1200" y="1994400"/>
            <a:ext cx="2509200" cy="86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/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E41AA34C-7898-40B9-B4DE-882FA824F3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23600" y="2570400"/>
            <a:ext cx="2509200" cy="86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endParaRPr lang="de-DE" dirty="0"/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D78CBE27-6B4F-40AE-BD4E-E0F716B2BD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23600" y="3924000"/>
            <a:ext cx="2509200" cy="86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/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8" name="Textplatzhalter 12">
            <a:extLst>
              <a:ext uri="{FF2B5EF4-FFF2-40B4-BE49-F238E27FC236}">
                <a16:creationId xmlns:a16="http://schemas.microsoft.com/office/drawing/2014/main" id="{CDEC9310-7751-4068-8FBD-C2E741446A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23600" y="4500000"/>
            <a:ext cx="2509200" cy="86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endParaRPr lang="de-DE" dirty="0"/>
          </a:p>
        </p:txBody>
      </p:sp>
      <p:sp>
        <p:nvSpPr>
          <p:cNvPr id="19" name="Textplatzhalter 12">
            <a:extLst>
              <a:ext uri="{FF2B5EF4-FFF2-40B4-BE49-F238E27FC236}">
                <a16:creationId xmlns:a16="http://schemas.microsoft.com/office/drawing/2014/main" id="{96120009-03AC-4E26-B420-1A661C2EBF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1200" y="3924000"/>
            <a:ext cx="2509200" cy="86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/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0" name="Textplatzhalter 12">
            <a:extLst>
              <a:ext uri="{FF2B5EF4-FFF2-40B4-BE49-F238E27FC236}">
                <a16:creationId xmlns:a16="http://schemas.microsoft.com/office/drawing/2014/main" id="{9D408D93-5F8E-4A67-A31B-18B7F4687C9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1200" y="4500000"/>
            <a:ext cx="2509200" cy="86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endParaRPr lang="de-DE" dirty="0"/>
          </a:p>
        </p:txBody>
      </p:sp>
      <p:sp>
        <p:nvSpPr>
          <p:cNvPr id="21" name="Textplatzhalter 12">
            <a:extLst>
              <a:ext uri="{FF2B5EF4-FFF2-40B4-BE49-F238E27FC236}">
                <a16:creationId xmlns:a16="http://schemas.microsoft.com/office/drawing/2014/main" id="{81EF5654-74D9-4ACD-AB94-9310F3CC569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71200" y="2570400"/>
            <a:ext cx="2509200" cy="86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154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echs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975A7-7D02-44D4-8BDB-DBD52C1F0E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 Light (Überschriften)"/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9E5E08-2B06-4BB1-828F-301A5A09C7F2}"/>
              </a:ext>
            </a:extLst>
          </p:cNvPr>
          <p:cNvSpPr/>
          <p:nvPr userDrawn="1"/>
        </p:nvSpPr>
        <p:spPr>
          <a:xfrm>
            <a:off x="0" y="6294474"/>
            <a:ext cx="12192000" cy="563526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3343671-B7F0-45A5-A280-635B13883F71}"/>
              </a:ext>
            </a:extLst>
          </p:cNvPr>
          <p:cNvSpPr/>
          <p:nvPr userDrawn="1"/>
        </p:nvSpPr>
        <p:spPr>
          <a:xfrm>
            <a:off x="0" y="365125"/>
            <a:ext cx="205740" cy="1324800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FDE51D3A-B367-4865-AD6D-B5DD6D822B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9200" y="2703600"/>
            <a:ext cx="2934000" cy="478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B429C60C-6EAB-4CD8-AECC-99EF61F6AD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9200" y="4801060"/>
            <a:ext cx="2934000" cy="478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85E99A38-C81F-4B7A-BDF9-21AB81D05D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31014" y="2703600"/>
            <a:ext cx="2934000" cy="478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9E4A8552-6FB3-409B-B2AC-6E00932F5C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1014" y="4801060"/>
            <a:ext cx="2934000" cy="478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E7B35AF4-D1AB-47B5-975D-686F45D7C3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82827" y="2703600"/>
            <a:ext cx="2934000" cy="478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72A47327-486C-48A7-9086-CC518706FB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82827" y="4801060"/>
            <a:ext cx="2934000" cy="478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A0C74797-D0B0-4407-A1A3-C3C23A2604F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6412437"/>
            <a:ext cx="2674800" cy="327600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33" name="Inhaltsplatzhalter 4">
            <a:extLst>
              <a:ext uri="{FF2B5EF4-FFF2-40B4-BE49-F238E27FC236}">
                <a16:creationId xmlns:a16="http://schemas.microsoft.com/office/drawing/2014/main" id="{8307384A-8A0B-4F0C-86C3-C9A30CDF229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909600" y="6452656"/>
            <a:ext cx="2282400" cy="247162"/>
          </a:xfrm>
        </p:spPr>
        <p:txBody>
          <a:bodyPr anchor="ctr"/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4657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383B9D-303D-984C-AA3A-A6B0A759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49860C-6E7F-D94A-AEDE-1D731FBE2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846829-B16F-C342-834E-33FBE33D5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4375D-D67A-A143-9EF2-366721AD88B3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52B54-255B-4641-B7A0-ABE0A8C2C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D4653-2224-394E-A0A0-134D5E658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89B11-DEE2-5842-92B0-4005DC6C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8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1" r:id="rId2"/>
    <p:sldLayoutId id="2147483672" r:id="rId3"/>
    <p:sldLayoutId id="2147483662" r:id="rId4"/>
    <p:sldLayoutId id="2147483670" r:id="rId5"/>
    <p:sldLayoutId id="2147483649" r:id="rId6"/>
    <p:sldLayoutId id="2147483650" r:id="rId7"/>
    <p:sldLayoutId id="2147483669" r:id="rId8"/>
    <p:sldLayoutId id="214748366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imgres?imgurl=https%3A%2F%2Fwww.gliffy.com%2Fsites%2Fdefault%2Ffiles%2Fimage%2F2020-06%2FAmazon-Simple-Storage-Service-S3_Bucket-with-Objects_dark-bg.png&amp;imgrefurl=https%3A%2F%2Fwww.gliffy.com%2Fblog%2Faws-storage-shapes&amp;tbnid=aA3McOYD98O0vM&amp;vet=12ahUKEwj8-8jt7fr6AhUFwgIHHZuUAZIQMygKegUIARDHAQ..i&amp;docid=WOu_JgWTWPO7rM&amp;w=196&amp;h=204&amp;q=aws%20icons%20s3&amp;client=firefox-b-d&amp;ved=2ahUKEwj8-8jt7fr6AhUFwgIHHZuUAZIQMygKegUIARDHAQ" TargetMode="External"/><Relationship Id="rId13" Type="http://schemas.openxmlformats.org/officeDocument/2006/relationships/image" Target="../media/image11.png"/><Relationship Id="rId3" Type="http://schemas.openxmlformats.org/officeDocument/2006/relationships/hyperlink" Target="https://airflow.apache.org/docs/apache-airflow-providers-amazon/stable/operators/index.html" TargetMode="External"/><Relationship Id="rId7" Type="http://schemas.openxmlformats.org/officeDocument/2006/relationships/image" Target="../media/image7.jpeg"/><Relationship Id="rId12" Type="http://schemas.openxmlformats.org/officeDocument/2006/relationships/hyperlink" Target="https://www.google.com/imgres?imgurl=https%3A%2F%2Fsymbols.getvecta.com%2Fstencil_5%2F0_aws-athena.bb0d0ced14.svg&amp;imgrefurl=https%3A%2F%2Fvecta.io%2Fsymbols%2F5%2Faws-analytics%2F0%2Faws-athena&amp;tbnid=lfda_BgtdKyiiM&amp;vet=12ahUKEwj90_697fr6AhWD-aQKHbC3Bc8QMygAegUIARCwAQ..i&amp;docid=KrkjjqPWzGdnhM&amp;w=800&amp;h=800&amp;q=aws%20icons%20athena&amp;client=firefox-b-d&amp;ved=2ahUKEwj90_697fr6AhWD-aQKHbC3Bc8QMygAegUIARCwAQ" TargetMode="Externa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google.com/imgres?imgurl=https%3A%2F%2Fsymbols.getvecta.com%2Fstencil_5%2F3_aws-emr.115b439538.svg&amp;imgrefurl=https%3A%2F%2Fvecta.io%2Fsymbols%2F5%2Faws-analytics%2F3%2Faws-emr&amp;tbnid=yqypyZ_2Gl3nzM&amp;vet=12ahUKEwi3neqD7vr6AhXBhaQKHUrMC2wQMygAegUIARC2AQ..i&amp;docid=YHxR6YOB8uFB9M&amp;w=650&amp;h=800&amp;q=aws%20icons%20emr&amp;client=firefox-b-d&amp;ved=2ahUKEwi3neqD7vr6AhXBhaQKHUrMC2wQMygAegUIARC2AQ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google.com/imgres?imgurl=https%3A%2F%2Fimages.ctfassets.net%2F7rbn0raz0t75%2F7EjcYekfjzaW9pieeb79d1%2F74602551d6e3b8e6f28435e91d9bfacd%2FAWSGlue-icon-color.svg&amp;imgrefurl=https%3A%2F%2Ftray.io%2Fconnectors%2Faws-glue-integrations&amp;tbnid=FiZ-Tg2N9vWSEM&amp;vet=12ahUKEwjtnMPh7fr6AhVPwgIHHVzWDfgQMygAegUIARC4AQ..i&amp;docid=zv5zjI-04abSYM&amp;w=800&amp;h=800&amp;q=aws%20icons%20glue&amp;client=firefox-b-d&amp;ved=2ahUKEwjtnMPh7fr6AhVPwgIHHVzWDfgQMygAegUIARC4AQ" TargetMode="External"/><Relationship Id="rId11" Type="http://schemas.openxmlformats.org/officeDocument/2006/relationships/image" Target="../media/image10.jpg"/><Relationship Id="rId5" Type="http://schemas.openxmlformats.org/officeDocument/2006/relationships/image" Target="../media/image6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hyperlink" Target="https://www.google.com/imgres?imgurl=https%3A%2F%2Fcdn2.iconfinder.com%2Fdata%2Ficons%2Famazon-aws-stencils%2F100%2FDatabase_copy_Amazon_RedShift-512.png&amp;imgrefurl=https%3A%2F%2Fwww.iconfinder.com%2Ficons%2F259314%2Fcopy_database_redshift_icon&amp;tbnid=Qikdm5MQC-HGQM&amp;vet=12ahUKEwjr2pCv7fr6AhUBPewKHYHMDOAQMygAegUIARCvAQ..i&amp;docid=JMhGoBfqgUD1wM&amp;w=512&amp;h=512&amp;q=aws%20icons%20redshift&amp;client=firefox-b-d&amp;ved=2ahUKEwjr2pCv7fr6AhUBPewKHYHMDOAQMygAegUIARCvAQ" TargetMode="External"/><Relationship Id="rId9" Type="http://schemas.openxmlformats.org/officeDocument/2006/relationships/image" Target="../media/image8.png"/><Relationship Id="rId14" Type="http://schemas.openxmlformats.org/officeDocument/2006/relationships/hyperlink" Target="https://www.google.com/imgres?imgurl=https%3A%2F%2Fstatic-00.iconduck.com%2Fassets.00%2Fcompute-awslambda-lambdafunction-icon-491x512-lj7r3nlo.png&amp;imgrefurl=https%3A%2F%2Ficonduck.com%2Ficons%2F6820%2Fcompute-awslambda-lambdafunction&amp;tbnid=5BW-x_2n1KFy1M&amp;vet=12ahUKEwjXqJnM7fr6AhXxxgIHHcv3C-kQMygDegUIARC4AQ..i&amp;docid=Lyd5dy4GVpgvzM&amp;w=491&amp;h=512&amp;q=aws%20icons%20Lambda&amp;client=firefox-b-d&amp;ved=2ahUKEwjXqJnM7fr6AhXxxgIHHcv3C-kQMygDegUIARC4AQ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5518940D-F362-AD01-FB44-C5107D33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83" y="4176111"/>
            <a:ext cx="10576034" cy="1472980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chemeClr val="accent1"/>
                </a:solidFill>
                <a:highlight>
                  <a:srgbClr val="E7E6E6"/>
                </a:highlight>
              </a:rPr>
              <a:t>Managing </a:t>
            </a:r>
            <a:r>
              <a:rPr lang="de-DE" b="1" dirty="0" err="1">
                <a:solidFill>
                  <a:schemeClr val="accent1"/>
                </a:solidFill>
                <a:highlight>
                  <a:srgbClr val="E7E6E6"/>
                </a:highlight>
              </a:rPr>
              <a:t>Machine</a:t>
            </a:r>
            <a:r>
              <a:rPr lang="de-DE" b="1" dirty="0">
                <a:solidFill>
                  <a:schemeClr val="accent1"/>
                </a:solidFill>
                <a:highlight>
                  <a:srgbClr val="E7E6E6"/>
                </a:highlight>
              </a:rPr>
              <a:t> Learning Lifecycle </a:t>
            </a:r>
            <a:r>
              <a:rPr lang="de-DE" b="1" dirty="0" err="1">
                <a:solidFill>
                  <a:schemeClr val="accent1"/>
                </a:solidFill>
                <a:highlight>
                  <a:srgbClr val="E7E6E6"/>
                </a:highlight>
              </a:rPr>
              <a:t>with</a:t>
            </a:r>
            <a:r>
              <a:rPr lang="de-DE" b="1" dirty="0">
                <a:solidFill>
                  <a:schemeClr val="accent1"/>
                </a:solidFill>
                <a:highlight>
                  <a:srgbClr val="E7E6E6"/>
                </a:highlight>
              </a:rPr>
              <a:t> MLflow and Apache </a:t>
            </a:r>
            <a:r>
              <a:rPr lang="de-DE" b="1" dirty="0" err="1">
                <a:solidFill>
                  <a:schemeClr val="accent1"/>
                </a:solidFill>
                <a:highlight>
                  <a:srgbClr val="E7E6E6"/>
                </a:highlight>
              </a:rPr>
              <a:t>Airflow</a:t>
            </a:r>
            <a:endParaRPr lang="de-DE" b="1" dirty="0">
              <a:solidFill>
                <a:schemeClr val="accent1"/>
              </a:solidFill>
              <a:highlight>
                <a:srgbClr val="E7E6E6"/>
              </a:highlight>
            </a:endParaRP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25DEA02F-646E-F159-ECF4-4929BAFBC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9057" y="5649091"/>
            <a:ext cx="4433887" cy="6985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>
                <a:solidFill>
                  <a:schemeClr val="accent1"/>
                </a:solidFill>
                <a:highlight>
                  <a:srgbClr val="E7E6E6"/>
                </a:highlight>
              </a:rPr>
              <a:t>MLCon</a:t>
            </a:r>
            <a:r>
              <a:rPr lang="en-US" b="1" dirty="0">
                <a:solidFill>
                  <a:schemeClr val="accent1"/>
                </a:solidFill>
                <a:highlight>
                  <a:srgbClr val="E7E6E6"/>
                </a:highlight>
              </a:rPr>
              <a:t> Munich 2023</a:t>
            </a:r>
          </a:p>
        </p:txBody>
      </p:sp>
    </p:spTree>
    <p:extLst>
      <p:ext uri="{BB962C8B-B14F-4D97-AF65-F5344CB8AC3E}">
        <p14:creationId xmlns:p14="http://schemas.microsoft.com/office/powerpoint/2010/main" val="208767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4138E39-3ECC-43CD-BCFB-D93405E6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4680" cy="1325563"/>
          </a:xfrm>
        </p:spPr>
        <p:txBody>
          <a:bodyPr/>
          <a:lstStyle/>
          <a:p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b="1" dirty="0" err="1">
                <a:solidFill>
                  <a:schemeClr val="accent1"/>
                </a:solidFill>
              </a:rPr>
              <a:t>next</a:t>
            </a:r>
            <a:r>
              <a:rPr lang="de-DE" dirty="0"/>
              <a:t>?</a:t>
            </a:r>
          </a:p>
        </p:txBody>
      </p:sp>
      <p:sp>
        <p:nvSpPr>
          <p:cNvPr id="12" name="Inhaltsplatzhalter 5">
            <a:extLst>
              <a:ext uri="{FF2B5EF4-FFF2-40B4-BE49-F238E27FC236}">
                <a16:creationId xmlns:a16="http://schemas.microsoft.com/office/drawing/2014/main" id="{0DC73261-618B-48D2-A0C3-D7D5C3D4D024}"/>
              </a:ext>
            </a:extLst>
          </p:cNvPr>
          <p:cNvSpPr txBox="1">
            <a:spLocks/>
          </p:cNvSpPr>
          <p:nvPr/>
        </p:nvSpPr>
        <p:spPr>
          <a:xfrm>
            <a:off x="484046" y="2137277"/>
            <a:ext cx="5801160" cy="3275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/>
              <a:t>Try </a:t>
            </a:r>
            <a:r>
              <a:rPr lang="de-DE" sz="1800" dirty="0" err="1"/>
              <a:t>to</a:t>
            </a:r>
            <a:endParaRPr lang="de-DE" sz="1800" dirty="0"/>
          </a:p>
          <a:p>
            <a:r>
              <a:rPr lang="de-DE" sz="1800" dirty="0"/>
              <a:t>Discover </a:t>
            </a:r>
            <a:r>
              <a:rPr lang="de-DE" sz="1800" dirty="0" err="1"/>
              <a:t>more</a:t>
            </a:r>
            <a:r>
              <a:rPr lang="de-DE" sz="1800" dirty="0"/>
              <a:t> Operators and </a:t>
            </a:r>
            <a:r>
              <a:rPr lang="de-DE" sz="1800" dirty="0" err="1"/>
              <a:t>provider</a:t>
            </a:r>
            <a:r>
              <a:rPr lang="de-DE" sz="1800" dirty="0"/>
              <a:t> </a:t>
            </a:r>
            <a:r>
              <a:rPr lang="de-DE" sz="1800" dirty="0" err="1"/>
              <a:t>packages</a:t>
            </a:r>
            <a:endParaRPr lang="de-DE" sz="1800" dirty="0"/>
          </a:p>
          <a:p>
            <a:r>
              <a:rPr lang="de-DE" sz="1800" dirty="0" err="1"/>
              <a:t>Understand</a:t>
            </a:r>
            <a:r>
              <a:rPr lang="de-DE" sz="1800" dirty="0"/>
              <a:t> </a:t>
            </a:r>
            <a:r>
              <a:rPr lang="de-DE" sz="1800" dirty="0" err="1"/>
              <a:t>branching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tasks</a:t>
            </a:r>
            <a:r>
              <a:rPr lang="de-DE" sz="1800" dirty="0"/>
              <a:t> (and </a:t>
            </a:r>
            <a:r>
              <a:rPr lang="de-DE" sz="1800" dirty="0" err="1"/>
              <a:t>control</a:t>
            </a:r>
            <a:r>
              <a:rPr lang="de-DE" sz="1800" dirty="0"/>
              <a:t> </a:t>
            </a:r>
            <a:r>
              <a:rPr lang="de-DE" sz="1800" dirty="0" err="1"/>
              <a:t>flow</a:t>
            </a:r>
            <a:r>
              <a:rPr lang="de-DE" sz="1800" dirty="0"/>
              <a:t>)</a:t>
            </a:r>
          </a:p>
          <a:p>
            <a:r>
              <a:rPr lang="de-DE" sz="1800" dirty="0"/>
              <a:t>Find </a:t>
            </a:r>
            <a:r>
              <a:rPr lang="de-DE" sz="1800" dirty="0" err="1"/>
              <a:t>how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connect external </a:t>
            </a:r>
            <a:r>
              <a:rPr lang="de-DE" sz="1800" dirty="0" err="1"/>
              <a:t>databases</a:t>
            </a:r>
            <a:r>
              <a:rPr lang="de-DE" sz="1800" dirty="0"/>
              <a:t> and </a:t>
            </a:r>
            <a:r>
              <a:rPr lang="de-DE" sz="1800" dirty="0" err="1"/>
              <a:t>file</a:t>
            </a:r>
            <a:r>
              <a:rPr lang="de-DE" sz="1800" dirty="0"/>
              <a:t> </a:t>
            </a:r>
            <a:r>
              <a:rPr lang="de-DE" sz="1800" dirty="0" err="1"/>
              <a:t>stores</a:t>
            </a:r>
            <a:endParaRPr lang="de-DE" sz="1800" dirty="0"/>
          </a:p>
          <a:p>
            <a:r>
              <a:rPr lang="de-DE" sz="1800" dirty="0"/>
              <a:t>Discover </a:t>
            </a:r>
            <a:r>
              <a:rPr lang="de-DE" sz="1800" dirty="0" err="1"/>
              <a:t>cloud</a:t>
            </a:r>
            <a:r>
              <a:rPr lang="de-DE" sz="1800" dirty="0"/>
              <a:t> </a:t>
            </a:r>
            <a:r>
              <a:rPr lang="de-DE" sz="1800" dirty="0" err="1"/>
              <a:t>operators</a:t>
            </a:r>
            <a:r>
              <a:rPr lang="de-DE" sz="1800" dirty="0"/>
              <a:t> - MWAA</a:t>
            </a:r>
          </a:p>
          <a:p>
            <a:r>
              <a:rPr lang="de-DE" sz="1800" dirty="0"/>
              <a:t>Try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orchestrate</a:t>
            </a:r>
            <a:r>
              <a:rPr lang="de-DE" sz="1800" dirty="0"/>
              <a:t> a </a:t>
            </a:r>
            <a:r>
              <a:rPr lang="de-DE" sz="1800" dirty="0" err="1"/>
              <a:t>use-case</a:t>
            </a:r>
            <a:r>
              <a:rPr lang="de-DE" sz="1800" dirty="0"/>
              <a:t> on </a:t>
            </a:r>
            <a:r>
              <a:rPr lang="de-DE" sz="1800" dirty="0" err="1"/>
              <a:t>your</a:t>
            </a:r>
            <a:r>
              <a:rPr lang="de-DE" sz="1800" dirty="0"/>
              <a:t> own</a:t>
            </a:r>
          </a:p>
          <a:p>
            <a:r>
              <a:rPr lang="de-DE" sz="1800" dirty="0"/>
              <a:t>.</a:t>
            </a:r>
          </a:p>
          <a:p>
            <a:r>
              <a:rPr lang="de-DE" sz="1800" dirty="0"/>
              <a:t>.</a:t>
            </a:r>
          </a:p>
          <a:p>
            <a:r>
              <a:rPr lang="de-DE" sz="1800" dirty="0"/>
              <a:t>And </a:t>
            </a:r>
            <a:r>
              <a:rPr lang="de-DE" sz="1800" dirty="0" err="1"/>
              <a:t>then</a:t>
            </a:r>
            <a:r>
              <a:rPr lang="de-DE" sz="1800" dirty="0"/>
              <a:t>…</a:t>
            </a:r>
            <a:r>
              <a:rPr lang="de-DE" sz="1800" dirty="0" err="1"/>
              <a:t>you</a:t>
            </a:r>
            <a:r>
              <a:rPr lang="de-DE" sz="1800" dirty="0"/>
              <a:t> will </a:t>
            </a:r>
            <a:r>
              <a:rPr lang="de-DE" sz="1800" dirty="0" err="1"/>
              <a:t>know</a:t>
            </a:r>
            <a:r>
              <a:rPr lang="de-DE" sz="1800" dirty="0"/>
              <a:t> </a:t>
            </a:r>
            <a:r>
              <a:rPr lang="de-DE" sz="1800" dirty="0" err="1"/>
              <a:t>where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go</a:t>
            </a:r>
            <a:r>
              <a:rPr lang="de-DE" sz="1800" dirty="0"/>
              <a:t> </a:t>
            </a:r>
            <a:r>
              <a:rPr lang="de-DE" sz="1800" dirty="0" err="1"/>
              <a:t>next</a:t>
            </a:r>
            <a:r>
              <a:rPr lang="de-DE" sz="1800" dirty="0"/>
              <a:t> </a:t>
            </a:r>
            <a:r>
              <a:rPr lang="de-DE" sz="1800" dirty="0">
                <a:sym typeface="Wingdings" pitchFamily="2" charset="2"/>
              </a:rPr>
              <a:t> </a:t>
            </a:r>
            <a:endParaRPr lang="de-DE" sz="1800" dirty="0"/>
          </a:p>
          <a:p>
            <a:endParaRPr lang="de-DE" sz="1800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9BCCDAF-8607-4488-8337-770510458E1C}"/>
              </a:ext>
            </a:extLst>
          </p:cNvPr>
          <p:cNvGrpSpPr/>
          <p:nvPr/>
        </p:nvGrpSpPr>
        <p:grpSpPr>
          <a:xfrm>
            <a:off x="6658292" y="2314339"/>
            <a:ext cx="4649147" cy="2921477"/>
            <a:chOff x="6658292" y="2009289"/>
            <a:chExt cx="4649147" cy="2921477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6FB031B5-2865-49ED-BC70-963B83C48D23}"/>
                </a:ext>
              </a:extLst>
            </p:cNvPr>
            <p:cNvSpPr/>
            <p:nvPr/>
          </p:nvSpPr>
          <p:spPr>
            <a:xfrm>
              <a:off x="6658292" y="2009289"/>
              <a:ext cx="4649147" cy="2921477"/>
            </a:xfrm>
            <a:prstGeom prst="roundRect">
              <a:avLst>
                <a:gd name="adj" fmla="val 1567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3E54B1C9-7370-4B41-B642-17F2A24C9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3546" y="2620400"/>
              <a:ext cx="4398638" cy="1699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395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2F045-9D84-BFD3-F9C9-08157AEFA62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EC1CE-224C-ECAD-2A13-C5E1757C42C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ADD62B2-073B-E4D4-5B78-60E1BAE000AE}"/>
              </a:ext>
            </a:extLst>
          </p:cNvPr>
          <p:cNvSpPr txBox="1">
            <a:spLocks/>
          </p:cNvSpPr>
          <p:nvPr/>
        </p:nvSpPr>
        <p:spPr>
          <a:xfrm>
            <a:off x="3915032" y="2405845"/>
            <a:ext cx="10515600" cy="2046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sz="7000" b="1" dirty="0"/>
              <a:t>Questions?</a:t>
            </a:r>
            <a:endParaRPr lang="de-DE" sz="7000" dirty="0"/>
          </a:p>
        </p:txBody>
      </p:sp>
    </p:spTree>
    <p:extLst>
      <p:ext uri="{BB962C8B-B14F-4D97-AF65-F5344CB8AC3E}">
        <p14:creationId xmlns:p14="http://schemas.microsoft.com/office/powerpoint/2010/main" val="137800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7ABDA-4672-4B7A-BE07-050B0CDA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C0E44-7FB2-48E9-8309-937D0A6734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F59BFE-52E4-4B90-968F-0F1247B28D2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Google Shape;474;p27">
            <a:extLst>
              <a:ext uri="{FF2B5EF4-FFF2-40B4-BE49-F238E27FC236}">
                <a16:creationId xmlns:a16="http://schemas.microsoft.com/office/drawing/2014/main" id="{A21CC601-A369-4659-8078-DA94BFE43515}"/>
              </a:ext>
            </a:extLst>
          </p:cNvPr>
          <p:cNvSpPr txBox="1">
            <a:spLocks/>
          </p:cNvSpPr>
          <p:nvPr/>
        </p:nvSpPr>
        <p:spPr>
          <a:xfrm>
            <a:off x="1714017" y="3946008"/>
            <a:ext cx="2870000" cy="100121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 Light (Überschriften)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de-DE" sz="2200" dirty="0" err="1"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What</a:t>
            </a:r>
            <a:r>
              <a:rPr lang="de-DE" sz="2200" dirty="0"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 </a:t>
            </a:r>
            <a:r>
              <a:rPr lang="de-DE" sz="2200" dirty="0" err="1"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did</a:t>
            </a:r>
            <a:r>
              <a:rPr lang="de-DE" sz="2200" dirty="0"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 </a:t>
            </a:r>
            <a:r>
              <a:rPr lang="de-DE" sz="2200" dirty="0" err="1"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we</a:t>
            </a:r>
            <a:r>
              <a:rPr lang="de-DE" sz="2200" dirty="0"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 </a:t>
            </a:r>
            <a:r>
              <a:rPr lang="de-DE" sz="2200" dirty="0" err="1"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learn</a:t>
            </a:r>
            <a:r>
              <a:rPr lang="de-DE" sz="2200" dirty="0"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?</a:t>
            </a:r>
          </a:p>
        </p:txBody>
      </p:sp>
      <p:sp>
        <p:nvSpPr>
          <p:cNvPr id="6" name="Google Shape;476;p27">
            <a:extLst>
              <a:ext uri="{FF2B5EF4-FFF2-40B4-BE49-F238E27FC236}">
                <a16:creationId xmlns:a16="http://schemas.microsoft.com/office/drawing/2014/main" id="{732E14C2-E797-42C4-9935-F3E0C3722C74}"/>
              </a:ext>
            </a:extLst>
          </p:cNvPr>
          <p:cNvSpPr txBox="1">
            <a:spLocks/>
          </p:cNvSpPr>
          <p:nvPr/>
        </p:nvSpPr>
        <p:spPr>
          <a:xfrm>
            <a:off x="2225091" y="3429000"/>
            <a:ext cx="23384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">
                <a:solidFill>
                  <a:srgbClr val="8EAAD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01</a:t>
            </a:r>
            <a:endParaRPr lang="en" dirty="0">
              <a:solidFill>
                <a:srgbClr val="8EAADB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Google Shape;481;p27">
            <a:extLst>
              <a:ext uri="{FF2B5EF4-FFF2-40B4-BE49-F238E27FC236}">
                <a16:creationId xmlns:a16="http://schemas.microsoft.com/office/drawing/2014/main" id="{21E30577-D08E-490D-8126-C5D62612623C}"/>
              </a:ext>
            </a:extLst>
          </p:cNvPr>
          <p:cNvSpPr/>
          <p:nvPr/>
        </p:nvSpPr>
        <p:spPr>
          <a:xfrm>
            <a:off x="2233015" y="2500640"/>
            <a:ext cx="992200" cy="934600"/>
          </a:xfrm>
          <a:prstGeom prst="rect">
            <a:avLst/>
          </a:prstGeom>
          <a:solidFill>
            <a:srgbClr val="8EAAD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745B2A-19AF-4037-A28F-BA739B2E3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314" y="2620110"/>
            <a:ext cx="811603" cy="695660"/>
          </a:xfrm>
          <a:prstGeom prst="rect">
            <a:avLst/>
          </a:prstGeom>
        </p:spPr>
      </p:pic>
      <p:cxnSp>
        <p:nvCxnSpPr>
          <p:cNvPr id="9" name="Google Shape;484;p27">
            <a:extLst>
              <a:ext uri="{FF2B5EF4-FFF2-40B4-BE49-F238E27FC236}">
                <a16:creationId xmlns:a16="http://schemas.microsoft.com/office/drawing/2014/main" id="{D4B5499C-F2CF-4BB2-97EF-2B2AD105ABDB}"/>
              </a:ext>
            </a:extLst>
          </p:cNvPr>
          <p:cNvCxnSpPr>
            <a:cxnSpLocks/>
          </p:cNvCxnSpPr>
          <p:nvPr/>
        </p:nvCxnSpPr>
        <p:spPr>
          <a:xfrm>
            <a:off x="2228683" y="2797669"/>
            <a:ext cx="600" cy="960000"/>
          </a:xfrm>
          <a:prstGeom prst="bentConnector3">
            <a:avLst>
              <a:gd name="adj1" fmla="val -61459000"/>
            </a:avLst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474;p27">
            <a:extLst>
              <a:ext uri="{FF2B5EF4-FFF2-40B4-BE49-F238E27FC236}">
                <a16:creationId xmlns:a16="http://schemas.microsoft.com/office/drawing/2014/main" id="{9AE8A7A6-C5B3-422E-A5A0-768D0EAF07E8}"/>
              </a:ext>
            </a:extLst>
          </p:cNvPr>
          <p:cNvSpPr txBox="1">
            <a:spLocks/>
          </p:cNvSpPr>
          <p:nvPr/>
        </p:nvSpPr>
        <p:spPr>
          <a:xfrm>
            <a:off x="4799635" y="3946008"/>
            <a:ext cx="2870000" cy="1001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Apache Airflow on Cloud and Industry Architectures</a:t>
            </a:r>
          </a:p>
        </p:txBody>
      </p:sp>
      <p:sp>
        <p:nvSpPr>
          <p:cNvPr id="11" name="Google Shape;476;p27">
            <a:extLst>
              <a:ext uri="{FF2B5EF4-FFF2-40B4-BE49-F238E27FC236}">
                <a16:creationId xmlns:a16="http://schemas.microsoft.com/office/drawing/2014/main" id="{98D0B42C-B4D4-477B-8938-92E0DDE61B91}"/>
              </a:ext>
            </a:extLst>
          </p:cNvPr>
          <p:cNvSpPr txBox="1">
            <a:spLocks/>
          </p:cNvSpPr>
          <p:nvPr/>
        </p:nvSpPr>
        <p:spPr>
          <a:xfrm>
            <a:off x="5310709" y="3429000"/>
            <a:ext cx="2338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6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400" dirty="0">
                <a:solidFill>
                  <a:srgbClr val="8EAAD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02</a:t>
            </a:r>
          </a:p>
        </p:txBody>
      </p:sp>
      <p:sp>
        <p:nvSpPr>
          <p:cNvPr id="12" name="Google Shape;481;p27">
            <a:extLst>
              <a:ext uri="{FF2B5EF4-FFF2-40B4-BE49-F238E27FC236}">
                <a16:creationId xmlns:a16="http://schemas.microsoft.com/office/drawing/2014/main" id="{5CB3B9B3-8F01-43F8-B1EA-63F53DF1DC06}"/>
              </a:ext>
            </a:extLst>
          </p:cNvPr>
          <p:cNvSpPr/>
          <p:nvPr/>
        </p:nvSpPr>
        <p:spPr>
          <a:xfrm>
            <a:off x="5318633" y="2500640"/>
            <a:ext cx="992200" cy="9346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13" name="Google Shape;484;p27">
            <a:extLst>
              <a:ext uri="{FF2B5EF4-FFF2-40B4-BE49-F238E27FC236}">
                <a16:creationId xmlns:a16="http://schemas.microsoft.com/office/drawing/2014/main" id="{D525FE61-13E2-4D6A-9E17-92AA8EC6D74B}"/>
              </a:ext>
            </a:extLst>
          </p:cNvPr>
          <p:cNvCxnSpPr>
            <a:cxnSpLocks/>
          </p:cNvCxnSpPr>
          <p:nvPr/>
        </p:nvCxnSpPr>
        <p:spPr>
          <a:xfrm>
            <a:off x="5314301" y="2797669"/>
            <a:ext cx="600" cy="960000"/>
          </a:xfrm>
          <a:prstGeom prst="bentConnector3">
            <a:avLst>
              <a:gd name="adj1" fmla="val -61459000"/>
            </a:avLst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474;p27">
            <a:extLst>
              <a:ext uri="{FF2B5EF4-FFF2-40B4-BE49-F238E27FC236}">
                <a16:creationId xmlns:a16="http://schemas.microsoft.com/office/drawing/2014/main" id="{9B1E9C71-E9B0-4C43-A6AD-EE9BBD1E342C}"/>
              </a:ext>
            </a:extLst>
          </p:cNvPr>
          <p:cNvSpPr txBox="1">
            <a:spLocks/>
          </p:cNvSpPr>
          <p:nvPr/>
        </p:nvSpPr>
        <p:spPr>
          <a:xfrm>
            <a:off x="7866829" y="3946008"/>
            <a:ext cx="2870000" cy="1001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Where to go next?</a:t>
            </a:r>
          </a:p>
        </p:txBody>
      </p:sp>
      <p:sp>
        <p:nvSpPr>
          <p:cNvPr id="15" name="Google Shape;476;p27">
            <a:extLst>
              <a:ext uri="{FF2B5EF4-FFF2-40B4-BE49-F238E27FC236}">
                <a16:creationId xmlns:a16="http://schemas.microsoft.com/office/drawing/2014/main" id="{A31ECA62-362F-496F-A500-E62322FF9B3C}"/>
              </a:ext>
            </a:extLst>
          </p:cNvPr>
          <p:cNvSpPr txBox="1">
            <a:spLocks/>
          </p:cNvSpPr>
          <p:nvPr/>
        </p:nvSpPr>
        <p:spPr>
          <a:xfrm>
            <a:off x="8377903" y="3429000"/>
            <a:ext cx="2338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6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400" dirty="0">
                <a:solidFill>
                  <a:srgbClr val="8EAAD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03</a:t>
            </a:r>
          </a:p>
        </p:txBody>
      </p:sp>
      <p:sp>
        <p:nvSpPr>
          <p:cNvPr id="16" name="Google Shape;481;p27">
            <a:extLst>
              <a:ext uri="{FF2B5EF4-FFF2-40B4-BE49-F238E27FC236}">
                <a16:creationId xmlns:a16="http://schemas.microsoft.com/office/drawing/2014/main" id="{DA820B23-CBC0-408C-8E6A-8F0D6819E984}"/>
              </a:ext>
            </a:extLst>
          </p:cNvPr>
          <p:cNvSpPr/>
          <p:nvPr/>
        </p:nvSpPr>
        <p:spPr>
          <a:xfrm>
            <a:off x="8385827" y="2500640"/>
            <a:ext cx="992200" cy="934600"/>
          </a:xfrm>
          <a:prstGeom prst="rect">
            <a:avLst/>
          </a:prstGeom>
          <a:solidFill>
            <a:srgbClr val="8EAAD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CCB975D7-F9CE-46EA-A822-618D4D94F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126" y="2620110"/>
            <a:ext cx="811603" cy="695660"/>
          </a:xfrm>
          <a:prstGeom prst="rect">
            <a:avLst/>
          </a:prstGeom>
        </p:spPr>
      </p:pic>
      <p:cxnSp>
        <p:nvCxnSpPr>
          <p:cNvPr id="18" name="Google Shape;484;p27">
            <a:extLst>
              <a:ext uri="{FF2B5EF4-FFF2-40B4-BE49-F238E27FC236}">
                <a16:creationId xmlns:a16="http://schemas.microsoft.com/office/drawing/2014/main" id="{6DEABB98-C51C-4233-B6DB-9C29E7FA68E8}"/>
              </a:ext>
            </a:extLst>
          </p:cNvPr>
          <p:cNvCxnSpPr>
            <a:cxnSpLocks/>
          </p:cNvCxnSpPr>
          <p:nvPr/>
        </p:nvCxnSpPr>
        <p:spPr>
          <a:xfrm>
            <a:off x="8381495" y="2797669"/>
            <a:ext cx="600" cy="960000"/>
          </a:xfrm>
          <a:prstGeom prst="bentConnector3">
            <a:avLst>
              <a:gd name="adj1" fmla="val -61459000"/>
            </a:avLst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" name="Grafik 26">
            <a:extLst>
              <a:ext uri="{FF2B5EF4-FFF2-40B4-BE49-F238E27FC236}">
                <a16:creationId xmlns:a16="http://schemas.microsoft.com/office/drawing/2014/main" id="{151C553E-A01D-47F3-8539-E7C12E67D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333" y="2582740"/>
            <a:ext cx="898800" cy="7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9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2F045-9D84-BFD3-F9C9-08157AEFA62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EC1CE-224C-ECAD-2A13-C5E1757C42C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F74641A0-9AEB-A691-64BB-B121A6C4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438" y="2623309"/>
            <a:ext cx="10515600" cy="1325563"/>
          </a:xfrm>
        </p:spPr>
        <p:txBody>
          <a:bodyPr>
            <a:normAutofit/>
          </a:bodyPr>
          <a:lstStyle/>
          <a:p>
            <a:r>
              <a:rPr lang="en-US" sz="7000" b="1" dirty="0"/>
              <a:t>What did we </a:t>
            </a:r>
            <a:r>
              <a:rPr lang="en-US" sz="7000" b="1" dirty="0">
                <a:solidFill>
                  <a:schemeClr val="accent1"/>
                </a:solidFill>
              </a:rPr>
              <a:t>learn</a:t>
            </a:r>
            <a:r>
              <a:rPr lang="en-US" sz="7000" b="1" dirty="0"/>
              <a:t>?</a:t>
            </a:r>
            <a:endParaRPr lang="de-DE" sz="7000" dirty="0"/>
          </a:p>
        </p:txBody>
      </p:sp>
    </p:spTree>
    <p:extLst>
      <p:ext uri="{BB962C8B-B14F-4D97-AF65-F5344CB8AC3E}">
        <p14:creationId xmlns:p14="http://schemas.microsoft.com/office/powerpoint/2010/main" val="228737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4138E39-3ECC-43CD-BCFB-D93405E6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4680" cy="1325563"/>
          </a:xfrm>
        </p:spPr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b="1" dirty="0" err="1">
                <a:solidFill>
                  <a:schemeClr val="accent1"/>
                </a:solidFill>
              </a:rPr>
              <a:t>learn</a:t>
            </a:r>
            <a:r>
              <a:rPr lang="de-DE" dirty="0"/>
              <a:t>?</a:t>
            </a:r>
          </a:p>
        </p:txBody>
      </p:sp>
      <p:sp>
        <p:nvSpPr>
          <p:cNvPr id="12" name="Inhaltsplatzhalter 5">
            <a:extLst>
              <a:ext uri="{FF2B5EF4-FFF2-40B4-BE49-F238E27FC236}">
                <a16:creationId xmlns:a16="http://schemas.microsoft.com/office/drawing/2014/main" id="{0DC73261-618B-48D2-A0C3-D7D5C3D4D024}"/>
              </a:ext>
            </a:extLst>
          </p:cNvPr>
          <p:cNvSpPr txBox="1">
            <a:spLocks/>
          </p:cNvSpPr>
          <p:nvPr/>
        </p:nvSpPr>
        <p:spPr>
          <a:xfrm>
            <a:off x="424380" y="2137277"/>
            <a:ext cx="5801160" cy="3275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How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Install</a:t>
            </a:r>
            <a:r>
              <a:rPr lang="de-DE" sz="1800" dirty="0"/>
              <a:t> and Setup </a:t>
            </a:r>
            <a:r>
              <a:rPr lang="de-DE" sz="1800" dirty="0" err="1"/>
              <a:t>Airflow</a:t>
            </a:r>
            <a:endParaRPr lang="de-DE" sz="1800" dirty="0"/>
          </a:p>
          <a:p>
            <a:r>
              <a:rPr lang="de-DE" sz="1800" dirty="0"/>
              <a:t>Basic </a:t>
            </a:r>
            <a:r>
              <a:rPr lang="de-DE" sz="1800" dirty="0" err="1"/>
              <a:t>concept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DAGs and Tasks</a:t>
            </a:r>
          </a:p>
          <a:p>
            <a:r>
              <a:rPr lang="de-DE" sz="1800" dirty="0" err="1"/>
              <a:t>How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use</a:t>
            </a:r>
            <a:r>
              <a:rPr lang="de-DE" sz="1800" dirty="0"/>
              <a:t> Operators</a:t>
            </a:r>
          </a:p>
          <a:p>
            <a:pPr lvl="1"/>
            <a:r>
              <a:rPr lang="de-DE" sz="1400" dirty="0" err="1"/>
              <a:t>BashOperator</a:t>
            </a:r>
            <a:endParaRPr lang="de-DE" sz="1400" dirty="0"/>
          </a:p>
          <a:p>
            <a:pPr lvl="1"/>
            <a:r>
              <a:rPr lang="de-DE" sz="1400" dirty="0" err="1"/>
              <a:t>PythonOperator</a:t>
            </a:r>
            <a:endParaRPr lang="de-DE" sz="1400" dirty="0"/>
          </a:p>
          <a:p>
            <a:r>
              <a:rPr lang="de-DE" sz="1800" dirty="0"/>
              <a:t>Communication </a:t>
            </a:r>
            <a:r>
              <a:rPr lang="de-DE" sz="1800" dirty="0" err="1"/>
              <a:t>between</a:t>
            </a:r>
            <a:r>
              <a:rPr lang="de-DE" sz="1800" dirty="0"/>
              <a:t> </a:t>
            </a:r>
            <a:r>
              <a:rPr lang="de-DE" sz="1800" dirty="0" err="1"/>
              <a:t>tasks</a:t>
            </a:r>
            <a:r>
              <a:rPr lang="de-DE" sz="1800" dirty="0"/>
              <a:t> - </a:t>
            </a:r>
            <a:r>
              <a:rPr lang="de-DE" sz="1800" dirty="0" err="1"/>
              <a:t>XComs</a:t>
            </a:r>
            <a:endParaRPr lang="de-DE" sz="1800" dirty="0"/>
          </a:p>
          <a:p>
            <a:r>
              <a:rPr lang="de-DE" sz="1800" dirty="0" err="1"/>
              <a:t>How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use</a:t>
            </a:r>
            <a:r>
              <a:rPr lang="de-DE" sz="1800" dirty="0"/>
              <a:t> </a:t>
            </a:r>
            <a:r>
              <a:rPr lang="de-DE" sz="1800" dirty="0" err="1"/>
              <a:t>TaskFlows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Python Operators</a:t>
            </a:r>
          </a:p>
          <a:p>
            <a:r>
              <a:rPr lang="de-DE" sz="1800" dirty="0"/>
              <a:t>Integration </a:t>
            </a:r>
            <a:r>
              <a:rPr lang="de-DE" sz="1800" dirty="0" err="1"/>
              <a:t>of</a:t>
            </a:r>
            <a:r>
              <a:rPr lang="de-DE" sz="1800" dirty="0"/>
              <a:t> Mlflow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Airflow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training</a:t>
            </a:r>
            <a:endParaRPr lang="de-DE" sz="1800" dirty="0"/>
          </a:p>
          <a:p>
            <a:r>
              <a:rPr lang="de-DE" sz="1800" dirty="0"/>
              <a:t>Integration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MLFlow</a:t>
            </a:r>
            <a:r>
              <a:rPr lang="de-DE" sz="1800" dirty="0"/>
              <a:t> </a:t>
            </a:r>
            <a:r>
              <a:rPr lang="de-DE" sz="1800" dirty="0" err="1"/>
              <a:t>training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Git</a:t>
            </a:r>
            <a:r>
              <a:rPr lang="de-DE" sz="1800" dirty="0"/>
              <a:t> </a:t>
            </a:r>
            <a:r>
              <a:rPr lang="de-DE" sz="1800" dirty="0" err="1"/>
              <a:t>commits</a:t>
            </a:r>
            <a:endParaRPr lang="de-DE" sz="1800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9BCCDAF-8607-4488-8337-770510458E1C}"/>
              </a:ext>
            </a:extLst>
          </p:cNvPr>
          <p:cNvGrpSpPr/>
          <p:nvPr/>
        </p:nvGrpSpPr>
        <p:grpSpPr>
          <a:xfrm>
            <a:off x="6658292" y="2314339"/>
            <a:ext cx="4649147" cy="2921477"/>
            <a:chOff x="6658292" y="2009289"/>
            <a:chExt cx="4649147" cy="2921477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6FB031B5-2865-49ED-BC70-963B83C48D23}"/>
                </a:ext>
              </a:extLst>
            </p:cNvPr>
            <p:cNvSpPr/>
            <p:nvPr/>
          </p:nvSpPr>
          <p:spPr>
            <a:xfrm>
              <a:off x="6658292" y="2009289"/>
              <a:ext cx="4649147" cy="2921477"/>
            </a:xfrm>
            <a:prstGeom prst="roundRect">
              <a:avLst>
                <a:gd name="adj" fmla="val 1567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3E54B1C9-7370-4B41-B642-17F2A24C9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3546" y="2620400"/>
              <a:ext cx="4398638" cy="1699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520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2F045-9D84-BFD3-F9C9-08157AEFA62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EC1CE-224C-ECAD-2A13-C5E1757C42C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A85B949E-B280-B14A-3111-CBE7CEF060FB}"/>
              </a:ext>
            </a:extLst>
          </p:cNvPr>
          <p:cNvSpPr txBox="1">
            <a:spLocks/>
          </p:cNvSpPr>
          <p:nvPr/>
        </p:nvSpPr>
        <p:spPr>
          <a:xfrm>
            <a:off x="1337399" y="2405845"/>
            <a:ext cx="10515600" cy="2046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sz="7000" b="1" dirty="0"/>
              <a:t>Apache </a:t>
            </a:r>
            <a:r>
              <a:rPr lang="en-US" sz="7000" b="1" dirty="0">
                <a:solidFill>
                  <a:schemeClr val="accent1"/>
                </a:solidFill>
              </a:rPr>
              <a:t>Airflow</a:t>
            </a:r>
            <a:r>
              <a:rPr lang="en-US" sz="7000" b="1" dirty="0"/>
              <a:t> on Cloud and Industry Architectures</a:t>
            </a:r>
            <a:endParaRPr lang="de-DE" sz="7000" dirty="0"/>
          </a:p>
        </p:txBody>
      </p:sp>
    </p:spTree>
    <p:extLst>
      <p:ext uri="{BB962C8B-B14F-4D97-AF65-F5344CB8AC3E}">
        <p14:creationId xmlns:p14="http://schemas.microsoft.com/office/powerpoint/2010/main" val="319242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4138E39-3ECC-43CD-BCFB-D93405E6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4680" cy="1325563"/>
          </a:xfrm>
        </p:spPr>
        <p:txBody>
          <a:bodyPr/>
          <a:lstStyle/>
          <a:p>
            <a:r>
              <a:rPr lang="en-US" dirty="0"/>
              <a:t>Apache Airflow </a:t>
            </a:r>
            <a:r>
              <a:rPr lang="en-US" b="1" dirty="0">
                <a:solidFill>
                  <a:schemeClr val="accent1"/>
                </a:solidFill>
              </a:rPr>
              <a:t>Operators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73F164-6130-4891-B0D7-5F1D6A01643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176640" cy="13849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Apache Airflow provides many prebuild operators for an </a:t>
            </a:r>
            <a:r>
              <a:rPr lang="en-US" sz="1800" u="sng" dirty="0"/>
              <a:t>easy integration </a:t>
            </a:r>
            <a:r>
              <a:rPr lang="en-US" sz="1800" dirty="0"/>
              <a:t>with AWS that can be found here:</a:t>
            </a:r>
          </a:p>
          <a:p>
            <a:pPr lvl="1"/>
            <a:r>
              <a:rPr lang="de-DE" sz="1800" dirty="0">
                <a:hlinkClick r:id="rId3"/>
              </a:rPr>
              <a:t>https://airflow.apache.org/docs/apache-airflow-providers-amazon/stable/operators/index.html</a:t>
            </a:r>
            <a:endParaRPr lang="de-DE" sz="1800" dirty="0"/>
          </a:p>
          <a:p>
            <a:endParaRPr lang="en-US" sz="1800" dirty="0"/>
          </a:p>
        </p:txBody>
      </p:sp>
      <p:pic>
        <p:nvPicPr>
          <p:cNvPr id="7" name="Picture 2" descr="Copy, database, redshift icon - Free download on Iconfinder">
            <a:hlinkClick r:id="rId4"/>
            <a:extLst>
              <a:ext uri="{FF2B5EF4-FFF2-40B4-BE49-F238E27FC236}">
                <a16:creationId xmlns:a16="http://schemas.microsoft.com/office/drawing/2014/main" id="{84B0A690-A5F3-417F-ABBE-302D19DD2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954" y="4384867"/>
            <a:ext cx="985315" cy="98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0AD5CEF-C36A-4F97-A595-57300F29C6F9}"/>
              </a:ext>
            </a:extLst>
          </p:cNvPr>
          <p:cNvSpPr txBox="1"/>
          <p:nvPr/>
        </p:nvSpPr>
        <p:spPr>
          <a:xfrm>
            <a:off x="3970467" y="5422201"/>
            <a:ext cx="868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de-DE" sz="1600" dirty="0" err="1"/>
              <a:t>Redshift</a:t>
            </a:r>
            <a:endParaRPr lang="de-DE" sz="1600" dirty="0"/>
          </a:p>
        </p:txBody>
      </p:sp>
      <p:pic>
        <p:nvPicPr>
          <p:cNvPr id="12" name="Picture 8" descr="AWS Glue Integrations | AWS Glue Connectors and Automation | Tray.io">
            <a:hlinkClick r:id="rId6"/>
            <a:extLst>
              <a:ext uri="{FF2B5EF4-FFF2-40B4-BE49-F238E27FC236}">
                <a16:creationId xmlns:a16="http://schemas.microsoft.com/office/drawing/2014/main" id="{EB234706-BA3E-4E32-BEB7-68AD4EA00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888" y="4481119"/>
            <a:ext cx="792810" cy="79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C753C85-CCFF-43D1-894A-3D4C23E7044A}"/>
              </a:ext>
            </a:extLst>
          </p:cNvPr>
          <p:cNvSpPr txBox="1"/>
          <p:nvPr/>
        </p:nvSpPr>
        <p:spPr>
          <a:xfrm>
            <a:off x="5471257" y="5422201"/>
            <a:ext cx="829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de-DE" sz="1600" dirty="0" err="1"/>
              <a:t>Glue</a:t>
            </a:r>
            <a:endParaRPr lang="de-DE" sz="1600" dirty="0"/>
          </a:p>
        </p:txBody>
      </p:sp>
      <p:pic>
        <p:nvPicPr>
          <p:cNvPr id="14" name="Picture 10" descr="AWS Simple Icons Explained: The Storage Set | Gliffy by Perforce">
            <a:hlinkClick r:id="rId8"/>
            <a:extLst>
              <a:ext uri="{FF2B5EF4-FFF2-40B4-BE49-F238E27FC236}">
                <a16:creationId xmlns:a16="http://schemas.microsoft.com/office/drawing/2014/main" id="{66C696D6-A533-4A8A-A963-E29162505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318" y="4446197"/>
            <a:ext cx="829107" cy="86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B9A27E0-C902-41D4-9E5B-47004FF34319}"/>
              </a:ext>
            </a:extLst>
          </p:cNvPr>
          <p:cNvSpPr txBox="1"/>
          <p:nvPr/>
        </p:nvSpPr>
        <p:spPr>
          <a:xfrm>
            <a:off x="6854217" y="5422201"/>
            <a:ext cx="829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de-DE" sz="1600" dirty="0"/>
              <a:t>S3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4D3F8CA-1F2E-434A-8817-7330F9624F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47" y="2927214"/>
            <a:ext cx="825910" cy="82591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A89C9ED-B5B2-40EF-97CC-7563F6C5EC13}"/>
              </a:ext>
            </a:extLst>
          </p:cNvPr>
          <p:cNvSpPr txBox="1"/>
          <p:nvPr/>
        </p:nvSpPr>
        <p:spPr>
          <a:xfrm>
            <a:off x="6991481" y="3884846"/>
            <a:ext cx="486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de-DE" sz="1600" dirty="0"/>
              <a:t>ECS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8F0D265-D7FD-431E-B299-3EA77C98A9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776" y="2956960"/>
            <a:ext cx="766418" cy="766418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07AEF553-1BF4-40EB-B82C-D3D135E14660}"/>
              </a:ext>
            </a:extLst>
          </p:cNvPr>
          <p:cNvSpPr txBox="1"/>
          <p:nvPr/>
        </p:nvSpPr>
        <p:spPr>
          <a:xfrm>
            <a:off x="8309211" y="3884846"/>
            <a:ext cx="653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de-DE" sz="1600" dirty="0"/>
              <a:t>Batch</a:t>
            </a:r>
          </a:p>
        </p:txBody>
      </p:sp>
      <p:pic>
        <p:nvPicPr>
          <p:cNvPr id="20" name="Picture 4" descr="AWS Athena | AWS Analytics">
            <a:hlinkClick r:id="rId12"/>
            <a:extLst>
              <a:ext uri="{FF2B5EF4-FFF2-40B4-BE49-F238E27FC236}">
                <a16:creationId xmlns:a16="http://schemas.microsoft.com/office/drawing/2014/main" id="{6F09CE7B-99D7-4344-844C-4D57D9302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172" y="2956960"/>
            <a:ext cx="766419" cy="76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C08D915-A69A-4EE9-945B-18B5770204CB}"/>
              </a:ext>
            </a:extLst>
          </p:cNvPr>
          <p:cNvSpPr txBox="1"/>
          <p:nvPr/>
        </p:nvSpPr>
        <p:spPr>
          <a:xfrm>
            <a:off x="4177622" y="3884846"/>
            <a:ext cx="782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de-DE" sz="1600" dirty="0"/>
              <a:t>Athena</a:t>
            </a:r>
          </a:p>
        </p:txBody>
      </p:sp>
      <p:pic>
        <p:nvPicPr>
          <p:cNvPr id="22" name="Picture 6" descr="Compute AWSLambda LambdaFunction&quot; Icon - Download for free – Iconduck">
            <a:hlinkClick r:id="rId14"/>
            <a:extLst>
              <a:ext uri="{FF2B5EF4-FFF2-40B4-BE49-F238E27FC236}">
                <a16:creationId xmlns:a16="http://schemas.microsoft.com/office/drawing/2014/main" id="{8997BFDD-5977-4A77-AEBF-5E544582D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210" y="2941455"/>
            <a:ext cx="766418" cy="79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E1FA1D37-C813-426A-B70F-2B452F6ADA2A}"/>
              </a:ext>
            </a:extLst>
          </p:cNvPr>
          <p:cNvSpPr txBox="1"/>
          <p:nvPr/>
        </p:nvSpPr>
        <p:spPr>
          <a:xfrm>
            <a:off x="5466929" y="3884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de-DE" sz="1600" dirty="0"/>
              <a:t>Lambda</a:t>
            </a:r>
          </a:p>
        </p:txBody>
      </p:sp>
      <p:pic>
        <p:nvPicPr>
          <p:cNvPr id="24" name="Picture 12" descr="AWS EMR | AWS Analytics">
            <a:hlinkClick r:id="rId16"/>
            <a:extLst>
              <a:ext uri="{FF2B5EF4-FFF2-40B4-BE49-F238E27FC236}">
                <a16:creationId xmlns:a16="http://schemas.microsoft.com/office/drawing/2014/main" id="{FDCAD53D-483F-4FC3-ADFD-E0D3A776A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465" y="2909163"/>
            <a:ext cx="700088" cy="86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25A5289C-5FF2-4E3B-9B76-15683D5407CB}"/>
              </a:ext>
            </a:extLst>
          </p:cNvPr>
          <p:cNvSpPr txBox="1"/>
          <p:nvPr/>
        </p:nvSpPr>
        <p:spPr>
          <a:xfrm>
            <a:off x="2931417" y="3884846"/>
            <a:ext cx="612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de-DE" sz="1600" dirty="0"/>
              <a:t>EMR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117748E-B8C2-4B60-810B-5DF34B6C5D7A}"/>
              </a:ext>
            </a:extLst>
          </p:cNvPr>
          <p:cNvSpPr txBox="1"/>
          <p:nvPr/>
        </p:nvSpPr>
        <p:spPr>
          <a:xfrm>
            <a:off x="8606808" y="5548763"/>
            <a:ext cx="2408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de-DE" sz="1600" dirty="0">
                <a:solidFill>
                  <a:schemeClr val="accent1"/>
                </a:solidFill>
              </a:rPr>
              <a:t>…and </a:t>
            </a:r>
            <a:r>
              <a:rPr lang="de-DE" sz="1600" dirty="0" err="1">
                <a:solidFill>
                  <a:schemeClr val="accent1"/>
                </a:solidFill>
              </a:rPr>
              <a:t>more</a:t>
            </a:r>
            <a:r>
              <a:rPr lang="de-DE" sz="1600" dirty="0">
                <a:solidFill>
                  <a:schemeClr val="accent1"/>
                </a:solidFill>
              </a:rPr>
              <a:t> </a:t>
            </a:r>
            <a:r>
              <a:rPr lang="de-DE" sz="1600" dirty="0" err="1">
                <a:solidFill>
                  <a:schemeClr val="accent1"/>
                </a:solidFill>
              </a:rPr>
              <a:t>connectors</a:t>
            </a:r>
            <a:endParaRPr lang="de-DE" sz="1600" dirty="0">
              <a:solidFill>
                <a:schemeClr val="accent1"/>
              </a:solidFill>
            </a:endParaRP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8C1FD29E-2011-43A6-9C9A-BC7C7423E4BF}"/>
              </a:ext>
            </a:extLst>
          </p:cNvPr>
          <p:cNvSpPr/>
          <p:nvPr/>
        </p:nvSpPr>
        <p:spPr>
          <a:xfrm rot="696179">
            <a:off x="9837967" y="588293"/>
            <a:ext cx="2027852" cy="514202"/>
          </a:xfrm>
          <a:prstGeom prst="roundRect">
            <a:avLst>
              <a:gd name="adj" fmla="val 10284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0853632-C71F-4299-95A0-104DE580E43D}"/>
              </a:ext>
            </a:extLst>
          </p:cNvPr>
          <p:cNvSpPr txBox="1"/>
          <p:nvPr/>
        </p:nvSpPr>
        <p:spPr>
          <a:xfrm rot="703875">
            <a:off x="9771710" y="667846"/>
            <a:ext cx="2115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600" dirty="0"/>
              <a:t>Take care of versions</a:t>
            </a:r>
          </a:p>
        </p:txBody>
      </p:sp>
    </p:spTree>
    <p:extLst>
      <p:ext uri="{BB962C8B-B14F-4D97-AF65-F5344CB8AC3E}">
        <p14:creationId xmlns:p14="http://schemas.microsoft.com/office/powerpoint/2010/main" val="117260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4138E39-3ECC-43CD-BCFB-D93405E6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468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Apache Airflow use-case at Industry</a:t>
            </a:r>
            <a:endParaRPr lang="en-US" dirty="0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992AC94E-FE14-40AC-A1AA-B528922B5F3A}"/>
              </a:ext>
            </a:extLst>
          </p:cNvPr>
          <p:cNvSpPr/>
          <p:nvPr/>
        </p:nvSpPr>
        <p:spPr>
          <a:xfrm>
            <a:off x="2337308" y="2010272"/>
            <a:ext cx="7546207" cy="4082516"/>
          </a:xfrm>
          <a:prstGeom prst="roundRect">
            <a:avLst>
              <a:gd name="adj" fmla="val 10284"/>
            </a:avLst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EFACB159-AEFD-4A8F-8760-73AA6F98CAE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940" y="2152891"/>
            <a:ext cx="7096942" cy="379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1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4138E39-3ECC-43CD-BCFB-D93405E6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7468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Apache Airflow </a:t>
            </a:r>
            <a:r>
              <a:rPr lang="en-US" dirty="0"/>
              <a:t>with Batch GPU processing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B0317B9-9FFE-4001-9507-463CF14C5A61}"/>
              </a:ext>
            </a:extLst>
          </p:cNvPr>
          <p:cNvSpPr/>
          <p:nvPr/>
        </p:nvSpPr>
        <p:spPr>
          <a:xfrm>
            <a:off x="2322897" y="1994230"/>
            <a:ext cx="7546207" cy="4082516"/>
          </a:xfrm>
          <a:prstGeom prst="roundRect">
            <a:avLst>
              <a:gd name="adj" fmla="val 10284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8BA9223-BF74-4ADF-AA86-99DBB5C1B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2268600"/>
            <a:ext cx="67722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3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2F045-9D84-BFD3-F9C9-08157AEFA62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EC1CE-224C-ECAD-2A13-C5E1757C42C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577384-CDA1-0ACA-BAB7-38FC5DE9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303" y="2405845"/>
            <a:ext cx="10515600" cy="2046309"/>
          </a:xfrm>
        </p:spPr>
        <p:txBody>
          <a:bodyPr>
            <a:noAutofit/>
          </a:bodyPr>
          <a:lstStyle/>
          <a:p>
            <a:r>
              <a:rPr lang="en-US" sz="7000" b="1" dirty="0"/>
              <a:t>Where to go </a:t>
            </a:r>
            <a:r>
              <a:rPr lang="en-US" sz="7000" b="1" dirty="0">
                <a:solidFill>
                  <a:schemeClr val="accent1"/>
                </a:solidFill>
              </a:rPr>
              <a:t>next</a:t>
            </a:r>
            <a:r>
              <a:rPr lang="en-US" sz="7000" b="1" dirty="0"/>
              <a:t>?</a:t>
            </a:r>
            <a:endParaRPr lang="de-DE" sz="7000" dirty="0"/>
          </a:p>
        </p:txBody>
      </p:sp>
    </p:spTree>
    <p:extLst>
      <p:ext uri="{BB962C8B-B14F-4D97-AF65-F5344CB8AC3E}">
        <p14:creationId xmlns:p14="http://schemas.microsoft.com/office/powerpoint/2010/main" val="326317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Datamic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4AA"/>
      </a:accent1>
      <a:accent2>
        <a:srgbClr val="8EAADB"/>
      </a:accent2>
      <a:accent3>
        <a:srgbClr val="4472C4"/>
      </a:accent3>
      <a:accent4>
        <a:srgbClr val="0086EA"/>
      </a:accent4>
      <a:accent5>
        <a:srgbClr val="003964"/>
      </a:accent5>
      <a:accent6>
        <a:srgbClr val="44546A"/>
      </a:accent6>
      <a:hlink>
        <a:srgbClr val="0044AA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44A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248</Words>
  <Application>Microsoft Macintosh PowerPoint</Application>
  <PresentationFormat>Widescreen</PresentationFormat>
  <Paragraphs>51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Advent Pro SemiBold</vt:lpstr>
      <vt:lpstr>Arial</vt:lpstr>
      <vt:lpstr>Calibri</vt:lpstr>
      <vt:lpstr>Calibri Light</vt:lpstr>
      <vt:lpstr>Calibri Light (Überschriften)</vt:lpstr>
      <vt:lpstr>Office</vt:lpstr>
      <vt:lpstr>Managing Machine Learning Lifecycle with MLflow and Apache Airflow</vt:lpstr>
      <vt:lpstr>Agenda</vt:lpstr>
      <vt:lpstr>What did we learn?</vt:lpstr>
      <vt:lpstr>What did we learn?</vt:lpstr>
      <vt:lpstr>PowerPoint Presentation</vt:lpstr>
      <vt:lpstr>Apache Airflow Operators</vt:lpstr>
      <vt:lpstr>Apache Airflow use-case at Industry</vt:lpstr>
      <vt:lpstr>Apache Airflow with Batch GPU processing</vt:lpstr>
      <vt:lpstr>Where to go next?</vt:lpstr>
      <vt:lpstr>Where to go next?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Eggert, Carl</dc:creator>
  <cp:lastModifiedBy>Goyal, Saumya</cp:lastModifiedBy>
  <cp:revision>36</cp:revision>
  <dcterms:created xsi:type="dcterms:W3CDTF">2018-06-22T09:05:25Z</dcterms:created>
  <dcterms:modified xsi:type="dcterms:W3CDTF">2023-06-21T18:36:50Z</dcterms:modified>
</cp:coreProperties>
</file>