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8" r:id="rId2"/>
    <p:sldId id="298" r:id="rId3"/>
    <p:sldId id="297" r:id="rId4"/>
    <p:sldId id="259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13" r:id="rId15"/>
    <p:sldId id="308" r:id="rId16"/>
    <p:sldId id="309" r:id="rId17"/>
    <p:sldId id="310" r:id="rId18"/>
    <p:sldId id="311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AADB"/>
    <a:srgbClr val="0086EA"/>
    <a:srgbClr val="0044AA"/>
    <a:srgbClr val="E7E6E6"/>
    <a:srgbClr val="000000"/>
    <a:srgbClr val="ADB9CA"/>
    <a:srgbClr val="ADE6E6"/>
    <a:srgbClr val="A5A5A5"/>
    <a:srgbClr val="44546A"/>
    <a:srgbClr val="0039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/>
    <p:restoredTop sz="93687"/>
  </p:normalViewPr>
  <p:slideViewPr>
    <p:cSldViewPr snapToGrid="0" snapToObjects="1" showGuides="1">
      <p:cViewPr varScale="1">
        <p:scale>
          <a:sx n="113" d="100"/>
          <a:sy n="113" d="100"/>
        </p:scale>
        <p:origin x="124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B36D4-CAEE-456B-9B57-5CEFA38D8EB6}" type="datetimeFigureOut">
              <a:rPr lang="de-DE" smtClean="0"/>
              <a:t>22.06.23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44B10-73DC-47AB-A58D-8970D192DF3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276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0F3E16B-8540-4775-AE23-EE247AA09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-635002"/>
            <a:ext cx="12192000" cy="8128004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9AF65B9A-4C27-4152-9F4B-374F4E8827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217331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alibri Light (Überschriften)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729F113-DA6D-4549-B7F8-42C26DC91C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65563" y="5553489"/>
            <a:ext cx="4433887" cy="698500"/>
          </a:xfrm>
        </p:spPr>
        <p:txBody>
          <a:bodyPr anchor="ctr"/>
          <a:lstStyle>
            <a:lvl2pPr marL="457200" indent="0" algn="ctr">
              <a:buNone/>
              <a:defRPr>
                <a:solidFill>
                  <a:schemeClr val="bg1"/>
                </a:solidFill>
                <a:latin typeface="+mj-lt"/>
              </a:defRPr>
            </a:lvl2pPr>
          </a:lstStyle>
          <a:p>
            <a:pPr lvl="1"/>
            <a:r>
              <a:rPr lang="de-DE" dirty="0"/>
              <a:t>Unterüberschrift</a:t>
            </a:r>
          </a:p>
        </p:txBody>
      </p:sp>
    </p:spTree>
    <p:extLst>
      <p:ext uri="{BB962C8B-B14F-4D97-AF65-F5344CB8AC3E}">
        <p14:creationId xmlns:p14="http://schemas.microsoft.com/office/powerpoint/2010/main" val="306645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ntergrund_1">
    <p:bg>
      <p:bgPr>
        <a:blipFill dpi="0" rotWithShape="1">
          <a:blip r:embed="rId2">
            <a:alphaModFix amt="3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B8387E5-6082-40B1-B649-855191D72554}"/>
              </a:ext>
            </a:extLst>
          </p:cNvPr>
          <p:cNvSpPr/>
          <p:nvPr userDrawn="1"/>
        </p:nvSpPr>
        <p:spPr>
          <a:xfrm>
            <a:off x="0" y="6294474"/>
            <a:ext cx="12192000" cy="563526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5B2FC2D-1504-4D92-B1BA-192A5B75FC84}"/>
              </a:ext>
            </a:extLst>
          </p:cNvPr>
          <p:cNvSpPr/>
          <p:nvPr userDrawn="1"/>
        </p:nvSpPr>
        <p:spPr>
          <a:xfrm>
            <a:off x="0" y="365125"/>
            <a:ext cx="205740" cy="1324800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05C26CA4-222D-484E-A677-56A81B0C38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Calibri Light (Überschriften)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6E87BE-AE10-4F93-A5E1-A1E595808F5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411931"/>
            <a:ext cx="2673350" cy="328613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EA080D1-3B3C-44BA-B8A8-B882A90AF04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909313" y="6452412"/>
            <a:ext cx="2282687" cy="247650"/>
          </a:xfrm>
        </p:spPr>
        <p:txBody>
          <a:bodyPr anchor="ctr"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62783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">
    <p:bg>
      <p:bgPr>
        <a:solidFill>
          <a:srgbClr val="8EAADB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1FB91-1897-4CCF-B581-E5A85EB547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77C46BD-1698-4283-BB34-4B6E32043333}"/>
              </a:ext>
            </a:extLst>
          </p:cNvPr>
          <p:cNvSpPr/>
          <p:nvPr userDrawn="1"/>
        </p:nvSpPr>
        <p:spPr>
          <a:xfrm>
            <a:off x="0" y="6294474"/>
            <a:ext cx="12192000" cy="563526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8C0157C-6382-486C-917C-FB748EE275E6}"/>
              </a:ext>
            </a:extLst>
          </p:cNvPr>
          <p:cNvSpPr/>
          <p:nvPr userDrawn="1"/>
        </p:nvSpPr>
        <p:spPr>
          <a:xfrm>
            <a:off x="0" y="365125"/>
            <a:ext cx="205740" cy="1324800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A3ABFA44-F218-4648-84A0-B437DCE8730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1" y="6412437"/>
            <a:ext cx="2674800" cy="32760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3A32CA5F-5DDB-4807-91B8-FF6E99DFB57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908898" y="6452037"/>
            <a:ext cx="2282400" cy="2484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5F5905FF-E74A-468B-B288-FC787B68FF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44200" y="3826800"/>
            <a:ext cx="2340000" cy="770400"/>
          </a:xfrm>
        </p:spPr>
        <p:txBody>
          <a:bodyPr anchor="ctr">
            <a:noAutofit/>
          </a:bodyPr>
          <a:lstStyle>
            <a:lvl1pPr marL="0" indent="0" algn="ctr">
              <a:buNone/>
              <a:defRPr sz="6800">
                <a:solidFill>
                  <a:srgbClr val="8EAADB"/>
                </a:solidFill>
              </a:defRPr>
            </a:lvl1pPr>
          </a:lstStyle>
          <a:p>
            <a:pPr lvl="0"/>
            <a:r>
              <a:rPr lang="de-DE" dirty="0"/>
              <a:t>xx%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E6E38D9A-36E7-4EEE-9173-F1CCD0E914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96000" y="5393975"/>
            <a:ext cx="3236400" cy="77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endParaRPr lang="de-DE" dirty="0"/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D64E373E-AC2A-41A8-85FC-26DB2F6CCED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79600" y="4610388"/>
            <a:ext cx="2869200" cy="7704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1FFFCC45-6331-4D46-BBE9-DF68FF9640A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26000" y="3826800"/>
            <a:ext cx="2340000" cy="770400"/>
          </a:xfrm>
        </p:spPr>
        <p:txBody>
          <a:bodyPr anchor="ctr">
            <a:noAutofit/>
          </a:bodyPr>
          <a:lstStyle>
            <a:lvl1pPr marL="0" indent="0" algn="ctr">
              <a:buNone/>
              <a:defRPr sz="6800">
                <a:solidFill>
                  <a:srgbClr val="0044AA"/>
                </a:solidFill>
              </a:defRPr>
            </a:lvl1pPr>
          </a:lstStyle>
          <a:p>
            <a:pPr lvl="0"/>
            <a:r>
              <a:rPr lang="de-DE" dirty="0"/>
              <a:t>xx%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04230703-839F-462D-82DB-BE7DF8AB5A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77800" y="5393975"/>
            <a:ext cx="3236400" cy="77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endParaRPr lang="de-DE" dirty="0"/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EE47D590-A134-4B2F-AD56-93BD9C8DD73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661400" y="4610388"/>
            <a:ext cx="2869200" cy="7704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870A2226-9CCB-4646-B45E-50FDE0A875E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07800" y="3826800"/>
            <a:ext cx="2340000" cy="770400"/>
          </a:xfrm>
        </p:spPr>
        <p:txBody>
          <a:bodyPr anchor="ctr">
            <a:noAutofit/>
          </a:bodyPr>
          <a:lstStyle>
            <a:lvl1pPr marL="0" indent="0" algn="ctr">
              <a:buNone/>
              <a:defRPr sz="6800">
                <a:solidFill>
                  <a:srgbClr val="0086EA"/>
                </a:solidFill>
              </a:defRPr>
            </a:lvl1pPr>
          </a:lstStyle>
          <a:p>
            <a:pPr lvl="0"/>
            <a:r>
              <a:rPr lang="de-DE" dirty="0"/>
              <a:t>xx%</a:t>
            </a:r>
          </a:p>
        </p:txBody>
      </p:sp>
      <p:sp>
        <p:nvSpPr>
          <p:cNvPr id="27" name="Textplatzhalter 13">
            <a:extLst>
              <a:ext uri="{FF2B5EF4-FFF2-40B4-BE49-F238E27FC236}">
                <a16:creationId xmlns:a16="http://schemas.microsoft.com/office/drawing/2014/main" id="{5C960B5C-9932-464C-9683-4404E177494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59600" y="5393975"/>
            <a:ext cx="3236400" cy="77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endParaRPr lang="de-DE" dirty="0"/>
          </a:p>
        </p:txBody>
      </p:sp>
      <p:sp>
        <p:nvSpPr>
          <p:cNvPr id="28" name="Textplatzhalter 13">
            <a:extLst>
              <a:ext uri="{FF2B5EF4-FFF2-40B4-BE49-F238E27FC236}">
                <a16:creationId xmlns:a16="http://schemas.microsoft.com/office/drawing/2014/main" id="{AE842254-EFED-4DEC-8DA8-A1DC91286E3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43200" y="4610388"/>
            <a:ext cx="2869200" cy="7704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40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B68785BF-D9A1-7C4C-947F-E40078D683F6}"/>
              </a:ext>
            </a:extLst>
          </p:cNvPr>
          <p:cNvSpPr/>
          <p:nvPr userDrawn="1"/>
        </p:nvSpPr>
        <p:spPr>
          <a:xfrm>
            <a:off x="0" y="6294474"/>
            <a:ext cx="12192000" cy="563526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76FA97-9EE7-42E4-A004-B7817451EE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23038" y="-1"/>
            <a:ext cx="5668962" cy="62944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2C5840B-6B8C-4876-AF63-6362FC1C1F7B}"/>
              </a:ext>
            </a:extLst>
          </p:cNvPr>
          <p:cNvSpPr/>
          <p:nvPr userDrawn="1"/>
        </p:nvSpPr>
        <p:spPr>
          <a:xfrm>
            <a:off x="0" y="365125"/>
            <a:ext cx="205740" cy="1324800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44E4184-531C-4E4F-93B7-E890A3BBA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5257800" cy="1325563"/>
          </a:xfrm>
        </p:spPr>
        <p:txBody>
          <a:bodyPr/>
          <a:lstStyle>
            <a:lvl1pPr>
              <a:defRPr>
                <a:latin typeface="Calibri Light (Überschriften)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8A066E-F653-47EE-9BE6-8E10EEBB761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6412437"/>
            <a:ext cx="2674800" cy="32760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7C62D42-5C4D-489A-BA53-4B9DE7FA234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909600" y="6452412"/>
            <a:ext cx="2282400" cy="24765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85310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FBE4E9D8-7F20-A249-B73D-BBAD601E71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latin typeface="Calibri Light (Überschriften)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F8CD22-82BE-A64C-B560-07541193ED81}"/>
              </a:ext>
            </a:extLst>
          </p:cNvPr>
          <p:cNvSpPr/>
          <p:nvPr userDrawn="1"/>
        </p:nvSpPr>
        <p:spPr>
          <a:xfrm>
            <a:off x="0" y="365125"/>
            <a:ext cx="205740" cy="1324800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FCF3D2-D6BD-2A40-8003-7B369C9D1446}"/>
              </a:ext>
            </a:extLst>
          </p:cNvPr>
          <p:cNvSpPr/>
          <p:nvPr userDrawn="1"/>
        </p:nvSpPr>
        <p:spPr>
          <a:xfrm>
            <a:off x="0" y="6294474"/>
            <a:ext cx="12192000" cy="563526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A8109-0B41-4E2D-B420-A4DD9F9BF3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412437"/>
            <a:ext cx="2674800" cy="32760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  <a:latin typeface="+mj-lt"/>
              </a:defRPr>
            </a:lvl2pPr>
            <a:lvl3pPr>
              <a:defRPr sz="1800">
                <a:solidFill>
                  <a:schemeClr val="bg1"/>
                </a:solidFill>
                <a:latin typeface="+mj-lt"/>
              </a:defRPr>
            </a:lvl3pPr>
            <a:lvl4pPr>
              <a:defRPr sz="1800">
                <a:solidFill>
                  <a:schemeClr val="bg1"/>
                </a:solidFill>
                <a:latin typeface="+mj-lt"/>
              </a:defRPr>
            </a:lvl4pPr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535AC7-FC72-4F41-9BED-D75CFAABCF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77200" y="6452037"/>
            <a:ext cx="2314800" cy="2484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217254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ier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025C1-70D5-4F0D-8D1A-66382A466F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D0E85DC-DD56-415E-AC16-85FC241B7758}"/>
              </a:ext>
            </a:extLst>
          </p:cNvPr>
          <p:cNvSpPr/>
          <p:nvPr userDrawn="1"/>
        </p:nvSpPr>
        <p:spPr>
          <a:xfrm>
            <a:off x="0" y="365125"/>
            <a:ext cx="205740" cy="1324800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9934A83-9341-4FD3-B404-5CB691FA86E3}"/>
              </a:ext>
            </a:extLst>
          </p:cNvPr>
          <p:cNvSpPr/>
          <p:nvPr userDrawn="1"/>
        </p:nvSpPr>
        <p:spPr>
          <a:xfrm>
            <a:off x="0" y="6294474"/>
            <a:ext cx="12192000" cy="563526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0638C97-9CBB-4100-B0D8-48895839908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6412437"/>
            <a:ext cx="2674800" cy="32760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  <a:latin typeface="+mj-lt"/>
              </a:defRPr>
            </a:lvl2pPr>
            <a:lvl3pPr>
              <a:defRPr sz="1800">
                <a:solidFill>
                  <a:schemeClr val="bg1"/>
                </a:solidFill>
                <a:latin typeface="+mj-lt"/>
              </a:defRPr>
            </a:lvl3pPr>
            <a:lvl4pPr>
              <a:defRPr sz="1800">
                <a:solidFill>
                  <a:schemeClr val="bg1"/>
                </a:solidFill>
                <a:latin typeface="+mj-lt"/>
              </a:defRPr>
            </a:lvl4pPr>
            <a:lvl5pPr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2D2E561D-EC54-4349-B834-5FE1E40CD88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77200" y="6452037"/>
            <a:ext cx="2314800" cy="248400"/>
          </a:xfrm>
        </p:spPr>
        <p:txBody>
          <a:bodyPr anchor="ctr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Quelle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6404FD8-5795-4F90-8EFD-3E5C7A03DD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23600" y="1994400"/>
            <a:ext cx="2509200" cy="86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/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5" name="Textplatzhalter 12">
            <a:extLst>
              <a:ext uri="{FF2B5EF4-FFF2-40B4-BE49-F238E27FC236}">
                <a16:creationId xmlns:a16="http://schemas.microsoft.com/office/drawing/2014/main" id="{79F85FC1-2DC8-492A-AAD4-D7E15A9F509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1200" y="1994400"/>
            <a:ext cx="2509200" cy="86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/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6" name="Textplatzhalter 12">
            <a:extLst>
              <a:ext uri="{FF2B5EF4-FFF2-40B4-BE49-F238E27FC236}">
                <a16:creationId xmlns:a16="http://schemas.microsoft.com/office/drawing/2014/main" id="{E41AA34C-7898-40B9-B4DE-882FA824F3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23600" y="2570400"/>
            <a:ext cx="2509200" cy="86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endParaRPr lang="de-DE" dirty="0"/>
          </a:p>
        </p:txBody>
      </p:sp>
      <p:sp>
        <p:nvSpPr>
          <p:cNvPr id="17" name="Textplatzhalter 12">
            <a:extLst>
              <a:ext uri="{FF2B5EF4-FFF2-40B4-BE49-F238E27FC236}">
                <a16:creationId xmlns:a16="http://schemas.microsoft.com/office/drawing/2014/main" id="{D78CBE27-6B4F-40AE-BD4E-E0F716B2BD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23600" y="3924000"/>
            <a:ext cx="2509200" cy="86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/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8" name="Textplatzhalter 12">
            <a:extLst>
              <a:ext uri="{FF2B5EF4-FFF2-40B4-BE49-F238E27FC236}">
                <a16:creationId xmlns:a16="http://schemas.microsoft.com/office/drawing/2014/main" id="{CDEC9310-7751-4068-8FBD-C2E741446A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23600" y="4500000"/>
            <a:ext cx="2509200" cy="86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endParaRPr lang="de-DE" dirty="0"/>
          </a:p>
        </p:txBody>
      </p:sp>
      <p:sp>
        <p:nvSpPr>
          <p:cNvPr id="19" name="Textplatzhalter 12">
            <a:extLst>
              <a:ext uri="{FF2B5EF4-FFF2-40B4-BE49-F238E27FC236}">
                <a16:creationId xmlns:a16="http://schemas.microsoft.com/office/drawing/2014/main" id="{96120009-03AC-4E26-B420-1A661C2EBF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1200" y="3924000"/>
            <a:ext cx="2509200" cy="86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/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0" name="Textplatzhalter 12">
            <a:extLst>
              <a:ext uri="{FF2B5EF4-FFF2-40B4-BE49-F238E27FC236}">
                <a16:creationId xmlns:a16="http://schemas.microsoft.com/office/drawing/2014/main" id="{9D408D93-5F8E-4A67-A31B-18B7F4687C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1200" y="4500000"/>
            <a:ext cx="2509200" cy="86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endParaRPr lang="de-DE" dirty="0"/>
          </a:p>
        </p:txBody>
      </p:sp>
      <p:sp>
        <p:nvSpPr>
          <p:cNvPr id="21" name="Textplatzhalter 12">
            <a:extLst>
              <a:ext uri="{FF2B5EF4-FFF2-40B4-BE49-F238E27FC236}">
                <a16:creationId xmlns:a16="http://schemas.microsoft.com/office/drawing/2014/main" id="{81EF5654-74D9-4ACD-AB94-9310F3CC56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71200" y="2570400"/>
            <a:ext cx="2509200" cy="860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1540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sechs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975A7-7D02-44D4-8BDB-DBD52C1F0E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 Light (Überschriften)"/>
              </a:defRPr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29E5E08-2B06-4BB1-828F-301A5A09C7F2}"/>
              </a:ext>
            </a:extLst>
          </p:cNvPr>
          <p:cNvSpPr/>
          <p:nvPr userDrawn="1"/>
        </p:nvSpPr>
        <p:spPr>
          <a:xfrm>
            <a:off x="0" y="6294474"/>
            <a:ext cx="12192000" cy="563526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3343671-B7F0-45A5-A280-635B13883F71}"/>
              </a:ext>
            </a:extLst>
          </p:cNvPr>
          <p:cNvSpPr/>
          <p:nvPr userDrawn="1"/>
        </p:nvSpPr>
        <p:spPr>
          <a:xfrm>
            <a:off x="0" y="365125"/>
            <a:ext cx="205740" cy="1324800"/>
          </a:xfrm>
          <a:prstGeom prst="rect">
            <a:avLst/>
          </a:prstGeom>
          <a:solidFill>
            <a:srgbClr val="0044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FDE51D3A-B367-4865-AD6D-B5DD6D822B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9200" y="2703600"/>
            <a:ext cx="2934000" cy="478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B429C60C-6EAB-4CD8-AECC-99EF61F6AD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9200" y="4801060"/>
            <a:ext cx="2934000" cy="478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85E99A38-C81F-4B7A-BDF9-21AB81D05D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1014" y="2703600"/>
            <a:ext cx="2934000" cy="478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9E4A8552-6FB3-409B-B2AC-6E00932F5C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1014" y="4801060"/>
            <a:ext cx="2934000" cy="478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E7B35AF4-D1AB-47B5-975D-686F45D7C3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82827" y="2703600"/>
            <a:ext cx="2934000" cy="478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31" name="Textplatzhalter 30">
            <a:extLst>
              <a:ext uri="{FF2B5EF4-FFF2-40B4-BE49-F238E27FC236}">
                <a16:creationId xmlns:a16="http://schemas.microsoft.com/office/drawing/2014/main" id="{72A47327-486C-48A7-9086-CC518706FB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82827" y="4801060"/>
            <a:ext cx="2934000" cy="478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+mj-lt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A0C74797-D0B0-4407-A1A3-C3C23A2604F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6412437"/>
            <a:ext cx="2674800" cy="327600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33" name="Inhaltsplatzhalter 4">
            <a:extLst>
              <a:ext uri="{FF2B5EF4-FFF2-40B4-BE49-F238E27FC236}">
                <a16:creationId xmlns:a16="http://schemas.microsoft.com/office/drawing/2014/main" id="{8307384A-8A0B-4F0C-86C3-C9A30CDF229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909600" y="6452656"/>
            <a:ext cx="2282400" cy="247162"/>
          </a:xfrm>
        </p:spPr>
        <p:txBody>
          <a:bodyPr anchor="ctr"/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44657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383B9D-303D-984C-AA3A-A6B0A759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49860C-6E7F-D94A-AEDE-1D731FBE2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846829-B16F-C342-834E-33FBE33D5B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4375D-D67A-A143-9EF2-366721AD88B3}" type="datetimeFigureOut">
              <a:rPr lang="en-US" smtClean="0"/>
              <a:t>6/22/23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552B54-255B-4641-B7A0-ABE0A8C2C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D4653-2224-394E-A0A0-134D5E658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89B11-DEE2-5842-92B0-4005DC6C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8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70" r:id="rId3"/>
    <p:sldLayoutId id="2147483649" r:id="rId4"/>
    <p:sldLayoutId id="2147483650" r:id="rId5"/>
    <p:sldLayoutId id="2147483669" r:id="rId6"/>
    <p:sldLayoutId id="214748366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atabricks.com/mlflow/create-manage-serverless-model-endpoints.html#scoring-a-model-endpoint&amp;language-python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502704-521D-409B-88C4-15413230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MLOps</a:t>
            </a:r>
            <a:r>
              <a:rPr lang="de-DE" b="1" dirty="0"/>
              <a:t> </a:t>
            </a:r>
            <a:r>
              <a:rPr lang="de-DE" b="1" dirty="0" err="1"/>
              <a:t>workshop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Mlflow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EB9E4B-D367-4998-9A57-BF6934A66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89890" y="5285635"/>
            <a:ext cx="10372437" cy="6985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err="1">
                <a:solidFill>
                  <a:schemeClr val="bg1"/>
                </a:solidFill>
              </a:rPr>
              <a:t>MLCon</a:t>
            </a:r>
            <a:r>
              <a:rPr lang="en-US" b="1" dirty="0">
                <a:solidFill>
                  <a:schemeClr val="bg1"/>
                </a:solidFill>
              </a:rPr>
              <a:t> 2022: Beyond Notebooks</a:t>
            </a:r>
          </a:p>
        </p:txBody>
      </p:sp>
    </p:spTree>
    <p:extLst>
      <p:ext uri="{BB962C8B-B14F-4D97-AF65-F5344CB8AC3E}">
        <p14:creationId xmlns:p14="http://schemas.microsoft.com/office/powerpoint/2010/main" val="357021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4138E39-3ECC-43CD-BCFB-D93405E6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MLflow</a:t>
            </a:r>
            <a:r>
              <a:rPr lang="en-US" b="1" dirty="0"/>
              <a:t> on cloud?</a:t>
            </a:r>
            <a:endParaRPr lang="de-D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7184BA8-0887-4036-8A33-39E59092AB2F}"/>
              </a:ext>
            </a:extLst>
          </p:cNvPr>
          <p:cNvSpPr txBox="1">
            <a:spLocks/>
          </p:cNvSpPr>
          <p:nvPr/>
        </p:nvSpPr>
        <p:spPr>
          <a:xfrm>
            <a:off x="1577772" y="3631413"/>
            <a:ext cx="2711495" cy="2779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>
                <a:solidFill>
                  <a:schemeClr val="accent1"/>
                </a:solidFill>
              </a:rPr>
              <a:t>Generalized Architecture</a:t>
            </a:r>
            <a:endParaRPr lang="en-US" sz="1800" dirty="0">
              <a:solidFill>
                <a:schemeClr val="accent1"/>
              </a:solidFill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83B87E9-78D3-455D-9D0C-DC459E6F05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4467" y="1407700"/>
            <a:ext cx="5264473" cy="4725424"/>
          </a:xfrm>
          <a:prstGeom prst="rect">
            <a:avLst/>
          </a:prstGeom>
        </p:spPr>
      </p:pic>
      <p:cxnSp>
        <p:nvCxnSpPr>
          <p:cNvPr id="5" name="Straight Arrow Connector 2">
            <a:extLst>
              <a:ext uri="{FF2B5EF4-FFF2-40B4-BE49-F238E27FC236}">
                <a16:creationId xmlns:a16="http://schemas.microsoft.com/office/drawing/2014/main" id="{EE19B8C3-AE4E-40AC-ADEB-6FF5EEDCD31F}"/>
              </a:ext>
            </a:extLst>
          </p:cNvPr>
          <p:cNvCxnSpPr/>
          <p:nvPr/>
        </p:nvCxnSpPr>
        <p:spPr>
          <a:xfrm flipH="1">
            <a:off x="3461079" y="5059948"/>
            <a:ext cx="915489" cy="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6F39B9BD-DEA8-4D0C-B75F-C9BE42D73DA0}"/>
              </a:ext>
            </a:extLst>
          </p:cNvPr>
          <p:cNvSpPr txBox="1"/>
          <p:nvPr/>
        </p:nvSpPr>
        <p:spPr>
          <a:xfrm>
            <a:off x="1990419" y="4690616"/>
            <a:ext cx="1538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accent1"/>
                </a:solidFill>
              </a:rPr>
              <a:t>Storage where the ML artifacts can be stored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480DF1F-1E9E-4A31-BFC5-CD26BC6E3E63}"/>
              </a:ext>
            </a:extLst>
          </p:cNvPr>
          <p:cNvSpPr/>
          <p:nvPr/>
        </p:nvSpPr>
        <p:spPr>
          <a:xfrm>
            <a:off x="4531054" y="4101989"/>
            <a:ext cx="1819275" cy="186332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09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4138E39-3ECC-43CD-BCFB-D93405E6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Example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MLflow</a:t>
            </a:r>
            <a:r>
              <a:rPr lang="en-US" b="1" dirty="0"/>
              <a:t> cloud architecture on AWS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F6C5256-4681-4163-BC44-B8929EB7C0A9}"/>
              </a:ext>
            </a:extLst>
          </p:cNvPr>
          <p:cNvSpPr/>
          <p:nvPr/>
        </p:nvSpPr>
        <p:spPr>
          <a:xfrm>
            <a:off x="5836682" y="2338743"/>
            <a:ext cx="2579045" cy="338092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11823DE-859A-474E-BFC2-DDDBD6431B01}"/>
              </a:ext>
            </a:extLst>
          </p:cNvPr>
          <p:cNvSpPr/>
          <p:nvPr/>
        </p:nvSpPr>
        <p:spPr>
          <a:xfrm>
            <a:off x="988246" y="2352907"/>
            <a:ext cx="4695529" cy="332465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37EEE40E-61A3-40ED-A69F-0166429FCB44}"/>
              </a:ext>
            </a:extLst>
          </p:cNvPr>
          <p:cNvSpPr/>
          <p:nvPr/>
        </p:nvSpPr>
        <p:spPr>
          <a:xfrm>
            <a:off x="8558113" y="2350021"/>
            <a:ext cx="2579045" cy="335108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DAD37259-0EC5-42A2-8B87-8F1A5FF3C130}"/>
              </a:ext>
            </a:extLst>
          </p:cNvPr>
          <p:cNvSpPr txBox="1"/>
          <p:nvPr/>
        </p:nvSpPr>
        <p:spPr>
          <a:xfrm>
            <a:off x="7703262" y="4930411"/>
            <a:ext cx="701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600" b="1" dirty="0"/>
              <a:t>Secrets</a:t>
            </a:r>
          </a:p>
          <a:p>
            <a:pPr algn="ctr">
              <a:buClr>
                <a:schemeClr val="accent1"/>
              </a:buClr>
            </a:pPr>
            <a:r>
              <a:rPr lang="en-US" sz="600" b="1" dirty="0"/>
              <a:t>Manager</a:t>
            </a:r>
          </a:p>
        </p:txBody>
      </p:sp>
      <p:pic>
        <p:nvPicPr>
          <p:cNvPr id="14" name="Picture 4" descr="AWS Fargate - Lumigo">
            <a:extLst>
              <a:ext uri="{FF2B5EF4-FFF2-40B4-BE49-F238E27FC236}">
                <a16:creationId xmlns:a16="http://schemas.microsoft.com/office/drawing/2014/main" id="{A64BFDD8-0531-4C24-8FAF-5DBE56390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188" y="4438074"/>
            <a:ext cx="599144" cy="59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9CC6AA0E-8BFA-482F-9948-6B2C6A0E9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431" y="4370634"/>
            <a:ext cx="736494" cy="73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Amazon RDS for SQL Server Workshop">
            <a:extLst>
              <a:ext uri="{FF2B5EF4-FFF2-40B4-BE49-F238E27FC236}">
                <a16:creationId xmlns:a16="http://schemas.microsoft.com/office/drawing/2014/main" id="{5DFB7FE6-3416-4E0C-852E-0459282C9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06" y="4439068"/>
            <a:ext cx="599144" cy="59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Amazon S3 - Connectors | Microsoft Docs">
            <a:extLst>
              <a:ext uri="{FF2B5EF4-FFF2-40B4-BE49-F238E27FC236}">
                <a16:creationId xmlns:a16="http://schemas.microsoft.com/office/drawing/2014/main" id="{3AF24000-5BC8-44CB-A172-307A44F0A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066" y="3093364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Secure DevOps für AWS | Sysdig-Partnernetzwerk">
            <a:extLst>
              <a:ext uri="{FF2B5EF4-FFF2-40B4-BE49-F238E27FC236}">
                <a16:creationId xmlns:a16="http://schemas.microsoft.com/office/drawing/2014/main" id="{0AD795A8-E495-4A1F-8B20-5A893A3BE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329" y="2653609"/>
            <a:ext cx="599145" cy="59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C8FC329-173B-4B2B-9D9E-2F2D289D8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078" y="4381496"/>
            <a:ext cx="699801" cy="69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4B4D61F0-2659-440C-A33A-150D13F53980}"/>
              </a:ext>
            </a:extLst>
          </p:cNvPr>
          <p:cNvSpPr txBox="1"/>
          <p:nvPr/>
        </p:nvSpPr>
        <p:spPr>
          <a:xfrm>
            <a:off x="6668385" y="2905866"/>
            <a:ext cx="9084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900" b="1" dirty="0"/>
              <a:t>S3 bucket</a:t>
            </a:r>
          </a:p>
        </p:txBody>
      </p:sp>
      <p:sp>
        <p:nvSpPr>
          <p:cNvPr id="21" name="TextBox 14">
            <a:extLst>
              <a:ext uri="{FF2B5EF4-FFF2-40B4-BE49-F238E27FC236}">
                <a16:creationId xmlns:a16="http://schemas.microsoft.com/office/drawing/2014/main" id="{A64F94BC-3D33-4AE3-AAE5-302DD5C56C2E}"/>
              </a:ext>
            </a:extLst>
          </p:cNvPr>
          <p:cNvSpPr txBox="1"/>
          <p:nvPr/>
        </p:nvSpPr>
        <p:spPr>
          <a:xfrm>
            <a:off x="6602294" y="4986934"/>
            <a:ext cx="1142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900" b="1" dirty="0"/>
              <a:t>RDS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FA77D60D-96AE-4CD5-A2E3-8034B8B00ADA}"/>
              </a:ext>
            </a:extLst>
          </p:cNvPr>
          <p:cNvSpPr txBox="1"/>
          <p:nvPr/>
        </p:nvSpPr>
        <p:spPr>
          <a:xfrm>
            <a:off x="4798578" y="2463603"/>
            <a:ext cx="701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900" b="1" dirty="0"/>
              <a:t>ECR</a:t>
            </a:r>
          </a:p>
        </p:txBody>
      </p:sp>
      <p:sp>
        <p:nvSpPr>
          <p:cNvPr id="23" name="TextBox 18">
            <a:extLst>
              <a:ext uri="{FF2B5EF4-FFF2-40B4-BE49-F238E27FC236}">
                <a16:creationId xmlns:a16="http://schemas.microsoft.com/office/drawing/2014/main" id="{C6522462-4C7B-4615-851D-DB2D5BD663DA}"/>
              </a:ext>
            </a:extLst>
          </p:cNvPr>
          <p:cNvSpPr txBox="1"/>
          <p:nvPr/>
        </p:nvSpPr>
        <p:spPr>
          <a:xfrm>
            <a:off x="4798578" y="5013925"/>
            <a:ext cx="701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800" b="1" dirty="0" err="1"/>
              <a:t>Fargate</a:t>
            </a:r>
            <a:r>
              <a:rPr lang="en-US" sz="800" b="1" dirty="0"/>
              <a:t> MLflow server</a:t>
            </a: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76777A6D-5240-4F87-9A9D-1C22EDDC5EEF}"/>
              </a:ext>
            </a:extLst>
          </p:cNvPr>
          <p:cNvSpPr txBox="1"/>
          <p:nvPr/>
        </p:nvSpPr>
        <p:spPr>
          <a:xfrm>
            <a:off x="3255030" y="5065855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900" b="1" dirty="0"/>
              <a:t>Load</a:t>
            </a:r>
          </a:p>
          <a:p>
            <a:pPr algn="ctr">
              <a:buClr>
                <a:schemeClr val="accent1"/>
              </a:buClr>
            </a:pPr>
            <a:r>
              <a:rPr lang="en-US" sz="900" b="1" dirty="0"/>
              <a:t>Balancer</a:t>
            </a:r>
          </a:p>
        </p:txBody>
      </p:sp>
      <p:cxnSp>
        <p:nvCxnSpPr>
          <p:cNvPr id="25" name="Connector: Elbow 29">
            <a:extLst>
              <a:ext uri="{FF2B5EF4-FFF2-40B4-BE49-F238E27FC236}">
                <a16:creationId xmlns:a16="http://schemas.microsoft.com/office/drawing/2014/main" id="{49694D9B-186F-489C-A892-E6070DFEC860}"/>
              </a:ext>
            </a:extLst>
          </p:cNvPr>
          <p:cNvCxnSpPr>
            <a:cxnSpLocks/>
            <a:stCxn id="18" idx="2"/>
            <a:endCxn id="14" idx="0"/>
          </p:cNvCxnSpPr>
          <p:nvPr/>
        </p:nvCxnSpPr>
        <p:spPr>
          <a:xfrm rot="5400000">
            <a:off x="4544171" y="3843343"/>
            <a:ext cx="1185320" cy="414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6">
            <a:extLst>
              <a:ext uri="{FF2B5EF4-FFF2-40B4-BE49-F238E27FC236}">
                <a16:creationId xmlns:a16="http://schemas.microsoft.com/office/drawing/2014/main" id="{A325DE77-D914-4999-8521-4B18F330B1AD}"/>
              </a:ext>
            </a:extLst>
          </p:cNvPr>
          <p:cNvSpPr/>
          <p:nvPr/>
        </p:nvSpPr>
        <p:spPr>
          <a:xfrm>
            <a:off x="988125" y="2338743"/>
            <a:ext cx="4695650" cy="335108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" name="TextBox 58">
            <a:extLst>
              <a:ext uri="{FF2B5EF4-FFF2-40B4-BE49-F238E27FC236}">
                <a16:creationId xmlns:a16="http://schemas.microsoft.com/office/drawing/2014/main" id="{E39649EE-3D20-4733-BBCE-7CBC53980D0E}"/>
              </a:ext>
            </a:extLst>
          </p:cNvPr>
          <p:cNvSpPr txBox="1"/>
          <p:nvPr/>
        </p:nvSpPr>
        <p:spPr>
          <a:xfrm>
            <a:off x="1336686" y="5057281"/>
            <a:ext cx="912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900" b="1" dirty="0"/>
              <a:t>Mlflow Dashboard viewer</a:t>
            </a:r>
          </a:p>
        </p:txBody>
      </p:sp>
      <p:sp>
        <p:nvSpPr>
          <p:cNvPr id="28" name="TextBox 59">
            <a:extLst>
              <a:ext uri="{FF2B5EF4-FFF2-40B4-BE49-F238E27FC236}">
                <a16:creationId xmlns:a16="http://schemas.microsoft.com/office/drawing/2014/main" id="{CEC2CE96-EB18-4111-A1DF-A79061C9FFB6}"/>
              </a:ext>
            </a:extLst>
          </p:cNvPr>
          <p:cNvSpPr txBox="1"/>
          <p:nvPr/>
        </p:nvSpPr>
        <p:spPr>
          <a:xfrm>
            <a:off x="1028398" y="2378916"/>
            <a:ext cx="248042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en-US" sz="1600" dirty="0"/>
              <a:t>Mlflow UI (dashboard) and Deployment</a:t>
            </a:r>
          </a:p>
        </p:txBody>
      </p:sp>
      <p:sp>
        <p:nvSpPr>
          <p:cNvPr id="29" name="Rectangle 61">
            <a:extLst>
              <a:ext uri="{FF2B5EF4-FFF2-40B4-BE49-F238E27FC236}">
                <a16:creationId xmlns:a16="http://schemas.microsoft.com/office/drawing/2014/main" id="{431C9044-5EDA-40C2-BCF2-B1565E8A68CF}"/>
              </a:ext>
            </a:extLst>
          </p:cNvPr>
          <p:cNvSpPr/>
          <p:nvPr/>
        </p:nvSpPr>
        <p:spPr>
          <a:xfrm>
            <a:off x="8539268" y="2338743"/>
            <a:ext cx="2611892" cy="33510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TextBox 5124">
            <a:extLst>
              <a:ext uri="{FF2B5EF4-FFF2-40B4-BE49-F238E27FC236}">
                <a16:creationId xmlns:a16="http://schemas.microsoft.com/office/drawing/2014/main" id="{41EE33F9-276E-4E87-8CF1-17E8E1C02CEE}"/>
              </a:ext>
            </a:extLst>
          </p:cNvPr>
          <p:cNvSpPr txBox="1"/>
          <p:nvPr/>
        </p:nvSpPr>
        <p:spPr>
          <a:xfrm>
            <a:off x="8558113" y="2376453"/>
            <a:ext cx="2593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600" dirty="0"/>
              <a:t>Inference Phase/ Automated training</a:t>
            </a:r>
          </a:p>
        </p:txBody>
      </p:sp>
      <p:cxnSp>
        <p:nvCxnSpPr>
          <p:cNvPr id="31" name="Connector: Elbow 5125">
            <a:extLst>
              <a:ext uri="{FF2B5EF4-FFF2-40B4-BE49-F238E27FC236}">
                <a16:creationId xmlns:a16="http://schemas.microsoft.com/office/drawing/2014/main" id="{E65885DC-2674-4B6D-95F5-B983A59C025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463066" y="3410864"/>
            <a:ext cx="1245021" cy="56579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5127">
            <a:extLst>
              <a:ext uri="{FF2B5EF4-FFF2-40B4-BE49-F238E27FC236}">
                <a16:creationId xmlns:a16="http://schemas.microsoft.com/office/drawing/2014/main" id="{A06FE83A-C88E-4FC0-ABA5-73CBD3F1F5E9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452350" y="4421780"/>
            <a:ext cx="1263507" cy="31686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">
            <a:extLst>
              <a:ext uri="{FF2B5EF4-FFF2-40B4-BE49-F238E27FC236}">
                <a16:creationId xmlns:a16="http://schemas.microsoft.com/office/drawing/2014/main" id="{2AAC28C8-3426-4F2A-BB8D-6A0EA06EC4BD}"/>
              </a:ext>
            </a:extLst>
          </p:cNvPr>
          <p:cNvSpPr txBox="1"/>
          <p:nvPr/>
        </p:nvSpPr>
        <p:spPr>
          <a:xfrm>
            <a:off x="10092832" y="4057347"/>
            <a:ext cx="701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900" b="1" dirty="0"/>
              <a:t>User</a:t>
            </a:r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0F9429CF-BD8A-49F7-BD91-DA1C1483D801}"/>
              </a:ext>
            </a:extLst>
          </p:cNvPr>
          <p:cNvSpPr/>
          <p:nvPr/>
        </p:nvSpPr>
        <p:spPr>
          <a:xfrm>
            <a:off x="5816660" y="2338743"/>
            <a:ext cx="2611892" cy="33510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TextBox 15">
            <a:extLst>
              <a:ext uri="{FF2B5EF4-FFF2-40B4-BE49-F238E27FC236}">
                <a16:creationId xmlns:a16="http://schemas.microsoft.com/office/drawing/2014/main" id="{C8CCA20D-0F51-4B5B-842D-0BA447BF7C42}"/>
              </a:ext>
            </a:extLst>
          </p:cNvPr>
          <p:cNvSpPr txBox="1"/>
          <p:nvPr/>
        </p:nvSpPr>
        <p:spPr>
          <a:xfrm>
            <a:off x="5840458" y="2361783"/>
            <a:ext cx="256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600" dirty="0"/>
              <a:t>Artifacts and Registry</a:t>
            </a:r>
          </a:p>
        </p:txBody>
      </p:sp>
      <p:cxnSp>
        <p:nvCxnSpPr>
          <p:cNvPr id="36" name="Connector: Elbow 34">
            <a:extLst>
              <a:ext uri="{FF2B5EF4-FFF2-40B4-BE49-F238E27FC236}">
                <a16:creationId xmlns:a16="http://schemas.microsoft.com/office/drawing/2014/main" id="{0DBCD7D0-C3D2-4C26-8C72-D1AA008C400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5434332" y="4737646"/>
            <a:ext cx="1418874" cy="994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4" descr="Codefresh | aws-secrets-manager step">
            <a:extLst>
              <a:ext uri="{FF2B5EF4-FFF2-40B4-BE49-F238E27FC236}">
                <a16:creationId xmlns:a16="http://schemas.microsoft.com/office/drawing/2014/main" id="{A729B4C1-B01E-4510-B038-9E7137D1D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861" y="4601334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How to Change or Upgrade an EC2 Instance Type | Logicata">
            <a:extLst>
              <a:ext uri="{FF2B5EF4-FFF2-40B4-BE49-F238E27FC236}">
                <a16:creationId xmlns:a16="http://schemas.microsoft.com/office/drawing/2014/main" id="{BB72CDC8-3E0E-4745-BBE6-FEBEA6345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017" y="3443780"/>
            <a:ext cx="574656" cy="57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0" descr="Client, computer, engineer, laptop, user icon - Download on Iconfinder">
            <a:extLst>
              <a:ext uri="{FF2B5EF4-FFF2-40B4-BE49-F238E27FC236}">
                <a16:creationId xmlns:a16="http://schemas.microsoft.com/office/drawing/2014/main" id="{CB2694FA-4848-4E5D-8AC4-B8B6BEB1C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321" y="3366361"/>
            <a:ext cx="740063" cy="74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5119">
            <a:extLst>
              <a:ext uri="{FF2B5EF4-FFF2-40B4-BE49-F238E27FC236}">
                <a16:creationId xmlns:a16="http://schemas.microsoft.com/office/drawing/2014/main" id="{1999DE45-4A5A-4B76-A4D4-A8CCC3960885}"/>
              </a:ext>
            </a:extLst>
          </p:cNvPr>
          <p:cNvSpPr txBox="1"/>
          <p:nvPr/>
        </p:nvSpPr>
        <p:spPr>
          <a:xfrm>
            <a:off x="8850300" y="3985724"/>
            <a:ext cx="701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900" b="1" dirty="0"/>
              <a:t>EC2</a:t>
            </a:r>
          </a:p>
        </p:txBody>
      </p:sp>
      <p:pic>
        <p:nvPicPr>
          <p:cNvPr id="41" name="Picture 4" descr="AWS Fargate - Lumigo">
            <a:extLst>
              <a:ext uri="{FF2B5EF4-FFF2-40B4-BE49-F238E27FC236}">
                <a16:creationId xmlns:a16="http://schemas.microsoft.com/office/drawing/2014/main" id="{BCC1E0E6-4ECA-4665-B363-29CDFCC88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119" y="4588534"/>
            <a:ext cx="574656" cy="57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5121">
            <a:extLst>
              <a:ext uri="{FF2B5EF4-FFF2-40B4-BE49-F238E27FC236}">
                <a16:creationId xmlns:a16="http://schemas.microsoft.com/office/drawing/2014/main" id="{19E05E06-B2C2-48E0-9AE1-A121694447ED}"/>
              </a:ext>
            </a:extLst>
          </p:cNvPr>
          <p:cNvSpPr txBox="1"/>
          <p:nvPr/>
        </p:nvSpPr>
        <p:spPr>
          <a:xfrm>
            <a:off x="8656511" y="5118753"/>
            <a:ext cx="1137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800" b="1" dirty="0" err="1"/>
              <a:t>Fargate</a:t>
            </a:r>
            <a:endParaRPr lang="en-US" sz="800" b="1" dirty="0"/>
          </a:p>
        </p:txBody>
      </p:sp>
      <p:cxnSp>
        <p:nvCxnSpPr>
          <p:cNvPr id="43" name="Straight Arrow Connector 5126">
            <a:extLst>
              <a:ext uri="{FF2B5EF4-FFF2-40B4-BE49-F238E27FC236}">
                <a16:creationId xmlns:a16="http://schemas.microsoft.com/office/drawing/2014/main" id="{D5447BE3-4462-4DB7-8811-F9C04D085C44}"/>
              </a:ext>
            </a:extLst>
          </p:cNvPr>
          <p:cNvCxnSpPr>
            <a:stCxn id="19" idx="3"/>
            <a:endCxn id="15" idx="1"/>
          </p:cNvCxnSpPr>
          <p:nvPr/>
        </p:nvCxnSpPr>
        <p:spPr>
          <a:xfrm>
            <a:off x="2171879" y="4731397"/>
            <a:ext cx="1069552" cy="7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5128">
            <a:extLst>
              <a:ext uri="{FF2B5EF4-FFF2-40B4-BE49-F238E27FC236}">
                <a16:creationId xmlns:a16="http://schemas.microsoft.com/office/drawing/2014/main" id="{A73A6645-8B32-48AE-AC9B-3D79402EF167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9473673" y="3731108"/>
            <a:ext cx="599648" cy="52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Picture 2" descr="Computer machine learning icon simple style Vector Image">
            <a:extLst>
              <a:ext uri="{FF2B5EF4-FFF2-40B4-BE49-F238E27FC236}">
                <a16:creationId xmlns:a16="http://schemas.microsoft.com/office/drawing/2014/main" id="{4276073C-9CF6-4F51-9A3F-B1CC396F6F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98"/>
          <a:stretch/>
        </p:blipFill>
        <p:spPr bwMode="auto">
          <a:xfrm>
            <a:off x="10209809" y="4656740"/>
            <a:ext cx="467086" cy="45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5132">
            <a:extLst>
              <a:ext uri="{FF2B5EF4-FFF2-40B4-BE49-F238E27FC236}">
                <a16:creationId xmlns:a16="http://schemas.microsoft.com/office/drawing/2014/main" id="{8C2151B9-ABDB-4CEC-8F5B-E23D23A030E3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9512775" y="4875862"/>
            <a:ext cx="6573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5135">
            <a:extLst>
              <a:ext uri="{FF2B5EF4-FFF2-40B4-BE49-F238E27FC236}">
                <a16:creationId xmlns:a16="http://schemas.microsoft.com/office/drawing/2014/main" id="{D265EEE1-FF4F-4ACD-98DE-E81FE4D9A123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3977925" y="4737646"/>
            <a:ext cx="857263" cy="1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8" name="Rectangle 2">
            <a:extLst>
              <a:ext uri="{FF2B5EF4-FFF2-40B4-BE49-F238E27FC236}">
                <a16:creationId xmlns:a16="http://schemas.microsoft.com/office/drawing/2014/main" id="{C0CAB5F1-4ABF-48F2-B28E-BAB8DF5F2062}"/>
              </a:ext>
            </a:extLst>
          </p:cNvPr>
          <p:cNvSpPr/>
          <p:nvPr/>
        </p:nvSpPr>
        <p:spPr>
          <a:xfrm>
            <a:off x="8715857" y="3061912"/>
            <a:ext cx="2232619" cy="25428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TextBox 23">
            <a:extLst>
              <a:ext uri="{FF2B5EF4-FFF2-40B4-BE49-F238E27FC236}">
                <a16:creationId xmlns:a16="http://schemas.microsoft.com/office/drawing/2014/main" id="{0F9AEA0D-9A69-4A9E-AA45-D19231A0C645}"/>
              </a:ext>
            </a:extLst>
          </p:cNvPr>
          <p:cNvSpPr txBox="1"/>
          <p:nvPr/>
        </p:nvSpPr>
        <p:spPr>
          <a:xfrm>
            <a:off x="10092832" y="5080817"/>
            <a:ext cx="701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900" b="1" dirty="0"/>
              <a:t>Machine</a:t>
            </a:r>
          </a:p>
        </p:txBody>
      </p:sp>
      <p:sp>
        <p:nvSpPr>
          <p:cNvPr id="50" name="TextBox 28">
            <a:extLst>
              <a:ext uri="{FF2B5EF4-FFF2-40B4-BE49-F238E27FC236}">
                <a16:creationId xmlns:a16="http://schemas.microsoft.com/office/drawing/2014/main" id="{213A0533-6AA8-4A61-A67E-8FCFBF9A7F68}"/>
              </a:ext>
            </a:extLst>
          </p:cNvPr>
          <p:cNvSpPr txBox="1"/>
          <p:nvPr/>
        </p:nvSpPr>
        <p:spPr>
          <a:xfrm>
            <a:off x="9512775" y="4271911"/>
            <a:ext cx="701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900" b="1" dirty="0">
                <a:solidFill>
                  <a:srgbClr val="FF0000"/>
                </a:solidFill>
              </a:rPr>
              <a:t>Or</a:t>
            </a:r>
          </a:p>
        </p:txBody>
      </p:sp>
      <p:cxnSp>
        <p:nvCxnSpPr>
          <p:cNvPr id="51" name="Straight Arrow Connector 32">
            <a:extLst>
              <a:ext uri="{FF2B5EF4-FFF2-40B4-BE49-F238E27FC236}">
                <a16:creationId xmlns:a16="http://schemas.microsoft.com/office/drawing/2014/main" id="{E252C42A-FFE6-40ED-AF06-F0B383A8BB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7145566" y="3728364"/>
            <a:ext cx="7212" cy="71070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78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7CF41-F128-47C4-A484-184303D0685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Beispielfolien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8AF1E3-5D62-47C7-9106-49C791955CA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93D1A8A-4810-4449-9EFE-174982759F45}"/>
              </a:ext>
            </a:extLst>
          </p:cNvPr>
          <p:cNvSpPr txBox="1"/>
          <p:nvPr/>
        </p:nvSpPr>
        <p:spPr>
          <a:xfrm>
            <a:off x="1911171" y="2795677"/>
            <a:ext cx="83696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chemeClr val="accent1"/>
                </a:solidFill>
              </a:rPr>
              <a:t>MLflow</a:t>
            </a:r>
            <a:r>
              <a:rPr lang="en-US" sz="6600" dirty="0">
                <a:solidFill>
                  <a:schemeClr val="accent1"/>
                </a:solidFill>
              </a:rPr>
              <a:t> </a:t>
            </a:r>
            <a:r>
              <a:rPr lang="en-US" sz="6600" dirty="0"/>
              <a:t>Tips  and Tricks</a:t>
            </a:r>
            <a:endParaRPr lang="de-DE" sz="6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923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4138E39-3ECC-43CD-BCFB-D93405E6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MLflow</a:t>
            </a:r>
            <a:r>
              <a:rPr lang="en-US" b="1" dirty="0"/>
              <a:t> Tips and Tricks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F25D257-8F7E-4CCA-8240-D2DB59F30ACC}"/>
              </a:ext>
            </a:extLst>
          </p:cNvPr>
          <p:cNvSpPr txBox="1"/>
          <p:nvPr/>
        </p:nvSpPr>
        <p:spPr>
          <a:xfrm>
            <a:off x="437162" y="2067560"/>
            <a:ext cx="1106903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You can always log extra artifacts of your model and save it in the model’s artifact store using </a:t>
            </a:r>
            <a:br>
              <a:rPr lang="en-US" dirty="0">
                <a:latin typeface="+mj-lt"/>
              </a:rPr>
            </a:br>
            <a:r>
              <a:rPr lang="en-GB" dirty="0" err="1">
                <a:solidFill>
                  <a:schemeClr val="accent1"/>
                </a:solidFill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  <a:t>mlflow.log_artifact</a:t>
            </a:r>
            <a:r>
              <a:rPr lang="en-GB" dirty="0">
                <a:solidFill>
                  <a:schemeClr val="accent1"/>
                </a:solidFill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  <a:t>(”path of file”)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dirty="0">
                <a:latin typeface="+mj-lt"/>
              </a:rPr>
              <a:t>You can log text files, images and interactive images too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dirty="0">
                <a:latin typeface="+mj-lt"/>
              </a:rPr>
              <a:t>You can also organize these </a:t>
            </a:r>
            <a:r>
              <a:rPr lang="en-GB" dirty="0" err="1">
                <a:latin typeface="+mj-lt"/>
              </a:rPr>
              <a:t>artifacts</a:t>
            </a:r>
            <a:r>
              <a:rPr lang="en-GB" dirty="0">
                <a:latin typeface="+mj-lt"/>
              </a:rPr>
              <a:t> within the customized sub-folders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dirty="0" err="1">
                <a:latin typeface="+mj-lt"/>
              </a:rPr>
              <a:t>Artifacts</a:t>
            </a:r>
            <a:r>
              <a:rPr lang="en-GB" dirty="0">
                <a:latin typeface="+mj-lt"/>
              </a:rPr>
              <a:t> can be downloaded too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Nested runs can be logged, each having different set of logging parameters and metrics</a:t>
            </a:r>
            <a:br>
              <a:rPr lang="en-US" dirty="0">
                <a:latin typeface="+mj-lt"/>
              </a:rPr>
            </a:br>
            <a:r>
              <a:rPr lang="en-GB" dirty="0">
                <a:solidFill>
                  <a:schemeClr val="accent1"/>
                </a:solidFill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  <a:t>with </a:t>
            </a:r>
            <a:r>
              <a:rPr lang="en-GB" dirty="0" err="1">
                <a:solidFill>
                  <a:schemeClr val="accent1"/>
                </a:solidFill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  <a:t>mlflow.start_run</a:t>
            </a:r>
            <a:r>
              <a:rPr lang="en-GB" dirty="0">
                <a:solidFill>
                  <a:schemeClr val="accent1"/>
                </a:solidFill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dirty="0" err="1">
                <a:solidFill>
                  <a:schemeClr val="accent1"/>
                </a:solidFill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  <a:t>experiment_id</a:t>
            </a:r>
            <a:r>
              <a:rPr lang="en-GB" dirty="0">
                <a:solidFill>
                  <a:schemeClr val="accent1"/>
                </a:solidFill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  <a:t>=1, </a:t>
            </a:r>
            <a:r>
              <a:rPr lang="en-GB" dirty="0" err="1">
                <a:solidFill>
                  <a:schemeClr val="accent1"/>
                </a:solidFill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  <a:t>run_name</a:t>
            </a:r>
            <a:r>
              <a:rPr lang="en-GB" dirty="0">
                <a:solidFill>
                  <a:schemeClr val="accent1"/>
                </a:solidFill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  <a:t>=”first nested run", nested=True)</a:t>
            </a:r>
            <a:br>
              <a:rPr lang="en-GB" dirty="0">
                <a:solidFill>
                  <a:schemeClr val="accent1"/>
                </a:solidFill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b="1" u="sng" dirty="0"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  <a:t>Note</a:t>
            </a:r>
            <a:r>
              <a:rPr lang="en-GB" dirty="0"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  <a:t>: The parent run and the nested runs have different run-IDs</a:t>
            </a:r>
            <a:endParaRPr lang="en-US" dirty="0">
              <a:latin typeface="+mj-lt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Analyse</a:t>
            </a:r>
            <a:r>
              <a:rPr lang="en-US" dirty="0">
                <a:latin typeface="+mj-lt"/>
              </a:rPr>
              <a:t> logged data within </a:t>
            </a:r>
            <a:r>
              <a:rPr lang="en-US" dirty="0" err="1">
                <a:latin typeface="+mj-lt"/>
              </a:rPr>
              <a:t>mlflow</a:t>
            </a:r>
            <a:r>
              <a:rPr lang="en-US" dirty="0">
                <a:latin typeface="+mj-lt"/>
              </a:rPr>
              <a:t> using pandas </a:t>
            </a:r>
            <a:r>
              <a:rPr lang="en-US" dirty="0" err="1">
                <a:latin typeface="+mj-lt"/>
              </a:rPr>
              <a:t>dataframe</a:t>
            </a:r>
            <a:br>
              <a:rPr lang="en-US" dirty="0">
                <a:latin typeface="+mj-lt"/>
              </a:rPr>
            </a:br>
            <a:r>
              <a:rPr lang="en-GB" dirty="0">
                <a:solidFill>
                  <a:schemeClr val="accent1"/>
                </a:solidFill>
                <a:latin typeface="+mj-lt"/>
              </a:rPr>
              <a:t>df = </a:t>
            </a:r>
            <a:r>
              <a:rPr lang="en-GB" dirty="0" err="1">
                <a:solidFill>
                  <a:schemeClr val="accent1"/>
                </a:solidFill>
                <a:latin typeface="+mj-lt"/>
              </a:rPr>
              <a:t>mlflow.search_runs</a:t>
            </a:r>
            <a:r>
              <a:rPr lang="en-GB" dirty="0">
                <a:solidFill>
                  <a:schemeClr val="accent1"/>
                </a:solidFill>
                <a:latin typeface="+mj-lt"/>
              </a:rPr>
              <a:t>(</a:t>
            </a:r>
            <a:r>
              <a:rPr lang="en-GB" dirty="0" err="1">
                <a:solidFill>
                  <a:schemeClr val="accent1"/>
                </a:solidFill>
                <a:latin typeface="+mj-lt"/>
              </a:rPr>
              <a:t>experiment_ids</a:t>
            </a:r>
            <a:r>
              <a:rPr lang="en-GB" dirty="0">
                <a:solidFill>
                  <a:schemeClr val="accent1"/>
                </a:solidFill>
                <a:latin typeface="+mj-lt"/>
              </a:rPr>
              <a:t>=["</a:t>
            </a:r>
            <a:r>
              <a:rPr lang="en-GB" dirty="0" err="1">
                <a:solidFill>
                  <a:schemeClr val="accent1"/>
                </a:solidFill>
                <a:latin typeface="+mj-lt"/>
              </a:rPr>
              <a:t>your_exprmnt_id</a:t>
            </a:r>
            <a:r>
              <a:rPr lang="en-GB" dirty="0">
                <a:solidFill>
                  <a:schemeClr val="accent1"/>
                </a:solidFill>
                <a:latin typeface="+mj-lt"/>
              </a:rPr>
              <a:t>"])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You can get the </a:t>
            </a:r>
            <a:r>
              <a:rPr lang="en-GB" dirty="0" err="1">
                <a:latin typeface="+mj-lt"/>
              </a:rPr>
              <a:t>Mlflow</a:t>
            </a:r>
            <a:r>
              <a:rPr lang="en-GB" dirty="0">
                <a:latin typeface="+mj-lt"/>
              </a:rPr>
              <a:t> run and experiment IDs </a:t>
            </a:r>
            <a:r>
              <a:rPr lang="en-GB" dirty="0" err="1">
                <a:latin typeface="+mj-lt"/>
              </a:rPr>
              <a:t>programatically</a:t>
            </a:r>
            <a:r>
              <a:rPr lang="en-GB" dirty="0">
                <a:latin typeface="+mj-lt"/>
              </a:rPr>
              <a:t> using the </a:t>
            </a:r>
            <a:r>
              <a:rPr lang="en-GB" dirty="0" err="1">
                <a:solidFill>
                  <a:schemeClr val="accent1"/>
                </a:solidFill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  <a:t>MlflowClient</a:t>
            </a:r>
            <a:r>
              <a:rPr lang="en-GB" dirty="0">
                <a:solidFill>
                  <a:schemeClr val="accent1"/>
                </a:solidFill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2180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82A801-D583-668C-5E23-9E1420D4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73" y="562552"/>
            <a:ext cx="5257800" cy="132556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  <a:t>Bonus: </a:t>
            </a:r>
            <a:r>
              <a:rPr lang="en-GB" dirty="0"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  <a:t>Using mlflow for serving models</a:t>
            </a:r>
            <a:br>
              <a:rPr lang="en-GB" dirty="0">
                <a:latin typeface="+mj-lt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939C0-50A4-66CA-E95A-16E3CC9D08B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81D56C-3C13-C610-8FF2-EE163B8FA4F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3D35E7-BE46-94CB-D58F-EC28C2EA5576}"/>
              </a:ext>
            </a:extLst>
          </p:cNvPr>
          <p:cNvSpPr txBox="1"/>
          <p:nvPr/>
        </p:nvSpPr>
        <p:spPr>
          <a:xfrm>
            <a:off x="2244587" y="6432283"/>
            <a:ext cx="7702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https://docs.databricks.com/mlflow/create-manage-serverless-model-endpoints.html#scoring-a-model-endpoint&amp;language-python</a:t>
            </a:r>
            <a:r>
              <a:rPr lang="en-GB" sz="1100" dirty="0">
                <a:solidFill>
                  <a:schemeClr val="bg1"/>
                </a:solidFill>
                <a:latin typeface="+mj-lt"/>
              </a:rPr>
              <a:t> </a:t>
            </a:r>
            <a:endParaRPr lang="en-DE" sz="110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DC472-0281-ACB7-43DA-959E2C8045FB}"/>
              </a:ext>
            </a:extLst>
          </p:cNvPr>
          <p:cNvSpPr txBox="1"/>
          <p:nvPr/>
        </p:nvSpPr>
        <p:spPr>
          <a:xfrm>
            <a:off x="526473" y="2304738"/>
            <a:ext cx="56689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04040"/>
                </a:solidFill>
                <a:latin typeface="+mj-lt"/>
              </a:rPr>
              <a:t>M</a:t>
            </a:r>
            <a:r>
              <a:rPr lang="en-GB" b="0" i="0" dirty="0">
                <a:solidFill>
                  <a:srgbClr val="404040"/>
                </a:solidFill>
                <a:effectLst/>
                <a:latin typeface="+mj-lt"/>
              </a:rPr>
              <a:t>odels can be served as Python functions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 err="1">
                <a:effectLst/>
                <a:latin typeface="+mj-lt"/>
              </a:rPr>
              <a:t>MLmodel</a:t>
            </a:r>
            <a:r>
              <a:rPr lang="en-GB" b="0" i="0" dirty="0">
                <a:solidFill>
                  <a:srgbClr val="404040"/>
                </a:solidFill>
                <a:effectLst/>
                <a:latin typeface="+mj-lt"/>
              </a:rPr>
              <a:t> file can declare how each model should be interpreted as a Python function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404040"/>
                </a:solidFill>
                <a:effectLst/>
                <a:latin typeface="+mj-lt"/>
              </a:rPr>
              <a:t>Mlflow has tools for running such models locally and exporting them to Docker containers or commercial serving platforms</a:t>
            </a:r>
          </a:p>
          <a:p>
            <a:pPr algn="l"/>
            <a:endParaRPr lang="en-GB" dirty="0">
              <a:solidFill>
                <a:srgbClr val="404040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GB" dirty="0">
                <a:solidFill>
                  <a:srgbClr val="404040"/>
                </a:solidFill>
                <a:latin typeface="+mj-lt"/>
              </a:rPr>
              <a:t>Command used: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04040"/>
                </a:solidFill>
                <a:latin typeface="Source Sans Pro" panose="020B0503030403020204" pitchFamily="34" charset="0"/>
              </a:rPr>
              <a:t> </a:t>
            </a:r>
            <a:r>
              <a:rPr lang="en-GB" b="0" i="0" dirty="0">
                <a:solidFill>
                  <a:srgbClr val="052247"/>
                </a:solidFill>
                <a:effectLst/>
                <a:latin typeface="Courier New" panose="02070309020205020404" pitchFamily="49" charset="0"/>
              </a:rPr>
              <a:t>mlflow models serve -m runs:/&lt;RUN_ID&gt;/model --port 1234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052247"/>
              </a:solidFill>
              <a:latin typeface="Courier New" panose="02070309020205020404" pitchFamily="49" charset="0"/>
            </a:endParaRPr>
          </a:p>
          <a:p>
            <a:pPr algn="l"/>
            <a:r>
              <a:rPr lang="en-GB" dirty="0">
                <a:solidFill>
                  <a:srgbClr val="404040"/>
                </a:solidFill>
                <a:latin typeface="+mj-lt"/>
              </a:rPr>
              <a:t>P</a:t>
            </a:r>
            <a:r>
              <a:rPr lang="en-GB" b="0" i="0" dirty="0">
                <a:solidFill>
                  <a:srgbClr val="404040"/>
                </a:solidFill>
                <a:effectLst/>
                <a:latin typeface="+mj-lt"/>
              </a:rPr>
              <a:t>ass it some sample data and see the predictions</a:t>
            </a:r>
            <a:endParaRPr lang="en-DE" dirty="0" err="1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D16B6-7D56-B794-C407-6F135B658A55}"/>
              </a:ext>
            </a:extLst>
          </p:cNvPr>
          <p:cNvSpPr txBox="1"/>
          <p:nvPr/>
        </p:nvSpPr>
        <p:spPr>
          <a:xfrm>
            <a:off x="6800510" y="482894"/>
            <a:ext cx="485536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dirty="0">
                <a:solidFill>
                  <a:srgbClr val="404040"/>
                </a:solidFill>
                <a:latin typeface="Source Sans Pro" panose="020B0503030403020204" pitchFamily="34" charset="0"/>
              </a:rPr>
              <a:t>URL: </a:t>
            </a:r>
            <a:r>
              <a:rPr lang="en-GB" dirty="0">
                <a:solidFill>
                  <a:srgbClr val="404040"/>
                </a:solidFill>
                <a:latin typeface="Source Sans Pro" panose="020B0503030403020204" pitchFamily="34" charset="0"/>
              </a:rPr>
              <a:t>Localhost:5000/invocation</a:t>
            </a:r>
          </a:p>
          <a:p>
            <a:pPr algn="l"/>
            <a:r>
              <a:rPr lang="en-GB" dirty="0">
                <a:solidFill>
                  <a:srgbClr val="404040"/>
                </a:solidFill>
                <a:latin typeface="Source Sans Pro" panose="020B0503030403020204" pitchFamily="34" charset="0"/>
              </a:rPr>
              <a:t>for getting score/predictions</a:t>
            </a:r>
          </a:p>
          <a:p>
            <a:pPr algn="l"/>
            <a:endParaRPr lang="en-GB" b="1" dirty="0">
              <a:solidFill>
                <a:srgbClr val="404040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GB" b="1" i="0" dirty="0">
                <a:solidFill>
                  <a:srgbClr val="404040"/>
                </a:solidFill>
                <a:effectLst/>
                <a:latin typeface="Source Sans Pro" panose="020B0503030403020204" pitchFamily="34" charset="0"/>
              </a:rPr>
              <a:t>Send inference data as :</a:t>
            </a:r>
          </a:p>
          <a:p>
            <a:pPr algn="l"/>
            <a:r>
              <a:rPr lang="en-GB" b="0" i="0" dirty="0"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curl -d </a:t>
            </a:r>
            <a:r>
              <a:rPr lang="en-GB" b="0" i="0" dirty="0">
                <a:solidFill>
                  <a:srgbClr val="DC21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'{"</a:t>
            </a:r>
            <a:r>
              <a:rPr lang="en-GB" b="0" i="0" dirty="0" err="1">
                <a:solidFill>
                  <a:srgbClr val="DC21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dataframe_split</a:t>
            </a:r>
            <a:r>
              <a:rPr lang="en-GB" b="0" i="0" dirty="0">
                <a:solidFill>
                  <a:srgbClr val="DC21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{"columns": ["x"], "data": [[1], [-1]]}}'</a:t>
            </a:r>
            <a:r>
              <a:rPr lang="en-GB" b="0" i="0" dirty="0"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-H </a:t>
            </a:r>
            <a:r>
              <a:rPr lang="en-GB" b="0" i="0" dirty="0">
                <a:solidFill>
                  <a:srgbClr val="DC21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'Content-Type: application/</a:t>
            </a:r>
            <a:r>
              <a:rPr lang="en-GB" b="0" i="0" dirty="0" err="1">
                <a:solidFill>
                  <a:srgbClr val="DC21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b="0" i="0" dirty="0">
                <a:solidFill>
                  <a:srgbClr val="DC212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b="0" i="0" dirty="0">
                <a:solidFill>
                  <a:srgbClr val="404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-X POST localhost:5000/invocations </a:t>
            </a:r>
          </a:p>
          <a:p>
            <a:pPr algn="l"/>
            <a:endParaRPr lang="en-GB" dirty="0">
              <a:solidFill>
                <a:srgbClr val="404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GB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OR</a:t>
            </a:r>
          </a:p>
          <a:p>
            <a:pPr algn="l"/>
            <a:endParaRPr lang="en-GB" dirty="0">
              <a:solidFill>
                <a:srgbClr val="40404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GB" i="1" dirty="0">
                <a:solidFill>
                  <a:srgbClr val="999988"/>
                </a:solidFill>
                <a:effectLst/>
              </a:rPr>
              <a:t># record-oriented </a:t>
            </a:r>
            <a:r>
              <a:rPr lang="en-GB" i="1" dirty="0" err="1">
                <a:solidFill>
                  <a:srgbClr val="999988"/>
                </a:solidFill>
                <a:effectLst/>
              </a:rPr>
              <a:t>DataFrame</a:t>
            </a:r>
            <a:r>
              <a:rPr lang="en-GB" i="1" dirty="0">
                <a:solidFill>
                  <a:srgbClr val="999988"/>
                </a:solidFill>
                <a:effectLst/>
              </a:rPr>
              <a:t> input (fine for vector rows, loses ordering for JSON records)</a:t>
            </a:r>
            <a:r>
              <a:rPr lang="en-GB" dirty="0"/>
              <a:t> curl http://127.0.0.1:5000/invocations -H </a:t>
            </a:r>
            <a:r>
              <a:rPr lang="en-GB" dirty="0">
                <a:solidFill>
                  <a:srgbClr val="DC2126"/>
                </a:solidFill>
                <a:effectLst/>
              </a:rPr>
              <a:t>'Content-Type: application/</a:t>
            </a:r>
            <a:r>
              <a:rPr lang="en-GB" dirty="0" err="1">
                <a:solidFill>
                  <a:srgbClr val="DC2126"/>
                </a:solidFill>
                <a:effectLst/>
              </a:rPr>
              <a:t>json</a:t>
            </a:r>
            <a:r>
              <a:rPr lang="en-GB" dirty="0">
                <a:solidFill>
                  <a:srgbClr val="DC2126"/>
                </a:solidFill>
                <a:effectLst/>
              </a:rPr>
              <a:t>'</a:t>
            </a:r>
            <a:r>
              <a:rPr lang="en-GB" dirty="0"/>
              <a:t> -d </a:t>
            </a:r>
            <a:r>
              <a:rPr lang="en-GB" dirty="0">
                <a:solidFill>
                  <a:srgbClr val="DC2126"/>
                </a:solidFill>
                <a:effectLst/>
              </a:rPr>
              <a:t>'{</a:t>
            </a:r>
            <a:r>
              <a:rPr lang="en-GB" dirty="0"/>
              <a:t> </a:t>
            </a:r>
            <a:r>
              <a:rPr lang="en-GB" dirty="0">
                <a:solidFill>
                  <a:srgbClr val="DC2126"/>
                </a:solidFill>
                <a:effectLst/>
              </a:rPr>
              <a:t>"</a:t>
            </a:r>
            <a:r>
              <a:rPr lang="en-GB" dirty="0" err="1">
                <a:solidFill>
                  <a:srgbClr val="DC2126"/>
                </a:solidFill>
                <a:effectLst/>
              </a:rPr>
              <a:t>dataframe_records</a:t>
            </a:r>
            <a:r>
              <a:rPr lang="en-GB" dirty="0">
                <a:solidFill>
                  <a:srgbClr val="DC2126"/>
                </a:solidFill>
                <a:effectLst/>
              </a:rPr>
              <a:t>": {</a:t>
            </a:r>
            <a:r>
              <a:rPr lang="en-GB" dirty="0"/>
              <a:t> </a:t>
            </a:r>
            <a:r>
              <a:rPr lang="en-GB" dirty="0">
                <a:solidFill>
                  <a:srgbClr val="DC2126"/>
                </a:solidFill>
                <a:effectLst/>
              </a:rPr>
              <a:t>{"a": 1,"b": 2,"c": 3},</a:t>
            </a:r>
            <a:r>
              <a:rPr lang="en-GB" dirty="0"/>
              <a:t> </a:t>
            </a:r>
            <a:r>
              <a:rPr lang="en-GB" dirty="0">
                <a:solidFill>
                  <a:srgbClr val="DC2126"/>
                </a:solidFill>
                <a:effectLst/>
              </a:rPr>
              <a:t>{"a": 4,"b": 5,"c": 6}</a:t>
            </a:r>
            <a:r>
              <a:rPr lang="en-GB" dirty="0"/>
              <a:t> </a:t>
            </a:r>
            <a:r>
              <a:rPr lang="en-GB" dirty="0">
                <a:solidFill>
                  <a:srgbClr val="DC2126"/>
                </a:solidFill>
                <a:effectLst/>
              </a:rPr>
              <a:t>}</a:t>
            </a:r>
            <a:r>
              <a:rPr lang="en-GB" dirty="0"/>
              <a:t> </a:t>
            </a:r>
            <a:r>
              <a:rPr lang="en-GB" dirty="0">
                <a:solidFill>
                  <a:srgbClr val="DC2126"/>
                </a:solidFill>
                <a:effectLst/>
              </a:rPr>
              <a:t>}'</a:t>
            </a:r>
            <a:endParaRPr lang="en-GB" b="0" i="0" dirty="0">
              <a:solidFill>
                <a:srgbClr val="40404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GB" dirty="0"/>
            </a:br>
            <a:r>
              <a:rPr lang="en-GB" b="1" dirty="0"/>
              <a:t>Get prediction as:</a:t>
            </a:r>
          </a:p>
          <a:p>
            <a:r>
              <a:rPr lang="en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DE" dirty="0"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DE" dirty="0">
                <a:solidFill>
                  <a:srgbClr val="00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76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7CF41-F128-47C4-A484-184303D0685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Beispielfolien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8AF1E3-5D62-47C7-9106-49C791955CA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93D1A8A-4810-4449-9EFE-174982759F45}"/>
              </a:ext>
            </a:extLst>
          </p:cNvPr>
          <p:cNvSpPr txBox="1"/>
          <p:nvPr/>
        </p:nvSpPr>
        <p:spPr>
          <a:xfrm>
            <a:off x="1911171" y="2795677"/>
            <a:ext cx="83696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What did we </a:t>
            </a:r>
            <a:r>
              <a:rPr lang="en-US" sz="6600" dirty="0">
                <a:solidFill>
                  <a:schemeClr val="accent1"/>
                </a:solidFill>
              </a:rPr>
              <a:t>learn</a:t>
            </a:r>
            <a:r>
              <a:rPr lang="en-US" sz="6600" dirty="0"/>
              <a:t>?</a:t>
            </a:r>
            <a:endParaRPr lang="de-DE" sz="6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2920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4138E39-3ECC-43CD-BCFB-D93405E6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What did we learn?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F25D257-8F7E-4CCA-8240-D2DB59F30ACC}"/>
              </a:ext>
            </a:extLst>
          </p:cNvPr>
          <p:cNvSpPr txBox="1"/>
          <p:nvPr/>
        </p:nvSpPr>
        <p:spPr>
          <a:xfrm>
            <a:off x="6705600" y="2022483"/>
            <a:ext cx="48006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Why </a:t>
            </a:r>
            <a:r>
              <a:rPr lang="en-US" dirty="0" err="1">
                <a:latin typeface="+mj-lt"/>
              </a:rPr>
              <a:t>MLflow</a:t>
            </a:r>
            <a:r>
              <a:rPr lang="en-US" dirty="0">
                <a:latin typeface="+mj-lt"/>
              </a:rPr>
              <a:t>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Performing model training with </a:t>
            </a:r>
            <a:r>
              <a:rPr lang="en-US" dirty="0" err="1">
                <a:latin typeface="+mj-lt"/>
              </a:rPr>
              <a:t>Mlflow</a:t>
            </a:r>
            <a:endParaRPr lang="en-US" dirty="0">
              <a:latin typeface="+mj-lt"/>
            </a:endParaRP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Adding MLflow logger code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Setup Artifact store 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Setup MLflow server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Setup tracking URL</a:t>
            </a:r>
          </a:p>
          <a:p>
            <a:pPr marL="742950" lvl="1" indent="-28575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j-lt"/>
              </a:rPr>
              <a:t>Setup Backend store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MLflow registry - model version controlling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Logging non-</a:t>
            </a:r>
            <a:r>
              <a:rPr lang="en-US" dirty="0" err="1">
                <a:latin typeface="+mj-lt"/>
              </a:rPr>
              <a:t>Mlflow</a:t>
            </a:r>
            <a:r>
              <a:rPr lang="en-US" dirty="0">
                <a:latin typeface="+mj-lt"/>
              </a:rPr>
              <a:t> trained model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MLflow</a:t>
            </a:r>
            <a:r>
              <a:rPr lang="en-US" dirty="0">
                <a:latin typeface="+mj-lt"/>
              </a:rPr>
              <a:t> architecture on cloud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Extra – </a:t>
            </a:r>
            <a:r>
              <a:rPr lang="en-US" dirty="0" err="1">
                <a:latin typeface="+mj-lt"/>
              </a:rPr>
              <a:t>Mlflow</a:t>
            </a:r>
            <a:r>
              <a:rPr lang="en-US" dirty="0">
                <a:latin typeface="+mj-lt"/>
              </a:rPr>
              <a:t> Tips and Tricks :P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4DA3318-AC96-427D-B964-0F4A44ECAB77}"/>
              </a:ext>
            </a:extLst>
          </p:cNvPr>
          <p:cNvSpPr/>
          <p:nvPr/>
        </p:nvSpPr>
        <p:spPr>
          <a:xfrm>
            <a:off x="838200" y="1690688"/>
            <a:ext cx="4706237" cy="4472060"/>
          </a:xfrm>
          <a:prstGeom prst="roundRect">
            <a:avLst>
              <a:gd name="adj" fmla="val 10284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pic>
        <p:nvPicPr>
          <p:cNvPr id="5" name="Picture Placeholder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A5FB3307-9F48-4522-8C92-D2D01FC654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2" b="5"/>
          <a:stretch/>
        </p:blipFill>
        <p:spPr>
          <a:xfrm>
            <a:off x="896880" y="1963490"/>
            <a:ext cx="4647557" cy="4026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5853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66E41BE-E1FF-432C-801B-F8092595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65168" cy="132556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MLflow</a:t>
            </a:r>
            <a:r>
              <a:rPr lang="en-US" b="1" dirty="0"/>
              <a:t> model Lifecycle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419B58-F1E9-4479-811A-4DA90CA3730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E18B279-141E-47C6-8B21-A36B50EA47E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E7F35AC-17A2-4649-B869-ACDBF8F8184C}"/>
              </a:ext>
            </a:extLst>
          </p:cNvPr>
          <p:cNvGrpSpPr/>
          <p:nvPr/>
        </p:nvGrpSpPr>
        <p:grpSpPr>
          <a:xfrm>
            <a:off x="1755007" y="1651357"/>
            <a:ext cx="8681987" cy="4485722"/>
            <a:chOff x="1151824" y="1350393"/>
            <a:chExt cx="8681987" cy="4485722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9ED9ED6C-D275-495D-9F1C-B23D72301E26}"/>
                </a:ext>
              </a:extLst>
            </p:cNvPr>
            <p:cNvSpPr/>
            <p:nvPr/>
          </p:nvSpPr>
          <p:spPr>
            <a:xfrm>
              <a:off x="1151824" y="1350393"/>
              <a:ext cx="8681987" cy="448572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pic>
          <p:nvPicPr>
            <p:cNvPr id="7" name="Picture 4" descr="Imatge">
              <a:extLst>
                <a:ext uri="{FF2B5EF4-FFF2-40B4-BE49-F238E27FC236}">
                  <a16:creationId xmlns:a16="http://schemas.microsoft.com/office/drawing/2014/main" id="{F643627D-5191-4C66-B65D-86B981B2D5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3" t="5145" r="764" b="7437"/>
            <a:stretch/>
          </p:blipFill>
          <p:spPr bwMode="auto">
            <a:xfrm>
              <a:off x="1279868" y="1508098"/>
              <a:ext cx="8441973" cy="417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694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7CF41-F128-47C4-A484-184303D0685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Beispielfolien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8AF1E3-5D62-47C7-9106-49C791955CA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93D1A8A-4810-4449-9EFE-174982759F45}"/>
              </a:ext>
            </a:extLst>
          </p:cNvPr>
          <p:cNvSpPr txBox="1"/>
          <p:nvPr/>
        </p:nvSpPr>
        <p:spPr>
          <a:xfrm>
            <a:off x="2058953" y="2540463"/>
            <a:ext cx="83696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We are open to</a:t>
            </a:r>
            <a:br>
              <a:rPr lang="en-US" sz="6600" dirty="0">
                <a:solidFill>
                  <a:schemeClr val="accent1"/>
                </a:solidFill>
              </a:rPr>
            </a:br>
            <a:r>
              <a:rPr lang="en-US" sz="6600" dirty="0">
                <a:solidFill>
                  <a:schemeClr val="accent1"/>
                </a:solidFill>
              </a:rPr>
              <a:t>Questions…</a:t>
            </a:r>
            <a:endParaRPr lang="de-DE" sz="6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84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7ABDA-4672-4B7A-BE07-050B0CDA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C0E44-7FB2-48E9-8309-937D0A6734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F59BFE-52E4-4B90-968F-0F1247B28D2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Google Shape;474;p27">
            <a:extLst>
              <a:ext uri="{FF2B5EF4-FFF2-40B4-BE49-F238E27FC236}">
                <a16:creationId xmlns:a16="http://schemas.microsoft.com/office/drawing/2014/main" id="{A21CC601-A369-4659-8078-DA94BFE43515}"/>
              </a:ext>
            </a:extLst>
          </p:cNvPr>
          <p:cNvSpPr txBox="1">
            <a:spLocks/>
          </p:cNvSpPr>
          <p:nvPr/>
        </p:nvSpPr>
        <p:spPr>
          <a:xfrm>
            <a:off x="1717312" y="3157828"/>
            <a:ext cx="2870000" cy="100121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 Light (Überschriften)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Registering existing non-</a:t>
            </a:r>
            <a:r>
              <a:rPr lang="en-US" sz="2200" dirty="0" err="1"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MLflow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  <a:sym typeface="Calibri"/>
              </a:rPr>
              <a:t> trained models</a:t>
            </a:r>
          </a:p>
        </p:txBody>
      </p:sp>
      <p:sp>
        <p:nvSpPr>
          <p:cNvPr id="6" name="Google Shape;476;p27">
            <a:extLst>
              <a:ext uri="{FF2B5EF4-FFF2-40B4-BE49-F238E27FC236}">
                <a16:creationId xmlns:a16="http://schemas.microsoft.com/office/drawing/2014/main" id="{732E14C2-E797-42C4-9935-F3E0C3722C74}"/>
              </a:ext>
            </a:extLst>
          </p:cNvPr>
          <p:cNvSpPr txBox="1">
            <a:spLocks/>
          </p:cNvSpPr>
          <p:nvPr/>
        </p:nvSpPr>
        <p:spPr>
          <a:xfrm>
            <a:off x="2228386" y="2640820"/>
            <a:ext cx="233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">
                <a:solidFill>
                  <a:srgbClr val="8EAAD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01</a:t>
            </a:r>
            <a:endParaRPr lang="en" dirty="0">
              <a:solidFill>
                <a:srgbClr val="8EAADB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Google Shape;481;p27">
            <a:extLst>
              <a:ext uri="{FF2B5EF4-FFF2-40B4-BE49-F238E27FC236}">
                <a16:creationId xmlns:a16="http://schemas.microsoft.com/office/drawing/2014/main" id="{21E30577-D08E-490D-8126-C5D62612623C}"/>
              </a:ext>
            </a:extLst>
          </p:cNvPr>
          <p:cNvSpPr/>
          <p:nvPr/>
        </p:nvSpPr>
        <p:spPr>
          <a:xfrm>
            <a:off x="2236310" y="1712460"/>
            <a:ext cx="992200" cy="934600"/>
          </a:xfrm>
          <a:prstGeom prst="rect">
            <a:avLst/>
          </a:prstGeom>
          <a:solidFill>
            <a:srgbClr val="8EAAD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A745B2A-19AF-4037-A28F-BA739B2E3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609" y="1831930"/>
            <a:ext cx="811603" cy="695660"/>
          </a:xfrm>
          <a:prstGeom prst="rect">
            <a:avLst/>
          </a:prstGeom>
        </p:spPr>
      </p:pic>
      <p:cxnSp>
        <p:nvCxnSpPr>
          <p:cNvPr id="9" name="Google Shape;484;p27">
            <a:extLst>
              <a:ext uri="{FF2B5EF4-FFF2-40B4-BE49-F238E27FC236}">
                <a16:creationId xmlns:a16="http://schemas.microsoft.com/office/drawing/2014/main" id="{D4B5499C-F2CF-4BB2-97EF-2B2AD105ABDB}"/>
              </a:ext>
            </a:extLst>
          </p:cNvPr>
          <p:cNvCxnSpPr>
            <a:cxnSpLocks/>
          </p:cNvCxnSpPr>
          <p:nvPr/>
        </p:nvCxnSpPr>
        <p:spPr>
          <a:xfrm>
            <a:off x="2231978" y="2009489"/>
            <a:ext cx="600" cy="960000"/>
          </a:xfrm>
          <a:prstGeom prst="bentConnector3">
            <a:avLst>
              <a:gd name="adj1" fmla="val -61459000"/>
            </a:avLst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474;p27">
            <a:extLst>
              <a:ext uri="{FF2B5EF4-FFF2-40B4-BE49-F238E27FC236}">
                <a16:creationId xmlns:a16="http://schemas.microsoft.com/office/drawing/2014/main" id="{9AE8A7A6-C5B3-422E-A5A0-768D0EAF07E8}"/>
              </a:ext>
            </a:extLst>
          </p:cNvPr>
          <p:cNvSpPr txBox="1">
            <a:spLocks/>
          </p:cNvSpPr>
          <p:nvPr/>
        </p:nvSpPr>
        <p:spPr>
          <a:xfrm>
            <a:off x="5793530" y="3157828"/>
            <a:ext cx="2870000" cy="1001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de-DE" sz="2200" dirty="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MLflow on </a:t>
            </a:r>
            <a:r>
              <a:rPr lang="de-DE" sz="2200" dirty="0" err="1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cloud</a:t>
            </a:r>
            <a:endParaRPr lang="de-DE" sz="2200" dirty="0">
              <a:solidFill>
                <a:schemeClr val="tx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sp>
        <p:nvSpPr>
          <p:cNvPr id="11" name="Google Shape;476;p27">
            <a:extLst>
              <a:ext uri="{FF2B5EF4-FFF2-40B4-BE49-F238E27FC236}">
                <a16:creationId xmlns:a16="http://schemas.microsoft.com/office/drawing/2014/main" id="{98D0B42C-B4D4-477B-8938-92E0DDE61B91}"/>
              </a:ext>
            </a:extLst>
          </p:cNvPr>
          <p:cNvSpPr txBox="1">
            <a:spLocks/>
          </p:cNvSpPr>
          <p:nvPr/>
        </p:nvSpPr>
        <p:spPr>
          <a:xfrm>
            <a:off x="6304604" y="2640820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6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400" dirty="0">
                <a:solidFill>
                  <a:srgbClr val="8EAAD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02</a:t>
            </a:r>
          </a:p>
        </p:txBody>
      </p:sp>
      <p:sp>
        <p:nvSpPr>
          <p:cNvPr id="12" name="Google Shape;481;p27">
            <a:extLst>
              <a:ext uri="{FF2B5EF4-FFF2-40B4-BE49-F238E27FC236}">
                <a16:creationId xmlns:a16="http://schemas.microsoft.com/office/drawing/2014/main" id="{5CB3B9B3-8F01-43F8-B1EA-63F53DF1DC06}"/>
              </a:ext>
            </a:extLst>
          </p:cNvPr>
          <p:cNvSpPr/>
          <p:nvPr/>
        </p:nvSpPr>
        <p:spPr>
          <a:xfrm>
            <a:off x="6312528" y="1712460"/>
            <a:ext cx="992200" cy="9346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13" name="Google Shape;484;p27">
            <a:extLst>
              <a:ext uri="{FF2B5EF4-FFF2-40B4-BE49-F238E27FC236}">
                <a16:creationId xmlns:a16="http://schemas.microsoft.com/office/drawing/2014/main" id="{D525FE61-13E2-4D6A-9E17-92AA8EC6D74B}"/>
              </a:ext>
            </a:extLst>
          </p:cNvPr>
          <p:cNvCxnSpPr>
            <a:cxnSpLocks/>
          </p:cNvCxnSpPr>
          <p:nvPr/>
        </p:nvCxnSpPr>
        <p:spPr>
          <a:xfrm>
            <a:off x="6308196" y="2009489"/>
            <a:ext cx="600" cy="960000"/>
          </a:xfrm>
          <a:prstGeom prst="bentConnector3">
            <a:avLst>
              <a:gd name="adj1" fmla="val -61459000"/>
            </a:avLst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" name="Grafik 26">
            <a:extLst>
              <a:ext uri="{FF2B5EF4-FFF2-40B4-BE49-F238E27FC236}">
                <a16:creationId xmlns:a16="http://schemas.microsoft.com/office/drawing/2014/main" id="{151C553E-A01D-47F3-8539-E7C12E67D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28" y="1794560"/>
            <a:ext cx="898800" cy="770400"/>
          </a:xfrm>
          <a:prstGeom prst="rect">
            <a:avLst/>
          </a:prstGeom>
        </p:spPr>
      </p:pic>
      <p:sp>
        <p:nvSpPr>
          <p:cNvPr id="28" name="Google Shape;474;p27">
            <a:extLst>
              <a:ext uri="{FF2B5EF4-FFF2-40B4-BE49-F238E27FC236}">
                <a16:creationId xmlns:a16="http://schemas.microsoft.com/office/drawing/2014/main" id="{E8764CEB-38BE-4289-9570-A65AAB39657A}"/>
              </a:ext>
            </a:extLst>
          </p:cNvPr>
          <p:cNvSpPr txBox="1">
            <a:spLocks/>
          </p:cNvSpPr>
          <p:nvPr/>
        </p:nvSpPr>
        <p:spPr>
          <a:xfrm>
            <a:off x="4109992" y="5348699"/>
            <a:ext cx="2870000" cy="100121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 Light (Überschriften)"/>
                <a:ea typeface="+mj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GB" sz="2200" dirty="0"/>
              <a:t>Tips and Tricks from practise</a:t>
            </a:r>
          </a:p>
        </p:txBody>
      </p:sp>
      <p:sp>
        <p:nvSpPr>
          <p:cNvPr id="29" name="Google Shape;476;p27">
            <a:extLst>
              <a:ext uri="{FF2B5EF4-FFF2-40B4-BE49-F238E27FC236}">
                <a16:creationId xmlns:a16="http://schemas.microsoft.com/office/drawing/2014/main" id="{88E573CF-8BB7-4343-A6DF-63FB214F54F2}"/>
              </a:ext>
            </a:extLst>
          </p:cNvPr>
          <p:cNvSpPr txBox="1">
            <a:spLocks/>
          </p:cNvSpPr>
          <p:nvPr/>
        </p:nvSpPr>
        <p:spPr>
          <a:xfrm>
            <a:off x="4621066" y="4831691"/>
            <a:ext cx="23384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Segoe UI Semibold" panose="020B0702040204020203" pitchFamily="34" charset="0"/>
              </a:defRPr>
            </a:lvl1pPr>
          </a:lstStyle>
          <a:p>
            <a:r>
              <a:rPr lang="en" dirty="0">
                <a:solidFill>
                  <a:srgbClr val="8EAAD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03</a:t>
            </a:r>
          </a:p>
        </p:txBody>
      </p:sp>
      <p:sp>
        <p:nvSpPr>
          <p:cNvPr id="30" name="Google Shape;481;p27">
            <a:extLst>
              <a:ext uri="{FF2B5EF4-FFF2-40B4-BE49-F238E27FC236}">
                <a16:creationId xmlns:a16="http://schemas.microsoft.com/office/drawing/2014/main" id="{068DA833-133F-408B-B08D-809D985DD63D}"/>
              </a:ext>
            </a:extLst>
          </p:cNvPr>
          <p:cNvSpPr/>
          <p:nvPr/>
        </p:nvSpPr>
        <p:spPr>
          <a:xfrm>
            <a:off x="4628990" y="3903331"/>
            <a:ext cx="992200" cy="934600"/>
          </a:xfrm>
          <a:prstGeom prst="rect">
            <a:avLst/>
          </a:prstGeom>
          <a:solidFill>
            <a:srgbClr val="8EAAD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81E52303-0882-45E0-98D8-C7AFE4114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289" y="4022801"/>
            <a:ext cx="811603" cy="695660"/>
          </a:xfrm>
          <a:prstGeom prst="rect">
            <a:avLst/>
          </a:prstGeom>
        </p:spPr>
      </p:pic>
      <p:cxnSp>
        <p:nvCxnSpPr>
          <p:cNvPr id="32" name="Google Shape;484;p27">
            <a:extLst>
              <a:ext uri="{FF2B5EF4-FFF2-40B4-BE49-F238E27FC236}">
                <a16:creationId xmlns:a16="http://schemas.microsoft.com/office/drawing/2014/main" id="{C9A74867-217A-4D90-9F06-606B1AE265FB}"/>
              </a:ext>
            </a:extLst>
          </p:cNvPr>
          <p:cNvCxnSpPr>
            <a:cxnSpLocks/>
          </p:cNvCxnSpPr>
          <p:nvPr/>
        </p:nvCxnSpPr>
        <p:spPr>
          <a:xfrm>
            <a:off x="4624658" y="4200360"/>
            <a:ext cx="600" cy="960000"/>
          </a:xfrm>
          <a:prstGeom prst="bentConnector3">
            <a:avLst>
              <a:gd name="adj1" fmla="val -61459000"/>
            </a:avLst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474;p27">
            <a:extLst>
              <a:ext uri="{FF2B5EF4-FFF2-40B4-BE49-F238E27FC236}">
                <a16:creationId xmlns:a16="http://schemas.microsoft.com/office/drawing/2014/main" id="{40FFB8BD-3271-4A10-96B0-E568F1BE4B29}"/>
              </a:ext>
            </a:extLst>
          </p:cNvPr>
          <p:cNvSpPr txBox="1">
            <a:spLocks/>
          </p:cNvSpPr>
          <p:nvPr/>
        </p:nvSpPr>
        <p:spPr>
          <a:xfrm>
            <a:off x="8186210" y="5348699"/>
            <a:ext cx="2870000" cy="1001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667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6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de-DE" sz="2200">
                <a:solidFill>
                  <a:schemeClr val="tx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What did we learn?</a:t>
            </a:r>
            <a:endParaRPr lang="de-DE" sz="2200" dirty="0" err="1">
              <a:solidFill>
                <a:schemeClr val="tx1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</p:txBody>
      </p:sp>
      <p:sp>
        <p:nvSpPr>
          <p:cNvPr id="34" name="Google Shape;476;p27">
            <a:extLst>
              <a:ext uri="{FF2B5EF4-FFF2-40B4-BE49-F238E27FC236}">
                <a16:creationId xmlns:a16="http://schemas.microsoft.com/office/drawing/2014/main" id="{3BFAD291-5729-4E4B-AA4D-56972DB09601}"/>
              </a:ext>
            </a:extLst>
          </p:cNvPr>
          <p:cNvSpPr txBox="1">
            <a:spLocks/>
          </p:cNvSpPr>
          <p:nvPr/>
        </p:nvSpPr>
        <p:spPr>
          <a:xfrm>
            <a:off x="8697284" y="4831691"/>
            <a:ext cx="2338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Calibri"/>
              <a:buNone/>
              <a:defRPr sz="64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400" dirty="0">
                <a:solidFill>
                  <a:srgbClr val="8EAADB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04</a:t>
            </a:r>
          </a:p>
        </p:txBody>
      </p:sp>
      <p:sp>
        <p:nvSpPr>
          <p:cNvPr id="35" name="Google Shape;481;p27">
            <a:extLst>
              <a:ext uri="{FF2B5EF4-FFF2-40B4-BE49-F238E27FC236}">
                <a16:creationId xmlns:a16="http://schemas.microsoft.com/office/drawing/2014/main" id="{10161A9A-C275-448B-AACE-A6851C8FECB2}"/>
              </a:ext>
            </a:extLst>
          </p:cNvPr>
          <p:cNvSpPr/>
          <p:nvPr/>
        </p:nvSpPr>
        <p:spPr>
          <a:xfrm>
            <a:off x="8705208" y="3903331"/>
            <a:ext cx="992200" cy="9346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36" name="Google Shape;484;p27">
            <a:extLst>
              <a:ext uri="{FF2B5EF4-FFF2-40B4-BE49-F238E27FC236}">
                <a16:creationId xmlns:a16="http://schemas.microsoft.com/office/drawing/2014/main" id="{5136C44B-BAF6-4C4B-BAEE-58ED8F29076D}"/>
              </a:ext>
            </a:extLst>
          </p:cNvPr>
          <p:cNvCxnSpPr>
            <a:cxnSpLocks/>
          </p:cNvCxnSpPr>
          <p:nvPr/>
        </p:nvCxnSpPr>
        <p:spPr>
          <a:xfrm>
            <a:off x="8700876" y="4200360"/>
            <a:ext cx="600" cy="960000"/>
          </a:xfrm>
          <a:prstGeom prst="bentConnector3">
            <a:avLst>
              <a:gd name="adj1" fmla="val -61459000"/>
            </a:avLst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" name="Grafik 36">
            <a:extLst>
              <a:ext uri="{FF2B5EF4-FFF2-40B4-BE49-F238E27FC236}">
                <a16:creationId xmlns:a16="http://schemas.microsoft.com/office/drawing/2014/main" id="{84C8089C-5CF9-45B8-8C03-7A9D6847E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908" y="3985431"/>
            <a:ext cx="898800" cy="7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9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7CF41-F128-47C4-A484-184303D0685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Beispielfolien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8AF1E3-5D62-47C7-9106-49C791955CA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93D1A8A-4810-4449-9EFE-174982759F45}"/>
              </a:ext>
            </a:extLst>
          </p:cNvPr>
          <p:cNvSpPr txBox="1"/>
          <p:nvPr/>
        </p:nvSpPr>
        <p:spPr>
          <a:xfrm>
            <a:off x="1911171" y="2367171"/>
            <a:ext cx="83696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+mj-lt"/>
              </a:rPr>
              <a:t>Registering existing </a:t>
            </a:r>
            <a:r>
              <a:rPr lang="en-US" sz="6600" b="1" dirty="0">
                <a:solidFill>
                  <a:schemeClr val="accent1"/>
                </a:solidFill>
                <a:latin typeface="+mj-lt"/>
              </a:rPr>
              <a:t>non-</a:t>
            </a:r>
            <a:r>
              <a:rPr lang="en-US" sz="6600" b="1" dirty="0" err="1">
                <a:solidFill>
                  <a:schemeClr val="accent1"/>
                </a:solidFill>
                <a:latin typeface="+mj-lt"/>
              </a:rPr>
              <a:t>Mlflow</a:t>
            </a:r>
            <a:r>
              <a:rPr lang="en-US" sz="6600" b="1" dirty="0">
                <a:latin typeface="+mj-lt"/>
              </a:rPr>
              <a:t> trained models</a:t>
            </a:r>
            <a:endParaRPr lang="de-DE" sz="6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994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4138E39-3ECC-43CD-BCFB-D93405E6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62" y="355888"/>
            <a:ext cx="10515600" cy="1325563"/>
          </a:xfrm>
        </p:spPr>
        <p:txBody>
          <a:bodyPr/>
          <a:lstStyle/>
          <a:p>
            <a:r>
              <a:rPr lang="en-US" dirty="0"/>
              <a:t>Registering </a:t>
            </a:r>
            <a:r>
              <a:rPr lang="en-US" dirty="0">
                <a:solidFill>
                  <a:schemeClr val="accent1"/>
                </a:solidFill>
              </a:rPr>
              <a:t>non-</a:t>
            </a:r>
            <a:r>
              <a:rPr lang="en-US" dirty="0" err="1">
                <a:solidFill>
                  <a:schemeClr val="accent1"/>
                </a:solidFill>
              </a:rPr>
              <a:t>Mlflow</a:t>
            </a:r>
            <a:r>
              <a:rPr lang="en-US" dirty="0"/>
              <a:t> trained models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F25D257-8F7E-4CCA-8240-D2DB59F30ACC}"/>
              </a:ext>
            </a:extLst>
          </p:cNvPr>
          <p:cNvSpPr txBox="1"/>
          <p:nvPr/>
        </p:nvSpPr>
        <p:spPr>
          <a:xfrm>
            <a:off x="437162" y="2067560"/>
            <a:ext cx="1106903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GB" dirty="0">
                <a:solidFill>
                  <a:srgbClr val="172B4D"/>
                </a:solidFill>
              </a:rPr>
              <a:t>It can happen that the model was trained and </a:t>
            </a:r>
            <a:r>
              <a:rPr lang="en-GB" u="sng" dirty="0">
                <a:solidFill>
                  <a:srgbClr val="172B4D"/>
                </a:solidFill>
              </a:rPr>
              <a:t>later it was decided to register it on </a:t>
            </a:r>
            <a:r>
              <a:rPr lang="en-GB" u="sng" dirty="0" err="1">
                <a:solidFill>
                  <a:srgbClr val="172B4D"/>
                </a:solidFill>
              </a:rPr>
              <a:t>MLflow</a:t>
            </a:r>
            <a:r>
              <a:rPr lang="en-GB" u="sng" dirty="0">
                <a:solidFill>
                  <a:srgbClr val="172B4D"/>
                </a:solidFill>
              </a:rPr>
              <a:t> for model tracking</a:t>
            </a:r>
            <a:endParaRPr lang="en-US" u="sng" dirty="0">
              <a:solidFill>
                <a:srgbClr val="172B4D"/>
              </a:solidFill>
            </a:endParaRP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b="1" dirty="0">
                <a:solidFill>
                  <a:schemeClr val="accent1"/>
                </a:solidFill>
              </a:rPr>
              <a:t>Solution: </a:t>
            </a:r>
            <a:r>
              <a:rPr lang="en-US" dirty="0" err="1">
                <a:solidFill>
                  <a:srgbClr val="172B4D"/>
                </a:solidFill>
              </a:rPr>
              <a:t>Mlflow</a:t>
            </a:r>
            <a:r>
              <a:rPr lang="en-US" dirty="0">
                <a:solidFill>
                  <a:srgbClr val="172B4D"/>
                </a:solidFill>
              </a:rPr>
              <a:t> </a:t>
            </a:r>
            <a:r>
              <a:rPr lang="en-US" dirty="0" err="1"/>
              <a:t>Pyfunc</a:t>
            </a:r>
            <a:r>
              <a:rPr lang="en-US" dirty="0">
                <a:solidFill>
                  <a:srgbClr val="172B4D"/>
                </a:solidFill>
              </a:rPr>
              <a:t> module</a:t>
            </a:r>
          </a:p>
        </p:txBody>
      </p:sp>
      <p:cxnSp>
        <p:nvCxnSpPr>
          <p:cNvPr id="8" name="Google Shape;277;p6">
            <a:extLst>
              <a:ext uri="{FF2B5EF4-FFF2-40B4-BE49-F238E27FC236}">
                <a16:creationId xmlns:a16="http://schemas.microsoft.com/office/drawing/2014/main" id="{987D810F-0758-4D3A-8D55-E7CDBF8DD3DB}"/>
              </a:ext>
            </a:extLst>
          </p:cNvPr>
          <p:cNvCxnSpPr/>
          <p:nvPr/>
        </p:nvCxnSpPr>
        <p:spPr>
          <a:xfrm>
            <a:off x="513361" y="2804991"/>
            <a:ext cx="2617546" cy="0"/>
          </a:xfrm>
          <a:prstGeom prst="straightConnector1">
            <a:avLst/>
          </a:prstGeom>
          <a:noFill/>
          <a:ln w="38100" cap="flat" cmpd="sng">
            <a:solidFill>
              <a:srgbClr val="0044A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7C9CFBAE-3584-41C1-8457-F8F0431901D0}"/>
              </a:ext>
            </a:extLst>
          </p:cNvPr>
          <p:cNvSpPr/>
          <p:nvPr/>
        </p:nvSpPr>
        <p:spPr>
          <a:xfrm>
            <a:off x="437162" y="2848702"/>
            <a:ext cx="10505158" cy="438581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rgbClr val="172B4D"/>
                </a:solidFill>
                <a:latin typeface="+mj-lt"/>
              </a:rPr>
              <a:t>How exactly?</a:t>
            </a:r>
            <a:endParaRPr lang="en-US" b="1" dirty="0">
              <a:latin typeface="+mj-lt"/>
            </a:endParaRPr>
          </a:p>
          <a:p>
            <a:pPr marL="7029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Find the model generated .</a:t>
            </a:r>
            <a:r>
              <a:rPr lang="en-US" dirty="0" err="1">
                <a:latin typeface="+mj-lt"/>
              </a:rPr>
              <a:t>pkl</a:t>
            </a:r>
            <a:r>
              <a:rPr lang="en-US" dirty="0">
                <a:latin typeface="+mj-lt"/>
              </a:rPr>
              <a:t> or .bin saved in your system</a:t>
            </a:r>
          </a:p>
          <a:p>
            <a:pPr marL="7029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Use </a:t>
            </a:r>
            <a:r>
              <a:rPr lang="en-US" dirty="0" err="1">
                <a:latin typeface="+mj-lt"/>
              </a:rPr>
              <a:t>Mlflow</a:t>
            </a:r>
            <a:r>
              <a:rPr lang="en-US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Pyfunc</a:t>
            </a:r>
            <a:r>
              <a:rPr lang="en-US" dirty="0">
                <a:latin typeface="+mj-lt"/>
              </a:rPr>
              <a:t> module for saving the existing model as </a:t>
            </a:r>
            <a:r>
              <a:rPr lang="en-US" dirty="0" err="1">
                <a:latin typeface="+mj-lt"/>
              </a:rPr>
              <a:t>MLflow</a:t>
            </a:r>
            <a:r>
              <a:rPr lang="en-US" dirty="0">
                <a:latin typeface="+mj-lt"/>
              </a:rPr>
              <a:t> model</a:t>
            </a:r>
          </a:p>
          <a:p>
            <a:pPr marL="1062900" lvl="2" indent="-342900">
              <a:spcAft>
                <a:spcPts val="600"/>
              </a:spcAft>
              <a:buFont typeface="+mj-lt"/>
              <a:buAutoNum type="arabicPeriod"/>
            </a:pPr>
            <a:r>
              <a:rPr lang="en-GB" dirty="0">
                <a:solidFill>
                  <a:srgbClr val="292929"/>
                </a:solidFill>
                <a:latin typeface="+mj-lt"/>
              </a:rPr>
              <a:t>Define the </a:t>
            </a:r>
            <a:r>
              <a:rPr lang="en-GB" dirty="0" err="1">
                <a:solidFill>
                  <a:srgbClr val="292929"/>
                </a:solidFill>
                <a:latin typeface="+mj-lt"/>
              </a:rPr>
              <a:t>MLflow</a:t>
            </a:r>
            <a:r>
              <a:rPr lang="en-GB" dirty="0">
                <a:solidFill>
                  <a:srgbClr val="292929"/>
                </a:solidFill>
                <a:latin typeface="+mj-lt"/>
              </a:rPr>
              <a:t> wrapper by inheriting the </a:t>
            </a:r>
            <a:r>
              <a:rPr lang="en-GB" dirty="0" err="1">
                <a:solidFill>
                  <a:srgbClr val="292929"/>
                </a:solidFill>
                <a:latin typeface="+mj-lt"/>
              </a:rPr>
              <a:t>PythonModel</a:t>
            </a:r>
            <a:r>
              <a:rPr lang="en-GB" dirty="0">
                <a:solidFill>
                  <a:srgbClr val="292929"/>
                </a:solidFill>
                <a:latin typeface="+mj-lt"/>
              </a:rPr>
              <a:t> class</a:t>
            </a:r>
          </a:p>
          <a:p>
            <a:pPr marL="1062900" lvl="2" indent="-342900">
              <a:spcAft>
                <a:spcPts val="600"/>
              </a:spcAft>
              <a:buFont typeface="+mj-lt"/>
              <a:buAutoNum type="arabicPeriod"/>
            </a:pPr>
            <a:r>
              <a:rPr lang="en-GB" dirty="0">
                <a:solidFill>
                  <a:srgbClr val="292929"/>
                </a:solidFill>
                <a:latin typeface="+mj-lt"/>
              </a:rPr>
              <a:t>This class must overwrite two methods: </a:t>
            </a:r>
            <a:r>
              <a:rPr lang="en-GB" dirty="0" err="1">
                <a:solidFill>
                  <a:srgbClr val="292929"/>
                </a:solidFill>
                <a:latin typeface="+mj-lt"/>
              </a:rPr>
              <a:t>load_context</a:t>
            </a:r>
            <a:r>
              <a:rPr lang="en-GB" dirty="0">
                <a:solidFill>
                  <a:srgbClr val="292929"/>
                </a:solidFill>
                <a:latin typeface="+mj-lt"/>
              </a:rPr>
              <a:t> and predict </a:t>
            </a:r>
          </a:p>
          <a:p>
            <a:pPr marL="720000" lvl="2" indent="0">
              <a:spcAft>
                <a:spcPts val="600"/>
              </a:spcAft>
              <a:buNone/>
            </a:pPr>
            <a:r>
              <a:rPr lang="en-US" dirty="0">
                <a:latin typeface="+mj-lt"/>
              </a:rPr>
              <a:t>(beyond the scope of this workshop)</a:t>
            </a:r>
          </a:p>
          <a:p>
            <a:pPr marL="702900" lvl="1" indent="-342900"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702900" lvl="1" indent="-342900"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702900" lvl="1" indent="-342900"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702900" lvl="1" indent="-342900">
              <a:spcAft>
                <a:spcPts val="600"/>
              </a:spcAft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7029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Load this </a:t>
            </a:r>
            <a:r>
              <a:rPr lang="en-US" dirty="0" err="1">
                <a:latin typeface="+mj-lt"/>
              </a:rPr>
              <a:t>MLflow</a:t>
            </a:r>
            <a:r>
              <a:rPr lang="en-US" dirty="0">
                <a:latin typeface="+mj-lt"/>
              </a:rPr>
              <a:t> model in your python script </a:t>
            </a:r>
          </a:p>
          <a:p>
            <a:pPr marL="7029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Add </a:t>
            </a:r>
            <a:r>
              <a:rPr lang="en-US" dirty="0" err="1">
                <a:latin typeface="+mj-lt"/>
              </a:rPr>
              <a:t>MLflow</a:t>
            </a:r>
            <a:r>
              <a:rPr lang="en-US" dirty="0">
                <a:latin typeface="+mj-lt"/>
              </a:rPr>
              <a:t> logging code</a:t>
            </a:r>
          </a:p>
          <a:p>
            <a:pPr marL="702900" lvl="1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Follow the familiar steps:</a:t>
            </a:r>
          </a:p>
          <a:p>
            <a:pPr marL="1062900" lvl="2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Setup </a:t>
            </a:r>
            <a:r>
              <a:rPr lang="en-US" dirty="0" err="1">
                <a:latin typeface="+mj-lt"/>
              </a:rPr>
              <a:t>MLflow</a:t>
            </a:r>
            <a:r>
              <a:rPr lang="en-US" dirty="0">
                <a:latin typeface="+mj-lt"/>
              </a:rPr>
              <a:t> server</a:t>
            </a:r>
          </a:p>
          <a:p>
            <a:pPr marL="1062900" lvl="2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Setup a tracking URL</a:t>
            </a:r>
          </a:p>
          <a:p>
            <a:pPr marL="1062900" lvl="2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Setup Artifact store – storage space</a:t>
            </a:r>
          </a:p>
          <a:p>
            <a:pPr marL="1062900" lvl="2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Setup Backend store – relational DB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520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87CF41-F128-47C4-A484-184303D0685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Beispielfolien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8AF1E3-5D62-47C7-9106-49C791955CA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93D1A8A-4810-4449-9EFE-174982759F45}"/>
              </a:ext>
            </a:extLst>
          </p:cNvPr>
          <p:cNvSpPr txBox="1"/>
          <p:nvPr/>
        </p:nvSpPr>
        <p:spPr>
          <a:xfrm>
            <a:off x="1911171" y="2795677"/>
            <a:ext cx="83696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1"/>
                </a:solidFill>
              </a:rPr>
              <a:t>MLflow</a:t>
            </a:r>
            <a:r>
              <a:rPr lang="en-US" sz="6600" dirty="0"/>
              <a:t> on cloud</a:t>
            </a:r>
            <a:endParaRPr lang="de-DE" sz="6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787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4138E39-3ECC-43CD-BCFB-D93405E6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MLflow</a:t>
            </a:r>
            <a:r>
              <a:rPr lang="en-US" b="1" dirty="0"/>
              <a:t> on cloud?</a:t>
            </a:r>
            <a:endParaRPr lang="de-D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7184BA8-0887-4036-8A33-39E59092AB2F}"/>
              </a:ext>
            </a:extLst>
          </p:cNvPr>
          <p:cNvSpPr txBox="1">
            <a:spLocks/>
          </p:cNvSpPr>
          <p:nvPr/>
        </p:nvSpPr>
        <p:spPr>
          <a:xfrm>
            <a:off x="1577772" y="3631413"/>
            <a:ext cx="2711495" cy="2779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>
                <a:solidFill>
                  <a:schemeClr val="accent1"/>
                </a:solidFill>
              </a:rPr>
              <a:t>Generalized Architecture</a:t>
            </a:r>
            <a:endParaRPr lang="en-US" sz="1800" dirty="0">
              <a:solidFill>
                <a:schemeClr val="accent1"/>
              </a:solidFill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83B87E9-78D3-455D-9D0C-DC459E6F05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4467" y="1407700"/>
            <a:ext cx="5264473" cy="472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3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4138E39-3ECC-43CD-BCFB-D93405E6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MLflow</a:t>
            </a:r>
            <a:r>
              <a:rPr lang="en-US" b="1" dirty="0"/>
              <a:t> on cloud?</a:t>
            </a:r>
            <a:endParaRPr lang="de-D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7184BA8-0887-4036-8A33-39E59092AB2F}"/>
              </a:ext>
            </a:extLst>
          </p:cNvPr>
          <p:cNvSpPr txBox="1">
            <a:spLocks/>
          </p:cNvSpPr>
          <p:nvPr/>
        </p:nvSpPr>
        <p:spPr>
          <a:xfrm>
            <a:off x="1577772" y="3631413"/>
            <a:ext cx="2711495" cy="2779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>
                <a:solidFill>
                  <a:schemeClr val="accent1"/>
                </a:solidFill>
              </a:rPr>
              <a:t>Generalized Architecture</a:t>
            </a:r>
            <a:endParaRPr lang="en-US" sz="1800" dirty="0">
              <a:solidFill>
                <a:schemeClr val="accent1"/>
              </a:solidFill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83B87E9-78D3-455D-9D0C-DC459E6F05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4467" y="1407700"/>
            <a:ext cx="5264473" cy="4725424"/>
          </a:xfrm>
          <a:prstGeom prst="rect">
            <a:avLst/>
          </a:prstGeom>
        </p:spPr>
      </p:pic>
      <p:cxnSp>
        <p:nvCxnSpPr>
          <p:cNvPr id="5" name="Straight Arrow Connector 3">
            <a:extLst>
              <a:ext uri="{FF2B5EF4-FFF2-40B4-BE49-F238E27FC236}">
                <a16:creationId xmlns:a16="http://schemas.microsoft.com/office/drawing/2014/main" id="{421395FC-E240-4E18-B011-4C3CF7518443}"/>
              </a:ext>
            </a:extLst>
          </p:cNvPr>
          <p:cNvCxnSpPr>
            <a:cxnSpLocks/>
          </p:cNvCxnSpPr>
          <p:nvPr/>
        </p:nvCxnSpPr>
        <p:spPr>
          <a:xfrm flipH="1">
            <a:off x="3540094" y="2488804"/>
            <a:ext cx="915489" cy="4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33EC838D-0CB3-4874-84A7-791C4336C0F4}"/>
              </a:ext>
            </a:extLst>
          </p:cNvPr>
          <p:cNvSpPr txBox="1"/>
          <p:nvPr/>
        </p:nvSpPr>
        <p:spPr>
          <a:xfrm>
            <a:off x="2069434" y="2119471"/>
            <a:ext cx="1538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accent1"/>
                </a:solidFill>
              </a:rPr>
              <a:t>Place where the ML code is present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30B5A8D-CE28-434A-AD8D-BCD635645880}"/>
              </a:ext>
            </a:extLst>
          </p:cNvPr>
          <p:cNvSpPr/>
          <p:nvPr/>
        </p:nvSpPr>
        <p:spPr>
          <a:xfrm>
            <a:off x="4620229" y="1714325"/>
            <a:ext cx="1806575" cy="155185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46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4138E39-3ECC-43CD-BCFB-D93405E6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MLflow</a:t>
            </a:r>
            <a:r>
              <a:rPr lang="en-US" b="1" dirty="0"/>
              <a:t> on cloud?</a:t>
            </a:r>
            <a:endParaRPr lang="de-D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7184BA8-0887-4036-8A33-39E59092AB2F}"/>
              </a:ext>
            </a:extLst>
          </p:cNvPr>
          <p:cNvSpPr txBox="1">
            <a:spLocks/>
          </p:cNvSpPr>
          <p:nvPr/>
        </p:nvSpPr>
        <p:spPr>
          <a:xfrm>
            <a:off x="1577772" y="3631413"/>
            <a:ext cx="2711495" cy="2779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>
                <a:solidFill>
                  <a:schemeClr val="accent1"/>
                </a:solidFill>
              </a:rPr>
              <a:t>Generalized Architecture</a:t>
            </a:r>
            <a:endParaRPr lang="en-US" sz="1800" dirty="0">
              <a:solidFill>
                <a:schemeClr val="accent1"/>
              </a:solidFill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83B87E9-78D3-455D-9D0C-DC459E6F05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4467" y="1407700"/>
            <a:ext cx="5264473" cy="4725424"/>
          </a:xfrm>
          <a:prstGeom prst="rect">
            <a:avLst/>
          </a:prstGeom>
        </p:spPr>
      </p:pic>
      <p:cxnSp>
        <p:nvCxnSpPr>
          <p:cNvPr id="5" name="Straight Arrow Connector 2">
            <a:extLst>
              <a:ext uri="{FF2B5EF4-FFF2-40B4-BE49-F238E27FC236}">
                <a16:creationId xmlns:a16="http://schemas.microsoft.com/office/drawing/2014/main" id="{650D1710-A9B2-4B70-B89D-E48125221B94}"/>
              </a:ext>
            </a:extLst>
          </p:cNvPr>
          <p:cNvCxnSpPr>
            <a:cxnSpLocks/>
          </p:cNvCxnSpPr>
          <p:nvPr/>
        </p:nvCxnSpPr>
        <p:spPr>
          <a:xfrm>
            <a:off x="8740242" y="2461260"/>
            <a:ext cx="701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18CC2C43-0BD7-47D5-AB7E-59065F7D3406}"/>
              </a:ext>
            </a:extLst>
          </p:cNvPr>
          <p:cNvSpPr txBox="1"/>
          <p:nvPr/>
        </p:nvSpPr>
        <p:spPr>
          <a:xfrm>
            <a:off x="9441952" y="2199650"/>
            <a:ext cx="153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accent1"/>
                </a:solidFill>
              </a:rPr>
              <a:t>Here runs the the Mlflow server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07773B76-DCB2-4828-BAAE-7B70538F117A}"/>
              </a:ext>
            </a:extLst>
          </p:cNvPr>
          <p:cNvSpPr/>
          <p:nvPr/>
        </p:nvSpPr>
        <p:spPr>
          <a:xfrm>
            <a:off x="7070308" y="1704699"/>
            <a:ext cx="1516585" cy="155185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337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4138E39-3ECC-43CD-BCFB-D93405E6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</a:rPr>
              <a:t>MLflow</a:t>
            </a:r>
            <a:r>
              <a:rPr lang="en-US" b="1" dirty="0"/>
              <a:t> on cloud?</a:t>
            </a:r>
            <a:endParaRPr lang="de-DE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7184BA8-0887-4036-8A33-39E59092AB2F}"/>
              </a:ext>
            </a:extLst>
          </p:cNvPr>
          <p:cNvSpPr txBox="1">
            <a:spLocks/>
          </p:cNvSpPr>
          <p:nvPr/>
        </p:nvSpPr>
        <p:spPr>
          <a:xfrm>
            <a:off x="1577772" y="3631413"/>
            <a:ext cx="2711495" cy="27799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800">
                <a:solidFill>
                  <a:schemeClr val="accent1"/>
                </a:solidFill>
              </a:rPr>
              <a:t>Generalized Architecture</a:t>
            </a:r>
            <a:endParaRPr lang="en-US" sz="1800" dirty="0">
              <a:solidFill>
                <a:schemeClr val="accent1"/>
              </a:solidFill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883B87E9-78D3-455D-9D0C-DC459E6F05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4467" y="1407700"/>
            <a:ext cx="5264473" cy="4725424"/>
          </a:xfrm>
          <a:prstGeom prst="rect">
            <a:avLst/>
          </a:prstGeom>
        </p:spPr>
      </p:pic>
      <p:cxnSp>
        <p:nvCxnSpPr>
          <p:cNvPr id="5" name="Straight Arrow Connector 2">
            <a:extLst>
              <a:ext uri="{FF2B5EF4-FFF2-40B4-BE49-F238E27FC236}">
                <a16:creationId xmlns:a16="http://schemas.microsoft.com/office/drawing/2014/main" id="{7FF73621-B696-4BF3-8929-8310F0AC73B9}"/>
              </a:ext>
            </a:extLst>
          </p:cNvPr>
          <p:cNvCxnSpPr>
            <a:cxnSpLocks/>
          </p:cNvCxnSpPr>
          <p:nvPr/>
        </p:nvCxnSpPr>
        <p:spPr>
          <a:xfrm>
            <a:off x="8968437" y="5027597"/>
            <a:ext cx="701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E9001F16-17CB-475E-AF4B-960D04053BED}"/>
              </a:ext>
            </a:extLst>
          </p:cNvPr>
          <p:cNvSpPr txBox="1"/>
          <p:nvPr/>
        </p:nvSpPr>
        <p:spPr>
          <a:xfrm>
            <a:off x="9683328" y="4442821"/>
            <a:ext cx="1538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US" sz="1400" dirty="0">
                <a:solidFill>
                  <a:schemeClr val="accent1"/>
                </a:solidFill>
              </a:rPr>
              <a:t>A Database where the logged experiment data is saved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4218BCD-AA42-4CBD-8EA4-EA1436F43890}"/>
              </a:ext>
            </a:extLst>
          </p:cNvPr>
          <p:cNvSpPr/>
          <p:nvPr/>
        </p:nvSpPr>
        <p:spPr>
          <a:xfrm>
            <a:off x="6823742" y="4063674"/>
            <a:ext cx="1993900" cy="191768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2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Datamic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4AA"/>
      </a:accent1>
      <a:accent2>
        <a:srgbClr val="8EAADB"/>
      </a:accent2>
      <a:accent3>
        <a:srgbClr val="4472C4"/>
      </a:accent3>
      <a:accent4>
        <a:srgbClr val="0086EA"/>
      </a:accent4>
      <a:accent5>
        <a:srgbClr val="003964"/>
      </a:accent5>
      <a:accent6>
        <a:srgbClr val="44546A"/>
      </a:accent6>
      <a:hlink>
        <a:srgbClr val="0044AA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44A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 err="1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Microsoft Macintosh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Advent Pro SemiBold</vt:lpstr>
      <vt:lpstr>Arial</vt:lpstr>
      <vt:lpstr>Calibri</vt:lpstr>
      <vt:lpstr>Calibri Light</vt:lpstr>
      <vt:lpstr>Calibri Light (Überschriften)</vt:lpstr>
      <vt:lpstr>Courier New</vt:lpstr>
      <vt:lpstr>Source Sans Pro</vt:lpstr>
      <vt:lpstr>Office</vt:lpstr>
      <vt:lpstr>MLOps workshop with Mlflow</vt:lpstr>
      <vt:lpstr>Agenda</vt:lpstr>
      <vt:lpstr>PowerPoint Presentation</vt:lpstr>
      <vt:lpstr>Registering non-Mlflow trained models</vt:lpstr>
      <vt:lpstr>PowerPoint Presentation</vt:lpstr>
      <vt:lpstr>MLflow on cloud?</vt:lpstr>
      <vt:lpstr>MLflow on cloud?</vt:lpstr>
      <vt:lpstr>MLflow on cloud?</vt:lpstr>
      <vt:lpstr>MLflow on cloud?</vt:lpstr>
      <vt:lpstr>MLflow on cloud?</vt:lpstr>
      <vt:lpstr>Example MLflow cloud architecture on AWS</vt:lpstr>
      <vt:lpstr>PowerPoint Presentation</vt:lpstr>
      <vt:lpstr>MLflow Tips and Tricks</vt:lpstr>
      <vt:lpstr>Bonus: Using mlflow for serving models </vt:lpstr>
      <vt:lpstr>PowerPoint Presentation</vt:lpstr>
      <vt:lpstr>What did we learn?</vt:lpstr>
      <vt:lpstr>MLflow model Lifecycle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Eggert, Carl</dc:creator>
  <cp:lastModifiedBy>Goyal, Saumya</cp:lastModifiedBy>
  <cp:revision>41</cp:revision>
  <dcterms:created xsi:type="dcterms:W3CDTF">2018-06-22T09:05:25Z</dcterms:created>
  <dcterms:modified xsi:type="dcterms:W3CDTF">2023-06-22T06:54:41Z</dcterms:modified>
</cp:coreProperties>
</file>