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5143500" cx="9144000"/>
  <p:notesSz cx="6858000" cy="9144000"/>
  <p:embeddedFontLst>
    <p:embeddedFont>
      <p:font typeface="Muli"/>
      <p:regular r:id="rId66"/>
      <p:bold r:id="rId67"/>
      <p:italic r:id="rId68"/>
      <p:boldItalic r:id="rId69"/>
    </p:embeddedFont>
    <p:embeddedFont>
      <p:font typeface="Nixie One"/>
      <p:regular r:id="rId70"/>
    </p:embeddedFont>
    <p:embeddedFont>
      <p:font typeface="Helvetica Neue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4061A5-E425-4532-9EE5-D27E10713F56}">
  <a:tblStyle styleId="{164061A5-E425-4532-9EE5-D27E10713F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327A1EB-F28E-437B-85FE-3B1DAA55FA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HelveticaNeue-italic.fntdata"/><Relationship Id="rId72" Type="http://schemas.openxmlformats.org/officeDocument/2006/relationships/font" Target="fonts/HelveticaNeue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HelveticaNeue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HelveticaNeue-regular.fntdata"/><Relationship Id="rId70" Type="http://schemas.openxmlformats.org/officeDocument/2006/relationships/font" Target="fonts/NixieOne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uli-regular.fnt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Muli-italic.fntdata"/><Relationship Id="rId23" Type="http://schemas.openxmlformats.org/officeDocument/2006/relationships/slide" Target="slides/slide18.xml"/><Relationship Id="rId67" Type="http://schemas.openxmlformats.org/officeDocument/2006/relationships/font" Target="fonts/Muli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uli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9629d1c2b_3_4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9629d1c2b_3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9629d1c2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9629d1c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9629d1c2b_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9629d1c2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629d1c2b_3_3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9629d1c2b_3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9629d1c2b_3_3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9629d1c2b_3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9629d1c2b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9629d1c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9629d1c2b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9629d1c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9629d1c2b_3_3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9629d1c2b_3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9629d1c2b_3_3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9629d1c2b_3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9629d1c2b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9629d1c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629d1c2b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629d1c2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9629d1c2b_3_4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9629d1c2b_3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b65901686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b659016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9629d1c2b_3_4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9629d1c2b_3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b65901686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b6590168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b65901686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b6590168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b6402ffb6_0_2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b6402ffb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9629d1c2b_3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9629d1c2b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b6402ffb6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b6402ffb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b6402ffb6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b6402ffb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b6402ffb6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b6402ffb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9629d1c2b_3_3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9629d1c2b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b6402ffb6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b6402ffb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[1:3] waarom 1:3 -&gt;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b6402ffb6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b6402ffb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b6402ffb6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b6402ffb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9629d1c2b_3_4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9629d1c2b_3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b6402ffb6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b6402ffb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b6402ffb6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b6402ffb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977c529f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977c529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977c529ff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977c529f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977c529ff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977c529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977c529ff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977c529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629d1c2b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9629d1c2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Waarom ik Python gebruik: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Makkelijke syntax (leesbaarheid, leerbaarheid)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 source en populair dus veel ondersteuning en packages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Flexibele en krachtige integratie met andere systemen 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977c529ff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977c529f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9629d1c2b_3_4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9629d1c2b_3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b6402ffb6_0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b6402ffb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b6402ffb6_0_1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b6402ffb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b6402ffb6_0_1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b6402ffb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b6402ffb6_0_2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5b6402ffb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b6402ffb6_0_2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5b6402ffb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b6402ffb6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5b6402ffb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b6402ffb6_0_2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b6402ffb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b6402ffb6_0_2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5b6402ffb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629d1c2b_3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629d1c2b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b6402ffb6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b6402ffb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9629d1c2b_3_4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9629d1c2b_3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9629d1c2b_3_4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9629d1c2b_3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977c529ff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977c529f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977c529ff_1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977c529f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977c529ff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977c529f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5977c529ff_1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5977c529f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9629d1c2b_3_3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9629d1c2b_3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b6fa20785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5b6fa2078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d993f7403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6d993f74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629d1c2b_2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629d1c2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5977c529ff_1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5977c529ff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629d1c2b_3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9629d1c2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629d1c2b_2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629d1c2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-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A conversion here is a click - so not sales but customer interest driven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-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Practically unlimited content can be added to the system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629d1c2b_5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629d1c2b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Prediction models based on behavioural and static customer data generate recommendations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Content is shown to clients 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Their behaviour wrt this content is logged and used for further training of the models automatically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743200" y="2660817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 rot="10800000">
            <a:off x="197058" y="1250386"/>
            <a:ext cx="627000" cy="543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3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1" name="Google Shape;51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pandas.pydata.org/pandas-docs/stable/reference/groupby.html" TargetMode="External"/><Relationship Id="rId4" Type="http://schemas.openxmlformats.org/officeDocument/2006/relationships/image" Target="../media/image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-21900" y="1382725"/>
            <a:ext cx="9165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for Data Science</a:t>
            </a:r>
            <a:endParaRPr b="1"/>
          </a:p>
        </p:txBody>
      </p:sp>
      <p:sp>
        <p:nvSpPr>
          <p:cNvPr id="63" name="Google Shape;63;p11"/>
          <p:cNvSpPr txBox="1"/>
          <p:nvPr/>
        </p:nvSpPr>
        <p:spPr>
          <a:xfrm>
            <a:off x="3631650" y="2370450"/>
            <a:ext cx="185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DataMind</a:t>
            </a:r>
            <a:endParaRPr b="1" sz="2400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/>
              <a:t>Python basics</a:t>
            </a:r>
            <a:endParaRPr b="1" sz="4000"/>
          </a:p>
        </p:txBody>
      </p:sp>
      <p:grpSp>
        <p:nvGrpSpPr>
          <p:cNvPr id="178" name="Google Shape;178;p20"/>
          <p:cNvGrpSpPr/>
          <p:nvPr/>
        </p:nvGrpSpPr>
        <p:grpSpPr>
          <a:xfrm>
            <a:off x="708476" y="2301613"/>
            <a:ext cx="736886" cy="540283"/>
            <a:chOff x="4610450" y="3703750"/>
            <a:chExt cx="453050" cy="332175"/>
          </a:xfrm>
        </p:grpSpPr>
        <p:sp>
          <p:nvSpPr>
            <p:cNvPr id="179" name="Google Shape;179;p2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2743200" y="2660817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&amp; structures in Python - a quick recap.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&amp; Structures</a:t>
            </a:r>
            <a:endParaRPr/>
          </a:p>
        </p:txBody>
      </p:sp>
      <p:sp>
        <p:nvSpPr>
          <p:cNvPr id="193" name="Google Shape;193;p22"/>
          <p:cNvSpPr txBox="1"/>
          <p:nvPr>
            <p:ph idx="4294967295" type="body"/>
          </p:nvPr>
        </p:nvSpPr>
        <p:spPr>
          <a:xfrm>
            <a:off x="562250" y="1071775"/>
            <a:ext cx="39603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93E2"/>
                </a:solidFill>
              </a:rPr>
              <a:t>Data Types	Example</a:t>
            </a:r>
            <a:endParaRPr b="1">
              <a:solidFill>
                <a:srgbClr val="3393E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String</a:t>
            </a:r>
            <a:r>
              <a:rPr lang="en"/>
              <a:t>		‘Python’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Integer</a:t>
            </a:r>
            <a:r>
              <a:rPr lang="en"/>
              <a:t>		</a:t>
            </a:r>
            <a:r>
              <a:rPr lang="en"/>
              <a:t>40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Float</a:t>
            </a:r>
            <a:r>
              <a:rPr lang="en"/>
              <a:t>			40.50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Datetime</a:t>
            </a:r>
            <a:r>
              <a:rPr lang="en"/>
              <a:t>		2019-06-14T10:00:00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2"/>
          <p:cNvSpPr txBox="1"/>
          <p:nvPr>
            <p:ph idx="4294967295" type="body"/>
          </p:nvPr>
        </p:nvSpPr>
        <p:spPr>
          <a:xfrm>
            <a:off x="4098975" y="1071775"/>
            <a:ext cx="43479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92E1"/>
                </a:solidFill>
              </a:rPr>
              <a:t>Data Structures		Example</a:t>
            </a:r>
            <a:endParaRPr b="1">
              <a:solidFill>
                <a:srgbClr val="3292E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</a:t>
            </a:r>
            <a:r>
              <a:rPr i="1" lang="en"/>
              <a:t>ist</a:t>
            </a:r>
            <a:r>
              <a:rPr lang="en"/>
              <a:t>				[</a:t>
            </a:r>
            <a:r>
              <a:rPr lang="en"/>
              <a:t>‘python’</a:t>
            </a:r>
            <a:r>
              <a:rPr lang="en"/>
              <a:t>, 40, 42.50]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Tuple</a:t>
            </a:r>
            <a:r>
              <a:rPr lang="en"/>
              <a:t>				(40, ‘python’)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Set</a:t>
            </a:r>
            <a:r>
              <a:rPr lang="en"/>
              <a:t>				{40, 50, 60}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Dict</a:t>
            </a:r>
            <a:r>
              <a:rPr lang="en"/>
              <a:t>				{‘name’: ‘python’,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‘value’: 42}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subTitle"/>
          </p:nvPr>
        </p:nvSpPr>
        <p:spPr>
          <a:xfrm>
            <a:off x="2743200" y="2660817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&amp; flow control - a quick recap.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in Python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2229250" y="522750"/>
            <a:ext cx="3461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620300" y="907975"/>
            <a:ext cx="36114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The for-loop</a:t>
            </a:r>
            <a:endParaRPr b="1" u="sng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[pseudocode]</a:t>
            </a:r>
            <a:endParaRPr b="1">
              <a:solidFill>
                <a:schemeClr val="accent3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for each item in some list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	do some action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[python code]</a:t>
            </a:r>
            <a:endParaRPr b="1">
              <a:solidFill>
                <a:schemeClr val="accent3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items = [‘Python’, ‘Pandas’, ‘PySpark’]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for item in items: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	print(item)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[output]</a:t>
            </a:r>
            <a:endParaRPr b="1">
              <a:solidFill>
                <a:schemeClr val="accent3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Python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Pandas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PySpark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	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4596650" y="907975"/>
            <a:ext cx="392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The while-loop</a:t>
            </a:r>
            <a:endParaRPr b="1" u="sng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[pseudocode]</a:t>
            </a:r>
            <a:endParaRPr b="1">
              <a:solidFill>
                <a:schemeClr val="accent3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while something is true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do something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[python code]</a:t>
            </a:r>
            <a:endParaRPr b="1">
              <a:solidFill>
                <a:schemeClr val="accent3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x = 0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while x &lt; 5: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	print(x)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	x += 1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[output]</a:t>
            </a:r>
            <a:endParaRPr b="1">
              <a:solidFill>
                <a:schemeClr val="accent3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0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multiple files</a:t>
            </a:r>
            <a:endParaRPr/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4" name="Google Shape;224;p26"/>
          <p:cNvGraphicFramePr/>
          <p:nvPr/>
        </p:nvGraphicFramePr>
        <p:xfrm>
          <a:off x="3891314" y="1809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50" y="1998488"/>
            <a:ext cx="427849" cy="42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 rot="-5400000">
            <a:off x="1115476" y="2515400"/>
            <a:ext cx="1926375" cy="667725"/>
          </a:xfrm>
          <a:prstGeom prst="flowChartManualOperation">
            <a:avLst/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227" name="Google Shape;227;p26"/>
          <p:cNvSpPr/>
          <p:nvPr/>
        </p:nvSpPr>
        <p:spPr>
          <a:xfrm rot="-5400000">
            <a:off x="2258221" y="2475663"/>
            <a:ext cx="1140325" cy="747250"/>
          </a:xfrm>
          <a:prstGeom prst="flowChartManualOperation">
            <a:avLst/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50" y="2426338"/>
            <a:ext cx="427849" cy="42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50" y="2854188"/>
            <a:ext cx="427849" cy="42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50" y="3272263"/>
            <a:ext cx="427849" cy="42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591975" y="2033463"/>
            <a:ext cx="747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File 1</a:t>
            </a:r>
            <a:endParaRPr i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591975" y="2461313"/>
            <a:ext cx="747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File 2</a:t>
            </a:r>
            <a:endParaRPr i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591975" y="2889138"/>
            <a:ext cx="747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File 3</a:t>
            </a:r>
            <a:endParaRPr i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591975" y="3316988"/>
            <a:ext cx="747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File 4</a:t>
            </a:r>
            <a:endParaRPr i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1668600" y="4067475"/>
            <a:ext cx="1964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CSV, JSON, XML, XLSX, TXT, TSV, etc.</a:t>
            </a:r>
            <a:endParaRPr i="1"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1613700" y="2177125"/>
            <a:ext cx="131100" cy="1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6D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1613700" y="2589263"/>
            <a:ext cx="131100" cy="1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6D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613700" y="3012225"/>
            <a:ext cx="131100" cy="1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6D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1613700" y="3444963"/>
            <a:ext cx="131100" cy="1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6D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3237959" y="2508350"/>
            <a:ext cx="228000" cy="687600"/>
          </a:xfrm>
          <a:prstGeom prst="rect">
            <a:avLst/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3543725" y="2763491"/>
            <a:ext cx="228000" cy="17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6D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1348460" y="3741175"/>
            <a:ext cx="364425" cy="459900"/>
          </a:xfrm>
          <a:custGeom>
            <a:rect b="b" l="l" r="r" t="t"/>
            <a:pathLst>
              <a:path extrusionOk="0" h="18396" w="14577">
                <a:moveTo>
                  <a:pt x="3320" y="0"/>
                </a:moveTo>
                <a:cubicBezTo>
                  <a:pt x="2770" y="2070"/>
                  <a:pt x="-271" y="9446"/>
                  <a:pt x="20" y="12422"/>
                </a:cubicBezTo>
                <a:cubicBezTo>
                  <a:pt x="311" y="15398"/>
                  <a:pt x="2641" y="16886"/>
                  <a:pt x="5067" y="17856"/>
                </a:cubicBezTo>
                <a:cubicBezTo>
                  <a:pt x="7493" y="18827"/>
                  <a:pt x="12992" y="18180"/>
                  <a:pt x="14577" y="18245"/>
                </a:cubicBezTo>
              </a:path>
            </a:pathLst>
          </a:custGeom>
          <a:noFill/>
          <a:ln cap="flat" cmpd="sng" w="28575">
            <a:solidFill>
              <a:srgbClr val="C6DAEC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idx="4294967295" type="ctrTitle"/>
          </p:nvPr>
        </p:nvSpPr>
        <p:spPr>
          <a:xfrm>
            <a:off x="1892225" y="1821900"/>
            <a:ext cx="5638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1923275" y="21618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Data handling in python</a:t>
            </a:r>
            <a:endParaRPr b="1"/>
          </a:p>
        </p:txBody>
      </p:sp>
      <p:grpSp>
        <p:nvGrpSpPr>
          <p:cNvPr id="249" name="Google Shape;249;p27"/>
          <p:cNvGrpSpPr/>
          <p:nvPr/>
        </p:nvGrpSpPr>
        <p:grpSpPr>
          <a:xfrm>
            <a:off x="761043" y="2211144"/>
            <a:ext cx="623917" cy="670147"/>
            <a:chOff x="611175" y="2326900"/>
            <a:chExt cx="362700" cy="389575"/>
          </a:xfrm>
        </p:grpSpPr>
        <p:sp>
          <p:nvSpPr>
            <p:cNvPr id="250" name="Google Shape;250;p2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28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 exercise</a:t>
            </a:r>
            <a:endParaRPr/>
          </a:p>
        </p:txBody>
      </p:sp>
      <p:sp>
        <p:nvSpPr>
          <p:cNvPr id="260" name="Google Shape;260;p28"/>
          <p:cNvSpPr txBox="1"/>
          <p:nvPr/>
        </p:nvSpPr>
        <p:spPr>
          <a:xfrm>
            <a:off x="792200" y="1880400"/>
            <a:ext cx="75015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https://tinyurl.com/wxtnea2</a:t>
            </a:r>
            <a:endParaRPr b="1" sz="3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idx="4294967295" type="ctrTitle"/>
          </p:nvPr>
        </p:nvSpPr>
        <p:spPr>
          <a:xfrm>
            <a:off x="1892225" y="1821900"/>
            <a:ext cx="5638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1923275" y="21618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Python Data Analysis Library</a:t>
            </a:r>
            <a:endParaRPr b="1"/>
          </a:p>
        </p:txBody>
      </p:sp>
      <p:grpSp>
        <p:nvGrpSpPr>
          <p:cNvPr id="267" name="Google Shape;267;p29"/>
          <p:cNvGrpSpPr/>
          <p:nvPr/>
        </p:nvGrpSpPr>
        <p:grpSpPr>
          <a:xfrm>
            <a:off x="741300" y="2254264"/>
            <a:ext cx="622159" cy="634971"/>
            <a:chOff x="3955900" y="2984500"/>
            <a:chExt cx="414000" cy="422525"/>
          </a:xfrm>
        </p:grpSpPr>
        <p:sp>
          <p:nvSpPr>
            <p:cNvPr id="268" name="Google Shape;268;p2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638600" y="731725"/>
            <a:ext cx="6738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2"/>
          <p:cNvSpPr txBox="1"/>
          <p:nvPr/>
        </p:nvSpPr>
        <p:spPr>
          <a:xfrm>
            <a:off x="782050" y="1606225"/>
            <a:ext cx="31824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Background</a:t>
            </a:r>
            <a:endParaRPr b="1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Jelmer Offenberg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MSc Information Sciences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MSc Artificial Intelligence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Career</a:t>
            </a:r>
            <a:endParaRPr b="1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Current:</a:t>
            </a:r>
            <a:endParaRPr u="sng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Co-founder of DataMind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Machine Learning Engineer at Ahold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Past:</a:t>
            </a:r>
            <a:endParaRPr u="sng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Data scientist at Transavia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4014025" y="1606225"/>
            <a:ext cx="46068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Background</a:t>
            </a:r>
            <a:endParaRPr b="1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Bas van der Drift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MSc Artificial Intelligence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Career</a:t>
            </a:r>
            <a:endParaRPr b="1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Co-founder of DataMind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Analytics future state product owner at ABN AMRO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data using Pandas</a:t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562250" y="4579775"/>
            <a:ext cx="5259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https://pandas.pydata.org/pandas-docs/stable/reference/api/pandas.read_csv.html#pandas.read_csv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562250" y="1137475"/>
            <a:ext cx="7514700" cy="3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# Import pandas library</a:t>
            </a:r>
            <a:endParaRPr b="1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import pandas as pd</a:t>
            </a:r>
            <a:endParaRPr b="1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# Create data variable</a:t>
            </a:r>
            <a:endParaRPr b="1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data = pd.read_csv(</a:t>
            </a:r>
            <a:r>
              <a:rPr b="1" i="1" lang="en">
                <a:solidFill>
                  <a:srgbClr val="CC4125"/>
                </a:solidFill>
                <a:latin typeface="Nixie One"/>
                <a:ea typeface="Nixie One"/>
                <a:cs typeface="Nixie One"/>
                <a:sym typeface="Nixie One"/>
              </a:rPr>
              <a:t>filepath_or_buffer=</a:t>
            </a:r>
            <a:r>
              <a:rPr b="1" lang="en">
                <a:solidFill>
                  <a:srgbClr val="CC4125"/>
                </a:solidFill>
                <a:latin typeface="Nixie One"/>
                <a:ea typeface="Nixie One"/>
                <a:cs typeface="Nixie One"/>
                <a:sym typeface="Nixie One"/>
              </a:rPr>
              <a:t>‘/path/to/file.csv’</a:t>
            </a:r>
            <a:r>
              <a:rPr b="1" lang="en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, </a:t>
            </a:r>
            <a:r>
              <a:rPr b="1" lang="en">
                <a:solidFill>
                  <a:srgbClr val="FFD966"/>
                </a:solidFill>
                <a:latin typeface="Nixie One"/>
                <a:ea typeface="Nixie One"/>
                <a:cs typeface="Nixie One"/>
                <a:sym typeface="Nixie One"/>
              </a:rPr>
              <a:t>sep=’|’</a:t>
            </a:r>
            <a:r>
              <a:rPr b="1" lang="en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, </a:t>
            </a:r>
            <a:r>
              <a:rPr b="1" lang="en">
                <a:solidFill>
                  <a:srgbClr val="1ED7BE"/>
                </a:solidFill>
                <a:latin typeface="Nixie One"/>
                <a:ea typeface="Nixie One"/>
                <a:cs typeface="Nixie One"/>
                <a:sym typeface="Nixie One"/>
              </a:rPr>
              <a:t>header=True</a:t>
            </a:r>
            <a:r>
              <a:rPr b="1" lang="en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)</a:t>
            </a:r>
            <a:endParaRPr b="1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3525275" y="2576475"/>
            <a:ext cx="11052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Argument</a:t>
            </a:r>
            <a:endParaRPr b="1" i="1"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5653850" y="2576475"/>
            <a:ext cx="1105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Argument</a:t>
            </a:r>
            <a:endParaRPr b="1" i="1"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6759050" y="2576475"/>
            <a:ext cx="1105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Argument</a:t>
            </a:r>
            <a:endParaRPr b="1" i="1"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82" name="Google Shape;282;p30"/>
          <p:cNvCxnSpPr/>
          <p:nvPr/>
        </p:nvCxnSpPr>
        <p:spPr>
          <a:xfrm rot="10800000">
            <a:off x="4077875" y="2294375"/>
            <a:ext cx="0" cy="33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0"/>
          <p:cNvCxnSpPr/>
          <p:nvPr/>
        </p:nvCxnSpPr>
        <p:spPr>
          <a:xfrm rot="10800000">
            <a:off x="6206450" y="2294375"/>
            <a:ext cx="0" cy="33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0"/>
          <p:cNvCxnSpPr/>
          <p:nvPr/>
        </p:nvCxnSpPr>
        <p:spPr>
          <a:xfrm rot="10800000">
            <a:off x="7311650" y="2294375"/>
            <a:ext cx="0" cy="33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1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Dataframe explained</a:t>
            </a:r>
            <a:endParaRPr/>
          </a:p>
        </p:txBody>
      </p:sp>
      <p:grpSp>
        <p:nvGrpSpPr>
          <p:cNvPr id="291" name="Google Shape;291;p31"/>
          <p:cNvGrpSpPr/>
          <p:nvPr/>
        </p:nvGrpSpPr>
        <p:grpSpPr>
          <a:xfrm>
            <a:off x="2003000" y="2012625"/>
            <a:ext cx="414600" cy="1297200"/>
            <a:chOff x="777675" y="1244975"/>
            <a:chExt cx="414600" cy="1297200"/>
          </a:xfrm>
        </p:grpSpPr>
        <p:sp>
          <p:nvSpPr>
            <p:cNvPr id="292" name="Google Shape;292;p31"/>
            <p:cNvSpPr/>
            <p:nvPr/>
          </p:nvSpPr>
          <p:spPr>
            <a:xfrm>
              <a:off x="777675" y="1244975"/>
              <a:ext cx="80700" cy="1297200"/>
            </a:xfrm>
            <a:prstGeom prst="leftBracket">
              <a:avLst>
                <a:gd fmla="val 8333" name="adj"/>
              </a:avLst>
            </a:prstGeom>
            <a:noFill/>
            <a:ln cap="flat" cmpd="sng" w="285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1062326" y="1244975"/>
              <a:ext cx="102300" cy="1297200"/>
            </a:xfrm>
            <a:prstGeom prst="rightBracket">
              <a:avLst>
                <a:gd fmla="val 8333" name="adj"/>
              </a:avLst>
            </a:prstGeom>
            <a:noFill/>
            <a:ln cap="flat" cmpd="sng" w="285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 txBox="1"/>
            <p:nvPr/>
          </p:nvSpPr>
          <p:spPr>
            <a:xfrm>
              <a:off x="777675" y="1244975"/>
              <a:ext cx="414600" cy="12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9BBD5"/>
                  </a:solidFill>
                  <a:latin typeface="Muli"/>
                  <a:ea typeface="Muli"/>
                  <a:cs typeface="Muli"/>
                  <a:sym typeface="Muli"/>
                </a:rPr>
                <a:t>20</a:t>
              </a:r>
              <a:endParaRPr b="1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9BBD5"/>
                  </a:solidFill>
                  <a:latin typeface="Muli"/>
                  <a:ea typeface="Muli"/>
                  <a:cs typeface="Muli"/>
                  <a:sym typeface="Muli"/>
                </a:rPr>
                <a:t>15</a:t>
              </a:r>
              <a:endParaRPr b="1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9BBD5"/>
                  </a:solidFill>
                  <a:latin typeface="Muli"/>
                  <a:ea typeface="Muli"/>
                  <a:cs typeface="Muli"/>
                  <a:sym typeface="Muli"/>
                </a:rPr>
                <a:t>40</a:t>
              </a:r>
              <a:endParaRPr b="1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9BBD5"/>
                  </a:solidFill>
                  <a:latin typeface="Muli"/>
                  <a:ea typeface="Muli"/>
                  <a:cs typeface="Muli"/>
                  <a:sym typeface="Muli"/>
                </a:rPr>
                <a:t>32</a:t>
              </a:r>
              <a:endParaRPr b="1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95" name="Google Shape;295;p31"/>
          <p:cNvGrpSpPr/>
          <p:nvPr/>
        </p:nvGrpSpPr>
        <p:grpSpPr>
          <a:xfrm>
            <a:off x="6287029" y="1993200"/>
            <a:ext cx="475500" cy="1316625"/>
            <a:chOff x="1556004" y="1923150"/>
            <a:chExt cx="475500" cy="1316625"/>
          </a:xfrm>
        </p:grpSpPr>
        <p:sp>
          <p:nvSpPr>
            <p:cNvPr id="296" name="Google Shape;296;p31"/>
            <p:cNvSpPr/>
            <p:nvPr/>
          </p:nvSpPr>
          <p:spPr>
            <a:xfrm>
              <a:off x="1583250" y="1923150"/>
              <a:ext cx="80700" cy="1297200"/>
            </a:xfrm>
            <a:prstGeom prst="leftBracket">
              <a:avLst>
                <a:gd fmla="val 8333" name="adj"/>
              </a:avLst>
            </a:prstGeom>
            <a:noFill/>
            <a:ln cap="flat" cmpd="sng" w="285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1922330" y="1923150"/>
              <a:ext cx="102300" cy="1297200"/>
            </a:xfrm>
            <a:prstGeom prst="rightBracket">
              <a:avLst>
                <a:gd fmla="val 8333" name="adj"/>
              </a:avLst>
            </a:prstGeom>
            <a:noFill/>
            <a:ln cap="flat" cmpd="sng" w="285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 txBox="1"/>
            <p:nvPr/>
          </p:nvSpPr>
          <p:spPr>
            <a:xfrm>
              <a:off x="1556004" y="1942575"/>
              <a:ext cx="475500" cy="12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9BBD5"/>
                  </a:solidFill>
                  <a:latin typeface="Muli"/>
                  <a:ea typeface="Muli"/>
                  <a:cs typeface="Muli"/>
                  <a:sym typeface="Muli"/>
                </a:rPr>
                <a:t>NL</a:t>
              </a:r>
              <a:endParaRPr b="1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9BBD5"/>
                  </a:solidFill>
                  <a:latin typeface="Muli"/>
                  <a:ea typeface="Muli"/>
                  <a:cs typeface="Muli"/>
                  <a:sym typeface="Muli"/>
                </a:rPr>
                <a:t>DE</a:t>
              </a:r>
              <a:endParaRPr b="1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9BBD5"/>
                  </a:solidFill>
                  <a:latin typeface="Muli"/>
                  <a:ea typeface="Muli"/>
                  <a:cs typeface="Muli"/>
                  <a:sym typeface="Muli"/>
                </a:rPr>
                <a:t>BE</a:t>
              </a:r>
              <a:endParaRPr b="1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9BBD5"/>
                  </a:solidFill>
                  <a:latin typeface="Muli"/>
                  <a:ea typeface="Muli"/>
                  <a:cs typeface="Muli"/>
                  <a:sym typeface="Muli"/>
                </a:rPr>
                <a:t>FR</a:t>
              </a:r>
              <a:endParaRPr b="1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299" name="Google Shape;299;p31"/>
          <p:cNvSpPr txBox="1"/>
          <p:nvPr/>
        </p:nvSpPr>
        <p:spPr>
          <a:xfrm>
            <a:off x="562250" y="867150"/>
            <a:ext cx="7347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Data frames consist of columns with values, these columns are called </a:t>
            </a:r>
            <a:r>
              <a:rPr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Series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1227650" y="3571075"/>
            <a:ext cx="2275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Shape: 	(4, 1)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Type: 	Pandas Series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Data type: 	Integer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5542125" y="3571075"/>
            <a:ext cx="24012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Shape: 	(4, 1)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Type: 	Pandas Series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Data type: 	String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2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DataFrame explained</a:t>
            </a:r>
            <a:endParaRPr/>
          </a:p>
        </p:txBody>
      </p:sp>
      <p:sp>
        <p:nvSpPr>
          <p:cNvPr id="308" name="Google Shape;308;p32"/>
          <p:cNvSpPr txBox="1"/>
          <p:nvPr/>
        </p:nvSpPr>
        <p:spPr>
          <a:xfrm>
            <a:off x="562250" y="867150"/>
            <a:ext cx="4547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Multiple </a:t>
            </a:r>
            <a:r>
              <a:rPr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Series 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make a </a:t>
            </a:r>
            <a:r>
              <a:rPr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Pandas D</a:t>
            </a:r>
            <a:r>
              <a:rPr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ataFrame.</a:t>
            </a:r>
            <a:endParaRPr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309" name="Google Shape;309;p32"/>
          <p:cNvGraphicFramePr/>
          <p:nvPr/>
        </p:nvGraphicFramePr>
        <p:xfrm>
          <a:off x="653007" y="19869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chemeClr val="accent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chemeClr val="accent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chemeClr val="accent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chemeClr val="accent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310;p32"/>
          <p:cNvSpPr txBox="1"/>
          <p:nvPr/>
        </p:nvSpPr>
        <p:spPr>
          <a:xfrm>
            <a:off x="4027425" y="1908025"/>
            <a:ext cx="50367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DataFrame Properties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6DAEC"/>
              </a:buClr>
              <a:buSzPts val="1100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 D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ataFrame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is </a:t>
            </a:r>
            <a:r>
              <a:rPr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two-dimensional</a:t>
            </a:r>
            <a:endParaRPr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100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Potentially columns are of different types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100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Size – Mutable (</a:t>
            </a:r>
            <a:r>
              <a:rPr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add and remove rows and columns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100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Labeled axes (rows and columns)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100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Can Perform </a:t>
            </a:r>
            <a:r>
              <a:rPr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arithmetic operations on rows and columns</a:t>
            </a:r>
            <a:endParaRPr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3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DataFrame explained</a:t>
            </a:r>
            <a:endParaRPr/>
          </a:p>
        </p:txBody>
      </p:sp>
      <p:sp>
        <p:nvSpPr>
          <p:cNvPr id="317" name="Google Shape;317;p33"/>
          <p:cNvSpPr txBox="1"/>
          <p:nvPr/>
        </p:nvSpPr>
        <p:spPr>
          <a:xfrm>
            <a:off x="562250" y="867150"/>
            <a:ext cx="4547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Multiple </a:t>
            </a:r>
            <a:r>
              <a:rPr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Series 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make a </a:t>
            </a:r>
            <a:r>
              <a:rPr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Pandas DataFrame.</a:t>
            </a:r>
            <a:endParaRPr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318" name="Google Shape;318;p33"/>
          <p:cNvGraphicFramePr/>
          <p:nvPr/>
        </p:nvGraphicFramePr>
        <p:xfrm>
          <a:off x="653007" y="19869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chemeClr val="accent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chemeClr val="accent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chemeClr val="accent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chemeClr val="accent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319" name="Google Shape;319;p33"/>
          <p:cNvSpPr txBox="1"/>
          <p:nvPr/>
        </p:nvSpPr>
        <p:spPr>
          <a:xfrm>
            <a:off x="4027425" y="1908025"/>
            <a:ext cx="50367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DataFrame Properties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6DAEC"/>
              </a:buClr>
              <a:buSzPts val="1100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 DataFrame is </a:t>
            </a:r>
            <a:r>
              <a:rPr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two-dimensional</a:t>
            </a:r>
            <a:endParaRPr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100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Potentially columns are of different types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100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Size – Mutable (</a:t>
            </a:r>
            <a:r>
              <a:rPr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add and remove rows and columns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100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Labeled axes (rows and columns)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100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Can Perform </a:t>
            </a:r>
            <a:r>
              <a:rPr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arithmetic operations on rows and columns</a:t>
            </a:r>
            <a:endParaRPr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435317" y="1526193"/>
            <a:ext cx="8151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Index</a:t>
            </a:r>
            <a:endParaRPr b="1" sz="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21" name="Google Shape;321;p33"/>
          <p:cNvCxnSpPr>
            <a:stCxn id="320" idx="2"/>
          </p:cNvCxnSpPr>
          <p:nvPr/>
        </p:nvCxnSpPr>
        <p:spPr>
          <a:xfrm>
            <a:off x="842867" y="1731393"/>
            <a:ext cx="0" cy="252900"/>
          </a:xfrm>
          <a:prstGeom prst="straightConnector1">
            <a:avLst/>
          </a:prstGeom>
          <a:noFill/>
          <a:ln cap="flat" cmpd="sng" w="19050">
            <a:solidFill>
              <a:srgbClr val="C6DAE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3"/>
          <p:cNvSpPr txBox="1"/>
          <p:nvPr/>
        </p:nvSpPr>
        <p:spPr>
          <a:xfrm>
            <a:off x="1532975" y="1414300"/>
            <a:ext cx="9558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Column names</a:t>
            </a:r>
            <a:endParaRPr b="1" sz="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23" name="Google Shape;323;p33"/>
          <p:cNvCxnSpPr>
            <a:stCxn id="322" idx="2"/>
          </p:cNvCxnSpPr>
          <p:nvPr/>
        </p:nvCxnSpPr>
        <p:spPr>
          <a:xfrm flipH="1">
            <a:off x="1368275" y="1619500"/>
            <a:ext cx="642600" cy="437700"/>
          </a:xfrm>
          <a:prstGeom prst="straightConnector1">
            <a:avLst/>
          </a:prstGeom>
          <a:noFill/>
          <a:ln cap="flat" cmpd="sng" w="19050">
            <a:solidFill>
              <a:srgbClr val="C6DAE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3"/>
          <p:cNvCxnSpPr>
            <a:stCxn id="322" idx="2"/>
          </p:cNvCxnSpPr>
          <p:nvPr/>
        </p:nvCxnSpPr>
        <p:spPr>
          <a:xfrm>
            <a:off x="2010875" y="1619500"/>
            <a:ext cx="3000" cy="452100"/>
          </a:xfrm>
          <a:prstGeom prst="straightConnector1">
            <a:avLst/>
          </a:prstGeom>
          <a:noFill/>
          <a:ln cap="flat" cmpd="sng" w="19050">
            <a:solidFill>
              <a:srgbClr val="C6DAE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3"/>
          <p:cNvCxnSpPr>
            <a:stCxn id="322" idx="2"/>
          </p:cNvCxnSpPr>
          <p:nvPr/>
        </p:nvCxnSpPr>
        <p:spPr>
          <a:xfrm>
            <a:off x="2010875" y="1619500"/>
            <a:ext cx="580200" cy="447300"/>
          </a:xfrm>
          <a:prstGeom prst="straightConnector1">
            <a:avLst/>
          </a:prstGeom>
          <a:noFill/>
          <a:ln cap="flat" cmpd="sng" w="19050">
            <a:solidFill>
              <a:srgbClr val="C6DAE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3"/>
          <p:cNvCxnSpPr>
            <a:stCxn id="322" idx="2"/>
          </p:cNvCxnSpPr>
          <p:nvPr/>
        </p:nvCxnSpPr>
        <p:spPr>
          <a:xfrm>
            <a:off x="2010875" y="1619500"/>
            <a:ext cx="1385700" cy="447300"/>
          </a:xfrm>
          <a:prstGeom prst="straightConnector1">
            <a:avLst/>
          </a:prstGeom>
          <a:noFill/>
          <a:ln cap="flat" cmpd="sng" w="19050">
            <a:solidFill>
              <a:srgbClr val="C6DAE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3"/>
          <p:cNvCxnSpPr>
            <a:stCxn id="328" idx="2"/>
          </p:cNvCxnSpPr>
          <p:nvPr/>
        </p:nvCxnSpPr>
        <p:spPr>
          <a:xfrm rot="10800000">
            <a:off x="1368275" y="4085350"/>
            <a:ext cx="642600" cy="437700"/>
          </a:xfrm>
          <a:prstGeom prst="straightConnector1">
            <a:avLst/>
          </a:prstGeom>
          <a:noFill/>
          <a:ln cap="flat" cmpd="sng" w="19050">
            <a:solidFill>
              <a:srgbClr val="C6DAE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3"/>
          <p:cNvCxnSpPr>
            <a:stCxn id="328" idx="2"/>
          </p:cNvCxnSpPr>
          <p:nvPr/>
        </p:nvCxnSpPr>
        <p:spPr>
          <a:xfrm flipH="1" rot="10800000">
            <a:off x="2010875" y="4070950"/>
            <a:ext cx="3000" cy="452100"/>
          </a:xfrm>
          <a:prstGeom prst="straightConnector1">
            <a:avLst/>
          </a:prstGeom>
          <a:noFill/>
          <a:ln cap="flat" cmpd="sng" w="19050">
            <a:solidFill>
              <a:srgbClr val="C6DAE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33"/>
          <p:cNvCxnSpPr>
            <a:stCxn id="328" idx="2"/>
          </p:cNvCxnSpPr>
          <p:nvPr/>
        </p:nvCxnSpPr>
        <p:spPr>
          <a:xfrm flipH="1" rot="10800000">
            <a:off x="2010875" y="4075750"/>
            <a:ext cx="580200" cy="447300"/>
          </a:xfrm>
          <a:prstGeom prst="straightConnector1">
            <a:avLst/>
          </a:prstGeom>
          <a:noFill/>
          <a:ln cap="flat" cmpd="sng" w="19050">
            <a:solidFill>
              <a:srgbClr val="C6DAE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3"/>
          <p:cNvCxnSpPr>
            <a:stCxn id="328" idx="2"/>
          </p:cNvCxnSpPr>
          <p:nvPr/>
        </p:nvCxnSpPr>
        <p:spPr>
          <a:xfrm flipH="1" rot="10800000">
            <a:off x="2010875" y="4075750"/>
            <a:ext cx="1385700" cy="447300"/>
          </a:xfrm>
          <a:prstGeom prst="straightConnector1">
            <a:avLst/>
          </a:prstGeom>
          <a:noFill/>
          <a:ln cap="flat" cmpd="sng" w="19050">
            <a:solidFill>
              <a:srgbClr val="C6DAE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3"/>
          <p:cNvSpPr txBox="1"/>
          <p:nvPr/>
        </p:nvSpPr>
        <p:spPr>
          <a:xfrm>
            <a:off x="1534475" y="4537450"/>
            <a:ext cx="9558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Series</a:t>
            </a:r>
            <a:endParaRPr b="1" sz="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34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DataFrame operations</a:t>
            </a:r>
            <a:endParaRPr/>
          </a:p>
        </p:txBody>
      </p:sp>
      <p:sp>
        <p:nvSpPr>
          <p:cNvPr id="339" name="Google Shape;339;p34"/>
          <p:cNvSpPr txBox="1"/>
          <p:nvPr/>
        </p:nvSpPr>
        <p:spPr>
          <a:xfrm>
            <a:off x="562250" y="867150"/>
            <a:ext cx="5333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DataFrame operations can be done rows-wise or column-wise</a:t>
            </a:r>
            <a:endParaRPr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340" name="Google Shape;340;p34"/>
          <p:cNvGraphicFramePr/>
          <p:nvPr/>
        </p:nvGraphicFramePr>
        <p:xfrm>
          <a:off x="653007" y="19869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chemeClr val="accent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chemeClr val="accent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chemeClr val="accent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chemeClr val="accent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341;p34"/>
          <p:cNvSpPr txBox="1"/>
          <p:nvPr/>
        </p:nvSpPr>
        <p:spPr>
          <a:xfrm>
            <a:off x="126175" y="2871488"/>
            <a:ext cx="582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42" name="Google Shape;3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577" y="1852038"/>
            <a:ext cx="3640449" cy="23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35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axes explained</a:t>
            </a:r>
            <a:endParaRPr/>
          </a:p>
        </p:txBody>
      </p:sp>
      <p:graphicFrame>
        <p:nvGraphicFramePr>
          <p:cNvPr id="349" name="Google Shape;349;p35"/>
          <p:cNvGraphicFramePr/>
          <p:nvPr/>
        </p:nvGraphicFramePr>
        <p:xfrm>
          <a:off x="2924450" y="20631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350" name="Google Shape;350;p35"/>
          <p:cNvSpPr txBox="1"/>
          <p:nvPr/>
        </p:nvSpPr>
        <p:spPr>
          <a:xfrm>
            <a:off x="562250" y="1118275"/>
            <a:ext cx="4580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Axis 0 will act on all the </a:t>
            </a:r>
            <a:r>
              <a:rPr b="1" lang="en">
                <a:solidFill>
                  <a:schemeClr val="accent6"/>
                </a:solidFill>
              </a:rPr>
              <a:t>ROWS </a:t>
            </a:r>
            <a:r>
              <a:rPr b="1" lang="en">
                <a:solidFill>
                  <a:schemeClr val="lt1"/>
                </a:solidFill>
              </a:rPr>
              <a:t>in each COLUMN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Axis 1 will act on all the </a:t>
            </a:r>
            <a:r>
              <a:rPr b="1" lang="en">
                <a:solidFill>
                  <a:schemeClr val="accent3"/>
                </a:solidFill>
              </a:rPr>
              <a:t>COLUMNS </a:t>
            </a:r>
            <a:r>
              <a:rPr b="1" lang="en">
                <a:solidFill>
                  <a:schemeClr val="lt1"/>
                </a:solidFill>
              </a:rPr>
              <a:t>in each ROW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3351675" y="4260175"/>
            <a:ext cx="1625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df.mean(axis=</a:t>
            </a:r>
            <a:r>
              <a:rPr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 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2429125" y="2830525"/>
            <a:ext cx="614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53" name="Google Shape;353;p35"/>
          <p:cNvCxnSpPr/>
          <p:nvPr/>
        </p:nvCxnSpPr>
        <p:spPr>
          <a:xfrm>
            <a:off x="3517050" y="2413650"/>
            <a:ext cx="0" cy="1591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5"/>
          <p:cNvCxnSpPr/>
          <p:nvPr/>
        </p:nvCxnSpPr>
        <p:spPr>
          <a:xfrm>
            <a:off x="4164375" y="2413650"/>
            <a:ext cx="0" cy="1591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5"/>
          <p:cNvCxnSpPr/>
          <p:nvPr/>
        </p:nvCxnSpPr>
        <p:spPr>
          <a:xfrm>
            <a:off x="4806875" y="2413650"/>
            <a:ext cx="0" cy="1591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35"/>
          <p:cNvCxnSpPr/>
          <p:nvPr/>
        </p:nvCxnSpPr>
        <p:spPr>
          <a:xfrm>
            <a:off x="3336403" y="2479200"/>
            <a:ext cx="21750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35"/>
          <p:cNvCxnSpPr/>
          <p:nvPr/>
        </p:nvCxnSpPr>
        <p:spPr>
          <a:xfrm>
            <a:off x="3336403" y="2825670"/>
            <a:ext cx="21750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5"/>
          <p:cNvCxnSpPr/>
          <p:nvPr/>
        </p:nvCxnSpPr>
        <p:spPr>
          <a:xfrm>
            <a:off x="3336403" y="3194837"/>
            <a:ext cx="21750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5"/>
          <p:cNvCxnSpPr/>
          <p:nvPr/>
        </p:nvCxnSpPr>
        <p:spPr>
          <a:xfrm>
            <a:off x="3336403" y="3542925"/>
            <a:ext cx="21750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60" name="Google Shape;360;p35"/>
          <p:cNvSpPr txBox="1"/>
          <p:nvPr/>
        </p:nvSpPr>
        <p:spPr>
          <a:xfrm>
            <a:off x="3312000" y="4005150"/>
            <a:ext cx="4101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15</a:t>
            </a:r>
            <a:endParaRPr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1" name="Google Shape;361;p35"/>
          <p:cNvSpPr txBox="1"/>
          <p:nvPr/>
        </p:nvSpPr>
        <p:spPr>
          <a:xfrm>
            <a:off x="3797325" y="4005150"/>
            <a:ext cx="7293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16.75</a:t>
            </a:r>
            <a:endParaRPr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2" name="Google Shape;362;p35"/>
          <p:cNvSpPr txBox="1"/>
          <p:nvPr/>
        </p:nvSpPr>
        <p:spPr>
          <a:xfrm>
            <a:off x="4442225" y="4005150"/>
            <a:ext cx="7293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14.75</a:t>
            </a:r>
            <a:endParaRPr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5475750" y="2359050"/>
            <a:ext cx="6663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12.33</a:t>
            </a:r>
            <a:endParaRPr b="1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35"/>
          <p:cNvSpPr txBox="1"/>
          <p:nvPr/>
        </p:nvSpPr>
        <p:spPr>
          <a:xfrm>
            <a:off x="5475750" y="2705525"/>
            <a:ext cx="6906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18.33</a:t>
            </a:r>
            <a:endParaRPr b="1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5" name="Google Shape;365;p35"/>
          <p:cNvSpPr txBox="1"/>
          <p:nvPr/>
        </p:nvSpPr>
        <p:spPr>
          <a:xfrm>
            <a:off x="5475750" y="3064150"/>
            <a:ext cx="6144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15</a:t>
            </a:r>
            <a:endParaRPr b="1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6" name="Google Shape;366;p35"/>
          <p:cNvSpPr txBox="1"/>
          <p:nvPr/>
        </p:nvSpPr>
        <p:spPr>
          <a:xfrm>
            <a:off x="5475750" y="3422775"/>
            <a:ext cx="6906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16.33</a:t>
            </a:r>
            <a:endParaRPr b="1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7" name="Google Shape;367;p35"/>
          <p:cNvSpPr txBox="1"/>
          <p:nvPr/>
        </p:nvSpPr>
        <p:spPr>
          <a:xfrm>
            <a:off x="6142050" y="2833713"/>
            <a:ext cx="1732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df.mean(axis=</a:t>
            </a:r>
            <a:r>
              <a:rPr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1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36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</a:t>
            </a:r>
            <a:endParaRPr/>
          </a:p>
        </p:txBody>
      </p:sp>
      <p:graphicFrame>
        <p:nvGraphicFramePr>
          <p:cNvPr id="374" name="Google Shape;374;p36"/>
          <p:cNvGraphicFramePr/>
          <p:nvPr/>
        </p:nvGraphicFramePr>
        <p:xfrm>
          <a:off x="2695850" y="1529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36"/>
          <p:cNvSpPr txBox="1"/>
          <p:nvPr/>
        </p:nvSpPr>
        <p:spPr>
          <a:xfrm>
            <a:off x="2186250" y="2332125"/>
            <a:ext cx="1500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37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- column </a:t>
            </a:r>
            <a:endParaRPr/>
          </a:p>
        </p:txBody>
      </p:sp>
      <p:graphicFrame>
        <p:nvGraphicFramePr>
          <p:cNvPr id="382" name="Google Shape;382;p37"/>
          <p:cNvGraphicFramePr/>
          <p:nvPr/>
        </p:nvGraphicFramePr>
        <p:xfrm>
          <a:off x="2695850" y="1529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37"/>
          <p:cNvSpPr/>
          <p:nvPr/>
        </p:nvSpPr>
        <p:spPr>
          <a:xfrm>
            <a:off x="3688425" y="1455075"/>
            <a:ext cx="744600" cy="22560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"/>
          <p:cNvSpPr txBox="1"/>
          <p:nvPr/>
        </p:nvSpPr>
        <p:spPr>
          <a:xfrm>
            <a:off x="2186250" y="2332125"/>
            <a:ext cx="1500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3764875" y="4213825"/>
            <a:ext cx="2301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df[‘B’]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86" name="Google Shape;386;p37"/>
          <p:cNvCxnSpPr/>
          <p:nvPr/>
        </p:nvCxnSpPr>
        <p:spPr>
          <a:xfrm rot="10800000">
            <a:off x="4060725" y="3787275"/>
            <a:ext cx="0" cy="500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38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- columns </a:t>
            </a:r>
            <a:endParaRPr/>
          </a:p>
        </p:txBody>
      </p:sp>
      <p:graphicFrame>
        <p:nvGraphicFramePr>
          <p:cNvPr id="393" name="Google Shape;393;p38"/>
          <p:cNvGraphicFramePr/>
          <p:nvPr/>
        </p:nvGraphicFramePr>
        <p:xfrm>
          <a:off x="2695850" y="1529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394" name="Google Shape;394;p38"/>
          <p:cNvSpPr/>
          <p:nvPr/>
        </p:nvSpPr>
        <p:spPr>
          <a:xfrm>
            <a:off x="3688425" y="1455075"/>
            <a:ext cx="1387500" cy="22338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"/>
          <p:cNvSpPr txBox="1"/>
          <p:nvPr/>
        </p:nvSpPr>
        <p:spPr>
          <a:xfrm>
            <a:off x="2186250" y="2332125"/>
            <a:ext cx="1500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6" name="Google Shape;396;p38"/>
          <p:cNvSpPr txBox="1"/>
          <p:nvPr/>
        </p:nvSpPr>
        <p:spPr>
          <a:xfrm>
            <a:off x="3764875" y="4213825"/>
            <a:ext cx="2301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df[[‘B’, ‘C’]]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7" name="Google Shape;397;p38"/>
          <p:cNvCxnSpPr/>
          <p:nvPr/>
        </p:nvCxnSpPr>
        <p:spPr>
          <a:xfrm rot="10800000">
            <a:off x="4365525" y="3787275"/>
            <a:ext cx="0" cy="500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39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- integer location </a:t>
            </a:r>
            <a:endParaRPr/>
          </a:p>
        </p:txBody>
      </p:sp>
      <p:graphicFrame>
        <p:nvGraphicFramePr>
          <p:cNvPr id="404" name="Google Shape;404;p39"/>
          <p:cNvGraphicFramePr/>
          <p:nvPr/>
        </p:nvGraphicFramePr>
        <p:xfrm>
          <a:off x="2695850" y="1529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05" name="Google Shape;405;p39"/>
          <p:cNvSpPr/>
          <p:nvPr/>
        </p:nvSpPr>
        <p:spPr>
          <a:xfrm>
            <a:off x="2628150" y="2160925"/>
            <a:ext cx="3304800" cy="4671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9"/>
          <p:cNvSpPr txBox="1"/>
          <p:nvPr/>
        </p:nvSpPr>
        <p:spPr>
          <a:xfrm>
            <a:off x="2186250" y="2332125"/>
            <a:ext cx="1500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7" name="Google Shape;407;p39"/>
          <p:cNvSpPr txBox="1"/>
          <p:nvPr/>
        </p:nvSpPr>
        <p:spPr>
          <a:xfrm>
            <a:off x="6655225" y="2226950"/>
            <a:ext cx="2301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df.iloc[1]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8" name="Google Shape;408;p39"/>
          <p:cNvCxnSpPr/>
          <p:nvPr/>
        </p:nvCxnSpPr>
        <p:spPr>
          <a:xfrm>
            <a:off x="6327925" y="2144425"/>
            <a:ext cx="0" cy="500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586550" y="1094125"/>
            <a:ext cx="70386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Getting acquainted with Python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Leveraging Python to solve day to day data science problems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Feel free to ask anything!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40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- integer location </a:t>
            </a:r>
            <a:endParaRPr/>
          </a:p>
        </p:txBody>
      </p:sp>
      <p:graphicFrame>
        <p:nvGraphicFramePr>
          <p:cNvPr id="415" name="Google Shape;415;p40"/>
          <p:cNvGraphicFramePr/>
          <p:nvPr/>
        </p:nvGraphicFramePr>
        <p:xfrm>
          <a:off x="2695850" y="1529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16" name="Google Shape;416;p40"/>
          <p:cNvSpPr/>
          <p:nvPr/>
        </p:nvSpPr>
        <p:spPr>
          <a:xfrm>
            <a:off x="2628150" y="2160925"/>
            <a:ext cx="3304800" cy="8121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0"/>
          <p:cNvSpPr txBox="1"/>
          <p:nvPr/>
        </p:nvSpPr>
        <p:spPr>
          <a:xfrm>
            <a:off x="2186250" y="2332125"/>
            <a:ext cx="1500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6655225" y="2379350"/>
            <a:ext cx="2301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df.iloc[1:3]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9" name="Google Shape;419;p40"/>
          <p:cNvCxnSpPr/>
          <p:nvPr/>
        </p:nvCxnSpPr>
        <p:spPr>
          <a:xfrm>
            <a:off x="6327925" y="2296825"/>
            <a:ext cx="0" cy="500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41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- integer location </a:t>
            </a:r>
            <a:endParaRPr/>
          </a:p>
        </p:txBody>
      </p:sp>
      <p:graphicFrame>
        <p:nvGraphicFramePr>
          <p:cNvPr id="426" name="Google Shape;426;p41"/>
          <p:cNvGraphicFramePr/>
          <p:nvPr/>
        </p:nvGraphicFramePr>
        <p:xfrm>
          <a:off x="2695850" y="1529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27" name="Google Shape;427;p41"/>
          <p:cNvSpPr/>
          <p:nvPr/>
        </p:nvSpPr>
        <p:spPr>
          <a:xfrm>
            <a:off x="3686550" y="2160925"/>
            <a:ext cx="1389300" cy="4851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"/>
          <p:cNvSpPr txBox="1"/>
          <p:nvPr/>
        </p:nvSpPr>
        <p:spPr>
          <a:xfrm>
            <a:off x="2186250" y="2332125"/>
            <a:ext cx="1500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9" name="Google Shape;429;p41"/>
          <p:cNvSpPr txBox="1"/>
          <p:nvPr/>
        </p:nvSpPr>
        <p:spPr>
          <a:xfrm>
            <a:off x="6655225" y="2226950"/>
            <a:ext cx="2301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df.iloc[</a:t>
            </a:r>
            <a:r>
              <a:rPr lang="en">
                <a:solidFill>
                  <a:srgbClr val="93C47D"/>
                </a:solidFill>
                <a:latin typeface="Muli"/>
                <a:ea typeface="Muli"/>
                <a:cs typeface="Muli"/>
                <a:sym typeface="Muli"/>
              </a:rPr>
              <a:t>1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]</a:t>
            </a:r>
            <a:r>
              <a:rPr lang="en">
                <a:solidFill>
                  <a:srgbClr val="EA9999"/>
                </a:solidFill>
                <a:latin typeface="Muli"/>
                <a:ea typeface="Muli"/>
                <a:cs typeface="Muli"/>
                <a:sym typeface="Muli"/>
              </a:rPr>
              <a:t>[[‘B’, ‘C’]]</a:t>
            </a:r>
            <a:endParaRPr>
              <a:solidFill>
                <a:srgbClr val="EA999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0" name="Google Shape;430;p41"/>
          <p:cNvCxnSpPr/>
          <p:nvPr/>
        </p:nvCxnSpPr>
        <p:spPr>
          <a:xfrm>
            <a:off x="6327925" y="2144425"/>
            <a:ext cx="0" cy="500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42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</a:t>
            </a:r>
            <a:endParaRPr/>
          </a:p>
        </p:txBody>
      </p:sp>
      <p:sp>
        <p:nvSpPr>
          <p:cNvPr id="437" name="Google Shape;437;p42"/>
          <p:cNvSpPr txBox="1"/>
          <p:nvPr/>
        </p:nvSpPr>
        <p:spPr>
          <a:xfrm>
            <a:off x="372225" y="1421250"/>
            <a:ext cx="773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What if we want to look at rows and columns containing specific values?</a:t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All rows where last_name is equal to ‘Johnson’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The age and country_of_birth of people named ‘Johnny’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… or more abstract, all rows where the value in column B equals 15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43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- loc instead of iloc</a:t>
            </a:r>
            <a:endParaRPr/>
          </a:p>
        </p:txBody>
      </p:sp>
      <p:graphicFrame>
        <p:nvGraphicFramePr>
          <p:cNvPr id="444" name="Google Shape;444;p43"/>
          <p:cNvGraphicFramePr/>
          <p:nvPr/>
        </p:nvGraphicFramePr>
        <p:xfrm>
          <a:off x="2695850" y="1529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5" name="Google Shape;445;p43"/>
          <p:cNvSpPr txBox="1"/>
          <p:nvPr/>
        </p:nvSpPr>
        <p:spPr>
          <a:xfrm>
            <a:off x="2186250" y="2332125"/>
            <a:ext cx="1500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6" name="Google Shape;446;p43"/>
          <p:cNvSpPr/>
          <p:nvPr/>
        </p:nvSpPr>
        <p:spPr>
          <a:xfrm>
            <a:off x="2648825" y="2172200"/>
            <a:ext cx="3284400" cy="4512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3"/>
          <p:cNvSpPr txBox="1"/>
          <p:nvPr/>
        </p:nvSpPr>
        <p:spPr>
          <a:xfrm>
            <a:off x="6579025" y="2226950"/>
            <a:ext cx="2301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df.loc[df[‘B’] == 15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]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48" name="Google Shape;448;p43"/>
          <p:cNvCxnSpPr/>
          <p:nvPr/>
        </p:nvCxnSpPr>
        <p:spPr>
          <a:xfrm>
            <a:off x="6251725" y="2144425"/>
            <a:ext cx="0" cy="500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44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</a:t>
            </a:r>
            <a:endParaRPr/>
          </a:p>
        </p:txBody>
      </p:sp>
      <p:graphicFrame>
        <p:nvGraphicFramePr>
          <p:cNvPr id="455" name="Google Shape;455;p44"/>
          <p:cNvGraphicFramePr/>
          <p:nvPr/>
        </p:nvGraphicFramePr>
        <p:xfrm>
          <a:off x="2695850" y="1529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56" name="Google Shape;456;p44"/>
          <p:cNvSpPr txBox="1"/>
          <p:nvPr/>
        </p:nvSpPr>
        <p:spPr>
          <a:xfrm>
            <a:off x="2186250" y="2332125"/>
            <a:ext cx="1500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7" name="Google Shape;457;p44"/>
          <p:cNvSpPr/>
          <p:nvPr/>
        </p:nvSpPr>
        <p:spPr>
          <a:xfrm>
            <a:off x="4314950" y="1811300"/>
            <a:ext cx="749700" cy="8121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4"/>
          <p:cNvSpPr txBox="1"/>
          <p:nvPr/>
        </p:nvSpPr>
        <p:spPr>
          <a:xfrm>
            <a:off x="2695850" y="4031700"/>
            <a:ext cx="4996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df.loc[</a:t>
            </a:r>
            <a:r>
              <a:rPr lang="en">
                <a:solidFill>
                  <a:srgbClr val="93C47D"/>
                </a:solidFill>
                <a:latin typeface="Muli"/>
                <a:ea typeface="Muli"/>
                <a:cs typeface="Muli"/>
                <a:sym typeface="Muli"/>
              </a:rPr>
              <a:t>df[‘Source’] == ‘File 1’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‘C’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]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45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- multiple conditions</a:t>
            </a:r>
            <a:endParaRPr/>
          </a:p>
        </p:txBody>
      </p:sp>
      <p:graphicFrame>
        <p:nvGraphicFramePr>
          <p:cNvPr id="465" name="Google Shape;465;p45"/>
          <p:cNvGraphicFramePr/>
          <p:nvPr/>
        </p:nvGraphicFramePr>
        <p:xfrm>
          <a:off x="2695850" y="1529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66" name="Google Shape;466;p45"/>
          <p:cNvSpPr txBox="1"/>
          <p:nvPr/>
        </p:nvSpPr>
        <p:spPr>
          <a:xfrm>
            <a:off x="2186250" y="2332125"/>
            <a:ext cx="1500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45"/>
          <p:cNvSpPr/>
          <p:nvPr/>
        </p:nvSpPr>
        <p:spPr>
          <a:xfrm>
            <a:off x="3029075" y="1811300"/>
            <a:ext cx="1392600" cy="4851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 txBox="1"/>
          <p:nvPr/>
        </p:nvSpPr>
        <p:spPr>
          <a:xfrm>
            <a:off x="1783975" y="4025125"/>
            <a:ext cx="4996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df.loc[</a:t>
            </a:r>
            <a:r>
              <a:rPr lang="en">
                <a:solidFill>
                  <a:srgbClr val="93C47D"/>
                </a:solidFill>
                <a:latin typeface="Muli"/>
                <a:ea typeface="Muli"/>
                <a:cs typeface="Muli"/>
                <a:sym typeface="Muli"/>
              </a:rPr>
              <a:t>(df[‘Source’] == ‘File 1’) &amp; (df[‘B’] == 20)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[‘A’, ‘B’]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]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46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- NaN values</a:t>
            </a:r>
            <a:endParaRPr/>
          </a:p>
        </p:txBody>
      </p:sp>
      <p:graphicFrame>
        <p:nvGraphicFramePr>
          <p:cNvPr id="475" name="Google Shape;475;p46"/>
          <p:cNvGraphicFramePr/>
          <p:nvPr/>
        </p:nvGraphicFramePr>
        <p:xfrm>
          <a:off x="2695850" y="1529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76" name="Google Shape;476;p46"/>
          <p:cNvSpPr txBox="1"/>
          <p:nvPr/>
        </p:nvSpPr>
        <p:spPr>
          <a:xfrm>
            <a:off x="2186250" y="2332125"/>
            <a:ext cx="1500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47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- NaN values</a:t>
            </a:r>
            <a:endParaRPr/>
          </a:p>
        </p:txBody>
      </p:sp>
      <p:graphicFrame>
        <p:nvGraphicFramePr>
          <p:cNvPr id="483" name="Google Shape;483;p47"/>
          <p:cNvGraphicFramePr/>
          <p:nvPr/>
        </p:nvGraphicFramePr>
        <p:xfrm>
          <a:off x="2695850" y="1529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84" name="Google Shape;484;p47"/>
          <p:cNvSpPr txBox="1"/>
          <p:nvPr/>
        </p:nvSpPr>
        <p:spPr>
          <a:xfrm>
            <a:off x="2186250" y="2332125"/>
            <a:ext cx="1500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7"/>
          <p:cNvSpPr/>
          <p:nvPr/>
        </p:nvSpPr>
        <p:spPr>
          <a:xfrm>
            <a:off x="4308650" y="2193350"/>
            <a:ext cx="756900" cy="7680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48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- NaN values</a:t>
            </a:r>
            <a:endParaRPr/>
          </a:p>
        </p:txBody>
      </p:sp>
      <p:graphicFrame>
        <p:nvGraphicFramePr>
          <p:cNvPr id="492" name="Google Shape;492;p48"/>
          <p:cNvGraphicFramePr/>
          <p:nvPr/>
        </p:nvGraphicFramePr>
        <p:xfrm>
          <a:off x="1019450" y="1529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93" name="Google Shape;493;p48"/>
          <p:cNvSpPr txBox="1"/>
          <p:nvPr/>
        </p:nvSpPr>
        <p:spPr>
          <a:xfrm>
            <a:off x="509850" y="2332125"/>
            <a:ext cx="1500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4" name="Google Shape;494;p48"/>
          <p:cNvSpPr/>
          <p:nvPr/>
        </p:nvSpPr>
        <p:spPr>
          <a:xfrm>
            <a:off x="977700" y="2193350"/>
            <a:ext cx="3260700" cy="7680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8"/>
          <p:cNvSpPr txBox="1"/>
          <p:nvPr/>
        </p:nvSpPr>
        <p:spPr>
          <a:xfrm>
            <a:off x="1444750" y="907975"/>
            <a:ext cx="4996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df.isnull()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96" name="Google Shape;496;p48"/>
          <p:cNvCxnSpPr/>
          <p:nvPr/>
        </p:nvCxnSpPr>
        <p:spPr>
          <a:xfrm>
            <a:off x="4195450" y="1320025"/>
            <a:ext cx="919800" cy="57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97" name="Google Shape;497;p48"/>
          <p:cNvGraphicFramePr/>
          <p:nvPr/>
        </p:nvGraphicFramePr>
        <p:xfrm>
          <a:off x="5204200" y="20005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49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- NaN values</a:t>
            </a:r>
            <a:endParaRPr/>
          </a:p>
        </p:txBody>
      </p:sp>
      <p:sp>
        <p:nvSpPr>
          <p:cNvPr id="504" name="Google Shape;504;p49"/>
          <p:cNvSpPr txBox="1"/>
          <p:nvPr/>
        </p:nvSpPr>
        <p:spPr>
          <a:xfrm>
            <a:off x="2186250" y="2332125"/>
            <a:ext cx="1500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5" name="Google Shape;505;p49"/>
          <p:cNvSpPr txBox="1"/>
          <p:nvPr/>
        </p:nvSpPr>
        <p:spPr>
          <a:xfrm>
            <a:off x="1783975" y="4025125"/>
            <a:ext cx="4996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df.isnull().</a:t>
            </a:r>
            <a:r>
              <a:rPr lang="en">
                <a:solidFill>
                  <a:srgbClr val="93C47D"/>
                </a:solidFill>
                <a:latin typeface="Muli"/>
                <a:ea typeface="Muli"/>
                <a:cs typeface="Muli"/>
                <a:sym typeface="Muli"/>
              </a:rPr>
              <a:t>any(axis=1)</a:t>
            </a:r>
            <a:endParaRPr>
              <a:solidFill>
                <a:srgbClr val="93C47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506" name="Google Shape;506;p49"/>
          <p:cNvGraphicFramePr/>
          <p:nvPr/>
        </p:nvGraphicFramePr>
        <p:xfrm>
          <a:off x="2695850" y="1529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False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507" name="Google Shape;507;p49"/>
          <p:cNvSpPr/>
          <p:nvPr/>
        </p:nvSpPr>
        <p:spPr>
          <a:xfrm>
            <a:off x="2652025" y="2530025"/>
            <a:ext cx="3269700" cy="4128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9"/>
          <p:cNvSpPr/>
          <p:nvPr/>
        </p:nvSpPr>
        <p:spPr>
          <a:xfrm>
            <a:off x="2652025" y="1844225"/>
            <a:ext cx="3269700" cy="4128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vs Python</a:t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1317800" y="2430750"/>
            <a:ext cx="6666300" cy="28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1317800" y="1635550"/>
            <a:ext cx="15228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Statistics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Research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840350" y="1680675"/>
            <a:ext cx="26787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Engineering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Computer science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Development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50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- NaN values</a:t>
            </a:r>
            <a:endParaRPr/>
          </a:p>
        </p:txBody>
      </p:sp>
      <p:sp>
        <p:nvSpPr>
          <p:cNvPr id="515" name="Google Shape;515;p50"/>
          <p:cNvSpPr txBox="1"/>
          <p:nvPr/>
        </p:nvSpPr>
        <p:spPr>
          <a:xfrm>
            <a:off x="2186250" y="2332125"/>
            <a:ext cx="1500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6" name="Google Shape;516;p50"/>
          <p:cNvSpPr txBox="1"/>
          <p:nvPr/>
        </p:nvSpPr>
        <p:spPr>
          <a:xfrm>
            <a:off x="1783975" y="4025125"/>
            <a:ext cx="4996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df[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df.isnull().</a:t>
            </a:r>
            <a:r>
              <a:rPr lang="en">
                <a:solidFill>
                  <a:srgbClr val="93C47D"/>
                </a:solidFill>
                <a:latin typeface="Muli"/>
                <a:ea typeface="Muli"/>
                <a:cs typeface="Muli"/>
                <a:sym typeface="Muli"/>
              </a:rPr>
              <a:t>any(axis=1)]</a:t>
            </a:r>
            <a:endParaRPr>
              <a:solidFill>
                <a:srgbClr val="93C47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517" name="Google Shape;517;p50"/>
          <p:cNvGraphicFramePr/>
          <p:nvPr/>
        </p:nvGraphicFramePr>
        <p:xfrm>
          <a:off x="2695850" y="1529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382850"/>
                <a:gridCol w="646600"/>
                <a:gridCol w="646600"/>
                <a:gridCol w="646600"/>
                <a:gridCol w="85040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Source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File </a:t>
                      </a:r>
                      <a:r>
                        <a:rPr i="1"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</a:t>
                      </a:r>
                      <a:endParaRPr i="1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518" name="Google Shape;518;p50"/>
          <p:cNvSpPr/>
          <p:nvPr/>
        </p:nvSpPr>
        <p:spPr>
          <a:xfrm>
            <a:off x="2647525" y="1905950"/>
            <a:ext cx="3269700" cy="35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0"/>
          <p:cNvSpPr/>
          <p:nvPr/>
        </p:nvSpPr>
        <p:spPr>
          <a:xfrm>
            <a:off x="2647525" y="2562550"/>
            <a:ext cx="3269700" cy="35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51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dataframes </a:t>
            </a:r>
            <a:endParaRPr/>
          </a:p>
        </p:txBody>
      </p:sp>
      <p:sp>
        <p:nvSpPr>
          <p:cNvPr id="526" name="Google Shape;526;p51"/>
          <p:cNvSpPr txBox="1"/>
          <p:nvPr/>
        </p:nvSpPr>
        <p:spPr>
          <a:xfrm>
            <a:off x="372225" y="1421250"/>
            <a:ext cx="773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Suppose you have… </a:t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one data frame with customer data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another data frame with order data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But what you want is…</a:t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 single data frame with all data combined</a:t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52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dataframes </a:t>
            </a:r>
            <a:endParaRPr/>
          </a:p>
        </p:txBody>
      </p:sp>
      <p:graphicFrame>
        <p:nvGraphicFramePr>
          <p:cNvPr id="533" name="Google Shape;533;p52"/>
          <p:cNvGraphicFramePr/>
          <p:nvPr/>
        </p:nvGraphicFramePr>
        <p:xfrm>
          <a:off x="2048400" y="1958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646600"/>
                <a:gridCol w="1214900"/>
                <a:gridCol w="1301625"/>
                <a:gridCol w="709900"/>
                <a:gridCol w="1116075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client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first_name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last_name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gender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125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481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‘Jenny’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Female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68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‘Jimmy’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‘Whitaker’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534" name="Google Shape;534;p52"/>
          <p:cNvSpPr txBox="1"/>
          <p:nvPr/>
        </p:nvSpPr>
        <p:spPr>
          <a:xfrm>
            <a:off x="426850" y="2388525"/>
            <a:ext cx="20211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customer_data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535" name="Google Shape;535;p52"/>
          <p:cNvGraphicFramePr/>
          <p:nvPr/>
        </p:nvGraphicFramePr>
        <p:xfrm>
          <a:off x="2048100" y="3503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646600"/>
                <a:gridCol w="831400"/>
                <a:gridCol w="1087300"/>
                <a:gridCol w="1206225"/>
                <a:gridCol w="1082175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order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client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product_id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date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shipped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481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1-1-2019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4-9-2018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898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742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6-6-2019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536" name="Google Shape;536;p52"/>
          <p:cNvSpPr txBox="1"/>
          <p:nvPr/>
        </p:nvSpPr>
        <p:spPr>
          <a:xfrm>
            <a:off x="782075" y="3967650"/>
            <a:ext cx="20211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order_data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53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dataframes </a:t>
            </a:r>
            <a:endParaRPr/>
          </a:p>
        </p:txBody>
      </p:sp>
      <p:graphicFrame>
        <p:nvGraphicFramePr>
          <p:cNvPr id="543" name="Google Shape;543;p53"/>
          <p:cNvGraphicFramePr/>
          <p:nvPr/>
        </p:nvGraphicFramePr>
        <p:xfrm>
          <a:off x="2048400" y="1958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646600"/>
                <a:gridCol w="1214900"/>
                <a:gridCol w="1301625"/>
                <a:gridCol w="709900"/>
                <a:gridCol w="1116075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client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first_name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last_name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gender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125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481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‘Jenny’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Female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68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‘Jimmy’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‘Whitaker’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544" name="Google Shape;544;p53"/>
          <p:cNvSpPr txBox="1"/>
          <p:nvPr/>
        </p:nvSpPr>
        <p:spPr>
          <a:xfrm>
            <a:off x="426850" y="2388525"/>
            <a:ext cx="20211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customer_data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545" name="Google Shape;545;p53"/>
          <p:cNvGraphicFramePr/>
          <p:nvPr/>
        </p:nvGraphicFramePr>
        <p:xfrm>
          <a:off x="2048100" y="3503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646600"/>
                <a:gridCol w="831400"/>
                <a:gridCol w="1087300"/>
                <a:gridCol w="1206225"/>
                <a:gridCol w="1082175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order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client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product_id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date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shipped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481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1-1-2019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4-9-2018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898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742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6-6-2019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546" name="Google Shape;546;p53"/>
          <p:cNvSpPr txBox="1"/>
          <p:nvPr/>
        </p:nvSpPr>
        <p:spPr>
          <a:xfrm>
            <a:off x="782075" y="3967650"/>
            <a:ext cx="20211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order_data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7" name="Google Shape;547;p53"/>
          <p:cNvSpPr txBox="1"/>
          <p:nvPr/>
        </p:nvSpPr>
        <p:spPr>
          <a:xfrm>
            <a:off x="1075325" y="1197325"/>
            <a:ext cx="773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Who has ordered what? Join the dataframes on ‘client’ and find out!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54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dataframes </a:t>
            </a:r>
            <a:endParaRPr/>
          </a:p>
        </p:txBody>
      </p:sp>
      <p:graphicFrame>
        <p:nvGraphicFramePr>
          <p:cNvPr id="554" name="Google Shape;554;p54"/>
          <p:cNvGraphicFramePr/>
          <p:nvPr/>
        </p:nvGraphicFramePr>
        <p:xfrm>
          <a:off x="2048400" y="1958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646600"/>
                <a:gridCol w="1214900"/>
                <a:gridCol w="1301625"/>
                <a:gridCol w="709900"/>
                <a:gridCol w="1116075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client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first_name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last_name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gender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125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481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‘Jenny’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Female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68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‘Jimmy’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‘Whitaker’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555" name="Google Shape;555;p54"/>
          <p:cNvSpPr txBox="1"/>
          <p:nvPr/>
        </p:nvSpPr>
        <p:spPr>
          <a:xfrm>
            <a:off x="426850" y="2388525"/>
            <a:ext cx="20211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customer_data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556" name="Google Shape;556;p54"/>
          <p:cNvGraphicFramePr/>
          <p:nvPr/>
        </p:nvGraphicFramePr>
        <p:xfrm>
          <a:off x="2048100" y="3503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646600"/>
                <a:gridCol w="662225"/>
                <a:gridCol w="1098550"/>
                <a:gridCol w="1172400"/>
                <a:gridCol w="92425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order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client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product_id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date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shipped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481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1-1-2019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4-9-2018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898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742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6-6-2019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557" name="Google Shape;557;p54"/>
          <p:cNvSpPr txBox="1"/>
          <p:nvPr/>
        </p:nvSpPr>
        <p:spPr>
          <a:xfrm>
            <a:off x="782075" y="3967650"/>
            <a:ext cx="20211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order_data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8" name="Google Shape;558;p54"/>
          <p:cNvSpPr txBox="1"/>
          <p:nvPr/>
        </p:nvSpPr>
        <p:spPr>
          <a:xfrm>
            <a:off x="1075325" y="1197325"/>
            <a:ext cx="773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customer_data.merge(order_data, on=’client’, how=’inner’)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9" name="Google Shape;559;p54"/>
          <p:cNvSpPr/>
          <p:nvPr/>
        </p:nvSpPr>
        <p:spPr>
          <a:xfrm>
            <a:off x="1994600" y="2251150"/>
            <a:ext cx="746400" cy="41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4"/>
          <p:cNvSpPr/>
          <p:nvPr/>
        </p:nvSpPr>
        <p:spPr>
          <a:xfrm>
            <a:off x="2610525" y="4164750"/>
            <a:ext cx="840900" cy="41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6" name="Google Shape;566;p55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dataframes </a:t>
            </a:r>
            <a:endParaRPr/>
          </a:p>
        </p:txBody>
      </p:sp>
      <p:graphicFrame>
        <p:nvGraphicFramePr>
          <p:cNvPr id="567" name="Google Shape;567;p55"/>
          <p:cNvGraphicFramePr/>
          <p:nvPr/>
        </p:nvGraphicFramePr>
        <p:xfrm>
          <a:off x="2048400" y="1958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646600"/>
                <a:gridCol w="1214900"/>
                <a:gridCol w="1301625"/>
                <a:gridCol w="709900"/>
                <a:gridCol w="1116075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client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first_name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last_name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gender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125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481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‘Jenny’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Female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68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‘Jimmy’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‘Whitaker’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568" name="Google Shape;568;p55"/>
          <p:cNvSpPr txBox="1"/>
          <p:nvPr/>
        </p:nvSpPr>
        <p:spPr>
          <a:xfrm>
            <a:off x="426850" y="2388525"/>
            <a:ext cx="20211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customer_data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569" name="Google Shape;569;p55"/>
          <p:cNvGraphicFramePr/>
          <p:nvPr/>
        </p:nvGraphicFramePr>
        <p:xfrm>
          <a:off x="2048100" y="3503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646600"/>
                <a:gridCol w="662225"/>
                <a:gridCol w="1098550"/>
                <a:gridCol w="1172400"/>
                <a:gridCol w="92425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order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client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product_id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date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shipped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481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1-1-2019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4-9-2018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898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742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6-6-2019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570" name="Google Shape;570;p55"/>
          <p:cNvSpPr txBox="1"/>
          <p:nvPr/>
        </p:nvSpPr>
        <p:spPr>
          <a:xfrm>
            <a:off x="782075" y="3967650"/>
            <a:ext cx="20211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order_data =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1" name="Google Shape;571;p55"/>
          <p:cNvSpPr txBox="1"/>
          <p:nvPr/>
        </p:nvSpPr>
        <p:spPr>
          <a:xfrm>
            <a:off x="1075325" y="1197325"/>
            <a:ext cx="773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customer_data.merge(order_data, on=’client’, how=’inner’)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2" name="Google Shape;572;p55"/>
          <p:cNvSpPr/>
          <p:nvPr/>
        </p:nvSpPr>
        <p:spPr>
          <a:xfrm>
            <a:off x="1994600" y="2632150"/>
            <a:ext cx="746400" cy="41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5"/>
          <p:cNvSpPr/>
          <p:nvPr/>
        </p:nvSpPr>
        <p:spPr>
          <a:xfrm>
            <a:off x="2610525" y="3783750"/>
            <a:ext cx="840900" cy="41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56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dataframes </a:t>
            </a:r>
            <a:endParaRPr/>
          </a:p>
        </p:txBody>
      </p:sp>
      <p:graphicFrame>
        <p:nvGraphicFramePr>
          <p:cNvPr id="580" name="Google Shape;580;p56"/>
          <p:cNvGraphicFramePr/>
          <p:nvPr/>
        </p:nvGraphicFramePr>
        <p:xfrm>
          <a:off x="306950" y="19045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637400"/>
                <a:gridCol w="1084800"/>
                <a:gridCol w="1226700"/>
                <a:gridCol w="620850"/>
                <a:gridCol w="958375"/>
                <a:gridCol w="1027675"/>
                <a:gridCol w="1111450"/>
                <a:gridCol w="1055100"/>
                <a:gridCol w="930125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client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first_name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last_name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gender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order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product_id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date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shipped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125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4-9-2018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481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‘Jenny’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Female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1-1-2019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1" name="Google Shape;581;p56"/>
          <p:cNvSpPr txBox="1"/>
          <p:nvPr/>
        </p:nvSpPr>
        <p:spPr>
          <a:xfrm>
            <a:off x="1075325" y="1197325"/>
            <a:ext cx="773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customer_data.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merge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(order_data, on=’client’, how=’inner’)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57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dataframes </a:t>
            </a:r>
            <a:endParaRPr/>
          </a:p>
        </p:txBody>
      </p:sp>
      <p:graphicFrame>
        <p:nvGraphicFramePr>
          <p:cNvPr id="588" name="Google Shape;588;p57"/>
          <p:cNvGraphicFramePr/>
          <p:nvPr/>
        </p:nvGraphicFramePr>
        <p:xfrm>
          <a:off x="306950" y="16759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637400"/>
                <a:gridCol w="1084800"/>
                <a:gridCol w="1226700"/>
                <a:gridCol w="620850"/>
                <a:gridCol w="958375"/>
                <a:gridCol w="1027675"/>
                <a:gridCol w="1111450"/>
                <a:gridCol w="1055100"/>
                <a:gridCol w="930125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client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first_name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last_name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gender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order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product_id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date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shipped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125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4-9-2018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481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‘Jenny’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Female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1-1-2019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9" name="Google Shape;589;p57"/>
          <p:cNvSpPr txBox="1"/>
          <p:nvPr/>
        </p:nvSpPr>
        <p:spPr>
          <a:xfrm>
            <a:off x="1075325" y="1197325"/>
            <a:ext cx="773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Which client and orders were left out and why?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590" name="Google Shape;590;p57"/>
          <p:cNvGraphicFramePr/>
          <p:nvPr/>
        </p:nvGraphicFramePr>
        <p:xfrm>
          <a:off x="306950" y="29860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646600"/>
                <a:gridCol w="1112050"/>
                <a:gridCol w="1043550"/>
                <a:gridCol w="499450"/>
                <a:gridCol w="807625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client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first_name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last_name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gender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68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‘Jimmy’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‘Whitaker’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1" name="Google Shape;591;p57"/>
          <p:cNvGraphicFramePr/>
          <p:nvPr/>
        </p:nvGraphicFramePr>
        <p:xfrm>
          <a:off x="306950" y="39418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646600"/>
                <a:gridCol w="662225"/>
                <a:gridCol w="1098550"/>
                <a:gridCol w="1172400"/>
                <a:gridCol w="924250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order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client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product_id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date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shipped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898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742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6-6-2019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592" name="Google Shape;592;p57"/>
          <p:cNvSpPr txBox="1"/>
          <p:nvPr/>
        </p:nvSpPr>
        <p:spPr>
          <a:xfrm>
            <a:off x="4692975" y="3123825"/>
            <a:ext cx="773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Poor Jim. Didn’t order anything.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58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dataframes - left </a:t>
            </a:r>
            <a:endParaRPr/>
          </a:p>
        </p:txBody>
      </p:sp>
      <p:graphicFrame>
        <p:nvGraphicFramePr>
          <p:cNvPr id="599" name="Google Shape;599;p58"/>
          <p:cNvGraphicFramePr/>
          <p:nvPr/>
        </p:nvGraphicFramePr>
        <p:xfrm>
          <a:off x="245763" y="21351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637400"/>
                <a:gridCol w="1084800"/>
                <a:gridCol w="1226700"/>
                <a:gridCol w="620850"/>
                <a:gridCol w="958375"/>
                <a:gridCol w="1027675"/>
                <a:gridCol w="1111450"/>
                <a:gridCol w="1055100"/>
                <a:gridCol w="930125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client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first_name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last_name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gender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order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product_id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date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shipped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125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4-9-2018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481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‘Jenny’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Female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1-1-2019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68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‘Jimmy’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‘Whitaker’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600" name="Google Shape;600;p58"/>
          <p:cNvSpPr txBox="1"/>
          <p:nvPr/>
        </p:nvSpPr>
        <p:spPr>
          <a:xfrm>
            <a:off x="562250" y="995675"/>
            <a:ext cx="773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Don’t feel sad Jimmy, we can include you even though you didn’t order anything.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customer_data.merge(order_data, on=’client’, </a:t>
            </a:r>
            <a:r>
              <a:rPr lang="en">
                <a:solidFill>
                  <a:srgbClr val="93C47D"/>
                </a:solidFill>
                <a:latin typeface="Muli"/>
                <a:ea typeface="Muli"/>
                <a:cs typeface="Muli"/>
                <a:sym typeface="Muli"/>
              </a:rPr>
              <a:t>how=’left’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01" name="Google Shape;601;p58"/>
          <p:cNvSpPr/>
          <p:nvPr/>
        </p:nvSpPr>
        <p:spPr>
          <a:xfrm>
            <a:off x="4727575" y="3115475"/>
            <a:ext cx="4235100" cy="4890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59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dataframes - right </a:t>
            </a:r>
            <a:endParaRPr/>
          </a:p>
        </p:txBody>
      </p:sp>
      <p:graphicFrame>
        <p:nvGraphicFramePr>
          <p:cNvPr id="608" name="Google Shape;608;p59"/>
          <p:cNvGraphicFramePr/>
          <p:nvPr/>
        </p:nvGraphicFramePr>
        <p:xfrm>
          <a:off x="245763" y="21351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637400"/>
                <a:gridCol w="1084800"/>
                <a:gridCol w="1226700"/>
                <a:gridCol w="620850"/>
                <a:gridCol w="958375"/>
                <a:gridCol w="1027675"/>
                <a:gridCol w="1111450"/>
                <a:gridCol w="1055100"/>
                <a:gridCol w="930125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client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first_name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last_name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gender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order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product_id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date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shipped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125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4-9-2018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481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‘Jenny’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Female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1-1-2019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898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742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6-6-2019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609" name="Google Shape;609;p59"/>
          <p:cNvSpPr txBox="1"/>
          <p:nvPr/>
        </p:nvSpPr>
        <p:spPr>
          <a:xfrm>
            <a:off x="562250" y="995675"/>
            <a:ext cx="773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What about the rogue order by someone who escaped the client database?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customer_data.merge(order_data, on=’client’, </a:t>
            </a:r>
            <a:r>
              <a:rPr lang="en">
                <a:solidFill>
                  <a:srgbClr val="93C47D"/>
                </a:solidFill>
                <a:latin typeface="Muli"/>
                <a:ea typeface="Muli"/>
                <a:cs typeface="Muli"/>
                <a:sym typeface="Muli"/>
              </a:rPr>
              <a:t>how=’right’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/>
              <a:t>Real world use cases</a:t>
            </a:r>
            <a:endParaRPr b="1" sz="4000"/>
          </a:p>
        </p:txBody>
      </p:sp>
      <p:grpSp>
        <p:nvGrpSpPr>
          <p:cNvPr id="93" name="Google Shape;93;p15"/>
          <p:cNvGrpSpPr/>
          <p:nvPr/>
        </p:nvGrpSpPr>
        <p:grpSpPr>
          <a:xfrm>
            <a:off x="1227326" y="2301600"/>
            <a:ext cx="736886" cy="540283"/>
            <a:chOff x="4610450" y="3703750"/>
            <a:chExt cx="453050" cy="332175"/>
          </a:xfrm>
        </p:grpSpPr>
        <p:sp>
          <p:nvSpPr>
            <p:cNvPr id="94" name="Google Shape;94;p15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60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dataframes - full </a:t>
            </a:r>
            <a:endParaRPr/>
          </a:p>
        </p:txBody>
      </p:sp>
      <p:graphicFrame>
        <p:nvGraphicFramePr>
          <p:cNvPr id="616" name="Google Shape;616;p60"/>
          <p:cNvGraphicFramePr/>
          <p:nvPr/>
        </p:nvGraphicFramePr>
        <p:xfrm>
          <a:off x="245763" y="21351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{164061A5-E425-4532-9EE5-D27E10713F56}</a:tableStyleId>
              </a:tblPr>
              <a:tblGrid>
                <a:gridCol w="637400"/>
                <a:gridCol w="1084800"/>
                <a:gridCol w="1226700"/>
                <a:gridCol w="620850"/>
                <a:gridCol w="958375"/>
                <a:gridCol w="1027675"/>
                <a:gridCol w="1111450"/>
                <a:gridCol w="1055100"/>
                <a:gridCol w="930125"/>
              </a:tblGrid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client</a:t>
                      </a:r>
                      <a:endParaRPr b="1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first_name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last_name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gender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order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product_id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date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shipped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125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34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4-9-2018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481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‘Jenny’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‘Johnson’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28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Female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1-1-2019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68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‘Jimmy’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‘Whitaker’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45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898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742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6-6-2019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</a:tbl>
          </a:graphicData>
        </a:graphic>
      </p:graphicFrame>
      <p:sp>
        <p:nvSpPr>
          <p:cNvPr id="617" name="Google Shape;617;p60"/>
          <p:cNvSpPr txBox="1"/>
          <p:nvPr/>
        </p:nvSpPr>
        <p:spPr>
          <a:xfrm>
            <a:off x="562250" y="995675"/>
            <a:ext cx="773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… or if we don’t care how complete our information is and we are just data hungry: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df = customer_data.merge(order_data, on=’client’, </a:t>
            </a:r>
            <a:r>
              <a:rPr lang="en">
                <a:solidFill>
                  <a:srgbClr val="93C47D"/>
                </a:solidFill>
                <a:latin typeface="Muli"/>
                <a:ea typeface="Muli"/>
                <a:cs typeface="Muli"/>
                <a:sym typeface="Muli"/>
              </a:rPr>
              <a:t>how=’outer’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61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624" name="Google Shape;624;p61"/>
          <p:cNvSpPr txBox="1"/>
          <p:nvPr/>
        </p:nvSpPr>
        <p:spPr>
          <a:xfrm>
            <a:off x="562250" y="907975"/>
            <a:ext cx="7458300" cy="3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 few data cleaning operations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These functions may be used on dataframes and series (columns)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Each function accepts parameters (arguments) that specifies its behaviour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As always, the documentation is quite helpful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25" name="Google Shape;625;p61"/>
          <p:cNvPicPr preferRelativeResize="0"/>
          <p:nvPr/>
        </p:nvPicPr>
        <p:blipFill rotWithShape="1">
          <a:blip r:embed="rId3">
            <a:alphaModFix/>
          </a:blip>
          <a:srcRect b="0" l="0" r="950" t="0"/>
          <a:stretch/>
        </p:blipFill>
        <p:spPr>
          <a:xfrm>
            <a:off x="1692150" y="2716625"/>
            <a:ext cx="5149100" cy="977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26" name="Google Shape;626;p61"/>
          <p:cNvSpPr txBox="1"/>
          <p:nvPr/>
        </p:nvSpPr>
        <p:spPr>
          <a:xfrm>
            <a:off x="562250" y="4579775"/>
            <a:ext cx="5259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https://pandas.pydata.org/pandas-docs/stable/reference/frame.html#missing-data-handling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2" name="Google Shape;632;p62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633" name="Google Shape;633;p62"/>
          <p:cNvSpPr txBox="1"/>
          <p:nvPr/>
        </p:nvSpPr>
        <p:spPr>
          <a:xfrm>
            <a:off x="611250" y="832425"/>
            <a:ext cx="79215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process of aggregation is to turn multiple values into one single value.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634" name="Google Shape;634;p62"/>
          <p:cNvGraphicFramePr/>
          <p:nvPr/>
        </p:nvGraphicFramePr>
        <p:xfrm>
          <a:off x="650925" y="20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{D327A1EB-F28E-437B-85FE-3B1DAA55FAA7}</a:tableStyleId>
              </a:tblPr>
              <a:tblGrid>
                <a:gridCol w="588075"/>
                <a:gridCol w="1628400"/>
                <a:gridCol w="112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</a:rPr>
                        <a:t>Destination</a:t>
                      </a:r>
                      <a:endParaRPr b="1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</a:rPr>
                        <a:t>Sales</a:t>
                      </a:r>
                      <a:endParaRPr b="1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</a:rPr>
                        <a:t>0</a:t>
                      </a:r>
                      <a:endParaRPr b="1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Barcelona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15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</a:rPr>
                        <a:t>1</a:t>
                      </a:r>
                      <a:endParaRPr b="1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Heraklion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12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</a:rPr>
                        <a:t>2</a:t>
                      </a:r>
                      <a:endParaRPr b="1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Heraklion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8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</a:rPr>
                        <a:t>3</a:t>
                      </a:r>
                      <a:endParaRPr b="1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Barcelona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13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</a:rPr>
                        <a:t>4</a:t>
                      </a:r>
                      <a:endParaRPr b="1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Valencia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12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6DAEC"/>
                          </a:solidFill>
                        </a:rPr>
                        <a:t>5</a:t>
                      </a:r>
                      <a:endParaRPr b="1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Barcelona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17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0" name="Google Shape;640;p63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641" name="Google Shape;641;p63"/>
          <p:cNvSpPr txBox="1"/>
          <p:nvPr/>
        </p:nvSpPr>
        <p:spPr>
          <a:xfrm>
            <a:off x="611250" y="819475"/>
            <a:ext cx="79215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process of aggregation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is to turn multiple values into one single value.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df</a:t>
            </a:r>
            <a:r>
              <a:rPr lang="en">
                <a:solidFill>
                  <a:srgbClr val="6AA84F"/>
                </a:solidFill>
                <a:latin typeface="Nixie One"/>
                <a:ea typeface="Nixie One"/>
                <a:cs typeface="Nixie One"/>
                <a:sym typeface="Nixie One"/>
              </a:rPr>
              <a:t>.groupby(‘Destination’)</a:t>
            </a:r>
            <a:r>
              <a:rPr lang="en">
                <a:solidFill>
                  <a:srgbClr val="6FA8DC"/>
                </a:solidFill>
                <a:latin typeface="Nixie One"/>
                <a:ea typeface="Nixie One"/>
                <a:cs typeface="Nixie One"/>
                <a:sym typeface="Nixie One"/>
              </a:rPr>
              <a:t>[‘Sales’]</a:t>
            </a:r>
            <a:r>
              <a:rPr lang="en">
                <a:solidFill>
                  <a:srgbClr val="CC0000"/>
                </a:solidFill>
                <a:latin typeface="Nixie One"/>
                <a:ea typeface="Nixie One"/>
                <a:cs typeface="Nixie One"/>
                <a:sym typeface="Nixie One"/>
              </a:rPr>
              <a:t>.mean()</a:t>
            </a:r>
            <a:endParaRPr>
              <a:solidFill>
                <a:srgbClr val="CC00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aphicFrame>
        <p:nvGraphicFramePr>
          <p:cNvPr id="642" name="Google Shape;642;p63"/>
          <p:cNvGraphicFramePr/>
          <p:nvPr/>
        </p:nvGraphicFramePr>
        <p:xfrm>
          <a:off x="650925" y="22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{D327A1EB-F28E-437B-85FE-3B1DAA55FAA7}</a:tableStyleId>
              </a:tblPr>
              <a:tblGrid>
                <a:gridCol w="530350"/>
                <a:gridCol w="1468550"/>
                <a:gridCol w="1017775"/>
              </a:tblGrid>
              <a:tr h="35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Destination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Sales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0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Barcelona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15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1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Heraklion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12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2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Heraklion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8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3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Barcelona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13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4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Valencia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12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5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Barcelona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17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3" name="Google Shape;643;p63"/>
          <p:cNvGraphicFramePr/>
          <p:nvPr/>
        </p:nvGraphicFramePr>
        <p:xfrm>
          <a:off x="5109925" y="22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{D327A1EB-F28E-437B-85FE-3B1DAA55FAA7}</a:tableStyleId>
              </a:tblPr>
              <a:tblGrid>
                <a:gridCol w="588075"/>
                <a:gridCol w="1297125"/>
                <a:gridCol w="1459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Destination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Avg_sales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0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Barcelona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15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1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Heraklion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10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2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Valencia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12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44" name="Google Shape;644;p63"/>
          <p:cNvSpPr txBox="1"/>
          <p:nvPr/>
        </p:nvSpPr>
        <p:spPr>
          <a:xfrm>
            <a:off x="650925" y="1795850"/>
            <a:ext cx="19296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Group variable (one or more)</a:t>
            </a:r>
            <a:endParaRPr i="1"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5" name="Google Shape;645;p63"/>
          <p:cNvSpPr txBox="1"/>
          <p:nvPr/>
        </p:nvSpPr>
        <p:spPr>
          <a:xfrm>
            <a:off x="2649825" y="1795850"/>
            <a:ext cx="2364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Aggregate</a:t>
            </a:r>
            <a:r>
              <a:rPr i="1"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variable (one or more)</a:t>
            </a:r>
            <a:endParaRPr i="1"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6" name="Google Shape;646;p63"/>
          <p:cNvSpPr txBox="1"/>
          <p:nvPr/>
        </p:nvSpPr>
        <p:spPr>
          <a:xfrm>
            <a:off x="4930825" y="1795850"/>
            <a:ext cx="2364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Aggregation function (one or more*)</a:t>
            </a:r>
            <a:endParaRPr i="1"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7" name="Google Shape;647;p63"/>
          <p:cNvCxnSpPr/>
          <p:nvPr/>
        </p:nvCxnSpPr>
        <p:spPr>
          <a:xfrm>
            <a:off x="918275" y="1557575"/>
            <a:ext cx="19296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63"/>
          <p:cNvCxnSpPr/>
          <p:nvPr/>
        </p:nvCxnSpPr>
        <p:spPr>
          <a:xfrm>
            <a:off x="2911751" y="1557575"/>
            <a:ext cx="569400" cy="0"/>
          </a:xfrm>
          <a:prstGeom prst="straightConnector1">
            <a:avLst/>
          </a:prstGeom>
          <a:noFill/>
          <a:ln cap="flat" cmpd="sng" w="19050">
            <a:solidFill>
              <a:srgbClr val="3393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63"/>
          <p:cNvCxnSpPr/>
          <p:nvPr/>
        </p:nvCxnSpPr>
        <p:spPr>
          <a:xfrm>
            <a:off x="3556222" y="1557575"/>
            <a:ext cx="569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63"/>
          <p:cNvCxnSpPr>
            <a:stCxn id="644" idx="0"/>
          </p:cNvCxnSpPr>
          <p:nvPr/>
        </p:nvCxnSpPr>
        <p:spPr>
          <a:xfrm flipH="1" rot="10800000">
            <a:off x="1615725" y="1569050"/>
            <a:ext cx="255600" cy="226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63"/>
          <p:cNvCxnSpPr>
            <a:stCxn id="645" idx="0"/>
          </p:cNvCxnSpPr>
          <p:nvPr/>
        </p:nvCxnSpPr>
        <p:spPr>
          <a:xfrm rot="10800000">
            <a:off x="3202425" y="1569050"/>
            <a:ext cx="629400" cy="22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63"/>
          <p:cNvCxnSpPr>
            <a:endCxn id="646" idx="0"/>
          </p:cNvCxnSpPr>
          <p:nvPr/>
        </p:nvCxnSpPr>
        <p:spPr>
          <a:xfrm>
            <a:off x="3841525" y="1569050"/>
            <a:ext cx="2271300" cy="226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8" name="Google Shape;658;p64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659" name="Google Shape;659;p64"/>
          <p:cNvSpPr txBox="1"/>
          <p:nvPr/>
        </p:nvSpPr>
        <p:spPr>
          <a:xfrm>
            <a:off x="611250" y="819475"/>
            <a:ext cx="79215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process of aggregation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is to turn multiple values into one single value.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df</a:t>
            </a:r>
            <a:r>
              <a:rPr lang="en">
                <a:solidFill>
                  <a:srgbClr val="6AA84F"/>
                </a:solidFill>
                <a:latin typeface="Nixie One"/>
                <a:ea typeface="Nixie One"/>
                <a:cs typeface="Nixie One"/>
                <a:sym typeface="Nixie One"/>
              </a:rPr>
              <a:t>.groupby(‘Destination’)</a:t>
            </a:r>
            <a:r>
              <a:rPr lang="en">
                <a:solidFill>
                  <a:srgbClr val="6FA8DC"/>
                </a:solidFill>
                <a:latin typeface="Nixie One"/>
                <a:ea typeface="Nixie One"/>
                <a:cs typeface="Nixie One"/>
                <a:sym typeface="Nixie One"/>
              </a:rPr>
              <a:t>[‘Sales’]</a:t>
            </a:r>
            <a:r>
              <a:rPr lang="en">
                <a:solidFill>
                  <a:srgbClr val="CC0000"/>
                </a:solidFill>
                <a:latin typeface="Nixie One"/>
                <a:ea typeface="Nixie One"/>
                <a:cs typeface="Nixie One"/>
                <a:sym typeface="Nixie One"/>
              </a:rPr>
              <a:t>.mean()</a:t>
            </a:r>
            <a:endParaRPr>
              <a:solidFill>
                <a:srgbClr val="CC00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aphicFrame>
        <p:nvGraphicFramePr>
          <p:cNvPr id="660" name="Google Shape;660;p64"/>
          <p:cNvGraphicFramePr/>
          <p:nvPr/>
        </p:nvGraphicFramePr>
        <p:xfrm>
          <a:off x="650925" y="22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{D327A1EB-F28E-437B-85FE-3B1DAA55FAA7}</a:tableStyleId>
              </a:tblPr>
              <a:tblGrid>
                <a:gridCol w="530350"/>
                <a:gridCol w="1468550"/>
                <a:gridCol w="1017775"/>
              </a:tblGrid>
              <a:tr h="35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Destination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Sales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0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Barcelona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15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1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Heraklion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12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2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Heraklion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8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3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Barcelona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13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4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Valencia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12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5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Barcelona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17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1" name="Google Shape;661;p64"/>
          <p:cNvGraphicFramePr/>
          <p:nvPr/>
        </p:nvGraphicFramePr>
        <p:xfrm>
          <a:off x="5109925" y="22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{D327A1EB-F28E-437B-85FE-3B1DAA55FAA7}</a:tableStyleId>
              </a:tblPr>
              <a:tblGrid>
                <a:gridCol w="588075"/>
                <a:gridCol w="1297125"/>
                <a:gridCol w="1459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Destination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Avg_sales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0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Barcelona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15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1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Heraklion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10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6DAEC"/>
                          </a:solidFill>
                        </a:rPr>
                        <a:t>2</a:t>
                      </a:r>
                      <a:endParaRPr b="1"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Valencia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6DAEC"/>
                          </a:solidFill>
                        </a:rPr>
                        <a:t>12</a:t>
                      </a:r>
                      <a:endParaRPr sz="1200"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62" name="Google Shape;662;p64"/>
          <p:cNvSpPr txBox="1"/>
          <p:nvPr/>
        </p:nvSpPr>
        <p:spPr>
          <a:xfrm>
            <a:off x="650925" y="1795850"/>
            <a:ext cx="19296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Group variable (one or more)</a:t>
            </a:r>
            <a:endParaRPr i="1"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3" name="Google Shape;663;p64"/>
          <p:cNvSpPr txBox="1"/>
          <p:nvPr/>
        </p:nvSpPr>
        <p:spPr>
          <a:xfrm>
            <a:off x="2649825" y="1795850"/>
            <a:ext cx="2364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Aggregate variable (one or more)</a:t>
            </a:r>
            <a:endParaRPr i="1"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4" name="Google Shape;664;p64"/>
          <p:cNvSpPr txBox="1"/>
          <p:nvPr/>
        </p:nvSpPr>
        <p:spPr>
          <a:xfrm>
            <a:off x="4930825" y="1795850"/>
            <a:ext cx="2364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Aggregation function (one or more*)</a:t>
            </a:r>
            <a:endParaRPr i="1"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65" name="Google Shape;665;p64"/>
          <p:cNvCxnSpPr/>
          <p:nvPr/>
        </p:nvCxnSpPr>
        <p:spPr>
          <a:xfrm>
            <a:off x="918275" y="1557575"/>
            <a:ext cx="19296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64"/>
          <p:cNvCxnSpPr/>
          <p:nvPr/>
        </p:nvCxnSpPr>
        <p:spPr>
          <a:xfrm>
            <a:off x="2911751" y="1557575"/>
            <a:ext cx="569400" cy="0"/>
          </a:xfrm>
          <a:prstGeom prst="straightConnector1">
            <a:avLst/>
          </a:prstGeom>
          <a:noFill/>
          <a:ln cap="flat" cmpd="sng" w="19050">
            <a:solidFill>
              <a:srgbClr val="3393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64"/>
          <p:cNvCxnSpPr/>
          <p:nvPr/>
        </p:nvCxnSpPr>
        <p:spPr>
          <a:xfrm>
            <a:off x="3556222" y="1557575"/>
            <a:ext cx="569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64"/>
          <p:cNvCxnSpPr>
            <a:stCxn id="662" idx="0"/>
          </p:cNvCxnSpPr>
          <p:nvPr/>
        </p:nvCxnSpPr>
        <p:spPr>
          <a:xfrm flipH="1" rot="10800000">
            <a:off x="1615725" y="1569050"/>
            <a:ext cx="255600" cy="226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64"/>
          <p:cNvCxnSpPr>
            <a:stCxn id="663" idx="0"/>
          </p:cNvCxnSpPr>
          <p:nvPr/>
        </p:nvCxnSpPr>
        <p:spPr>
          <a:xfrm rot="10800000">
            <a:off x="3202425" y="1569050"/>
            <a:ext cx="629400" cy="22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64"/>
          <p:cNvCxnSpPr>
            <a:endCxn id="664" idx="0"/>
          </p:cNvCxnSpPr>
          <p:nvPr/>
        </p:nvCxnSpPr>
        <p:spPr>
          <a:xfrm>
            <a:off x="3841525" y="1569050"/>
            <a:ext cx="2271300" cy="226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64"/>
          <p:cNvSpPr txBox="1"/>
          <p:nvPr/>
        </p:nvSpPr>
        <p:spPr>
          <a:xfrm>
            <a:off x="564400" y="2187725"/>
            <a:ext cx="629400" cy="27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72" name="Google Shape;672;p64"/>
          <p:cNvSpPr/>
          <p:nvPr/>
        </p:nvSpPr>
        <p:spPr>
          <a:xfrm>
            <a:off x="598625" y="2202700"/>
            <a:ext cx="629400" cy="2679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4"/>
          <p:cNvSpPr/>
          <p:nvPr/>
        </p:nvSpPr>
        <p:spPr>
          <a:xfrm>
            <a:off x="5067947" y="2225947"/>
            <a:ext cx="664800" cy="1621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5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679" name="Google Shape;679;p65"/>
          <p:cNvSpPr txBox="1"/>
          <p:nvPr/>
        </p:nvSpPr>
        <p:spPr>
          <a:xfrm>
            <a:off x="611250" y="819475"/>
            <a:ext cx="79215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goal of aggregating is to turn multiple values into one single value.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df</a:t>
            </a:r>
            <a:r>
              <a:rPr lang="en">
                <a:solidFill>
                  <a:srgbClr val="6AA84F"/>
                </a:solidFill>
                <a:latin typeface="Nixie One"/>
                <a:ea typeface="Nixie One"/>
                <a:cs typeface="Nixie One"/>
                <a:sym typeface="Nixie One"/>
              </a:rPr>
              <a:t>.groupby(‘Destination’)</a:t>
            </a:r>
            <a:r>
              <a:rPr lang="en">
                <a:solidFill>
                  <a:srgbClr val="6FA8DC"/>
                </a:solidFill>
                <a:latin typeface="Nixie One"/>
                <a:ea typeface="Nixie One"/>
                <a:cs typeface="Nixie One"/>
                <a:sym typeface="Nixie One"/>
              </a:rPr>
              <a:t>[‘Sales’]</a:t>
            </a:r>
            <a:r>
              <a:rPr lang="en">
                <a:solidFill>
                  <a:srgbClr val="CC0000"/>
                </a:solidFill>
                <a:latin typeface="Nixie One"/>
                <a:ea typeface="Nixie One"/>
                <a:cs typeface="Nixie One"/>
                <a:sym typeface="Nixie One"/>
              </a:rPr>
              <a:t>.mean()</a:t>
            </a:r>
            <a:endParaRPr>
              <a:solidFill>
                <a:srgbClr val="CC00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650925" y="1795850"/>
            <a:ext cx="19296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Group variable (one or more)</a:t>
            </a:r>
            <a:endParaRPr i="1"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1" name="Google Shape;681;p65"/>
          <p:cNvSpPr txBox="1"/>
          <p:nvPr/>
        </p:nvSpPr>
        <p:spPr>
          <a:xfrm>
            <a:off x="2649825" y="1795850"/>
            <a:ext cx="2364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Aggregate variable (one or more)</a:t>
            </a:r>
            <a:endParaRPr i="1"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2" name="Google Shape;682;p65"/>
          <p:cNvSpPr txBox="1"/>
          <p:nvPr/>
        </p:nvSpPr>
        <p:spPr>
          <a:xfrm>
            <a:off x="4930825" y="1795850"/>
            <a:ext cx="2364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Aggregation function (one or more*)</a:t>
            </a:r>
            <a:endParaRPr i="1"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83" name="Google Shape;683;p65"/>
          <p:cNvCxnSpPr/>
          <p:nvPr/>
        </p:nvCxnSpPr>
        <p:spPr>
          <a:xfrm>
            <a:off x="918275" y="1557575"/>
            <a:ext cx="19296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65"/>
          <p:cNvCxnSpPr/>
          <p:nvPr/>
        </p:nvCxnSpPr>
        <p:spPr>
          <a:xfrm>
            <a:off x="2911751" y="1557575"/>
            <a:ext cx="569400" cy="0"/>
          </a:xfrm>
          <a:prstGeom prst="straightConnector1">
            <a:avLst/>
          </a:prstGeom>
          <a:noFill/>
          <a:ln cap="flat" cmpd="sng" w="19050">
            <a:solidFill>
              <a:srgbClr val="3393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65"/>
          <p:cNvCxnSpPr/>
          <p:nvPr/>
        </p:nvCxnSpPr>
        <p:spPr>
          <a:xfrm>
            <a:off x="3556222" y="1557575"/>
            <a:ext cx="569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65"/>
          <p:cNvCxnSpPr>
            <a:stCxn id="680" idx="0"/>
          </p:cNvCxnSpPr>
          <p:nvPr/>
        </p:nvCxnSpPr>
        <p:spPr>
          <a:xfrm flipH="1" rot="10800000">
            <a:off x="1615725" y="1569050"/>
            <a:ext cx="255600" cy="226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65"/>
          <p:cNvCxnSpPr>
            <a:stCxn id="681" idx="0"/>
          </p:cNvCxnSpPr>
          <p:nvPr/>
        </p:nvCxnSpPr>
        <p:spPr>
          <a:xfrm rot="10800000">
            <a:off x="3202425" y="1569050"/>
            <a:ext cx="629400" cy="22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65"/>
          <p:cNvCxnSpPr>
            <a:endCxn id="682" idx="0"/>
          </p:cNvCxnSpPr>
          <p:nvPr/>
        </p:nvCxnSpPr>
        <p:spPr>
          <a:xfrm>
            <a:off x="3841525" y="1569050"/>
            <a:ext cx="2271300" cy="226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65"/>
          <p:cNvSpPr txBox="1"/>
          <p:nvPr/>
        </p:nvSpPr>
        <p:spPr>
          <a:xfrm>
            <a:off x="611250" y="2377075"/>
            <a:ext cx="77646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df</a:t>
            </a:r>
            <a:r>
              <a:rPr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.groupby([‘Origin’, ‘Destination’])</a:t>
            </a:r>
            <a:r>
              <a:rPr lang="en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rPr>
              <a:t>[[‘Sales’, ‘Passengers’]]</a:t>
            </a:r>
            <a:r>
              <a:rPr lang="en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rPr>
              <a:t>.mean()</a:t>
            </a:r>
            <a:endParaRPr>
              <a:solidFill>
                <a:schemeClr val="accent6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C6DAEC"/>
              </a:buClr>
              <a:buSzPts val="1200"/>
              <a:buFont typeface="Muli"/>
              <a:buChar char="●"/>
            </a:pPr>
            <a:r>
              <a:rPr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For multiple group levels, wrap variables in a list.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200"/>
              <a:buFont typeface="Muli"/>
              <a:buChar char="●"/>
            </a:pPr>
            <a:r>
              <a:rPr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For multiple aggregation variables, wraps list of variables in a list</a:t>
            </a:r>
            <a:endParaRPr sz="1200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df</a:t>
            </a:r>
            <a:r>
              <a:rPr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.groupby([‘Origin’, ‘Destination’])</a:t>
            </a:r>
            <a:r>
              <a:rPr lang="en">
                <a:solidFill>
                  <a:schemeClr val="accent2"/>
                </a:solidFill>
                <a:latin typeface="Nixie One"/>
                <a:ea typeface="Nixie One"/>
                <a:cs typeface="Nixie One"/>
                <a:sym typeface="Nixie One"/>
              </a:rPr>
              <a:t>.agg({</a:t>
            </a:r>
            <a:r>
              <a:rPr lang="en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rPr>
              <a:t>‘Sales’</a:t>
            </a:r>
            <a:r>
              <a:rPr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: </a:t>
            </a:r>
            <a:r>
              <a:rPr lang="en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rPr>
              <a:t>[‘sum’, ‘mean’]</a:t>
            </a:r>
            <a:r>
              <a:rPr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, </a:t>
            </a:r>
            <a:r>
              <a:rPr lang="en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rPr>
              <a:t>‘Passengers’</a:t>
            </a:r>
            <a:r>
              <a:rPr lang="en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: </a:t>
            </a:r>
            <a:r>
              <a:rPr lang="en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rPr>
              <a:t>[‘sum’]</a:t>
            </a:r>
            <a:r>
              <a:rPr lang="en">
                <a:solidFill>
                  <a:schemeClr val="accent2"/>
                </a:solidFill>
                <a:latin typeface="Nixie One"/>
                <a:ea typeface="Nixie One"/>
                <a:cs typeface="Nixie One"/>
                <a:sym typeface="Nixie One"/>
              </a:rPr>
              <a:t>})</a:t>
            </a:r>
            <a:endParaRPr>
              <a:solidFill>
                <a:schemeClr val="accent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C6DAEC"/>
              </a:buClr>
              <a:buSzPts val="1200"/>
              <a:buFont typeface="Muli"/>
              <a:buChar char="●"/>
            </a:pPr>
            <a:r>
              <a:rPr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For multiple aggregations over multiple variables, use .agg() and use a dictionary.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6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695" name="Google Shape;695;p66"/>
          <p:cNvSpPr txBox="1"/>
          <p:nvPr/>
        </p:nvSpPr>
        <p:spPr>
          <a:xfrm>
            <a:off x="627675" y="970575"/>
            <a:ext cx="78960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There are tons of built-in functions that work on grouped data. You can even write your own!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https://pandas.pydata.org/pandas-docs/stable/reference/groupby.html</a:t>
            </a: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96" name="Google Shape;696;p66"/>
          <p:cNvPicPr preferRelativeResize="0"/>
          <p:nvPr/>
        </p:nvPicPr>
        <p:blipFill rotWithShape="1">
          <a:blip r:embed="rId4">
            <a:alphaModFix/>
          </a:blip>
          <a:srcRect b="30492" l="0" r="0" t="0"/>
          <a:stretch/>
        </p:blipFill>
        <p:spPr>
          <a:xfrm>
            <a:off x="707525" y="1457900"/>
            <a:ext cx="3907101" cy="28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7"/>
          <p:cNvSpPr txBox="1"/>
          <p:nvPr>
            <p:ph idx="4294967295" type="ctrTitle"/>
          </p:nvPr>
        </p:nvSpPr>
        <p:spPr>
          <a:xfrm>
            <a:off x="1892225" y="1821900"/>
            <a:ext cx="5638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702" name="Google Shape;702;p67"/>
          <p:cNvSpPr txBox="1"/>
          <p:nvPr>
            <p:ph idx="1" type="body"/>
          </p:nvPr>
        </p:nvSpPr>
        <p:spPr>
          <a:xfrm>
            <a:off x="1923275" y="21618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Data wrangling with Pandas</a:t>
            </a:r>
            <a:endParaRPr b="1"/>
          </a:p>
        </p:txBody>
      </p:sp>
      <p:grpSp>
        <p:nvGrpSpPr>
          <p:cNvPr id="703" name="Google Shape;703;p67"/>
          <p:cNvGrpSpPr/>
          <p:nvPr/>
        </p:nvGrpSpPr>
        <p:grpSpPr>
          <a:xfrm>
            <a:off x="761043" y="2211144"/>
            <a:ext cx="623917" cy="670147"/>
            <a:chOff x="611175" y="2326900"/>
            <a:chExt cx="362700" cy="389575"/>
          </a:xfrm>
        </p:grpSpPr>
        <p:sp>
          <p:nvSpPr>
            <p:cNvPr id="704" name="Google Shape;704;p6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68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with Pandas</a:t>
            </a:r>
            <a:endParaRPr/>
          </a:p>
        </p:txBody>
      </p:sp>
      <p:sp>
        <p:nvSpPr>
          <p:cNvPr id="714" name="Google Shape;714;p68"/>
          <p:cNvSpPr txBox="1"/>
          <p:nvPr/>
        </p:nvSpPr>
        <p:spPr>
          <a:xfrm>
            <a:off x="821250" y="1929825"/>
            <a:ext cx="75015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http://tinyurl.com/rywmvn6</a:t>
            </a:r>
            <a:endParaRPr b="1" sz="3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0" name="Google Shape;720;p69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assignment</a:t>
            </a:r>
            <a:endParaRPr/>
          </a:p>
        </p:txBody>
      </p:sp>
      <p:sp>
        <p:nvSpPr>
          <p:cNvPr id="721" name="Google Shape;721;p69"/>
          <p:cNvSpPr txBox="1"/>
          <p:nvPr/>
        </p:nvSpPr>
        <p:spPr>
          <a:xfrm>
            <a:off x="821250" y="1929825"/>
            <a:ext cx="75015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https://tinyurl.com/u8sostr</a:t>
            </a:r>
            <a:endParaRPr b="1" sz="3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Inflight Sales Forecasting</a:t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597025" y="1017575"/>
            <a:ext cx="7642500" cy="3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Business Problem</a:t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Too much waste on perishable goods due to poor inventory management.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The goal</a:t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Develop a data-driven application that automatically generates load plans for aircraft.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The result</a:t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Flight operations at Rotterdam &amp; Eindhoven reduced their waste by 60%.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97025" y="4594175"/>
            <a:ext cx="71709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https://www.linkedin.com/pulse/how-data-driven-aircraft-loading-reduces-waste-jelmer-offenberg/</a:t>
            </a:r>
            <a:endParaRPr i="1" sz="9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0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Inflight Sales Forecasting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89825" y="1243675"/>
            <a:ext cx="1615800" cy="10197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Data Collection</a:t>
            </a:r>
            <a:endParaRPr sz="12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243910" y="1243675"/>
            <a:ext cx="1646700" cy="10197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Data Cleaning</a:t>
            </a:r>
            <a:endParaRPr sz="12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729063" y="1243675"/>
            <a:ext cx="1646700" cy="10197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Data Modelling</a:t>
            </a:r>
            <a:endParaRPr sz="12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5215246" y="1243675"/>
            <a:ext cx="1646700" cy="10197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Deployment</a:t>
            </a:r>
            <a:endParaRPr sz="12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707483" y="1243675"/>
            <a:ext cx="1646700" cy="10197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Reporting</a:t>
            </a:r>
            <a:endParaRPr sz="12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996575" y="2414400"/>
            <a:ext cx="9315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ED7BE"/>
                </a:solidFill>
                <a:latin typeface="Muli"/>
                <a:ea typeface="Muli"/>
                <a:cs typeface="Muli"/>
                <a:sym typeface="Muli"/>
              </a:rPr>
              <a:t>SQL</a:t>
            </a:r>
            <a:endParaRPr b="1"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996575" y="2715050"/>
            <a:ext cx="9315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ED7BE"/>
                </a:solidFill>
                <a:latin typeface="Muli"/>
                <a:ea typeface="Muli"/>
                <a:cs typeface="Muli"/>
                <a:sym typeface="Muli"/>
              </a:rPr>
              <a:t>PySpark</a:t>
            </a:r>
            <a:endParaRPr b="1"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442350" y="2414400"/>
            <a:ext cx="9315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SQL</a:t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442350" y="2715050"/>
            <a:ext cx="9315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PySpark</a:t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442350" y="3015700"/>
            <a:ext cx="9315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Pandas</a:t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888125" y="2414400"/>
            <a:ext cx="12225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Scikit Learn</a:t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888125" y="2715050"/>
            <a:ext cx="12225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LightGBM</a:t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888125" y="3015700"/>
            <a:ext cx="12225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Pandas</a:t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408775" y="2414400"/>
            <a:ext cx="14559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93E2"/>
                </a:solidFill>
                <a:latin typeface="Muli"/>
                <a:ea typeface="Muli"/>
                <a:cs typeface="Muli"/>
                <a:sym typeface="Muli"/>
              </a:rPr>
              <a:t>Azure DevOps</a:t>
            </a:r>
            <a:endParaRPr b="1">
              <a:solidFill>
                <a:srgbClr val="3393E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408775" y="2722075"/>
            <a:ext cx="14559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93E2"/>
                </a:solidFill>
                <a:latin typeface="Muli"/>
                <a:ea typeface="Muli"/>
                <a:cs typeface="Muli"/>
                <a:sym typeface="Muli"/>
              </a:rPr>
              <a:t>SQLAlchemy</a:t>
            </a:r>
            <a:endParaRPr b="1">
              <a:solidFill>
                <a:srgbClr val="3393E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408775" y="3029750"/>
            <a:ext cx="14559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93E2"/>
                </a:solidFill>
                <a:latin typeface="Muli"/>
                <a:ea typeface="Muli"/>
                <a:cs typeface="Muli"/>
                <a:sym typeface="Muli"/>
              </a:rPr>
              <a:t>Airflow</a:t>
            </a:r>
            <a:endParaRPr b="1">
              <a:solidFill>
                <a:srgbClr val="3393E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053075" y="2414400"/>
            <a:ext cx="1148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93E2"/>
                </a:solidFill>
                <a:latin typeface="Muli"/>
                <a:ea typeface="Muli"/>
                <a:cs typeface="Muli"/>
                <a:sym typeface="Muli"/>
              </a:rPr>
              <a:t>Power BI</a:t>
            </a:r>
            <a:endParaRPr b="1">
              <a:solidFill>
                <a:srgbClr val="3393E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996575" y="2715050"/>
            <a:ext cx="9315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PySpark</a:t>
            </a:r>
            <a:endParaRPr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442350" y="2715050"/>
            <a:ext cx="9315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PySpark</a:t>
            </a:r>
            <a:endParaRPr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442350" y="3015700"/>
            <a:ext cx="9315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Pandas</a:t>
            </a:r>
            <a:endParaRPr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3888125" y="2414400"/>
            <a:ext cx="12225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Scikit Learn</a:t>
            </a:r>
            <a:endParaRPr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3888125" y="2715050"/>
            <a:ext cx="12225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LightGBM</a:t>
            </a:r>
            <a:endParaRPr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888125" y="3015700"/>
            <a:ext cx="12225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Pandas</a:t>
            </a:r>
            <a:endParaRPr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5408775" y="2722075"/>
            <a:ext cx="14559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SQLAlchemy</a:t>
            </a:r>
            <a:endParaRPr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408775" y="3029750"/>
            <a:ext cx="14559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Airflow</a:t>
            </a:r>
            <a:endParaRPr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Personalization</a:t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597025" y="1017575"/>
            <a:ext cx="7642500" cy="3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Business Problem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It is too difficult and inefficient to maintain a rule based website optimization application that decides which content is shown to which client.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The goal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Develop a self-learning solution that optimizes which content to show to clients based on their needs and interests.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The result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Marketeers spend their time doing marketing instead of managing complex rules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Conversions have increased by ~65%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562250" y="262675"/>
            <a:ext cx="796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r>
              <a:rPr lang="en"/>
              <a:t> personalization</a:t>
            </a:r>
            <a:endParaRPr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97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2001118" y="1262279"/>
            <a:ext cx="787215" cy="758132"/>
            <a:chOff x="2583325" y="2972875"/>
            <a:chExt cx="462850" cy="445750"/>
          </a:xfrm>
        </p:grpSpPr>
        <p:sp>
          <p:nvSpPr>
            <p:cNvPr id="149" name="Google Shape;149;p1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9"/>
          <p:cNvSpPr txBox="1"/>
          <p:nvPr/>
        </p:nvSpPr>
        <p:spPr>
          <a:xfrm>
            <a:off x="562250" y="907975"/>
            <a:ext cx="3321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      MB app   +  abnamro.nl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938938" y="2864500"/>
            <a:ext cx="645301" cy="64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4471400" y="3553475"/>
            <a:ext cx="1732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‘static’ client data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2587" y="1240112"/>
            <a:ext cx="802463" cy="80246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5345665" y="907975"/>
            <a:ext cx="24789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recommendation engine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3227" y="2655138"/>
            <a:ext cx="911600" cy="9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2272625" y="3553475"/>
            <a:ext cx="1732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behavioural data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3299375" y="3566775"/>
            <a:ext cx="1732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+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850" y="4000874"/>
            <a:ext cx="891025" cy="8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/>
        </p:nvSpPr>
        <p:spPr>
          <a:xfrm>
            <a:off x="1736900" y="4648325"/>
            <a:ext cx="1732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marketing reports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2368725" y="2210800"/>
            <a:ext cx="360950" cy="902375"/>
          </a:xfrm>
          <a:custGeom>
            <a:rect b="b" l="l" r="r" t="t"/>
            <a:pathLst>
              <a:path extrusionOk="0" h="36095" w="14438">
                <a:moveTo>
                  <a:pt x="0" y="0"/>
                </a:moveTo>
                <a:cubicBezTo>
                  <a:pt x="0" y="12959"/>
                  <a:pt x="1479" y="36095"/>
                  <a:pt x="14438" y="36095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Google Shape;162;p19"/>
          <p:cNvSpPr/>
          <p:nvPr/>
        </p:nvSpPr>
        <p:spPr>
          <a:xfrm>
            <a:off x="3665875" y="3090600"/>
            <a:ext cx="1026450" cy="83950"/>
          </a:xfrm>
          <a:custGeom>
            <a:rect b="b" l="l" r="r" t="t"/>
            <a:pathLst>
              <a:path extrusionOk="0" h="3358" w="41058">
                <a:moveTo>
                  <a:pt x="0" y="1805"/>
                </a:moveTo>
                <a:cubicBezTo>
                  <a:pt x="13699" y="1805"/>
                  <a:pt x="28806" y="6129"/>
                  <a:pt x="41058" y="0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Google Shape;163;p19"/>
          <p:cNvSpPr/>
          <p:nvPr/>
        </p:nvSpPr>
        <p:spPr>
          <a:xfrm>
            <a:off x="5831550" y="2143125"/>
            <a:ext cx="485025" cy="970050"/>
          </a:xfrm>
          <a:custGeom>
            <a:rect b="b" l="l" r="r" t="t"/>
            <a:pathLst>
              <a:path extrusionOk="0" h="38802" w="19401">
                <a:moveTo>
                  <a:pt x="0" y="38802"/>
                </a:moveTo>
                <a:cubicBezTo>
                  <a:pt x="6355" y="38313"/>
                  <a:pt x="15196" y="38185"/>
                  <a:pt x="18048" y="32485"/>
                </a:cubicBezTo>
                <a:cubicBezTo>
                  <a:pt x="19933" y="28717"/>
                  <a:pt x="18080" y="24045"/>
                  <a:pt x="18499" y="19852"/>
                </a:cubicBezTo>
                <a:cubicBezTo>
                  <a:pt x="19158" y="13261"/>
                  <a:pt x="19401" y="6624"/>
                  <a:pt x="19401" y="0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Google Shape;164;p19"/>
          <p:cNvSpPr/>
          <p:nvPr/>
        </p:nvSpPr>
        <p:spPr>
          <a:xfrm>
            <a:off x="3090600" y="1440355"/>
            <a:ext cx="2571750" cy="206475"/>
          </a:xfrm>
          <a:custGeom>
            <a:rect b="b" l="l" r="r" t="t"/>
            <a:pathLst>
              <a:path extrusionOk="0" h="8259" w="102870">
                <a:moveTo>
                  <a:pt x="102870" y="8259"/>
                </a:moveTo>
                <a:cubicBezTo>
                  <a:pt x="85684" y="8259"/>
                  <a:pt x="68987" y="2298"/>
                  <a:pt x="51887" y="589"/>
                </a:cubicBezTo>
                <a:cubicBezTo>
                  <a:pt x="34674" y="-1131"/>
                  <a:pt x="17298" y="1491"/>
                  <a:pt x="0" y="1491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Google Shape;165;p19"/>
          <p:cNvSpPr/>
          <p:nvPr/>
        </p:nvSpPr>
        <p:spPr>
          <a:xfrm rot="7360235">
            <a:off x="2608406" y="3062789"/>
            <a:ext cx="191735" cy="16585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4930455">
            <a:off x="4617353" y="2985374"/>
            <a:ext cx="191685" cy="165933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 rot="-5923543">
            <a:off x="2989370" y="1386276"/>
            <a:ext cx="191820" cy="165978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 rot="-209883">
            <a:off x="6189754" y="2072248"/>
            <a:ext cx="191757" cy="165896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 rot="-209883">
            <a:off x="1804604" y="4312123"/>
            <a:ext cx="191757" cy="165896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1872425" y="3959150"/>
            <a:ext cx="2331825" cy="666075"/>
          </a:xfrm>
          <a:custGeom>
            <a:rect b="b" l="l" r="r" t="t"/>
            <a:pathLst>
              <a:path extrusionOk="0" h="26643" w="93273">
                <a:moveTo>
                  <a:pt x="92944" y="0"/>
                </a:moveTo>
                <a:cubicBezTo>
                  <a:pt x="92944" y="7846"/>
                  <a:pt x="94259" y="18304"/>
                  <a:pt x="87981" y="23010"/>
                </a:cubicBezTo>
                <a:cubicBezTo>
                  <a:pt x="80975" y="28261"/>
                  <a:pt x="70466" y="26597"/>
                  <a:pt x="61812" y="25266"/>
                </a:cubicBezTo>
                <a:cubicBezTo>
                  <a:pt x="45512" y="22759"/>
                  <a:pt x="29576" y="16693"/>
                  <a:pt x="13084" y="16693"/>
                </a:cubicBezTo>
                <a:cubicBezTo>
                  <a:pt x="8630" y="16693"/>
                  <a:pt x="1990" y="15417"/>
                  <a:pt x="0" y="19401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Google Shape;171;p19"/>
          <p:cNvSpPr/>
          <p:nvPr/>
        </p:nvSpPr>
        <p:spPr>
          <a:xfrm>
            <a:off x="2154400" y="2583025"/>
            <a:ext cx="4342500" cy="141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1103033" y="1270012"/>
            <a:ext cx="485038" cy="84028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