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70" r:id="rId2"/>
    <p:sldId id="257" r:id="rId3"/>
    <p:sldId id="258" r:id="rId4"/>
    <p:sldId id="259" r:id="rId5"/>
    <p:sldId id="260" r:id="rId6"/>
    <p:sldId id="262" r:id="rId7"/>
    <p:sldId id="263" r:id="rId8"/>
    <p:sldId id="264"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7BDE98-D0F9-4BE7-B276-C599E912CE13}">
          <p14:sldIdLst>
            <p14:sldId id="270"/>
            <p14:sldId id="257"/>
            <p14:sldId id="258"/>
            <p14:sldId id="259"/>
            <p14:sldId id="260"/>
            <p14:sldId id="262"/>
            <p14:sldId id="263"/>
            <p14:sldId id="264"/>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ng saxena" userId="9afa4b2ba0ea317c" providerId="LiveId" clId="{93BA7182-8143-4DEF-B520-A114EA1D9E46}"/>
    <pc:docChg chg="custSel addSld delSld modSld addSection delSection modSection">
      <pc:chgData name="umang saxena" userId="9afa4b2ba0ea317c" providerId="LiveId" clId="{93BA7182-8143-4DEF-B520-A114EA1D9E46}" dt="2022-11-14T14:17:11.535" v="12" actId="680"/>
      <pc:docMkLst>
        <pc:docMk/>
      </pc:docMkLst>
      <pc:sldChg chg="modSp mod">
        <pc:chgData name="umang saxena" userId="9afa4b2ba0ea317c" providerId="LiveId" clId="{93BA7182-8143-4DEF-B520-A114EA1D9E46}" dt="2022-11-14T14:16:08.671" v="9" actId="27636"/>
        <pc:sldMkLst>
          <pc:docMk/>
          <pc:sldMk cId="2628702999" sldId="262"/>
        </pc:sldMkLst>
        <pc:spChg chg="mod">
          <ac:chgData name="umang saxena" userId="9afa4b2ba0ea317c" providerId="LiveId" clId="{93BA7182-8143-4DEF-B520-A114EA1D9E46}" dt="2022-11-14T14:16:08.669" v="8" actId="27636"/>
          <ac:spMkLst>
            <pc:docMk/>
            <pc:sldMk cId="2628702999" sldId="262"/>
            <ac:spMk id="3" creationId="{93752602-0581-3B02-B2D1-AA46E298E2C1}"/>
          </ac:spMkLst>
        </pc:spChg>
        <pc:spChg chg="mod">
          <ac:chgData name="umang saxena" userId="9afa4b2ba0ea317c" providerId="LiveId" clId="{93BA7182-8143-4DEF-B520-A114EA1D9E46}" dt="2022-11-14T14:16:08.671" v="9" actId="27636"/>
          <ac:spMkLst>
            <pc:docMk/>
            <pc:sldMk cId="2628702999" sldId="262"/>
            <ac:spMk id="4" creationId="{8EA2C02D-BAD3-B0A3-2EA1-023D572B4FD6}"/>
          </ac:spMkLst>
        </pc:spChg>
      </pc:sldChg>
      <pc:sldChg chg="modSp mod">
        <pc:chgData name="umang saxena" userId="9afa4b2ba0ea317c" providerId="LiveId" clId="{93BA7182-8143-4DEF-B520-A114EA1D9E46}" dt="2022-11-14T14:16:08.627" v="7" actId="27636"/>
        <pc:sldMkLst>
          <pc:docMk/>
          <pc:sldMk cId="4051445883" sldId="270"/>
        </pc:sldMkLst>
        <pc:spChg chg="mod">
          <ac:chgData name="umang saxena" userId="9afa4b2ba0ea317c" providerId="LiveId" clId="{93BA7182-8143-4DEF-B520-A114EA1D9E46}" dt="2022-11-14T14:16:08.627" v="7" actId="27636"/>
          <ac:spMkLst>
            <pc:docMk/>
            <pc:sldMk cId="4051445883" sldId="270"/>
            <ac:spMk id="2" creationId="{3EDD1D17-3037-E08F-AF88-9E56C38B341A}"/>
          </ac:spMkLst>
        </pc:spChg>
      </pc:sldChg>
      <pc:sldChg chg="new">
        <pc:chgData name="umang saxena" userId="9afa4b2ba0ea317c" providerId="LiveId" clId="{93BA7182-8143-4DEF-B520-A114EA1D9E46}" dt="2022-11-14T14:17:11.535" v="12" actId="680"/>
        <pc:sldMkLst>
          <pc:docMk/>
          <pc:sldMk cId="82720675" sldId="271"/>
        </pc:sldMkLst>
      </pc:sldChg>
      <pc:sldChg chg="del">
        <pc:chgData name="umang saxena" userId="9afa4b2ba0ea317c" providerId="LiveId" clId="{93BA7182-8143-4DEF-B520-A114EA1D9E46}" dt="2022-11-14T14:16:42.751" v="11" actId="47"/>
        <pc:sldMkLst>
          <pc:docMk/>
          <pc:sldMk cId="1343909017" sldId="271"/>
        </pc:sldMkLst>
      </pc:sldChg>
      <pc:sldChg chg="new del">
        <pc:chgData name="umang saxena" userId="9afa4b2ba0ea317c" providerId="LiveId" clId="{93BA7182-8143-4DEF-B520-A114EA1D9E46}" dt="2022-11-14T14:16:42.751" v="11" actId="47"/>
        <pc:sldMkLst>
          <pc:docMk/>
          <pc:sldMk cId="1041970756" sldId="272"/>
        </pc:sldMkLst>
      </pc:sldChg>
      <pc:sldChg chg="new del">
        <pc:chgData name="umang saxena" userId="9afa4b2ba0ea317c" providerId="LiveId" clId="{93BA7182-8143-4DEF-B520-A114EA1D9E46}" dt="2022-11-14T14:16:42.751" v="11" actId="47"/>
        <pc:sldMkLst>
          <pc:docMk/>
          <pc:sldMk cId="1537635064" sldId="273"/>
        </pc:sldMkLst>
      </pc:sldChg>
      <pc:sldChg chg="new del">
        <pc:chgData name="umang saxena" userId="9afa4b2ba0ea317c" providerId="LiveId" clId="{93BA7182-8143-4DEF-B520-A114EA1D9E46}" dt="2022-11-14T14:16:42.751" v="11" actId="47"/>
        <pc:sldMkLst>
          <pc:docMk/>
          <pc:sldMk cId="2219922967" sldId="274"/>
        </pc:sldMkLst>
      </pc:sldChg>
      <pc:sldChg chg="new del">
        <pc:chgData name="umang saxena" userId="9afa4b2ba0ea317c" providerId="LiveId" clId="{93BA7182-8143-4DEF-B520-A114EA1D9E46}" dt="2022-11-14T14:16:42.751" v="11" actId="47"/>
        <pc:sldMkLst>
          <pc:docMk/>
          <pc:sldMk cId="1347853691"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38FE2DD-611A-40F1-A1CC-D004C9EA0F7A}"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09489-9278-4C50-86FC-14F7EAB47E75}" type="slidenum">
              <a:rPr lang="en-US" smtClean="0"/>
              <a:t>‹#›</a:t>
            </a:fld>
            <a:endParaRPr lang="en-US"/>
          </a:p>
        </p:txBody>
      </p:sp>
    </p:spTree>
    <p:extLst>
      <p:ext uri="{BB962C8B-B14F-4D97-AF65-F5344CB8AC3E}">
        <p14:creationId xmlns:p14="http://schemas.microsoft.com/office/powerpoint/2010/main" val="27496509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FE2DD-611A-40F1-A1CC-D004C9EA0F7A}"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09489-9278-4C50-86FC-14F7EAB47E75}" type="slidenum">
              <a:rPr lang="en-US" smtClean="0"/>
              <a:t>‹#›</a:t>
            </a:fld>
            <a:endParaRPr lang="en-US"/>
          </a:p>
        </p:txBody>
      </p:sp>
    </p:spTree>
    <p:extLst>
      <p:ext uri="{BB962C8B-B14F-4D97-AF65-F5344CB8AC3E}">
        <p14:creationId xmlns:p14="http://schemas.microsoft.com/office/powerpoint/2010/main" val="32508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FE2DD-611A-40F1-A1CC-D004C9EA0F7A}"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09489-9278-4C50-86FC-14F7EAB47E75}" type="slidenum">
              <a:rPr lang="en-US" smtClean="0"/>
              <a:t>‹#›</a:t>
            </a:fld>
            <a:endParaRPr lang="en-US"/>
          </a:p>
        </p:txBody>
      </p:sp>
    </p:spTree>
    <p:extLst>
      <p:ext uri="{BB962C8B-B14F-4D97-AF65-F5344CB8AC3E}">
        <p14:creationId xmlns:p14="http://schemas.microsoft.com/office/powerpoint/2010/main" val="202621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FE2DD-611A-40F1-A1CC-D004C9EA0F7A}"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09489-9278-4C50-86FC-14F7EAB47E75}" type="slidenum">
              <a:rPr lang="en-US" smtClean="0"/>
              <a:t>‹#›</a:t>
            </a:fld>
            <a:endParaRPr lang="en-US"/>
          </a:p>
        </p:txBody>
      </p:sp>
    </p:spTree>
    <p:extLst>
      <p:ext uri="{BB962C8B-B14F-4D97-AF65-F5344CB8AC3E}">
        <p14:creationId xmlns:p14="http://schemas.microsoft.com/office/powerpoint/2010/main" val="1284466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38FE2DD-611A-40F1-A1CC-D004C9EA0F7A}"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09489-9278-4C50-86FC-14F7EAB47E75}" type="slidenum">
              <a:rPr lang="en-US" smtClean="0"/>
              <a:t>‹#›</a:t>
            </a:fld>
            <a:endParaRPr lang="en-US"/>
          </a:p>
        </p:txBody>
      </p:sp>
    </p:spTree>
    <p:extLst>
      <p:ext uri="{BB962C8B-B14F-4D97-AF65-F5344CB8AC3E}">
        <p14:creationId xmlns:p14="http://schemas.microsoft.com/office/powerpoint/2010/main" val="10496954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38FE2DD-611A-40F1-A1CC-D004C9EA0F7A}" type="datetimeFigureOut">
              <a:rPr lang="en-US" smtClean="0"/>
              <a:t>11/14/2022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C209489-9278-4C50-86FC-14F7EAB47E75}" type="slidenum">
              <a:rPr lang="en-US" smtClean="0"/>
              <a:t>‹#›</a:t>
            </a:fld>
            <a:endParaRPr lang="en-US"/>
          </a:p>
        </p:txBody>
      </p:sp>
    </p:spTree>
    <p:extLst>
      <p:ext uri="{BB962C8B-B14F-4D97-AF65-F5344CB8AC3E}">
        <p14:creationId xmlns:p14="http://schemas.microsoft.com/office/powerpoint/2010/main" val="415555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38FE2DD-611A-40F1-A1CC-D004C9EA0F7A}"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09489-9278-4C50-86FC-14F7EAB47E7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9031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8FE2DD-611A-40F1-A1CC-D004C9EA0F7A}"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09489-9278-4C50-86FC-14F7EAB47E75}" type="slidenum">
              <a:rPr lang="en-US" smtClean="0"/>
              <a:t>‹#›</a:t>
            </a:fld>
            <a:endParaRPr lang="en-US"/>
          </a:p>
        </p:txBody>
      </p:sp>
    </p:spTree>
    <p:extLst>
      <p:ext uri="{BB962C8B-B14F-4D97-AF65-F5344CB8AC3E}">
        <p14:creationId xmlns:p14="http://schemas.microsoft.com/office/powerpoint/2010/main" val="357490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FE2DD-611A-40F1-A1CC-D004C9EA0F7A}"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09489-9278-4C50-86FC-14F7EAB47E75}" type="slidenum">
              <a:rPr lang="en-US" smtClean="0"/>
              <a:t>‹#›</a:t>
            </a:fld>
            <a:endParaRPr lang="en-US"/>
          </a:p>
        </p:txBody>
      </p:sp>
    </p:spTree>
    <p:extLst>
      <p:ext uri="{BB962C8B-B14F-4D97-AF65-F5344CB8AC3E}">
        <p14:creationId xmlns:p14="http://schemas.microsoft.com/office/powerpoint/2010/main" val="296943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38FE2DD-611A-40F1-A1CC-D004C9EA0F7A}" type="datetimeFigureOut">
              <a:rPr lang="en-US" smtClean="0"/>
              <a:t>11/14/2022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C209489-9278-4C50-86FC-14F7EAB47E75}" type="slidenum">
              <a:rPr lang="en-US" smtClean="0"/>
              <a:t>‹#›</a:t>
            </a:fld>
            <a:endParaRPr lang="en-US"/>
          </a:p>
        </p:txBody>
      </p:sp>
    </p:spTree>
    <p:extLst>
      <p:ext uri="{BB962C8B-B14F-4D97-AF65-F5344CB8AC3E}">
        <p14:creationId xmlns:p14="http://schemas.microsoft.com/office/powerpoint/2010/main" val="2395621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38FE2DD-611A-40F1-A1CC-D004C9EA0F7A}" type="datetimeFigureOut">
              <a:rPr lang="en-US" smtClean="0"/>
              <a:t>11/14/2022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C209489-9278-4C50-86FC-14F7EAB47E75}" type="slidenum">
              <a:rPr lang="en-US" smtClean="0"/>
              <a:t>‹#›</a:t>
            </a:fld>
            <a:endParaRPr lang="en-US"/>
          </a:p>
        </p:txBody>
      </p:sp>
    </p:spTree>
    <p:extLst>
      <p:ext uri="{BB962C8B-B14F-4D97-AF65-F5344CB8AC3E}">
        <p14:creationId xmlns:p14="http://schemas.microsoft.com/office/powerpoint/2010/main" val="311068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38FE2DD-611A-40F1-A1CC-D004C9EA0F7A}" type="datetimeFigureOut">
              <a:rPr lang="en-US" smtClean="0"/>
              <a:t>11/14/2022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C209489-9278-4C50-86FC-14F7EAB47E75}" type="slidenum">
              <a:rPr lang="en-US" smtClean="0"/>
              <a:t>‹#›</a:t>
            </a:fld>
            <a:endParaRPr lang="en-US"/>
          </a:p>
        </p:txBody>
      </p:sp>
    </p:spTree>
    <p:extLst>
      <p:ext uri="{BB962C8B-B14F-4D97-AF65-F5344CB8AC3E}">
        <p14:creationId xmlns:p14="http://schemas.microsoft.com/office/powerpoint/2010/main" val="283117998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1D17-3037-E08F-AF88-9E56C38B341A}"/>
              </a:ext>
            </a:extLst>
          </p:cNvPr>
          <p:cNvSpPr>
            <a:spLocks noGrp="1"/>
          </p:cNvSpPr>
          <p:nvPr>
            <p:ph type="ctrTitle"/>
          </p:nvPr>
        </p:nvSpPr>
        <p:spPr>
          <a:xfrm>
            <a:off x="0" y="382214"/>
            <a:ext cx="6831107" cy="2387600"/>
          </a:xfrm>
        </p:spPr>
        <p:txBody>
          <a:bodyPr>
            <a:normAutofit/>
          </a:bodyPr>
          <a:lstStyle/>
          <a:p>
            <a:r>
              <a:rPr lang="en-US" b="0" i="0" u="sng" dirty="0">
                <a:solidFill>
                  <a:srgbClr val="374050"/>
                </a:solidFill>
                <a:effectLst/>
                <a:latin typeface="RalewayMedium"/>
              </a:rPr>
              <a:t>Face Recognition Based Attendance System</a:t>
            </a:r>
            <a:br>
              <a:rPr lang="en-US" b="0" i="0" u="sng" dirty="0">
                <a:solidFill>
                  <a:srgbClr val="374050"/>
                </a:solidFill>
                <a:effectLst/>
                <a:latin typeface="RalewayMedium"/>
              </a:rPr>
            </a:br>
            <a:r>
              <a:rPr lang="en-US" b="0" i="0" u="sng" dirty="0">
                <a:solidFill>
                  <a:srgbClr val="374050"/>
                </a:solidFill>
                <a:effectLst/>
                <a:latin typeface="RalewayMedium"/>
              </a:rPr>
              <a:t>software</a:t>
            </a:r>
            <a:endParaRPr lang="en-US" u="sng" dirty="0"/>
          </a:p>
        </p:txBody>
      </p:sp>
      <p:sp>
        <p:nvSpPr>
          <p:cNvPr id="3" name="Subtitle 2">
            <a:extLst>
              <a:ext uri="{FF2B5EF4-FFF2-40B4-BE49-F238E27FC236}">
                <a16:creationId xmlns:a16="http://schemas.microsoft.com/office/drawing/2014/main" id="{77E8DE71-99C5-183A-0B09-B86A3B43E6FF}"/>
              </a:ext>
            </a:extLst>
          </p:cNvPr>
          <p:cNvSpPr>
            <a:spLocks noGrp="1"/>
          </p:cNvSpPr>
          <p:nvPr>
            <p:ph type="subTitle" idx="1"/>
          </p:nvPr>
        </p:nvSpPr>
        <p:spPr>
          <a:xfrm>
            <a:off x="896470" y="2840037"/>
            <a:ext cx="9816353" cy="3121491"/>
          </a:xfrm>
        </p:spPr>
        <p:txBody>
          <a:bodyPr>
            <a:normAutofit/>
          </a:bodyPr>
          <a:lstStyle/>
          <a:p>
            <a:pPr algn="l"/>
            <a:r>
              <a:rPr lang="en-US" sz="4400" b="0" i="0" dirty="0">
                <a:solidFill>
                  <a:srgbClr val="374050"/>
                </a:solidFill>
                <a:effectLst/>
                <a:latin typeface="RalewayRegular"/>
              </a:rPr>
              <a:t>SUBMITTED BY:</a:t>
            </a:r>
            <a:br>
              <a:rPr lang="en-US" b="0" i="0" dirty="0">
                <a:solidFill>
                  <a:srgbClr val="374050"/>
                </a:solidFill>
                <a:effectLst/>
                <a:latin typeface="RalewayRegular"/>
              </a:rPr>
            </a:br>
            <a:endParaRPr lang="en-US" b="0" i="0" dirty="0">
              <a:solidFill>
                <a:srgbClr val="374050"/>
              </a:solidFill>
              <a:effectLst/>
              <a:latin typeface="RalewayRegular"/>
            </a:endParaRPr>
          </a:p>
          <a:p>
            <a:pPr algn="l"/>
            <a:r>
              <a:rPr lang="en-US" b="1" dirty="0">
                <a:solidFill>
                  <a:srgbClr val="374050"/>
                </a:solidFill>
                <a:latin typeface="RalewayRegular"/>
              </a:rPr>
              <a:t>Rahul Rathore</a:t>
            </a:r>
          </a:p>
          <a:p>
            <a:pPr algn="l"/>
            <a:r>
              <a:rPr lang="en-US" b="1" dirty="0">
                <a:solidFill>
                  <a:srgbClr val="374050"/>
                </a:solidFill>
                <a:latin typeface="RalewayRegular"/>
              </a:rPr>
              <a:t>Umang Saxena</a:t>
            </a:r>
          </a:p>
          <a:p>
            <a:pPr algn="l"/>
            <a:r>
              <a:rPr lang="en-US" b="1" dirty="0">
                <a:solidFill>
                  <a:schemeClr val="bg2"/>
                </a:solidFill>
                <a:latin typeface="RalewayRegular"/>
              </a:rPr>
              <a:t>Vibhor Kumar</a:t>
            </a:r>
          </a:p>
          <a:p>
            <a:pPr algn="l"/>
            <a:r>
              <a:rPr lang="en-US" b="1" dirty="0">
                <a:solidFill>
                  <a:schemeClr val="bg2"/>
                </a:solidFill>
                <a:latin typeface="RalewayRegular"/>
              </a:rPr>
              <a:t>Shubhrit Bhardwaj </a:t>
            </a:r>
          </a:p>
        </p:txBody>
      </p:sp>
      <p:pic>
        <p:nvPicPr>
          <p:cNvPr id="7" name="Picture 6">
            <a:extLst>
              <a:ext uri="{FF2B5EF4-FFF2-40B4-BE49-F238E27FC236}">
                <a16:creationId xmlns:a16="http://schemas.microsoft.com/office/drawing/2014/main" id="{5A5D0531-4E0C-1A9B-054C-5EFE9D69035F}"/>
              </a:ext>
            </a:extLst>
          </p:cNvPr>
          <p:cNvPicPr>
            <a:picLocks noChangeAspect="1"/>
          </p:cNvPicPr>
          <p:nvPr/>
        </p:nvPicPr>
        <p:blipFill rotWithShape="1">
          <a:blip r:embed="rId2">
            <a:extLst>
              <a:ext uri="{28A0092B-C50C-407E-A947-70E740481C1C}">
                <a14:useLocalDpi xmlns:a14="http://schemas.microsoft.com/office/drawing/2010/main" val="0"/>
              </a:ext>
            </a:extLst>
          </a:blip>
          <a:srcRect l="392" t="31714" r="-392" b="21175"/>
          <a:stretch/>
        </p:blipFill>
        <p:spPr>
          <a:xfrm>
            <a:off x="6858001" y="382214"/>
            <a:ext cx="5333999" cy="6303682"/>
          </a:xfrm>
          <a:prstGeom prst="rect">
            <a:avLst/>
          </a:prstGeom>
        </p:spPr>
      </p:pic>
    </p:spTree>
    <p:extLst>
      <p:ext uri="{BB962C8B-B14F-4D97-AF65-F5344CB8AC3E}">
        <p14:creationId xmlns:p14="http://schemas.microsoft.com/office/powerpoint/2010/main" val="4051445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F39EC5-C0F4-40CF-7F22-71761AC577F3}"/>
              </a:ext>
            </a:extLst>
          </p:cNvPr>
          <p:cNvSpPr txBox="1"/>
          <p:nvPr/>
        </p:nvSpPr>
        <p:spPr>
          <a:xfrm>
            <a:off x="1389529" y="486833"/>
            <a:ext cx="8812305" cy="4893647"/>
          </a:xfrm>
          <a:prstGeom prst="rect">
            <a:avLst/>
          </a:prstGeom>
          <a:noFill/>
        </p:spPr>
        <p:txBody>
          <a:bodyPr wrap="square">
            <a:spAutoFit/>
          </a:bodyPr>
          <a:lstStyle/>
          <a:p>
            <a:pPr algn="l"/>
            <a:r>
              <a:rPr lang="en-US" sz="3200" b="1" i="0" dirty="0">
                <a:solidFill>
                  <a:srgbClr val="374050"/>
                </a:solidFill>
                <a:effectLst/>
                <a:latin typeface="RalewayBold"/>
              </a:rPr>
              <a:t>What is FACE RECOGNITION ?</a:t>
            </a:r>
          </a:p>
          <a:p>
            <a:pPr algn="l"/>
            <a:r>
              <a:rPr lang="en-US" sz="2800" b="0" i="0" u="sng" dirty="0">
                <a:solidFill>
                  <a:srgbClr val="374050"/>
                </a:solidFill>
                <a:effectLst/>
                <a:latin typeface="RalewayBold"/>
              </a:rPr>
              <a:t>  </a:t>
            </a:r>
          </a:p>
          <a:p>
            <a:pPr algn="l"/>
            <a:r>
              <a:rPr lang="en-US" sz="2800" b="0" i="0" u="sng" dirty="0">
                <a:solidFill>
                  <a:srgbClr val="374050"/>
                </a:solidFill>
                <a:effectLst/>
                <a:latin typeface="RalewayBold"/>
              </a:rPr>
              <a:t>Introduction</a:t>
            </a:r>
          </a:p>
          <a:p>
            <a:pPr algn="l"/>
            <a:endParaRPr lang="en-US" sz="2800" b="0" i="0" dirty="0">
              <a:solidFill>
                <a:srgbClr val="374050"/>
              </a:solidFill>
              <a:effectLst/>
              <a:latin typeface="RalewayMedium"/>
            </a:endParaRPr>
          </a:p>
          <a:p>
            <a:pPr algn="just"/>
            <a:r>
              <a:rPr lang="en-US" sz="2800" dirty="0">
                <a:solidFill>
                  <a:srgbClr val="374050"/>
                </a:solidFill>
                <a:effectLst/>
                <a:latin typeface="RalewayMedium"/>
              </a:rPr>
              <a:t>A facial recognition system is a technology capable of identifying  or verifying a person from a digital image or a video frame from a video source. There are multiple methods in which facial recognition systems work, but in general, they work by comparing selected facial features from given image with faces within a database</a:t>
            </a:r>
            <a:r>
              <a:rPr lang="en-US" sz="2800" b="0" i="0" dirty="0">
                <a:solidFill>
                  <a:srgbClr val="374050"/>
                </a:solidFill>
                <a:effectLst/>
                <a:latin typeface="RalewayMedium"/>
              </a:rPr>
              <a:t>.</a:t>
            </a:r>
          </a:p>
        </p:txBody>
      </p:sp>
    </p:spTree>
    <p:extLst>
      <p:ext uri="{BB962C8B-B14F-4D97-AF65-F5344CB8AC3E}">
        <p14:creationId xmlns:p14="http://schemas.microsoft.com/office/powerpoint/2010/main" val="248188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B93539-9A5A-3BF5-E3F1-1BE6D7CBDE95}"/>
              </a:ext>
            </a:extLst>
          </p:cNvPr>
          <p:cNvSpPr txBox="1"/>
          <p:nvPr/>
        </p:nvSpPr>
        <p:spPr>
          <a:xfrm>
            <a:off x="331695" y="474345"/>
            <a:ext cx="6087035" cy="5909310"/>
          </a:xfrm>
          <a:prstGeom prst="rect">
            <a:avLst/>
          </a:prstGeom>
          <a:noFill/>
        </p:spPr>
        <p:txBody>
          <a:bodyPr wrap="square">
            <a:spAutoFit/>
          </a:bodyPr>
          <a:lstStyle/>
          <a:p>
            <a:pPr algn="l"/>
            <a:r>
              <a:rPr lang="en-US" sz="3200" b="1" i="0" dirty="0">
                <a:solidFill>
                  <a:srgbClr val="374050"/>
                </a:solidFill>
                <a:effectLst/>
                <a:latin typeface="RalewayBold"/>
              </a:rPr>
              <a:t>How Face Recognition works</a:t>
            </a:r>
          </a:p>
          <a:p>
            <a:pPr algn="l"/>
            <a:endParaRPr lang="en-US" sz="2800" b="1" i="0" dirty="0">
              <a:solidFill>
                <a:srgbClr val="374050"/>
              </a:solidFill>
              <a:effectLst/>
              <a:latin typeface="RalewayBold"/>
            </a:endParaRPr>
          </a:p>
          <a:p>
            <a:pPr algn="l"/>
            <a:r>
              <a:rPr lang="en-US" sz="2800" b="1" i="0" dirty="0">
                <a:solidFill>
                  <a:srgbClr val="374050"/>
                </a:solidFill>
                <a:effectLst/>
                <a:latin typeface="RalewayBold"/>
              </a:rPr>
              <a:t>How it works</a:t>
            </a:r>
          </a:p>
          <a:p>
            <a:pPr algn="just"/>
            <a:endParaRPr lang="en-US" dirty="0">
              <a:solidFill>
                <a:srgbClr val="374050"/>
              </a:solidFill>
              <a:latin typeface="RalewayMedium"/>
            </a:endParaRPr>
          </a:p>
          <a:p>
            <a:pPr algn="just"/>
            <a:r>
              <a:rPr lang="en-US" sz="1600" b="0" i="0" dirty="0">
                <a:solidFill>
                  <a:srgbClr val="374050"/>
                </a:solidFill>
                <a:effectLst/>
                <a:latin typeface="RalewayMedium"/>
              </a:rPr>
              <a:t>The mathematical algorithms of biometric facial recognition follow several stages of image processing:</a:t>
            </a:r>
          </a:p>
          <a:p>
            <a:pPr algn="just"/>
            <a:endParaRPr lang="en-US" sz="1600" b="0" i="0" u="sng" dirty="0">
              <a:solidFill>
                <a:srgbClr val="FF0000"/>
              </a:solidFill>
              <a:effectLst/>
              <a:latin typeface="RalewayMedium"/>
            </a:endParaRPr>
          </a:p>
          <a:p>
            <a:pPr algn="just"/>
            <a:r>
              <a:rPr lang="en-US" sz="1600" b="0" i="0" u="sng" dirty="0">
                <a:solidFill>
                  <a:srgbClr val="FF0000"/>
                </a:solidFill>
                <a:effectLst/>
                <a:latin typeface="RalewayMedium"/>
              </a:rPr>
              <a:t>Capture</a:t>
            </a:r>
            <a:r>
              <a:rPr lang="en-US" sz="1600" b="0" i="0" dirty="0">
                <a:solidFill>
                  <a:srgbClr val="374050"/>
                </a:solidFill>
                <a:effectLst/>
                <a:latin typeface="RalewayMedium"/>
              </a:rPr>
              <a:t> The first step is for the system to collect physical or behavioral samples in predetermined conditions and during a stated period of time.</a:t>
            </a:r>
          </a:p>
          <a:p>
            <a:pPr algn="just"/>
            <a:endParaRPr lang="en-US" sz="1600" b="0" i="0" u="sng" dirty="0">
              <a:solidFill>
                <a:srgbClr val="FF0000"/>
              </a:solidFill>
              <a:effectLst/>
              <a:latin typeface="RalewayMedium"/>
            </a:endParaRPr>
          </a:p>
          <a:p>
            <a:pPr algn="just"/>
            <a:r>
              <a:rPr lang="en-US" sz="1600" b="0" i="0" u="sng" dirty="0">
                <a:solidFill>
                  <a:srgbClr val="FF0000"/>
                </a:solidFill>
                <a:effectLst/>
                <a:latin typeface="RalewayMedium"/>
              </a:rPr>
              <a:t>Extraction</a:t>
            </a:r>
            <a:r>
              <a:rPr lang="en-US" sz="1600" b="0" i="0" dirty="0">
                <a:solidFill>
                  <a:srgbClr val="374050"/>
                </a:solidFill>
                <a:effectLst/>
                <a:latin typeface="RalewayMedium"/>
              </a:rPr>
              <a:t> Then, all this gathered data should be extracted from the samples to create templates based on them.</a:t>
            </a:r>
          </a:p>
          <a:p>
            <a:pPr algn="just"/>
            <a:endParaRPr lang="en-US" sz="1600" b="0" i="1" dirty="0">
              <a:solidFill>
                <a:srgbClr val="FF0000"/>
              </a:solidFill>
              <a:effectLst/>
              <a:latin typeface="RalewayMedium"/>
            </a:endParaRPr>
          </a:p>
          <a:p>
            <a:pPr algn="just"/>
            <a:r>
              <a:rPr lang="en-US" sz="1600" b="0" i="1" u="sng" dirty="0">
                <a:solidFill>
                  <a:srgbClr val="FF0000"/>
                </a:solidFill>
                <a:effectLst/>
                <a:latin typeface="RalewayMedium"/>
              </a:rPr>
              <a:t>Comparison</a:t>
            </a:r>
            <a:r>
              <a:rPr lang="en-US" sz="1600" b="0" i="0" dirty="0">
                <a:solidFill>
                  <a:srgbClr val="374050"/>
                </a:solidFill>
                <a:effectLst/>
                <a:latin typeface="RalewayMedium"/>
              </a:rPr>
              <a:t> After the extraction, collected data is compared with the existing templates.</a:t>
            </a:r>
          </a:p>
          <a:p>
            <a:pPr algn="just"/>
            <a:endParaRPr lang="en-US" sz="1600" b="0" i="0" dirty="0">
              <a:solidFill>
                <a:srgbClr val="FF0000"/>
              </a:solidFill>
              <a:effectLst/>
              <a:latin typeface="RalewayMedium"/>
            </a:endParaRPr>
          </a:p>
          <a:p>
            <a:pPr algn="just"/>
            <a:r>
              <a:rPr lang="en-US" sz="1600" b="0" i="0" u="sng" dirty="0">
                <a:solidFill>
                  <a:srgbClr val="FF0000"/>
                </a:solidFill>
                <a:effectLst/>
                <a:latin typeface="RalewayMedium"/>
              </a:rPr>
              <a:t>Matching</a:t>
            </a:r>
            <a:r>
              <a:rPr lang="en-US" sz="1600" b="0" i="0" dirty="0">
                <a:solidFill>
                  <a:srgbClr val="FF0000"/>
                </a:solidFill>
                <a:effectLst/>
                <a:latin typeface="RalewayMedium"/>
              </a:rPr>
              <a:t> </a:t>
            </a:r>
            <a:r>
              <a:rPr lang="en-US" sz="1600" b="0" i="0" dirty="0">
                <a:solidFill>
                  <a:srgbClr val="374050"/>
                </a:solidFill>
                <a:effectLst/>
                <a:latin typeface="RalewayMedium"/>
              </a:rPr>
              <a:t>The final stage of face detection technology is to make a decision whether the face’s features of a new sample are matching with the one from a facial database or not. It usually takes just seconds</a:t>
            </a:r>
          </a:p>
        </p:txBody>
      </p:sp>
      <p:pic>
        <p:nvPicPr>
          <p:cNvPr id="5" name="Picture 4">
            <a:extLst>
              <a:ext uri="{FF2B5EF4-FFF2-40B4-BE49-F238E27FC236}">
                <a16:creationId xmlns:a16="http://schemas.microsoft.com/office/drawing/2014/main" id="{AF449177-FD04-E1F7-0269-BDB5F65B6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812" y="627530"/>
            <a:ext cx="5540188" cy="5522258"/>
          </a:xfrm>
          <a:prstGeom prst="rect">
            <a:avLst/>
          </a:prstGeom>
        </p:spPr>
      </p:pic>
    </p:spTree>
    <p:extLst>
      <p:ext uri="{BB962C8B-B14F-4D97-AF65-F5344CB8AC3E}">
        <p14:creationId xmlns:p14="http://schemas.microsoft.com/office/powerpoint/2010/main" val="407373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97EE2E-3CF9-F255-B895-9F7001CA2F55}"/>
              </a:ext>
            </a:extLst>
          </p:cNvPr>
          <p:cNvSpPr txBox="1"/>
          <p:nvPr/>
        </p:nvSpPr>
        <p:spPr>
          <a:xfrm>
            <a:off x="2017058" y="1322364"/>
            <a:ext cx="7888942" cy="4216539"/>
          </a:xfrm>
          <a:prstGeom prst="rect">
            <a:avLst/>
          </a:prstGeom>
          <a:noFill/>
        </p:spPr>
        <p:txBody>
          <a:bodyPr wrap="square">
            <a:spAutoFit/>
          </a:bodyPr>
          <a:lstStyle/>
          <a:p>
            <a:pPr algn="l"/>
            <a:r>
              <a:rPr lang="en-US" sz="3200" b="1" i="0" dirty="0">
                <a:solidFill>
                  <a:srgbClr val="374050"/>
                </a:solidFill>
                <a:effectLst/>
                <a:latin typeface="RalewayBold"/>
              </a:rPr>
              <a:t>Implementation</a:t>
            </a:r>
          </a:p>
          <a:p>
            <a:pPr algn="just"/>
            <a:endParaRPr lang="en-US" sz="2000" b="0" i="0" dirty="0">
              <a:solidFill>
                <a:srgbClr val="374050"/>
              </a:solidFill>
              <a:effectLst/>
              <a:latin typeface="RalewayMedium"/>
            </a:endParaRPr>
          </a:p>
          <a:p>
            <a:pPr algn="just"/>
            <a:r>
              <a:rPr lang="en-US" sz="2000" b="0" i="0" dirty="0">
                <a:solidFill>
                  <a:srgbClr val="374050"/>
                </a:solidFill>
                <a:effectLst/>
                <a:latin typeface="RalewayMedium"/>
              </a:rPr>
              <a:t>The proposed model is based on face recognition mechanism. The basic methodology is presented in figure Whenever a student enters the class and comes across the camera module of the system his image is captured in the system and is recognized and validated if he is a student of the class. If recognized then his attendance is automatically marked via post processing of the system. The system architecture consists of various stages and steps ranging between creating dataset and updating of the database.</a:t>
            </a:r>
          </a:p>
          <a:p>
            <a:br>
              <a:rPr lang="en-US" b="0" i="0" dirty="0">
                <a:solidFill>
                  <a:srgbClr val="374050"/>
                </a:solidFill>
                <a:effectLst/>
                <a:latin typeface="RalewayRegular"/>
              </a:rPr>
            </a:br>
            <a:endParaRPr lang="en-US" dirty="0"/>
          </a:p>
        </p:txBody>
      </p:sp>
    </p:spTree>
    <p:extLst>
      <p:ext uri="{BB962C8B-B14F-4D97-AF65-F5344CB8AC3E}">
        <p14:creationId xmlns:p14="http://schemas.microsoft.com/office/powerpoint/2010/main" val="373766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C99447-1192-D4DC-F55A-7773112B544F}"/>
              </a:ext>
            </a:extLst>
          </p:cNvPr>
          <p:cNvSpPr txBox="1"/>
          <p:nvPr/>
        </p:nvSpPr>
        <p:spPr>
          <a:xfrm>
            <a:off x="1470211" y="867378"/>
            <a:ext cx="9000563" cy="3477875"/>
          </a:xfrm>
          <a:prstGeom prst="rect">
            <a:avLst/>
          </a:prstGeom>
          <a:noFill/>
        </p:spPr>
        <p:txBody>
          <a:bodyPr wrap="square">
            <a:spAutoFit/>
          </a:bodyPr>
          <a:lstStyle/>
          <a:p>
            <a:pPr algn="l"/>
            <a:r>
              <a:rPr lang="en-US" sz="3200" b="1" i="0" dirty="0">
                <a:solidFill>
                  <a:srgbClr val="374050"/>
                </a:solidFill>
                <a:effectLst/>
                <a:latin typeface="RalewayBold"/>
              </a:rPr>
              <a:t>Face Detection and Recognition</a:t>
            </a:r>
          </a:p>
          <a:p>
            <a:pPr algn="l"/>
            <a:endParaRPr lang="en-US" sz="2400" b="1" i="0" dirty="0">
              <a:solidFill>
                <a:srgbClr val="374050"/>
              </a:solidFill>
              <a:effectLst/>
              <a:latin typeface="RalewayBold"/>
            </a:endParaRPr>
          </a:p>
          <a:p>
            <a:pPr algn="l"/>
            <a:r>
              <a:rPr lang="en-US" sz="2400" b="1" i="0" dirty="0">
                <a:solidFill>
                  <a:srgbClr val="374050"/>
                </a:solidFill>
                <a:effectLst/>
                <a:latin typeface="RalewayBold"/>
              </a:rPr>
              <a:t>Algorithm and comparing</a:t>
            </a:r>
          </a:p>
          <a:p>
            <a:pPr algn="l"/>
            <a:endParaRPr lang="en-US" sz="2000" b="1" i="0" dirty="0">
              <a:solidFill>
                <a:srgbClr val="374050"/>
              </a:solidFill>
              <a:effectLst/>
              <a:latin typeface="RalewayMedium"/>
            </a:endParaRPr>
          </a:p>
          <a:p>
            <a:pPr algn="l"/>
            <a:r>
              <a:rPr lang="en-US" sz="2000" b="1" i="0" dirty="0">
                <a:solidFill>
                  <a:srgbClr val="374050"/>
                </a:solidFill>
                <a:effectLst/>
                <a:latin typeface="RalewayMedium"/>
              </a:rPr>
              <a:t>· LBPH Face Recognizer Algorithm</a:t>
            </a:r>
          </a:p>
          <a:p>
            <a:pPr algn="just"/>
            <a:endParaRPr lang="en-US" sz="2000" dirty="0">
              <a:solidFill>
                <a:srgbClr val="374050"/>
              </a:solidFill>
              <a:latin typeface="RalewayMedium"/>
            </a:endParaRPr>
          </a:p>
          <a:p>
            <a:pPr algn="just"/>
            <a:r>
              <a:rPr lang="en-US" sz="2000" b="0" i="0" dirty="0">
                <a:solidFill>
                  <a:srgbClr val="374050"/>
                </a:solidFill>
                <a:effectLst/>
                <a:latin typeface="RalewayMedium"/>
              </a:rPr>
              <a:t>Here, in LBPH algorithm the motive is to concentrate on local and small features of an image rather than looking at the whole. The algorithm compares the relative and local pixels of an image in order to generate the local set of the image structure.</a:t>
            </a:r>
          </a:p>
        </p:txBody>
      </p:sp>
      <p:pic>
        <p:nvPicPr>
          <p:cNvPr id="8" name="Picture 7">
            <a:extLst>
              <a:ext uri="{FF2B5EF4-FFF2-40B4-BE49-F238E27FC236}">
                <a16:creationId xmlns:a16="http://schemas.microsoft.com/office/drawing/2014/main" id="{0DB97E9A-9E7B-2C72-A8E7-855F4DC78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211" y="4622987"/>
            <a:ext cx="9251580" cy="1771650"/>
          </a:xfrm>
          <a:prstGeom prst="rect">
            <a:avLst/>
          </a:prstGeom>
        </p:spPr>
      </p:pic>
    </p:spTree>
    <p:extLst>
      <p:ext uri="{BB962C8B-B14F-4D97-AF65-F5344CB8AC3E}">
        <p14:creationId xmlns:p14="http://schemas.microsoft.com/office/powerpoint/2010/main" val="30783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752602-0581-3B02-B2D1-AA46E298E2C1}"/>
              </a:ext>
            </a:extLst>
          </p:cNvPr>
          <p:cNvSpPr>
            <a:spLocks noGrp="1"/>
          </p:cNvSpPr>
          <p:nvPr>
            <p:ph sz="half" idx="1"/>
          </p:nvPr>
        </p:nvSpPr>
        <p:spPr>
          <a:xfrm>
            <a:off x="217284" y="866507"/>
            <a:ext cx="6019800" cy="4351338"/>
          </a:xfrm>
        </p:spPr>
        <p:txBody>
          <a:bodyPr>
            <a:normAutofit lnSpcReduction="10000"/>
          </a:bodyPr>
          <a:lstStyle/>
          <a:p>
            <a:pPr marL="0" indent="0" algn="l">
              <a:buNone/>
            </a:pPr>
            <a:r>
              <a:rPr lang="en-US" sz="2800" b="1" i="0" dirty="0">
                <a:solidFill>
                  <a:srgbClr val="374050"/>
                </a:solidFill>
                <a:effectLst/>
                <a:latin typeface="RalewayBold"/>
              </a:rPr>
              <a:t>Pros</a:t>
            </a:r>
          </a:p>
          <a:p>
            <a:pPr algn="l"/>
            <a:endParaRPr lang="en-US" sz="2400" b="0" i="0" dirty="0">
              <a:solidFill>
                <a:srgbClr val="374050"/>
              </a:solidFill>
              <a:effectLst/>
              <a:latin typeface="RalewayMedium"/>
            </a:endParaRPr>
          </a:p>
          <a:p>
            <a:pPr marL="0" indent="0" algn="l">
              <a:buNone/>
            </a:pPr>
            <a:r>
              <a:rPr lang="en-US" sz="2400" b="0" i="0" dirty="0">
                <a:solidFill>
                  <a:srgbClr val="374050"/>
                </a:solidFill>
                <a:effectLst/>
                <a:latin typeface="RalewayMedium"/>
              </a:rPr>
              <a:t>       We can overcome fake attendance</a:t>
            </a:r>
          </a:p>
          <a:p>
            <a:pPr algn="l"/>
            <a:endParaRPr lang="en-US" b="0" i="0" dirty="0">
              <a:solidFill>
                <a:srgbClr val="374050"/>
              </a:solidFill>
              <a:effectLst/>
              <a:latin typeface="RalewayMedium"/>
            </a:endParaRPr>
          </a:p>
          <a:p>
            <a:pPr marL="0" indent="0" algn="l">
              <a:buNone/>
            </a:pPr>
            <a:r>
              <a:rPr lang="en-US" sz="2400" b="0" i="0" dirty="0">
                <a:solidFill>
                  <a:srgbClr val="374050"/>
                </a:solidFill>
                <a:effectLst/>
                <a:latin typeface="RalewayMedium"/>
              </a:rPr>
              <a:t>       Save time &amp; money</a:t>
            </a:r>
          </a:p>
          <a:p>
            <a:pPr algn="l"/>
            <a:endParaRPr lang="en-US" sz="2400" b="0" i="0" dirty="0">
              <a:solidFill>
                <a:srgbClr val="374050"/>
              </a:solidFill>
              <a:effectLst/>
              <a:latin typeface="RalewayMedium"/>
            </a:endParaRPr>
          </a:p>
          <a:p>
            <a:pPr marL="0" indent="0" algn="l">
              <a:buNone/>
            </a:pPr>
            <a:r>
              <a:rPr lang="en-US" sz="2400" b="0" i="0" dirty="0">
                <a:solidFill>
                  <a:srgbClr val="374050"/>
                </a:solidFill>
                <a:effectLst/>
                <a:latin typeface="RalewayMedium"/>
              </a:rPr>
              <a:t>        Energy savings</a:t>
            </a:r>
          </a:p>
          <a:p>
            <a:pPr algn="l"/>
            <a:endParaRPr lang="en-US" sz="2400" b="0" i="0" dirty="0">
              <a:solidFill>
                <a:srgbClr val="374050"/>
              </a:solidFill>
              <a:effectLst/>
              <a:latin typeface="RalewayMedium"/>
            </a:endParaRPr>
          </a:p>
          <a:p>
            <a:pPr marL="0" indent="0" algn="l">
              <a:buNone/>
            </a:pPr>
            <a:r>
              <a:rPr lang="en-US" sz="2400" b="0" i="0" dirty="0">
                <a:solidFill>
                  <a:srgbClr val="374050"/>
                </a:solidFill>
                <a:effectLst/>
                <a:latin typeface="RalewayMedium"/>
              </a:rPr>
              <a:t>        Efficiency</a:t>
            </a:r>
          </a:p>
          <a:p>
            <a:pPr marL="0" indent="0" algn="l">
              <a:buNone/>
            </a:pPr>
            <a:endParaRPr lang="en-US" b="0" i="0" dirty="0">
              <a:solidFill>
                <a:srgbClr val="374050"/>
              </a:solidFill>
              <a:effectLst/>
              <a:latin typeface="RalewayMedium"/>
            </a:endParaRPr>
          </a:p>
          <a:p>
            <a:endParaRPr lang="en-US" dirty="0"/>
          </a:p>
        </p:txBody>
      </p:sp>
      <p:sp>
        <p:nvSpPr>
          <p:cNvPr id="4" name="Content Placeholder 3">
            <a:extLst>
              <a:ext uri="{FF2B5EF4-FFF2-40B4-BE49-F238E27FC236}">
                <a16:creationId xmlns:a16="http://schemas.microsoft.com/office/drawing/2014/main" id="{8EA2C02D-BAD3-B0A3-2EA1-023D572B4FD6}"/>
              </a:ext>
            </a:extLst>
          </p:cNvPr>
          <p:cNvSpPr>
            <a:spLocks noGrp="1"/>
          </p:cNvSpPr>
          <p:nvPr>
            <p:ph sz="half" idx="2"/>
          </p:nvPr>
        </p:nvSpPr>
        <p:spPr>
          <a:xfrm>
            <a:off x="6934200" y="848998"/>
            <a:ext cx="5912224" cy="4351338"/>
          </a:xfrm>
        </p:spPr>
        <p:txBody>
          <a:bodyPr>
            <a:normAutofit lnSpcReduction="10000"/>
          </a:bodyPr>
          <a:lstStyle/>
          <a:p>
            <a:pPr marL="0" indent="0" algn="l">
              <a:buNone/>
            </a:pPr>
            <a:r>
              <a:rPr lang="en-US" sz="2800" b="1" i="0" dirty="0">
                <a:solidFill>
                  <a:srgbClr val="374050"/>
                </a:solidFill>
                <a:effectLst/>
                <a:latin typeface="RalewayBold"/>
              </a:rPr>
              <a:t>Pros</a:t>
            </a:r>
          </a:p>
          <a:p>
            <a:pPr algn="l"/>
            <a:endParaRPr lang="en-US" sz="2400" b="0" i="0" dirty="0">
              <a:solidFill>
                <a:srgbClr val="374050"/>
              </a:solidFill>
              <a:effectLst/>
              <a:latin typeface="RalewayMedium"/>
            </a:endParaRPr>
          </a:p>
          <a:p>
            <a:pPr marL="0" indent="0" algn="l">
              <a:buNone/>
            </a:pPr>
            <a:r>
              <a:rPr lang="en-US" sz="2400" b="0" i="0" dirty="0">
                <a:solidFill>
                  <a:srgbClr val="374050"/>
                </a:solidFill>
                <a:effectLst/>
                <a:latin typeface="RalewayMedium"/>
              </a:rPr>
              <a:t> Better communication</a:t>
            </a:r>
          </a:p>
          <a:p>
            <a:pPr algn="l"/>
            <a:endParaRPr lang="en-US" sz="2400" b="0" i="0" dirty="0">
              <a:solidFill>
                <a:srgbClr val="374050"/>
              </a:solidFill>
              <a:effectLst/>
              <a:latin typeface="RalewayMedium"/>
            </a:endParaRPr>
          </a:p>
          <a:p>
            <a:pPr marL="0" indent="0" algn="l">
              <a:buNone/>
            </a:pPr>
            <a:r>
              <a:rPr lang="en-US" sz="2400" b="0" i="0" dirty="0">
                <a:solidFill>
                  <a:srgbClr val="374050"/>
                </a:solidFill>
                <a:effectLst/>
                <a:latin typeface="RalewayMedium"/>
              </a:rPr>
              <a:t> Better Attendance</a:t>
            </a:r>
          </a:p>
          <a:p>
            <a:pPr algn="l"/>
            <a:endParaRPr lang="en-US" sz="2400" b="0" i="0" dirty="0">
              <a:solidFill>
                <a:srgbClr val="374050"/>
              </a:solidFill>
              <a:effectLst/>
              <a:latin typeface="RalewayMedium"/>
            </a:endParaRPr>
          </a:p>
          <a:p>
            <a:pPr marL="0" indent="0" algn="l">
              <a:buNone/>
            </a:pPr>
            <a:r>
              <a:rPr lang="en-US" sz="2400" b="0" i="0" dirty="0">
                <a:solidFill>
                  <a:srgbClr val="374050"/>
                </a:solidFill>
                <a:effectLst/>
                <a:latin typeface="RalewayMedium"/>
              </a:rPr>
              <a:t> No paperwork is required</a:t>
            </a:r>
          </a:p>
          <a:p>
            <a:pPr algn="l"/>
            <a:endParaRPr lang="en-US" sz="2400" b="0" i="0" dirty="0">
              <a:solidFill>
                <a:srgbClr val="374050"/>
              </a:solidFill>
              <a:effectLst/>
              <a:latin typeface="RalewayMedium"/>
            </a:endParaRPr>
          </a:p>
          <a:p>
            <a:pPr marL="0" indent="0" algn="l">
              <a:buNone/>
            </a:pPr>
            <a:r>
              <a:rPr lang="en-US" sz="2400" b="0" i="0" dirty="0">
                <a:solidFill>
                  <a:srgbClr val="374050"/>
                </a:solidFill>
                <a:effectLst/>
                <a:latin typeface="RalewayMedium"/>
              </a:rPr>
              <a:t> Business opportunities</a:t>
            </a:r>
          </a:p>
          <a:p>
            <a:endParaRPr lang="en-US" dirty="0"/>
          </a:p>
        </p:txBody>
      </p:sp>
      <p:pic>
        <p:nvPicPr>
          <p:cNvPr id="6" name="Picture 5">
            <a:extLst>
              <a:ext uri="{FF2B5EF4-FFF2-40B4-BE49-F238E27FC236}">
                <a16:creationId xmlns:a16="http://schemas.microsoft.com/office/drawing/2014/main" id="{60C19839-12BB-80B5-CD05-A4292711C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19" y="1723233"/>
            <a:ext cx="546847" cy="605932"/>
          </a:xfrm>
          <a:prstGeom prst="rect">
            <a:avLst/>
          </a:prstGeom>
        </p:spPr>
      </p:pic>
      <p:pic>
        <p:nvPicPr>
          <p:cNvPr id="8" name="Picture 7">
            <a:extLst>
              <a:ext uri="{FF2B5EF4-FFF2-40B4-BE49-F238E27FC236}">
                <a16:creationId xmlns:a16="http://schemas.microsoft.com/office/drawing/2014/main" id="{2896DF18-7A4B-6B09-9174-C4F193BE9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724" y="2486316"/>
            <a:ext cx="546848" cy="627080"/>
          </a:xfrm>
          <a:prstGeom prst="rect">
            <a:avLst/>
          </a:prstGeom>
        </p:spPr>
      </p:pic>
      <p:pic>
        <p:nvPicPr>
          <p:cNvPr id="10" name="Picture 9">
            <a:extLst>
              <a:ext uri="{FF2B5EF4-FFF2-40B4-BE49-F238E27FC236}">
                <a16:creationId xmlns:a16="http://schemas.microsoft.com/office/drawing/2014/main" id="{01534219-9AE6-B9B8-BBFF-67EE79F86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84" y="3497820"/>
            <a:ext cx="663390" cy="637834"/>
          </a:xfrm>
          <a:prstGeom prst="rect">
            <a:avLst/>
          </a:prstGeom>
        </p:spPr>
      </p:pic>
      <p:pic>
        <p:nvPicPr>
          <p:cNvPr id="12" name="Picture 11">
            <a:extLst>
              <a:ext uri="{FF2B5EF4-FFF2-40B4-BE49-F238E27FC236}">
                <a16:creationId xmlns:a16="http://schemas.microsoft.com/office/drawing/2014/main" id="{4AA0149A-0AD5-D693-5731-AC87860159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9541" y="3655033"/>
            <a:ext cx="439271" cy="538326"/>
          </a:xfrm>
          <a:prstGeom prst="rect">
            <a:avLst/>
          </a:prstGeom>
        </p:spPr>
      </p:pic>
      <p:pic>
        <p:nvPicPr>
          <p:cNvPr id="14" name="Picture 13">
            <a:extLst>
              <a:ext uri="{FF2B5EF4-FFF2-40B4-BE49-F238E27FC236}">
                <a16:creationId xmlns:a16="http://schemas.microsoft.com/office/drawing/2014/main" id="{28C38D76-62D3-40C5-DFE8-E6F6EB5DAB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0126" y="4417896"/>
            <a:ext cx="517706" cy="517706"/>
          </a:xfrm>
          <a:prstGeom prst="rect">
            <a:avLst/>
          </a:prstGeom>
        </p:spPr>
      </p:pic>
      <p:pic>
        <p:nvPicPr>
          <p:cNvPr id="16" name="Picture 15">
            <a:extLst>
              <a:ext uri="{FF2B5EF4-FFF2-40B4-BE49-F238E27FC236}">
                <a16:creationId xmlns:a16="http://schemas.microsoft.com/office/drawing/2014/main" id="{FFEDED58-69F4-9127-85F6-C1E968D1B1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5367" y="1733080"/>
            <a:ext cx="539222" cy="539222"/>
          </a:xfrm>
          <a:prstGeom prst="rect">
            <a:avLst/>
          </a:prstGeom>
        </p:spPr>
      </p:pic>
      <p:pic>
        <p:nvPicPr>
          <p:cNvPr id="18" name="Picture 17">
            <a:extLst>
              <a:ext uri="{FF2B5EF4-FFF2-40B4-BE49-F238E27FC236}">
                <a16:creationId xmlns:a16="http://schemas.microsoft.com/office/drawing/2014/main" id="{8FF00D68-971D-144A-4EF5-C15594F51B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46792" y="2586559"/>
            <a:ext cx="634247" cy="634247"/>
          </a:xfrm>
          <a:prstGeom prst="rect">
            <a:avLst/>
          </a:prstGeom>
        </p:spPr>
      </p:pic>
      <p:pic>
        <p:nvPicPr>
          <p:cNvPr id="20" name="Picture 19">
            <a:extLst>
              <a:ext uri="{FF2B5EF4-FFF2-40B4-BE49-F238E27FC236}">
                <a16:creationId xmlns:a16="http://schemas.microsoft.com/office/drawing/2014/main" id="{CA7202FE-8424-008D-63D5-055A6774C3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06451" y="4621073"/>
            <a:ext cx="674588" cy="674588"/>
          </a:xfrm>
          <a:prstGeom prst="rect">
            <a:avLst/>
          </a:prstGeom>
        </p:spPr>
      </p:pic>
    </p:spTree>
    <p:extLst>
      <p:ext uri="{BB962C8B-B14F-4D97-AF65-F5344CB8AC3E}">
        <p14:creationId xmlns:p14="http://schemas.microsoft.com/office/powerpoint/2010/main" val="262870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B3EEF9-A668-4F3A-8784-499D1FE34A87}"/>
              </a:ext>
            </a:extLst>
          </p:cNvPr>
          <p:cNvSpPr txBox="1"/>
          <p:nvPr/>
        </p:nvSpPr>
        <p:spPr>
          <a:xfrm>
            <a:off x="2779060" y="646383"/>
            <a:ext cx="5154706" cy="4093428"/>
          </a:xfrm>
          <a:prstGeom prst="rect">
            <a:avLst/>
          </a:prstGeom>
          <a:noFill/>
        </p:spPr>
        <p:txBody>
          <a:bodyPr wrap="square">
            <a:spAutoFit/>
          </a:bodyPr>
          <a:lstStyle/>
          <a:p>
            <a:pPr algn="l"/>
            <a:r>
              <a:rPr lang="en-US" sz="3600" b="1" i="0" dirty="0">
                <a:solidFill>
                  <a:srgbClr val="374050"/>
                </a:solidFill>
                <a:effectLst/>
                <a:latin typeface="RalewayBold"/>
              </a:rPr>
              <a:t>Cons</a:t>
            </a:r>
          </a:p>
          <a:p>
            <a:pPr algn="l"/>
            <a:endParaRPr lang="en-US" sz="2800" b="0" i="0" dirty="0">
              <a:solidFill>
                <a:srgbClr val="374050"/>
              </a:solidFill>
              <a:effectLst/>
              <a:latin typeface="RalewayMedium"/>
            </a:endParaRPr>
          </a:p>
          <a:p>
            <a:pPr algn="l"/>
            <a:r>
              <a:rPr lang="en-US" sz="2800" b="0" i="0" dirty="0">
                <a:solidFill>
                  <a:srgbClr val="374050"/>
                </a:solidFill>
                <a:effectLst/>
                <a:latin typeface="RalewayMedium"/>
              </a:rPr>
              <a:t>Angle</a:t>
            </a:r>
          </a:p>
          <a:p>
            <a:pPr algn="l"/>
            <a:endParaRPr lang="en-US" sz="2800" b="0" i="0" dirty="0">
              <a:solidFill>
                <a:srgbClr val="374050"/>
              </a:solidFill>
              <a:effectLst/>
              <a:latin typeface="RalewayMedium"/>
            </a:endParaRPr>
          </a:p>
          <a:p>
            <a:pPr algn="l"/>
            <a:r>
              <a:rPr lang="en-US" sz="2800" b="0" i="0" dirty="0">
                <a:solidFill>
                  <a:srgbClr val="374050"/>
                </a:solidFill>
                <a:effectLst/>
                <a:latin typeface="RalewayMedium"/>
              </a:rPr>
              <a:t>Complexity</a:t>
            </a:r>
          </a:p>
          <a:p>
            <a:pPr algn="l"/>
            <a:endParaRPr lang="en-US" sz="2800" b="0" i="0" dirty="0">
              <a:solidFill>
                <a:srgbClr val="374050"/>
              </a:solidFill>
              <a:effectLst/>
              <a:latin typeface="RalewayMedium"/>
            </a:endParaRPr>
          </a:p>
          <a:p>
            <a:pPr algn="l"/>
            <a:r>
              <a:rPr lang="en-US" sz="2800" b="0" i="0" dirty="0">
                <a:solidFill>
                  <a:srgbClr val="374050"/>
                </a:solidFill>
                <a:effectLst/>
                <a:latin typeface="RalewayMedium"/>
              </a:rPr>
              <a:t>Image Quality</a:t>
            </a:r>
          </a:p>
          <a:p>
            <a:pPr algn="l"/>
            <a:endParaRPr lang="en-US" sz="2800" b="0" i="0" dirty="0">
              <a:solidFill>
                <a:srgbClr val="374050"/>
              </a:solidFill>
              <a:effectLst/>
              <a:latin typeface="RalewayMedium"/>
            </a:endParaRPr>
          </a:p>
          <a:p>
            <a:pPr algn="l"/>
            <a:r>
              <a:rPr lang="en-US" sz="2800" b="0" i="0" dirty="0">
                <a:solidFill>
                  <a:srgbClr val="374050"/>
                </a:solidFill>
                <a:effectLst/>
                <a:latin typeface="RalewayMedium"/>
              </a:rPr>
              <a:t>Storage</a:t>
            </a:r>
          </a:p>
        </p:txBody>
      </p:sp>
      <p:pic>
        <p:nvPicPr>
          <p:cNvPr id="5" name="Picture 4">
            <a:extLst>
              <a:ext uri="{FF2B5EF4-FFF2-40B4-BE49-F238E27FC236}">
                <a16:creationId xmlns:a16="http://schemas.microsoft.com/office/drawing/2014/main" id="{B7B9BFF3-10EB-FD98-48E0-F5914CE2D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622" y="1530729"/>
            <a:ext cx="688035" cy="688035"/>
          </a:xfrm>
          <a:prstGeom prst="rect">
            <a:avLst/>
          </a:prstGeom>
        </p:spPr>
      </p:pic>
      <p:pic>
        <p:nvPicPr>
          <p:cNvPr id="7" name="Picture 6">
            <a:extLst>
              <a:ext uri="{FF2B5EF4-FFF2-40B4-BE49-F238E27FC236}">
                <a16:creationId xmlns:a16="http://schemas.microsoft.com/office/drawing/2014/main" id="{DD8BA8F5-5E40-73B0-61B0-9D474B673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622" y="2389095"/>
            <a:ext cx="605117" cy="605117"/>
          </a:xfrm>
          <a:prstGeom prst="rect">
            <a:avLst/>
          </a:prstGeom>
        </p:spPr>
      </p:pic>
      <p:pic>
        <p:nvPicPr>
          <p:cNvPr id="9" name="Picture 8">
            <a:extLst>
              <a:ext uri="{FF2B5EF4-FFF2-40B4-BE49-F238E27FC236}">
                <a16:creationId xmlns:a16="http://schemas.microsoft.com/office/drawing/2014/main" id="{955E42CC-0268-B9AB-E0EE-E0072EF0CE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209" y="3349159"/>
            <a:ext cx="644448" cy="537040"/>
          </a:xfrm>
          <a:prstGeom prst="rect">
            <a:avLst/>
          </a:prstGeom>
        </p:spPr>
      </p:pic>
      <p:pic>
        <p:nvPicPr>
          <p:cNvPr id="11" name="Picture 10">
            <a:extLst>
              <a:ext uri="{FF2B5EF4-FFF2-40B4-BE49-F238E27FC236}">
                <a16:creationId xmlns:a16="http://schemas.microsoft.com/office/drawing/2014/main" id="{39BFC4EF-B622-580F-5918-26282F6052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1699" y="4272527"/>
            <a:ext cx="537040" cy="537040"/>
          </a:xfrm>
          <a:prstGeom prst="rect">
            <a:avLst/>
          </a:prstGeom>
        </p:spPr>
      </p:pic>
    </p:spTree>
    <p:extLst>
      <p:ext uri="{BB962C8B-B14F-4D97-AF65-F5344CB8AC3E}">
        <p14:creationId xmlns:p14="http://schemas.microsoft.com/office/powerpoint/2010/main" val="4102124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06A82E-0168-AB8F-5783-74F0F6FB03DE}"/>
              </a:ext>
            </a:extLst>
          </p:cNvPr>
          <p:cNvSpPr txBox="1"/>
          <p:nvPr/>
        </p:nvSpPr>
        <p:spPr>
          <a:xfrm>
            <a:off x="376519" y="594410"/>
            <a:ext cx="6400799" cy="4708981"/>
          </a:xfrm>
          <a:prstGeom prst="rect">
            <a:avLst/>
          </a:prstGeom>
          <a:noFill/>
        </p:spPr>
        <p:txBody>
          <a:bodyPr wrap="square">
            <a:spAutoFit/>
          </a:bodyPr>
          <a:lstStyle/>
          <a:p>
            <a:pPr algn="l"/>
            <a:r>
              <a:rPr lang="en-US" sz="3600" b="1" i="0" dirty="0">
                <a:solidFill>
                  <a:srgbClr val="374050"/>
                </a:solidFill>
                <a:effectLst/>
                <a:latin typeface="RalewayBold"/>
              </a:rPr>
              <a:t>Conclusion</a:t>
            </a:r>
          </a:p>
          <a:p>
            <a:pPr algn="just"/>
            <a:endParaRPr lang="en-US" sz="2400" b="0" i="0" dirty="0">
              <a:solidFill>
                <a:srgbClr val="374050"/>
              </a:solidFill>
              <a:effectLst/>
              <a:latin typeface="RalewayMedium"/>
            </a:endParaRPr>
          </a:p>
          <a:p>
            <a:pPr algn="just"/>
            <a:r>
              <a:rPr lang="en-US" sz="2400" b="0" i="0" dirty="0">
                <a:solidFill>
                  <a:srgbClr val="374050"/>
                </a:solidFill>
                <a:effectLst/>
                <a:latin typeface="RalewayMedium"/>
              </a:rPr>
              <a:t>The purpose of reducing the errors that occur in the traditional attendance taking system has been achieved by implementing this automated attendance system. By using this technology we can overcome the problems of fake attendance .We can save time and efficiency is more. Summing it up, every new facial recognition technology represents huge perspectives and promises for the future evolution</a:t>
            </a:r>
          </a:p>
        </p:txBody>
      </p:sp>
      <p:pic>
        <p:nvPicPr>
          <p:cNvPr id="5" name="Picture 4">
            <a:extLst>
              <a:ext uri="{FF2B5EF4-FFF2-40B4-BE49-F238E27FC236}">
                <a16:creationId xmlns:a16="http://schemas.microsoft.com/office/drawing/2014/main" id="{B56FC759-C133-5073-19C5-42656064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035" y="714666"/>
            <a:ext cx="5257266" cy="4708981"/>
          </a:xfrm>
          <a:prstGeom prst="rect">
            <a:avLst/>
          </a:prstGeom>
        </p:spPr>
      </p:pic>
    </p:spTree>
    <p:extLst>
      <p:ext uri="{BB962C8B-B14F-4D97-AF65-F5344CB8AC3E}">
        <p14:creationId xmlns:p14="http://schemas.microsoft.com/office/powerpoint/2010/main" val="3524235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877583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150</TotalTime>
  <Words>454</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Gill Sans MT</vt:lpstr>
      <vt:lpstr>RalewayBold</vt:lpstr>
      <vt:lpstr>RalewayMedium</vt:lpstr>
      <vt:lpstr>RalewayRegular</vt:lpstr>
      <vt:lpstr>Parcel</vt:lpstr>
      <vt:lpstr>Face Recognition Based Attendance System 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Based Attendance System software</dc:title>
  <dc:creator>umang saxena</dc:creator>
  <cp:lastModifiedBy>Raj Singh</cp:lastModifiedBy>
  <cp:revision>2</cp:revision>
  <dcterms:created xsi:type="dcterms:W3CDTF">2022-11-14T11:51:06Z</dcterms:created>
  <dcterms:modified xsi:type="dcterms:W3CDTF">2022-11-14T14:27:38Z</dcterms:modified>
</cp:coreProperties>
</file>