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A45533-6466-42A6-9E1C-D1B5B5AC58BB}">
  <a:tblStyle styleId="{49A45533-6466-42A6-9E1C-D1B5B5AC58BB}"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5.xml"/><Relationship Id="rId22" Type="http://schemas.openxmlformats.org/officeDocument/2006/relationships/font" Target="fonts/OldStandardTT-italic.fntdata"/><Relationship Id="rId10" Type="http://schemas.openxmlformats.org/officeDocument/2006/relationships/slide" Target="slides/slide4.xml"/><Relationship Id="rId21" Type="http://schemas.openxmlformats.org/officeDocument/2006/relationships/font" Target="fonts/OldStandardTT-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db9ffc86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db9ffc86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db9ffc86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db9ffc86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db9ffc8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db9ffc8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db9ffc8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db9ffc8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db9ffc86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db9ffc86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db9ffc86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db9ffc86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db9ffc86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db9ffc86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db9ffc8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db9ffc8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9050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Analysis Life Cycle</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Edem And Franklin</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63425"/>
            <a:ext cx="8779800" cy="450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Chart B</a:t>
            </a:r>
            <a:endParaRPr/>
          </a:p>
        </p:txBody>
      </p:sp>
      <p:pic>
        <p:nvPicPr>
          <p:cNvPr id="110" name="Google Shape;110;p22" title="Chart"/>
          <p:cNvPicPr preferRelativeResize="0"/>
          <p:nvPr/>
        </p:nvPicPr>
        <p:blipFill>
          <a:blip r:embed="rId3">
            <a:alphaModFix/>
          </a:blip>
          <a:stretch>
            <a:fillRect/>
          </a:stretch>
        </p:blipFill>
        <p:spPr>
          <a:xfrm>
            <a:off x="1975200" y="221750"/>
            <a:ext cx="7045667" cy="434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SHARE</a:t>
            </a:r>
            <a:endParaRPr>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lang="en">
                <a:latin typeface="Times New Roman"/>
                <a:ea typeface="Times New Roman"/>
                <a:cs typeface="Times New Roman"/>
                <a:sym typeface="Times New Roman"/>
              </a:rPr>
              <a:t>This phase is about getting additional opinions about the findings. This will significantly help to improve the results and ensure that main aspects were taken into account.</a:t>
            </a:r>
            <a:endParaRPr>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
                <a:latin typeface="Times New Roman"/>
                <a:ea typeface="Times New Roman"/>
                <a:cs typeface="Times New Roman"/>
                <a:sym typeface="Times New Roman"/>
              </a:rPr>
              <a:t> Sharing will certainly help with: </a:t>
            </a:r>
            <a:endParaRPr>
              <a:latin typeface="Times New Roman"/>
              <a:ea typeface="Times New Roman"/>
              <a:cs typeface="Times New Roman"/>
              <a:sym typeface="Times New Roman"/>
            </a:endParaRPr>
          </a:p>
          <a:p>
            <a:pPr indent="-317500" lvl="0" marL="457200" rtl="0" algn="l">
              <a:lnSpc>
                <a:spcPct val="150000"/>
              </a:lnSpc>
              <a:spcBef>
                <a:spcPts val="1400"/>
              </a:spcBef>
              <a:spcAft>
                <a:spcPts val="0"/>
              </a:spcAft>
              <a:buSzPts val="1400"/>
              <a:buFont typeface="Calibri"/>
              <a:buAutoNum type="romanLcPeriod"/>
            </a:pPr>
            <a:r>
              <a:rPr b="1" lang="en">
                <a:latin typeface="Times New Roman"/>
                <a:ea typeface="Times New Roman"/>
                <a:cs typeface="Times New Roman"/>
                <a:sym typeface="Times New Roman"/>
              </a:rPr>
              <a:t>Making better decisions</a:t>
            </a:r>
            <a:r>
              <a:rPr lang="en">
                <a:latin typeface="Times New Roman"/>
                <a:ea typeface="Times New Roman"/>
                <a:cs typeface="Times New Roman"/>
                <a:sym typeface="Times New Roman"/>
              </a:rPr>
              <a:t>: The feedback will help to answer the questions that initially were not thought of.</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Calibri"/>
              <a:buAutoNum type="romanLcPeriod"/>
            </a:pPr>
            <a:r>
              <a:rPr b="1" lang="en">
                <a:latin typeface="Times New Roman"/>
                <a:ea typeface="Times New Roman"/>
                <a:cs typeface="Times New Roman"/>
                <a:sym typeface="Times New Roman"/>
              </a:rPr>
              <a:t>Making more informed decisions:</a:t>
            </a:r>
            <a:r>
              <a:rPr lang="en">
                <a:latin typeface="Times New Roman"/>
                <a:ea typeface="Times New Roman"/>
                <a:cs typeface="Times New Roman"/>
                <a:sym typeface="Times New Roman"/>
              </a:rPr>
              <a:t> Feedback will not be merely critical, but also suggestions and additional information on the matter.</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Calibri"/>
              <a:buAutoNum type="romanLcPeriod"/>
            </a:pPr>
            <a:r>
              <a:rPr b="1" lang="en">
                <a:latin typeface="Times New Roman"/>
                <a:ea typeface="Times New Roman"/>
                <a:cs typeface="Times New Roman"/>
                <a:sym typeface="Times New Roman"/>
              </a:rPr>
              <a:t>Improve the general outcome</a:t>
            </a:r>
            <a:r>
              <a:rPr lang="en">
                <a:latin typeface="Times New Roman"/>
                <a:ea typeface="Times New Roman"/>
                <a:cs typeface="Times New Roman"/>
                <a:sym typeface="Times New Roman"/>
              </a:rPr>
              <a:t>: From one angle, the decision will most likely be more informed and better, but also the transparency will grant that there is more support to the findings.</a:t>
            </a:r>
            <a:endParaRPr>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en">
                <a:latin typeface="Times New Roman"/>
                <a:ea typeface="Times New Roman"/>
                <a:cs typeface="Times New Roman"/>
                <a:sym typeface="Times New Roman"/>
              </a:rPr>
              <a:t>Questions to ask yourself in this step:</a:t>
            </a:r>
            <a:endParaRPr>
              <a:latin typeface="Times New Roman"/>
              <a:ea typeface="Times New Roman"/>
              <a:cs typeface="Times New Roman"/>
              <a:sym typeface="Times New Roman"/>
            </a:endParaRPr>
          </a:p>
          <a:p>
            <a:pPr indent="-317500" lvl="0" marL="457200" rtl="0" algn="l">
              <a:lnSpc>
                <a:spcPct val="150000"/>
              </a:lnSpc>
              <a:spcBef>
                <a:spcPts val="1400"/>
              </a:spcBef>
              <a:spcAft>
                <a:spcPts val="0"/>
              </a:spcAft>
              <a:buSzPts val="1400"/>
              <a:buFont typeface="Times New Roman"/>
              <a:buChar char="✔"/>
            </a:pPr>
            <a:r>
              <a:rPr lang="en">
                <a:latin typeface="Times New Roman"/>
                <a:ea typeface="Times New Roman"/>
                <a:cs typeface="Times New Roman"/>
                <a:sym typeface="Times New Roman"/>
              </a:rPr>
              <a:t>How can I make what I present to the stakeholders engaging and easy to understand?</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What would help me understand this if I were the listener?</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What makes data visualization good?</a:t>
            </a:r>
            <a:endParaRPr>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400"/>
              </a:spcBef>
              <a:spcAft>
                <a:spcPts val="1400"/>
              </a:spcAft>
              <a:buClr>
                <a:schemeClr val="dk1"/>
              </a:buClr>
              <a:buSzPts val="1100"/>
              <a:buFont typeface="Arial"/>
              <a:buNone/>
            </a:pPr>
            <a:r>
              <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ACT</a:t>
            </a:r>
            <a:endParaRPr>
              <a:latin typeface="Times New Roman"/>
              <a:ea typeface="Times New Roman"/>
              <a:cs typeface="Times New Roman"/>
              <a:sym typeface="Times New Roman"/>
            </a:endParaRPr>
          </a:p>
          <a:p>
            <a:pPr indent="0" lvl="0" marL="0" rtl="0" algn="l">
              <a:lnSpc>
                <a:spcPct val="150000"/>
              </a:lnSpc>
              <a:spcBef>
                <a:spcPts val="1600"/>
              </a:spcBef>
              <a:spcAft>
                <a:spcPts val="0"/>
              </a:spcAft>
              <a:buClr>
                <a:schemeClr val="dk1"/>
              </a:buClr>
              <a:buSzPts val="1100"/>
              <a:buFont typeface="Arial"/>
              <a:buNone/>
            </a:pPr>
            <a:r>
              <a:rPr lang="en">
                <a:solidFill>
                  <a:srgbClr val="1F1F1F"/>
                </a:solidFill>
                <a:latin typeface="Times New Roman"/>
                <a:ea typeface="Times New Roman"/>
                <a:cs typeface="Times New Roman"/>
                <a:sym typeface="Times New Roman"/>
              </a:rPr>
              <a:t>we will use everything we have learned from our analysis and act upon it. You will provide recommendations to the stakeholder on how to solve the business problem and help them make a good decision.</a:t>
            </a:r>
            <a:endParaRPr>
              <a:solidFill>
                <a:srgbClr val="1F1F1F"/>
              </a:solidFill>
              <a:latin typeface="Times New Roman"/>
              <a:ea typeface="Times New Roman"/>
              <a:cs typeface="Times New Roman"/>
              <a:sym typeface="Times New Roman"/>
            </a:endParaRPr>
          </a:p>
          <a:p>
            <a:pPr indent="0" lvl="0" marL="0" rtl="0" algn="l">
              <a:lnSpc>
                <a:spcPct val="150000"/>
              </a:lnSpc>
              <a:spcBef>
                <a:spcPts val="1400"/>
              </a:spcBef>
              <a:spcAft>
                <a:spcPts val="0"/>
              </a:spcAft>
              <a:buClr>
                <a:schemeClr val="dk1"/>
              </a:buClr>
              <a:buSzPts val="1100"/>
              <a:buFont typeface="Arial"/>
              <a:buNone/>
            </a:pPr>
            <a:r>
              <a:rPr lang="en">
                <a:solidFill>
                  <a:srgbClr val="1F1F1F"/>
                </a:solidFill>
                <a:latin typeface="Times New Roman"/>
                <a:ea typeface="Times New Roman"/>
                <a:cs typeface="Times New Roman"/>
                <a:sym typeface="Times New Roman"/>
              </a:rPr>
              <a:t>Questions to ask yourself in this step:</a:t>
            </a:r>
            <a:endParaRPr>
              <a:solidFill>
                <a:srgbClr val="1F1F1F"/>
              </a:solidFill>
              <a:latin typeface="Times New Roman"/>
              <a:ea typeface="Times New Roman"/>
              <a:cs typeface="Times New Roman"/>
              <a:sym typeface="Times New Roman"/>
            </a:endParaRPr>
          </a:p>
          <a:p>
            <a:pPr indent="-317500" lvl="0" marL="914400" rtl="0" algn="l">
              <a:lnSpc>
                <a:spcPct val="150000"/>
              </a:lnSpc>
              <a:spcBef>
                <a:spcPts val="1400"/>
              </a:spcBef>
              <a:spcAft>
                <a:spcPts val="0"/>
              </a:spcAft>
              <a:buClr>
                <a:srgbClr val="1F1F1F"/>
              </a:buClr>
              <a:buSzPts val="1400"/>
              <a:buFont typeface="Times New Roman"/>
              <a:buChar char="✔"/>
            </a:pPr>
            <a:r>
              <a:rPr lang="en">
                <a:solidFill>
                  <a:srgbClr val="1F1F1F"/>
                </a:solidFill>
                <a:latin typeface="Times New Roman"/>
                <a:ea typeface="Times New Roman"/>
                <a:cs typeface="Times New Roman"/>
                <a:sym typeface="Times New Roman"/>
              </a:rPr>
              <a:t>How can the feedback received during the sharing phase (step 5) be used to meet the stakeholder’s needs and expectations?</a:t>
            </a:r>
            <a:endParaRPr>
              <a:solidFill>
                <a:srgbClr val="1F1F1F"/>
              </a:solidFill>
              <a:latin typeface="Times New Roman"/>
              <a:ea typeface="Times New Roman"/>
              <a:cs typeface="Times New Roman"/>
              <a:sym typeface="Times New Roman"/>
            </a:endParaRPr>
          </a:p>
          <a:p>
            <a:pPr indent="-317500" lvl="0" marL="914400" rtl="0" algn="l">
              <a:lnSpc>
                <a:spcPct val="150000"/>
              </a:lnSpc>
              <a:spcBef>
                <a:spcPts val="0"/>
              </a:spcBef>
              <a:spcAft>
                <a:spcPts val="0"/>
              </a:spcAft>
              <a:buClr>
                <a:srgbClr val="1F1F1F"/>
              </a:buClr>
              <a:buSzPts val="1400"/>
              <a:buFont typeface="Times New Roman"/>
              <a:buChar char="✔"/>
            </a:pPr>
            <a:r>
              <a:rPr lang="en">
                <a:solidFill>
                  <a:srgbClr val="1F1F1F"/>
                </a:solidFill>
                <a:latin typeface="Times New Roman"/>
                <a:ea typeface="Times New Roman"/>
                <a:cs typeface="Times New Roman"/>
                <a:sym typeface="Times New Roman"/>
              </a:rPr>
              <a:t>What potential solutions to the outlined problem could there be?</a:t>
            </a:r>
            <a:endParaRPr>
              <a:solidFill>
                <a:srgbClr val="1F1F1F"/>
              </a:solidFill>
              <a:latin typeface="Times New Roman"/>
              <a:ea typeface="Times New Roman"/>
              <a:cs typeface="Times New Roman"/>
              <a:sym typeface="Times New Roman"/>
            </a:endParaRPr>
          </a:p>
          <a:p>
            <a:pPr indent="-317500" lvl="0" marL="914400" rtl="0" algn="l">
              <a:lnSpc>
                <a:spcPct val="150000"/>
              </a:lnSpc>
              <a:spcBef>
                <a:spcPts val="0"/>
              </a:spcBef>
              <a:spcAft>
                <a:spcPts val="0"/>
              </a:spcAft>
              <a:buClr>
                <a:srgbClr val="1F1F1F"/>
              </a:buClr>
              <a:buSzPts val="1400"/>
              <a:buFont typeface="Times New Roman"/>
              <a:buChar char="✔"/>
            </a:pPr>
            <a:r>
              <a:rPr lang="en">
                <a:solidFill>
                  <a:srgbClr val="1F1F1F"/>
                </a:solidFill>
                <a:latin typeface="Times New Roman"/>
                <a:ea typeface="Times New Roman"/>
                <a:cs typeface="Times New Roman"/>
                <a:sym typeface="Times New Roman"/>
              </a:rPr>
              <a:t>Is this problem worth solving? (Yes, that is also a potential outcome)</a:t>
            </a:r>
            <a:endParaRPr>
              <a:solidFill>
                <a:srgbClr val="1F1F1F"/>
              </a:solidFill>
              <a:latin typeface="Times New Roman"/>
              <a:ea typeface="Times New Roman"/>
              <a:cs typeface="Times New Roman"/>
              <a:sym typeface="Times New Roman"/>
            </a:endParaRPr>
          </a:p>
          <a:p>
            <a:pPr indent="0" lvl="0" marL="0" rtl="0" algn="l">
              <a:spcBef>
                <a:spcPts val="14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6" name="Google Shape;126;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0" rtl="0" algn="l">
              <a:lnSpc>
                <a:spcPct val="150000"/>
              </a:lnSpc>
              <a:spcBef>
                <a:spcPts val="0"/>
              </a:spcBef>
              <a:spcAft>
                <a:spcPts val="0"/>
              </a:spcAft>
              <a:buClr>
                <a:srgbClr val="1F1F1F"/>
              </a:buClr>
              <a:buSzPts val="1400"/>
              <a:buFont typeface="Times New Roman"/>
              <a:buAutoNum type="arabicPeriod"/>
            </a:pPr>
            <a:r>
              <a:rPr b="1" lang="en" sz="1400">
                <a:solidFill>
                  <a:srgbClr val="1F1F1F"/>
                </a:solidFill>
                <a:latin typeface="Times New Roman"/>
                <a:ea typeface="Times New Roman"/>
                <a:cs typeface="Times New Roman"/>
                <a:sym typeface="Times New Roman"/>
              </a:rPr>
              <a:t>Ask</a:t>
            </a:r>
            <a:r>
              <a:rPr lang="en" sz="1400">
                <a:solidFill>
                  <a:srgbClr val="1F1F1F"/>
                </a:solidFill>
                <a:latin typeface="Times New Roman"/>
                <a:ea typeface="Times New Roman"/>
                <a:cs typeface="Times New Roman"/>
                <a:sym typeface="Times New Roman"/>
              </a:rPr>
              <a:t>: Business Challenge/Objective/Question</a:t>
            </a:r>
            <a:endParaRPr sz="1400">
              <a:solidFill>
                <a:srgbClr val="1F1F1F"/>
              </a:solidFill>
              <a:latin typeface="Times New Roman"/>
              <a:ea typeface="Times New Roman"/>
              <a:cs typeface="Times New Roman"/>
              <a:sym typeface="Times New Roman"/>
            </a:endParaRPr>
          </a:p>
          <a:p>
            <a:pPr indent="-317500" lvl="0" marL="0" rtl="0" algn="l">
              <a:lnSpc>
                <a:spcPct val="150000"/>
              </a:lnSpc>
              <a:spcBef>
                <a:spcPts val="0"/>
              </a:spcBef>
              <a:spcAft>
                <a:spcPts val="0"/>
              </a:spcAft>
              <a:buClr>
                <a:srgbClr val="1F1F1F"/>
              </a:buClr>
              <a:buSzPts val="1400"/>
              <a:buFont typeface="Times New Roman"/>
              <a:buAutoNum type="arabicPeriod"/>
            </a:pPr>
            <a:r>
              <a:rPr b="1" lang="en" sz="1400">
                <a:solidFill>
                  <a:srgbClr val="1F1F1F"/>
                </a:solidFill>
                <a:latin typeface="Times New Roman"/>
                <a:ea typeface="Times New Roman"/>
                <a:cs typeface="Times New Roman"/>
                <a:sym typeface="Times New Roman"/>
              </a:rPr>
              <a:t>Prepare</a:t>
            </a:r>
            <a:r>
              <a:rPr lang="en" sz="1400">
                <a:solidFill>
                  <a:srgbClr val="1F1F1F"/>
                </a:solidFill>
                <a:latin typeface="Times New Roman"/>
                <a:ea typeface="Times New Roman"/>
                <a:cs typeface="Times New Roman"/>
                <a:sym typeface="Times New Roman"/>
              </a:rPr>
              <a:t>: Data generation, collection, storage, and data management</a:t>
            </a:r>
            <a:endParaRPr sz="1400">
              <a:solidFill>
                <a:srgbClr val="1F1F1F"/>
              </a:solidFill>
              <a:latin typeface="Times New Roman"/>
              <a:ea typeface="Times New Roman"/>
              <a:cs typeface="Times New Roman"/>
              <a:sym typeface="Times New Roman"/>
            </a:endParaRPr>
          </a:p>
          <a:p>
            <a:pPr indent="-317500" lvl="0" marL="0" rtl="0" algn="l">
              <a:lnSpc>
                <a:spcPct val="150000"/>
              </a:lnSpc>
              <a:spcBef>
                <a:spcPts val="0"/>
              </a:spcBef>
              <a:spcAft>
                <a:spcPts val="0"/>
              </a:spcAft>
              <a:buClr>
                <a:srgbClr val="1F1F1F"/>
              </a:buClr>
              <a:buSzPts val="1400"/>
              <a:buFont typeface="Times New Roman"/>
              <a:buAutoNum type="arabicPeriod"/>
            </a:pPr>
            <a:r>
              <a:rPr b="1" lang="en" sz="1400">
                <a:solidFill>
                  <a:srgbClr val="1F1F1F"/>
                </a:solidFill>
                <a:latin typeface="Times New Roman"/>
                <a:ea typeface="Times New Roman"/>
                <a:cs typeface="Times New Roman"/>
                <a:sym typeface="Times New Roman"/>
              </a:rPr>
              <a:t>Process</a:t>
            </a:r>
            <a:r>
              <a:rPr lang="en" sz="1400">
                <a:solidFill>
                  <a:srgbClr val="1F1F1F"/>
                </a:solidFill>
                <a:latin typeface="Times New Roman"/>
                <a:ea typeface="Times New Roman"/>
                <a:cs typeface="Times New Roman"/>
                <a:sym typeface="Times New Roman"/>
              </a:rPr>
              <a:t>: Data cleaning/data integrity</a:t>
            </a:r>
            <a:endParaRPr sz="1400">
              <a:solidFill>
                <a:srgbClr val="1F1F1F"/>
              </a:solidFill>
              <a:latin typeface="Times New Roman"/>
              <a:ea typeface="Times New Roman"/>
              <a:cs typeface="Times New Roman"/>
              <a:sym typeface="Times New Roman"/>
            </a:endParaRPr>
          </a:p>
          <a:p>
            <a:pPr indent="-317500" lvl="0" marL="0" rtl="0" algn="l">
              <a:lnSpc>
                <a:spcPct val="150000"/>
              </a:lnSpc>
              <a:spcBef>
                <a:spcPts val="0"/>
              </a:spcBef>
              <a:spcAft>
                <a:spcPts val="0"/>
              </a:spcAft>
              <a:buClr>
                <a:srgbClr val="1F1F1F"/>
              </a:buClr>
              <a:buSzPts val="1400"/>
              <a:buFont typeface="Times New Roman"/>
              <a:buAutoNum type="arabicPeriod"/>
            </a:pPr>
            <a:r>
              <a:rPr b="1" lang="en" sz="1400">
                <a:solidFill>
                  <a:srgbClr val="1F1F1F"/>
                </a:solidFill>
                <a:latin typeface="Times New Roman"/>
                <a:ea typeface="Times New Roman"/>
                <a:cs typeface="Times New Roman"/>
                <a:sym typeface="Times New Roman"/>
              </a:rPr>
              <a:t>Analyze</a:t>
            </a:r>
            <a:r>
              <a:rPr lang="en" sz="1400">
                <a:solidFill>
                  <a:srgbClr val="1F1F1F"/>
                </a:solidFill>
                <a:latin typeface="Times New Roman"/>
                <a:ea typeface="Times New Roman"/>
                <a:cs typeface="Times New Roman"/>
                <a:sym typeface="Times New Roman"/>
              </a:rPr>
              <a:t>: Data exploration, visualization, and analysis</a:t>
            </a:r>
            <a:endParaRPr sz="1400">
              <a:solidFill>
                <a:srgbClr val="1F1F1F"/>
              </a:solidFill>
              <a:latin typeface="Times New Roman"/>
              <a:ea typeface="Times New Roman"/>
              <a:cs typeface="Times New Roman"/>
              <a:sym typeface="Times New Roman"/>
            </a:endParaRPr>
          </a:p>
          <a:p>
            <a:pPr indent="-317500" lvl="0" marL="0" rtl="0" algn="l">
              <a:lnSpc>
                <a:spcPct val="150000"/>
              </a:lnSpc>
              <a:spcBef>
                <a:spcPts val="0"/>
              </a:spcBef>
              <a:spcAft>
                <a:spcPts val="0"/>
              </a:spcAft>
              <a:buClr>
                <a:srgbClr val="1F1F1F"/>
              </a:buClr>
              <a:buSzPts val="1400"/>
              <a:buFont typeface="Times New Roman"/>
              <a:buAutoNum type="arabicPeriod"/>
            </a:pPr>
            <a:r>
              <a:rPr b="1" lang="en" sz="1400">
                <a:solidFill>
                  <a:srgbClr val="1F1F1F"/>
                </a:solidFill>
                <a:latin typeface="Times New Roman"/>
                <a:ea typeface="Times New Roman"/>
                <a:cs typeface="Times New Roman"/>
                <a:sym typeface="Times New Roman"/>
              </a:rPr>
              <a:t>Share</a:t>
            </a:r>
            <a:r>
              <a:rPr lang="en" sz="1400">
                <a:solidFill>
                  <a:srgbClr val="1F1F1F"/>
                </a:solidFill>
                <a:latin typeface="Times New Roman"/>
                <a:ea typeface="Times New Roman"/>
                <a:cs typeface="Times New Roman"/>
                <a:sym typeface="Times New Roman"/>
              </a:rPr>
              <a:t>: Communicating and interpreting results </a:t>
            </a:r>
            <a:endParaRPr sz="1400">
              <a:solidFill>
                <a:srgbClr val="1F1F1F"/>
              </a:solidFill>
              <a:latin typeface="Times New Roman"/>
              <a:ea typeface="Times New Roman"/>
              <a:cs typeface="Times New Roman"/>
              <a:sym typeface="Times New Roman"/>
            </a:endParaRPr>
          </a:p>
          <a:p>
            <a:pPr indent="-317500" lvl="0" marL="0" rtl="0" algn="l">
              <a:lnSpc>
                <a:spcPct val="150000"/>
              </a:lnSpc>
              <a:spcBef>
                <a:spcPts val="0"/>
              </a:spcBef>
              <a:spcAft>
                <a:spcPts val="0"/>
              </a:spcAft>
              <a:buClr>
                <a:srgbClr val="1F1F1F"/>
              </a:buClr>
              <a:buSzPts val="1400"/>
              <a:buFont typeface="Times New Roman"/>
              <a:buAutoNum type="arabicPeriod"/>
            </a:pPr>
            <a:r>
              <a:rPr b="1" lang="en" sz="1400">
                <a:solidFill>
                  <a:srgbClr val="1F1F1F"/>
                </a:solidFill>
                <a:latin typeface="Times New Roman"/>
                <a:ea typeface="Times New Roman"/>
                <a:cs typeface="Times New Roman"/>
                <a:sym typeface="Times New Roman"/>
              </a:rPr>
              <a:t>Act</a:t>
            </a:r>
            <a:r>
              <a:rPr lang="en" sz="1400">
                <a:solidFill>
                  <a:srgbClr val="1F1F1F"/>
                </a:solidFill>
                <a:latin typeface="Times New Roman"/>
                <a:ea typeface="Times New Roman"/>
                <a:cs typeface="Times New Roman"/>
                <a:sym typeface="Times New Roman"/>
              </a:rPr>
              <a:t>:  Putting your insights to work to solve the problem</a:t>
            </a:r>
            <a:endParaRPr sz="1400">
              <a:solidFill>
                <a:srgbClr val="1F1F1F"/>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1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 Life Cycle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Introduction</a:t>
            </a:r>
            <a:endParaRPr u="sng"/>
          </a:p>
        </p:txBody>
      </p:sp>
      <p:sp>
        <p:nvSpPr>
          <p:cNvPr id="71" name="Google Shape;71;p15"/>
          <p:cNvSpPr txBox="1"/>
          <p:nvPr>
            <p:ph idx="2" type="body"/>
          </p:nvPr>
        </p:nvSpPr>
        <p:spPr>
          <a:xfrm>
            <a:off x="4572000" y="0"/>
            <a:ext cx="4572000" cy="52986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sz="1200"/>
              <a:t>Data science is an interdisciplinary academic field that uses statistics, scientific computing, scientific methods, processes, algorithms and systems to extract knowledge and insights from potentially noisy, structured, or unstructured data. Basically data science is all about making meaning out of data.</a:t>
            </a:r>
            <a:endParaRPr sz="1200"/>
          </a:p>
          <a:p>
            <a:pPr indent="0" lvl="0" marL="457200" rtl="0" algn="l">
              <a:spcBef>
                <a:spcPts val="1600"/>
              </a:spcBef>
              <a:spcAft>
                <a:spcPts val="0"/>
              </a:spcAft>
              <a:buNone/>
            </a:pPr>
            <a:r>
              <a:t/>
            </a:r>
            <a:endParaRPr sz="1200"/>
          </a:p>
          <a:p>
            <a:pPr indent="-304800" lvl="0" marL="457200" rtl="0" algn="l">
              <a:spcBef>
                <a:spcPts val="1600"/>
              </a:spcBef>
              <a:spcAft>
                <a:spcPts val="0"/>
              </a:spcAft>
              <a:buSzPts val="1200"/>
              <a:buChar char="●"/>
            </a:pPr>
            <a:r>
              <a:rPr lang="en" sz="1200"/>
              <a:t>Data analysis focuses on extracting insights and drawing conclusions from structured data, while data science involves a more comprehensive approach that combines statistical analysis, computational methods, and machine learning to extract insights, build predictive models, and drive data-driven decision-making.</a:t>
            </a:r>
            <a:endParaRPr sz="1200"/>
          </a:p>
          <a:p>
            <a:pPr indent="0" lvl="0" marL="457200" rtl="0" algn="l">
              <a:spcBef>
                <a:spcPts val="1600"/>
              </a:spcBef>
              <a:spcAft>
                <a:spcPts val="0"/>
              </a:spcAft>
              <a:buNone/>
            </a:pPr>
            <a:r>
              <a:rPr lang="en" sz="1200"/>
              <a:t>In the data analysis process, there are six phases to go through to get the desired result. These are ASK, PREPARE, PROCESS, ANALYZE, SHARE, AND ACT.</a:t>
            </a:r>
            <a:endParaRPr sz="12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40625" y="0"/>
            <a:ext cx="87447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ASK</a:t>
            </a:r>
            <a:endParaRPr sz="1800"/>
          </a:p>
        </p:txBody>
      </p:sp>
      <p:sp>
        <p:nvSpPr>
          <p:cNvPr id="77" name="Google Shape;77;p16"/>
          <p:cNvSpPr txBox="1"/>
          <p:nvPr>
            <p:ph idx="1" type="body"/>
          </p:nvPr>
        </p:nvSpPr>
        <p:spPr>
          <a:xfrm>
            <a:off x="0" y="486300"/>
            <a:ext cx="9144000" cy="465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question to be asked must be SMART, which means Specific, Measurable, Action-oriented, Relevant and Time bound.</a:t>
            </a:r>
            <a:endParaRPr sz="1600"/>
          </a:p>
          <a:p>
            <a:pPr indent="-330200" lvl="0" marL="457200" rtl="0" algn="l">
              <a:spcBef>
                <a:spcPts val="0"/>
              </a:spcBef>
              <a:spcAft>
                <a:spcPts val="0"/>
              </a:spcAft>
              <a:buSzPts val="1600"/>
              <a:buChar char="❖"/>
            </a:pPr>
            <a:r>
              <a:rPr lang="en" sz="1600"/>
              <a:t>These were some of the SMART questions concept being asked:</a:t>
            </a:r>
            <a:endParaRPr sz="1600"/>
          </a:p>
          <a:p>
            <a:pPr indent="-330200" lvl="0" marL="914400" rtl="0" algn="l">
              <a:spcBef>
                <a:spcPts val="0"/>
              </a:spcBef>
              <a:spcAft>
                <a:spcPts val="0"/>
              </a:spcAft>
              <a:buSzPts val="1600"/>
              <a:buChar char="➢"/>
            </a:pPr>
            <a:r>
              <a:rPr lang="en" sz="1600"/>
              <a:t>What do customers buy more at the shop?</a:t>
            </a:r>
            <a:endParaRPr sz="1600"/>
          </a:p>
          <a:p>
            <a:pPr indent="-330200" lvl="0" marL="914400" rtl="0" algn="l">
              <a:spcBef>
                <a:spcPts val="0"/>
              </a:spcBef>
              <a:spcAft>
                <a:spcPts val="0"/>
              </a:spcAft>
              <a:buSzPts val="1600"/>
              <a:buChar char="➢"/>
            </a:pPr>
            <a:r>
              <a:rPr lang="en" sz="1600"/>
              <a:t>What period do customers buy those goods and why?</a:t>
            </a:r>
            <a:endParaRPr sz="1600"/>
          </a:p>
          <a:p>
            <a:pPr indent="-330200" lvl="0" marL="914400" rtl="0" algn="l">
              <a:spcBef>
                <a:spcPts val="0"/>
              </a:spcBef>
              <a:spcAft>
                <a:spcPts val="0"/>
              </a:spcAft>
              <a:buSzPts val="1600"/>
              <a:buChar char="➢"/>
            </a:pPr>
            <a:r>
              <a:rPr lang="en" sz="1600"/>
              <a:t>Will prices of these goods affect their purchases?</a:t>
            </a:r>
            <a:endParaRPr sz="1600"/>
          </a:p>
          <a:p>
            <a:pPr indent="-330200" lvl="0" marL="914400" rtl="0" algn="l">
              <a:spcBef>
                <a:spcPts val="0"/>
              </a:spcBef>
              <a:spcAft>
                <a:spcPts val="0"/>
              </a:spcAft>
              <a:buSzPts val="1600"/>
              <a:buChar char="➢"/>
            </a:pPr>
            <a:r>
              <a:rPr lang="en" sz="1600"/>
              <a:t>Do these customers have other substitutes?</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PREPARE</a:t>
            </a:r>
            <a:endParaRPr sz="1600"/>
          </a:p>
          <a:p>
            <a:pPr indent="-330200" lvl="0" marL="457200" rtl="0" algn="l">
              <a:spcBef>
                <a:spcPts val="1600"/>
              </a:spcBef>
              <a:spcAft>
                <a:spcPts val="0"/>
              </a:spcAft>
              <a:buSzPts val="1600"/>
              <a:buChar char="❖"/>
            </a:pPr>
            <a:r>
              <a:rPr lang="en" sz="1600"/>
              <a:t>Preparing your data means collecting or using the data relevant to the problem you are trying to solve.</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52500" y="0"/>
            <a:ext cx="9144000" cy="51435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Clr>
                <a:schemeClr val="dk1"/>
              </a:buClr>
              <a:buSzPts val="1100"/>
              <a:buFont typeface="Arial"/>
              <a:buNone/>
            </a:pPr>
            <a:r>
              <a:rPr lang="en" sz="1200">
                <a:latin typeface="Times New Roman"/>
                <a:ea typeface="Times New Roman"/>
                <a:cs typeface="Times New Roman"/>
                <a:sym typeface="Times New Roman"/>
              </a:rPr>
              <a:t>The following aspects should be considered:</a:t>
            </a:r>
            <a:endParaRPr sz="1200">
              <a:latin typeface="Times New Roman"/>
              <a:ea typeface="Times New Roman"/>
              <a:cs typeface="Times New Roman"/>
              <a:sym typeface="Times New Roman"/>
            </a:endParaRPr>
          </a:p>
          <a:p>
            <a:pPr indent="-304800" lvl="0" marL="495300" rtl="0" algn="l">
              <a:lnSpc>
                <a:spcPct val="150000"/>
              </a:lnSpc>
              <a:spcBef>
                <a:spcPts val="1400"/>
              </a:spcBef>
              <a:spcAft>
                <a:spcPts val="0"/>
              </a:spcAft>
              <a:buSzPts val="1200"/>
              <a:buFont typeface="Noto Sans Symbols"/>
              <a:buChar char="✔"/>
            </a:pPr>
            <a:r>
              <a:rPr lang="en" sz="1200">
                <a:latin typeface="Times New Roman"/>
                <a:ea typeface="Times New Roman"/>
                <a:cs typeface="Times New Roman"/>
                <a:sym typeface="Times New Roman"/>
              </a:rPr>
              <a:t>What metrics to measure? (Metrics are quantitative measurements). To answer these questions, there might be a need to also answer sub-questions (e.g., is our time-to-market competitive for product X? If not, what process improvements would help?).</a:t>
            </a:r>
            <a:endParaRPr sz="1200">
              <a:latin typeface="Times New Roman"/>
              <a:ea typeface="Times New Roman"/>
              <a:cs typeface="Times New Roman"/>
              <a:sym typeface="Times New Roman"/>
            </a:endParaRPr>
          </a:p>
          <a:p>
            <a:pPr indent="-304800" lvl="0" marL="495300" rtl="0" algn="l">
              <a:lnSpc>
                <a:spcPct val="150000"/>
              </a:lnSpc>
              <a:spcBef>
                <a:spcPts val="0"/>
              </a:spcBef>
              <a:spcAft>
                <a:spcPts val="0"/>
              </a:spcAft>
              <a:buSzPts val="1200"/>
              <a:buFont typeface="Noto Sans Symbols"/>
              <a:buChar char="✔"/>
            </a:pPr>
            <a:r>
              <a:rPr lang="en" sz="1200">
                <a:latin typeface="Times New Roman"/>
                <a:ea typeface="Times New Roman"/>
                <a:cs typeface="Times New Roman"/>
                <a:sym typeface="Times New Roman"/>
              </a:rPr>
              <a:t>What factors should be considered?</a:t>
            </a:r>
            <a:endParaRPr sz="1200">
              <a:latin typeface="Times New Roman"/>
              <a:ea typeface="Times New Roman"/>
              <a:cs typeface="Times New Roman"/>
              <a:sym typeface="Times New Roman"/>
            </a:endParaRPr>
          </a:p>
          <a:p>
            <a:pPr indent="-304800" lvl="0" marL="495300" rtl="0" algn="l">
              <a:lnSpc>
                <a:spcPct val="150000"/>
              </a:lnSpc>
              <a:spcBef>
                <a:spcPts val="0"/>
              </a:spcBef>
              <a:spcAft>
                <a:spcPts val="0"/>
              </a:spcAft>
              <a:buSzPts val="1200"/>
              <a:buFont typeface="Noto Sans Symbols"/>
              <a:buChar char="✔"/>
            </a:pPr>
            <a:r>
              <a:rPr lang="en" sz="1200">
                <a:latin typeface="Times New Roman"/>
                <a:ea typeface="Times New Roman"/>
                <a:cs typeface="Times New Roman"/>
                <a:sym typeface="Times New Roman"/>
              </a:rPr>
              <a:t>Where the data is located (files, database, external system, internal system)?</a:t>
            </a:r>
            <a:endParaRPr sz="1200">
              <a:latin typeface="Times New Roman"/>
              <a:ea typeface="Times New Roman"/>
              <a:cs typeface="Times New Roman"/>
              <a:sym typeface="Times New Roman"/>
            </a:endParaRPr>
          </a:p>
          <a:p>
            <a:pPr indent="-304800" lvl="0" marL="495300" rtl="0" algn="l">
              <a:lnSpc>
                <a:spcPct val="150000"/>
              </a:lnSpc>
              <a:spcBef>
                <a:spcPts val="0"/>
              </a:spcBef>
              <a:spcAft>
                <a:spcPts val="0"/>
              </a:spcAft>
              <a:buSzPts val="1200"/>
              <a:buFont typeface="Noto Sans Symbols"/>
              <a:buChar char="✔"/>
            </a:pPr>
            <a:r>
              <a:rPr lang="en" sz="1200">
                <a:latin typeface="Times New Roman"/>
                <a:ea typeface="Times New Roman"/>
                <a:cs typeface="Times New Roman"/>
                <a:sym typeface="Times New Roman"/>
              </a:rPr>
              <a:t>If the data will be moved, how it will be stored and what are the needed security measures to protect that data.</a:t>
            </a:r>
            <a:endParaRPr sz="1200">
              <a:latin typeface="Times New Roman"/>
              <a:ea typeface="Times New Roman"/>
              <a:cs typeface="Times New Roman"/>
              <a:sym typeface="Times New Roman"/>
            </a:endParaRPr>
          </a:p>
          <a:p>
            <a:pPr indent="0" lvl="0" marL="0" rtl="0" algn="l">
              <a:lnSpc>
                <a:spcPct val="150000"/>
              </a:lnSpc>
              <a:spcBef>
                <a:spcPts val="1400"/>
              </a:spcBef>
              <a:spcAft>
                <a:spcPts val="0"/>
              </a:spcAft>
              <a:buClr>
                <a:schemeClr val="dk1"/>
              </a:buClr>
              <a:buSzPts val="1100"/>
              <a:buFont typeface="Arial"/>
              <a:buNone/>
            </a:pPr>
            <a:r>
              <a:rPr lang="en" sz="1200">
                <a:latin typeface="Times New Roman"/>
                <a:ea typeface="Times New Roman"/>
                <a:cs typeface="Times New Roman"/>
                <a:sym typeface="Times New Roman"/>
              </a:rPr>
              <a:t>Questions to ask you in this step: </a:t>
            </a:r>
            <a:endParaRPr sz="1200">
              <a:latin typeface="Times New Roman"/>
              <a:ea typeface="Times New Roman"/>
              <a:cs typeface="Times New Roman"/>
              <a:sym typeface="Times New Roman"/>
            </a:endParaRPr>
          </a:p>
          <a:p>
            <a:pPr indent="-304800" lvl="0" marL="457200" rtl="0" algn="l">
              <a:lnSpc>
                <a:spcPct val="150000"/>
              </a:lnSpc>
              <a:spcBef>
                <a:spcPts val="1400"/>
              </a:spcBef>
              <a:spcAft>
                <a:spcPts val="0"/>
              </a:spcAft>
              <a:buSzPts val="1200"/>
              <a:buFont typeface="Noto Sans Symbols"/>
              <a:buChar char="✔"/>
            </a:pPr>
            <a:r>
              <a:rPr lang="en" sz="1200">
                <a:latin typeface="Times New Roman"/>
                <a:ea typeface="Times New Roman"/>
                <a:cs typeface="Times New Roman"/>
                <a:sym typeface="Times New Roman"/>
              </a:rPr>
              <a:t>What needs to be figured out how to solve this problem?</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Noto Sans Symbols"/>
              <a:buChar char="✔"/>
            </a:pPr>
            <a:r>
              <a:rPr lang="en" sz="1200">
                <a:latin typeface="Times New Roman"/>
                <a:ea typeface="Times New Roman"/>
                <a:cs typeface="Times New Roman"/>
                <a:sym typeface="Times New Roman"/>
              </a:rPr>
              <a:t>What would help to measure the outcome of any change to the problematic area?</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Noto Sans Symbols"/>
              <a:buChar char="✔"/>
            </a:pPr>
            <a:r>
              <a:rPr lang="en" sz="1200">
                <a:latin typeface="Times New Roman"/>
                <a:ea typeface="Times New Roman"/>
                <a:cs typeface="Times New Roman"/>
                <a:sym typeface="Times New Roman"/>
              </a:rPr>
              <a:t>What research is needed?</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Noto Sans Symbols"/>
              <a:buChar char="✔"/>
            </a:pPr>
            <a:r>
              <a:rPr lang="en" sz="1200">
                <a:latin typeface="Times New Roman"/>
                <a:ea typeface="Times New Roman"/>
                <a:cs typeface="Times New Roman"/>
                <a:sym typeface="Times New Roman"/>
              </a:rPr>
              <a:t>Where is the information held?</a:t>
            </a:r>
            <a:endParaRPr sz="1200">
              <a:latin typeface="Times New Roman"/>
              <a:ea typeface="Times New Roman"/>
              <a:cs typeface="Times New Roman"/>
              <a:sym typeface="Times New Roman"/>
            </a:endParaRPr>
          </a:p>
          <a:p>
            <a:pPr indent="0" lvl="0" marL="0" rtl="0" algn="l">
              <a:spcBef>
                <a:spcPts val="140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p18"/>
          <p:cNvGraphicFramePr/>
          <p:nvPr/>
        </p:nvGraphicFramePr>
        <p:xfrm>
          <a:off x="172350" y="198225"/>
          <a:ext cx="3000000" cy="3000000"/>
        </p:xfrm>
        <a:graphic>
          <a:graphicData uri="http://schemas.openxmlformats.org/drawingml/2006/table">
            <a:tbl>
              <a:tblPr>
                <a:noFill/>
                <a:tableStyleId>{49A45533-6466-42A6-9E1C-D1B5B5AC58BB}</a:tableStyleId>
              </a:tblPr>
              <a:tblGrid>
                <a:gridCol w="1747725"/>
                <a:gridCol w="1747725"/>
                <a:gridCol w="2499200"/>
                <a:gridCol w="2883725"/>
              </a:tblGrid>
              <a:tr h="654025">
                <a:tc gridSpan="4">
                  <a:txBody>
                    <a:bodyPr/>
                    <a:lstStyle/>
                    <a:p>
                      <a:pPr indent="0" lvl="0" marL="0" rtl="0" algn="l">
                        <a:lnSpc>
                          <a:spcPct val="115000"/>
                        </a:lnSpc>
                        <a:spcBef>
                          <a:spcPts val="0"/>
                        </a:spcBef>
                        <a:spcAft>
                          <a:spcPts val="0"/>
                        </a:spcAft>
                        <a:buNone/>
                      </a:pPr>
                      <a:r>
                        <a:t/>
                      </a:r>
                      <a:endParaRPr b="1" sz="1000"/>
                    </a:p>
                    <a:p>
                      <a:pPr indent="0" lvl="0" marL="0" rtl="0" algn="l">
                        <a:lnSpc>
                          <a:spcPct val="115000"/>
                        </a:lnSpc>
                        <a:spcBef>
                          <a:spcPts val="0"/>
                        </a:spcBef>
                        <a:spcAft>
                          <a:spcPts val="0"/>
                        </a:spcAft>
                        <a:buNone/>
                      </a:pPr>
                      <a:r>
                        <a:rPr b="1" lang="en" sz="1000"/>
                        <a:t>DATA FROM BOATENG &amp; SONS ENTERPRISE, DECEMBER 2023</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c hMerge="1"/>
                <a:tc hMerge="1"/>
                <a:tc hMerge="1"/>
              </a:tr>
              <a:tr h="654025">
                <a:tc>
                  <a:txBody>
                    <a:bodyPr/>
                    <a:lstStyle/>
                    <a:p>
                      <a:pPr indent="0" lvl="0" marL="0" rtl="0" algn="l">
                        <a:lnSpc>
                          <a:spcPct val="115000"/>
                        </a:lnSpc>
                        <a:spcBef>
                          <a:spcPts val="0"/>
                        </a:spcBef>
                        <a:spcAft>
                          <a:spcPts val="0"/>
                        </a:spcAft>
                        <a:buNone/>
                      </a:pPr>
                      <a:r>
                        <a:rPr b="1" i="1" lang="en" sz="1000"/>
                        <a:t>ITEMS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i="1" lang="en" sz="1000"/>
                        <a:t>PRICES(GHS)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b="1" i="1" lang="en" sz="1000"/>
                        <a:t>NO. OF ITEMS BOUGHT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1C232"/>
                    </a:solidFill>
                  </a:tcPr>
                </a:tc>
                <a:tc>
                  <a:txBody>
                    <a:bodyPr/>
                    <a:lstStyle/>
                    <a:p>
                      <a:pPr indent="0" lvl="0" marL="0" rtl="0" algn="l">
                        <a:lnSpc>
                          <a:spcPct val="115000"/>
                        </a:lnSpc>
                        <a:spcBef>
                          <a:spcPts val="0"/>
                        </a:spcBef>
                        <a:spcAft>
                          <a:spcPts val="0"/>
                        </a:spcAft>
                        <a:buNone/>
                      </a:pPr>
                      <a:r>
                        <a:rPr b="1" i="1" lang="en" sz="1000"/>
                        <a:t>SUBSTITUTES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00FF00"/>
                    </a:solidFill>
                  </a:tcPr>
                </a:tc>
              </a:tr>
              <a:tr h="369225">
                <a:tc>
                  <a:txBody>
                    <a:bodyPr/>
                    <a:lstStyle/>
                    <a:p>
                      <a:pPr indent="0" lvl="0" marL="0" rtl="0" algn="l">
                        <a:lnSpc>
                          <a:spcPct val="115000"/>
                        </a:lnSpc>
                        <a:spcBef>
                          <a:spcPts val="0"/>
                        </a:spcBef>
                        <a:spcAft>
                          <a:spcPts val="0"/>
                        </a:spcAft>
                        <a:buNone/>
                      </a:pPr>
                      <a:r>
                        <a:rPr lang="en" sz="1000"/>
                        <a:t>MILO</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CHOCOLIM, RICHOCO</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95475">
                <a:tc>
                  <a:txBody>
                    <a:bodyPr/>
                    <a:lstStyle/>
                    <a:p>
                      <a:pPr indent="0" lvl="0" marL="0" rtl="0" algn="l">
                        <a:lnSpc>
                          <a:spcPct val="115000"/>
                        </a:lnSpc>
                        <a:spcBef>
                          <a:spcPts val="0"/>
                        </a:spcBef>
                        <a:spcAft>
                          <a:spcPts val="0"/>
                        </a:spcAft>
                        <a:buNone/>
                      </a:pPr>
                      <a:r>
                        <a:rPr lang="en" sz="1000"/>
                        <a:t>NIDO</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1350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COWBELL, MIKSI</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95300">
                <a:tc>
                  <a:txBody>
                    <a:bodyPr/>
                    <a:lstStyle/>
                    <a:p>
                      <a:pPr indent="0" lvl="0" marL="0" rtl="0" algn="l">
                        <a:lnSpc>
                          <a:spcPct val="115000"/>
                        </a:lnSpc>
                        <a:spcBef>
                          <a:spcPts val="0"/>
                        </a:spcBef>
                        <a:spcAft>
                          <a:spcPts val="0"/>
                        </a:spcAft>
                        <a:buNone/>
                      </a:pPr>
                      <a:r>
                        <a:rPr lang="en" sz="1000"/>
                        <a:t>DIGESTIVE BISCUITS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SHE ME MA, PERK</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74425">
                <a:tc>
                  <a:txBody>
                    <a:bodyPr/>
                    <a:lstStyle/>
                    <a:p>
                      <a:pPr indent="0" lvl="0" marL="0" rtl="0" algn="l">
                        <a:lnSpc>
                          <a:spcPct val="115000"/>
                        </a:lnSpc>
                        <a:spcBef>
                          <a:spcPts val="0"/>
                        </a:spcBef>
                        <a:spcAft>
                          <a:spcPts val="0"/>
                        </a:spcAft>
                        <a:buNone/>
                      </a:pPr>
                      <a:r>
                        <a:rPr lang="en" sz="1000"/>
                        <a:t>SARDINE(TITUS)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LELE,GINO</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96075">
                <a:tc>
                  <a:txBody>
                    <a:bodyPr/>
                    <a:lstStyle/>
                    <a:p>
                      <a:pPr indent="0" lvl="0" marL="0" rtl="0" algn="l">
                        <a:lnSpc>
                          <a:spcPct val="115000"/>
                        </a:lnSpc>
                        <a:spcBef>
                          <a:spcPts val="0"/>
                        </a:spcBef>
                        <a:spcAft>
                          <a:spcPts val="0"/>
                        </a:spcAft>
                        <a:buNone/>
                      </a:pPr>
                      <a:r>
                        <a:rPr lang="en" sz="1000"/>
                        <a:t>MILK(IDEAL)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2000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CARNATION, NUNU</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88" name="Google Shape;88;p1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u="sng">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b="1" sz="1600" u="sng">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b="1" sz="1600" u="sng">
              <a:latin typeface="Times New Roman"/>
              <a:ea typeface="Times New Roman"/>
              <a:cs typeface="Times New Roman"/>
              <a:sym typeface="Times New Roman"/>
            </a:endParaRPr>
          </a:p>
          <a:p>
            <a:pPr indent="0" lvl="0" marL="0" rtl="0" algn="l">
              <a:lnSpc>
                <a:spcPct val="115000"/>
              </a:lnSpc>
              <a:spcBef>
                <a:spcPts val="1000"/>
              </a:spcBef>
              <a:spcAft>
                <a:spcPts val="1000"/>
              </a:spcAft>
              <a:buNone/>
            </a:pPr>
            <a:r>
              <a:t/>
            </a:r>
            <a:endParaRPr b="1" sz="1600" u="sng">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PROCESS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Data processing is to find various inaccuracies, errors, inconsistencies in the data and get rid of them so that our primary business problem is not affected. You must clean the data so that the data is consistent and will not affect the credibility of the analysis.</a:t>
            </a:r>
            <a:endParaRPr>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a:latin typeface="Times New Roman"/>
                <a:ea typeface="Times New Roman"/>
                <a:cs typeface="Times New Roman"/>
                <a:sym typeface="Times New Roman"/>
              </a:rPr>
              <a:t> During this step one might:</a:t>
            </a:r>
            <a:endParaRPr>
              <a:latin typeface="Times New Roman"/>
              <a:ea typeface="Times New Roman"/>
              <a:cs typeface="Times New Roman"/>
              <a:sym typeface="Times New Roman"/>
            </a:endParaRPr>
          </a:p>
          <a:p>
            <a:pPr indent="-317500" lvl="0" marL="9144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Using proper tools to find incorrect and incomplete data.</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Removing inconsistencies in data. Sometimes there might be duplicated entries.</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One of the most important aspects to keep in mind - identifying whether your data is biased. Essentially, data that is biased will not be representative of the population or phenomenon of study, our issue we are trying to solve.</a:t>
            </a:r>
            <a:endParaRPr>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b="1" lang="en">
                <a:latin typeface="Times New Roman"/>
                <a:ea typeface="Times New Roman"/>
                <a:cs typeface="Times New Roman"/>
                <a:sym typeface="Times New Roman"/>
              </a:rPr>
              <a:t>Questions to ask yourself in this step: </a:t>
            </a:r>
            <a:endParaRPr b="1">
              <a:latin typeface="Times New Roman"/>
              <a:ea typeface="Times New Roman"/>
              <a:cs typeface="Times New Roman"/>
              <a:sym typeface="Times New Roman"/>
            </a:endParaRPr>
          </a:p>
          <a:p>
            <a:pPr indent="-317500" lvl="0" marL="9144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Is the data source trustable and data quality high?</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What data errors or inaccuracies could occur within a given dataset.</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What is the best possible answer to the problem being solved?</a:t>
            </a:r>
            <a:endParaRPr>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ANALYSE</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The primary goal in this phase is to find the relationships, trends, and patterns that will help you solve your business problem more accurately.</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Next up is to make some conclusions based on the trustable data.</a:t>
            </a:r>
            <a:endParaRPr>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a:latin typeface="Times New Roman"/>
                <a:ea typeface="Times New Roman"/>
                <a:cs typeface="Times New Roman"/>
                <a:sym typeface="Times New Roman"/>
              </a:rPr>
              <a:t> Further processing might include:</a:t>
            </a:r>
            <a:endParaRPr>
              <a:latin typeface="Times New Roman"/>
              <a:ea typeface="Times New Roman"/>
              <a:cs typeface="Times New Roman"/>
              <a:sym typeface="Times New Roman"/>
            </a:endParaRPr>
          </a:p>
          <a:p>
            <a:pPr indent="-317500" lvl="0" marL="9144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Performing different calculations get additional metrics.</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Combining additional data attributes from a variety of sources to get a more comprehensive story.</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Create different views for the data. Like tables with your results, filter and pivot them.</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Make it visual if possible! Charts tell more than a thousand words.</a:t>
            </a:r>
            <a:endParaRPr>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b="1" lang="en">
                <a:latin typeface="Times New Roman"/>
                <a:ea typeface="Times New Roman"/>
                <a:cs typeface="Times New Roman"/>
                <a:sym typeface="Times New Roman"/>
              </a:rPr>
              <a:t>Questions to ask yourself in this step:</a:t>
            </a:r>
            <a:endParaRPr b="1">
              <a:latin typeface="Times New Roman"/>
              <a:ea typeface="Times New Roman"/>
              <a:cs typeface="Times New Roman"/>
              <a:sym typeface="Times New Roman"/>
            </a:endParaRPr>
          </a:p>
          <a:p>
            <a:pPr indent="-317500" lvl="0" marL="914400" rtl="0" algn="l">
              <a:lnSpc>
                <a:spcPct val="115000"/>
              </a:lnSpc>
              <a:spcBef>
                <a:spcPts val="1000"/>
              </a:spcBef>
              <a:spcAft>
                <a:spcPts val="0"/>
              </a:spcAft>
              <a:buSzPts val="1400"/>
              <a:buFont typeface="Times New Roman"/>
              <a:buChar char="✔"/>
            </a:pPr>
            <a:r>
              <a:rPr lang="en">
                <a:latin typeface="Times New Roman"/>
                <a:ea typeface="Times New Roman"/>
                <a:cs typeface="Times New Roman"/>
                <a:sym typeface="Times New Roman"/>
              </a:rPr>
              <a:t>What story is my data telling me?</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Why can’t it be done?</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Will X (e.g. time, money, manpower or expertise) allow us to solve the issue?</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How will my data help me solve this problem?</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Who needs my company’s product or service?</a:t>
            </a:r>
            <a:endParaRPr>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What type of person is most likely to use it?</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Chart A</a:t>
            </a:r>
            <a:endParaRPr/>
          </a:p>
        </p:txBody>
      </p:sp>
      <p:pic>
        <p:nvPicPr>
          <p:cNvPr id="104" name="Google Shape;104;p21" title="Chart"/>
          <p:cNvPicPr preferRelativeResize="0"/>
          <p:nvPr/>
        </p:nvPicPr>
        <p:blipFill>
          <a:blip r:embed="rId3">
            <a:alphaModFix/>
          </a:blip>
          <a:stretch>
            <a:fillRect/>
          </a:stretch>
        </p:blipFill>
        <p:spPr>
          <a:xfrm>
            <a:off x="1702500" y="528175"/>
            <a:ext cx="7342074" cy="452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