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6729-5F51-3599-24EF-0EE43B4E0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1C30A-6217-9BB1-7BEF-BD91F66AF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E470EF-1D83-D1D6-008D-B110F14A2588}"/>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5" name="Footer Placeholder 4">
            <a:extLst>
              <a:ext uri="{FF2B5EF4-FFF2-40B4-BE49-F238E27FC236}">
                <a16:creationId xmlns:a16="http://schemas.microsoft.com/office/drawing/2014/main" id="{840AF590-8E00-6024-1CE5-27A32D9F3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4A1A-893C-BD1E-DE01-62B23D4E5A39}"/>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148136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8225-C219-31C5-825C-0118BCA56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FB6C0-F30F-FD5D-42B0-37E19BB04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0F419-3FD8-EFFD-0F5D-21B4B4817E78}"/>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5" name="Footer Placeholder 4">
            <a:extLst>
              <a:ext uri="{FF2B5EF4-FFF2-40B4-BE49-F238E27FC236}">
                <a16:creationId xmlns:a16="http://schemas.microsoft.com/office/drawing/2014/main" id="{BE55A987-60D0-63E0-D54E-EDE96654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522A-AD9E-C42A-B08B-21E72035F8D7}"/>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142914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2166F-6FA5-69B4-85C3-C3869871A6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82867E-36A8-E32A-8E9C-A8073304F8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75DCD-91BC-0FE0-8FE3-BF405120BA3C}"/>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5" name="Footer Placeholder 4">
            <a:extLst>
              <a:ext uri="{FF2B5EF4-FFF2-40B4-BE49-F238E27FC236}">
                <a16:creationId xmlns:a16="http://schemas.microsoft.com/office/drawing/2014/main" id="{FB533DF5-8C5F-BB95-E86A-86A64BAD7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3C04-78B1-70C5-B5FD-B97A69370899}"/>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19654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F08E-AC15-D178-D400-A9CA20BD7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8F9C7-B3E3-36E2-99A8-87AD20081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8D968-1AB1-4F07-4BA4-903A10E4D5CB}"/>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5" name="Footer Placeholder 4">
            <a:extLst>
              <a:ext uri="{FF2B5EF4-FFF2-40B4-BE49-F238E27FC236}">
                <a16:creationId xmlns:a16="http://schemas.microsoft.com/office/drawing/2014/main" id="{8BB488D8-5C07-C73E-6601-196C67CC0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DC91D-8E01-BD7F-D8C8-734A67622241}"/>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1051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6047-F404-2E85-4880-71BF23532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5EB16D-A5F8-306B-1979-C7D095EE7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EBA67-BF51-715E-D6BF-4D3035413086}"/>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5" name="Footer Placeholder 4">
            <a:extLst>
              <a:ext uri="{FF2B5EF4-FFF2-40B4-BE49-F238E27FC236}">
                <a16:creationId xmlns:a16="http://schemas.microsoft.com/office/drawing/2014/main" id="{027A7841-B0FF-3AD5-CE23-F55B47D7B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C07EB-DD97-4ADB-8F0A-058640A63F6C}"/>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23265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BD9F-0D58-B6C0-424A-4385C8755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A9382-993B-B581-14E9-961F2BC93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395D4-D88D-E618-4638-9609B64F0E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2EE6DD-A42F-DAD3-68DA-D0304ACB107A}"/>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6" name="Footer Placeholder 5">
            <a:extLst>
              <a:ext uri="{FF2B5EF4-FFF2-40B4-BE49-F238E27FC236}">
                <a16:creationId xmlns:a16="http://schemas.microsoft.com/office/drawing/2014/main" id="{06DF37E4-53C2-EEE3-4951-9F1135ADD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87CE6-8FA6-8368-E51E-33B6BC6010DB}"/>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393961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3E9A-3926-4D19-AE8F-C2AB264B4E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E8CA21-8EDB-FBD8-747C-3BD50E74A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9F2178-D86E-3554-5933-0BD44D62B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F6A6E-860B-F926-27D9-6F08C8BB7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B67D9-CC92-1BAD-0700-FB0EEDFF46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00F7E-40CE-0B02-EAF1-1587CBC865A6}"/>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8" name="Footer Placeholder 7">
            <a:extLst>
              <a:ext uri="{FF2B5EF4-FFF2-40B4-BE49-F238E27FC236}">
                <a16:creationId xmlns:a16="http://schemas.microsoft.com/office/drawing/2014/main" id="{24705C67-3B19-A68E-5C2B-165B7A9ABD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2D360B-AD3B-3850-6847-F1CD580A14C4}"/>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244256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8A7D-A975-7302-9B27-C65BDA9EED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1FCFD-E2FD-7443-15D9-76DB8FD47EAD}"/>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4" name="Footer Placeholder 3">
            <a:extLst>
              <a:ext uri="{FF2B5EF4-FFF2-40B4-BE49-F238E27FC236}">
                <a16:creationId xmlns:a16="http://schemas.microsoft.com/office/drawing/2014/main" id="{BBFF61A5-9DF9-1E5C-4484-1C63F522E6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563E42-21CB-3480-C7CB-0DE136EA6BE5}"/>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65348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2C033-875D-B04C-81B8-D977FD5C321F}"/>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3" name="Footer Placeholder 2">
            <a:extLst>
              <a:ext uri="{FF2B5EF4-FFF2-40B4-BE49-F238E27FC236}">
                <a16:creationId xmlns:a16="http://schemas.microsoft.com/office/drawing/2014/main" id="{6FBCB679-17DB-FDF3-A311-B2DCB42E1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777B9-7DBE-5DCC-4A83-03A8C60B46B9}"/>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222835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E948-B801-AB76-A990-C7F5DC817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DA6B6C-E1D6-14A8-41B5-F07635DD4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8C612A-3D22-34A2-9BEA-C98ACFA9C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11CC3-43B6-BFB1-8C2C-A83DB1FBA8D8}"/>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6" name="Footer Placeholder 5">
            <a:extLst>
              <a:ext uri="{FF2B5EF4-FFF2-40B4-BE49-F238E27FC236}">
                <a16:creationId xmlns:a16="http://schemas.microsoft.com/office/drawing/2014/main" id="{E2D4C105-434D-3E99-CFE0-DA3E0C5EA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B9C94-2FB8-CCF0-59E8-E8D5C0B3880A}"/>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174996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7C78-0C6A-72ED-43B4-33ED72697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88DA6-1133-FE32-51BD-6F8667575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BBA209-67D7-E6D6-CD6E-F9B9B4F79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5379F-2030-6908-63AC-92A26B0509BE}"/>
              </a:ext>
            </a:extLst>
          </p:cNvPr>
          <p:cNvSpPr>
            <a:spLocks noGrp="1"/>
          </p:cNvSpPr>
          <p:nvPr>
            <p:ph type="dt" sz="half" idx="10"/>
          </p:nvPr>
        </p:nvSpPr>
        <p:spPr/>
        <p:txBody>
          <a:bodyPr/>
          <a:lstStyle/>
          <a:p>
            <a:fld id="{01CF19B5-A5D7-4277-AA00-8C636BAE6314}" type="datetimeFigureOut">
              <a:rPr lang="en-US" smtClean="0"/>
              <a:t>5/27/2023</a:t>
            </a:fld>
            <a:endParaRPr lang="en-US"/>
          </a:p>
        </p:txBody>
      </p:sp>
      <p:sp>
        <p:nvSpPr>
          <p:cNvPr id="6" name="Footer Placeholder 5">
            <a:extLst>
              <a:ext uri="{FF2B5EF4-FFF2-40B4-BE49-F238E27FC236}">
                <a16:creationId xmlns:a16="http://schemas.microsoft.com/office/drawing/2014/main" id="{FD0A85FC-F358-F6E2-D075-20970525F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9771C-B118-FDB4-BB2F-0186C9E894A0}"/>
              </a:ext>
            </a:extLst>
          </p:cNvPr>
          <p:cNvSpPr>
            <a:spLocks noGrp="1"/>
          </p:cNvSpPr>
          <p:nvPr>
            <p:ph type="sldNum" sz="quarter" idx="12"/>
          </p:nvPr>
        </p:nvSpPr>
        <p:spPr/>
        <p:txBody>
          <a:bodyPr/>
          <a:lstStyle/>
          <a:p>
            <a:fld id="{3D07C6F0-F1D2-4388-878C-681310C466B3}" type="slidenum">
              <a:rPr lang="en-US" smtClean="0"/>
              <a:t>‹#›</a:t>
            </a:fld>
            <a:endParaRPr lang="en-US"/>
          </a:p>
        </p:txBody>
      </p:sp>
    </p:spTree>
    <p:extLst>
      <p:ext uri="{BB962C8B-B14F-4D97-AF65-F5344CB8AC3E}">
        <p14:creationId xmlns:p14="http://schemas.microsoft.com/office/powerpoint/2010/main" val="206441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DF3B6-D411-1170-D4D3-53F7C7BDE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C304B-E527-933C-1D34-267DAF0D9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9166A-E7FA-038F-218B-B3E0B1D76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F19B5-A5D7-4277-AA00-8C636BAE6314}" type="datetimeFigureOut">
              <a:rPr lang="en-US" smtClean="0"/>
              <a:t>5/27/2023</a:t>
            </a:fld>
            <a:endParaRPr lang="en-US"/>
          </a:p>
        </p:txBody>
      </p:sp>
      <p:sp>
        <p:nvSpPr>
          <p:cNvPr id="5" name="Footer Placeholder 4">
            <a:extLst>
              <a:ext uri="{FF2B5EF4-FFF2-40B4-BE49-F238E27FC236}">
                <a16:creationId xmlns:a16="http://schemas.microsoft.com/office/drawing/2014/main" id="{223E9DD1-86F6-6B48-FF53-E9114B49E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FB9AA8-30C1-EDE9-08B7-1C15C3097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7C6F0-F1D2-4388-878C-681310C466B3}" type="slidenum">
              <a:rPr lang="en-US" smtClean="0"/>
              <a:t>‹#›</a:t>
            </a:fld>
            <a:endParaRPr lang="en-US"/>
          </a:p>
        </p:txBody>
      </p:sp>
    </p:spTree>
    <p:extLst>
      <p:ext uri="{BB962C8B-B14F-4D97-AF65-F5344CB8AC3E}">
        <p14:creationId xmlns:p14="http://schemas.microsoft.com/office/powerpoint/2010/main" val="4142387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1657-254A-F013-0C90-7351A09548A4}"/>
              </a:ext>
            </a:extLst>
          </p:cNvPr>
          <p:cNvSpPr>
            <a:spLocks noGrp="1"/>
          </p:cNvSpPr>
          <p:nvPr>
            <p:ph type="ctrTitle"/>
          </p:nvPr>
        </p:nvSpPr>
        <p:spPr/>
        <p:txBody>
          <a:bodyPr/>
          <a:lstStyle/>
          <a:p>
            <a:r>
              <a:rPr lang="en-US" dirty="0"/>
              <a:t>Credit Card Scoring Story</a:t>
            </a:r>
          </a:p>
        </p:txBody>
      </p:sp>
      <p:sp>
        <p:nvSpPr>
          <p:cNvPr id="3" name="Subtitle 2">
            <a:extLst>
              <a:ext uri="{FF2B5EF4-FFF2-40B4-BE49-F238E27FC236}">
                <a16:creationId xmlns:a16="http://schemas.microsoft.com/office/drawing/2014/main" id="{A84E0446-B0A3-2F25-C25C-7A6F51955F35}"/>
              </a:ext>
            </a:extLst>
          </p:cNvPr>
          <p:cNvSpPr>
            <a:spLocks noGrp="1"/>
          </p:cNvSpPr>
          <p:nvPr>
            <p:ph type="subTitle" idx="1"/>
          </p:nvPr>
        </p:nvSpPr>
        <p:spPr/>
        <p:txBody>
          <a:bodyPr/>
          <a:lstStyle/>
          <a:p>
            <a:r>
              <a:rPr lang="en-US" dirty="0"/>
              <a:t>Exploratory Data Analysis &amp; Machine Learning Classification </a:t>
            </a:r>
          </a:p>
        </p:txBody>
      </p:sp>
    </p:spTree>
    <p:extLst>
      <p:ext uri="{BB962C8B-B14F-4D97-AF65-F5344CB8AC3E}">
        <p14:creationId xmlns:p14="http://schemas.microsoft.com/office/powerpoint/2010/main" val="87568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C4CA-B642-4410-37DF-5E4CC408D739}"/>
              </a:ext>
            </a:extLst>
          </p:cNvPr>
          <p:cNvSpPr>
            <a:spLocks noGrp="1"/>
          </p:cNvSpPr>
          <p:nvPr>
            <p:ph type="title"/>
          </p:nvPr>
        </p:nvSpPr>
        <p:spPr/>
        <p:txBody>
          <a:bodyPr/>
          <a:lstStyle/>
          <a:p>
            <a:r>
              <a:rPr lang="en-US" dirty="0"/>
              <a:t>Best Features of the Random Forest Classifier</a:t>
            </a:r>
          </a:p>
        </p:txBody>
      </p:sp>
      <p:sp>
        <p:nvSpPr>
          <p:cNvPr id="3" name="Content Placeholder 2">
            <a:extLst>
              <a:ext uri="{FF2B5EF4-FFF2-40B4-BE49-F238E27FC236}">
                <a16:creationId xmlns:a16="http://schemas.microsoft.com/office/drawing/2014/main" id="{DFA24144-5B34-A3BF-EFD3-B366A2469213}"/>
              </a:ext>
            </a:extLst>
          </p:cNvPr>
          <p:cNvSpPr>
            <a:spLocks noGrp="1"/>
          </p:cNvSpPr>
          <p:nvPr>
            <p:ph idx="1"/>
          </p:nvPr>
        </p:nvSpPr>
        <p:spPr/>
        <p:txBody>
          <a:bodyPr/>
          <a:lstStyle/>
          <a:p>
            <a:r>
              <a:rPr lang="en-US" dirty="0">
                <a:effectLst/>
                <a:latin typeface="+mj-lt"/>
                <a:ea typeface="Calibri" panose="020F0502020204030204" pitchFamily="34" charset="0"/>
                <a:cs typeface="Times New Roman" panose="02020603050405020304" pitchFamily="18" charset="0"/>
              </a:rPr>
              <a:t>For the Random Forest Classifier below is output showing the features that were most influential determinants of credit score: </a:t>
            </a:r>
          </a:p>
          <a:p>
            <a:pPr marL="0" indent="0">
              <a:buNone/>
            </a:pPr>
            <a:endParaRPr lang="en-US" dirty="0">
              <a:effectLst/>
              <a:latin typeface="+mj-lt"/>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6D0922E-82B2-0EDF-14C6-CF91336DD6BB}"/>
              </a:ext>
            </a:extLst>
          </p:cNvPr>
          <p:cNvPicPr>
            <a:picLocks noChangeAspect="1"/>
          </p:cNvPicPr>
          <p:nvPr/>
        </p:nvPicPr>
        <p:blipFill>
          <a:blip r:embed="rId2"/>
          <a:stretch>
            <a:fillRect/>
          </a:stretch>
        </p:blipFill>
        <p:spPr>
          <a:xfrm>
            <a:off x="4478888" y="2606675"/>
            <a:ext cx="3028950" cy="3570288"/>
          </a:xfrm>
          <a:prstGeom prst="rect">
            <a:avLst/>
          </a:prstGeom>
        </p:spPr>
      </p:pic>
    </p:spTree>
    <p:extLst>
      <p:ext uri="{BB962C8B-B14F-4D97-AF65-F5344CB8AC3E}">
        <p14:creationId xmlns:p14="http://schemas.microsoft.com/office/powerpoint/2010/main" val="387924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AC1A-8509-7D3C-AB0F-0D2BFFEEC5F2}"/>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DE2B8977-F8B6-2EA3-7F4B-690CE2948B01}"/>
              </a:ext>
            </a:extLst>
          </p:cNvPr>
          <p:cNvSpPr>
            <a:spLocks noGrp="1"/>
          </p:cNvSpPr>
          <p:nvPr>
            <p:ph idx="1"/>
          </p:nvPr>
        </p:nvSpPr>
        <p:spPr/>
        <p:txBody>
          <a:bodyPr/>
          <a:lstStyle/>
          <a:p>
            <a:r>
              <a:rPr lang="en-US" sz="1800" dirty="0">
                <a:effectLst/>
                <a:latin typeface="Courier New" panose="02070309020205020404" pitchFamily="49" charset="0"/>
                <a:ea typeface="Calibri" panose="020F0502020204030204" pitchFamily="34" charset="0"/>
              </a:rPr>
              <a:t>The other classifier models also underwent hyperparameter tuning and only the Random Forest hyperparameter will be examined here since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rPr>
              <a:t>the Random Forest classifier scored the best at an accuracy of .77 when using </a:t>
            </a:r>
            <a:r>
              <a:rPr lang="en-US" sz="1800" dirty="0" err="1">
                <a:effectLst/>
                <a:latin typeface="Courier New" panose="02070309020205020404" pitchFamily="49" charset="0"/>
                <a:ea typeface="Calibri" panose="020F0502020204030204" pitchFamily="34" charset="0"/>
              </a:rPr>
              <a:t>n_estimator</a:t>
            </a:r>
            <a:r>
              <a:rPr lang="en-US" sz="1800" dirty="0">
                <a:effectLst/>
                <a:latin typeface="Courier New" panose="02070309020205020404" pitchFamily="49" charset="0"/>
                <a:ea typeface="Calibri" panose="020F0502020204030204" pitchFamily="34" charset="0"/>
              </a:rPr>
              <a:t> at 20</a:t>
            </a:r>
          </a:p>
          <a:p>
            <a:pPr marL="0" marR="0">
              <a:lnSpc>
                <a:spcPct val="115000"/>
              </a:lnSpc>
              <a:spcBef>
                <a:spcPts val="0"/>
              </a:spcBef>
              <a:spcAft>
                <a:spcPts val="10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cross-validation function returned these parameters as being optimal: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'criterion': '</a:t>
            </a:r>
            <a:r>
              <a:rPr lang="en-US" sz="1800" b="1" dirty="0" err="1">
                <a:effectLst/>
                <a:latin typeface="Courier New" panose="02070309020205020404" pitchFamily="49" charset="0"/>
                <a:ea typeface="Calibri" panose="020F0502020204030204" pitchFamily="34" charset="0"/>
                <a:cs typeface="Times New Roman" panose="02020603050405020304" pitchFamily="18" charset="0"/>
              </a:rPr>
              <a:t>gini</a:t>
            </a:r>
            <a:r>
              <a:rPr lang="en-US"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err="1">
                <a:effectLst/>
                <a:latin typeface="Courier New" panose="02070309020205020404" pitchFamily="49" charset="0"/>
                <a:ea typeface="Calibri" panose="020F0502020204030204" pitchFamily="34" charset="0"/>
                <a:cs typeface="Times New Roman" panose="02020603050405020304" pitchFamily="18" charset="0"/>
              </a:rPr>
              <a:t>max_depth</a:t>
            </a:r>
            <a:r>
              <a:rPr lang="en-US" sz="1800" b="1" dirty="0">
                <a:effectLst/>
                <a:latin typeface="Courier New" panose="02070309020205020404" pitchFamily="49" charset="0"/>
                <a:ea typeface="Calibri" panose="020F0502020204030204" pitchFamily="34" charset="0"/>
                <a:cs typeface="Times New Roman" panose="02020603050405020304" pitchFamily="18" charset="0"/>
              </a:rPr>
              <a:t>': 7, '</a:t>
            </a:r>
            <a:r>
              <a:rPr lang="en-US" sz="1800" b="1" dirty="0" err="1">
                <a:effectLst/>
                <a:latin typeface="Courier New" panose="02070309020205020404" pitchFamily="49" charset="0"/>
                <a:ea typeface="Calibri" panose="020F0502020204030204" pitchFamily="34" charset="0"/>
                <a:cs typeface="Times New Roman" panose="02020603050405020304" pitchFamily="18" charset="0"/>
              </a:rPr>
              <a:t>min_samples_leaf</a:t>
            </a:r>
            <a:r>
              <a:rPr lang="en-US" sz="1800" b="1" dirty="0">
                <a:effectLst/>
                <a:latin typeface="Courier New" panose="02070309020205020404" pitchFamily="49" charset="0"/>
                <a:ea typeface="Calibri" panose="020F0502020204030204" pitchFamily="34" charset="0"/>
                <a:cs typeface="Times New Roman" panose="02020603050405020304" pitchFamily="18" charset="0"/>
              </a:rPr>
              <a:t>': 5,      '</a:t>
            </a:r>
            <a:r>
              <a:rPr lang="en-US" sz="1800" b="1" dirty="0" err="1">
                <a:effectLst/>
                <a:latin typeface="Courier New" panose="02070309020205020404" pitchFamily="49" charset="0"/>
                <a:ea typeface="Calibri" panose="020F0502020204030204" pitchFamily="34" charset="0"/>
                <a:cs typeface="Times New Roman" panose="02020603050405020304" pitchFamily="18" charset="0"/>
              </a:rPr>
              <a:t>min_samples_split</a:t>
            </a:r>
            <a:r>
              <a:rPr lang="en-US" sz="1800" b="1" dirty="0">
                <a:effectLst/>
                <a:latin typeface="Courier New" panose="02070309020205020404" pitchFamily="49" charset="0"/>
                <a:ea typeface="Calibri" panose="020F0502020204030204" pitchFamily="34" charset="0"/>
                <a:cs typeface="Times New Roman" panose="02020603050405020304" pitchFamily="18" charset="0"/>
              </a:rPr>
              <a:t>': 2, '</a:t>
            </a:r>
            <a:r>
              <a:rPr lang="en-US" sz="1800" b="1" dirty="0" err="1">
                <a:effectLst/>
                <a:latin typeface="Courier New" panose="02070309020205020404" pitchFamily="49" charset="0"/>
                <a:ea typeface="Calibri" panose="020F0502020204030204" pitchFamily="34" charset="0"/>
                <a:cs typeface="Times New Roman" panose="02020603050405020304" pitchFamily="18" charset="0"/>
              </a:rPr>
              <a:t>n_estimators</a:t>
            </a:r>
            <a:r>
              <a:rPr lang="en-US" sz="1800" b="1" dirty="0">
                <a:effectLst/>
                <a:latin typeface="Courier New" panose="02070309020205020404" pitchFamily="49" charset="0"/>
                <a:ea typeface="Calibri" panose="020F0502020204030204" pitchFamily="34" charset="0"/>
                <a:cs typeface="Times New Roman" panose="02020603050405020304" pitchFamily="18" charset="0"/>
              </a:rPr>
              <a:t>': 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1756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1F18-87D0-636C-8EE7-A9E034A9018E}"/>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9C764373-3974-FD3F-6160-4FADE84CDE3A}"/>
              </a:ext>
            </a:extLst>
          </p:cNvPr>
          <p:cNvSpPr>
            <a:spLocks noGrp="1"/>
          </p:cNvSpPr>
          <p:nvPr>
            <p:ph idx="1"/>
          </p:nvPr>
        </p:nvSpPr>
        <p:spPr/>
        <p:txBody>
          <a:bodyPr>
            <a:normAutofit/>
          </a:bodyPr>
          <a:lstStyle/>
          <a:p>
            <a:pPr algn="l"/>
            <a:r>
              <a:rPr lang="en-US" b="0" i="0" dirty="0">
                <a:solidFill>
                  <a:srgbClr val="1F1F1F"/>
                </a:solidFill>
                <a:effectLst/>
                <a:latin typeface="Google Sans"/>
              </a:rPr>
              <a:t>The confusion matrix is a 3x3 matrix table, with two axes representing the predicted class and the actual class for Good, Standard, and Poor. The rows of the table represent the actual classes, while the columns represent the predicted classes. The 3x3 cells in the table:</a:t>
            </a:r>
          </a:p>
          <a:p>
            <a:pPr marL="0" indent="0">
              <a:buNone/>
            </a:pPr>
            <a:r>
              <a:rPr lang="en-US" dirty="0"/>
              <a:t> </a:t>
            </a:r>
          </a:p>
          <a:p>
            <a:pPr marL="0" indent="0">
              <a:buNone/>
            </a:pPr>
            <a:r>
              <a:rPr lang="en-US" dirty="0"/>
              <a:t>                                    </a:t>
            </a:r>
          </a:p>
        </p:txBody>
      </p:sp>
      <p:pic>
        <p:nvPicPr>
          <p:cNvPr id="6" name="Picture 5">
            <a:extLst>
              <a:ext uri="{FF2B5EF4-FFF2-40B4-BE49-F238E27FC236}">
                <a16:creationId xmlns:a16="http://schemas.microsoft.com/office/drawing/2014/main" id="{49538257-446C-9AC7-52A7-CE45DDDBD572}"/>
              </a:ext>
            </a:extLst>
          </p:cNvPr>
          <p:cNvPicPr>
            <a:picLocks noChangeAspect="1"/>
          </p:cNvPicPr>
          <p:nvPr/>
        </p:nvPicPr>
        <p:blipFill>
          <a:blip r:embed="rId2"/>
          <a:stretch>
            <a:fillRect/>
          </a:stretch>
        </p:blipFill>
        <p:spPr>
          <a:xfrm>
            <a:off x="4367257" y="3864397"/>
            <a:ext cx="3105150" cy="1209675"/>
          </a:xfrm>
          <a:prstGeom prst="rect">
            <a:avLst/>
          </a:prstGeom>
        </p:spPr>
      </p:pic>
    </p:spTree>
    <p:extLst>
      <p:ext uri="{BB962C8B-B14F-4D97-AF65-F5344CB8AC3E}">
        <p14:creationId xmlns:p14="http://schemas.microsoft.com/office/powerpoint/2010/main" val="420462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B92D-8407-F0B4-7997-D212910AAD8F}"/>
              </a:ext>
            </a:extLst>
          </p:cNvPr>
          <p:cNvSpPr>
            <a:spLocks noGrp="1"/>
          </p:cNvSpPr>
          <p:nvPr>
            <p:ph type="title"/>
          </p:nvPr>
        </p:nvSpPr>
        <p:spPr/>
        <p:txBody>
          <a:bodyPr/>
          <a:lstStyle/>
          <a:p>
            <a:r>
              <a:rPr lang="en-US" dirty="0"/>
              <a:t>Concluding Findings: Confusion Matrix</a:t>
            </a:r>
          </a:p>
        </p:txBody>
      </p:sp>
      <p:sp>
        <p:nvSpPr>
          <p:cNvPr id="3" name="Content Placeholder 2">
            <a:extLst>
              <a:ext uri="{FF2B5EF4-FFF2-40B4-BE49-F238E27FC236}">
                <a16:creationId xmlns:a16="http://schemas.microsoft.com/office/drawing/2014/main" id="{4E715A68-6AB6-3087-2D3C-CC0C2F570027}"/>
              </a:ext>
            </a:extLst>
          </p:cNvPr>
          <p:cNvSpPr>
            <a:spLocks noGrp="1"/>
          </p:cNvSpPr>
          <p:nvPr>
            <p:ph idx="1"/>
          </p:nvPr>
        </p:nvSpPr>
        <p:spPr/>
        <p:txBody>
          <a:bodyPr/>
          <a:lstStyle/>
          <a:p>
            <a:pPr marL="0" marR="0">
              <a:lnSpc>
                <a:spcPct val="107000"/>
              </a:lnSpc>
              <a:spcBef>
                <a:spcPts val="0"/>
              </a:spcBef>
              <a:spcAft>
                <a:spcPts val="1000"/>
              </a:spcAft>
            </a:pPr>
            <a:r>
              <a:rPr lang="en-US" sz="1800" b="1" kern="100" dirty="0">
                <a:effectLst/>
                <a:ea typeface="Times New Roman" panose="02020603050405020304" pitchFamily="18" charset="0"/>
                <a:cs typeface="Times New Roman" panose="02020603050405020304" pitchFamily="18" charset="0"/>
              </a:rPr>
              <a:t>Good: </a:t>
            </a:r>
            <a:r>
              <a:rPr lang="en-US" sz="1800" kern="100" dirty="0">
                <a:effectLst/>
                <a:ea typeface="Times New Roman" panose="02020603050405020304" pitchFamily="18" charset="0"/>
                <a:cs typeface="Times New Roman" panose="02020603050405020304" pitchFamily="18" charset="0"/>
              </a:rPr>
              <a:t>The Random Forest Classifier model correctly predicted 3719 "Good" credit scores (True Positives).  The model incorrectly predicted 1299 "Good" credit scores as "Standard" and 176 as "Poor" (False Negatives).</a:t>
            </a:r>
          </a:p>
          <a:p>
            <a:pPr marL="0" marR="0">
              <a:lnSpc>
                <a:spcPct val="107000"/>
              </a:lnSpc>
              <a:spcBef>
                <a:spcPts val="0"/>
              </a:spcBef>
              <a:spcAft>
                <a:spcPts val="1000"/>
              </a:spcAft>
            </a:pPr>
            <a:r>
              <a:rPr lang="en-US" sz="1800" b="1" kern="100" dirty="0">
                <a:effectLst/>
                <a:ea typeface="Times New Roman" panose="02020603050405020304" pitchFamily="18" charset="0"/>
                <a:cs typeface="Times New Roman" panose="02020603050405020304" pitchFamily="18" charset="0"/>
              </a:rPr>
              <a:t>Poor:  </a:t>
            </a:r>
            <a:r>
              <a:rPr lang="en-US" sz="1800" kern="100" dirty="0">
                <a:effectLst/>
                <a:ea typeface="Times New Roman" panose="02020603050405020304" pitchFamily="18" charset="0"/>
                <a:cs typeface="Times New Roman" panose="02020603050405020304" pitchFamily="18" charset="0"/>
              </a:rPr>
              <a:t>The Random Forest Classifier model correctly predicted 2140 "Poor" credit scores (True Positives).  The model incorrectly predicted 176 "Poor" credit scores as "Good" and 865 as "Standard" (False Negatives).</a:t>
            </a:r>
          </a:p>
          <a:p>
            <a:pPr marL="0" marR="0" indent="0">
              <a:lnSpc>
                <a:spcPct val="107000"/>
              </a:lnSpc>
              <a:spcBef>
                <a:spcPts val="0"/>
              </a:spcBef>
              <a:spcAft>
                <a:spcPts val="1000"/>
              </a:spcAft>
              <a:buNone/>
            </a:pPr>
            <a:endParaRPr lang="en-US" sz="1800" kern="100" dirty="0">
              <a:effectLst/>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1000"/>
              </a:spcAft>
              <a:buNone/>
            </a:pPr>
            <a:endParaRPr lang="en-US" sz="1800" kern="100" dirty="0">
              <a:effectLst/>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C4D5914-D183-3D61-4329-137812E0427C}"/>
              </a:ext>
            </a:extLst>
          </p:cNvPr>
          <p:cNvPicPr>
            <a:picLocks noChangeAspect="1"/>
          </p:cNvPicPr>
          <p:nvPr/>
        </p:nvPicPr>
        <p:blipFill>
          <a:blip r:embed="rId2"/>
          <a:stretch>
            <a:fillRect/>
          </a:stretch>
        </p:blipFill>
        <p:spPr>
          <a:xfrm>
            <a:off x="3935790" y="3571919"/>
            <a:ext cx="3095625" cy="1190625"/>
          </a:xfrm>
          <a:prstGeom prst="rect">
            <a:avLst/>
          </a:prstGeom>
        </p:spPr>
      </p:pic>
    </p:spTree>
    <p:extLst>
      <p:ext uri="{BB962C8B-B14F-4D97-AF65-F5344CB8AC3E}">
        <p14:creationId xmlns:p14="http://schemas.microsoft.com/office/powerpoint/2010/main" val="216032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90EE-B82B-434F-4BCC-941C134C0656}"/>
              </a:ext>
            </a:extLst>
          </p:cNvPr>
          <p:cNvSpPr>
            <a:spLocks noGrp="1"/>
          </p:cNvSpPr>
          <p:nvPr>
            <p:ph type="title"/>
          </p:nvPr>
        </p:nvSpPr>
        <p:spPr/>
        <p:txBody>
          <a:bodyPr/>
          <a:lstStyle/>
          <a:p>
            <a:r>
              <a:rPr lang="en-US" dirty="0"/>
              <a:t>Concluding Findings: Best Features</a:t>
            </a:r>
          </a:p>
        </p:txBody>
      </p:sp>
      <p:sp>
        <p:nvSpPr>
          <p:cNvPr id="3" name="Content Placeholder 2">
            <a:extLst>
              <a:ext uri="{FF2B5EF4-FFF2-40B4-BE49-F238E27FC236}">
                <a16:creationId xmlns:a16="http://schemas.microsoft.com/office/drawing/2014/main" id="{6C46F915-5947-BDEB-64D8-882331785DEF}"/>
              </a:ext>
            </a:extLst>
          </p:cNvPr>
          <p:cNvSpPr>
            <a:spLocks noGrp="1"/>
          </p:cNvSpPr>
          <p:nvPr>
            <p:ph idx="1"/>
          </p:nvPr>
        </p:nvSpPr>
        <p:spPr/>
        <p:txBody>
          <a:bodyPr/>
          <a:lstStyle/>
          <a:p>
            <a:r>
              <a:rPr lang="en-US" dirty="0"/>
              <a:t>It was reassuring that our human intuition coincided with the Machine Learning algorithm’s output for the Random Forest Classifier’s Best Features: Outstanding Debt, Interest Rate and a Credit Mix all scored high as determinants for predicting credit scores</a:t>
            </a:r>
          </a:p>
          <a:p>
            <a:pPr marL="0" indent="0">
              <a:buNone/>
            </a:pPr>
            <a:endParaRPr lang="en-US" dirty="0"/>
          </a:p>
        </p:txBody>
      </p:sp>
      <p:pic>
        <p:nvPicPr>
          <p:cNvPr id="5" name="Picture 4">
            <a:extLst>
              <a:ext uri="{FF2B5EF4-FFF2-40B4-BE49-F238E27FC236}">
                <a16:creationId xmlns:a16="http://schemas.microsoft.com/office/drawing/2014/main" id="{93DD51A9-95B4-40DC-9E7A-72F8C28B8B45}"/>
              </a:ext>
            </a:extLst>
          </p:cNvPr>
          <p:cNvPicPr>
            <a:picLocks noChangeAspect="1"/>
          </p:cNvPicPr>
          <p:nvPr/>
        </p:nvPicPr>
        <p:blipFill>
          <a:blip r:embed="rId2"/>
          <a:stretch>
            <a:fillRect/>
          </a:stretch>
        </p:blipFill>
        <p:spPr>
          <a:xfrm>
            <a:off x="4198775" y="4001294"/>
            <a:ext cx="3048000" cy="1009650"/>
          </a:xfrm>
          <a:prstGeom prst="rect">
            <a:avLst/>
          </a:prstGeom>
        </p:spPr>
      </p:pic>
    </p:spTree>
    <p:extLst>
      <p:ext uri="{BB962C8B-B14F-4D97-AF65-F5344CB8AC3E}">
        <p14:creationId xmlns:p14="http://schemas.microsoft.com/office/powerpoint/2010/main" val="226136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DF5A-936D-10F4-7777-20CA25AE009A}"/>
              </a:ext>
            </a:extLst>
          </p:cNvPr>
          <p:cNvSpPr>
            <a:spLocks noGrp="1"/>
          </p:cNvSpPr>
          <p:nvPr>
            <p:ph type="title"/>
          </p:nvPr>
        </p:nvSpPr>
        <p:spPr/>
        <p:txBody>
          <a:bodyPr/>
          <a:lstStyle/>
          <a:p>
            <a:r>
              <a:rPr lang="en-US" dirty="0"/>
              <a:t>Conclusion: F1 score as optimal metric</a:t>
            </a:r>
          </a:p>
        </p:txBody>
      </p:sp>
      <p:sp>
        <p:nvSpPr>
          <p:cNvPr id="3" name="Content Placeholder 2">
            <a:extLst>
              <a:ext uri="{FF2B5EF4-FFF2-40B4-BE49-F238E27FC236}">
                <a16:creationId xmlns:a16="http://schemas.microsoft.com/office/drawing/2014/main" id="{3649AFB2-C4B8-F911-2153-CB3DAC9021A9}"/>
              </a:ext>
            </a:extLst>
          </p:cNvPr>
          <p:cNvSpPr>
            <a:spLocks noGrp="1"/>
          </p:cNvSpPr>
          <p:nvPr>
            <p:ph idx="1"/>
          </p:nvPr>
        </p:nvSpPr>
        <p:spPr/>
        <p:txBody>
          <a:bodyPr/>
          <a:lstStyle/>
          <a:p>
            <a:r>
              <a:rPr lang="en-US" sz="1800" kern="100" dirty="0">
                <a:effectLst/>
                <a:ea typeface="Times New Roman" panose="02020603050405020304" pitchFamily="18" charset="0"/>
                <a:cs typeface="Times New Roman" panose="02020603050405020304" pitchFamily="18" charset="0"/>
              </a:rPr>
              <a:t>In concluding the modeling phase, the Random Forest Classifier greatly improved on the lowest ranking classifier, the Logistic Regression Classifier model: the Random Forest Classifier posted an Accuracy score of .77 versus .56 for the Logistic Regression Classifier, which corresponds to a 37.5% increase in credit scoring ability. </a:t>
            </a:r>
          </a:p>
          <a:p>
            <a:r>
              <a:rPr lang="en-US" sz="1800" kern="100" dirty="0">
                <a:effectLst/>
                <a:ea typeface="Times New Roman" panose="02020603050405020304" pitchFamily="18" charset="0"/>
                <a:cs typeface="Times New Roman" panose="02020603050405020304" pitchFamily="18" charset="0"/>
              </a:rPr>
              <a:t>In the context of credit card classification, a high F1-score was chosen as the most important metric since it indicates that the model is able to correctly identify both good and poor credit scores. This is important because it allows lenders to make informed decisions about who to extend credit to while maximizing profit and minimizing risk.</a:t>
            </a:r>
          </a:p>
          <a:p>
            <a:pPr marL="0" indent="0">
              <a:buNone/>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215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E15A-158B-BEE8-ADA6-73C6B949B9F3}"/>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D9E9072E-3B68-6FA1-841C-43DF3653AE3F}"/>
              </a:ext>
            </a:extLst>
          </p:cNvPr>
          <p:cNvSpPr>
            <a:spLocks noGrp="1"/>
          </p:cNvSpPr>
          <p:nvPr>
            <p:ph idx="1"/>
          </p:nvPr>
        </p:nvSpPr>
        <p:spPr/>
        <p:txBody>
          <a:bodyPr/>
          <a:lstStyle/>
          <a:p>
            <a:r>
              <a:rPr lang="en-US" sz="1800" dirty="0">
                <a:effectLst/>
                <a:latin typeface="Courier New" panose="02070309020205020404" pitchFamily="49" charset="0"/>
                <a:ea typeface="Calibri" panose="020F0502020204030204" pitchFamily="34" charset="0"/>
              </a:rPr>
              <a:t>Project goal: leverage machine learning classification algorithm to derive  a Credit Card score that correctly identifies good credit scores and bad credit scores </a:t>
            </a:r>
          </a:p>
          <a:p>
            <a:r>
              <a:rPr lang="en-US" sz="1800" dirty="0">
                <a:latin typeface="Courier New" panose="02070309020205020404" pitchFamily="49" charset="0"/>
              </a:rPr>
              <a:t>Data preprocessing: clean and standardize the data and view what features are given in the data set</a:t>
            </a:r>
          </a:p>
          <a:p>
            <a:r>
              <a:rPr lang="en-US" sz="1800" dirty="0">
                <a:latin typeface="Courier New" panose="02070309020205020404" pitchFamily="49" charset="0"/>
              </a:rPr>
              <a:t>Exploratory Data Analysis: make inferences between features and Good, Standard and Poor Credit scores</a:t>
            </a:r>
          </a:p>
          <a:p>
            <a:r>
              <a:rPr lang="en-US" sz="1800" dirty="0">
                <a:latin typeface="Courier New" panose="02070309020205020404" pitchFamily="49" charset="0"/>
              </a:rPr>
              <a:t>Machine Learning modeling: Six Classification models used to predict credit card scores</a:t>
            </a:r>
          </a:p>
          <a:p>
            <a:endParaRPr lang="en-US" dirty="0"/>
          </a:p>
        </p:txBody>
      </p:sp>
    </p:spTree>
    <p:extLst>
      <p:ext uri="{BB962C8B-B14F-4D97-AF65-F5344CB8AC3E}">
        <p14:creationId xmlns:p14="http://schemas.microsoft.com/office/powerpoint/2010/main" val="26265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5087-A9E6-9210-0ACA-649FD3FD89A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78A93D2D-140B-F6D9-5E02-BB6D5E395F45}"/>
              </a:ext>
            </a:extLst>
          </p:cNvPr>
          <p:cNvSpPr>
            <a:spLocks noGrp="1"/>
          </p:cNvSpPr>
          <p:nvPr>
            <p:ph idx="1"/>
          </p:nvPr>
        </p:nvSpPr>
        <p:spPr/>
        <p:txBody>
          <a:bodyPr/>
          <a:lstStyle/>
          <a:p>
            <a:r>
              <a:rPr lang="en-US" dirty="0"/>
              <a:t>Python scripts to scrub the data and view object types</a:t>
            </a:r>
          </a:p>
          <a:p>
            <a:r>
              <a:rPr lang="en-US" dirty="0"/>
              <a:t>Python scripts to view Descriptive Statistics of data columns</a:t>
            </a:r>
          </a:p>
          <a:p>
            <a:r>
              <a:rPr lang="en-US" dirty="0"/>
              <a:t>Python scripts to standardize and re-scale the raw data</a:t>
            </a:r>
          </a:p>
          <a:p>
            <a:pPr marL="0" indent="0">
              <a:buNone/>
            </a:pPr>
            <a:endParaRPr lang="en-US" dirty="0"/>
          </a:p>
        </p:txBody>
      </p:sp>
      <p:pic>
        <p:nvPicPr>
          <p:cNvPr id="5" name="Picture 4">
            <a:extLst>
              <a:ext uri="{FF2B5EF4-FFF2-40B4-BE49-F238E27FC236}">
                <a16:creationId xmlns:a16="http://schemas.microsoft.com/office/drawing/2014/main" id="{9C15E79D-D21F-D6E2-4C40-95EB93997515}"/>
              </a:ext>
            </a:extLst>
          </p:cNvPr>
          <p:cNvPicPr>
            <a:picLocks noChangeAspect="1"/>
          </p:cNvPicPr>
          <p:nvPr/>
        </p:nvPicPr>
        <p:blipFill>
          <a:blip r:embed="rId2"/>
          <a:stretch>
            <a:fillRect/>
          </a:stretch>
        </p:blipFill>
        <p:spPr>
          <a:xfrm>
            <a:off x="2238277" y="3659156"/>
            <a:ext cx="5459478" cy="1398036"/>
          </a:xfrm>
          <a:prstGeom prst="rect">
            <a:avLst/>
          </a:prstGeom>
        </p:spPr>
      </p:pic>
    </p:spTree>
    <p:extLst>
      <p:ext uri="{BB962C8B-B14F-4D97-AF65-F5344CB8AC3E}">
        <p14:creationId xmlns:p14="http://schemas.microsoft.com/office/powerpoint/2010/main" val="299454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9509-76F5-A7FD-0FB0-0645E3CDE68F}"/>
              </a:ext>
            </a:extLst>
          </p:cNvPr>
          <p:cNvSpPr>
            <a:spLocks noGrp="1"/>
          </p:cNvSpPr>
          <p:nvPr>
            <p:ph type="title"/>
          </p:nvPr>
        </p:nvSpPr>
        <p:spPr/>
        <p:txBody>
          <a:bodyPr/>
          <a:lstStyle/>
          <a:p>
            <a:r>
              <a:rPr lang="en-US" dirty="0"/>
              <a:t>Setting the stage: What worked as expected</a:t>
            </a:r>
          </a:p>
        </p:txBody>
      </p:sp>
      <p:sp>
        <p:nvSpPr>
          <p:cNvPr id="3" name="Content Placeholder 2">
            <a:extLst>
              <a:ext uri="{FF2B5EF4-FFF2-40B4-BE49-F238E27FC236}">
                <a16:creationId xmlns:a16="http://schemas.microsoft.com/office/drawing/2014/main" id="{B0352331-0870-8C48-BC42-B67699AC8271}"/>
              </a:ext>
            </a:extLst>
          </p:cNvPr>
          <p:cNvSpPr>
            <a:spLocks noGrp="1"/>
          </p:cNvSpPr>
          <p:nvPr>
            <p:ph idx="1"/>
          </p:nvPr>
        </p:nvSpPr>
        <p:spPr/>
        <p:txBody>
          <a:bodyPr/>
          <a:lstStyle/>
          <a:p>
            <a:r>
              <a:rPr lang="en-US" dirty="0"/>
              <a:t>Not surprisingly, exploratory data analysis revealed lower interest rate charged to a credit card customer was associated with a ‘Good’ credit score and a higher interest rate was linked to a ‘Poor’ credit score: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6854F13-FF6E-F6DE-0CCA-82B18E6D948F}"/>
              </a:ext>
            </a:extLst>
          </p:cNvPr>
          <p:cNvPicPr>
            <a:picLocks noChangeAspect="1"/>
          </p:cNvPicPr>
          <p:nvPr/>
        </p:nvPicPr>
        <p:blipFill>
          <a:blip r:embed="rId2"/>
          <a:stretch>
            <a:fillRect/>
          </a:stretch>
        </p:blipFill>
        <p:spPr>
          <a:xfrm>
            <a:off x="1950098" y="3088432"/>
            <a:ext cx="7772400" cy="3014467"/>
          </a:xfrm>
          <a:prstGeom prst="rect">
            <a:avLst/>
          </a:prstGeom>
        </p:spPr>
      </p:pic>
    </p:spTree>
    <p:extLst>
      <p:ext uri="{BB962C8B-B14F-4D97-AF65-F5344CB8AC3E}">
        <p14:creationId xmlns:p14="http://schemas.microsoft.com/office/powerpoint/2010/main" val="130975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D689-D261-2787-AD26-3CA4B648AF70}"/>
              </a:ext>
            </a:extLst>
          </p:cNvPr>
          <p:cNvSpPr>
            <a:spLocks noGrp="1"/>
          </p:cNvSpPr>
          <p:nvPr>
            <p:ph type="title"/>
          </p:nvPr>
        </p:nvSpPr>
        <p:spPr/>
        <p:txBody>
          <a:bodyPr/>
          <a:lstStyle/>
          <a:p>
            <a:r>
              <a:rPr lang="en-US" dirty="0"/>
              <a:t>Metrics aligned with expectations</a:t>
            </a:r>
          </a:p>
        </p:txBody>
      </p:sp>
      <p:sp>
        <p:nvSpPr>
          <p:cNvPr id="3" name="Content Placeholder 2">
            <a:extLst>
              <a:ext uri="{FF2B5EF4-FFF2-40B4-BE49-F238E27FC236}">
                <a16:creationId xmlns:a16="http://schemas.microsoft.com/office/drawing/2014/main" id="{1C509DEB-9AC1-03A7-3B64-E5B1BD8D16AD}"/>
              </a:ext>
            </a:extLst>
          </p:cNvPr>
          <p:cNvSpPr>
            <a:spLocks noGrp="1"/>
          </p:cNvSpPr>
          <p:nvPr>
            <p:ph idx="1"/>
          </p:nvPr>
        </p:nvSpPr>
        <p:spPr/>
        <p:txBody>
          <a:bodyPr/>
          <a:lstStyle/>
          <a:p>
            <a:r>
              <a:rPr lang="en-US" dirty="0"/>
              <a:t>Conversely, ‘Poor’ credit scores were associated with a higher interest rate being charged:</a:t>
            </a:r>
          </a:p>
          <a:p>
            <a:pPr marL="0" indent="0">
              <a:buNone/>
            </a:pPr>
            <a:endParaRPr lang="en-US" dirty="0"/>
          </a:p>
        </p:txBody>
      </p:sp>
      <p:pic>
        <p:nvPicPr>
          <p:cNvPr id="5" name="Picture 4">
            <a:extLst>
              <a:ext uri="{FF2B5EF4-FFF2-40B4-BE49-F238E27FC236}">
                <a16:creationId xmlns:a16="http://schemas.microsoft.com/office/drawing/2014/main" id="{ABA1D04D-61C2-36DC-FD91-C6AD6868FDC4}"/>
              </a:ext>
            </a:extLst>
          </p:cNvPr>
          <p:cNvPicPr>
            <a:picLocks noChangeAspect="1"/>
          </p:cNvPicPr>
          <p:nvPr/>
        </p:nvPicPr>
        <p:blipFill>
          <a:blip r:embed="rId2"/>
          <a:stretch>
            <a:fillRect/>
          </a:stretch>
        </p:blipFill>
        <p:spPr>
          <a:xfrm>
            <a:off x="1978091" y="2789852"/>
            <a:ext cx="7576456" cy="3522047"/>
          </a:xfrm>
          <a:prstGeom prst="rect">
            <a:avLst/>
          </a:prstGeom>
        </p:spPr>
      </p:pic>
    </p:spTree>
    <p:extLst>
      <p:ext uri="{BB962C8B-B14F-4D97-AF65-F5344CB8AC3E}">
        <p14:creationId xmlns:p14="http://schemas.microsoft.com/office/powerpoint/2010/main" val="46077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6502-FD5A-7E45-4581-C091460708F1}"/>
              </a:ext>
            </a:extLst>
          </p:cNvPr>
          <p:cNvSpPr>
            <a:spLocks noGrp="1"/>
          </p:cNvSpPr>
          <p:nvPr>
            <p:ph type="title"/>
          </p:nvPr>
        </p:nvSpPr>
        <p:spPr/>
        <p:txBody>
          <a:bodyPr/>
          <a:lstStyle/>
          <a:p>
            <a:r>
              <a:rPr lang="en-US" dirty="0"/>
              <a:t>Plot twist: metrics not what was not expected</a:t>
            </a:r>
          </a:p>
        </p:txBody>
      </p:sp>
      <p:sp>
        <p:nvSpPr>
          <p:cNvPr id="3" name="Content Placeholder 2">
            <a:extLst>
              <a:ext uri="{FF2B5EF4-FFF2-40B4-BE49-F238E27FC236}">
                <a16:creationId xmlns:a16="http://schemas.microsoft.com/office/drawing/2014/main" id="{146240E5-C603-2C95-713C-93C6459C6F45}"/>
              </a:ext>
            </a:extLst>
          </p:cNvPr>
          <p:cNvSpPr>
            <a:spLocks noGrp="1"/>
          </p:cNvSpPr>
          <p:nvPr>
            <p:ph idx="1"/>
          </p:nvPr>
        </p:nvSpPr>
        <p:spPr/>
        <p:txBody>
          <a:bodyPr/>
          <a:lstStyle/>
          <a:p>
            <a:r>
              <a:rPr lang="en-US" dirty="0"/>
              <a:t>There were certain metrics that were not expected when viewing the records in the exploratory data analysis phase: the credit utilization ratio was the same for ‘Good’, ‘Poor’ and ‘Standard’ credit scores.</a:t>
            </a:r>
          </a:p>
          <a:p>
            <a:pPr marL="0" indent="0">
              <a:buNone/>
            </a:pPr>
            <a:endParaRPr lang="en-US" dirty="0"/>
          </a:p>
        </p:txBody>
      </p:sp>
      <p:pic>
        <p:nvPicPr>
          <p:cNvPr id="5" name="Picture 4">
            <a:extLst>
              <a:ext uri="{FF2B5EF4-FFF2-40B4-BE49-F238E27FC236}">
                <a16:creationId xmlns:a16="http://schemas.microsoft.com/office/drawing/2014/main" id="{59AC758E-A6DA-6CFA-80C7-8164801AF071}"/>
              </a:ext>
            </a:extLst>
          </p:cNvPr>
          <p:cNvPicPr>
            <a:picLocks noChangeAspect="1"/>
          </p:cNvPicPr>
          <p:nvPr/>
        </p:nvPicPr>
        <p:blipFill>
          <a:blip r:embed="rId2"/>
          <a:stretch>
            <a:fillRect/>
          </a:stretch>
        </p:blipFill>
        <p:spPr>
          <a:xfrm>
            <a:off x="2873830" y="3349690"/>
            <a:ext cx="6792684" cy="1532845"/>
          </a:xfrm>
          <a:prstGeom prst="rect">
            <a:avLst/>
          </a:prstGeom>
        </p:spPr>
      </p:pic>
    </p:spTree>
    <p:extLst>
      <p:ext uri="{BB962C8B-B14F-4D97-AF65-F5344CB8AC3E}">
        <p14:creationId xmlns:p14="http://schemas.microsoft.com/office/powerpoint/2010/main" val="131559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C398-DAC7-C700-5281-150EBCF94EDF}"/>
              </a:ext>
            </a:extLst>
          </p:cNvPr>
          <p:cNvSpPr>
            <a:spLocks noGrp="1"/>
          </p:cNvSpPr>
          <p:nvPr>
            <p:ph type="title"/>
          </p:nvPr>
        </p:nvSpPr>
        <p:spPr/>
        <p:txBody>
          <a:bodyPr/>
          <a:lstStyle/>
          <a:p>
            <a:r>
              <a:rPr lang="en-US" dirty="0"/>
              <a:t>Exploratory data analysis: Correlation Matrix</a:t>
            </a:r>
          </a:p>
        </p:txBody>
      </p:sp>
      <p:sp>
        <p:nvSpPr>
          <p:cNvPr id="3" name="Content Placeholder 2">
            <a:extLst>
              <a:ext uri="{FF2B5EF4-FFF2-40B4-BE49-F238E27FC236}">
                <a16:creationId xmlns:a16="http://schemas.microsoft.com/office/drawing/2014/main" id="{768F1299-E7DC-E200-5CE6-5FE60A64FF71}"/>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data story started to take shape </a:t>
            </a:r>
            <a:r>
              <a:rPr lang="en-US" kern="1200" dirty="0">
                <a:solidFill>
                  <a:srgbClr val="000000"/>
                </a:solidFill>
                <a:latin typeface="Calibri" panose="020F0502020204030204" pitchFamily="34" charset="0"/>
                <a:cs typeface="Calibri" panose="020F0502020204030204" pitchFamily="34" charset="0"/>
              </a:rPr>
              <a:t>after viewing individual X variable associations in a correlation matrix: as expected a higher credit history age is linked to a lower interest rate</a:t>
            </a:r>
            <a:endParaRPr lang="en-US" dirty="0">
              <a:latin typeface="Calibri" panose="020F0502020204030204" pitchFamily="34" charset="0"/>
              <a:cs typeface="Calibri" panose="020F0502020204030204" pitchFamily="34" charset="0"/>
            </a:endParaRPr>
          </a:p>
          <a:p>
            <a:endParaRPr lang="en-US" dirty="0"/>
          </a:p>
          <a:p>
            <a:pPr marL="0" indent="0">
              <a:buNone/>
            </a:pPr>
            <a:endParaRPr lang="en-US" dirty="0"/>
          </a:p>
        </p:txBody>
      </p:sp>
      <p:pic>
        <p:nvPicPr>
          <p:cNvPr id="5" name="Picture 4">
            <a:extLst>
              <a:ext uri="{FF2B5EF4-FFF2-40B4-BE49-F238E27FC236}">
                <a16:creationId xmlns:a16="http://schemas.microsoft.com/office/drawing/2014/main" id="{98B1059C-79A5-BBD2-423E-7A95FB6F7CD3}"/>
              </a:ext>
            </a:extLst>
          </p:cNvPr>
          <p:cNvPicPr>
            <a:picLocks noChangeAspect="1"/>
          </p:cNvPicPr>
          <p:nvPr/>
        </p:nvPicPr>
        <p:blipFill>
          <a:blip r:embed="rId2"/>
          <a:stretch>
            <a:fillRect/>
          </a:stretch>
        </p:blipFill>
        <p:spPr>
          <a:xfrm>
            <a:off x="1754155" y="3292475"/>
            <a:ext cx="8584163" cy="3019425"/>
          </a:xfrm>
          <a:prstGeom prst="rect">
            <a:avLst/>
          </a:prstGeom>
        </p:spPr>
      </p:pic>
    </p:spTree>
    <p:extLst>
      <p:ext uri="{BB962C8B-B14F-4D97-AF65-F5344CB8AC3E}">
        <p14:creationId xmlns:p14="http://schemas.microsoft.com/office/powerpoint/2010/main" val="405685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1C90-254C-8E1F-B01E-476EACE0DF67}"/>
              </a:ext>
            </a:extLst>
          </p:cNvPr>
          <p:cNvSpPr>
            <a:spLocks noGrp="1"/>
          </p:cNvSpPr>
          <p:nvPr>
            <p:ph type="title"/>
          </p:nvPr>
        </p:nvSpPr>
        <p:spPr/>
        <p:txBody>
          <a:bodyPr/>
          <a:lstStyle/>
          <a:p>
            <a:r>
              <a:rPr lang="en-US" dirty="0"/>
              <a:t>Modeling: Six Machine Learning Classifiers</a:t>
            </a:r>
          </a:p>
        </p:txBody>
      </p:sp>
      <p:sp>
        <p:nvSpPr>
          <p:cNvPr id="3" name="Content Placeholder 2">
            <a:extLst>
              <a:ext uri="{FF2B5EF4-FFF2-40B4-BE49-F238E27FC236}">
                <a16:creationId xmlns:a16="http://schemas.microsoft.com/office/drawing/2014/main" id="{06128AD3-6F0E-39BE-0438-4D845518F8DD}"/>
              </a:ext>
            </a:extLst>
          </p:cNvPr>
          <p:cNvSpPr>
            <a:spLocks noGrp="1"/>
          </p:cNvSpPr>
          <p:nvPr>
            <p:ph idx="1"/>
          </p:nvPr>
        </p:nvSpPr>
        <p:spPr/>
        <p:txBody>
          <a:bodyPr/>
          <a:lstStyle/>
          <a:p>
            <a:r>
              <a:rPr lang="en-US" dirty="0"/>
              <a:t>Since some metrics were as expected and others were counter intuitive it was now time to feed the cleaned data to six different Classification algorithms</a:t>
            </a:r>
          </a:p>
          <a:p>
            <a:r>
              <a:rPr lang="en-US" sz="1800" dirty="0">
                <a:effectLst/>
                <a:latin typeface="Courier New" panose="02070309020205020404" pitchFamily="49" charset="0"/>
                <a:ea typeface="Calibri" panose="020F0502020204030204" pitchFamily="34" charset="0"/>
              </a:rPr>
              <a:t>Logistic Regression Classifier</a:t>
            </a:r>
          </a:p>
          <a:p>
            <a:r>
              <a:rPr lang="en-US" sz="1800" dirty="0">
                <a:effectLst/>
                <a:latin typeface="Courier New" panose="02070309020205020404" pitchFamily="49" charset="0"/>
                <a:ea typeface="Calibri" panose="020F0502020204030204" pitchFamily="34" charset="0"/>
              </a:rPr>
              <a:t>Decision Tree Classifier</a:t>
            </a:r>
            <a:endParaRPr lang="en-US" sz="1800" dirty="0">
              <a:latin typeface="Courier New" panose="02070309020205020404" pitchFamily="49" charset="0"/>
              <a:ea typeface="Calibri" panose="020F0502020204030204" pitchFamily="34" charset="0"/>
            </a:endParaRPr>
          </a:p>
          <a:p>
            <a:r>
              <a:rPr lang="en-US" sz="1800" dirty="0">
                <a:effectLst/>
                <a:latin typeface="Courier New" panose="02070309020205020404" pitchFamily="49" charset="0"/>
                <a:ea typeface="Calibri" panose="020F0502020204030204" pitchFamily="34" charset="0"/>
              </a:rPr>
              <a:t>Gaussian Naive Bayes Classifier</a:t>
            </a:r>
          </a:p>
          <a:p>
            <a:r>
              <a:rPr lang="en-US" sz="1800" dirty="0">
                <a:effectLst/>
                <a:latin typeface="Courier New" panose="02070309020205020404" pitchFamily="49" charset="0"/>
                <a:ea typeface="Calibri" panose="020F0502020204030204" pitchFamily="34" charset="0"/>
              </a:rPr>
              <a:t>K Neighbors Classifier</a:t>
            </a:r>
            <a:endParaRPr lang="en-US" sz="1800" dirty="0">
              <a:latin typeface="Courier New" panose="02070309020205020404" pitchFamily="49" charset="0"/>
              <a:ea typeface="Calibri" panose="020F0502020204030204" pitchFamily="34" charset="0"/>
            </a:endParaRPr>
          </a:p>
          <a:p>
            <a:r>
              <a:rPr lang="en-US" sz="1800" dirty="0">
                <a:effectLst/>
                <a:latin typeface="Courier New" panose="02070309020205020404" pitchFamily="49" charset="0"/>
                <a:ea typeface="Calibri" panose="020F0502020204030204" pitchFamily="34" charset="0"/>
              </a:rPr>
              <a:t>XGBoost Classifier</a:t>
            </a:r>
          </a:p>
          <a:p>
            <a:r>
              <a:rPr lang="en-US" sz="1800" dirty="0">
                <a:effectLst/>
                <a:latin typeface="Courier New" panose="02070309020205020404" pitchFamily="49" charset="0"/>
                <a:ea typeface="Calibri" panose="020F0502020204030204" pitchFamily="34" charset="0"/>
              </a:rPr>
              <a:t>Random Forest Classifier</a:t>
            </a:r>
          </a:p>
          <a:p>
            <a:endParaRPr lang="en-US" dirty="0"/>
          </a:p>
        </p:txBody>
      </p:sp>
    </p:spTree>
    <p:extLst>
      <p:ext uri="{BB962C8B-B14F-4D97-AF65-F5344CB8AC3E}">
        <p14:creationId xmlns:p14="http://schemas.microsoft.com/office/powerpoint/2010/main" val="28891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FF38-7BEF-C11D-808C-41D89ECAD5E3}"/>
              </a:ext>
            </a:extLst>
          </p:cNvPr>
          <p:cNvSpPr>
            <a:spLocks noGrp="1"/>
          </p:cNvSpPr>
          <p:nvPr>
            <p:ph type="title"/>
          </p:nvPr>
        </p:nvSpPr>
        <p:spPr/>
        <p:txBody>
          <a:bodyPr/>
          <a:lstStyle/>
          <a:p>
            <a:r>
              <a:rPr lang="en-US" dirty="0"/>
              <a:t>Classification Model Results </a:t>
            </a:r>
          </a:p>
        </p:txBody>
      </p:sp>
      <p:sp>
        <p:nvSpPr>
          <p:cNvPr id="3" name="Content Placeholder 2">
            <a:extLst>
              <a:ext uri="{FF2B5EF4-FFF2-40B4-BE49-F238E27FC236}">
                <a16:creationId xmlns:a16="http://schemas.microsoft.com/office/drawing/2014/main" id="{8AB01060-9156-E934-F7EC-29D6B42951D8}"/>
              </a:ext>
            </a:extLst>
          </p:cNvPr>
          <p:cNvSpPr>
            <a:spLocks noGrp="1"/>
          </p:cNvSpPr>
          <p:nvPr>
            <p:ph idx="1"/>
          </p:nvPr>
        </p:nvSpPr>
        <p:spPr/>
        <p:txBody>
          <a:bodyPr/>
          <a:lstStyle/>
          <a:p>
            <a:r>
              <a:rPr lang="en-US" dirty="0"/>
              <a:t>The challenge is to make predictions of credit score that correctly identify ‘Good’ credit scores as well as ‘Poor’ credit scores therefore the F1 Score was chosen as the best determinant of model prediction with the Random Forest Classifier returning the highest F1 Score</a:t>
            </a:r>
          </a:p>
          <a:p>
            <a:pPr marL="0" indent="0">
              <a:buNone/>
            </a:pPr>
            <a:endParaRPr lang="en-US" dirty="0"/>
          </a:p>
        </p:txBody>
      </p:sp>
      <p:pic>
        <p:nvPicPr>
          <p:cNvPr id="5" name="Picture 4">
            <a:extLst>
              <a:ext uri="{FF2B5EF4-FFF2-40B4-BE49-F238E27FC236}">
                <a16:creationId xmlns:a16="http://schemas.microsoft.com/office/drawing/2014/main" id="{BDA59091-E71D-64F3-5001-8AD7A0514F7C}"/>
              </a:ext>
            </a:extLst>
          </p:cNvPr>
          <p:cNvPicPr>
            <a:picLocks noChangeAspect="1"/>
          </p:cNvPicPr>
          <p:nvPr/>
        </p:nvPicPr>
        <p:blipFill>
          <a:blip r:embed="rId2"/>
          <a:stretch>
            <a:fillRect/>
          </a:stretch>
        </p:blipFill>
        <p:spPr>
          <a:xfrm>
            <a:off x="3116425" y="3699587"/>
            <a:ext cx="5589036" cy="1749490"/>
          </a:xfrm>
          <a:prstGeom prst="rect">
            <a:avLst/>
          </a:prstGeom>
        </p:spPr>
      </p:pic>
    </p:spTree>
    <p:extLst>
      <p:ext uri="{BB962C8B-B14F-4D97-AF65-F5344CB8AC3E}">
        <p14:creationId xmlns:p14="http://schemas.microsoft.com/office/powerpoint/2010/main" val="231896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795</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Google Sans</vt:lpstr>
      <vt:lpstr>Office Theme</vt:lpstr>
      <vt:lpstr>Credit Card Scoring Story</vt:lpstr>
      <vt:lpstr>Executive Summary</vt:lpstr>
      <vt:lpstr>Data Preprocessing</vt:lpstr>
      <vt:lpstr>Setting the stage: What worked as expected</vt:lpstr>
      <vt:lpstr>Metrics aligned with expectations</vt:lpstr>
      <vt:lpstr>Plot twist: metrics not what was not expected</vt:lpstr>
      <vt:lpstr>Exploratory data analysis: Correlation Matrix</vt:lpstr>
      <vt:lpstr>Modeling: Six Machine Learning Classifiers</vt:lpstr>
      <vt:lpstr>Classification Model Results </vt:lpstr>
      <vt:lpstr>Best Features of the Random Forest Classifier</vt:lpstr>
      <vt:lpstr>Hyperparameter tuning</vt:lpstr>
      <vt:lpstr>Confusion matrix</vt:lpstr>
      <vt:lpstr>Concluding Findings: Confusion Matrix</vt:lpstr>
      <vt:lpstr>Concluding Findings: Best Features</vt:lpstr>
      <vt:lpstr>Conclusion: F1 score as optimal metric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Scoring Story</dc:title>
  <dc:creator>Robert DiGiorgio</dc:creator>
  <cp:lastModifiedBy>Robert DiGiorgio</cp:lastModifiedBy>
  <cp:revision>11</cp:revision>
  <dcterms:created xsi:type="dcterms:W3CDTF">2023-05-16T21:18:47Z</dcterms:created>
  <dcterms:modified xsi:type="dcterms:W3CDTF">2023-05-27T18:17:32Z</dcterms:modified>
</cp:coreProperties>
</file>