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90AB-3BF2-FDB7-0649-DCF90B1892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469B4-BC40-944C-4FBC-DA41E0EDC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5BC7EE-8EDD-7CCB-64EF-1EE4844BBCDB}"/>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5" name="Footer Placeholder 4">
            <a:extLst>
              <a:ext uri="{FF2B5EF4-FFF2-40B4-BE49-F238E27FC236}">
                <a16:creationId xmlns:a16="http://schemas.microsoft.com/office/drawing/2014/main" id="{60D4A57F-0F9D-EC37-D0DB-39303F9B5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0C25E-28E3-E344-3C21-85D203FA0431}"/>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321445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8876-65F1-D450-57D8-385FD6EE05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51D29-267B-B35F-388A-4D4C97EED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8DE6C-8DF4-AF10-8636-84EA058C2DFE}"/>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5" name="Footer Placeholder 4">
            <a:extLst>
              <a:ext uri="{FF2B5EF4-FFF2-40B4-BE49-F238E27FC236}">
                <a16:creationId xmlns:a16="http://schemas.microsoft.com/office/drawing/2014/main" id="{79994744-D4D4-7AC4-AE8D-C18E110E1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01425-285E-8064-ABE3-CAEE7080C8EE}"/>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79216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C9C3B-5B00-FEAB-F96B-7B6FB4EABA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85F5B-8412-B35F-24F5-96B35C08E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A2B0C-68B7-87FE-5D20-EDF2CF18709D}"/>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5" name="Footer Placeholder 4">
            <a:extLst>
              <a:ext uri="{FF2B5EF4-FFF2-40B4-BE49-F238E27FC236}">
                <a16:creationId xmlns:a16="http://schemas.microsoft.com/office/drawing/2014/main" id="{7A6915BC-4FBA-EDB5-0EC1-4D40FE649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0E79B-F070-C28C-8F7B-20A9C5D69388}"/>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81489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ECEF-26B4-5B85-3653-813EF37F9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968E9-DF32-A6E5-E951-C513C0E45D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FFCDF-64F4-9CE5-9D40-2FA4C791B247}"/>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5" name="Footer Placeholder 4">
            <a:extLst>
              <a:ext uri="{FF2B5EF4-FFF2-40B4-BE49-F238E27FC236}">
                <a16:creationId xmlns:a16="http://schemas.microsoft.com/office/drawing/2014/main" id="{3CD24A29-665C-377A-48C4-DCB4957D6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4E774-1BA2-4C11-DB75-3A489461B492}"/>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355746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DEFC-1E7F-280A-917E-F78603B6F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5CADA6-F32E-2818-DB35-B6DA36273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DE986-C423-5254-9268-A43E5D5BBEAA}"/>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5" name="Footer Placeholder 4">
            <a:extLst>
              <a:ext uri="{FF2B5EF4-FFF2-40B4-BE49-F238E27FC236}">
                <a16:creationId xmlns:a16="http://schemas.microsoft.com/office/drawing/2014/main" id="{AAA65F91-41EA-FE88-7198-D46A14601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CFDE0-E2DF-4520-DF6A-45E0E1208215}"/>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11139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2100-B0EE-5135-896E-FE4A555F9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A9058-73DF-0B2D-6582-C83A08059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2F87ED-81C8-2F8E-B047-22AD440C9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190EB-C8EE-59A1-442F-3C0A1C43970E}"/>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6" name="Footer Placeholder 5">
            <a:extLst>
              <a:ext uri="{FF2B5EF4-FFF2-40B4-BE49-F238E27FC236}">
                <a16:creationId xmlns:a16="http://schemas.microsoft.com/office/drawing/2014/main" id="{204DF8C5-3F3E-159D-CF70-BB89B07D7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1B354-D1F6-EB62-7DF9-A423749CB6E1}"/>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342187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5004-E93D-83D4-69A0-AC597F8A0C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38AD4-ED98-D349-1E24-9AF041A74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1DED1-7345-6106-25C3-7BD106402C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0AF863-AE39-57FB-5F91-C51F3839C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B96C9A-EE2C-F887-61D5-E4FBAF9552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115354-1ADB-AD4A-8BCC-E672A076C777}"/>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8" name="Footer Placeholder 7">
            <a:extLst>
              <a:ext uri="{FF2B5EF4-FFF2-40B4-BE49-F238E27FC236}">
                <a16:creationId xmlns:a16="http://schemas.microsoft.com/office/drawing/2014/main" id="{EEBF8B6A-9D20-A6C2-638B-F54AF170F6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8DE90F-73C9-15A4-10BE-C303EE994E4A}"/>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274439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A07E-4CF7-C9AA-9222-8EBB61F90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CD8D19-A558-D930-B74D-656B02C511D1}"/>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4" name="Footer Placeholder 3">
            <a:extLst>
              <a:ext uri="{FF2B5EF4-FFF2-40B4-BE49-F238E27FC236}">
                <a16:creationId xmlns:a16="http://schemas.microsoft.com/office/drawing/2014/main" id="{F7235A16-D808-56EA-C67A-FE1D355FB9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2A406A-0DE1-5D98-492F-D85A83B87A0C}"/>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123813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C7E07-A164-9C81-7926-EA3AECA6807C}"/>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3" name="Footer Placeholder 2">
            <a:extLst>
              <a:ext uri="{FF2B5EF4-FFF2-40B4-BE49-F238E27FC236}">
                <a16:creationId xmlns:a16="http://schemas.microsoft.com/office/drawing/2014/main" id="{3D797002-F83B-C35C-4C9C-B2A979F5D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B70F33-48ED-9BEC-1916-EF3F798BF5E0}"/>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132851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2634-BD6F-F786-ECB3-4FD2F5B87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4A6493-4F8D-D40D-2013-0251BD264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81D4C-2822-162E-0992-FAF82E88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F2CF4-3728-2A83-0D94-742C025C20C3}"/>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6" name="Footer Placeholder 5">
            <a:extLst>
              <a:ext uri="{FF2B5EF4-FFF2-40B4-BE49-F238E27FC236}">
                <a16:creationId xmlns:a16="http://schemas.microsoft.com/office/drawing/2014/main" id="{DF940624-BE0A-D934-A580-FDA4885B7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6BB9E-8B8F-7CFB-61D1-97FAEDD56E9F}"/>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323538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EF21-7C4A-6F74-418F-9522E51C7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70A4B-9A60-0D0E-2AE8-ED4AE2CC7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494CE-1DB0-94AA-D01C-039B80CA4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ECC06-C18C-07AE-FEFE-A22DEAA0D4B2}"/>
              </a:ext>
            </a:extLst>
          </p:cNvPr>
          <p:cNvSpPr>
            <a:spLocks noGrp="1"/>
          </p:cNvSpPr>
          <p:nvPr>
            <p:ph type="dt" sz="half" idx="10"/>
          </p:nvPr>
        </p:nvSpPr>
        <p:spPr/>
        <p:txBody>
          <a:bodyPr/>
          <a:lstStyle/>
          <a:p>
            <a:fld id="{330B6F38-A0E9-4E52-B108-F6A653F19C3A}" type="datetimeFigureOut">
              <a:rPr lang="en-US" smtClean="0"/>
              <a:t>2/27/2023</a:t>
            </a:fld>
            <a:endParaRPr lang="en-US"/>
          </a:p>
        </p:txBody>
      </p:sp>
      <p:sp>
        <p:nvSpPr>
          <p:cNvPr id="6" name="Footer Placeholder 5">
            <a:extLst>
              <a:ext uri="{FF2B5EF4-FFF2-40B4-BE49-F238E27FC236}">
                <a16:creationId xmlns:a16="http://schemas.microsoft.com/office/drawing/2014/main" id="{D5007241-2D69-484E-6BD3-AF530762C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2D277-B959-76E9-F4EB-4A96D24E117F}"/>
              </a:ext>
            </a:extLst>
          </p:cNvPr>
          <p:cNvSpPr>
            <a:spLocks noGrp="1"/>
          </p:cNvSpPr>
          <p:nvPr>
            <p:ph type="sldNum" sz="quarter" idx="12"/>
          </p:nvPr>
        </p:nvSpPr>
        <p:spPr/>
        <p:txBody>
          <a:bodyPr/>
          <a:lstStyle/>
          <a:p>
            <a:fld id="{DA046E21-2D87-4BE9-A77D-7D8BA30E2CF0}" type="slidenum">
              <a:rPr lang="en-US" smtClean="0"/>
              <a:t>‹#›</a:t>
            </a:fld>
            <a:endParaRPr lang="en-US"/>
          </a:p>
        </p:txBody>
      </p:sp>
    </p:spTree>
    <p:extLst>
      <p:ext uri="{BB962C8B-B14F-4D97-AF65-F5344CB8AC3E}">
        <p14:creationId xmlns:p14="http://schemas.microsoft.com/office/powerpoint/2010/main" val="24618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85F53-CB25-9140-5441-B5723F219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3DA18A-1DA6-0866-C0E1-59D67CC5A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CD639-3B82-B26F-D3F8-DE8C7C447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B6F38-A0E9-4E52-B108-F6A653F19C3A}" type="datetimeFigureOut">
              <a:rPr lang="en-US" smtClean="0"/>
              <a:t>2/27/2023</a:t>
            </a:fld>
            <a:endParaRPr lang="en-US"/>
          </a:p>
        </p:txBody>
      </p:sp>
      <p:sp>
        <p:nvSpPr>
          <p:cNvPr id="5" name="Footer Placeholder 4">
            <a:extLst>
              <a:ext uri="{FF2B5EF4-FFF2-40B4-BE49-F238E27FC236}">
                <a16:creationId xmlns:a16="http://schemas.microsoft.com/office/drawing/2014/main" id="{DD18029D-902A-A6F4-B02A-0E25D35E2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03BDE-4BBF-DCD3-7769-AEB073A97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46E21-2D87-4BE9-A77D-7D8BA30E2CF0}" type="slidenum">
              <a:rPr lang="en-US" smtClean="0"/>
              <a:t>‹#›</a:t>
            </a:fld>
            <a:endParaRPr lang="en-US"/>
          </a:p>
        </p:txBody>
      </p:sp>
    </p:spTree>
    <p:extLst>
      <p:ext uri="{BB962C8B-B14F-4D97-AF65-F5344CB8AC3E}">
        <p14:creationId xmlns:p14="http://schemas.microsoft.com/office/powerpoint/2010/main" val="51559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81EC-75AD-FCBA-1244-F53AF0ABD740}"/>
              </a:ext>
            </a:extLst>
          </p:cNvPr>
          <p:cNvSpPr>
            <a:spLocks noGrp="1"/>
          </p:cNvSpPr>
          <p:nvPr>
            <p:ph type="ctrTitle"/>
          </p:nvPr>
        </p:nvSpPr>
        <p:spPr/>
        <p:txBody>
          <a:bodyPr/>
          <a:lstStyle/>
          <a:p>
            <a:r>
              <a:rPr lang="en-US" dirty="0"/>
              <a:t>Big Mountain Ski Resort</a:t>
            </a:r>
          </a:p>
        </p:txBody>
      </p:sp>
      <p:sp>
        <p:nvSpPr>
          <p:cNvPr id="3" name="Subtitle 2">
            <a:extLst>
              <a:ext uri="{FF2B5EF4-FFF2-40B4-BE49-F238E27FC236}">
                <a16:creationId xmlns:a16="http://schemas.microsoft.com/office/drawing/2014/main" id="{94DB946F-6D7A-2F77-0B33-039196CE66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107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C2A6-D3C1-DDBC-008B-49BF2A96E56B}"/>
              </a:ext>
            </a:extLst>
          </p:cNvPr>
          <p:cNvSpPr>
            <a:spLocks noGrp="1"/>
          </p:cNvSpPr>
          <p:nvPr>
            <p:ph type="title"/>
          </p:nvPr>
        </p:nvSpPr>
        <p:spPr/>
        <p:txBody>
          <a:bodyPr/>
          <a:lstStyle/>
          <a:p>
            <a:r>
              <a:rPr lang="en-US" dirty="0"/>
              <a:t>Big Mountain Ski Resort Problem Statement</a:t>
            </a:r>
          </a:p>
        </p:txBody>
      </p:sp>
      <p:sp>
        <p:nvSpPr>
          <p:cNvPr id="3" name="Content Placeholder 2">
            <a:extLst>
              <a:ext uri="{FF2B5EF4-FFF2-40B4-BE49-F238E27FC236}">
                <a16:creationId xmlns:a16="http://schemas.microsoft.com/office/drawing/2014/main" id="{82157641-96F4-0683-9E77-2A0533BAAF2C}"/>
              </a:ext>
            </a:extLst>
          </p:cNvPr>
          <p:cNvSpPr>
            <a:spLocks noGrp="1"/>
          </p:cNvSpPr>
          <p:nvPr>
            <p:ph idx="1"/>
          </p:nvPr>
        </p:nvSpPr>
        <p:spPr/>
        <p:txBody>
          <a:bodyPr/>
          <a:lstStyle/>
          <a:p>
            <a:r>
              <a:rPr lang="en-US" sz="1800" dirty="0">
                <a:latin typeface="Courier New" panose="02070309020205020404" pitchFamily="49" charset="0"/>
              </a:rPr>
              <a:t>Big Mountain Ski Resort is a large ski resort in Montana that caters to 350,000 visitors per year who ski or snowboard their 105 trails.</a:t>
            </a:r>
          </a:p>
          <a:p>
            <a:r>
              <a:rPr lang="en-US" sz="1800" dirty="0">
                <a:latin typeface="Courier New" panose="02070309020205020404" pitchFamily="49" charset="0"/>
              </a:rPr>
              <a:t>Big Mountain Ski Resort facilities can accommodate skiers and snowboarders of all levels and abilities the resort is serviced by 11 lifts, 2 T-bars, and 1 magic carpet for novice skiers. The longest run is named Hellfire and is 3.3 miles in length. The base elevation is 4,464 ft, and the summit is 6,817 ft with a vertical drop of 2,353 ft.</a:t>
            </a:r>
          </a:p>
          <a:p>
            <a:r>
              <a:rPr lang="en-US" sz="1800" dirty="0">
                <a:latin typeface="Courier New" panose="02070309020205020404" pitchFamily="49" charset="0"/>
              </a:rPr>
              <a:t>Big Mountain Ski Resort Management team currently charges a premium above an industry average ticket price and suspects there is much room for improvement for this pricing method.</a:t>
            </a:r>
          </a:p>
          <a:p>
            <a:endParaRPr lang="en-US" dirty="0"/>
          </a:p>
        </p:txBody>
      </p:sp>
    </p:spTree>
    <p:extLst>
      <p:ext uri="{BB962C8B-B14F-4D97-AF65-F5344CB8AC3E}">
        <p14:creationId xmlns:p14="http://schemas.microsoft.com/office/powerpoint/2010/main" val="289606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C72F-5CD5-1F75-C9B9-BEB25B0C223F}"/>
              </a:ext>
            </a:extLst>
          </p:cNvPr>
          <p:cNvSpPr>
            <a:spLocks noGrp="1"/>
          </p:cNvSpPr>
          <p:nvPr>
            <p:ph type="title"/>
          </p:nvPr>
        </p:nvSpPr>
        <p:spPr/>
        <p:txBody>
          <a:bodyPr/>
          <a:lstStyle/>
          <a:p>
            <a:r>
              <a:rPr lang="en-US" dirty="0"/>
              <a:t>Recommendations and Key Findings</a:t>
            </a:r>
          </a:p>
        </p:txBody>
      </p:sp>
      <p:sp>
        <p:nvSpPr>
          <p:cNvPr id="3" name="Content Placeholder 2">
            <a:extLst>
              <a:ext uri="{FF2B5EF4-FFF2-40B4-BE49-F238E27FC236}">
                <a16:creationId xmlns:a16="http://schemas.microsoft.com/office/drawing/2014/main" id="{006705F9-A56C-E1DE-6D25-BFE544D25D8C}"/>
              </a:ext>
            </a:extLst>
          </p:cNvPr>
          <p:cNvSpPr>
            <a:spLocks noGrp="1"/>
          </p:cNvSpPr>
          <p:nvPr>
            <p:ph idx="1"/>
          </p:nvPr>
        </p:nvSpPr>
        <p:spPr/>
        <p:txBody>
          <a:bodyPr/>
          <a:lstStyle/>
          <a:p>
            <a:r>
              <a:rPr lang="en-US" sz="1800" dirty="0">
                <a:latin typeface="Courier New" panose="02070309020205020404" pitchFamily="49" charset="0"/>
              </a:rPr>
              <a:t>The various modeling techniques used converged on the attributes to be used as statistically significant for predictive inputs: Fast Quads, Runs, Snow Making acres, Vertical Drop</a:t>
            </a:r>
          </a:p>
          <a:p>
            <a:r>
              <a:rPr lang="en-US" sz="1800" dirty="0">
                <a:latin typeface="Courier New" panose="02070309020205020404" pitchFamily="49" charset="0"/>
              </a:rPr>
              <a:t>The predictive models derived four options for the management team to consider and only one is predicted to increase ticket price: Increase the vertical drop by adding a run to a point 150 feet lower down but requiring the installation of an additional chair lift to bring skiers back up, without additional snow making coverage is predicted to increase ticket price by $8.61.</a:t>
            </a:r>
          </a:p>
          <a:p>
            <a:r>
              <a:rPr lang="en-US" sz="1800" dirty="0">
                <a:latin typeface="Courier New" panose="02070309020205020404" pitchFamily="49" charset="0"/>
              </a:rPr>
              <a:t>Big Mountain Resort modelled price is $95.87, and the actual price is $81.00. It is reasonable to assume that some of the other resorts used in deriving the predictive model under charged and some over charged thus evening out the predicted price of $95.87.</a:t>
            </a:r>
          </a:p>
          <a:p>
            <a:endParaRPr lang="en-US" dirty="0"/>
          </a:p>
        </p:txBody>
      </p:sp>
    </p:spTree>
    <p:extLst>
      <p:ext uri="{BB962C8B-B14F-4D97-AF65-F5344CB8AC3E}">
        <p14:creationId xmlns:p14="http://schemas.microsoft.com/office/powerpoint/2010/main" val="20890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CE18-0B6E-994B-ADAA-4497C264F967}"/>
              </a:ext>
            </a:extLst>
          </p:cNvPr>
          <p:cNvSpPr>
            <a:spLocks noGrp="1"/>
          </p:cNvSpPr>
          <p:nvPr>
            <p:ph type="title"/>
          </p:nvPr>
        </p:nvSpPr>
        <p:spPr/>
        <p:txBody>
          <a:bodyPr/>
          <a:lstStyle/>
          <a:p>
            <a:r>
              <a:rPr lang="en-US" dirty="0"/>
              <a:t>Modeling Results and Analysis I</a:t>
            </a:r>
          </a:p>
        </p:txBody>
      </p:sp>
      <p:sp>
        <p:nvSpPr>
          <p:cNvPr id="3" name="Content Placeholder 2">
            <a:extLst>
              <a:ext uri="{FF2B5EF4-FFF2-40B4-BE49-F238E27FC236}">
                <a16:creationId xmlns:a16="http://schemas.microsoft.com/office/drawing/2014/main" id="{AADA4DD1-7869-3CD6-EC1B-82DE3C13D8B1}"/>
              </a:ext>
            </a:extLst>
          </p:cNvPr>
          <p:cNvSpPr>
            <a:spLocks noGrp="1"/>
          </p:cNvSpPr>
          <p:nvPr>
            <p:ph idx="1"/>
          </p:nvPr>
        </p:nvSpPr>
        <p:spPr/>
        <p:txBody>
          <a:bodyPr/>
          <a:lstStyle/>
          <a:p>
            <a:r>
              <a:rPr lang="en-US" sz="1800" dirty="0">
                <a:latin typeface="Courier New" panose="02070309020205020404" pitchFamily="49" charset="0"/>
              </a:rPr>
              <a:t>The Exploratory Data Analysis phase discovered noise in the data regarding state size in acres or state size in population so two new scaling columns would be useful to standardize per 100K of state population.</a:t>
            </a:r>
          </a:p>
          <a:p>
            <a:r>
              <a:rPr lang="en-US" sz="1800" dirty="0">
                <a:latin typeface="Courier New" panose="02070309020205020404" pitchFamily="49" charset="0"/>
              </a:rPr>
              <a:t>Resort and state summary data attributes merged: </a:t>
            </a:r>
          </a:p>
          <a:p>
            <a:pPr marL="0" indent="0">
              <a:buNone/>
            </a:pPr>
            <a:r>
              <a:rPr lang="en-US" sz="1800" dirty="0">
                <a:latin typeface="Courier New" panose="02070309020205020404" pitchFamily="49" charset="0"/>
              </a:rPr>
              <a:t>  </a:t>
            </a:r>
            <a:r>
              <a:rPr lang="en-US" sz="1800" dirty="0" err="1">
                <a:latin typeface="Courier New" panose="02070309020205020404" pitchFamily="49" charset="0"/>
              </a:rPr>
              <a:t>resorts_per_state</a:t>
            </a:r>
            <a:r>
              <a:rPr lang="en-US" sz="1800" dirty="0">
                <a:latin typeface="Courier New" panose="02070309020205020404" pitchFamily="49" charset="0"/>
              </a:rPr>
              <a:t>              </a:t>
            </a:r>
          </a:p>
          <a:p>
            <a:pPr marL="0" indent="0">
              <a:buNone/>
            </a:pPr>
            <a:r>
              <a:rPr lang="en-US" sz="1800" dirty="0">
                <a:latin typeface="Courier New" panose="02070309020205020404" pitchFamily="49" charset="0"/>
              </a:rPr>
              <a:t>  </a:t>
            </a:r>
            <a:r>
              <a:rPr lang="en-US" sz="1800" dirty="0" err="1">
                <a:latin typeface="Courier New" panose="02070309020205020404" pitchFamily="49" charset="0"/>
              </a:rPr>
              <a:t>state_total_skiable_area_ac</a:t>
            </a:r>
            <a:r>
              <a:rPr lang="en-US" sz="1800" dirty="0">
                <a:latin typeface="Courier New" panose="02070309020205020404" pitchFamily="49" charset="0"/>
              </a:rPr>
              <a:t>    </a:t>
            </a:r>
          </a:p>
          <a:p>
            <a:pPr marL="0" indent="0">
              <a:buNone/>
            </a:pPr>
            <a:r>
              <a:rPr lang="en-US" sz="1800" dirty="0">
                <a:latin typeface="Courier New" panose="02070309020205020404" pitchFamily="49" charset="0"/>
              </a:rPr>
              <a:t>  </a:t>
            </a:r>
            <a:r>
              <a:rPr lang="en-US" sz="1800" dirty="0" err="1">
                <a:latin typeface="Courier New" panose="02070309020205020404" pitchFamily="49" charset="0"/>
              </a:rPr>
              <a:t>state_total_days_open</a:t>
            </a:r>
            <a:r>
              <a:rPr lang="en-US" sz="1800" dirty="0">
                <a:latin typeface="Courier New" panose="02070309020205020404" pitchFamily="49" charset="0"/>
              </a:rPr>
              <a:t>          </a:t>
            </a:r>
          </a:p>
          <a:p>
            <a:pPr marL="0" indent="0">
              <a:buNone/>
            </a:pPr>
            <a:r>
              <a:rPr lang="en-US" sz="1800" dirty="0">
                <a:latin typeface="Courier New" panose="02070309020205020404" pitchFamily="49" charset="0"/>
              </a:rPr>
              <a:t>  </a:t>
            </a:r>
            <a:r>
              <a:rPr lang="en-US" sz="1800" dirty="0" err="1">
                <a:latin typeface="Courier New" panose="02070309020205020404" pitchFamily="49" charset="0"/>
              </a:rPr>
              <a:t>state_total_terrain_parks</a:t>
            </a:r>
            <a:r>
              <a:rPr lang="en-US" sz="1800" dirty="0">
                <a:latin typeface="Courier New" panose="02070309020205020404" pitchFamily="49" charset="0"/>
              </a:rPr>
              <a:t>      </a:t>
            </a:r>
          </a:p>
          <a:p>
            <a:pPr marL="0" indent="0">
              <a:buNone/>
            </a:pPr>
            <a:r>
              <a:rPr lang="en-US" sz="1800" dirty="0">
                <a:latin typeface="Courier New" panose="02070309020205020404" pitchFamily="49" charset="0"/>
              </a:rPr>
              <a:t>  </a:t>
            </a:r>
            <a:r>
              <a:rPr lang="en-US" sz="1800" dirty="0" err="1">
                <a:latin typeface="Courier New" panose="02070309020205020404" pitchFamily="49" charset="0"/>
              </a:rPr>
              <a:t>state_total_nightskiing_ac</a:t>
            </a:r>
            <a:r>
              <a:rPr lang="en-US" sz="1800" dirty="0">
                <a:latin typeface="Courier New" panose="02070309020205020404" pitchFamily="49" charset="0"/>
              </a:rPr>
              <a:t>     </a:t>
            </a:r>
          </a:p>
          <a:p>
            <a:pPr marL="0" indent="0">
              <a:buNone/>
            </a:pPr>
            <a:r>
              <a:rPr lang="en-US" sz="1800" dirty="0">
                <a:latin typeface="Courier New" panose="02070309020205020404" pitchFamily="49" charset="0"/>
              </a:rPr>
              <a:t>  resorts_per_100kcapita         </a:t>
            </a:r>
          </a:p>
          <a:p>
            <a:pPr marL="0" indent="0">
              <a:buNone/>
            </a:pPr>
            <a:r>
              <a:rPr lang="en-US" sz="1800" dirty="0">
                <a:latin typeface="Courier New" panose="02070309020205020404" pitchFamily="49" charset="0"/>
              </a:rPr>
              <a:t>  resorts_per_100ksq_mile        </a:t>
            </a:r>
          </a:p>
          <a:p>
            <a:endParaRPr lang="en-US" sz="1800" dirty="0">
              <a:latin typeface="Courier New" panose="02070309020205020404" pitchFamily="49" charset="0"/>
            </a:endParaRPr>
          </a:p>
          <a:p>
            <a:endParaRPr lang="en-US" dirty="0"/>
          </a:p>
        </p:txBody>
      </p:sp>
    </p:spTree>
    <p:extLst>
      <p:ext uri="{BB962C8B-B14F-4D97-AF65-F5344CB8AC3E}">
        <p14:creationId xmlns:p14="http://schemas.microsoft.com/office/powerpoint/2010/main" val="98727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58C9-A195-8850-F830-227B3128A39B}"/>
              </a:ext>
            </a:extLst>
          </p:cNvPr>
          <p:cNvSpPr>
            <a:spLocks noGrp="1"/>
          </p:cNvSpPr>
          <p:nvPr>
            <p:ph type="title"/>
          </p:nvPr>
        </p:nvSpPr>
        <p:spPr/>
        <p:txBody>
          <a:bodyPr/>
          <a:lstStyle/>
          <a:p>
            <a:r>
              <a:rPr lang="en-US" dirty="0"/>
              <a:t>Modeling Results and Analysis II</a:t>
            </a:r>
          </a:p>
        </p:txBody>
      </p:sp>
      <p:sp>
        <p:nvSpPr>
          <p:cNvPr id="3" name="Content Placeholder 2">
            <a:extLst>
              <a:ext uri="{FF2B5EF4-FFF2-40B4-BE49-F238E27FC236}">
                <a16:creationId xmlns:a16="http://schemas.microsoft.com/office/drawing/2014/main" id="{601E1857-88C5-0927-C95E-50CF9E48F61E}"/>
              </a:ext>
            </a:extLst>
          </p:cNvPr>
          <p:cNvSpPr>
            <a:spLocks noGrp="1"/>
          </p:cNvSpPr>
          <p:nvPr>
            <p:ph idx="1"/>
          </p:nvPr>
        </p:nvSpPr>
        <p:spPr/>
        <p:txBody>
          <a:bodyPr/>
          <a:lstStyle/>
          <a:p>
            <a:r>
              <a:rPr lang="en-US" sz="1800" dirty="0">
                <a:latin typeface="Courier New" panose="02070309020205020404" pitchFamily="49" charset="0"/>
              </a:rPr>
              <a:t>The first two components of the resort/state summary seem to account for over 75% of the variance, and the first four components for over 95% of the variance.</a:t>
            </a:r>
          </a:p>
          <a:p>
            <a:endParaRPr lang="en-US" dirty="0">
              <a:latin typeface="Courier New" panose="02070309020205020404" pitchFamily="49" charset="0"/>
            </a:endParaRPr>
          </a:p>
          <a:p>
            <a:pPr marL="0" indent="0">
              <a:buNone/>
            </a:pPr>
            <a:endParaRPr lang="en-US" sz="2800" dirty="0">
              <a:latin typeface="Courier New" panose="02070309020205020404" pitchFamily="49" charset="0"/>
            </a:endParaRPr>
          </a:p>
          <a:p>
            <a:endParaRPr lang="en-US" dirty="0"/>
          </a:p>
        </p:txBody>
      </p:sp>
      <p:pic>
        <p:nvPicPr>
          <p:cNvPr id="4" name="Picture 3">
            <a:extLst>
              <a:ext uri="{FF2B5EF4-FFF2-40B4-BE49-F238E27FC236}">
                <a16:creationId xmlns:a16="http://schemas.microsoft.com/office/drawing/2014/main" id="{705CFE80-9E48-A1A6-BE50-654C5CB91AEB}"/>
              </a:ext>
            </a:extLst>
          </p:cNvPr>
          <p:cNvPicPr>
            <a:picLocks noChangeAspect="1"/>
          </p:cNvPicPr>
          <p:nvPr/>
        </p:nvPicPr>
        <p:blipFill>
          <a:blip r:embed="rId2"/>
          <a:stretch>
            <a:fillRect/>
          </a:stretch>
        </p:blipFill>
        <p:spPr>
          <a:xfrm>
            <a:off x="838200" y="2771192"/>
            <a:ext cx="10355424" cy="3116423"/>
          </a:xfrm>
          <a:prstGeom prst="rect">
            <a:avLst/>
          </a:prstGeom>
        </p:spPr>
      </p:pic>
    </p:spTree>
    <p:extLst>
      <p:ext uri="{BB962C8B-B14F-4D97-AF65-F5344CB8AC3E}">
        <p14:creationId xmlns:p14="http://schemas.microsoft.com/office/powerpoint/2010/main" val="72056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B6EA-CFDD-1C93-BF5B-1BB137D876F6}"/>
              </a:ext>
            </a:extLst>
          </p:cNvPr>
          <p:cNvSpPr>
            <a:spLocks noGrp="1"/>
          </p:cNvSpPr>
          <p:nvPr>
            <p:ph type="title"/>
          </p:nvPr>
        </p:nvSpPr>
        <p:spPr/>
        <p:txBody>
          <a:bodyPr/>
          <a:lstStyle/>
          <a:p>
            <a:r>
              <a:rPr lang="en-US" dirty="0"/>
              <a:t>Modeling Results and Analysis III</a:t>
            </a:r>
          </a:p>
        </p:txBody>
      </p:sp>
      <p:sp>
        <p:nvSpPr>
          <p:cNvPr id="3" name="Content Placeholder 2">
            <a:extLst>
              <a:ext uri="{FF2B5EF4-FFF2-40B4-BE49-F238E27FC236}">
                <a16:creationId xmlns:a16="http://schemas.microsoft.com/office/drawing/2014/main" id="{FB590147-03D2-C6FA-2497-89286000A37A}"/>
              </a:ext>
            </a:extLst>
          </p:cNvPr>
          <p:cNvSpPr>
            <a:spLocks noGrp="1"/>
          </p:cNvSpPr>
          <p:nvPr>
            <p:ph idx="1"/>
          </p:nvPr>
        </p:nvSpPr>
        <p:spPr>
          <a:xfrm>
            <a:off x="838200" y="1690688"/>
            <a:ext cx="10515600" cy="4486275"/>
          </a:xfrm>
        </p:spPr>
        <p:txBody>
          <a:bodyPr/>
          <a:lstStyle/>
          <a:p>
            <a:r>
              <a:rPr lang="en-US" sz="1800" dirty="0">
                <a:latin typeface="Courier New" panose="02070309020205020404" pitchFamily="49" charset="0"/>
              </a:rPr>
              <a:t>Four "new state resort competition" features were added to the merged state summary/ski resort data: ratio of resort skiable area to total state skiable area; ratio of resort days open to total state days open; ratio of resort terrain park count to total state terrain park count; ratio of resort night skiing area to total state night skiing area</a:t>
            </a:r>
          </a:p>
          <a:p>
            <a:r>
              <a:rPr lang="en-US" sz="1800" dirty="0">
                <a:latin typeface="Courier New" panose="02070309020205020404" pitchFamily="49" charset="0"/>
              </a:rPr>
              <a:t>A Pairwise Correlation Matrix was executed on all ski resort attributes to view relationships between attributes (</a:t>
            </a:r>
            <a:r>
              <a:rPr lang="en-US" sz="1800" dirty="0" err="1">
                <a:latin typeface="Courier New" panose="02070309020205020404" pitchFamily="49" charset="0"/>
              </a:rPr>
              <a:t>e.g.:trams</a:t>
            </a:r>
            <a:r>
              <a:rPr lang="en-US" sz="1800" dirty="0">
                <a:latin typeface="Courier New" panose="02070309020205020404" pitchFamily="49" charset="0"/>
              </a:rPr>
              <a:t> correlated to trams = 1)</a:t>
            </a:r>
          </a:p>
          <a:p>
            <a:pPr marL="0" indent="0">
              <a:buNone/>
            </a:pPr>
            <a:endParaRPr lang="en-US" dirty="0"/>
          </a:p>
        </p:txBody>
      </p:sp>
      <p:pic>
        <p:nvPicPr>
          <p:cNvPr id="5" name="Picture 4">
            <a:extLst>
              <a:ext uri="{FF2B5EF4-FFF2-40B4-BE49-F238E27FC236}">
                <a16:creationId xmlns:a16="http://schemas.microsoft.com/office/drawing/2014/main" id="{112E2290-3553-22F4-E67D-57689AD8C582}"/>
              </a:ext>
            </a:extLst>
          </p:cNvPr>
          <p:cNvPicPr>
            <a:picLocks noChangeAspect="1"/>
          </p:cNvPicPr>
          <p:nvPr/>
        </p:nvPicPr>
        <p:blipFill>
          <a:blip r:embed="rId2"/>
          <a:stretch>
            <a:fillRect/>
          </a:stretch>
        </p:blipFill>
        <p:spPr>
          <a:xfrm>
            <a:off x="2883159" y="3671888"/>
            <a:ext cx="5402425" cy="2505075"/>
          </a:xfrm>
          <a:prstGeom prst="rect">
            <a:avLst/>
          </a:prstGeom>
        </p:spPr>
      </p:pic>
    </p:spTree>
    <p:extLst>
      <p:ext uri="{BB962C8B-B14F-4D97-AF65-F5344CB8AC3E}">
        <p14:creationId xmlns:p14="http://schemas.microsoft.com/office/powerpoint/2010/main" val="390145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89B-C707-6BE8-522D-13FDF34B995A}"/>
              </a:ext>
            </a:extLst>
          </p:cNvPr>
          <p:cNvSpPr>
            <a:spLocks noGrp="1"/>
          </p:cNvSpPr>
          <p:nvPr>
            <p:ph type="title"/>
          </p:nvPr>
        </p:nvSpPr>
        <p:spPr/>
        <p:txBody>
          <a:bodyPr/>
          <a:lstStyle/>
          <a:p>
            <a:r>
              <a:rPr lang="en-US" dirty="0"/>
              <a:t>Modeling Results and Analysis IV</a:t>
            </a:r>
          </a:p>
        </p:txBody>
      </p:sp>
      <p:sp>
        <p:nvSpPr>
          <p:cNvPr id="3" name="Content Placeholder 2">
            <a:extLst>
              <a:ext uri="{FF2B5EF4-FFF2-40B4-BE49-F238E27FC236}">
                <a16:creationId xmlns:a16="http://schemas.microsoft.com/office/drawing/2014/main" id="{B96AF264-FF76-C16C-C6C1-C7D781CE5072}"/>
              </a:ext>
            </a:extLst>
          </p:cNvPr>
          <p:cNvSpPr>
            <a:spLocks noGrp="1"/>
          </p:cNvSpPr>
          <p:nvPr>
            <p:ph idx="1"/>
          </p:nvPr>
        </p:nvSpPr>
        <p:spPr/>
        <p:txBody>
          <a:bodyPr/>
          <a:lstStyle/>
          <a:p>
            <a:r>
              <a:rPr lang="en-US" sz="1800" dirty="0">
                <a:latin typeface="Courier New" panose="02070309020205020404" pitchFamily="49" charset="0"/>
              </a:rPr>
              <a:t>As a baseline before training machine learning models the average price of $63.81 was noted.  Since many features measured were listed in many different units, we scaled them to put them all on a consistent scale of mean zero and unit variance.</a:t>
            </a:r>
          </a:p>
          <a:p>
            <a:r>
              <a:rPr lang="en-US" sz="1800" dirty="0">
                <a:latin typeface="Courier New" panose="02070309020205020404" pitchFamily="49" charset="0"/>
              </a:rPr>
              <a:t>The select K best algorithm arrived at 8 coefficients which largely aligned with our correlation analysis in the EDA phase.  Next, we looked at the Random Forest model and its top four coefficients for prediction coincided with the previous linear regression model: </a:t>
            </a:r>
            <a:r>
              <a:rPr lang="en-US" sz="1800" dirty="0" err="1">
                <a:latin typeface="Courier New" panose="02070309020205020404" pitchFamily="49" charset="0"/>
              </a:rPr>
              <a:t>fastQuads</a:t>
            </a:r>
            <a:r>
              <a:rPr lang="en-US" sz="1800" dirty="0">
                <a:latin typeface="Courier New" panose="02070309020205020404" pitchFamily="49" charset="0"/>
              </a:rPr>
              <a:t>, Runs, </a:t>
            </a:r>
            <a:r>
              <a:rPr lang="en-US" sz="1800" dirty="0" err="1">
                <a:latin typeface="Courier New" panose="02070309020205020404" pitchFamily="49" charset="0"/>
              </a:rPr>
              <a:t>Snow_Making_ac</a:t>
            </a:r>
            <a:r>
              <a:rPr lang="en-US" sz="1800" dirty="0">
                <a:latin typeface="Courier New" panose="02070309020205020404" pitchFamily="49" charset="0"/>
              </a:rPr>
              <a:t>, </a:t>
            </a:r>
            <a:r>
              <a:rPr lang="en-US" sz="1800" dirty="0" err="1">
                <a:latin typeface="Courier New" panose="02070309020205020404" pitchFamily="49" charset="0"/>
              </a:rPr>
              <a:t>vertical_drop</a:t>
            </a:r>
            <a:r>
              <a:rPr lang="en-US" sz="1800" dirty="0">
                <a:latin typeface="Courier New" panose="02070309020205020404" pitchFamily="49" charset="0"/>
              </a:rPr>
              <a:t>.</a:t>
            </a:r>
          </a:p>
          <a:p>
            <a:r>
              <a:rPr lang="en-US" sz="1800" dirty="0">
                <a:latin typeface="Courier New" panose="02070309020205020404" pitchFamily="49" charset="0"/>
              </a:rPr>
              <a:t>A predictive function was written that calculates a new value as new independent variables are added as inputs to the predictive function.</a:t>
            </a:r>
          </a:p>
          <a:p>
            <a:endParaRPr lang="en-US" dirty="0"/>
          </a:p>
        </p:txBody>
      </p:sp>
    </p:spTree>
    <p:extLst>
      <p:ext uri="{BB962C8B-B14F-4D97-AF65-F5344CB8AC3E}">
        <p14:creationId xmlns:p14="http://schemas.microsoft.com/office/powerpoint/2010/main" val="242869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2EF9-E07D-81B9-F3E3-060DBA5B75BE}"/>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D548D148-2A09-AC46-AE9A-9A3CB9C4DA22}"/>
              </a:ext>
            </a:extLst>
          </p:cNvPr>
          <p:cNvSpPr>
            <a:spLocks noGrp="1"/>
          </p:cNvSpPr>
          <p:nvPr>
            <p:ph idx="1"/>
          </p:nvPr>
        </p:nvSpPr>
        <p:spPr/>
        <p:txBody>
          <a:bodyPr/>
          <a:lstStyle/>
          <a:p>
            <a:r>
              <a:rPr lang="en-US" sz="1800" dirty="0">
                <a:latin typeface="Courier New" panose="02070309020205020404" pitchFamily="49" charset="0"/>
              </a:rPr>
              <a:t>Examining the data appeared to raise more questions than it answered and highlighted the tradeoff between gathering more data and the incremental cost incurred. </a:t>
            </a:r>
          </a:p>
          <a:p>
            <a:r>
              <a:rPr lang="en-US" sz="1800" dirty="0">
                <a:latin typeface="Courier New" panose="02070309020205020404" pitchFamily="49" charset="0"/>
              </a:rPr>
              <a:t>It would also be worthwhile to investigate removing the least useful features from the predictive models and perhaps performing sensitivity analysis.</a:t>
            </a:r>
          </a:p>
          <a:p>
            <a:r>
              <a:rPr lang="en-US" sz="1800" dirty="0">
                <a:latin typeface="Courier New" panose="02070309020205020404" pitchFamily="49" charset="0"/>
              </a:rPr>
              <a:t>It is very re-assuring to observe that different models indicate the same features as statistically significant as inputs.</a:t>
            </a:r>
          </a:p>
          <a:p>
            <a:r>
              <a:rPr lang="en-US" sz="1800" dirty="0">
                <a:latin typeface="Courier New" panose="02070309020205020404" pitchFamily="49" charset="0"/>
              </a:rPr>
              <a:t>Of the four options short listed by management one option is optimal since dropping x number of runs reduces ticket price support and the other two either had no effect on ticket price or ran into the diminishing law of returns. </a:t>
            </a:r>
            <a:r>
              <a:rPr lang="en-US" sz="1800">
                <a:latin typeface="Courier New" panose="02070309020205020404" pitchFamily="49" charset="0"/>
              </a:rPr>
              <a:t>It is reasonable to assume that some of the other resorts used in deriving the predictive model under charged and some over charged thus evening out the predicted price of $95.87.</a:t>
            </a:r>
            <a:endParaRPr lang="en-US" dirty="0"/>
          </a:p>
        </p:txBody>
      </p:sp>
    </p:spTree>
    <p:extLst>
      <p:ext uri="{BB962C8B-B14F-4D97-AF65-F5344CB8AC3E}">
        <p14:creationId xmlns:p14="http://schemas.microsoft.com/office/powerpoint/2010/main" val="3831990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803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Big Mountain Ski Resort</vt:lpstr>
      <vt:lpstr>Big Mountain Ski Resort Problem Statement</vt:lpstr>
      <vt:lpstr>Recommendations and Key Findings</vt:lpstr>
      <vt:lpstr>Modeling Results and Analysis I</vt:lpstr>
      <vt:lpstr>Modeling Results and Analysis II</vt:lpstr>
      <vt:lpstr>Modeling Results and Analysis III</vt:lpstr>
      <vt:lpstr>Modeling Results and Analysis IV</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Robert DiGiorgio</dc:creator>
  <cp:lastModifiedBy>Robert DiGiorgio</cp:lastModifiedBy>
  <cp:revision>10</cp:revision>
  <dcterms:created xsi:type="dcterms:W3CDTF">2023-02-28T00:32:44Z</dcterms:created>
  <dcterms:modified xsi:type="dcterms:W3CDTF">2023-02-28T17:54:28Z</dcterms:modified>
</cp:coreProperties>
</file>