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11407" r:id="rId5"/>
    <p:sldId id="3685" r:id="rId6"/>
    <p:sldId id="259" r:id="rId7"/>
    <p:sldId id="8382" r:id="rId8"/>
    <p:sldId id="11418" r:id="rId9"/>
    <p:sldId id="11412" r:id="rId10"/>
    <p:sldId id="11419" r:id="rId11"/>
    <p:sldId id="11420" r:id="rId12"/>
    <p:sldId id="11413" r:id="rId13"/>
    <p:sldId id="11416" r:id="rId14"/>
    <p:sldId id="260" r:id="rId15"/>
    <p:sldId id="8384" r:id="rId16"/>
    <p:sldId id="26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1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4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4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104A-5641-4B11-ABFC-8CE18B2575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0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11378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1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5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9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7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3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5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4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D2F1-3F22-4A71-B659-12ABA8169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D2F1-3F22-4A71-B659-12ABA81698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1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4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3B1F20-EC14-4E7A-891D-B57F968BE2F7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C74A1FEC-7DF2-4F36-B7A8-65C7CE37F323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4AED4A87-F557-45B4-A068-3F2AF8042E3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864A4A4-03E0-484A-9E52-2FE1382BF154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C4CC17-DE15-44D9-B020-B54453C2041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2198CFE-451F-4011-A7F8-6605797B9677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EDA08B9-5982-4447-86DB-04D4D51D2296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13FD030-E0AA-4922-8A4F-9797DA28D844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2019/6/15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520183" y="2135112"/>
            <a:ext cx="7025823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01073">
              <a:defRPr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Embedding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方法的 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01073"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餐厅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5059908" y="3627444"/>
            <a:ext cx="6598691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restaurant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recommendation based on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Embedding method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9693276" y="5114117"/>
            <a:ext cx="2617970" cy="4081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甜甜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刘天颖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8">
            <a:extLst>
              <a:ext uri="{FF2B5EF4-FFF2-40B4-BE49-F238E27FC236}">
                <a16:creationId xmlns:a16="http://schemas.microsoft.com/office/drawing/2014/main" id="{21D0A44A-CA14-4532-829C-245CE5E77DCF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Our Embedding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6076" y="1067620"/>
            <a:ext cx="8937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借用论文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的思路，我们使用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ord2vec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方法对餐厅和用户进行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餐厅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sentences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business_id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business type ( cuisine, stars,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review_count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OutdoorSeating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,… 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26979"/>
              </p:ext>
            </p:extLst>
          </p:nvPr>
        </p:nvGraphicFramePr>
        <p:xfrm>
          <a:off x="701964" y="2758177"/>
          <a:ext cx="107248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837">
                  <a:extLst>
                    <a:ext uri="{9D8B030D-6E8A-4147-A177-3AD203B41FA5}">
                      <a16:colId xmlns:a16="http://schemas.microsoft.com/office/drawing/2014/main" val="365890674"/>
                    </a:ext>
                  </a:extLst>
                </a:gridCol>
                <a:gridCol w="1266716">
                  <a:extLst>
                    <a:ext uri="{9D8B030D-6E8A-4147-A177-3AD203B41FA5}">
                      <a16:colId xmlns:a16="http://schemas.microsoft.com/office/drawing/2014/main" val="1234084940"/>
                    </a:ext>
                  </a:extLst>
                </a:gridCol>
                <a:gridCol w="1284815">
                  <a:extLst>
                    <a:ext uri="{9D8B030D-6E8A-4147-A177-3AD203B41FA5}">
                      <a16:colId xmlns:a16="http://schemas.microsoft.com/office/drawing/2014/main" val="2844921820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76751360"/>
                    </a:ext>
                  </a:extLst>
                </a:gridCol>
                <a:gridCol w="1465781">
                  <a:extLst>
                    <a:ext uri="{9D8B030D-6E8A-4147-A177-3AD203B41FA5}">
                      <a16:colId xmlns:a16="http://schemas.microsoft.com/office/drawing/2014/main" val="1246059145"/>
                    </a:ext>
                  </a:extLst>
                </a:gridCol>
                <a:gridCol w="1631720">
                  <a:extLst>
                    <a:ext uri="{9D8B030D-6E8A-4147-A177-3AD203B41FA5}">
                      <a16:colId xmlns:a16="http://schemas.microsoft.com/office/drawing/2014/main" val="1995959289"/>
                    </a:ext>
                  </a:extLst>
                </a:gridCol>
                <a:gridCol w="1355156">
                  <a:extLst>
                    <a:ext uri="{9D8B030D-6E8A-4147-A177-3AD203B41FA5}">
                      <a16:colId xmlns:a16="http://schemas.microsoft.com/office/drawing/2014/main" val="25287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95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&gt;1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&amp;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&gt;2 &amp; &lt;3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&gt;3 &amp; &lt;4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&gt;4 &amp;&lt;5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review_count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13-35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36-85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86-246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247-8350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OutdoorSeating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42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BusinessAcceptsCreditCards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60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RestaurantsReservations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94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8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Alcohol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Full_Bar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Beer&amp;Wine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2274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34326" y="5966692"/>
            <a:ext cx="5563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sentence: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kANF0dbeoW34s2vwh6UmfwOthersst2rc1os1ba1rd1rr1wf0al2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03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8">
            <a:extLst>
              <a:ext uri="{FF2B5EF4-FFF2-40B4-BE49-F238E27FC236}">
                <a16:creationId xmlns:a16="http://schemas.microsoft.com/office/drawing/2014/main" id="{21D0A44A-CA14-4532-829C-245CE5E77DCF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Our Embedding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5213" y="1198649"/>
            <a:ext cx="8937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借用论文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的思路，我们使用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ord2vec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方法对餐厅和用户进行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sentences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history + user type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average_stars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years_of_elite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review, … 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31583"/>
              </p:ext>
            </p:extLst>
          </p:nvPr>
        </p:nvGraphicFramePr>
        <p:xfrm>
          <a:off x="1676117" y="2505449"/>
          <a:ext cx="87560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31">
                  <a:extLst>
                    <a:ext uri="{9D8B030D-6E8A-4147-A177-3AD203B41FA5}">
                      <a16:colId xmlns:a16="http://schemas.microsoft.com/office/drawing/2014/main" val="365890674"/>
                    </a:ext>
                  </a:extLst>
                </a:gridCol>
                <a:gridCol w="799605">
                  <a:extLst>
                    <a:ext uri="{9D8B030D-6E8A-4147-A177-3AD203B41FA5}">
                      <a16:colId xmlns:a16="http://schemas.microsoft.com/office/drawing/2014/main" val="2844921820"/>
                    </a:ext>
                  </a:extLst>
                </a:gridCol>
                <a:gridCol w="1250868">
                  <a:extLst>
                    <a:ext uri="{9D8B030D-6E8A-4147-A177-3AD203B41FA5}">
                      <a16:colId xmlns:a16="http://schemas.microsoft.com/office/drawing/2014/main" val="2076751360"/>
                    </a:ext>
                  </a:extLst>
                </a:gridCol>
                <a:gridCol w="1250868">
                  <a:extLst>
                    <a:ext uri="{9D8B030D-6E8A-4147-A177-3AD203B41FA5}">
                      <a16:colId xmlns:a16="http://schemas.microsoft.com/office/drawing/2014/main" val="1246059145"/>
                    </a:ext>
                  </a:extLst>
                </a:gridCol>
                <a:gridCol w="1250868">
                  <a:extLst>
                    <a:ext uri="{9D8B030D-6E8A-4147-A177-3AD203B41FA5}">
                      <a16:colId xmlns:a16="http://schemas.microsoft.com/office/drawing/2014/main" val="1995959289"/>
                    </a:ext>
                  </a:extLst>
                </a:gridCol>
                <a:gridCol w="1852172">
                  <a:extLst>
                    <a:ext uri="{9D8B030D-6E8A-4147-A177-3AD203B41FA5}">
                      <a16:colId xmlns:a16="http://schemas.microsoft.com/office/drawing/2014/main" val="2528751252"/>
                    </a:ext>
                  </a:extLst>
                </a:gridCol>
                <a:gridCol w="649564">
                  <a:extLst>
                    <a:ext uri="{9D8B030D-6E8A-4147-A177-3AD203B41FA5}">
                      <a16:colId xmlns:a16="http://schemas.microsoft.com/office/drawing/2014/main" val="314491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95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average_stars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&gt;1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&amp; 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&gt;2 &amp; &lt;3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&gt;3 &amp; &lt;4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&gt;4 &amp;&lt;5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years_of_elite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review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9-27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28-58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59-118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119-260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261-10022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42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0-28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29-72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73-183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184-619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620-74829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60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10-26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27-76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77-333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334-63148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94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funny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8-21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22-60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61-243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244-49785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8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friends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0-574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575-1750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1751-3934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3935-8907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8908-229534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2059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76117" y="5578640"/>
            <a:ext cx="88469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sentence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hDNSDAtD6uxQkoZkQe2v4ewQn_mBXvKnn9VeOKym0UsswhRZadfm7OEOzk0qjuk8BXggO_z_5FQVHLCiJjOsfE1fgqmymSqVwHYRqdwfcBatzpQ_3FxLxdg1unUQc3QqIgJuA5YKsKS3nzdkwu37ORT9oiQ0XoTT540HMB_5q4Exj8yGAtjHhb6lrJdOryY5Ao4pHOgt4bBKVXbr8bIN9nEJIobYguou1yGwuLMNA39iHaAASbQst3yoe0rc0uf0cl1fn1fr0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63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">
            <a:extLst>
              <a:ext uri="{FF2B5EF4-FFF2-40B4-BE49-F238E27FC236}">
                <a16:creationId xmlns:a16="http://schemas.microsoft.com/office/drawing/2014/main" id="{7CA54A2D-53AD-4449-877B-F78E6C957880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餐厅推荐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3392" y="1551709"/>
            <a:ext cx="7601527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将 </a:t>
            </a:r>
            <a:r>
              <a:rPr lang="en-US" altLang="zh-CN" sz="1600" dirty="0" smtClean="0"/>
              <a:t>business </a:t>
            </a:r>
            <a:r>
              <a:rPr lang="zh-CN" altLang="en-US" sz="1600" dirty="0" smtClean="0"/>
              <a:t>词和 </a:t>
            </a:r>
            <a:r>
              <a:rPr lang="en-US" altLang="zh-CN" sz="1600" dirty="0" smtClean="0"/>
              <a:t>user </a:t>
            </a:r>
            <a:r>
              <a:rPr lang="zh-CN" altLang="en-US" sz="1600" dirty="0" smtClean="0"/>
              <a:t>词放在同一向量空间下进行 </a:t>
            </a:r>
            <a:r>
              <a:rPr lang="en-US" altLang="zh-CN" sz="1600" dirty="0" smtClean="0"/>
              <a:t>embedding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通过计算最相似的向量来进行餐厅推荐。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759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8">
            <a:extLst>
              <a:ext uri="{FF2B5EF4-FFF2-40B4-BE49-F238E27FC236}">
                <a16:creationId xmlns:a16="http://schemas.microsoft.com/office/drawing/2014/main" id="{630D2532-FA95-4EDD-9CDE-41846C08A0A8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021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2894759" y="2892882"/>
            <a:ext cx="156640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454280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1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/>
        </p:nvSpPr>
        <p:spPr bwMode="auto">
          <a:xfrm>
            <a:off x="8031012" y="1223642"/>
            <a:ext cx="1809331" cy="3439316"/>
          </a:xfrm>
          <a:custGeom>
            <a:avLst/>
            <a:gdLst/>
            <a:ahLst/>
            <a:cxnLst/>
            <a:rect l="l" t="t" r="r" b="b"/>
            <a:pathLst>
              <a:path w="1809407" h="3440675">
                <a:moveTo>
                  <a:pt x="1139906" y="0"/>
                </a:moveTo>
                <a:lnTo>
                  <a:pt x="1809407" y="792244"/>
                </a:lnTo>
                <a:lnTo>
                  <a:pt x="1563950" y="750317"/>
                </a:lnTo>
                <a:lnTo>
                  <a:pt x="1104411" y="3440675"/>
                </a:lnTo>
                <a:lnTo>
                  <a:pt x="0" y="3440675"/>
                </a:lnTo>
                <a:lnTo>
                  <a:pt x="490848" y="567021"/>
                </a:lnTo>
                <a:lnTo>
                  <a:pt x="245391" y="5250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799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17"/>
          <p:cNvSpPr/>
          <p:nvPr/>
        </p:nvSpPr>
        <p:spPr bwMode="auto">
          <a:xfrm>
            <a:off x="8158135" y="1350613"/>
            <a:ext cx="1809179" cy="3439316"/>
          </a:xfrm>
          <a:custGeom>
            <a:avLst/>
            <a:gdLst/>
            <a:ahLst/>
            <a:cxnLst/>
            <a:rect l="l" t="t" r="r" b="b"/>
            <a:pathLst>
              <a:path w="1809407" h="3440675">
                <a:moveTo>
                  <a:pt x="1139906" y="0"/>
                </a:moveTo>
                <a:lnTo>
                  <a:pt x="1809407" y="792244"/>
                </a:lnTo>
                <a:lnTo>
                  <a:pt x="1563950" y="750317"/>
                </a:lnTo>
                <a:lnTo>
                  <a:pt x="1104411" y="3440675"/>
                </a:lnTo>
                <a:lnTo>
                  <a:pt x="0" y="3440675"/>
                </a:lnTo>
                <a:lnTo>
                  <a:pt x="490848" y="567021"/>
                </a:lnTo>
                <a:lnTo>
                  <a:pt x="245391" y="525095"/>
                </a:lnTo>
                <a:close/>
              </a:path>
            </a:pathLst>
          </a:custGeom>
          <a:solidFill>
            <a:schemeClr val="accent5">
              <a:lumMod val="10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799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EF9DACB2-61CD-4F26-B4DA-A937DE25DFD9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实验心得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06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6674565" y="2465846"/>
            <a:ext cx="2948243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en-US" altLang="zh-CN" sz="6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4718943" y="3586087"/>
            <a:ext cx="6456298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 restaurants recommendation based on Embedding method</a:t>
            </a:r>
          </a:p>
        </p:txBody>
      </p:sp>
    </p:spTree>
    <p:extLst>
      <p:ext uri="{BB962C8B-B14F-4D97-AF65-F5344CB8AC3E}">
        <p14:creationId xmlns:p14="http://schemas.microsoft.com/office/powerpoint/2010/main" val="127903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3EBDBF-6A2A-4090-B04B-0FBF7A8EFFD9}"/>
              </a:ext>
            </a:extLst>
          </p:cNvPr>
          <p:cNvGrpSpPr/>
          <p:nvPr/>
        </p:nvGrpSpPr>
        <p:grpSpPr>
          <a:xfrm>
            <a:off x="176073" y="436443"/>
            <a:ext cx="3814267" cy="3954252"/>
            <a:chOff x="176073" y="436443"/>
            <a:chExt cx="3814267" cy="3954252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614EA70-CE5F-47A6-BF4C-52BF5B16C263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8603499C-CCCF-42FD-B6D1-A866230CBAB4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F26C2D67-DAD3-4DF4-9738-0F3FD0390D8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2B3F5FD-9AA7-48E0-9B41-7C26C4EA2147}"/>
              </a:ext>
            </a:extLst>
          </p:cNvPr>
          <p:cNvSpPr/>
          <p:nvPr/>
        </p:nvSpPr>
        <p:spPr>
          <a:xfrm>
            <a:off x="9646123" y="5513126"/>
            <a:ext cx="2273490" cy="1344874"/>
          </a:xfrm>
          <a:prstGeom prst="triangle">
            <a:avLst/>
          </a:prstGeom>
          <a:solidFill>
            <a:srgbClr val="D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42A1BAB-D2EC-4F17-87F7-4365D4509506}"/>
              </a:ext>
            </a:extLst>
          </p:cNvPr>
          <p:cNvSpPr/>
          <p:nvPr/>
        </p:nvSpPr>
        <p:spPr>
          <a:xfrm>
            <a:off x="9677399" y="5294762"/>
            <a:ext cx="1105469" cy="98718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7D40032-BCA3-491C-8607-795785BF1331}"/>
              </a:ext>
            </a:extLst>
          </p:cNvPr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3B6950-090F-41FD-A46D-4A51281D536F}"/>
              </a:ext>
            </a:extLst>
          </p:cNvPr>
          <p:cNvGrpSpPr/>
          <p:nvPr/>
        </p:nvGrpSpPr>
        <p:grpSpPr>
          <a:xfrm>
            <a:off x="4520469" y="2351867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D99FFA-2CDD-4840-8E2F-F19C726CC519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AFD6BA2-FFF4-4541-BC74-A2754D58FCDD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PA-文本框 10">
            <a:extLst>
              <a:ext uri="{FF2B5EF4-FFF2-40B4-BE49-F238E27FC236}">
                <a16:creationId xmlns:a16="http://schemas.microsoft.com/office/drawing/2014/main" id="{F31AEF85-2B7D-4D88-B9E2-0E823680837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214577" y="2379079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929BE6-3F8F-4634-B448-4B8D627CCF28}"/>
              </a:ext>
            </a:extLst>
          </p:cNvPr>
          <p:cNvGrpSpPr/>
          <p:nvPr/>
        </p:nvGrpSpPr>
        <p:grpSpPr>
          <a:xfrm>
            <a:off x="4520469" y="3420828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BF4CD2-A944-4D57-AFB0-3E4DC0E0BF8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9F98BCC-E4A1-47C6-8CBD-363076C287C8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PA-文本框 10">
            <a:extLst>
              <a:ext uri="{FF2B5EF4-FFF2-40B4-BE49-F238E27FC236}">
                <a16:creationId xmlns:a16="http://schemas.microsoft.com/office/drawing/2014/main" id="{9849D803-A455-47A9-A19D-4E39D3ED1CB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14577" y="3445475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餐厅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81CF44-F7F3-46B2-AF1B-DA1C9AD83E42}"/>
              </a:ext>
            </a:extLst>
          </p:cNvPr>
          <p:cNvGrpSpPr/>
          <p:nvPr/>
        </p:nvGrpSpPr>
        <p:grpSpPr>
          <a:xfrm>
            <a:off x="4520469" y="4489789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025406-2473-49B7-B4A7-4D587DB0986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478BC79-9CDC-4257-95F2-D649219414E6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CCB3555D-1ABB-4133-B5EF-8BD17C67F2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4577" y="4514436"/>
            <a:ext cx="325439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总结与展望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43B7DC-9FBD-4391-9DA9-1020A262DB74}"/>
              </a:ext>
            </a:extLst>
          </p:cNvPr>
          <p:cNvSpPr txBox="1"/>
          <p:nvPr/>
        </p:nvSpPr>
        <p:spPr>
          <a:xfrm>
            <a:off x="6989926" y="738650"/>
            <a:ext cx="472440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07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32373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</a:t>
            </a:r>
            <a:r>
              <a:rPr lang="zh-CN" altLang="en-US" sz="4000" spc="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数据集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67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数据集</a:t>
            </a:r>
          </a:p>
        </p:txBody>
      </p:sp>
      <p:sp>
        <p:nvSpPr>
          <p:cNvPr id="3" name="矩形 2"/>
          <p:cNvSpPr/>
          <p:nvPr/>
        </p:nvSpPr>
        <p:spPr>
          <a:xfrm>
            <a:off x="623661" y="1996159"/>
            <a:ext cx="53011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Yelp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是美国最大的点评网站，囊括了各地餐馆、购物中心、酒店、旅游等领域的商户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Yelp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网站中给商户打分，提交评论，交流购物体验等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Yelp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搜索一个餐厅或者旅馆等，就能看到它的简要介绍与网友的点评，包含给的星级评分以及评论等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Yelp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与国内的大众点评是同一类型的产品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Yelp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年公开了其内部数据集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Yelp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涵盖的商户、点评和用户数据的一个子集，主要可以用于学习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、推荐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40" y="1906447"/>
            <a:ext cx="5529078" cy="3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3">
            <a:extLst>
              <a:ext uri="{FF2B5EF4-FFF2-40B4-BE49-F238E27FC236}">
                <a16:creationId xmlns:a16="http://schemas.microsoft.com/office/drawing/2014/main" id="{D2EF853C-9CD5-43A9-AE88-92D9B4862F21}"/>
              </a:ext>
            </a:extLst>
          </p:cNvPr>
          <p:cNvSpPr txBox="1"/>
          <p:nvPr/>
        </p:nvSpPr>
        <p:spPr>
          <a:xfrm>
            <a:off x="1937847" y="4996811"/>
            <a:ext cx="823261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数据集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包括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668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用户评价，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万条商户信息，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张图片，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大都市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涵盖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120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tips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超过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120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万条商家属性（如营业时间、是否有停车场、是否可预订和环境等信息），随着时间推移在每家商户签到的总用户数。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</a:t>
            </a:r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数据集组成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" y="1388569"/>
            <a:ext cx="11952720" cy="34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78925" y="283792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</a:t>
            </a:r>
            <a:r>
              <a:rPr lang="zh-CN" altLang="en-US" sz="4000" spc="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餐厅推荐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A88D64-B143-4BB4-91A3-2561EADACCDB}"/>
              </a:ext>
            </a:extLst>
          </p:cNvPr>
          <p:cNvSpPr txBox="1"/>
          <p:nvPr/>
        </p:nvSpPr>
        <p:spPr>
          <a:xfrm>
            <a:off x="1978925" y="3761826"/>
            <a:ext cx="5795172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Yelp restaurants recommendation based on embedding method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5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8">
            <a:extLst>
              <a:ext uri="{FF2B5EF4-FFF2-40B4-BE49-F238E27FC236}">
                <a16:creationId xmlns:a16="http://schemas.microsoft.com/office/drawing/2014/main" id="{4C85B39F-AE87-4AA0-ABD5-867E8D38603A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数据选取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82715" y="1193568"/>
            <a:ext cx="83428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餐厅推荐：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餐厅的基本信息，包括菜系、环境、平均评分等；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用户的信息，包括口味偏好、需求的餐厅类型、质量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拉斯维加斯拥有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最多的餐厅，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并且旅游业发达，其数据的覆盖范围较广，包含的信息众多。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为了简化实验，我们选择拉斯维加斯地区的餐厅做推荐。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Picture 2" descr="https://www.kaggleusercontent.com/kf/14839629/eyJhbGciOiJkaXIiLCJlbmMiOiJBMTI4Q0JDLUhTMjU2In0..i6bPXXkZkCUDZu88YYp6JQ.u9Gao5hjZELiSJbXrpN-V3jZFUOB5W-UCPyJ8kKWnsrAqhDAwLUo_ZPH26IphZAumjfgGkzR5h1Uu4vQSNZbDLVupLEuX4uYR8bBpWzRI9yS0caiZaCi0XROZHCPBKuAW5QCLHjFjWbTxXkU3uvQYl3WtEZ1IkN3wZFOMZzZAuw.LGwhcyaIjZWavj4oJRJpng/__results___files/__results___167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09" y="3288914"/>
            <a:ext cx="6652891" cy="337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8">
            <a:extLst>
              <a:ext uri="{FF2B5EF4-FFF2-40B4-BE49-F238E27FC236}">
                <a16:creationId xmlns:a16="http://schemas.microsoft.com/office/drawing/2014/main" id="{4C85B39F-AE87-4AA0-ABD5-867E8D38603A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数据预处理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2409" y="1404743"/>
            <a:ext cx="89410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提取拉斯维加斯的餐厅数据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在拉斯维加斯用餐过的用户数据（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review 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tips 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的餐厅位于拉斯维加斯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的）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去除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冗余的数据列和无用的数据列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缺失值，规范化列的属性值（如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餐厅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Wifi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情况统一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No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 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Paid 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时间戳标准化为日期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进一步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筛选餐厅和用户，为了提高推荐效果，剔除了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数目较少的用户，这样也能同时减少数据量</a:t>
            </a:r>
            <a:r>
              <a:rPr lang="zh-CN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2409" y="4809921"/>
            <a:ext cx="61879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数据清洗完成后，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总计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6450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</a:t>
            </a:r>
            <a:r>
              <a:rPr lang="zh-CN" altLang="zh-CN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餐厅</a:t>
            </a:r>
            <a:r>
              <a:rPr lang="en-US" altLang="zh-CN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7610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个用户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2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8">
            <a:extLst>
              <a:ext uri="{FF2B5EF4-FFF2-40B4-BE49-F238E27FC236}">
                <a16:creationId xmlns:a16="http://schemas.microsoft.com/office/drawing/2014/main" id="{21D0A44A-CA14-4532-829C-245CE5E77DCF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Embedding</a:t>
            </a:r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5213" y="1198649"/>
            <a:ext cx="89378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是指用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维的向量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表示一个物体等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使用低维向量对物体进行编码的同时还能保留其含义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特点以及结构信息。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自然语言处理领域，由于语料库体积庞大，使用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编码进行语言表示会造成维度灾难。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编码的向量映射到低维的实数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提出了一个著名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的框架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，该框架可以在百万数量级的词典和上亿的数据集上进行高效的训练，而且训练得到的词向量可以很好地度量词与词之间的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相似性。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" descr="https://timgsa.baidu.com/timg?image&amp;quality=80&amp;size=b9999_10000&amp;sec=1554216600372&amp;di=c6ebf973d9349fccfa29191f9aee3468&amp;imgtype=0&amp;src=http%3A%2F%2Fimg.mp.sohu.com%2Fupload%2F20170812%2Fd1cf89df1e904243863a2b46daf0c788_t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34" y="3751659"/>
            <a:ext cx="5366443" cy="2796922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61389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818</Words>
  <Application>Microsoft Office PowerPoint</Application>
  <PresentationFormat>宽屏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庞门正道标题体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Tiantian</cp:lastModifiedBy>
  <cp:revision>40</cp:revision>
  <dcterms:created xsi:type="dcterms:W3CDTF">2019-05-07T15:53:17Z</dcterms:created>
  <dcterms:modified xsi:type="dcterms:W3CDTF">2019-06-15T09:41:24Z</dcterms:modified>
</cp:coreProperties>
</file>