
<file path=[Content_Types].xml><?xml version="1.0" encoding="utf-8"?>
<Types xmlns="http://schemas.openxmlformats.org/package/2006/content-types">
  <Override PartName="/_rels/.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slides/_rels/slide2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9.png" ContentType="image/png"/>
  <Override PartName="/ppt/media/image7.wmf" ContentType="image/x-wmf"/>
  <Override PartName="/ppt/media/image6.png" ContentType="image/png"/>
  <Override PartName="/ppt/media/image5.png" ContentType="image/png"/>
  <Override PartName="/ppt/media/image8.jpeg" ContentType="image/jpeg"/>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PlaceHolder 1"/>
          <p:cNvSpPr>
            <a:spLocks noGrp="1"/>
          </p:cNvSpPr>
          <p:nvPr>
            <p:ph type="body"/>
          </p:nvPr>
        </p:nvSpPr>
        <p:spPr>
          <a:xfrm>
            <a:off x="756000" y="5078520"/>
            <a:ext cx="6047640" cy="4811040"/>
          </a:xfrm>
          <a:prstGeom prst="rect">
            <a:avLst/>
          </a:prstGeom>
        </p:spPr>
        <p:txBody>
          <a:bodyPr lIns="0" rIns="0" tIns="0" bIns="0"/>
          <a:p>
            <a:r>
              <a:rPr lang="en-IN" sz="2000" spc="-1" strike="noStrike">
                <a:solidFill>
                  <a:srgbClr val="000000"/>
                </a:solidFill>
                <a:uFill>
                  <a:solidFill>
                    <a:srgbClr val="ffffff"/>
                  </a:solidFill>
                </a:uFill>
                <a:latin typeface="Arial"/>
              </a:rPr>
              <a:t>Click to edit the notes format</a:t>
            </a:r>
            <a:endParaRPr lang="en-IN" sz="2000" spc="-1" strike="noStrike">
              <a:solidFill>
                <a:srgbClr val="000000"/>
              </a:solidFill>
              <a:uFill>
                <a:solidFill>
                  <a:srgbClr val="ffffff"/>
                </a:solidFill>
              </a:uFill>
              <a:latin typeface="Arial"/>
            </a:endParaRPr>
          </a:p>
        </p:txBody>
      </p:sp>
      <p:sp>
        <p:nvSpPr>
          <p:cNvPr id="109" name="PlaceHolder 2"/>
          <p:cNvSpPr>
            <a:spLocks noGrp="1"/>
          </p:cNvSpPr>
          <p:nvPr>
            <p:ph type="hdr"/>
          </p:nvPr>
        </p:nvSpPr>
        <p:spPr>
          <a:xfrm>
            <a:off x="0" y="0"/>
            <a:ext cx="3280680" cy="534240"/>
          </a:xfrm>
          <a:prstGeom prst="rect">
            <a:avLst/>
          </a:prstGeom>
        </p:spPr>
        <p:txBody>
          <a:bodyPr lIns="0" rIns="0" tIns="0" bIns="0"/>
          <a:p>
            <a:r>
              <a:rPr lang="en-IN" sz="1400" spc="-1" strike="noStrike">
                <a:solidFill>
                  <a:srgbClr val="000000"/>
                </a:solidFill>
                <a:uFill>
                  <a:solidFill>
                    <a:srgbClr val="ffffff"/>
                  </a:solidFill>
                </a:uFill>
                <a:latin typeface="Times New Roman"/>
              </a:rPr>
              <a:t>&lt;header&gt;</a:t>
            </a:r>
            <a:endParaRPr lang="en-IN" sz="1400" spc="-1" strike="noStrike">
              <a:solidFill>
                <a:srgbClr val="000000"/>
              </a:solidFill>
              <a:uFill>
                <a:solidFill>
                  <a:srgbClr val="ffffff"/>
                </a:solidFill>
              </a:uFill>
              <a:latin typeface="Times New Roman"/>
            </a:endParaRPr>
          </a:p>
        </p:txBody>
      </p:sp>
      <p:sp>
        <p:nvSpPr>
          <p:cNvPr id="110" name="PlaceHolder 3"/>
          <p:cNvSpPr>
            <a:spLocks noGrp="1"/>
          </p:cNvSpPr>
          <p:nvPr>
            <p:ph type="dt"/>
          </p:nvPr>
        </p:nvSpPr>
        <p:spPr>
          <a:xfrm>
            <a:off x="4278960" y="0"/>
            <a:ext cx="3280680" cy="534240"/>
          </a:xfrm>
          <a:prstGeom prst="rect">
            <a:avLst/>
          </a:prstGeom>
        </p:spPr>
        <p:txBody>
          <a:bodyPr lIns="0" rIns="0" tIns="0" bIns="0"/>
          <a:p>
            <a:pPr algn="r"/>
            <a:r>
              <a:rPr lang="en-IN" sz="1400" spc="-1" strike="noStrike">
                <a:solidFill>
                  <a:srgbClr val="000000"/>
                </a:solidFill>
                <a:uFill>
                  <a:solidFill>
                    <a:srgbClr val="ffffff"/>
                  </a:solidFill>
                </a:uFill>
                <a:latin typeface="Times New Roman"/>
              </a:rPr>
              <a:t>&lt;date/time&gt;</a:t>
            </a:r>
            <a:endParaRPr lang="en-IN" sz="1400" spc="-1" strike="noStrike">
              <a:solidFill>
                <a:srgbClr val="000000"/>
              </a:solidFill>
              <a:uFill>
                <a:solidFill>
                  <a:srgbClr val="ffffff"/>
                </a:solidFill>
              </a:uFill>
              <a:latin typeface="Times New Roman"/>
            </a:endParaRPr>
          </a:p>
        </p:txBody>
      </p:sp>
      <p:sp>
        <p:nvSpPr>
          <p:cNvPr id="111" name="PlaceHolder 4"/>
          <p:cNvSpPr>
            <a:spLocks noGrp="1"/>
          </p:cNvSpPr>
          <p:nvPr>
            <p:ph type="ftr"/>
          </p:nvPr>
        </p:nvSpPr>
        <p:spPr>
          <a:xfrm>
            <a:off x="0" y="10157400"/>
            <a:ext cx="3280680" cy="534240"/>
          </a:xfrm>
          <a:prstGeom prst="rect">
            <a:avLst/>
          </a:prstGeom>
        </p:spPr>
        <p:txBody>
          <a:bodyPr lIns="0" rIns="0" tIns="0" bIns="0" anchor="b"/>
          <a:p>
            <a:r>
              <a:rPr lang="en-IN" sz="1400" spc="-1" strike="noStrike">
                <a:solidFill>
                  <a:srgbClr val="000000"/>
                </a:solidFill>
                <a:uFill>
                  <a:solidFill>
                    <a:srgbClr val="ffffff"/>
                  </a:solidFill>
                </a:uFill>
                <a:latin typeface="Times New Roman"/>
              </a:rPr>
              <a:t>&lt;footer&gt;</a:t>
            </a:r>
            <a:endParaRPr lang="en-IN" sz="1400" spc="-1" strike="noStrike">
              <a:solidFill>
                <a:srgbClr val="000000"/>
              </a:solidFill>
              <a:uFill>
                <a:solidFill>
                  <a:srgbClr val="ffffff"/>
                </a:solidFill>
              </a:uFill>
              <a:latin typeface="Times New Roman"/>
            </a:endParaRPr>
          </a:p>
        </p:txBody>
      </p:sp>
      <p:sp>
        <p:nvSpPr>
          <p:cNvPr id="112" name="PlaceHolder 5"/>
          <p:cNvSpPr>
            <a:spLocks noGrp="1"/>
          </p:cNvSpPr>
          <p:nvPr>
            <p:ph type="sldNum"/>
          </p:nvPr>
        </p:nvSpPr>
        <p:spPr>
          <a:xfrm>
            <a:off x="4278960" y="10157400"/>
            <a:ext cx="3280680" cy="534240"/>
          </a:xfrm>
          <a:prstGeom prst="rect">
            <a:avLst/>
          </a:prstGeom>
        </p:spPr>
        <p:txBody>
          <a:bodyPr lIns="0" rIns="0" tIns="0" bIns="0" anchor="b"/>
          <a:p>
            <a:pPr algn="r"/>
            <a:fld id="{03B20144-7299-470D-BCA0-655933295B72}" type="slidenum">
              <a:rPr lang="en-IN" sz="1400" spc="-1" strike="noStrike">
                <a:solidFill>
                  <a:srgbClr val="000000"/>
                </a:solidFill>
                <a:uFill>
                  <a:solidFill>
                    <a:srgbClr val="ffffff"/>
                  </a:solidFill>
                </a:uFill>
                <a:latin typeface="Times New Roman"/>
              </a:rPr>
              <a:t>&lt;number&gt;</a:t>
            </a:fld>
            <a:endParaRPr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685800" y="4400640"/>
            <a:ext cx="5483160" cy="3597120"/>
          </a:xfrm>
          <a:prstGeom prst="rect">
            <a:avLst/>
          </a:prstGeom>
        </p:spPr>
        <p:txBody>
          <a:bodyPr lIns="0" rIns="0" tIns="0" bIns="0"/>
          <a:p>
            <a:r>
              <a:rPr lang="en-IN" sz="2000" spc="-1" strike="noStrike">
                <a:solidFill>
                  <a:srgbClr val="000000"/>
                </a:solidFill>
                <a:uFill>
                  <a:solidFill>
                    <a:srgbClr val="ffffff"/>
                  </a:solidFill>
                </a:uFill>
                <a:latin typeface="Arial"/>
              </a:rPr>
              <a:t>FINAL PPT</a:t>
            </a:r>
            <a:endParaRPr lang="en-IN" sz="2000" spc="-1" strike="noStrike">
              <a:solidFill>
                <a:srgbClr val="000000"/>
              </a:solidFill>
              <a:uFill>
                <a:solidFill>
                  <a:srgbClr val="ffffff"/>
                </a:solidFill>
              </a:uFill>
              <a:latin typeface="Arial"/>
            </a:endParaRPr>
          </a:p>
        </p:txBody>
      </p:sp>
      <p:sp>
        <p:nvSpPr>
          <p:cNvPr id="159" name="CustomShape 2"/>
          <p:cNvSpPr/>
          <p:nvPr/>
        </p:nvSpPr>
        <p:spPr>
          <a:xfrm>
            <a:off x="3884760" y="8685360"/>
            <a:ext cx="2968560" cy="455400"/>
          </a:xfrm>
          <a:prstGeom prst="rect">
            <a:avLst/>
          </a:prstGeom>
          <a:noFill/>
          <a:ln>
            <a:noFill/>
          </a:ln>
        </p:spPr>
        <p:style>
          <a:lnRef idx="0"/>
          <a:fillRef idx="0"/>
          <a:effectRef idx="0"/>
          <a:fontRef idx="minor"/>
        </p:style>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685800" y="4400640"/>
            <a:ext cx="5483160" cy="3597120"/>
          </a:xfrm>
          <a:prstGeom prst="rect">
            <a:avLst/>
          </a:prstGeom>
        </p:spPr>
        <p:txBody>
          <a:bodyPr lIns="0" rIns="0" tIns="0" bIns="0"/>
          <a:p>
            <a:r>
              <a:rPr lang="en-IN" sz="2000" spc="-1" strike="noStrike">
                <a:solidFill>
                  <a:srgbClr val="000000"/>
                </a:solidFill>
                <a:uFill>
                  <a:solidFill>
                    <a:srgbClr val="ffffff"/>
                  </a:solidFill>
                </a:uFill>
                <a:latin typeface="Arial"/>
              </a:rPr>
              <a:t>Ch1 pg 2</a:t>
            </a:r>
            <a:endParaRPr lang="en-IN" sz="2000" spc="-1" strike="noStrike">
              <a:solidFill>
                <a:srgbClr val="000000"/>
              </a:solidFill>
              <a:uFill>
                <a:solidFill>
                  <a:srgbClr val="ffffff"/>
                </a:solidFill>
              </a:uFill>
              <a:latin typeface="Arial"/>
            </a:endParaRPr>
          </a:p>
        </p:txBody>
      </p:sp>
      <p:sp>
        <p:nvSpPr>
          <p:cNvPr id="161" name="CustomShape 2"/>
          <p:cNvSpPr/>
          <p:nvPr/>
        </p:nvSpPr>
        <p:spPr>
          <a:xfrm>
            <a:off x="3884760" y="8685360"/>
            <a:ext cx="2968560" cy="455400"/>
          </a:xfrm>
          <a:prstGeom prst="rect">
            <a:avLst/>
          </a:prstGeom>
          <a:noFill/>
          <a:ln>
            <a:noFill/>
          </a:ln>
        </p:spPr>
        <p:style>
          <a:lnRef idx="0"/>
          <a:fillRef idx="0"/>
          <a:effectRef idx="0"/>
          <a:fontRef idx="minor"/>
        </p:style>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685800" y="4400640"/>
            <a:ext cx="5483160" cy="3597120"/>
          </a:xfrm>
          <a:prstGeom prst="rect">
            <a:avLst/>
          </a:prstGeom>
        </p:spPr>
        <p:txBody>
          <a:bodyPr lIns="0" rIns="0" tIns="0" bIns="0"/>
          <a:p>
            <a:r>
              <a:rPr lang="en-IN" sz="2000" spc="-1" strike="noStrike">
                <a:solidFill>
                  <a:srgbClr val="000000"/>
                </a:solidFill>
                <a:uFill>
                  <a:solidFill>
                    <a:srgbClr val="ffffff"/>
                  </a:solidFill>
                </a:uFill>
                <a:latin typeface="Arial"/>
              </a:rPr>
              <a:t>Ch1 pg 2</a:t>
            </a:r>
            <a:endParaRPr lang="en-IN" sz="2000" spc="-1" strike="noStrike">
              <a:solidFill>
                <a:srgbClr val="000000"/>
              </a:solidFill>
              <a:uFill>
                <a:solidFill>
                  <a:srgbClr val="ffffff"/>
                </a:solidFill>
              </a:uFill>
              <a:latin typeface="Arial"/>
            </a:endParaRPr>
          </a:p>
        </p:txBody>
      </p:sp>
      <p:sp>
        <p:nvSpPr>
          <p:cNvPr id="163" name="CustomShape 2"/>
          <p:cNvSpPr/>
          <p:nvPr/>
        </p:nvSpPr>
        <p:spPr>
          <a:xfrm>
            <a:off x="3884760" y="8685360"/>
            <a:ext cx="2968560" cy="455400"/>
          </a:xfrm>
          <a:prstGeom prst="rect">
            <a:avLst/>
          </a:prstGeom>
          <a:noFill/>
          <a:ln>
            <a:noFill/>
          </a:ln>
        </p:spPr>
        <p:style>
          <a:lnRef idx="0"/>
          <a:fillRef idx="0"/>
          <a:effectRef idx="0"/>
          <a:fontRef idx="minor"/>
        </p:style>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PlaceHolder 1"/>
          <p:cNvSpPr>
            <a:spLocks noGrp="1"/>
          </p:cNvSpPr>
          <p:nvPr>
            <p:ph type="body"/>
          </p:nvPr>
        </p:nvSpPr>
        <p:spPr>
          <a:xfrm>
            <a:off x="685800" y="4400640"/>
            <a:ext cx="5483160" cy="3597120"/>
          </a:xfrm>
          <a:prstGeom prst="rect">
            <a:avLst/>
          </a:prstGeom>
        </p:spPr>
        <p:txBody>
          <a:bodyPr lIns="0" rIns="0" tIns="0" bIns="0"/>
          <a:p>
            <a:r>
              <a:rPr lang="en-IN" sz="2000" spc="-1" strike="noStrike">
                <a:solidFill>
                  <a:srgbClr val="000000"/>
                </a:solidFill>
                <a:uFill>
                  <a:solidFill>
                    <a:srgbClr val="ffffff"/>
                  </a:solidFill>
                </a:uFill>
                <a:latin typeface="Arial"/>
              </a:rPr>
              <a:t>Ch1 pg 6</a:t>
            </a:r>
            <a:endParaRPr lang="en-IN" sz="2000" spc="-1" strike="noStrike">
              <a:solidFill>
                <a:srgbClr val="000000"/>
              </a:solidFill>
              <a:uFill>
                <a:solidFill>
                  <a:srgbClr val="ffffff"/>
                </a:solidFill>
              </a:uFill>
              <a:latin typeface="Arial"/>
            </a:endParaRPr>
          </a:p>
        </p:txBody>
      </p:sp>
      <p:sp>
        <p:nvSpPr>
          <p:cNvPr id="165" name="CustomShape 2"/>
          <p:cNvSpPr/>
          <p:nvPr/>
        </p:nvSpPr>
        <p:spPr>
          <a:xfrm>
            <a:off x="3884760" y="8685360"/>
            <a:ext cx="2968560" cy="45540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602880" y="1604520"/>
            <a:ext cx="4984920" cy="3977280"/>
          </a:xfrm>
          <a:prstGeom prst="rect">
            <a:avLst/>
          </a:prstGeom>
          <a:ln>
            <a:noFill/>
          </a:ln>
        </p:spPr>
      </p:pic>
      <p:pic>
        <p:nvPicPr>
          <p:cNvPr id="35"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3602880" y="1604520"/>
            <a:ext cx="4984920" cy="3977280"/>
          </a:xfrm>
          <a:prstGeom prst="rect">
            <a:avLst/>
          </a:prstGeom>
          <a:ln>
            <a:noFill/>
          </a:ln>
        </p:spPr>
      </p:pic>
      <p:pic>
        <p:nvPicPr>
          <p:cNvPr id="71"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75" name="PlaceHolder 2"/>
          <p:cNvSpPr>
            <a:spLocks noGrp="1"/>
          </p:cNvSpPr>
          <p:nvPr>
            <p:ph type="subTitle"/>
          </p:nvPr>
        </p:nvSpPr>
        <p:spPr>
          <a:xfrm>
            <a:off x="609480" y="1604520"/>
            <a:ext cx="10972440" cy="397728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60948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623196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440" cy="530784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60948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60948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86" name="PlaceHolder 4"/>
          <p:cNvSpPr>
            <a:spLocks noGrp="1"/>
          </p:cNvSpPr>
          <p:nvPr>
            <p:ph type="body"/>
          </p:nvPr>
        </p:nvSpPr>
        <p:spPr>
          <a:xfrm>
            <a:off x="623196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60948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623196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623196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609480" y="3682080"/>
            <a:ext cx="109724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609480" y="1604520"/>
            <a:ext cx="109724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609480" y="3682080"/>
            <a:ext cx="109724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623196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02" name="PlaceHolder 5"/>
          <p:cNvSpPr>
            <a:spLocks noGrp="1"/>
          </p:cNvSpPr>
          <p:nvPr>
            <p:ph type="body"/>
          </p:nvPr>
        </p:nvSpPr>
        <p:spPr>
          <a:xfrm>
            <a:off x="60948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609480" y="1604520"/>
            <a:ext cx="1097244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609480" y="1604520"/>
            <a:ext cx="1097244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pic>
        <p:nvPicPr>
          <p:cNvPr id="106" name="" descr=""/>
          <p:cNvPicPr/>
          <p:nvPr/>
        </p:nvPicPr>
        <p:blipFill>
          <a:blip r:embed="rId2"/>
          <a:stretch/>
        </p:blipFill>
        <p:spPr>
          <a:xfrm>
            <a:off x="3602880" y="1604520"/>
            <a:ext cx="4984920" cy="3977280"/>
          </a:xfrm>
          <a:prstGeom prst="rect">
            <a:avLst/>
          </a:prstGeom>
          <a:ln>
            <a:noFill/>
          </a:ln>
        </p:spPr>
      </p:pic>
      <p:pic>
        <p:nvPicPr>
          <p:cNvPr id="107"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lang="en-IN" sz="4400" spc="-1" strike="noStrike">
                <a:solidFill>
                  <a:srgbClr val="000000"/>
                </a:solidFill>
                <a:uFill>
                  <a:solidFill>
                    <a:srgbClr val="ffffff"/>
                  </a:solidFill>
                </a:uFill>
                <a:latin typeface="Arial"/>
              </a:rPr>
              <a:t>Click to edit the title text format</a:t>
            </a:r>
            <a:endParaRPr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lang="en-IN" sz="3200" spc="-1" strike="noStrike">
                <a:solidFill>
                  <a:srgbClr val="000000"/>
                </a:solidFill>
                <a:uFill>
                  <a:solidFill>
                    <a:srgbClr val="ffffff"/>
                  </a:solidFill>
                </a:uFill>
                <a:latin typeface="Arial"/>
              </a:rPr>
              <a:t>Click to edit the outline text format</a:t>
            </a:r>
            <a:endParaRPr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IN" sz="2800" spc="-1" strike="noStrike">
                <a:solidFill>
                  <a:srgbClr val="000000"/>
                </a:solidFill>
                <a:uFill>
                  <a:solidFill>
                    <a:srgbClr val="ffffff"/>
                  </a:solidFill>
                </a:uFill>
                <a:latin typeface="Arial"/>
              </a:rPr>
              <a:t>Second Outline Level</a:t>
            </a:r>
            <a:endParaRPr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IN" sz="2400" spc="-1" strike="noStrike">
                <a:solidFill>
                  <a:srgbClr val="000000"/>
                </a:solidFill>
                <a:uFill>
                  <a:solidFill>
                    <a:srgbClr val="ffffff"/>
                  </a:solidFill>
                </a:uFill>
                <a:latin typeface="Arial"/>
              </a:rPr>
              <a:t>Third Outline Level</a:t>
            </a:r>
            <a:endParaRPr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IN" sz="2000" spc="-1" strike="noStrike">
                <a:solidFill>
                  <a:srgbClr val="000000"/>
                </a:solidFill>
                <a:uFill>
                  <a:solidFill>
                    <a:srgbClr val="ffffff"/>
                  </a:solidFill>
                </a:uFill>
                <a:latin typeface="Arial"/>
              </a:rPr>
              <a:t>Fourth Outline Level</a:t>
            </a:r>
            <a:endParaRPr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Fifth Outline Level</a:t>
            </a:r>
            <a:endParaRPr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Sixth Outline Level</a:t>
            </a:r>
            <a:endParaRPr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Seventh Outline Level</a:t>
            </a:r>
            <a:endParaRPr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lang="en-IN" sz="4400" spc="-1" strike="noStrike">
                <a:solidFill>
                  <a:srgbClr val="000000"/>
                </a:solidFill>
                <a:uFill>
                  <a:solidFill>
                    <a:srgbClr val="ffffff"/>
                  </a:solidFill>
                </a:uFill>
                <a:latin typeface="Arial"/>
              </a:rPr>
              <a:t>Click to edit the title text format</a:t>
            </a:r>
            <a:endParaRPr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lang="en-IN" sz="3200" spc="-1" strike="noStrike">
                <a:solidFill>
                  <a:srgbClr val="000000"/>
                </a:solidFill>
                <a:uFill>
                  <a:solidFill>
                    <a:srgbClr val="ffffff"/>
                  </a:solidFill>
                </a:uFill>
                <a:latin typeface="Arial"/>
              </a:rPr>
              <a:t>Click to edit the outline text format</a:t>
            </a:r>
            <a:endParaRPr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IN" sz="2800" spc="-1" strike="noStrike">
                <a:solidFill>
                  <a:srgbClr val="000000"/>
                </a:solidFill>
                <a:uFill>
                  <a:solidFill>
                    <a:srgbClr val="ffffff"/>
                  </a:solidFill>
                </a:uFill>
                <a:latin typeface="Arial"/>
              </a:rPr>
              <a:t>Second Outline Level</a:t>
            </a:r>
            <a:endParaRPr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IN" sz="2400" spc="-1" strike="noStrike">
                <a:solidFill>
                  <a:srgbClr val="000000"/>
                </a:solidFill>
                <a:uFill>
                  <a:solidFill>
                    <a:srgbClr val="ffffff"/>
                  </a:solidFill>
                </a:uFill>
                <a:latin typeface="Arial"/>
              </a:rPr>
              <a:t>Third Outline Level</a:t>
            </a:r>
            <a:endParaRPr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IN" sz="2000" spc="-1" strike="noStrike">
                <a:solidFill>
                  <a:srgbClr val="000000"/>
                </a:solidFill>
                <a:uFill>
                  <a:solidFill>
                    <a:srgbClr val="ffffff"/>
                  </a:solidFill>
                </a:uFill>
                <a:latin typeface="Arial"/>
              </a:rPr>
              <a:t>Fourth Outline Level</a:t>
            </a:r>
            <a:endParaRPr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Fifth Outline Level</a:t>
            </a:r>
            <a:endParaRPr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Sixth Outline Level</a:t>
            </a:r>
            <a:endParaRPr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Seventh Outline Level</a:t>
            </a:r>
            <a:endParaRPr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pPr algn="ctr"/>
            <a:r>
              <a:rPr lang="en-IN" sz="4400" spc="-1" strike="noStrike">
                <a:solidFill>
                  <a:srgbClr val="000000"/>
                </a:solidFill>
                <a:uFill>
                  <a:solidFill>
                    <a:srgbClr val="ffffff"/>
                  </a:solidFill>
                </a:uFill>
                <a:latin typeface="Arial"/>
              </a:rPr>
              <a:t>Click to edit the title text format</a:t>
            </a:r>
            <a:endParaRPr lang="en-IN"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lang="en-IN" sz="3200" spc="-1" strike="noStrike">
                <a:solidFill>
                  <a:srgbClr val="000000"/>
                </a:solidFill>
                <a:uFill>
                  <a:solidFill>
                    <a:srgbClr val="ffffff"/>
                  </a:solidFill>
                </a:uFill>
                <a:latin typeface="Arial"/>
              </a:rPr>
              <a:t>Click to edit the outline text format</a:t>
            </a:r>
            <a:endParaRPr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IN" sz="2800" spc="-1" strike="noStrike">
                <a:solidFill>
                  <a:srgbClr val="000000"/>
                </a:solidFill>
                <a:uFill>
                  <a:solidFill>
                    <a:srgbClr val="ffffff"/>
                  </a:solidFill>
                </a:uFill>
                <a:latin typeface="Arial"/>
              </a:rPr>
              <a:t>Second Outline Level</a:t>
            </a:r>
            <a:endParaRPr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IN" sz="2400" spc="-1" strike="noStrike">
                <a:solidFill>
                  <a:srgbClr val="000000"/>
                </a:solidFill>
                <a:uFill>
                  <a:solidFill>
                    <a:srgbClr val="ffffff"/>
                  </a:solidFill>
                </a:uFill>
                <a:latin typeface="Arial"/>
              </a:rPr>
              <a:t>Third Outline Level</a:t>
            </a:r>
            <a:endParaRPr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IN" sz="2000" spc="-1" strike="noStrike">
                <a:solidFill>
                  <a:srgbClr val="000000"/>
                </a:solidFill>
                <a:uFill>
                  <a:solidFill>
                    <a:srgbClr val="ffffff"/>
                  </a:solidFill>
                </a:uFill>
                <a:latin typeface="Arial"/>
              </a:rPr>
              <a:t>Fourth Outline Level</a:t>
            </a:r>
            <a:endParaRPr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Fifth Outline Level</a:t>
            </a:r>
            <a:endParaRPr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Sixth Outline Level</a:t>
            </a:r>
            <a:endParaRPr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Seventh Outline Level</a:t>
            </a:r>
            <a:endParaRPr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CustomShape 1"/>
          <p:cNvSpPr/>
          <p:nvPr/>
        </p:nvSpPr>
        <p:spPr>
          <a:xfrm>
            <a:off x="1523880" y="1122480"/>
            <a:ext cx="9140760" cy="2384280"/>
          </a:xfrm>
          <a:prstGeom prst="rect">
            <a:avLst/>
          </a:prstGeom>
          <a:noFill/>
          <a:ln>
            <a:noFill/>
          </a:ln>
        </p:spPr>
        <p:style>
          <a:lnRef idx="0"/>
          <a:fillRef idx="0"/>
          <a:effectRef idx="0"/>
          <a:fontRef idx="minor"/>
        </p:style>
        <p:txBody>
          <a:bodyPr lIns="90000" rIns="90000" tIns="45000" bIns="45000" anchor="b"/>
          <a:p>
            <a:pPr algn="ctr">
              <a:lnSpc>
                <a:spcPct val="100000"/>
              </a:lnSpc>
            </a:pPr>
            <a:r>
              <a:rPr lang="en-IN" sz="6000" spc="-1" strike="noStrike">
                <a:solidFill>
                  <a:srgbClr val="000000"/>
                </a:solidFill>
                <a:uFill>
                  <a:solidFill>
                    <a:srgbClr val="ffffff"/>
                  </a:solidFill>
                </a:uFill>
                <a:latin typeface="Calibri Light"/>
                <a:ea typeface="DejaVu Sans"/>
              </a:rPr>
              <a:t>SPARK &amp; SCALA</a:t>
            </a:r>
            <a:endParaRPr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CustomShape 1"/>
          <p:cNvSpPr/>
          <p:nvPr/>
        </p:nvSpPr>
        <p:spPr>
          <a:xfrm>
            <a:off x="838080" y="-66960"/>
            <a:ext cx="10513440" cy="100152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ea typeface="DejaVu Sans"/>
              </a:rPr>
              <a:t>Scala Functional Programming</a:t>
            </a:r>
            <a:endParaRPr lang="en-IN" sz="1800" spc="-1" strike="noStrike">
              <a:solidFill>
                <a:srgbClr val="000000"/>
              </a:solidFill>
              <a:uFill>
                <a:solidFill>
                  <a:srgbClr val="ffffff"/>
                </a:solidFill>
              </a:uFill>
              <a:latin typeface="Arial"/>
            </a:endParaRPr>
          </a:p>
        </p:txBody>
      </p:sp>
      <p:sp>
        <p:nvSpPr>
          <p:cNvPr id="132" name="CustomShape 2"/>
          <p:cNvSpPr/>
          <p:nvPr/>
        </p:nvSpPr>
        <p:spPr>
          <a:xfrm>
            <a:off x="838080" y="1008000"/>
            <a:ext cx="11112480" cy="5166720"/>
          </a:xfrm>
          <a:prstGeom prst="rect">
            <a:avLst/>
          </a:prstGeom>
          <a:noFill/>
          <a:ln>
            <a:noFill/>
          </a:ln>
        </p:spPr>
        <p:style>
          <a:lnRef idx="0"/>
          <a:fillRef idx="0"/>
          <a:effectRef idx="0"/>
          <a:fontRef idx="minor"/>
        </p:style>
        <p:txBody>
          <a:bodyPr lIns="90000" rIns="90000" tIns="45000" bIns="45000"/>
          <a:p>
            <a:pPr marL="36000" indent="-214920">
              <a:lnSpc>
                <a:spcPct val="100000"/>
              </a:lnSpc>
              <a:buClr>
                <a:srgbClr val="ff0000"/>
              </a:buClr>
              <a:buFont typeface="Arial"/>
              <a:buChar char="•"/>
            </a:pPr>
            <a:r>
              <a:rPr lang="en-IN" sz="2800" spc="-1" strike="noStrike" u="sng">
                <a:solidFill>
                  <a:srgbClr val="000000"/>
                </a:solidFill>
                <a:uFill>
                  <a:solidFill>
                    <a:srgbClr val="ffffff"/>
                  </a:solidFill>
                </a:uFill>
                <a:latin typeface="Calibri"/>
                <a:ea typeface="DejaVu Sans"/>
              </a:rPr>
              <a:t>Functions:</a:t>
            </a:r>
            <a:endParaRPr lang="en-IN" sz="1800" spc="-1" strike="noStrike">
              <a:solidFill>
                <a:srgbClr val="000000"/>
              </a:solidFill>
              <a:uFill>
                <a:solidFill>
                  <a:srgbClr val="ffffff"/>
                </a:solidFill>
              </a:uFill>
              <a:latin typeface="Arial"/>
            </a:endParaRPr>
          </a:p>
          <a:p>
            <a:pPr marL="36000" indent="-214920">
              <a:lnSpc>
                <a:spcPct val="100000"/>
              </a:lnSpc>
              <a:buClr>
                <a:srgbClr val="ff0000"/>
              </a:buClr>
              <a:buFont typeface="Arial"/>
              <a:buChar char="•"/>
            </a:pPr>
            <a:r>
              <a:rPr lang="en-IN" sz="2200" spc="-1" strike="noStrike">
                <a:solidFill>
                  <a:srgbClr val="000000"/>
                </a:solidFill>
                <a:uFill>
                  <a:solidFill>
                    <a:srgbClr val="ffffff"/>
                  </a:solidFill>
                </a:uFill>
                <a:latin typeface="Calibri"/>
                <a:ea typeface="DejaVu Sans"/>
              </a:rPr>
              <a:t>Val fn=(x: Int, y: Int) </a:t>
            </a:r>
            <a:r>
              <a:rPr b="1" lang="en-IN" sz="2200" spc="-1" strike="noStrike">
                <a:solidFill>
                  <a:srgbClr val="000000"/>
                </a:solidFill>
                <a:uFill>
                  <a:solidFill>
                    <a:srgbClr val="ffffff"/>
                  </a:solidFill>
                </a:uFill>
                <a:latin typeface="Calibri"/>
                <a:ea typeface="DejaVu Sans"/>
              </a:rPr>
              <a:t>=&gt;</a:t>
            </a:r>
            <a:r>
              <a:rPr lang="en-IN" sz="2200" spc="-1" strike="noStrike">
                <a:solidFill>
                  <a:srgbClr val="000000"/>
                </a:solidFill>
                <a:uFill>
                  <a:solidFill>
                    <a:srgbClr val="ffffff"/>
                  </a:solidFill>
                </a:uFill>
                <a:latin typeface="Calibri"/>
                <a:ea typeface="DejaVu Sans"/>
              </a:rPr>
              <a:t> { println(x) ; println(y) ; println(x+y) ; x+y }</a:t>
            </a:r>
            <a:endParaRPr lang="en-IN" sz="1800" spc="-1" strike="noStrike">
              <a:solidFill>
                <a:srgbClr val="000000"/>
              </a:solidFill>
              <a:uFill>
                <a:solidFill>
                  <a:srgbClr val="ffffff"/>
                </a:solidFill>
              </a:uFill>
              <a:latin typeface="Arial"/>
            </a:endParaRPr>
          </a:p>
          <a:p>
            <a:pPr marL="36000" indent="-214920">
              <a:lnSpc>
                <a:spcPct val="100000"/>
              </a:lnSpc>
              <a:buClr>
                <a:srgbClr val="ff0000"/>
              </a:buClr>
              <a:buFont typeface="Arial"/>
              <a:buChar char="•"/>
            </a:pPr>
            <a:r>
              <a:rPr lang="en-IN" sz="2200" spc="-1" strike="noStrike">
                <a:solidFill>
                  <a:srgbClr val="000000"/>
                </a:solidFill>
                <a:uFill>
                  <a:solidFill>
                    <a:srgbClr val="ffffff"/>
                  </a:solidFill>
                </a:uFill>
                <a:latin typeface="Calibri"/>
                <a:ea typeface="DejaVu Sans"/>
              </a:rPr>
              <a:t>The above is function variable.</a:t>
            </a:r>
            <a:endParaRPr lang="en-IN" sz="1800" spc="-1" strike="noStrike">
              <a:solidFill>
                <a:srgbClr val="000000"/>
              </a:solidFill>
              <a:uFill>
                <a:solidFill>
                  <a:srgbClr val="ffffff"/>
                </a:solidFill>
              </a:uFill>
              <a:latin typeface="Arial"/>
            </a:endParaRPr>
          </a:p>
          <a:p>
            <a:pPr marL="36000" indent="-214920">
              <a:lnSpc>
                <a:spcPct val="100000"/>
              </a:lnSpc>
              <a:buClr>
                <a:srgbClr val="ff0000"/>
              </a:buClr>
              <a:buFont typeface="Arial"/>
              <a:buChar char="•"/>
            </a:pPr>
            <a:r>
              <a:rPr lang="en-IN" sz="2200" spc="-1" strike="noStrike">
                <a:solidFill>
                  <a:srgbClr val="000000"/>
                </a:solidFill>
                <a:uFill>
                  <a:solidFill>
                    <a:srgbClr val="ffffff"/>
                  </a:solidFill>
                </a:uFill>
                <a:latin typeface="Calibri"/>
                <a:ea typeface="DejaVu Sans"/>
              </a:rPr>
              <a:t>Fn(10,30)</a:t>
            </a:r>
            <a:endParaRPr lang="en-IN" sz="1800" spc="-1" strike="noStrike">
              <a:solidFill>
                <a:srgbClr val="000000"/>
              </a:solidFill>
              <a:uFill>
                <a:solidFill>
                  <a:srgbClr val="ffffff"/>
                </a:solidFill>
              </a:uFill>
              <a:latin typeface="Arial"/>
            </a:endParaRPr>
          </a:p>
          <a:p>
            <a:pPr marL="36000" indent="-214920">
              <a:lnSpc>
                <a:spcPct val="100000"/>
              </a:lnSpc>
              <a:buClr>
                <a:srgbClr val="ff0000"/>
              </a:buClr>
              <a:buFont typeface="Arial"/>
              <a:buChar char="•"/>
            </a:pPr>
            <a:r>
              <a:rPr lang="en-IN" sz="2200" spc="-1" strike="noStrike">
                <a:solidFill>
                  <a:srgbClr val="000000"/>
                </a:solidFill>
                <a:uFill>
                  <a:solidFill>
                    <a:srgbClr val="ffffff"/>
                  </a:solidFill>
                </a:uFill>
                <a:latin typeface="Calibri"/>
                <a:ea typeface="DejaVu Sans"/>
              </a:rPr>
              <a:t> </a:t>
            </a:r>
            <a:endParaRPr lang="en-IN" sz="1800" spc="-1" strike="noStrike">
              <a:solidFill>
                <a:srgbClr val="000000"/>
              </a:solidFill>
              <a:uFill>
                <a:solidFill>
                  <a:srgbClr val="ffffff"/>
                </a:solidFill>
              </a:uFill>
              <a:latin typeface="Arial"/>
            </a:endParaRPr>
          </a:p>
          <a:p>
            <a:pPr marL="36000" indent="-214920">
              <a:lnSpc>
                <a:spcPct val="100000"/>
              </a:lnSpc>
              <a:buClr>
                <a:srgbClr val="ff0000"/>
              </a:buClr>
              <a:buFont typeface="Arial"/>
              <a:buChar char="•"/>
            </a:pPr>
            <a:r>
              <a:rPr lang="en-IN" sz="2200" spc="-1" strike="noStrike">
                <a:solidFill>
                  <a:srgbClr val="000000"/>
                </a:solidFill>
                <a:uFill>
                  <a:solidFill>
                    <a:srgbClr val="ffffff"/>
                  </a:solidFill>
                </a:uFill>
                <a:latin typeface="Calibri"/>
                <a:ea typeface="DejaVu Sans"/>
              </a:rPr>
              <a:t>Higer Order Functions -&gt; can return functions and can have functions as arguement.</a:t>
            </a:r>
            <a:endParaRPr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CustomShape 1"/>
          <p:cNvSpPr/>
          <p:nvPr/>
        </p:nvSpPr>
        <p:spPr>
          <a:xfrm>
            <a:off x="838080" y="-66960"/>
            <a:ext cx="10513440" cy="100152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ea typeface="DejaVu Sans"/>
              </a:rPr>
              <a:t>Scala Collections</a:t>
            </a:r>
            <a:endParaRPr lang="en-IN" sz="1800" spc="-1" strike="noStrike">
              <a:solidFill>
                <a:srgbClr val="000000"/>
              </a:solidFill>
              <a:uFill>
                <a:solidFill>
                  <a:srgbClr val="ffffff"/>
                </a:solidFill>
              </a:uFill>
              <a:latin typeface="Arial"/>
            </a:endParaRPr>
          </a:p>
        </p:txBody>
      </p:sp>
      <p:sp>
        <p:nvSpPr>
          <p:cNvPr id="134" name="CustomShape 2"/>
          <p:cNvSpPr/>
          <p:nvPr/>
        </p:nvSpPr>
        <p:spPr>
          <a:xfrm>
            <a:off x="838080" y="1008000"/>
            <a:ext cx="11112480" cy="5166720"/>
          </a:xfrm>
          <a:prstGeom prst="rect">
            <a:avLst/>
          </a:prstGeom>
          <a:noFill/>
          <a:ln>
            <a:noFill/>
          </a:ln>
        </p:spPr>
        <p:style>
          <a:lnRef idx="0"/>
          <a:fillRef idx="0"/>
          <a:effectRef idx="0"/>
          <a:fontRef idx="minor"/>
        </p:style>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838080" y="259200"/>
            <a:ext cx="10512360" cy="132228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ea typeface="DejaVu Sans"/>
              </a:rPr>
              <a:t>Apache Spark</a:t>
            </a:r>
            <a:endParaRPr lang="en-IN" sz="1800" spc="-1" strike="noStrike">
              <a:solidFill>
                <a:srgbClr val="000000"/>
              </a:solidFill>
              <a:uFill>
                <a:solidFill>
                  <a:srgbClr val="ffffff"/>
                </a:solidFill>
              </a:uFill>
              <a:latin typeface="Arial"/>
            </a:endParaRPr>
          </a:p>
        </p:txBody>
      </p:sp>
      <p:sp>
        <p:nvSpPr>
          <p:cNvPr id="136" name="CustomShape 2"/>
          <p:cNvSpPr/>
          <p:nvPr/>
        </p:nvSpPr>
        <p:spPr>
          <a:xfrm>
            <a:off x="504000" y="1337400"/>
            <a:ext cx="10512360" cy="4348080"/>
          </a:xfrm>
          <a:prstGeom prst="rect">
            <a:avLst/>
          </a:prstGeom>
          <a:noFill/>
          <a:ln>
            <a:noFill/>
          </a:ln>
        </p:spPr>
        <p:style>
          <a:lnRef idx="0"/>
          <a:fillRef idx="0"/>
          <a:effectRef idx="0"/>
          <a:fontRef idx="minor"/>
        </p:style>
        <p:txBody>
          <a:bodyPr lIns="90000" rIns="90000" tIns="45000" bIns="45000"/>
          <a:p>
            <a:pPr marL="228600" indent="-2253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Fast and General purpose engine for large scale data processing.</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It was originally developed at UC Berkeley in 2009. </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Spark is Written in Scala language.</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Spark APIs are available in Python, Java, Scala and SQL and built-in libraries. APIs are simple.</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Spark can be integrated closely with other BigData tools, especially running on Hadoop cluster, accessing any Hadoop data sources.</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Here the benefit is Unified Stack. All components are based on Spark Core and if core is improved all libraries speed up as well.</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Advantage of Unified Stack, we can build apps that seamlessly combine different processing models.</a:t>
            </a:r>
            <a:endParaRPr lang="en-IN" sz="1800" spc="-1" strike="noStrike">
              <a:solidFill>
                <a:srgbClr val="000000"/>
              </a:solidFill>
              <a:uFill>
                <a:solidFill>
                  <a:srgbClr val="ffffff"/>
                </a:solidFill>
              </a:uFill>
              <a:latin typeface="Arial"/>
            </a:endParaRPr>
          </a:p>
          <a:p>
            <a:pPr>
              <a:lnSpc>
                <a:spcPct val="90000"/>
              </a:lnSpc>
            </a:pPr>
            <a:endParaRPr lang="en-IN" sz="1800" spc="-1" strike="noStrike">
              <a:solidFill>
                <a:srgbClr val="000000"/>
              </a:solidFill>
              <a:uFill>
                <a:solidFill>
                  <a:srgbClr val="ffffff"/>
                </a:solidFill>
              </a:uFill>
              <a:latin typeface="Arial"/>
            </a:endParaRPr>
          </a:p>
          <a:p>
            <a:pPr>
              <a:lnSpc>
                <a:spcPct val="90000"/>
              </a:lnSpc>
            </a:pPr>
            <a:endParaRPr lang="en-IN" sz="1800" spc="-1" strike="noStrike">
              <a:solidFill>
                <a:srgbClr val="000000"/>
              </a:solidFill>
              <a:uFill>
                <a:solidFill>
                  <a:srgbClr val="ffffff"/>
                </a:solidFill>
              </a:uFill>
              <a:latin typeface="Arial"/>
            </a:endParaRPr>
          </a:p>
          <a:p>
            <a:pPr>
              <a:lnSpc>
                <a:spcPct val="90000"/>
              </a:lnSpc>
            </a:pPr>
            <a:endParaRPr lang="en-IN" sz="1800" spc="-1" strike="noStrike">
              <a:solidFill>
                <a:srgbClr val="000000"/>
              </a:solidFill>
              <a:uFill>
                <a:solidFill>
                  <a:srgbClr val="ffffff"/>
                </a:solidFill>
              </a:uFill>
              <a:latin typeface="Arial"/>
            </a:endParaRPr>
          </a:p>
          <a:p>
            <a:pPr>
              <a:lnSpc>
                <a:spcPct val="90000"/>
              </a:lnSpc>
            </a:pPr>
            <a:endParaRPr lang="en-IN"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CustomShape 1"/>
          <p:cNvSpPr/>
          <p:nvPr/>
        </p:nvSpPr>
        <p:spPr>
          <a:xfrm>
            <a:off x="405000" y="266040"/>
            <a:ext cx="11409480" cy="6212520"/>
          </a:xfrm>
          <a:prstGeom prst="rect">
            <a:avLst/>
          </a:prstGeom>
          <a:noFill/>
          <a:ln>
            <a:noFill/>
          </a:ln>
        </p:spPr>
        <p:style>
          <a:lnRef idx="0"/>
          <a:fillRef idx="0"/>
          <a:effectRef idx="0"/>
          <a:fontRef idx="minor"/>
        </p:style>
        <p:txBody>
          <a:bodyPr lIns="90000" rIns="90000" tIns="45000" bIns="45000"/>
          <a:p>
            <a:pPr marL="228600" indent="-225360">
              <a:lnSpc>
                <a:spcPct val="90000"/>
              </a:lnSpc>
              <a:buClr>
                <a:srgbClr val="000000"/>
              </a:buClr>
              <a:buFont typeface="Arial"/>
              <a:buChar char="•"/>
            </a:pPr>
            <a:r>
              <a:rPr b="1" lang="en-IN" sz="2000" spc="-1" strike="noStrike">
                <a:solidFill>
                  <a:srgbClr val="000000"/>
                </a:solidFill>
                <a:uFill>
                  <a:solidFill>
                    <a:srgbClr val="ffffff"/>
                  </a:solidFill>
                </a:uFill>
                <a:latin typeface="Calibri"/>
                <a:ea typeface="DejaVu Sans"/>
              </a:rPr>
              <a:t>Spark Core:</a:t>
            </a:r>
            <a:endParaRPr lang="en-IN" sz="1800" spc="-1" strike="noStrike">
              <a:solidFill>
                <a:srgbClr val="000000"/>
              </a:solidFill>
              <a:uFill>
                <a:solidFill>
                  <a:srgbClr val="ffffff"/>
                </a:solidFill>
              </a:uFill>
              <a:latin typeface="Arial"/>
            </a:endParaRPr>
          </a:p>
          <a:p>
            <a:pPr lvl="1" marL="685800" indent="-225360">
              <a:lnSpc>
                <a:spcPct val="100000"/>
              </a:lnSpc>
              <a:buClr>
                <a:srgbClr val="000000"/>
              </a:buClr>
              <a:buFont typeface="Arial"/>
              <a:buChar char="•"/>
            </a:pPr>
            <a:r>
              <a:rPr lang="en-IN" sz="2000" spc="-1" strike="noStrike">
                <a:solidFill>
                  <a:srgbClr val="000000"/>
                </a:solidFill>
                <a:uFill>
                  <a:solidFill>
                    <a:srgbClr val="ffffff"/>
                  </a:solidFill>
                </a:uFill>
                <a:latin typeface="Calibri"/>
                <a:ea typeface="DejaVu Sans"/>
              </a:rPr>
              <a:t>It contains basic functionality of spark. </a:t>
            </a:r>
            <a:endParaRPr lang="en-IN" sz="1800" spc="-1" strike="noStrike">
              <a:solidFill>
                <a:srgbClr val="000000"/>
              </a:solidFill>
              <a:uFill>
                <a:solidFill>
                  <a:srgbClr val="ffffff"/>
                </a:solidFill>
              </a:uFill>
              <a:latin typeface="Arial"/>
            </a:endParaRPr>
          </a:p>
          <a:p>
            <a:pPr lvl="1" marL="685800" indent="-225360">
              <a:lnSpc>
                <a:spcPct val="100000"/>
              </a:lnSpc>
              <a:buClr>
                <a:srgbClr val="000000"/>
              </a:buClr>
              <a:buFont typeface="Arial"/>
              <a:buChar char="•"/>
            </a:pPr>
            <a:r>
              <a:rPr lang="en-IN" sz="2000" spc="-1" strike="noStrike">
                <a:solidFill>
                  <a:srgbClr val="000000"/>
                </a:solidFill>
                <a:uFill>
                  <a:solidFill>
                    <a:srgbClr val="ffffff"/>
                  </a:solidFill>
                </a:uFill>
                <a:latin typeface="Calibri"/>
                <a:ea typeface="DejaVu Sans"/>
              </a:rPr>
              <a:t>It contains components for </a:t>
            </a:r>
            <a:endParaRPr lang="en-IN" sz="1800" spc="-1" strike="noStrike">
              <a:solidFill>
                <a:srgbClr val="000000"/>
              </a:solidFill>
              <a:uFill>
                <a:solidFill>
                  <a:srgbClr val="ffffff"/>
                </a:solidFill>
              </a:uFill>
              <a:latin typeface="Arial"/>
            </a:endParaRPr>
          </a:p>
          <a:p>
            <a:pPr lvl="2" marL="1143000" indent="-225360">
              <a:lnSpc>
                <a:spcPct val="100000"/>
              </a:lnSpc>
              <a:buClr>
                <a:srgbClr val="000000"/>
              </a:buClr>
              <a:buFont typeface="Arial"/>
              <a:buChar char="•"/>
            </a:pPr>
            <a:r>
              <a:rPr lang="en-IN" sz="2000" spc="-1" strike="noStrike">
                <a:solidFill>
                  <a:srgbClr val="000000"/>
                </a:solidFill>
                <a:uFill>
                  <a:solidFill>
                    <a:srgbClr val="ffffff"/>
                  </a:solidFill>
                </a:uFill>
                <a:latin typeface="Calibri"/>
                <a:ea typeface="DejaVu Sans"/>
              </a:rPr>
              <a:t>Task scheduling, memory management, fault recovery, interacting with storage systems etc.</a:t>
            </a:r>
            <a:endParaRPr lang="en-IN" sz="1800" spc="-1" strike="noStrike">
              <a:solidFill>
                <a:srgbClr val="000000"/>
              </a:solidFill>
              <a:uFill>
                <a:solidFill>
                  <a:srgbClr val="ffffff"/>
                </a:solidFill>
              </a:uFill>
              <a:latin typeface="Arial"/>
            </a:endParaRPr>
          </a:p>
          <a:p>
            <a:pPr lvl="1" marL="685800" indent="-225360">
              <a:lnSpc>
                <a:spcPct val="100000"/>
              </a:lnSpc>
              <a:buClr>
                <a:srgbClr val="000000"/>
              </a:buClr>
              <a:buFont typeface="Arial"/>
              <a:buChar char="•"/>
            </a:pPr>
            <a:r>
              <a:rPr lang="en-IN" sz="2000" spc="-1" strike="noStrike">
                <a:solidFill>
                  <a:srgbClr val="000000"/>
                </a:solidFill>
                <a:uFill>
                  <a:solidFill>
                    <a:srgbClr val="ffffff"/>
                  </a:solidFill>
                </a:uFill>
                <a:latin typeface="Calibri"/>
                <a:ea typeface="DejaVu Sans"/>
              </a:rPr>
              <a:t>Spark Core is home to the API that defines – Resilient Distributed Datasets(RDDs).</a:t>
            </a:r>
            <a:endParaRPr lang="en-IN" sz="1800" spc="-1" strike="noStrike">
              <a:solidFill>
                <a:srgbClr val="000000"/>
              </a:solidFill>
              <a:uFill>
                <a:solidFill>
                  <a:srgbClr val="ffffff"/>
                </a:solidFill>
              </a:uFill>
              <a:latin typeface="Arial"/>
            </a:endParaRPr>
          </a:p>
          <a:p>
            <a:pPr lvl="1" marL="685800" indent="-225360">
              <a:lnSpc>
                <a:spcPct val="100000"/>
              </a:lnSpc>
              <a:buClr>
                <a:srgbClr val="000000"/>
              </a:buClr>
              <a:buFont typeface="Arial"/>
              <a:buChar char="•"/>
            </a:pPr>
            <a:r>
              <a:rPr lang="en-IN" sz="2000" spc="-1" strike="noStrike">
                <a:solidFill>
                  <a:srgbClr val="000000"/>
                </a:solidFill>
                <a:uFill>
                  <a:solidFill>
                    <a:srgbClr val="ffffff"/>
                  </a:solidFill>
                </a:uFill>
                <a:latin typeface="Calibri"/>
                <a:ea typeface="DejaVu Sans"/>
              </a:rPr>
              <a:t>RDDs are spark’s main programming abstraction.</a:t>
            </a:r>
            <a:endParaRPr lang="en-IN" sz="1800" spc="-1" strike="noStrike">
              <a:solidFill>
                <a:srgbClr val="000000"/>
              </a:solidFill>
              <a:uFill>
                <a:solidFill>
                  <a:srgbClr val="ffffff"/>
                </a:solidFill>
              </a:uFill>
              <a:latin typeface="Arial"/>
            </a:endParaRPr>
          </a:p>
          <a:p>
            <a:pPr lvl="1" marL="685800" indent="-225360">
              <a:lnSpc>
                <a:spcPct val="100000"/>
              </a:lnSpc>
              <a:buClr>
                <a:srgbClr val="000000"/>
              </a:buClr>
              <a:buFont typeface="Arial"/>
              <a:buChar char="•"/>
            </a:pPr>
            <a:r>
              <a:rPr lang="en-IN" sz="2000" spc="-1" strike="noStrike">
                <a:solidFill>
                  <a:srgbClr val="000000"/>
                </a:solidFill>
                <a:uFill>
                  <a:solidFill>
                    <a:srgbClr val="ffffff"/>
                  </a:solidFill>
                </a:uFill>
                <a:latin typeface="Calibri"/>
                <a:ea typeface="DejaVu Sans"/>
              </a:rPr>
              <a:t>RDD = </a:t>
            </a:r>
            <a:r>
              <a:rPr b="1" lang="en-IN" sz="2000" spc="-1" strike="noStrike">
                <a:solidFill>
                  <a:srgbClr val="000000"/>
                </a:solidFill>
                <a:uFill>
                  <a:solidFill>
                    <a:srgbClr val="ffffff"/>
                  </a:solidFill>
                </a:uFill>
                <a:latin typeface="Calibri"/>
                <a:ea typeface="DejaVu Sans"/>
              </a:rPr>
              <a:t>Collection</a:t>
            </a:r>
            <a:r>
              <a:rPr lang="en-IN" sz="2000" spc="-1" strike="noStrike">
                <a:solidFill>
                  <a:srgbClr val="000000"/>
                </a:solidFill>
                <a:uFill>
                  <a:solidFill>
                    <a:srgbClr val="ffffff"/>
                  </a:solidFill>
                </a:uFill>
                <a:latin typeface="Calibri"/>
                <a:ea typeface="DejaVu Sans"/>
              </a:rPr>
              <a:t> of items </a:t>
            </a:r>
            <a:r>
              <a:rPr b="1" lang="en-IN" sz="2000" spc="-1" strike="noStrike">
                <a:solidFill>
                  <a:srgbClr val="000000"/>
                </a:solidFill>
                <a:uFill>
                  <a:solidFill>
                    <a:srgbClr val="ffffff"/>
                  </a:solidFill>
                </a:uFill>
                <a:latin typeface="Calibri"/>
                <a:ea typeface="DejaVu Sans"/>
              </a:rPr>
              <a:t>distributed </a:t>
            </a:r>
            <a:r>
              <a:rPr lang="en-IN" sz="2000" spc="-1" strike="noStrike">
                <a:solidFill>
                  <a:srgbClr val="000000"/>
                </a:solidFill>
                <a:uFill>
                  <a:solidFill>
                    <a:srgbClr val="ffffff"/>
                  </a:solidFill>
                </a:uFill>
                <a:latin typeface="Calibri"/>
                <a:ea typeface="DejaVu Sans"/>
              </a:rPr>
              <a:t>across many compute nodes that can be</a:t>
            </a:r>
            <a:r>
              <a:rPr b="1" lang="en-IN" sz="2000" spc="-1" strike="noStrike">
                <a:solidFill>
                  <a:srgbClr val="000000"/>
                </a:solidFill>
                <a:uFill>
                  <a:solidFill>
                    <a:srgbClr val="ffffff"/>
                  </a:solidFill>
                </a:uFill>
                <a:latin typeface="Calibri"/>
                <a:ea typeface="DejaVu Sans"/>
              </a:rPr>
              <a:t> manipulated in parallel.</a:t>
            </a:r>
            <a:endParaRPr lang="en-IN" sz="1800" spc="-1" strike="noStrike">
              <a:solidFill>
                <a:srgbClr val="000000"/>
              </a:solidFill>
              <a:uFill>
                <a:solidFill>
                  <a:srgbClr val="ffffff"/>
                </a:solidFill>
              </a:uFill>
              <a:latin typeface="Arial"/>
            </a:endParaRPr>
          </a:p>
        </p:txBody>
      </p:sp>
      <p:pic>
        <p:nvPicPr>
          <p:cNvPr id="138" name="Picture 2" descr=""/>
          <p:cNvPicPr/>
          <p:nvPr/>
        </p:nvPicPr>
        <p:blipFill>
          <a:blip r:embed="rId1"/>
          <a:srcRect l="4787" t="28807" r="9479" b="18061"/>
          <a:stretch/>
        </p:blipFill>
        <p:spPr>
          <a:xfrm>
            <a:off x="1560240" y="3373920"/>
            <a:ext cx="7309080" cy="339912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CustomShape 1"/>
          <p:cNvSpPr/>
          <p:nvPr/>
        </p:nvSpPr>
        <p:spPr>
          <a:xfrm>
            <a:off x="540360" y="0"/>
            <a:ext cx="11173320" cy="82620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ea typeface="DejaVu Sans"/>
              </a:rPr>
              <a:t>Spark Stack:</a:t>
            </a:r>
            <a:endParaRPr lang="en-IN" sz="1800" spc="-1" strike="noStrike">
              <a:solidFill>
                <a:srgbClr val="000000"/>
              </a:solidFill>
              <a:uFill>
                <a:solidFill>
                  <a:srgbClr val="ffffff"/>
                </a:solidFill>
              </a:uFill>
              <a:latin typeface="Arial"/>
            </a:endParaRPr>
          </a:p>
        </p:txBody>
      </p:sp>
      <p:sp>
        <p:nvSpPr>
          <p:cNvPr id="140" name="CustomShape 2"/>
          <p:cNvSpPr/>
          <p:nvPr/>
        </p:nvSpPr>
        <p:spPr>
          <a:xfrm>
            <a:off x="540360" y="868680"/>
            <a:ext cx="11173320" cy="5720400"/>
          </a:xfrm>
          <a:prstGeom prst="rect">
            <a:avLst/>
          </a:prstGeom>
          <a:noFill/>
          <a:ln>
            <a:noFill/>
          </a:ln>
        </p:spPr>
        <p:style>
          <a:lnRef idx="0"/>
          <a:fillRef idx="0"/>
          <a:effectRef idx="0"/>
          <a:fontRef idx="minor"/>
        </p:style>
        <p:txBody>
          <a:bodyPr lIns="90000" rIns="90000" tIns="45000" bIns="45000"/>
          <a:p>
            <a:pPr marL="228600" indent="-225360">
              <a:lnSpc>
                <a:spcPct val="90000"/>
              </a:lnSpc>
              <a:buClr>
                <a:srgbClr val="000000"/>
              </a:buClr>
              <a:buFont typeface="Arial"/>
              <a:buChar char="•"/>
            </a:pPr>
            <a:r>
              <a:rPr b="1" lang="en-IN" sz="2800" spc="-1" strike="noStrike">
                <a:solidFill>
                  <a:srgbClr val="000000"/>
                </a:solidFill>
                <a:uFill>
                  <a:solidFill>
                    <a:srgbClr val="ffffff"/>
                  </a:solidFill>
                </a:uFill>
                <a:latin typeface="Calibri"/>
                <a:ea typeface="DejaVu Sans"/>
              </a:rPr>
              <a:t>Spark SQL: </a:t>
            </a:r>
            <a:endParaRPr lang="en-IN" sz="1800" spc="-1" strike="noStrike">
              <a:solidFill>
                <a:srgbClr val="000000"/>
              </a:solidFill>
              <a:uFill>
                <a:solidFill>
                  <a:srgbClr val="ffffff"/>
                </a:solidFill>
              </a:uFill>
              <a:latin typeface="Arial"/>
            </a:endParaRPr>
          </a:p>
          <a:p>
            <a:pPr lvl="1" marL="685800" indent="-2253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Spark SQL is a spark </a:t>
            </a:r>
            <a:r>
              <a:rPr b="1" lang="en-IN" sz="2400" spc="-1" strike="noStrike">
                <a:solidFill>
                  <a:srgbClr val="000000"/>
                </a:solidFill>
                <a:uFill>
                  <a:solidFill>
                    <a:srgbClr val="ffffff"/>
                  </a:solidFill>
                </a:uFill>
                <a:latin typeface="Calibri"/>
                <a:ea typeface="DejaVu Sans"/>
              </a:rPr>
              <a:t>package</a:t>
            </a:r>
            <a:r>
              <a:rPr lang="en-IN" sz="2400" spc="-1" strike="noStrike">
                <a:solidFill>
                  <a:srgbClr val="000000"/>
                </a:solidFill>
                <a:uFill>
                  <a:solidFill>
                    <a:srgbClr val="ffffff"/>
                  </a:solidFill>
                </a:uFill>
                <a:latin typeface="Calibri"/>
                <a:ea typeface="DejaVu Sans"/>
              </a:rPr>
              <a:t> for working with structured data.</a:t>
            </a:r>
            <a:endParaRPr lang="en-IN" sz="1800" spc="-1" strike="noStrike">
              <a:solidFill>
                <a:srgbClr val="000000"/>
              </a:solidFill>
              <a:uFill>
                <a:solidFill>
                  <a:srgbClr val="ffffff"/>
                </a:solidFill>
              </a:uFill>
              <a:latin typeface="Arial"/>
            </a:endParaRPr>
          </a:p>
          <a:p>
            <a:pPr lvl="1" marL="685800" indent="-2253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We can query data via SQL and HiveQL. </a:t>
            </a:r>
            <a:endParaRPr lang="en-IN" sz="1800" spc="-1" strike="noStrike">
              <a:solidFill>
                <a:srgbClr val="000000"/>
              </a:solidFill>
              <a:uFill>
                <a:solidFill>
                  <a:srgbClr val="ffffff"/>
                </a:solidFill>
              </a:uFill>
              <a:latin typeface="Arial"/>
            </a:endParaRPr>
          </a:p>
          <a:p>
            <a:pPr lvl="1" marL="685800" indent="-2253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The supported sources of data includes Hive Tables, Parquet, JSON etc.</a:t>
            </a:r>
            <a:endParaRPr lang="en-IN" sz="1800" spc="-1" strike="noStrike">
              <a:solidFill>
                <a:srgbClr val="000000"/>
              </a:solidFill>
              <a:uFill>
                <a:solidFill>
                  <a:srgbClr val="ffffff"/>
                </a:solidFill>
              </a:uFill>
              <a:latin typeface="Arial"/>
            </a:endParaRPr>
          </a:p>
          <a:p>
            <a:pPr lvl="1" marL="685800" indent="-2253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Spark SQL allows developers to intermix SQL and programmatic data manipulations supported by RDDs in Python, Java, and Scala so that we can combine SQL and complex analytics within one single application.</a:t>
            </a:r>
            <a:endParaRPr lang="en-IN" sz="1800" spc="-1" strike="noStrike">
              <a:solidFill>
                <a:srgbClr val="000000"/>
              </a:solidFill>
              <a:uFill>
                <a:solidFill>
                  <a:srgbClr val="ffffff"/>
                </a:solidFill>
              </a:uFill>
              <a:latin typeface="Arial"/>
            </a:endParaRPr>
          </a:p>
          <a:p>
            <a:pPr lvl="1" marL="685800" indent="-2253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This is an open source data warehouse tool with rich computing environment.</a:t>
            </a:r>
            <a:endParaRPr lang="en-IN"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CustomShape 1"/>
          <p:cNvSpPr/>
          <p:nvPr/>
        </p:nvSpPr>
        <p:spPr>
          <a:xfrm>
            <a:off x="540360" y="0"/>
            <a:ext cx="11173320" cy="82620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ea typeface="DejaVu Sans"/>
              </a:rPr>
              <a:t>Spark Stack:</a:t>
            </a:r>
            <a:endParaRPr lang="en-IN" sz="1800" spc="-1" strike="noStrike">
              <a:solidFill>
                <a:srgbClr val="000000"/>
              </a:solidFill>
              <a:uFill>
                <a:solidFill>
                  <a:srgbClr val="ffffff"/>
                </a:solidFill>
              </a:uFill>
              <a:latin typeface="Arial"/>
            </a:endParaRPr>
          </a:p>
        </p:txBody>
      </p:sp>
      <p:sp>
        <p:nvSpPr>
          <p:cNvPr id="142" name="CustomShape 2"/>
          <p:cNvSpPr/>
          <p:nvPr/>
        </p:nvSpPr>
        <p:spPr>
          <a:xfrm>
            <a:off x="540360" y="868680"/>
            <a:ext cx="11173320" cy="5720400"/>
          </a:xfrm>
          <a:prstGeom prst="rect">
            <a:avLst/>
          </a:prstGeom>
          <a:noFill/>
          <a:ln>
            <a:noFill/>
          </a:ln>
        </p:spPr>
        <p:style>
          <a:lnRef idx="0"/>
          <a:fillRef idx="0"/>
          <a:effectRef idx="0"/>
          <a:fontRef idx="minor"/>
        </p:style>
        <p:txBody>
          <a:bodyPr lIns="90000" rIns="90000" tIns="45000" bIns="45000"/>
          <a:p>
            <a:pPr marL="228600" indent="-225360">
              <a:lnSpc>
                <a:spcPct val="90000"/>
              </a:lnSpc>
              <a:buClr>
                <a:srgbClr val="000000"/>
              </a:buClr>
              <a:buFont typeface="Arial"/>
              <a:buChar char="•"/>
            </a:pPr>
            <a:r>
              <a:rPr b="1" lang="en-IN" sz="2800" spc="-1" strike="noStrike">
                <a:solidFill>
                  <a:srgbClr val="000000"/>
                </a:solidFill>
                <a:uFill>
                  <a:solidFill>
                    <a:srgbClr val="ffffff"/>
                  </a:solidFill>
                </a:uFill>
                <a:latin typeface="Calibri"/>
                <a:ea typeface="DejaVu Sans"/>
              </a:rPr>
              <a:t>Spark Streaming:</a:t>
            </a:r>
            <a:endParaRPr lang="en-IN" sz="1800" spc="-1" strike="noStrike">
              <a:solidFill>
                <a:srgbClr val="000000"/>
              </a:solidFill>
              <a:uFill>
                <a:solidFill>
                  <a:srgbClr val="ffffff"/>
                </a:solidFill>
              </a:uFill>
              <a:latin typeface="Arial"/>
            </a:endParaRPr>
          </a:p>
          <a:p>
            <a:pPr lvl="1" marL="685800" indent="-2253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It is a spark component that enables processing of live streams of data.</a:t>
            </a:r>
            <a:endParaRPr lang="en-IN" sz="1800" spc="-1" strike="noStrike">
              <a:solidFill>
                <a:srgbClr val="000000"/>
              </a:solidFill>
              <a:uFill>
                <a:solidFill>
                  <a:srgbClr val="ffffff"/>
                </a:solidFill>
              </a:uFill>
              <a:latin typeface="Arial"/>
            </a:endParaRPr>
          </a:p>
          <a:p>
            <a:pPr lvl="1" marL="685800" indent="-2253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E.g log files generated by web servers, status updates from web services etc.</a:t>
            </a:r>
            <a:endParaRPr lang="en-IN" sz="1800" spc="-1" strike="noStrike">
              <a:solidFill>
                <a:srgbClr val="000000"/>
              </a:solidFill>
              <a:uFill>
                <a:solidFill>
                  <a:srgbClr val="ffffff"/>
                </a:solidFill>
              </a:uFill>
              <a:latin typeface="Arial"/>
            </a:endParaRPr>
          </a:p>
          <a:p>
            <a:pPr lvl="1" marL="685800" indent="-2253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Spark streaming API closely matches with Spark core’s API, so it is easy for programmers to learn the project and move data between apps that manipulate data stored in </a:t>
            </a:r>
            <a:r>
              <a:rPr lang="en-IN" sz="2400" spc="-1" strike="noStrike" u="sng">
                <a:solidFill>
                  <a:srgbClr val="000000"/>
                </a:solidFill>
                <a:uFill>
                  <a:solidFill>
                    <a:srgbClr val="ffffff"/>
                  </a:solidFill>
                </a:uFill>
                <a:latin typeface="Calibri"/>
                <a:ea typeface="DejaVu Sans"/>
              </a:rPr>
              <a:t>Memory, Disk or Arriving real time.</a:t>
            </a:r>
            <a:endParaRPr lang="en-IN" sz="1800" spc="-1" strike="noStrike">
              <a:solidFill>
                <a:srgbClr val="000000"/>
              </a:solidFill>
              <a:uFill>
                <a:solidFill>
                  <a:srgbClr val="ffffff"/>
                </a:solidFill>
              </a:uFill>
              <a:latin typeface="Arial"/>
            </a:endParaRPr>
          </a:p>
          <a:p>
            <a:pPr lvl="1" marL="685800" indent="-2253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Spark streaming designed to provide the same degree of fault tolerance, throughput and scalability as Spark Core.</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MLLib:</a:t>
            </a:r>
            <a:endParaRPr lang="en-IN" sz="1800" spc="-1" strike="noStrike">
              <a:solidFill>
                <a:srgbClr val="000000"/>
              </a:solidFill>
              <a:uFill>
                <a:solidFill>
                  <a:srgbClr val="ffffff"/>
                </a:solidFill>
              </a:uFill>
              <a:latin typeface="Arial"/>
            </a:endParaRPr>
          </a:p>
          <a:p>
            <a:pPr lvl="1" marL="685800" indent="-2253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It contains common machine learning ML algorithms like classification, regression, clustering and collaborative filtering and Supporting functionality such as model evaluation and data import.</a:t>
            </a:r>
            <a:endParaRPr lang="en-IN" sz="1800" spc="-1" strike="noStrike">
              <a:solidFill>
                <a:srgbClr val="000000"/>
              </a:solidFill>
              <a:uFill>
                <a:solidFill>
                  <a:srgbClr val="ffffff"/>
                </a:solidFill>
              </a:uFill>
              <a:latin typeface="Arial"/>
            </a:endParaRPr>
          </a:p>
          <a:p>
            <a:pPr lvl="1" marL="685800" indent="-2253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It also provides low level ML primitives like “generic gradient descent optimization algorithm” and All methods are designed to scale out across a cluster.</a:t>
            </a:r>
            <a:endParaRPr lang="en-IN"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CustomShape 1"/>
          <p:cNvSpPr/>
          <p:nvPr/>
        </p:nvSpPr>
        <p:spPr>
          <a:xfrm>
            <a:off x="540360" y="0"/>
            <a:ext cx="11173320" cy="82620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ea typeface="DejaVu Sans"/>
              </a:rPr>
              <a:t>Spark Stack:</a:t>
            </a:r>
            <a:endParaRPr lang="en-IN" sz="1800" spc="-1" strike="noStrike">
              <a:solidFill>
                <a:srgbClr val="000000"/>
              </a:solidFill>
              <a:uFill>
                <a:solidFill>
                  <a:srgbClr val="ffffff"/>
                </a:solidFill>
              </a:uFill>
              <a:latin typeface="Arial"/>
            </a:endParaRPr>
          </a:p>
        </p:txBody>
      </p:sp>
      <p:sp>
        <p:nvSpPr>
          <p:cNvPr id="144" name="CustomShape 2"/>
          <p:cNvSpPr/>
          <p:nvPr/>
        </p:nvSpPr>
        <p:spPr>
          <a:xfrm>
            <a:off x="540360" y="868680"/>
            <a:ext cx="11173320" cy="5720400"/>
          </a:xfrm>
          <a:prstGeom prst="rect">
            <a:avLst/>
          </a:prstGeom>
          <a:noFill/>
          <a:ln>
            <a:noFill/>
          </a:ln>
        </p:spPr>
        <p:style>
          <a:lnRef idx="0"/>
          <a:fillRef idx="0"/>
          <a:effectRef idx="0"/>
          <a:fontRef idx="minor"/>
        </p:style>
        <p:txBody>
          <a:bodyPr lIns="90000" rIns="90000" tIns="45000" bIns="45000"/>
          <a:p>
            <a:pPr marL="228600" indent="-225360">
              <a:lnSpc>
                <a:spcPct val="90000"/>
              </a:lnSpc>
              <a:buClr>
                <a:srgbClr val="000000"/>
              </a:buClr>
              <a:buFont typeface="Arial"/>
              <a:buChar char="•"/>
            </a:pPr>
            <a:r>
              <a:rPr b="1" lang="en-IN" sz="2800" spc="-1" strike="noStrike">
                <a:solidFill>
                  <a:srgbClr val="000000"/>
                </a:solidFill>
                <a:uFill>
                  <a:solidFill>
                    <a:srgbClr val="ffffff"/>
                  </a:solidFill>
                </a:uFill>
                <a:latin typeface="Calibri"/>
                <a:ea typeface="DejaVu Sans"/>
              </a:rPr>
              <a:t>GraphX:</a:t>
            </a:r>
            <a:endParaRPr lang="en-IN" sz="1800" spc="-1" strike="noStrike">
              <a:solidFill>
                <a:srgbClr val="000000"/>
              </a:solidFill>
              <a:uFill>
                <a:solidFill>
                  <a:srgbClr val="ffffff"/>
                </a:solidFill>
              </a:uFill>
              <a:latin typeface="Arial"/>
            </a:endParaRPr>
          </a:p>
          <a:p>
            <a:pPr lvl="1" marL="685800" indent="-2253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It is a library for manipulating graphs (e.g social n/w friend graph) and performing graph-parallel computations. It also extends Spark RDD API.</a:t>
            </a:r>
            <a:endParaRPr lang="en-IN" sz="1800" spc="-1" strike="noStrike">
              <a:solidFill>
                <a:srgbClr val="000000"/>
              </a:solidFill>
              <a:uFill>
                <a:solidFill>
                  <a:srgbClr val="ffffff"/>
                </a:solidFill>
              </a:uFill>
              <a:latin typeface="Arial"/>
            </a:endParaRPr>
          </a:p>
          <a:p>
            <a:pPr lvl="1" marL="685800" indent="-2253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It also includes library of common graph algorithms like Page Rank and Triangle counting.</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b="1" lang="en-IN" sz="2800" spc="-1" strike="noStrike">
                <a:solidFill>
                  <a:srgbClr val="000000"/>
                </a:solidFill>
                <a:uFill>
                  <a:solidFill>
                    <a:srgbClr val="ffffff"/>
                  </a:solidFill>
                </a:uFill>
                <a:latin typeface="Calibri"/>
                <a:ea typeface="DejaVu Sans"/>
              </a:rPr>
              <a:t>Cluster Managers:</a:t>
            </a:r>
            <a:r>
              <a:rPr lang="en-IN" sz="2800" spc="-1" strike="noStrike">
                <a:solidFill>
                  <a:srgbClr val="000000"/>
                </a:solidFill>
                <a:uFill>
                  <a:solidFill>
                    <a:srgbClr val="ffffff"/>
                  </a:solidFill>
                </a:uFill>
                <a:latin typeface="Calibri"/>
                <a:ea typeface="DejaVu Sans"/>
              </a:rPr>
              <a:t> cluster management:</a:t>
            </a:r>
            <a:endParaRPr lang="en-IN" sz="1800" spc="-1" strike="noStrike">
              <a:solidFill>
                <a:srgbClr val="000000"/>
              </a:solidFill>
              <a:uFill>
                <a:solidFill>
                  <a:srgbClr val="ffffff"/>
                </a:solidFill>
              </a:uFill>
              <a:latin typeface="Arial"/>
            </a:endParaRPr>
          </a:p>
          <a:p>
            <a:pPr lvl="1" marL="685800" indent="-2253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Spark, designed to scale up from many thousands of compute nodes.</a:t>
            </a:r>
            <a:endParaRPr lang="en-IN" sz="1800" spc="-1" strike="noStrike">
              <a:solidFill>
                <a:srgbClr val="000000"/>
              </a:solidFill>
              <a:uFill>
                <a:solidFill>
                  <a:srgbClr val="ffffff"/>
                </a:solidFill>
              </a:uFill>
              <a:latin typeface="Arial"/>
            </a:endParaRPr>
          </a:p>
          <a:p>
            <a:pPr lvl="1" marL="685800" indent="-2253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Spark can run over a variety of cluster managers like, Hadoop YARN, Apache Mesos, and simple cluster management included in Spark itself called Standalone Scheduler.</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Storage Layers:</a:t>
            </a:r>
            <a:endParaRPr lang="en-IN" sz="1800" spc="-1" strike="noStrike">
              <a:solidFill>
                <a:srgbClr val="000000"/>
              </a:solidFill>
              <a:uFill>
                <a:solidFill>
                  <a:srgbClr val="ffffff"/>
                </a:solidFill>
              </a:uFill>
              <a:latin typeface="Arial"/>
            </a:endParaRPr>
          </a:p>
          <a:p>
            <a:pPr lvl="1" marL="685800" indent="-2253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HDFS, storage supported by HDFS like local FS, s3, Cassandra, Hive, Hbase etc.</a:t>
            </a:r>
            <a:endParaRPr lang="en-IN" sz="1800" spc="-1" strike="noStrike">
              <a:solidFill>
                <a:srgbClr val="000000"/>
              </a:solidFill>
              <a:uFill>
                <a:solidFill>
                  <a:srgbClr val="ffffff"/>
                </a:solidFill>
              </a:uFill>
              <a:latin typeface="Arial"/>
            </a:endParaRPr>
          </a:p>
          <a:p>
            <a:pPr lvl="1" marL="685800" indent="-2253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Note that spark does not require HDFS, simply it has support for storage systems implementing Hadoop APIs. It supports Text, Seq, Avro, Parquet and any other Hadoop InputFormat.</a:t>
            </a:r>
            <a:endParaRPr lang="en-IN"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CustomShape 1"/>
          <p:cNvSpPr/>
          <p:nvPr/>
        </p:nvSpPr>
        <p:spPr>
          <a:xfrm>
            <a:off x="838080" y="365040"/>
            <a:ext cx="10512360" cy="132228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ea typeface="DejaVu Sans"/>
              </a:rPr>
              <a:t>Queries?</a:t>
            </a:r>
            <a:endParaRPr lang="en-IN" sz="1800" spc="-1" strike="noStrike">
              <a:solidFill>
                <a:srgbClr val="000000"/>
              </a:solidFill>
              <a:uFill>
                <a:solidFill>
                  <a:srgbClr val="ffffff"/>
                </a:solidFill>
              </a:uFill>
              <a:latin typeface="Arial"/>
            </a:endParaRPr>
          </a:p>
        </p:txBody>
      </p:sp>
      <p:sp>
        <p:nvSpPr>
          <p:cNvPr id="146" name="CustomShape 2"/>
          <p:cNvSpPr/>
          <p:nvPr/>
        </p:nvSpPr>
        <p:spPr>
          <a:xfrm>
            <a:off x="838080" y="1825560"/>
            <a:ext cx="10512360" cy="4348080"/>
          </a:xfrm>
          <a:prstGeom prst="rect">
            <a:avLst/>
          </a:prstGeom>
          <a:noFill/>
          <a:ln>
            <a:noFill/>
          </a:ln>
        </p:spPr>
        <p:style>
          <a:lnRef idx="0"/>
          <a:fillRef idx="0"/>
          <a:effectRef idx="0"/>
          <a:fontRef idx="minor"/>
        </p:style>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CustomShape 1"/>
          <p:cNvSpPr/>
          <p:nvPr/>
        </p:nvSpPr>
        <p:spPr>
          <a:xfrm>
            <a:off x="469080" y="0"/>
            <a:ext cx="10881720" cy="86436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ea typeface="DejaVu Sans"/>
              </a:rPr>
              <a:t>Spark Installation</a:t>
            </a:r>
            <a:endParaRPr lang="en-IN" sz="1800" spc="-1" strike="noStrike">
              <a:solidFill>
                <a:srgbClr val="000000"/>
              </a:solidFill>
              <a:uFill>
                <a:solidFill>
                  <a:srgbClr val="ffffff"/>
                </a:solidFill>
              </a:uFill>
              <a:latin typeface="Arial"/>
            </a:endParaRPr>
          </a:p>
        </p:txBody>
      </p:sp>
      <p:sp>
        <p:nvSpPr>
          <p:cNvPr id="148" name="CustomShape 2"/>
          <p:cNvSpPr/>
          <p:nvPr/>
        </p:nvSpPr>
        <p:spPr>
          <a:xfrm>
            <a:off x="653400" y="867600"/>
            <a:ext cx="11160000" cy="5647320"/>
          </a:xfrm>
          <a:prstGeom prst="rect">
            <a:avLst/>
          </a:prstGeom>
          <a:noFill/>
          <a:ln>
            <a:noFill/>
          </a:ln>
        </p:spPr>
        <p:style>
          <a:lnRef idx="0"/>
          <a:fillRef idx="0"/>
          <a:effectRef idx="0"/>
          <a:fontRef idx="minor"/>
        </p:style>
        <p:txBody>
          <a:bodyPr lIns="90000" rIns="90000" tIns="45000" bIns="45000"/>
          <a:p>
            <a:pPr marL="228600" indent="-2253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Download Spark</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Install spark directory without space in name.</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Spark contains below folders:</a:t>
            </a:r>
            <a:endParaRPr lang="en-IN" sz="1800" spc="-1" strike="noStrike">
              <a:solidFill>
                <a:srgbClr val="000000"/>
              </a:solidFill>
              <a:uFill>
                <a:solidFill>
                  <a:srgbClr val="ffffff"/>
                </a:solidFill>
              </a:uFill>
              <a:latin typeface="Arial"/>
            </a:endParaRPr>
          </a:p>
          <a:p>
            <a:pPr lvl="1" marL="685800" indent="-2253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Bin – executable files that can be used to interact with spark.</a:t>
            </a:r>
            <a:endParaRPr lang="en-IN" sz="1800" spc="-1" strike="noStrike">
              <a:solidFill>
                <a:srgbClr val="000000"/>
              </a:solidFill>
              <a:uFill>
                <a:solidFill>
                  <a:srgbClr val="ffffff"/>
                </a:solidFill>
              </a:uFill>
              <a:latin typeface="Arial"/>
            </a:endParaRPr>
          </a:p>
          <a:p>
            <a:pPr lvl="1" marL="685800" indent="-2253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Core/Streaming/Python .. Contains source code of major components of the spark</a:t>
            </a:r>
            <a:endParaRPr lang="en-IN" sz="1800" spc="-1" strike="noStrike">
              <a:solidFill>
                <a:srgbClr val="000000"/>
              </a:solidFill>
              <a:uFill>
                <a:solidFill>
                  <a:srgbClr val="ffffff"/>
                </a:solidFill>
              </a:uFill>
              <a:latin typeface="Arial"/>
            </a:endParaRPr>
          </a:p>
          <a:p>
            <a:pPr lvl="1" marL="685800" indent="-225360">
              <a:lnSpc>
                <a:spcPct val="100000"/>
              </a:lnSpc>
              <a:buClr>
                <a:srgbClr val="000000"/>
              </a:buClr>
              <a:buFont typeface="Arial"/>
              <a:buChar char="•"/>
            </a:pPr>
            <a:r>
              <a:rPr lang="en-IN" sz="2400" spc="-1" strike="noStrike">
                <a:solidFill>
                  <a:srgbClr val="000000"/>
                </a:solidFill>
                <a:uFill>
                  <a:solidFill>
                    <a:srgbClr val="ffffff"/>
                  </a:solidFill>
                </a:uFill>
                <a:latin typeface="Calibri"/>
                <a:ea typeface="DejaVu Sans"/>
              </a:rPr>
              <a:t>Examples: spark standalone jobs exaples.</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Spark have python and scala shells.</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We will see spark standalone mode.</a:t>
            </a:r>
            <a:endParaRPr lang="en-IN" sz="1800" spc="-1" strike="noStrike">
              <a:solidFill>
                <a:srgbClr val="000000"/>
              </a:solidFill>
              <a:uFill>
                <a:solidFill>
                  <a:srgbClr val="ffffff"/>
                </a:solidFill>
              </a:uFill>
              <a:latin typeface="Arial"/>
            </a:endParaRPr>
          </a:p>
          <a:p>
            <a:pPr>
              <a:lnSpc>
                <a:spcPct val="90000"/>
              </a:lnSpc>
            </a:pP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Change log level: log4j.rootCategory=INFO, console to log4j.rootCategory=WARN, console</a:t>
            </a:r>
            <a:endParaRPr lang="en-IN" sz="1800" spc="-1" strike="noStrike">
              <a:solidFill>
                <a:srgbClr val="000000"/>
              </a:solidFill>
              <a:uFill>
                <a:solidFill>
                  <a:srgbClr val="ffffff"/>
                </a:solidFill>
              </a:uFill>
              <a:latin typeface="Arial"/>
            </a:endParaRPr>
          </a:p>
          <a:p>
            <a:pPr>
              <a:lnSpc>
                <a:spcPct val="90000"/>
              </a:lnSpc>
            </a:pP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CustomShape 1"/>
          <p:cNvSpPr/>
          <p:nvPr/>
        </p:nvSpPr>
        <p:spPr>
          <a:xfrm>
            <a:off x="469080" y="0"/>
            <a:ext cx="10881720" cy="86436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ea typeface="DejaVu Sans"/>
              </a:rPr>
              <a:t>Spark Shell</a:t>
            </a:r>
            <a:endParaRPr lang="en-IN" sz="1800" spc="-1" strike="noStrike">
              <a:solidFill>
                <a:srgbClr val="000000"/>
              </a:solidFill>
              <a:uFill>
                <a:solidFill>
                  <a:srgbClr val="ffffff"/>
                </a:solidFill>
              </a:uFill>
              <a:latin typeface="Arial"/>
            </a:endParaRPr>
          </a:p>
        </p:txBody>
      </p:sp>
      <p:sp>
        <p:nvSpPr>
          <p:cNvPr id="150" name="CustomShape 2"/>
          <p:cNvSpPr/>
          <p:nvPr/>
        </p:nvSpPr>
        <p:spPr>
          <a:xfrm>
            <a:off x="653400" y="867600"/>
            <a:ext cx="11160000" cy="5647320"/>
          </a:xfrm>
          <a:prstGeom prst="rect">
            <a:avLst/>
          </a:prstGeom>
          <a:noFill/>
          <a:ln>
            <a:noFill/>
          </a:ln>
        </p:spPr>
        <p:style>
          <a:lnRef idx="0"/>
          <a:fillRef idx="0"/>
          <a:effectRef idx="0"/>
          <a:fontRef idx="minor"/>
        </p:style>
        <p:txBody>
          <a:bodyPr lIns="90000" rIns="90000" tIns="45000" bIns="45000"/>
          <a:p>
            <a:pPr marL="228600" indent="-2253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Spark-shell -&gt; REPL interactive shell (scala version of spark shell)</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Spark-submit -&gt; like hadoop jar, we can run standalone applications</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Spark-sql -&gt; like hive interactive/batch</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Beeline</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Spark-class -&gt; spark application command line launcher</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Pyspark -&gt; python spark shell</a:t>
            </a:r>
            <a:endParaRPr lang="en-IN"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838080" y="259200"/>
            <a:ext cx="10512360" cy="132228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ea typeface="DejaVu Sans"/>
              </a:rPr>
              <a:t>SCALA</a:t>
            </a:r>
            <a:endParaRPr lang="en-IN" sz="1800" spc="-1" strike="noStrike">
              <a:solidFill>
                <a:srgbClr val="000000"/>
              </a:solidFill>
              <a:uFill>
                <a:solidFill>
                  <a:srgbClr val="ffffff"/>
                </a:solidFill>
              </a:uFill>
              <a:latin typeface="Arial"/>
            </a:endParaRPr>
          </a:p>
        </p:txBody>
      </p:sp>
      <p:sp>
        <p:nvSpPr>
          <p:cNvPr id="115" name="CustomShape 2"/>
          <p:cNvSpPr/>
          <p:nvPr/>
        </p:nvSpPr>
        <p:spPr>
          <a:xfrm>
            <a:off x="504000" y="1337400"/>
            <a:ext cx="10512360" cy="4348080"/>
          </a:xfrm>
          <a:prstGeom prst="rect">
            <a:avLst/>
          </a:prstGeom>
          <a:noFill/>
          <a:ln>
            <a:noFill/>
          </a:ln>
        </p:spPr>
        <p:style>
          <a:lnRef idx="0"/>
          <a:fillRef idx="0"/>
          <a:effectRef idx="0"/>
          <a:fontRef idx="minor"/>
        </p:style>
        <p:txBody>
          <a:bodyPr lIns="90000" rIns="90000" tIns="45000" bIns="45000"/>
          <a:p>
            <a:pPr marL="228600" indent="-225360">
              <a:lnSpc>
                <a:spcPct val="100000"/>
              </a:lnSpc>
              <a:buClr>
                <a:srgbClr val="000000"/>
              </a:buClr>
              <a:buFont typeface="Arial"/>
              <a:buChar char="•"/>
            </a:pPr>
            <a:r>
              <a:rPr lang="en-IN" sz="2800" spc="-1" strike="noStrike">
                <a:solidFill>
                  <a:srgbClr val="000000"/>
                </a:solidFill>
                <a:uFill>
                  <a:solidFill>
                    <a:srgbClr val="ffffff"/>
                  </a:solidFill>
                </a:uFill>
                <a:latin typeface="Calibri"/>
                <a:ea typeface="DejaVu Sans"/>
              </a:rPr>
              <a:t>SCAlable LAnguage – it is designed grow with the demands of its user – We can write small scripts and can build large systems.</a:t>
            </a:r>
            <a:endParaRPr lang="en-IN" sz="1800" spc="-1" strike="noStrike">
              <a:solidFill>
                <a:srgbClr val="000000"/>
              </a:solidFill>
              <a:uFill>
                <a:solidFill>
                  <a:srgbClr val="ffffff"/>
                </a:solidFill>
              </a:uFill>
              <a:latin typeface="Arial"/>
            </a:endParaRPr>
          </a:p>
          <a:p>
            <a:pPr marL="228600" indent="-225360">
              <a:lnSpc>
                <a:spcPct val="100000"/>
              </a:lnSpc>
              <a:buClr>
                <a:srgbClr val="000000"/>
              </a:buClr>
              <a:buFont typeface="Arial"/>
              <a:buChar char="•"/>
            </a:pPr>
            <a:r>
              <a:rPr lang="en-IN" sz="2800" spc="-1" strike="noStrike">
                <a:solidFill>
                  <a:srgbClr val="000000"/>
                </a:solidFill>
                <a:uFill>
                  <a:solidFill>
                    <a:srgbClr val="ffffff"/>
                  </a:solidFill>
                </a:uFill>
                <a:latin typeface="Calibri"/>
                <a:ea typeface="DejaVu Sans"/>
              </a:rPr>
              <a:t>Scala can work seamlessly with Java.</a:t>
            </a:r>
            <a:endParaRPr lang="en-IN" sz="1800" spc="-1" strike="noStrike">
              <a:solidFill>
                <a:srgbClr val="000000"/>
              </a:solidFill>
              <a:uFill>
                <a:solidFill>
                  <a:srgbClr val="ffffff"/>
                </a:solidFill>
              </a:uFill>
              <a:latin typeface="Arial"/>
            </a:endParaRPr>
          </a:p>
          <a:p>
            <a:pPr marL="228600" indent="-225360">
              <a:lnSpc>
                <a:spcPct val="100000"/>
              </a:lnSpc>
              <a:buClr>
                <a:srgbClr val="000000"/>
              </a:buClr>
              <a:buFont typeface="Arial"/>
              <a:buChar char="•"/>
            </a:pPr>
            <a:r>
              <a:rPr lang="en-IN" sz="2800" spc="-1" strike="noStrike">
                <a:solidFill>
                  <a:srgbClr val="000000"/>
                </a:solidFill>
                <a:uFill>
                  <a:solidFill>
                    <a:srgbClr val="ffffff"/>
                  </a:solidFill>
                </a:uFill>
                <a:latin typeface="Calibri"/>
                <a:ea typeface="DejaVu Sans"/>
              </a:rPr>
              <a:t>Martin Odersky – German Computer Scientist, Professor of Programming Methods at EPEL in Switzerland desinged Scala Programming Language.</a:t>
            </a:r>
            <a:endParaRPr lang="en-IN" sz="1800" spc="-1" strike="noStrike">
              <a:solidFill>
                <a:srgbClr val="000000"/>
              </a:solidFill>
              <a:uFill>
                <a:solidFill>
                  <a:srgbClr val="ffffff"/>
                </a:solidFill>
              </a:uFill>
              <a:latin typeface="Arial"/>
            </a:endParaRPr>
          </a:p>
          <a:p>
            <a:pPr marL="228600" indent="-225360">
              <a:lnSpc>
                <a:spcPct val="100000"/>
              </a:lnSpc>
              <a:buClr>
                <a:srgbClr val="000000"/>
              </a:buClr>
              <a:buFont typeface="Arial"/>
              <a:buChar char="•"/>
            </a:pPr>
            <a:r>
              <a:rPr lang="en-IN" sz="2800" spc="-1" strike="noStrike">
                <a:solidFill>
                  <a:srgbClr val="000000"/>
                </a:solidFill>
                <a:uFill>
                  <a:solidFill>
                    <a:srgbClr val="ffffff"/>
                  </a:solidFill>
                </a:uFill>
                <a:latin typeface="Calibri"/>
                <a:ea typeface="DejaVu Sans"/>
              </a:rPr>
              <a:t>Scala is Concise – Short</a:t>
            </a:r>
            <a:endParaRPr lang="en-IN" sz="1800" spc="-1" strike="noStrike">
              <a:solidFill>
                <a:srgbClr val="000000"/>
              </a:solidFill>
              <a:uFill>
                <a:solidFill>
                  <a:srgbClr val="ffffff"/>
                </a:solidFill>
              </a:uFill>
              <a:latin typeface="Arial"/>
            </a:endParaRPr>
          </a:p>
          <a:p>
            <a:pPr marL="228600" indent="-225360">
              <a:lnSpc>
                <a:spcPct val="100000"/>
              </a:lnSpc>
              <a:buClr>
                <a:srgbClr val="000000"/>
              </a:buClr>
              <a:buFont typeface="Arial"/>
              <a:buChar char="•"/>
            </a:pPr>
            <a:r>
              <a:rPr lang="en-IN" sz="2800" spc="-1" strike="noStrike">
                <a:solidFill>
                  <a:srgbClr val="000000"/>
                </a:solidFill>
                <a:uFill>
                  <a:solidFill>
                    <a:srgbClr val="ffffff"/>
                  </a:solidFill>
                </a:uFill>
                <a:latin typeface="Calibri"/>
                <a:ea typeface="DejaVu Sans"/>
              </a:rPr>
              <a:t>Scala is Pure OOP + Functional Programming</a:t>
            </a:r>
            <a:endParaRPr lang="en-IN" sz="1800" spc="-1" strike="noStrike">
              <a:solidFill>
                <a:srgbClr val="000000"/>
              </a:solidFill>
              <a:uFill>
                <a:solidFill>
                  <a:srgbClr val="ffffff"/>
                </a:solidFill>
              </a:uFill>
              <a:latin typeface="Arial"/>
            </a:endParaRPr>
          </a:p>
          <a:p>
            <a:pPr marL="228600" indent="-225360">
              <a:lnSpc>
                <a:spcPct val="100000"/>
              </a:lnSpc>
              <a:buClr>
                <a:srgbClr val="000000"/>
              </a:buClr>
              <a:buFont typeface="Arial"/>
              <a:buChar char="•"/>
            </a:pPr>
            <a:r>
              <a:rPr lang="en-IN" sz="2800" spc="-1" strike="noStrike">
                <a:solidFill>
                  <a:srgbClr val="000000"/>
                </a:solidFill>
                <a:uFill>
                  <a:solidFill>
                    <a:srgbClr val="ffffff"/>
                  </a:solidFill>
                </a:uFill>
                <a:latin typeface="Calibri"/>
                <a:ea typeface="DejaVu Sans"/>
              </a:rPr>
              <a:t>Scala runs on top of JVM.</a:t>
            </a:r>
            <a:endParaRPr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CustomShape 1"/>
          <p:cNvSpPr/>
          <p:nvPr/>
        </p:nvSpPr>
        <p:spPr>
          <a:xfrm>
            <a:off x="469080" y="0"/>
            <a:ext cx="10881720" cy="86436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ea typeface="DejaVu Sans"/>
              </a:rPr>
              <a:t>Spark Core Application:</a:t>
            </a:r>
            <a:endParaRPr lang="en-IN" sz="1800" spc="-1" strike="noStrike">
              <a:solidFill>
                <a:srgbClr val="000000"/>
              </a:solidFill>
              <a:uFill>
                <a:solidFill>
                  <a:srgbClr val="ffffff"/>
                </a:solidFill>
              </a:uFill>
              <a:latin typeface="Arial"/>
            </a:endParaRPr>
          </a:p>
        </p:txBody>
      </p:sp>
      <p:sp>
        <p:nvSpPr>
          <p:cNvPr id="152" name="CustomShape 2"/>
          <p:cNvSpPr/>
          <p:nvPr/>
        </p:nvSpPr>
        <p:spPr>
          <a:xfrm>
            <a:off x="312480" y="867600"/>
            <a:ext cx="6923160" cy="5844960"/>
          </a:xfrm>
          <a:prstGeom prst="rect">
            <a:avLst/>
          </a:prstGeom>
          <a:noFill/>
          <a:ln>
            <a:noFill/>
          </a:ln>
        </p:spPr>
        <p:style>
          <a:lnRef idx="0"/>
          <a:fillRef idx="0"/>
          <a:effectRef idx="0"/>
          <a:fontRef idx="minor"/>
        </p:style>
        <p:txBody>
          <a:bodyPr lIns="90000" rIns="90000" tIns="45000" bIns="45000"/>
          <a:p>
            <a:pPr marL="228600" indent="-225360">
              <a:lnSpc>
                <a:spcPct val="90000"/>
              </a:lnSpc>
              <a:buClr>
                <a:srgbClr val="000000"/>
              </a:buClr>
              <a:buFont typeface="Arial"/>
              <a:buChar char="•"/>
            </a:pPr>
            <a:r>
              <a:rPr lang="en-IN" sz="2000" spc="-1" strike="noStrike">
                <a:solidFill>
                  <a:srgbClr val="000000"/>
                </a:solidFill>
                <a:uFill>
                  <a:solidFill>
                    <a:srgbClr val="ffffff"/>
                  </a:solidFill>
                </a:uFill>
                <a:latin typeface="Calibri"/>
                <a:ea typeface="DejaVu Sans"/>
              </a:rPr>
              <a:t>Every Spark program consists of Driver program, this launches various parallel operations on a cluster.</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000" spc="-1" strike="noStrike">
                <a:solidFill>
                  <a:srgbClr val="000000"/>
                </a:solidFill>
                <a:uFill>
                  <a:solidFill>
                    <a:srgbClr val="ffffff"/>
                  </a:solidFill>
                </a:uFill>
                <a:latin typeface="Calibri"/>
                <a:ea typeface="DejaVu Sans"/>
              </a:rPr>
              <a:t>Driver consists of Application “main” method. </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000" spc="-1" strike="noStrike">
                <a:solidFill>
                  <a:srgbClr val="000000"/>
                </a:solidFill>
                <a:uFill>
                  <a:solidFill>
                    <a:srgbClr val="ffffff"/>
                  </a:solidFill>
                </a:uFill>
                <a:latin typeface="Calibri"/>
                <a:ea typeface="DejaVu Sans"/>
              </a:rPr>
              <a:t>This main method defines distributed data sets on cluster and applies operations to them.</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000" spc="-1" strike="noStrike">
                <a:solidFill>
                  <a:srgbClr val="000000"/>
                </a:solidFill>
                <a:uFill>
                  <a:solidFill>
                    <a:srgbClr val="ffffff"/>
                  </a:solidFill>
                </a:uFill>
                <a:latin typeface="Calibri"/>
                <a:ea typeface="DejaVu Sans"/>
              </a:rPr>
              <a:t>Driver programs access Spark through “</a:t>
            </a:r>
            <a:r>
              <a:rPr b="1" lang="en-IN" sz="2000" spc="-1" strike="noStrike">
                <a:solidFill>
                  <a:srgbClr val="000000"/>
                </a:solidFill>
                <a:uFill>
                  <a:solidFill>
                    <a:srgbClr val="ffffff"/>
                  </a:solidFill>
                </a:uFill>
                <a:latin typeface="Calibri"/>
                <a:ea typeface="DejaVu Sans"/>
              </a:rPr>
              <a:t>Spark Context</a:t>
            </a:r>
            <a:r>
              <a:rPr lang="en-IN" sz="2000" spc="-1" strike="noStrike">
                <a:solidFill>
                  <a:srgbClr val="000000"/>
                </a:solidFill>
                <a:uFill>
                  <a:solidFill>
                    <a:srgbClr val="ffffff"/>
                  </a:solidFill>
                </a:uFill>
                <a:latin typeface="Calibri"/>
                <a:ea typeface="DejaVu Sans"/>
              </a:rPr>
              <a:t>” object. Spark Context represents a connection to a computer cluster.</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000" spc="-1" strike="noStrike">
                <a:solidFill>
                  <a:srgbClr val="000000"/>
                </a:solidFill>
                <a:uFill>
                  <a:solidFill>
                    <a:srgbClr val="ffffff"/>
                  </a:solidFill>
                </a:uFill>
                <a:latin typeface="Calibri"/>
                <a:ea typeface="DejaVu Sans"/>
              </a:rPr>
              <a:t>In Spark-shell –spark context is automatically available in a variable called “</a:t>
            </a:r>
            <a:r>
              <a:rPr b="1" lang="en-IN" sz="2000" spc="-1" strike="noStrike">
                <a:solidFill>
                  <a:srgbClr val="000000"/>
                </a:solidFill>
                <a:uFill>
                  <a:solidFill>
                    <a:srgbClr val="ffffff"/>
                  </a:solidFill>
                </a:uFill>
                <a:latin typeface="Calibri"/>
                <a:ea typeface="DejaVu Sans"/>
              </a:rPr>
              <a:t>sc</a:t>
            </a:r>
            <a:r>
              <a:rPr lang="en-IN" sz="2000" spc="-1" strike="noStrike">
                <a:solidFill>
                  <a:srgbClr val="000000"/>
                </a:solidFill>
                <a:uFill>
                  <a:solidFill>
                    <a:srgbClr val="ffffff"/>
                  </a:solidFill>
                </a:uFill>
                <a:latin typeface="Calibri"/>
                <a:ea typeface="DejaVu Sans"/>
              </a:rPr>
              <a:t>”.</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b="1" lang="en-IN" sz="2000" spc="-1" strike="noStrike">
                <a:solidFill>
                  <a:srgbClr val="000000"/>
                </a:solidFill>
                <a:uFill>
                  <a:solidFill>
                    <a:srgbClr val="ffffff"/>
                  </a:solidFill>
                </a:uFill>
                <a:latin typeface="Calibri"/>
                <a:ea typeface="DejaVu Sans"/>
              </a:rPr>
              <a:t>SC is used to build RDDs.</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000" spc="-1" strike="noStrike">
                <a:solidFill>
                  <a:srgbClr val="000000"/>
                </a:solidFill>
                <a:uFill>
                  <a:solidFill>
                    <a:srgbClr val="ffffff"/>
                  </a:solidFill>
                </a:uFill>
                <a:latin typeface="Calibri"/>
                <a:ea typeface="DejaVu Sans"/>
              </a:rPr>
              <a:t>Resilient Distributed Datasets (RDD) is a fundamental data structure of Spark. </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000" spc="-1" strike="noStrike">
                <a:solidFill>
                  <a:srgbClr val="000000"/>
                </a:solidFill>
                <a:uFill>
                  <a:solidFill>
                    <a:srgbClr val="ffffff"/>
                  </a:solidFill>
                </a:uFill>
                <a:latin typeface="Calibri"/>
                <a:ea typeface="DejaVu Sans"/>
              </a:rPr>
              <a:t>RDD is an immutable distributed collection of objects. </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000" spc="-1" strike="noStrike">
                <a:solidFill>
                  <a:srgbClr val="000000"/>
                </a:solidFill>
                <a:uFill>
                  <a:solidFill>
                    <a:srgbClr val="ffffff"/>
                  </a:solidFill>
                </a:uFill>
                <a:latin typeface="Calibri"/>
                <a:ea typeface="DejaVu Sans"/>
              </a:rPr>
              <a:t> </a:t>
            </a:r>
            <a:endParaRPr lang="en-IN" sz="1800" spc="-1" strike="noStrike">
              <a:solidFill>
                <a:srgbClr val="000000"/>
              </a:solidFill>
              <a:uFill>
                <a:solidFill>
                  <a:srgbClr val="ffffff"/>
                </a:solidFill>
              </a:uFill>
              <a:latin typeface="Arial"/>
            </a:endParaRPr>
          </a:p>
          <a:p>
            <a:pPr>
              <a:lnSpc>
                <a:spcPct val="90000"/>
              </a:lnSpc>
            </a:pPr>
            <a:endParaRPr lang="en-IN" sz="1800" spc="-1" strike="noStrike">
              <a:solidFill>
                <a:srgbClr val="000000"/>
              </a:solidFill>
              <a:uFill>
                <a:solidFill>
                  <a:srgbClr val="ffffff"/>
                </a:solidFill>
              </a:uFill>
              <a:latin typeface="Arial"/>
            </a:endParaRPr>
          </a:p>
          <a:p>
            <a:pPr>
              <a:lnSpc>
                <a:spcPct val="90000"/>
              </a:lnSpc>
            </a:pPr>
            <a:endParaRPr lang="en-IN" sz="1800" spc="-1" strike="noStrike">
              <a:solidFill>
                <a:srgbClr val="000000"/>
              </a:solidFill>
              <a:uFill>
                <a:solidFill>
                  <a:srgbClr val="ffffff"/>
                </a:solidFill>
              </a:uFill>
              <a:latin typeface="Arial"/>
            </a:endParaRPr>
          </a:p>
        </p:txBody>
      </p:sp>
      <p:pic>
        <p:nvPicPr>
          <p:cNvPr id="153" name="Picture 2" descr=""/>
          <p:cNvPicPr/>
          <p:nvPr/>
        </p:nvPicPr>
        <p:blipFill>
          <a:blip r:embed="rId1"/>
          <a:stretch/>
        </p:blipFill>
        <p:spPr>
          <a:xfrm>
            <a:off x="7238880" y="867600"/>
            <a:ext cx="4949640" cy="4977720"/>
          </a:xfrm>
          <a:prstGeom prst="rect">
            <a:avLst/>
          </a:prstGeom>
          <a:ln>
            <a:noFill/>
          </a:ln>
        </p:spPr>
      </p:pic>
      <p:sp>
        <p:nvSpPr>
          <p:cNvPr id="154" name="CustomShape 3"/>
          <p:cNvSpPr/>
          <p:nvPr/>
        </p:nvSpPr>
        <p:spPr>
          <a:xfrm>
            <a:off x="580320" y="5544000"/>
            <a:ext cx="12161520" cy="765720"/>
          </a:xfrm>
          <a:prstGeom prst="rect">
            <a:avLst/>
          </a:prstGeom>
          <a:noFill/>
          <a:ln>
            <a:noFill/>
          </a:ln>
        </p:spPr>
        <p:style>
          <a:lnRef idx="0"/>
          <a:fillRef idx="0"/>
          <a:effectRef idx="0"/>
          <a:fontRef idx="minor"/>
        </p:style>
        <p:txBody>
          <a:bodyPr lIns="90000" rIns="90000" tIns="45000" bIns="45000"/>
          <a:p>
            <a:pPr>
              <a:lnSpc>
                <a:spcPct val="90000"/>
              </a:lnSpc>
            </a:pPr>
            <a:r>
              <a:rPr lang="en-IN" sz="2400" spc="-1" strike="noStrike">
                <a:solidFill>
                  <a:srgbClr val="000000"/>
                </a:solidFill>
                <a:uFill>
                  <a:solidFill>
                    <a:srgbClr val="ffffff"/>
                  </a:solidFill>
                </a:uFill>
                <a:latin typeface="Calibri"/>
                <a:ea typeface="DejaVu Sans"/>
              </a:rPr>
              <a:t>Each dataset in RDD is divided into logical partitions, which may be computed on different nodes of the cluster.</a:t>
            </a:r>
            <a:endParaRPr lang="en-IN"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CustomShape 1"/>
          <p:cNvSpPr/>
          <p:nvPr/>
        </p:nvSpPr>
        <p:spPr>
          <a:xfrm>
            <a:off x="469080" y="0"/>
            <a:ext cx="10881720" cy="864360"/>
          </a:xfrm>
          <a:prstGeom prst="rect">
            <a:avLst/>
          </a:prstGeom>
          <a:noFill/>
          <a:ln>
            <a:noFill/>
          </a:ln>
        </p:spPr>
        <p:style>
          <a:lnRef idx="0"/>
          <a:fillRef idx="0"/>
          <a:effectRef idx="0"/>
          <a:fontRef idx="minor"/>
        </p:style>
      </p:sp>
      <p:sp>
        <p:nvSpPr>
          <p:cNvPr id="156" name="CustomShape 2"/>
          <p:cNvSpPr/>
          <p:nvPr/>
        </p:nvSpPr>
        <p:spPr>
          <a:xfrm>
            <a:off x="501840" y="360000"/>
            <a:ext cx="11160000" cy="5647320"/>
          </a:xfrm>
          <a:prstGeom prst="rect">
            <a:avLst/>
          </a:prstGeom>
          <a:noFill/>
          <a:ln>
            <a:noFill/>
          </a:ln>
        </p:spPr>
        <p:style>
          <a:lnRef idx="0"/>
          <a:fillRef idx="0"/>
          <a:effectRef idx="0"/>
          <a:fontRef idx="minor"/>
        </p:style>
        <p:txBody>
          <a:bodyPr lIns="90000" rIns="90000" tIns="45000" bIns="45000"/>
          <a:p>
            <a:pPr marL="228600" indent="-225360">
              <a:lnSpc>
                <a:spcPct val="90000"/>
              </a:lnSpc>
              <a:buClr>
                <a:srgbClr val="000000"/>
              </a:buClr>
              <a:buFont typeface="Arial"/>
              <a:buChar char="•"/>
            </a:pPr>
            <a:r>
              <a:rPr lang="en-IN" sz="2600" spc="-1" strike="noStrike">
                <a:solidFill>
                  <a:srgbClr val="000000"/>
                </a:solidFill>
                <a:uFill>
                  <a:solidFill>
                    <a:srgbClr val="ffffff"/>
                  </a:solidFill>
                </a:uFill>
                <a:latin typeface="Calibri"/>
                <a:ea typeface="DejaVu Sans"/>
              </a:rPr>
              <a:t>We can also run spark Stand alone applications, here we need to initialize our own Spark Context, after that the API is same.</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600" spc="-1" strike="noStrike">
                <a:solidFill>
                  <a:srgbClr val="000000"/>
                </a:solidFill>
                <a:uFill>
                  <a:solidFill>
                    <a:srgbClr val="ffffff"/>
                  </a:solidFill>
                </a:uFill>
                <a:latin typeface="Calibri"/>
                <a:ea typeface="DejaVu Sans"/>
              </a:rPr>
              <a:t>Spark Context can connect to several types of cluster managers, (for Scheduling applications) (Standalone, Yarn, Mesos) and these allocates resources to applications.</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600" spc="-1" strike="noStrike">
                <a:solidFill>
                  <a:srgbClr val="000000"/>
                </a:solidFill>
                <a:uFill>
                  <a:solidFill>
                    <a:srgbClr val="ffffff"/>
                  </a:solidFill>
                </a:uFill>
                <a:latin typeface="Calibri"/>
                <a:ea typeface="DejaVu Sans"/>
              </a:rPr>
              <a:t>Once connect to cluster, executors on worker nodes, executors are the processes that runs computations and stores data of your app.</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600" spc="-1" strike="noStrike">
                <a:solidFill>
                  <a:srgbClr val="000000"/>
                </a:solidFill>
                <a:uFill>
                  <a:solidFill>
                    <a:srgbClr val="ffffff"/>
                  </a:solidFill>
                </a:uFill>
                <a:latin typeface="Calibri"/>
                <a:ea typeface="DejaVu Sans"/>
              </a:rPr>
              <a:t>SC sends your application code (jar file or python file passed to SC) to executors.</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600" spc="-1" strike="noStrike">
                <a:solidFill>
                  <a:srgbClr val="000000"/>
                </a:solidFill>
                <a:uFill>
                  <a:solidFill>
                    <a:srgbClr val="ffffff"/>
                  </a:solidFill>
                </a:uFill>
                <a:latin typeface="Calibri"/>
                <a:ea typeface="DejaVu Sans"/>
              </a:rPr>
              <a:t>Finally SC sends tasks to the executors to run.</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600" spc="-1" strike="noStrike">
                <a:solidFill>
                  <a:srgbClr val="000000"/>
                </a:solidFill>
                <a:uFill>
                  <a:solidFill>
                    <a:srgbClr val="ffffff"/>
                  </a:solidFill>
                </a:uFill>
                <a:latin typeface="Calibri"/>
                <a:ea typeface="DejaVu Sans"/>
              </a:rPr>
              <a:t>SC(job object) –&gt; Driver(MRAppMaster) , executors -&gt; Containers(YarnChild) , tasks -&gt; map/reduce taks runs in yarnchild. (tasks runs in executors)</a:t>
            </a:r>
            <a:endParaRPr lang="en-IN" sz="1800" spc="-1" strike="noStrike">
              <a:solidFill>
                <a:srgbClr val="000000"/>
              </a:solidFill>
              <a:uFill>
                <a:solidFill>
                  <a:srgbClr val="ffffff"/>
                </a:solidFill>
              </a:uFill>
              <a:latin typeface="Arial"/>
            </a:endParaRPr>
          </a:p>
          <a:p>
            <a:pPr marL="228600" indent="-225360">
              <a:lnSpc>
                <a:spcPct val="90000"/>
              </a:lnSpc>
              <a:buClr>
                <a:srgbClr val="000000"/>
              </a:buClr>
              <a:buFont typeface="Arial"/>
              <a:buChar char="•"/>
            </a:pPr>
            <a:r>
              <a:rPr lang="en-IN" sz="2600" spc="-1" strike="noStrike">
                <a:solidFill>
                  <a:srgbClr val="000000"/>
                </a:solidFill>
                <a:uFill>
                  <a:solidFill>
                    <a:srgbClr val="ffffff"/>
                  </a:solidFill>
                </a:uFill>
                <a:latin typeface="Calibri"/>
                <a:ea typeface="DejaVu Sans"/>
              </a:rPr>
              <a:t>Each Driver program has a Web UI : localhost:4040</a:t>
            </a:r>
            <a:endParaRPr lang="en-IN" sz="1800" spc="-1" strike="noStrike">
              <a:solidFill>
                <a:srgbClr val="000000"/>
              </a:solidFill>
              <a:uFill>
                <a:solidFill>
                  <a:srgbClr val="ffffff"/>
                </a:solidFill>
              </a:uFill>
              <a:latin typeface="Arial"/>
            </a:endParaRPr>
          </a:p>
          <a:p>
            <a:pPr>
              <a:lnSpc>
                <a:spcPct val="90000"/>
              </a:lnSpc>
            </a:pPr>
            <a:endParaRPr lang="en-IN"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157" name="Table 1"/>
          <p:cNvGraphicFramePr/>
          <p:nvPr/>
        </p:nvGraphicFramePr>
        <p:xfrm>
          <a:off x="231480" y="208440"/>
          <a:ext cx="11724480" cy="7451640"/>
        </p:xfrm>
        <a:graphic>
          <a:graphicData uri="http://schemas.openxmlformats.org/drawingml/2006/table">
            <a:tbl>
              <a:tblPr/>
              <a:tblGrid>
                <a:gridCol w="1667880"/>
                <a:gridCol w="10056960"/>
              </a:tblGrid>
              <a:tr h="655560">
                <a:tc>
                  <a:txBody>
                    <a:bodyPr lIns="28800" rIns="28800"/>
                    <a:p>
                      <a:pPr>
                        <a:lnSpc>
                          <a:spcPct val="100000"/>
                        </a:lnSpc>
                      </a:pPr>
                      <a:r>
                        <a:rPr lang="en-IN" sz="2000" spc="-1" strike="noStrike">
                          <a:solidFill>
                            <a:srgbClr val="000000"/>
                          </a:solidFill>
                          <a:uFill>
                            <a:solidFill>
                              <a:srgbClr val="ffffff"/>
                            </a:solidFill>
                          </a:uFill>
                          <a:latin typeface="Calibri"/>
                        </a:rPr>
                        <a:t>Application</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28800" rIns="28800"/>
                    <a:p>
                      <a:pPr>
                        <a:lnSpc>
                          <a:spcPct val="100000"/>
                        </a:lnSpc>
                      </a:pPr>
                      <a:r>
                        <a:rPr lang="en-IN" sz="2000" spc="-1" strike="noStrike">
                          <a:solidFill>
                            <a:srgbClr val="000000"/>
                          </a:solidFill>
                          <a:uFill>
                            <a:solidFill>
                              <a:srgbClr val="ffffff"/>
                            </a:solidFill>
                          </a:uFill>
                          <a:latin typeface="Calibri"/>
                        </a:rPr>
                        <a:t>User program built on Spark. Consists of a driver program and executors on the cluster.</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655560">
                <a:tc>
                  <a:txBody>
                    <a:bodyPr lIns="28800" rIns="28800"/>
                    <a:p>
                      <a:pPr>
                        <a:lnSpc>
                          <a:spcPct val="100000"/>
                        </a:lnSpc>
                      </a:pPr>
                      <a:r>
                        <a:rPr lang="en-IN" sz="2000" spc="-1" strike="noStrike">
                          <a:solidFill>
                            <a:srgbClr val="000000"/>
                          </a:solidFill>
                          <a:uFill>
                            <a:solidFill>
                              <a:srgbClr val="ffffff"/>
                            </a:solidFill>
                          </a:uFill>
                          <a:latin typeface="Calibri"/>
                        </a:rPr>
                        <a:t>Application jar</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28800" rIns="28800"/>
                    <a:p>
                      <a:pPr>
                        <a:lnSpc>
                          <a:spcPct val="100000"/>
                        </a:lnSpc>
                      </a:pPr>
                      <a:r>
                        <a:rPr lang="en-IN" sz="2000" spc="-1" strike="noStrike">
                          <a:solidFill>
                            <a:srgbClr val="000000"/>
                          </a:solidFill>
                          <a:uFill>
                            <a:solidFill>
                              <a:srgbClr val="ffffff"/>
                            </a:solidFill>
                          </a:uFill>
                          <a:latin typeface="Calibri"/>
                        </a:rPr>
                        <a:t>A jar containing the user's Spark application. </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655560">
                <a:tc>
                  <a:txBody>
                    <a:bodyPr lIns="28800" rIns="28800"/>
                    <a:p>
                      <a:pPr>
                        <a:lnSpc>
                          <a:spcPct val="100000"/>
                        </a:lnSpc>
                      </a:pPr>
                      <a:r>
                        <a:rPr lang="en-IN" sz="2000" spc="-1" strike="noStrike">
                          <a:solidFill>
                            <a:srgbClr val="000000"/>
                          </a:solidFill>
                          <a:uFill>
                            <a:solidFill>
                              <a:srgbClr val="ffffff"/>
                            </a:solidFill>
                          </a:uFill>
                          <a:latin typeface="Calibri"/>
                        </a:rPr>
                        <a:t>Driver program</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28800" rIns="28800"/>
                    <a:p>
                      <a:pPr>
                        <a:lnSpc>
                          <a:spcPct val="100000"/>
                        </a:lnSpc>
                      </a:pPr>
                      <a:r>
                        <a:rPr lang="en-IN" sz="2000" spc="-1" strike="noStrike">
                          <a:solidFill>
                            <a:srgbClr val="000000"/>
                          </a:solidFill>
                          <a:uFill>
                            <a:solidFill>
                              <a:srgbClr val="ffffff"/>
                            </a:solidFill>
                          </a:uFill>
                          <a:latin typeface="Calibri"/>
                        </a:rPr>
                        <a:t>The process running the main() function of the application and creating the SparkContext</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655560">
                <a:tc>
                  <a:txBody>
                    <a:bodyPr lIns="28800" rIns="28800"/>
                    <a:p>
                      <a:pPr>
                        <a:lnSpc>
                          <a:spcPct val="100000"/>
                        </a:lnSpc>
                      </a:pPr>
                      <a:r>
                        <a:rPr lang="en-IN" sz="2000" spc="-1" strike="noStrike">
                          <a:solidFill>
                            <a:srgbClr val="000000"/>
                          </a:solidFill>
                          <a:uFill>
                            <a:solidFill>
                              <a:srgbClr val="ffffff"/>
                            </a:solidFill>
                          </a:uFill>
                          <a:latin typeface="Calibri"/>
                        </a:rPr>
                        <a:t>Cluster manager</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28800" rIns="28800"/>
                    <a:p>
                      <a:pPr>
                        <a:lnSpc>
                          <a:spcPct val="100000"/>
                        </a:lnSpc>
                      </a:pPr>
                      <a:r>
                        <a:rPr lang="en-IN" sz="2000" spc="-1" strike="noStrike">
                          <a:solidFill>
                            <a:srgbClr val="000000"/>
                          </a:solidFill>
                          <a:uFill>
                            <a:solidFill>
                              <a:srgbClr val="ffffff"/>
                            </a:solidFill>
                          </a:uFill>
                          <a:latin typeface="Calibri"/>
                        </a:rPr>
                        <a:t>An external service for acquiring resources on the cluster (e.g. standalone manager, Mesos, YARN)</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954360">
                <a:tc>
                  <a:txBody>
                    <a:bodyPr lIns="28800" rIns="28800"/>
                    <a:p>
                      <a:pPr>
                        <a:lnSpc>
                          <a:spcPct val="100000"/>
                        </a:lnSpc>
                      </a:pPr>
                      <a:r>
                        <a:rPr lang="en-IN" sz="2000" spc="-1" strike="noStrike">
                          <a:solidFill>
                            <a:srgbClr val="000000"/>
                          </a:solidFill>
                          <a:uFill>
                            <a:solidFill>
                              <a:srgbClr val="ffffff"/>
                            </a:solidFill>
                          </a:uFill>
                          <a:latin typeface="Calibri"/>
                        </a:rPr>
                        <a:t>Deploy mode</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28800" rIns="28800"/>
                    <a:p>
                      <a:pPr>
                        <a:lnSpc>
                          <a:spcPct val="100000"/>
                        </a:lnSpc>
                      </a:pPr>
                      <a:r>
                        <a:rPr lang="en-IN" sz="2000" spc="-1" strike="noStrike">
                          <a:solidFill>
                            <a:srgbClr val="000000"/>
                          </a:solidFill>
                          <a:uFill>
                            <a:solidFill>
                              <a:srgbClr val="ffffff"/>
                            </a:solidFill>
                          </a:uFill>
                          <a:latin typeface="Calibri"/>
                        </a:rPr>
                        <a:t>Distinguishes where the driver process runs. In "cluster" mode, the framework launches the driver inside of the cluster. In "client" mode, the submitter launches the driver outside of the cluster.</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655560">
                <a:tc>
                  <a:txBody>
                    <a:bodyPr lIns="28800" rIns="28800"/>
                    <a:p>
                      <a:pPr>
                        <a:lnSpc>
                          <a:spcPct val="100000"/>
                        </a:lnSpc>
                      </a:pPr>
                      <a:r>
                        <a:rPr lang="en-IN" sz="2000" spc="-1" strike="noStrike">
                          <a:solidFill>
                            <a:srgbClr val="000000"/>
                          </a:solidFill>
                          <a:uFill>
                            <a:solidFill>
                              <a:srgbClr val="ffffff"/>
                            </a:solidFill>
                          </a:uFill>
                          <a:latin typeface="Calibri"/>
                        </a:rPr>
                        <a:t>Worker node</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28800" rIns="28800"/>
                    <a:p>
                      <a:pPr>
                        <a:lnSpc>
                          <a:spcPct val="100000"/>
                        </a:lnSpc>
                      </a:pPr>
                      <a:r>
                        <a:rPr lang="en-IN" sz="2000" spc="-1" strike="noStrike">
                          <a:solidFill>
                            <a:srgbClr val="000000"/>
                          </a:solidFill>
                          <a:uFill>
                            <a:solidFill>
                              <a:srgbClr val="ffffff"/>
                            </a:solidFill>
                          </a:uFill>
                          <a:latin typeface="Calibri"/>
                        </a:rPr>
                        <a:t>Any node that can run application code in the cluster</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954360">
                <a:tc>
                  <a:txBody>
                    <a:bodyPr lIns="28800" rIns="28800"/>
                    <a:p>
                      <a:pPr>
                        <a:lnSpc>
                          <a:spcPct val="100000"/>
                        </a:lnSpc>
                      </a:pPr>
                      <a:r>
                        <a:rPr lang="en-IN" sz="2000" spc="-1" strike="noStrike">
                          <a:solidFill>
                            <a:srgbClr val="000000"/>
                          </a:solidFill>
                          <a:uFill>
                            <a:solidFill>
                              <a:srgbClr val="ffffff"/>
                            </a:solidFill>
                          </a:uFill>
                          <a:latin typeface="Calibri"/>
                        </a:rPr>
                        <a:t>Executor</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28800" rIns="28800"/>
                    <a:p>
                      <a:pPr>
                        <a:lnSpc>
                          <a:spcPct val="100000"/>
                        </a:lnSpc>
                      </a:pPr>
                      <a:r>
                        <a:rPr lang="en-IN" sz="2000" spc="-1" strike="noStrike">
                          <a:solidFill>
                            <a:srgbClr val="000000"/>
                          </a:solidFill>
                          <a:uFill>
                            <a:solidFill>
                              <a:srgbClr val="ffffff"/>
                            </a:solidFill>
                          </a:uFill>
                          <a:latin typeface="Calibri"/>
                        </a:rPr>
                        <a:t>A </a:t>
                      </a:r>
                      <a:r>
                        <a:rPr b="1" lang="en-IN" sz="2000" spc="-1" strike="noStrike">
                          <a:solidFill>
                            <a:srgbClr val="000000"/>
                          </a:solidFill>
                          <a:uFill>
                            <a:solidFill>
                              <a:srgbClr val="ffffff"/>
                            </a:solidFill>
                          </a:uFill>
                          <a:latin typeface="Calibri"/>
                        </a:rPr>
                        <a:t>process</a:t>
                      </a:r>
                      <a:r>
                        <a:rPr lang="en-IN" sz="2000" spc="-1" strike="noStrike">
                          <a:solidFill>
                            <a:srgbClr val="000000"/>
                          </a:solidFill>
                          <a:uFill>
                            <a:solidFill>
                              <a:srgbClr val="ffffff"/>
                            </a:solidFill>
                          </a:uFill>
                          <a:latin typeface="Calibri"/>
                        </a:rPr>
                        <a:t> launched for an application on a worker node, that runs tasks and keeps data in memory or disk storage across them. Each application has its own executors.</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356760">
                <a:tc>
                  <a:txBody>
                    <a:bodyPr lIns="28800" rIns="28800"/>
                    <a:p>
                      <a:pPr>
                        <a:lnSpc>
                          <a:spcPct val="100000"/>
                        </a:lnSpc>
                      </a:pPr>
                      <a:r>
                        <a:rPr lang="en-IN" sz="2000" spc="-1" strike="noStrike">
                          <a:solidFill>
                            <a:srgbClr val="000000"/>
                          </a:solidFill>
                          <a:uFill>
                            <a:solidFill>
                              <a:srgbClr val="ffffff"/>
                            </a:solidFill>
                          </a:uFill>
                          <a:latin typeface="Calibri"/>
                        </a:rPr>
                        <a:t>Task</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28800" rIns="28800"/>
                    <a:p>
                      <a:pPr>
                        <a:lnSpc>
                          <a:spcPct val="100000"/>
                        </a:lnSpc>
                      </a:pPr>
                      <a:r>
                        <a:rPr lang="en-IN" sz="2000" spc="-1" strike="noStrike">
                          <a:solidFill>
                            <a:srgbClr val="000000"/>
                          </a:solidFill>
                          <a:uFill>
                            <a:solidFill>
                              <a:srgbClr val="ffffff"/>
                            </a:solidFill>
                          </a:uFill>
                          <a:latin typeface="Calibri"/>
                        </a:rPr>
                        <a:t>A unit of work that will be sent to one executor</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954360">
                <a:tc>
                  <a:txBody>
                    <a:bodyPr lIns="28800" rIns="28800"/>
                    <a:p>
                      <a:pPr>
                        <a:lnSpc>
                          <a:spcPct val="100000"/>
                        </a:lnSpc>
                      </a:pPr>
                      <a:r>
                        <a:rPr lang="en-IN" sz="2000" spc="-1" strike="noStrike">
                          <a:solidFill>
                            <a:srgbClr val="000000"/>
                          </a:solidFill>
                          <a:uFill>
                            <a:solidFill>
                              <a:srgbClr val="ffffff"/>
                            </a:solidFill>
                          </a:uFill>
                          <a:latin typeface="Calibri"/>
                        </a:rPr>
                        <a:t>Job</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28800" rIns="28800"/>
                    <a:p>
                      <a:pPr>
                        <a:lnSpc>
                          <a:spcPct val="100000"/>
                        </a:lnSpc>
                      </a:pPr>
                      <a:r>
                        <a:rPr lang="en-IN" sz="2000" spc="-1" strike="noStrike">
                          <a:solidFill>
                            <a:srgbClr val="000000"/>
                          </a:solidFill>
                          <a:uFill>
                            <a:solidFill>
                              <a:srgbClr val="ffffff"/>
                            </a:solidFill>
                          </a:uFill>
                          <a:latin typeface="Calibri"/>
                        </a:rPr>
                        <a:t>A parallel computation consisting of multiple tasks that gets spawned in response to </a:t>
                      </a:r>
                      <a:r>
                        <a:rPr b="1" lang="en-IN" sz="2000" spc="-1" strike="noStrike">
                          <a:solidFill>
                            <a:srgbClr val="000000"/>
                          </a:solidFill>
                          <a:uFill>
                            <a:solidFill>
                              <a:srgbClr val="ffffff"/>
                            </a:solidFill>
                          </a:uFill>
                          <a:latin typeface="Calibri"/>
                        </a:rPr>
                        <a:t>a Spark action</a:t>
                      </a:r>
                      <a:r>
                        <a:rPr lang="en-IN" sz="2000" spc="-1" strike="noStrike">
                          <a:solidFill>
                            <a:srgbClr val="000000"/>
                          </a:solidFill>
                          <a:uFill>
                            <a:solidFill>
                              <a:srgbClr val="ffffff"/>
                            </a:solidFill>
                          </a:uFill>
                          <a:latin typeface="Calibri"/>
                        </a:rPr>
                        <a:t> (e.g. save, collect); you'll see this term used in the driver's logs.</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954360">
                <a:tc>
                  <a:txBody>
                    <a:bodyPr lIns="28800" rIns="28800"/>
                    <a:p>
                      <a:pPr>
                        <a:lnSpc>
                          <a:spcPct val="100000"/>
                        </a:lnSpc>
                      </a:pPr>
                      <a:r>
                        <a:rPr lang="en-IN" sz="2000" spc="-1" strike="noStrike">
                          <a:solidFill>
                            <a:srgbClr val="000000"/>
                          </a:solidFill>
                          <a:uFill>
                            <a:solidFill>
                              <a:srgbClr val="ffffff"/>
                            </a:solidFill>
                          </a:uFill>
                          <a:latin typeface="Calibri"/>
                        </a:rPr>
                        <a:t>Stage</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28800" rIns="28800"/>
                    <a:p>
                      <a:pPr>
                        <a:lnSpc>
                          <a:spcPct val="100000"/>
                        </a:lnSpc>
                      </a:pPr>
                      <a:r>
                        <a:rPr lang="en-IN" sz="2000" spc="-1" strike="noStrike">
                          <a:solidFill>
                            <a:srgbClr val="000000"/>
                          </a:solidFill>
                          <a:uFill>
                            <a:solidFill>
                              <a:srgbClr val="ffffff"/>
                            </a:solidFill>
                          </a:uFill>
                          <a:latin typeface="Calibri"/>
                        </a:rPr>
                        <a:t>Each job gets divided into smaller sets of tasks called stages that depend on each other (similar to the map and reduce stages in MapReduce); you'll see this term used in the driver's logs.</a:t>
                      </a:r>
                      <a:endParaRPr lang="en-IN" sz="1800" spc="-1" strike="noStrike">
                        <a:solidFill>
                          <a:srgbClr val="000000"/>
                        </a:solidFill>
                        <a:uFill>
                          <a:solidFill>
                            <a:srgbClr val="ffffff"/>
                          </a:solidFill>
                        </a:uFill>
                        <a:latin typeface="Arial"/>
                      </a:endParaRPr>
                    </a:p>
                  </a:txBody>
                  <a:tcPr marL="28800" marR="288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bl>
          </a:graphicData>
        </a:graphic>
      </p:graphicFrame>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478080" y="43200"/>
            <a:ext cx="10512360" cy="67500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ea typeface="DejaVu Sans"/>
              </a:rPr>
              <a:t>SCALA</a:t>
            </a:r>
            <a:endParaRPr lang="en-IN" sz="1800" spc="-1" strike="noStrike">
              <a:solidFill>
                <a:srgbClr val="000000"/>
              </a:solidFill>
              <a:uFill>
                <a:solidFill>
                  <a:srgbClr val="ffffff"/>
                </a:solidFill>
              </a:uFill>
              <a:latin typeface="Arial"/>
            </a:endParaRPr>
          </a:p>
        </p:txBody>
      </p:sp>
      <p:sp>
        <p:nvSpPr>
          <p:cNvPr id="117" name="CustomShape 2"/>
          <p:cNvSpPr/>
          <p:nvPr/>
        </p:nvSpPr>
        <p:spPr>
          <a:xfrm>
            <a:off x="504000" y="653400"/>
            <a:ext cx="11374200" cy="6040800"/>
          </a:xfrm>
          <a:prstGeom prst="rect">
            <a:avLst/>
          </a:prstGeom>
          <a:noFill/>
          <a:ln>
            <a:noFill/>
          </a:ln>
        </p:spPr>
        <p:style>
          <a:lnRef idx="0"/>
          <a:fillRef idx="0"/>
          <a:effectRef idx="0"/>
          <a:fontRef idx="minor"/>
        </p:style>
        <p:txBody>
          <a:bodyPr lIns="90000" rIns="90000" tIns="45000" bIns="45000"/>
          <a:p>
            <a:pPr marL="228600" indent="-225360">
              <a:lnSpc>
                <a:spcPct val="100000"/>
              </a:lnSpc>
              <a:buClr>
                <a:srgbClr val="000000"/>
              </a:buClr>
              <a:buFont typeface="Arial"/>
              <a:buChar char="•"/>
            </a:pPr>
            <a:r>
              <a:rPr lang="en-IN" sz="2800" spc="-1" strike="noStrike">
                <a:solidFill>
                  <a:srgbClr val="000000"/>
                </a:solidFill>
                <a:uFill>
                  <a:solidFill>
                    <a:srgbClr val="ffffff"/>
                  </a:solidFill>
                </a:uFill>
                <a:latin typeface="Calibri"/>
                <a:ea typeface="DejaVu Sans"/>
              </a:rPr>
              <a:t>Pure OOP Language – Everything is an Object– there are no</a:t>
            </a:r>
            <a:endParaRPr lang="en-IN" sz="1800" spc="-1" strike="noStrike">
              <a:solidFill>
                <a:srgbClr val="000000"/>
              </a:solidFill>
              <a:uFill>
                <a:solidFill>
                  <a:srgbClr val="ffffff"/>
                </a:solidFill>
              </a:uFill>
              <a:latin typeface="Arial"/>
            </a:endParaRPr>
          </a:p>
          <a:p>
            <a:pPr lvl="3" marL="864000" indent="-214200">
              <a:lnSpc>
                <a:spcPct val="100000"/>
              </a:lnSpc>
              <a:buClr>
                <a:srgbClr val="000000"/>
              </a:buClr>
              <a:buSzPct val="45000"/>
              <a:buFont typeface="Wingdings" charset="2"/>
              <a:buChar char=""/>
            </a:pPr>
            <a:r>
              <a:rPr lang="en-IN" sz="2400" spc="-1" strike="noStrike">
                <a:solidFill>
                  <a:srgbClr val="000000"/>
                </a:solidFill>
                <a:uFill>
                  <a:solidFill>
                    <a:srgbClr val="ffffff"/>
                  </a:solidFill>
                </a:uFill>
                <a:latin typeface="Calibri"/>
                <a:ea typeface="DejaVu Sans"/>
              </a:rPr>
              <a:t>Static members (static members can be accessed without creating an object)</a:t>
            </a:r>
            <a:endParaRPr lang="en-IN" sz="1800" spc="-1" strike="noStrike">
              <a:solidFill>
                <a:srgbClr val="000000"/>
              </a:solidFill>
              <a:uFill>
                <a:solidFill>
                  <a:srgbClr val="ffffff"/>
                </a:solidFill>
              </a:uFill>
              <a:latin typeface="Arial"/>
            </a:endParaRPr>
          </a:p>
          <a:p>
            <a:pPr lvl="3" marL="864000" indent="-214200">
              <a:lnSpc>
                <a:spcPct val="100000"/>
              </a:lnSpc>
              <a:buClr>
                <a:srgbClr val="000000"/>
              </a:buClr>
              <a:buSzPct val="45000"/>
              <a:buFont typeface="Wingdings" charset="2"/>
              <a:buChar char=""/>
            </a:pPr>
            <a:r>
              <a:rPr lang="en-IN" sz="2400" spc="-1" strike="noStrike">
                <a:solidFill>
                  <a:srgbClr val="000000"/>
                </a:solidFill>
                <a:uFill>
                  <a:solidFill>
                    <a:srgbClr val="ffffff"/>
                  </a:solidFill>
                </a:uFill>
                <a:latin typeface="Calibri"/>
                <a:ea typeface="DejaVu Sans"/>
              </a:rPr>
              <a:t>Break, Continue stmts</a:t>
            </a:r>
            <a:endParaRPr lang="en-IN" sz="1800" spc="-1" strike="noStrike">
              <a:solidFill>
                <a:srgbClr val="000000"/>
              </a:solidFill>
              <a:uFill>
                <a:solidFill>
                  <a:srgbClr val="ffffff"/>
                </a:solidFill>
              </a:uFill>
              <a:latin typeface="Arial"/>
            </a:endParaRPr>
          </a:p>
          <a:p>
            <a:pPr lvl="3" marL="864000" indent="-214200">
              <a:lnSpc>
                <a:spcPct val="100000"/>
              </a:lnSpc>
              <a:buClr>
                <a:srgbClr val="000000"/>
              </a:buClr>
              <a:buSzPct val="45000"/>
              <a:buFont typeface="Wingdings" charset="2"/>
              <a:buChar char=""/>
            </a:pPr>
            <a:r>
              <a:rPr lang="en-IN" sz="2400" spc="-1" strike="noStrike">
                <a:solidFill>
                  <a:srgbClr val="000000"/>
                </a:solidFill>
                <a:uFill>
                  <a:solidFill>
                    <a:srgbClr val="ffffff"/>
                  </a:solidFill>
                </a:uFill>
                <a:latin typeface="Calibri"/>
                <a:ea typeface="DejaVu Sans"/>
              </a:rPr>
              <a:t>Primitive data types</a:t>
            </a:r>
            <a:endParaRPr lang="en-IN" sz="1800" spc="-1" strike="noStrike">
              <a:solidFill>
                <a:srgbClr val="000000"/>
              </a:solidFill>
              <a:uFill>
                <a:solidFill>
                  <a:srgbClr val="ffffff"/>
                </a:solidFill>
              </a:uFill>
              <a:latin typeface="Arial"/>
            </a:endParaRPr>
          </a:p>
          <a:p>
            <a:pPr lvl="3" marL="864000" indent="-214200">
              <a:lnSpc>
                <a:spcPct val="100000"/>
              </a:lnSpc>
              <a:buClr>
                <a:srgbClr val="000000"/>
              </a:buClr>
              <a:buSzPct val="45000"/>
              <a:buFont typeface="Wingdings" charset="2"/>
              <a:buChar char=""/>
            </a:pPr>
            <a:r>
              <a:rPr lang="en-IN" sz="2400" spc="-1" strike="noStrike">
                <a:solidFill>
                  <a:srgbClr val="000000"/>
                </a:solidFill>
                <a:uFill>
                  <a:solidFill>
                    <a:srgbClr val="ffffff"/>
                  </a:solidFill>
                </a:uFill>
                <a:latin typeface="Calibri"/>
                <a:ea typeface="DejaVu Sans"/>
              </a:rPr>
              <a:t>Enums and wild cards.</a:t>
            </a:r>
            <a:endParaRPr lang="en-IN" sz="1800" spc="-1" strike="noStrike">
              <a:solidFill>
                <a:srgbClr val="000000"/>
              </a:solidFill>
              <a:uFill>
                <a:solidFill>
                  <a:srgbClr val="ffffff"/>
                </a:solidFill>
              </a:uFill>
              <a:latin typeface="Arial"/>
            </a:endParaRPr>
          </a:p>
          <a:p>
            <a:pPr marL="228600" indent="-225360">
              <a:lnSpc>
                <a:spcPct val="100000"/>
              </a:lnSpc>
              <a:buClr>
                <a:srgbClr val="000000"/>
              </a:buClr>
              <a:buFont typeface="Arial"/>
              <a:buChar char="•"/>
            </a:pPr>
            <a:r>
              <a:rPr lang="en-IN" sz="2800" spc="-1" strike="noStrike">
                <a:solidFill>
                  <a:srgbClr val="000000"/>
                </a:solidFill>
                <a:uFill>
                  <a:solidFill>
                    <a:srgbClr val="ffffff"/>
                  </a:solidFill>
                </a:uFill>
                <a:latin typeface="Calibri"/>
                <a:ea typeface="DejaVu Sans"/>
              </a:rPr>
              <a:t>Functional Language</a:t>
            </a:r>
            <a:endParaRPr lang="en-IN" sz="1800" spc="-1" strike="noStrike">
              <a:solidFill>
                <a:srgbClr val="000000"/>
              </a:solidFill>
              <a:uFill>
                <a:solidFill>
                  <a:srgbClr val="ffffff"/>
                </a:solidFill>
              </a:uFill>
              <a:latin typeface="Arial"/>
            </a:endParaRPr>
          </a:p>
          <a:p>
            <a:pPr lvl="2" marL="648000" indent="-214200">
              <a:lnSpc>
                <a:spcPct val="100000"/>
              </a:lnSpc>
              <a:buClr>
                <a:srgbClr val="000000"/>
              </a:buClr>
              <a:buSzPct val="45000"/>
              <a:buFont typeface="Wingdings" charset="2"/>
              <a:buChar char=""/>
            </a:pPr>
            <a:r>
              <a:rPr lang="en-IN" sz="2400" spc="-1" strike="noStrike">
                <a:solidFill>
                  <a:srgbClr val="000000"/>
                </a:solidFill>
                <a:uFill>
                  <a:solidFill>
                    <a:srgbClr val="ffffff"/>
                  </a:solidFill>
                </a:uFill>
                <a:latin typeface="Calibri"/>
                <a:ea typeface="DejaVu Sans"/>
              </a:rPr>
              <a:t>1) Functions are first class members. i.e Function is like a string or integer.</a:t>
            </a:r>
            <a:endParaRPr lang="en-IN" sz="1800" spc="-1" strike="noStrike">
              <a:solidFill>
                <a:srgbClr val="000000"/>
              </a:solidFill>
              <a:uFill>
                <a:solidFill>
                  <a:srgbClr val="ffffff"/>
                </a:solidFill>
              </a:uFill>
              <a:latin typeface="Arial"/>
            </a:endParaRPr>
          </a:p>
          <a:p>
            <a:pPr lvl="2" marL="648000" indent="-214200">
              <a:lnSpc>
                <a:spcPct val="100000"/>
              </a:lnSpc>
              <a:buClr>
                <a:srgbClr val="000000"/>
              </a:buClr>
              <a:buSzPct val="45000"/>
              <a:buFont typeface="Wingdings" charset="2"/>
              <a:buChar char=""/>
            </a:pPr>
            <a:r>
              <a:rPr lang="en-IN" sz="2400" spc="-1" strike="noStrike">
                <a:solidFill>
                  <a:srgbClr val="000000"/>
                </a:solidFill>
                <a:uFill>
                  <a:solidFill>
                    <a:srgbClr val="ffffff"/>
                  </a:solidFill>
                </a:uFill>
                <a:latin typeface="Calibri"/>
                <a:ea typeface="DejaVu Sans"/>
              </a:rPr>
              <a:t>Functions are objects, since they are objects,</a:t>
            </a:r>
            <a:endParaRPr lang="en-IN" sz="1800" spc="-1" strike="noStrike">
              <a:solidFill>
                <a:srgbClr val="000000"/>
              </a:solidFill>
              <a:uFill>
                <a:solidFill>
                  <a:srgbClr val="ffffff"/>
                </a:solidFill>
              </a:uFill>
              <a:latin typeface="Arial"/>
            </a:endParaRPr>
          </a:p>
          <a:p>
            <a:pPr lvl="4" marL="1080000" indent="-214200">
              <a:lnSpc>
                <a:spcPct val="100000"/>
              </a:lnSpc>
              <a:buClr>
                <a:srgbClr val="000000"/>
              </a:buClr>
              <a:buSzPct val="45000"/>
              <a:buFont typeface="Wingdings" charset="2"/>
              <a:buChar char=""/>
            </a:pPr>
            <a:r>
              <a:rPr lang="en-IN" sz="2400" spc="-1" strike="noStrike">
                <a:solidFill>
                  <a:srgbClr val="000000"/>
                </a:solidFill>
                <a:uFill>
                  <a:solidFill>
                    <a:srgbClr val="ffffff"/>
                  </a:solidFill>
                </a:uFill>
                <a:latin typeface="Calibri"/>
                <a:ea typeface="DejaVu Sans"/>
              </a:rPr>
              <a:t>Functions can be assigned to variables.</a:t>
            </a:r>
            <a:endParaRPr lang="en-IN" sz="1800" spc="-1" strike="noStrike">
              <a:solidFill>
                <a:srgbClr val="000000"/>
              </a:solidFill>
              <a:uFill>
                <a:solidFill>
                  <a:srgbClr val="ffffff"/>
                </a:solidFill>
              </a:uFill>
              <a:latin typeface="Arial"/>
            </a:endParaRPr>
          </a:p>
          <a:p>
            <a:pPr lvl="4" marL="1080000" indent="-214200">
              <a:lnSpc>
                <a:spcPct val="100000"/>
              </a:lnSpc>
              <a:buClr>
                <a:srgbClr val="000000"/>
              </a:buClr>
              <a:buSzPct val="45000"/>
              <a:buFont typeface="Wingdings" charset="2"/>
              <a:buChar char=""/>
            </a:pPr>
            <a:r>
              <a:rPr lang="en-IN" sz="2400" spc="-1" strike="noStrike">
                <a:solidFill>
                  <a:srgbClr val="000000"/>
                </a:solidFill>
                <a:uFill>
                  <a:solidFill>
                    <a:srgbClr val="ffffff"/>
                  </a:solidFill>
                </a:uFill>
                <a:latin typeface="Calibri"/>
                <a:ea typeface="DejaVu Sans"/>
              </a:rPr>
              <a:t>Functions can be passed to other functions as parameters</a:t>
            </a:r>
            <a:endParaRPr lang="en-IN" sz="1800" spc="-1" strike="noStrike">
              <a:solidFill>
                <a:srgbClr val="000000"/>
              </a:solidFill>
              <a:uFill>
                <a:solidFill>
                  <a:srgbClr val="ffffff"/>
                </a:solidFill>
              </a:uFill>
              <a:latin typeface="Arial"/>
            </a:endParaRPr>
          </a:p>
          <a:p>
            <a:pPr lvl="4" marL="1080000" indent="-214200">
              <a:lnSpc>
                <a:spcPct val="100000"/>
              </a:lnSpc>
              <a:buClr>
                <a:srgbClr val="000000"/>
              </a:buClr>
              <a:buSzPct val="45000"/>
              <a:buFont typeface="Wingdings" charset="2"/>
              <a:buChar char=""/>
            </a:pPr>
            <a:r>
              <a:rPr lang="en-IN" sz="2400" spc="-1" strike="noStrike">
                <a:solidFill>
                  <a:srgbClr val="000000"/>
                </a:solidFill>
                <a:uFill>
                  <a:solidFill>
                    <a:srgbClr val="ffffff"/>
                  </a:solidFill>
                </a:uFill>
                <a:latin typeface="Calibri"/>
                <a:ea typeface="DejaVu Sans"/>
              </a:rPr>
              <a:t>Functions can be returned from other functions</a:t>
            </a:r>
            <a:endParaRPr lang="en-IN" sz="1800" spc="-1" strike="noStrike">
              <a:solidFill>
                <a:srgbClr val="000000"/>
              </a:solidFill>
              <a:uFill>
                <a:solidFill>
                  <a:srgbClr val="ffffff"/>
                </a:solidFill>
              </a:uFill>
              <a:latin typeface="Arial"/>
            </a:endParaRPr>
          </a:p>
          <a:p>
            <a:pPr lvl="2" marL="648000" indent="-214200">
              <a:lnSpc>
                <a:spcPct val="100000"/>
              </a:lnSpc>
              <a:buClr>
                <a:srgbClr val="000000"/>
              </a:buClr>
              <a:buSzPct val="45000"/>
              <a:buFont typeface="Wingdings" charset="2"/>
              <a:buChar char=""/>
            </a:pPr>
            <a:r>
              <a:rPr lang="en-IN" sz="2400" spc="-1" strike="noStrike">
                <a:solidFill>
                  <a:srgbClr val="000000"/>
                </a:solidFill>
                <a:uFill>
                  <a:solidFill>
                    <a:srgbClr val="ffffff"/>
                  </a:solidFill>
                </a:uFill>
                <a:latin typeface="Calibri"/>
                <a:ea typeface="DejaVu Sans"/>
              </a:rPr>
              <a:t>Function can be defined without a name, i.e like a literal – functional literal (in python it is called lambda function)</a:t>
            </a:r>
            <a:endParaRPr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478080" y="43200"/>
            <a:ext cx="10512360" cy="67500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ea typeface="DejaVu Sans"/>
              </a:rPr>
              <a:t>SCALA</a:t>
            </a:r>
            <a:endParaRPr lang="en-IN" sz="1800" spc="-1" strike="noStrike">
              <a:solidFill>
                <a:srgbClr val="000000"/>
              </a:solidFill>
              <a:uFill>
                <a:solidFill>
                  <a:srgbClr val="ffffff"/>
                </a:solidFill>
              </a:uFill>
              <a:latin typeface="Arial"/>
            </a:endParaRPr>
          </a:p>
        </p:txBody>
      </p:sp>
      <p:sp>
        <p:nvSpPr>
          <p:cNvPr id="119" name="CustomShape 2"/>
          <p:cNvSpPr/>
          <p:nvPr/>
        </p:nvSpPr>
        <p:spPr>
          <a:xfrm>
            <a:off x="504000" y="653400"/>
            <a:ext cx="11374200" cy="6040800"/>
          </a:xfrm>
          <a:prstGeom prst="rect">
            <a:avLst/>
          </a:prstGeom>
          <a:noFill/>
          <a:ln>
            <a:noFill/>
          </a:ln>
        </p:spPr>
        <p:style>
          <a:lnRef idx="0"/>
          <a:fillRef idx="0"/>
          <a:effectRef idx="0"/>
          <a:fontRef idx="minor"/>
        </p:style>
        <p:txBody>
          <a:bodyPr lIns="90000" rIns="90000" tIns="45000" bIns="45000"/>
          <a:p>
            <a:pPr marL="228600" indent="-225360">
              <a:lnSpc>
                <a:spcPct val="100000"/>
              </a:lnSpc>
              <a:buClr>
                <a:srgbClr val="000000"/>
              </a:buClr>
              <a:buFont typeface="Arial"/>
              <a:buChar char="•"/>
            </a:pPr>
            <a:r>
              <a:rPr lang="en-IN" sz="2800" spc="-1" strike="noStrike">
                <a:solidFill>
                  <a:srgbClr val="000000"/>
                </a:solidFill>
                <a:uFill>
                  <a:solidFill>
                    <a:srgbClr val="ffffff"/>
                  </a:solidFill>
                </a:uFill>
                <a:latin typeface="Calibri"/>
                <a:ea typeface="DejaVu Sans"/>
              </a:rPr>
              <a:t>Functional Language</a:t>
            </a:r>
            <a:endParaRPr lang="en-IN" sz="1800" spc="-1" strike="noStrike">
              <a:solidFill>
                <a:srgbClr val="000000"/>
              </a:solidFill>
              <a:uFill>
                <a:solidFill>
                  <a:srgbClr val="ffffff"/>
                </a:solidFill>
              </a:uFill>
              <a:latin typeface="Arial"/>
            </a:endParaRPr>
          </a:p>
          <a:p>
            <a:pPr lvl="2" marL="648000" indent="-214200">
              <a:lnSpc>
                <a:spcPct val="100000"/>
              </a:lnSpc>
              <a:buClr>
                <a:srgbClr val="000000"/>
              </a:buClr>
              <a:buSzPct val="45000"/>
              <a:buFont typeface="Wingdings" charset="2"/>
              <a:buChar char=""/>
            </a:pPr>
            <a:r>
              <a:rPr lang="en-IN" sz="2400" spc="-1" strike="noStrike">
                <a:solidFill>
                  <a:srgbClr val="000000"/>
                </a:solidFill>
                <a:uFill>
                  <a:solidFill>
                    <a:srgbClr val="ffffff"/>
                  </a:solidFill>
                </a:uFill>
                <a:latin typeface="Calibri"/>
                <a:ea typeface="DejaVu Sans"/>
              </a:rPr>
              <a:t>2) In functional programming operations of a program should map input values to output values rather than change data in place.</a:t>
            </a:r>
            <a:endParaRPr lang="en-IN" sz="1800" spc="-1" strike="noStrike">
              <a:solidFill>
                <a:srgbClr val="000000"/>
              </a:solidFill>
              <a:uFill>
                <a:solidFill>
                  <a:srgbClr val="ffffff"/>
                </a:solidFill>
              </a:uFill>
              <a:latin typeface="Arial"/>
            </a:endParaRPr>
          </a:p>
          <a:p>
            <a:pPr lvl="2" marL="648000" indent="-214200">
              <a:lnSpc>
                <a:spcPct val="100000"/>
              </a:lnSpc>
              <a:buClr>
                <a:srgbClr val="000000"/>
              </a:buClr>
              <a:buSzPct val="45000"/>
              <a:buFont typeface="Wingdings" charset="2"/>
              <a:buChar char=""/>
            </a:pPr>
            <a:r>
              <a:rPr lang="en-IN" sz="2400" spc="-1" strike="noStrike">
                <a:solidFill>
                  <a:srgbClr val="000000"/>
                </a:solidFill>
                <a:uFill>
                  <a:solidFill>
                    <a:srgbClr val="ffffff"/>
                  </a:solidFill>
                </a:uFill>
                <a:latin typeface="Calibri"/>
                <a:ea typeface="DejaVu Sans"/>
              </a:rPr>
              <a:t>Immutable data structure are one of the corner stones of functional programming.</a:t>
            </a:r>
            <a:endParaRPr lang="en-IN" sz="1800" spc="-1" strike="noStrike">
              <a:solidFill>
                <a:srgbClr val="000000"/>
              </a:solidFill>
              <a:uFill>
                <a:solidFill>
                  <a:srgbClr val="ffffff"/>
                </a:solidFill>
              </a:uFill>
              <a:latin typeface="Arial"/>
            </a:endParaRPr>
          </a:p>
          <a:p>
            <a:pPr lvl="2" marL="648000" indent="-214200">
              <a:lnSpc>
                <a:spcPct val="100000"/>
              </a:lnSpc>
              <a:buClr>
                <a:srgbClr val="000000"/>
              </a:buClr>
              <a:buSzPct val="45000"/>
              <a:buFont typeface="Wingdings" charset="2"/>
              <a:buChar char=""/>
            </a:pPr>
            <a:r>
              <a:rPr lang="en-IN" sz="2400" spc="-1" strike="noStrike">
                <a:solidFill>
                  <a:srgbClr val="000000"/>
                </a:solidFill>
                <a:uFill>
                  <a:solidFill>
                    <a:srgbClr val="ffffff"/>
                  </a:solidFill>
                </a:uFill>
                <a:latin typeface="Calibri"/>
                <a:ea typeface="DejaVu Sans"/>
              </a:rPr>
              <a:t> </a:t>
            </a:r>
            <a:endParaRPr lang="en-IN" sz="1800" spc="-1" strike="noStrike">
              <a:solidFill>
                <a:srgbClr val="000000"/>
              </a:solidFill>
              <a:uFill>
                <a:solidFill>
                  <a:srgbClr val="ffffff"/>
                </a:solidFill>
              </a:uFill>
              <a:latin typeface="Arial"/>
            </a:endParaRPr>
          </a:p>
          <a:p>
            <a:pPr lvl="2" marL="648000" indent="-214200">
              <a:lnSpc>
                <a:spcPct val="100000"/>
              </a:lnSpc>
              <a:buClr>
                <a:srgbClr val="000000"/>
              </a:buClr>
              <a:buSzPct val="45000"/>
              <a:buFont typeface="Wingdings" charset="2"/>
              <a:buChar char=""/>
            </a:pPr>
            <a:r>
              <a:rPr lang="en-IN" sz="2400" spc="-1" strike="noStrike">
                <a:solidFill>
                  <a:srgbClr val="000000"/>
                </a:solidFill>
                <a:uFill>
                  <a:solidFill>
                    <a:srgbClr val="ffffff"/>
                  </a:solidFill>
                </a:uFill>
                <a:latin typeface="Calibri"/>
                <a:ea typeface="DejaVu Sans"/>
              </a:rPr>
              <a:t> </a:t>
            </a:r>
            <a:endParaRPr lang="en-IN" sz="1800" spc="-1" strike="noStrike">
              <a:solidFill>
                <a:srgbClr val="000000"/>
              </a:solidFill>
              <a:uFill>
                <a:solidFill>
                  <a:srgbClr val="ffffff"/>
                </a:solidFill>
              </a:uFill>
              <a:latin typeface="Arial"/>
            </a:endParaRPr>
          </a:p>
          <a:p>
            <a:pPr marL="228600" indent="-225360">
              <a:lnSpc>
                <a:spcPct val="100000"/>
              </a:lnSpc>
              <a:buClr>
                <a:srgbClr val="000000"/>
              </a:buClr>
              <a:buFont typeface="Arial"/>
              <a:buChar char="•"/>
            </a:pPr>
            <a:r>
              <a:rPr lang="en-IN" sz="2800" spc="-1" strike="noStrike" u="sng">
                <a:solidFill>
                  <a:srgbClr val="000000"/>
                </a:solidFill>
                <a:uFill>
                  <a:solidFill>
                    <a:srgbClr val="ffffff"/>
                  </a:solidFill>
                </a:uFill>
                <a:latin typeface="Calibri"/>
                <a:ea typeface="DejaVu Sans"/>
              </a:rPr>
              <a:t>How to Write Scala Program:</a:t>
            </a:r>
            <a:endParaRPr lang="en-IN" sz="1800" spc="-1" strike="noStrike">
              <a:solidFill>
                <a:srgbClr val="000000"/>
              </a:solidFill>
              <a:uFill>
                <a:solidFill>
                  <a:srgbClr val="ffffff"/>
                </a:solidFill>
              </a:uFill>
              <a:latin typeface="Arial"/>
            </a:endParaRPr>
          </a:p>
          <a:p>
            <a:pPr lvl="2" marL="648000" indent="-214200">
              <a:lnSpc>
                <a:spcPct val="100000"/>
              </a:lnSpc>
              <a:buClr>
                <a:srgbClr val="000000"/>
              </a:buClr>
              <a:buSzPct val="45000"/>
              <a:buFont typeface="Wingdings" charset="2"/>
              <a:buChar char=""/>
            </a:pPr>
            <a:r>
              <a:rPr lang="en-IN" sz="2400" spc="-1" strike="noStrike">
                <a:solidFill>
                  <a:srgbClr val="000000"/>
                </a:solidFill>
                <a:uFill>
                  <a:solidFill>
                    <a:srgbClr val="ffffff"/>
                  </a:solidFill>
                </a:uFill>
                <a:latin typeface="Calibri"/>
                <a:ea typeface="DejaVu Sans"/>
              </a:rPr>
              <a:t>REPL – Read Eval Print Loop</a:t>
            </a:r>
            <a:endParaRPr lang="en-IN" sz="1800" spc="-1" strike="noStrike">
              <a:solidFill>
                <a:srgbClr val="000000"/>
              </a:solidFill>
              <a:uFill>
                <a:solidFill>
                  <a:srgbClr val="ffffff"/>
                </a:solidFill>
              </a:uFill>
              <a:latin typeface="Arial"/>
            </a:endParaRPr>
          </a:p>
          <a:p>
            <a:pPr lvl="2" marL="648000" indent="-214200">
              <a:lnSpc>
                <a:spcPct val="100000"/>
              </a:lnSpc>
              <a:buClr>
                <a:srgbClr val="000000"/>
              </a:buClr>
              <a:buSzPct val="45000"/>
              <a:buFont typeface="Wingdings" charset="2"/>
              <a:buChar char=""/>
            </a:pPr>
            <a:r>
              <a:rPr lang="en-IN" sz="2400" spc="-1" strike="noStrike">
                <a:solidFill>
                  <a:srgbClr val="000000"/>
                </a:solidFill>
                <a:uFill>
                  <a:solidFill>
                    <a:srgbClr val="ffffff"/>
                  </a:solidFill>
                </a:uFill>
                <a:latin typeface="Calibri"/>
                <a:ea typeface="DejaVu Sans"/>
              </a:rPr>
              <a:t>Scala IDE – Eclipse, NetBeans</a:t>
            </a:r>
            <a:endParaRPr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838080" y="0"/>
            <a:ext cx="10513440" cy="90936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ea typeface="DejaVu Sans"/>
              </a:rPr>
              <a:t>Scala Type Hierarchy – Data Types</a:t>
            </a:r>
            <a:endParaRPr lang="en-IN" sz="1800" spc="-1" strike="noStrike">
              <a:solidFill>
                <a:srgbClr val="000000"/>
              </a:solidFill>
              <a:uFill>
                <a:solidFill>
                  <a:srgbClr val="ffffff"/>
                </a:solidFill>
              </a:uFill>
              <a:latin typeface="Arial"/>
            </a:endParaRPr>
          </a:p>
        </p:txBody>
      </p:sp>
      <p:sp>
        <p:nvSpPr>
          <p:cNvPr id="121" name="CustomShape 2"/>
          <p:cNvSpPr/>
          <p:nvPr/>
        </p:nvSpPr>
        <p:spPr>
          <a:xfrm>
            <a:off x="838080" y="1825560"/>
            <a:ext cx="10513440" cy="4349160"/>
          </a:xfrm>
          <a:prstGeom prst="rect">
            <a:avLst/>
          </a:prstGeom>
          <a:noFill/>
          <a:ln>
            <a:noFill/>
          </a:ln>
        </p:spPr>
        <p:style>
          <a:lnRef idx="0"/>
          <a:fillRef idx="0"/>
          <a:effectRef idx="0"/>
          <a:fontRef idx="minor"/>
        </p:style>
      </p:sp>
      <p:pic>
        <p:nvPicPr>
          <p:cNvPr id="122" name="Picture 3" descr=""/>
          <p:cNvPicPr/>
          <p:nvPr/>
        </p:nvPicPr>
        <p:blipFill>
          <a:blip r:embed="rId1"/>
          <a:stretch/>
        </p:blipFill>
        <p:spPr>
          <a:xfrm>
            <a:off x="552600" y="1064160"/>
            <a:ext cx="11332440" cy="53982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CustomShape 1"/>
          <p:cNvSpPr/>
          <p:nvPr/>
        </p:nvSpPr>
        <p:spPr>
          <a:xfrm>
            <a:off x="533520" y="65160"/>
            <a:ext cx="10513440" cy="132336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ea typeface="DejaVu Sans"/>
              </a:rPr>
              <a:t>Scala Variables</a:t>
            </a:r>
            <a:endParaRPr lang="en-IN" sz="1800" spc="-1" strike="noStrike">
              <a:solidFill>
                <a:srgbClr val="000000"/>
              </a:solidFill>
              <a:uFill>
                <a:solidFill>
                  <a:srgbClr val="ffffff"/>
                </a:solidFill>
              </a:uFill>
              <a:latin typeface="Arial"/>
            </a:endParaRPr>
          </a:p>
        </p:txBody>
      </p:sp>
      <p:sp>
        <p:nvSpPr>
          <p:cNvPr id="124" name="CustomShape 2"/>
          <p:cNvSpPr/>
          <p:nvPr/>
        </p:nvSpPr>
        <p:spPr>
          <a:xfrm>
            <a:off x="533520" y="1390680"/>
            <a:ext cx="11504160" cy="5198400"/>
          </a:xfrm>
          <a:prstGeom prst="rect">
            <a:avLst/>
          </a:prstGeom>
          <a:noFill/>
          <a:ln>
            <a:noFill/>
          </a:ln>
        </p:spPr>
        <p:style>
          <a:lnRef idx="0"/>
          <a:fillRef idx="0"/>
          <a:effectRef idx="0"/>
          <a:fontRef idx="minor"/>
        </p:style>
        <p:txBody>
          <a:bodyPr lIns="90000" rIns="90000" tIns="45000" bIns="45000"/>
          <a:p>
            <a:pPr marL="228600" indent="-226440">
              <a:lnSpc>
                <a:spcPct val="90000"/>
              </a:lnSpc>
              <a:buClr>
                <a:srgbClr val="000000"/>
              </a:buClr>
              <a:buFont typeface="Arial"/>
              <a:buChar char="•"/>
            </a:pPr>
            <a:r>
              <a:rPr lang="en-IN" sz="2800" spc="-1" strike="noStrike">
                <a:solidFill>
                  <a:srgbClr val="000000"/>
                </a:solidFill>
                <a:uFill>
                  <a:solidFill>
                    <a:srgbClr val="ffffff"/>
                  </a:solidFill>
                </a:uFill>
                <a:latin typeface="Calibri"/>
                <a:ea typeface="DejaVu Sans"/>
              </a:rPr>
              <a:t>Variables can be any data type:</a:t>
            </a:r>
            <a:endParaRPr lang="en-IN" sz="1800" spc="-1" strike="noStrike">
              <a:solidFill>
                <a:srgbClr val="000000"/>
              </a:solidFill>
              <a:uFill>
                <a:solidFill>
                  <a:srgbClr val="ffffff"/>
                </a:solidFill>
              </a:uFill>
              <a:latin typeface="Arial"/>
            </a:endParaRPr>
          </a:p>
          <a:p>
            <a:pPr marL="36000" indent="-226440">
              <a:lnSpc>
                <a:spcPct val="100000"/>
              </a:lnSpc>
              <a:buClr>
                <a:srgbClr val="000000"/>
              </a:buClr>
              <a:buFont typeface="Arial"/>
              <a:buChar char="•"/>
            </a:pPr>
            <a:r>
              <a:rPr lang="en-IN" sz="2800" spc="-1" strike="noStrike">
                <a:solidFill>
                  <a:srgbClr val="000000"/>
                </a:solidFill>
                <a:uFill>
                  <a:solidFill>
                    <a:srgbClr val="ffffff"/>
                  </a:solidFill>
                </a:uFill>
                <a:latin typeface="Calibri"/>
                <a:ea typeface="DejaVu Sans"/>
              </a:rPr>
              <a:t>In Scala, there are 3 ways of defining variables:</a:t>
            </a:r>
            <a:endParaRPr lang="en-IN" sz="1800" spc="-1" strike="noStrike">
              <a:solidFill>
                <a:srgbClr val="000000"/>
              </a:solidFill>
              <a:uFill>
                <a:solidFill>
                  <a:srgbClr val="ffffff"/>
                </a:solidFill>
              </a:uFill>
              <a:latin typeface="Arial"/>
            </a:endParaRPr>
          </a:p>
          <a:p>
            <a:pPr marL="36000" indent="-226440">
              <a:lnSpc>
                <a:spcPct val="100000"/>
              </a:lnSpc>
              <a:buClr>
                <a:srgbClr val="000000"/>
              </a:buClr>
              <a:buFont typeface="Arial"/>
              <a:buChar char="•"/>
            </a:pPr>
            <a:r>
              <a:rPr b="1" lang="en-IN" sz="2800" spc="-1" strike="noStrike">
                <a:solidFill>
                  <a:srgbClr val="000000"/>
                </a:solidFill>
                <a:uFill>
                  <a:solidFill>
                    <a:srgbClr val="ffffff"/>
                  </a:solidFill>
                </a:uFill>
                <a:latin typeface="Calibri"/>
                <a:ea typeface="DejaVu Sans"/>
              </a:rPr>
              <a:t>VAL</a:t>
            </a:r>
            <a:r>
              <a:rPr lang="en-IN" sz="2800" spc="-1" strike="noStrike">
                <a:solidFill>
                  <a:srgbClr val="000000"/>
                </a:solidFill>
                <a:uFill>
                  <a:solidFill>
                    <a:srgbClr val="ffffff"/>
                  </a:solidFill>
                </a:uFill>
                <a:latin typeface="Calibri"/>
                <a:ea typeface="DejaVu Sans"/>
              </a:rPr>
              <a:t> – Immutable variable is declared with val. i.e value cannot be changed.</a:t>
            </a:r>
            <a:endParaRPr lang="en-IN" sz="1800" spc="-1" strike="noStrike">
              <a:solidFill>
                <a:srgbClr val="000000"/>
              </a:solidFill>
              <a:uFill>
                <a:solidFill>
                  <a:srgbClr val="ffffff"/>
                </a:solidFill>
              </a:uFill>
              <a:latin typeface="Arial"/>
            </a:endParaRPr>
          </a:p>
          <a:p>
            <a:pPr marL="36000" indent="-226440">
              <a:lnSpc>
                <a:spcPct val="100000"/>
              </a:lnSpc>
              <a:buClr>
                <a:srgbClr val="000000"/>
              </a:buClr>
              <a:buFont typeface="Arial"/>
              <a:buChar char="•"/>
            </a:pPr>
            <a:r>
              <a:rPr b="1" lang="en-IN" sz="2800" spc="-1" strike="noStrike">
                <a:solidFill>
                  <a:srgbClr val="000000"/>
                </a:solidFill>
                <a:uFill>
                  <a:solidFill>
                    <a:srgbClr val="ffffff"/>
                  </a:solidFill>
                </a:uFill>
                <a:latin typeface="Calibri"/>
                <a:ea typeface="DejaVu Sans"/>
              </a:rPr>
              <a:t>VAR</a:t>
            </a:r>
            <a:r>
              <a:rPr lang="en-IN" sz="2800" spc="-1" strike="noStrike">
                <a:solidFill>
                  <a:srgbClr val="000000"/>
                </a:solidFill>
                <a:uFill>
                  <a:solidFill>
                    <a:srgbClr val="ffffff"/>
                  </a:solidFill>
                </a:uFill>
                <a:latin typeface="Calibri"/>
                <a:ea typeface="DejaVu Sans"/>
              </a:rPr>
              <a:t> – mutable variable.</a:t>
            </a:r>
            <a:endParaRPr lang="en-IN" sz="1800" spc="-1" strike="noStrike">
              <a:solidFill>
                <a:srgbClr val="000000"/>
              </a:solidFill>
              <a:uFill>
                <a:solidFill>
                  <a:srgbClr val="ffffff"/>
                </a:solidFill>
              </a:uFill>
              <a:latin typeface="Arial"/>
            </a:endParaRPr>
          </a:p>
          <a:p>
            <a:pPr marL="36000" indent="-226440">
              <a:lnSpc>
                <a:spcPct val="100000"/>
              </a:lnSpc>
              <a:buClr>
                <a:srgbClr val="000000"/>
              </a:buClr>
              <a:buFont typeface="Arial"/>
              <a:buChar char="•"/>
            </a:pPr>
            <a:r>
              <a:rPr b="1" lang="en-IN" sz="2800" spc="-1" strike="noStrike">
                <a:solidFill>
                  <a:srgbClr val="000000"/>
                </a:solidFill>
                <a:uFill>
                  <a:solidFill>
                    <a:srgbClr val="ffffff"/>
                  </a:solidFill>
                </a:uFill>
                <a:latin typeface="Calibri"/>
                <a:ea typeface="DejaVu Sans"/>
              </a:rPr>
              <a:t>LAZY VAL</a:t>
            </a:r>
            <a:r>
              <a:rPr lang="en-IN" sz="2800" spc="-1" strike="noStrike">
                <a:solidFill>
                  <a:srgbClr val="000000"/>
                </a:solidFill>
                <a:uFill>
                  <a:solidFill>
                    <a:srgbClr val="ffffff"/>
                  </a:solidFill>
                </a:uFill>
                <a:latin typeface="Calibri"/>
                <a:ea typeface="DejaVu Sans"/>
              </a:rPr>
              <a:t> – these are calculated only when there is first assignment.</a:t>
            </a:r>
            <a:endParaRPr lang="en-IN" sz="1800" spc="-1" strike="noStrike">
              <a:solidFill>
                <a:srgbClr val="000000"/>
              </a:solidFill>
              <a:uFill>
                <a:solidFill>
                  <a:srgbClr val="ffffff"/>
                </a:solidFill>
              </a:uFill>
              <a:latin typeface="Arial"/>
            </a:endParaRPr>
          </a:p>
          <a:p>
            <a:pPr>
              <a:lnSpc>
                <a:spcPct val="90000"/>
              </a:lnSpc>
            </a:pPr>
            <a:endParaRPr lang="en-IN" sz="1800" spc="-1" strike="noStrike">
              <a:solidFill>
                <a:srgbClr val="000000"/>
              </a:solidFill>
              <a:uFill>
                <a:solidFill>
                  <a:srgbClr val="ffffff"/>
                </a:solidFill>
              </a:uFill>
              <a:latin typeface="Arial"/>
            </a:endParaRPr>
          </a:p>
          <a:p>
            <a:pPr>
              <a:lnSpc>
                <a:spcPct val="90000"/>
              </a:lnSpc>
            </a:pPr>
            <a:endParaRPr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CustomShape 1"/>
          <p:cNvSpPr/>
          <p:nvPr/>
        </p:nvSpPr>
        <p:spPr>
          <a:xfrm>
            <a:off x="838080" y="-66960"/>
            <a:ext cx="10513440" cy="100152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ea typeface="DejaVu Sans"/>
              </a:rPr>
              <a:t>Scala Functional Programming</a:t>
            </a:r>
            <a:endParaRPr lang="en-IN" sz="1800" spc="-1" strike="noStrike">
              <a:solidFill>
                <a:srgbClr val="000000"/>
              </a:solidFill>
              <a:uFill>
                <a:solidFill>
                  <a:srgbClr val="ffffff"/>
                </a:solidFill>
              </a:uFill>
              <a:latin typeface="Arial"/>
            </a:endParaRPr>
          </a:p>
        </p:txBody>
      </p:sp>
      <p:sp>
        <p:nvSpPr>
          <p:cNvPr id="126" name="CustomShape 2"/>
          <p:cNvSpPr/>
          <p:nvPr/>
        </p:nvSpPr>
        <p:spPr>
          <a:xfrm>
            <a:off x="838080" y="1008000"/>
            <a:ext cx="10513440" cy="5166720"/>
          </a:xfrm>
          <a:prstGeom prst="rect">
            <a:avLst/>
          </a:prstGeom>
          <a:noFill/>
          <a:ln>
            <a:noFill/>
          </a:ln>
        </p:spPr>
        <p:style>
          <a:lnRef idx="0"/>
          <a:fillRef idx="0"/>
          <a:effectRef idx="0"/>
          <a:fontRef idx="minor"/>
        </p:style>
        <p:txBody>
          <a:bodyPr lIns="90000" rIns="90000" tIns="45000" bIns="45000"/>
          <a:p>
            <a:pPr marL="36000" indent="-214920">
              <a:lnSpc>
                <a:spcPct val="100000"/>
              </a:lnSpc>
              <a:buClr>
                <a:srgbClr val="ff0000"/>
              </a:buClr>
              <a:buFont typeface="Arial"/>
              <a:buChar char="•"/>
            </a:pPr>
            <a:r>
              <a:rPr b="1" lang="en-IN" sz="2800" spc="-1" strike="noStrike">
                <a:solidFill>
                  <a:srgbClr val="000000"/>
                </a:solidFill>
                <a:uFill>
                  <a:solidFill>
                    <a:srgbClr val="ffffff"/>
                  </a:solidFill>
                </a:uFill>
                <a:latin typeface="Calibri"/>
                <a:ea typeface="DejaVu Sans"/>
              </a:rPr>
              <a:t>Everything in scala is an expression. – IMP</a:t>
            </a:r>
            <a:endParaRPr lang="en-IN" sz="1800" spc="-1" strike="noStrike">
              <a:solidFill>
                <a:srgbClr val="000000"/>
              </a:solidFill>
              <a:uFill>
                <a:solidFill>
                  <a:srgbClr val="ffffff"/>
                </a:solidFill>
              </a:uFill>
              <a:latin typeface="Arial"/>
            </a:endParaRPr>
          </a:p>
          <a:p>
            <a:pPr marL="36000" indent="-214920">
              <a:lnSpc>
                <a:spcPct val="100000"/>
              </a:lnSpc>
              <a:buClr>
                <a:srgbClr val="000000"/>
              </a:buClr>
              <a:buFont typeface="Arial"/>
              <a:buChar char="•"/>
            </a:pPr>
            <a:r>
              <a:rPr b="1" lang="en-IN" sz="2800" spc="-1" strike="noStrike">
                <a:solidFill>
                  <a:srgbClr val="000000"/>
                </a:solidFill>
                <a:uFill>
                  <a:solidFill>
                    <a:srgbClr val="ffffff"/>
                  </a:solidFill>
                </a:uFill>
                <a:latin typeface="Calibri"/>
                <a:ea typeface="DejaVu Sans"/>
              </a:rPr>
              <a:t>Statement does not return a value and expression returns a value.</a:t>
            </a:r>
            <a:endParaRPr lang="en-IN" sz="1800" spc="-1" strike="noStrike">
              <a:solidFill>
                <a:srgbClr val="000000"/>
              </a:solidFill>
              <a:uFill>
                <a:solidFill>
                  <a:srgbClr val="ffffff"/>
                </a:solidFill>
              </a:uFill>
              <a:latin typeface="Arial"/>
            </a:endParaRPr>
          </a:p>
          <a:p>
            <a:pPr marL="36000" indent="-214920">
              <a:lnSpc>
                <a:spcPct val="100000"/>
              </a:lnSpc>
              <a:buClr>
                <a:srgbClr val="000000"/>
              </a:buClr>
              <a:buFont typeface="Arial"/>
              <a:buChar char="•"/>
            </a:pPr>
            <a:r>
              <a:rPr b="1" lang="en-IN" sz="2800" spc="-1" strike="noStrike" u="sng">
                <a:solidFill>
                  <a:srgbClr val="000000"/>
                </a:solidFill>
                <a:uFill>
                  <a:solidFill>
                    <a:srgbClr val="ffffff"/>
                  </a:solidFill>
                </a:uFill>
                <a:latin typeface="Calibri"/>
                <a:ea typeface="DejaVu Sans"/>
              </a:rPr>
              <a:t>Demo of Val, Var :</a:t>
            </a:r>
            <a:endParaRPr lang="en-IN" sz="1800" spc="-1" strike="noStrike">
              <a:solidFill>
                <a:srgbClr val="000000"/>
              </a:solidFill>
              <a:uFill>
                <a:solidFill>
                  <a:srgbClr val="ffffff"/>
                </a:solidFill>
              </a:uFill>
              <a:latin typeface="Arial"/>
            </a:endParaRPr>
          </a:p>
          <a:p>
            <a:pPr marL="36000" indent="-214920">
              <a:lnSpc>
                <a:spcPct val="100000"/>
              </a:lnSpc>
              <a:buClr>
                <a:srgbClr val="000000"/>
              </a:buClr>
              <a:buFont typeface="Arial"/>
              <a:buChar char="•"/>
            </a:pPr>
            <a:r>
              <a:rPr lang="en-IN" sz="2800" spc="-1" strike="noStrike">
                <a:solidFill>
                  <a:srgbClr val="000000"/>
                </a:solidFill>
                <a:uFill>
                  <a:solidFill>
                    <a:srgbClr val="ffffff"/>
                  </a:solidFill>
                </a:uFill>
                <a:latin typeface="Calibri"/>
                <a:ea typeface="DejaVu Sans"/>
              </a:rPr>
              <a:t>Val x=2 -&gt; this returns x: Int=2 , int is data type of value returned 2.</a:t>
            </a:r>
            <a:endParaRPr lang="en-IN" sz="1800" spc="-1" strike="noStrike">
              <a:solidFill>
                <a:srgbClr val="000000"/>
              </a:solidFill>
              <a:uFill>
                <a:solidFill>
                  <a:srgbClr val="ffffff"/>
                </a:solidFill>
              </a:uFill>
              <a:latin typeface="Arial"/>
            </a:endParaRPr>
          </a:p>
          <a:p>
            <a:pPr marL="36000" indent="-214920">
              <a:lnSpc>
                <a:spcPct val="100000"/>
              </a:lnSpc>
              <a:buClr>
                <a:srgbClr val="000000"/>
              </a:buClr>
              <a:buFont typeface="Arial"/>
              <a:buChar char="•"/>
            </a:pPr>
            <a:r>
              <a:rPr lang="en-IN" sz="2800" spc="-1" strike="noStrike">
                <a:solidFill>
                  <a:srgbClr val="000000"/>
                </a:solidFill>
                <a:uFill>
                  <a:solidFill>
                    <a:srgbClr val="ffffff"/>
                  </a:solidFill>
                </a:uFill>
                <a:latin typeface="Calibri"/>
                <a:ea typeface="DejaVu Sans"/>
              </a:rPr>
              <a:t>Val x= println(2) , this returns 2x:Unit=() -&gt; here the type of x is a special type in scala for expressions that do not return a value called </a:t>
            </a:r>
            <a:r>
              <a:rPr b="1" lang="en-IN" sz="2800" spc="-1" strike="noStrike" u="sng">
                <a:solidFill>
                  <a:srgbClr val="000000"/>
                </a:solidFill>
                <a:uFill>
                  <a:solidFill>
                    <a:srgbClr val="ffffff"/>
                  </a:solidFill>
                </a:uFill>
                <a:latin typeface="Calibri"/>
                <a:ea typeface="DejaVu Sans"/>
              </a:rPr>
              <a:t>UNIT</a:t>
            </a:r>
            <a:r>
              <a:rPr b="1" lang="en-IN" sz="2800" spc="-1" strike="noStrike">
                <a:solidFill>
                  <a:srgbClr val="ff0000"/>
                </a:solidFill>
                <a:uFill>
                  <a:solidFill>
                    <a:srgbClr val="ffffff"/>
                  </a:solidFill>
                </a:uFill>
                <a:latin typeface="Calibri"/>
                <a:ea typeface="DejaVu Sans"/>
              </a:rPr>
              <a:t>.</a:t>
            </a:r>
            <a:endParaRPr lang="en-IN" sz="1800" spc="-1" strike="noStrike">
              <a:solidFill>
                <a:srgbClr val="000000"/>
              </a:solidFill>
              <a:uFill>
                <a:solidFill>
                  <a:srgbClr val="ffffff"/>
                </a:solidFill>
              </a:uFill>
              <a:latin typeface="Arial"/>
            </a:endParaRPr>
          </a:p>
          <a:p>
            <a:pPr marL="36000" indent="-214920">
              <a:lnSpc>
                <a:spcPct val="100000"/>
              </a:lnSpc>
              <a:buClr>
                <a:srgbClr val="ff0000"/>
              </a:buClr>
              <a:buFont typeface="Arial"/>
              <a:buChar char="•"/>
            </a:pPr>
            <a:r>
              <a:rPr lang="en-IN" sz="2800" spc="-1" strike="noStrike">
                <a:solidFill>
                  <a:srgbClr val="000000"/>
                </a:solidFill>
                <a:uFill>
                  <a:solidFill>
                    <a:srgbClr val="ffffff"/>
                  </a:solidFill>
                </a:uFill>
                <a:latin typeface="Calibri"/>
                <a:ea typeface="DejaVu Sans"/>
              </a:rPr>
              <a:t>The mechanism of inferring the type of the value from its assignment is called </a:t>
            </a:r>
            <a:r>
              <a:rPr b="1" lang="en-IN" sz="2800" spc="-1" strike="noStrike" u="sng">
                <a:solidFill>
                  <a:srgbClr val="000000"/>
                </a:solidFill>
                <a:uFill>
                  <a:solidFill>
                    <a:srgbClr val="ffffff"/>
                  </a:solidFill>
                </a:uFill>
                <a:latin typeface="Calibri"/>
                <a:ea typeface="DejaVu Sans"/>
              </a:rPr>
              <a:t>type inference.</a:t>
            </a:r>
            <a:r>
              <a:rPr lang="en-IN" sz="2800" spc="-1" strike="noStrike">
                <a:solidFill>
                  <a:srgbClr val="ff0000"/>
                </a:solidFill>
                <a:uFill>
                  <a:solidFill>
                    <a:srgbClr val="ffffff"/>
                  </a:solidFill>
                </a:uFill>
                <a:latin typeface="Calibri"/>
                <a:ea typeface="DejaVu Sans"/>
              </a:rPr>
              <a:t> </a:t>
            </a:r>
            <a:endParaRPr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CustomShape 1"/>
          <p:cNvSpPr/>
          <p:nvPr/>
        </p:nvSpPr>
        <p:spPr>
          <a:xfrm>
            <a:off x="838080" y="-66960"/>
            <a:ext cx="10513440" cy="100152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ea typeface="DejaVu Sans"/>
              </a:rPr>
              <a:t>Scala Functional Programming</a:t>
            </a:r>
            <a:endParaRPr lang="en-IN" sz="1800" spc="-1" strike="noStrike">
              <a:solidFill>
                <a:srgbClr val="000000"/>
              </a:solidFill>
              <a:uFill>
                <a:solidFill>
                  <a:srgbClr val="ffffff"/>
                </a:solidFill>
              </a:uFill>
              <a:latin typeface="Arial"/>
            </a:endParaRPr>
          </a:p>
        </p:txBody>
      </p:sp>
      <p:sp>
        <p:nvSpPr>
          <p:cNvPr id="128" name="CustomShape 2"/>
          <p:cNvSpPr/>
          <p:nvPr/>
        </p:nvSpPr>
        <p:spPr>
          <a:xfrm>
            <a:off x="838080" y="1008000"/>
            <a:ext cx="10513440" cy="5166720"/>
          </a:xfrm>
          <a:prstGeom prst="rect">
            <a:avLst/>
          </a:prstGeom>
          <a:noFill/>
          <a:ln>
            <a:noFill/>
          </a:ln>
        </p:spPr>
        <p:style>
          <a:lnRef idx="0"/>
          <a:fillRef idx="0"/>
          <a:effectRef idx="0"/>
          <a:fontRef idx="minor"/>
        </p:style>
        <p:txBody>
          <a:bodyPr lIns="90000" rIns="90000" tIns="45000" bIns="45000"/>
          <a:p>
            <a:pPr marL="36000" indent="-214920">
              <a:lnSpc>
                <a:spcPct val="100000"/>
              </a:lnSpc>
              <a:buClr>
                <a:srgbClr val="ff0000"/>
              </a:buClr>
              <a:buFont typeface="Arial"/>
              <a:buChar char="•"/>
            </a:pPr>
            <a:r>
              <a:rPr lang="en-IN" sz="2800" spc="-1" strike="noStrike" u="sng">
                <a:solidFill>
                  <a:srgbClr val="000000"/>
                </a:solidFill>
                <a:uFill>
                  <a:solidFill>
                    <a:srgbClr val="ffffff"/>
                  </a:solidFill>
                </a:uFill>
                <a:latin typeface="Calibri"/>
                <a:ea typeface="DejaVu Sans"/>
              </a:rPr>
              <a:t>Expression:</a:t>
            </a:r>
            <a:endParaRPr lang="en-IN" sz="1800" spc="-1" strike="noStrike">
              <a:solidFill>
                <a:srgbClr val="000000"/>
              </a:solidFill>
              <a:uFill>
                <a:solidFill>
                  <a:srgbClr val="ffffff"/>
                </a:solidFill>
              </a:uFill>
              <a:latin typeface="Arial"/>
            </a:endParaRPr>
          </a:p>
          <a:p>
            <a:pPr lvl="1" marL="36000" indent="-214920">
              <a:lnSpc>
                <a:spcPct val="100000"/>
              </a:lnSpc>
              <a:buClr>
                <a:srgbClr val="000000"/>
              </a:buClr>
              <a:buSzPct val="45000"/>
              <a:buFont typeface="Wingdings" charset="2"/>
              <a:buChar char=""/>
            </a:pPr>
            <a:r>
              <a:rPr lang="en-IN" sz="2400" spc="-1" strike="noStrike">
                <a:solidFill>
                  <a:srgbClr val="000000"/>
                </a:solidFill>
                <a:uFill>
                  <a:solidFill>
                    <a:srgbClr val="ffffff"/>
                  </a:solidFill>
                </a:uFill>
                <a:latin typeface="Calibri"/>
                <a:ea typeface="DejaVu Sans"/>
              </a:rPr>
              <a:t>"hi welcome to scala" , 10 , 10.5000f,</a:t>
            </a:r>
            <a:r>
              <a:rPr lang="en-IN" sz="2400" spc="-1" strike="noStrike">
                <a:solidFill>
                  <a:srgbClr val="000000"/>
                </a:solidFill>
                <a:uFill>
                  <a:solidFill>
                    <a:srgbClr val="ffffff"/>
                  </a:solidFill>
                </a:uFill>
                <a:latin typeface="Calibri"/>
                <a:ea typeface="DejaVu Sans"/>
              </a:rPr>
              <a:t>	</a:t>
            </a:r>
            <a:r>
              <a:rPr lang="en-IN" sz="2400" spc="-1" strike="noStrike">
                <a:solidFill>
                  <a:srgbClr val="000000"/>
                </a:solidFill>
                <a:uFill>
                  <a:solidFill>
                    <a:srgbClr val="ffffff"/>
                  </a:solidFill>
                </a:uFill>
                <a:latin typeface="Calibri"/>
                <a:ea typeface="DejaVu Sans"/>
              </a:rPr>
              <a:t> 10.0 </a:t>
            </a:r>
            <a:endParaRPr lang="en-IN" sz="1800" spc="-1" strike="noStrike">
              <a:solidFill>
                <a:srgbClr val="000000"/>
              </a:solidFill>
              <a:uFill>
                <a:solidFill>
                  <a:srgbClr val="ffffff"/>
                </a:solidFill>
              </a:uFill>
              <a:latin typeface="Arial"/>
            </a:endParaRPr>
          </a:p>
          <a:p>
            <a:pPr lvl="1" marL="36000" indent="-214920">
              <a:lnSpc>
                <a:spcPct val="100000"/>
              </a:lnSpc>
              <a:buClr>
                <a:srgbClr val="000000"/>
              </a:buClr>
              <a:buSzPct val="45000"/>
              <a:buFont typeface="Wingdings" charset="2"/>
              <a:buChar char=""/>
            </a:pPr>
            <a:r>
              <a:rPr lang="en-IN" sz="2400" spc="-1" strike="noStrike">
                <a:solidFill>
                  <a:srgbClr val="000000"/>
                </a:solidFill>
                <a:uFill>
                  <a:solidFill>
                    <a:srgbClr val="ffffff"/>
                  </a:solidFill>
                </a:uFill>
                <a:latin typeface="Calibri"/>
                <a:ea typeface="DejaVu Sans"/>
              </a:rPr>
              <a:t>println(res0)</a:t>
            </a:r>
            <a:endParaRPr lang="en-IN" sz="1800" spc="-1" strike="noStrike">
              <a:solidFill>
                <a:srgbClr val="000000"/>
              </a:solidFill>
              <a:uFill>
                <a:solidFill>
                  <a:srgbClr val="ffffff"/>
                </a:solidFill>
              </a:uFill>
              <a:latin typeface="Arial"/>
            </a:endParaRPr>
          </a:p>
          <a:p>
            <a:pPr lvl="1" marL="36000" indent="-214920">
              <a:lnSpc>
                <a:spcPct val="100000"/>
              </a:lnSpc>
              <a:buClr>
                <a:srgbClr val="000000"/>
              </a:buClr>
              <a:buSzPct val="45000"/>
              <a:buFont typeface="Wingdings" charset="2"/>
              <a:buChar char=""/>
            </a:pPr>
            <a:r>
              <a:rPr lang="en-IN" sz="2400" spc="-1" strike="noStrike">
                <a:solidFill>
                  <a:srgbClr val="000000"/>
                </a:solidFill>
                <a:uFill>
                  <a:solidFill>
                    <a:srgbClr val="ffffff"/>
                  </a:solidFill>
                </a:uFill>
                <a:latin typeface="Calibri"/>
                <a:ea typeface="DejaVu Sans"/>
              </a:rPr>
              <a:t>val text = “hi welcome” , var text_var= “sample text”</a:t>
            </a:r>
            <a:endParaRPr lang="en-IN" sz="1800" spc="-1" strike="noStrike">
              <a:solidFill>
                <a:srgbClr val="000000"/>
              </a:solidFill>
              <a:uFill>
                <a:solidFill>
                  <a:srgbClr val="ffffff"/>
                </a:solidFill>
              </a:uFill>
              <a:latin typeface="Arial"/>
            </a:endParaRPr>
          </a:p>
          <a:p>
            <a:pPr marL="36000" indent="-214920">
              <a:lnSpc>
                <a:spcPct val="100000"/>
              </a:lnSpc>
              <a:buClr>
                <a:srgbClr val="ff0000"/>
              </a:buClr>
              <a:buFont typeface="Arial"/>
              <a:buChar char="•"/>
            </a:pPr>
            <a:r>
              <a:rPr lang="en-IN" sz="2800" spc="-1" strike="noStrike" u="sng">
                <a:solidFill>
                  <a:srgbClr val="000000"/>
                </a:solidFill>
                <a:uFill>
                  <a:solidFill>
                    <a:srgbClr val="ffffff"/>
                  </a:solidFill>
                </a:uFill>
                <a:latin typeface="Calibri"/>
                <a:ea typeface="DejaVu Sans"/>
              </a:rPr>
              <a:t>Expression Block:</a:t>
            </a:r>
            <a:endParaRPr lang="en-IN" sz="1800" spc="-1" strike="noStrike">
              <a:solidFill>
                <a:srgbClr val="000000"/>
              </a:solidFill>
              <a:uFill>
                <a:solidFill>
                  <a:srgbClr val="ffffff"/>
                </a:solidFill>
              </a:uFill>
              <a:latin typeface="Arial"/>
            </a:endParaRPr>
          </a:p>
          <a:p>
            <a:pPr lvl="2" marL="36000" indent="-214920">
              <a:lnSpc>
                <a:spcPct val="100000"/>
              </a:lnSpc>
              <a:buClr>
                <a:srgbClr val="000000"/>
              </a:buClr>
              <a:buSzPct val="45000"/>
              <a:buFont typeface="Wingdings" charset="2"/>
              <a:buChar char=""/>
            </a:pPr>
            <a:r>
              <a:rPr lang="en-IN" sz="2200" spc="-1" strike="noStrike">
                <a:solidFill>
                  <a:srgbClr val="000000"/>
                </a:solidFill>
                <a:uFill>
                  <a:solidFill>
                    <a:srgbClr val="ffffff"/>
                  </a:solidFill>
                </a:uFill>
                <a:latin typeface="Calibri"/>
                <a:ea typeface="DejaVu Sans"/>
              </a:rPr>
              <a:t>Enclosed by {} , it is a unit of code that returns value</a:t>
            </a:r>
            <a:endParaRPr lang="en-IN" sz="1800" spc="-1" strike="noStrike">
              <a:solidFill>
                <a:srgbClr val="000000"/>
              </a:solidFill>
              <a:uFill>
                <a:solidFill>
                  <a:srgbClr val="ffffff"/>
                </a:solidFill>
              </a:uFill>
              <a:latin typeface="Arial"/>
            </a:endParaRPr>
          </a:p>
          <a:p>
            <a:pPr lvl="2" marL="36000" indent="-214920">
              <a:lnSpc>
                <a:spcPct val="100000"/>
              </a:lnSpc>
              <a:buClr>
                <a:srgbClr val="000000"/>
              </a:buClr>
              <a:buSzPct val="45000"/>
              <a:buFont typeface="Wingdings" charset="2"/>
              <a:buChar char=""/>
            </a:pPr>
            <a:r>
              <a:rPr lang="en-IN" sz="2200" spc="-1" strike="noStrike">
                <a:solidFill>
                  <a:srgbClr val="000000"/>
                </a:solidFill>
                <a:uFill>
                  <a:solidFill>
                    <a:srgbClr val="ffffff"/>
                  </a:solidFill>
                </a:uFill>
                <a:latin typeface="Calibri"/>
                <a:ea typeface="DejaVu Sans"/>
              </a:rPr>
              <a:t>Expression block is an object, can be saved in variables i.e vals or vars. we can pass it to a function and return from a function.</a:t>
            </a:r>
            <a:endParaRPr lang="en-IN" sz="1800" spc="-1" strike="noStrike">
              <a:solidFill>
                <a:srgbClr val="000000"/>
              </a:solidFill>
              <a:uFill>
                <a:solidFill>
                  <a:srgbClr val="ffffff"/>
                </a:solidFill>
              </a:uFill>
              <a:latin typeface="Arial"/>
            </a:endParaRPr>
          </a:p>
          <a:p>
            <a:pPr lvl="2" marL="36000" indent="-214920">
              <a:lnSpc>
                <a:spcPct val="100000"/>
              </a:lnSpc>
              <a:buClr>
                <a:srgbClr val="000000"/>
              </a:buClr>
              <a:buSzPct val="45000"/>
              <a:buFont typeface="Wingdings" charset="2"/>
              <a:buChar char=""/>
            </a:pPr>
            <a:r>
              <a:rPr lang="en-IN" sz="2200" spc="-1" strike="noStrike">
                <a:solidFill>
                  <a:srgbClr val="000000"/>
                </a:solidFill>
                <a:uFill>
                  <a:solidFill>
                    <a:srgbClr val="ffffff"/>
                  </a:solidFill>
                </a:uFill>
                <a:latin typeface="Calibri"/>
                <a:ea typeface="DejaVu Sans"/>
              </a:rPr>
              <a:t>val sample</a:t>
            </a:r>
            <a:r>
              <a:rPr b="1" lang="en-IN" sz="2800" spc="-1" strike="noStrike">
                <a:solidFill>
                  <a:srgbClr val="000000"/>
                </a:solidFill>
                <a:uFill>
                  <a:solidFill>
                    <a:srgbClr val="ffffff"/>
                  </a:solidFill>
                </a:uFill>
                <a:latin typeface="Calibri"/>
                <a:ea typeface="DejaVu Sans"/>
              </a:rPr>
              <a:t> = </a:t>
            </a:r>
            <a:r>
              <a:rPr lang="en-IN" sz="2200" spc="-1" strike="noStrike">
                <a:solidFill>
                  <a:srgbClr val="000000"/>
                </a:solidFill>
                <a:uFill>
                  <a:solidFill>
                    <a:srgbClr val="ffffff"/>
                  </a:solidFill>
                </a:uFill>
                <a:latin typeface="Calibri"/>
                <a:ea typeface="DejaVu Sans"/>
              </a:rPr>
              <a:t>{ val A=10 ; val B=20 ; A+B }</a:t>
            </a:r>
            <a:endParaRPr lang="en-IN" sz="1800" spc="-1" strike="noStrike">
              <a:solidFill>
                <a:srgbClr val="000000"/>
              </a:solidFill>
              <a:uFill>
                <a:solidFill>
                  <a:srgbClr val="ffffff"/>
                </a:solidFill>
              </a:uFill>
              <a:latin typeface="Arial"/>
            </a:endParaRPr>
          </a:p>
          <a:p>
            <a:pPr lvl="2" marL="36000" indent="-214920">
              <a:lnSpc>
                <a:spcPct val="100000"/>
              </a:lnSpc>
              <a:buClr>
                <a:srgbClr val="000000"/>
              </a:buClr>
              <a:buSzPct val="45000"/>
              <a:buFont typeface="Wingdings" charset="2"/>
              <a:buChar char=""/>
            </a:pPr>
            <a:r>
              <a:rPr lang="en-IN" sz="2000" spc="-1" strike="noStrike">
                <a:solidFill>
                  <a:srgbClr val="000000"/>
                </a:solidFill>
                <a:uFill>
                  <a:solidFill>
                    <a:srgbClr val="ffffff"/>
                  </a:solidFill>
                </a:uFill>
                <a:latin typeface="Calibri"/>
                <a:ea typeface="DejaVu Sans"/>
              </a:rPr>
              <a:t>{  val A=10 ; val B=20 ;  println(A+B) ;  A+B }</a:t>
            </a:r>
            <a:endParaRPr lang="en-IN" sz="1800" spc="-1" strike="noStrike">
              <a:solidFill>
                <a:srgbClr val="000000"/>
              </a:solidFill>
              <a:uFill>
                <a:solidFill>
                  <a:srgbClr val="ffffff"/>
                </a:solidFill>
              </a:uFill>
              <a:latin typeface="Arial"/>
            </a:endParaRPr>
          </a:p>
          <a:p>
            <a:pPr lvl="2" marL="36000" indent="-214920">
              <a:lnSpc>
                <a:spcPct val="100000"/>
              </a:lnSpc>
              <a:buClr>
                <a:srgbClr val="000000"/>
              </a:buClr>
              <a:buSzPct val="45000"/>
              <a:buFont typeface="Wingdings" charset="2"/>
              <a:buChar char=""/>
            </a:pPr>
            <a:r>
              <a:rPr lang="en-IN" sz="2200" spc="-1" strike="noStrike">
                <a:solidFill>
                  <a:srgbClr val="000000"/>
                </a:solidFill>
                <a:uFill>
                  <a:solidFill>
                    <a:srgbClr val="ffffff"/>
                  </a:solidFill>
                </a:uFill>
                <a:latin typeface="Calibri"/>
                <a:ea typeface="DejaVu Sans"/>
              </a:rPr>
              <a:t>Last value of an expression block is return value</a:t>
            </a:r>
            <a:endParaRPr lang="en-IN" sz="1800" spc="-1" strike="noStrike">
              <a:solidFill>
                <a:srgbClr val="000000"/>
              </a:solidFill>
              <a:uFill>
                <a:solidFill>
                  <a:srgbClr val="ffffff"/>
                </a:solidFill>
              </a:uFill>
              <a:latin typeface="Arial"/>
            </a:endParaRPr>
          </a:p>
          <a:p>
            <a:pPr marL="36000" indent="-214920">
              <a:lnSpc>
                <a:spcPct val="100000"/>
              </a:lnSpc>
              <a:buClr>
                <a:srgbClr val="ff0000"/>
              </a:buClr>
              <a:buFont typeface="Arial"/>
              <a:buChar char="•"/>
            </a:pPr>
            <a:r>
              <a:rPr lang="en-IN" sz="2200" spc="-1" strike="noStrike">
                <a:solidFill>
                  <a:srgbClr val="000000"/>
                </a:solidFill>
                <a:uFill>
                  <a:solidFill>
                    <a:srgbClr val="ffffff"/>
                  </a:solidFill>
                </a:uFill>
                <a:latin typeface="Calibri"/>
                <a:ea typeface="DejaVu Sans"/>
              </a:rPr>
              <a:t>These lack a name. i.e they are anonymous and </a:t>
            </a:r>
            <a:r>
              <a:rPr lang="en-IN" sz="2200" spc="-1" strike="noStrike" u="sng">
                <a:solidFill>
                  <a:srgbClr val="000000"/>
                </a:solidFill>
                <a:uFill>
                  <a:solidFill>
                    <a:srgbClr val="ffffff"/>
                  </a:solidFill>
                </a:uFill>
                <a:latin typeface="Calibri"/>
                <a:ea typeface="DejaVu Sans"/>
              </a:rPr>
              <a:t>they are rarely reusable.</a:t>
            </a:r>
            <a:endParaRPr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CustomShape 1"/>
          <p:cNvSpPr/>
          <p:nvPr/>
        </p:nvSpPr>
        <p:spPr>
          <a:xfrm>
            <a:off x="838080" y="-66960"/>
            <a:ext cx="10513440" cy="1001520"/>
          </a:xfrm>
          <a:prstGeom prst="rect">
            <a:avLst/>
          </a:prstGeom>
          <a:noFill/>
          <a:ln>
            <a:noFill/>
          </a:ln>
        </p:spPr>
        <p:style>
          <a:lnRef idx="0"/>
          <a:fillRef idx="0"/>
          <a:effectRef idx="0"/>
          <a:fontRef idx="minor"/>
        </p:style>
        <p:txBody>
          <a:bodyPr lIns="90000" rIns="90000" tIns="45000" bIns="45000" anchor="ctr"/>
          <a:p>
            <a:pPr>
              <a:lnSpc>
                <a:spcPct val="90000"/>
              </a:lnSpc>
            </a:pPr>
            <a:r>
              <a:rPr lang="en-IN" sz="4400" spc="-1" strike="noStrike">
                <a:solidFill>
                  <a:srgbClr val="000000"/>
                </a:solidFill>
                <a:uFill>
                  <a:solidFill>
                    <a:srgbClr val="ffffff"/>
                  </a:solidFill>
                </a:uFill>
                <a:latin typeface="Calibri Light"/>
                <a:ea typeface="DejaVu Sans"/>
              </a:rPr>
              <a:t>Scala Functional Programming</a:t>
            </a:r>
            <a:endParaRPr lang="en-IN" sz="1800" spc="-1" strike="noStrike">
              <a:solidFill>
                <a:srgbClr val="000000"/>
              </a:solidFill>
              <a:uFill>
                <a:solidFill>
                  <a:srgbClr val="ffffff"/>
                </a:solidFill>
              </a:uFill>
              <a:latin typeface="Arial"/>
            </a:endParaRPr>
          </a:p>
        </p:txBody>
      </p:sp>
      <p:sp>
        <p:nvSpPr>
          <p:cNvPr id="130" name="CustomShape 2"/>
          <p:cNvSpPr/>
          <p:nvPr/>
        </p:nvSpPr>
        <p:spPr>
          <a:xfrm>
            <a:off x="838080" y="1008000"/>
            <a:ext cx="11112480" cy="5166720"/>
          </a:xfrm>
          <a:prstGeom prst="rect">
            <a:avLst/>
          </a:prstGeom>
          <a:noFill/>
          <a:ln>
            <a:noFill/>
          </a:ln>
        </p:spPr>
        <p:style>
          <a:lnRef idx="0"/>
          <a:fillRef idx="0"/>
          <a:effectRef idx="0"/>
          <a:fontRef idx="minor"/>
        </p:style>
        <p:txBody>
          <a:bodyPr lIns="90000" rIns="90000" tIns="45000" bIns="45000"/>
          <a:p>
            <a:pPr marL="36000" indent="-214920">
              <a:lnSpc>
                <a:spcPct val="100000"/>
              </a:lnSpc>
              <a:buClr>
                <a:srgbClr val="ff0000"/>
              </a:buClr>
              <a:buFont typeface="Arial"/>
              <a:buChar char="•"/>
            </a:pPr>
            <a:r>
              <a:rPr lang="en-IN" sz="2800" spc="-1" strike="noStrike" u="sng">
                <a:solidFill>
                  <a:srgbClr val="000000"/>
                </a:solidFill>
                <a:uFill>
                  <a:solidFill>
                    <a:srgbClr val="ffffff"/>
                  </a:solidFill>
                </a:uFill>
                <a:latin typeface="Calibri"/>
                <a:ea typeface="DejaVu Sans"/>
              </a:rPr>
              <a:t>Functions:</a:t>
            </a:r>
            <a:endParaRPr lang="en-IN" sz="1800" spc="-1" strike="noStrike">
              <a:solidFill>
                <a:srgbClr val="000000"/>
              </a:solidFill>
              <a:uFill>
                <a:solidFill>
                  <a:srgbClr val="ffffff"/>
                </a:solidFill>
              </a:uFill>
              <a:latin typeface="Arial"/>
            </a:endParaRPr>
          </a:p>
          <a:p>
            <a:pPr lvl="1" marL="36000" indent="-214920">
              <a:lnSpc>
                <a:spcPct val="100000"/>
              </a:lnSpc>
              <a:buClr>
                <a:srgbClr val="000000"/>
              </a:buClr>
              <a:buSzPct val="45000"/>
              <a:buFont typeface="Wingdings" charset="2"/>
              <a:buChar char=""/>
            </a:pPr>
            <a:r>
              <a:rPr lang="en-IN" sz="2200" spc="-1" strike="noStrike">
                <a:solidFill>
                  <a:srgbClr val="000000"/>
                </a:solidFill>
                <a:uFill>
                  <a:solidFill>
                    <a:srgbClr val="ffffff"/>
                  </a:solidFill>
                </a:uFill>
                <a:latin typeface="Calibri"/>
                <a:ea typeface="DejaVu Sans"/>
              </a:rPr>
              <a:t>They are exactly same as expression blocks, difference is minor.</a:t>
            </a:r>
            <a:endParaRPr lang="en-IN" sz="1800" spc="-1" strike="noStrike">
              <a:solidFill>
                <a:srgbClr val="000000"/>
              </a:solidFill>
              <a:uFill>
                <a:solidFill>
                  <a:srgbClr val="ffffff"/>
                </a:solidFill>
              </a:uFill>
              <a:latin typeface="Arial"/>
            </a:endParaRPr>
          </a:p>
          <a:p>
            <a:pPr lvl="1" marL="36000" indent="-214920">
              <a:lnSpc>
                <a:spcPct val="100000"/>
              </a:lnSpc>
              <a:buClr>
                <a:srgbClr val="000000"/>
              </a:buClr>
              <a:buSzPct val="45000"/>
              <a:buFont typeface="Wingdings" charset="2"/>
              <a:buChar char=""/>
            </a:pPr>
            <a:r>
              <a:rPr lang="en-IN" sz="2200" spc="-1" strike="noStrike">
                <a:solidFill>
                  <a:srgbClr val="000000"/>
                </a:solidFill>
                <a:uFill>
                  <a:solidFill>
                    <a:srgbClr val="ffffff"/>
                  </a:solidFill>
                </a:uFill>
                <a:latin typeface="Calibri"/>
                <a:ea typeface="DejaVu Sans"/>
              </a:rPr>
              <a:t>Functions are usually named, some times anonymous</a:t>
            </a:r>
            <a:endParaRPr lang="en-IN" sz="1800" spc="-1" strike="noStrike">
              <a:solidFill>
                <a:srgbClr val="000000"/>
              </a:solidFill>
              <a:uFill>
                <a:solidFill>
                  <a:srgbClr val="ffffff"/>
                </a:solidFill>
              </a:uFill>
              <a:latin typeface="Arial"/>
            </a:endParaRPr>
          </a:p>
          <a:p>
            <a:pPr lvl="1" marL="36000" indent="-214920">
              <a:lnSpc>
                <a:spcPct val="100000"/>
              </a:lnSpc>
              <a:buClr>
                <a:srgbClr val="000000"/>
              </a:buClr>
              <a:buSzPct val="45000"/>
              <a:buFont typeface="Wingdings" charset="2"/>
              <a:buChar char=""/>
            </a:pPr>
            <a:r>
              <a:rPr lang="en-IN" sz="2200" spc="-1" strike="noStrike">
                <a:solidFill>
                  <a:srgbClr val="000000"/>
                </a:solidFill>
                <a:uFill>
                  <a:solidFill>
                    <a:srgbClr val="ffffff"/>
                  </a:solidFill>
                </a:uFill>
                <a:latin typeface="Calibri"/>
                <a:ea typeface="DejaVu Sans"/>
              </a:rPr>
              <a:t>Functions can accept arguements, where are expr blocks are not parameterised – lack an arguement list.</a:t>
            </a:r>
            <a:endParaRPr lang="en-IN" sz="1800" spc="-1" strike="noStrike">
              <a:solidFill>
                <a:srgbClr val="000000"/>
              </a:solidFill>
              <a:uFill>
                <a:solidFill>
                  <a:srgbClr val="ffffff"/>
                </a:solidFill>
              </a:uFill>
              <a:latin typeface="Arial"/>
            </a:endParaRPr>
          </a:p>
          <a:p>
            <a:pPr lvl="1" marL="36000" indent="-214920">
              <a:lnSpc>
                <a:spcPct val="100000"/>
              </a:lnSpc>
              <a:buClr>
                <a:srgbClr val="000000"/>
              </a:buClr>
              <a:buSzPct val="45000"/>
              <a:buFont typeface="Wingdings" charset="2"/>
              <a:buChar char=""/>
            </a:pPr>
            <a:r>
              <a:rPr lang="en-IN" sz="2200" spc="-1" strike="noStrike">
                <a:solidFill>
                  <a:srgbClr val="000000"/>
                </a:solidFill>
                <a:uFill>
                  <a:solidFill>
                    <a:srgbClr val="ffffff"/>
                  </a:solidFill>
                </a:uFill>
                <a:latin typeface="Calibri"/>
                <a:ea typeface="DejaVu Sans"/>
              </a:rPr>
              <a:t>Since we can pass arguments, we can reuse functions.</a:t>
            </a:r>
            <a:endParaRPr lang="en-IN" sz="1800" spc="-1" strike="noStrike">
              <a:solidFill>
                <a:srgbClr val="000000"/>
              </a:solidFill>
              <a:uFill>
                <a:solidFill>
                  <a:srgbClr val="ffffff"/>
                </a:solidFill>
              </a:uFill>
              <a:latin typeface="Arial"/>
            </a:endParaRPr>
          </a:p>
          <a:p>
            <a:pPr marL="36000" indent="-214920">
              <a:lnSpc>
                <a:spcPct val="100000"/>
              </a:lnSpc>
              <a:buClr>
                <a:srgbClr val="ff0000"/>
              </a:buClr>
              <a:buFont typeface="Arial"/>
              <a:buChar char="•"/>
            </a:pPr>
            <a:r>
              <a:rPr b="1" lang="en-IN" sz="2200" spc="-1" strike="noStrike">
                <a:solidFill>
                  <a:srgbClr val="000000"/>
                </a:solidFill>
                <a:uFill>
                  <a:solidFill>
                    <a:srgbClr val="ffffff"/>
                  </a:solidFill>
                </a:uFill>
                <a:latin typeface="Calibri"/>
                <a:ea typeface="DejaVu Sans"/>
              </a:rPr>
              <a:t>Functions are just named, reusable expression blocks that accpet arguments.</a:t>
            </a:r>
            <a:endParaRPr lang="en-IN" sz="1800" spc="-1" strike="noStrike">
              <a:solidFill>
                <a:srgbClr val="000000"/>
              </a:solidFill>
              <a:uFill>
                <a:solidFill>
                  <a:srgbClr val="ffffff"/>
                </a:solidFill>
              </a:uFill>
              <a:latin typeface="Arial"/>
            </a:endParaRPr>
          </a:p>
          <a:p>
            <a:pPr marL="36000" indent="-214920">
              <a:lnSpc>
                <a:spcPct val="100000"/>
              </a:lnSpc>
              <a:buClr>
                <a:srgbClr val="ff0000"/>
              </a:buClr>
              <a:buFont typeface="Arial"/>
              <a:buChar char="•"/>
            </a:pPr>
            <a:r>
              <a:rPr lang="en-IN" sz="2200" spc="-1" strike="noStrike">
                <a:solidFill>
                  <a:srgbClr val="000000"/>
                </a:solidFill>
                <a:uFill>
                  <a:solidFill>
                    <a:srgbClr val="ffffff"/>
                  </a:solidFill>
                </a:uFill>
                <a:latin typeface="Calibri"/>
                <a:ea typeface="DejaVu Sans"/>
              </a:rPr>
              <a:t>Anonymous function: functional literal</a:t>
            </a:r>
            <a:endParaRPr lang="en-IN" sz="1800" spc="-1" strike="noStrike">
              <a:solidFill>
                <a:srgbClr val="000000"/>
              </a:solidFill>
              <a:uFill>
                <a:solidFill>
                  <a:srgbClr val="ffffff"/>
                </a:solidFill>
              </a:uFill>
              <a:latin typeface="Arial"/>
            </a:endParaRPr>
          </a:p>
          <a:p>
            <a:pPr marL="36000" indent="-214920">
              <a:lnSpc>
                <a:spcPct val="100000"/>
              </a:lnSpc>
              <a:buClr>
                <a:srgbClr val="ff0000"/>
              </a:buClr>
              <a:buFont typeface="Arial"/>
              <a:buChar char="•"/>
            </a:pPr>
            <a:r>
              <a:rPr lang="en-IN" sz="2200" spc="-1" strike="noStrike">
                <a:solidFill>
                  <a:srgbClr val="000000"/>
                </a:solidFill>
                <a:uFill>
                  <a:solidFill>
                    <a:srgbClr val="ffffff"/>
                  </a:solidFill>
                </a:uFill>
                <a:latin typeface="Calibri"/>
                <a:ea typeface="DejaVu Sans"/>
              </a:rPr>
              <a:t>(x: Int, y: Int) </a:t>
            </a:r>
            <a:r>
              <a:rPr b="1" lang="en-IN" sz="2200" spc="-1" strike="noStrike">
                <a:solidFill>
                  <a:srgbClr val="000000"/>
                </a:solidFill>
                <a:uFill>
                  <a:solidFill>
                    <a:srgbClr val="ffffff"/>
                  </a:solidFill>
                </a:uFill>
                <a:latin typeface="Calibri"/>
                <a:ea typeface="DejaVu Sans"/>
              </a:rPr>
              <a:t>=&gt;</a:t>
            </a:r>
            <a:r>
              <a:rPr lang="en-IN" sz="2200" spc="-1" strike="noStrike">
                <a:solidFill>
                  <a:srgbClr val="000000"/>
                </a:solidFill>
                <a:uFill>
                  <a:solidFill>
                    <a:srgbClr val="ffffff"/>
                  </a:solidFill>
                </a:uFill>
                <a:latin typeface="Calibri"/>
                <a:ea typeface="DejaVu Sans"/>
              </a:rPr>
              <a:t> { println(x) ; println(y) ; println(x+y) ; x+y }:Int</a:t>
            </a:r>
            <a:endParaRPr lang="en-IN" sz="1800" spc="-1" strike="noStrike">
              <a:solidFill>
                <a:srgbClr val="000000"/>
              </a:solidFill>
              <a:uFill>
                <a:solidFill>
                  <a:srgbClr val="ffffff"/>
                </a:solidFill>
              </a:uFill>
              <a:latin typeface="Arial"/>
            </a:endParaRPr>
          </a:p>
          <a:p>
            <a:pPr marL="36000" indent="-214920">
              <a:lnSpc>
                <a:spcPct val="100000"/>
              </a:lnSpc>
              <a:buClr>
                <a:srgbClr val="ff0000"/>
              </a:buClr>
              <a:buFont typeface="Arial"/>
              <a:buChar char="•"/>
            </a:pPr>
            <a:r>
              <a:rPr lang="en-IN" sz="2200" spc="-1" strike="noStrike">
                <a:solidFill>
                  <a:srgbClr val="000000"/>
                </a:solidFill>
                <a:uFill>
                  <a:solidFill>
                    <a:srgbClr val="ffffff"/>
                  </a:solidFill>
                </a:uFill>
                <a:latin typeface="Calibri"/>
                <a:ea typeface="DejaVu Sans"/>
              </a:rPr>
              <a:t>we can store this function in a val or var and function is an object. </a:t>
            </a:r>
            <a:endParaRPr lang="en-IN" sz="1800" spc="-1" strike="noStrike">
              <a:solidFill>
                <a:srgbClr val="000000"/>
              </a:solidFill>
              <a:uFill>
                <a:solidFill>
                  <a:srgbClr val="ffffff"/>
                </a:solidFill>
              </a:uFill>
              <a:latin typeface="Arial"/>
            </a:endParaRPr>
          </a:p>
          <a:p>
            <a:pPr marL="36000" indent="-214920">
              <a:lnSpc>
                <a:spcPct val="100000"/>
              </a:lnSpc>
              <a:buClr>
                <a:srgbClr val="ff0000"/>
              </a:buClr>
              <a:buFont typeface="Arial"/>
              <a:buChar char="•"/>
            </a:pPr>
            <a:r>
              <a:rPr lang="en-IN" sz="2200" spc="-1" strike="noStrike">
                <a:solidFill>
                  <a:srgbClr val="000000"/>
                </a:solidFill>
                <a:uFill>
                  <a:solidFill>
                    <a:srgbClr val="ffffff"/>
                  </a:solidFill>
                </a:uFill>
                <a:latin typeface="Calibri"/>
                <a:ea typeface="DejaVu Sans"/>
              </a:rPr>
              <a:t>Val fn=(x: Int, y: Int) </a:t>
            </a:r>
            <a:r>
              <a:rPr b="1" lang="en-IN" sz="2200" spc="-1" strike="noStrike">
                <a:solidFill>
                  <a:srgbClr val="000000"/>
                </a:solidFill>
                <a:uFill>
                  <a:solidFill>
                    <a:srgbClr val="ffffff"/>
                  </a:solidFill>
                </a:uFill>
                <a:latin typeface="Calibri"/>
                <a:ea typeface="DejaVu Sans"/>
              </a:rPr>
              <a:t>=&gt;</a:t>
            </a:r>
            <a:r>
              <a:rPr lang="en-IN" sz="2200" spc="-1" strike="noStrike">
                <a:solidFill>
                  <a:srgbClr val="000000"/>
                </a:solidFill>
                <a:uFill>
                  <a:solidFill>
                    <a:srgbClr val="ffffff"/>
                  </a:solidFill>
                </a:uFill>
                <a:latin typeface="Calibri"/>
                <a:ea typeface="DejaVu Sans"/>
              </a:rPr>
              <a:t> { println(x) ; println(y) ; println(x+y) ; x+y }</a:t>
            </a:r>
            <a:endParaRPr lang="en-IN" sz="1800" spc="-1" strike="noStrike">
              <a:solidFill>
                <a:srgbClr val="000000"/>
              </a:solidFill>
              <a:uFill>
                <a:solidFill>
                  <a:srgbClr val="ffffff"/>
                </a:solidFill>
              </a:uFill>
              <a:latin typeface="Arial"/>
            </a:endParaRPr>
          </a:p>
          <a:p>
            <a:pPr marL="36000" indent="-214920">
              <a:lnSpc>
                <a:spcPct val="100000"/>
              </a:lnSpc>
              <a:buClr>
                <a:srgbClr val="ff0000"/>
              </a:buClr>
              <a:buFont typeface="Arial"/>
              <a:buChar char="•"/>
            </a:pPr>
            <a:r>
              <a:rPr lang="en-IN" sz="2200" spc="-1" strike="noStrike">
                <a:solidFill>
                  <a:srgbClr val="000000"/>
                </a:solidFill>
                <a:uFill>
                  <a:solidFill>
                    <a:srgbClr val="ffffff"/>
                  </a:solidFill>
                </a:uFill>
                <a:latin typeface="Calibri"/>
                <a:ea typeface="DejaVu Sans"/>
              </a:rPr>
              <a:t>Now it is named. We can reuse this any where.</a:t>
            </a:r>
            <a:endParaRPr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1362</TotalTime>
  <Application>LibreOffice/5.0.6.2$Linux_X86_64 LibreOffice_project/00m0$Build-2</Application>
  <Paragraphs>108</Paragraphs>
  <Company>Cisco Systems, Inc.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2016-12-08T19:31:04Z</dcterms:created>
  <dc:creator>dgangapa</dc:creator>
  <dc:language>en-IN</dc:language>
  <dcterms:modified xsi:type="dcterms:W3CDTF">2018-03-14T09:00:23Z</dcterms:modified>
  <cp:revision>176</cp:revision>
  <dc:title>SPARK &amp; SCALA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Cisco Systems, Inc.</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4</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12</vt:i4>
  </property>
</Properties>
</file>