
<file path=[Content_Types].xml><?xml version="1.0" encoding="utf-8"?>
<Types xmlns="http://schemas.openxmlformats.org/package/2006/content-types">
  <Override PartName="/_rels/.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lang="en-IN" sz="2000" spc="-1" strike="noStrike">
                <a:solidFill>
                  <a:srgbClr val="000000"/>
                </a:solidFill>
                <a:uFill>
                  <a:solidFill>
                    <a:srgbClr val="ffffff"/>
                  </a:solidFill>
                </a:uFill>
                <a:latin typeface="Arial"/>
              </a:rPr>
              <a:t>Click to edit the notes format</a:t>
            </a:r>
            <a:endParaRPr lang="en-IN"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lang="en-IN" sz="1400" spc="-1" strike="noStrike">
                <a:solidFill>
                  <a:srgbClr val="000000"/>
                </a:solidFill>
                <a:uFill>
                  <a:solidFill>
                    <a:srgbClr val="ffffff"/>
                  </a:solidFill>
                </a:uFill>
                <a:latin typeface="Times New Roman"/>
              </a:rPr>
              <a:t>&lt;header&gt;</a:t>
            </a:r>
            <a:endParaRPr lang="en-IN"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lang="en-IN" sz="1400" spc="-1" strike="noStrike">
                <a:solidFill>
                  <a:srgbClr val="000000"/>
                </a:solidFill>
                <a:uFill>
                  <a:solidFill>
                    <a:srgbClr val="ffffff"/>
                  </a:solidFill>
                </a:uFill>
                <a:latin typeface="Times New Roman"/>
              </a:rPr>
              <a:t>&lt;date/time&gt;</a:t>
            </a:r>
            <a:endParaRPr lang="en-IN"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lang="en-IN" sz="1400" spc="-1" strike="noStrike">
                <a:solidFill>
                  <a:srgbClr val="000000"/>
                </a:solidFill>
                <a:uFill>
                  <a:solidFill>
                    <a:srgbClr val="ffffff"/>
                  </a:solidFill>
                </a:uFill>
                <a:latin typeface="Times New Roman"/>
              </a:rPr>
              <a:t>&lt;footer&gt;</a:t>
            </a:r>
            <a:endParaRPr lang="en-IN"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56B627ED-E554-49D0-B159-7B0715755F78}" type="slidenum">
              <a:rPr lang="en-IN" sz="1400" spc="-1" strike="noStrike">
                <a:solidFill>
                  <a:srgbClr val="000000"/>
                </a:solidFill>
                <a:uFill>
                  <a:solidFill>
                    <a:srgbClr val="ffffff"/>
                  </a:solidFill>
                </a:uFill>
                <a:latin typeface="Times New Roman"/>
              </a:rPr>
              <a:t>&lt;number&gt;</a:t>
            </a:fld>
            <a:endParaRPr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5800" y="4400640"/>
            <a:ext cx="5484960" cy="3598920"/>
          </a:xfrm>
          <a:prstGeom prst="rect">
            <a:avLst/>
          </a:prstGeom>
        </p:spPr>
        <p:txBody>
          <a:bodyPr lIns="0" rIns="0" tIns="0" bIns="0"/>
          <a:p>
            <a:r>
              <a:rPr lang="en-IN" sz="2000" spc="-1" strike="noStrike">
                <a:solidFill>
                  <a:srgbClr val="000000"/>
                </a:solidFill>
                <a:uFill>
                  <a:solidFill>
                    <a:srgbClr val="ffffff"/>
                  </a:solidFill>
                </a:uFill>
                <a:latin typeface="Arial"/>
              </a:rPr>
              <a:t>FINAL PPT</a:t>
            </a:r>
            <a:endParaRPr lang="en-IN" sz="2000" spc="-1" strike="noStrike">
              <a:solidFill>
                <a:srgbClr val="000000"/>
              </a:solidFill>
              <a:uFill>
                <a:solidFill>
                  <a:srgbClr val="ffffff"/>
                </a:solidFill>
              </a:uFill>
              <a:latin typeface="Arial"/>
            </a:endParaRPr>
          </a:p>
        </p:txBody>
      </p:sp>
      <p:sp>
        <p:nvSpPr>
          <p:cNvPr id="102"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D16C1AE3-0481-4B08-AAEB-0CC4D2774514}" type="slidenum">
              <a:rPr lang="en-IN" sz="1200" spc="-1" strike="noStrike">
                <a:solidFill>
                  <a:srgbClr val="000000"/>
                </a:solidFill>
                <a:uFill>
                  <a:solidFill>
                    <a:srgbClr val="ffffff"/>
                  </a:solidFill>
                </a:uFill>
                <a:latin typeface="+mn-lt"/>
                <a:ea typeface="+mn-ea"/>
              </a:rPr>
              <a:t>&lt;number&gt;</a:t>
            </a:fld>
            <a:endParaRPr lang="en-IN"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PlaceHolder 1"/>
          <p:cNvSpPr>
            <a:spLocks noGrp="1"/>
          </p:cNvSpPr>
          <p:nvPr>
            <p:ph type="body"/>
          </p:nvPr>
        </p:nvSpPr>
        <p:spPr>
          <a:xfrm>
            <a:off x="685800" y="4400640"/>
            <a:ext cx="5484960" cy="3598920"/>
          </a:xfrm>
          <a:prstGeom prst="rect">
            <a:avLst/>
          </a:prstGeom>
        </p:spPr>
        <p:txBody>
          <a:bodyPr lIns="0" rIns="0" tIns="0" bIns="0"/>
          <a:p>
            <a:r>
              <a:rPr lang="en-IN" sz="2000" spc="-1" strike="noStrike">
                <a:solidFill>
                  <a:srgbClr val="000000"/>
                </a:solidFill>
                <a:uFill>
                  <a:solidFill>
                    <a:srgbClr val="ffffff"/>
                  </a:solidFill>
                </a:uFill>
                <a:latin typeface="Arial"/>
              </a:rPr>
              <a:t>Ch1 pg 2</a:t>
            </a:r>
            <a:endParaRPr lang="en-IN" sz="2000" spc="-1" strike="noStrike">
              <a:solidFill>
                <a:srgbClr val="000000"/>
              </a:solidFill>
              <a:uFill>
                <a:solidFill>
                  <a:srgbClr val="ffffff"/>
                </a:solidFill>
              </a:uFill>
              <a:latin typeface="Arial"/>
            </a:endParaRPr>
          </a:p>
        </p:txBody>
      </p:sp>
      <p:sp>
        <p:nvSpPr>
          <p:cNvPr id="104"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F9DD32EC-3A7E-4780-812C-FC96FE94AAC1}" type="slidenum">
              <a:rPr lang="en-IN" sz="1200" spc="-1" strike="noStrike">
                <a:solidFill>
                  <a:srgbClr val="000000"/>
                </a:solidFill>
                <a:uFill>
                  <a:solidFill>
                    <a:srgbClr val="ffffff"/>
                  </a:solidFill>
                </a:uFill>
                <a:latin typeface="+mn-lt"/>
                <a:ea typeface="+mn-ea"/>
              </a:rPr>
              <a:t>&lt;number&gt;</a:t>
            </a:fld>
            <a:endParaRPr lang="en-IN"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685800" y="4400640"/>
            <a:ext cx="5484960" cy="3598920"/>
          </a:xfrm>
          <a:prstGeom prst="rect">
            <a:avLst/>
          </a:prstGeom>
        </p:spPr>
        <p:txBody>
          <a:bodyPr lIns="0" rIns="0" tIns="0" bIns="0"/>
          <a:p>
            <a:r>
              <a:rPr lang="en-IN" sz="2000" spc="-1" strike="noStrike">
                <a:solidFill>
                  <a:srgbClr val="000000"/>
                </a:solidFill>
                <a:uFill>
                  <a:solidFill>
                    <a:srgbClr val="ffffff"/>
                  </a:solidFill>
                </a:uFill>
                <a:latin typeface="Arial"/>
              </a:rPr>
              <a:t>Ch1 pg 2</a:t>
            </a:r>
            <a:endParaRPr lang="en-IN" sz="2000" spc="-1" strike="noStrike">
              <a:solidFill>
                <a:srgbClr val="000000"/>
              </a:solidFill>
              <a:uFill>
                <a:solidFill>
                  <a:srgbClr val="ffffff"/>
                </a:solidFill>
              </a:uFill>
              <a:latin typeface="Arial"/>
            </a:endParaRPr>
          </a:p>
        </p:txBody>
      </p:sp>
      <p:sp>
        <p:nvSpPr>
          <p:cNvPr id="106"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9767ADFC-EBDF-42E4-9E2E-861F21C8B79E}" type="slidenum">
              <a:rPr lang="en-IN" sz="1200" spc="-1" strike="noStrike">
                <a:solidFill>
                  <a:srgbClr val="000000"/>
                </a:solidFill>
                <a:uFill>
                  <a:solidFill>
                    <a:srgbClr val="ffffff"/>
                  </a:solidFill>
                </a:uFill>
                <a:latin typeface="+mn-lt"/>
                <a:ea typeface="+mn-ea"/>
              </a:rPr>
              <a:t>&lt;number&gt;</a:t>
            </a:fld>
            <a:endParaRPr lang="en-IN"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00" y="4400640"/>
            <a:ext cx="5484960" cy="3598920"/>
          </a:xfrm>
          <a:prstGeom prst="rect">
            <a:avLst/>
          </a:prstGeom>
        </p:spPr>
        <p:txBody>
          <a:bodyPr lIns="0" rIns="0" tIns="0" bIns="0"/>
          <a:p>
            <a:r>
              <a:rPr lang="en-IN" sz="2000" spc="-1" strike="noStrike">
                <a:solidFill>
                  <a:srgbClr val="000000"/>
                </a:solidFill>
                <a:uFill>
                  <a:solidFill>
                    <a:srgbClr val="ffffff"/>
                  </a:solidFill>
                </a:uFill>
                <a:latin typeface="Arial"/>
              </a:rPr>
              <a:t>Ch1 pg 6</a:t>
            </a:r>
            <a:endParaRPr lang="en-IN" sz="2000" spc="-1" strike="noStrike">
              <a:solidFill>
                <a:srgbClr val="000000"/>
              </a:solidFill>
              <a:uFill>
                <a:solidFill>
                  <a:srgbClr val="ffffff"/>
                </a:solidFill>
              </a:uFill>
              <a:latin typeface="Arial"/>
            </a:endParaRPr>
          </a:p>
        </p:txBody>
      </p:sp>
      <p:sp>
        <p:nvSpPr>
          <p:cNvPr id="108"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CA58718B-04CF-4F54-BE6B-C23F26A1C280}" type="slidenum">
              <a:rPr lang="en-IN" sz="1200" spc="-1" strike="noStrike">
                <a:solidFill>
                  <a:srgbClr val="000000"/>
                </a:solidFill>
                <a:uFill>
                  <a:solidFill>
                    <a:srgbClr val="ffffff"/>
                  </a:solidFill>
                </a:uFill>
                <a:latin typeface="+mn-lt"/>
                <a:ea typeface="+mn-ea"/>
              </a:rPr>
              <a:t>&lt;number&gt;</a:t>
            </a:fld>
            <a:endParaRPr lang="en-IN"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lang="en-IN" sz="4400" spc="-1" strike="noStrike">
                <a:solidFill>
                  <a:srgbClr val="000000"/>
                </a:solidFill>
                <a:uFill>
                  <a:solidFill>
                    <a:srgbClr val="ffffff"/>
                  </a:solidFill>
                </a:uFill>
                <a:latin typeface="Arial"/>
              </a:rPr>
              <a:t>Click to edit the title text format</a:t>
            </a:r>
            <a:endParaRPr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IN" sz="4400" spc="-1" strike="noStrike">
                <a:solidFill>
                  <a:srgbClr val="000000"/>
                </a:solidFill>
                <a:uFill>
                  <a:solidFill>
                    <a:srgbClr val="ffffff"/>
                  </a:solidFill>
                </a:uFill>
                <a:latin typeface="Arial"/>
              </a:rPr>
              <a:t>Click to edit the title text format</a:t>
            </a:r>
            <a:endParaRPr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1523880" y="1122480"/>
            <a:ext cx="9142560" cy="2386080"/>
          </a:xfrm>
          <a:prstGeom prst="rect">
            <a:avLst/>
          </a:prstGeom>
          <a:noFill/>
          <a:ln>
            <a:noFill/>
          </a:ln>
        </p:spPr>
        <p:style>
          <a:lnRef idx="0"/>
          <a:fillRef idx="0"/>
          <a:effectRef idx="0"/>
          <a:fontRef idx="minor"/>
        </p:style>
        <p:txBody>
          <a:bodyPr lIns="90000" rIns="90000" tIns="45000" bIns="45000" anchor="b"/>
          <a:p>
            <a:pPr algn="ctr">
              <a:lnSpc>
                <a:spcPct val="100000"/>
              </a:lnSpc>
            </a:pPr>
            <a:r>
              <a:rPr lang="en-IN" sz="6000" spc="-1" strike="noStrike">
                <a:solidFill>
                  <a:srgbClr val="000000"/>
                </a:solidFill>
                <a:uFill>
                  <a:solidFill>
                    <a:srgbClr val="ffffff"/>
                  </a:solidFill>
                </a:uFill>
                <a:latin typeface="Calibri Light"/>
                <a:ea typeface="DejaVu Sans"/>
              </a:rPr>
              <a:t>SPARK &amp; SCALA</a:t>
            </a:r>
            <a:endParaRPr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469080" y="0"/>
            <a:ext cx="10883520" cy="86616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Core Application:</a:t>
            </a:r>
            <a:endParaRPr lang="en-IN" sz="1800" spc="-1" strike="noStrike">
              <a:solidFill>
                <a:srgbClr val="000000"/>
              </a:solidFill>
              <a:uFill>
                <a:solidFill>
                  <a:srgbClr val="ffffff"/>
                </a:solidFill>
              </a:uFill>
              <a:latin typeface="Arial"/>
            </a:endParaRPr>
          </a:p>
        </p:txBody>
      </p:sp>
      <p:sp>
        <p:nvSpPr>
          <p:cNvPr id="95" name="CustomShape 2"/>
          <p:cNvSpPr/>
          <p:nvPr/>
        </p:nvSpPr>
        <p:spPr>
          <a:xfrm>
            <a:off x="312480" y="867600"/>
            <a:ext cx="6924960" cy="584676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Every Spark program consists of Driver program, this launches various parallel operations on a cluster.</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Driver consists of Application “main” method. </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This main method defines distributed data sets on cluster and applies operations to them.</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Driver programs access Spark through “</a:t>
            </a:r>
            <a:r>
              <a:rPr b="1" lang="en-IN" sz="2000" spc="-1" strike="noStrike">
                <a:solidFill>
                  <a:srgbClr val="000000"/>
                </a:solidFill>
                <a:uFill>
                  <a:solidFill>
                    <a:srgbClr val="ffffff"/>
                  </a:solidFill>
                </a:uFill>
                <a:latin typeface="Calibri"/>
                <a:ea typeface="DejaVu Sans"/>
              </a:rPr>
              <a:t>Spark Context</a:t>
            </a:r>
            <a:r>
              <a:rPr lang="en-IN" sz="2000" spc="-1" strike="noStrike">
                <a:solidFill>
                  <a:srgbClr val="000000"/>
                </a:solidFill>
                <a:uFill>
                  <a:solidFill>
                    <a:srgbClr val="ffffff"/>
                  </a:solidFill>
                </a:uFill>
                <a:latin typeface="Calibri"/>
                <a:ea typeface="DejaVu Sans"/>
              </a:rPr>
              <a:t>” object. Spark Context represents a connection to a computer cluster.</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In Spark-shell –spark context is automatically available in a variable called “</a:t>
            </a:r>
            <a:r>
              <a:rPr b="1" lang="en-IN" sz="2000" spc="-1" strike="noStrike">
                <a:solidFill>
                  <a:srgbClr val="000000"/>
                </a:solidFill>
                <a:uFill>
                  <a:solidFill>
                    <a:srgbClr val="ffffff"/>
                  </a:solidFill>
                </a:uFill>
                <a:latin typeface="Calibri"/>
                <a:ea typeface="DejaVu Sans"/>
              </a:rPr>
              <a:t>sc</a:t>
            </a:r>
            <a:r>
              <a:rPr lang="en-IN" sz="2000" spc="-1" strike="noStrike">
                <a:solidFill>
                  <a:srgbClr val="000000"/>
                </a:solidFill>
                <a:uFill>
                  <a:solidFill>
                    <a:srgbClr val="ffffff"/>
                  </a:solidFill>
                </a:uFill>
                <a:latin typeface="Calibri"/>
                <a:ea typeface="DejaVu Sans"/>
              </a:rPr>
              <a:t>”.</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IN" sz="2000" spc="-1" strike="noStrike">
                <a:solidFill>
                  <a:srgbClr val="000000"/>
                </a:solidFill>
                <a:uFill>
                  <a:solidFill>
                    <a:srgbClr val="ffffff"/>
                  </a:solidFill>
                </a:uFill>
                <a:latin typeface="Calibri"/>
                <a:ea typeface="DejaVu Sans"/>
              </a:rPr>
              <a:t>SC is used to build RDDs.</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Resilient Distributed Datasets (RDD) is a fundamental data structure of Spark. </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RDD is an immutable distributed collection of objects. </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 </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pic>
        <p:nvPicPr>
          <p:cNvPr id="96" name="Picture 2" descr=""/>
          <p:cNvPicPr/>
          <p:nvPr/>
        </p:nvPicPr>
        <p:blipFill>
          <a:blip r:embed="rId1"/>
          <a:stretch/>
        </p:blipFill>
        <p:spPr>
          <a:xfrm>
            <a:off x="7238880" y="867600"/>
            <a:ext cx="4951440" cy="4979520"/>
          </a:xfrm>
          <a:prstGeom prst="rect">
            <a:avLst/>
          </a:prstGeom>
          <a:ln>
            <a:noFill/>
          </a:ln>
        </p:spPr>
      </p:pic>
      <p:sp>
        <p:nvSpPr>
          <p:cNvPr id="97" name="CustomShape 3"/>
          <p:cNvSpPr/>
          <p:nvPr/>
        </p:nvSpPr>
        <p:spPr>
          <a:xfrm>
            <a:off x="580320" y="5544000"/>
            <a:ext cx="12163320" cy="767520"/>
          </a:xfrm>
          <a:prstGeom prst="rect">
            <a:avLst/>
          </a:prstGeom>
          <a:noFill/>
          <a:ln>
            <a:noFill/>
          </a:ln>
        </p:spPr>
        <p:style>
          <a:lnRef idx="0"/>
          <a:fillRef idx="0"/>
          <a:effectRef idx="0"/>
          <a:fontRef idx="minor"/>
        </p:style>
        <p:txBody>
          <a:bodyPr lIns="90000" rIns="90000" tIns="45000" bIns="45000"/>
          <a:p>
            <a:pPr>
              <a:lnSpc>
                <a:spcPct val="90000"/>
              </a:lnSpc>
            </a:pPr>
            <a:r>
              <a:rPr lang="en-IN" sz="2400" spc="-1" strike="noStrike">
                <a:solidFill>
                  <a:srgbClr val="000000"/>
                </a:solidFill>
                <a:uFill>
                  <a:solidFill>
                    <a:srgbClr val="ffffff"/>
                  </a:solidFill>
                </a:uFill>
                <a:latin typeface="Calibri"/>
                <a:ea typeface="DejaVu Sans"/>
              </a:rPr>
              <a:t>Each dataset in RDD is divided into logical partitions, which may be computed on different nodes of the cluster.</a:t>
            </a:r>
            <a:endParaRPr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469080" y="0"/>
            <a:ext cx="10883520" cy="866160"/>
          </a:xfrm>
          <a:prstGeom prst="rect">
            <a:avLst/>
          </a:prstGeom>
          <a:noFill/>
          <a:ln>
            <a:noFill/>
          </a:ln>
        </p:spPr>
        <p:style>
          <a:lnRef idx="0"/>
          <a:fillRef idx="0"/>
          <a:effectRef idx="0"/>
          <a:fontRef idx="minor"/>
        </p:style>
      </p:sp>
      <p:sp>
        <p:nvSpPr>
          <p:cNvPr id="99" name="CustomShape 2"/>
          <p:cNvSpPr/>
          <p:nvPr/>
        </p:nvSpPr>
        <p:spPr>
          <a:xfrm>
            <a:off x="501840" y="360000"/>
            <a:ext cx="11161800" cy="564912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We can also run spark Stand alone applications, here we need to initialize our own Spark Context, after that the API is same.</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Spark Context can connect to several types of cluster managers, (for Scheduling applications) (Standalone, Yarn, Mesos) and these allocates resources to applications.</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Once connect to cluster, executors on worker nodes, executors are the processes that runs computations and stores data of your app.</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SC sends your application code (jar file or python file passed to SC) to executors.</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Finally SC sends tasks to the executors to run.</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SC(job object) –&gt; Driver(MRAppMaster) , executors -&gt; Containers(YarnChild) , tasks -&gt; map/reduce taks runs in yarnchild. (tasks runs in executors)</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Each Driver program has a Web UI : localhost:4040</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00" name="Table 1"/>
          <p:cNvGraphicFramePr/>
          <p:nvPr/>
        </p:nvGraphicFramePr>
        <p:xfrm>
          <a:off x="231480" y="208440"/>
          <a:ext cx="11724480" cy="7451640"/>
        </p:xfrm>
        <a:graphic>
          <a:graphicData uri="http://schemas.openxmlformats.org/drawingml/2006/table">
            <a:tbl>
              <a:tblPr/>
              <a:tblGrid>
                <a:gridCol w="1667880"/>
                <a:gridCol w="10056960"/>
              </a:tblGrid>
              <a:tr h="655560">
                <a:tc>
                  <a:txBody>
                    <a:bodyPr lIns="28800" rIns="28800"/>
                    <a:p>
                      <a:pPr>
                        <a:lnSpc>
                          <a:spcPct val="100000"/>
                        </a:lnSpc>
                      </a:pPr>
                      <a:r>
                        <a:rPr lang="en-IN" sz="2000" spc="-1" strike="noStrike">
                          <a:solidFill>
                            <a:srgbClr val="000000"/>
                          </a:solidFill>
                          <a:uFill>
                            <a:solidFill>
                              <a:srgbClr val="ffffff"/>
                            </a:solidFill>
                          </a:uFill>
                          <a:latin typeface="Calibri"/>
                        </a:rPr>
                        <a:t>Application</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User program built on Spark. Consists of a driver program and executors on the cluster.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655560">
                <a:tc>
                  <a:txBody>
                    <a:bodyPr lIns="28800" rIns="28800"/>
                    <a:p>
                      <a:pPr>
                        <a:lnSpc>
                          <a:spcPct val="100000"/>
                        </a:lnSpc>
                      </a:pPr>
                      <a:r>
                        <a:rPr lang="en-IN" sz="2000" spc="-1" strike="noStrike">
                          <a:solidFill>
                            <a:srgbClr val="000000"/>
                          </a:solidFill>
                          <a:uFill>
                            <a:solidFill>
                              <a:srgbClr val="ffffff"/>
                            </a:solidFill>
                          </a:uFill>
                          <a:latin typeface="Calibri"/>
                        </a:rPr>
                        <a:t>Application jar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 jar containing the user's Spark application. </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655560">
                <a:tc>
                  <a:txBody>
                    <a:bodyPr lIns="28800" rIns="28800"/>
                    <a:p>
                      <a:pPr>
                        <a:lnSpc>
                          <a:spcPct val="100000"/>
                        </a:lnSpc>
                      </a:pPr>
                      <a:r>
                        <a:rPr lang="en-IN" sz="2000" spc="-1" strike="noStrike">
                          <a:solidFill>
                            <a:srgbClr val="000000"/>
                          </a:solidFill>
                          <a:uFill>
                            <a:solidFill>
                              <a:srgbClr val="ffffff"/>
                            </a:solidFill>
                          </a:uFill>
                          <a:latin typeface="Calibri"/>
                        </a:rPr>
                        <a:t>Driver program</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The process running the main() function of the application and creating the SparkContext</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655560">
                <a:tc>
                  <a:txBody>
                    <a:bodyPr lIns="28800" rIns="28800"/>
                    <a:p>
                      <a:pPr>
                        <a:lnSpc>
                          <a:spcPct val="100000"/>
                        </a:lnSpc>
                      </a:pPr>
                      <a:r>
                        <a:rPr lang="en-IN" sz="2000" spc="-1" strike="noStrike">
                          <a:solidFill>
                            <a:srgbClr val="000000"/>
                          </a:solidFill>
                          <a:uFill>
                            <a:solidFill>
                              <a:srgbClr val="ffffff"/>
                            </a:solidFill>
                          </a:uFill>
                          <a:latin typeface="Calibri"/>
                        </a:rPr>
                        <a:t>Cluster manager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An external service for acquiring resources on the cluster (e.g. standalone manager, Mesos, YARN)</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954360">
                <a:tc>
                  <a:txBody>
                    <a:bodyPr lIns="28800" rIns="28800"/>
                    <a:p>
                      <a:pPr>
                        <a:lnSpc>
                          <a:spcPct val="100000"/>
                        </a:lnSpc>
                      </a:pPr>
                      <a:r>
                        <a:rPr lang="en-IN" sz="2000" spc="-1" strike="noStrike">
                          <a:solidFill>
                            <a:srgbClr val="000000"/>
                          </a:solidFill>
                          <a:uFill>
                            <a:solidFill>
                              <a:srgbClr val="ffffff"/>
                            </a:solidFill>
                          </a:uFill>
                          <a:latin typeface="Calibri"/>
                        </a:rPr>
                        <a:t>Deploy mode</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Distinguishes where the driver process runs. In "cluster" mode, the framework launches the driver inside of the cluster. In "client" mode, the submitter launches the driver outside of the cluster.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655560">
                <a:tc>
                  <a:txBody>
                    <a:bodyPr lIns="28800" rIns="28800"/>
                    <a:p>
                      <a:pPr>
                        <a:lnSpc>
                          <a:spcPct val="100000"/>
                        </a:lnSpc>
                      </a:pPr>
                      <a:r>
                        <a:rPr lang="en-IN" sz="2000" spc="-1" strike="noStrike">
                          <a:solidFill>
                            <a:srgbClr val="000000"/>
                          </a:solidFill>
                          <a:uFill>
                            <a:solidFill>
                              <a:srgbClr val="ffffff"/>
                            </a:solidFill>
                          </a:uFill>
                          <a:latin typeface="Calibri"/>
                        </a:rPr>
                        <a:t>Worker node</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Any node that can run application code in the cluster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954360">
                <a:tc>
                  <a:txBody>
                    <a:bodyPr lIns="28800" rIns="28800"/>
                    <a:p>
                      <a:pPr>
                        <a:lnSpc>
                          <a:spcPct val="100000"/>
                        </a:lnSpc>
                      </a:pPr>
                      <a:r>
                        <a:rPr lang="en-IN" sz="2000" spc="-1" strike="noStrike">
                          <a:solidFill>
                            <a:srgbClr val="000000"/>
                          </a:solidFill>
                          <a:uFill>
                            <a:solidFill>
                              <a:srgbClr val="ffffff"/>
                            </a:solidFill>
                          </a:uFill>
                          <a:latin typeface="Calibri"/>
                        </a:rPr>
                        <a:t>Executor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 </a:t>
                      </a:r>
                      <a:r>
                        <a:rPr b="1" lang="en-IN" sz="2000" spc="-1" strike="noStrike">
                          <a:solidFill>
                            <a:srgbClr val="000000"/>
                          </a:solidFill>
                          <a:uFill>
                            <a:solidFill>
                              <a:srgbClr val="ffffff"/>
                            </a:solidFill>
                          </a:uFill>
                          <a:latin typeface="Calibri"/>
                        </a:rPr>
                        <a:t>process</a:t>
                      </a:r>
                      <a:r>
                        <a:rPr lang="en-IN" sz="2000" spc="-1" strike="noStrike">
                          <a:solidFill>
                            <a:srgbClr val="000000"/>
                          </a:solidFill>
                          <a:uFill>
                            <a:solidFill>
                              <a:srgbClr val="ffffff"/>
                            </a:solidFill>
                          </a:uFill>
                          <a:latin typeface="Calibri"/>
                        </a:rPr>
                        <a:t> launched for an application on a worker node, that runs tasks and keeps data in memory or disk storage across them. Each application has its own executors.</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356760">
                <a:tc>
                  <a:txBody>
                    <a:bodyPr lIns="28800" rIns="28800"/>
                    <a:p>
                      <a:pPr>
                        <a:lnSpc>
                          <a:spcPct val="100000"/>
                        </a:lnSpc>
                      </a:pPr>
                      <a:r>
                        <a:rPr lang="en-IN" sz="2000" spc="-1" strike="noStrike">
                          <a:solidFill>
                            <a:srgbClr val="000000"/>
                          </a:solidFill>
                          <a:uFill>
                            <a:solidFill>
                              <a:srgbClr val="ffffff"/>
                            </a:solidFill>
                          </a:uFill>
                          <a:latin typeface="Calibri"/>
                        </a:rPr>
                        <a:t>Task</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 unit of work that will be sent to one executor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954360">
                <a:tc>
                  <a:txBody>
                    <a:bodyPr lIns="28800" rIns="28800"/>
                    <a:p>
                      <a:pPr>
                        <a:lnSpc>
                          <a:spcPct val="100000"/>
                        </a:lnSpc>
                      </a:pPr>
                      <a:r>
                        <a:rPr lang="en-IN" sz="2000" spc="-1" strike="noStrike">
                          <a:solidFill>
                            <a:srgbClr val="000000"/>
                          </a:solidFill>
                          <a:uFill>
                            <a:solidFill>
                              <a:srgbClr val="ffffff"/>
                            </a:solidFill>
                          </a:uFill>
                          <a:latin typeface="Calibri"/>
                        </a:rPr>
                        <a:t>Job</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 parallel computation consisting of multiple tasks that gets spawned in response to </a:t>
                      </a:r>
                      <a:r>
                        <a:rPr b="1" lang="en-IN" sz="2000" spc="-1" strike="noStrike">
                          <a:solidFill>
                            <a:srgbClr val="000000"/>
                          </a:solidFill>
                          <a:uFill>
                            <a:solidFill>
                              <a:srgbClr val="ffffff"/>
                            </a:solidFill>
                          </a:uFill>
                          <a:latin typeface="Calibri"/>
                        </a:rPr>
                        <a:t>a Spark action</a:t>
                      </a:r>
                      <a:r>
                        <a:rPr lang="en-IN" sz="2000" spc="-1" strike="noStrike">
                          <a:solidFill>
                            <a:srgbClr val="000000"/>
                          </a:solidFill>
                          <a:uFill>
                            <a:solidFill>
                              <a:srgbClr val="ffffff"/>
                            </a:solidFill>
                          </a:uFill>
                          <a:latin typeface="Calibri"/>
                        </a:rPr>
                        <a:t> (e.g. save, collect); you'll see this term used in the driver's logs.</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954360">
                <a:tc>
                  <a:txBody>
                    <a:bodyPr lIns="28800" rIns="28800"/>
                    <a:p>
                      <a:pPr>
                        <a:lnSpc>
                          <a:spcPct val="100000"/>
                        </a:lnSpc>
                      </a:pPr>
                      <a:r>
                        <a:rPr lang="en-IN" sz="2000" spc="-1" strike="noStrike">
                          <a:solidFill>
                            <a:srgbClr val="000000"/>
                          </a:solidFill>
                          <a:uFill>
                            <a:solidFill>
                              <a:srgbClr val="ffffff"/>
                            </a:solidFill>
                          </a:uFill>
                          <a:latin typeface="Calibri"/>
                        </a:rPr>
                        <a:t>Stage</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Each job gets divided into smaller sets of tasks called stages that depend on each other (similar to the map and reduce stages in MapReduce); you'll see this term used in the driver's logs.</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bl>
          </a:graphicData>
        </a:graphic>
      </p:graphicFrame>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838080" y="25920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Apache Spark</a:t>
            </a:r>
            <a:endParaRPr lang="en-IN" sz="1800" spc="-1" strike="noStrike">
              <a:solidFill>
                <a:srgbClr val="000000"/>
              </a:solidFill>
              <a:uFill>
                <a:solidFill>
                  <a:srgbClr val="ffffff"/>
                </a:solidFill>
              </a:uFill>
              <a:latin typeface="Arial"/>
            </a:endParaRPr>
          </a:p>
        </p:txBody>
      </p:sp>
      <p:sp>
        <p:nvSpPr>
          <p:cNvPr id="79" name="CustomShape 2"/>
          <p:cNvSpPr/>
          <p:nvPr/>
        </p:nvSpPr>
        <p:spPr>
          <a:xfrm>
            <a:off x="504000" y="133740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100000"/>
              </a:lnSpc>
              <a:buClr>
                <a:srgbClr val="000000"/>
              </a:buClr>
              <a:buFont typeface="Arial"/>
              <a:buChar char="•"/>
            </a:pPr>
            <a:r>
              <a:rPr lang="en-IN" sz="2200" spc="-1" strike="noStrike">
                <a:solidFill>
                  <a:srgbClr val="000000"/>
                </a:solidFill>
                <a:uFill>
                  <a:solidFill>
                    <a:srgbClr val="ffffff"/>
                  </a:solidFill>
                </a:uFill>
                <a:latin typeface="Calibri"/>
                <a:ea typeface="DejaVu Sans"/>
              </a:rPr>
              <a:t>Spark – Opensource , fast and genral purpose cluster computing framework – We can run large scale data analytics cluster of computers.</a:t>
            </a:r>
            <a:endParaRPr lang="en-IN"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lang="en-IN" sz="2200" spc="-1" strike="noStrike">
                <a:solidFill>
                  <a:srgbClr val="000000"/>
                </a:solidFill>
                <a:uFill>
                  <a:solidFill>
                    <a:srgbClr val="ffffff"/>
                  </a:solidFill>
                </a:uFill>
                <a:latin typeface="Calibri"/>
                <a:ea typeface="DejaVu Sans"/>
              </a:rPr>
              <a:t>It was originally developed at UC Berkeley in 2009. </a:t>
            </a:r>
            <a:endParaRPr lang="en-IN"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lang="en-IN" sz="2200" spc="-1" strike="noStrike">
                <a:solidFill>
                  <a:srgbClr val="000000"/>
                </a:solidFill>
                <a:uFill>
                  <a:solidFill>
                    <a:srgbClr val="ffffff"/>
                  </a:solidFill>
                </a:uFill>
                <a:latin typeface="Calibri"/>
                <a:ea typeface="DejaVu Sans"/>
              </a:rPr>
              <a:t>Spark is Written in Scala language.</a:t>
            </a:r>
            <a:endParaRPr lang="en-IN"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lang="en-IN" sz="2200" spc="-1" strike="noStrike">
                <a:solidFill>
                  <a:srgbClr val="000000"/>
                </a:solidFill>
                <a:uFill>
                  <a:solidFill>
                    <a:srgbClr val="ffffff"/>
                  </a:solidFill>
                </a:uFill>
                <a:latin typeface="Calibri"/>
                <a:ea typeface="DejaVu Sans"/>
              </a:rPr>
              <a:t>Spark APIs are available in Python, Java, Scala and SQL and built-in libraries. APIs are simple.</a:t>
            </a:r>
            <a:endParaRPr lang="en-IN"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lang="en-IN" sz="2200" spc="-1" strike="noStrike">
                <a:solidFill>
                  <a:srgbClr val="000000"/>
                </a:solidFill>
                <a:uFill>
                  <a:solidFill>
                    <a:srgbClr val="ffffff"/>
                  </a:solidFill>
                </a:uFill>
                <a:latin typeface="Calibri"/>
                <a:ea typeface="DejaVu Sans"/>
              </a:rPr>
              <a:t>Spark can be integrated closely with other BigData tools, especially running on Hadoop cluster, accessing any Hadoop data sources.</a:t>
            </a:r>
            <a:endParaRPr lang="en-IN"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lang="en-IN" sz="2200" spc="-1" strike="noStrike">
                <a:solidFill>
                  <a:srgbClr val="000000"/>
                </a:solidFill>
                <a:uFill>
                  <a:solidFill>
                    <a:srgbClr val="ffffff"/>
                  </a:solidFill>
                </a:uFill>
                <a:latin typeface="Calibri"/>
                <a:ea typeface="DejaVu Sans"/>
              </a:rPr>
              <a:t>Here the benefit is Unified Stack. All components are based on Spark Core and if core is improved all libraries speed up as well.</a:t>
            </a:r>
            <a:endParaRPr lang="en-IN"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lang="en-IN" sz="2200" spc="-1" strike="noStrike">
                <a:solidFill>
                  <a:srgbClr val="000000"/>
                </a:solidFill>
                <a:uFill>
                  <a:solidFill>
                    <a:srgbClr val="ffffff"/>
                  </a:solidFill>
                </a:uFill>
                <a:latin typeface="Calibri"/>
                <a:ea typeface="DejaVu Sans"/>
              </a:rPr>
              <a:t>Advantage of Unified Stack, we can build apps that seamlessly combine different processing models.</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05000" y="266040"/>
            <a:ext cx="11411280" cy="621432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IN" sz="2000" spc="-1" strike="noStrike">
                <a:solidFill>
                  <a:srgbClr val="000000"/>
                </a:solidFill>
                <a:uFill>
                  <a:solidFill>
                    <a:srgbClr val="ffffff"/>
                  </a:solidFill>
                </a:uFill>
                <a:latin typeface="Calibri"/>
                <a:ea typeface="DejaVu Sans"/>
              </a:rPr>
              <a:t>Spark Core:</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It contains basic functionality of spark. </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It contains components for </a:t>
            </a:r>
            <a:endParaRPr lang="en-IN" sz="1800" spc="-1" strike="noStrike">
              <a:solidFill>
                <a:srgbClr val="000000"/>
              </a:solidFill>
              <a:uFill>
                <a:solidFill>
                  <a:srgbClr val="ffffff"/>
                </a:solidFill>
              </a:uFill>
              <a:latin typeface="Arial"/>
            </a:endParaRPr>
          </a:p>
          <a:p>
            <a:pPr lvl="2" marL="1143000" indent="-2271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Task scheduling, memory management, fault recovery, interacting with storage systems etc.</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Spark Core is home to the API that defines – Resilient Distributed Datasets(RDDs).</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RDDs are spark’s main programming abstraction.</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RDD = </a:t>
            </a:r>
            <a:r>
              <a:rPr b="1" lang="en-IN" sz="2000" spc="-1" strike="noStrike">
                <a:solidFill>
                  <a:srgbClr val="000000"/>
                </a:solidFill>
                <a:uFill>
                  <a:solidFill>
                    <a:srgbClr val="ffffff"/>
                  </a:solidFill>
                </a:uFill>
                <a:latin typeface="Calibri"/>
                <a:ea typeface="DejaVu Sans"/>
              </a:rPr>
              <a:t>Collection</a:t>
            </a:r>
            <a:r>
              <a:rPr lang="en-IN" sz="2000" spc="-1" strike="noStrike">
                <a:solidFill>
                  <a:srgbClr val="000000"/>
                </a:solidFill>
                <a:uFill>
                  <a:solidFill>
                    <a:srgbClr val="ffffff"/>
                  </a:solidFill>
                </a:uFill>
                <a:latin typeface="Calibri"/>
                <a:ea typeface="DejaVu Sans"/>
              </a:rPr>
              <a:t> of items </a:t>
            </a:r>
            <a:r>
              <a:rPr b="1" lang="en-IN" sz="2000" spc="-1" strike="noStrike">
                <a:solidFill>
                  <a:srgbClr val="000000"/>
                </a:solidFill>
                <a:uFill>
                  <a:solidFill>
                    <a:srgbClr val="ffffff"/>
                  </a:solidFill>
                </a:uFill>
                <a:latin typeface="Calibri"/>
                <a:ea typeface="DejaVu Sans"/>
              </a:rPr>
              <a:t>distributed </a:t>
            </a:r>
            <a:r>
              <a:rPr lang="en-IN" sz="2000" spc="-1" strike="noStrike">
                <a:solidFill>
                  <a:srgbClr val="000000"/>
                </a:solidFill>
                <a:uFill>
                  <a:solidFill>
                    <a:srgbClr val="ffffff"/>
                  </a:solidFill>
                </a:uFill>
                <a:latin typeface="Calibri"/>
                <a:ea typeface="DejaVu Sans"/>
              </a:rPr>
              <a:t>across many compute nodes that can be</a:t>
            </a:r>
            <a:r>
              <a:rPr b="1" lang="en-IN" sz="2000" spc="-1" strike="noStrike">
                <a:solidFill>
                  <a:srgbClr val="000000"/>
                </a:solidFill>
                <a:uFill>
                  <a:solidFill>
                    <a:srgbClr val="ffffff"/>
                  </a:solidFill>
                </a:uFill>
                <a:latin typeface="Calibri"/>
                <a:ea typeface="DejaVu Sans"/>
              </a:rPr>
              <a:t> manipulated in parallel.</a:t>
            </a:r>
            <a:endParaRPr lang="en-IN" sz="1800" spc="-1" strike="noStrike">
              <a:solidFill>
                <a:srgbClr val="000000"/>
              </a:solidFill>
              <a:uFill>
                <a:solidFill>
                  <a:srgbClr val="ffffff"/>
                </a:solidFill>
              </a:uFill>
              <a:latin typeface="Arial"/>
            </a:endParaRPr>
          </a:p>
        </p:txBody>
      </p:sp>
      <p:pic>
        <p:nvPicPr>
          <p:cNvPr id="81" name="Picture 2" descr=""/>
          <p:cNvPicPr/>
          <p:nvPr/>
        </p:nvPicPr>
        <p:blipFill>
          <a:blip r:embed="rId1"/>
          <a:srcRect l="4787" t="28807" r="9479" b="18061"/>
          <a:stretch/>
        </p:blipFill>
        <p:spPr>
          <a:xfrm>
            <a:off x="1560240" y="3373920"/>
            <a:ext cx="7310880" cy="34009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540360" y="0"/>
            <a:ext cx="11175120" cy="8280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Stack:</a:t>
            </a:r>
            <a:endParaRPr lang="en-IN" sz="1800" spc="-1" strike="noStrike">
              <a:solidFill>
                <a:srgbClr val="000000"/>
              </a:solidFill>
              <a:uFill>
                <a:solidFill>
                  <a:srgbClr val="ffffff"/>
                </a:solidFill>
              </a:uFill>
              <a:latin typeface="Arial"/>
            </a:endParaRPr>
          </a:p>
        </p:txBody>
      </p:sp>
      <p:sp>
        <p:nvSpPr>
          <p:cNvPr id="83" name="CustomShape 2"/>
          <p:cNvSpPr/>
          <p:nvPr/>
        </p:nvSpPr>
        <p:spPr>
          <a:xfrm>
            <a:off x="540360" y="868680"/>
            <a:ext cx="11175120" cy="572220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Spark SQL: </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SQL is a spark </a:t>
            </a:r>
            <a:r>
              <a:rPr b="1" lang="en-IN" sz="2400" spc="-1" strike="noStrike">
                <a:solidFill>
                  <a:srgbClr val="000000"/>
                </a:solidFill>
                <a:uFill>
                  <a:solidFill>
                    <a:srgbClr val="ffffff"/>
                  </a:solidFill>
                </a:uFill>
                <a:latin typeface="Calibri"/>
                <a:ea typeface="DejaVu Sans"/>
              </a:rPr>
              <a:t>package</a:t>
            </a:r>
            <a:r>
              <a:rPr lang="en-IN" sz="2400" spc="-1" strike="noStrike">
                <a:solidFill>
                  <a:srgbClr val="000000"/>
                </a:solidFill>
                <a:uFill>
                  <a:solidFill>
                    <a:srgbClr val="ffffff"/>
                  </a:solidFill>
                </a:uFill>
                <a:latin typeface="Calibri"/>
                <a:ea typeface="DejaVu Sans"/>
              </a:rPr>
              <a:t> for working with structured data.</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We can query data via SQL and HiveQL. </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The supported sources of data includes Hive Tables, Parquet, JSON etc.</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SQL allows developers to intermix SQL and programmatic data manipulations supported by RDDs in Python, Java, and Scala so that we can combine SQL and complex analytics within one single application.</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This is an open source data warehouse tool with rich computing environment.</a:t>
            </a:r>
            <a:endParaRPr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540360" y="0"/>
            <a:ext cx="11175120" cy="8280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Stack:</a:t>
            </a:r>
            <a:endParaRPr lang="en-IN" sz="1800" spc="-1" strike="noStrike">
              <a:solidFill>
                <a:srgbClr val="000000"/>
              </a:solidFill>
              <a:uFill>
                <a:solidFill>
                  <a:srgbClr val="ffffff"/>
                </a:solidFill>
              </a:uFill>
              <a:latin typeface="Arial"/>
            </a:endParaRPr>
          </a:p>
        </p:txBody>
      </p:sp>
      <p:sp>
        <p:nvSpPr>
          <p:cNvPr id="85" name="CustomShape 2"/>
          <p:cNvSpPr/>
          <p:nvPr/>
        </p:nvSpPr>
        <p:spPr>
          <a:xfrm>
            <a:off x="540360" y="868680"/>
            <a:ext cx="11175120" cy="572220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Spark Streaming:</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It is a spark component that enables processing of live streams of data.</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E.g log files generated by web servers, status updates from web services etc.</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streaming API closely matches with Spark core’s API, so it is easy for programmers to learn the project and move data between apps that manipulate data stored in </a:t>
            </a:r>
            <a:r>
              <a:rPr lang="en-IN" sz="2400" spc="-1" strike="noStrike" u="sng">
                <a:solidFill>
                  <a:srgbClr val="000000"/>
                </a:solidFill>
                <a:uFill>
                  <a:solidFill>
                    <a:srgbClr val="ffffff"/>
                  </a:solidFill>
                </a:uFill>
                <a:latin typeface="Calibri"/>
                <a:ea typeface="DejaVu Sans"/>
              </a:rPr>
              <a:t>Memory, Disk or Arriving real time.</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streaming designed to provide the same degree of fault tolerance, throughput and scalability as Spark Core.</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MLLib:</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It contains common machine learning ML algorithms like classification, regression, clustering and collaborative filtering and Supporting functionality such as model evaluation and data import.</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It also provides low level ML primitives like “generic gradient descent optimization algorithm” and All methods are designed to scale out across a cluster.</a:t>
            </a:r>
            <a:endParaRPr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540360" y="0"/>
            <a:ext cx="11175120" cy="8280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Stack:</a:t>
            </a:r>
            <a:endParaRPr lang="en-IN" sz="1800" spc="-1" strike="noStrike">
              <a:solidFill>
                <a:srgbClr val="000000"/>
              </a:solidFill>
              <a:uFill>
                <a:solidFill>
                  <a:srgbClr val="ffffff"/>
                </a:solidFill>
              </a:uFill>
              <a:latin typeface="Arial"/>
            </a:endParaRPr>
          </a:p>
        </p:txBody>
      </p:sp>
      <p:sp>
        <p:nvSpPr>
          <p:cNvPr id="87" name="CustomShape 2"/>
          <p:cNvSpPr/>
          <p:nvPr/>
        </p:nvSpPr>
        <p:spPr>
          <a:xfrm>
            <a:off x="540360" y="868680"/>
            <a:ext cx="11175120" cy="572220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GraphX:</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It is a library for manipulating graphs (e.g social n/w friend graph) and performing graph-parallel computations. It also extends Spark RDD API.</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It also includes library of common graph algorithms like Page Rank and Triangle counting.</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Cluster Managers:</a:t>
            </a:r>
            <a:r>
              <a:rPr lang="en-IN" sz="2800" spc="-1" strike="noStrike">
                <a:solidFill>
                  <a:srgbClr val="000000"/>
                </a:solidFill>
                <a:uFill>
                  <a:solidFill>
                    <a:srgbClr val="ffffff"/>
                  </a:solidFill>
                </a:uFill>
                <a:latin typeface="Calibri"/>
                <a:ea typeface="DejaVu Sans"/>
              </a:rPr>
              <a:t> cluster management:</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designed to scale up from many thousands of compute nodes.</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can run over a variety of cluster managers like, Hadoop YARN, Apache Mesos, and simple cluster management included in Spark itself called Standalone Scheduler.</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Storage Layers:</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HDFS, storage supported by HDFS like local FS, s3, Cassandra, Hive, Hbase etc.</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Note that spark does not require HDFS, simply it has support for storage systems implementing Hadoop APIs. It supports Text, Seq, Avro, Parquet and any other Hadoop InputFormat.</a:t>
            </a:r>
            <a:endParaRPr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Queries?</a:t>
            </a:r>
            <a:endParaRPr lang="en-IN" sz="1800" spc="-1" strike="noStrike">
              <a:solidFill>
                <a:srgbClr val="000000"/>
              </a:solidFill>
              <a:uFill>
                <a:solidFill>
                  <a:srgbClr val="ffffff"/>
                </a:solidFill>
              </a:uFill>
              <a:latin typeface="Arial"/>
            </a:endParaRPr>
          </a:p>
        </p:txBody>
      </p:sp>
      <p:sp>
        <p:nvSpPr>
          <p:cNvPr id="89" name="CustomShape 2"/>
          <p:cNvSpPr/>
          <p:nvPr/>
        </p:nvSpPr>
        <p:spPr>
          <a:xfrm>
            <a:off x="838080" y="1825560"/>
            <a:ext cx="10514160" cy="4349880"/>
          </a:xfrm>
          <a:prstGeom prst="rect">
            <a:avLst/>
          </a:prstGeom>
          <a:noFill/>
          <a:ln>
            <a:no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469080" y="0"/>
            <a:ext cx="10883520" cy="86616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Installation</a:t>
            </a:r>
            <a:endParaRPr lang="en-IN" sz="1800" spc="-1" strike="noStrike">
              <a:solidFill>
                <a:srgbClr val="000000"/>
              </a:solidFill>
              <a:uFill>
                <a:solidFill>
                  <a:srgbClr val="ffffff"/>
                </a:solidFill>
              </a:uFill>
              <a:latin typeface="Arial"/>
            </a:endParaRPr>
          </a:p>
        </p:txBody>
      </p:sp>
      <p:sp>
        <p:nvSpPr>
          <p:cNvPr id="91" name="CustomShape 2"/>
          <p:cNvSpPr/>
          <p:nvPr/>
        </p:nvSpPr>
        <p:spPr>
          <a:xfrm>
            <a:off x="653400" y="867600"/>
            <a:ext cx="11161800" cy="564912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Download Spark</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Install spark directory without space in name.</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 contains below folders:</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Bin – executable files that can be used to interact with spark.</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Core/Streaming/Python .. Contains source code of major components of the spark</a:t>
            </a:r>
            <a:endParaRPr lang="en-IN" sz="1800" spc="-1" strike="noStrike">
              <a:solidFill>
                <a:srgbClr val="000000"/>
              </a:solidFill>
              <a:uFill>
                <a:solidFill>
                  <a:srgbClr val="ffffff"/>
                </a:solidFill>
              </a:uFill>
              <a:latin typeface="Arial"/>
            </a:endParaRPr>
          </a:p>
          <a:p>
            <a:pPr lvl="1" marL="685800" indent="-2271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Examples: spark standalone jobs exaples.</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 have python and scala shells.</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We will see spark standalone mode.</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Change log level: log4j.rootCategory=INFO, console to log4j.rootCategory=WARN, console</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469080" y="0"/>
            <a:ext cx="10883520" cy="86616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Shell</a:t>
            </a:r>
            <a:endParaRPr lang="en-IN" sz="1800" spc="-1" strike="noStrike">
              <a:solidFill>
                <a:srgbClr val="000000"/>
              </a:solidFill>
              <a:uFill>
                <a:solidFill>
                  <a:srgbClr val="ffffff"/>
                </a:solidFill>
              </a:uFill>
              <a:latin typeface="Arial"/>
            </a:endParaRPr>
          </a:p>
        </p:txBody>
      </p:sp>
      <p:sp>
        <p:nvSpPr>
          <p:cNvPr id="93" name="CustomShape 2"/>
          <p:cNvSpPr/>
          <p:nvPr/>
        </p:nvSpPr>
        <p:spPr>
          <a:xfrm>
            <a:off x="653400" y="867600"/>
            <a:ext cx="11161800" cy="564912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Spark-shell -&gt; REPL interactive shell (scala version of spark shell)</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Spark-submit -&gt; like hadoop jar, we can run standalone applications</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Spark-sql -&gt; like hive interactive/batch</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Beeline</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Spark-class -&gt; spark application command line launcher</a:t>
            </a:r>
            <a:endParaRPr lang="en-IN"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Pyspark -&gt; python spark shell</a:t>
            </a:r>
            <a:endParaRPr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1129</TotalTime>
  <Application>LibreOffice/5.0.6.2$Linux_X86_64 LibreOffice_project/00m0$Build-2</Application>
  <Paragraphs>108</Paragraphs>
  <Company>Cisco Systems,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2016-12-08T19:31:04Z</dcterms:created>
  <dc:creator>dgangapa</dc:creator>
  <dc:language>en-IN</dc:language>
  <dcterms:modified xsi:type="dcterms:W3CDTF">2017-04-23T17:24:33Z</dcterms:modified>
  <cp:revision>58</cp:revision>
  <dc:title>SPARK &amp; SCALA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Cisco Systems, Inc.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