
<file path=[Content_Types].xml><?xml version="1.0" encoding="utf-8"?>
<Types xmlns="http://schemas.openxmlformats.org/package/2006/content-types">
  <Override PartName="/_rels/.rels" ContentType="application/vnd.openxmlformats-package.relationships+xml"/>
  <Override PartName="/ppt/notesSlides/_rels/notesSlide37.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15.xml.rels" ContentType="application/vnd.openxmlformats-package.relationships+xml"/>
  <Override PartName="/ppt/notesSlides/_rels/notesSlide26.xml.rels" ContentType="application/vnd.openxmlformats-package.relationships+xml"/>
  <Override PartName="/ppt/notesSlides/_rels/notesSlide21.xml.rels" ContentType="application/vnd.openxmlformats-package.relationships+xml"/>
  <Override PartName="/ppt/notesSlides/_rels/notesSlide39.xml.rels" ContentType="application/vnd.openxmlformats-package.relationships+xml"/>
  <Override PartName="/ppt/notesSlides/_rels/notesSlide28.xml.rels" ContentType="application/vnd.openxmlformats-package.relationships+xml"/>
  <Override PartName="/ppt/notesSlides/_rels/notesSlide36.xml.rels" ContentType="application/vnd.openxmlformats-package.relationships+xml"/>
  <Override PartName="/ppt/notesSlides/_rels/notesSlide22.xml.rels" ContentType="application/vnd.openxmlformats-package.relationships+xml"/>
  <Override PartName="/ppt/notesSlides/_rels/notesSlide29.xml.rels" ContentType="application/vnd.openxmlformats-package.relationships+xml"/>
  <Override PartName="/ppt/notesSlides/_rels/notesSlide38.xml.rels" ContentType="application/vnd.openxmlformats-package.relationships+xml"/>
  <Override PartName="/ppt/notesSlides/_rels/notesSlide27.xml.rels" ContentType="application/vnd.openxmlformats-package.relationships+xml"/>
  <Override PartName="/ppt/notesSlides/_rels/notesSlide35.xml.rels" ContentType="application/vnd.openxmlformats-package.relationships+xml"/>
  <Override PartName="/ppt/notesSlides/_rels/notesSlide20.xml.rels" ContentType="application/vnd.openxmlformats-package.relationships+xml"/>
  <Override PartName="/ppt/notesSlides/_rels/notesSlide34.xml.rels" ContentType="application/vnd.openxmlformats-package.relationships+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2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5.wmf" ContentType="image/x-wmf"/>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en-IN" sz="2000" spc="-1" strike="noStrike">
                <a:solidFill>
                  <a:srgbClr val="000000"/>
                </a:solidFill>
                <a:uFill>
                  <a:solidFill>
                    <a:srgbClr val="ffffff"/>
                  </a:solidFill>
                </a:uFill>
                <a:latin typeface="Arial"/>
              </a:rPr>
              <a:t>Click to edit the notes format</a:t>
            </a:r>
            <a:endParaRPr lang="en-IN"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lang="en-IN" sz="1400" spc="-1" strike="noStrike">
                <a:solidFill>
                  <a:srgbClr val="000000"/>
                </a:solidFill>
                <a:uFill>
                  <a:solidFill>
                    <a:srgbClr val="ffffff"/>
                  </a:solidFill>
                </a:uFill>
                <a:latin typeface="Times New Roman"/>
              </a:rPr>
              <a:t>&lt;header&gt;</a:t>
            </a:r>
            <a:endParaRPr lang="en-IN"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lang="en-IN" sz="1400" spc="-1" strike="noStrike">
                <a:solidFill>
                  <a:srgbClr val="000000"/>
                </a:solidFill>
                <a:uFill>
                  <a:solidFill>
                    <a:srgbClr val="ffffff"/>
                  </a:solidFill>
                </a:uFill>
                <a:latin typeface="Times New Roman"/>
              </a:rPr>
              <a:t>&lt;date/time&gt;</a:t>
            </a:r>
            <a:endParaRPr lang="en-IN"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lang="en-IN" sz="1400" spc="-1" strike="noStrike">
                <a:solidFill>
                  <a:srgbClr val="000000"/>
                </a:solidFill>
                <a:uFill>
                  <a:solidFill>
                    <a:srgbClr val="ffffff"/>
                  </a:solidFill>
                </a:uFill>
                <a:latin typeface="Times New Roman"/>
              </a:rPr>
              <a:t>&lt;footer&gt;</a:t>
            </a:r>
            <a:endParaRPr lang="en-IN"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A8F01D24-2315-4FBC-A8F3-C7899DC2E4D3}" type="slidenum">
              <a:rPr lang="en-IN" sz="1400" spc="-1" strike="noStrike">
                <a:solidFill>
                  <a:srgbClr val="000000"/>
                </a:solidFill>
                <a:uFill>
                  <a:solidFill>
                    <a:srgbClr val="ffffff"/>
                  </a:solidFill>
                </a:uFill>
                <a:latin typeface="Times New Roman"/>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67" name="TextShape 2"/>
          <p:cNvSpPr txBox="1"/>
          <p:nvPr/>
        </p:nvSpPr>
        <p:spPr>
          <a:xfrm>
            <a:off x="3884760" y="8685360"/>
            <a:ext cx="2971440" cy="458280"/>
          </a:xfrm>
          <a:prstGeom prst="rect">
            <a:avLst/>
          </a:prstGeom>
          <a:noFill/>
          <a:ln>
            <a:noFill/>
          </a:ln>
        </p:spPr>
        <p:txBody>
          <a:bodyPr anchor="b"/>
          <a:p>
            <a:pPr algn="r">
              <a:lnSpc>
                <a:spcPct val="100000"/>
              </a:lnSpc>
            </a:pPr>
            <a:fld id="{3D7868EE-564A-40EA-9E2B-84B77B41684E}"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69" name="TextShape 2"/>
          <p:cNvSpPr txBox="1"/>
          <p:nvPr/>
        </p:nvSpPr>
        <p:spPr>
          <a:xfrm>
            <a:off x="3884760" y="8685360"/>
            <a:ext cx="2971440" cy="458280"/>
          </a:xfrm>
          <a:prstGeom prst="rect">
            <a:avLst/>
          </a:prstGeom>
          <a:noFill/>
          <a:ln>
            <a:noFill/>
          </a:ln>
        </p:spPr>
        <p:txBody>
          <a:bodyPr anchor="b"/>
          <a:p>
            <a:pPr algn="r">
              <a:lnSpc>
                <a:spcPct val="100000"/>
              </a:lnSpc>
            </a:pPr>
            <a:fld id="{C632FB08-2CD9-49A5-89E6-2B7BBF5793D3}"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71" name="TextShape 2"/>
          <p:cNvSpPr txBox="1"/>
          <p:nvPr/>
        </p:nvSpPr>
        <p:spPr>
          <a:xfrm>
            <a:off x="3884760" y="8685360"/>
            <a:ext cx="2971440" cy="458280"/>
          </a:xfrm>
          <a:prstGeom prst="rect">
            <a:avLst/>
          </a:prstGeom>
          <a:noFill/>
          <a:ln>
            <a:noFill/>
          </a:ln>
        </p:spPr>
        <p:txBody>
          <a:bodyPr anchor="b"/>
          <a:p>
            <a:pPr algn="r">
              <a:lnSpc>
                <a:spcPct val="100000"/>
              </a:lnSpc>
            </a:pPr>
            <a:fld id="{FC524B2C-4611-43A9-9C20-BF7724509870}"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73" name="TextShape 2"/>
          <p:cNvSpPr txBox="1"/>
          <p:nvPr/>
        </p:nvSpPr>
        <p:spPr>
          <a:xfrm>
            <a:off x="3884760" y="8685360"/>
            <a:ext cx="2971440" cy="458280"/>
          </a:xfrm>
          <a:prstGeom prst="rect">
            <a:avLst/>
          </a:prstGeom>
          <a:noFill/>
          <a:ln>
            <a:noFill/>
          </a:ln>
        </p:spPr>
        <p:txBody>
          <a:bodyPr anchor="b"/>
          <a:p>
            <a:pPr algn="r">
              <a:lnSpc>
                <a:spcPct val="100000"/>
              </a:lnSpc>
            </a:pPr>
            <a:fld id="{9C8B9677-6AA8-4CBD-B42A-D7FAB2344E82}"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75" name="TextShape 2"/>
          <p:cNvSpPr txBox="1"/>
          <p:nvPr/>
        </p:nvSpPr>
        <p:spPr>
          <a:xfrm>
            <a:off x="3884760" y="8685360"/>
            <a:ext cx="2971440" cy="458280"/>
          </a:xfrm>
          <a:prstGeom prst="rect">
            <a:avLst/>
          </a:prstGeom>
          <a:noFill/>
          <a:ln>
            <a:noFill/>
          </a:ln>
        </p:spPr>
        <p:txBody>
          <a:bodyPr anchor="b"/>
          <a:p>
            <a:pPr algn="r">
              <a:lnSpc>
                <a:spcPct val="100000"/>
              </a:lnSpc>
            </a:pPr>
            <a:fld id="{8B9F5D79-312E-4690-B1BA-C2CC5151D991}"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26</a:t>
            </a:r>
            <a:endParaRPr lang="en-IN" sz="2000" spc="-1" strike="noStrike">
              <a:solidFill>
                <a:srgbClr val="000000"/>
              </a:solidFill>
              <a:uFill>
                <a:solidFill>
                  <a:srgbClr val="ffffff"/>
                </a:solidFill>
              </a:uFill>
              <a:latin typeface="Arial"/>
            </a:endParaRPr>
          </a:p>
        </p:txBody>
      </p:sp>
      <p:sp>
        <p:nvSpPr>
          <p:cNvPr id="177" name="TextShape 2"/>
          <p:cNvSpPr txBox="1"/>
          <p:nvPr/>
        </p:nvSpPr>
        <p:spPr>
          <a:xfrm>
            <a:off x="3884760" y="8685360"/>
            <a:ext cx="2971440" cy="458280"/>
          </a:xfrm>
          <a:prstGeom prst="rect">
            <a:avLst/>
          </a:prstGeom>
          <a:noFill/>
          <a:ln>
            <a:noFill/>
          </a:ln>
        </p:spPr>
        <p:txBody>
          <a:bodyPr anchor="b"/>
          <a:p>
            <a:pPr algn="r">
              <a:lnSpc>
                <a:spcPct val="100000"/>
              </a:lnSpc>
            </a:pPr>
            <a:fld id="{68B3F7EC-A369-4F72-A3E4-C3C3ED78CB4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26</a:t>
            </a:r>
            <a:endParaRPr lang="en-IN" sz="2000" spc="-1" strike="noStrike">
              <a:solidFill>
                <a:srgbClr val="000000"/>
              </a:solidFill>
              <a:uFill>
                <a:solidFill>
                  <a:srgbClr val="ffffff"/>
                </a:solidFill>
              </a:uFill>
              <a:latin typeface="Arial"/>
            </a:endParaRPr>
          </a:p>
        </p:txBody>
      </p:sp>
      <p:sp>
        <p:nvSpPr>
          <p:cNvPr id="179" name="TextShape 2"/>
          <p:cNvSpPr txBox="1"/>
          <p:nvPr/>
        </p:nvSpPr>
        <p:spPr>
          <a:xfrm>
            <a:off x="3884760" y="8685360"/>
            <a:ext cx="2971440" cy="458280"/>
          </a:xfrm>
          <a:prstGeom prst="rect">
            <a:avLst/>
          </a:prstGeom>
          <a:noFill/>
          <a:ln>
            <a:noFill/>
          </a:ln>
        </p:spPr>
        <p:txBody>
          <a:bodyPr anchor="b"/>
          <a:p>
            <a:pPr algn="r">
              <a:lnSpc>
                <a:spcPct val="100000"/>
              </a:lnSpc>
            </a:pPr>
            <a:fld id="{F71D98C4-5672-4642-A939-9707D16382D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26</a:t>
            </a:r>
            <a:endParaRPr lang="en-IN" sz="2000" spc="-1" strike="noStrike">
              <a:solidFill>
                <a:srgbClr val="000000"/>
              </a:solidFill>
              <a:uFill>
                <a:solidFill>
                  <a:srgbClr val="ffffff"/>
                </a:solidFill>
              </a:uFill>
              <a:latin typeface="Arial"/>
            </a:endParaRPr>
          </a:p>
        </p:txBody>
      </p:sp>
      <p:sp>
        <p:nvSpPr>
          <p:cNvPr id="181" name="TextShape 2"/>
          <p:cNvSpPr txBox="1"/>
          <p:nvPr/>
        </p:nvSpPr>
        <p:spPr>
          <a:xfrm>
            <a:off x="3884760" y="8685360"/>
            <a:ext cx="2971440" cy="458280"/>
          </a:xfrm>
          <a:prstGeom prst="rect">
            <a:avLst/>
          </a:prstGeom>
          <a:noFill/>
          <a:ln>
            <a:noFill/>
          </a:ln>
        </p:spPr>
        <p:txBody>
          <a:bodyPr anchor="b"/>
          <a:p>
            <a:pPr algn="r">
              <a:lnSpc>
                <a:spcPct val="100000"/>
              </a:lnSpc>
            </a:pPr>
            <a:fld id="{B55F2093-087E-42D0-9D20-1F23B30DAD48}"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42</a:t>
            </a:r>
            <a:endParaRPr lang="en-IN" sz="2000" spc="-1" strike="noStrike">
              <a:solidFill>
                <a:srgbClr val="000000"/>
              </a:solidFill>
              <a:uFill>
                <a:solidFill>
                  <a:srgbClr val="ffffff"/>
                </a:solidFill>
              </a:uFill>
              <a:latin typeface="Arial"/>
            </a:endParaRPr>
          </a:p>
        </p:txBody>
      </p:sp>
      <p:sp>
        <p:nvSpPr>
          <p:cNvPr id="183" name="TextShape 2"/>
          <p:cNvSpPr txBox="1"/>
          <p:nvPr/>
        </p:nvSpPr>
        <p:spPr>
          <a:xfrm>
            <a:off x="3884760" y="8685360"/>
            <a:ext cx="2971440" cy="458280"/>
          </a:xfrm>
          <a:prstGeom prst="rect">
            <a:avLst/>
          </a:prstGeom>
          <a:noFill/>
          <a:ln>
            <a:noFill/>
          </a:ln>
        </p:spPr>
        <p:txBody>
          <a:bodyPr anchor="b"/>
          <a:p>
            <a:pPr algn="r">
              <a:lnSpc>
                <a:spcPct val="100000"/>
              </a:lnSpc>
            </a:pPr>
            <a:fld id="{A261FBBF-AAD8-46D8-A616-3AE6A54245D1}"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42</a:t>
            </a:r>
            <a:endParaRPr lang="en-IN" sz="2000" spc="-1" strike="noStrike">
              <a:solidFill>
                <a:srgbClr val="000000"/>
              </a:solidFill>
              <a:uFill>
                <a:solidFill>
                  <a:srgbClr val="ffffff"/>
                </a:solidFill>
              </a:uFill>
              <a:latin typeface="Arial"/>
            </a:endParaRPr>
          </a:p>
        </p:txBody>
      </p:sp>
      <p:sp>
        <p:nvSpPr>
          <p:cNvPr id="185" name="TextShape 2"/>
          <p:cNvSpPr txBox="1"/>
          <p:nvPr/>
        </p:nvSpPr>
        <p:spPr>
          <a:xfrm>
            <a:off x="3884760" y="8685360"/>
            <a:ext cx="2971440" cy="458280"/>
          </a:xfrm>
          <a:prstGeom prst="rect">
            <a:avLst/>
          </a:prstGeom>
          <a:noFill/>
          <a:ln>
            <a:noFill/>
          </a:ln>
        </p:spPr>
        <p:txBody>
          <a:bodyPr anchor="b"/>
          <a:p>
            <a:pPr algn="r">
              <a:lnSpc>
                <a:spcPct val="100000"/>
              </a:lnSpc>
            </a:pPr>
            <a:fld id="{37A16448-D4A6-41A2-9A36-C20124A5B6D4}"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42</a:t>
            </a:r>
            <a:endParaRPr lang="en-IN" sz="2000" spc="-1" strike="noStrike">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p>
            <a:pPr algn="r">
              <a:lnSpc>
                <a:spcPct val="100000"/>
              </a:lnSpc>
            </a:pPr>
            <a:fld id="{245986CF-9C9F-4ECD-A412-31E122DB5BD4}"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43</a:t>
            </a:r>
            <a:endParaRPr lang="en-IN" sz="2000" spc="-1" strike="noStrike">
              <a:solidFill>
                <a:srgbClr val="000000"/>
              </a:solidFill>
              <a:uFill>
                <a:solidFill>
                  <a:srgbClr val="ffffff"/>
                </a:solidFill>
              </a:uFill>
              <a:latin typeface="Arial"/>
            </a:endParaRPr>
          </a:p>
        </p:txBody>
      </p:sp>
      <p:sp>
        <p:nvSpPr>
          <p:cNvPr id="189" name="TextShape 2"/>
          <p:cNvSpPr txBox="1"/>
          <p:nvPr/>
        </p:nvSpPr>
        <p:spPr>
          <a:xfrm>
            <a:off x="3884760" y="8685360"/>
            <a:ext cx="2971440" cy="458280"/>
          </a:xfrm>
          <a:prstGeom prst="rect">
            <a:avLst/>
          </a:prstGeom>
          <a:noFill/>
          <a:ln>
            <a:noFill/>
          </a:ln>
        </p:spPr>
        <p:txBody>
          <a:bodyPr anchor="b"/>
          <a:p>
            <a:pPr algn="r">
              <a:lnSpc>
                <a:spcPct val="100000"/>
              </a:lnSpc>
            </a:pPr>
            <a:fld id="{4A382FB1-0F08-4886-9CD1-DF26E4F90461}"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44</a:t>
            </a:r>
            <a:endParaRPr lang="en-IN" sz="2000" spc="-1" strike="noStrike">
              <a:solidFill>
                <a:srgbClr val="000000"/>
              </a:solidFill>
              <a:uFill>
                <a:solidFill>
                  <a:srgbClr val="ffffff"/>
                </a:solidFill>
              </a:uFill>
              <a:latin typeface="Arial"/>
            </a:endParaRPr>
          </a:p>
        </p:txBody>
      </p:sp>
      <p:sp>
        <p:nvSpPr>
          <p:cNvPr id="191" name="TextShape 2"/>
          <p:cNvSpPr txBox="1"/>
          <p:nvPr/>
        </p:nvSpPr>
        <p:spPr>
          <a:xfrm>
            <a:off x="3884760" y="8685360"/>
            <a:ext cx="2971440" cy="458280"/>
          </a:xfrm>
          <a:prstGeom prst="rect">
            <a:avLst/>
          </a:prstGeom>
          <a:noFill/>
          <a:ln>
            <a:noFill/>
          </a:ln>
        </p:spPr>
        <p:txBody>
          <a:bodyPr anchor="b"/>
          <a:p>
            <a:pPr algn="r">
              <a:lnSpc>
                <a:spcPct val="100000"/>
              </a:lnSpc>
            </a:pPr>
            <a:fld id="{9D691956-9EA1-4117-9D6D-C110A47BD96F}"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45</a:t>
            </a:r>
            <a:endParaRPr lang="en-IN" sz="2000" spc="-1" strike="noStrike">
              <a:solidFill>
                <a:srgbClr val="000000"/>
              </a:solidFill>
              <a:uFill>
                <a:solidFill>
                  <a:srgbClr val="ffffff"/>
                </a:solidFill>
              </a:uFill>
              <a:latin typeface="Arial"/>
            </a:endParaRPr>
          </a:p>
        </p:txBody>
      </p:sp>
      <p:sp>
        <p:nvSpPr>
          <p:cNvPr id="193" name="TextShape 2"/>
          <p:cNvSpPr txBox="1"/>
          <p:nvPr/>
        </p:nvSpPr>
        <p:spPr>
          <a:xfrm>
            <a:off x="3884760" y="8685360"/>
            <a:ext cx="2971440" cy="458280"/>
          </a:xfrm>
          <a:prstGeom prst="rect">
            <a:avLst/>
          </a:prstGeom>
          <a:noFill/>
          <a:ln>
            <a:noFill/>
          </a:ln>
        </p:spPr>
        <p:txBody>
          <a:bodyPr anchor="b"/>
          <a:p>
            <a:pPr algn="r">
              <a:lnSpc>
                <a:spcPct val="100000"/>
              </a:lnSpc>
            </a:pPr>
            <a:fld id="{CF195C37-9EB5-4257-8B50-600528AE556F}"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45</a:t>
            </a:r>
            <a:endParaRPr lang="en-IN" sz="2000" spc="-1" strike="noStrike">
              <a:solidFill>
                <a:srgbClr val="000000"/>
              </a:solidFill>
              <a:uFill>
                <a:solidFill>
                  <a:srgbClr val="ffffff"/>
                </a:solidFill>
              </a:uFill>
              <a:latin typeface="Arial"/>
            </a:endParaRPr>
          </a:p>
        </p:txBody>
      </p:sp>
      <p:sp>
        <p:nvSpPr>
          <p:cNvPr id="195" name="TextShape 2"/>
          <p:cNvSpPr txBox="1"/>
          <p:nvPr/>
        </p:nvSpPr>
        <p:spPr>
          <a:xfrm>
            <a:off x="3884760" y="8685360"/>
            <a:ext cx="2971440" cy="458280"/>
          </a:xfrm>
          <a:prstGeom prst="rect">
            <a:avLst/>
          </a:prstGeom>
          <a:noFill/>
          <a:ln>
            <a:noFill/>
          </a:ln>
        </p:spPr>
        <p:txBody>
          <a:bodyPr anchor="b"/>
          <a:p>
            <a:pPr algn="r">
              <a:lnSpc>
                <a:spcPct val="100000"/>
              </a:lnSpc>
            </a:pPr>
            <a:fld id="{E2B6C339-0740-4849-9F17-9F332B7C1063}"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46</a:t>
            </a:r>
            <a:endParaRPr lang="en-IN" sz="2000" spc="-1" strike="noStrike">
              <a:solidFill>
                <a:srgbClr val="000000"/>
              </a:solidFill>
              <a:uFill>
                <a:solidFill>
                  <a:srgbClr val="ffffff"/>
                </a:solidFill>
              </a:uFill>
              <a:latin typeface="Arial"/>
            </a:endParaRPr>
          </a:p>
        </p:txBody>
      </p:sp>
      <p:sp>
        <p:nvSpPr>
          <p:cNvPr id="197" name="TextShape 2"/>
          <p:cNvSpPr txBox="1"/>
          <p:nvPr/>
        </p:nvSpPr>
        <p:spPr>
          <a:xfrm>
            <a:off x="3884760" y="8685360"/>
            <a:ext cx="2971440" cy="458280"/>
          </a:xfrm>
          <a:prstGeom prst="rect">
            <a:avLst/>
          </a:prstGeom>
          <a:noFill/>
          <a:ln>
            <a:noFill/>
          </a:ln>
        </p:spPr>
        <p:txBody>
          <a:bodyPr anchor="b"/>
          <a:p>
            <a:pPr algn="r">
              <a:lnSpc>
                <a:spcPct val="100000"/>
              </a:lnSpc>
            </a:pPr>
            <a:fld id="{A259F83B-D71C-4906-BF8F-B24B55714FD4}"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47</a:t>
            </a:r>
            <a:endParaRPr lang="en-IN" sz="2000" spc="-1" strike="noStrike">
              <a:solidFill>
                <a:srgbClr val="000000"/>
              </a:solidFill>
              <a:uFill>
                <a:solidFill>
                  <a:srgbClr val="ffffff"/>
                </a:solidFill>
              </a:uFill>
              <a:latin typeface="Arial"/>
            </a:endParaRPr>
          </a:p>
        </p:txBody>
      </p:sp>
      <p:sp>
        <p:nvSpPr>
          <p:cNvPr id="199" name="TextShape 2"/>
          <p:cNvSpPr txBox="1"/>
          <p:nvPr/>
        </p:nvSpPr>
        <p:spPr>
          <a:xfrm>
            <a:off x="3884760" y="8685360"/>
            <a:ext cx="2971440" cy="458280"/>
          </a:xfrm>
          <a:prstGeom prst="rect">
            <a:avLst/>
          </a:prstGeom>
          <a:noFill/>
          <a:ln>
            <a:noFill/>
          </a:ln>
        </p:spPr>
        <p:txBody>
          <a:bodyPr anchor="b"/>
          <a:p>
            <a:pPr algn="r">
              <a:lnSpc>
                <a:spcPct val="100000"/>
              </a:lnSpc>
            </a:pPr>
            <a:fld id="{E454A02E-E8DB-4117-BF5F-86FA4853F91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Ch 4 – pg 57</a:t>
            </a:r>
            <a:endParaRPr lang="en-IN" sz="2000" spc="-1" strike="noStrike">
              <a:solidFill>
                <a:srgbClr val="000000"/>
              </a:solidFill>
              <a:uFill>
                <a:solidFill>
                  <a:srgbClr val="ffffff"/>
                </a:solidFill>
              </a:uFill>
              <a:latin typeface="Arial"/>
            </a:endParaRPr>
          </a:p>
        </p:txBody>
      </p:sp>
      <p:sp>
        <p:nvSpPr>
          <p:cNvPr id="201" name="TextShape 2"/>
          <p:cNvSpPr txBox="1"/>
          <p:nvPr/>
        </p:nvSpPr>
        <p:spPr>
          <a:xfrm>
            <a:off x="3884760" y="8685360"/>
            <a:ext cx="2971440" cy="458280"/>
          </a:xfrm>
          <a:prstGeom prst="rect">
            <a:avLst/>
          </a:prstGeom>
          <a:noFill/>
          <a:ln>
            <a:noFill/>
          </a:ln>
        </p:spPr>
        <p:txBody>
          <a:bodyPr anchor="b"/>
          <a:p>
            <a:pPr algn="r">
              <a:lnSpc>
                <a:spcPct val="100000"/>
              </a:lnSpc>
            </a:pPr>
            <a:fld id="{3CD5E8EC-A797-47B0-861B-3A649C150EA2}"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60</a:t>
            </a:r>
            <a:endParaRPr lang="en-IN" sz="2000" spc="-1" strike="noStrike">
              <a:solidFill>
                <a:srgbClr val="000000"/>
              </a:solidFill>
              <a:uFill>
                <a:solidFill>
                  <a:srgbClr val="ffffff"/>
                </a:solidFill>
              </a:uFill>
              <a:latin typeface="Arial"/>
            </a:endParaRPr>
          </a:p>
        </p:txBody>
      </p:sp>
      <p:sp>
        <p:nvSpPr>
          <p:cNvPr id="203" name="TextShape 2"/>
          <p:cNvSpPr txBox="1"/>
          <p:nvPr/>
        </p:nvSpPr>
        <p:spPr>
          <a:xfrm>
            <a:off x="3884760" y="8685360"/>
            <a:ext cx="2971440" cy="458280"/>
          </a:xfrm>
          <a:prstGeom prst="rect">
            <a:avLst/>
          </a:prstGeom>
          <a:noFill/>
          <a:ln>
            <a:noFill/>
          </a:ln>
        </p:spPr>
        <p:txBody>
          <a:bodyPr anchor="b"/>
          <a:p>
            <a:pPr algn="r">
              <a:lnSpc>
                <a:spcPct val="100000"/>
              </a:lnSpc>
            </a:pPr>
            <a:fld id="{DADF39B1-52A9-4FD0-865A-F6F00B4B11EB}"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60</a:t>
            </a:r>
            <a:endParaRPr lang="en-IN" sz="2000" spc="-1" strike="noStrike">
              <a:solidFill>
                <a:srgbClr val="000000"/>
              </a:solidFill>
              <a:uFill>
                <a:solidFill>
                  <a:srgbClr val="ffffff"/>
                </a:solidFill>
              </a:uFill>
              <a:latin typeface="Arial"/>
            </a:endParaRPr>
          </a:p>
        </p:txBody>
      </p:sp>
      <p:sp>
        <p:nvSpPr>
          <p:cNvPr id="205" name="TextShape 2"/>
          <p:cNvSpPr txBox="1"/>
          <p:nvPr/>
        </p:nvSpPr>
        <p:spPr>
          <a:xfrm>
            <a:off x="3884760" y="8685360"/>
            <a:ext cx="2971440" cy="458280"/>
          </a:xfrm>
          <a:prstGeom prst="rect">
            <a:avLst/>
          </a:prstGeom>
          <a:noFill/>
          <a:ln>
            <a:noFill/>
          </a:ln>
        </p:spPr>
        <p:txBody>
          <a:bodyPr anchor="b"/>
          <a:p>
            <a:pPr algn="r">
              <a:lnSpc>
                <a:spcPct val="100000"/>
              </a:lnSpc>
            </a:pPr>
            <a:fld id="{E0C6E7BA-D99A-4772-B970-D43113878316}"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61</a:t>
            </a:r>
            <a:endParaRPr lang="en-IN" sz="2000" spc="-1" strike="noStrike">
              <a:solidFill>
                <a:srgbClr val="000000"/>
              </a:solidFill>
              <a:uFill>
                <a:solidFill>
                  <a:srgbClr val="ffffff"/>
                </a:solidFill>
              </a:uFill>
              <a:latin typeface="Arial"/>
            </a:endParaRPr>
          </a:p>
        </p:txBody>
      </p:sp>
      <p:sp>
        <p:nvSpPr>
          <p:cNvPr id="207" name="TextShape 2"/>
          <p:cNvSpPr txBox="1"/>
          <p:nvPr/>
        </p:nvSpPr>
        <p:spPr>
          <a:xfrm>
            <a:off x="3884760" y="8685360"/>
            <a:ext cx="2971440" cy="458280"/>
          </a:xfrm>
          <a:prstGeom prst="rect">
            <a:avLst/>
          </a:prstGeom>
          <a:noFill/>
          <a:ln>
            <a:noFill/>
          </a:ln>
        </p:spPr>
        <p:txBody>
          <a:bodyPr anchor="b"/>
          <a:p>
            <a:pPr algn="r">
              <a:lnSpc>
                <a:spcPct val="100000"/>
              </a:lnSpc>
            </a:pPr>
            <a:fld id="{E943265D-E0F6-447D-B376-95C2E94403B8}"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61</a:t>
            </a:r>
            <a:endParaRPr lang="en-IN" sz="2000" spc="-1" strike="noStrike">
              <a:solidFill>
                <a:srgbClr val="000000"/>
              </a:solidFill>
              <a:uFill>
                <a:solidFill>
                  <a:srgbClr val="ffffff"/>
                </a:solidFill>
              </a:uFill>
              <a:latin typeface="Arial"/>
            </a:endParaRPr>
          </a:p>
        </p:txBody>
      </p:sp>
      <p:sp>
        <p:nvSpPr>
          <p:cNvPr id="209" name="TextShape 2"/>
          <p:cNvSpPr txBox="1"/>
          <p:nvPr/>
        </p:nvSpPr>
        <p:spPr>
          <a:xfrm>
            <a:off x="3884760" y="8685360"/>
            <a:ext cx="2971440" cy="458280"/>
          </a:xfrm>
          <a:prstGeom prst="rect">
            <a:avLst/>
          </a:prstGeom>
          <a:noFill/>
          <a:ln>
            <a:noFill/>
          </a:ln>
        </p:spPr>
        <p:txBody>
          <a:bodyPr anchor="b"/>
          <a:p>
            <a:pPr algn="r">
              <a:lnSpc>
                <a:spcPct val="100000"/>
              </a:lnSpc>
            </a:pPr>
            <a:fld id="{BB9183FE-E579-4D93-A301-62DE2603B2A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63</a:t>
            </a:r>
            <a:endParaRPr lang="en-IN" sz="2000" spc="-1" strike="noStrike">
              <a:solidFill>
                <a:srgbClr val="000000"/>
              </a:solidFill>
              <a:uFill>
                <a:solidFill>
                  <a:srgbClr val="ffffff"/>
                </a:solidFill>
              </a:uFill>
              <a:latin typeface="Arial"/>
            </a:endParaRPr>
          </a:p>
        </p:txBody>
      </p:sp>
      <p:sp>
        <p:nvSpPr>
          <p:cNvPr id="211" name="TextShape 2"/>
          <p:cNvSpPr txBox="1"/>
          <p:nvPr/>
        </p:nvSpPr>
        <p:spPr>
          <a:xfrm>
            <a:off x="3884760" y="8685360"/>
            <a:ext cx="2971440" cy="458280"/>
          </a:xfrm>
          <a:prstGeom prst="rect">
            <a:avLst/>
          </a:prstGeom>
          <a:noFill/>
          <a:ln>
            <a:noFill/>
          </a:ln>
        </p:spPr>
        <p:txBody>
          <a:bodyPr anchor="b"/>
          <a:p>
            <a:pPr algn="r">
              <a:lnSpc>
                <a:spcPct val="100000"/>
              </a:lnSpc>
            </a:pPr>
            <a:fld id="{169B4F9C-6510-4E84-940E-32007EE5C465}"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Pg 64</a:t>
            </a:r>
            <a:endParaRPr lang="en-IN" sz="2000" spc="-1" strike="noStrike">
              <a:solidFill>
                <a:srgbClr val="000000"/>
              </a:solidFill>
              <a:uFill>
                <a:solidFill>
                  <a:srgbClr val="ffffff"/>
                </a:solidFill>
              </a:uFill>
              <a:latin typeface="Arial"/>
            </a:endParaRPr>
          </a:p>
        </p:txBody>
      </p:sp>
      <p:sp>
        <p:nvSpPr>
          <p:cNvPr id="213" name="TextShape 2"/>
          <p:cNvSpPr txBox="1"/>
          <p:nvPr/>
        </p:nvSpPr>
        <p:spPr>
          <a:xfrm>
            <a:off x="3884760" y="8685360"/>
            <a:ext cx="2971440" cy="458280"/>
          </a:xfrm>
          <a:prstGeom prst="rect">
            <a:avLst/>
          </a:prstGeom>
          <a:noFill/>
          <a:ln>
            <a:noFill/>
          </a:ln>
        </p:spPr>
        <p:txBody>
          <a:bodyPr anchor="b"/>
          <a:p>
            <a:pPr algn="r">
              <a:lnSpc>
                <a:spcPct val="100000"/>
              </a:lnSpc>
            </a:pPr>
            <a:fld id="{16747647-8D96-4BFF-A389-45F7405CD184}"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https://www.safaribooksonline.com/library/view/learning-scala/9781449368814/apa.html</a:t>
            </a:r>
            <a:endParaRPr lang="en-IN" sz="2000" spc="-1" strike="noStrike">
              <a:solidFill>
                <a:srgbClr val="000000"/>
              </a:solidFill>
              <a:uFill>
                <a:solidFill>
                  <a:srgbClr val="ffffff"/>
                </a:solidFill>
              </a:uFill>
              <a:latin typeface="Arial"/>
            </a:endParaRPr>
          </a:p>
        </p:txBody>
      </p:sp>
      <p:sp>
        <p:nvSpPr>
          <p:cNvPr id="165" name="TextShape 2"/>
          <p:cNvSpPr txBox="1"/>
          <p:nvPr/>
        </p:nvSpPr>
        <p:spPr>
          <a:xfrm>
            <a:off x="3884760" y="8685360"/>
            <a:ext cx="2971440" cy="458280"/>
          </a:xfrm>
          <a:prstGeom prst="rect">
            <a:avLst/>
          </a:prstGeom>
          <a:noFill/>
          <a:ln>
            <a:noFill/>
          </a:ln>
        </p:spPr>
        <p:txBody>
          <a:bodyPr anchor="b"/>
          <a:p>
            <a:pPr algn="r">
              <a:lnSpc>
                <a:spcPct val="100000"/>
              </a:lnSpc>
            </a:pPr>
            <a:fld id="{28A2E63D-834B-4F47-8D59-2A3170EBC586}"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spc="-1" strike="noStrike">
                <a:solidFill>
                  <a:srgbClr val="000000"/>
                </a:solidFill>
                <a:uFill>
                  <a:solidFill>
                    <a:srgbClr val="ffffff"/>
                  </a:solidFill>
                </a:uFill>
                <a:latin typeface="Calibri Light"/>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22/04/17</a:t>
            </a:r>
            <a:endParaRPr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F98FD07-38C5-4A6B-B4C3-B20B9AE04F17}"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000" spc="-1" strike="noStrike">
                <a:solidFill>
                  <a:srgbClr val="000000"/>
                </a:solidFill>
                <a:uFill>
                  <a:solidFill>
                    <a:srgbClr val="ffffff"/>
                  </a:solidFill>
                </a:uFill>
                <a:latin typeface="Calibri"/>
              </a:rPr>
              <a:t>Second Outline Level</a:t>
            </a:r>
            <a:endParaRPr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Calibri"/>
              </a:rPr>
              <a:t>Third Outline Level</a:t>
            </a:r>
            <a:endParaRPr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Calibri"/>
              </a:rPr>
              <a:t>Fourth Outline Level</a:t>
            </a:r>
            <a:endParaRPr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pc="-1" strike="noStrike">
                <a:solidFill>
                  <a:srgbClr val="000000"/>
                </a:solidFill>
                <a:uFill>
                  <a:solidFill>
                    <a:srgbClr val="ffffff"/>
                  </a:solidFill>
                </a:uFill>
                <a:latin typeface="Calibri Light"/>
              </a:rPr>
              <a:t>Click to edit Master title style</a:t>
            </a:r>
            <a:endParaRPr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Calibri"/>
              </a:rPr>
              <a:t>Second Outline Level</a:t>
            </a:r>
            <a:endParaRPr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800" spc="-1" strike="noStrike">
                <a:solidFill>
                  <a:srgbClr val="000000"/>
                </a:solidFill>
                <a:uFill>
                  <a:solidFill>
                    <a:srgbClr val="ffffff"/>
                  </a:solidFill>
                </a:uFill>
                <a:latin typeface="Calibri"/>
              </a:rPr>
              <a:t>Third Outline Level</a:t>
            </a:r>
            <a:endParaRPr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800" spc="-1" strike="noStrike">
                <a:solidFill>
                  <a:srgbClr val="000000"/>
                </a:solidFill>
                <a:uFill>
                  <a:solidFill>
                    <a:srgbClr val="ffffff"/>
                  </a:solidFill>
                </a:uFill>
                <a:latin typeface="Calibri"/>
              </a:rPr>
              <a:t>Fourth Outline Level</a:t>
            </a:r>
            <a:endParaRPr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Fifth Outline Level</a:t>
            </a:r>
            <a:endParaRPr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Sixth Outline Level</a:t>
            </a:r>
            <a:endParaRPr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level</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Third level</a:t>
            </a:r>
            <a:endParaRPr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Fourth level</a:t>
            </a:r>
            <a:endParaRPr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Fifth level</a:t>
            </a:r>
            <a:endParaRPr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22/04/17</a:t>
            </a:r>
            <a:endParaRPr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F2FB63D3-C467-4BD7-9E1F-CEFFC5B362C0}"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pc="-1" strike="noStrike">
                <a:solidFill>
                  <a:srgbClr val="000000"/>
                </a:solidFill>
                <a:uFill>
                  <a:solidFill>
                    <a:srgbClr val="ffffff"/>
                  </a:solidFill>
                </a:uFill>
                <a:latin typeface="Calibri Light"/>
              </a:rPr>
              <a:t>SCALA</a:t>
            </a:r>
            <a:endParaRPr lang="en-US" sz="1800" spc="-1" strike="noStrike">
              <a:solidFill>
                <a:srgbClr val="000000"/>
              </a:solidFill>
              <a:uFill>
                <a:solidFill>
                  <a:srgbClr val="ffffff"/>
                </a:solidFill>
              </a:uFill>
              <a:latin typeface="Calibri"/>
            </a:endParaRPr>
          </a:p>
        </p:txBody>
      </p:sp>
      <p:sp>
        <p:nvSpPr>
          <p:cNvPr id="84" name="TextShape 2"/>
          <p:cNvSpPr txBox="1"/>
          <p:nvPr/>
        </p:nvSpPr>
        <p:spPr>
          <a:xfrm>
            <a:off x="1523880" y="3602160"/>
            <a:ext cx="9143640" cy="1655280"/>
          </a:xfrm>
          <a:prstGeom prst="rect">
            <a:avLst/>
          </a:prstGeom>
          <a:noFill/>
          <a:ln>
            <a:noFill/>
          </a:ln>
        </p:spPr>
        <p:txBody>
          <a:bodyPr/>
          <a:p>
            <a:pPr algn="ctr">
              <a:lnSpc>
                <a:spcPct val="100000"/>
              </a:lnSpc>
            </a:pPr>
            <a:r>
              <a:rPr lang="en-IN" sz="3600" spc="-1" strike="noStrike">
                <a:solidFill>
                  <a:srgbClr val="000000"/>
                </a:solidFill>
                <a:uFill>
                  <a:solidFill>
                    <a:srgbClr val="ffffff"/>
                  </a:solidFill>
                </a:uFill>
                <a:latin typeface="Calibri"/>
              </a:rPr>
              <a:t>SCAlable LAnguage</a:t>
            </a:r>
            <a:endParaRPr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Arrays, Lists, Ranges and Tuples</a:t>
            </a:r>
            <a:endParaRPr lang="en-US" sz="1800" spc="-1" strike="noStrike">
              <a:solidFill>
                <a:srgbClr val="000000"/>
              </a:solidFill>
              <a:uFill>
                <a:solidFill>
                  <a:srgbClr val="ffffff"/>
                </a:solidFill>
              </a:uFill>
              <a:latin typeface="Calibri"/>
            </a:endParaRPr>
          </a:p>
        </p:txBody>
      </p:sp>
      <p:sp>
        <p:nvSpPr>
          <p:cNvPr id="103"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Scala – Lists: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Same like arrays, but the elements cannot be changed by assignment.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Lists with element type T is written as List[T]. 2 ways of creation.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One similar to arrays: val emptylist: List[Nothing] = List()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books: List[String] = List(“abc”, “def”, “ghi”)</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Here you can create an </a:t>
            </a:r>
            <a:r>
              <a:rPr lang="en-US" sz="2400" spc="-1" strike="noStrike" u="sng">
                <a:solidFill>
                  <a:srgbClr val="000000"/>
                </a:solidFill>
                <a:uFill>
                  <a:solidFill>
                    <a:srgbClr val="ffffff"/>
                  </a:solidFill>
                </a:uFill>
                <a:latin typeface="Calibri"/>
              </a:rPr>
              <a:t>empty list using  </a:t>
            </a:r>
            <a:r>
              <a:rPr b="1" lang="en-US" sz="2400" spc="-1" strike="noStrike" u="sng">
                <a:solidFill>
                  <a:srgbClr val="000000"/>
                </a:solidFill>
                <a:uFill>
                  <a:solidFill>
                    <a:srgbClr val="ffffff"/>
                  </a:solidFill>
                </a:uFill>
                <a:latin typeface="Calibri"/>
              </a:rPr>
              <a:t>Nil</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empty = Nil   -&gt; returns empty: scala.collection.immutable.Nil.type =List()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is using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 below shows how to use both tail Nil and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books = “ abc “ :: (“def” :: (“ghi” :: Nil)) retuns -&gt;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Books: List[String] = List(“abc”, “def”, “ghi”)</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List operations: head will return first element and tail returns all elements except first element.</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Books.head returns res0: string = “abc” and books.tail returns res1: List[String] = List(“def”,”ghi”)</a:t>
            </a:r>
            <a:endParaRPr lang="en-US" sz="20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Arrays, Lists, Ranges and Tuples</a:t>
            </a:r>
            <a:endParaRPr lang="en-US" sz="1800" spc="-1" strike="noStrike">
              <a:solidFill>
                <a:srgbClr val="000000"/>
              </a:solidFill>
              <a:uFill>
                <a:solidFill>
                  <a:srgbClr val="ffffff"/>
                </a:solidFill>
              </a:uFill>
              <a:latin typeface="Calibri"/>
            </a:endParaRPr>
          </a:p>
        </p:txBody>
      </p:sp>
      <p:sp>
        <p:nvSpPr>
          <p:cNvPr id="105"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Scala – Ranges: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Ranges are defined by their start, end and stepping value.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Scala &gt;   1 to 5   returns res0: scala.collection.immutable.Range.inclusive = Range(1,2,3,4,5)</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&gt; 1 until 5   -&gt; res0: scala.collection.immutable.Range = Range(1,2,3,4)</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Until – is exclusive of upper limit.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Create with stepping value: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&gt; 1 to 20 by 4  returns -&gt; res0: scala.collection.immutable.Range = Range(1,5,9,13,17)</a:t>
            </a:r>
            <a:endParaRPr lang="en-US" sz="20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Arrays, Lists, Ranges and Tuples</a:t>
            </a:r>
            <a:endParaRPr lang="en-US" sz="1800" spc="-1" strike="noStrike">
              <a:solidFill>
                <a:srgbClr val="000000"/>
              </a:solidFill>
              <a:uFill>
                <a:solidFill>
                  <a:srgbClr val="ffffff"/>
                </a:solidFill>
              </a:uFill>
              <a:latin typeface="Calibri"/>
            </a:endParaRPr>
          </a:p>
        </p:txBody>
      </p:sp>
      <p:sp>
        <p:nvSpPr>
          <p:cNvPr id="107"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Scala – Tuples: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Tuple is an </a:t>
            </a:r>
            <a:r>
              <a:rPr lang="en-US" sz="2400" spc="-1" strike="noStrike" u="sng">
                <a:solidFill>
                  <a:srgbClr val="000000"/>
                </a:solidFill>
                <a:uFill>
                  <a:solidFill>
                    <a:srgbClr val="ffffff"/>
                  </a:solidFill>
                </a:uFill>
                <a:latin typeface="Calibri"/>
              </a:rPr>
              <a:t>Ordered container </a:t>
            </a:r>
            <a:r>
              <a:rPr lang="en-US" sz="2400" spc="-1" strike="noStrike">
                <a:solidFill>
                  <a:srgbClr val="000000"/>
                </a:solidFill>
                <a:uFill>
                  <a:solidFill>
                    <a:srgbClr val="ffffff"/>
                  </a:solidFill>
                </a:uFill>
                <a:latin typeface="Calibri"/>
              </a:rPr>
              <a:t>of </a:t>
            </a:r>
            <a:r>
              <a:rPr lang="en-US" sz="2400" spc="-1" strike="noStrike" u="sng">
                <a:solidFill>
                  <a:srgbClr val="000000"/>
                </a:solidFill>
                <a:uFill>
                  <a:solidFill>
                    <a:srgbClr val="ffffff"/>
                  </a:solidFill>
                </a:uFill>
                <a:latin typeface="Calibri"/>
              </a:rPr>
              <a:t>two or more values </a:t>
            </a:r>
            <a:r>
              <a:rPr lang="en-US" sz="2400" spc="-1" strike="noStrike">
                <a:solidFill>
                  <a:srgbClr val="000000"/>
                </a:solidFill>
                <a:uFill>
                  <a:solidFill>
                    <a:srgbClr val="ffffff"/>
                  </a:solidFill>
                </a:uFill>
                <a:latin typeface="Calibri"/>
              </a:rPr>
              <a:t>of </a:t>
            </a:r>
            <a:r>
              <a:rPr lang="en-US" sz="2400" spc="-1" strike="noStrike" u="sng">
                <a:solidFill>
                  <a:srgbClr val="000000"/>
                </a:solidFill>
                <a:uFill>
                  <a:solidFill>
                    <a:srgbClr val="ffffff"/>
                  </a:solidFill>
                </a:uFill>
                <a:latin typeface="Calibri"/>
              </a:rPr>
              <a:t>same or different types</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There is no way to iterate through elements in a tuple. It’s purpose is only as a container for more than one value.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It is useful when you need to group discrete elements and provide a generic means to structured data.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You can create tuples in two ways: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One way, write you values separated by a comma and surround by parenthesis().</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Val tuple = (1, true, “abc”) returns tuple: (Int, Boolean, String) = (1, true, abc)</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way using relational operator (-&gt;)</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Val tuple2= “title” -&gt; “scala tutorial”  -&gt; returns tuple2: (String, String) = (title,scala tutorial).</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Elements of a tuple are accessed by its index, </a:t>
            </a:r>
            <a:r>
              <a:rPr lang="en-US" sz="2800" spc="-1" strike="noStrike" u="sng">
                <a:solidFill>
                  <a:srgbClr val="000000"/>
                </a:solidFill>
                <a:uFill>
                  <a:solidFill>
                    <a:srgbClr val="ffffff"/>
                  </a:solidFill>
                </a:uFill>
                <a:latin typeface="Calibri"/>
              </a:rPr>
              <a:t>first index is 1.</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third = tuple._3  returns third: String = abc</a:t>
            </a:r>
            <a:endParaRPr lang="en-US" sz="2000" spc="-1" strike="noStrike">
              <a:solidFill>
                <a:srgbClr val="000000"/>
              </a:solidFill>
              <a:uFill>
                <a:solidFill>
                  <a:srgbClr val="ffffff"/>
                </a:solidFill>
              </a:u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Functions</a:t>
            </a:r>
            <a:endParaRPr lang="en-US" sz="1800" spc="-1" strike="noStrike">
              <a:solidFill>
                <a:srgbClr val="000000"/>
              </a:solidFill>
              <a:uFill>
                <a:solidFill>
                  <a:srgbClr val="ffffff"/>
                </a:solidFill>
              </a:uFill>
              <a:latin typeface="Calibri"/>
            </a:endParaRPr>
          </a:p>
        </p:txBody>
      </p:sp>
      <p:sp>
        <p:nvSpPr>
          <p:cNvPr id="109"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have both functions and methods.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Method is a part of class that has a name and signature.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 is a complete object that can be assigned to a variable.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 definition can appear anywhere in a source file.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u="sng">
                <a:solidFill>
                  <a:srgbClr val="000000"/>
                </a:solidFill>
                <a:uFill>
                  <a:solidFill>
                    <a:srgbClr val="ffffff"/>
                  </a:solidFill>
                </a:uFill>
                <a:latin typeface="Calibri"/>
              </a:rPr>
              <a:t>Functions without parameter</a:t>
            </a:r>
            <a:r>
              <a:rPr lang="en-US" sz="2800" spc="-1" strike="noStrike">
                <a:solidFill>
                  <a:srgbClr val="000000"/>
                </a:solidFill>
                <a:uFill>
                  <a:solidFill>
                    <a:srgbClr val="ffffff"/>
                  </a:solidFill>
                </a:uFill>
                <a:latin typeface="Calibri"/>
              </a:rPr>
              <a:t>:::</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hello() = {“ Hello World”}  output is  hello: ()String</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Above is a function definition, here def hello() is method signature and {} is method body.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 is used as a separator between method signature and method body.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You can invoke this using hello() or hello</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can optionally specify return type in the method definition.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hello():String  = {“Hello World”}  -&gt; result is  hello: ()String</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can remove the parentheses from method body and signature.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hello = “hello world”  def hello() = “hello world”</a:t>
            </a:r>
            <a:endParaRPr lang="en-US" sz="2000" spc="-1" strike="noStrike">
              <a:solidFill>
                <a:srgbClr val="000000"/>
              </a:solidFill>
              <a:uFill>
                <a:solidFill>
                  <a:srgbClr val="ffffff"/>
                </a:solidFill>
              </a:u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Functions</a:t>
            </a:r>
            <a:endParaRPr lang="en-US" sz="1800" spc="-1" strike="noStrike">
              <a:solidFill>
                <a:srgbClr val="000000"/>
              </a:solidFill>
              <a:uFill>
                <a:solidFill>
                  <a:srgbClr val="ffffff"/>
                </a:solidFill>
              </a:uFill>
              <a:latin typeface="Calibri"/>
            </a:endParaRPr>
          </a:p>
        </p:txBody>
      </p:sp>
      <p:sp>
        <p:nvSpPr>
          <p:cNvPr id="111"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b="1" lang="en-US" sz="2800" spc="-1" strike="noStrike" u="sng">
                <a:solidFill>
                  <a:srgbClr val="000000"/>
                </a:solidFill>
                <a:uFill>
                  <a:solidFill>
                    <a:srgbClr val="ffffff"/>
                  </a:solidFill>
                </a:uFill>
                <a:latin typeface="Calibri"/>
              </a:rPr>
              <a:t>Functions with parameters:::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square (i:Int) = {i*i}    -&gt; here the body of the functions are expressions, and </a:t>
            </a:r>
            <a:r>
              <a:rPr b="1" lang="en-US" sz="2400" spc="-1" strike="noStrike" u="sng">
                <a:solidFill>
                  <a:srgbClr val="000000"/>
                </a:solidFill>
                <a:uFill>
                  <a:solidFill>
                    <a:srgbClr val="ffffff"/>
                  </a:solidFill>
                </a:uFill>
                <a:latin typeface="Calibri"/>
              </a:rPr>
              <a:t>the final line becomes the return value of the function.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Result is  square: (i: Int)Int  and you can invoke the function as square(2)</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Multiple parameters are separated by commas.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add(x: Int, y: Int): Int ={ x + y}  -&gt; can be called as add(5,5)</a:t>
            </a:r>
            <a:endParaRPr lang="en-US" sz="20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Control Structures (Built-in)</a:t>
            </a:r>
            <a:endParaRPr lang="en-US" sz="1800" spc="-1" strike="noStrike">
              <a:solidFill>
                <a:srgbClr val="000000"/>
              </a:solidFill>
              <a:uFill>
                <a:solidFill>
                  <a:srgbClr val="ffffff"/>
                </a:solidFill>
              </a:uFill>
              <a:latin typeface="Calibri"/>
            </a:endParaRPr>
          </a:p>
        </p:txBody>
      </p:sp>
      <p:sp>
        <p:nvSpPr>
          <p:cNvPr id="113"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For Comprehension: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For comprehension is very powerful control structure of scala language.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It provides ability to iterate over a collection,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and also it provides filtering options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And provides ability to generate new collections.</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Basic for expression: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This is basic feature of the for expression. First we need a collection.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Create a list val books =List(“a”,”b”,”c”,”d”,”e”)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For(book&lt;-books)</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1" lang="en-US" sz="2000" spc="-1" strike="noStrike">
                <a:solidFill>
                  <a:srgbClr val="000000"/>
                </a:solidFill>
                <a:uFill>
                  <a:solidFill>
                    <a:srgbClr val="ffffff"/>
                  </a:solidFill>
                </a:uFill>
                <a:latin typeface="Calibri"/>
              </a:rPr>
              <a:t>println(book)</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Here for expression creates a temporary variable called book for each element in the list books with the corresponding value of that element. LEFT ARROW operator is called a </a:t>
            </a:r>
            <a:r>
              <a:rPr b="1" lang="en-US" sz="2400" spc="-1" strike="noStrike">
                <a:solidFill>
                  <a:srgbClr val="000000"/>
                </a:solidFill>
                <a:uFill>
                  <a:solidFill>
                    <a:srgbClr val="ffffff"/>
                  </a:solidFill>
                </a:uFill>
                <a:latin typeface="Calibri"/>
              </a:rPr>
              <a:t>generator </a:t>
            </a:r>
            <a:r>
              <a:rPr lang="en-US" sz="2400" spc="-1" strike="noStrike">
                <a:solidFill>
                  <a:srgbClr val="000000"/>
                </a:solidFill>
                <a:uFill>
                  <a:solidFill>
                    <a:srgbClr val="ffffff"/>
                  </a:solidFill>
                </a:uFill>
                <a:latin typeface="Calibri"/>
              </a:rPr>
              <a:t>because it generates corresponding value from a collection used.</a:t>
            </a:r>
            <a:endParaRPr lang="en-US" sz="20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Control Structures (Built-in)</a:t>
            </a:r>
            <a:endParaRPr lang="en-US" sz="1800" spc="-1" strike="noStrike">
              <a:solidFill>
                <a:srgbClr val="000000"/>
              </a:solidFill>
              <a:uFill>
                <a:solidFill>
                  <a:srgbClr val="ffffff"/>
                </a:solidFill>
              </a:uFill>
              <a:latin typeface="Calibri"/>
            </a:endParaRPr>
          </a:p>
        </p:txBody>
      </p:sp>
      <p:sp>
        <p:nvSpPr>
          <p:cNvPr id="115"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Filters (in for expression)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Filter is an if clause inside the for expression that is used to filter the collection when you do not want to iterate through the entire collection.below prints elem contains b.</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For(book&lt;-books </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If book.contains(“b”)</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 println(book)</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Variable Binding (in for expression)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You can define variable inside for expression and then re-use this variable within the body of for expression. Observe that we have used {} instead of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For </a:t>
            </a:r>
            <a:r>
              <a:rPr b="1" lang="en-US" sz="2400" spc="-1" strike="noStrike">
                <a:solidFill>
                  <a:srgbClr val="000000"/>
                </a:solidFill>
                <a:uFill>
                  <a:solidFill>
                    <a:srgbClr val="ffffff"/>
                  </a:solidFill>
                </a:uFill>
                <a:latin typeface="Calibri"/>
              </a:rPr>
              <a:t>{</a:t>
            </a:r>
            <a:r>
              <a:rPr lang="en-US" sz="2400" spc="-1" strike="noStrike">
                <a:solidFill>
                  <a:srgbClr val="000000"/>
                </a:solidFill>
                <a:uFill>
                  <a:solidFill>
                    <a:srgbClr val="ffffff"/>
                  </a:solidFill>
                </a:uFill>
                <a:latin typeface="Calibri"/>
              </a:rPr>
              <a:t>book &lt;- books  bookval = book.toUpperCase()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println(bookval)</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Here the bookval is not explicitly declared as val, but still you can reuse it. This is very useful when you want to transform the elements in your collection while looping through them like, each book name is converting to upper case.</a:t>
            </a:r>
            <a:endParaRPr lang="en-US" sz="2000" spc="-1" strike="noStrike">
              <a:solidFill>
                <a:srgbClr val="000000"/>
              </a:solidFill>
              <a:uFill>
                <a:solidFill>
                  <a:srgbClr val="ffffff"/>
                </a:solidFill>
              </a:u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522360" y="0"/>
            <a:ext cx="10515240" cy="7398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Control Structures (Built-in)</a:t>
            </a:r>
            <a:endParaRPr lang="en-US" sz="1800" spc="-1" strike="noStrike">
              <a:solidFill>
                <a:srgbClr val="000000"/>
              </a:solidFill>
              <a:uFill>
                <a:solidFill>
                  <a:srgbClr val="ffffff"/>
                </a:solidFill>
              </a:uFill>
              <a:latin typeface="Calibri"/>
            </a:endParaRPr>
          </a:p>
        </p:txBody>
      </p:sp>
      <p:sp>
        <p:nvSpPr>
          <p:cNvPr id="117" name="TextShape 2"/>
          <p:cNvSpPr txBox="1"/>
          <p:nvPr/>
        </p:nvSpPr>
        <p:spPr>
          <a:xfrm>
            <a:off x="522360" y="838080"/>
            <a:ext cx="11484000" cy="577980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Yielding (in for expression)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Yield </a:t>
            </a:r>
            <a:r>
              <a:rPr lang="en-US" sz="2400" spc="-1" strike="noStrike">
                <a:solidFill>
                  <a:srgbClr val="000000"/>
                </a:solidFill>
                <a:uFill>
                  <a:solidFill>
                    <a:srgbClr val="ffffff"/>
                  </a:solidFill>
                </a:uFill>
                <a:latin typeface="Calibri"/>
              </a:rPr>
              <a:t>keyword is used to generate new collections in for expression. The type of collection generated from for expression is inferred from the collection being iterated over.</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Var scalabooks = for{ book&lt;- books if book.contains(“scala”) } yield book</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 above returns a new list that contains the elements from books collection.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Here the filtered result is yielded as a value named ‘book’. This result is accumulaged with every run inside the for loop, and the accumulated collection is assigned to the value ‘scalabooks’. The type is List[String] because it is subset of books list which is also List[String]</a:t>
            </a:r>
            <a:endParaRPr lang="en-US" sz="2000" spc="-1" strike="noStrike">
              <a:solidFill>
                <a:srgbClr val="000000"/>
              </a:solidFill>
              <a:uFill>
                <a:solidFill>
                  <a:srgbClr val="ffffff"/>
                </a:solidFill>
              </a:uFill>
              <a:latin typeface="Calibri"/>
            </a:endParaRPr>
          </a:p>
          <a:p>
            <a:pPr>
              <a:lnSpc>
                <a:spcPct val="100000"/>
              </a:lnSpc>
            </a:pPr>
            <a:endParaRPr lang="en-US" sz="2800" spc="-1" strike="noStrike">
              <a:solidFill>
                <a:srgbClr val="000000"/>
              </a:solidFill>
              <a:uFill>
                <a:solidFill>
                  <a:srgbClr val="ffffff"/>
                </a:solidFill>
              </a:u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OOP in Scala</a:t>
            </a:r>
            <a:endParaRPr lang="en-US" sz="1800" spc="-1" strike="noStrike">
              <a:solidFill>
                <a:srgbClr val="000000"/>
              </a:solidFill>
              <a:uFill>
                <a:solidFill>
                  <a:srgbClr val="ffffff"/>
                </a:solidFill>
              </a:uFill>
              <a:latin typeface="Calibri"/>
            </a:endParaRPr>
          </a:p>
        </p:txBody>
      </p:sp>
      <p:sp>
        <p:nvSpPr>
          <p:cNvPr id="119" name="TextShape 2"/>
          <p:cNvSpPr txBox="1"/>
          <p:nvPr/>
        </p:nvSpPr>
        <p:spPr>
          <a:xfrm>
            <a:off x="396360" y="1066680"/>
            <a:ext cx="10957320" cy="536400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OOP is handling complexities in s/w development by Classes and Objects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An Object in s/w is an abstraction of real-world object, contains properties and behaviors.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OOP is successful because object-oriented languages implement a number of principles such as encapsulation, inheritance, and polymorphism that makes the s/w design and construction process much simpler and elegant when compared to other approaches.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Class Shape{ def area:Double = 0.0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Class Rectangle(val width:Double, val height:Double) extends Shape{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override def area:Double = width*height }</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Class Circle(val radius:Double) extends Shape{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Override def area:Double = math.Pi*radius*radisu }</a:t>
            </a:r>
            <a:endParaRPr lang="en-US" sz="2000" spc="-1" strike="noStrike">
              <a:solidFill>
                <a:srgbClr val="000000"/>
              </a:solidFill>
              <a:uFill>
                <a:solidFill>
                  <a:srgbClr val="ffffff"/>
                </a:solidFill>
              </a:u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Principles of OOP – Classes and Objects</a:t>
            </a:r>
            <a:endParaRPr lang="en-US" sz="1800" spc="-1" strike="noStrike">
              <a:solidFill>
                <a:srgbClr val="000000"/>
              </a:solidFill>
              <a:uFill>
                <a:solidFill>
                  <a:srgbClr val="ffffff"/>
                </a:solidFill>
              </a:uFill>
              <a:latin typeface="Calibri"/>
            </a:endParaRPr>
          </a:p>
        </p:txBody>
      </p:sp>
      <p:sp>
        <p:nvSpPr>
          <p:cNvPr id="121" name="TextShape 2"/>
          <p:cNvSpPr txBox="1"/>
          <p:nvPr/>
        </p:nvSpPr>
        <p:spPr>
          <a:xfrm>
            <a:off x="396360" y="1066680"/>
            <a:ext cx="10957320" cy="552420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Parameter Declared as a var:</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Scala generates both setters(mutator) and getters(accessor).</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When you decompile class Book(var title:String)</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Scala&gt; :javap –c Book -&gt; you will see setters for title method is title_$eq.</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book.title(“new title”) -&gt; scala convers it into Book.title_$eq(“new title”)</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Parameters Declared as private val or var:</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By adding private, you can prevent getter and setter methods from being generated. In this case fields can be accessed from within members of the class.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class Book(private var title:String){ def printTitle{println(title)}}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Var book=new Book(“abc”) &gt;book.title -&gt;error variable cannot be accessed.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&gt;book.printTitle this gives “abc” .</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Parameters Declared without val or var: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 setters or getters will be generated when neither val or var are specified on constructor parameters. Here title can be accessed only to THIS OBJECT.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Class Book(title:String){def printTitle(b:Book){ println(b.title) }}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When you compile this class &gt;scalac Book.scala shows error, value title is not a member.</a:t>
            </a:r>
            <a:endParaRPr lang="en-US" sz="2000" spc="-1" strike="noStrike">
              <a:solidFill>
                <a:srgbClr val="000000"/>
              </a:solidFill>
              <a:uFill>
                <a:solidFill>
                  <a:srgbClr val="ffffff"/>
                </a:solidFill>
              </a:u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p>
            <a:endParaRPr lang="en-US" sz="1800" spc="-1" strike="noStrike">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 OOP + Functional Programming</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Programming -&gt; we can constrict complex functions from simple functions.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OOP -&gt; Model real world applications, composed of OOP of Java.</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is Concise – Short.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Comiple scala by scalac and disassemble java class by javap.</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Code Blocks</a:t>
            </a:r>
            <a:endParaRPr lang="en-US" sz="1800" spc="-1" strike="noStrike">
              <a:solidFill>
                <a:srgbClr val="000000"/>
              </a:solidFill>
              <a:uFill>
                <a:solidFill>
                  <a:srgbClr val="ffffff"/>
                </a:solidFill>
              </a:uFill>
              <a:latin typeface="Calibri"/>
            </a:endParaRPr>
          </a:p>
        </p:txBody>
      </p:sp>
      <p:sp>
        <p:nvSpPr>
          <p:cNvPr id="123" name="TextShape 2"/>
          <p:cNvSpPr txBox="1"/>
          <p:nvPr/>
        </p:nvSpPr>
        <p:spPr>
          <a:xfrm>
            <a:off x="396360" y="1066680"/>
            <a:ext cx="1095732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Methods and variable definitions can be single lines: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method9()=“abcd”</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Methods and variables also can be defined in code blocks that are denoted by curly braces:{ }.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Code blocks may be nested.  Result of a code block is the last line evaluated in the code block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meth3():String ={“abcd”}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meth4():String ={ val d =new java.util.Date() </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D.toString() } // this is the last line so result is this.</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Variable definitions can be code blocks as well.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This is useful when defining val variables and the logic required to compute the value is non-trivial.</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x3:String={ val d=new java.util.Date() d.toString() }</a:t>
            </a:r>
            <a:endParaRPr lang="en-US" sz="2000" spc="-1" strike="noStrike">
              <a:solidFill>
                <a:srgbClr val="000000"/>
              </a:solidFill>
              <a:uFill>
                <a:solidFill>
                  <a:srgbClr val="ffffff"/>
                </a:solidFill>
              </a:u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Code Blocks</a:t>
            </a:r>
            <a:endParaRPr lang="en-US" sz="1800" spc="-1" strike="noStrike">
              <a:solidFill>
                <a:srgbClr val="000000"/>
              </a:solidFill>
              <a:uFill>
                <a:solidFill>
                  <a:srgbClr val="ffffff"/>
                </a:solidFill>
              </a:uFill>
              <a:latin typeface="Calibri"/>
            </a:endParaRPr>
          </a:p>
        </p:txBody>
      </p:sp>
      <p:sp>
        <p:nvSpPr>
          <p:cNvPr id="125" name="TextShape 2"/>
          <p:cNvSpPr txBox="1"/>
          <p:nvPr/>
        </p:nvSpPr>
        <p:spPr>
          <a:xfrm>
            <a:off x="396360" y="1066680"/>
            <a:ext cx="1095732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Methods and variable definitions can be single lines: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method9()=“abcd”</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Methods and variables also can be defined in code blocks that are denoted by curly braces:{ }.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Code blocks may be nested.  Result of a code block is the last line evaluated in the code block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meth3():String ={“abcd”}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meth4():String ={ val d =new java.util.Date() </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D.toString() } // this is the last line so result is this.</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Variable definitions can be code blocks as well.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This is useful when defining val variables and the logic required to compute the value is non-trivial.</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x3:String={ val d=new java.util.Date() d.toString() }</a:t>
            </a:r>
            <a:endParaRPr lang="en-US" sz="2000" spc="-1" strike="noStrike">
              <a:solidFill>
                <a:srgbClr val="000000"/>
              </a:solidFill>
              <a:uFill>
                <a:solidFill>
                  <a:srgbClr val="ffffff"/>
                </a:solidFill>
              </a:u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Call by Name:</a:t>
            </a:r>
            <a:endParaRPr lang="en-US" sz="1800" spc="-1" strike="noStrike">
              <a:solidFill>
                <a:srgbClr val="000000"/>
              </a:solidFill>
              <a:uFill>
                <a:solidFill>
                  <a:srgbClr val="ffffff"/>
                </a:solidFill>
              </a:uFill>
              <a:latin typeface="Calibri"/>
            </a:endParaRPr>
          </a:p>
        </p:txBody>
      </p:sp>
      <p:sp>
        <p:nvSpPr>
          <p:cNvPr id="127" name="TextShape 2"/>
          <p:cNvSpPr txBox="1"/>
          <p:nvPr/>
        </p:nvSpPr>
        <p:spPr>
          <a:xfrm>
            <a:off x="396360" y="1066680"/>
            <a:ext cx="1095732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Java all method invocations are call-by-reference or call-by-value (for primitive types).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This means the parameter’s value or reference in the case of an AnyRef is placed on the stack and passed to the callee.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gives an additional mechanism for passing parameters to methods and functions: it is call-by-name, this passes a code block to the callee.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Each time callee accesses the parameter, the code block is executed and the value is calculated.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Call by name allows you to pass parameters that might take a long time to calculate but maynot be used.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Call-by-name also allows you to create flow of control structures such as while, doWhile etc..</a:t>
            </a:r>
            <a:endParaRPr lang="en-US" sz="2800" spc="-1" strike="noStrike">
              <a:solidFill>
                <a:srgbClr val="000000"/>
              </a:solidFill>
              <a:uFill>
                <a:solidFill>
                  <a:srgbClr val="ffffff"/>
                </a:solidFill>
              </a:u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Call by Name:</a:t>
            </a:r>
            <a:endParaRPr lang="en-US" sz="1800" spc="-1" strike="noStrike">
              <a:solidFill>
                <a:srgbClr val="000000"/>
              </a:solidFill>
              <a:uFill>
                <a:solidFill>
                  <a:srgbClr val="ffffff"/>
                </a:solidFill>
              </a:uFill>
              <a:latin typeface="Calibri"/>
            </a:endParaRPr>
          </a:p>
        </p:txBody>
      </p:sp>
      <p:sp>
        <p:nvSpPr>
          <p:cNvPr id="129" name="TextShape 2"/>
          <p:cNvSpPr txBox="1"/>
          <p:nvPr/>
        </p:nvSpPr>
        <p:spPr>
          <a:xfrm>
            <a:off x="396360" y="1066680"/>
            <a:ext cx="10957320" cy="5790960"/>
          </a:xfrm>
          <a:prstGeom prst="rect">
            <a:avLst/>
          </a:prstGeom>
          <a:noFill/>
          <a:ln>
            <a:noFill/>
          </a:ln>
        </p:spPr>
        <p:txBody>
          <a:bodyPr/>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Let us define a method nano, this returns a time and prints a message.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nano() = { println(“getting time”)   System.nanoTime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Lets create a method ‘delayed‘, which takes a call-by-name parameter by putting the =&gt; symbol between variable name and the type.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Delayed prints a message and prints value of parameter ‘t’ and finally returns ‘t’.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delayed</a:t>
            </a:r>
            <a:r>
              <a:rPr lang="en-US" sz="2400" spc="-1" strike="noStrike">
                <a:solidFill>
                  <a:srgbClr val="ff0000"/>
                </a:solidFill>
                <a:uFill>
                  <a:solidFill>
                    <a:srgbClr val="ffffff"/>
                  </a:solidFill>
                </a:uFill>
                <a:latin typeface="Calibri"/>
              </a:rPr>
              <a:t>(t:</a:t>
            </a:r>
            <a:r>
              <a:rPr b="1" lang="en-US" sz="2400" spc="-1" strike="noStrike">
                <a:solidFill>
                  <a:srgbClr val="ff0000"/>
                </a:solidFill>
                <a:uFill>
                  <a:solidFill>
                    <a:srgbClr val="ffffff"/>
                  </a:solidFill>
                </a:uFill>
                <a:latin typeface="Calibri"/>
              </a:rPr>
              <a:t>=&gt;</a:t>
            </a:r>
            <a:r>
              <a:rPr lang="en-US" sz="2400" spc="-1" strike="noStrike">
                <a:solidFill>
                  <a:srgbClr val="ff0000"/>
                </a:solidFill>
                <a:uFill>
                  <a:solidFill>
                    <a:srgbClr val="ffffff"/>
                  </a:solidFill>
                </a:uFill>
                <a:latin typeface="Calibri"/>
              </a:rPr>
              <a:t>Long)</a:t>
            </a:r>
            <a:r>
              <a:rPr lang="en-US" sz="2400" spc="-1" strike="noStrike">
                <a:solidFill>
                  <a:srgbClr val="000000"/>
                </a:solidFill>
                <a:uFill>
                  <a:solidFill>
                    <a:srgbClr val="ffffff"/>
                  </a:solidFill>
                </a:uFill>
                <a:latin typeface="Calibri"/>
              </a:rPr>
              <a:t>={ println(“inside delayed method”) println(“param:”+t)</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 }</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Let us call </a:t>
            </a:r>
            <a:r>
              <a:rPr b="1" lang="en-US" sz="2400" spc="-1" strike="noStrike">
                <a:solidFill>
                  <a:srgbClr val="000000"/>
                </a:solidFill>
                <a:uFill>
                  <a:solidFill>
                    <a:srgbClr val="ffffff"/>
                  </a:solidFill>
                </a:uFill>
                <a:latin typeface="Calibri"/>
              </a:rPr>
              <a:t>delayed(nano())</a:t>
            </a:r>
            <a:r>
              <a:rPr lang="en-US" sz="2400" spc="-1" strike="noStrike">
                <a:solidFill>
                  <a:srgbClr val="000000"/>
                </a:solidFill>
                <a:uFill>
                  <a:solidFill>
                    <a:srgbClr val="ffffff"/>
                  </a:solidFill>
                </a:uFill>
                <a:latin typeface="Calibri"/>
              </a:rPr>
              <a:t> -&gt; prints getting time </a:t>
            </a:r>
            <a:r>
              <a:rPr lang="en-US" sz="2400" spc="-1" strike="noStrike">
                <a:solidFill>
                  <a:srgbClr val="ff0000"/>
                </a:solidFill>
                <a:uFill>
                  <a:solidFill>
                    <a:srgbClr val="ffffff"/>
                  </a:solidFill>
                </a:uFill>
                <a:latin typeface="Calibri"/>
              </a:rPr>
              <a:t>param:123456</a:t>
            </a:r>
            <a:r>
              <a:rPr lang="en-US" sz="2400" spc="-1" strike="noStrike">
                <a:solidFill>
                  <a:srgbClr val="000000"/>
                </a:solidFill>
                <a:uFill>
                  <a:solidFill>
                    <a:srgbClr val="ffffff"/>
                  </a:solidFill>
                </a:uFill>
                <a:latin typeface="Calibri"/>
              </a:rPr>
              <a:t> getting nano </a:t>
            </a:r>
            <a:r>
              <a:rPr lang="en-US" sz="2400" spc="-1" strike="noStrike">
                <a:solidFill>
                  <a:srgbClr val="ff0000"/>
                </a:solidFill>
                <a:uFill>
                  <a:solidFill>
                    <a:srgbClr val="ffffff"/>
                  </a:solidFill>
                </a:uFill>
                <a:latin typeface="Calibri"/>
              </a:rPr>
              <a:t>param:123467</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This means, delayed is entered before the call to nano and </a:t>
            </a:r>
            <a:r>
              <a:rPr b="1" lang="en-US" sz="2400" spc="-1" strike="noStrike">
                <a:solidFill>
                  <a:srgbClr val="000000"/>
                </a:solidFill>
                <a:uFill>
                  <a:solidFill>
                    <a:srgbClr val="ffffff"/>
                  </a:solidFill>
                </a:uFill>
                <a:latin typeface="Calibri"/>
              </a:rPr>
              <a:t>nano is called twice</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Now letus see call-by-reference: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notDelayed</a:t>
            </a:r>
            <a:r>
              <a:rPr lang="en-US" sz="2400" spc="-1" strike="noStrike">
                <a:solidFill>
                  <a:srgbClr val="ff0000"/>
                </a:solidFill>
                <a:uFill>
                  <a:solidFill>
                    <a:srgbClr val="ffffff"/>
                  </a:solidFill>
                </a:uFill>
                <a:latin typeface="Calibri"/>
              </a:rPr>
              <a:t>(t: Long)</a:t>
            </a:r>
            <a:r>
              <a:rPr lang="en-US" sz="2400" spc="-1" strike="noStrike">
                <a:solidFill>
                  <a:srgbClr val="000000"/>
                </a:solidFill>
                <a:uFill>
                  <a:solidFill>
                    <a:srgbClr val="ffffff"/>
                  </a:solidFill>
                </a:uFill>
                <a:latin typeface="Calibri"/>
              </a:rPr>
              <a:t>={ println(“In not delayed method”) println(“param:”+t)</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 }</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Scala&gt; not Delayed(nano()) -&gt; In not delayed method, </a:t>
            </a:r>
            <a:r>
              <a:rPr lang="en-US" sz="2400" spc="-1" strike="noStrike">
                <a:solidFill>
                  <a:srgbClr val="ff0000"/>
                </a:solidFill>
                <a:uFill>
                  <a:solidFill>
                    <a:srgbClr val="ffffff"/>
                  </a:solidFill>
                </a:uFill>
                <a:latin typeface="Calibri"/>
              </a:rPr>
              <a:t>param:12345</a:t>
            </a:r>
            <a:r>
              <a:rPr lang="en-US" sz="2400" spc="-1" strike="noStrike">
                <a:solidFill>
                  <a:srgbClr val="000000"/>
                </a:solidFill>
                <a:uFill>
                  <a:solidFill>
                    <a:srgbClr val="ffffff"/>
                  </a:solidFill>
                </a:uFill>
                <a:latin typeface="Calibri"/>
              </a:rPr>
              <a:t>, </a:t>
            </a:r>
            <a:r>
              <a:rPr lang="en-US" sz="2400" spc="-1" strike="noStrike">
                <a:solidFill>
                  <a:srgbClr val="ff0000"/>
                </a:solidFill>
                <a:uFill>
                  <a:solidFill>
                    <a:srgbClr val="ffffff"/>
                  </a:solidFill>
                </a:uFill>
                <a:latin typeface="Calibri"/>
              </a:rPr>
              <a:t>Long:12345</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This means nano is called before notDelayed is called(so only one value) because the parameter to notDelayed, nano is calculated before notDelayed is called. This is what java programmers expect the code to work.</a:t>
            </a:r>
            <a:endParaRPr lang="en-US" sz="2000" spc="-1" strike="noStrike">
              <a:solidFill>
                <a:srgbClr val="000000"/>
              </a:solidFill>
              <a:uFill>
                <a:solidFill>
                  <a:srgbClr val="ffffff"/>
                </a:solidFill>
              </a:u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Method Invocation:</a:t>
            </a:r>
            <a:endParaRPr lang="en-US" sz="1800" spc="-1" strike="noStrike">
              <a:solidFill>
                <a:srgbClr val="000000"/>
              </a:solidFill>
              <a:uFill>
                <a:solidFill>
                  <a:srgbClr val="ffffff"/>
                </a:solidFill>
              </a:uFill>
              <a:latin typeface="Calibri"/>
            </a:endParaRPr>
          </a:p>
        </p:txBody>
      </p:sp>
      <p:sp>
        <p:nvSpPr>
          <p:cNvPr id="131" name="TextShape 2"/>
          <p:cNvSpPr txBox="1"/>
          <p:nvPr/>
        </p:nvSpPr>
        <p:spPr>
          <a:xfrm>
            <a:off x="396360" y="1066680"/>
            <a:ext cx="1164096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provides no of syntactic variations for invoking methods.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1) Standard java notation – instance.method(), if method have no params, brackets not req. i.e -&gt; instance.method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2) method with single param , like java -&gt; instance.method(param) or </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Instance.method param   i.e we can invoke without dots or parentheses.</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3) multiple params -&gt; instance.method(p1,p2) -&gt; type parameter will be inferred by compiler. Or you can explicitly pass the type parameter.</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Instance.method[TypeParam](p1,p2)</a:t>
            </a:r>
            <a:endParaRPr lang="en-US" sz="18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Objects</a:t>
            </a:r>
            <a:endParaRPr lang="en-US" sz="1800" spc="-1" strike="noStrike">
              <a:solidFill>
                <a:srgbClr val="000000"/>
              </a:solidFill>
              <a:uFill>
                <a:solidFill>
                  <a:srgbClr val="ffffff"/>
                </a:solidFill>
              </a:uFill>
              <a:latin typeface="Calibri"/>
            </a:endParaRPr>
          </a:p>
        </p:txBody>
      </p:sp>
      <p:sp>
        <p:nvSpPr>
          <p:cNvPr id="133" name="TextShape 2"/>
          <p:cNvSpPr txBox="1"/>
          <p:nvPr/>
        </p:nvSpPr>
        <p:spPr>
          <a:xfrm>
            <a:off x="396360" y="1066680"/>
            <a:ext cx="1164096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can use object to refer to an instance of a class as in Java.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Also you can use ‘object’ as a keyword.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Singleton Objects: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Scala, instead of static members, we have singleton objects. Singleton object def looks like a class definition, instead of class we use object as keyword.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Object Car{ def drive{ println(“drive car”)}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There can be only one instance of Car, since it Is defined as an object. You can call methods of Car like static methods in java.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Object Main extends App{ Car.drive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Note: unlike classes, singleton objects cannot take parameter.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You can use singleton objects for many purposes:</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Collect related utility methods</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Define entry point to a scala application</a:t>
            </a:r>
            <a:endParaRPr lang="en-US" sz="1800" spc="-1" strike="noStrike">
              <a:solidFill>
                <a:srgbClr val="000000"/>
              </a:solidFill>
              <a:uFill>
                <a:solidFill>
                  <a:srgbClr val="ffffff"/>
                </a:solidFill>
              </a:uFill>
              <a:latin typeface="Calibri"/>
            </a:endParaRPr>
          </a:p>
          <a:p>
            <a:pPr>
              <a:lnSpc>
                <a:spcPct val="100000"/>
              </a:lnSpc>
            </a:pPr>
            <a:endParaRPr lang="en-US" sz="2800" spc="-1" strike="noStrike">
              <a:solidFill>
                <a:srgbClr val="000000"/>
              </a:solidFill>
              <a:uFill>
                <a:solidFill>
                  <a:srgbClr val="ffffff"/>
                </a:solidFill>
              </a:u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Objects</a:t>
            </a:r>
            <a:endParaRPr lang="en-US" sz="1800" spc="-1" strike="noStrike">
              <a:solidFill>
                <a:srgbClr val="000000"/>
              </a:solidFill>
              <a:uFill>
                <a:solidFill>
                  <a:srgbClr val="ffffff"/>
                </a:solidFill>
              </a:uFill>
              <a:latin typeface="Calibri"/>
            </a:endParaRPr>
          </a:p>
        </p:txBody>
      </p:sp>
      <p:sp>
        <p:nvSpPr>
          <p:cNvPr id="135" name="TextShape 2"/>
          <p:cNvSpPr txBox="1"/>
          <p:nvPr/>
        </p:nvSpPr>
        <p:spPr>
          <a:xfrm>
            <a:off x="396360" y="1066680"/>
            <a:ext cx="1164096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There are two ways to create a launch point for your application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One is define an object with a properly defined main method or</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object HelloWorld {</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def main(args: Array[String]) {</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println("Hello,World!")  } }</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Two – define an object that extends the </a:t>
            </a:r>
            <a:r>
              <a:rPr b="1" lang="en-US" sz="2400" spc="-1" strike="noStrike">
                <a:solidFill>
                  <a:srgbClr val="000000"/>
                </a:solidFill>
                <a:uFill>
                  <a:solidFill>
                    <a:srgbClr val="ffffff"/>
                  </a:solidFill>
                </a:uFill>
                <a:latin typeface="Calibri"/>
              </a:rPr>
              <a:t>App</a:t>
            </a:r>
            <a:r>
              <a:rPr lang="en-US" sz="2400" spc="-1" strike="noStrike">
                <a:solidFill>
                  <a:srgbClr val="000000"/>
                </a:solidFill>
                <a:uFill>
                  <a:solidFill>
                    <a:srgbClr val="ffffff"/>
                  </a:solidFill>
                </a:uFill>
                <a:latin typeface="Calibri"/>
              </a:rPr>
              <a:t> trait.</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object Hello extends App {</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println("Hello, world") }</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provides a trait, Scala.Application that your singleton object should extend for launching the application. The code that you put in main method , same is placed directly in the singleton object. Now you can compile and run the application.</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both the approaches, </a:t>
            </a:r>
            <a:r>
              <a:rPr b="1" lang="en-US" sz="2800" spc="-1" strike="noStrike">
                <a:solidFill>
                  <a:srgbClr val="000000"/>
                </a:solidFill>
                <a:uFill>
                  <a:solidFill>
                    <a:srgbClr val="ffffff"/>
                  </a:solidFill>
                </a:uFill>
                <a:latin typeface="Calibri"/>
              </a:rPr>
              <a:t>scala applications are launched from an object, not in a class.</a:t>
            </a:r>
            <a:endParaRPr lang="en-US" sz="2800" spc="-1" strike="noStrike">
              <a:solidFill>
                <a:srgbClr val="000000"/>
              </a:solidFill>
              <a:uFill>
                <a:solidFill>
                  <a:srgbClr val="ffffff"/>
                </a:solidFill>
              </a:uFill>
              <a:latin typeface="Calibri"/>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Packaging and Imports</a:t>
            </a:r>
            <a:endParaRPr lang="en-US" sz="1800" spc="-1" strike="noStrike">
              <a:solidFill>
                <a:srgbClr val="000000"/>
              </a:solidFill>
              <a:uFill>
                <a:solidFill>
                  <a:srgbClr val="ffffff"/>
                </a:solidFill>
              </a:uFill>
              <a:latin typeface="Calibri"/>
            </a:endParaRPr>
          </a:p>
        </p:txBody>
      </p:sp>
      <p:sp>
        <p:nvSpPr>
          <p:cNvPr id="137" name="TextShape 2"/>
          <p:cNvSpPr txBox="1"/>
          <p:nvPr/>
        </p:nvSpPr>
        <p:spPr>
          <a:xfrm>
            <a:off x="396360" y="1066680"/>
            <a:ext cx="1164096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Package is a named module of code. Scala packages can be imported so that they can be referenced in the current compilation scope.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Below code is to import contents of scala.xml package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Import scala.xml._</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Import statements are made in the scope of prior imports. Below is to import the scala.xml.transform package.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Import transform._   here we have already imported scala.xml._ so no need specify this</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can import a single class and object, say HashMap from scala.collection.mutable package: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Import scala.collection.mutable.HashMap</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More than one class from single package as: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Import scala.collection.immutable.{TreeMap, TreeSet}</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can import class or object and rename it aswell. (import JSON class or object from json pkg is renamed to JsonParser)</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Import scala.util.parsing.json.{JSON=&gt; JsonParser}</a:t>
            </a:r>
            <a:endParaRPr lang="en-US" sz="2000" spc="-1" strike="noStrike">
              <a:solidFill>
                <a:srgbClr val="000000"/>
              </a:solidFill>
              <a:uFill>
                <a:solidFill>
                  <a:srgbClr val="ffffff"/>
                </a:solidFill>
              </a:uFill>
              <a:latin typeface="Calibri"/>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396360" y="121320"/>
            <a:ext cx="10515240" cy="94500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Packaging and Imports</a:t>
            </a:r>
            <a:endParaRPr lang="en-US" sz="1800" spc="-1" strike="noStrike">
              <a:solidFill>
                <a:srgbClr val="000000"/>
              </a:solidFill>
              <a:uFill>
                <a:solidFill>
                  <a:srgbClr val="ffffff"/>
                </a:solidFill>
              </a:uFill>
              <a:latin typeface="Calibri"/>
            </a:endParaRPr>
          </a:p>
        </p:txBody>
      </p:sp>
      <p:sp>
        <p:nvSpPr>
          <p:cNvPr id="139" name="TextShape 2"/>
          <p:cNvSpPr txBox="1"/>
          <p:nvPr/>
        </p:nvSpPr>
        <p:spPr>
          <a:xfrm>
            <a:off x="396360" y="1066680"/>
            <a:ext cx="11640960" cy="579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Import can be used inside a codeblock, and this import will be active only in the scope of that code block.</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Class Frog{ import scala.xml._     </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Def n:NodeSeq= NodeSeq.Empty}</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can import objects as well.</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Scala&gt; object Moose{ def bark=“abcd”}</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define module Moose</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&gt; import Moose._</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&gt;bark  this returns java.lang.String = woof</a:t>
            </a:r>
            <a:endParaRPr lang="en-US" sz="18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pc="-1" strike="noStrike">
                <a:solidFill>
                  <a:srgbClr val="000000"/>
                </a:solidFill>
                <a:uFill>
                  <a:solidFill>
                    <a:srgbClr val="ffffff"/>
                  </a:solidFill>
                </a:uFill>
                <a:latin typeface="Calibri Light"/>
              </a:rPr>
              <a:t>Scala Functional Programming</a:t>
            </a:r>
            <a:endParaRPr lang="en-US" sz="1800" spc="-1" strike="noStrike">
              <a:solidFill>
                <a:srgbClr val="000000"/>
              </a:solidFill>
              <a:uFill>
                <a:solidFill>
                  <a:srgbClr val="ffffff"/>
                </a:solidFill>
              </a:uFill>
              <a:latin typeface="Calibri"/>
            </a:endParaRPr>
          </a:p>
        </p:txBody>
      </p:sp>
      <p:sp>
        <p:nvSpPr>
          <p:cNvPr id="141" name="TextShape 2"/>
          <p:cNvSpPr txBox="1"/>
          <p:nvPr/>
        </p:nvSpPr>
        <p:spPr>
          <a:xfrm>
            <a:off x="1523880" y="3602160"/>
            <a:ext cx="9143640" cy="1655280"/>
          </a:xfrm>
          <a:prstGeom prst="rect">
            <a:avLst/>
          </a:prstGeom>
          <a:noFill/>
          <a:ln>
            <a:noFill/>
          </a:ln>
        </p:spPr>
        <p:txBody>
          <a:bodyPr/>
          <a:p>
            <a:pPr algn="ctr"/>
            <a:endParaRPr lang="en-IN"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Pure OOP</a:t>
            </a:r>
            <a:endParaRPr lang="en-US" sz="1800" spc="-1" strike="noStrike">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is Pure OOP and Lightweight Syntax.</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Since it is pure OOP: there are no</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Static members ( to have static memebers, use Singleton Objects)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Break, continue stmts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Primitive data types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Enums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Wirldcards etc..</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 need to write boiler plate code.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Operations like +,- etc all also methods on objects.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runs on JVM.</a:t>
            </a:r>
            <a:endParaRPr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33080" y="0"/>
            <a:ext cx="1051524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Functional Programming in Scala</a:t>
            </a:r>
            <a:endParaRPr lang="en-US" sz="1800" spc="-1" strike="noStrike">
              <a:solidFill>
                <a:srgbClr val="000000"/>
              </a:solidFill>
              <a:uFill>
                <a:solidFill>
                  <a:srgbClr val="ffffff"/>
                </a:solidFill>
              </a:uFill>
              <a:latin typeface="Calibri"/>
            </a:endParaRPr>
          </a:p>
        </p:txBody>
      </p:sp>
      <p:sp>
        <p:nvSpPr>
          <p:cNvPr id="143" name="TextShape 2"/>
          <p:cNvSpPr txBox="1"/>
          <p:nvPr/>
        </p:nvSpPr>
        <p:spPr>
          <a:xfrm>
            <a:off x="433080" y="775440"/>
            <a:ext cx="11523240" cy="593748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programming treats computations as the evaluation of mathematical functions and </a:t>
            </a:r>
            <a:r>
              <a:rPr b="1" lang="en-US" sz="2800" spc="-1" strike="noStrike">
                <a:solidFill>
                  <a:srgbClr val="000000"/>
                </a:solidFill>
                <a:uFill>
                  <a:solidFill>
                    <a:srgbClr val="ffffff"/>
                  </a:solidFill>
                </a:uFill>
                <a:latin typeface="Calibri"/>
              </a:rPr>
              <a:t>avoids state and mutable data</a:t>
            </a:r>
            <a:r>
              <a:rPr lang="en-US" sz="2800" spc="-1" strike="noStrike">
                <a:solidFill>
                  <a:srgbClr val="000000"/>
                </a:solidFill>
                <a:uFill>
                  <a:solidFill>
                    <a:srgbClr val="ffffff"/>
                  </a:solidFill>
                </a:uFill>
                <a:latin typeface="Calibri"/>
              </a:rPr>
              <a: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It is declarative programming paradigm, in which programming is done with expressions.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The imperative style of programming emphasizes sequence of operations characterized by iteration with loops, mutating data in place and methods with side effects where the order of side effects is critical toward the right effect. Basic constructs in imperative languages like java are imperative statements that change the state of a program. Eg: x=x+1.</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style of programming emphasizes the results: these results characterized by passing function values into looping methods, immutable data and methods with no side effects where the order in which operattions occure is of no importance.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Funcational language like scala, the basic constructs are declarative and there are no side effects: eg: f(int x){return x+1}</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func lang, the computation proceeds primarily by evaluation expressions.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encourages an expression-oriented programming model [EOP] </a:t>
            </a:r>
            <a:endParaRPr lang="en-US" sz="2800" spc="-1" strike="noStrike">
              <a:solidFill>
                <a:srgbClr val="000000"/>
              </a:solidFill>
              <a:uFill>
                <a:solidFill>
                  <a:srgbClr val="ffffff"/>
                </a:solidFill>
              </a:u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33080" y="0"/>
            <a:ext cx="1051524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Expression Oriented Programming:</a:t>
            </a:r>
            <a:endParaRPr lang="en-US" sz="1800" spc="-1" strike="noStrike">
              <a:solidFill>
                <a:srgbClr val="000000"/>
              </a:solidFill>
              <a:uFill>
                <a:solidFill>
                  <a:srgbClr val="ffffff"/>
                </a:solidFill>
              </a:uFill>
              <a:latin typeface="Calibri"/>
            </a:endParaRPr>
          </a:p>
        </p:txBody>
      </p:sp>
      <p:sp>
        <p:nvSpPr>
          <p:cNvPr id="145" name="TextShape 2"/>
          <p:cNvSpPr txBox="1"/>
          <p:nvPr/>
        </p:nvSpPr>
        <p:spPr>
          <a:xfrm>
            <a:off x="433080" y="775440"/>
            <a:ext cx="11523240" cy="593748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EOP every statement is an expression. To understand EOP, you have to understand the difference between a statement and expression.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 Statement executes code, but does not return any value.</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Eg: customer.computeDiscount()</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An expression returns value. Expressions are blocks of code that evaluate to a value.</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Eg: val discount = compiteDiscount(customer)</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Note: EOP is a pgm language where every construct is an expression and thus (expression) evaluates to a value.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Eg: here if/else expression also returns a value in scala. This is illegal in java.</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Val test=if(3&gt;2) “true” else “false”   for this you need to use ?: in java.</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Note: in scala, every construct is an expression where the order in which operations occur is of no importance and therefore those expressions can be executed in any order. This simple concept has deep impact in concurrency in multicore programming where you can execute expressions in parallel.</a:t>
            </a:r>
            <a:endParaRPr lang="en-US" sz="28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33080" y="0"/>
            <a:ext cx="1051524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 Pure Function</a:t>
            </a:r>
            <a:endParaRPr lang="en-US" sz="1800" spc="-1" strike="noStrike">
              <a:solidFill>
                <a:srgbClr val="000000"/>
              </a:solidFill>
              <a:uFill>
                <a:solidFill>
                  <a:srgbClr val="ffffff"/>
                </a:solidFill>
              </a:uFill>
              <a:latin typeface="Calibri"/>
            </a:endParaRPr>
          </a:p>
        </p:txBody>
      </p:sp>
      <p:sp>
        <p:nvSpPr>
          <p:cNvPr id="147" name="TextShape 2"/>
          <p:cNvSpPr txBox="1"/>
          <p:nvPr/>
        </p:nvSpPr>
        <p:spPr>
          <a:xfrm>
            <a:off x="433080" y="775440"/>
            <a:ext cx="11523240" cy="593748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mathematics, functions are pure, they lack side effects.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E.g y=sin(x) , how many times you call this, sin(x) does not modify the state. This is called a pure function.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Pure function doesnot remember anything about the context. This lack of memory to the surrounding context is known as “referential transparency”.</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Referential Transparency:</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An expression is referentially transparent if it can be substituted by its resulting value, without changing the behavior of the program, regardless of where the expression is used in the program.</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E.g  val z=x+y , say x and y are </a:t>
            </a:r>
            <a:r>
              <a:rPr b="1" lang="en-US" sz="2400" spc="-1" strike="noStrike">
                <a:solidFill>
                  <a:srgbClr val="000000"/>
                </a:solidFill>
                <a:uFill>
                  <a:solidFill>
                    <a:srgbClr val="ffffff"/>
                  </a:solidFill>
                </a:uFill>
                <a:latin typeface="Calibri"/>
              </a:rPr>
              <a:t>immutable</a:t>
            </a:r>
            <a:r>
              <a:rPr lang="en-US" sz="2400" spc="-1" strike="noStrike">
                <a:solidFill>
                  <a:srgbClr val="000000"/>
                </a:solidFill>
                <a:uFill>
                  <a:solidFill>
                    <a:srgbClr val="ffffff"/>
                  </a:solidFill>
                </a:uFill>
                <a:latin typeface="Calibri"/>
              </a:rPr>
              <a:t> variables and z is third variable, then anywhere the expression x+y is used throughout the given scope of your program, you can substitute it by z within that scope, without affecting the result of the program. </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programming gives you the right foundation to think about concurrency.</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Three keystones of this foundation are : </a:t>
            </a:r>
            <a:r>
              <a:rPr b="1" lang="en-US" sz="2400" spc="-1" strike="noStrike">
                <a:solidFill>
                  <a:srgbClr val="000000"/>
                </a:solidFill>
                <a:uFill>
                  <a:solidFill>
                    <a:srgbClr val="ffffff"/>
                  </a:solidFill>
                </a:uFill>
                <a:latin typeface="Calibri"/>
              </a:rPr>
              <a:t>referential transparency, higher-order function and immutable value.</a:t>
            </a:r>
            <a:endParaRPr lang="en-US" sz="2000" spc="-1" strike="noStrike">
              <a:solidFill>
                <a:srgbClr val="000000"/>
              </a:solidFill>
              <a:uFill>
                <a:solidFill>
                  <a:srgbClr val="ffffff"/>
                </a:solidFill>
              </a:uFill>
              <a:latin typeface="Calibri"/>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33080" y="0"/>
            <a:ext cx="1051524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 Pure Function</a:t>
            </a:r>
            <a:endParaRPr lang="en-US" sz="1800" spc="-1" strike="noStrike">
              <a:solidFill>
                <a:srgbClr val="000000"/>
              </a:solidFill>
              <a:uFill>
                <a:solidFill>
                  <a:srgbClr val="ffffff"/>
                </a:solidFill>
              </a:uFill>
              <a:latin typeface="Calibri"/>
            </a:endParaRPr>
          </a:p>
        </p:txBody>
      </p:sp>
      <p:sp>
        <p:nvSpPr>
          <p:cNvPr id="149" name="TextShape 2"/>
          <p:cNvSpPr txBox="1"/>
          <p:nvPr/>
        </p:nvSpPr>
        <p:spPr>
          <a:xfrm>
            <a:off x="433080" y="775440"/>
            <a:ext cx="11523240" cy="5937480"/>
          </a:xfrm>
          <a:prstGeom prst="rect">
            <a:avLst/>
          </a:prstGeom>
          <a:noFill/>
          <a:ln>
            <a:noFill/>
          </a:ln>
        </p:spPr>
        <p:txBody>
          <a:bodyPr/>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In func programming, a pure function with one or more input parameters does not mutate the input parameters and always returns the same value for the same input.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NOTE: A pure function is referentially transparent and has no side effects.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 pure function is free of side-effects, however a function that never cause side effects would be useless.  A language that doesnot sanction side effects would be useless.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see some basic constructs in scala here.</a:t>
            </a:r>
            <a:endParaRPr lang="en-US" sz="20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33080" y="0"/>
            <a:ext cx="1051524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Functional Literal/Anonymous function</a:t>
            </a:r>
            <a:endParaRPr lang="en-US" sz="1800" spc="-1" strike="noStrike">
              <a:solidFill>
                <a:srgbClr val="000000"/>
              </a:solidFill>
              <a:uFill>
                <a:solidFill>
                  <a:srgbClr val="ffffff"/>
                </a:solidFill>
              </a:uFill>
              <a:latin typeface="Calibri"/>
            </a:endParaRPr>
          </a:p>
        </p:txBody>
      </p:sp>
      <p:sp>
        <p:nvSpPr>
          <p:cNvPr id="151" name="TextShape 2"/>
          <p:cNvSpPr txBox="1"/>
          <p:nvPr/>
        </p:nvSpPr>
        <p:spPr>
          <a:xfrm>
            <a:off x="433080" y="775440"/>
            <a:ext cx="11638800" cy="593748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literal/Anonymous function is a basic functional construct in scala.</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Literal is the simplest form of expression. Literal represents a fixed value.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Literals often used to initialize variables. Eg. Integer literal: int x=1;</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allows you to express functional literals. These literals are function type that are written in a short format without declaring a name for it.</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Function type could be:</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Type of a variable or parameter to which a function can be assigned</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An argument of a higher order function taking a function parameter</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The result type of higher-order function returning a function</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Syntax for a function literal starts with a parenthesized comma-separated list of arguments followed by an arrow and the body of the function.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add =</a:t>
            </a:r>
            <a:r>
              <a:rPr b="1" lang="en-US" sz="2400" spc="-1" strike="noStrike">
                <a:solidFill>
                  <a:srgbClr val="ff0000"/>
                </a:solidFill>
                <a:uFill>
                  <a:solidFill>
                    <a:srgbClr val="ffffff"/>
                  </a:solidFill>
                </a:uFill>
                <a:latin typeface="Calibri"/>
              </a:rPr>
              <a:t>(x: Int, y:int) </a:t>
            </a:r>
            <a:r>
              <a:rPr b="1" lang="en-US" sz="2400" spc="-1" strike="noStrike">
                <a:solidFill>
                  <a:srgbClr val="000000"/>
                </a:solidFill>
                <a:uFill>
                  <a:solidFill>
                    <a:srgbClr val="ffffff"/>
                  </a:solidFill>
                </a:uFill>
                <a:latin typeface="Calibri"/>
              </a:rPr>
              <a:t>=&gt; </a:t>
            </a:r>
            <a:r>
              <a:rPr b="1" lang="en-US" sz="2400" spc="-1" strike="noStrike">
                <a:solidFill>
                  <a:srgbClr val="ff0000"/>
                </a:solidFill>
                <a:uFill>
                  <a:solidFill>
                    <a:srgbClr val="ffffff"/>
                  </a:solidFill>
                </a:uFill>
                <a:latin typeface="Calibri"/>
              </a:rPr>
              <a:t>x+y </a:t>
            </a:r>
            <a:r>
              <a:rPr lang="en-US" sz="2400" spc="-1" strike="noStrike">
                <a:solidFill>
                  <a:srgbClr val="000000"/>
                </a:solidFill>
                <a:uFill>
                  <a:solidFill>
                    <a:srgbClr val="ffffff"/>
                  </a:solidFill>
                </a:uFill>
                <a:latin typeface="Calibri"/>
              </a:rPr>
              <a:t>here () is the args and x+y is the body. Args and body separated by Arrow =&gt; . Here </a:t>
            </a:r>
            <a:r>
              <a:rPr b="1" lang="en-US" sz="2400" spc="-1" strike="noStrike">
                <a:solidFill>
                  <a:srgbClr val="ff0000"/>
                </a:solidFill>
                <a:uFill>
                  <a:solidFill>
                    <a:srgbClr val="ffffff"/>
                  </a:solidFill>
                </a:uFill>
                <a:latin typeface="Calibri"/>
              </a:rPr>
              <a:t>(x: Int, y:int) </a:t>
            </a:r>
            <a:r>
              <a:rPr b="1" lang="en-US" sz="2400" spc="-1" strike="noStrike">
                <a:solidFill>
                  <a:srgbClr val="000000"/>
                </a:solidFill>
                <a:uFill>
                  <a:solidFill>
                    <a:srgbClr val="ffffff"/>
                  </a:solidFill>
                </a:uFill>
                <a:latin typeface="Calibri"/>
              </a:rPr>
              <a:t>=&gt; </a:t>
            </a:r>
            <a:r>
              <a:rPr b="1" lang="en-US" sz="2400" spc="-1" strike="noStrike">
                <a:solidFill>
                  <a:srgbClr val="ff0000"/>
                </a:solidFill>
                <a:uFill>
                  <a:solidFill>
                    <a:srgbClr val="ffffff"/>
                  </a:solidFill>
                </a:uFill>
                <a:latin typeface="Calibri"/>
              </a:rPr>
              <a:t>x+y</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is the functional literal.</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literal also called anonymous function.</a:t>
            </a:r>
            <a:endParaRPr lang="en-US" sz="28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33080" y="0"/>
            <a:ext cx="1051524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Functional Literal/Anonymous function</a:t>
            </a:r>
            <a:endParaRPr lang="en-US" sz="1800" spc="-1" strike="noStrike">
              <a:solidFill>
                <a:srgbClr val="000000"/>
              </a:solidFill>
              <a:uFill>
                <a:solidFill>
                  <a:srgbClr val="ffffff"/>
                </a:solidFill>
              </a:uFill>
              <a:latin typeface="Calibri"/>
            </a:endParaRPr>
          </a:p>
        </p:txBody>
      </p:sp>
      <p:sp>
        <p:nvSpPr>
          <p:cNvPr id="153" name="TextShape 2"/>
          <p:cNvSpPr txBox="1"/>
          <p:nvPr/>
        </p:nvSpPr>
        <p:spPr>
          <a:xfrm>
            <a:off x="433080" y="775440"/>
            <a:ext cx="11638800" cy="593748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literal is instantiated into objects called “</a:t>
            </a:r>
            <a:r>
              <a:rPr i="1" lang="en-US" sz="2800" spc="-1" strike="noStrike">
                <a:solidFill>
                  <a:srgbClr val="000000"/>
                </a:solidFill>
                <a:uFill>
                  <a:solidFill>
                    <a:srgbClr val="ffffff"/>
                  </a:solidFill>
                </a:uFill>
                <a:latin typeface="Calibri"/>
              </a:rPr>
              <a:t>function values”</a:t>
            </a:r>
            <a:r>
              <a:rPr lang="en-US" sz="2800" spc="-1" strike="noStrike">
                <a:solidFill>
                  <a:srgbClr val="000000"/>
                </a:solidFill>
                <a:uFill>
                  <a:solidFill>
                    <a:srgbClr val="ffffff"/>
                  </a:solidFill>
                </a:uFill>
                <a:latin typeface="Calibri"/>
              </a:rPr>
              <a:t>. This function value is a function object and you can invoke the fn object like any other function.</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 object extends a trait called FunctonN, such as Function),Function1 and so on upto Function22.</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This selection is dependent on no of args. Function with 2 args , compiler selects Function2 as the underlying type and so on.</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Since function value is an object, you can store it in a variable and it can be invoked using the parentheses function calls.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Eg: val add=(x:Int, y:Int)=&gt;x+y this results in Int=&lt;Function</a:t>
            </a:r>
            <a:r>
              <a:rPr b="1" lang="en-US" sz="2400" spc="-1" strike="noStrike">
                <a:solidFill>
                  <a:srgbClr val="000000"/>
                </a:solidFill>
                <a:uFill>
                  <a:solidFill>
                    <a:srgbClr val="ffffff"/>
                  </a:solidFill>
                </a:uFill>
                <a:latin typeface="Calibri"/>
              </a:rPr>
              <a:t>2</a:t>
            </a:r>
            <a:r>
              <a:rPr lang="en-US" sz="2400" spc="-1" strike="noStrike">
                <a:solidFill>
                  <a:srgbClr val="000000"/>
                </a:solidFill>
                <a:uFill>
                  <a:solidFill>
                    <a:srgbClr val="ffffff"/>
                  </a:solidFill>
                </a:uFill>
                <a:latin typeface="Calibri"/>
              </a:rPr>
              <a:t>&gt;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&gt; add(1,2)  this gives 3.</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Invocation of this function is converted to a call to </a:t>
            </a:r>
            <a:r>
              <a:rPr b="1" lang="en-US" sz="2800" spc="-1" strike="noStrike">
                <a:solidFill>
                  <a:srgbClr val="000000"/>
                </a:solidFill>
                <a:uFill>
                  <a:solidFill>
                    <a:srgbClr val="ffffff"/>
                  </a:solidFill>
                </a:uFill>
                <a:latin typeface="Calibri"/>
              </a:rPr>
              <a:t>apply</a:t>
            </a:r>
            <a:r>
              <a:rPr lang="en-US" sz="2800" spc="-1" strike="noStrike">
                <a:solidFill>
                  <a:srgbClr val="000000"/>
                </a:solidFill>
                <a:uFill>
                  <a:solidFill>
                    <a:srgbClr val="ffffff"/>
                  </a:solidFill>
                </a:uFill>
                <a:latin typeface="Calibri"/>
              </a:rPr>
              <a:t> method of the object assigned to ‘add’ variable.</a:t>
            </a:r>
            <a:endParaRPr lang="en-US" sz="2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33080" y="0"/>
            <a:ext cx="1051524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Functional Literal/Anonymous function</a:t>
            </a:r>
            <a:endParaRPr lang="en-US" sz="1800" spc="-1" strike="noStrike">
              <a:solidFill>
                <a:srgbClr val="000000"/>
              </a:solidFill>
              <a:uFill>
                <a:solidFill>
                  <a:srgbClr val="ffffff"/>
                </a:solidFill>
              </a:uFill>
              <a:latin typeface="Calibri"/>
            </a:endParaRPr>
          </a:p>
        </p:txBody>
      </p:sp>
      <p:sp>
        <p:nvSpPr>
          <p:cNvPr id="155" name="TextShape 2"/>
          <p:cNvSpPr txBox="1"/>
          <p:nvPr/>
        </p:nvSpPr>
        <p:spPr>
          <a:xfrm>
            <a:off x="433080" y="775440"/>
            <a:ext cx="11638800" cy="593748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See the Function2 trait in scala.Function2 in scala package</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trait Function2[-T1, -T2, +R] extends AnyRef { ...</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abstract def apply( v1 :T1, v2 :T2 ) : R ... } </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T1,T2 are type params and R represents return type.</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See code in pg 62, on how you can explicitly do the same which is done by compiler.</a:t>
            </a:r>
            <a:endParaRPr lang="en-US" sz="28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33080" y="0"/>
            <a:ext cx="1163880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First Class Function and Higher Order Function</a:t>
            </a:r>
            <a:endParaRPr lang="en-US" sz="1800" spc="-1" strike="noStrike">
              <a:solidFill>
                <a:srgbClr val="000000"/>
              </a:solidFill>
              <a:uFill>
                <a:solidFill>
                  <a:srgbClr val="ffffff"/>
                </a:solidFill>
              </a:uFill>
              <a:latin typeface="Calibri"/>
            </a:endParaRPr>
          </a:p>
        </p:txBody>
      </p:sp>
      <p:sp>
        <p:nvSpPr>
          <p:cNvPr id="157" name="TextShape 2"/>
          <p:cNvSpPr txBox="1"/>
          <p:nvPr/>
        </p:nvSpPr>
        <p:spPr>
          <a:xfrm>
            <a:off x="433080" y="775440"/>
            <a:ext cx="11638800" cy="593748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One of the key factors in scala that beautifully blends functional paradigm into object-oriented paradigm is that </a:t>
            </a:r>
            <a:r>
              <a:rPr b="1" lang="en-US" sz="2800" spc="-1" strike="noStrike">
                <a:solidFill>
                  <a:srgbClr val="000000"/>
                </a:solidFill>
                <a:uFill>
                  <a:solidFill>
                    <a:srgbClr val="ffffff"/>
                  </a:solidFill>
                </a:uFill>
                <a:latin typeface="Calibri"/>
              </a:rPr>
              <a:t>functions are objects</a:t>
            </a:r>
            <a:r>
              <a:rPr lang="en-US" sz="2800" spc="-1" strike="noStrike">
                <a:solidFill>
                  <a:srgbClr val="000000"/>
                </a:solidFill>
                <a:uFill>
                  <a:solidFill>
                    <a:srgbClr val="ffffff"/>
                  </a:solidFill>
                </a:uFill>
                <a:latin typeface="Calibri"/>
              </a:rPr>
              <a: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functional programming, functions are first-class citizens.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 </a:t>
            </a:r>
            <a:r>
              <a:rPr lang="en-US" sz="2800" spc="-1" strike="noStrike" u="sng">
                <a:solidFill>
                  <a:srgbClr val="000000"/>
                </a:solidFill>
                <a:uFill>
                  <a:solidFill>
                    <a:srgbClr val="ffffff"/>
                  </a:solidFill>
                </a:uFill>
                <a:latin typeface="Calibri"/>
              </a:rPr>
              <a:t>first class function </a:t>
            </a:r>
            <a:r>
              <a:rPr lang="en-US" sz="2800" spc="-1" strike="noStrike">
                <a:solidFill>
                  <a:srgbClr val="000000"/>
                </a:solidFill>
                <a:uFill>
                  <a:solidFill>
                    <a:srgbClr val="ffffff"/>
                  </a:solidFill>
                </a:uFill>
                <a:latin typeface="Calibri"/>
              </a:rPr>
              <a:t>is a function that can be: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1. </a:t>
            </a:r>
            <a:r>
              <a:rPr b="1" lang="en-US" sz="2400" spc="-1" strike="noStrike">
                <a:solidFill>
                  <a:srgbClr val="000000"/>
                </a:solidFill>
                <a:uFill>
                  <a:solidFill>
                    <a:srgbClr val="ffffff"/>
                  </a:solidFill>
                </a:uFill>
                <a:latin typeface="Calibri"/>
              </a:rPr>
              <a:t>Assigned</a:t>
            </a:r>
            <a:r>
              <a:rPr lang="en-US" sz="2400" spc="-1" strike="noStrike">
                <a:solidFill>
                  <a:srgbClr val="000000"/>
                </a:solidFill>
                <a:uFill>
                  <a:solidFill>
                    <a:srgbClr val="ffffff"/>
                  </a:solidFill>
                </a:uFill>
                <a:latin typeface="Calibri"/>
              </a:rPr>
              <a:t> to variables 2. </a:t>
            </a:r>
            <a:r>
              <a:rPr b="1" lang="en-US" sz="2400" spc="-1" strike="noStrike">
                <a:solidFill>
                  <a:srgbClr val="000000"/>
                </a:solidFill>
                <a:uFill>
                  <a:solidFill>
                    <a:srgbClr val="ffffff"/>
                  </a:solidFill>
                </a:uFill>
                <a:latin typeface="Calibri"/>
              </a:rPr>
              <a:t>Passed</a:t>
            </a:r>
            <a:r>
              <a:rPr lang="en-US" sz="2400" spc="-1" strike="noStrike">
                <a:solidFill>
                  <a:srgbClr val="000000"/>
                </a:solidFill>
                <a:uFill>
                  <a:solidFill>
                    <a:srgbClr val="ffffff"/>
                  </a:solidFill>
                </a:uFill>
                <a:latin typeface="Calibri"/>
              </a:rPr>
              <a:t> as an argument to other function and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3. </a:t>
            </a:r>
            <a:r>
              <a:rPr b="1" lang="en-US" sz="2400" spc="-1" strike="noStrike">
                <a:solidFill>
                  <a:srgbClr val="000000"/>
                </a:solidFill>
                <a:uFill>
                  <a:solidFill>
                    <a:srgbClr val="ffffff"/>
                  </a:solidFill>
                </a:uFill>
                <a:latin typeface="Calibri"/>
              </a:rPr>
              <a:t>Returned</a:t>
            </a:r>
            <a:r>
              <a:rPr lang="en-US" sz="2400" spc="-1" strike="noStrike">
                <a:solidFill>
                  <a:srgbClr val="000000"/>
                </a:solidFill>
                <a:uFill>
                  <a:solidFill>
                    <a:srgbClr val="ffffff"/>
                  </a:solidFill>
                </a:uFill>
                <a:latin typeface="Calibri"/>
              </a:rPr>
              <a:t> as value from the other function.</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u="sng">
                <a:solidFill>
                  <a:srgbClr val="000000"/>
                </a:solidFill>
                <a:uFill>
                  <a:solidFill>
                    <a:srgbClr val="ffffff"/>
                  </a:solidFill>
                </a:uFill>
                <a:latin typeface="Calibri"/>
              </a:rPr>
              <a:t>Other function which takes functions passed as argument and the function which returns a function are called higher-order functions.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Function as Variable: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You can pass a function like a variable , just like passing string, int in oop. The function literal if it is assigned to a variable it is function instance or it is known as function value. You can invoke this as below.</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Eg: val doubler = (i: Int) =&gt; { i * 2 }   doubler is an instance of Function1 traint and is a function variable and rhs is function literal , you can call this variable as doubler(2)</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To Define doubler as method instead as a function, use </a:t>
            </a:r>
            <a:r>
              <a:rPr b="1" lang="en-US" sz="2400" spc="-1" strike="noStrike">
                <a:solidFill>
                  <a:srgbClr val="000000"/>
                </a:solidFill>
                <a:uFill>
                  <a:solidFill>
                    <a:srgbClr val="ffffff"/>
                  </a:solidFill>
                </a:uFill>
                <a:latin typeface="Calibri"/>
              </a:rPr>
              <a:t>def </a:t>
            </a:r>
            <a:r>
              <a:rPr lang="en-US" sz="2400" spc="-1" strike="noStrike">
                <a:solidFill>
                  <a:srgbClr val="000000"/>
                </a:solidFill>
                <a:uFill>
                  <a:solidFill>
                    <a:srgbClr val="ffffff"/>
                  </a:solidFill>
                </a:uFill>
                <a:latin typeface="Calibri"/>
              </a:rPr>
              <a:t>and define the method inside a class. This Function variable can be passed to any function.. See next section.</a:t>
            </a:r>
            <a:endParaRPr lang="en-US" sz="20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33080" y="0"/>
            <a:ext cx="1163880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First Class Function and Higher Order Function</a:t>
            </a:r>
            <a:endParaRPr lang="en-US" sz="1800" spc="-1" strike="noStrike">
              <a:solidFill>
                <a:srgbClr val="000000"/>
              </a:solidFill>
              <a:uFill>
                <a:solidFill>
                  <a:srgbClr val="ffffff"/>
                </a:solidFill>
              </a:uFill>
              <a:latin typeface="Calibri"/>
            </a:endParaRPr>
          </a:p>
        </p:txBody>
      </p:sp>
      <p:sp>
        <p:nvSpPr>
          <p:cNvPr id="159" name="TextShape 2"/>
          <p:cNvSpPr txBox="1"/>
          <p:nvPr/>
        </p:nvSpPr>
        <p:spPr>
          <a:xfrm>
            <a:off x="433080" y="775440"/>
            <a:ext cx="11638800" cy="593748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Function as Parameter:</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You can create a function or method that takes a function as a parameter. For this first define a method that takes a function as a parameter.</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operation(functionparam: (Int,Int) =&gt; Int) { println(functionparam(4,4))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This results in operation: (functionparam: (Int,Int)=&gt; Int) Unit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This operation method takes one parameter named functionparm, which is a function.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 functionparam function takes 2 int and returns an Int. the method operation returns Unit means this returns nothing.</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Now lets define a function that matches this signature: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add = (x:Int, y:Int) =&gt; {x+y} , this add function can be passed to operation method.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Operation(add) -&gt; this returns 8.</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Any function that matches this signature can be passed into the operation method.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Val subtract = (x:Int, y:Int) =&gt; {x-y}    val multiply= (x:Int, y:Int) =&gt; {x*y}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Operation(subtract) returns 0 and operation(multiply) returns 16.</a:t>
            </a:r>
            <a:endParaRPr lang="en-US" sz="20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33080" y="0"/>
            <a:ext cx="11638800" cy="7750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First Class Function and Higher Order Function</a:t>
            </a:r>
            <a:endParaRPr lang="en-US" sz="1800" spc="-1" strike="noStrike">
              <a:solidFill>
                <a:srgbClr val="000000"/>
              </a:solidFill>
              <a:uFill>
                <a:solidFill>
                  <a:srgbClr val="ffffff"/>
                </a:solidFill>
              </a:uFill>
              <a:latin typeface="Calibri"/>
            </a:endParaRPr>
          </a:p>
        </p:txBody>
      </p:sp>
      <p:sp>
        <p:nvSpPr>
          <p:cNvPr id="161" name="TextShape 2"/>
          <p:cNvSpPr txBox="1"/>
          <p:nvPr/>
        </p:nvSpPr>
        <p:spPr>
          <a:xfrm>
            <a:off x="433080" y="775440"/>
            <a:ext cx="11638800" cy="593748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Returning a Function: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You can return a function from a function or method. For this first define an anonymous function.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(name: String) =&gt; {“hello”+ “ “+ name} this takes a string and returns a string.</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Now we will define a method that returns this anonymous function: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 greeting()= (name: String) =&gt; {“hello”+ “ “+ name} ,LHS is the normal method declaration and RHS is the functional literal i.e anonymous fn.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Now you can assign greeting() to a variable. Val greet=greeting() results in greet: String=&gt;String =&lt;function1&gt;.  Greet is equivalent to anonymous function you defined.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Now greet(“Reader”) gives:  res String = hello Reader</a:t>
            </a:r>
            <a:endParaRPr lang="en-US" sz="20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 Functional Language</a:t>
            </a:r>
            <a:endParaRPr lang="en-US" sz="1800" spc="-1" strike="noStrike">
              <a:solidFill>
                <a:srgbClr val="000000"/>
              </a:solidFill>
              <a:uFill>
                <a:solidFill>
                  <a:srgbClr val="ffffff"/>
                </a:solidFill>
              </a:u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Functional Language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can pass functions to methods and pass functions to functions.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Return functions from methods and return functions from functions.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Assign functions to variables, as functions are also objects in scala.</a:t>
            </a:r>
            <a:endParaRPr lang="en-US" sz="20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838080" y="365040"/>
            <a:ext cx="10515240" cy="1325160"/>
          </a:xfrm>
          <a:prstGeom prst="rect">
            <a:avLst/>
          </a:prstGeom>
          <a:noFill/>
          <a:ln>
            <a:noFill/>
          </a:ln>
        </p:spPr>
        <p:txBody>
          <a:bodyPr anchor="ctr"/>
          <a:p>
            <a:endParaRPr lang="en-US" sz="1800" spc="-1" strike="noStrike">
              <a:solidFill>
                <a:srgbClr val="000000"/>
              </a:solidFill>
              <a:uFill>
                <a:solidFill>
                  <a:srgbClr val="ffffff"/>
                </a:solidFill>
              </a:uFill>
              <a:latin typeface="Calibri"/>
            </a:endParaRPr>
          </a:p>
        </p:txBody>
      </p:sp>
      <p:sp>
        <p:nvSpPr>
          <p:cNvPr id="163" name="TextShape 2"/>
          <p:cNvSpPr txBox="1"/>
          <p:nvPr/>
        </p:nvSpPr>
        <p:spPr>
          <a:xfrm>
            <a:off x="838080" y="1825560"/>
            <a:ext cx="10515240" cy="4350960"/>
          </a:xfrm>
          <a:prstGeom prst="rect">
            <a:avLst/>
          </a:prstGeom>
          <a:noFill/>
          <a:ln>
            <a:noFill/>
          </a:ln>
        </p:spPr>
        <p:txBody>
          <a:bodyPr/>
          <a:p>
            <a:endParaRPr lang="en-US" sz="28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How to Write Scala Program</a:t>
            </a:r>
            <a:endParaRPr lang="en-US" sz="1800" spc="-1" strike="noStrike">
              <a:solidFill>
                <a:srgbClr val="000000"/>
              </a:solidFill>
              <a:uFill>
                <a:solidFill>
                  <a:srgbClr val="ffffff"/>
                </a:solidFill>
              </a:uFill>
              <a:latin typeface="Calibri"/>
            </a:endParaRPr>
          </a:p>
        </p:txBody>
      </p:sp>
      <p:sp>
        <p:nvSpPr>
          <p:cNvPr id="9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IDE / Scala REPL</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Scala IDE: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Your code must always be executed from main method. And methods are present in objects. So you have a singleton object and define main method.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OR – you can run your code from a object and you must extend the class from “App” class. (here no main is required)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Note that in both the approaches your application is launched from objects not from class.</a:t>
            </a:r>
            <a:endParaRPr lang="en-US" sz="2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380880" y="155520"/>
            <a:ext cx="10972440" cy="66312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Reserved Words:</a:t>
            </a:r>
            <a:endParaRPr lang="en-US" sz="1800" spc="-1" strike="noStrike">
              <a:solidFill>
                <a:srgbClr val="000000"/>
              </a:solidFill>
              <a:uFill>
                <a:solidFill>
                  <a:srgbClr val="ffffff"/>
                </a:solidFill>
              </a:uFill>
              <a:latin typeface="Calibri"/>
            </a:endParaRPr>
          </a:p>
        </p:txBody>
      </p:sp>
      <p:graphicFrame>
        <p:nvGraphicFramePr>
          <p:cNvPr id="94" name="Table 2"/>
          <p:cNvGraphicFramePr/>
          <p:nvPr/>
        </p:nvGraphicFramePr>
        <p:xfrm>
          <a:off x="380880" y="819000"/>
          <a:ext cx="11296440" cy="5463360"/>
        </p:xfrm>
        <a:graphic>
          <a:graphicData uri="http://schemas.openxmlformats.org/drawingml/2006/table">
            <a:tbl>
              <a:tblPr/>
              <a:tblGrid>
                <a:gridCol w="932760"/>
                <a:gridCol w="2322720"/>
                <a:gridCol w="8040960"/>
              </a:tblGrid>
              <a:tr h="390600">
                <a:tc>
                  <a:txBody>
                    <a:bodyPr/>
                    <a:p>
                      <a:pPr>
                        <a:lnSpc>
                          <a:spcPct val="100000"/>
                        </a:lnSpc>
                      </a:pPr>
                      <a:r>
                        <a:rPr b="1" lang="en-IN" sz="2000" spc="-1" strike="noStrike">
                          <a:solidFill>
                            <a:srgbClr val="ffffff"/>
                          </a:solidFill>
                          <a:uFill>
                            <a:solidFill>
                              <a:srgbClr val="ffffff"/>
                            </a:solidFill>
                          </a:uFill>
                          <a:latin typeface="Calibri"/>
                        </a:rPr>
                        <a:t>S.No</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2000" spc="-1" strike="noStrike">
                          <a:solidFill>
                            <a:srgbClr val="ffffff"/>
                          </a:solidFill>
                          <a:uFill>
                            <a:solidFill>
                              <a:srgbClr val="ffffff"/>
                            </a:solidFill>
                          </a:uFill>
                          <a:latin typeface="Calibri"/>
                        </a:rPr>
                        <a:t>Name</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2000" spc="-1" strike="noStrike">
                          <a:solidFill>
                            <a:srgbClr val="ffffff"/>
                          </a:solidFill>
                          <a:uFill>
                            <a:solidFill>
                              <a:srgbClr val="ffffff"/>
                            </a:solidFill>
                          </a:uFill>
                          <a:latin typeface="Calibri"/>
                        </a:rPr>
                        <a:t>Meaning</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90600">
                <a:tc>
                  <a:txBody>
                    <a:bodyPr/>
                    <a:p>
                      <a:pPr>
                        <a:lnSpc>
                          <a:spcPct val="100000"/>
                        </a:lnSpc>
                      </a:pPr>
                      <a:r>
                        <a:rPr lang="en-IN" sz="2000" spc="-1" strike="noStrike">
                          <a:solidFill>
                            <a:srgbClr val="000000"/>
                          </a:solidFill>
                          <a:uFill>
                            <a:solidFill>
                              <a:srgbClr val="ffffff"/>
                            </a:solidFill>
                          </a:uFill>
                          <a:latin typeface="Calibri"/>
                        </a:rPr>
                        <a:t>1</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 </a:t>
                      </a:r>
                      <a:r>
                        <a:rPr lang="en-IN" sz="2000" spc="-1" strike="noStrike">
                          <a:solidFill>
                            <a:srgbClr val="000000"/>
                          </a:solidFill>
                          <a:uFill>
                            <a:solidFill>
                              <a:srgbClr val="ffffff"/>
                            </a:solidFill>
                          </a:uFill>
                          <a:latin typeface="Calibri"/>
                        </a:rPr>
                        <a:t>-  (Underscore)</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Wildcard operator, represents an expected value</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0600">
                <a:tc>
                  <a:txBody>
                    <a:bodyPr/>
                    <a:p>
                      <a:pPr>
                        <a:lnSpc>
                          <a:spcPct val="100000"/>
                        </a:lnSpc>
                      </a:pPr>
                      <a:r>
                        <a:rPr lang="en-IN" sz="2000" spc="-1" strike="noStrike">
                          <a:solidFill>
                            <a:srgbClr val="000000"/>
                          </a:solidFill>
                          <a:uFill>
                            <a:solidFill>
                              <a:srgbClr val="ffffff"/>
                            </a:solidFill>
                          </a:uFill>
                          <a:latin typeface="Calibri"/>
                        </a:rPr>
                        <a:t>2</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 (colon)</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Delimits a value,variable or functions form its Type</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0600">
                <a:tc>
                  <a:txBody>
                    <a:bodyPr/>
                    <a:p>
                      <a:pPr>
                        <a:lnSpc>
                          <a:spcPct val="100000"/>
                        </a:lnSpc>
                      </a:pPr>
                      <a:r>
                        <a:rPr lang="en-IN" sz="2000" spc="-1" strike="noStrike">
                          <a:solidFill>
                            <a:srgbClr val="000000"/>
                          </a:solidFill>
                          <a:uFill>
                            <a:solidFill>
                              <a:srgbClr val="ffffff"/>
                            </a:solidFill>
                          </a:uFill>
                          <a:latin typeface="Calibri"/>
                        </a:rPr>
                        <a:t>3</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Type projection, delimits a type from its subtype</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0600">
                <a:tc>
                  <a:txBody>
                    <a:bodyPr/>
                    <a:p>
                      <a:pPr>
                        <a:lnSpc>
                          <a:spcPct val="100000"/>
                        </a:lnSpc>
                      </a:pPr>
                      <a:r>
                        <a:rPr lang="en-IN" sz="2000" spc="-1" strike="noStrike">
                          <a:solidFill>
                            <a:srgbClr val="000000"/>
                          </a:solidFill>
                          <a:uFill>
                            <a:solidFill>
                              <a:srgbClr val="ffffff"/>
                            </a:solidFill>
                          </a:uFill>
                          <a:latin typeface="Calibri"/>
                        </a:rPr>
                        <a:t>4</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 </a:t>
                      </a:r>
                      <a:r>
                        <a:rPr lang="en-IN" sz="2000" spc="-1" strike="noStrike">
                          <a:solidFill>
                            <a:srgbClr val="000000"/>
                          </a:solidFill>
                          <a:uFill>
                            <a:solidFill>
                              <a:srgbClr val="ffffff"/>
                            </a:solidFill>
                          </a:uFill>
                          <a:latin typeface="Calibri"/>
                        </a:rPr>
                        <a:t>&lt;-</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Delimits a generator from its identifier in a for loop</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287000">
                <a:tc>
                  <a:txBody>
                    <a:bodyPr/>
                    <a:p>
                      <a:pPr>
                        <a:lnSpc>
                          <a:spcPct val="100000"/>
                        </a:lnSpc>
                      </a:pPr>
                      <a:r>
                        <a:rPr lang="en-IN" sz="2000" spc="-1" strike="noStrike">
                          <a:solidFill>
                            <a:srgbClr val="000000"/>
                          </a:solidFill>
                          <a:uFill>
                            <a:solidFill>
                              <a:srgbClr val="ffffff"/>
                            </a:solidFill>
                          </a:uFill>
                          <a:latin typeface="Calibri"/>
                        </a:rPr>
                        <a:t>5</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=&gt;</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Used in Match Expressions and </a:t>
                      </a:r>
                      <a:endParaRPr lang="en-IN" sz="1800" spc="-1" strike="noStrike">
                        <a:solidFill>
                          <a:srgbClr val="000000"/>
                        </a:solidFill>
                        <a:uFill>
                          <a:solidFill>
                            <a:srgbClr val="ffffff"/>
                          </a:solidFill>
                        </a:uFill>
                        <a:latin typeface="Arial"/>
                      </a:endParaRPr>
                    </a:p>
                    <a:p>
                      <a:pPr>
                        <a:lnSpc>
                          <a:spcPct val="100000"/>
                        </a:lnSpc>
                      </a:pPr>
                      <a:r>
                        <a:rPr lang="en-IN" sz="2000" spc="-1" strike="noStrike">
                          <a:solidFill>
                            <a:srgbClr val="000000"/>
                          </a:solidFill>
                          <a:uFill>
                            <a:solidFill>
                              <a:srgbClr val="ffffff"/>
                            </a:solidFill>
                          </a:uFill>
                          <a:latin typeface="Calibri"/>
                        </a:rPr>
                        <a:t>Partial Functions to indicate a Conditional expression,</a:t>
                      </a:r>
                      <a:endParaRPr lang="en-IN" sz="1800" spc="-1" strike="noStrike">
                        <a:solidFill>
                          <a:srgbClr val="000000"/>
                        </a:solidFill>
                        <a:uFill>
                          <a:solidFill>
                            <a:srgbClr val="ffffff"/>
                          </a:solidFill>
                        </a:uFill>
                        <a:latin typeface="Arial"/>
                      </a:endParaRPr>
                    </a:p>
                    <a:p>
                      <a:pPr>
                        <a:lnSpc>
                          <a:spcPct val="100000"/>
                        </a:lnSpc>
                      </a:pPr>
                      <a:r>
                        <a:rPr lang="en-IN" sz="2000" spc="-1" strike="noStrike">
                          <a:solidFill>
                            <a:srgbClr val="000000"/>
                          </a:solidFill>
                          <a:uFill>
                            <a:solidFill>
                              <a:srgbClr val="ffffff"/>
                            </a:solidFill>
                          </a:uFill>
                          <a:latin typeface="Calibri"/>
                        </a:rPr>
                        <a:t>In function types to indicate return type,</a:t>
                      </a:r>
                      <a:endParaRPr lang="en-IN" sz="1800" spc="-1" strike="noStrike">
                        <a:solidFill>
                          <a:srgbClr val="000000"/>
                        </a:solidFill>
                        <a:uFill>
                          <a:solidFill>
                            <a:srgbClr val="ffffff"/>
                          </a:solidFill>
                        </a:uFill>
                        <a:latin typeface="Arial"/>
                      </a:endParaRPr>
                    </a:p>
                    <a:p>
                      <a:pPr>
                        <a:lnSpc>
                          <a:spcPct val="100000"/>
                        </a:lnSpc>
                      </a:pPr>
                      <a:r>
                        <a:rPr lang="en-IN" sz="2000" spc="-1" strike="noStrike">
                          <a:solidFill>
                            <a:srgbClr val="000000"/>
                          </a:solidFill>
                          <a:uFill>
                            <a:solidFill>
                              <a:srgbClr val="ffffff"/>
                            </a:solidFill>
                          </a:uFill>
                          <a:latin typeface="Calibri"/>
                        </a:rPr>
                        <a:t>In function literals to define the function body</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89400">
                <a:tc>
                  <a:txBody>
                    <a:bodyPr/>
                    <a:p>
                      <a:pPr>
                        <a:lnSpc>
                          <a:spcPct val="100000"/>
                        </a:lnSpc>
                      </a:pPr>
                      <a:r>
                        <a:rPr lang="en-IN" sz="2000" spc="-1" strike="noStrike">
                          <a:solidFill>
                            <a:srgbClr val="000000"/>
                          </a:solidFill>
                          <a:uFill>
                            <a:solidFill>
                              <a:srgbClr val="ffffff"/>
                            </a:solidFill>
                          </a:uFill>
                          <a:latin typeface="Calibri"/>
                        </a:rPr>
                        <a:t>6</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class , object , def</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Define a new class, defined  a new object,defines a new method in class/obj</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0600">
                <a:tc>
                  <a:txBody>
                    <a:bodyPr/>
                    <a:p>
                      <a:pPr>
                        <a:lnSpc>
                          <a:spcPct val="100000"/>
                        </a:lnSpc>
                      </a:pPr>
                      <a:r>
                        <a:rPr lang="en-IN" sz="2000" spc="-1" strike="noStrike">
                          <a:solidFill>
                            <a:srgbClr val="000000"/>
                          </a:solidFill>
                          <a:uFill>
                            <a:solidFill>
                              <a:srgbClr val="ffffff"/>
                            </a:solidFill>
                          </a:uFill>
                          <a:latin typeface="Calibri"/>
                        </a:rPr>
                        <a:t>8</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Extends</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Defines a base type for a class</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0600">
                <a:tc>
                  <a:txBody>
                    <a:bodyPr/>
                    <a:p>
                      <a:pPr>
                        <a:lnSpc>
                          <a:spcPct val="100000"/>
                        </a:lnSpc>
                      </a:pPr>
                      <a:r>
                        <a:rPr lang="en-IN" sz="2000" spc="-1" strike="noStrike">
                          <a:solidFill>
                            <a:srgbClr val="000000"/>
                          </a:solidFill>
                          <a:uFill>
                            <a:solidFill>
                              <a:srgbClr val="ffffff"/>
                            </a:solidFill>
                          </a:uFill>
                          <a:latin typeface="Calibri"/>
                        </a:rPr>
                        <a:t>9</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New</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Creates a new instance of a class</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0600">
                <a:tc>
                  <a:txBody>
                    <a:bodyPr/>
                    <a:p>
                      <a:pPr>
                        <a:lnSpc>
                          <a:spcPct val="100000"/>
                        </a:lnSpc>
                      </a:pPr>
                      <a:r>
                        <a:rPr lang="en-IN" sz="2000" spc="-1" strike="noStrike">
                          <a:solidFill>
                            <a:srgbClr val="000000"/>
                          </a:solidFill>
                          <a:uFill>
                            <a:solidFill>
                              <a:srgbClr val="ffffff"/>
                            </a:solidFill>
                          </a:uFill>
                          <a:latin typeface="Calibri"/>
                        </a:rPr>
                        <a:t>10</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Match</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Begins a switch case</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0600">
                <a:tc>
                  <a:txBody>
                    <a:bodyPr/>
                    <a:p>
                      <a:pPr>
                        <a:lnSpc>
                          <a:spcPct val="100000"/>
                        </a:lnSpc>
                      </a:pPr>
                      <a:r>
                        <a:rPr lang="en-IN" sz="2000" spc="-1" strike="noStrike">
                          <a:solidFill>
                            <a:srgbClr val="000000"/>
                          </a:solidFill>
                          <a:uFill>
                            <a:solidFill>
                              <a:srgbClr val="ffffff"/>
                            </a:solidFill>
                          </a:uFill>
                          <a:latin typeface="Calibri"/>
                        </a:rPr>
                        <a:t>12</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Val / var </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2000" spc="-1" strike="noStrike">
                          <a:solidFill>
                            <a:srgbClr val="000000"/>
                          </a:solidFill>
                          <a:uFill>
                            <a:solidFill>
                              <a:srgbClr val="ffffff"/>
                            </a:solidFill>
                          </a:uFill>
                          <a:latin typeface="Calibri"/>
                        </a:rPr>
                        <a:t> </a:t>
                      </a:r>
                      <a:r>
                        <a:rPr lang="en-IN" sz="2000" spc="-1" strike="noStrike">
                          <a:solidFill>
                            <a:srgbClr val="000000"/>
                          </a:solidFill>
                          <a:uFill>
                            <a:solidFill>
                              <a:srgbClr val="ffffff"/>
                            </a:solidFill>
                          </a:uFill>
                          <a:latin typeface="Calibri"/>
                        </a:rPr>
                        <a:t>val is immutable, var mutable variable</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0600">
                <a:tc>
                  <a:txBody>
                    <a:bodyPr/>
                    <a:p>
                      <a:pPr>
                        <a:lnSpc>
                          <a:spcPct val="100000"/>
                        </a:lnSpc>
                      </a:pPr>
                      <a:r>
                        <a:rPr lang="en-IN" sz="2000" spc="-1" strike="noStrike">
                          <a:solidFill>
                            <a:srgbClr val="000000"/>
                          </a:solidFill>
                          <a:uFill>
                            <a:solidFill>
                              <a:srgbClr val="ffffff"/>
                            </a:solidFill>
                          </a:uFill>
                          <a:latin typeface="Calibri"/>
                        </a:rPr>
                        <a:t>13</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 </a:t>
                      </a:r>
                      <a:r>
                        <a:rPr lang="en-IN" sz="2000" spc="-1" strike="noStrike">
                          <a:solidFill>
                            <a:srgbClr val="000000"/>
                          </a:solidFill>
                          <a:uFill>
                            <a:solidFill>
                              <a:srgbClr val="ffffff"/>
                            </a:solidFill>
                          </a:uFill>
                          <a:latin typeface="Calibri"/>
                        </a:rPr>
                        <a:t>Yield</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2000" spc="-1" strike="noStrike">
                          <a:solidFill>
                            <a:srgbClr val="000000"/>
                          </a:solidFill>
                          <a:uFill>
                            <a:solidFill>
                              <a:srgbClr val="ffffff"/>
                            </a:solidFill>
                          </a:uFill>
                          <a:latin typeface="Calibri"/>
                        </a:rPr>
                        <a:t> </a:t>
                      </a:r>
                      <a:r>
                        <a:rPr lang="en-IN" sz="2000" spc="-1" strike="noStrike">
                          <a:solidFill>
                            <a:srgbClr val="000000"/>
                          </a:solidFill>
                          <a:uFill>
                            <a:solidFill>
                              <a:srgbClr val="ffffff"/>
                            </a:solidFill>
                          </a:uFill>
                          <a:latin typeface="Calibri"/>
                        </a:rPr>
                        <a:t>Yields the return value from a for-loop</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Functional Programming</a:t>
            </a:r>
            <a:endParaRPr lang="en-US" sz="1800" spc="-1" strike="noStrike">
              <a:solidFill>
                <a:srgbClr val="000000"/>
              </a:solidFill>
              <a:uFill>
                <a:solidFill>
                  <a:srgbClr val="ffffff"/>
                </a:solidFill>
              </a:uFill>
              <a:latin typeface="Calibri"/>
            </a:endParaRPr>
          </a:p>
        </p:txBody>
      </p:sp>
      <p:sp>
        <p:nvSpPr>
          <p:cNvPr id="96" name="TextShape 2"/>
          <p:cNvSpPr txBox="1"/>
          <p:nvPr/>
        </p:nvSpPr>
        <p:spPr>
          <a:xfrm>
            <a:off x="838080" y="1825560"/>
            <a:ext cx="10515240" cy="4350960"/>
          </a:xfrm>
          <a:prstGeom prst="rect">
            <a:avLst/>
          </a:prstGeom>
          <a:noFill/>
          <a:ln>
            <a:noFill/>
          </a:ln>
        </p:spPr>
        <p:txBody>
          <a:bodyPr/>
          <a:p>
            <a:pPr marL="228600" indent="-228240">
              <a:lnSpc>
                <a:spcPct val="90000"/>
              </a:lnSpc>
              <a:buClr>
                <a:srgbClr val="ff0000"/>
              </a:buClr>
              <a:buFont typeface="Arial"/>
              <a:buChar char="•"/>
            </a:pPr>
            <a:r>
              <a:rPr b="1" lang="en-US" sz="2800" spc="-1" strike="noStrike">
                <a:solidFill>
                  <a:srgbClr val="ff0000"/>
                </a:solidFill>
                <a:uFill>
                  <a:solidFill>
                    <a:srgbClr val="ffffff"/>
                  </a:solidFill>
                </a:uFill>
                <a:latin typeface="Calibri"/>
              </a:rPr>
              <a:t>Everything in scala is an expression. – IMP</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Expressions and statements in Scala are same in Java.</a:t>
            </a:r>
            <a:endParaRPr lang="en-US" sz="2800" spc="-1" strike="noStrike">
              <a:solidFill>
                <a:srgbClr val="000000"/>
              </a:solidFill>
              <a:uFill>
                <a:solidFill>
                  <a:srgbClr val="ffffff"/>
                </a:solidFill>
              </a:uFill>
              <a:latin typeface="Calibri"/>
            </a:endParaRPr>
          </a:p>
          <a:p>
            <a:pPr marL="228600" indent="-228240">
              <a:lnSpc>
                <a:spcPct val="90000"/>
              </a:lnSpc>
              <a:buClr>
                <a:srgbClr val="ff0000"/>
              </a:buClr>
              <a:buFont typeface="Arial"/>
              <a:buChar char="•"/>
            </a:pPr>
            <a:r>
              <a:rPr b="1" lang="en-US" sz="2800" spc="-1" strike="noStrike">
                <a:solidFill>
                  <a:srgbClr val="ff0000"/>
                </a:solidFill>
                <a:uFill>
                  <a:solidFill>
                    <a:srgbClr val="ffffff"/>
                  </a:solidFill>
                </a:uFill>
                <a:latin typeface="Calibri"/>
              </a:rPr>
              <a:t>Statement does not return a value and expression returns a value.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Val x=2 -&gt; this returns x: Int=2 , int is data type of value returned 2.</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Val x= println(2) , this returns 2x:Unit=() -&gt; here the type of x is a special type in scala for expressions that do not return a value called </a:t>
            </a:r>
            <a:r>
              <a:rPr b="1" lang="en-US" sz="2800" spc="-1" strike="noStrike">
                <a:solidFill>
                  <a:srgbClr val="ff0000"/>
                </a:solidFill>
                <a:uFill>
                  <a:solidFill>
                    <a:srgbClr val="ffffff"/>
                  </a:solidFill>
                </a:uFill>
                <a:latin typeface="Calibri"/>
              </a:rPr>
              <a:t>UNIT.</a:t>
            </a:r>
            <a:endParaRPr lang="en-US" sz="2800" spc="-1" strike="noStrike">
              <a:solidFill>
                <a:srgbClr val="000000"/>
              </a:solidFill>
              <a:uFill>
                <a:solidFill>
                  <a:srgbClr val="ffffff"/>
                </a:solidFill>
              </a:uFill>
              <a:latin typeface="Calibri"/>
            </a:endParaRPr>
          </a:p>
          <a:p>
            <a:pPr marL="228600" indent="-228240">
              <a:lnSpc>
                <a:spcPct val="90000"/>
              </a:lnSpc>
              <a:buClr>
                <a:srgbClr val="ff0000"/>
              </a:buClr>
              <a:buFont typeface="Arial"/>
              <a:buChar char="•"/>
            </a:pPr>
            <a:r>
              <a:rPr lang="en-US" sz="2800" spc="-1" strike="noStrike">
                <a:solidFill>
                  <a:srgbClr val="ff0000"/>
                </a:solidFill>
                <a:uFill>
                  <a:solidFill>
                    <a:srgbClr val="ffffff"/>
                  </a:solidFill>
                </a:uFill>
                <a:latin typeface="Calibri"/>
              </a:rPr>
              <a:t>The mechanism of inferring the type of the value from its assignment is called </a:t>
            </a:r>
            <a:r>
              <a:rPr b="1" lang="en-US" sz="2800" spc="-1" strike="noStrike">
                <a:solidFill>
                  <a:srgbClr val="ff0000"/>
                </a:solidFill>
                <a:uFill>
                  <a:solidFill>
                    <a:srgbClr val="ffffff"/>
                  </a:solidFill>
                </a:uFill>
                <a:latin typeface="Calibri"/>
              </a:rPr>
              <a:t>type inference.</a:t>
            </a:r>
            <a:r>
              <a:rPr lang="en-US" sz="2800" spc="-1" strike="noStrike">
                <a:solidFill>
                  <a:srgbClr val="ff0000"/>
                </a:solidFill>
                <a:uFill>
                  <a:solidFill>
                    <a:srgbClr val="ffffff"/>
                  </a:solidFill>
                </a:uFill>
                <a:latin typeface="Calibri"/>
              </a:rPr>
              <a:t> </a:t>
            </a:r>
            <a:endParaRPr lang="en-US" sz="2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33520" y="65160"/>
            <a:ext cx="10515240" cy="132516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Variables</a:t>
            </a:r>
            <a:endParaRPr lang="en-US" sz="1800" spc="-1" strike="noStrike">
              <a:solidFill>
                <a:srgbClr val="000000"/>
              </a:solidFill>
              <a:uFill>
                <a:solidFill>
                  <a:srgbClr val="ffffff"/>
                </a:solidFill>
              </a:uFill>
              <a:latin typeface="Calibri"/>
            </a:endParaRPr>
          </a:p>
        </p:txBody>
      </p:sp>
      <p:sp>
        <p:nvSpPr>
          <p:cNvPr id="98" name="TextShape 2"/>
          <p:cNvSpPr txBox="1"/>
          <p:nvPr/>
        </p:nvSpPr>
        <p:spPr>
          <a:xfrm>
            <a:off x="533520" y="1390680"/>
            <a:ext cx="11505960" cy="520020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Scala, there are 3 ways of defining variables: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VAL – Immutable variable is declared with val. i.e value cannot be changed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VAR – mutable variable.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LAZY VAL – these are calculated only when there is first assignment.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All are objects, there are no primitive types.</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838080" y="0"/>
            <a:ext cx="10515240" cy="91116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Scala Type Hierarchy – Data Types</a:t>
            </a:r>
            <a:endParaRPr lang="en-US" sz="1800" spc="-1" strike="noStrike">
              <a:solidFill>
                <a:srgbClr val="000000"/>
              </a:solidFill>
              <a:uFill>
                <a:solidFill>
                  <a:srgbClr val="ffffff"/>
                </a:solidFill>
              </a:uFill>
              <a:latin typeface="Calibri"/>
            </a:endParaRPr>
          </a:p>
        </p:txBody>
      </p:sp>
      <p:sp>
        <p:nvSpPr>
          <p:cNvPr id="100" name="TextShape 2"/>
          <p:cNvSpPr txBox="1"/>
          <p:nvPr/>
        </p:nvSpPr>
        <p:spPr>
          <a:xfrm>
            <a:off x="838080" y="1825560"/>
            <a:ext cx="10515240" cy="4350960"/>
          </a:xfrm>
          <a:prstGeom prst="rect">
            <a:avLst/>
          </a:prstGeom>
          <a:noFill/>
          <a:ln>
            <a:noFill/>
          </a:ln>
        </p:spPr>
        <p:txBody>
          <a:bodyPr/>
          <a:p>
            <a:endParaRPr lang="en-US" sz="2800" spc="-1" strike="noStrike">
              <a:solidFill>
                <a:srgbClr val="000000"/>
              </a:solidFill>
              <a:uFill>
                <a:solidFill>
                  <a:srgbClr val="ffffff"/>
                </a:solidFill>
              </a:uFill>
              <a:latin typeface="Calibri"/>
            </a:endParaRPr>
          </a:p>
        </p:txBody>
      </p:sp>
      <p:pic>
        <p:nvPicPr>
          <p:cNvPr id="101" name="Picture 3" descr=""/>
          <p:cNvPicPr/>
          <p:nvPr/>
        </p:nvPicPr>
        <p:blipFill>
          <a:blip r:embed="rId1"/>
          <a:stretch/>
        </p:blipFill>
        <p:spPr>
          <a:xfrm>
            <a:off x="552600" y="1064160"/>
            <a:ext cx="11334240" cy="5400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994</TotalTime>
  <Application>LibreOffice/5.0.6.2$Linux_X86_64 LibreOffice_project/00m0$Build-2</Application>
  <Paragraphs>420</Paragraphs>
  <Company>Cisco Systems,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2016-12-08T19:31:04Z</dcterms:created>
  <dc:creator>dgangapa</dc:creator>
  <dc:language>en-IN</dc:language>
  <dcterms:modified xsi:type="dcterms:W3CDTF">2017-04-22T22:58:23Z</dcterms:modified>
  <cp:revision>98</cp:revision>
  <dc:title>SPARK &amp; SCALA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Cisco Systems,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25</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40</vt:i4>
  </property>
</Properties>
</file>