
<file path=[Content_Types].xml><?xml version="1.0" encoding="utf-8"?>
<Types xmlns="http://schemas.openxmlformats.org/package/2006/content-types">
  <Override PartName="/_rels/.rels" ContentType="application/vnd.openxmlformats-package.relationships+xml"/>
  <Override PartName="/ppt/notesSlides/_rels/notesSlide53.xml.rels" ContentType="application/vnd.openxmlformats-package.relationships+xml"/>
  <Override PartName="/ppt/notesSlides/_rels/notesSlide51.xml.rels" ContentType="application/vnd.openxmlformats-package.relationships+xml"/>
  <Override PartName="/ppt/notesSlides/_rels/notesSlide50.xml.rels" ContentType="application/vnd.openxmlformats-package.relationships+xml"/>
  <Override PartName="/ppt/notesSlides/_rels/notesSlide48.xml.rels" ContentType="application/vnd.openxmlformats-package.relationships+xml"/>
  <Override PartName="/ppt/notesSlides/_rels/notesSlide47.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6.xml.rels" ContentType="application/vnd.openxmlformats-package.relationships+xml"/>
  <Override PartName="/ppt/notesSlides/_rels/notesSlide13.xml.rels" ContentType="application/vnd.openxmlformats-package.relationships+xml"/>
  <Override PartName="/ppt/notesSlides/_rels/notesSlide34.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40.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41.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42.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43.xml.rels" ContentType="application/vnd.openxmlformats-package.relationships+xml"/>
  <Override PartName="/ppt/notesSlides/_rels/notesSlide44.xml.rels" ContentType="application/vnd.openxmlformats-package.relationships+xml"/>
  <Override PartName="/ppt/notesSlides/_rels/notesSlide9.xml.rels" ContentType="application/vnd.openxmlformats-package.relationships+xml"/>
  <Override PartName="/ppt/notesSlides/_rels/notesSlide31.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7.xml.rels" ContentType="application/vnd.openxmlformats-package.relationships+xml"/>
  <Override PartName="/ppt/notesSlides/_rels/notesSlide38.xml.rels" ContentType="application/vnd.openxmlformats-package.relationships+xml"/>
  <Override PartName="/ppt/notesSlides/_rels/notesSlide28.xml.rels" ContentType="application/vnd.openxmlformats-package.relationships+xml"/>
  <Override PartName="/ppt/notesSlides/_rels/notesSlide52.xml.rels" ContentType="application/vnd.openxmlformats-package.relationships+xml"/>
  <Override PartName="/ppt/notesSlides/_rels/notesSlide20.xml.rels" ContentType="application/vnd.openxmlformats-package.relationships+xml"/>
  <Override PartName="/ppt/notesSlides/_rels/notesSlide39.xml.rels" ContentType="application/vnd.openxmlformats-package.relationships+xml"/>
  <Override PartName="/ppt/notesSlides/_rels/notesSlide29.xml.rels" ContentType="application/vnd.openxmlformats-package.relationships+xml"/>
  <Override PartName="/ppt/notesSlides/_rels/notesSlide49.xml.rels" ContentType="application/vnd.openxmlformats-package.relationships+xml"/>
  <Override PartName="/ppt/notesSlides/_rels/notesSlide30.xml.rels" ContentType="application/vnd.openxmlformats-package.relationships+xml"/>
  <Override PartName="/ppt/notesSlides/_rels/notesSlide32.xml.rels" ContentType="application/vnd.openxmlformats-package.relationships+xml"/>
  <Override PartName="/ppt/notesSlides/_rels/notesSlide14.xml.rels" ContentType="application/vnd.openxmlformats-package.relationships+xml"/>
  <Override PartName="/ppt/notesSlides/_rels/notesSlide46.xml.rels" ContentType="application/vnd.openxmlformats-package.relationships+xml"/>
  <Override PartName="/ppt/notesSlides/_rels/notesSlide33.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45.xml.rels" ContentType="application/vnd.openxmlformats-package.relationships+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46.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45.xml" ContentType="application/vnd.openxmlformats-officedocument.presentationml.notesSlide+xml"/>
  <Override PartName="/ppt/notesSlides/notesSlide1.xml" ContentType="application/vnd.openxmlformats-officedocument.presentationml.notesSlide+xml"/>
  <Override PartName="/ppt/notesSlides/notesSlide44.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30.xml" ContentType="application/vnd.openxmlformats-officedocument.presentationml.notesSlide+xml"/>
  <Override PartName="/ppt/notesSlides/notesSlide8.xml" ContentType="application/vnd.openxmlformats-officedocument.presentationml.notesSlide+xml"/>
  <Override PartName="/ppt/notesSlides/notesSlide31.xml" ContentType="application/vnd.openxmlformats-officedocument.presentationml.notesSlide+xml"/>
  <Override PartName="/ppt/notesSlides/notesSlide9.xml" ContentType="application/vnd.openxmlformats-officedocument.presentationml.notesSlide+xml"/>
  <Override PartName="/ppt/notesSlides/notesSlide3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5.wmf" ContentType="image/x-wmf"/>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lang="en-IN" sz="2000" spc="-1" strike="noStrike">
                <a:solidFill>
                  <a:srgbClr val="000000"/>
                </a:solidFill>
                <a:uFill>
                  <a:solidFill>
                    <a:srgbClr val="ffffff"/>
                  </a:solidFill>
                </a:uFill>
                <a:latin typeface="Arial"/>
              </a:rPr>
              <a:t>Click to edit the notes format</a:t>
            </a:r>
            <a:endParaRPr lang="en-IN"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lang="en-IN" sz="1400" spc="-1" strike="noStrike">
                <a:solidFill>
                  <a:srgbClr val="000000"/>
                </a:solidFill>
                <a:uFill>
                  <a:solidFill>
                    <a:srgbClr val="ffffff"/>
                  </a:solidFill>
                </a:uFill>
                <a:latin typeface="Times New Roman"/>
              </a:rPr>
              <a:t>&lt;header&gt;</a:t>
            </a:r>
            <a:endParaRPr lang="en-IN"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lang="en-IN" sz="1400" spc="-1" strike="noStrike">
                <a:solidFill>
                  <a:srgbClr val="000000"/>
                </a:solidFill>
                <a:uFill>
                  <a:solidFill>
                    <a:srgbClr val="ffffff"/>
                  </a:solidFill>
                </a:uFill>
                <a:latin typeface="Times New Roman"/>
              </a:rPr>
              <a:t>&lt;date/time&gt;</a:t>
            </a:r>
            <a:endParaRPr lang="en-IN"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lang="en-IN" sz="1400" spc="-1" strike="noStrike">
                <a:solidFill>
                  <a:srgbClr val="000000"/>
                </a:solidFill>
                <a:uFill>
                  <a:solidFill>
                    <a:srgbClr val="ffffff"/>
                  </a:solidFill>
                </a:uFill>
                <a:latin typeface="Times New Roman"/>
              </a:rPr>
              <a:t>&lt;footer&gt;</a:t>
            </a:r>
            <a:endParaRPr lang="en-IN"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26D11F91-6E7D-4476-83BC-79F86580019E}" type="slidenum">
              <a:rPr lang="en-IN" sz="1400" spc="-1" strike="noStrike">
                <a:solidFill>
                  <a:srgbClr val="000000"/>
                </a:solidFill>
                <a:uFill>
                  <a:solidFill>
                    <a:srgbClr val="ffffff"/>
                  </a:solidFill>
                </a:uFill>
                <a:latin typeface="Times New Roman"/>
              </a:rPr>
              <a:t>&lt;number&gt;</a:t>
            </a:fld>
            <a:endParaRPr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192" name="TextShape 2"/>
          <p:cNvSpPr txBox="1"/>
          <p:nvPr/>
        </p:nvSpPr>
        <p:spPr>
          <a:xfrm>
            <a:off x="3884760" y="8685360"/>
            <a:ext cx="2971440" cy="458280"/>
          </a:xfrm>
          <a:prstGeom prst="rect">
            <a:avLst/>
          </a:prstGeom>
          <a:noFill/>
          <a:ln>
            <a:noFill/>
          </a:ln>
        </p:spPr>
        <p:txBody>
          <a:bodyPr anchor="b"/>
          <a:p>
            <a:pPr algn="r">
              <a:lnSpc>
                <a:spcPct val="100000"/>
              </a:lnSpc>
            </a:pPr>
            <a:fld id="{F7727997-311A-4580-B073-BF7F3B3D5CE8}"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10" name="TextShape 2"/>
          <p:cNvSpPr txBox="1"/>
          <p:nvPr/>
        </p:nvSpPr>
        <p:spPr>
          <a:xfrm>
            <a:off x="3884760" y="8685360"/>
            <a:ext cx="2971440" cy="458280"/>
          </a:xfrm>
          <a:prstGeom prst="rect">
            <a:avLst/>
          </a:prstGeom>
          <a:noFill/>
          <a:ln>
            <a:noFill/>
          </a:ln>
        </p:spPr>
        <p:txBody>
          <a:bodyPr anchor="b"/>
          <a:p>
            <a:pPr algn="r">
              <a:lnSpc>
                <a:spcPct val="100000"/>
              </a:lnSpc>
            </a:pPr>
            <a:fld id="{39A77A69-E1A2-4266-95CE-2E5E1DAFE01C}"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12" name="TextShape 2"/>
          <p:cNvSpPr txBox="1"/>
          <p:nvPr/>
        </p:nvSpPr>
        <p:spPr>
          <a:xfrm>
            <a:off x="3884760" y="8685360"/>
            <a:ext cx="2971440" cy="458280"/>
          </a:xfrm>
          <a:prstGeom prst="rect">
            <a:avLst/>
          </a:prstGeom>
          <a:noFill/>
          <a:ln>
            <a:noFill/>
          </a:ln>
        </p:spPr>
        <p:txBody>
          <a:bodyPr anchor="b"/>
          <a:p>
            <a:pPr algn="r">
              <a:lnSpc>
                <a:spcPct val="100000"/>
              </a:lnSpc>
            </a:pPr>
            <a:fld id="{951C9C8F-1EC8-4568-90CF-68DC05F75957}"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14" name="TextShape 2"/>
          <p:cNvSpPr txBox="1"/>
          <p:nvPr/>
        </p:nvSpPr>
        <p:spPr>
          <a:xfrm>
            <a:off x="3884760" y="8685360"/>
            <a:ext cx="2971440" cy="458280"/>
          </a:xfrm>
          <a:prstGeom prst="rect">
            <a:avLst/>
          </a:prstGeom>
          <a:noFill/>
          <a:ln>
            <a:noFill/>
          </a:ln>
        </p:spPr>
        <p:txBody>
          <a:bodyPr anchor="b"/>
          <a:p>
            <a:pPr algn="r">
              <a:lnSpc>
                <a:spcPct val="100000"/>
              </a:lnSpc>
            </a:pPr>
            <a:fld id="{65EF8F5D-E2B3-4D2C-ACEF-90F4BD981AF7}"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16" name="TextShape 2"/>
          <p:cNvSpPr txBox="1"/>
          <p:nvPr/>
        </p:nvSpPr>
        <p:spPr>
          <a:xfrm>
            <a:off x="3884760" y="8685360"/>
            <a:ext cx="2971440" cy="458280"/>
          </a:xfrm>
          <a:prstGeom prst="rect">
            <a:avLst/>
          </a:prstGeom>
          <a:noFill/>
          <a:ln>
            <a:noFill/>
          </a:ln>
        </p:spPr>
        <p:txBody>
          <a:bodyPr anchor="b"/>
          <a:p>
            <a:pPr algn="r">
              <a:lnSpc>
                <a:spcPct val="100000"/>
              </a:lnSpc>
            </a:pPr>
            <a:fld id="{2225ED90-160D-4448-8E0C-5890B789940A}"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18" name="TextShape 2"/>
          <p:cNvSpPr txBox="1"/>
          <p:nvPr/>
        </p:nvSpPr>
        <p:spPr>
          <a:xfrm>
            <a:off x="3884760" y="8685360"/>
            <a:ext cx="2971440" cy="458280"/>
          </a:xfrm>
          <a:prstGeom prst="rect">
            <a:avLst/>
          </a:prstGeom>
          <a:noFill/>
          <a:ln>
            <a:noFill/>
          </a:ln>
        </p:spPr>
        <p:txBody>
          <a:bodyPr anchor="b"/>
          <a:p>
            <a:pPr algn="r">
              <a:lnSpc>
                <a:spcPct val="100000"/>
              </a:lnSpc>
            </a:pPr>
            <a:fld id="{15DE33A2-62FC-4E76-B7CA-686D4C53BA57}"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20" name="TextShape 2"/>
          <p:cNvSpPr txBox="1"/>
          <p:nvPr/>
        </p:nvSpPr>
        <p:spPr>
          <a:xfrm>
            <a:off x="3884760" y="8685360"/>
            <a:ext cx="2971440" cy="458280"/>
          </a:xfrm>
          <a:prstGeom prst="rect">
            <a:avLst/>
          </a:prstGeom>
          <a:noFill/>
          <a:ln>
            <a:noFill/>
          </a:ln>
        </p:spPr>
        <p:txBody>
          <a:bodyPr anchor="b"/>
          <a:p>
            <a:pPr algn="r">
              <a:lnSpc>
                <a:spcPct val="100000"/>
              </a:lnSpc>
            </a:pPr>
            <a:fld id="{33A6961E-51FA-4DBE-8B5A-BECB4DEAD3D9}"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22" name="TextShape 2"/>
          <p:cNvSpPr txBox="1"/>
          <p:nvPr/>
        </p:nvSpPr>
        <p:spPr>
          <a:xfrm>
            <a:off x="3884760" y="8685360"/>
            <a:ext cx="2971440" cy="458280"/>
          </a:xfrm>
          <a:prstGeom prst="rect">
            <a:avLst/>
          </a:prstGeom>
          <a:noFill/>
          <a:ln>
            <a:noFill/>
          </a:ln>
        </p:spPr>
        <p:txBody>
          <a:bodyPr anchor="b"/>
          <a:p>
            <a:pPr algn="r">
              <a:lnSpc>
                <a:spcPct val="100000"/>
              </a:lnSpc>
            </a:pPr>
            <a:fld id="{E6A38FF1-D14F-4C0C-AE74-341C73A0D1B3}"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24" name="TextShape 2"/>
          <p:cNvSpPr txBox="1"/>
          <p:nvPr/>
        </p:nvSpPr>
        <p:spPr>
          <a:xfrm>
            <a:off x="3884760" y="8685360"/>
            <a:ext cx="2971440" cy="458280"/>
          </a:xfrm>
          <a:prstGeom prst="rect">
            <a:avLst/>
          </a:prstGeom>
          <a:noFill/>
          <a:ln>
            <a:noFill/>
          </a:ln>
        </p:spPr>
        <p:txBody>
          <a:bodyPr anchor="b"/>
          <a:p>
            <a:pPr algn="r">
              <a:lnSpc>
                <a:spcPct val="100000"/>
              </a:lnSpc>
            </a:pPr>
            <a:fld id="{504652B8-2154-49E1-B8A4-A23BF96FC67F}"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26" name="TextShape 2"/>
          <p:cNvSpPr txBox="1"/>
          <p:nvPr/>
        </p:nvSpPr>
        <p:spPr>
          <a:xfrm>
            <a:off x="3884760" y="8685360"/>
            <a:ext cx="2971440" cy="458280"/>
          </a:xfrm>
          <a:prstGeom prst="rect">
            <a:avLst/>
          </a:prstGeom>
          <a:noFill/>
          <a:ln>
            <a:noFill/>
          </a:ln>
        </p:spPr>
        <p:txBody>
          <a:bodyPr anchor="b"/>
          <a:p>
            <a:pPr algn="r">
              <a:lnSpc>
                <a:spcPct val="100000"/>
              </a:lnSpc>
            </a:pPr>
            <a:fld id="{32863585-3DC0-4468-A0A6-BBBC0D9D71B9}"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28" name="TextShape 2"/>
          <p:cNvSpPr txBox="1"/>
          <p:nvPr/>
        </p:nvSpPr>
        <p:spPr>
          <a:xfrm>
            <a:off x="3884760" y="8685360"/>
            <a:ext cx="2971440" cy="458280"/>
          </a:xfrm>
          <a:prstGeom prst="rect">
            <a:avLst/>
          </a:prstGeom>
          <a:noFill/>
          <a:ln>
            <a:noFill/>
          </a:ln>
        </p:spPr>
        <p:txBody>
          <a:bodyPr anchor="b"/>
          <a:p>
            <a:pPr algn="r">
              <a:lnSpc>
                <a:spcPct val="100000"/>
              </a:lnSpc>
            </a:pPr>
            <a:fld id="{AEF13238-1BEF-43D2-992F-9C84E812C046}"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194" name="TextShape 2"/>
          <p:cNvSpPr txBox="1"/>
          <p:nvPr/>
        </p:nvSpPr>
        <p:spPr>
          <a:xfrm>
            <a:off x="3884760" y="8685360"/>
            <a:ext cx="2971440" cy="458280"/>
          </a:xfrm>
          <a:prstGeom prst="rect">
            <a:avLst/>
          </a:prstGeom>
          <a:noFill/>
          <a:ln>
            <a:noFill/>
          </a:ln>
        </p:spPr>
        <p:txBody>
          <a:bodyPr anchor="b"/>
          <a:p>
            <a:pPr algn="r">
              <a:lnSpc>
                <a:spcPct val="100000"/>
              </a:lnSpc>
            </a:pPr>
            <a:fld id="{03982694-9834-4A3C-ACEE-93915BDE764D}"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30" name="TextShape 2"/>
          <p:cNvSpPr txBox="1"/>
          <p:nvPr/>
        </p:nvSpPr>
        <p:spPr>
          <a:xfrm>
            <a:off x="3884760" y="8685360"/>
            <a:ext cx="2971440" cy="458280"/>
          </a:xfrm>
          <a:prstGeom prst="rect">
            <a:avLst/>
          </a:prstGeom>
          <a:noFill/>
          <a:ln>
            <a:noFill/>
          </a:ln>
        </p:spPr>
        <p:txBody>
          <a:bodyPr anchor="b"/>
          <a:p>
            <a:pPr algn="r">
              <a:lnSpc>
                <a:spcPct val="100000"/>
              </a:lnSpc>
            </a:pPr>
            <a:fld id="{67DBF148-1884-4638-8AB4-DD464985165F}"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32" name="TextShape 2"/>
          <p:cNvSpPr txBox="1"/>
          <p:nvPr/>
        </p:nvSpPr>
        <p:spPr>
          <a:xfrm>
            <a:off x="3884760" y="8685360"/>
            <a:ext cx="2971440" cy="458280"/>
          </a:xfrm>
          <a:prstGeom prst="rect">
            <a:avLst/>
          </a:prstGeom>
          <a:noFill/>
          <a:ln>
            <a:noFill/>
          </a:ln>
        </p:spPr>
        <p:txBody>
          <a:bodyPr anchor="b"/>
          <a:p>
            <a:pPr algn="r">
              <a:lnSpc>
                <a:spcPct val="100000"/>
              </a:lnSpc>
            </a:pPr>
            <a:fld id="{B1C38904-2A00-4A7C-A8EE-F2838055F926}"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34" name="TextShape 2"/>
          <p:cNvSpPr txBox="1"/>
          <p:nvPr/>
        </p:nvSpPr>
        <p:spPr>
          <a:xfrm>
            <a:off x="3884760" y="8685360"/>
            <a:ext cx="2971440" cy="458280"/>
          </a:xfrm>
          <a:prstGeom prst="rect">
            <a:avLst/>
          </a:prstGeom>
          <a:noFill/>
          <a:ln>
            <a:noFill/>
          </a:ln>
        </p:spPr>
        <p:txBody>
          <a:bodyPr anchor="b"/>
          <a:p>
            <a:pPr algn="r">
              <a:lnSpc>
                <a:spcPct val="100000"/>
              </a:lnSpc>
            </a:pPr>
            <a:fld id="{6E59037F-9E00-496D-B5E8-BCE0051D7ED4}"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36" name="TextShape 2"/>
          <p:cNvSpPr txBox="1"/>
          <p:nvPr/>
        </p:nvSpPr>
        <p:spPr>
          <a:xfrm>
            <a:off x="3884760" y="8685360"/>
            <a:ext cx="2971440" cy="458280"/>
          </a:xfrm>
          <a:prstGeom prst="rect">
            <a:avLst/>
          </a:prstGeom>
          <a:noFill/>
          <a:ln>
            <a:noFill/>
          </a:ln>
        </p:spPr>
        <p:txBody>
          <a:bodyPr anchor="b"/>
          <a:p>
            <a:pPr algn="r">
              <a:lnSpc>
                <a:spcPct val="100000"/>
              </a:lnSpc>
            </a:pPr>
            <a:fld id="{2C9177BC-3E6F-4B97-AE7B-B89CCDE10771}"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38" name="TextShape 2"/>
          <p:cNvSpPr txBox="1"/>
          <p:nvPr/>
        </p:nvSpPr>
        <p:spPr>
          <a:xfrm>
            <a:off x="3884760" y="8685360"/>
            <a:ext cx="2971440" cy="458280"/>
          </a:xfrm>
          <a:prstGeom prst="rect">
            <a:avLst/>
          </a:prstGeom>
          <a:noFill/>
          <a:ln>
            <a:noFill/>
          </a:ln>
        </p:spPr>
        <p:txBody>
          <a:bodyPr anchor="b"/>
          <a:p>
            <a:pPr algn="r">
              <a:lnSpc>
                <a:spcPct val="100000"/>
              </a:lnSpc>
            </a:pPr>
            <a:fld id="{3C6C8368-E40E-44F1-A37E-B6B90CAA2CF4}"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40" name="TextShape 2"/>
          <p:cNvSpPr txBox="1"/>
          <p:nvPr/>
        </p:nvSpPr>
        <p:spPr>
          <a:xfrm>
            <a:off x="3884760" y="8685360"/>
            <a:ext cx="2971440" cy="458280"/>
          </a:xfrm>
          <a:prstGeom prst="rect">
            <a:avLst/>
          </a:prstGeom>
          <a:noFill/>
          <a:ln>
            <a:noFill/>
          </a:ln>
        </p:spPr>
        <p:txBody>
          <a:bodyPr anchor="b"/>
          <a:p>
            <a:pPr algn="r">
              <a:lnSpc>
                <a:spcPct val="100000"/>
              </a:lnSpc>
            </a:pPr>
            <a:fld id="{4F7E1377-316E-4CF3-B2E3-38AD1CD40EF7}"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42" name="TextShape 2"/>
          <p:cNvSpPr txBox="1"/>
          <p:nvPr/>
        </p:nvSpPr>
        <p:spPr>
          <a:xfrm>
            <a:off x="3884760" y="8685360"/>
            <a:ext cx="2971440" cy="458280"/>
          </a:xfrm>
          <a:prstGeom prst="rect">
            <a:avLst/>
          </a:prstGeom>
          <a:noFill/>
          <a:ln>
            <a:noFill/>
          </a:ln>
        </p:spPr>
        <p:txBody>
          <a:bodyPr anchor="b"/>
          <a:p>
            <a:pPr algn="r">
              <a:lnSpc>
                <a:spcPct val="100000"/>
              </a:lnSpc>
            </a:pPr>
            <a:fld id="{B3794783-D5A2-47B5-9A18-C1A9F7FE704D}"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44" name="TextShape 2"/>
          <p:cNvSpPr txBox="1"/>
          <p:nvPr/>
        </p:nvSpPr>
        <p:spPr>
          <a:xfrm>
            <a:off x="3884760" y="8685360"/>
            <a:ext cx="2971440" cy="458280"/>
          </a:xfrm>
          <a:prstGeom prst="rect">
            <a:avLst/>
          </a:prstGeom>
          <a:noFill/>
          <a:ln>
            <a:noFill/>
          </a:ln>
        </p:spPr>
        <p:txBody>
          <a:bodyPr anchor="b"/>
          <a:p>
            <a:pPr algn="r">
              <a:lnSpc>
                <a:spcPct val="100000"/>
              </a:lnSpc>
            </a:pPr>
            <a:fld id="{418CDDB5-7C31-4E61-A5CB-511F7F592689}"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46" name="TextShape 2"/>
          <p:cNvSpPr txBox="1"/>
          <p:nvPr/>
        </p:nvSpPr>
        <p:spPr>
          <a:xfrm>
            <a:off x="3884760" y="8685360"/>
            <a:ext cx="2971440" cy="458280"/>
          </a:xfrm>
          <a:prstGeom prst="rect">
            <a:avLst/>
          </a:prstGeom>
          <a:noFill/>
          <a:ln>
            <a:noFill/>
          </a:ln>
        </p:spPr>
        <p:txBody>
          <a:bodyPr anchor="b"/>
          <a:p>
            <a:pPr algn="r">
              <a:lnSpc>
                <a:spcPct val="100000"/>
              </a:lnSpc>
            </a:pPr>
            <a:fld id="{58E0D8BE-481D-482A-882A-435CDA804BE7}"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48" name="TextShape 2"/>
          <p:cNvSpPr txBox="1"/>
          <p:nvPr/>
        </p:nvSpPr>
        <p:spPr>
          <a:xfrm>
            <a:off x="3884760" y="8685360"/>
            <a:ext cx="2971440" cy="458280"/>
          </a:xfrm>
          <a:prstGeom prst="rect">
            <a:avLst/>
          </a:prstGeom>
          <a:noFill/>
          <a:ln>
            <a:noFill/>
          </a:ln>
        </p:spPr>
        <p:txBody>
          <a:bodyPr anchor="b"/>
          <a:p>
            <a:pPr algn="r">
              <a:lnSpc>
                <a:spcPct val="100000"/>
              </a:lnSpc>
            </a:pPr>
            <a:fld id="{C138C4AB-48C8-4891-BF86-CC267AB50CB1}"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196" name="TextShape 2"/>
          <p:cNvSpPr txBox="1"/>
          <p:nvPr/>
        </p:nvSpPr>
        <p:spPr>
          <a:xfrm>
            <a:off x="3884760" y="8685360"/>
            <a:ext cx="2971440" cy="458280"/>
          </a:xfrm>
          <a:prstGeom prst="rect">
            <a:avLst/>
          </a:prstGeom>
          <a:noFill/>
          <a:ln>
            <a:noFill/>
          </a:ln>
        </p:spPr>
        <p:txBody>
          <a:bodyPr anchor="b"/>
          <a:p>
            <a:pPr algn="r">
              <a:lnSpc>
                <a:spcPct val="100000"/>
              </a:lnSpc>
            </a:pPr>
            <a:fld id="{477EAC9E-9E85-4810-9F4D-E8507BDF1FEE}"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50" name="TextShape 2"/>
          <p:cNvSpPr txBox="1"/>
          <p:nvPr/>
        </p:nvSpPr>
        <p:spPr>
          <a:xfrm>
            <a:off x="3884760" y="8685360"/>
            <a:ext cx="2971440" cy="458280"/>
          </a:xfrm>
          <a:prstGeom prst="rect">
            <a:avLst/>
          </a:prstGeom>
          <a:noFill/>
          <a:ln>
            <a:noFill/>
          </a:ln>
        </p:spPr>
        <p:txBody>
          <a:bodyPr anchor="b"/>
          <a:p>
            <a:pPr algn="r">
              <a:lnSpc>
                <a:spcPct val="100000"/>
              </a:lnSpc>
            </a:pPr>
            <a:fld id="{CD7619E5-5B34-44CB-A218-BE18363E3BA9}"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52" name="TextShape 2"/>
          <p:cNvSpPr txBox="1"/>
          <p:nvPr/>
        </p:nvSpPr>
        <p:spPr>
          <a:xfrm>
            <a:off x="3884760" y="8685360"/>
            <a:ext cx="2971440" cy="458280"/>
          </a:xfrm>
          <a:prstGeom prst="rect">
            <a:avLst/>
          </a:prstGeom>
          <a:noFill/>
          <a:ln>
            <a:noFill/>
          </a:ln>
        </p:spPr>
        <p:txBody>
          <a:bodyPr anchor="b"/>
          <a:p>
            <a:pPr algn="r">
              <a:lnSpc>
                <a:spcPct val="100000"/>
              </a:lnSpc>
            </a:pPr>
            <a:fld id="{B4E4AA4E-5423-46F2-B781-4A988EBDDBEF}"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54" name="TextShape 2"/>
          <p:cNvSpPr txBox="1"/>
          <p:nvPr/>
        </p:nvSpPr>
        <p:spPr>
          <a:xfrm>
            <a:off x="3884760" y="8685360"/>
            <a:ext cx="2971440" cy="458280"/>
          </a:xfrm>
          <a:prstGeom prst="rect">
            <a:avLst/>
          </a:prstGeom>
          <a:noFill/>
          <a:ln>
            <a:noFill/>
          </a:ln>
        </p:spPr>
        <p:txBody>
          <a:bodyPr anchor="b"/>
          <a:p>
            <a:pPr algn="r">
              <a:lnSpc>
                <a:spcPct val="100000"/>
              </a:lnSpc>
            </a:pPr>
            <a:fld id="{949BB93F-B4C6-407D-8771-18CC9332956B}"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56" name="TextShape 2"/>
          <p:cNvSpPr txBox="1"/>
          <p:nvPr/>
        </p:nvSpPr>
        <p:spPr>
          <a:xfrm>
            <a:off x="3884760" y="8685360"/>
            <a:ext cx="2971440" cy="458280"/>
          </a:xfrm>
          <a:prstGeom prst="rect">
            <a:avLst/>
          </a:prstGeom>
          <a:noFill/>
          <a:ln>
            <a:noFill/>
          </a:ln>
        </p:spPr>
        <p:txBody>
          <a:bodyPr anchor="b"/>
          <a:p>
            <a:pPr algn="r">
              <a:lnSpc>
                <a:spcPct val="100000"/>
              </a:lnSpc>
            </a:pPr>
            <a:fld id="{70FB4EC1-8E8E-4D91-BFD9-4A81D1E03EFC}"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58" name="TextShape 2"/>
          <p:cNvSpPr txBox="1"/>
          <p:nvPr/>
        </p:nvSpPr>
        <p:spPr>
          <a:xfrm>
            <a:off x="3884760" y="8685360"/>
            <a:ext cx="2971440" cy="458280"/>
          </a:xfrm>
          <a:prstGeom prst="rect">
            <a:avLst/>
          </a:prstGeom>
          <a:noFill/>
          <a:ln>
            <a:noFill/>
          </a:ln>
        </p:spPr>
        <p:txBody>
          <a:bodyPr anchor="b"/>
          <a:p>
            <a:pPr algn="r">
              <a:lnSpc>
                <a:spcPct val="100000"/>
              </a:lnSpc>
            </a:pPr>
            <a:fld id="{6FFA2323-F07F-41CF-9B5F-6114C75650F5}"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60" name="TextShape 2"/>
          <p:cNvSpPr txBox="1"/>
          <p:nvPr/>
        </p:nvSpPr>
        <p:spPr>
          <a:xfrm>
            <a:off x="3884760" y="8685360"/>
            <a:ext cx="2971440" cy="458280"/>
          </a:xfrm>
          <a:prstGeom prst="rect">
            <a:avLst/>
          </a:prstGeom>
          <a:noFill/>
          <a:ln>
            <a:noFill/>
          </a:ln>
        </p:spPr>
        <p:txBody>
          <a:bodyPr anchor="b"/>
          <a:p>
            <a:pPr algn="r">
              <a:lnSpc>
                <a:spcPct val="100000"/>
              </a:lnSpc>
            </a:pPr>
            <a:fld id="{5E0979EC-7EFA-4DE8-861A-D007AEA55CE3}"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62" name="TextShape 2"/>
          <p:cNvSpPr txBox="1"/>
          <p:nvPr/>
        </p:nvSpPr>
        <p:spPr>
          <a:xfrm>
            <a:off x="3884760" y="8685360"/>
            <a:ext cx="2971440" cy="458280"/>
          </a:xfrm>
          <a:prstGeom prst="rect">
            <a:avLst/>
          </a:prstGeom>
          <a:noFill/>
          <a:ln>
            <a:noFill/>
          </a:ln>
        </p:spPr>
        <p:txBody>
          <a:bodyPr anchor="b"/>
          <a:p>
            <a:pPr algn="r">
              <a:lnSpc>
                <a:spcPct val="100000"/>
              </a:lnSpc>
            </a:pPr>
            <a:fld id="{21F7163D-3ABE-4887-B79A-746E2221AEC4}"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64" name="TextShape 2"/>
          <p:cNvSpPr txBox="1"/>
          <p:nvPr/>
        </p:nvSpPr>
        <p:spPr>
          <a:xfrm>
            <a:off x="3884760" y="8685360"/>
            <a:ext cx="2971440" cy="458280"/>
          </a:xfrm>
          <a:prstGeom prst="rect">
            <a:avLst/>
          </a:prstGeom>
          <a:noFill/>
          <a:ln>
            <a:noFill/>
          </a:ln>
        </p:spPr>
        <p:txBody>
          <a:bodyPr anchor="b"/>
          <a:p>
            <a:pPr algn="r">
              <a:lnSpc>
                <a:spcPct val="100000"/>
              </a:lnSpc>
            </a:pPr>
            <a:fld id="{7D07AC6D-CA55-4A67-9BDB-B1AD36C8CC6D}"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66" name="TextShape 2"/>
          <p:cNvSpPr txBox="1"/>
          <p:nvPr/>
        </p:nvSpPr>
        <p:spPr>
          <a:xfrm>
            <a:off x="3884760" y="8685360"/>
            <a:ext cx="2971440" cy="458280"/>
          </a:xfrm>
          <a:prstGeom prst="rect">
            <a:avLst/>
          </a:prstGeom>
          <a:noFill/>
          <a:ln>
            <a:noFill/>
          </a:ln>
        </p:spPr>
        <p:txBody>
          <a:bodyPr anchor="b"/>
          <a:p>
            <a:pPr algn="r">
              <a:lnSpc>
                <a:spcPct val="100000"/>
              </a:lnSpc>
            </a:pPr>
            <a:fld id="{58CF7889-C3D1-4F0A-AC4E-667D323C8F68}"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68" name="TextShape 2"/>
          <p:cNvSpPr txBox="1"/>
          <p:nvPr/>
        </p:nvSpPr>
        <p:spPr>
          <a:xfrm>
            <a:off x="3884760" y="8685360"/>
            <a:ext cx="2971440" cy="458280"/>
          </a:xfrm>
          <a:prstGeom prst="rect">
            <a:avLst/>
          </a:prstGeom>
          <a:noFill/>
          <a:ln>
            <a:noFill/>
          </a:ln>
        </p:spPr>
        <p:txBody>
          <a:bodyPr anchor="b"/>
          <a:p>
            <a:pPr algn="r">
              <a:lnSpc>
                <a:spcPct val="100000"/>
              </a:lnSpc>
            </a:pPr>
            <a:fld id="{D8C9E73B-9EB8-4B9E-8F69-AC66A1C95F57}"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198" name="TextShape 2"/>
          <p:cNvSpPr txBox="1"/>
          <p:nvPr/>
        </p:nvSpPr>
        <p:spPr>
          <a:xfrm>
            <a:off x="3884760" y="8685360"/>
            <a:ext cx="2971440" cy="458280"/>
          </a:xfrm>
          <a:prstGeom prst="rect">
            <a:avLst/>
          </a:prstGeom>
          <a:noFill/>
          <a:ln>
            <a:noFill/>
          </a:ln>
        </p:spPr>
        <p:txBody>
          <a:bodyPr anchor="b"/>
          <a:p>
            <a:pPr algn="r">
              <a:lnSpc>
                <a:spcPct val="100000"/>
              </a:lnSpc>
            </a:pPr>
            <a:fld id="{5B6998B0-74D3-477A-8C72-F1A97EE1F37D}"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70" name="TextShape 2"/>
          <p:cNvSpPr txBox="1"/>
          <p:nvPr/>
        </p:nvSpPr>
        <p:spPr>
          <a:xfrm>
            <a:off x="3884760" y="8685360"/>
            <a:ext cx="2971440" cy="458280"/>
          </a:xfrm>
          <a:prstGeom prst="rect">
            <a:avLst/>
          </a:prstGeom>
          <a:noFill/>
          <a:ln>
            <a:noFill/>
          </a:ln>
        </p:spPr>
        <p:txBody>
          <a:bodyPr anchor="b"/>
          <a:p>
            <a:pPr algn="r">
              <a:lnSpc>
                <a:spcPct val="100000"/>
              </a:lnSpc>
            </a:pPr>
            <a:fld id="{A0D4A10B-F0E9-48F8-B81A-7B341FFAA775}"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72" name="TextShape 2"/>
          <p:cNvSpPr txBox="1"/>
          <p:nvPr/>
        </p:nvSpPr>
        <p:spPr>
          <a:xfrm>
            <a:off x="3884760" y="8685360"/>
            <a:ext cx="2971440" cy="458280"/>
          </a:xfrm>
          <a:prstGeom prst="rect">
            <a:avLst/>
          </a:prstGeom>
          <a:noFill/>
          <a:ln>
            <a:noFill/>
          </a:ln>
        </p:spPr>
        <p:txBody>
          <a:bodyPr anchor="b"/>
          <a:p>
            <a:pPr algn="r">
              <a:lnSpc>
                <a:spcPct val="100000"/>
              </a:lnSpc>
            </a:pPr>
            <a:fld id="{E73A5C65-D47C-4793-AE2A-CCE9B75053DB}"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74" name="TextShape 2"/>
          <p:cNvSpPr txBox="1"/>
          <p:nvPr/>
        </p:nvSpPr>
        <p:spPr>
          <a:xfrm>
            <a:off x="3884760" y="8685360"/>
            <a:ext cx="2971440" cy="458280"/>
          </a:xfrm>
          <a:prstGeom prst="rect">
            <a:avLst/>
          </a:prstGeom>
          <a:noFill/>
          <a:ln>
            <a:noFill/>
          </a:ln>
        </p:spPr>
        <p:txBody>
          <a:bodyPr anchor="b"/>
          <a:p>
            <a:pPr algn="r">
              <a:lnSpc>
                <a:spcPct val="100000"/>
              </a:lnSpc>
            </a:pPr>
            <a:fld id="{B4282102-665B-4E17-A317-58791872602F}"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76" name="TextShape 2"/>
          <p:cNvSpPr txBox="1"/>
          <p:nvPr/>
        </p:nvSpPr>
        <p:spPr>
          <a:xfrm>
            <a:off x="3884760" y="8685360"/>
            <a:ext cx="2971440" cy="458280"/>
          </a:xfrm>
          <a:prstGeom prst="rect">
            <a:avLst/>
          </a:prstGeom>
          <a:noFill/>
          <a:ln>
            <a:noFill/>
          </a:ln>
        </p:spPr>
        <p:txBody>
          <a:bodyPr anchor="b"/>
          <a:p>
            <a:pPr algn="r">
              <a:lnSpc>
                <a:spcPct val="100000"/>
              </a:lnSpc>
            </a:pPr>
            <a:fld id="{6E0A39D8-99F0-4646-8DF6-93FCC077B430}"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78" name="TextShape 2"/>
          <p:cNvSpPr txBox="1"/>
          <p:nvPr/>
        </p:nvSpPr>
        <p:spPr>
          <a:xfrm>
            <a:off x="3884760" y="8685360"/>
            <a:ext cx="2971440" cy="458280"/>
          </a:xfrm>
          <a:prstGeom prst="rect">
            <a:avLst/>
          </a:prstGeom>
          <a:noFill/>
          <a:ln>
            <a:noFill/>
          </a:ln>
        </p:spPr>
        <p:txBody>
          <a:bodyPr anchor="b"/>
          <a:p>
            <a:pPr algn="r">
              <a:lnSpc>
                <a:spcPct val="100000"/>
              </a:lnSpc>
            </a:pPr>
            <a:fld id="{5EFB1BD1-60DF-4C9A-B3D8-B4F54F190A7F}"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685800" y="4400640"/>
            <a:ext cx="5486040" cy="3600000"/>
          </a:xfrm>
          <a:prstGeom prst="rect">
            <a:avLst/>
          </a:prstGeom>
        </p:spPr>
        <p:txBody>
          <a:bodyPr/>
          <a:p>
            <a:r>
              <a:rPr lang="en-IN" sz="2000" spc="-1" strike="noStrike">
                <a:solidFill>
                  <a:srgbClr val="000000"/>
                </a:solidFill>
                <a:uFill>
                  <a:solidFill>
                    <a:srgbClr val="ffffff"/>
                  </a:solidFill>
                </a:uFill>
                <a:latin typeface="Arial"/>
              </a:rPr>
              <a:t>Ch 5 –pg 84</a:t>
            </a:r>
            <a:endParaRPr lang="en-IN" sz="2000" spc="-1" strike="noStrike">
              <a:solidFill>
                <a:srgbClr val="000000"/>
              </a:solidFill>
              <a:uFill>
                <a:solidFill>
                  <a:srgbClr val="ffffff"/>
                </a:solidFill>
              </a:uFill>
              <a:latin typeface="Arial"/>
            </a:endParaRPr>
          </a:p>
        </p:txBody>
      </p:sp>
      <p:sp>
        <p:nvSpPr>
          <p:cNvPr id="280" name="TextShape 2"/>
          <p:cNvSpPr txBox="1"/>
          <p:nvPr/>
        </p:nvSpPr>
        <p:spPr>
          <a:xfrm>
            <a:off x="3884760" y="8685360"/>
            <a:ext cx="2971440" cy="458280"/>
          </a:xfrm>
          <a:prstGeom prst="rect">
            <a:avLst/>
          </a:prstGeom>
          <a:noFill/>
          <a:ln>
            <a:noFill/>
          </a:ln>
        </p:spPr>
        <p:txBody>
          <a:bodyPr anchor="b"/>
          <a:p>
            <a:pPr algn="r">
              <a:lnSpc>
                <a:spcPct val="100000"/>
              </a:lnSpc>
            </a:pPr>
            <a:fld id="{AE7E4D9D-C538-4581-A02C-9737D51F75D7}"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82" name="TextShape 2"/>
          <p:cNvSpPr txBox="1"/>
          <p:nvPr/>
        </p:nvSpPr>
        <p:spPr>
          <a:xfrm>
            <a:off x="3884760" y="8685360"/>
            <a:ext cx="2971440" cy="458280"/>
          </a:xfrm>
          <a:prstGeom prst="rect">
            <a:avLst/>
          </a:prstGeom>
          <a:noFill/>
          <a:ln>
            <a:noFill/>
          </a:ln>
        </p:spPr>
        <p:txBody>
          <a:bodyPr anchor="b"/>
          <a:p>
            <a:pPr algn="r">
              <a:lnSpc>
                <a:spcPct val="100000"/>
              </a:lnSpc>
            </a:pPr>
            <a:fld id="{56DAD9CF-0B87-438C-858C-A9206BE26C47}"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84" name="TextShape 2"/>
          <p:cNvSpPr txBox="1"/>
          <p:nvPr/>
        </p:nvSpPr>
        <p:spPr>
          <a:xfrm>
            <a:off x="3884760" y="8685360"/>
            <a:ext cx="2971440" cy="458280"/>
          </a:xfrm>
          <a:prstGeom prst="rect">
            <a:avLst/>
          </a:prstGeom>
          <a:noFill/>
          <a:ln>
            <a:noFill/>
          </a:ln>
        </p:spPr>
        <p:txBody>
          <a:bodyPr anchor="b"/>
          <a:p>
            <a:pPr algn="r">
              <a:lnSpc>
                <a:spcPct val="100000"/>
              </a:lnSpc>
            </a:pPr>
            <a:fld id="{0D80782F-6B0E-4182-8466-2E3C6FFB63FE}"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86" name="TextShape 2"/>
          <p:cNvSpPr txBox="1"/>
          <p:nvPr/>
        </p:nvSpPr>
        <p:spPr>
          <a:xfrm>
            <a:off x="3884760" y="8685360"/>
            <a:ext cx="2971440" cy="458280"/>
          </a:xfrm>
          <a:prstGeom prst="rect">
            <a:avLst/>
          </a:prstGeom>
          <a:noFill/>
          <a:ln>
            <a:noFill/>
          </a:ln>
        </p:spPr>
        <p:txBody>
          <a:bodyPr anchor="b"/>
          <a:p>
            <a:pPr algn="r">
              <a:lnSpc>
                <a:spcPct val="100000"/>
              </a:lnSpc>
            </a:pPr>
            <a:fld id="{5C81833C-68BA-438B-A0E6-4E28B3219650}"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88" name="TextShape 2"/>
          <p:cNvSpPr txBox="1"/>
          <p:nvPr/>
        </p:nvSpPr>
        <p:spPr>
          <a:xfrm>
            <a:off x="3884760" y="8685360"/>
            <a:ext cx="2971440" cy="458280"/>
          </a:xfrm>
          <a:prstGeom prst="rect">
            <a:avLst/>
          </a:prstGeom>
          <a:noFill/>
          <a:ln>
            <a:noFill/>
          </a:ln>
        </p:spPr>
        <p:txBody>
          <a:bodyPr anchor="b"/>
          <a:p>
            <a:pPr algn="r">
              <a:lnSpc>
                <a:spcPct val="100000"/>
              </a:lnSpc>
            </a:pPr>
            <a:fld id="{FFD894DD-B03D-4059-9E65-9A07CC10AFB7}"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00" name="TextShape 2"/>
          <p:cNvSpPr txBox="1"/>
          <p:nvPr/>
        </p:nvSpPr>
        <p:spPr>
          <a:xfrm>
            <a:off x="3884760" y="8685360"/>
            <a:ext cx="2971440" cy="458280"/>
          </a:xfrm>
          <a:prstGeom prst="rect">
            <a:avLst/>
          </a:prstGeom>
          <a:noFill/>
          <a:ln>
            <a:noFill/>
          </a:ln>
        </p:spPr>
        <p:txBody>
          <a:bodyPr anchor="b"/>
          <a:p>
            <a:pPr algn="r">
              <a:lnSpc>
                <a:spcPct val="100000"/>
              </a:lnSpc>
            </a:pPr>
            <a:fld id="{0BD34149-C564-40C2-A03A-305F4AC76083}"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90" name="TextShape 2"/>
          <p:cNvSpPr txBox="1"/>
          <p:nvPr/>
        </p:nvSpPr>
        <p:spPr>
          <a:xfrm>
            <a:off x="3884760" y="8685360"/>
            <a:ext cx="2971440" cy="458280"/>
          </a:xfrm>
          <a:prstGeom prst="rect">
            <a:avLst/>
          </a:prstGeom>
          <a:noFill/>
          <a:ln>
            <a:noFill/>
          </a:ln>
        </p:spPr>
        <p:txBody>
          <a:bodyPr anchor="b"/>
          <a:p>
            <a:pPr algn="r">
              <a:lnSpc>
                <a:spcPct val="100000"/>
              </a:lnSpc>
            </a:pPr>
            <a:fld id="{50F2E440-AF4A-483E-A127-6EDBC223116D}"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92" name="TextShape 2"/>
          <p:cNvSpPr txBox="1"/>
          <p:nvPr/>
        </p:nvSpPr>
        <p:spPr>
          <a:xfrm>
            <a:off x="3884760" y="8685360"/>
            <a:ext cx="2971440" cy="458280"/>
          </a:xfrm>
          <a:prstGeom prst="rect">
            <a:avLst/>
          </a:prstGeom>
          <a:noFill/>
          <a:ln>
            <a:noFill/>
          </a:ln>
        </p:spPr>
        <p:txBody>
          <a:bodyPr anchor="b"/>
          <a:p>
            <a:pPr algn="r">
              <a:lnSpc>
                <a:spcPct val="100000"/>
              </a:lnSpc>
            </a:pPr>
            <a:fld id="{248B36CD-12C8-41FC-BD3A-27FF96D9848C}"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94" name="TextShape 2"/>
          <p:cNvSpPr txBox="1"/>
          <p:nvPr/>
        </p:nvSpPr>
        <p:spPr>
          <a:xfrm>
            <a:off x="3884760" y="8685360"/>
            <a:ext cx="2971440" cy="458280"/>
          </a:xfrm>
          <a:prstGeom prst="rect">
            <a:avLst/>
          </a:prstGeom>
          <a:noFill/>
          <a:ln>
            <a:noFill/>
          </a:ln>
        </p:spPr>
        <p:txBody>
          <a:bodyPr anchor="b"/>
          <a:p>
            <a:pPr algn="r">
              <a:lnSpc>
                <a:spcPct val="100000"/>
              </a:lnSpc>
            </a:pPr>
            <a:fld id="{5020332C-CA30-4B1E-9602-F31F21F061CB}"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96" name="TextShape 2"/>
          <p:cNvSpPr txBox="1"/>
          <p:nvPr/>
        </p:nvSpPr>
        <p:spPr>
          <a:xfrm>
            <a:off x="3884760" y="8685360"/>
            <a:ext cx="2971440" cy="458280"/>
          </a:xfrm>
          <a:prstGeom prst="rect">
            <a:avLst/>
          </a:prstGeom>
          <a:noFill/>
          <a:ln>
            <a:noFill/>
          </a:ln>
        </p:spPr>
        <p:txBody>
          <a:bodyPr anchor="b"/>
          <a:p>
            <a:pPr algn="r">
              <a:lnSpc>
                <a:spcPct val="100000"/>
              </a:lnSpc>
            </a:pPr>
            <a:fld id="{A4FC9CEE-EF1E-4056-8559-943155568C43}"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02" name="TextShape 2"/>
          <p:cNvSpPr txBox="1"/>
          <p:nvPr/>
        </p:nvSpPr>
        <p:spPr>
          <a:xfrm>
            <a:off x="3884760" y="8685360"/>
            <a:ext cx="2971440" cy="458280"/>
          </a:xfrm>
          <a:prstGeom prst="rect">
            <a:avLst/>
          </a:prstGeom>
          <a:noFill/>
          <a:ln>
            <a:noFill/>
          </a:ln>
        </p:spPr>
        <p:txBody>
          <a:bodyPr anchor="b"/>
          <a:p>
            <a:pPr algn="r">
              <a:lnSpc>
                <a:spcPct val="100000"/>
              </a:lnSpc>
            </a:pPr>
            <a:fld id="{86BDAEA9-75AB-41A3-9354-63847AC6EE67}"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04" name="TextShape 2"/>
          <p:cNvSpPr txBox="1"/>
          <p:nvPr/>
        </p:nvSpPr>
        <p:spPr>
          <a:xfrm>
            <a:off x="3884760" y="8685360"/>
            <a:ext cx="2971440" cy="458280"/>
          </a:xfrm>
          <a:prstGeom prst="rect">
            <a:avLst/>
          </a:prstGeom>
          <a:noFill/>
          <a:ln>
            <a:noFill/>
          </a:ln>
        </p:spPr>
        <p:txBody>
          <a:bodyPr anchor="b"/>
          <a:p>
            <a:pPr algn="r">
              <a:lnSpc>
                <a:spcPct val="100000"/>
              </a:lnSpc>
            </a:pPr>
            <a:fld id="{4F45F131-E6D7-41AE-8B63-AF917BA79B66}"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06" name="TextShape 2"/>
          <p:cNvSpPr txBox="1"/>
          <p:nvPr/>
        </p:nvSpPr>
        <p:spPr>
          <a:xfrm>
            <a:off x="3884760" y="8685360"/>
            <a:ext cx="2971440" cy="458280"/>
          </a:xfrm>
          <a:prstGeom prst="rect">
            <a:avLst/>
          </a:prstGeom>
          <a:noFill/>
          <a:ln>
            <a:noFill/>
          </a:ln>
        </p:spPr>
        <p:txBody>
          <a:bodyPr anchor="b"/>
          <a:p>
            <a:pPr algn="r">
              <a:lnSpc>
                <a:spcPct val="100000"/>
              </a:lnSpc>
            </a:pPr>
            <a:fld id="{9F5D6440-53E8-4D31-9926-577E5E93E951}"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85800" y="4400640"/>
            <a:ext cx="5486040" cy="3600000"/>
          </a:xfrm>
          <a:prstGeom prst="rect">
            <a:avLst/>
          </a:prstGeom>
        </p:spPr>
        <p:txBody>
          <a:bodyPr/>
          <a:p>
            <a:endParaRPr lang="en-IN" sz="2000" spc="-1" strike="noStrike">
              <a:solidFill>
                <a:srgbClr val="000000"/>
              </a:solidFill>
              <a:uFill>
                <a:solidFill>
                  <a:srgbClr val="ffffff"/>
                </a:solidFill>
              </a:uFill>
              <a:latin typeface="Arial"/>
            </a:endParaRPr>
          </a:p>
        </p:txBody>
      </p:sp>
      <p:sp>
        <p:nvSpPr>
          <p:cNvPr id="208" name="TextShape 2"/>
          <p:cNvSpPr txBox="1"/>
          <p:nvPr/>
        </p:nvSpPr>
        <p:spPr>
          <a:xfrm>
            <a:off x="3884760" y="8685360"/>
            <a:ext cx="2971440" cy="458280"/>
          </a:xfrm>
          <a:prstGeom prst="rect">
            <a:avLst/>
          </a:prstGeom>
          <a:noFill/>
          <a:ln>
            <a:noFill/>
          </a:ln>
        </p:spPr>
        <p:txBody>
          <a:bodyPr anchor="b"/>
          <a:p>
            <a:pPr algn="r">
              <a:lnSpc>
                <a:spcPct val="100000"/>
              </a:lnSpc>
            </a:pPr>
            <a:fld id="{E7DB56ED-3630-4180-92C4-1EC02ED815C2}" type="slidenum">
              <a:rPr lang="en-IN" sz="1200" spc="-1" strike="noStrike">
                <a:solidFill>
                  <a:srgbClr val="000000"/>
                </a:solidFill>
                <a:uFill>
                  <a:solidFill>
                    <a:srgbClr val="ffffff"/>
                  </a:solidFill>
                </a:uFill>
                <a:latin typeface="+mn-lt"/>
                <a:ea typeface="+mn-ea"/>
              </a:rPr>
              <a:t>&lt;number&gt;</a:t>
            </a:fld>
            <a:endParaRPr lang="en-IN"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lang="en-US" sz="6000" spc="-1" strike="noStrike">
                <a:solidFill>
                  <a:srgbClr val="000000"/>
                </a:solidFill>
                <a:uFill>
                  <a:solidFill>
                    <a:srgbClr val="ffffff"/>
                  </a:solidFill>
                </a:uFill>
                <a:latin typeface="Calibri Light"/>
              </a:rPr>
              <a:t>Click to edit Master title style</a:t>
            </a:r>
            <a:endParaRPr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lang="en-IN" sz="1200" spc="-1" strike="noStrike">
                <a:solidFill>
                  <a:srgbClr val="8b8b8b"/>
                </a:solidFill>
                <a:uFill>
                  <a:solidFill>
                    <a:srgbClr val="ffffff"/>
                  </a:solidFill>
                </a:uFill>
                <a:latin typeface="Calibri"/>
              </a:rPr>
              <a:t>10/12/16</a:t>
            </a:r>
            <a:endParaRPr lang="en-IN"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lang="en-IN"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E7B550A5-6E8B-479C-A1C0-23DBE20E2DBB}" type="slidenum">
              <a:rPr lang="en-IN" sz="1200" spc="-1" strike="noStrike">
                <a:solidFill>
                  <a:srgbClr val="8b8b8b"/>
                </a:solidFill>
                <a:uFill>
                  <a:solidFill>
                    <a:srgbClr val="ffffff"/>
                  </a:solidFill>
                </a:uFill>
                <a:latin typeface="Calibri"/>
              </a:rPr>
              <a:t>&lt;number&gt;</a:t>
            </a:fld>
            <a:endParaRPr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lang="en-US" sz="2800" spc="-1" strike="noStrike">
                <a:solidFill>
                  <a:srgbClr val="000000"/>
                </a:solidFill>
                <a:uFill>
                  <a:solidFill>
                    <a:srgbClr val="ffffff"/>
                  </a:solidFill>
                </a:uFill>
                <a:latin typeface="Calibri"/>
              </a:rPr>
              <a:t>Click to edit the outline text format</a:t>
            </a:r>
            <a:endParaRPr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000" spc="-1" strike="noStrike">
                <a:solidFill>
                  <a:srgbClr val="000000"/>
                </a:solidFill>
                <a:uFill>
                  <a:solidFill>
                    <a:srgbClr val="ffffff"/>
                  </a:solidFill>
                </a:uFill>
                <a:latin typeface="Calibri"/>
              </a:rPr>
              <a:t>Second Outline Level</a:t>
            </a:r>
            <a:endParaRPr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1800" spc="-1" strike="noStrike">
                <a:solidFill>
                  <a:srgbClr val="000000"/>
                </a:solidFill>
                <a:uFill>
                  <a:solidFill>
                    <a:srgbClr val="ffffff"/>
                  </a:solidFill>
                </a:uFill>
                <a:latin typeface="Calibri"/>
              </a:rPr>
              <a:t>Third Outline Level</a:t>
            </a:r>
            <a:endParaRPr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1800" spc="-1" strike="noStrike">
                <a:solidFill>
                  <a:srgbClr val="000000"/>
                </a:solidFill>
                <a:uFill>
                  <a:solidFill>
                    <a:srgbClr val="ffffff"/>
                  </a:solidFill>
                </a:uFill>
                <a:latin typeface="Calibri"/>
              </a:rPr>
              <a:t>Fourth Outline Level</a:t>
            </a:r>
            <a:endParaRPr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Fifth Outline Level</a:t>
            </a:r>
            <a:endParaRPr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Sixth Outline Level</a:t>
            </a:r>
            <a:endParaRPr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Seventh Outline Level</a:t>
            </a:r>
            <a:endParaRPr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lang="en-US" sz="4400" spc="-1" strike="noStrike">
                <a:solidFill>
                  <a:srgbClr val="000000"/>
                </a:solidFill>
                <a:uFill>
                  <a:solidFill>
                    <a:srgbClr val="ffffff"/>
                  </a:solidFill>
                </a:uFill>
                <a:latin typeface="Calibri Light"/>
              </a:rPr>
              <a:t>Click to edit Master title style</a:t>
            </a:r>
            <a:endParaRPr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lang="en-US" sz="2800" spc="-1" strike="noStrike">
                <a:solidFill>
                  <a:srgbClr val="000000"/>
                </a:solidFill>
                <a:uFill>
                  <a:solidFill>
                    <a:srgbClr val="ffffff"/>
                  </a:solidFill>
                </a:uFill>
                <a:latin typeface="Calibri"/>
              </a:rPr>
              <a:t>Click to edit the outline text format</a:t>
            </a:r>
            <a:endParaRPr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Calibri"/>
              </a:rPr>
              <a:t>Second Outline Level</a:t>
            </a:r>
            <a:endParaRPr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800" spc="-1" strike="noStrike">
                <a:solidFill>
                  <a:srgbClr val="000000"/>
                </a:solidFill>
                <a:uFill>
                  <a:solidFill>
                    <a:srgbClr val="ffffff"/>
                  </a:solidFill>
                </a:uFill>
                <a:latin typeface="Calibri"/>
              </a:rPr>
              <a:t>Third Outline Level</a:t>
            </a:r>
            <a:endParaRPr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800" spc="-1" strike="noStrike">
                <a:solidFill>
                  <a:srgbClr val="000000"/>
                </a:solidFill>
                <a:uFill>
                  <a:solidFill>
                    <a:srgbClr val="ffffff"/>
                  </a:solidFill>
                </a:uFill>
                <a:latin typeface="Calibri"/>
              </a:rPr>
              <a:t>Fourth Outline Level</a:t>
            </a:r>
            <a:endParaRPr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800" spc="-1" strike="noStrike">
                <a:solidFill>
                  <a:srgbClr val="000000"/>
                </a:solidFill>
                <a:uFill>
                  <a:solidFill>
                    <a:srgbClr val="ffffff"/>
                  </a:solidFill>
                </a:uFill>
                <a:latin typeface="Calibri"/>
              </a:rPr>
              <a:t>Fifth Outline Level</a:t>
            </a:r>
            <a:endParaRPr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800" spc="-1" strike="noStrike">
                <a:solidFill>
                  <a:srgbClr val="000000"/>
                </a:solidFill>
                <a:uFill>
                  <a:solidFill>
                    <a:srgbClr val="ffffff"/>
                  </a:solidFill>
                </a:uFill>
                <a:latin typeface="Calibri"/>
              </a:rPr>
              <a:t>Sixth Outline Level</a:t>
            </a:r>
            <a:endParaRPr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lang="en-US" sz="2800" spc="-1" strike="noStrike">
                <a:solidFill>
                  <a:srgbClr val="000000"/>
                </a:solidFill>
                <a:uFill>
                  <a:solidFill>
                    <a:srgbClr val="ffffff"/>
                  </a:solidFill>
                </a:uFill>
                <a:latin typeface="Calibri"/>
              </a:rPr>
              <a:t>Seventh Outline LevelClick to edit Master text styles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Second level</a:t>
            </a:r>
            <a:endParaRPr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Third level</a:t>
            </a:r>
            <a:endParaRPr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Fourth level</a:t>
            </a:r>
            <a:endParaRPr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Fifth level</a:t>
            </a:r>
            <a:endParaRPr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lang="en-IN" sz="1200" spc="-1" strike="noStrike">
                <a:solidFill>
                  <a:srgbClr val="8b8b8b"/>
                </a:solidFill>
                <a:uFill>
                  <a:solidFill>
                    <a:srgbClr val="ffffff"/>
                  </a:solidFill>
                </a:uFill>
                <a:latin typeface="Calibri"/>
              </a:rPr>
              <a:t>10/12/16</a:t>
            </a:r>
            <a:endParaRPr lang="en-IN"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lang="en-IN"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6D87DD6B-D4CD-4982-BB07-F30A252DC879}" type="slidenum">
              <a:rPr lang="en-IN" sz="1200" spc="-1" strike="noStrike">
                <a:solidFill>
                  <a:srgbClr val="8b8b8b"/>
                </a:solidFill>
                <a:uFill>
                  <a:solidFill>
                    <a:srgbClr val="ffffff"/>
                  </a:solidFill>
                </a:uFill>
                <a:latin typeface="Calibri"/>
              </a:rPr>
              <a:t>&lt;number&gt;</a:t>
            </a:fld>
            <a:endParaRPr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pc="-1" strike="noStrike">
                <a:solidFill>
                  <a:srgbClr val="000000"/>
                </a:solidFill>
                <a:uFill>
                  <a:solidFill>
                    <a:srgbClr val="ffffff"/>
                  </a:solidFill>
                </a:uFill>
                <a:latin typeface="Calibri Light"/>
              </a:rPr>
              <a:t>Spark application Development</a:t>
            </a:r>
            <a:endParaRPr lang="en-US" sz="1800" spc="-1" strike="noStrike">
              <a:solidFill>
                <a:srgbClr val="000000"/>
              </a:solidFill>
              <a:uFill>
                <a:solidFill>
                  <a:srgbClr val="ffffff"/>
                </a:solidFill>
              </a:uFill>
              <a:latin typeface="Calibri"/>
            </a:endParaRPr>
          </a:p>
        </p:txBody>
      </p:sp>
      <p:sp>
        <p:nvSpPr>
          <p:cNvPr id="84" name="TextShape 2"/>
          <p:cNvSpPr txBox="1"/>
          <p:nvPr/>
        </p:nvSpPr>
        <p:spPr>
          <a:xfrm>
            <a:off x="1523880" y="3602160"/>
            <a:ext cx="9143640" cy="1655280"/>
          </a:xfrm>
          <a:prstGeom prst="rect">
            <a:avLst/>
          </a:prstGeom>
          <a:noFill/>
          <a:ln>
            <a:noFill/>
          </a:ln>
        </p:spPr>
        <p:txBody>
          <a:bodyPr/>
          <a:p>
            <a:pPr algn="ctr"/>
            <a:endParaRPr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Transformations Operations:</a:t>
            </a:r>
            <a:endParaRPr lang="en-US" sz="1800" spc="-1" strike="noStrike">
              <a:solidFill>
                <a:srgbClr val="000000"/>
              </a:solidFill>
              <a:uFill>
                <a:solidFill>
                  <a:srgbClr val="ffffff"/>
                </a:solidFill>
              </a:uFill>
              <a:latin typeface="Calibri"/>
            </a:endParaRPr>
          </a:p>
        </p:txBody>
      </p:sp>
      <p:sp>
        <p:nvSpPr>
          <p:cNvPr id="102" name="TextShape 2"/>
          <p:cNvSpPr txBox="1"/>
          <p:nvPr/>
        </p:nvSpPr>
        <p:spPr>
          <a:xfrm>
            <a:off x="460440" y="795240"/>
            <a:ext cx="7033320" cy="59234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As you derive new RDDs from each other using transformations, </a:t>
            </a:r>
            <a:r>
              <a:rPr b="1" lang="en-US" sz="2800" spc="-1" strike="noStrike">
                <a:solidFill>
                  <a:srgbClr val="000000"/>
                </a:solidFill>
                <a:uFill>
                  <a:solidFill>
                    <a:srgbClr val="ffffff"/>
                  </a:solidFill>
                </a:uFill>
                <a:latin typeface="Calibri"/>
              </a:rPr>
              <a:t>Spark keeps track of the set of dependencies between different RDDs</a:t>
            </a:r>
            <a:r>
              <a:rPr lang="en-US" sz="2800" spc="-1" strike="noStrike">
                <a:solidFill>
                  <a:srgbClr val="000000"/>
                </a:solidFill>
                <a:uFill>
                  <a:solidFill>
                    <a:srgbClr val="ffffff"/>
                  </a:solidFill>
                </a:uFill>
                <a:latin typeface="Calibri"/>
              </a:rPr>
              <a:t> called </a:t>
            </a:r>
            <a:r>
              <a:rPr b="1" lang="en-US" sz="2800" spc="-1" strike="noStrike">
                <a:solidFill>
                  <a:srgbClr val="000000"/>
                </a:solidFill>
                <a:uFill>
                  <a:solidFill>
                    <a:srgbClr val="ffffff"/>
                  </a:solidFill>
                </a:uFill>
                <a:latin typeface="Calibri"/>
              </a:rPr>
              <a:t>lineage graph.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This Lineage graph is used to compute </a:t>
            </a:r>
            <a:r>
              <a:rPr lang="en-US" sz="2800" spc="-1" strike="noStrike" u="sng">
                <a:solidFill>
                  <a:srgbClr val="000000"/>
                </a:solidFill>
                <a:uFill>
                  <a:solidFill>
                    <a:srgbClr val="ffffff"/>
                  </a:solidFill>
                </a:uFill>
                <a:latin typeface="Calibri"/>
              </a:rPr>
              <a:t>each</a:t>
            </a:r>
            <a:r>
              <a:rPr lang="en-US" sz="2800" spc="-1" strike="noStrike">
                <a:solidFill>
                  <a:srgbClr val="000000"/>
                </a:solidFill>
                <a:uFill>
                  <a:solidFill>
                    <a:srgbClr val="ffffff"/>
                  </a:solidFill>
                </a:uFill>
                <a:latin typeface="Calibri"/>
              </a:rPr>
              <a:t> RDD on demand and to recover lost data if part of a persistent RDD is lost.</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pic>
        <p:nvPicPr>
          <p:cNvPr id="103" name="Picture 3" descr=""/>
          <p:cNvPicPr/>
          <p:nvPr/>
        </p:nvPicPr>
        <p:blipFill>
          <a:blip r:embed="rId1"/>
          <a:stretch/>
        </p:blipFill>
        <p:spPr>
          <a:xfrm>
            <a:off x="7494120" y="397440"/>
            <a:ext cx="4697640" cy="43729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Actions::</a:t>
            </a:r>
            <a:endParaRPr lang="en-US" sz="1800" spc="-1" strike="noStrike">
              <a:solidFill>
                <a:srgbClr val="000000"/>
              </a:solidFill>
              <a:uFill>
                <a:solidFill>
                  <a:srgbClr val="ffffff"/>
                </a:solidFill>
              </a:uFill>
              <a:latin typeface="Calibri"/>
            </a:endParaRPr>
          </a:p>
        </p:txBody>
      </p:sp>
      <p:sp>
        <p:nvSpPr>
          <p:cNvPr id="105" name="TextShape 2"/>
          <p:cNvSpPr txBox="1"/>
          <p:nvPr/>
        </p:nvSpPr>
        <p:spPr>
          <a:xfrm>
            <a:off x="460440" y="795240"/>
            <a:ext cx="11386440" cy="59234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Actions are the another type of operation where we actually do some thing with out data set. (transformations will creates RDDs from each other).</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Actions are the operations that return a final value to the driver program or write data to an external storage system.</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Actions force the evaluation of the transformations required for the RDD they were called on, since they need to actually produce output.</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RDDs also have </a:t>
            </a:r>
            <a:r>
              <a:rPr b="1" lang="en-US" sz="2800" spc="-1" strike="noStrike">
                <a:solidFill>
                  <a:srgbClr val="000000"/>
                </a:solidFill>
                <a:uFill>
                  <a:solidFill>
                    <a:srgbClr val="ffffff"/>
                  </a:solidFill>
                </a:uFill>
                <a:latin typeface="Calibri"/>
              </a:rPr>
              <a:t>collect() </a:t>
            </a:r>
            <a:r>
              <a:rPr lang="en-US" sz="2800" spc="-1" strike="noStrike">
                <a:solidFill>
                  <a:srgbClr val="000000"/>
                </a:solidFill>
                <a:uFill>
                  <a:solidFill>
                    <a:srgbClr val="ffffff"/>
                  </a:solidFill>
                </a:uFill>
                <a:latin typeface="Calibri"/>
              </a:rPr>
              <a:t>to retrieve the entire RDD, but in order to use collect() </a:t>
            </a:r>
            <a:r>
              <a:rPr b="1" lang="en-US" sz="2800" spc="-1" strike="noStrike">
                <a:solidFill>
                  <a:srgbClr val="000000"/>
                </a:solidFill>
                <a:uFill>
                  <a:solidFill>
                    <a:srgbClr val="ffffff"/>
                  </a:solidFill>
                </a:uFill>
                <a:latin typeface="Calibri"/>
              </a:rPr>
              <a:t>dataset must fit in memory on a single machine</a:t>
            </a:r>
            <a:r>
              <a:rPr lang="en-US" sz="2800" spc="-1" strike="noStrike">
                <a:solidFill>
                  <a:srgbClr val="000000"/>
                </a:solidFill>
                <a:uFill>
                  <a:solidFill>
                    <a:srgbClr val="ffffff"/>
                  </a:solidFill>
                </a:uFill>
                <a:latin typeface="Calibri"/>
              </a:rPr>
              <a:t>. It should not be used on large datasets.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You can </a:t>
            </a:r>
            <a:r>
              <a:rPr b="1" lang="en-US" sz="2800" spc="-1" strike="noStrike">
                <a:solidFill>
                  <a:srgbClr val="000000"/>
                </a:solidFill>
                <a:uFill>
                  <a:solidFill>
                    <a:srgbClr val="ffffff"/>
                  </a:solidFill>
                </a:uFill>
                <a:latin typeface="Calibri"/>
              </a:rPr>
              <a:t>save contents of an RDD </a:t>
            </a:r>
            <a:r>
              <a:rPr lang="en-US" sz="2800" spc="-1" strike="noStrike">
                <a:solidFill>
                  <a:srgbClr val="000000"/>
                </a:solidFill>
                <a:uFill>
                  <a:solidFill>
                    <a:srgbClr val="ffffff"/>
                  </a:solidFill>
                </a:uFill>
                <a:latin typeface="Calibri"/>
              </a:rPr>
              <a:t>using </a:t>
            </a:r>
            <a:r>
              <a:rPr b="1" lang="en-US" sz="2800" spc="-1" strike="noStrike">
                <a:solidFill>
                  <a:srgbClr val="000000"/>
                </a:solidFill>
                <a:uFill>
                  <a:solidFill>
                    <a:srgbClr val="ffffff"/>
                  </a:solidFill>
                </a:uFill>
                <a:latin typeface="Calibri"/>
              </a:rPr>
              <a:t>saveAsTextFile</a:t>
            </a:r>
            <a:r>
              <a:rPr lang="en-US" sz="2800" spc="-1" strike="noStrike">
                <a:solidFill>
                  <a:srgbClr val="000000"/>
                </a:solidFill>
                <a:uFill>
                  <a:solidFill>
                    <a:srgbClr val="ffffff"/>
                  </a:solidFill>
                </a:uFill>
                <a:latin typeface="Calibri"/>
              </a:rPr>
              <a:t>() action, SaveAsSequenceFile() or any of a no of actions for various built-in formats.</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Actions::</a:t>
            </a:r>
            <a:endParaRPr lang="en-US" sz="1800" spc="-1" strike="noStrike">
              <a:solidFill>
                <a:srgbClr val="000000"/>
              </a:solidFill>
              <a:uFill>
                <a:solidFill>
                  <a:srgbClr val="ffffff"/>
                </a:solidFill>
              </a:uFill>
              <a:latin typeface="Calibri"/>
            </a:endParaRPr>
          </a:p>
        </p:txBody>
      </p:sp>
      <p:sp>
        <p:nvSpPr>
          <p:cNvPr id="107" name="TextShape 2"/>
          <p:cNvSpPr txBox="1"/>
          <p:nvPr/>
        </p:nvSpPr>
        <p:spPr>
          <a:xfrm>
            <a:off x="460440" y="795240"/>
            <a:ext cx="11386440" cy="59234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It is imp to note that each time we call a new action, </a:t>
            </a:r>
            <a:r>
              <a:rPr b="1" lang="en-US" sz="2800" spc="-1" strike="noStrike">
                <a:solidFill>
                  <a:srgbClr val="000000"/>
                </a:solidFill>
                <a:uFill>
                  <a:solidFill>
                    <a:srgbClr val="ffffff"/>
                  </a:solidFill>
                </a:uFill>
                <a:latin typeface="Calibri"/>
              </a:rPr>
              <a:t>the entire RDD must be computed “FROM SCRATCH”. </a:t>
            </a:r>
            <a:r>
              <a:rPr lang="en-US" sz="2800" spc="-1" strike="noStrike">
                <a:solidFill>
                  <a:srgbClr val="000000"/>
                </a:solidFill>
                <a:uFill>
                  <a:solidFill>
                    <a:srgbClr val="ffffff"/>
                  </a:solidFill>
                </a:uFill>
                <a:latin typeface="Calibri"/>
              </a:rPr>
              <a:t>To avoid inefficiency, users can persist intermediate results.(using CACHING).</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LAZY EVALUATION:::</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RDDs are lazily evaluated, i.e spark will not begin to execute</a:t>
            </a:r>
            <a:r>
              <a:rPr b="1" lang="en-US" sz="2400" spc="-1" strike="noStrike">
                <a:solidFill>
                  <a:srgbClr val="000000"/>
                </a:solidFill>
                <a:uFill>
                  <a:solidFill>
                    <a:srgbClr val="ffffff"/>
                  </a:solidFill>
                </a:uFill>
                <a:latin typeface="Calibri"/>
              </a:rPr>
              <a:t> until it sees an action.</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The </a:t>
            </a:r>
            <a:r>
              <a:rPr lang="en-US" sz="2400" spc="-1" strike="noStrike" u="sng">
                <a:solidFill>
                  <a:srgbClr val="000000"/>
                </a:solidFill>
                <a:uFill>
                  <a:solidFill>
                    <a:srgbClr val="ffffff"/>
                  </a:solidFill>
                </a:uFill>
                <a:latin typeface="Calibri"/>
              </a:rPr>
              <a:t>easiest way to force spark to execute them at anytime </a:t>
            </a:r>
            <a:r>
              <a:rPr lang="en-US" sz="2400" spc="-1" strike="noStrike">
                <a:solidFill>
                  <a:srgbClr val="000000"/>
                </a:solidFill>
                <a:uFill>
                  <a:solidFill>
                    <a:srgbClr val="ffffff"/>
                  </a:solidFill>
                </a:uFill>
                <a:latin typeface="Calibri"/>
              </a:rPr>
              <a:t>is by running an action such as </a:t>
            </a:r>
            <a:r>
              <a:rPr lang="en-US" sz="2400" spc="-1" strike="noStrike" u="sng">
                <a:solidFill>
                  <a:srgbClr val="000000"/>
                </a:solidFill>
                <a:uFill>
                  <a:solidFill>
                    <a:srgbClr val="ffffff"/>
                  </a:solidFill>
                </a:uFill>
                <a:latin typeface="Calibri"/>
              </a:rPr>
              <a:t>count(). </a:t>
            </a:r>
            <a:r>
              <a:rPr lang="en-US" sz="2400" spc="-1" strike="noStrike">
                <a:solidFill>
                  <a:srgbClr val="000000"/>
                </a:solidFill>
                <a:uFill>
                  <a:solidFill>
                    <a:srgbClr val="ffffff"/>
                  </a:solidFill>
                </a:uFill>
                <a:latin typeface="Calibri"/>
              </a:rPr>
              <a:t>This is the easiest way to test your program.</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Spark uses lazy evaluations to reduce the no of passes it has to take over our data by grouping operations together.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In MR, developers will spend time on how to group together operations to minimize the no of MR passes. In spark we can simply chain many simple operations. </a:t>
            </a:r>
            <a:endParaRPr lang="en-US" sz="20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Common Transformations and Actions:</a:t>
            </a:r>
            <a:endParaRPr lang="en-US" sz="1800" spc="-1" strike="noStrike">
              <a:solidFill>
                <a:srgbClr val="000000"/>
              </a:solidFill>
              <a:uFill>
                <a:solidFill>
                  <a:srgbClr val="ffffff"/>
                </a:solidFill>
              </a:uFill>
              <a:latin typeface="Calibri"/>
            </a:endParaRPr>
          </a:p>
        </p:txBody>
      </p:sp>
      <p:sp>
        <p:nvSpPr>
          <p:cNvPr id="109" name="TextShape 2"/>
          <p:cNvSpPr txBox="1"/>
          <p:nvPr/>
        </p:nvSpPr>
        <p:spPr>
          <a:xfrm>
            <a:off x="460440" y="795240"/>
            <a:ext cx="11386440" cy="592344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Basic RDDs:::</a:t>
            </a:r>
            <a:r>
              <a:rPr lang="en-US" sz="2800" spc="-1" strike="noStrike">
                <a:solidFill>
                  <a:srgbClr val="000000"/>
                </a:solidFill>
                <a:uFill>
                  <a:solidFill>
                    <a:srgbClr val="ffffff"/>
                  </a:solidFill>
                </a:uFill>
                <a:latin typeface="Calibri"/>
              </a:rPr>
              <a:t> What transformations and actions we can perform on all RDDs regardless of the data..</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Element-wise transformations::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Map() and filter():: </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Map() transformation takes in a function and applies that function to each element in the RDD, the result of the function is a new value of each element in the resulting RDD.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Filter() transformation takes in a function and returns an RDD that only has elements that pass the filter() function.</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inputRDD = {1,2,3,4} -&gt; mapped RDD map x=&gt;x*x results In {1,4,9.16} and filtered RDD -&gt; filter=&gt;x!=1  results in {2,3,4}</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Map()</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NOTE that map()’s return type does not have to be the same as its input type.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input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sc.parallelize(</a:t>
            </a:r>
            <a:r>
              <a:rPr b="1" lang="en-US" sz="2400" spc="-1" strike="noStrike">
                <a:solidFill>
                  <a:srgbClr val="000000"/>
                </a:solidFill>
                <a:uFill>
                  <a:solidFill>
                    <a:srgbClr val="ffffff"/>
                  </a:solidFill>
                </a:uFill>
                <a:latin typeface="Calibri"/>
              </a:rPr>
              <a:t>List</a:t>
            </a:r>
            <a:r>
              <a:rPr lang="en-US" sz="2400" spc="-1" strike="noStrike">
                <a:solidFill>
                  <a:srgbClr val="000000"/>
                </a:solidFill>
                <a:uFill>
                  <a:solidFill>
                    <a:srgbClr val="ffffff"/>
                  </a:solidFill>
                </a:uFill>
                <a:latin typeface="Calibri"/>
              </a:rPr>
              <a:t>(1, 2, 3, 4))</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result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input.map(x </a:t>
            </a:r>
            <a:r>
              <a:rPr b="1" lang="en-US" sz="2400" spc="-1" strike="noStrike">
                <a:solidFill>
                  <a:srgbClr val="000000"/>
                </a:solidFill>
                <a:uFill>
                  <a:solidFill>
                    <a:srgbClr val="ffffff"/>
                  </a:solidFill>
                </a:uFill>
                <a:latin typeface="Calibri"/>
              </a:rPr>
              <a:t>=&gt; </a:t>
            </a:r>
            <a:r>
              <a:rPr lang="en-US" sz="2400" spc="-1" strike="noStrike">
                <a:solidFill>
                  <a:srgbClr val="000000"/>
                </a:solidFill>
                <a:uFill>
                  <a:solidFill>
                    <a:srgbClr val="ffffff"/>
                  </a:solidFill>
                </a:uFill>
                <a:latin typeface="Calibri"/>
              </a:rPr>
              <a:t>x * x)</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println(result.collect().mkString(","))</a:t>
            </a:r>
            <a:endParaRPr lang="en-US" sz="20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Common Transformations and Actions:</a:t>
            </a:r>
            <a:endParaRPr lang="en-US" sz="1800" spc="-1" strike="noStrike">
              <a:solidFill>
                <a:srgbClr val="000000"/>
              </a:solidFill>
              <a:uFill>
                <a:solidFill>
                  <a:srgbClr val="ffffff"/>
                </a:solidFill>
              </a:uFill>
              <a:latin typeface="Calibri"/>
            </a:endParaRPr>
          </a:p>
        </p:txBody>
      </p:sp>
      <p:sp>
        <p:nvSpPr>
          <p:cNvPr id="111" name="TextShape 2"/>
          <p:cNvSpPr txBox="1"/>
          <p:nvPr/>
        </p:nvSpPr>
        <p:spPr>
          <a:xfrm>
            <a:off x="460440" y="795240"/>
            <a:ext cx="11386440" cy="5923440"/>
          </a:xfrm>
          <a:prstGeom prst="rect">
            <a:avLst/>
          </a:prstGeom>
          <a:noFill/>
          <a:ln>
            <a:noFill/>
          </a:ln>
        </p:spPr>
        <p:txBody>
          <a:bodyPr/>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If you want to produce multiple output elements for each input element, we can use “</a:t>
            </a:r>
            <a:r>
              <a:rPr b="1" lang="en-US" sz="2400" spc="-1" strike="noStrike">
                <a:solidFill>
                  <a:srgbClr val="000000"/>
                </a:solidFill>
                <a:uFill>
                  <a:solidFill>
                    <a:srgbClr val="ffffff"/>
                  </a:solidFill>
                </a:uFill>
                <a:latin typeface="Calibri"/>
              </a:rPr>
              <a:t>flatMap()”. </a:t>
            </a:r>
            <a:r>
              <a:rPr lang="en-US" sz="2400" spc="-1" strike="noStrike">
                <a:solidFill>
                  <a:srgbClr val="000000"/>
                </a:solidFill>
                <a:uFill>
                  <a:solidFill>
                    <a:srgbClr val="ffffff"/>
                  </a:solidFill>
                </a:uFill>
                <a:latin typeface="Calibri"/>
              </a:rPr>
              <a:t>Instead of single element, we return an iterator with our return values.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A simple use case of flatMap() is splitting up an input string into words.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lines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sc.parallelize(</a:t>
            </a:r>
            <a:r>
              <a:rPr b="1" lang="en-US" sz="2400" spc="-1" strike="noStrike">
                <a:solidFill>
                  <a:srgbClr val="000000"/>
                </a:solidFill>
                <a:uFill>
                  <a:solidFill>
                    <a:srgbClr val="ffffff"/>
                  </a:solidFill>
                </a:uFill>
                <a:latin typeface="Calibri"/>
              </a:rPr>
              <a:t>List</a:t>
            </a:r>
            <a:r>
              <a:rPr lang="en-US" sz="2400" spc="-1" strike="noStrike">
                <a:solidFill>
                  <a:srgbClr val="000000"/>
                </a:solidFill>
                <a:uFill>
                  <a:solidFill>
                    <a:srgbClr val="ffffff"/>
                  </a:solidFill>
                </a:uFill>
                <a:latin typeface="Calibri"/>
              </a:rPr>
              <a:t>("hello world", "hi"))</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words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lines.flatMap(line </a:t>
            </a:r>
            <a:r>
              <a:rPr b="1" lang="en-US" sz="2400" spc="-1" strike="noStrike">
                <a:solidFill>
                  <a:srgbClr val="000000"/>
                </a:solidFill>
                <a:uFill>
                  <a:solidFill>
                    <a:srgbClr val="ffffff"/>
                  </a:solidFill>
                </a:uFill>
                <a:latin typeface="Calibri"/>
              </a:rPr>
              <a:t>=&gt; </a:t>
            </a:r>
            <a:r>
              <a:rPr lang="en-US" sz="2400" spc="-1" strike="noStrike">
                <a:solidFill>
                  <a:srgbClr val="000000"/>
                </a:solidFill>
                <a:uFill>
                  <a:solidFill>
                    <a:srgbClr val="ffffff"/>
                  </a:solidFill>
                </a:uFill>
                <a:latin typeface="Calibri"/>
              </a:rPr>
              <a:t>line.split("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words.first() </a:t>
            </a:r>
            <a:r>
              <a:rPr i="1" lang="en-US" sz="2400" spc="-1" strike="noStrike">
                <a:solidFill>
                  <a:srgbClr val="000000"/>
                </a:solidFill>
                <a:uFill>
                  <a:solidFill>
                    <a:srgbClr val="ffffff"/>
                  </a:solidFill>
                </a:uFill>
                <a:latin typeface="Calibri"/>
              </a:rPr>
              <a:t>// returns "hello“</a:t>
            </a:r>
            <a:endParaRPr lang="en-US" sz="2000" spc="-1" strike="noStrike">
              <a:solidFill>
                <a:srgbClr val="000000"/>
              </a:solidFill>
              <a:uFill>
                <a:solidFill>
                  <a:srgbClr val="ffffff"/>
                </a:solidFill>
              </a:uFill>
              <a:latin typeface="Calibri"/>
            </a:endParaRPr>
          </a:p>
          <a:p>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i="1" lang="en-US" sz="2400" spc="-1" strike="noStrike" u="sng">
                <a:solidFill>
                  <a:srgbClr val="000000"/>
                </a:solidFill>
                <a:uFill>
                  <a:solidFill>
                    <a:srgbClr val="ffffff"/>
                  </a:solidFill>
                </a:uFill>
                <a:latin typeface="Calibri"/>
              </a:rPr>
              <a:t>To find the diff b/n flatMap() and map()</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Say tokenize(“coffee panda”)=List(“coffee”,”panda”)</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Rdd1 is {“coffee panda”, “happy panda”,happiest panda party”}</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Rdd1.map(tokenize) -&gt; mapped RDD {[“coffee”,”panda”],[“happy”,”panda”],[“happiest”,”panda”,”party”]}</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Rdd1.flatMap(tokenize) -&gt; flatMappedRDD {“coffee”,”happy”,”panda”,”happiest”,”panda”,”party”}</a:t>
            </a:r>
            <a:endParaRPr lang="en-US" sz="2000" spc="-1" strike="noStrike">
              <a:solidFill>
                <a:srgbClr val="000000"/>
              </a:solidFill>
              <a:uFill>
                <a:solidFill>
                  <a:srgbClr val="ffffff"/>
                </a:solidFill>
              </a:uFill>
              <a:latin typeface="Calibri"/>
            </a:endParaRPr>
          </a:p>
          <a:p>
            <a:endParaRPr lang="en-US" sz="2800" spc="-1" strike="noStrike">
              <a:solidFill>
                <a:srgbClr val="000000"/>
              </a:solidFill>
              <a:uFill>
                <a:solidFill>
                  <a:srgbClr val="ffffff"/>
                </a:solidFill>
              </a:uFill>
              <a:latin typeface="Calibri"/>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Common Transformations and Actions:</a:t>
            </a:r>
            <a:endParaRPr lang="en-US" sz="1800" spc="-1" strike="noStrike">
              <a:solidFill>
                <a:srgbClr val="000000"/>
              </a:solidFill>
              <a:uFill>
                <a:solidFill>
                  <a:srgbClr val="ffffff"/>
                </a:solidFill>
              </a:uFill>
              <a:latin typeface="Calibri"/>
            </a:endParaRPr>
          </a:p>
        </p:txBody>
      </p:sp>
      <p:sp>
        <p:nvSpPr>
          <p:cNvPr id="113" name="TextShape 2"/>
          <p:cNvSpPr txBox="1"/>
          <p:nvPr/>
        </p:nvSpPr>
        <p:spPr>
          <a:xfrm>
            <a:off x="460440" y="795240"/>
            <a:ext cx="11386440" cy="592344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Actions::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Most common action on basic RDDs we use is “reduce()”, this takes a function that </a:t>
            </a:r>
            <a:r>
              <a:rPr lang="en-US" sz="2400" spc="-1" strike="noStrike" u="sng">
                <a:solidFill>
                  <a:srgbClr val="000000"/>
                </a:solidFill>
                <a:uFill>
                  <a:solidFill>
                    <a:srgbClr val="ffffff"/>
                  </a:solidFill>
                </a:uFill>
                <a:latin typeface="Calibri"/>
              </a:rPr>
              <a:t>operates on two elements of the type in your RDD and returns a new element of the same type.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Simple example for such function is +, which is sued to sum our RDD.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With reduce() we can easily sum the elements of our RDD, count the no of elements, and perform other types of aggregations.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sum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rdd.reduce((x, y) </a:t>
            </a:r>
            <a:r>
              <a:rPr b="1" lang="en-US" sz="2400" spc="-1" strike="noStrike">
                <a:solidFill>
                  <a:srgbClr val="000000"/>
                </a:solidFill>
                <a:uFill>
                  <a:solidFill>
                    <a:srgbClr val="ffffff"/>
                  </a:solidFill>
                </a:uFill>
                <a:latin typeface="Calibri"/>
              </a:rPr>
              <a:t>=&gt; </a:t>
            </a:r>
            <a:r>
              <a:rPr lang="en-US" sz="2400" spc="-1" strike="noStrike">
                <a:solidFill>
                  <a:srgbClr val="000000"/>
                </a:solidFill>
                <a:uFill>
                  <a:solidFill>
                    <a:srgbClr val="ffffff"/>
                  </a:solidFill>
                </a:uFill>
                <a:latin typeface="Calibri"/>
              </a:rPr>
              <a:t>x + y)</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Fold() </a:t>
            </a:r>
            <a:r>
              <a:rPr lang="en-US" sz="2400" spc="-1" strike="noStrike">
                <a:solidFill>
                  <a:srgbClr val="000000"/>
                </a:solidFill>
                <a:uFill>
                  <a:solidFill>
                    <a:srgbClr val="ffffff"/>
                  </a:solidFill>
                </a:uFill>
                <a:latin typeface="Calibri"/>
              </a:rPr>
              <a:t>also takes a function with same signature as needed for reduce() but in addition it takes a “zero value” to be used for the initial call on each partition.</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The zero value should be identity element for your operation. i.e applying this zero element multiple times with your function should not change the value, eg values are 0 for +, 1 for *, empty list for concatenation.</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Fold() and reduce() required the return type of our result be the same type as that of the element in the RDD we are operating over.</a:t>
            </a:r>
            <a:endParaRPr lang="en-US" sz="2000" spc="-1" strike="noStrike">
              <a:solidFill>
                <a:srgbClr val="000000"/>
              </a:solidFill>
              <a:uFill>
                <a:solidFill>
                  <a:srgbClr val="ffffff"/>
                </a:solidFill>
              </a:uFill>
              <a:latin typeface="Calibri"/>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Common Transformations and Actions:</a:t>
            </a:r>
            <a:endParaRPr lang="en-US" sz="1800" spc="-1" strike="noStrike">
              <a:solidFill>
                <a:srgbClr val="000000"/>
              </a:solidFill>
              <a:uFill>
                <a:solidFill>
                  <a:srgbClr val="ffffff"/>
                </a:solidFill>
              </a:uFill>
              <a:latin typeface="Calibri"/>
            </a:endParaRPr>
          </a:p>
        </p:txBody>
      </p:sp>
      <p:sp>
        <p:nvSpPr>
          <p:cNvPr id="115" name="TextShape 2"/>
          <p:cNvSpPr txBox="1"/>
          <p:nvPr/>
        </p:nvSpPr>
        <p:spPr>
          <a:xfrm>
            <a:off x="460440" y="795240"/>
            <a:ext cx="11386440" cy="59234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Actions cont..</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Some actions on RDDs return some or all the data to our driver program in the form of a regular collection or value.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Simplest of the operation that returns data to our driver program is </a:t>
            </a:r>
            <a:r>
              <a:rPr b="1" lang="en-US" sz="2400" spc="-1" strike="noStrike">
                <a:solidFill>
                  <a:srgbClr val="000000"/>
                </a:solidFill>
                <a:uFill>
                  <a:solidFill>
                    <a:srgbClr val="ffffff"/>
                  </a:solidFill>
                </a:uFill>
                <a:latin typeface="Calibri"/>
              </a:rPr>
              <a:t>collect(), </a:t>
            </a:r>
            <a:r>
              <a:rPr lang="en-US" sz="2400" spc="-1" strike="noStrike">
                <a:solidFill>
                  <a:srgbClr val="000000"/>
                </a:solidFill>
                <a:uFill>
                  <a:solidFill>
                    <a:srgbClr val="ffffff"/>
                  </a:solidFill>
                </a:uFill>
                <a:latin typeface="Calibri"/>
              </a:rPr>
              <a:t> returns the entire RDD’s contents.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Collect()</a:t>
            </a:r>
            <a:r>
              <a:rPr lang="en-US" sz="2400" spc="-1" strike="noStrike">
                <a:solidFill>
                  <a:srgbClr val="000000"/>
                </a:solidFill>
                <a:uFill>
                  <a:solidFill>
                    <a:srgbClr val="ffffff"/>
                  </a:solidFill>
                </a:uFill>
                <a:latin typeface="Calibri"/>
              </a:rPr>
              <a:t> is commonly used in unit tests where the entire contents of the RDD are expected to fit in memory, as this makes it easy to compare the value of our RDD with our expected result.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u="sng">
                <a:solidFill>
                  <a:srgbClr val="000000"/>
                </a:solidFill>
                <a:uFill>
                  <a:solidFill>
                    <a:srgbClr val="ffffff"/>
                  </a:solidFill>
                </a:uFill>
                <a:latin typeface="Calibri"/>
              </a:rPr>
              <a:t>Collect() suffers from the </a:t>
            </a:r>
            <a:r>
              <a:rPr lang="en-US" sz="2400" spc="-1" strike="noStrike" u="sng">
                <a:solidFill>
                  <a:srgbClr val="000000"/>
                </a:solidFill>
                <a:uFill>
                  <a:solidFill>
                    <a:srgbClr val="ffffff"/>
                  </a:solidFill>
                </a:uFill>
                <a:latin typeface="Calibri"/>
              </a:rPr>
              <a:t>restriction that all ur data must fit on single machine, as it all needs to be copied to the driver.</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Take(n)</a:t>
            </a:r>
            <a:r>
              <a:rPr lang="en-US" sz="2400" spc="-1" strike="noStrike">
                <a:solidFill>
                  <a:srgbClr val="000000"/>
                </a:solidFill>
                <a:uFill>
                  <a:solidFill>
                    <a:srgbClr val="ffffff"/>
                  </a:solidFill>
                </a:uFill>
                <a:latin typeface="Calibri"/>
              </a:rPr>
              <a:t> returns n elements from the RDD and attempts to minimize the no of partitions it accesses, so it represents a biased collection.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Note that this does not return the elements in the order you might expect. It is also useful for unit tests and quick debugging.</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TOP(), </a:t>
            </a:r>
            <a:r>
              <a:rPr lang="en-US" sz="2400" spc="-1" strike="noStrike">
                <a:solidFill>
                  <a:srgbClr val="000000"/>
                </a:solidFill>
                <a:uFill>
                  <a:solidFill>
                    <a:srgbClr val="ffffff"/>
                  </a:solidFill>
                </a:uFill>
                <a:latin typeface="Calibri"/>
              </a:rPr>
              <a:t>is used when there is an ordering defined on our data, used to extract top elements from an RDD. </a:t>
            </a:r>
            <a:endParaRPr lang="en-US" sz="2000" spc="-1" strike="noStrike">
              <a:solidFill>
                <a:srgbClr val="000000"/>
              </a:solidFill>
              <a:uFill>
                <a:solidFill>
                  <a:srgbClr val="ffffff"/>
                </a:solidFill>
              </a:uFill>
              <a:latin typeface="Calibri"/>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Common Transformations and Actions:</a:t>
            </a:r>
            <a:endParaRPr lang="en-US" sz="1800" spc="-1" strike="noStrike">
              <a:solidFill>
                <a:srgbClr val="000000"/>
              </a:solidFill>
              <a:uFill>
                <a:solidFill>
                  <a:srgbClr val="ffffff"/>
                </a:solidFill>
              </a:uFill>
              <a:latin typeface="Calibri"/>
            </a:endParaRPr>
          </a:p>
        </p:txBody>
      </p:sp>
      <p:sp>
        <p:nvSpPr>
          <p:cNvPr id="117" name="TextShape 2"/>
          <p:cNvSpPr txBox="1"/>
          <p:nvPr/>
        </p:nvSpPr>
        <p:spPr>
          <a:xfrm>
            <a:off x="460440" y="795240"/>
            <a:ext cx="11386440" cy="59234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Actions cont..</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takeSample(withReplacement,num,seed) function allows us to take sample of our data in our driver program either with or without replacement.</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Count() returns a count of elements  and countByValue() returns a map of each unique value to its count. { (1,5),(2,10),(3,2)} i.e each element how many times present.</a:t>
            </a:r>
            <a:endParaRPr lang="en-US" sz="2800" spc="-1" strike="noStrike">
              <a:solidFill>
                <a:srgbClr val="000000"/>
              </a:solidFill>
              <a:uFill>
                <a:solidFill>
                  <a:srgbClr val="ffffff"/>
                </a:solidFill>
              </a:uFill>
              <a:latin typeface="Calibri"/>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Persistence (Caching)</a:t>
            </a:r>
            <a:endParaRPr lang="en-US" sz="1800" spc="-1" strike="noStrike">
              <a:solidFill>
                <a:srgbClr val="000000"/>
              </a:solidFill>
              <a:uFill>
                <a:solidFill>
                  <a:srgbClr val="ffffff"/>
                </a:solidFill>
              </a:uFill>
              <a:latin typeface="Calibri"/>
            </a:endParaRPr>
          </a:p>
        </p:txBody>
      </p:sp>
      <p:sp>
        <p:nvSpPr>
          <p:cNvPr id="119" name="TextShape 2"/>
          <p:cNvSpPr txBox="1"/>
          <p:nvPr/>
        </p:nvSpPr>
        <p:spPr>
          <a:xfrm>
            <a:off x="460440" y="795240"/>
            <a:ext cx="11386440" cy="5923440"/>
          </a:xfrm>
          <a:prstGeom prst="rect">
            <a:avLst/>
          </a:prstGeom>
          <a:noFill/>
          <a:ln>
            <a:noFill/>
          </a:ln>
        </p:spPr>
        <p:txBody>
          <a:bodyPr/>
          <a:p>
            <a:pPr marL="228600" indent="-228240">
              <a:lnSpc>
                <a:spcPct val="150000"/>
              </a:lnSpc>
              <a:buClr>
                <a:srgbClr val="000000"/>
              </a:buClr>
              <a:buFont typeface="Arial"/>
              <a:buChar char="•"/>
            </a:pPr>
            <a:r>
              <a:rPr lang="en-US" sz="2800" spc="-1" strike="noStrike">
                <a:solidFill>
                  <a:srgbClr val="000000"/>
                </a:solidFill>
                <a:uFill>
                  <a:solidFill>
                    <a:srgbClr val="ffffff"/>
                  </a:solidFill>
                </a:uFill>
                <a:latin typeface="Calibri"/>
              </a:rPr>
              <a:t>Spark RDDs are lazily evaluated, and some times we may use same RDD multiple times. </a:t>
            </a:r>
            <a:endParaRPr lang="en-US" sz="2800" spc="-1" strike="noStrike">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800" spc="-1" strike="noStrike">
                <a:solidFill>
                  <a:srgbClr val="000000"/>
                </a:solidFill>
                <a:uFill>
                  <a:solidFill>
                    <a:srgbClr val="ffffff"/>
                  </a:solidFill>
                </a:uFill>
                <a:latin typeface="Calibri"/>
              </a:rPr>
              <a:t>So what Spark do is, it recomputed the RDD and all its dependencies each time we call an action on the RDD. </a:t>
            </a:r>
            <a:endParaRPr lang="en-US" sz="2800" spc="-1" strike="noStrike">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800" spc="-1" strike="noStrike">
                <a:solidFill>
                  <a:srgbClr val="000000"/>
                </a:solidFill>
                <a:uFill>
                  <a:solidFill>
                    <a:srgbClr val="ffffff"/>
                  </a:solidFill>
                </a:uFill>
                <a:latin typeface="Calibri"/>
              </a:rPr>
              <a:t>This can be expensive (especially for iterative algorithms, which look at the data many times).</a:t>
            </a:r>
            <a:endParaRPr lang="en-US" sz="2800" spc="-1" strike="noStrike">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800" spc="-1" strike="noStrike">
                <a:solidFill>
                  <a:srgbClr val="000000"/>
                </a:solidFill>
                <a:uFill>
                  <a:solidFill>
                    <a:srgbClr val="ffffff"/>
                  </a:solidFill>
                </a:uFill>
                <a:latin typeface="Calibri"/>
              </a:rPr>
              <a:t>To avoid computing an RDD multiple times we can ask spark to persist the data. </a:t>
            </a:r>
            <a:r>
              <a:rPr lang="en-US" sz="2800" spc="-1" strike="noStrike" u="sng">
                <a:solidFill>
                  <a:srgbClr val="000000"/>
                </a:solidFill>
                <a:uFill>
                  <a:solidFill>
                    <a:srgbClr val="ffffff"/>
                  </a:solidFill>
                </a:uFill>
                <a:latin typeface="Calibri"/>
              </a:rPr>
              <a:t>In this case the nodes that compute the RDD store their partitions. </a:t>
            </a:r>
            <a:endParaRPr lang="en-US" sz="2800" spc="-1" strike="noStrike">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800" spc="-1" strike="noStrike">
                <a:solidFill>
                  <a:srgbClr val="000000"/>
                </a:solidFill>
                <a:uFill>
                  <a:solidFill>
                    <a:srgbClr val="ffffff"/>
                  </a:solidFill>
                </a:uFill>
                <a:latin typeface="Calibri"/>
              </a:rPr>
              <a:t>If a node that has</a:t>
            </a:r>
            <a:r>
              <a:rPr lang="en-US" sz="2800" spc="-1" strike="noStrike" u="sng">
                <a:solidFill>
                  <a:srgbClr val="000000"/>
                </a:solidFill>
                <a:uFill>
                  <a:solidFill>
                    <a:srgbClr val="ffffff"/>
                  </a:solidFill>
                </a:uFill>
                <a:latin typeface="Calibri"/>
              </a:rPr>
              <a:t> data persisted on it fails</a:t>
            </a:r>
            <a:r>
              <a:rPr lang="en-US" sz="2800" spc="-1" strike="noStrike">
                <a:solidFill>
                  <a:srgbClr val="000000"/>
                </a:solidFill>
                <a:uFill>
                  <a:solidFill>
                    <a:srgbClr val="ffffff"/>
                  </a:solidFill>
                </a:uFill>
                <a:latin typeface="Calibri"/>
              </a:rPr>
              <a:t>, spark will recomputed the lost partitions of the data when needed.(Using </a:t>
            </a:r>
            <a:r>
              <a:rPr b="1" lang="en-US" sz="2800" spc="-1" strike="noStrike">
                <a:solidFill>
                  <a:srgbClr val="000000"/>
                </a:solidFill>
                <a:uFill>
                  <a:solidFill>
                    <a:srgbClr val="ffffff"/>
                  </a:solidFill>
                </a:uFill>
                <a:latin typeface="Calibri"/>
              </a:rPr>
              <a:t>lineage)</a:t>
            </a:r>
            <a:endParaRPr lang="en-US" sz="2800" spc="-1" strike="noStrike">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800" spc="-1" strike="noStrike">
                <a:solidFill>
                  <a:srgbClr val="000000"/>
                </a:solidFill>
                <a:uFill>
                  <a:solidFill>
                    <a:srgbClr val="ffffff"/>
                  </a:solidFill>
                </a:uFill>
                <a:latin typeface="Calibri"/>
              </a:rPr>
              <a:t>Spark has many levels of persistence. Memory_only,memory_only_ser,memory_AND_DISK</a:t>
            </a:r>
            <a:endParaRPr lang="en-US" sz="2800" spc="-1" strike="noStrike">
              <a:solidFill>
                <a:srgbClr val="000000"/>
              </a:solidFill>
              <a:uFill>
                <a:solidFill>
                  <a:srgbClr val="ffffff"/>
                </a:solidFill>
              </a:uFill>
              <a:latin typeface="Calibri"/>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Persistence (Caching)</a:t>
            </a:r>
            <a:endParaRPr lang="en-US" sz="1800" spc="-1" strike="noStrike">
              <a:solidFill>
                <a:srgbClr val="000000"/>
              </a:solidFill>
              <a:uFill>
                <a:solidFill>
                  <a:srgbClr val="ffffff"/>
                </a:solidFill>
              </a:uFill>
              <a:latin typeface="Calibri"/>
            </a:endParaRPr>
          </a:p>
        </p:txBody>
      </p:sp>
      <p:sp>
        <p:nvSpPr>
          <p:cNvPr id="121" name="TextShape 2"/>
          <p:cNvSpPr txBox="1"/>
          <p:nvPr/>
        </p:nvSpPr>
        <p:spPr>
          <a:xfrm>
            <a:off x="460440" y="795240"/>
            <a:ext cx="11386440" cy="5923440"/>
          </a:xfrm>
          <a:prstGeom prst="rect">
            <a:avLst/>
          </a:prstGeom>
          <a:noFill/>
          <a:ln>
            <a:noFill/>
          </a:ln>
        </p:spPr>
        <p:txBody>
          <a:bodyPr/>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result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input.map(x </a:t>
            </a:r>
            <a:r>
              <a:rPr b="1" lang="en-US" sz="2400" spc="-1" strike="noStrike">
                <a:solidFill>
                  <a:srgbClr val="000000"/>
                </a:solidFill>
                <a:uFill>
                  <a:solidFill>
                    <a:srgbClr val="ffffff"/>
                  </a:solidFill>
                </a:uFill>
                <a:latin typeface="Calibri"/>
              </a:rPr>
              <a:t>=&gt; </a:t>
            </a:r>
            <a:r>
              <a:rPr lang="en-US" sz="2400" spc="-1" strike="noStrike">
                <a:solidFill>
                  <a:srgbClr val="000000"/>
                </a:solidFill>
                <a:uFill>
                  <a:solidFill>
                    <a:srgbClr val="ffffff"/>
                  </a:solidFill>
                </a:uFill>
                <a:latin typeface="Calibri"/>
              </a:rPr>
              <a:t>x * x)</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result.persist(</a:t>
            </a:r>
            <a:r>
              <a:rPr b="1" lang="en-US" sz="2400" spc="-1" strike="noStrike">
                <a:solidFill>
                  <a:srgbClr val="000000"/>
                </a:solidFill>
                <a:uFill>
                  <a:solidFill>
                    <a:srgbClr val="ffffff"/>
                  </a:solidFill>
                </a:uFill>
                <a:latin typeface="Calibri"/>
              </a:rPr>
              <a:t>StorageLevel</a:t>
            </a:r>
            <a:r>
              <a:rPr lang="en-US" sz="2400" spc="-1" strike="noStrike">
                <a:solidFill>
                  <a:srgbClr val="000000"/>
                </a:solidFill>
                <a:uFill>
                  <a:solidFill>
                    <a:srgbClr val="ffffff"/>
                  </a:solidFill>
                </a:uFill>
                <a:latin typeface="Calibri"/>
              </a:rPr>
              <a:t>.</a:t>
            </a:r>
            <a:r>
              <a:rPr b="1" lang="en-US" sz="2400" spc="-1" strike="noStrike">
                <a:solidFill>
                  <a:srgbClr val="000000"/>
                </a:solidFill>
                <a:uFill>
                  <a:solidFill>
                    <a:srgbClr val="ffffff"/>
                  </a:solidFill>
                </a:uFill>
                <a:latin typeface="Calibri"/>
              </a:rPr>
              <a:t>DISK_ONLY</a:t>
            </a:r>
            <a:r>
              <a:rPr lang="en-US" sz="2400" spc="-1" strike="noStrike">
                <a:solidFill>
                  <a:srgbClr val="000000"/>
                </a:solidFill>
                <a:uFill>
                  <a:solidFill>
                    <a:srgbClr val="ffffff"/>
                  </a:solidFill>
                </a:uFill>
                <a:latin typeface="Calibri"/>
              </a:rPr>
              <a: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println(result.count())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println(result.collect().mkString(","))</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Note that we called persist() on the RDD </a:t>
            </a:r>
            <a:r>
              <a:rPr lang="en-US" sz="2800" spc="-1" strike="noStrike" u="sng">
                <a:solidFill>
                  <a:srgbClr val="000000"/>
                </a:solidFill>
                <a:uFill>
                  <a:solidFill>
                    <a:srgbClr val="ffffff"/>
                  </a:solidFill>
                </a:uFill>
                <a:latin typeface="Calibri"/>
              </a:rPr>
              <a:t>before the first action. And this call doesn’t force evaluation.</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If you attempt to cache too much data to fit in memory, Spark will automatically removes old partitions using a LeastRecentlyUsed(LRU) cache policy.</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Unpersist() method lets you manually remove the persisted RDDs from the cache.</a:t>
            </a:r>
            <a:endParaRPr lang="en-US" sz="2800" spc="-1" strike="noStrike">
              <a:solidFill>
                <a:srgbClr val="000000"/>
              </a:solidFill>
              <a:uFill>
                <a:solidFill>
                  <a:srgbClr val="ffffff"/>
                </a:solidFill>
              </a:uFill>
              <a:latin typeface="Calibri"/>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pc="-1" strike="noStrike">
                <a:solidFill>
                  <a:srgbClr val="000000"/>
                </a:solidFill>
                <a:uFill>
                  <a:solidFill>
                    <a:srgbClr val="ffffff"/>
                  </a:solidFill>
                </a:uFill>
                <a:latin typeface="Calibri Light"/>
              </a:rPr>
              <a:t>RDDs</a:t>
            </a:r>
            <a:endParaRPr lang="en-US" sz="1800" spc="-1" strike="noStrike">
              <a:solidFill>
                <a:srgbClr val="000000"/>
              </a:solidFill>
              <a:uFill>
                <a:solidFill>
                  <a:srgbClr val="ffffff"/>
                </a:solidFill>
              </a:uFill>
              <a:latin typeface="Calibri"/>
            </a:endParaRPr>
          </a:p>
        </p:txBody>
      </p:sp>
      <p:sp>
        <p:nvSpPr>
          <p:cNvPr id="86" name="TextShape 2"/>
          <p:cNvSpPr txBox="1"/>
          <p:nvPr/>
        </p:nvSpPr>
        <p:spPr>
          <a:xfrm>
            <a:off x="1523880" y="3602160"/>
            <a:ext cx="9143640" cy="1655280"/>
          </a:xfrm>
          <a:prstGeom prst="rect">
            <a:avLst/>
          </a:prstGeom>
          <a:noFill/>
          <a:ln>
            <a:noFill/>
          </a:ln>
        </p:spPr>
        <p:txBody>
          <a:bodyPr/>
          <a:p>
            <a:pPr algn="ctr"/>
            <a:endParaRPr lang="en-IN"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pc="-1" strike="noStrike">
                <a:solidFill>
                  <a:srgbClr val="000000"/>
                </a:solidFill>
                <a:uFill>
                  <a:solidFill>
                    <a:srgbClr val="ffffff"/>
                  </a:solidFill>
                </a:uFill>
                <a:latin typeface="Calibri Light"/>
              </a:rPr>
              <a:t>Key/Value pairs – Paired RDDs</a:t>
            </a:r>
            <a:endParaRPr lang="en-US" sz="1800" spc="-1" strike="noStrike">
              <a:solidFill>
                <a:srgbClr val="000000"/>
              </a:solidFill>
              <a:uFill>
                <a:solidFill>
                  <a:srgbClr val="ffffff"/>
                </a:solidFill>
              </a:uFill>
              <a:latin typeface="Calibri"/>
            </a:endParaRPr>
          </a:p>
        </p:txBody>
      </p:sp>
      <p:sp>
        <p:nvSpPr>
          <p:cNvPr id="123" name="TextShape 2"/>
          <p:cNvSpPr txBox="1"/>
          <p:nvPr/>
        </p:nvSpPr>
        <p:spPr>
          <a:xfrm>
            <a:off x="1523880" y="3602160"/>
            <a:ext cx="9143640" cy="1655280"/>
          </a:xfrm>
          <a:prstGeom prst="rect">
            <a:avLst/>
          </a:prstGeom>
          <a:noFill/>
          <a:ln>
            <a:noFill/>
          </a:ln>
        </p:spPr>
        <p:txBody>
          <a:bodyPr/>
          <a:p>
            <a:pPr algn="ctr"/>
            <a:endParaRPr lang="en-IN" sz="32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Working with RDDs of Key/value pairs/pair RDDs</a:t>
            </a:r>
            <a:endParaRPr lang="en-US" sz="1800" spc="-1" strike="noStrike">
              <a:solidFill>
                <a:srgbClr val="000000"/>
              </a:solidFill>
              <a:uFill>
                <a:solidFill>
                  <a:srgbClr val="ffffff"/>
                </a:solidFill>
              </a:uFill>
              <a:latin typeface="Calibri"/>
            </a:endParaRPr>
          </a:p>
        </p:txBody>
      </p:sp>
      <p:sp>
        <p:nvSpPr>
          <p:cNvPr id="125"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Key/value RDDs are a common data type required for many operations in Spark.</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k/v RDDs are commonly used to perform aggregations, and we usually do some ETL to get out data into a key/value format.</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k/v RDDs expose new operations like counting reviews for each product, grouping together data with same key and grouping together two different RDDs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you can act on each key, using methods.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E.g pair RDDs have a reduceByKey() method that can aggregate data separately for each key and join() method can merge two RDDs together by grouping elements with the same key.</a:t>
            </a:r>
            <a:endParaRPr lang="en-US" sz="2800" spc="-1" strike="noStrike">
              <a:solidFill>
                <a:srgbClr val="000000"/>
              </a:solidFill>
              <a:uFill>
                <a:solidFill>
                  <a:srgbClr val="ffffff"/>
                </a:solidFill>
              </a:uFill>
              <a:latin typeface="Calibri"/>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K/V RDDs or Pair RDDs</a:t>
            </a:r>
            <a:endParaRPr lang="en-US" sz="1800" spc="-1" strike="noStrike">
              <a:solidFill>
                <a:srgbClr val="000000"/>
              </a:solidFill>
              <a:uFill>
                <a:solidFill>
                  <a:srgbClr val="ffffff"/>
                </a:solidFill>
              </a:uFill>
              <a:latin typeface="Calibri"/>
            </a:endParaRPr>
          </a:p>
        </p:txBody>
      </p:sp>
      <p:sp>
        <p:nvSpPr>
          <p:cNvPr id="127"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How to create Pair RDDs: </a:t>
            </a:r>
            <a:r>
              <a:rPr lang="en-US" sz="2800" spc="-1" strike="noStrike">
                <a:solidFill>
                  <a:srgbClr val="000000"/>
                </a:solidFill>
                <a:uFill>
                  <a:solidFill>
                    <a:srgbClr val="ffffff"/>
                  </a:solidFill>
                </a:uFill>
                <a:latin typeface="Calibri"/>
              </a:rPr>
              <a:t>there are many ways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1. Load from many formats that directly return pair RDDs for their k/v data.</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2. A regular RDD we can turn into Pair RDD by running map() function that returns k/v pairs.</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Val pairs=lines.map(x=&gt;(x.split(“ “)(0),x))</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Transformation on Pair RDDs</a:t>
            </a:r>
            <a:endParaRPr lang="en-US" sz="1800" spc="-1" strike="noStrike">
              <a:solidFill>
                <a:srgbClr val="000000"/>
              </a:solidFill>
              <a:uFill>
                <a:solidFill>
                  <a:srgbClr val="ffffff"/>
                </a:solidFill>
              </a:uFill>
              <a:latin typeface="Calibri"/>
            </a:endParaRPr>
          </a:p>
        </p:txBody>
      </p:sp>
      <p:sp>
        <p:nvSpPr>
          <p:cNvPr id="129"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Pair RDDs have all transformations available on the standard RDDs.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Since pair RDDs contains tuples, we need to pass functions that operate on tuples rather than on individual elements.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i="1" lang="en-US" sz="2800" spc="-1" strike="noStrike">
                <a:solidFill>
                  <a:srgbClr val="000000"/>
                </a:solidFill>
                <a:uFill>
                  <a:solidFill>
                    <a:srgbClr val="ffffff"/>
                  </a:solidFill>
                </a:uFill>
                <a:latin typeface="Calibri"/>
              </a:rPr>
              <a:t>Transformations on one pair RDD (example: {(1, 2), (3, 4), (3, 6)})</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reduceByKey(func), groupByKey(), combineByKey(createCombiner,mergeValue,mergeCombiners,partitioner), mapValues(func), flatMapValues(func), keys(), values(), sortByKey()</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i="1" lang="en-US" sz="2800" spc="-1" strike="noStrike">
                <a:solidFill>
                  <a:srgbClr val="000000"/>
                </a:solidFill>
                <a:uFill>
                  <a:solidFill>
                    <a:srgbClr val="ffffff"/>
                  </a:solidFill>
                </a:uFill>
                <a:latin typeface="Calibri"/>
              </a:rPr>
              <a:t>Transformations on two pair RDDs (rdd = {(1, 2), (3, 4), (3, 6)} other = {(3, 9)})</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subtractByKey, join, rightOuterJoin, leftOuterJoin, cogroup</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i="1" lang="en-US" sz="2800" spc="-1" strike="noStrike">
                <a:solidFill>
                  <a:srgbClr val="000000"/>
                </a:solidFill>
                <a:uFill>
                  <a:solidFill>
                    <a:srgbClr val="ffffff"/>
                  </a:solidFill>
                </a:uFill>
                <a:latin typeface="Calibri"/>
              </a:rPr>
              <a:t>Simple filter on second element in Scala::</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pairs.filter{</a:t>
            </a:r>
            <a:r>
              <a:rPr b="1" lang="en-US" sz="2800" spc="-1" strike="noStrike">
                <a:solidFill>
                  <a:srgbClr val="000000"/>
                </a:solidFill>
                <a:uFill>
                  <a:solidFill>
                    <a:srgbClr val="ffffff"/>
                  </a:solidFill>
                </a:uFill>
                <a:latin typeface="Calibri"/>
              </a:rPr>
              <a:t>case </a:t>
            </a:r>
            <a:r>
              <a:rPr lang="en-US" sz="2800" spc="-1" strike="noStrike">
                <a:solidFill>
                  <a:srgbClr val="000000"/>
                </a:solidFill>
                <a:uFill>
                  <a:solidFill>
                    <a:srgbClr val="ffffff"/>
                  </a:solidFill>
                </a:uFill>
                <a:latin typeface="Calibri"/>
              </a:rPr>
              <a:t>(key, value) </a:t>
            </a:r>
            <a:r>
              <a:rPr b="1" lang="en-US" sz="2800" spc="-1" strike="noStrike">
                <a:solidFill>
                  <a:srgbClr val="000000"/>
                </a:solidFill>
                <a:uFill>
                  <a:solidFill>
                    <a:srgbClr val="ffffff"/>
                  </a:solidFill>
                </a:uFill>
                <a:latin typeface="Calibri"/>
              </a:rPr>
              <a:t>=&gt; </a:t>
            </a:r>
            <a:r>
              <a:rPr lang="en-US" sz="2800" spc="-1" strike="noStrike">
                <a:solidFill>
                  <a:srgbClr val="000000"/>
                </a:solidFill>
                <a:uFill>
                  <a:solidFill>
                    <a:srgbClr val="ffffff"/>
                  </a:solidFill>
                </a:uFill>
                <a:latin typeface="Calibri"/>
              </a:rPr>
              <a:t>value.length &lt; 20}</a:t>
            </a:r>
            <a:endParaRPr lang="en-US" sz="2800" spc="-1" strike="noStrike">
              <a:solidFill>
                <a:srgbClr val="000000"/>
              </a:solidFill>
              <a:uFill>
                <a:solidFill>
                  <a:srgbClr val="ffffff"/>
                </a:solidFill>
              </a:uFill>
              <a:latin typeface="Calibri"/>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Aggregations on pair RDDs</a:t>
            </a:r>
            <a:endParaRPr lang="en-US" sz="1800" spc="-1" strike="noStrike">
              <a:solidFill>
                <a:srgbClr val="000000"/>
              </a:solidFill>
              <a:uFill>
                <a:solidFill>
                  <a:srgbClr val="ffffff"/>
                </a:solidFill>
              </a:uFill>
              <a:latin typeface="Calibri"/>
            </a:endParaRPr>
          </a:p>
        </p:txBody>
      </p:sp>
      <p:sp>
        <p:nvSpPr>
          <p:cNvPr id="131"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Normally we group elements with the same key.</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We have fold(), combine(), and reduce() actions on basic RDDs, similar </a:t>
            </a:r>
            <a:r>
              <a:rPr lang="en-US" sz="2800" spc="-1" strike="noStrike" u="sng">
                <a:solidFill>
                  <a:srgbClr val="000000"/>
                </a:solidFill>
                <a:uFill>
                  <a:solidFill>
                    <a:srgbClr val="ffffff"/>
                  </a:solidFill>
                </a:uFill>
                <a:latin typeface="Calibri"/>
              </a:rPr>
              <a:t>per-key transformations exists on pair RDDs</a:t>
            </a:r>
            <a:r>
              <a:rPr lang="en-US" sz="2800" spc="-1" strike="noStrike">
                <a:solidFill>
                  <a:srgbClr val="000000"/>
                </a:solidFill>
                <a:uFill>
                  <a:solidFill>
                    <a:srgbClr val="ffffff"/>
                  </a:solidFill>
                </a:uFill>
                <a:latin typeface="Calibri"/>
              </a:rPr>
              <a:t>, these </a:t>
            </a:r>
            <a:r>
              <a:rPr lang="en-US" sz="2800" spc="-1" strike="noStrike" u="sng">
                <a:solidFill>
                  <a:srgbClr val="000000"/>
                </a:solidFill>
                <a:uFill>
                  <a:solidFill>
                    <a:srgbClr val="ffffff"/>
                  </a:solidFill>
                </a:uFill>
                <a:latin typeface="Calibri"/>
              </a:rPr>
              <a:t>operations combine values that have the same key.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These operations returns RDDs thus these are transformations rather than Actions.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reduceByKey() similar to reduce(), both combines values. Runs many times and each operation combines values that have the same key.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Because data sets can have very large no of keys, reduceByKey() is not implemented as an action that returns a value to the user program.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It instead returns a new RDD consisting of each key and the reduced value for that key.</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i="1" lang="en-US" sz="2800" spc="-1" strike="noStrike">
                <a:solidFill>
                  <a:srgbClr val="000000"/>
                </a:solidFill>
                <a:uFill>
                  <a:solidFill>
                    <a:srgbClr val="ffffff"/>
                  </a:solidFill>
                </a:uFill>
                <a:latin typeface="Calibri"/>
              </a:rPr>
              <a:t>Per-key average with reduceByKey() and mapValues() in Scala</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rdd.mapValues(x </a:t>
            </a:r>
            <a:r>
              <a:rPr b="1" lang="en-US" sz="2800" spc="-1" strike="noStrike">
                <a:solidFill>
                  <a:srgbClr val="000000"/>
                </a:solidFill>
                <a:uFill>
                  <a:solidFill>
                    <a:srgbClr val="ffffff"/>
                  </a:solidFill>
                </a:uFill>
                <a:latin typeface="Calibri"/>
              </a:rPr>
              <a:t>=&gt; </a:t>
            </a:r>
            <a:r>
              <a:rPr lang="en-US" sz="2800" spc="-1" strike="noStrike">
                <a:solidFill>
                  <a:srgbClr val="000000"/>
                </a:solidFill>
                <a:uFill>
                  <a:solidFill>
                    <a:srgbClr val="ffffff"/>
                  </a:solidFill>
                </a:uFill>
                <a:latin typeface="Calibri"/>
              </a:rPr>
              <a:t>(x, 1)).reduceByKey((x, y) </a:t>
            </a:r>
            <a:r>
              <a:rPr b="1" lang="en-US" sz="2800" spc="-1" strike="noStrike">
                <a:solidFill>
                  <a:srgbClr val="000000"/>
                </a:solidFill>
                <a:uFill>
                  <a:solidFill>
                    <a:srgbClr val="ffffff"/>
                  </a:solidFill>
                </a:uFill>
                <a:latin typeface="Calibri"/>
              </a:rPr>
              <a:t>=&gt; </a:t>
            </a:r>
            <a:r>
              <a:rPr lang="en-US" sz="2800" spc="-1" strike="noStrike">
                <a:solidFill>
                  <a:srgbClr val="000000"/>
                </a:solidFill>
                <a:uFill>
                  <a:solidFill>
                    <a:srgbClr val="ffffff"/>
                  </a:solidFill>
                </a:uFill>
                <a:latin typeface="Calibri"/>
              </a:rPr>
              <a:t>(x._1 + y._1, x._2 + y._2))</a:t>
            </a:r>
            <a:endParaRPr lang="en-US" sz="2800" spc="-1" strike="noStrike">
              <a:solidFill>
                <a:srgbClr val="000000"/>
              </a:solidFill>
              <a:uFill>
                <a:solidFill>
                  <a:srgbClr val="ffffff"/>
                </a:solidFill>
              </a:uFill>
              <a:latin typeface="Calibri"/>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Aggregations on pair RDDs</a:t>
            </a:r>
            <a:endParaRPr lang="en-US" sz="1800" spc="-1" strike="noStrike">
              <a:solidFill>
                <a:srgbClr val="000000"/>
              </a:solidFill>
              <a:uFill>
                <a:solidFill>
                  <a:srgbClr val="ffffff"/>
                </a:solidFill>
              </a:uFill>
              <a:latin typeface="Calibri"/>
            </a:endParaRPr>
          </a:p>
        </p:txBody>
      </p:sp>
      <p:sp>
        <p:nvSpPr>
          <p:cNvPr id="133"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NOTE:: reduceByKey() and foldByKey() will automatically perform combining locally on each machine before computing global totals for each key. User does not need to specify a combiner.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You can customize combiner behavior using combineByKey() interface.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WC on a pair RDDs:: </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We will use flatMap() to produce pair RDD, for summing we use reduceByKey().</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i="1" lang="en-US" sz="2400" spc="-1" strike="noStrike">
                <a:solidFill>
                  <a:srgbClr val="000000"/>
                </a:solidFill>
                <a:uFill>
                  <a:solidFill>
                    <a:srgbClr val="ffffff"/>
                  </a:solidFill>
                </a:uFill>
                <a:latin typeface="Calibri"/>
              </a:rPr>
              <a:t>Word count in Scala</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input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sc.textFile(“f1.tst")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words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input.flatMap(x </a:t>
            </a:r>
            <a:r>
              <a:rPr b="1" lang="en-US" sz="2400" spc="-1" strike="noStrike">
                <a:solidFill>
                  <a:srgbClr val="000000"/>
                </a:solidFill>
                <a:uFill>
                  <a:solidFill>
                    <a:srgbClr val="ffffff"/>
                  </a:solidFill>
                </a:uFill>
                <a:latin typeface="Calibri"/>
              </a:rPr>
              <a:t>=&gt; </a:t>
            </a:r>
            <a:r>
              <a:rPr lang="en-US" sz="2400" spc="-1" strike="noStrike">
                <a:solidFill>
                  <a:srgbClr val="000000"/>
                </a:solidFill>
                <a:uFill>
                  <a:solidFill>
                    <a:srgbClr val="ffffff"/>
                  </a:solidFill>
                </a:uFill>
                <a:latin typeface="Calibri"/>
              </a:rPr>
              <a:t>x.split("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result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words.map(x </a:t>
            </a:r>
            <a:r>
              <a:rPr b="1" lang="en-US" sz="2400" spc="-1" strike="noStrike">
                <a:solidFill>
                  <a:srgbClr val="000000"/>
                </a:solidFill>
                <a:uFill>
                  <a:solidFill>
                    <a:srgbClr val="ffffff"/>
                  </a:solidFill>
                </a:uFill>
                <a:latin typeface="Calibri"/>
              </a:rPr>
              <a:t>=&gt; </a:t>
            </a:r>
            <a:r>
              <a:rPr lang="en-US" sz="2400" spc="-1" strike="noStrike">
                <a:solidFill>
                  <a:srgbClr val="000000"/>
                </a:solidFill>
                <a:uFill>
                  <a:solidFill>
                    <a:srgbClr val="ffffff"/>
                  </a:solidFill>
                </a:uFill>
                <a:latin typeface="Calibri"/>
              </a:rPr>
              <a:t>(x, 1)).reduceByKey((x, y) </a:t>
            </a:r>
            <a:r>
              <a:rPr b="1" lang="en-US" sz="2400" spc="-1" strike="noStrike">
                <a:solidFill>
                  <a:srgbClr val="000000"/>
                </a:solidFill>
                <a:uFill>
                  <a:solidFill>
                    <a:srgbClr val="ffffff"/>
                  </a:solidFill>
                </a:uFill>
                <a:latin typeface="Calibri"/>
              </a:rPr>
              <a:t>=&gt; </a:t>
            </a:r>
            <a:r>
              <a:rPr lang="en-US" sz="2400" spc="-1" strike="noStrike">
                <a:solidFill>
                  <a:srgbClr val="000000"/>
                </a:solidFill>
                <a:uFill>
                  <a:solidFill>
                    <a:srgbClr val="ffffff"/>
                  </a:solidFill>
                </a:uFill>
                <a:latin typeface="Calibri"/>
              </a:rPr>
              <a:t>x + y)</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Note:: we can even use countByValue() function on the first RDD:</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Input.flatMap(x =&gt; x.Split(“ “)).countByValue()  , i.e here no need to use pairRDDs.</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Note: we can use practitioner on the source RDD by passing rdd.partitioner.</a:t>
            </a:r>
            <a:endParaRPr lang="en-US" sz="2800" spc="-1" strike="noStrike">
              <a:solidFill>
                <a:srgbClr val="000000"/>
              </a:solidFill>
              <a:uFill>
                <a:solidFill>
                  <a:srgbClr val="ffffff"/>
                </a:solidFill>
              </a:uFill>
              <a:latin typeface="Calibri"/>
            </a:endParaRPr>
          </a:p>
          <a:p>
            <a:pPr>
              <a:lnSpc>
                <a:spcPct val="100000"/>
              </a:lnSpc>
            </a:pP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Aggregations on pair RDDs</a:t>
            </a:r>
            <a:endParaRPr lang="en-US" sz="1800" spc="-1" strike="noStrike">
              <a:solidFill>
                <a:srgbClr val="000000"/>
              </a:solidFill>
              <a:uFill>
                <a:solidFill>
                  <a:srgbClr val="ffffff"/>
                </a:solidFill>
              </a:uFill>
              <a:latin typeface="Calibri"/>
            </a:endParaRPr>
          </a:p>
        </p:txBody>
      </p:sp>
      <p:sp>
        <p:nvSpPr>
          <p:cNvPr id="135" name="TextShape 2"/>
          <p:cNvSpPr txBox="1"/>
          <p:nvPr/>
        </p:nvSpPr>
        <p:spPr>
          <a:xfrm>
            <a:off x="500760" y="936000"/>
            <a:ext cx="11516760" cy="5921640"/>
          </a:xfrm>
          <a:prstGeom prst="rect">
            <a:avLst/>
          </a:prstGeom>
          <a:noFill/>
          <a:ln>
            <a:noFill/>
          </a:ln>
        </p:spPr>
        <p:txBody>
          <a:bodyPr/>
          <a:p>
            <a:pPr lvl="1" marL="685800" indent="-228240">
              <a:lnSpc>
                <a:spcPct val="100000"/>
              </a:lnSpc>
              <a:buClr>
                <a:srgbClr val="000000"/>
              </a:buClr>
              <a:buFont typeface="Arial"/>
              <a:buChar char="•"/>
            </a:pPr>
            <a:r>
              <a:rPr i="1" lang="en-US" sz="2400" spc="-1" strike="noStrike">
                <a:solidFill>
                  <a:srgbClr val="000000"/>
                </a:solidFill>
                <a:uFill>
                  <a:solidFill>
                    <a:srgbClr val="ffffff"/>
                  </a:solidFill>
                </a:uFill>
                <a:latin typeface="Calibri"/>
              </a:rPr>
              <a:t>Per-key average using combineByKey() in Scala</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result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input.combineByKey(  (v) </a:t>
            </a:r>
            <a:r>
              <a:rPr b="1" lang="en-US" sz="2400" spc="-1" strike="noStrike">
                <a:solidFill>
                  <a:srgbClr val="000000"/>
                </a:solidFill>
                <a:uFill>
                  <a:solidFill>
                    <a:srgbClr val="ffffff"/>
                  </a:solidFill>
                </a:uFill>
                <a:latin typeface="Calibri"/>
              </a:rPr>
              <a:t>=&gt; </a:t>
            </a:r>
            <a:r>
              <a:rPr lang="en-US" sz="2400" spc="-1" strike="noStrike">
                <a:solidFill>
                  <a:srgbClr val="000000"/>
                </a:solidFill>
                <a:uFill>
                  <a:solidFill>
                    <a:srgbClr val="ffffff"/>
                  </a:solidFill>
                </a:uFill>
                <a:latin typeface="Calibri"/>
              </a:rPr>
              <a:t>(v, 1),</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(acc</a:t>
            </a:r>
            <a:r>
              <a:rPr b="1" lang="en-US" sz="2000" spc="-1" strike="noStrike">
                <a:solidFill>
                  <a:srgbClr val="000000"/>
                </a:solidFill>
                <a:uFill>
                  <a:solidFill>
                    <a:srgbClr val="ffffff"/>
                  </a:solidFill>
                </a:uFill>
                <a:latin typeface="Calibri"/>
              </a:rPr>
              <a:t>: </a:t>
            </a:r>
            <a:r>
              <a:rPr lang="en-US" sz="2000" spc="-1" strike="noStrike">
                <a:solidFill>
                  <a:srgbClr val="000000"/>
                </a:solidFill>
                <a:uFill>
                  <a:solidFill>
                    <a:srgbClr val="ffffff"/>
                  </a:solidFill>
                </a:uFill>
                <a:latin typeface="Calibri"/>
              </a:rPr>
              <a:t>(</a:t>
            </a:r>
            <a:r>
              <a:rPr b="1" lang="en-US" sz="2000" spc="-1" strike="noStrike">
                <a:solidFill>
                  <a:srgbClr val="000000"/>
                </a:solidFill>
                <a:uFill>
                  <a:solidFill>
                    <a:srgbClr val="ffffff"/>
                  </a:solidFill>
                </a:uFill>
                <a:latin typeface="Calibri"/>
              </a:rPr>
              <a:t>Int</a:t>
            </a:r>
            <a:r>
              <a:rPr lang="en-US" sz="2000" spc="-1" strike="noStrike">
                <a:solidFill>
                  <a:srgbClr val="000000"/>
                </a:solidFill>
                <a:uFill>
                  <a:solidFill>
                    <a:srgbClr val="ffffff"/>
                  </a:solidFill>
                </a:uFill>
                <a:latin typeface="Calibri"/>
              </a:rPr>
              <a:t>, </a:t>
            </a:r>
            <a:r>
              <a:rPr b="1" lang="en-US" sz="2000" spc="-1" strike="noStrike">
                <a:solidFill>
                  <a:srgbClr val="000000"/>
                </a:solidFill>
                <a:uFill>
                  <a:solidFill>
                    <a:srgbClr val="ffffff"/>
                  </a:solidFill>
                </a:uFill>
                <a:latin typeface="Calibri"/>
              </a:rPr>
              <a:t>Int</a:t>
            </a:r>
            <a:r>
              <a:rPr lang="en-US" sz="2000" spc="-1" strike="noStrike">
                <a:solidFill>
                  <a:srgbClr val="000000"/>
                </a:solidFill>
                <a:uFill>
                  <a:solidFill>
                    <a:srgbClr val="ffffff"/>
                  </a:solidFill>
                </a:uFill>
                <a:latin typeface="Calibri"/>
              </a:rPr>
              <a:t>), v) </a:t>
            </a:r>
            <a:r>
              <a:rPr b="1" lang="en-US" sz="2000" spc="-1" strike="noStrike">
                <a:solidFill>
                  <a:srgbClr val="000000"/>
                </a:solidFill>
                <a:uFill>
                  <a:solidFill>
                    <a:srgbClr val="ffffff"/>
                  </a:solidFill>
                </a:uFill>
                <a:latin typeface="Calibri"/>
              </a:rPr>
              <a:t>=&gt; </a:t>
            </a:r>
            <a:r>
              <a:rPr lang="en-US" sz="2000" spc="-1" strike="noStrike">
                <a:solidFill>
                  <a:srgbClr val="000000"/>
                </a:solidFill>
                <a:uFill>
                  <a:solidFill>
                    <a:srgbClr val="ffffff"/>
                  </a:solidFill>
                </a:uFill>
                <a:latin typeface="Calibri"/>
              </a:rPr>
              <a:t>(acc._1 + v, acc._2 + 1),</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(acc1</a:t>
            </a:r>
            <a:r>
              <a:rPr b="1" lang="en-US" sz="2000" spc="-1" strike="noStrike">
                <a:solidFill>
                  <a:srgbClr val="000000"/>
                </a:solidFill>
                <a:uFill>
                  <a:solidFill>
                    <a:srgbClr val="ffffff"/>
                  </a:solidFill>
                </a:uFill>
                <a:latin typeface="Calibri"/>
              </a:rPr>
              <a:t>: </a:t>
            </a:r>
            <a:r>
              <a:rPr lang="en-US" sz="2000" spc="-1" strike="noStrike">
                <a:solidFill>
                  <a:srgbClr val="000000"/>
                </a:solidFill>
                <a:uFill>
                  <a:solidFill>
                    <a:srgbClr val="ffffff"/>
                  </a:solidFill>
                </a:uFill>
                <a:latin typeface="Calibri"/>
              </a:rPr>
              <a:t>(</a:t>
            </a:r>
            <a:r>
              <a:rPr b="1" lang="en-US" sz="2000" spc="-1" strike="noStrike">
                <a:solidFill>
                  <a:srgbClr val="000000"/>
                </a:solidFill>
                <a:uFill>
                  <a:solidFill>
                    <a:srgbClr val="ffffff"/>
                  </a:solidFill>
                </a:uFill>
                <a:latin typeface="Calibri"/>
              </a:rPr>
              <a:t>Int</a:t>
            </a:r>
            <a:r>
              <a:rPr lang="en-US" sz="2000" spc="-1" strike="noStrike">
                <a:solidFill>
                  <a:srgbClr val="000000"/>
                </a:solidFill>
                <a:uFill>
                  <a:solidFill>
                    <a:srgbClr val="ffffff"/>
                  </a:solidFill>
                </a:uFill>
                <a:latin typeface="Calibri"/>
              </a:rPr>
              <a:t>, </a:t>
            </a:r>
            <a:r>
              <a:rPr b="1" lang="en-US" sz="2000" spc="-1" strike="noStrike">
                <a:solidFill>
                  <a:srgbClr val="000000"/>
                </a:solidFill>
                <a:uFill>
                  <a:solidFill>
                    <a:srgbClr val="ffffff"/>
                  </a:solidFill>
                </a:uFill>
                <a:latin typeface="Calibri"/>
              </a:rPr>
              <a:t>Int</a:t>
            </a:r>
            <a:r>
              <a:rPr lang="en-US" sz="2000" spc="-1" strike="noStrike">
                <a:solidFill>
                  <a:srgbClr val="000000"/>
                </a:solidFill>
                <a:uFill>
                  <a:solidFill>
                    <a:srgbClr val="ffffff"/>
                  </a:solidFill>
                </a:uFill>
                <a:latin typeface="Calibri"/>
              </a:rPr>
              <a:t>), acc2</a:t>
            </a:r>
            <a:r>
              <a:rPr b="1" lang="en-US" sz="2000" spc="-1" strike="noStrike">
                <a:solidFill>
                  <a:srgbClr val="000000"/>
                </a:solidFill>
                <a:uFill>
                  <a:solidFill>
                    <a:srgbClr val="ffffff"/>
                  </a:solidFill>
                </a:uFill>
                <a:latin typeface="Calibri"/>
              </a:rPr>
              <a:t>: </a:t>
            </a:r>
            <a:r>
              <a:rPr lang="en-US" sz="2000" spc="-1" strike="noStrike">
                <a:solidFill>
                  <a:srgbClr val="000000"/>
                </a:solidFill>
                <a:uFill>
                  <a:solidFill>
                    <a:srgbClr val="ffffff"/>
                  </a:solidFill>
                </a:uFill>
                <a:latin typeface="Calibri"/>
              </a:rPr>
              <a:t>(</a:t>
            </a:r>
            <a:r>
              <a:rPr b="1" lang="en-US" sz="2000" spc="-1" strike="noStrike">
                <a:solidFill>
                  <a:srgbClr val="000000"/>
                </a:solidFill>
                <a:uFill>
                  <a:solidFill>
                    <a:srgbClr val="ffffff"/>
                  </a:solidFill>
                </a:uFill>
                <a:latin typeface="Calibri"/>
              </a:rPr>
              <a:t>Int</a:t>
            </a:r>
            <a:r>
              <a:rPr lang="en-US" sz="2000" spc="-1" strike="noStrike">
                <a:solidFill>
                  <a:srgbClr val="000000"/>
                </a:solidFill>
                <a:uFill>
                  <a:solidFill>
                    <a:srgbClr val="ffffff"/>
                  </a:solidFill>
                </a:uFill>
                <a:latin typeface="Calibri"/>
              </a:rPr>
              <a:t>, </a:t>
            </a:r>
            <a:r>
              <a:rPr b="1" lang="en-US" sz="2000" spc="-1" strike="noStrike">
                <a:solidFill>
                  <a:srgbClr val="000000"/>
                </a:solidFill>
                <a:uFill>
                  <a:solidFill>
                    <a:srgbClr val="ffffff"/>
                  </a:solidFill>
                </a:uFill>
                <a:latin typeface="Calibri"/>
              </a:rPr>
              <a:t>Int</a:t>
            </a:r>
            <a:r>
              <a:rPr lang="en-US" sz="2000" spc="-1" strike="noStrike">
                <a:solidFill>
                  <a:srgbClr val="000000"/>
                </a:solidFill>
                <a:uFill>
                  <a:solidFill>
                    <a:srgbClr val="ffffff"/>
                  </a:solidFill>
                </a:uFill>
                <a:latin typeface="Calibri"/>
              </a:rPr>
              <a:t>)) </a:t>
            </a:r>
            <a:r>
              <a:rPr b="1" lang="en-US" sz="2000" spc="-1" strike="noStrike">
                <a:solidFill>
                  <a:srgbClr val="000000"/>
                </a:solidFill>
                <a:uFill>
                  <a:solidFill>
                    <a:srgbClr val="ffffff"/>
                  </a:solidFill>
                </a:uFill>
                <a:latin typeface="Calibri"/>
              </a:rPr>
              <a:t>=&gt; </a:t>
            </a:r>
            <a:r>
              <a:rPr lang="en-US" sz="2000" spc="-1" strike="noStrike">
                <a:solidFill>
                  <a:srgbClr val="000000"/>
                </a:solidFill>
                <a:uFill>
                  <a:solidFill>
                    <a:srgbClr val="ffffff"/>
                  </a:solidFill>
                </a:uFill>
                <a:latin typeface="Calibri"/>
              </a:rPr>
              <a:t>(acc1._1 + acc2._1, acc1._2 + acc2._2)</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).map{ </a:t>
            </a:r>
            <a:r>
              <a:rPr b="1" lang="en-US" sz="2000" spc="-1" strike="noStrike">
                <a:solidFill>
                  <a:srgbClr val="000000"/>
                </a:solidFill>
                <a:uFill>
                  <a:solidFill>
                    <a:srgbClr val="ffffff"/>
                  </a:solidFill>
                </a:uFill>
                <a:latin typeface="Calibri"/>
              </a:rPr>
              <a:t>case </a:t>
            </a:r>
            <a:r>
              <a:rPr lang="en-US" sz="2000" spc="-1" strike="noStrike">
                <a:solidFill>
                  <a:srgbClr val="000000"/>
                </a:solidFill>
                <a:uFill>
                  <a:solidFill>
                    <a:srgbClr val="ffffff"/>
                  </a:solidFill>
                </a:uFill>
                <a:latin typeface="Calibri"/>
              </a:rPr>
              <a:t>(key, value) </a:t>
            </a:r>
            <a:r>
              <a:rPr b="1" lang="en-US" sz="2000" spc="-1" strike="noStrike">
                <a:solidFill>
                  <a:srgbClr val="000000"/>
                </a:solidFill>
                <a:uFill>
                  <a:solidFill>
                    <a:srgbClr val="ffffff"/>
                  </a:solidFill>
                </a:uFill>
                <a:latin typeface="Calibri"/>
              </a:rPr>
              <a:t>=&gt; </a:t>
            </a:r>
            <a:r>
              <a:rPr lang="en-US" sz="2000" spc="-1" strike="noStrike">
                <a:solidFill>
                  <a:srgbClr val="000000"/>
                </a:solidFill>
                <a:uFill>
                  <a:solidFill>
                    <a:srgbClr val="ffffff"/>
                  </a:solidFill>
                </a:uFill>
                <a:latin typeface="Calibri"/>
              </a:rPr>
              <a:t>(key, value._1 / value._2.toFloat) }</a:t>
            </a:r>
            <a:endParaRPr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result.collectAsMap().map(println(</a:t>
            </a:r>
            <a:r>
              <a:rPr b="1" lang="en-US" sz="2400" spc="-1" strike="noStrike">
                <a:solidFill>
                  <a:srgbClr val="000000"/>
                </a:solidFill>
                <a:uFill>
                  <a:solidFill>
                    <a:srgbClr val="ffffff"/>
                  </a:solidFill>
                </a:uFill>
                <a:latin typeface="Calibri"/>
              </a:rPr>
              <a:t>_</a:t>
            </a:r>
            <a:r>
              <a:rPr lang="en-US" sz="2400" spc="-1" strike="noStrike">
                <a:solidFill>
                  <a:srgbClr val="000000"/>
                </a:solidFill>
                <a:uFill>
                  <a:solidFill>
                    <a:srgbClr val="ffffff"/>
                  </a:solidFill>
                </a:uFill>
                <a:latin typeface="Calibri"/>
              </a:rPr>
              <a:t>))</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There are many options for combining our data by key. Most of them are implemented on top of combineByKey() but provides simpler interface.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In any case, using one of the specialized aggregation functions in spark can be much faster than the naïve approach of grouping our data and then reducing it.</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Aggregations on pair RDDs</a:t>
            </a:r>
            <a:endParaRPr lang="en-US" sz="1800" spc="-1" strike="noStrike">
              <a:solidFill>
                <a:srgbClr val="000000"/>
              </a:solidFill>
              <a:uFill>
                <a:solidFill>
                  <a:srgbClr val="ffffff"/>
                </a:solidFill>
              </a:uFill>
              <a:latin typeface="Calibri"/>
            </a:endParaRPr>
          </a:p>
        </p:txBody>
      </p:sp>
      <p:sp>
        <p:nvSpPr>
          <p:cNvPr id="137"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Tuning the level of parallelism:</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All our transformations are distributed. But how Spark decides ,how to split the work? </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Every RDD has a fixed no of partitions that determine the degree of parallelism to use when executing operations on the RDD.</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When performing aggregations or grouping operations, we can ask spark to use a specific no of partitions.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Spark will try to infer a sensible default value based on cluster size, in some cases if you want to tune the level of parallelism for better performance.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Most operations we discussed will accept a second parameter giving the no of partitions to use when creating the grouped or aggregated RDD.</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i="1" lang="en-US" sz="2400" spc="-1" strike="noStrike">
                <a:solidFill>
                  <a:srgbClr val="000000"/>
                </a:solidFill>
                <a:uFill>
                  <a:solidFill>
                    <a:srgbClr val="ffffff"/>
                  </a:solidFill>
                </a:uFill>
                <a:latin typeface="Calibri"/>
              </a:rPr>
              <a:t>reduceByKey() with custom parallelism in Scala::</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data </a:t>
            </a:r>
            <a:r>
              <a:rPr b="1" lang="en-US" sz="2400" spc="-1" strike="noStrike">
                <a:solidFill>
                  <a:srgbClr val="000000"/>
                </a:solidFill>
                <a:uFill>
                  <a:solidFill>
                    <a:srgbClr val="ffffff"/>
                  </a:solidFill>
                </a:uFill>
                <a:latin typeface="Calibri"/>
              </a:rPr>
              <a:t>= Seq</a:t>
            </a:r>
            <a:r>
              <a:rPr lang="en-US" sz="2400" spc="-1" strike="noStrike">
                <a:solidFill>
                  <a:srgbClr val="000000"/>
                </a:solidFill>
                <a:uFill>
                  <a:solidFill>
                    <a:srgbClr val="ffffff"/>
                  </a:solidFill>
                </a:uFill>
                <a:latin typeface="Calibri"/>
              </a:rPr>
              <a:t>(("a", 3), ("b", 4), ("a", 1))</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sc.parallelize(data).reduceByKey((x, y) </a:t>
            </a:r>
            <a:r>
              <a:rPr b="1" lang="en-US" sz="2400" spc="-1" strike="noStrike">
                <a:solidFill>
                  <a:srgbClr val="000000"/>
                </a:solidFill>
                <a:uFill>
                  <a:solidFill>
                    <a:srgbClr val="ffffff"/>
                  </a:solidFill>
                </a:uFill>
                <a:latin typeface="Calibri"/>
              </a:rPr>
              <a:t>=&gt; </a:t>
            </a:r>
            <a:r>
              <a:rPr lang="en-US" sz="2400" spc="-1" strike="noStrike">
                <a:solidFill>
                  <a:srgbClr val="000000"/>
                </a:solidFill>
                <a:uFill>
                  <a:solidFill>
                    <a:srgbClr val="ffffff"/>
                  </a:solidFill>
                </a:uFill>
                <a:latin typeface="Calibri"/>
              </a:rPr>
              <a:t>x + y) </a:t>
            </a:r>
            <a:r>
              <a:rPr i="1" lang="en-US" sz="2400" spc="-1" strike="noStrike">
                <a:solidFill>
                  <a:srgbClr val="000000"/>
                </a:solidFill>
                <a:uFill>
                  <a:solidFill>
                    <a:srgbClr val="ffffff"/>
                  </a:solidFill>
                </a:uFill>
                <a:latin typeface="Calibri"/>
              </a:rPr>
              <a:t>// Default parallelism</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sc.parallelize(data).reduceByKey((x, y) </a:t>
            </a:r>
            <a:r>
              <a:rPr b="1" lang="en-US" sz="2400" spc="-1" strike="noStrike">
                <a:solidFill>
                  <a:srgbClr val="000000"/>
                </a:solidFill>
                <a:uFill>
                  <a:solidFill>
                    <a:srgbClr val="ffffff"/>
                  </a:solidFill>
                </a:uFill>
                <a:latin typeface="Calibri"/>
              </a:rPr>
              <a:t>=&gt; </a:t>
            </a:r>
            <a:r>
              <a:rPr lang="en-US" sz="2400" spc="-1" strike="noStrike">
                <a:solidFill>
                  <a:srgbClr val="000000"/>
                </a:solidFill>
                <a:uFill>
                  <a:solidFill>
                    <a:srgbClr val="ffffff"/>
                  </a:solidFill>
                </a:uFill>
                <a:latin typeface="Calibri"/>
              </a:rPr>
              <a:t>x + y) </a:t>
            </a:r>
            <a:r>
              <a:rPr i="1" lang="en-US" sz="2400" spc="-1" strike="noStrike">
                <a:solidFill>
                  <a:srgbClr val="000000"/>
                </a:solidFill>
                <a:uFill>
                  <a:solidFill>
                    <a:srgbClr val="ffffff"/>
                  </a:solidFill>
                </a:uFill>
                <a:latin typeface="Calibri"/>
              </a:rPr>
              <a:t>// Custom parallelism</a:t>
            </a:r>
            <a:endParaRPr lang="en-US" sz="2000" spc="-1" strike="noStrike">
              <a:solidFill>
                <a:srgbClr val="000000"/>
              </a:solidFill>
              <a:uFill>
                <a:solidFill>
                  <a:srgbClr val="ffffff"/>
                </a:solidFill>
              </a:uFill>
              <a:latin typeface="Calibri"/>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Grouping Data on PairRDD</a:t>
            </a:r>
            <a:endParaRPr lang="en-US" sz="1800" spc="-1" strike="noStrike">
              <a:solidFill>
                <a:srgbClr val="000000"/>
              </a:solidFill>
              <a:uFill>
                <a:solidFill>
                  <a:srgbClr val="ffffff"/>
                </a:solidFill>
              </a:uFill>
              <a:latin typeface="Calibri"/>
            </a:endParaRPr>
          </a:p>
        </p:txBody>
      </p:sp>
      <p:sp>
        <p:nvSpPr>
          <p:cNvPr id="139"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We commonly group keyed data by key. E.g all customer orders, grouped together.</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If RDD of key type is K and Value type is V, with groupByKey() we get back an RDD of type </a:t>
            </a:r>
            <a:r>
              <a:rPr b="1" lang="en-US" sz="2800" spc="-1" strike="noStrike">
                <a:solidFill>
                  <a:srgbClr val="000000"/>
                </a:solidFill>
                <a:uFill>
                  <a:solidFill>
                    <a:srgbClr val="ffffff"/>
                  </a:solidFill>
                </a:uFill>
                <a:latin typeface="Calibri"/>
              </a:rPr>
              <a:t>[K, Iterable[V]]</a:t>
            </a:r>
            <a:r>
              <a:rPr lang="en-US" sz="2800" spc="-1" strike="noStrike">
                <a:solidFill>
                  <a:srgbClr val="000000"/>
                </a:solidFill>
                <a:uFill>
                  <a:solidFill>
                    <a:srgbClr val="ffffff"/>
                  </a:solidFill>
                </a:uFill>
                <a:latin typeface="Calibri"/>
              </a:rPr>
              <a:t>.</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groupBy() works on unpaired data. This takes a function and applies it to every element in the source RDD and uses the result to determine the key.</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We normally use reduce() or fold() on values when we use grouByKey(). The same is achieved efficiently by using one of the per-key aggregation functions.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Rdd.reudceByKey(func) produces same RDD as rdd.groupByKey().mapValues(value=&gt; value.reduce(func)) , but is more efficient as it avoids the step of creating list of values for each key.</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We can also group data sharing the same key from multiple RDDs using function called </a:t>
            </a:r>
            <a:r>
              <a:rPr b="1" lang="en-US" sz="2800" spc="-1" strike="noStrike">
                <a:solidFill>
                  <a:srgbClr val="000000"/>
                </a:solidFill>
                <a:uFill>
                  <a:solidFill>
                    <a:srgbClr val="ffffff"/>
                  </a:solidFill>
                </a:uFill>
                <a:latin typeface="Calibri"/>
              </a:rPr>
              <a:t>cogroup().</a:t>
            </a:r>
            <a:r>
              <a:rPr lang="en-US" sz="2800" spc="-1" strike="noStrike">
                <a:solidFill>
                  <a:srgbClr val="000000"/>
                </a:solidFill>
                <a:uFill>
                  <a:solidFill>
                    <a:srgbClr val="ffffff"/>
                  </a:solidFill>
                </a:uFill>
                <a:latin typeface="Calibri"/>
              </a:rPr>
              <a:t> This will give RDD[K,(Iterable[V]), Iterable[W]))]</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If one rdd doesn’t have elements for a given key that is present in the other RDD, the corresponding Iterable is empty. </a:t>
            </a:r>
            <a:r>
              <a:rPr b="1" lang="en-US" sz="2800" spc="-1" strike="noStrike">
                <a:solidFill>
                  <a:srgbClr val="000000"/>
                </a:solidFill>
                <a:uFill>
                  <a:solidFill>
                    <a:srgbClr val="ffffff"/>
                  </a:solidFill>
                </a:uFill>
                <a:latin typeface="Calibri"/>
              </a:rPr>
              <a:t>COGROUP() is building blocks of JOINS.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COGROUP can work on three or more RDDs at once.</a:t>
            </a:r>
            <a:endParaRPr lang="en-US" sz="2800" spc="-1" strike="noStrike">
              <a:solidFill>
                <a:srgbClr val="000000"/>
              </a:solidFill>
              <a:uFill>
                <a:solidFill>
                  <a:srgbClr val="ffffff"/>
                </a:solidFill>
              </a:uFill>
              <a:latin typeface="Calibri"/>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Joining Data on PairRDD</a:t>
            </a:r>
            <a:endParaRPr lang="en-US" sz="1800" spc="-1" strike="noStrike">
              <a:solidFill>
                <a:srgbClr val="000000"/>
              </a:solidFill>
              <a:uFill>
                <a:solidFill>
                  <a:srgbClr val="ffffff"/>
                </a:solidFill>
              </a:uFill>
              <a:latin typeface="Calibri"/>
            </a:endParaRPr>
          </a:p>
        </p:txBody>
      </p:sp>
      <p:sp>
        <p:nvSpPr>
          <p:cNvPr id="141"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Joining data together is probably one of the most common operations on a pair RDD and we will do right, left ,cross and inner joins.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i="1" lang="en-US" sz="2400" spc="-1" strike="noStrike">
                <a:solidFill>
                  <a:srgbClr val="000000"/>
                </a:solidFill>
                <a:uFill>
                  <a:solidFill>
                    <a:srgbClr val="ffffff"/>
                  </a:solidFill>
                </a:uFill>
                <a:latin typeface="Calibri"/>
              </a:rPr>
              <a:t>Scala shell inner join</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storeAddress </a:t>
            </a:r>
            <a:r>
              <a:rPr b="1" lang="en-US" sz="2000" spc="-1" strike="noStrike">
                <a:solidFill>
                  <a:srgbClr val="000000"/>
                </a:solidFill>
                <a:uFill>
                  <a:solidFill>
                    <a:srgbClr val="ffffff"/>
                  </a:solidFill>
                </a:uFill>
                <a:latin typeface="Calibri"/>
              </a:rPr>
              <a:t>= </a:t>
            </a:r>
            <a:r>
              <a:rPr lang="en-US" sz="2000" spc="-1" strike="noStrike">
                <a:solidFill>
                  <a:srgbClr val="000000"/>
                </a:solidFill>
                <a:uFill>
                  <a:solidFill>
                    <a:srgbClr val="ffffff"/>
                  </a:solidFill>
                </a:uFill>
                <a:latin typeface="Calibri"/>
              </a:rPr>
              <a:t>{</a:t>
            </a:r>
            <a:endParaRPr lang="en-US" sz="1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a:t>
            </a:r>
            <a:r>
              <a:rPr b="1" lang="en-US" sz="1800" spc="-1" strike="noStrike">
                <a:solidFill>
                  <a:srgbClr val="000000"/>
                </a:solidFill>
                <a:uFill>
                  <a:solidFill>
                    <a:srgbClr val="ffffff"/>
                  </a:solidFill>
                </a:uFill>
                <a:latin typeface="Calibri"/>
              </a:rPr>
              <a:t>Store</a:t>
            </a:r>
            <a:r>
              <a:rPr lang="en-US" sz="1800" spc="-1" strike="noStrike">
                <a:solidFill>
                  <a:srgbClr val="000000"/>
                </a:solidFill>
                <a:uFill>
                  <a:solidFill>
                    <a:srgbClr val="ffffff"/>
                  </a:solidFill>
                </a:uFill>
                <a:latin typeface="Calibri"/>
              </a:rPr>
              <a:t>("Ritual"), "1026 Valencia St"), (</a:t>
            </a:r>
            <a:r>
              <a:rPr b="1" lang="en-US" sz="1800" spc="-1" strike="noStrike">
                <a:solidFill>
                  <a:srgbClr val="000000"/>
                </a:solidFill>
                <a:uFill>
                  <a:solidFill>
                    <a:srgbClr val="ffffff"/>
                  </a:solidFill>
                </a:uFill>
                <a:latin typeface="Calibri"/>
              </a:rPr>
              <a:t>Store</a:t>
            </a:r>
            <a:r>
              <a:rPr lang="en-US" sz="1800" spc="-1" strike="noStrike">
                <a:solidFill>
                  <a:srgbClr val="000000"/>
                </a:solidFill>
                <a:uFill>
                  <a:solidFill>
                    <a:srgbClr val="ffffff"/>
                  </a:solidFill>
                </a:uFill>
                <a:latin typeface="Calibri"/>
              </a:rPr>
              <a:t>("Philz"), "748 Van Ness Ave"),</a:t>
            </a:r>
            <a:endParaRPr lang="en-US" sz="1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a:t>
            </a:r>
            <a:r>
              <a:rPr b="1" lang="en-US" sz="1800" spc="-1" strike="noStrike">
                <a:solidFill>
                  <a:srgbClr val="000000"/>
                </a:solidFill>
                <a:uFill>
                  <a:solidFill>
                    <a:srgbClr val="ffffff"/>
                  </a:solidFill>
                </a:uFill>
                <a:latin typeface="Calibri"/>
              </a:rPr>
              <a:t>Store</a:t>
            </a:r>
            <a:r>
              <a:rPr lang="en-US" sz="1800" spc="-1" strike="noStrike">
                <a:solidFill>
                  <a:srgbClr val="000000"/>
                </a:solidFill>
                <a:uFill>
                  <a:solidFill>
                    <a:srgbClr val="ffffff"/>
                  </a:solidFill>
                </a:uFill>
                <a:latin typeface="Calibri"/>
              </a:rPr>
              <a:t>("Philz"), "3101 24th St"), (</a:t>
            </a:r>
            <a:r>
              <a:rPr b="1" lang="en-US" sz="1800" spc="-1" strike="noStrike">
                <a:solidFill>
                  <a:srgbClr val="000000"/>
                </a:solidFill>
                <a:uFill>
                  <a:solidFill>
                    <a:srgbClr val="ffffff"/>
                  </a:solidFill>
                </a:uFill>
                <a:latin typeface="Calibri"/>
              </a:rPr>
              <a:t>Store</a:t>
            </a:r>
            <a:r>
              <a:rPr lang="en-US" sz="1800" spc="-1" strike="noStrike">
                <a:solidFill>
                  <a:srgbClr val="000000"/>
                </a:solidFill>
                <a:uFill>
                  <a:solidFill>
                    <a:srgbClr val="ffffff"/>
                  </a:solidFill>
                </a:uFill>
                <a:latin typeface="Calibri"/>
              </a:rPr>
              <a:t>("Starbucks"), "Seattle")}</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storeRating </a:t>
            </a:r>
            <a:r>
              <a:rPr b="1" lang="en-US" sz="2000" spc="-1" strike="noStrike">
                <a:solidFill>
                  <a:srgbClr val="000000"/>
                </a:solidFill>
                <a:uFill>
                  <a:solidFill>
                    <a:srgbClr val="ffffff"/>
                  </a:solidFill>
                </a:uFill>
                <a:latin typeface="Calibri"/>
              </a:rPr>
              <a:t>= </a:t>
            </a:r>
            <a:r>
              <a:rPr lang="en-US" sz="2000" spc="-1" strike="noStrike">
                <a:solidFill>
                  <a:srgbClr val="000000"/>
                </a:solidFill>
                <a:uFill>
                  <a:solidFill>
                    <a:srgbClr val="ffffff"/>
                  </a:solidFill>
                </a:uFill>
                <a:latin typeface="Calibri"/>
              </a:rPr>
              <a:t>{</a:t>
            </a:r>
            <a:endParaRPr lang="en-US" sz="1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a:t>
            </a:r>
            <a:r>
              <a:rPr b="1" lang="en-US" sz="1800" spc="-1" strike="noStrike">
                <a:solidFill>
                  <a:srgbClr val="000000"/>
                </a:solidFill>
                <a:uFill>
                  <a:solidFill>
                    <a:srgbClr val="ffffff"/>
                  </a:solidFill>
                </a:uFill>
                <a:latin typeface="Calibri"/>
              </a:rPr>
              <a:t>Store</a:t>
            </a:r>
            <a:r>
              <a:rPr lang="en-US" sz="1800" spc="-1" strike="noStrike">
                <a:solidFill>
                  <a:srgbClr val="000000"/>
                </a:solidFill>
                <a:uFill>
                  <a:solidFill>
                    <a:srgbClr val="ffffff"/>
                  </a:solidFill>
                </a:uFill>
                <a:latin typeface="Calibri"/>
              </a:rPr>
              <a:t>("Ritual"), 4.9), (</a:t>
            </a:r>
            <a:r>
              <a:rPr b="1" lang="en-US" sz="1800" spc="-1" strike="noStrike">
                <a:solidFill>
                  <a:srgbClr val="000000"/>
                </a:solidFill>
                <a:uFill>
                  <a:solidFill>
                    <a:srgbClr val="ffffff"/>
                  </a:solidFill>
                </a:uFill>
                <a:latin typeface="Calibri"/>
              </a:rPr>
              <a:t>Store</a:t>
            </a:r>
            <a:r>
              <a:rPr lang="en-US" sz="1800" spc="-1" strike="noStrike">
                <a:solidFill>
                  <a:srgbClr val="000000"/>
                </a:solidFill>
                <a:uFill>
                  <a:solidFill>
                    <a:srgbClr val="ffffff"/>
                  </a:solidFill>
                </a:uFill>
                <a:latin typeface="Calibri"/>
              </a:rPr>
              <a:t>("Philz"), 4.8))}</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storeAddress.join(storeRating) == {</a:t>
            </a:r>
            <a:endParaRPr lang="en-US" sz="1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a:t>
            </a:r>
            <a:r>
              <a:rPr b="1" lang="en-US" sz="1800" spc="-1" strike="noStrike">
                <a:solidFill>
                  <a:srgbClr val="000000"/>
                </a:solidFill>
                <a:uFill>
                  <a:solidFill>
                    <a:srgbClr val="ffffff"/>
                  </a:solidFill>
                </a:uFill>
                <a:latin typeface="Calibri"/>
              </a:rPr>
              <a:t>Store</a:t>
            </a:r>
            <a:r>
              <a:rPr lang="en-US" sz="1800" spc="-1" strike="noStrike">
                <a:solidFill>
                  <a:srgbClr val="000000"/>
                </a:solidFill>
                <a:uFill>
                  <a:solidFill>
                    <a:srgbClr val="ffffff"/>
                  </a:solidFill>
                </a:uFill>
                <a:latin typeface="Calibri"/>
              </a:rPr>
              <a:t>("Ritual"), ("1026 Valencia St", 4.9)),</a:t>
            </a:r>
            <a:endParaRPr lang="en-US" sz="1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a:t>
            </a:r>
            <a:r>
              <a:rPr b="1" lang="en-US" sz="1800" spc="-1" strike="noStrike">
                <a:solidFill>
                  <a:srgbClr val="000000"/>
                </a:solidFill>
                <a:uFill>
                  <a:solidFill>
                    <a:srgbClr val="ffffff"/>
                  </a:solidFill>
                </a:uFill>
                <a:latin typeface="Calibri"/>
              </a:rPr>
              <a:t>Store</a:t>
            </a:r>
            <a:r>
              <a:rPr lang="en-US" sz="1800" spc="-1" strike="noStrike">
                <a:solidFill>
                  <a:srgbClr val="000000"/>
                </a:solidFill>
                <a:uFill>
                  <a:solidFill>
                    <a:srgbClr val="ffffff"/>
                  </a:solidFill>
                </a:uFill>
                <a:latin typeface="Calibri"/>
              </a:rPr>
              <a:t>("Philz"), ("748 Van Ness Ave", 4.8)),</a:t>
            </a:r>
            <a:endParaRPr lang="en-US" sz="1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1800" spc="-1" strike="noStrike">
                <a:solidFill>
                  <a:srgbClr val="000000"/>
                </a:solidFill>
                <a:uFill>
                  <a:solidFill>
                    <a:srgbClr val="ffffff"/>
                  </a:solidFill>
                </a:uFill>
                <a:latin typeface="Calibri"/>
              </a:rPr>
              <a:t>(</a:t>
            </a:r>
            <a:r>
              <a:rPr b="1" lang="en-US" sz="1800" spc="-1" strike="noStrike">
                <a:solidFill>
                  <a:srgbClr val="000000"/>
                </a:solidFill>
                <a:uFill>
                  <a:solidFill>
                    <a:srgbClr val="ffffff"/>
                  </a:solidFill>
                </a:uFill>
                <a:latin typeface="Calibri"/>
              </a:rPr>
              <a:t>Store</a:t>
            </a:r>
            <a:r>
              <a:rPr lang="en-US" sz="1800" spc="-1" strike="noStrike">
                <a:solidFill>
                  <a:srgbClr val="000000"/>
                </a:solidFill>
                <a:uFill>
                  <a:solidFill>
                    <a:srgbClr val="ffffff"/>
                  </a:solidFill>
                </a:uFill>
                <a:latin typeface="Calibri"/>
              </a:rPr>
              <a:t>("Philz"), ("3101 24th St", 4.8))}</a:t>
            </a:r>
            <a:endParaRPr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We can use leftOuterJoin(other) and rightOuterJoin(other)</a:t>
            </a:r>
            <a:endParaRPr lang="en-US" sz="2800" spc="-1" strike="noStrike">
              <a:solidFill>
                <a:srgbClr val="000000"/>
              </a:solidFill>
              <a:uFill>
                <a:solidFill>
                  <a:srgbClr val="ffffff"/>
                </a:solidFill>
              </a:u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Programming with RDDs</a:t>
            </a:r>
            <a:endParaRPr lang="en-US" sz="1800" spc="-1" strike="noStrike">
              <a:solidFill>
                <a:srgbClr val="000000"/>
              </a:solidFill>
              <a:uFill>
                <a:solidFill>
                  <a:srgbClr val="ffffff"/>
                </a:solidFill>
              </a:uFill>
              <a:latin typeface="Calibri"/>
            </a:endParaRPr>
          </a:p>
        </p:txBody>
      </p:sp>
      <p:sp>
        <p:nvSpPr>
          <p:cNvPr id="88" name="TextShape 2"/>
          <p:cNvSpPr txBox="1"/>
          <p:nvPr/>
        </p:nvSpPr>
        <p:spPr>
          <a:xfrm>
            <a:off x="460440" y="795240"/>
            <a:ext cx="11545560" cy="5803920"/>
          </a:xfrm>
          <a:prstGeom prst="rect">
            <a:avLst/>
          </a:prstGeom>
          <a:noFill/>
          <a:ln>
            <a:noFill/>
          </a:ln>
        </p:spPr>
        <p:txBody>
          <a:bodyPr/>
          <a:p>
            <a:pPr marL="228600" indent="-228240">
              <a:lnSpc>
                <a:spcPct val="150000"/>
              </a:lnSpc>
              <a:buClr>
                <a:srgbClr val="000000"/>
              </a:buClr>
              <a:buFont typeface="Arial"/>
              <a:buChar char="•"/>
            </a:pPr>
            <a:r>
              <a:rPr lang="en-US" sz="2800" spc="-1" strike="noStrike">
                <a:solidFill>
                  <a:srgbClr val="000000"/>
                </a:solidFill>
                <a:uFill>
                  <a:solidFill>
                    <a:srgbClr val="ffffff"/>
                  </a:solidFill>
                </a:uFill>
                <a:latin typeface="Calibri"/>
              </a:rPr>
              <a:t>RDD is a distributed collection of elements. It is spark’s core abstraction.</a:t>
            </a:r>
            <a:endParaRPr lang="en-US" sz="2800" spc="-1" strike="noStrike">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800" spc="-1" strike="noStrike">
                <a:solidFill>
                  <a:srgbClr val="000000"/>
                </a:solidFill>
                <a:uFill>
                  <a:solidFill>
                    <a:srgbClr val="ffffff"/>
                  </a:solidFill>
                </a:uFill>
                <a:latin typeface="Calibri"/>
              </a:rPr>
              <a:t>In Spark all work is expressed as either </a:t>
            </a:r>
            <a:endParaRPr lang="en-US" sz="2800" spc="-1" strike="noStrike">
              <a:solidFill>
                <a:srgbClr val="000000"/>
              </a:solidFill>
              <a:uFill>
                <a:solidFill>
                  <a:srgbClr val="ffffff"/>
                </a:solidFill>
              </a:uFill>
              <a:latin typeface="Calibri"/>
            </a:endParaRPr>
          </a:p>
          <a:p>
            <a:pPr lvl="1" marL="685800" indent="-228240">
              <a:lnSpc>
                <a:spcPct val="150000"/>
              </a:lnSpc>
              <a:buClr>
                <a:srgbClr val="000000"/>
              </a:buClr>
              <a:buFont typeface="Arial"/>
              <a:buChar char="•"/>
            </a:pPr>
            <a:r>
              <a:rPr lang="en-US" sz="2400" spc="-1" strike="noStrike">
                <a:solidFill>
                  <a:srgbClr val="000000"/>
                </a:solidFill>
                <a:uFill>
                  <a:solidFill>
                    <a:srgbClr val="ffffff"/>
                  </a:solidFill>
                </a:uFill>
                <a:latin typeface="Calibri"/>
              </a:rPr>
              <a:t>creating a new RDDs </a:t>
            </a:r>
            <a:endParaRPr lang="en-US" sz="2000" spc="-1" strike="noStrike">
              <a:solidFill>
                <a:srgbClr val="000000"/>
              </a:solidFill>
              <a:uFill>
                <a:solidFill>
                  <a:srgbClr val="ffffff"/>
                </a:solidFill>
              </a:uFill>
              <a:latin typeface="Calibri"/>
            </a:endParaRPr>
          </a:p>
          <a:p>
            <a:pPr lvl="1" marL="685800" indent="-228240">
              <a:lnSpc>
                <a:spcPct val="150000"/>
              </a:lnSpc>
              <a:buClr>
                <a:srgbClr val="000000"/>
              </a:buClr>
              <a:buFont typeface="Arial"/>
              <a:buChar char="•"/>
            </a:pPr>
            <a:r>
              <a:rPr lang="en-US" sz="2400" spc="-1" strike="noStrike">
                <a:solidFill>
                  <a:srgbClr val="000000"/>
                </a:solidFill>
                <a:uFill>
                  <a:solidFill>
                    <a:srgbClr val="ffffff"/>
                  </a:solidFill>
                </a:uFill>
                <a:latin typeface="Calibri"/>
              </a:rPr>
              <a:t>Transforming existing RDDs</a:t>
            </a:r>
            <a:endParaRPr lang="en-US" sz="2000" spc="-1" strike="noStrike">
              <a:solidFill>
                <a:srgbClr val="000000"/>
              </a:solidFill>
              <a:uFill>
                <a:solidFill>
                  <a:srgbClr val="ffffff"/>
                </a:solidFill>
              </a:uFill>
              <a:latin typeface="Calibri"/>
            </a:endParaRPr>
          </a:p>
          <a:p>
            <a:pPr lvl="1" marL="685800" indent="-228240">
              <a:lnSpc>
                <a:spcPct val="150000"/>
              </a:lnSpc>
              <a:buClr>
                <a:srgbClr val="000000"/>
              </a:buClr>
              <a:buFont typeface="Arial"/>
              <a:buChar char="•"/>
            </a:pPr>
            <a:r>
              <a:rPr lang="en-US" sz="2400" spc="-1" strike="noStrike">
                <a:solidFill>
                  <a:srgbClr val="000000"/>
                </a:solidFill>
                <a:uFill>
                  <a:solidFill>
                    <a:srgbClr val="ffffff"/>
                  </a:solidFill>
                </a:uFill>
                <a:latin typeface="Calibri"/>
              </a:rPr>
              <a:t>Or calling operations on RDDs to compute a result.</a:t>
            </a:r>
            <a:endParaRPr lang="en-US" sz="2000" spc="-1" strike="noStrike">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800" spc="-1" strike="noStrike">
                <a:solidFill>
                  <a:srgbClr val="000000"/>
                </a:solidFill>
                <a:uFill>
                  <a:solidFill>
                    <a:srgbClr val="ffffff"/>
                  </a:solidFill>
                </a:uFill>
                <a:latin typeface="Calibri"/>
              </a:rPr>
              <a:t>Spark automatically distributes the data contained in RDDs across the cluster and parallelizes the operations you perform on them.</a:t>
            </a:r>
            <a:endParaRPr lang="en-US" sz="2800" spc="-1" strike="noStrike">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800" spc="-1" strike="noStrike">
                <a:solidFill>
                  <a:srgbClr val="000000"/>
                </a:solidFill>
                <a:uFill>
                  <a:solidFill>
                    <a:srgbClr val="ffffff"/>
                  </a:solidFill>
                </a:uFill>
                <a:latin typeface="Calibri"/>
              </a:rPr>
              <a:t>RDD in Spark is an </a:t>
            </a:r>
            <a:r>
              <a:rPr b="1" lang="en-US" sz="2800" spc="-1" strike="noStrike">
                <a:solidFill>
                  <a:srgbClr val="000000"/>
                </a:solidFill>
                <a:uFill>
                  <a:solidFill>
                    <a:srgbClr val="ffffff"/>
                  </a:solidFill>
                </a:uFill>
                <a:latin typeface="Calibri"/>
              </a:rPr>
              <a:t>immutable</a:t>
            </a:r>
            <a:r>
              <a:rPr lang="en-US" sz="2800" spc="-1" strike="noStrike">
                <a:solidFill>
                  <a:srgbClr val="000000"/>
                </a:solidFill>
                <a:uFill>
                  <a:solidFill>
                    <a:srgbClr val="ffffff"/>
                  </a:solidFill>
                </a:uFill>
                <a:latin typeface="Calibri"/>
              </a:rPr>
              <a:t> </a:t>
            </a:r>
            <a:r>
              <a:rPr b="1" lang="en-US" sz="2800" spc="-1" strike="noStrike">
                <a:solidFill>
                  <a:srgbClr val="000000"/>
                </a:solidFill>
                <a:uFill>
                  <a:solidFill>
                    <a:srgbClr val="ffffff"/>
                  </a:solidFill>
                </a:uFill>
                <a:latin typeface="Calibri"/>
              </a:rPr>
              <a:t>distributed</a:t>
            </a:r>
            <a:r>
              <a:rPr lang="en-US" sz="2800" spc="-1" strike="noStrike">
                <a:solidFill>
                  <a:srgbClr val="000000"/>
                </a:solidFill>
                <a:uFill>
                  <a:solidFill>
                    <a:srgbClr val="ffffff"/>
                  </a:solidFill>
                </a:uFill>
                <a:latin typeface="Calibri"/>
              </a:rPr>
              <a:t> </a:t>
            </a:r>
            <a:r>
              <a:rPr b="1" lang="en-US" sz="2800" spc="-1" strike="noStrike">
                <a:solidFill>
                  <a:srgbClr val="000000"/>
                </a:solidFill>
                <a:uFill>
                  <a:solidFill>
                    <a:srgbClr val="ffffff"/>
                  </a:solidFill>
                </a:uFill>
                <a:latin typeface="Calibri"/>
              </a:rPr>
              <a:t>collection</a:t>
            </a:r>
            <a:r>
              <a:rPr lang="en-US" sz="2800" spc="-1" strike="noStrike">
                <a:solidFill>
                  <a:srgbClr val="000000"/>
                </a:solidFill>
                <a:uFill>
                  <a:solidFill>
                    <a:srgbClr val="ffffff"/>
                  </a:solidFill>
                </a:uFill>
                <a:latin typeface="Calibri"/>
              </a:rPr>
              <a:t> of </a:t>
            </a:r>
            <a:r>
              <a:rPr b="1" lang="en-US" sz="2800" spc="-1" strike="noStrike">
                <a:solidFill>
                  <a:srgbClr val="000000"/>
                </a:solidFill>
                <a:uFill>
                  <a:solidFill>
                    <a:srgbClr val="ffffff"/>
                  </a:solidFill>
                </a:uFill>
                <a:latin typeface="Calibri"/>
              </a:rPr>
              <a:t>objects</a:t>
            </a:r>
            <a:r>
              <a:rPr lang="en-US" sz="2800" spc="-1" strike="noStrike">
                <a:solidFill>
                  <a:srgbClr val="000000"/>
                </a:solidFill>
                <a:uFill>
                  <a:solidFill>
                    <a:srgbClr val="ffffff"/>
                  </a:solidFill>
                </a:uFill>
                <a:latin typeface="Calibri"/>
              </a:rPr>
              <a:t>.</a:t>
            </a:r>
            <a:endParaRPr lang="en-US" sz="2800" spc="-1" strike="noStrike">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800" spc="-1" strike="noStrike">
                <a:solidFill>
                  <a:srgbClr val="000000"/>
                </a:solidFill>
                <a:uFill>
                  <a:solidFill>
                    <a:srgbClr val="ffffff"/>
                  </a:solidFill>
                </a:uFill>
                <a:latin typeface="Calibri"/>
              </a:rPr>
              <a:t>Each RDD is split into multiple partitions, these partitions are computed on different nodes of the cluster.</a:t>
            </a:r>
            <a:endParaRPr lang="en-US" sz="2800" spc="-1" strike="noStrike">
              <a:solidFill>
                <a:srgbClr val="000000"/>
              </a:solidFill>
              <a:uFill>
                <a:solidFill>
                  <a:srgbClr val="ffffff"/>
                </a:solidFill>
              </a:uFill>
              <a:latin typeface="Calibri"/>
            </a:endParaRPr>
          </a:p>
          <a:p>
            <a:pPr marL="228600" indent="-228240">
              <a:lnSpc>
                <a:spcPct val="150000"/>
              </a:lnSpc>
              <a:buClr>
                <a:srgbClr val="000000"/>
              </a:buClr>
              <a:buFont typeface="Arial"/>
              <a:buChar char="•"/>
            </a:pPr>
            <a:r>
              <a:rPr lang="en-US" sz="2800" spc="-1" strike="noStrike">
                <a:solidFill>
                  <a:srgbClr val="000000"/>
                </a:solidFill>
                <a:uFill>
                  <a:solidFill>
                    <a:srgbClr val="ffffff"/>
                  </a:solidFill>
                </a:uFill>
                <a:latin typeface="Calibri"/>
              </a:rPr>
              <a:t>RDDs can contain any type of Python, Java or Scala objects, it can also include user-defined classes.</a:t>
            </a:r>
            <a:endParaRPr lang="en-US" sz="2800" spc="-1" strike="noStrike">
              <a:solidFill>
                <a:srgbClr val="000000"/>
              </a:solidFill>
              <a:uFill>
                <a:solidFill>
                  <a:srgbClr val="ffffff"/>
                </a:solidFill>
              </a:uFill>
              <a:latin typeface="Calibri"/>
            </a:endParaRPr>
          </a:p>
          <a:p>
            <a:endParaRPr lang="en-US" sz="28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Sorting Data on PairRDD</a:t>
            </a:r>
            <a:endParaRPr lang="en-US" sz="1800" spc="-1" strike="noStrike">
              <a:solidFill>
                <a:srgbClr val="000000"/>
              </a:solidFill>
              <a:uFill>
                <a:solidFill>
                  <a:srgbClr val="ffffff"/>
                </a:solidFill>
              </a:uFill>
              <a:latin typeface="Calibri"/>
            </a:endParaRPr>
          </a:p>
        </p:txBody>
      </p:sp>
      <p:sp>
        <p:nvSpPr>
          <p:cNvPr id="143"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We can sort an RDD with k/v pairs provided that there is an ordering defined on the key. Once we have sorted our data, any subsequent call on the sorted data to collect() or save() will result in ordered data.</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sortByKey() function takes a parameter called ascending to indicate whether we want it in ascending order, its default value is true. If you want a different sort order entirely, and to support this we can provide our own comparision function.</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Here we see, first convert integers to strings and use string comparision fns.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input</a:t>
            </a:r>
            <a:r>
              <a:rPr b="1" lang="en-US" sz="2400" spc="-1" strike="noStrike">
                <a:solidFill>
                  <a:srgbClr val="000000"/>
                </a:solidFill>
                <a:uFill>
                  <a:solidFill>
                    <a:srgbClr val="ffffff"/>
                  </a:solidFill>
                </a:uFill>
                <a:latin typeface="Calibri"/>
              </a:rPr>
              <a:t>: RDD</a:t>
            </a:r>
            <a:r>
              <a:rPr lang="en-US" sz="2400" spc="-1" strike="noStrike">
                <a:solidFill>
                  <a:srgbClr val="000000"/>
                </a:solidFill>
                <a:uFill>
                  <a:solidFill>
                    <a:srgbClr val="ffffff"/>
                  </a:solidFill>
                </a:uFill>
                <a:latin typeface="Calibri"/>
              </a:rPr>
              <a:t>[(</a:t>
            </a:r>
            <a:r>
              <a:rPr b="1" lang="en-US" sz="2400" spc="-1" strike="noStrike">
                <a:solidFill>
                  <a:srgbClr val="000000"/>
                </a:solidFill>
                <a:uFill>
                  <a:solidFill>
                    <a:srgbClr val="ffffff"/>
                  </a:solidFill>
                </a:uFill>
                <a:latin typeface="Calibri"/>
              </a:rPr>
              <a:t>Int</a:t>
            </a:r>
            <a:r>
              <a:rPr lang="en-US" sz="2400" spc="-1" strike="noStrike">
                <a:solidFill>
                  <a:srgbClr val="000000"/>
                </a:solidFill>
                <a:uFill>
                  <a:solidFill>
                    <a:srgbClr val="ffffff"/>
                  </a:solidFill>
                </a:uFill>
                <a:latin typeface="Calibri"/>
              </a:rPr>
              <a:t>, </a:t>
            </a:r>
            <a:r>
              <a:rPr b="1" lang="en-US" sz="2400" spc="-1" strike="noStrike">
                <a:solidFill>
                  <a:srgbClr val="000000"/>
                </a:solidFill>
                <a:uFill>
                  <a:solidFill>
                    <a:srgbClr val="ffffff"/>
                  </a:solidFill>
                </a:uFill>
                <a:latin typeface="Calibri"/>
              </a:rPr>
              <a:t>Venue</a:t>
            </a:r>
            <a:r>
              <a:rPr lang="en-US" sz="2400" spc="-1" strike="noStrike">
                <a:solidFill>
                  <a:srgbClr val="000000"/>
                </a:solidFill>
                <a:uFill>
                  <a:solidFill>
                    <a:srgbClr val="ffffff"/>
                  </a:solidFill>
                </a:uFill>
                <a:latin typeface="Calibri"/>
              </a:rPr>
              <a: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implicit val </a:t>
            </a:r>
            <a:r>
              <a:rPr lang="en-US" sz="2400" spc="-1" strike="noStrike">
                <a:solidFill>
                  <a:srgbClr val="000000"/>
                </a:solidFill>
                <a:uFill>
                  <a:solidFill>
                    <a:srgbClr val="ffffff"/>
                  </a:solidFill>
                </a:uFill>
                <a:latin typeface="Calibri"/>
              </a:rPr>
              <a:t>sortIntegersByString </a:t>
            </a:r>
            <a:r>
              <a:rPr b="1" lang="en-US" sz="2400" spc="-1" strike="noStrike">
                <a:solidFill>
                  <a:srgbClr val="000000"/>
                </a:solidFill>
                <a:uFill>
                  <a:solidFill>
                    <a:srgbClr val="ffffff"/>
                  </a:solidFill>
                </a:uFill>
                <a:latin typeface="Calibri"/>
              </a:rPr>
              <a:t>= new Ordering</a:t>
            </a:r>
            <a:r>
              <a:rPr lang="en-US" sz="2400" spc="-1" strike="noStrike">
                <a:solidFill>
                  <a:srgbClr val="000000"/>
                </a:solidFill>
                <a:uFill>
                  <a:solidFill>
                    <a:srgbClr val="ffffff"/>
                  </a:solidFill>
                </a:uFill>
                <a:latin typeface="Calibri"/>
              </a:rPr>
              <a:t>[</a:t>
            </a:r>
            <a:r>
              <a:rPr b="1" lang="en-US" sz="2400" spc="-1" strike="noStrike">
                <a:solidFill>
                  <a:srgbClr val="000000"/>
                </a:solidFill>
                <a:uFill>
                  <a:solidFill>
                    <a:srgbClr val="ffffff"/>
                  </a:solidFill>
                </a:uFill>
                <a:latin typeface="Calibri"/>
              </a:rPr>
              <a:t>Int</a:t>
            </a:r>
            <a:r>
              <a:rPr lang="en-US" sz="2400" spc="-1" strike="noStrike">
                <a:solidFill>
                  <a:srgbClr val="000000"/>
                </a:solidFill>
                <a:uFill>
                  <a:solidFill>
                    <a:srgbClr val="ffffff"/>
                  </a:solidFill>
                </a:uFill>
                <a:latin typeface="Calibri"/>
              </a:rPr>
              <a:t>]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override def </a:t>
            </a:r>
            <a:r>
              <a:rPr lang="en-US" sz="2400" spc="-1" strike="noStrike">
                <a:solidFill>
                  <a:srgbClr val="000000"/>
                </a:solidFill>
                <a:uFill>
                  <a:solidFill>
                    <a:srgbClr val="ffffff"/>
                  </a:solidFill>
                </a:uFill>
                <a:latin typeface="Calibri"/>
              </a:rPr>
              <a:t>compare(a</a:t>
            </a:r>
            <a:r>
              <a:rPr b="1" lang="en-US" sz="2400" spc="-1" strike="noStrike">
                <a:solidFill>
                  <a:srgbClr val="000000"/>
                </a:solidFill>
                <a:uFill>
                  <a:solidFill>
                    <a:srgbClr val="ffffff"/>
                  </a:solidFill>
                </a:uFill>
                <a:latin typeface="Calibri"/>
              </a:rPr>
              <a:t>: Int</a:t>
            </a:r>
            <a:r>
              <a:rPr lang="en-US" sz="2400" spc="-1" strike="noStrike">
                <a:solidFill>
                  <a:srgbClr val="000000"/>
                </a:solidFill>
                <a:uFill>
                  <a:solidFill>
                    <a:srgbClr val="ffffff"/>
                  </a:solidFill>
                </a:uFill>
                <a:latin typeface="Calibri"/>
              </a:rPr>
              <a:t>, b</a:t>
            </a:r>
            <a:r>
              <a:rPr b="1" lang="en-US" sz="2400" spc="-1" strike="noStrike">
                <a:solidFill>
                  <a:srgbClr val="000000"/>
                </a:solidFill>
                <a:uFill>
                  <a:solidFill>
                    <a:srgbClr val="ffffff"/>
                  </a:solidFill>
                </a:uFill>
                <a:latin typeface="Calibri"/>
              </a:rPr>
              <a:t>: Int</a:t>
            </a:r>
            <a:r>
              <a:rPr lang="en-US" sz="2400" spc="-1" strike="noStrike">
                <a:solidFill>
                  <a:srgbClr val="000000"/>
                </a:solidFill>
                <a:uFill>
                  <a:solidFill>
                    <a:srgbClr val="ffffff"/>
                  </a:solidFill>
                </a:uFill>
                <a:latin typeface="Calibri"/>
              </a:rPr>
              <a: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a.toString.compare(b.toString)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rdd.sortByKey()</a:t>
            </a:r>
            <a:endParaRPr lang="en-US" sz="2000" spc="-1" strike="noStrike">
              <a:solidFill>
                <a:srgbClr val="000000"/>
              </a:solidFill>
              <a:uFill>
                <a:solidFill>
                  <a:srgbClr val="ffffff"/>
                </a:solidFill>
              </a:uFill>
              <a:latin typeface="Calibri"/>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Actions Available on PairRDD</a:t>
            </a:r>
            <a:endParaRPr lang="en-US" sz="1800" spc="-1" strike="noStrike">
              <a:solidFill>
                <a:srgbClr val="000000"/>
              </a:solidFill>
              <a:uFill>
                <a:solidFill>
                  <a:srgbClr val="ffffff"/>
                </a:solidFill>
              </a:uFill>
              <a:latin typeface="Calibri"/>
            </a:endParaRPr>
          </a:p>
        </p:txBody>
      </p:sp>
      <p:sp>
        <p:nvSpPr>
          <p:cNvPr id="145"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As with the transformations, all of the traditional actions are availbe on base RDD are also available in pair RDDs.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Some additional actions are also available on pari RDDs, they are&gt;&gt;</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countByKey() – count no of elements for each key.</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collectAsMap() count the result as a map to provide easy lookup.</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Lookup(key)  return all values associated with the provided key.</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We also have actions on pari RDDs that save the RDD, will be discussed later.</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Data Partitioning:</a:t>
            </a:r>
            <a:endParaRPr lang="en-US" sz="1800" spc="-1" strike="noStrike">
              <a:solidFill>
                <a:srgbClr val="000000"/>
              </a:solidFill>
              <a:uFill>
                <a:solidFill>
                  <a:srgbClr val="ffffff"/>
                </a:solidFill>
              </a:uFill>
              <a:latin typeface="Calibri"/>
            </a:endParaRPr>
          </a:p>
        </p:txBody>
      </p:sp>
      <p:sp>
        <p:nvSpPr>
          <p:cNvPr id="147"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This is feature of Spark, it is how to control dataset’s partitioning across nodes.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In a distributed program, communication is very expensive so laying out data to minimize network traffic can greatly improve performance.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Partitioning is useful only when a data set is reused multiple times in key-oriented operations such as joins.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Spark’s partitioning is available on all RDDs of key/value pairs, and cause the system to group elements based on a function of each key.</a:t>
            </a:r>
            <a:endParaRPr lang="en-US" sz="2800" spc="-1" strike="noStrike">
              <a:solidFill>
                <a:srgbClr val="000000"/>
              </a:solidFill>
              <a:uFill>
                <a:solidFill>
                  <a:srgbClr val="ffffff"/>
                </a:solidFill>
              </a:uFill>
              <a:latin typeface="Calibri"/>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Data Partitioning:</a:t>
            </a:r>
            <a:endParaRPr lang="en-US" sz="1800" spc="-1" strike="noStrike">
              <a:solidFill>
                <a:srgbClr val="000000"/>
              </a:solidFill>
              <a:uFill>
                <a:solidFill>
                  <a:srgbClr val="ffffff"/>
                </a:solidFill>
              </a:uFill>
              <a:latin typeface="Calibri"/>
            </a:endParaRPr>
          </a:p>
        </p:txBody>
      </p:sp>
      <p:sp>
        <p:nvSpPr>
          <p:cNvPr id="149"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You can use partitionBy() transformation on userData to hash-partition it at the start of the program. We do this by passing a spark.HashPartitioner object to PartitionBy. </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sc </a:t>
            </a:r>
            <a:r>
              <a:rPr b="1" lang="en-US" sz="2400" spc="-1" strike="noStrike">
                <a:solidFill>
                  <a:srgbClr val="000000"/>
                </a:solidFill>
                <a:uFill>
                  <a:solidFill>
                    <a:srgbClr val="ffffff"/>
                  </a:solidFill>
                </a:uFill>
                <a:latin typeface="Calibri"/>
              </a:rPr>
              <a:t>= new SparkContext</a:t>
            </a:r>
            <a:r>
              <a:rPr lang="en-US" sz="2400" spc="-1" strike="noStrike">
                <a:solidFill>
                  <a:srgbClr val="000000"/>
                </a:solidFill>
                <a:uFill>
                  <a:solidFill>
                    <a:srgbClr val="ffffff"/>
                  </a:solidFill>
                </a:uFill>
                <a:latin typeface="Calibri"/>
              </a:rPr>
              <a: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userData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sc.sequenceFile[</a:t>
            </a:r>
            <a:r>
              <a:rPr b="1" lang="en-US" sz="2400" spc="-1" strike="noStrike">
                <a:solidFill>
                  <a:srgbClr val="000000"/>
                </a:solidFill>
                <a:uFill>
                  <a:solidFill>
                    <a:srgbClr val="ffffff"/>
                  </a:solidFill>
                </a:uFill>
                <a:latin typeface="Calibri"/>
              </a:rPr>
              <a:t>UserID</a:t>
            </a:r>
            <a:r>
              <a:rPr lang="en-US" sz="2400" spc="-1" strike="noStrike">
                <a:solidFill>
                  <a:srgbClr val="000000"/>
                </a:solidFill>
                <a:uFill>
                  <a:solidFill>
                    <a:srgbClr val="ffffff"/>
                  </a:solidFill>
                </a:uFill>
                <a:latin typeface="Calibri"/>
              </a:rPr>
              <a:t>, </a:t>
            </a:r>
            <a:r>
              <a:rPr b="1" lang="en-US" sz="2400" spc="-1" strike="noStrike">
                <a:solidFill>
                  <a:srgbClr val="000000"/>
                </a:solidFill>
                <a:uFill>
                  <a:solidFill>
                    <a:srgbClr val="ffffff"/>
                  </a:solidFill>
                </a:uFill>
                <a:latin typeface="Calibri"/>
              </a:rPr>
              <a:t>UserInfo</a:t>
            </a:r>
            <a:r>
              <a:rPr lang="en-US" sz="2400" spc="-1" strike="noStrike">
                <a:solidFill>
                  <a:srgbClr val="000000"/>
                </a:solidFill>
                <a:uFill>
                  <a:solidFill>
                    <a:srgbClr val="ffffff"/>
                  </a:solidFill>
                </a:uFill>
                <a:latin typeface="Calibri"/>
              </a:rPr>
              <a:t>]("hdfs://...")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.partitionBy(</a:t>
            </a:r>
            <a:r>
              <a:rPr b="1" lang="en-US" sz="2400" spc="-1" strike="noStrike">
                <a:solidFill>
                  <a:srgbClr val="000000"/>
                </a:solidFill>
                <a:uFill>
                  <a:solidFill>
                    <a:srgbClr val="ffffff"/>
                  </a:solidFill>
                </a:uFill>
                <a:latin typeface="Calibri"/>
              </a:rPr>
              <a:t>new HashPartitioner</a:t>
            </a:r>
            <a:r>
              <a:rPr lang="en-US" sz="2400" spc="-1" strike="noStrike">
                <a:solidFill>
                  <a:srgbClr val="000000"/>
                </a:solidFill>
                <a:uFill>
                  <a:solidFill>
                    <a:srgbClr val="ffffff"/>
                  </a:solidFill>
                </a:uFill>
                <a:latin typeface="Calibri"/>
              </a:rPr>
              <a:t>(100)) </a:t>
            </a:r>
            <a:r>
              <a:rPr i="1" lang="en-US" sz="2400" spc="-1" strike="noStrike">
                <a:solidFill>
                  <a:srgbClr val="000000"/>
                </a:solidFill>
                <a:uFill>
                  <a:solidFill>
                    <a:srgbClr val="ffffff"/>
                  </a:solidFill>
                </a:uFill>
                <a:latin typeface="Calibri"/>
              </a:rPr>
              <a:t>// Create 100 partitions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.persist()</a:t>
            </a:r>
            <a:endParaRPr lang="en-US" sz="2000" spc="-1" strike="noStrike">
              <a:solidFill>
                <a:srgbClr val="000000"/>
              </a:solidFill>
              <a:uFill>
                <a:solidFill>
                  <a:srgbClr val="ffffff"/>
                </a:solidFill>
              </a:uFill>
              <a:latin typeface="Calibri"/>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Data Partitioning:</a:t>
            </a:r>
            <a:endParaRPr lang="en-US" sz="1800" spc="-1" strike="noStrike">
              <a:solidFill>
                <a:srgbClr val="000000"/>
              </a:solidFill>
              <a:uFill>
                <a:solidFill>
                  <a:srgbClr val="ffffff"/>
                </a:solidFill>
              </a:uFill>
              <a:latin typeface="Calibri"/>
            </a:endParaRPr>
          </a:p>
        </p:txBody>
      </p:sp>
      <p:sp>
        <p:nvSpPr>
          <p:cNvPr id="151"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PartitionedBy() is a transformation, so it always returns a new RDD, it does not change the original RDD in place. RDDs can never be modified once created. Therefore it is important to persist and save the result of partitionBy(), not the original RDD.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This avoids repeated partitioning and shuffling of data across network, otherwise use of partitioned RDD will cause reevaluation of the RDDs complete lineage.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The 100 passed to partitionBy() represents the no of partitions, which will control how many parallel tasks perform further operations on the RDD: in general, make this at least as large as the no of cores in your cluster.</a:t>
            </a:r>
            <a:endParaRPr lang="en-US" sz="2800" spc="-1" strike="noStrike">
              <a:solidFill>
                <a:srgbClr val="000000"/>
              </a:solidFill>
              <a:uFill>
                <a:solidFill>
                  <a:srgbClr val="ffffff"/>
                </a:solidFill>
              </a:uFill>
              <a:latin typeface="Calibri"/>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1523880" y="1122480"/>
            <a:ext cx="9143640" cy="2387160"/>
          </a:xfrm>
          <a:prstGeom prst="rect">
            <a:avLst/>
          </a:prstGeom>
          <a:noFill/>
          <a:ln>
            <a:noFill/>
          </a:ln>
        </p:spPr>
        <p:txBody>
          <a:bodyPr anchor="b"/>
          <a:p>
            <a:pPr algn="ctr">
              <a:lnSpc>
                <a:spcPct val="100000"/>
              </a:lnSpc>
            </a:pPr>
            <a:r>
              <a:rPr lang="en-US" sz="6000" spc="-1" strike="noStrike">
                <a:solidFill>
                  <a:srgbClr val="000000"/>
                </a:solidFill>
                <a:uFill>
                  <a:solidFill>
                    <a:srgbClr val="ffffff"/>
                  </a:solidFill>
                </a:uFill>
                <a:latin typeface="Calibri Light"/>
              </a:rPr>
              <a:t>Loading and Saving your Data</a:t>
            </a:r>
            <a:endParaRPr lang="en-US" sz="1800" spc="-1" strike="noStrike">
              <a:solidFill>
                <a:srgbClr val="000000"/>
              </a:solidFill>
              <a:uFill>
                <a:solidFill>
                  <a:srgbClr val="ffffff"/>
                </a:solidFill>
              </a:uFill>
              <a:latin typeface="Calibri"/>
            </a:endParaRPr>
          </a:p>
        </p:txBody>
      </p:sp>
      <p:sp>
        <p:nvSpPr>
          <p:cNvPr id="153" name="TextShape 2"/>
          <p:cNvSpPr txBox="1"/>
          <p:nvPr/>
        </p:nvSpPr>
        <p:spPr>
          <a:xfrm>
            <a:off x="1523880" y="3602160"/>
            <a:ext cx="9143640" cy="1655280"/>
          </a:xfrm>
          <a:prstGeom prst="rect">
            <a:avLst/>
          </a:prstGeom>
          <a:noFill/>
          <a:ln>
            <a:noFill/>
          </a:ln>
        </p:spPr>
        <p:txBody>
          <a:bodyPr/>
          <a:p>
            <a:pPr algn="ctr"/>
            <a:endParaRPr lang="en-IN" sz="3200" spc="-1" strike="noStrike">
              <a:solidFill>
                <a:srgbClr val="000000"/>
              </a:solidFill>
              <a:uFill>
                <a:solidFill>
                  <a:srgbClr val="ffffff"/>
                </a:solidFill>
              </a:uFill>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Loading and Saving Data</a:t>
            </a:r>
            <a:endParaRPr lang="en-US" sz="1800" spc="-1" strike="noStrike">
              <a:solidFill>
                <a:srgbClr val="000000"/>
              </a:solidFill>
              <a:uFill>
                <a:solidFill>
                  <a:srgbClr val="ffffff"/>
                </a:solidFill>
              </a:uFill>
              <a:latin typeface="Calibri"/>
            </a:endParaRPr>
          </a:p>
        </p:txBody>
      </p:sp>
      <p:sp>
        <p:nvSpPr>
          <p:cNvPr id="155"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Sparks supports a wide range of i/p and o/p sources because it builds on the ecosystem available for Hadoop.</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Spark can also access data through the InputFormat and outputFormat interfaces used by hadoop mapreduce.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You will normally use higher-level APIs built on top of these raw interfaces.</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DATA SOURCES for SPARK:</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File formats and file systems: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Spark can access variety of file format like: text, JSON, Seq Files, Protocolbuffers, ORC, Parquet etc..</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And spark can access data stored on different file systems like – localFS, distributed File systems like NFS, HDFS, S3 and so on..</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Structured Data Sources through SPARK SQL – to access JSON and Hive.</a:t>
            </a:r>
            <a:endParaRPr lang="en-US" sz="2800" spc="-1" strike="noStrike">
              <a:solidFill>
                <a:srgbClr val="000000"/>
              </a:solidFill>
              <a:uFill>
                <a:solidFill>
                  <a:srgbClr val="ffffff"/>
                </a:solidFill>
              </a:uFill>
              <a:latin typeface="Calibri"/>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Loading and Saving Data</a:t>
            </a:r>
            <a:endParaRPr lang="en-US" sz="1800" spc="-1" strike="noStrike">
              <a:solidFill>
                <a:srgbClr val="000000"/>
              </a:solidFill>
              <a:uFill>
                <a:solidFill>
                  <a:srgbClr val="ffffff"/>
                </a:solidFill>
              </a:uFill>
              <a:latin typeface="Calibri"/>
            </a:endParaRPr>
          </a:p>
        </p:txBody>
      </p:sp>
      <p:sp>
        <p:nvSpPr>
          <p:cNvPr id="157"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DATA SOURCES for SPARK:</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Databases and Key/Value stores: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Spark can connect to built-in and third-party libraries for connecting to Cassandra, Hbase, Elastic Search and JDBC databases.</a:t>
            </a:r>
            <a:endParaRPr lang="en-US" sz="2000" spc="-1" strike="noStrike">
              <a:solidFill>
                <a:srgbClr val="000000"/>
              </a:solidFill>
              <a:uFill>
                <a:solidFill>
                  <a:srgbClr val="ffffff"/>
                </a:solidFill>
              </a:uFill>
              <a:latin typeface="Calibri"/>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File Formats: - Text</a:t>
            </a:r>
            <a:endParaRPr lang="en-US" sz="1800" spc="-1" strike="noStrike">
              <a:solidFill>
                <a:srgbClr val="000000"/>
              </a:solidFill>
              <a:uFill>
                <a:solidFill>
                  <a:srgbClr val="ffffff"/>
                </a:solidFill>
              </a:uFill>
              <a:latin typeface="Calibri"/>
            </a:endParaRPr>
          </a:p>
        </p:txBody>
      </p:sp>
      <p:sp>
        <p:nvSpPr>
          <p:cNvPr id="159"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Text Files – simple to load from and save to with spark.</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When we load single fie, each input line becomes an element in the RDD.</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When we load multiple whole text files at the same time into a pair RDD, Key is name and value is contents of each file.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i="1" lang="en-US" sz="2800" spc="-1" strike="noStrike">
                <a:solidFill>
                  <a:srgbClr val="000000"/>
                </a:solidFill>
                <a:uFill>
                  <a:solidFill>
                    <a:srgbClr val="ffffff"/>
                  </a:solidFill>
                </a:uFill>
                <a:latin typeface="Calibri"/>
              </a:rPr>
              <a:t>Loading a text file in Scala: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val </a:t>
            </a:r>
            <a:r>
              <a:rPr lang="en-US" sz="2800" spc="-1" strike="noStrike">
                <a:solidFill>
                  <a:srgbClr val="000000"/>
                </a:solidFill>
                <a:uFill>
                  <a:solidFill>
                    <a:srgbClr val="ffffff"/>
                  </a:solidFill>
                </a:uFill>
                <a:latin typeface="Calibri"/>
              </a:rPr>
              <a:t>input </a:t>
            </a:r>
            <a:r>
              <a:rPr b="1"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sc.textFile("file:///home/holden/repos/spark/README.md")</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If our files are small, we can use sc.wholeTextFiles(), this gives a pair RDD where the key is the name of the input file. This will be very useful when each file represents a certain time period’s data. We easily compute average for each period of data.</a:t>
            </a:r>
            <a:endParaRPr lang="en-US" sz="2800" spc="-1" strike="noStrike">
              <a:solidFill>
                <a:srgbClr val="000000"/>
              </a:solidFill>
              <a:uFill>
                <a:solidFill>
                  <a:srgbClr val="ffffff"/>
                </a:solidFill>
              </a:uFill>
              <a:latin typeface="Calibri"/>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File Formats: </a:t>
            </a:r>
            <a:endParaRPr lang="en-US" sz="1800" spc="-1" strike="noStrike">
              <a:solidFill>
                <a:srgbClr val="000000"/>
              </a:solidFill>
              <a:uFill>
                <a:solidFill>
                  <a:srgbClr val="ffffff"/>
                </a:solidFill>
              </a:uFill>
              <a:latin typeface="Calibri"/>
            </a:endParaRPr>
          </a:p>
        </p:txBody>
      </p:sp>
      <p:sp>
        <p:nvSpPr>
          <p:cNvPr id="161"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i="1" lang="en-US" sz="2800" spc="-1" strike="noStrike">
                <a:solidFill>
                  <a:srgbClr val="000000"/>
                </a:solidFill>
                <a:uFill>
                  <a:solidFill>
                    <a:srgbClr val="ffffff"/>
                  </a:solidFill>
                </a:uFill>
                <a:latin typeface="Calibri"/>
              </a:rPr>
              <a:t>Average value per file in Scala, WE CAN ALSO SPECIFY WILDCARDS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input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sc.wholeTextFiles("file://home/holden/salesFiles")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result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input.mapValues{y </a:t>
            </a:r>
            <a:r>
              <a:rPr b="1" lang="en-US" sz="2400" spc="-1" strike="noStrike">
                <a:solidFill>
                  <a:srgbClr val="000000"/>
                </a:solidFill>
                <a:uFill>
                  <a:solidFill>
                    <a:srgbClr val="ffffff"/>
                  </a:solidFill>
                </a:uFill>
                <a:latin typeface="Calibri"/>
              </a:rPr>
              <a:t>=&gt;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nums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y.split(" ").map(x </a:t>
            </a:r>
            <a:r>
              <a:rPr b="1" lang="en-US" sz="2400" spc="-1" strike="noStrike">
                <a:solidFill>
                  <a:srgbClr val="000000"/>
                </a:solidFill>
                <a:uFill>
                  <a:solidFill>
                    <a:srgbClr val="ffffff"/>
                  </a:solidFill>
                </a:uFill>
                <a:latin typeface="Calibri"/>
              </a:rPr>
              <a:t>=&gt; </a:t>
            </a:r>
            <a:r>
              <a:rPr lang="en-US" sz="2400" spc="-1" strike="noStrike">
                <a:solidFill>
                  <a:srgbClr val="000000"/>
                </a:solidFill>
                <a:uFill>
                  <a:solidFill>
                    <a:srgbClr val="ffffff"/>
                  </a:solidFill>
                </a:uFill>
                <a:latin typeface="Calibri"/>
              </a:rPr>
              <a:t>x.toDouble)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nums.sum / nums.size.toDouble }</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How to save Textfile:::</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saveAsTextFile()</a:t>
            </a:r>
            <a:r>
              <a:rPr lang="en-US" sz="2400" spc="-1" strike="noStrike">
                <a:solidFill>
                  <a:srgbClr val="000000"/>
                </a:solidFill>
                <a:uFill>
                  <a:solidFill>
                    <a:srgbClr val="ffffff"/>
                  </a:solidFill>
                </a:uFill>
                <a:latin typeface="Calibri"/>
              </a:rPr>
              <a:t> takes a path, and it is treated as directory and spark will output multiple files. This allows spark to write the output from multiple nodes.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Here we don’t get control on which file end up with which segment of data. We have other output formats that allows this. </a:t>
            </a:r>
            <a:r>
              <a:rPr lang="en-US" sz="2400" spc="-1" strike="noStrike" u="sng">
                <a:solidFill>
                  <a:srgbClr val="000000"/>
                </a:solidFill>
                <a:uFill>
                  <a:solidFill>
                    <a:srgbClr val="ffffff"/>
                  </a:solidFill>
                </a:uFill>
                <a:latin typeface="Calibri"/>
              </a:rPr>
              <a:t>Result.saveAsTextFile(outputFile)</a:t>
            </a:r>
            <a:endParaRPr lang="en-US" sz="20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Programming with RDDs</a:t>
            </a:r>
            <a:endParaRPr lang="en-US" sz="1800" spc="-1" strike="noStrike">
              <a:solidFill>
                <a:srgbClr val="000000"/>
              </a:solidFill>
              <a:uFill>
                <a:solidFill>
                  <a:srgbClr val="ffffff"/>
                </a:solidFill>
              </a:uFill>
              <a:latin typeface="Calibri"/>
            </a:endParaRPr>
          </a:p>
        </p:txBody>
      </p:sp>
      <p:sp>
        <p:nvSpPr>
          <p:cNvPr id="90" name="TextShape 2"/>
          <p:cNvSpPr txBox="1"/>
          <p:nvPr/>
        </p:nvSpPr>
        <p:spPr>
          <a:xfrm>
            <a:off x="460440" y="795240"/>
            <a:ext cx="11545560" cy="580392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Users create RDDs in two ways – in their driver program.</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By Loading an external data set or by</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Distributing a collection of objects like list of set</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Once you create RDDs, they offer two types of operations: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Transformations and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Actions</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New RDDs can be defined at any time.</a:t>
            </a:r>
            <a:r>
              <a:rPr lang="en-US" sz="2800" spc="-1" strike="noStrike">
                <a:solidFill>
                  <a:srgbClr val="000000"/>
                </a:solidFill>
                <a:uFill>
                  <a:solidFill>
                    <a:srgbClr val="ffffff"/>
                  </a:solidFill>
                </a:uFill>
                <a:latin typeface="Calibri"/>
              </a:rPr>
              <a:t> But Spark computes the RDDs in a LAZY fashion, i.e RDDs are computed only when RDDs are used in an action.</a:t>
            </a:r>
            <a:endParaRPr lang="en-US" sz="28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File Formats: CSV and TSV</a:t>
            </a:r>
            <a:endParaRPr lang="en-US" sz="1800" spc="-1" strike="noStrike">
              <a:solidFill>
                <a:srgbClr val="000000"/>
              </a:solidFill>
              <a:uFill>
                <a:solidFill>
                  <a:srgbClr val="ffffff"/>
                </a:solidFill>
              </a:uFill>
              <a:latin typeface="Calibri"/>
            </a:endParaRPr>
          </a:p>
        </p:txBody>
      </p:sp>
      <p:sp>
        <p:nvSpPr>
          <p:cNvPr id="163"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CSV or TSV are supposed contain fixed no of fields per line and separated by delimiters.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Sometimes these are inconsistanct and have challenges in handling newlines, escaping and rendering non asci characters,non integet chars.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CSV files cannot handle nested field types natively and we normally have the first row as the column name of each field.</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Loading CSV:  </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Same as JSON, first load as text and then process it.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We can use CSVInputFormat, can be used to load CSV data in Scala.</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i="1" lang="en-US" sz="2800" spc="-1" strike="noStrike">
                <a:solidFill>
                  <a:srgbClr val="000000"/>
                </a:solidFill>
                <a:uFill>
                  <a:solidFill>
                    <a:srgbClr val="ffffff"/>
                  </a:solidFill>
                </a:uFill>
                <a:latin typeface="Calibri"/>
              </a:rPr>
              <a:t>Loading CSV with textFile() in Scala</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import Java.io.StringReader</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import au.com.bytecode.opencsv.CSVReader</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input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sc.textFile(inputFile)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result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input.map{ line </a:t>
            </a:r>
            <a:r>
              <a:rPr b="1" lang="en-US" sz="2400" spc="-1" strike="noStrike">
                <a:solidFill>
                  <a:srgbClr val="000000"/>
                </a:solidFill>
                <a:uFill>
                  <a:solidFill>
                    <a:srgbClr val="ffffff"/>
                  </a:solidFill>
                </a:uFill>
                <a:latin typeface="Calibri"/>
              </a:rPr>
              <a:t>=&gt;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reader </a:t>
            </a:r>
            <a:r>
              <a:rPr b="1" lang="en-US" sz="2400" spc="-1" strike="noStrike">
                <a:solidFill>
                  <a:srgbClr val="000000"/>
                </a:solidFill>
                <a:uFill>
                  <a:solidFill>
                    <a:srgbClr val="ffffff"/>
                  </a:solidFill>
                </a:uFill>
                <a:latin typeface="Calibri"/>
              </a:rPr>
              <a:t>= new CSVReader</a:t>
            </a:r>
            <a:r>
              <a:rPr lang="en-US" sz="2400" spc="-1" strike="noStrike">
                <a:solidFill>
                  <a:srgbClr val="000000"/>
                </a:solidFill>
                <a:uFill>
                  <a:solidFill>
                    <a:srgbClr val="ffffff"/>
                  </a:solidFill>
                </a:uFill>
                <a:latin typeface="Calibri"/>
              </a:rPr>
              <a:t>(</a:t>
            </a:r>
            <a:r>
              <a:rPr b="1" lang="en-US" sz="2400" spc="-1" strike="noStrike">
                <a:solidFill>
                  <a:srgbClr val="000000"/>
                </a:solidFill>
                <a:uFill>
                  <a:solidFill>
                    <a:srgbClr val="ffffff"/>
                  </a:solidFill>
                </a:uFill>
                <a:latin typeface="Calibri"/>
              </a:rPr>
              <a:t>new StringReader</a:t>
            </a:r>
            <a:r>
              <a:rPr lang="en-US" sz="2400" spc="-1" strike="noStrike">
                <a:solidFill>
                  <a:srgbClr val="000000"/>
                </a:solidFill>
                <a:uFill>
                  <a:solidFill>
                    <a:srgbClr val="ffffff"/>
                  </a:solidFill>
                </a:uFill>
                <a:latin typeface="Calibri"/>
              </a:rPr>
              <a:t>(line));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reader.readNext(); }</a:t>
            </a:r>
            <a:endParaRPr lang="en-US" sz="20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File Formats: CSV and TSV</a:t>
            </a:r>
            <a:endParaRPr lang="en-US" sz="1800" spc="-1" strike="noStrike">
              <a:solidFill>
                <a:srgbClr val="000000"/>
              </a:solidFill>
              <a:uFill>
                <a:solidFill>
                  <a:srgbClr val="ffffff"/>
                </a:solidFill>
              </a:uFill>
              <a:latin typeface="Calibri"/>
            </a:endParaRPr>
          </a:p>
        </p:txBody>
      </p:sp>
      <p:sp>
        <p:nvSpPr>
          <p:cNvPr id="165"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Loading csv in full in Scala:</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case class Person</a:t>
            </a:r>
            <a:r>
              <a:rPr lang="en-US" sz="2400" spc="-1" strike="noStrike">
                <a:solidFill>
                  <a:srgbClr val="000000"/>
                </a:solidFill>
                <a:uFill>
                  <a:solidFill>
                    <a:srgbClr val="ffffff"/>
                  </a:solidFill>
                </a:uFill>
                <a:latin typeface="Calibri"/>
              </a:rPr>
              <a:t>(name</a:t>
            </a:r>
            <a:r>
              <a:rPr b="1" lang="en-US" sz="2400" spc="-1" strike="noStrike">
                <a:solidFill>
                  <a:srgbClr val="000000"/>
                </a:solidFill>
                <a:uFill>
                  <a:solidFill>
                    <a:srgbClr val="ffffff"/>
                  </a:solidFill>
                </a:uFill>
                <a:latin typeface="Calibri"/>
              </a:rPr>
              <a:t>: String</a:t>
            </a:r>
            <a:r>
              <a:rPr lang="en-US" sz="2400" spc="-1" strike="noStrike">
                <a:solidFill>
                  <a:srgbClr val="000000"/>
                </a:solidFill>
                <a:uFill>
                  <a:solidFill>
                    <a:srgbClr val="ffffff"/>
                  </a:solidFill>
                </a:uFill>
                <a:latin typeface="Calibri"/>
              </a:rPr>
              <a:t>, favoriteAnimal</a:t>
            </a:r>
            <a:r>
              <a:rPr b="1" lang="en-US" sz="2400" spc="-1" strike="noStrike">
                <a:solidFill>
                  <a:srgbClr val="000000"/>
                </a:solidFill>
                <a:uFill>
                  <a:solidFill>
                    <a:srgbClr val="ffffff"/>
                  </a:solidFill>
                </a:uFill>
                <a:latin typeface="Calibri"/>
              </a:rPr>
              <a:t>: String</a:t>
            </a:r>
            <a:r>
              <a:rPr lang="en-US" sz="2400" spc="-1" strike="noStrike">
                <a:solidFill>
                  <a:srgbClr val="000000"/>
                </a:solidFill>
                <a:uFill>
                  <a:solidFill>
                    <a:srgbClr val="ffffff"/>
                  </a:solidFill>
                </a:uFill>
                <a:latin typeface="Calibri"/>
              </a:rPr>
              <a: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input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sc.wholeTextFiles(inputFile)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result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input.flatMap{ </a:t>
            </a:r>
            <a:r>
              <a:rPr b="1" lang="en-US" sz="2400" spc="-1" strike="noStrike">
                <a:solidFill>
                  <a:srgbClr val="000000"/>
                </a:solidFill>
                <a:uFill>
                  <a:solidFill>
                    <a:srgbClr val="ffffff"/>
                  </a:solidFill>
                </a:uFill>
                <a:latin typeface="Calibri"/>
              </a:rPr>
              <a:t>case </a:t>
            </a:r>
            <a:r>
              <a:rPr lang="en-US" sz="2400" spc="-1" strike="noStrike">
                <a:solidFill>
                  <a:srgbClr val="000000"/>
                </a:solidFill>
                <a:uFill>
                  <a:solidFill>
                    <a:srgbClr val="ffffff"/>
                  </a:solidFill>
                </a:uFill>
                <a:latin typeface="Calibri"/>
              </a:rPr>
              <a:t>(</a:t>
            </a:r>
            <a:r>
              <a:rPr b="1" lang="en-US" sz="2400" spc="-1" strike="noStrike">
                <a:solidFill>
                  <a:srgbClr val="000000"/>
                </a:solidFill>
                <a:uFill>
                  <a:solidFill>
                    <a:srgbClr val="ffffff"/>
                  </a:solidFill>
                </a:uFill>
                <a:latin typeface="Calibri"/>
              </a:rPr>
              <a:t>_</a:t>
            </a:r>
            <a:r>
              <a:rPr lang="en-US" sz="2400" spc="-1" strike="noStrike">
                <a:solidFill>
                  <a:srgbClr val="000000"/>
                </a:solidFill>
                <a:uFill>
                  <a:solidFill>
                    <a:srgbClr val="ffffff"/>
                  </a:solidFill>
                </a:uFill>
                <a:latin typeface="Calibri"/>
              </a:rPr>
              <a:t>, txt) </a:t>
            </a:r>
            <a:r>
              <a:rPr b="1" lang="en-US" sz="2400" spc="-1" strike="noStrike">
                <a:solidFill>
                  <a:srgbClr val="000000"/>
                </a:solidFill>
                <a:uFill>
                  <a:solidFill>
                    <a:srgbClr val="ffffff"/>
                  </a:solidFill>
                </a:uFill>
                <a:latin typeface="Calibri"/>
              </a:rPr>
              <a:t>=&gt;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reader </a:t>
            </a:r>
            <a:r>
              <a:rPr b="1" lang="en-US" sz="2400" spc="-1" strike="noStrike">
                <a:solidFill>
                  <a:srgbClr val="000000"/>
                </a:solidFill>
                <a:uFill>
                  <a:solidFill>
                    <a:srgbClr val="ffffff"/>
                  </a:solidFill>
                </a:uFill>
                <a:latin typeface="Calibri"/>
              </a:rPr>
              <a:t>= new CSVReader</a:t>
            </a:r>
            <a:r>
              <a:rPr lang="en-US" sz="2400" spc="-1" strike="noStrike">
                <a:solidFill>
                  <a:srgbClr val="000000"/>
                </a:solidFill>
                <a:uFill>
                  <a:solidFill>
                    <a:srgbClr val="ffffff"/>
                  </a:solidFill>
                </a:uFill>
                <a:latin typeface="Calibri"/>
              </a:rPr>
              <a:t>(</a:t>
            </a:r>
            <a:r>
              <a:rPr b="1" lang="en-US" sz="2400" spc="-1" strike="noStrike">
                <a:solidFill>
                  <a:srgbClr val="000000"/>
                </a:solidFill>
                <a:uFill>
                  <a:solidFill>
                    <a:srgbClr val="ffffff"/>
                  </a:solidFill>
                </a:uFill>
                <a:latin typeface="Calibri"/>
              </a:rPr>
              <a:t>new StringReader</a:t>
            </a:r>
            <a:r>
              <a:rPr lang="en-US" sz="2400" spc="-1" strike="noStrike">
                <a:solidFill>
                  <a:srgbClr val="000000"/>
                </a:solidFill>
                <a:uFill>
                  <a:solidFill>
                    <a:srgbClr val="ffffff"/>
                  </a:solidFill>
                </a:uFill>
                <a:latin typeface="Calibri"/>
              </a:rPr>
              <a:t>(txt));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reader.readAll().map(x </a:t>
            </a:r>
            <a:r>
              <a:rPr b="1" lang="en-US" sz="2400" spc="-1" strike="noStrike">
                <a:solidFill>
                  <a:srgbClr val="000000"/>
                </a:solidFill>
                <a:uFill>
                  <a:solidFill>
                    <a:srgbClr val="ffffff"/>
                  </a:solidFill>
                </a:uFill>
                <a:latin typeface="Calibri"/>
              </a:rPr>
              <a:t>=&gt; Person</a:t>
            </a:r>
            <a:r>
              <a:rPr lang="en-US" sz="2400" spc="-1" strike="noStrike">
                <a:solidFill>
                  <a:srgbClr val="000000"/>
                </a:solidFill>
                <a:uFill>
                  <a:solidFill>
                    <a:srgbClr val="ffffff"/>
                  </a:solidFill>
                </a:uFill>
                <a:latin typeface="Calibri"/>
              </a:rPr>
              <a:t>(x(0), x(1))) }</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Saving CSV:</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We use StringWriter/StringIO which put the result in to our RDD.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i="1" lang="en-US" sz="2400" spc="-1" strike="noStrike">
                <a:solidFill>
                  <a:srgbClr val="000000"/>
                </a:solidFill>
                <a:uFill>
                  <a:solidFill>
                    <a:srgbClr val="ffffff"/>
                  </a:solidFill>
                </a:uFill>
                <a:latin typeface="Calibri"/>
              </a:rPr>
              <a:t>Writing CSV in Scala</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pandaLovers.map(person </a:t>
            </a:r>
            <a:r>
              <a:rPr b="1" lang="en-US" sz="2000" spc="-1" strike="noStrike">
                <a:solidFill>
                  <a:srgbClr val="000000"/>
                </a:solidFill>
                <a:uFill>
                  <a:solidFill>
                    <a:srgbClr val="ffffff"/>
                  </a:solidFill>
                </a:uFill>
                <a:latin typeface="Calibri"/>
              </a:rPr>
              <a:t>=&gt; List</a:t>
            </a:r>
            <a:r>
              <a:rPr lang="en-US" sz="2000" spc="-1" strike="noStrike">
                <a:solidFill>
                  <a:srgbClr val="000000"/>
                </a:solidFill>
                <a:uFill>
                  <a:solidFill>
                    <a:srgbClr val="ffffff"/>
                  </a:solidFill>
                </a:uFill>
                <a:latin typeface="Calibri"/>
              </a:rPr>
              <a:t>(person.name, person.favoriteAnimal).toArray)</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.mapPartitions{people </a:t>
            </a:r>
            <a:r>
              <a:rPr b="1" lang="en-US" sz="2000" spc="-1" strike="noStrike">
                <a:solidFill>
                  <a:srgbClr val="000000"/>
                </a:solidFill>
                <a:uFill>
                  <a:solidFill>
                    <a:srgbClr val="ffffff"/>
                  </a:solidFill>
                </a:uFill>
                <a:latin typeface="Calibri"/>
              </a:rPr>
              <a:t>=&gt;</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1" lang="en-US" sz="2000" spc="-1" strike="noStrike">
                <a:solidFill>
                  <a:srgbClr val="000000"/>
                </a:solidFill>
                <a:uFill>
                  <a:solidFill>
                    <a:srgbClr val="ffffff"/>
                  </a:solidFill>
                </a:uFill>
                <a:latin typeface="Calibri"/>
              </a:rPr>
              <a:t>val </a:t>
            </a:r>
            <a:r>
              <a:rPr lang="en-US" sz="2000" spc="-1" strike="noStrike">
                <a:solidFill>
                  <a:srgbClr val="000000"/>
                </a:solidFill>
                <a:uFill>
                  <a:solidFill>
                    <a:srgbClr val="ffffff"/>
                  </a:solidFill>
                </a:uFill>
                <a:latin typeface="Calibri"/>
              </a:rPr>
              <a:t>stringWriter </a:t>
            </a:r>
            <a:r>
              <a:rPr b="1" lang="en-US" sz="2000" spc="-1" strike="noStrike">
                <a:solidFill>
                  <a:srgbClr val="000000"/>
                </a:solidFill>
                <a:uFill>
                  <a:solidFill>
                    <a:srgbClr val="ffffff"/>
                  </a:solidFill>
                </a:uFill>
                <a:latin typeface="Calibri"/>
              </a:rPr>
              <a:t>= new StringWriter</a:t>
            </a:r>
            <a:r>
              <a:rPr lang="en-US" sz="2000" spc="-1" strike="noStrike">
                <a:solidFill>
                  <a:srgbClr val="000000"/>
                </a:solidFill>
                <a:uFill>
                  <a:solidFill>
                    <a:srgbClr val="ffffff"/>
                  </a:solidFill>
                </a:uFill>
                <a:latin typeface="Calibri"/>
              </a:rPr>
              <a:t>();</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1" lang="en-US" sz="2000" spc="-1" strike="noStrike">
                <a:solidFill>
                  <a:srgbClr val="000000"/>
                </a:solidFill>
                <a:uFill>
                  <a:solidFill>
                    <a:srgbClr val="ffffff"/>
                  </a:solidFill>
                </a:uFill>
                <a:latin typeface="Calibri"/>
              </a:rPr>
              <a:t>val </a:t>
            </a:r>
            <a:r>
              <a:rPr lang="en-US" sz="2000" spc="-1" strike="noStrike">
                <a:solidFill>
                  <a:srgbClr val="000000"/>
                </a:solidFill>
                <a:uFill>
                  <a:solidFill>
                    <a:srgbClr val="ffffff"/>
                  </a:solidFill>
                </a:uFill>
                <a:latin typeface="Calibri"/>
              </a:rPr>
              <a:t>csvWriter </a:t>
            </a:r>
            <a:r>
              <a:rPr b="1" lang="en-US" sz="2000" spc="-1" strike="noStrike">
                <a:solidFill>
                  <a:srgbClr val="000000"/>
                </a:solidFill>
                <a:uFill>
                  <a:solidFill>
                    <a:srgbClr val="ffffff"/>
                  </a:solidFill>
                </a:uFill>
                <a:latin typeface="Calibri"/>
              </a:rPr>
              <a:t>= new CSVWriter</a:t>
            </a:r>
            <a:r>
              <a:rPr lang="en-US" sz="2000" spc="-1" strike="noStrike">
                <a:solidFill>
                  <a:srgbClr val="000000"/>
                </a:solidFill>
                <a:uFill>
                  <a:solidFill>
                    <a:srgbClr val="ffffff"/>
                  </a:solidFill>
                </a:uFill>
                <a:latin typeface="Calibri"/>
              </a:rPr>
              <a:t>(stringWriter);</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csvWriter.writeAll(people.toList)</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1" lang="en-US" sz="2000" spc="-1" strike="noStrike">
                <a:solidFill>
                  <a:srgbClr val="000000"/>
                </a:solidFill>
                <a:uFill>
                  <a:solidFill>
                    <a:srgbClr val="ffffff"/>
                  </a:solidFill>
                </a:uFill>
                <a:latin typeface="Calibri"/>
              </a:rPr>
              <a:t>Iterator</a:t>
            </a:r>
            <a:r>
              <a:rPr lang="en-US" sz="2000" spc="-1" strike="noStrike">
                <a:solidFill>
                  <a:srgbClr val="000000"/>
                </a:solidFill>
                <a:uFill>
                  <a:solidFill>
                    <a:srgbClr val="ffffff"/>
                  </a:solidFill>
                </a:uFill>
                <a:latin typeface="Calibri"/>
              </a:rPr>
              <a:t>(stringWriter.toString)</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}.saveAsTextFile(outFile)</a:t>
            </a:r>
            <a:endParaRPr lang="en-US" sz="1800" spc="-1" strike="noStrike">
              <a:solidFill>
                <a:srgbClr val="000000"/>
              </a:solidFill>
              <a:uFill>
                <a:solidFill>
                  <a:srgbClr val="ffffff"/>
                </a:solidFill>
              </a:uFill>
              <a:latin typeface="Calibri"/>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File Formats: SequenceFiles</a:t>
            </a:r>
            <a:endParaRPr lang="en-US" sz="1800" spc="-1" strike="noStrike">
              <a:solidFill>
                <a:srgbClr val="000000"/>
              </a:solidFill>
              <a:uFill>
                <a:solidFill>
                  <a:srgbClr val="ffffff"/>
                </a:solidFill>
              </a:uFill>
              <a:latin typeface="Calibri"/>
            </a:endParaRPr>
          </a:p>
        </p:txBody>
      </p:sp>
      <p:sp>
        <p:nvSpPr>
          <p:cNvPr id="167"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SequenceFiles are a popular Hadoop format it consists of flat files with key/value pairs. They have sync markers allows spark to seek to a point in the file and then resynchronize with the record boundaries.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This allows spark to eff read seq files in parallel from multiple nodes.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K/V are any of Writables.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Loading sequence Files: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We can use sequenceFile(path, keyClass, valueClass, minPartitions).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i="1" lang="en-US" sz="2400" spc="-1" strike="noStrike">
                <a:solidFill>
                  <a:srgbClr val="000000"/>
                </a:solidFill>
                <a:uFill>
                  <a:solidFill>
                    <a:srgbClr val="ffffff"/>
                  </a:solidFill>
                </a:uFill>
                <a:latin typeface="Calibri"/>
              </a:rPr>
              <a:t>Loading a SequenceFile in Scala</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data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sc.sequenceFile(inFile, classOf[</a:t>
            </a:r>
            <a:r>
              <a:rPr b="1" lang="en-US" sz="2400" spc="-1" strike="noStrike">
                <a:solidFill>
                  <a:srgbClr val="000000"/>
                </a:solidFill>
                <a:uFill>
                  <a:solidFill>
                    <a:srgbClr val="ffffff"/>
                  </a:solidFill>
                </a:uFill>
                <a:latin typeface="Calibri"/>
              </a:rPr>
              <a:t>Text</a:t>
            </a:r>
            <a:r>
              <a:rPr lang="en-US" sz="2400" spc="-1" strike="noStrike">
                <a:solidFill>
                  <a:srgbClr val="000000"/>
                </a:solidFill>
                <a:uFill>
                  <a:solidFill>
                    <a:srgbClr val="ffffff"/>
                  </a:solidFill>
                </a:uFill>
                <a:latin typeface="Calibri"/>
              </a:rPr>
              <a:t>], classOf[</a:t>
            </a:r>
            <a:r>
              <a:rPr b="1" lang="en-US" sz="2400" spc="-1" strike="noStrike">
                <a:solidFill>
                  <a:srgbClr val="000000"/>
                </a:solidFill>
                <a:uFill>
                  <a:solidFill>
                    <a:srgbClr val="ffffff"/>
                  </a:solidFill>
                </a:uFill>
                <a:latin typeface="Calibri"/>
              </a:rPr>
              <a:t>IntWritable</a:t>
            </a:r>
            <a:r>
              <a:rPr lang="en-US" sz="2400" spc="-1" strike="noStrike">
                <a:solidFill>
                  <a:srgbClr val="000000"/>
                </a:solidFill>
                <a:uFill>
                  <a:solidFill>
                    <a:srgbClr val="ffffff"/>
                  </a:solidFill>
                </a:uFill>
                <a:latin typeface="Calibri"/>
              </a:rPr>
              <a: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map{</a:t>
            </a:r>
            <a:r>
              <a:rPr b="1" lang="en-US" sz="2400" spc="-1" strike="noStrike">
                <a:solidFill>
                  <a:srgbClr val="000000"/>
                </a:solidFill>
                <a:uFill>
                  <a:solidFill>
                    <a:srgbClr val="ffffff"/>
                  </a:solidFill>
                </a:uFill>
                <a:latin typeface="Calibri"/>
              </a:rPr>
              <a:t>case </a:t>
            </a:r>
            <a:r>
              <a:rPr lang="en-US" sz="2400" spc="-1" strike="noStrike">
                <a:solidFill>
                  <a:srgbClr val="000000"/>
                </a:solidFill>
                <a:uFill>
                  <a:solidFill>
                    <a:srgbClr val="ffffff"/>
                  </a:solidFill>
                </a:uFill>
                <a:latin typeface="Calibri"/>
              </a:rPr>
              <a:t>(x, y) </a:t>
            </a:r>
            <a:r>
              <a:rPr b="1" lang="en-US" sz="2400" spc="-1" strike="noStrike">
                <a:solidFill>
                  <a:srgbClr val="000000"/>
                </a:solidFill>
                <a:uFill>
                  <a:solidFill>
                    <a:srgbClr val="ffffff"/>
                  </a:solidFill>
                </a:uFill>
                <a:latin typeface="Calibri"/>
              </a:rPr>
              <a:t>=&gt; </a:t>
            </a:r>
            <a:r>
              <a:rPr lang="en-US" sz="2400" spc="-1" strike="noStrike">
                <a:solidFill>
                  <a:srgbClr val="000000"/>
                </a:solidFill>
                <a:uFill>
                  <a:solidFill>
                    <a:srgbClr val="ffffff"/>
                  </a:solidFill>
                </a:uFill>
                <a:latin typeface="Calibri"/>
              </a:rPr>
              <a:t>(x.toString, y.get())}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In Scala we can call sequenceFile[Key, Value](path, minPartitions) and get back an RDD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of native Scala types.</a:t>
            </a:r>
            <a:endParaRPr lang="en-US" sz="2000" spc="-1" strike="noStrike">
              <a:solidFill>
                <a:srgbClr val="000000"/>
              </a:solidFill>
              <a:uFill>
                <a:solidFill>
                  <a:srgbClr val="ffffff"/>
                </a:solidFill>
              </a:uFill>
              <a:latin typeface="Calibri"/>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File Formats: SequenceFiles</a:t>
            </a:r>
            <a:endParaRPr lang="en-US" sz="1800" spc="-1" strike="noStrike">
              <a:solidFill>
                <a:srgbClr val="000000"/>
              </a:solidFill>
              <a:uFill>
                <a:solidFill>
                  <a:srgbClr val="ffffff"/>
                </a:solidFill>
              </a:uFill>
              <a:latin typeface="Calibri"/>
            </a:endParaRPr>
          </a:p>
        </p:txBody>
      </p:sp>
      <p:sp>
        <p:nvSpPr>
          <p:cNvPr id="169"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Saving SequenceFiles: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Since Seqfiles are k/v pairs, we need a PairRDD with types that our SequenceFile can write out.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We can call pairRDD.saveAsSequenceFile(path). If there is no automatic conversion from k/v to writab;es or we want a variable length type like VIntWritable, we can just map over the data and convert it before saving.</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i="1" lang="en-US" sz="2400" spc="-1" strike="noStrike">
                <a:solidFill>
                  <a:srgbClr val="000000"/>
                </a:solidFill>
                <a:uFill>
                  <a:solidFill>
                    <a:srgbClr val="ffffff"/>
                  </a:solidFill>
                </a:uFill>
                <a:latin typeface="Calibri"/>
              </a:rPr>
              <a:t>Saving a SequenceFile in Scala</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data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sc.parallelize(</a:t>
            </a:r>
            <a:r>
              <a:rPr b="1" lang="en-US" sz="2400" spc="-1" strike="noStrike">
                <a:solidFill>
                  <a:srgbClr val="000000"/>
                </a:solidFill>
                <a:uFill>
                  <a:solidFill>
                    <a:srgbClr val="ffffff"/>
                  </a:solidFill>
                </a:uFill>
                <a:latin typeface="Calibri"/>
              </a:rPr>
              <a:t>List</a:t>
            </a:r>
            <a:r>
              <a:rPr lang="en-US" sz="2400" spc="-1" strike="noStrike">
                <a:solidFill>
                  <a:srgbClr val="000000"/>
                </a:solidFill>
                <a:uFill>
                  <a:solidFill>
                    <a:srgbClr val="ffffff"/>
                  </a:solidFill>
                </a:uFill>
                <a:latin typeface="Calibri"/>
              </a:rPr>
              <a:t>(("Panda", 3), ("Kay", 6), ("Snail", 2)))</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data.saveAsSequenceFile(outputFile)</a:t>
            </a:r>
            <a:endParaRPr lang="en-US" sz="2000" spc="-1" strike="noStrike">
              <a:solidFill>
                <a:srgbClr val="000000"/>
              </a:solidFill>
              <a:uFill>
                <a:solidFill>
                  <a:srgbClr val="ffffff"/>
                </a:solidFill>
              </a:uFill>
              <a:latin typeface="Calibri"/>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File Formats: ObjectFiles</a:t>
            </a:r>
            <a:endParaRPr lang="en-US" sz="1800" spc="-1" strike="noStrike">
              <a:solidFill>
                <a:srgbClr val="000000"/>
              </a:solidFill>
              <a:uFill>
                <a:solidFill>
                  <a:srgbClr val="ffffff"/>
                </a:solidFill>
              </a:uFill>
              <a:latin typeface="Calibri"/>
            </a:endParaRPr>
          </a:p>
        </p:txBody>
      </p:sp>
      <p:sp>
        <p:nvSpPr>
          <p:cNvPr id="171"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Object files are simple wrapper around SequenceFiles that allows us to save our RDDs containing just values. In object files instead of writable serialization we use java serialization.</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We can save by RDD.saveAsObjectFile. And reading is by function objectFile() on the SC that takes a path and returns an RDD.</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We can save Object files in python by saveAsPickleFile() and pickleFile(), which uses Python’s pickle serialization library.</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File Formats: Loading with Hadoop I/O formats</a:t>
            </a:r>
            <a:endParaRPr lang="en-US" sz="1800" spc="-1" strike="noStrike">
              <a:solidFill>
                <a:srgbClr val="000000"/>
              </a:solidFill>
              <a:uFill>
                <a:solidFill>
                  <a:srgbClr val="ffffff"/>
                </a:solidFill>
              </a:uFill>
              <a:latin typeface="Calibri"/>
            </a:endParaRPr>
          </a:p>
        </p:txBody>
      </p:sp>
      <p:sp>
        <p:nvSpPr>
          <p:cNvPr id="173"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i="1" lang="en-US" sz="2800" spc="-1" strike="noStrike">
                <a:solidFill>
                  <a:srgbClr val="000000"/>
                </a:solidFill>
                <a:uFill>
                  <a:solidFill>
                    <a:srgbClr val="ffffff"/>
                  </a:solidFill>
                </a:uFill>
                <a:latin typeface="Calibri"/>
              </a:rPr>
              <a:t>Loading KeyValueTextInputFormat() with old-style API in Scala</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input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sc.hadoopFile[</a:t>
            </a:r>
            <a:r>
              <a:rPr b="1" lang="en-US" sz="2400" spc="-1" strike="noStrike">
                <a:solidFill>
                  <a:srgbClr val="000000"/>
                </a:solidFill>
                <a:uFill>
                  <a:solidFill>
                    <a:srgbClr val="ffffff"/>
                  </a:solidFill>
                </a:uFill>
                <a:latin typeface="Calibri"/>
              </a:rPr>
              <a:t>Text</a:t>
            </a:r>
            <a:r>
              <a:rPr lang="en-US" sz="2400" spc="-1" strike="noStrike">
                <a:solidFill>
                  <a:srgbClr val="000000"/>
                </a:solidFill>
                <a:uFill>
                  <a:solidFill>
                    <a:srgbClr val="ffffff"/>
                  </a:solidFill>
                </a:uFill>
                <a:latin typeface="Calibri"/>
              </a:rPr>
              <a:t>, </a:t>
            </a:r>
            <a:r>
              <a:rPr b="1" lang="en-US" sz="2400" spc="-1" strike="noStrike">
                <a:solidFill>
                  <a:srgbClr val="000000"/>
                </a:solidFill>
                <a:uFill>
                  <a:solidFill>
                    <a:srgbClr val="ffffff"/>
                  </a:solidFill>
                </a:uFill>
                <a:latin typeface="Calibri"/>
              </a:rPr>
              <a:t>Text</a:t>
            </a:r>
            <a:r>
              <a:rPr lang="en-US" sz="2400" spc="-1" strike="noStrike">
                <a:solidFill>
                  <a:srgbClr val="000000"/>
                </a:solidFill>
                <a:uFill>
                  <a:solidFill>
                    <a:srgbClr val="ffffff"/>
                  </a:solidFill>
                </a:uFill>
                <a:latin typeface="Calibri"/>
              </a:rPr>
              <a:t>, </a:t>
            </a:r>
            <a:r>
              <a:rPr b="1" lang="en-US" sz="2400" spc="-1" strike="noStrike">
                <a:solidFill>
                  <a:srgbClr val="000000"/>
                </a:solidFill>
                <a:uFill>
                  <a:solidFill>
                    <a:srgbClr val="ffffff"/>
                  </a:solidFill>
                </a:uFill>
                <a:latin typeface="Calibri"/>
              </a:rPr>
              <a:t>KeyValueTextInputFormat</a:t>
            </a:r>
            <a:r>
              <a:rPr lang="en-US" sz="2400" spc="-1" strike="noStrike">
                <a:solidFill>
                  <a:srgbClr val="000000"/>
                </a:solidFill>
                <a:uFill>
                  <a:solidFill>
                    <a:srgbClr val="ffffff"/>
                  </a:solidFill>
                </a:uFill>
                <a:latin typeface="Calibri"/>
              </a:rPr>
              <a:t>](inputFile).map{</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case </a:t>
            </a:r>
            <a:r>
              <a:rPr lang="en-US" sz="2400" spc="-1" strike="noStrike">
                <a:solidFill>
                  <a:srgbClr val="000000"/>
                </a:solidFill>
                <a:uFill>
                  <a:solidFill>
                    <a:srgbClr val="ffffff"/>
                  </a:solidFill>
                </a:uFill>
                <a:latin typeface="Calibri"/>
              </a:rPr>
              <a:t>(x, y) </a:t>
            </a:r>
            <a:r>
              <a:rPr b="1" lang="en-US" sz="2400" spc="-1" strike="noStrike">
                <a:solidFill>
                  <a:srgbClr val="000000"/>
                </a:solidFill>
                <a:uFill>
                  <a:solidFill>
                    <a:srgbClr val="ffffff"/>
                  </a:solidFill>
                </a:uFill>
                <a:latin typeface="Calibri"/>
              </a:rPr>
              <a:t>=&gt; </a:t>
            </a:r>
            <a:r>
              <a:rPr lang="en-US" sz="2400" spc="-1" strike="noStrike">
                <a:solidFill>
                  <a:srgbClr val="000000"/>
                </a:solidFill>
                <a:uFill>
                  <a:solidFill>
                    <a:srgbClr val="ffffff"/>
                  </a:solidFill>
                </a:uFill>
                <a:latin typeface="Calibri"/>
              </a:rPr>
              <a:t>(x.toString, y.toString)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newAPIHadoopFile takes a path, and 3 classes. First is the format class represents input format. We have hadoopFIle() which can work with old api aswell.</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i="1" lang="en-US" sz="2400" spc="-1" strike="noStrike">
                <a:solidFill>
                  <a:srgbClr val="000000"/>
                </a:solidFill>
                <a:uFill>
                  <a:solidFill>
                    <a:srgbClr val="ffffff"/>
                  </a:solidFill>
                </a:uFill>
                <a:latin typeface="Calibri"/>
              </a:rPr>
              <a:t>Loading LZO-compressed JSON with Elephant Bird in Scala</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input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sc.newAPIHadoopFile(inputFile, classOf[</a:t>
            </a:r>
            <a:r>
              <a:rPr b="1" lang="en-US" sz="2400" spc="-1" strike="noStrike">
                <a:solidFill>
                  <a:srgbClr val="000000"/>
                </a:solidFill>
                <a:uFill>
                  <a:solidFill>
                    <a:srgbClr val="ffffff"/>
                  </a:solidFill>
                </a:uFill>
                <a:latin typeface="Calibri"/>
              </a:rPr>
              <a:t>LzoJsonInputFormat</a:t>
            </a:r>
            <a:r>
              <a:rPr lang="en-US" sz="2400" spc="-1" strike="noStrike">
                <a:solidFill>
                  <a:srgbClr val="000000"/>
                </a:solidFill>
                <a:uFill>
                  <a:solidFill>
                    <a:srgbClr val="ffffff"/>
                  </a:solidFill>
                </a:uFill>
                <a:latin typeface="Calibri"/>
              </a:rPr>
              <a: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classOf[</a:t>
            </a:r>
            <a:r>
              <a:rPr b="1" lang="en-US" sz="2400" spc="-1" strike="noStrike">
                <a:solidFill>
                  <a:srgbClr val="000000"/>
                </a:solidFill>
                <a:uFill>
                  <a:solidFill>
                    <a:srgbClr val="ffffff"/>
                  </a:solidFill>
                </a:uFill>
                <a:latin typeface="Calibri"/>
              </a:rPr>
              <a:t>LongWritable</a:t>
            </a:r>
            <a:r>
              <a:rPr lang="en-US" sz="2400" spc="-1" strike="noStrike">
                <a:solidFill>
                  <a:srgbClr val="000000"/>
                </a:solidFill>
                <a:uFill>
                  <a:solidFill>
                    <a:srgbClr val="ffffff"/>
                  </a:solidFill>
                </a:uFill>
                <a:latin typeface="Calibri"/>
              </a:rPr>
              <a:t>], classOf[</a:t>
            </a:r>
            <a:r>
              <a:rPr b="1" lang="en-US" sz="2400" spc="-1" strike="noStrike">
                <a:solidFill>
                  <a:srgbClr val="000000"/>
                </a:solidFill>
                <a:uFill>
                  <a:solidFill>
                    <a:srgbClr val="ffffff"/>
                  </a:solidFill>
                </a:uFill>
                <a:latin typeface="Calibri"/>
              </a:rPr>
              <a:t>MapWritable</a:t>
            </a:r>
            <a:r>
              <a:rPr lang="en-US" sz="2400" spc="-1" strike="noStrike">
                <a:solidFill>
                  <a:srgbClr val="000000"/>
                </a:solidFill>
                <a:uFill>
                  <a:solidFill>
                    <a:srgbClr val="ffffff"/>
                  </a:solidFill>
                </a:uFill>
                <a:latin typeface="Calibri"/>
              </a:rPr>
              <a:t>], conf)</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For LZO support you need to download hadoop-lzo package and use --driver-library-path /usr/lib/hadoop/lib/native/ --driver-class-path /usr/lib/hadoop/lib/ to your sparksubmit invocation should do the trick.</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Saving with Hadoop output formats: saveAsHadoopFile() which we have seen in sequence file section.</a:t>
            </a:r>
            <a:endParaRPr lang="en-US" sz="2800" spc="-1" strike="noStrike">
              <a:solidFill>
                <a:srgbClr val="000000"/>
              </a:solidFill>
              <a:uFill>
                <a:solidFill>
                  <a:srgbClr val="ffffff"/>
                </a:solidFill>
              </a:uFill>
              <a:latin typeface="Calibri"/>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File Formats: File Compression</a:t>
            </a:r>
            <a:endParaRPr lang="en-US" sz="1800" spc="-1" strike="noStrike">
              <a:solidFill>
                <a:srgbClr val="000000"/>
              </a:solidFill>
              <a:uFill>
                <a:solidFill>
                  <a:srgbClr val="ffffff"/>
                </a:solidFill>
              </a:uFill>
              <a:latin typeface="Calibri"/>
            </a:endParaRPr>
          </a:p>
        </p:txBody>
      </p:sp>
      <p:sp>
        <p:nvSpPr>
          <p:cNvPr id="175"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Spark’s native input formats (textFile and sequenceFile) can automatically handle(guess) some type of compression. When reading compressed data, some compression codecs can be automatically guess the compression type.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Non-splittable(gzip,zlib,Snappy), splittable(lzo,bzip2).</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If you use textFile() to read compressed file, it automatically disables splittable, even the comp is splittable type. Use newAPIhadoopFile/hadoopFile and specify correct compression codec.</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graphicFrame>
        <p:nvGraphicFramePr>
          <p:cNvPr id="176" name="Table 3"/>
          <p:cNvGraphicFramePr/>
          <p:nvPr/>
        </p:nvGraphicFramePr>
        <p:xfrm>
          <a:off x="650160" y="2575080"/>
          <a:ext cx="10639800" cy="2686680"/>
        </p:xfrm>
        <a:graphic>
          <a:graphicData uri="http://schemas.openxmlformats.org/drawingml/2006/table">
            <a:tbl>
              <a:tblPr/>
              <a:tblGrid>
                <a:gridCol w="1044000"/>
                <a:gridCol w="1298160"/>
                <a:gridCol w="3047760"/>
                <a:gridCol w="2765520"/>
                <a:gridCol w="2484360"/>
              </a:tblGrid>
              <a:tr h="721440">
                <a:tc>
                  <a:txBody>
                    <a:bodyPr lIns="7560" rIns="7560" tIns="7560" bIns="0" anchor="b"/>
                    <a:p>
                      <a:pPr>
                        <a:lnSpc>
                          <a:spcPct val="100000"/>
                        </a:lnSpc>
                      </a:pPr>
                      <a:r>
                        <a:rPr lang="en-IN" sz="2400" spc="-1" strike="noStrike">
                          <a:solidFill>
                            <a:srgbClr val="000000"/>
                          </a:solidFill>
                          <a:uFill>
                            <a:solidFill>
                              <a:srgbClr val="ffffff"/>
                            </a:solidFill>
                          </a:uFill>
                          <a:latin typeface="Calibri"/>
                        </a:rPr>
                        <a:t>Format</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Splittable</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avg compression speed</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effectiveness on test</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comments</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64680">
                <a:tc>
                  <a:txBody>
                    <a:bodyPr lIns="7560" rIns="7560" tIns="7560" bIns="0" anchor="b"/>
                    <a:p>
                      <a:pPr>
                        <a:lnSpc>
                          <a:spcPct val="100000"/>
                        </a:lnSpc>
                      </a:pPr>
                      <a:r>
                        <a:rPr lang="en-IN" sz="2400" spc="-1" strike="noStrike">
                          <a:solidFill>
                            <a:srgbClr val="000000"/>
                          </a:solidFill>
                          <a:uFill>
                            <a:solidFill>
                              <a:srgbClr val="ffffff"/>
                            </a:solidFill>
                          </a:uFill>
                          <a:latin typeface="Calibri"/>
                        </a:rPr>
                        <a:t>gzip</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n</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fast</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high</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 </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64680">
                <a:tc>
                  <a:txBody>
                    <a:bodyPr lIns="7560" rIns="7560" tIns="7560" bIns="0" anchor="b"/>
                    <a:p>
                      <a:pPr>
                        <a:lnSpc>
                          <a:spcPct val="100000"/>
                        </a:lnSpc>
                      </a:pPr>
                      <a:r>
                        <a:rPr lang="en-IN" sz="2400" spc="-1" strike="noStrike">
                          <a:solidFill>
                            <a:srgbClr val="000000"/>
                          </a:solidFill>
                          <a:uFill>
                            <a:solidFill>
                              <a:srgbClr val="ffffff"/>
                            </a:solidFill>
                          </a:uFill>
                          <a:latin typeface="Calibri"/>
                        </a:rPr>
                        <a:t>zlib</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n</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slow</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medium</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def for hadoop</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721440">
                <a:tc>
                  <a:txBody>
                    <a:bodyPr lIns="7560" rIns="7560" tIns="7560" bIns="0" anchor="b"/>
                    <a:p>
                      <a:pPr>
                        <a:lnSpc>
                          <a:spcPct val="100000"/>
                        </a:lnSpc>
                      </a:pPr>
                      <a:r>
                        <a:rPr lang="en-IN" sz="2400" spc="-1" strike="noStrike">
                          <a:solidFill>
                            <a:srgbClr val="000000"/>
                          </a:solidFill>
                          <a:uFill>
                            <a:solidFill>
                              <a:srgbClr val="ffffff"/>
                            </a:solidFill>
                          </a:uFill>
                          <a:latin typeface="Calibri"/>
                        </a:rPr>
                        <a:t>snappy</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n</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very fast</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low</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 </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434960">
                <a:tc>
                  <a:txBody>
                    <a:bodyPr lIns="7560" rIns="7560" tIns="7560" bIns="0" anchor="b"/>
                    <a:p>
                      <a:pPr>
                        <a:lnSpc>
                          <a:spcPct val="100000"/>
                        </a:lnSpc>
                      </a:pPr>
                      <a:r>
                        <a:rPr lang="en-IN" sz="2400" spc="-1" strike="noStrike">
                          <a:solidFill>
                            <a:srgbClr val="000000"/>
                          </a:solidFill>
                          <a:uFill>
                            <a:solidFill>
                              <a:srgbClr val="ffffff"/>
                            </a:solidFill>
                          </a:uFill>
                          <a:latin typeface="Calibri"/>
                        </a:rPr>
                        <a:t>lzo</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y</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very fast</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medium</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req installation on </a:t>
                      </a:r>
                      <a:r>
                        <a:rPr lang="en-IN" sz="2400" spc="-1" strike="noStrike">
                          <a:solidFill>
                            <a:srgbClr val="000000"/>
                          </a:solidFill>
                          <a:uFill>
                            <a:solidFill>
                              <a:srgbClr val="ffffff"/>
                            </a:solidFill>
                          </a:uFill>
                          <a:latin typeface="Calibri"/>
                        </a:rPr>
                        <a:t>
</a:t>
                      </a:r>
                      <a:r>
                        <a:rPr lang="en-IN" sz="2400" spc="-1" strike="noStrike">
                          <a:solidFill>
                            <a:srgbClr val="000000"/>
                          </a:solidFill>
                          <a:uFill>
                            <a:solidFill>
                              <a:srgbClr val="ffffff"/>
                            </a:solidFill>
                          </a:uFill>
                          <a:latin typeface="Calibri"/>
                        </a:rPr>
                        <a:t>every worker node</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64680">
                <a:tc>
                  <a:txBody>
                    <a:bodyPr lIns="7560" rIns="7560" tIns="7560" bIns="0" anchor="b"/>
                    <a:p>
                      <a:pPr>
                        <a:lnSpc>
                          <a:spcPct val="100000"/>
                        </a:lnSpc>
                      </a:pPr>
                      <a:r>
                        <a:rPr lang="en-IN" sz="2400" spc="-1" strike="noStrike">
                          <a:solidFill>
                            <a:srgbClr val="000000"/>
                          </a:solidFill>
                          <a:uFill>
                            <a:solidFill>
                              <a:srgbClr val="ffffff"/>
                            </a:solidFill>
                          </a:uFill>
                          <a:latin typeface="Calibri"/>
                        </a:rPr>
                        <a:t>bzip2</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y</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slow</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very high</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7560" rIns="7560" tIns="7560" bIns="0" anchor="b"/>
                    <a:p>
                      <a:pPr>
                        <a:lnSpc>
                          <a:spcPct val="100000"/>
                        </a:lnSpc>
                      </a:pPr>
                      <a:r>
                        <a:rPr lang="en-IN" sz="2400" spc="-1" strike="noStrike">
                          <a:solidFill>
                            <a:srgbClr val="000000"/>
                          </a:solidFill>
                          <a:uFill>
                            <a:solidFill>
                              <a:srgbClr val="ffffff"/>
                            </a:solidFill>
                          </a:uFill>
                          <a:latin typeface="Calibri"/>
                        </a:rPr>
                        <a:t> </a:t>
                      </a:r>
                      <a:endParaRPr lang="en-IN" sz="1800" spc="-1" strike="noStrike">
                        <a:solidFill>
                          <a:srgbClr val="000000"/>
                        </a:solidFill>
                        <a:uFill>
                          <a:solidFill>
                            <a:srgbClr val="ffffff"/>
                          </a:solidFill>
                        </a:uFill>
                        <a:latin typeface="Arial"/>
                      </a:endParaRPr>
                    </a:p>
                  </a:txBody>
                  <a:tcPr marL="7560" marR="75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Filesystem</a:t>
            </a:r>
            <a:endParaRPr lang="en-US" sz="1800" spc="-1" strike="noStrike">
              <a:solidFill>
                <a:srgbClr val="000000"/>
              </a:solidFill>
              <a:uFill>
                <a:solidFill>
                  <a:srgbClr val="ffffff"/>
                </a:solidFill>
              </a:uFill>
              <a:latin typeface="Calibri"/>
            </a:endParaRPr>
          </a:p>
        </p:txBody>
      </p:sp>
      <p:sp>
        <p:nvSpPr>
          <p:cNvPr id="178"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Spark support many file systems for reading and writing data to and we can also use different file formats with any of these file systems.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Local file system:</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Spark requires the local files are available at the same path on all nodes in your cluster. NFS,ASF and MapR NFS are exposed to user as a regula FS, so if you have data in one of these, you can use it as input by specifying </a:t>
            </a:r>
            <a:r>
              <a:rPr b="1" lang="en-US" sz="2400" spc="-1" strike="noStrike">
                <a:solidFill>
                  <a:srgbClr val="000000"/>
                </a:solidFill>
                <a:uFill>
                  <a:solidFill>
                    <a:srgbClr val="ffffff"/>
                  </a:solidFill>
                </a:uFill>
                <a:latin typeface="Calibri"/>
              </a:rPr>
              <a:t>file://.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rdd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sc.textFile("file:///home/holden/happypandas.gz")</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If your file is not already on all nodes in the cluster, you can load it locally on the driver without going through spark and then call parallelize to distribute the contents to workers. This approach is slow, so recommended is put the files in a shared file system like HDFS, NFS or S3.</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AWS S3 file system:</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S3 is fast when your compute nodes are located inside of Amazon EC2, but is worse if you have to go over the public internet.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To access S3 in Spark, you first set AWS_ACCESS_KEY_ID and AWS_secret_access_key </a:t>
            </a:r>
            <a:endParaRPr lang="en-US" sz="2000" spc="-1" strike="noStrike">
              <a:solidFill>
                <a:srgbClr val="000000"/>
              </a:solidFill>
              <a:uFill>
                <a:solidFill>
                  <a:srgbClr val="ffffff"/>
                </a:solidFill>
              </a:uFill>
              <a:latin typeface="Calibri"/>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Filesystem</a:t>
            </a:r>
            <a:endParaRPr lang="en-US" sz="1800" spc="-1" strike="noStrike">
              <a:solidFill>
                <a:srgbClr val="000000"/>
              </a:solidFill>
              <a:uFill>
                <a:solidFill>
                  <a:srgbClr val="ffffff"/>
                </a:solidFill>
              </a:uFill>
              <a:latin typeface="Calibri"/>
            </a:endParaRPr>
          </a:p>
        </p:txBody>
      </p:sp>
      <p:sp>
        <p:nvSpPr>
          <p:cNvPr id="180" name="TextShape 2"/>
          <p:cNvSpPr txBox="1"/>
          <p:nvPr/>
        </p:nvSpPr>
        <p:spPr>
          <a:xfrm>
            <a:off x="500760" y="936000"/>
            <a:ext cx="11516760" cy="5921640"/>
          </a:xfrm>
          <a:prstGeom prst="rect">
            <a:avLst/>
          </a:prstGeom>
          <a:noFill/>
          <a:ln>
            <a:noFill/>
          </a:ln>
        </p:spPr>
        <p:txBody>
          <a:bodyPr/>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Environment variables to your s3 credentials.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The pass a path starting with s3n:// to Spark’s file input methods of the form s3n://bucket/path-within-bucket. And spark support wildcard paths for s3, my-files/*.txt.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Inorder to not to get permission error from Amazon, make sure the account for which you specified an access key has both read and list permissions on your bucket.</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HDFS File System:</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HDFS is designed to work on commodity h/w and be resilient to node failures while providing high data throughput.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Spark and HDFS can be present on the same machines hence Spark can take advantage of this data locality to avoid n/w overhead.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Using Spark with HDFS is simple, just specify hdfs://master:port/path for your i/p,o/p.</a:t>
            </a:r>
            <a:endParaRPr lang="en-US" sz="2000" spc="-1" strike="noStrike">
              <a:solidFill>
                <a:srgbClr val="000000"/>
              </a:solidFill>
              <a:uFill>
                <a:solidFill>
                  <a:srgbClr val="ffffff"/>
                </a:solidFill>
              </a:uFill>
              <a:latin typeface="Calibri"/>
            </a:endParaRPr>
          </a:p>
          <a:p>
            <a:endParaRPr lang="en-US" sz="2800" spc="-1" strike="noStrike">
              <a:solidFill>
                <a:srgbClr val="000000"/>
              </a:solidFill>
              <a:uFill>
                <a:solidFill>
                  <a:srgbClr val="ffffff"/>
                </a:solidFill>
              </a:uFill>
              <a:latin typeface="Calibri"/>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Structured Data with Spark SQL</a:t>
            </a:r>
            <a:endParaRPr lang="en-US" sz="1800" spc="-1" strike="noStrike">
              <a:solidFill>
                <a:srgbClr val="000000"/>
              </a:solidFill>
              <a:uFill>
                <a:solidFill>
                  <a:srgbClr val="ffffff"/>
                </a:solidFill>
              </a:uFill>
              <a:latin typeface="Calibri"/>
            </a:endParaRPr>
          </a:p>
        </p:txBody>
      </p:sp>
      <p:sp>
        <p:nvSpPr>
          <p:cNvPr id="182"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Spark SQL is preferred way to work with structured and semi structured data. i.e data having a schema, schema is a consistent set of fields across data records. Spark SQL efficiently read only the fields you require from these data sources.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We will see here (only) how to load data into spark sql from a few common sources.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For Spark SQL we give a sql query to run on the data sources and we get back an RDD of Row Objects, one per record and we access row objects based on column number.</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And each Row has a get() method that gives back a general type we can cast, and specific get() like getFloat(),getInt(), getLong() , getShort,getBoolean.</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Apache Hive::</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Hive can store tables in variety of formats inside HDFS or other storage systems.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Spark SQL can load any table supported by Hive.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To connect Spark SQL to an existing Hive installation, you need to provide a Hive Configuration, by just copying hive-site.xml file to spark ./conf/ directory.</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Once copied, create a HiveContext object, which is entry pioint to spark SQL and</a:t>
            </a:r>
            <a:endParaRPr lang="en-US" sz="2000" spc="-1" strike="noStrike">
              <a:solidFill>
                <a:srgbClr val="000000"/>
              </a:solidFill>
              <a:uFill>
                <a:solidFill>
                  <a:srgbClr val="ffffff"/>
                </a:solidFill>
              </a:uFill>
              <a:latin typeface="Calibri"/>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Programming with RDDs</a:t>
            </a:r>
            <a:endParaRPr lang="en-US" sz="1800" spc="-1" strike="noStrike">
              <a:solidFill>
                <a:srgbClr val="000000"/>
              </a:solidFill>
              <a:uFill>
                <a:solidFill>
                  <a:srgbClr val="ffffff"/>
                </a:solidFill>
              </a:uFill>
              <a:latin typeface="Calibri"/>
            </a:endParaRPr>
          </a:p>
        </p:txBody>
      </p:sp>
      <p:sp>
        <p:nvSpPr>
          <p:cNvPr id="92" name="TextShape 2"/>
          <p:cNvSpPr txBox="1"/>
          <p:nvPr/>
        </p:nvSpPr>
        <p:spPr>
          <a:xfrm>
            <a:off x="460440" y="795240"/>
            <a:ext cx="11545560" cy="580392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Lazy evaluation makes lot of sense when you are working on BigData.</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When we load file, spark doesn’t immediately start loading data ,it would waste a lot of storage space and we may immediately filter out many lines.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Instead , once Spark sees the whole chain of transformations, it can compute just the data needed for its result.</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Spark RDDs are by default recomputed each time you run an action on them.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So if you would like to reuse an RDD in multiple actions, you can ask Spark to </a:t>
            </a:r>
            <a:r>
              <a:rPr b="1" lang="en-US" sz="2800" spc="-1" strike="noStrike">
                <a:solidFill>
                  <a:srgbClr val="000000"/>
                </a:solidFill>
                <a:uFill>
                  <a:solidFill>
                    <a:srgbClr val="ffffff"/>
                  </a:solidFill>
                </a:uFill>
                <a:latin typeface="Calibri"/>
              </a:rPr>
              <a:t>persist</a:t>
            </a:r>
            <a:r>
              <a:rPr lang="en-US" sz="2800" spc="-1" strike="noStrike">
                <a:solidFill>
                  <a:srgbClr val="000000"/>
                </a:solidFill>
                <a:uFill>
                  <a:solidFill>
                    <a:srgbClr val="ffffff"/>
                  </a:solidFill>
                </a:uFill>
                <a:latin typeface="Calibri"/>
              </a:rPr>
              <a:t> it using RDD.persist().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Spark can persist data in no of different places. The persisted RDDs are reused in future actions.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(memory_only, memory_only_ser, Memory_and_disk,Memory_and_disk_ser, disk_only)</a:t>
            </a:r>
            <a:endParaRPr lang="en-US" sz="28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Structured Data with Spark SQL</a:t>
            </a:r>
            <a:endParaRPr lang="en-US" sz="1800" spc="-1" strike="noStrike">
              <a:solidFill>
                <a:srgbClr val="000000"/>
              </a:solidFill>
              <a:uFill>
                <a:solidFill>
                  <a:srgbClr val="ffffff"/>
                </a:solidFill>
              </a:uFill>
              <a:latin typeface="Calibri"/>
            </a:endParaRPr>
          </a:p>
        </p:txBody>
      </p:sp>
      <p:sp>
        <p:nvSpPr>
          <p:cNvPr id="184"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Apache Hive::</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 and you can write Hive Query Language(HQL) queries against your tables to get data back as RDDs of rows.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i="1" lang="en-US" sz="2400" spc="-1" strike="noStrike">
                <a:solidFill>
                  <a:srgbClr val="000000"/>
                </a:solidFill>
                <a:uFill>
                  <a:solidFill>
                    <a:srgbClr val="ffffff"/>
                  </a:solidFill>
                </a:uFill>
                <a:latin typeface="Calibri"/>
              </a:rPr>
              <a:t>Creating a HiveContext and selecting data in Scala</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import org.apache.spark.sql.hive.HiveContext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hiveCtx </a:t>
            </a:r>
            <a:r>
              <a:rPr b="1" lang="en-US" sz="2400" spc="-1" strike="noStrike">
                <a:solidFill>
                  <a:srgbClr val="000000"/>
                </a:solidFill>
                <a:uFill>
                  <a:solidFill>
                    <a:srgbClr val="ffffff"/>
                  </a:solidFill>
                </a:uFill>
                <a:latin typeface="Calibri"/>
              </a:rPr>
              <a:t>= new </a:t>
            </a:r>
            <a:r>
              <a:rPr lang="en-US" sz="2400" spc="-1" strike="noStrike">
                <a:solidFill>
                  <a:srgbClr val="000000"/>
                </a:solidFill>
                <a:uFill>
                  <a:solidFill>
                    <a:srgbClr val="ffffff"/>
                  </a:solidFill>
                </a:uFill>
                <a:latin typeface="Calibri"/>
              </a:rPr>
              <a:t>org.apache.spark.sql.hive.</a:t>
            </a:r>
            <a:r>
              <a:rPr b="1" lang="en-US" sz="2400" spc="-1" strike="noStrike">
                <a:solidFill>
                  <a:srgbClr val="000000"/>
                </a:solidFill>
                <a:uFill>
                  <a:solidFill>
                    <a:srgbClr val="ffffff"/>
                  </a:solidFill>
                </a:uFill>
                <a:latin typeface="Calibri"/>
              </a:rPr>
              <a:t>HiveContext</a:t>
            </a:r>
            <a:r>
              <a:rPr lang="en-US" sz="2400" spc="-1" strike="noStrike">
                <a:solidFill>
                  <a:srgbClr val="000000"/>
                </a:solidFill>
                <a:uFill>
                  <a:solidFill>
                    <a:srgbClr val="ffffff"/>
                  </a:solidFill>
                </a:uFill>
                <a:latin typeface="Calibri"/>
              </a:rPr>
              <a:t>(sc)</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rows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hiveCtx.sql("SELECT name, age FROM users")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firstRow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rows.first()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println(firstRow.getString(0)) </a:t>
            </a:r>
            <a:r>
              <a:rPr i="1" lang="en-US" sz="2400" spc="-1" strike="noStrike">
                <a:solidFill>
                  <a:srgbClr val="000000"/>
                </a:solidFill>
                <a:uFill>
                  <a:solidFill>
                    <a:srgbClr val="ffffff"/>
                  </a:solidFill>
                </a:uFill>
                <a:latin typeface="Calibri"/>
              </a:rPr>
              <a:t>// Field 0 is the name</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i="1" lang="en-US" sz="2800" spc="-1" strike="noStrike">
                <a:solidFill>
                  <a:srgbClr val="000000"/>
                </a:solidFill>
                <a:uFill>
                  <a:solidFill>
                    <a:srgbClr val="ffffff"/>
                  </a:solidFill>
                </a:uFill>
                <a:latin typeface="Calibri"/>
              </a:rPr>
              <a:t>JSON:</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If you have json data with a consistent schema across records, Spark SQL can infer their schema and load this data as rows as well, making it very simple to pull out the fields you need.</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To load JSON data, create HiveContext first, but here no Hive installation is required and no hive-site.xml is required.</a:t>
            </a:r>
            <a:endParaRPr lang="en-US" sz="2000" spc="-1" strike="noStrike">
              <a:solidFill>
                <a:srgbClr val="000000"/>
              </a:solidFill>
              <a:uFill>
                <a:solidFill>
                  <a:srgbClr val="ffffff"/>
                </a:solidFill>
              </a:uFill>
              <a:latin typeface="Calibri"/>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Structured Data with Spark SQL</a:t>
            </a:r>
            <a:endParaRPr lang="en-US" sz="1800" spc="-1" strike="noStrike">
              <a:solidFill>
                <a:srgbClr val="000000"/>
              </a:solidFill>
              <a:uFill>
                <a:solidFill>
                  <a:srgbClr val="ffffff"/>
                </a:solidFill>
              </a:uFill>
              <a:latin typeface="Calibri"/>
            </a:endParaRPr>
          </a:p>
        </p:txBody>
      </p:sp>
      <p:sp>
        <p:nvSpPr>
          <p:cNvPr id="186"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b="1" i="1" lang="en-US" sz="2800" spc="-1" strike="noStrike">
                <a:solidFill>
                  <a:srgbClr val="000000"/>
                </a:solidFill>
                <a:uFill>
                  <a:solidFill>
                    <a:srgbClr val="ffffff"/>
                  </a:solidFill>
                </a:uFill>
                <a:latin typeface="Calibri"/>
              </a:rPr>
              <a:t>JSON:</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Then use HiveContext.jsonFile method to get an RDD of Row objects for the whole file. Instead of using whole Row object, you can also register this RDD as a table and select specific fields from it.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If we have tweets as JSON info, one per line, then we can load this data and select just the username and text fields as shown below.</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i="1" lang="en-US" sz="2400" spc="-1" strike="noStrike">
                <a:solidFill>
                  <a:srgbClr val="000000"/>
                </a:solidFill>
                <a:uFill>
                  <a:solidFill>
                    <a:srgbClr val="ffffff"/>
                  </a:solidFill>
                </a:uFill>
                <a:latin typeface="Calibri"/>
              </a:rPr>
              <a:t>Sample tweets in JSON</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a:t>
            </a:r>
            <a:r>
              <a:rPr b="1" lang="en-US" sz="2000" spc="-1" strike="noStrike">
                <a:solidFill>
                  <a:srgbClr val="000000"/>
                </a:solidFill>
                <a:uFill>
                  <a:solidFill>
                    <a:srgbClr val="ffffff"/>
                  </a:solidFill>
                </a:uFill>
                <a:latin typeface="Calibri"/>
              </a:rPr>
              <a:t>"user"</a:t>
            </a:r>
            <a:r>
              <a:rPr lang="en-US" sz="2000" spc="-1" strike="noStrike">
                <a:solidFill>
                  <a:srgbClr val="000000"/>
                </a:solidFill>
                <a:uFill>
                  <a:solidFill>
                    <a:srgbClr val="ffffff"/>
                  </a:solidFill>
                </a:uFill>
                <a:latin typeface="Calibri"/>
              </a:rPr>
              <a:t>: {</a:t>
            </a:r>
            <a:r>
              <a:rPr b="1" lang="en-US" sz="2000" spc="-1" strike="noStrike">
                <a:solidFill>
                  <a:srgbClr val="000000"/>
                </a:solidFill>
                <a:uFill>
                  <a:solidFill>
                    <a:srgbClr val="ffffff"/>
                  </a:solidFill>
                </a:uFill>
                <a:latin typeface="Calibri"/>
              </a:rPr>
              <a:t>"name"</a:t>
            </a:r>
            <a:r>
              <a:rPr lang="en-US" sz="2000" spc="-1" strike="noStrike">
                <a:solidFill>
                  <a:srgbClr val="000000"/>
                </a:solidFill>
                <a:uFill>
                  <a:solidFill>
                    <a:srgbClr val="ffffff"/>
                  </a:solidFill>
                </a:uFill>
                <a:latin typeface="Calibri"/>
              </a:rPr>
              <a:t>: "Holden", </a:t>
            </a:r>
            <a:r>
              <a:rPr b="1" lang="en-US" sz="2000" spc="-1" strike="noStrike">
                <a:solidFill>
                  <a:srgbClr val="000000"/>
                </a:solidFill>
                <a:uFill>
                  <a:solidFill>
                    <a:srgbClr val="ffffff"/>
                  </a:solidFill>
                </a:uFill>
                <a:latin typeface="Calibri"/>
              </a:rPr>
              <a:t>"location"</a:t>
            </a:r>
            <a:r>
              <a:rPr lang="en-US" sz="2000" spc="-1" strike="noStrike">
                <a:solidFill>
                  <a:srgbClr val="000000"/>
                </a:solidFill>
                <a:uFill>
                  <a:solidFill>
                    <a:srgbClr val="ffffff"/>
                  </a:solidFill>
                </a:uFill>
                <a:latin typeface="Calibri"/>
              </a:rPr>
              <a:t>: "San Francisco"}, </a:t>
            </a:r>
            <a:r>
              <a:rPr b="1" lang="en-US" sz="2000" spc="-1" strike="noStrike">
                <a:solidFill>
                  <a:srgbClr val="000000"/>
                </a:solidFill>
                <a:uFill>
                  <a:solidFill>
                    <a:srgbClr val="ffffff"/>
                  </a:solidFill>
                </a:uFill>
                <a:latin typeface="Calibri"/>
              </a:rPr>
              <a:t>"text"</a:t>
            </a:r>
            <a:r>
              <a:rPr lang="en-US" sz="2000" spc="-1" strike="noStrike">
                <a:solidFill>
                  <a:srgbClr val="000000"/>
                </a:solidFill>
                <a:uFill>
                  <a:solidFill>
                    <a:srgbClr val="ffffff"/>
                  </a:solidFill>
                </a:uFill>
                <a:latin typeface="Calibri"/>
              </a:rPr>
              <a:t>: "Nice day out today"}</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a:t>
            </a:r>
            <a:r>
              <a:rPr b="1" lang="en-US" sz="2000" spc="-1" strike="noStrike">
                <a:solidFill>
                  <a:srgbClr val="000000"/>
                </a:solidFill>
                <a:uFill>
                  <a:solidFill>
                    <a:srgbClr val="ffffff"/>
                  </a:solidFill>
                </a:uFill>
                <a:latin typeface="Calibri"/>
              </a:rPr>
              <a:t>"user"</a:t>
            </a:r>
            <a:r>
              <a:rPr lang="en-US" sz="2000" spc="-1" strike="noStrike">
                <a:solidFill>
                  <a:srgbClr val="000000"/>
                </a:solidFill>
                <a:uFill>
                  <a:solidFill>
                    <a:srgbClr val="ffffff"/>
                  </a:solidFill>
                </a:uFill>
                <a:latin typeface="Calibri"/>
              </a:rPr>
              <a:t>: {</a:t>
            </a:r>
            <a:r>
              <a:rPr b="1" lang="en-US" sz="2000" spc="-1" strike="noStrike">
                <a:solidFill>
                  <a:srgbClr val="000000"/>
                </a:solidFill>
                <a:uFill>
                  <a:solidFill>
                    <a:srgbClr val="ffffff"/>
                  </a:solidFill>
                </a:uFill>
                <a:latin typeface="Calibri"/>
              </a:rPr>
              <a:t>"name"</a:t>
            </a:r>
            <a:r>
              <a:rPr lang="en-US" sz="2000" spc="-1" strike="noStrike">
                <a:solidFill>
                  <a:srgbClr val="000000"/>
                </a:solidFill>
                <a:uFill>
                  <a:solidFill>
                    <a:srgbClr val="ffffff"/>
                  </a:solidFill>
                </a:uFill>
                <a:latin typeface="Calibri"/>
              </a:rPr>
              <a:t>: "Matei", </a:t>
            </a:r>
            <a:r>
              <a:rPr b="1" lang="en-US" sz="2000" spc="-1" strike="noStrike">
                <a:solidFill>
                  <a:srgbClr val="000000"/>
                </a:solidFill>
                <a:uFill>
                  <a:solidFill>
                    <a:srgbClr val="ffffff"/>
                  </a:solidFill>
                </a:uFill>
                <a:latin typeface="Calibri"/>
              </a:rPr>
              <a:t>"location"</a:t>
            </a:r>
            <a:r>
              <a:rPr lang="en-US" sz="2000" spc="-1" strike="noStrike">
                <a:solidFill>
                  <a:srgbClr val="000000"/>
                </a:solidFill>
                <a:uFill>
                  <a:solidFill>
                    <a:srgbClr val="ffffff"/>
                  </a:solidFill>
                </a:uFill>
                <a:latin typeface="Calibri"/>
              </a:rPr>
              <a:t>: "Berkeley"}, </a:t>
            </a:r>
            <a:r>
              <a:rPr b="1" lang="en-US" sz="2000" spc="-1" strike="noStrike">
                <a:solidFill>
                  <a:srgbClr val="000000"/>
                </a:solidFill>
                <a:uFill>
                  <a:solidFill>
                    <a:srgbClr val="ffffff"/>
                  </a:solidFill>
                </a:uFill>
                <a:latin typeface="Calibri"/>
              </a:rPr>
              <a:t>"text"</a:t>
            </a:r>
            <a:r>
              <a:rPr lang="en-US" sz="2000" spc="-1" strike="noStrike">
                <a:solidFill>
                  <a:srgbClr val="000000"/>
                </a:solidFill>
                <a:uFill>
                  <a:solidFill>
                    <a:srgbClr val="ffffff"/>
                  </a:solidFill>
                </a:uFill>
                <a:latin typeface="Calibri"/>
              </a:rPr>
              <a:t>: "Even nicer here :)"}</a:t>
            </a:r>
            <a:endParaRPr lang="en-US" sz="1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i="1" lang="en-US" sz="2400" spc="-1" strike="noStrike">
                <a:solidFill>
                  <a:srgbClr val="000000"/>
                </a:solidFill>
                <a:uFill>
                  <a:solidFill>
                    <a:srgbClr val="ffffff"/>
                  </a:solidFill>
                </a:uFill>
                <a:latin typeface="Calibri"/>
              </a:rPr>
              <a:t>JSON loading with Spark SQL in Scala</a:t>
            </a:r>
            <a:endParaRPr lang="en-US" sz="20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1" lang="en-US" sz="2000" spc="-1" strike="noStrike">
                <a:solidFill>
                  <a:srgbClr val="000000"/>
                </a:solidFill>
                <a:uFill>
                  <a:solidFill>
                    <a:srgbClr val="ffffff"/>
                  </a:solidFill>
                </a:uFill>
                <a:latin typeface="Calibri"/>
              </a:rPr>
              <a:t>val </a:t>
            </a:r>
            <a:r>
              <a:rPr lang="en-US" sz="2000" spc="-1" strike="noStrike">
                <a:solidFill>
                  <a:srgbClr val="000000"/>
                </a:solidFill>
                <a:uFill>
                  <a:solidFill>
                    <a:srgbClr val="ffffff"/>
                  </a:solidFill>
                </a:uFill>
                <a:latin typeface="Calibri"/>
              </a:rPr>
              <a:t>tweets </a:t>
            </a:r>
            <a:r>
              <a:rPr b="1" lang="en-US" sz="2000" spc="-1" strike="noStrike">
                <a:solidFill>
                  <a:srgbClr val="000000"/>
                </a:solidFill>
                <a:uFill>
                  <a:solidFill>
                    <a:srgbClr val="ffffff"/>
                  </a:solidFill>
                </a:uFill>
                <a:latin typeface="Calibri"/>
              </a:rPr>
              <a:t>= </a:t>
            </a:r>
            <a:r>
              <a:rPr lang="en-US" sz="2000" spc="-1" strike="noStrike">
                <a:solidFill>
                  <a:srgbClr val="000000"/>
                </a:solidFill>
                <a:uFill>
                  <a:solidFill>
                    <a:srgbClr val="ffffff"/>
                  </a:solidFill>
                </a:uFill>
                <a:latin typeface="Calibri"/>
              </a:rPr>
              <a:t>hiveCtx.jsonFile("tweets.json")</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tweets.registerTempTable("tweets")</a:t>
            </a:r>
            <a:endParaRPr lang="en-US" sz="1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1" lang="en-US" sz="2000" spc="-1" strike="noStrike">
                <a:solidFill>
                  <a:srgbClr val="000000"/>
                </a:solidFill>
                <a:uFill>
                  <a:solidFill>
                    <a:srgbClr val="ffffff"/>
                  </a:solidFill>
                </a:uFill>
                <a:latin typeface="Calibri"/>
              </a:rPr>
              <a:t>val </a:t>
            </a:r>
            <a:r>
              <a:rPr lang="en-US" sz="2000" spc="-1" strike="noStrike">
                <a:solidFill>
                  <a:srgbClr val="000000"/>
                </a:solidFill>
                <a:uFill>
                  <a:solidFill>
                    <a:srgbClr val="ffffff"/>
                  </a:solidFill>
                </a:uFill>
                <a:latin typeface="Calibri"/>
              </a:rPr>
              <a:t>results </a:t>
            </a:r>
            <a:r>
              <a:rPr b="1" lang="en-US" sz="2000" spc="-1" strike="noStrike">
                <a:solidFill>
                  <a:srgbClr val="000000"/>
                </a:solidFill>
                <a:uFill>
                  <a:solidFill>
                    <a:srgbClr val="ffffff"/>
                  </a:solidFill>
                </a:uFill>
                <a:latin typeface="Calibri"/>
              </a:rPr>
              <a:t>= </a:t>
            </a:r>
            <a:r>
              <a:rPr lang="en-US" sz="2000" spc="-1" strike="noStrike">
                <a:solidFill>
                  <a:srgbClr val="000000"/>
                </a:solidFill>
                <a:uFill>
                  <a:solidFill>
                    <a:srgbClr val="ffffff"/>
                  </a:solidFill>
                </a:uFill>
                <a:latin typeface="Calibri"/>
              </a:rPr>
              <a:t>hiveCtx.sql("SELECT user.name, text FROM tweets")</a:t>
            </a:r>
            <a:endParaRPr lang="en-US" sz="1800" spc="-1" strike="noStrike">
              <a:solidFill>
                <a:srgbClr val="000000"/>
              </a:solidFill>
              <a:uFill>
                <a:solidFill>
                  <a:srgbClr val="ffffff"/>
                </a:solidFill>
              </a:uFill>
              <a:latin typeface="Calibri"/>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Databases</a:t>
            </a:r>
            <a:endParaRPr lang="en-US" sz="1800" spc="-1" strike="noStrike">
              <a:solidFill>
                <a:srgbClr val="000000"/>
              </a:solidFill>
              <a:uFill>
                <a:solidFill>
                  <a:srgbClr val="ffffff"/>
                </a:solidFill>
              </a:uFill>
              <a:latin typeface="Calibri"/>
            </a:endParaRPr>
          </a:p>
        </p:txBody>
      </p:sp>
      <p:sp>
        <p:nvSpPr>
          <p:cNvPr id="188"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Spark can connect to databases using either Hadoop connectors or custom Spark connectors. We will see 4 common connectors.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Jdbc database connectivity:</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Spark connects to any db that supports jdbc connectivity.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To access the data we construct org.apache.spark.rdd.JdbcRDD and provide it with our sparkContext and other params.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i="1" lang="en-US" sz="2400" spc="-1" strike="noStrike">
                <a:solidFill>
                  <a:srgbClr val="000000"/>
                </a:solidFill>
                <a:uFill>
                  <a:solidFill>
                    <a:srgbClr val="ffffff"/>
                  </a:solidFill>
                </a:uFill>
                <a:latin typeface="Calibri"/>
              </a:rPr>
              <a:t>JdbcRDD in Scala</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def </a:t>
            </a:r>
            <a:r>
              <a:rPr lang="en-US" sz="2400" spc="-1" strike="noStrike">
                <a:solidFill>
                  <a:srgbClr val="000000"/>
                </a:solidFill>
                <a:uFill>
                  <a:solidFill>
                    <a:srgbClr val="ffffff"/>
                  </a:solidFill>
                </a:uFill>
                <a:latin typeface="Calibri"/>
              </a:rPr>
              <a:t>createConnection()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Class</a:t>
            </a:r>
            <a:r>
              <a:rPr lang="en-US" sz="2400" spc="-1" strike="noStrike">
                <a:solidFill>
                  <a:srgbClr val="000000"/>
                </a:solidFill>
                <a:uFill>
                  <a:solidFill>
                    <a:srgbClr val="ffffff"/>
                  </a:solidFill>
                </a:uFill>
                <a:latin typeface="Calibri"/>
              </a:rPr>
              <a:t>.forName("com.mysql.jdbc.Driver").newInstance();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DriverManager</a:t>
            </a:r>
            <a:r>
              <a:rPr lang="en-US" sz="2400" spc="-1" strike="noStrike">
                <a:solidFill>
                  <a:srgbClr val="000000"/>
                </a:solidFill>
                <a:uFill>
                  <a:solidFill>
                    <a:srgbClr val="ffffff"/>
                  </a:solidFill>
                </a:uFill>
                <a:latin typeface="Calibri"/>
              </a:rPr>
              <a:t>.getConnection("jdbc:mysql://localhost/test?user=holden");}</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def </a:t>
            </a:r>
            <a:r>
              <a:rPr lang="en-US" sz="2400" spc="-1" strike="noStrike">
                <a:solidFill>
                  <a:srgbClr val="000000"/>
                </a:solidFill>
                <a:uFill>
                  <a:solidFill>
                    <a:srgbClr val="ffffff"/>
                  </a:solidFill>
                </a:uFill>
                <a:latin typeface="Calibri"/>
              </a:rPr>
              <a:t>extractValues(r</a:t>
            </a:r>
            <a:r>
              <a:rPr b="1" lang="en-US" sz="2400" spc="-1" strike="noStrike">
                <a:solidFill>
                  <a:srgbClr val="000000"/>
                </a:solidFill>
                <a:uFill>
                  <a:solidFill>
                    <a:srgbClr val="ffffff"/>
                  </a:solidFill>
                </a:uFill>
                <a:latin typeface="Calibri"/>
              </a:rPr>
              <a:t>: ResultSet</a:t>
            </a:r>
            <a:r>
              <a:rPr lang="en-US" sz="2400" spc="-1" strike="noStrike">
                <a:solidFill>
                  <a:srgbClr val="000000"/>
                </a:solidFill>
                <a:uFill>
                  <a:solidFill>
                    <a:srgbClr val="ffffff"/>
                  </a:solidFill>
                </a:uFill>
                <a:latin typeface="Calibri"/>
              </a:rPr>
              <a:t>)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(r.getInt(1), r.getString(2))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1" lang="en-US" sz="2400" spc="-1" strike="noStrike">
                <a:solidFill>
                  <a:srgbClr val="000000"/>
                </a:solidFill>
                <a:uFill>
                  <a:solidFill>
                    <a:srgbClr val="ffffff"/>
                  </a:solidFill>
                </a:uFill>
                <a:latin typeface="Calibri"/>
              </a:rPr>
              <a:t>val </a:t>
            </a:r>
            <a:r>
              <a:rPr lang="en-US" sz="2400" spc="-1" strike="noStrike">
                <a:solidFill>
                  <a:srgbClr val="000000"/>
                </a:solidFill>
                <a:uFill>
                  <a:solidFill>
                    <a:srgbClr val="ffffff"/>
                  </a:solidFill>
                </a:uFill>
                <a:latin typeface="Calibri"/>
              </a:rPr>
              <a:t>data </a:t>
            </a:r>
            <a:r>
              <a:rPr b="1" lang="en-US" sz="2400" spc="-1" strike="noStrike">
                <a:solidFill>
                  <a:srgbClr val="000000"/>
                </a:solidFill>
                <a:uFill>
                  <a:solidFill>
                    <a:srgbClr val="ffffff"/>
                  </a:solidFill>
                </a:uFill>
                <a:latin typeface="Calibri"/>
              </a:rPr>
              <a:t>= new JdbcRDD</a:t>
            </a:r>
            <a:r>
              <a:rPr lang="en-US" sz="2400" spc="-1" strike="noStrike">
                <a:solidFill>
                  <a:srgbClr val="000000"/>
                </a:solidFill>
                <a:uFill>
                  <a:solidFill>
                    <a:srgbClr val="ffffff"/>
                  </a:solidFill>
                </a:uFill>
                <a:latin typeface="Calibri"/>
              </a:rPr>
              <a:t>(sc,</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createConnection, "SELECT * FROM panda WHERE ? &lt;= id AND id &lt;=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lowerBound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1, upperBound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3, numPartitions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2, mapRow </a:t>
            </a:r>
            <a:r>
              <a:rPr b="1" lang="en-US" sz="2400" spc="-1" strike="noStrike">
                <a:solidFill>
                  <a:srgbClr val="000000"/>
                </a:solidFill>
                <a:uFill>
                  <a:solidFill>
                    <a:srgbClr val="ffffff"/>
                  </a:solidFill>
                </a:uFill>
                <a:latin typeface="Calibri"/>
              </a:rPr>
              <a:t>= </a:t>
            </a:r>
            <a:r>
              <a:rPr lang="en-US" sz="2400" spc="-1" strike="noStrike">
                <a:solidFill>
                  <a:srgbClr val="000000"/>
                </a:solidFill>
                <a:uFill>
                  <a:solidFill>
                    <a:srgbClr val="ffffff"/>
                  </a:solidFill>
                </a:uFill>
                <a:latin typeface="Calibri"/>
              </a:rPr>
              <a:t>extractValues)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println(data.collect().toList)</a:t>
            </a:r>
            <a:endParaRPr lang="en-US" sz="2000" spc="-1" strike="noStrike">
              <a:solidFill>
                <a:srgbClr val="000000"/>
              </a:solidFill>
              <a:uFill>
                <a:solidFill>
                  <a:srgbClr val="ffffff"/>
                </a:solidFill>
              </a:uFill>
              <a:latin typeface="Calibri"/>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500760" y="0"/>
            <a:ext cx="11277360" cy="93564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Databases</a:t>
            </a:r>
            <a:endParaRPr lang="en-US" sz="1800" spc="-1" strike="noStrike">
              <a:solidFill>
                <a:srgbClr val="000000"/>
              </a:solidFill>
              <a:uFill>
                <a:solidFill>
                  <a:srgbClr val="ffffff"/>
                </a:solidFill>
              </a:uFill>
              <a:latin typeface="Calibri"/>
            </a:endParaRPr>
          </a:p>
        </p:txBody>
      </p:sp>
      <p:sp>
        <p:nvSpPr>
          <p:cNvPr id="190" name="TextShape 2"/>
          <p:cNvSpPr txBox="1"/>
          <p:nvPr/>
        </p:nvSpPr>
        <p:spPr>
          <a:xfrm>
            <a:off x="500760" y="936000"/>
            <a:ext cx="11516760" cy="592164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Jdbc database connectivity:</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JdbcRDD takes several params. </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First is a function to establish connection to our database. Creates own connection on each node to load data.</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Next we provide a query that can read a range of data, as well as lower and upper bound value for parameter to this query. This avoids loading all data on single node.</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Last param is a function that converts each row of o/p from java.sql.ResultSet to a format that is useful for manipulating our data. If this we don’t specify, spark will automatically convert each row to an array of objects.</a:t>
            </a:r>
            <a:endParaRPr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Make sure your db can handle load of parallel reads from spark. You can query offline by exporting the data in to a text file.</a:t>
            </a:r>
            <a:endParaRPr lang="en-US" sz="2000" spc="-1" strike="noStrike">
              <a:solidFill>
                <a:srgbClr val="000000"/>
              </a:solidFill>
              <a:uFill>
                <a:solidFill>
                  <a:srgbClr val="ffffff"/>
                </a:solidFill>
              </a:uFill>
              <a:latin typeface="Calibri"/>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Programming with RDDs</a:t>
            </a:r>
            <a:endParaRPr lang="en-US" sz="1800" spc="-1" strike="noStrike">
              <a:solidFill>
                <a:srgbClr val="000000"/>
              </a:solidFill>
              <a:uFill>
                <a:solidFill>
                  <a:srgbClr val="ffffff"/>
                </a:solidFill>
              </a:uFill>
              <a:latin typeface="Calibri"/>
            </a:endParaRPr>
          </a:p>
        </p:txBody>
      </p:sp>
      <p:sp>
        <p:nvSpPr>
          <p:cNvPr id="94" name="TextShape 2"/>
          <p:cNvSpPr txBox="1"/>
          <p:nvPr/>
        </p:nvSpPr>
        <p:spPr>
          <a:xfrm>
            <a:off x="460440" y="795240"/>
            <a:ext cx="11545560" cy="580392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Persisting is not by default.</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If we know that we want to compute multiple results, we can persist it in memory.</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Cache</a:t>
            </a:r>
            <a:r>
              <a:rPr lang="en-US" sz="2800" spc="-1" strike="noStrike">
                <a:solidFill>
                  <a:srgbClr val="000000"/>
                </a:solidFill>
                <a:uFill>
                  <a:solidFill>
                    <a:srgbClr val="ffffff"/>
                  </a:solidFill>
                </a:uFill>
                <a:latin typeface="Calibri"/>
              </a:rPr>
              <a:t>() is same as calling </a:t>
            </a:r>
            <a:r>
              <a:rPr b="1" lang="en-US" sz="2800" spc="-1" strike="noStrike">
                <a:solidFill>
                  <a:srgbClr val="000000"/>
                </a:solidFill>
                <a:uFill>
                  <a:solidFill>
                    <a:srgbClr val="ffffff"/>
                  </a:solidFill>
                </a:uFill>
                <a:latin typeface="Calibri"/>
              </a:rPr>
              <a:t>persist() </a:t>
            </a:r>
            <a:r>
              <a:rPr lang="en-US" sz="2800" spc="-1" strike="noStrike">
                <a:solidFill>
                  <a:srgbClr val="000000"/>
                </a:solidFill>
                <a:uFill>
                  <a:solidFill>
                    <a:srgbClr val="ffffff"/>
                  </a:solidFill>
                </a:uFill>
                <a:latin typeface="Calibri"/>
              </a:rPr>
              <a:t>with default storage level.</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Creating RDDs</a:t>
            </a:r>
            <a:endParaRPr lang="en-US" sz="1800" spc="-1" strike="noStrike">
              <a:solidFill>
                <a:srgbClr val="000000"/>
              </a:solidFill>
              <a:uFill>
                <a:solidFill>
                  <a:srgbClr val="ffffff"/>
                </a:solidFill>
              </a:uFill>
              <a:latin typeface="Calibri"/>
            </a:endParaRPr>
          </a:p>
        </p:txBody>
      </p:sp>
      <p:sp>
        <p:nvSpPr>
          <p:cNvPr id="96" name="TextShape 2"/>
          <p:cNvSpPr txBox="1"/>
          <p:nvPr/>
        </p:nvSpPr>
        <p:spPr>
          <a:xfrm>
            <a:off x="460440" y="795240"/>
            <a:ext cx="11545560" cy="59234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Spark provides two ways to create RDDs.</a:t>
            </a:r>
            <a:endParaRPr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1) Loading an external dataset and 2) parallelizing a collection in your driver programming.</a:t>
            </a:r>
            <a:endParaRPr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We can always recompute an RDD, that is why we call RDDs as “resilient”.</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Simplest way to create RDDs is to take an existing collection in the program and pass it to SparkContext’s parallelize() method.</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This is used only for learning,  not widely used because it requires entire dataset in memory on one machine.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&gt; val lines=sc.parallelize(List(“abc”,”def”))</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More common way is to create RDDs is to load data from external storage.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E.g </a:t>
            </a:r>
            <a:r>
              <a:rPr b="1" lang="en-US" sz="2800" spc="-1" strike="noStrike" u="sng">
                <a:solidFill>
                  <a:srgbClr val="000000"/>
                </a:solidFill>
                <a:uFill>
                  <a:solidFill>
                    <a:srgbClr val="ffffff"/>
                  </a:solidFill>
                </a:uFill>
                <a:latin typeface="Calibri"/>
              </a:rPr>
              <a:t>SparkContext.textFile</a:t>
            </a:r>
            <a:r>
              <a:rPr lang="en-US" sz="2800" spc="-1" strike="noStrike">
                <a:solidFill>
                  <a:srgbClr val="000000"/>
                </a:solidFill>
                <a:uFill>
                  <a:solidFill>
                    <a:srgbClr val="ffffff"/>
                  </a:solidFill>
                </a:uFill>
                <a:latin typeface="Calibri"/>
              </a:rPr>
              <a:t>()</a:t>
            </a:r>
            <a:endParaRPr lang="en-US" sz="28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RDD Operations:</a:t>
            </a:r>
            <a:endParaRPr lang="en-US" sz="1800" spc="-1" strike="noStrike">
              <a:solidFill>
                <a:srgbClr val="000000"/>
              </a:solidFill>
              <a:uFill>
                <a:solidFill>
                  <a:srgbClr val="ffffff"/>
                </a:solidFill>
              </a:uFill>
              <a:latin typeface="Calibri"/>
            </a:endParaRPr>
          </a:p>
        </p:txBody>
      </p:sp>
      <p:sp>
        <p:nvSpPr>
          <p:cNvPr id="98" name="TextShape 2"/>
          <p:cNvSpPr txBox="1"/>
          <p:nvPr/>
        </p:nvSpPr>
        <p:spPr>
          <a:xfrm>
            <a:off x="460440" y="795240"/>
            <a:ext cx="11545560" cy="59234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RDDs support two types of operations: </a:t>
            </a:r>
            <a:r>
              <a:rPr b="1" lang="en-US" sz="2800" spc="-1" strike="noStrike">
                <a:solidFill>
                  <a:srgbClr val="000000"/>
                </a:solidFill>
                <a:uFill>
                  <a:solidFill>
                    <a:srgbClr val="ffffff"/>
                  </a:solidFill>
                </a:uFill>
                <a:latin typeface="Calibri"/>
              </a:rPr>
              <a:t>Transformations and Actions.</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Transformations are the operations that return a new RDDs such as map() and filter().</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Actions are operations that r</a:t>
            </a:r>
            <a:r>
              <a:rPr b="1" lang="en-US" sz="2800" spc="-1" strike="noStrike">
                <a:solidFill>
                  <a:srgbClr val="000000"/>
                </a:solidFill>
                <a:uFill>
                  <a:solidFill>
                    <a:srgbClr val="ffffff"/>
                  </a:solidFill>
                </a:uFill>
                <a:latin typeface="Calibri"/>
              </a:rPr>
              <a:t>eturn a result to the driver program or write it to storage</a:t>
            </a:r>
            <a:r>
              <a:rPr lang="en-US" sz="2800" spc="-1" strike="noStrike">
                <a:solidFill>
                  <a:srgbClr val="000000"/>
                </a:solidFill>
                <a:uFill>
                  <a:solidFill>
                    <a:srgbClr val="ffffff"/>
                  </a:solidFill>
                </a:uFill>
                <a:latin typeface="Calibri"/>
              </a:rPr>
              <a:t>, and kick off a computation, such as count() and first().</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Spark treats these two very differently. </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If you see the return type, </a:t>
            </a:r>
            <a:r>
              <a:rPr b="1" lang="en-US" sz="2800" spc="-1" strike="noStrike">
                <a:solidFill>
                  <a:srgbClr val="000000"/>
                </a:solidFill>
                <a:uFill>
                  <a:solidFill>
                    <a:srgbClr val="ffffff"/>
                  </a:solidFill>
                </a:uFill>
                <a:latin typeface="Calibri"/>
              </a:rPr>
              <a:t>transformations return RDDs, where as actions return some other data type.</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460440" y="0"/>
            <a:ext cx="11386440" cy="794880"/>
          </a:xfrm>
          <a:prstGeom prst="rect">
            <a:avLst/>
          </a:prstGeom>
          <a:noFill/>
          <a:ln>
            <a:noFill/>
          </a:ln>
        </p:spPr>
        <p:txBody>
          <a:bodyPr anchor="ctr"/>
          <a:p>
            <a:pPr>
              <a:lnSpc>
                <a:spcPct val="90000"/>
              </a:lnSpc>
            </a:pPr>
            <a:r>
              <a:rPr lang="en-US" sz="4400" spc="-1" strike="noStrike">
                <a:solidFill>
                  <a:srgbClr val="000000"/>
                </a:solidFill>
                <a:uFill>
                  <a:solidFill>
                    <a:srgbClr val="ffffff"/>
                  </a:solidFill>
                </a:uFill>
                <a:latin typeface="Calibri Light"/>
              </a:rPr>
              <a:t>Transformations Operations:</a:t>
            </a:r>
            <a:endParaRPr lang="en-US" sz="1800" spc="-1" strike="noStrike">
              <a:solidFill>
                <a:srgbClr val="000000"/>
              </a:solidFill>
              <a:uFill>
                <a:solidFill>
                  <a:srgbClr val="ffffff"/>
                </a:solidFill>
              </a:uFill>
              <a:latin typeface="Calibri"/>
            </a:endParaRPr>
          </a:p>
        </p:txBody>
      </p:sp>
      <p:sp>
        <p:nvSpPr>
          <p:cNvPr id="100" name="TextShape 2"/>
          <p:cNvSpPr txBox="1"/>
          <p:nvPr/>
        </p:nvSpPr>
        <p:spPr>
          <a:xfrm>
            <a:off x="460440" y="795240"/>
            <a:ext cx="11545560" cy="5923440"/>
          </a:xfrm>
          <a:prstGeom prst="rect">
            <a:avLst/>
          </a:prstGeom>
          <a:noFill/>
          <a:ln>
            <a:noFill/>
          </a:ln>
        </p:spPr>
        <p:txBody>
          <a:bodyPr/>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Transformations are operations on RDDs that return a new RDD.</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Transformed RDDs are computed lazily, only when you use them in an action.</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u="sng">
                <a:solidFill>
                  <a:srgbClr val="000000"/>
                </a:solidFill>
                <a:uFill>
                  <a:solidFill>
                    <a:srgbClr val="ffffff"/>
                  </a:solidFill>
                </a:uFill>
                <a:latin typeface="Calibri"/>
              </a:rPr>
              <a:t>Many transformations are Element-wise, i.e they work on one element at a time (with few exceptions).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To get only error lines:</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val </a:t>
            </a:r>
            <a:r>
              <a:rPr lang="en-US" sz="2800" spc="-1" strike="noStrike">
                <a:solidFill>
                  <a:srgbClr val="000000"/>
                </a:solidFill>
                <a:uFill>
                  <a:solidFill>
                    <a:srgbClr val="ffffff"/>
                  </a:solidFill>
                </a:uFill>
                <a:latin typeface="Calibri"/>
              </a:rPr>
              <a:t>inputRDD </a:t>
            </a:r>
            <a:r>
              <a:rPr b="1"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sc.textFile("log.txt")</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val </a:t>
            </a:r>
            <a:r>
              <a:rPr lang="en-US" sz="2800" spc="-1" strike="noStrike">
                <a:solidFill>
                  <a:srgbClr val="000000"/>
                </a:solidFill>
                <a:uFill>
                  <a:solidFill>
                    <a:srgbClr val="ffffff"/>
                  </a:solidFill>
                </a:uFill>
                <a:latin typeface="Calibri"/>
              </a:rPr>
              <a:t>errorsRDD </a:t>
            </a:r>
            <a:r>
              <a:rPr b="1" lang="en-US" sz="2800" spc="-1" strike="noStrike">
                <a:solidFill>
                  <a:srgbClr val="000000"/>
                </a:solidFill>
                <a:uFill>
                  <a:solidFill>
                    <a:srgbClr val="ffffff"/>
                  </a:solidFill>
                </a:uFill>
                <a:latin typeface="Calibri"/>
              </a:rPr>
              <a:t>= </a:t>
            </a:r>
            <a:r>
              <a:rPr lang="en-US" sz="2800" spc="-1" strike="noStrike">
                <a:solidFill>
                  <a:srgbClr val="000000"/>
                </a:solidFill>
                <a:uFill>
                  <a:solidFill>
                    <a:srgbClr val="ffffff"/>
                  </a:solidFill>
                </a:uFill>
                <a:latin typeface="Calibri"/>
              </a:rPr>
              <a:t>inputRDD.filter(line </a:t>
            </a:r>
            <a:r>
              <a:rPr b="1" lang="en-US" sz="2800" spc="-1" strike="noStrike">
                <a:solidFill>
                  <a:srgbClr val="000000"/>
                </a:solidFill>
                <a:uFill>
                  <a:solidFill>
                    <a:srgbClr val="ffffff"/>
                  </a:solidFill>
                </a:uFill>
                <a:latin typeface="Calibri"/>
              </a:rPr>
              <a:t>=&gt; </a:t>
            </a:r>
            <a:r>
              <a:rPr lang="en-US" sz="2800" spc="-1" strike="noStrike">
                <a:solidFill>
                  <a:srgbClr val="000000"/>
                </a:solidFill>
                <a:uFill>
                  <a:solidFill>
                    <a:srgbClr val="ffffff"/>
                  </a:solidFill>
                </a:uFill>
                <a:latin typeface="Calibri"/>
              </a:rPr>
              <a:t>line.contains("error"))</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Here filter() doesnot mutate existing inputRDD. Instead it returns a pointer to an entirely new RDD. inputRDD can be reused in any other place.</a:t>
            </a:r>
            <a:endParaRPr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pc="-1" strike="noStrike">
                <a:solidFill>
                  <a:srgbClr val="000000"/>
                </a:solidFill>
                <a:uFill>
                  <a:solidFill>
                    <a:srgbClr val="ffffff"/>
                  </a:solidFill>
                </a:uFill>
                <a:latin typeface="Calibri"/>
              </a:rPr>
              <a:t>UNION() operates on Two RDDs instead of one. Tramsformations can operate on any no of input RDDs.</a:t>
            </a:r>
            <a:endParaRPr lang="en-US" sz="2800" spc="-1" strike="noStrike">
              <a:solidFill>
                <a:srgbClr val="000000"/>
              </a:solidFill>
              <a:uFill>
                <a:solidFill>
                  <a:srgbClr val="ffffff"/>
                </a:solidFill>
              </a:uFill>
              <a:latin typeface="Calibri"/>
            </a:endParaRPr>
          </a:p>
          <a:p>
            <a:pPr>
              <a:lnSpc>
                <a:spcPct val="90000"/>
              </a:lnSpc>
            </a:pPr>
            <a:endParaRPr lang="en-US" sz="28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1576</TotalTime>
  <Application>LibreOffice/5.0.6.2$Linux_X86_64 LibreOffice_project/00m0$Build-2</Application>
  <Paragraphs>536</Paragraphs>
  <Company>Cisco Systems,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2016-12-08T19:31:04Z</dcterms:created>
  <dc:creator>dgangapa</dc:creator>
  <dc:language>en-IN</dc:language>
  <dcterms:modified xsi:type="dcterms:W3CDTF">2016-12-10T22:55:48Z</dcterms:modified>
  <cp:revision>156</cp:revision>
  <dc:title>SPARK &amp; SCALA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Cisco Systems, Inc.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54</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54</vt:i4>
  </property>
</Properties>
</file>