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6" r:id="rId10"/>
    <p:sldId id="265" r:id="rId11"/>
    <p:sldId id="271" r:id="rId12"/>
    <p:sldId id="268" r:id="rId13"/>
    <p:sldId id="269" r:id="rId14"/>
    <p:sldId id="267" r:id="rId15"/>
    <p:sldId id="270"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A7EB87-A519-4EB9-8EA3-80CDD710207C}" v="539" dt="2022-07-13T21:50:33.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MBAMS 635 Operations Management – Course Project</a:t>
            </a:r>
          </a:p>
        </p:txBody>
      </p:sp>
      <p:sp>
        <p:nvSpPr>
          <p:cNvPr id="3" name="Subtitle 2"/>
          <p:cNvSpPr>
            <a:spLocks noGrp="1"/>
          </p:cNvSpPr>
          <p:nvPr>
            <p:ph type="subTitle" idx="1"/>
          </p:nvPr>
        </p:nvSpPr>
        <p:spPr/>
        <p:txBody>
          <a:bodyPr vert="horz" lIns="91440" tIns="91440" rIns="91440" bIns="91440" rtlCol="0" anchor="t">
            <a:normAutofit/>
          </a:bodyPr>
          <a:lstStyle/>
          <a:p>
            <a:r>
              <a:rPr lang="en-US" sz="1400" dirty="0"/>
              <a:t>By Manthan Kishor </a:t>
            </a:r>
            <a:r>
              <a:rPr lang="en-US" sz="1400" dirty="0" err="1"/>
              <a:t>Goundadkar</a:t>
            </a:r>
            <a:endParaRPr lang="en-US" sz="1400" dirty="0"/>
          </a:p>
          <a:p>
            <a:r>
              <a:rPr lang="en-US" sz="1400" dirty="0"/>
              <a:t>01995618</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42AF-BD05-493A-C33B-FE2074A85C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711627-3657-3B11-A408-6C7A5A3C0492}"/>
              </a:ext>
            </a:extLst>
          </p:cNvPr>
          <p:cNvSpPr>
            <a:spLocks noGrp="1"/>
          </p:cNvSpPr>
          <p:nvPr>
            <p:ph idx="1"/>
          </p:nvPr>
        </p:nvSpPr>
        <p:spPr/>
        <p:txBody>
          <a:bodyPr>
            <a:normAutofit/>
          </a:bodyPr>
          <a:lstStyle/>
          <a:p>
            <a:pPr algn="just"/>
            <a:r>
              <a:rPr lang="en-US" b="1" dirty="0">
                <a:ea typeface="+mn-lt"/>
                <a:cs typeface="+mn-lt"/>
              </a:rPr>
              <a:t>5. Forecasting the demand for the wheels for the next year.</a:t>
            </a:r>
          </a:p>
          <a:p>
            <a:pPr algn="just"/>
            <a:endParaRPr lang="en-US" dirty="0">
              <a:ea typeface="+mn-lt"/>
              <a:cs typeface="+mn-lt"/>
            </a:endParaRPr>
          </a:p>
          <a:p>
            <a:pPr algn="just"/>
            <a:r>
              <a:rPr lang="en-US" dirty="0">
                <a:ea typeface="+mn-lt"/>
                <a:cs typeface="+mn-lt"/>
              </a:rPr>
              <a:t>Solution: Moving averages, exponential smoothening, trend projection are some of the tools that can be used for forecasting of the demand for the next quarter.</a:t>
            </a:r>
            <a:endParaRPr lang="en-US"/>
          </a:p>
          <a:p>
            <a:pPr algn="just"/>
            <a:endParaRPr lang="en-US" dirty="0">
              <a:ea typeface="+mn-lt"/>
              <a:cs typeface="+mn-lt"/>
            </a:endParaRPr>
          </a:p>
          <a:p>
            <a:endParaRPr lang="en-US" dirty="0">
              <a:ea typeface="+mn-lt"/>
              <a:cs typeface="+mn-lt"/>
            </a:endParaRPr>
          </a:p>
          <a:p>
            <a:pPr algn="just"/>
            <a:endParaRPr lang="en-US" dirty="0">
              <a:ea typeface="+mn-lt"/>
              <a:cs typeface="+mn-lt"/>
            </a:endParaRPr>
          </a:p>
        </p:txBody>
      </p:sp>
    </p:spTree>
    <p:extLst>
      <p:ext uri="{BB962C8B-B14F-4D97-AF65-F5344CB8AC3E}">
        <p14:creationId xmlns:p14="http://schemas.microsoft.com/office/powerpoint/2010/main" val="316521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4A1B-7143-DA32-E582-00623B87B5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02AD81-F912-3356-6054-1175E6298716}"/>
              </a:ext>
            </a:extLst>
          </p:cNvPr>
          <p:cNvSpPr>
            <a:spLocks noGrp="1"/>
          </p:cNvSpPr>
          <p:nvPr>
            <p:ph idx="1"/>
          </p:nvPr>
        </p:nvSpPr>
        <p:spPr/>
        <p:txBody>
          <a:bodyPr/>
          <a:lstStyle/>
          <a:p>
            <a:pPr algn="just"/>
            <a:r>
              <a:rPr lang="en-US" b="1" dirty="0">
                <a:ea typeface="+mn-lt"/>
                <a:cs typeface="+mn-lt"/>
              </a:rPr>
              <a:t>6. Meeting the needs of the customers according to their product requirements.</a:t>
            </a:r>
          </a:p>
          <a:p>
            <a:pPr algn="just"/>
            <a:endParaRPr lang="en-US" dirty="0">
              <a:ea typeface="+mn-lt"/>
              <a:cs typeface="+mn-lt"/>
            </a:endParaRPr>
          </a:p>
          <a:p>
            <a:pPr algn="just"/>
            <a:r>
              <a:rPr lang="en-US" dirty="0">
                <a:ea typeface="+mn-lt"/>
                <a:cs typeface="+mn-lt"/>
              </a:rPr>
              <a:t>Solution: Be clear on the customer’s demands and then meet those expectations. Get customer requirements and then work on those specific requirements of the customer.</a:t>
            </a:r>
            <a:endParaRPr lang="en-US"/>
          </a:p>
          <a:p>
            <a:endParaRPr lang="en-US" dirty="0">
              <a:ea typeface="+mn-lt"/>
              <a:cs typeface="+mn-lt"/>
            </a:endParaRPr>
          </a:p>
        </p:txBody>
      </p:sp>
    </p:spTree>
    <p:extLst>
      <p:ext uri="{BB962C8B-B14F-4D97-AF65-F5344CB8AC3E}">
        <p14:creationId xmlns:p14="http://schemas.microsoft.com/office/powerpoint/2010/main" val="930748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97E2-C407-0D8F-1D74-B1D77BF50E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800130-FDE7-5A33-81D1-021146F7354F}"/>
              </a:ext>
            </a:extLst>
          </p:cNvPr>
          <p:cNvSpPr>
            <a:spLocks noGrp="1"/>
          </p:cNvSpPr>
          <p:nvPr>
            <p:ph idx="1"/>
          </p:nvPr>
        </p:nvSpPr>
        <p:spPr/>
        <p:txBody>
          <a:bodyPr>
            <a:normAutofit/>
          </a:bodyPr>
          <a:lstStyle/>
          <a:p>
            <a:pPr algn="just"/>
            <a:r>
              <a:rPr lang="en-US" b="1" dirty="0">
                <a:ea typeface="+mn-lt"/>
                <a:cs typeface="+mn-lt"/>
              </a:rPr>
              <a:t>7. The selection of site for the manufacturing plants so that it can minimize the shipping costs and be in areas where there is ample of skilled labor available. OM should also look for locations which have favorable climate to the business needs.</a:t>
            </a:r>
          </a:p>
          <a:p>
            <a:pPr algn="just"/>
            <a:endParaRPr lang="en-US" dirty="0">
              <a:ea typeface="+mn-lt"/>
              <a:cs typeface="+mn-lt"/>
            </a:endParaRPr>
          </a:p>
          <a:p>
            <a:pPr algn="just"/>
            <a:r>
              <a:rPr lang="en-US" dirty="0">
                <a:ea typeface="+mn-lt"/>
                <a:cs typeface="+mn-lt"/>
              </a:rPr>
              <a:t>Solution: Requires judgments regarding nearness to customers, suppliers, and talent, while considering costs, infrastructure, logistics, and government.</a:t>
            </a:r>
            <a:endParaRPr lang="en-US"/>
          </a:p>
          <a:p>
            <a:pPr algn="just"/>
            <a:endParaRPr lang="en-US" dirty="0">
              <a:ea typeface="+mn-lt"/>
              <a:cs typeface="+mn-lt"/>
            </a:endParaRPr>
          </a:p>
        </p:txBody>
      </p:sp>
    </p:spTree>
    <p:extLst>
      <p:ext uri="{BB962C8B-B14F-4D97-AF65-F5344CB8AC3E}">
        <p14:creationId xmlns:p14="http://schemas.microsoft.com/office/powerpoint/2010/main" val="111468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9537-37AB-22D5-03F4-0B17A5D127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EF0D2C-4F76-D4B4-6C15-CAFC91FB841C}"/>
              </a:ext>
            </a:extLst>
          </p:cNvPr>
          <p:cNvSpPr>
            <a:spLocks noGrp="1"/>
          </p:cNvSpPr>
          <p:nvPr>
            <p:ph idx="1"/>
          </p:nvPr>
        </p:nvSpPr>
        <p:spPr/>
        <p:txBody>
          <a:bodyPr>
            <a:normAutofit/>
          </a:bodyPr>
          <a:lstStyle/>
          <a:p>
            <a:pPr algn="just"/>
            <a:r>
              <a:rPr lang="en-US" b="1" dirty="0">
                <a:ea typeface="+mn-lt"/>
                <a:cs typeface="+mn-lt"/>
              </a:rPr>
              <a:t>8. Issues related to human resource and Job design</a:t>
            </a:r>
          </a:p>
          <a:p>
            <a:pPr algn="just"/>
            <a:endParaRPr lang="en-US" dirty="0">
              <a:ea typeface="+mn-lt"/>
              <a:cs typeface="+mn-lt"/>
            </a:endParaRPr>
          </a:p>
          <a:p>
            <a:pPr algn="just"/>
            <a:r>
              <a:rPr lang="en-US" dirty="0">
                <a:ea typeface="+mn-lt"/>
                <a:cs typeface="+mn-lt"/>
              </a:rPr>
              <a:t>Solution: To achieve success in HR and job design, we can implement continuous improvement </a:t>
            </a:r>
            <a:r>
              <a:rPr lang="en-US" dirty="0" err="1">
                <a:ea typeface="+mn-lt"/>
                <a:cs typeface="+mn-lt"/>
              </a:rPr>
              <a:t>programmes</a:t>
            </a:r>
            <a:r>
              <a:rPr lang="en-US" dirty="0">
                <a:ea typeface="+mn-lt"/>
                <a:cs typeface="+mn-lt"/>
              </a:rPr>
              <a:t> with regular reviews, provide continuous training for employees, and institute employee satisfaction </a:t>
            </a:r>
            <a:r>
              <a:rPr lang="en-US" dirty="0" err="1">
                <a:ea typeface="+mn-lt"/>
                <a:cs typeface="+mn-lt"/>
              </a:rPr>
              <a:t>programmes</a:t>
            </a:r>
            <a:r>
              <a:rPr lang="en-US" dirty="0">
                <a:ea typeface="+mn-lt"/>
                <a:cs typeface="+mn-lt"/>
              </a:rPr>
              <a:t>.</a:t>
            </a:r>
            <a:endParaRPr lang="en-US" dirty="0"/>
          </a:p>
        </p:txBody>
      </p:sp>
    </p:spTree>
    <p:extLst>
      <p:ext uri="{BB962C8B-B14F-4D97-AF65-F5344CB8AC3E}">
        <p14:creationId xmlns:p14="http://schemas.microsoft.com/office/powerpoint/2010/main" val="327302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16A1-C77F-CCD7-626E-156DDAC6B0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8104BF-CB43-2379-02DC-789B3777FA7C}"/>
              </a:ext>
            </a:extLst>
          </p:cNvPr>
          <p:cNvSpPr>
            <a:spLocks noGrp="1"/>
          </p:cNvSpPr>
          <p:nvPr>
            <p:ph idx="1"/>
          </p:nvPr>
        </p:nvSpPr>
        <p:spPr/>
        <p:txBody>
          <a:bodyPr>
            <a:normAutofit/>
          </a:bodyPr>
          <a:lstStyle/>
          <a:p>
            <a:pPr algn="just"/>
            <a:r>
              <a:rPr lang="en-US" b="1" dirty="0">
                <a:ea typeface="+mn-lt"/>
                <a:cs typeface="+mn-lt"/>
              </a:rPr>
              <a:t>9. To Determine and implement immediate short-term schedules that use personnel and facilities effectively and efficiently while meeting customer demand</a:t>
            </a:r>
          </a:p>
          <a:p>
            <a:pPr algn="just"/>
            <a:r>
              <a:rPr lang="en-US" dirty="0">
                <a:ea typeface="+mn-lt"/>
                <a:cs typeface="+mn-lt"/>
              </a:rPr>
              <a:t>Solution: PERT (Program evaluation and review technique), Schedule Compression are some of the tools for scheduling related issues. Consider both production and people. Ask questions such as how much product is required to be produced for the customer in the required time? How many people and how many machines are required to do the job effectively and efficiently? This differs among industries and business departments.</a:t>
            </a:r>
            <a:endParaRPr lang="en-US">
              <a:ea typeface="+mn-lt"/>
              <a:cs typeface="+mn-lt"/>
            </a:endParaRPr>
          </a:p>
          <a:p>
            <a:pPr algn="just"/>
            <a:endParaRPr lang="en-US" dirty="0"/>
          </a:p>
          <a:p>
            <a:endParaRPr lang="en-US" dirty="0"/>
          </a:p>
        </p:txBody>
      </p:sp>
    </p:spTree>
    <p:extLst>
      <p:ext uri="{BB962C8B-B14F-4D97-AF65-F5344CB8AC3E}">
        <p14:creationId xmlns:p14="http://schemas.microsoft.com/office/powerpoint/2010/main" val="341386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B63B-3358-F1B3-84C3-4C04BD86D4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FB17B3-14D0-6776-EFCF-788AB90604AF}"/>
              </a:ext>
            </a:extLst>
          </p:cNvPr>
          <p:cNvSpPr>
            <a:spLocks noGrp="1"/>
          </p:cNvSpPr>
          <p:nvPr>
            <p:ph idx="1"/>
          </p:nvPr>
        </p:nvSpPr>
        <p:spPr/>
        <p:txBody>
          <a:bodyPr/>
          <a:lstStyle/>
          <a:p>
            <a:pPr algn="just"/>
            <a:r>
              <a:rPr lang="en-US" b="1" dirty="0">
                <a:ea typeface="+mn-lt"/>
                <a:cs typeface="+mn-lt"/>
              </a:rPr>
              <a:t>10. Capacity and constraint management.</a:t>
            </a:r>
          </a:p>
          <a:p>
            <a:pPr algn="just"/>
            <a:r>
              <a:rPr lang="en-US" dirty="0">
                <a:ea typeface="+mn-lt"/>
                <a:cs typeface="+mn-lt"/>
              </a:rPr>
              <a:t>Solution: A value stream map can help determine what processes are necessary and how to keep them running efficiently.</a:t>
            </a:r>
            <a:endParaRPr lang="en-US">
              <a:ea typeface="+mn-lt"/>
              <a:cs typeface="+mn-lt"/>
            </a:endParaRPr>
          </a:p>
          <a:p>
            <a:pPr algn="just"/>
            <a:endParaRPr lang="en-US" dirty="0">
              <a:ea typeface="+mn-lt"/>
              <a:cs typeface="+mn-lt"/>
            </a:endParaRPr>
          </a:p>
          <a:p>
            <a:endParaRPr lang="en-US" dirty="0">
              <a:ea typeface="+mn-lt"/>
              <a:cs typeface="+mn-lt"/>
            </a:endParaRPr>
          </a:p>
          <a:p>
            <a:endParaRPr lang="en-US" dirty="0"/>
          </a:p>
        </p:txBody>
      </p:sp>
    </p:spTree>
    <p:extLst>
      <p:ext uri="{BB962C8B-B14F-4D97-AF65-F5344CB8AC3E}">
        <p14:creationId xmlns:p14="http://schemas.microsoft.com/office/powerpoint/2010/main" val="165052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FB86-CA56-E614-85A1-352711190AB0}"/>
              </a:ext>
            </a:extLst>
          </p:cNvPr>
          <p:cNvSpPr>
            <a:spLocks noGrp="1"/>
          </p:cNvSpPr>
          <p:nvPr>
            <p:ph type="title"/>
          </p:nvPr>
        </p:nvSpPr>
        <p:spPr/>
        <p:txBody>
          <a:bodyPr/>
          <a:lstStyle/>
          <a:p>
            <a:r>
              <a:rPr lang="en-US" i="1" dirty="0">
                <a:ea typeface="+mj-lt"/>
                <a:cs typeface="+mj-lt"/>
              </a:rPr>
              <a:t>Chapter 3: Project Management</a:t>
            </a:r>
            <a:endParaRPr lang="en-US" dirty="0">
              <a:ea typeface="+mj-lt"/>
              <a:cs typeface="+mj-lt"/>
            </a:endParaRPr>
          </a:p>
        </p:txBody>
      </p:sp>
      <p:sp>
        <p:nvSpPr>
          <p:cNvPr id="3" name="Content Placeholder 2">
            <a:extLst>
              <a:ext uri="{FF2B5EF4-FFF2-40B4-BE49-F238E27FC236}">
                <a16:creationId xmlns:a16="http://schemas.microsoft.com/office/drawing/2014/main" id="{9DFBEEF4-F5D6-8B74-8B22-AFFB2ABBECA4}"/>
              </a:ext>
            </a:extLst>
          </p:cNvPr>
          <p:cNvSpPr>
            <a:spLocks noGrp="1"/>
          </p:cNvSpPr>
          <p:nvPr>
            <p:ph idx="1"/>
          </p:nvPr>
        </p:nvSpPr>
        <p:spPr/>
        <p:txBody>
          <a:bodyPr/>
          <a:lstStyle/>
          <a:p>
            <a:pPr algn="just"/>
            <a:r>
              <a:rPr lang="en-US" dirty="0">
                <a:ea typeface="+mn-lt"/>
                <a:cs typeface="+mn-lt"/>
              </a:rPr>
              <a:t>Project management concepts can tools can be very helpful for my dream company. To understand the concepts let me first explain a few concepts that I understood from Chapter 3. Project scheduling can be a difficult challenge for operations managers. Poor scheduling and poor controls cause cost overruns and unnecessary delays. Projects that take months or years to complete are typically developed outside of the traditional manufacturing system. Project organizations within the firm may be formed to handle such tasks, and they are frequently disbanded once the project is completed. Project management is divided into three stages. Planning, scheduling and </a:t>
            </a:r>
            <a:r>
              <a:rPr lang="en-US" dirty="0" err="1">
                <a:ea typeface="+mn-lt"/>
                <a:cs typeface="+mn-lt"/>
              </a:rPr>
              <a:t>controling</a:t>
            </a:r>
            <a:r>
              <a:rPr lang="en-US" dirty="0">
                <a:ea typeface="+mn-lt"/>
                <a:cs typeface="+mn-lt"/>
              </a:rPr>
              <a:t>.</a:t>
            </a:r>
            <a:endParaRPr lang="en-US"/>
          </a:p>
        </p:txBody>
      </p:sp>
    </p:spTree>
    <p:extLst>
      <p:ext uri="{BB962C8B-B14F-4D97-AF65-F5344CB8AC3E}">
        <p14:creationId xmlns:p14="http://schemas.microsoft.com/office/powerpoint/2010/main" val="12037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5697-20E7-23D5-53CA-A7F3CC2426DF}"/>
              </a:ext>
            </a:extLst>
          </p:cNvPr>
          <p:cNvSpPr>
            <a:spLocks noGrp="1"/>
          </p:cNvSpPr>
          <p:nvPr>
            <p:ph type="title"/>
          </p:nvPr>
        </p:nvSpPr>
        <p:spPr/>
        <p:txBody>
          <a:bodyPr/>
          <a:lstStyle/>
          <a:p>
            <a:r>
              <a:rPr lang="en-US" dirty="0"/>
              <a:t>The work breakdown tool</a:t>
            </a:r>
          </a:p>
        </p:txBody>
      </p:sp>
      <p:sp>
        <p:nvSpPr>
          <p:cNvPr id="3" name="Content Placeholder 2">
            <a:extLst>
              <a:ext uri="{FF2B5EF4-FFF2-40B4-BE49-F238E27FC236}">
                <a16:creationId xmlns:a16="http://schemas.microsoft.com/office/drawing/2014/main" id="{82EE5E81-1654-3DB5-B56F-F48773097CAC}"/>
              </a:ext>
            </a:extLst>
          </p:cNvPr>
          <p:cNvSpPr>
            <a:spLocks noGrp="1"/>
          </p:cNvSpPr>
          <p:nvPr>
            <p:ph idx="1"/>
          </p:nvPr>
        </p:nvSpPr>
        <p:spPr/>
        <p:txBody>
          <a:bodyPr/>
          <a:lstStyle/>
          <a:p>
            <a:pPr algn="just"/>
            <a:r>
              <a:rPr lang="en-US" dirty="0">
                <a:ea typeface="+mn-lt"/>
                <a:cs typeface="+mn-lt"/>
              </a:rPr>
              <a:t>The work breakdown structure (WBS) defines the project by breaking it down into major subcomponents (or tasks), which are then broken down into more detailed components, and finally into a set of activities and their associated costs. This technique can help me breakdown my dream company's tasks into various categories. Categories such as major tasks, subtasks in major tasks and activities to be completed. The division of the project into smaller and smaller tasks can be difficult, but it is essential for project management and scheduling success.</a:t>
            </a:r>
            <a:endParaRPr lang="en-US"/>
          </a:p>
        </p:txBody>
      </p:sp>
    </p:spTree>
    <p:extLst>
      <p:ext uri="{BB962C8B-B14F-4D97-AF65-F5344CB8AC3E}">
        <p14:creationId xmlns:p14="http://schemas.microsoft.com/office/powerpoint/2010/main" val="220497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3F87-ED20-BEC4-D1A1-23EDD620CB4E}"/>
              </a:ext>
            </a:extLst>
          </p:cNvPr>
          <p:cNvSpPr>
            <a:spLocks noGrp="1"/>
          </p:cNvSpPr>
          <p:nvPr>
            <p:ph type="title"/>
          </p:nvPr>
        </p:nvSpPr>
        <p:spPr/>
        <p:txBody>
          <a:bodyPr/>
          <a:lstStyle/>
          <a:p>
            <a:r>
              <a:rPr lang="en-US" dirty="0"/>
              <a:t>The Gantt chart</a:t>
            </a:r>
          </a:p>
        </p:txBody>
      </p:sp>
      <p:sp>
        <p:nvSpPr>
          <p:cNvPr id="3" name="Content Placeholder 2">
            <a:extLst>
              <a:ext uri="{FF2B5EF4-FFF2-40B4-BE49-F238E27FC236}">
                <a16:creationId xmlns:a16="http://schemas.microsoft.com/office/drawing/2014/main" id="{D90569DB-B981-B6C0-EF0F-E89BF43DCE78}"/>
              </a:ext>
            </a:extLst>
          </p:cNvPr>
          <p:cNvSpPr>
            <a:spLocks noGrp="1"/>
          </p:cNvSpPr>
          <p:nvPr>
            <p:ph idx="1"/>
          </p:nvPr>
        </p:nvSpPr>
        <p:spPr/>
        <p:txBody>
          <a:bodyPr/>
          <a:lstStyle/>
          <a:p>
            <a:pPr algn="just"/>
            <a:r>
              <a:rPr lang="en-US" dirty="0">
                <a:ea typeface="+mn-lt"/>
                <a:cs typeface="+mn-lt"/>
              </a:rPr>
              <a:t>The Gantt chart is a popular project scheduling method. Gantt charts are a low-cost method of assisting managers in ensuring that activities are planned, performance order is documented, activity time estimates are recorded, and overall project time is developed.</a:t>
            </a:r>
            <a:endParaRPr lang="en-US"/>
          </a:p>
        </p:txBody>
      </p:sp>
    </p:spTree>
    <p:extLst>
      <p:ext uri="{BB962C8B-B14F-4D97-AF65-F5344CB8AC3E}">
        <p14:creationId xmlns:p14="http://schemas.microsoft.com/office/powerpoint/2010/main" val="3612541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8EC-DB51-9F1D-97E1-98F8F6B90B65}"/>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1884875-3AF0-61B1-A487-15872EC22E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91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B6D0-F9EE-5270-FC56-45A9B9B7C483}"/>
              </a:ext>
            </a:extLst>
          </p:cNvPr>
          <p:cNvSpPr>
            <a:spLocks noGrp="1"/>
          </p:cNvSpPr>
          <p:nvPr>
            <p:ph type="title"/>
          </p:nvPr>
        </p:nvSpPr>
        <p:spPr/>
        <p:txBody>
          <a:bodyPr/>
          <a:lstStyle/>
          <a:p>
            <a:r>
              <a:rPr lang="en-US" i="1" dirty="0">
                <a:ea typeface="+mj-lt"/>
                <a:cs typeface="+mj-lt"/>
              </a:rPr>
              <a:t>Describe your dream company.</a:t>
            </a:r>
            <a:endParaRPr lang="en-US" dirty="0">
              <a:ea typeface="+mj-lt"/>
              <a:cs typeface="+mj-lt"/>
            </a:endParaRPr>
          </a:p>
        </p:txBody>
      </p:sp>
      <p:sp>
        <p:nvSpPr>
          <p:cNvPr id="3" name="Content Placeholder 2">
            <a:extLst>
              <a:ext uri="{FF2B5EF4-FFF2-40B4-BE49-F238E27FC236}">
                <a16:creationId xmlns:a16="http://schemas.microsoft.com/office/drawing/2014/main" id="{93FD3896-3259-ACD5-2AB4-9DF1A344C11A}"/>
              </a:ext>
            </a:extLst>
          </p:cNvPr>
          <p:cNvSpPr>
            <a:spLocks noGrp="1"/>
          </p:cNvSpPr>
          <p:nvPr>
            <p:ph idx="1"/>
          </p:nvPr>
        </p:nvSpPr>
        <p:spPr/>
        <p:txBody>
          <a:bodyPr>
            <a:normAutofit fontScale="85000" lnSpcReduction="20000"/>
          </a:bodyPr>
          <a:lstStyle/>
          <a:p>
            <a:pPr algn="just"/>
            <a:r>
              <a:rPr lang="en-US" dirty="0">
                <a:ea typeface="+mn-lt"/>
                <a:cs typeface="+mn-lt"/>
              </a:rPr>
              <a:t>I would like to begin a wheel's manufacturing company. My product will be wheels for heavy vehicles such as trucks, buses, and trailers, as well as wheels for light vehicles such as cars and minivans, will be manufactured and supplied. It should be a producer of steel wheels for passenger cars, utility vehicles, trucks, buses, agricultural tractors, and construction equipment as well.</a:t>
            </a:r>
          </a:p>
          <a:p>
            <a:pPr algn="just"/>
            <a:r>
              <a:rPr lang="en-US" dirty="0">
                <a:ea typeface="+mn-lt"/>
                <a:cs typeface="+mn-lt"/>
              </a:rPr>
              <a:t>My products include:</a:t>
            </a:r>
          </a:p>
          <a:p>
            <a:pPr algn="just"/>
            <a:r>
              <a:rPr lang="en-US" dirty="0">
                <a:ea typeface="+mn-lt"/>
                <a:cs typeface="+mn-lt"/>
              </a:rPr>
              <a:t>Wheels for heavy vehicles</a:t>
            </a:r>
          </a:p>
          <a:p>
            <a:pPr algn="just"/>
            <a:r>
              <a:rPr lang="en-US" dirty="0">
                <a:ea typeface="+mn-lt"/>
                <a:cs typeface="+mn-lt"/>
              </a:rPr>
              <a:t>Wheels for light vehicles</a:t>
            </a:r>
          </a:p>
          <a:p>
            <a:pPr algn="just"/>
            <a:r>
              <a:rPr lang="en-US" dirty="0">
                <a:ea typeface="+mn-lt"/>
                <a:cs typeface="+mn-lt"/>
              </a:rPr>
              <a:t>Wheels for construction equipment</a:t>
            </a:r>
          </a:p>
          <a:p>
            <a:pPr algn="just"/>
            <a:r>
              <a:rPr lang="en-US" dirty="0">
                <a:ea typeface="+mn-lt"/>
                <a:cs typeface="+mn-lt"/>
              </a:rPr>
              <a:t>Wheels for agriculture vehicles like tractors.</a:t>
            </a:r>
          </a:p>
          <a:p>
            <a:pPr algn="just"/>
            <a:r>
              <a:rPr lang="en-US" dirty="0">
                <a:ea typeface="+mn-lt"/>
                <a:cs typeface="+mn-lt"/>
              </a:rPr>
              <a:t>Wheels for private planes</a:t>
            </a:r>
          </a:p>
          <a:p>
            <a:endParaRPr lang="en-US" dirty="0"/>
          </a:p>
        </p:txBody>
      </p:sp>
    </p:spTree>
    <p:extLst>
      <p:ext uri="{BB962C8B-B14F-4D97-AF65-F5344CB8AC3E}">
        <p14:creationId xmlns:p14="http://schemas.microsoft.com/office/powerpoint/2010/main" val="250079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DA17-138B-6631-D9CA-337226E9F9AC}"/>
              </a:ext>
            </a:extLst>
          </p:cNvPr>
          <p:cNvSpPr>
            <a:spLocks noGrp="1"/>
          </p:cNvSpPr>
          <p:nvPr>
            <p:ph type="title"/>
          </p:nvPr>
        </p:nvSpPr>
        <p:spPr/>
        <p:txBody>
          <a:bodyPr/>
          <a:lstStyle/>
          <a:p>
            <a:r>
              <a:rPr lang="en-US" i="1" dirty="0">
                <a:ea typeface="+mj-lt"/>
                <a:cs typeface="+mj-lt"/>
              </a:rPr>
              <a:t>Where is it located and who are your target customers </a:t>
            </a:r>
            <a:endParaRPr lang="en-US" dirty="0">
              <a:ea typeface="+mj-lt"/>
              <a:cs typeface="+mj-lt"/>
            </a:endParaRPr>
          </a:p>
        </p:txBody>
      </p:sp>
      <p:sp>
        <p:nvSpPr>
          <p:cNvPr id="3" name="Content Placeholder 2">
            <a:extLst>
              <a:ext uri="{FF2B5EF4-FFF2-40B4-BE49-F238E27FC236}">
                <a16:creationId xmlns:a16="http://schemas.microsoft.com/office/drawing/2014/main" id="{B033E591-AB12-A31A-8692-069D809D2AE2}"/>
              </a:ext>
            </a:extLst>
          </p:cNvPr>
          <p:cNvSpPr>
            <a:spLocks noGrp="1"/>
          </p:cNvSpPr>
          <p:nvPr>
            <p:ph idx="1"/>
          </p:nvPr>
        </p:nvSpPr>
        <p:spPr/>
        <p:txBody>
          <a:bodyPr/>
          <a:lstStyle/>
          <a:p>
            <a:pPr algn="just"/>
            <a:r>
              <a:rPr lang="en-US" dirty="0">
                <a:ea typeface="+mn-lt"/>
                <a:cs typeface="+mn-lt"/>
              </a:rPr>
              <a:t>It should be located in Pune, Maharashtra which is in Indian and is my home city.</a:t>
            </a:r>
          </a:p>
          <a:p>
            <a:pPr algn="just"/>
            <a:r>
              <a:rPr lang="en-US" dirty="0">
                <a:ea typeface="+mn-lt"/>
                <a:cs typeface="+mn-lt"/>
              </a:rPr>
              <a:t>My target customers would be all the big companies of heavy and light vehicle, automobile, planes and truck manufacturers in the world, like Nisan, Tesla, Toyota, Hyundai, Airbus.</a:t>
            </a:r>
          </a:p>
          <a:p>
            <a:endParaRPr lang="en-US" dirty="0"/>
          </a:p>
        </p:txBody>
      </p:sp>
    </p:spTree>
    <p:extLst>
      <p:ext uri="{BB962C8B-B14F-4D97-AF65-F5344CB8AC3E}">
        <p14:creationId xmlns:p14="http://schemas.microsoft.com/office/powerpoint/2010/main" val="297985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9E4A-FB45-A6C8-F1C2-EA7F7FADF260}"/>
              </a:ext>
            </a:extLst>
          </p:cNvPr>
          <p:cNvSpPr>
            <a:spLocks noGrp="1"/>
          </p:cNvSpPr>
          <p:nvPr>
            <p:ph type="title"/>
          </p:nvPr>
        </p:nvSpPr>
        <p:spPr/>
        <p:txBody>
          <a:bodyPr/>
          <a:lstStyle/>
          <a:p>
            <a:r>
              <a:rPr lang="en-US" dirty="0"/>
              <a:t>What is your competitive advantage?</a:t>
            </a:r>
          </a:p>
        </p:txBody>
      </p:sp>
      <p:sp>
        <p:nvSpPr>
          <p:cNvPr id="3" name="Content Placeholder 2">
            <a:extLst>
              <a:ext uri="{FF2B5EF4-FFF2-40B4-BE49-F238E27FC236}">
                <a16:creationId xmlns:a16="http://schemas.microsoft.com/office/drawing/2014/main" id="{022A8D12-9A21-9924-1BE2-15F0CE855E72}"/>
              </a:ext>
            </a:extLst>
          </p:cNvPr>
          <p:cNvSpPr>
            <a:spLocks noGrp="1"/>
          </p:cNvSpPr>
          <p:nvPr>
            <p:ph idx="1"/>
          </p:nvPr>
        </p:nvSpPr>
        <p:spPr/>
        <p:txBody>
          <a:bodyPr/>
          <a:lstStyle/>
          <a:p>
            <a:r>
              <a:rPr lang="en-US" dirty="0">
                <a:ea typeface="+mn-lt"/>
                <a:cs typeface="+mn-lt"/>
              </a:rPr>
              <a:t>My competitive advantage is my ability to produce the wheels at the lowest possible cost.</a:t>
            </a:r>
            <a:endParaRPr lang="en-US"/>
          </a:p>
          <a:p>
            <a:r>
              <a:rPr lang="en-US" dirty="0">
                <a:ea typeface="+mn-lt"/>
                <a:cs typeface="+mn-lt"/>
              </a:rPr>
              <a:t>My plant is located in Pune, India. I can use the cheapest labor available in India, and I can also acquire the land for the plant at the lowest cost compared to the rest of the world.</a:t>
            </a:r>
            <a:endParaRPr lang="en-US" dirty="0"/>
          </a:p>
        </p:txBody>
      </p:sp>
    </p:spTree>
    <p:extLst>
      <p:ext uri="{BB962C8B-B14F-4D97-AF65-F5344CB8AC3E}">
        <p14:creationId xmlns:p14="http://schemas.microsoft.com/office/powerpoint/2010/main" val="92988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11C1-FB7B-6B8C-ED72-0C6F6B668400}"/>
              </a:ext>
            </a:extLst>
          </p:cNvPr>
          <p:cNvSpPr>
            <a:spLocks noGrp="1"/>
          </p:cNvSpPr>
          <p:nvPr>
            <p:ph type="title"/>
          </p:nvPr>
        </p:nvSpPr>
        <p:spPr/>
        <p:txBody>
          <a:bodyPr/>
          <a:lstStyle/>
          <a:p>
            <a:r>
              <a:rPr lang="en-US" dirty="0"/>
              <a:t>What is the role of Operations management in your company?</a:t>
            </a:r>
          </a:p>
        </p:txBody>
      </p:sp>
      <p:sp>
        <p:nvSpPr>
          <p:cNvPr id="3" name="Content Placeholder 2">
            <a:extLst>
              <a:ext uri="{FF2B5EF4-FFF2-40B4-BE49-F238E27FC236}">
                <a16:creationId xmlns:a16="http://schemas.microsoft.com/office/drawing/2014/main" id="{29D94AC9-4CA1-196C-FBE1-2FA6E5EDF370}"/>
              </a:ext>
            </a:extLst>
          </p:cNvPr>
          <p:cNvSpPr>
            <a:spLocks noGrp="1"/>
          </p:cNvSpPr>
          <p:nvPr>
            <p:ph idx="1"/>
          </p:nvPr>
        </p:nvSpPr>
        <p:spPr/>
        <p:txBody>
          <a:bodyPr/>
          <a:lstStyle/>
          <a:p>
            <a:pPr algn="just"/>
            <a:r>
              <a:rPr lang="en-US" dirty="0">
                <a:ea typeface="+mn-lt"/>
                <a:cs typeface="+mn-lt"/>
              </a:rPr>
              <a:t>Operations management is responsible for all activities involved in turning a product concept into a finished product.  Additionally, it is responsible to plan and control the systems that produce goods and services. In other words, operations managers oversee the process of converting inputs into outputs. They must fine-tune their production processes to focus on quality, keep material and labor costs low, and eliminate all costs that add no value to the finished product. </a:t>
            </a:r>
            <a:endParaRPr lang="en-US"/>
          </a:p>
        </p:txBody>
      </p:sp>
    </p:spTree>
    <p:extLst>
      <p:ext uri="{BB962C8B-B14F-4D97-AF65-F5344CB8AC3E}">
        <p14:creationId xmlns:p14="http://schemas.microsoft.com/office/powerpoint/2010/main" val="237918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E5EA-5E2A-4264-3AAC-3841EC0BE3F5}"/>
              </a:ext>
            </a:extLst>
          </p:cNvPr>
          <p:cNvSpPr>
            <a:spLocks noGrp="1"/>
          </p:cNvSpPr>
          <p:nvPr>
            <p:ph type="title"/>
          </p:nvPr>
        </p:nvSpPr>
        <p:spPr/>
        <p:txBody>
          <a:bodyPr/>
          <a:lstStyle/>
          <a:p>
            <a:r>
              <a:rPr lang="en-US" i="1" dirty="0">
                <a:ea typeface="+mj-lt"/>
                <a:cs typeface="+mj-lt"/>
              </a:rPr>
              <a:t>List of 10 OM related issues in my company along with their solutions</a:t>
            </a:r>
            <a:endParaRPr lang="en-US" dirty="0">
              <a:ea typeface="+mj-lt"/>
              <a:cs typeface="+mj-lt"/>
            </a:endParaRPr>
          </a:p>
        </p:txBody>
      </p:sp>
      <p:sp>
        <p:nvSpPr>
          <p:cNvPr id="3" name="Content Placeholder 2">
            <a:extLst>
              <a:ext uri="{FF2B5EF4-FFF2-40B4-BE49-F238E27FC236}">
                <a16:creationId xmlns:a16="http://schemas.microsoft.com/office/drawing/2014/main" id="{3D5107A3-78CE-7123-3F60-EA103B4C1421}"/>
              </a:ext>
            </a:extLst>
          </p:cNvPr>
          <p:cNvSpPr>
            <a:spLocks noGrp="1"/>
          </p:cNvSpPr>
          <p:nvPr>
            <p:ph idx="1"/>
          </p:nvPr>
        </p:nvSpPr>
        <p:spPr/>
        <p:txBody>
          <a:bodyPr>
            <a:normAutofit/>
          </a:bodyPr>
          <a:lstStyle/>
          <a:p>
            <a:pPr algn="just"/>
            <a:r>
              <a:rPr lang="en-US" dirty="0">
                <a:ea typeface="+mn-lt"/>
                <a:cs typeface="+mn-lt"/>
              </a:rPr>
              <a:t>1. How the wheels will be produced, where the production should take place, and the layout of the manufacturing plants.</a:t>
            </a:r>
          </a:p>
          <a:p>
            <a:pPr algn="just"/>
            <a:r>
              <a:rPr lang="en-US" dirty="0">
                <a:ea typeface="+mn-lt"/>
                <a:cs typeface="+mn-lt"/>
              </a:rPr>
              <a:t>Solution:</a:t>
            </a:r>
          </a:p>
          <a:p>
            <a:pPr algn="just"/>
            <a:r>
              <a:rPr lang="en-US" dirty="0">
                <a:ea typeface="+mn-lt"/>
                <a:cs typeface="+mn-lt"/>
              </a:rPr>
              <a:t>Operation process chart, flow process chart, process flow diagram are some of the tools used to determine the layout of the plant.</a:t>
            </a:r>
          </a:p>
          <a:p>
            <a:pPr algn="just"/>
            <a:endParaRPr lang="en-US">
              <a:ea typeface="+mn-lt"/>
              <a:cs typeface="+mn-lt"/>
            </a:endParaRPr>
          </a:p>
        </p:txBody>
      </p:sp>
    </p:spTree>
    <p:extLst>
      <p:ext uri="{BB962C8B-B14F-4D97-AF65-F5344CB8AC3E}">
        <p14:creationId xmlns:p14="http://schemas.microsoft.com/office/powerpoint/2010/main" val="122762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E97D-3CE5-99CC-5F44-E9BE4473C1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2E8EB-796D-AE35-F699-880CE7245AF5}"/>
              </a:ext>
            </a:extLst>
          </p:cNvPr>
          <p:cNvSpPr>
            <a:spLocks noGrp="1"/>
          </p:cNvSpPr>
          <p:nvPr>
            <p:ph idx="1"/>
          </p:nvPr>
        </p:nvSpPr>
        <p:spPr/>
        <p:txBody>
          <a:bodyPr>
            <a:normAutofit/>
          </a:bodyPr>
          <a:lstStyle/>
          <a:p>
            <a:pPr algn="just"/>
            <a:r>
              <a:rPr lang="en-US" b="1" dirty="0">
                <a:ea typeface="+mn-lt"/>
                <a:cs typeface="+mn-lt"/>
              </a:rPr>
              <a:t>2. Inventory management and considering inventory ordering and holding decisions and issues related to the purchasing of raw materials and handling the inventories.</a:t>
            </a:r>
          </a:p>
          <a:p>
            <a:pPr algn="just"/>
            <a:r>
              <a:rPr lang="en-US" dirty="0">
                <a:ea typeface="+mn-lt"/>
                <a:cs typeface="+mn-lt"/>
              </a:rPr>
              <a:t>Solution: Cycle counting to improve accuracy, ABC analysis for prioritization, Integrated planning and execution, Lot tracking and traceability are some of the tools for inventory management related issues.</a:t>
            </a:r>
            <a:endParaRPr lang="en-US"/>
          </a:p>
          <a:p>
            <a:pPr algn="just"/>
            <a:endParaRPr lang="en-US">
              <a:ea typeface="+mn-lt"/>
              <a:cs typeface="+mn-lt"/>
            </a:endParaRPr>
          </a:p>
        </p:txBody>
      </p:sp>
    </p:spTree>
    <p:extLst>
      <p:ext uri="{BB962C8B-B14F-4D97-AF65-F5344CB8AC3E}">
        <p14:creationId xmlns:p14="http://schemas.microsoft.com/office/powerpoint/2010/main" val="153847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1A71-033B-F5CB-7841-C21FA5207B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7075AF-5864-2EBA-DE92-E36AAD054BD5}"/>
              </a:ext>
            </a:extLst>
          </p:cNvPr>
          <p:cNvSpPr>
            <a:spLocks noGrp="1"/>
          </p:cNvSpPr>
          <p:nvPr>
            <p:ph idx="1"/>
          </p:nvPr>
        </p:nvSpPr>
        <p:spPr/>
        <p:txBody>
          <a:bodyPr>
            <a:normAutofit/>
          </a:bodyPr>
          <a:lstStyle/>
          <a:p>
            <a:pPr algn="just"/>
            <a:r>
              <a:rPr lang="en-US" b="1" dirty="0">
                <a:ea typeface="+mn-lt"/>
                <a:cs typeface="+mn-lt"/>
              </a:rPr>
              <a:t>3. To determine the number of suppliers and which supplier is best for purchasing the raw material.</a:t>
            </a:r>
          </a:p>
          <a:p>
            <a:pPr algn="just"/>
            <a:r>
              <a:rPr lang="en-US" dirty="0">
                <a:ea typeface="+mn-lt"/>
                <a:cs typeface="+mn-lt"/>
              </a:rPr>
              <a:t>Solution: Supplier and vendor management software can be used like SAP</a:t>
            </a:r>
            <a:endParaRPr lang="en-US" dirty="0"/>
          </a:p>
          <a:p>
            <a:pPr algn="just"/>
            <a:endParaRPr lang="en-US" dirty="0">
              <a:ea typeface="+mn-lt"/>
              <a:cs typeface="+mn-lt"/>
            </a:endParaRPr>
          </a:p>
        </p:txBody>
      </p:sp>
    </p:spTree>
    <p:extLst>
      <p:ext uri="{BB962C8B-B14F-4D97-AF65-F5344CB8AC3E}">
        <p14:creationId xmlns:p14="http://schemas.microsoft.com/office/powerpoint/2010/main" val="324509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E70B-5545-4171-E4CE-85AFD8F256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35581F-EA55-A65F-32FE-13C101396D21}"/>
              </a:ext>
            </a:extLst>
          </p:cNvPr>
          <p:cNvSpPr>
            <a:spLocks noGrp="1"/>
          </p:cNvSpPr>
          <p:nvPr>
            <p:ph idx="1"/>
          </p:nvPr>
        </p:nvSpPr>
        <p:spPr/>
        <p:txBody>
          <a:bodyPr>
            <a:normAutofit/>
          </a:bodyPr>
          <a:lstStyle/>
          <a:p>
            <a:pPr algn="just"/>
            <a:r>
              <a:rPr lang="en-US" b="1" dirty="0">
                <a:ea typeface="+mn-lt"/>
                <a:cs typeface="+mn-lt"/>
              </a:rPr>
              <a:t>4. Managing Quality and the statistical process control of the wheels that are being produced.</a:t>
            </a:r>
          </a:p>
          <a:p>
            <a:pPr algn="just"/>
            <a:r>
              <a:rPr lang="en-US" dirty="0">
                <a:ea typeface="+mn-lt"/>
                <a:cs typeface="+mn-lt"/>
              </a:rPr>
              <a:t>Solution: We can use market research techniques to determine customer needs and batch quality assurance testing on products and services in production.</a:t>
            </a:r>
            <a:endParaRPr lang="en-US"/>
          </a:p>
          <a:p>
            <a:endParaRPr lang="en-US" dirty="0">
              <a:ea typeface="+mn-lt"/>
              <a:cs typeface="+mn-lt"/>
            </a:endParaRPr>
          </a:p>
          <a:p>
            <a:endParaRPr lang="en-US" dirty="0"/>
          </a:p>
        </p:txBody>
      </p:sp>
    </p:spTree>
    <p:extLst>
      <p:ext uri="{BB962C8B-B14F-4D97-AF65-F5344CB8AC3E}">
        <p14:creationId xmlns:p14="http://schemas.microsoft.com/office/powerpoint/2010/main" val="540738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Gallery</vt:lpstr>
      <vt:lpstr>MBAMS 635 Operations Management – Course Project</vt:lpstr>
      <vt:lpstr>Describe your dream company.</vt:lpstr>
      <vt:lpstr>Where is it located and who are your target customers </vt:lpstr>
      <vt:lpstr>What is your competitive advantage?</vt:lpstr>
      <vt:lpstr>What is the role of Operations management in your company?</vt:lpstr>
      <vt:lpstr>List of 10 OM related issues in my company along with their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Project Management</vt:lpstr>
      <vt:lpstr>The work breakdown tool</vt:lpstr>
      <vt:lpstr>The Gantt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150</cp:revision>
  <dcterms:created xsi:type="dcterms:W3CDTF">2022-07-13T21:21:36Z</dcterms:created>
  <dcterms:modified xsi:type="dcterms:W3CDTF">2022-07-13T21:55:55Z</dcterms:modified>
</cp:coreProperties>
</file>