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49" r:id="rId2"/>
    <p:sldMasterId id="2147483658" r:id="rId3"/>
  </p:sldMasterIdLst>
  <p:notesMasterIdLst>
    <p:notesMasterId r:id="rId22"/>
  </p:notesMasterIdLst>
  <p:handoutMasterIdLst>
    <p:handoutMasterId r:id="rId23"/>
  </p:handoutMasterIdLst>
  <p:sldIdLst>
    <p:sldId id="266" r:id="rId4"/>
    <p:sldId id="285" r:id="rId5"/>
    <p:sldId id="270" r:id="rId6"/>
    <p:sldId id="277" r:id="rId7"/>
    <p:sldId id="288" r:id="rId8"/>
    <p:sldId id="279" r:id="rId9"/>
    <p:sldId id="280" r:id="rId10"/>
    <p:sldId id="272" r:id="rId11"/>
    <p:sldId id="283" r:id="rId12"/>
    <p:sldId id="273" r:id="rId13"/>
    <p:sldId id="274" r:id="rId14"/>
    <p:sldId id="275" r:id="rId15"/>
    <p:sldId id="286" r:id="rId16"/>
    <p:sldId id="263" r:id="rId17"/>
    <p:sldId id="289" r:id="rId18"/>
    <p:sldId id="281" r:id="rId19"/>
    <p:sldId id="290" r:id="rId20"/>
    <p:sldId id="282" r:id="rId21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Heiti SC Light" charset="-122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CF7"/>
    <a:srgbClr val="8FBB8F"/>
    <a:srgbClr val="F87818"/>
    <a:srgbClr val="9370DB"/>
    <a:srgbClr val="E6AF00"/>
    <a:srgbClr val="607E60"/>
    <a:srgbClr val="CCA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75"/>
  </p:normalViewPr>
  <p:slideViewPr>
    <p:cSldViewPr>
      <p:cViewPr varScale="1">
        <p:scale>
          <a:sx n="41" d="100"/>
          <a:sy n="41" d="100"/>
        </p:scale>
        <p:origin x="490" y="5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21CC8C-2BA7-41D8-8908-DFF708BB1B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EA075-56B2-498C-A77A-7F627CE612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D4C1D3-2C31-4EA8-93C8-9B96E2C69121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565C7-6EA5-4009-B14C-3737267875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CE86F-4416-457A-AC58-F5C34E4EAD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6491BEC-93E6-45FD-8D95-7981EB4EC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32F74A-BB1F-4274-BA32-0364C7BD9F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6DECB-2EBB-4697-B1D5-0C63C5C257F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9BEEDB4-D703-4772-9885-FC8F994D743F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8BF15B-7E80-4A9B-91F7-3373EB639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94A3DA-8571-46CD-ACD8-F7191D49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18049-7599-4BA9-B2D4-C47E34C5A8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B506E-EFB5-4EC9-B4E1-6F1EA949A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35ABE4A-B7AA-41AD-8206-679E67C90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story: travel fever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6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2: </a:t>
            </a:r>
            <a:r>
              <a:rPr lang="en-US" dirty="0" err="1"/>
              <a:t>Traveller</a:t>
            </a:r>
            <a:r>
              <a:rPr lang="en-US" dirty="0"/>
              <a:t> app – time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7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1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AWC framework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9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“Shake”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ABE4A-B7AA-41AD-8206-679E67C90D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7651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indent="-720000">
              <a:defRPr sz="60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1933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16557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78CCD59-3C55-4BA2-BA2E-17F7E1369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851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 Bold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E918942-B1A8-456C-AAFA-0C7DD4A0B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851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dirty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dirty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dirty="0">
                <a:sym typeface="Arial" panose="020B06040202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9100" indent="3810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76300" indent="3810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333500" indent="3810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790700" indent="38100"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479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051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1623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195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F5384EDA-449F-40D2-AB2A-CCACDBA7C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88900"/>
            <a:ext cx="23134637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 Bold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0512C550-F52B-435F-96E6-BC8045C76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981200"/>
            <a:ext cx="23134637" cy="1173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 dirty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 dirty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 dirty="0">
                <a:sym typeface="Arial" panose="020B06040202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B9002D"/>
        </a:buClr>
        <a:buSzPct val="100000"/>
        <a:buFont typeface="Wingdings" panose="05000000000000000000" pitchFamily="2" charset="2"/>
        <a:buChar char="§"/>
        <a:defRPr sz="60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382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B9002D"/>
        </a:buClr>
        <a:buSzPct val="100000"/>
        <a:buFont typeface="Arial" panose="020B0604020202020204" pitchFamily="34" charset="0"/>
        <a:buChar char="-"/>
        <a:defRPr sz="54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5240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B9002D"/>
        </a:buClr>
        <a:buSzPct val="100000"/>
        <a:buFont typeface="Arial" panose="020B0604020202020204" pitchFamily="34" charset="0"/>
        <a:buChar char="-"/>
        <a:defRPr sz="54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9812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B9002D"/>
        </a:buClr>
        <a:buSzPct val="100000"/>
        <a:buFont typeface="Arial" panose="020B0604020202020204" pitchFamily="34" charset="0"/>
        <a:buChar char="-"/>
        <a:defRPr sz="54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4384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B9002D"/>
        </a:buClr>
        <a:buSzPct val="100000"/>
        <a:buFont typeface="Arial" panose="020B0604020202020204" pitchFamily="34" charset="0"/>
        <a:buChar char="-"/>
        <a:defRPr sz="5400">
          <a:solidFill>
            <a:srgbClr val="FFFFFF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895600" indent="-4572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4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52800" indent="-4572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4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10000" indent="-4572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4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267200" indent="-457200" algn="l" rtl="0" fontAlgn="base">
        <a:lnSpc>
          <a:spcPct val="90000"/>
        </a:lnSpc>
        <a:spcBef>
          <a:spcPts val="1300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4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BAB85C75-BABA-420B-A2A2-17211A7E6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851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old" charset="0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EA5CCE3-8069-4923-9C29-22420E432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851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Arial Bold" charset="0"/>
          <a:ea typeface="Heiti SC Medium" charset="0"/>
          <a:cs typeface="Heiti SC Medium" charset="0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572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144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3716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828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2860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743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200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57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-elena.github.io/ui5-awc-variantsDemo/" TargetMode="External"/><Relationship Id="rId2" Type="http://schemas.openxmlformats.org/officeDocument/2006/relationships/hyperlink" Target="https://github.com/mak-elena/ui5-awc-shake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k-elena/ui5-awc-variantsDemo" TargetMode="External"/><Relationship Id="rId4" Type="http://schemas.openxmlformats.org/officeDocument/2006/relationships/hyperlink" Target="https://github.com/mak-elena/ui5-awc-variantsDemo/tree/initia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unhoferIAO/awc-core" TargetMode="External"/><Relationship Id="rId2" Type="http://schemas.openxmlformats.org/officeDocument/2006/relationships/hyperlink" Target="https://openui5.hana.ondeman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l.github.io/generic-sensor-demos/" TargetMode="External"/><Relationship Id="rId4" Type="http://schemas.openxmlformats.org/officeDocument/2006/relationships/hyperlink" Target="https://www.w3.org/TR/generic-senso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lena.Makarenko@sap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hyperlink" Target="https://www.w3.org/TR/generic-sensor/" TargetMode="External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omponents-intr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aunhoferIAO/awc-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i5.hana.ondeman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generic-sensor/" TargetMode="External"/><Relationship Id="rId4" Type="http://schemas.openxmlformats.org/officeDocument/2006/relationships/hyperlink" Target="https://github.com/FraunhoferIAO/awc-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2">
            <a:extLst>
              <a:ext uri="{FF2B5EF4-FFF2-40B4-BE49-F238E27FC236}">
                <a16:creationId xmlns:a16="http://schemas.microsoft.com/office/drawing/2014/main" id="{9181AC70-CF92-48F6-A521-39B09FFA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Adaptive Web Components:</a:t>
            </a:r>
            <a:br>
              <a:rPr lang="en-US" altLang="en-US" dirty="0"/>
            </a:br>
            <a:r>
              <a:rPr lang="en-US" altLang="en-US" dirty="0"/>
              <a:t>Context Matters!</a:t>
            </a:r>
          </a:p>
        </p:txBody>
      </p:sp>
      <p:sp>
        <p:nvSpPr>
          <p:cNvPr id="7170" name="Content Placeholder 3">
            <a:extLst>
              <a:ext uri="{FF2B5EF4-FFF2-40B4-BE49-F238E27FC236}">
                <a16:creationId xmlns:a16="http://schemas.microsoft.com/office/drawing/2014/main" id="{01DAEBAA-8298-4F56-9F5D-58B7011B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Elena Makarenko</a:t>
            </a:r>
          </a:p>
          <a:p>
            <a:r>
              <a:rPr lang="en-US" altLang="en-US" dirty="0"/>
              <a:t>SAP SE</a:t>
            </a:r>
          </a:p>
          <a:p>
            <a:endParaRPr lang="en-US" altLang="en-US" dirty="0"/>
          </a:p>
          <a:p>
            <a:r>
              <a:rPr lang="en-US" dirty="0"/>
              <a:t>July 18, 2018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F6FBDC18-BEAB-425B-A1D7-923C759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1 - Context queries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EC915900-0781-47AA-B5E2-69BB1761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&lt;context-style &gt;</a:t>
            </a:r>
          </a:p>
          <a:p>
            <a:pPr marL="381000" lvl="1" indent="0">
              <a:buNone/>
            </a:pPr>
            <a:r>
              <a:rPr lang="en-US" altLang="en-US" sz="4000" dirty="0">
                <a:solidFill>
                  <a:srgbClr val="9370DB"/>
                </a:solidFill>
                <a:latin typeface="Consolas" panose="020B0609020204030204" pitchFamily="49" charset="0"/>
              </a:rPr>
              <a:t>@context 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85CCF7"/>
                </a:solidFill>
                <a:latin typeface="Consolas" panose="020B0609020204030204" pitchFamily="49" charset="0"/>
              </a:rPr>
              <a:t>vibrationLevel</a:t>
            </a:r>
            <a:r>
              <a:rPr lang="en-US" sz="4000" dirty="0">
                <a:latin typeface="Consolas" panose="020B0609020204030204" pitchFamily="49" charset="0"/>
              </a:rPr>
              <a:t> &gt; 0){</a:t>
            </a:r>
          </a:p>
          <a:p>
            <a:pPr marL="1066800" lvl="2" indent="0">
              <a:buNone/>
            </a:pPr>
            <a:r>
              <a:rPr lang="en-US" sz="4000" dirty="0">
                <a:solidFill>
                  <a:srgbClr val="CCAE51"/>
                </a:solidFill>
                <a:latin typeface="Consolas" panose="020B0609020204030204" pitchFamily="49" charset="0"/>
              </a:rPr>
              <a:t>.sapMBtn.ui5-awc_adaptiveButton .</a:t>
            </a:r>
            <a:r>
              <a:rPr lang="en-US" sz="4000" dirty="0" err="1">
                <a:solidFill>
                  <a:srgbClr val="CCAE51"/>
                </a:solidFill>
                <a:latin typeface="Consolas" panose="020B0609020204030204" pitchFamily="49" charset="0"/>
              </a:rPr>
              <a:t>sapMBtnContent</a:t>
            </a:r>
            <a:r>
              <a:rPr lang="en-US" sz="4000" dirty="0">
                <a:solidFill>
                  <a:srgbClr val="CCAE5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Consolas" panose="020B0609020204030204" pitchFamily="49" charset="0"/>
              </a:rPr>
              <a:t>{</a:t>
            </a:r>
          </a:p>
          <a:p>
            <a:pPr marL="1981200" lvl="4" indent="0">
              <a:buNone/>
            </a:pPr>
            <a:r>
              <a:rPr lang="en-US" sz="4000" dirty="0">
                <a:solidFill>
                  <a:srgbClr val="85CCF7"/>
                </a:solidFill>
                <a:latin typeface="Consolas" panose="020B0609020204030204" pitchFamily="49" charset="0"/>
              </a:rPr>
              <a:t>padding</a:t>
            </a:r>
            <a:r>
              <a:rPr lang="en-US" sz="4000" dirty="0"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8FBB8F"/>
                </a:solidFill>
                <a:latin typeface="Consolas" panose="020B0609020204030204" pitchFamily="49" charset="0"/>
              </a:rPr>
              <a:t>1.5rem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1981200" lvl="4" indent="0">
              <a:buNone/>
            </a:pPr>
            <a:r>
              <a:rPr lang="en-US" sz="4000" dirty="0">
                <a:solidFill>
                  <a:srgbClr val="85CCF7"/>
                </a:solidFill>
                <a:latin typeface="Consolas" panose="020B0609020204030204" pitchFamily="49" charset="0"/>
              </a:rPr>
              <a:t>font-size</a:t>
            </a:r>
            <a:r>
              <a:rPr lang="en-US" sz="4000" dirty="0"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8FBB8F"/>
                </a:solidFill>
                <a:latin typeface="Consolas" panose="020B0609020204030204" pitchFamily="49" charset="0"/>
              </a:rPr>
              <a:t>1.2rem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1524000" lvl="3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} ...</a:t>
            </a:r>
          </a:p>
          <a:p>
            <a:pPr marL="1066800" lvl="2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}</a:t>
            </a:r>
          </a:p>
          <a:p>
            <a:pPr marL="381000" lvl="1" indent="0">
              <a:buNone/>
            </a:pPr>
            <a:r>
              <a:rPr lang="en-US" altLang="en-US" sz="4000" dirty="0">
                <a:solidFill>
                  <a:srgbClr val="9370DB"/>
                </a:solidFill>
                <a:latin typeface="Consolas" panose="020B0609020204030204" pitchFamily="49" charset="0"/>
              </a:rPr>
              <a:t>@context </a:t>
            </a:r>
            <a:r>
              <a:rPr lang="en-US" sz="4000" dirty="0"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85CCF7"/>
                </a:solidFill>
                <a:latin typeface="Consolas" panose="020B0609020204030204" pitchFamily="49" charset="0"/>
              </a:rPr>
              <a:t>vibrationLevel</a:t>
            </a:r>
            <a:r>
              <a:rPr lang="en-US" sz="4000" dirty="0">
                <a:latin typeface="Consolas" panose="020B0609020204030204" pitchFamily="49" charset="0"/>
              </a:rPr>
              <a:t> &gt; 1){</a:t>
            </a:r>
          </a:p>
          <a:p>
            <a:pPr marL="1066800" lvl="2" indent="0">
              <a:buNone/>
            </a:pPr>
            <a:r>
              <a:rPr lang="en-US" sz="4000" dirty="0">
                <a:solidFill>
                  <a:srgbClr val="CCAE51"/>
                </a:solidFill>
                <a:latin typeface="Consolas" panose="020B0609020204030204" pitchFamily="49" charset="0"/>
              </a:rPr>
              <a:t>.sapMBtn.ui5-awc_adaptiveButton .</a:t>
            </a:r>
            <a:r>
              <a:rPr lang="en-US" sz="4000" dirty="0" err="1">
                <a:solidFill>
                  <a:srgbClr val="CCAE51"/>
                </a:solidFill>
                <a:latin typeface="Consolas" panose="020B0609020204030204" pitchFamily="49" charset="0"/>
              </a:rPr>
              <a:t>sapMBtnContent</a:t>
            </a:r>
            <a:r>
              <a:rPr lang="en-US" sz="4000" dirty="0">
                <a:solidFill>
                  <a:srgbClr val="CCAE51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Consolas" panose="020B0609020204030204" pitchFamily="49" charset="0"/>
              </a:rPr>
              <a:t>{</a:t>
            </a:r>
          </a:p>
          <a:p>
            <a:pPr marL="1981200" lvl="4" indent="0">
              <a:buNone/>
            </a:pPr>
            <a:r>
              <a:rPr lang="en-US" sz="4000" dirty="0">
                <a:solidFill>
                  <a:srgbClr val="85CCF7"/>
                </a:solidFill>
                <a:latin typeface="Consolas" panose="020B0609020204030204" pitchFamily="49" charset="0"/>
              </a:rPr>
              <a:t>padding</a:t>
            </a:r>
            <a:r>
              <a:rPr lang="en-US" sz="4000" dirty="0"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8FBB8F"/>
                </a:solidFill>
                <a:latin typeface="Consolas" panose="020B0609020204030204" pitchFamily="49" charset="0"/>
              </a:rPr>
              <a:t>2.5rem 0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1981200" lvl="4" indent="0">
              <a:buNone/>
            </a:pPr>
            <a:r>
              <a:rPr lang="en-US" sz="4000" dirty="0">
                <a:solidFill>
                  <a:srgbClr val="85CCF7"/>
                </a:solidFill>
                <a:latin typeface="Consolas" panose="020B0609020204030204" pitchFamily="49" charset="0"/>
              </a:rPr>
              <a:t>font-size</a:t>
            </a:r>
            <a:r>
              <a:rPr lang="en-US" sz="4000" dirty="0"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8FBB8F"/>
                </a:solidFill>
                <a:latin typeface="Consolas" panose="020B0609020204030204" pitchFamily="49" charset="0"/>
              </a:rPr>
              <a:t>1.5rem</a:t>
            </a:r>
            <a:r>
              <a:rPr lang="en-US" sz="4000" dirty="0">
                <a:latin typeface="Consolas" panose="020B0609020204030204" pitchFamily="49" charset="0"/>
              </a:rPr>
              <a:t>;</a:t>
            </a:r>
          </a:p>
          <a:p>
            <a:pPr marL="1524000" lvl="3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} ...</a:t>
            </a:r>
          </a:p>
          <a:p>
            <a:pPr marL="1066800" lvl="2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}</a:t>
            </a:r>
          </a:p>
          <a:p>
            <a:pPr marL="381000" lvl="1" indent="0">
              <a:buNone/>
            </a:pP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&lt;/context-style&gt;</a:t>
            </a:r>
          </a:p>
          <a:p>
            <a:pPr marL="381000" lvl="1" indent="0">
              <a:buNone/>
            </a:pP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802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F6FBDC18-BEAB-425B-A1D7-923C759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 – AWC Profile Store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EC915900-0781-47AA-B5E2-69BB1761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2362200"/>
            <a:ext cx="23134637" cy="11353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 err="1">
                <a:solidFill>
                  <a:srgbClr val="F8781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4000" dirty="0"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latin typeface="Consolas" panose="020B0609020204030204" pitchFamily="49" charset="0"/>
              </a:rPr>
              <a:t>oProfileStore</a:t>
            </a:r>
            <a:r>
              <a:rPr lang="en-US" altLang="en-US" sz="4000" dirty="0"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F87818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4000" dirty="0"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9370DB"/>
                </a:solidFill>
                <a:latin typeface="Consolas" panose="020B0609020204030204" pitchFamily="49" charset="0"/>
              </a:rPr>
              <a:t>awc</a:t>
            </a:r>
            <a:r>
              <a:rPr lang="en-US" altLang="en-US" sz="4000" dirty="0" err="1">
                <a:latin typeface="Consolas" panose="020B0609020204030204" pitchFamily="49" charset="0"/>
              </a:rPr>
              <a:t>.ProfileStore</a:t>
            </a:r>
            <a:r>
              <a:rPr lang="en-US" altLang="en-US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F87818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latin typeface="Consolas" panose="020B0609020204030204" pitchFamily="49" charset="0"/>
              </a:rPr>
              <a:t>)</a:t>
            </a:r>
            <a:r>
              <a:rPr lang="en-US" alt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 err="1">
                <a:latin typeface="Consolas" panose="020B0609020204030204" pitchFamily="49" charset="0"/>
              </a:rPr>
              <a:t>oProfileStore.</a:t>
            </a:r>
            <a:r>
              <a:rPr lang="en-US" alt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changeProfile</a:t>
            </a:r>
            <a:r>
              <a:rPr lang="en-US" altLang="en-US" sz="4000" dirty="0"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>
                <a:latin typeface="Consolas" panose="020B0609020204030204" pitchFamily="49" charset="0"/>
              </a:rPr>
              <a:t>	</a:t>
            </a:r>
            <a:r>
              <a:rPr lang="en-US" altLang="en-US" sz="40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92D050"/>
                </a:solidFill>
                <a:latin typeface="Consolas" panose="020B0609020204030204" pitchFamily="49" charset="0"/>
              </a:rPr>
              <a:t>vibrationLevel</a:t>
            </a:r>
            <a:r>
              <a:rPr lang="en-US" altLang="en-US" sz="4000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latin typeface="Consolas" panose="020B0609020204030204" pitchFamily="49" charset="0"/>
              </a:rPr>
              <a:t>: </a:t>
            </a:r>
            <a:r>
              <a:rPr lang="en-US" altLang="en-US" sz="4000" dirty="0" err="1">
                <a:latin typeface="Consolas" panose="020B0609020204030204" pitchFamily="49" charset="0"/>
              </a:rPr>
              <a:t>iValue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>
                <a:latin typeface="Consolas" panose="020B0609020204030204" pitchFamily="49" charset="0"/>
              </a:rPr>
              <a:t>})</a:t>
            </a:r>
            <a:r>
              <a:rPr lang="en-US" alt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51212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F6FBDC18-BEAB-425B-A1D7-923C759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 – Sensor Event handler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EC915900-0781-47AA-B5E2-69BB1761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2362200"/>
            <a:ext cx="23134637" cy="11353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 err="1">
                <a:solidFill>
                  <a:srgbClr val="F8781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4000" dirty="0">
                <a:latin typeface="Consolas" panose="020B0609020204030204" pitchFamily="49" charset="0"/>
              </a:rPr>
              <a:t> sensor = </a:t>
            </a:r>
            <a:r>
              <a:rPr lang="en-US" altLang="en-US" sz="4000" dirty="0">
                <a:solidFill>
                  <a:srgbClr val="F87818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4000" dirty="0">
                <a:latin typeface="Consolas" panose="020B0609020204030204" pitchFamily="49" charset="0"/>
              </a:rPr>
              <a:t> Accelerometer({</a:t>
            </a:r>
            <a:r>
              <a:rPr lang="en-US" altLang="en-US" sz="4000" dirty="0">
                <a:solidFill>
                  <a:srgbClr val="9370DB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4000" dirty="0">
                <a:latin typeface="Consolas" panose="020B0609020204030204" pitchFamily="49" charset="0"/>
              </a:rPr>
              <a:t>: </a:t>
            </a:r>
            <a:r>
              <a:rPr lang="en-US" altLang="en-US" sz="4000" dirty="0">
                <a:solidFill>
                  <a:srgbClr val="85CCF7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40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 err="1">
                <a:latin typeface="Consolas" panose="020B0609020204030204" pitchFamily="49" charset="0"/>
              </a:rPr>
              <a:t>sensor.</a:t>
            </a:r>
            <a:r>
              <a:rPr lang="en-US" alt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000" dirty="0">
                <a:latin typeface="Consolas" panose="020B0609020204030204" pitchFamily="49" charset="0"/>
              </a:rPr>
              <a:t>()</a:t>
            </a:r>
            <a:r>
              <a:rPr lang="en-US" altLang="en-US" sz="4000" dirty="0">
                <a:solidFill>
                  <a:srgbClr val="F87818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 err="1">
                <a:latin typeface="Consolas" panose="020B0609020204030204" pitchFamily="49" charset="0"/>
              </a:rPr>
              <a:t>sensor.</a:t>
            </a:r>
            <a:r>
              <a:rPr lang="en-US" alt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en-US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8FBB8F"/>
                </a:solidFill>
                <a:latin typeface="Consolas" panose="020B0609020204030204" pitchFamily="49" charset="0"/>
              </a:rPr>
              <a:t>'reading'</a:t>
            </a:r>
            <a:r>
              <a:rPr lang="en-US" altLang="en-US" sz="4000" dirty="0">
                <a:latin typeface="Consolas" panose="020B0609020204030204" pitchFamily="49" charset="0"/>
              </a:rPr>
              <a:t>, function () {</a:t>
            </a:r>
          </a:p>
          <a:p>
            <a:pPr marL="1066800" lvl="2" indent="0">
              <a:lnSpc>
                <a:spcPct val="100000"/>
              </a:lnSpc>
              <a:buNone/>
            </a:pPr>
            <a:r>
              <a:rPr lang="en-US" altLang="en-US" sz="4000" dirty="0" err="1">
                <a:solidFill>
                  <a:srgbClr val="F87818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4000" dirty="0"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latin typeface="Consolas" panose="020B0609020204030204" pitchFamily="49" charset="0"/>
              </a:rPr>
              <a:t>iVibrationLevel</a:t>
            </a:r>
            <a:r>
              <a:rPr lang="en-US" altLang="en-US" sz="4000" dirty="0">
                <a:latin typeface="Consolas" panose="020B0609020204030204" pitchFamily="49" charset="0"/>
              </a:rPr>
              <a:t> = </a:t>
            </a:r>
            <a:r>
              <a:rPr lang="en-US" altLang="en-US" sz="40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processSensorData</a:t>
            </a:r>
            <a:r>
              <a:rPr lang="en-US" altLang="en-US" sz="4000" i="1" dirty="0">
                <a:latin typeface="Consolas" panose="020B0609020204030204" pitchFamily="49" charset="0"/>
              </a:rPr>
              <a:t>()</a:t>
            </a:r>
            <a:r>
              <a:rPr lang="en-US" altLang="en-US" sz="4000" dirty="0">
                <a:solidFill>
                  <a:srgbClr val="F87818"/>
                </a:solidFill>
                <a:latin typeface="Consolas" panose="020B0609020204030204" pitchFamily="49" charset="0"/>
              </a:rPr>
              <a:t>;</a:t>
            </a:r>
          </a:p>
          <a:p>
            <a:pPr marL="1066800" lvl="2" indent="0">
              <a:lnSpc>
                <a:spcPct val="100000"/>
              </a:lnSpc>
              <a:buNone/>
            </a:pPr>
            <a:r>
              <a:rPr lang="en-US" altLang="en-US" sz="4000" dirty="0" err="1">
                <a:latin typeface="Consolas" panose="020B0609020204030204" pitchFamily="49" charset="0"/>
              </a:rPr>
              <a:t>oProfileStore.</a:t>
            </a:r>
            <a:r>
              <a:rPr lang="en-US" altLang="en-US" sz="4000" dirty="0" err="1">
                <a:solidFill>
                  <a:srgbClr val="FFC000"/>
                </a:solidFill>
                <a:latin typeface="Consolas" panose="020B0609020204030204" pitchFamily="49" charset="0"/>
              </a:rPr>
              <a:t>changeProfile</a:t>
            </a:r>
            <a:r>
              <a:rPr lang="en-US" altLang="en-US" sz="4000" dirty="0">
                <a:latin typeface="Consolas" panose="020B0609020204030204" pitchFamily="49" charset="0"/>
              </a:rPr>
              <a:t>({</a:t>
            </a:r>
          </a:p>
          <a:p>
            <a:pPr marL="1066800" lvl="2" indent="0" algn="ctr">
              <a:lnSpc>
                <a:spcPct val="100000"/>
              </a:lnSpc>
              <a:buNone/>
            </a:pPr>
            <a:r>
              <a:rPr lang="en-US" altLang="en-US" sz="4000" dirty="0">
                <a:solidFill>
                  <a:srgbClr val="8FBB8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8FBB8F"/>
                </a:solidFill>
                <a:latin typeface="Consolas" panose="020B0609020204030204" pitchFamily="49" charset="0"/>
              </a:rPr>
              <a:t>vibrationLevel</a:t>
            </a:r>
            <a:r>
              <a:rPr lang="en-US" altLang="en-US" sz="4000" dirty="0">
                <a:solidFill>
                  <a:srgbClr val="8FBB8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latin typeface="Consolas" panose="020B0609020204030204" pitchFamily="49" charset="0"/>
              </a:rPr>
              <a:t>: </a:t>
            </a:r>
            <a:r>
              <a:rPr lang="en-US" altLang="en-US" sz="4000" dirty="0" err="1">
                <a:solidFill>
                  <a:srgbClr val="85CCF7"/>
                </a:solidFill>
                <a:latin typeface="Consolas" panose="020B0609020204030204" pitchFamily="49" charset="0"/>
              </a:rPr>
              <a:t>iVibrationLevel</a:t>
            </a:r>
            <a:r>
              <a:rPr lang="en-US" altLang="en-US" sz="40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4000" dirty="0">
                <a:latin typeface="Consolas" panose="020B0609020204030204" pitchFamily="49" charset="0"/>
              </a:rPr>
              <a:t>}.</a:t>
            </a:r>
            <a:r>
              <a:rPr lang="en-US" alt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bind</a:t>
            </a:r>
            <a:r>
              <a:rPr lang="en-US" altLang="en-US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F87818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40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145568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55027-EBB1-4754-A948-27A14F0D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88" y="1828800"/>
            <a:ext cx="15160797" cy="10134600"/>
          </a:xfrm>
          <a:prstGeom prst="rect">
            <a:avLst/>
          </a:prstGeom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DA4BC4-F92B-4B56-8244-7C0955B6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88900"/>
            <a:ext cx="23134637" cy="1892300"/>
          </a:xfrm>
        </p:spPr>
        <p:txBody>
          <a:bodyPr/>
          <a:lstStyle/>
          <a:p>
            <a:r>
              <a:rPr lang="en-US" altLang="en-US" dirty="0"/>
              <a:t>Demo: Adaptive Variants</a:t>
            </a:r>
          </a:p>
        </p:txBody>
      </p:sp>
    </p:spTree>
    <p:extLst>
      <p:ext uri="{BB962C8B-B14F-4D97-AF65-F5344CB8AC3E}">
        <p14:creationId xmlns:p14="http://schemas.microsoft.com/office/powerpoint/2010/main" val="8945037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0E402538-1F2F-482F-B1D9-DCA07A4FD49D}"/>
              </a:ext>
            </a:extLst>
          </p:cNvPr>
          <p:cNvSpPr/>
          <p:nvPr/>
        </p:nvSpPr>
        <p:spPr bwMode="auto">
          <a:xfrm>
            <a:off x="2971801" y="5943600"/>
            <a:ext cx="20954999" cy="5029200"/>
          </a:xfrm>
          <a:prstGeom prst="rightArrow">
            <a:avLst>
              <a:gd name="adj1" fmla="val 50000"/>
              <a:gd name="adj2" fmla="val 32273"/>
            </a:avLst>
          </a:prstGeom>
          <a:gradFill flip="none" rotWithShape="1">
            <a:gsLst>
              <a:gs pos="11000">
                <a:schemeClr val="accent1">
                  <a:lumMod val="35000"/>
                  <a:lumOff val="65000"/>
                  <a:alpha val="25000"/>
                </a:schemeClr>
              </a:gs>
              <a:gs pos="47000">
                <a:schemeClr val="accent1">
                  <a:lumMod val="45000"/>
                  <a:lumOff val="55000"/>
                  <a:alpha val="50000"/>
                </a:schemeClr>
              </a:gs>
              <a:gs pos="74000">
                <a:schemeClr val="accent1">
                  <a:alpha val="75000"/>
                  <a:lumMod val="40000"/>
                  <a:lumOff val="60000"/>
                </a:schemeClr>
              </a:gs>
              <a:gs pos="96000">
                <a:schemeClr val="accent1">
                  <a:lumMod val="18000"/>
                  <a:lumOff val="82000"/>
                  <a:alpha val="90000"/>
                </a:schemeClr>
              </a:gs>
            </a:gsLst>
            <a:lin ang="0" scaled="1"/>
            <a:tileRect/>
          </a:gradFill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Traveler App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EBE6B-E4DF-421E-A810-1BFD62E0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28" y="2463473"/>
            <a:ext cx="5335672" cy="94334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039388-9BDD-4D5E-98FA-D8F3011B0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313" y="2463473"/>
            <a:ext cx="5366087" cy="9433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EB2CC1-886F-4AC9-8B8B-36A8693C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0" y="2463473"/>
            <a:ext cx="5334000" cy="9430511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906108AA-7821-4514-BB82-8BE7CE488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934200"/>
            <a:ext cx="2971801" cy="29718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4D14-5CFD-47CC-A98F-9F99F04E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0" y="5448300"/>
            <a:ext cx="5486400" cy="2819400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5232229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 Apps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45064658-68A2-4235-9C99-C28FEBF5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6000" dirty="0"/>
              <a:t>Context Style</a:t>
            </a:r>
          </a:p>
          <a:p>
            <a:pPr lvl="1"/>
            <a:r>
              <a:rPr lang="en-US" dirty="0"/>
              <a:t>Demo: </a:t>
            </a:r>
            <a:r>
              <a:rPr lang="en-US" dirty="0">
                <a:hlinkClick r:id="rId2"/>
              </a:rPr>
              <a:t>https://github.com/mak-elena/ui5-awc-shakeDemo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https://github.com/mak-elena/ui5-awc-shakeDemo</a:t>
            </a:r>
            <a:endParaRPr lang="en-US" dirty="0"/>
          </a:p>
          <a:p>
            <a:pPr lvl="0"/>
            <a:r>
              <a:rPr lang="en-US" sz="6000" dirty="0"/>
              <a:t>Adaptive Variants</a:t>
            </a:r>
          </a:p>
          <a:p>
            <a:pPr lvl="1"/>
            <a:r>
              <a:rPr lang="en-US" dirty="0"/>
              <a:t>Demo: </a:t>
            </a:r>
            <a:r>
              <a:rPr lang="en-US" dirty="0">
                <a:hlinkClick r:id="rId3"/>
              </a:rPr>
              <a:t>https://mak-elena.github.io/ui5-awc-variantsDemo/</a:t>
            </a:r>
            <a:endParaRPr lang="en-US" dirty="0"/>
          </a:p>
          <a:p>
            <a:pPr lvl="1"/>
            <a:r>
              <a:rPr lang="en-US" dirty="0"/>
              <a:t>GitHub (initial state):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https://github.com/mak-elena/ui5-awc-variantsDemo/tree/initial</a:t>
            </a:r>
            <a:endParaRPr lang="en-US" dirty="0"/>
          </a:p>
          <a:p>
            <a:pPr lvl="1"/>
            <a:r>
              <a:rPr lang="en-US" dirty="0"/>
              <a:t>GitHub (final state):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https://github.com/mak-elena/ui5-awc-variantsDemo</a:t>
            </a:r>
            <a:endParaRPr lang="en-US" dirty="0"/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sz="6000" dirty="0"/>
          </a:p>
          <a:p>
            <a:pPr lvl="0"/>
            <a:endParaRPr 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88974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45064658-68A2-4235-9C99-C28FEBF5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6000" dirty="0"/>
              <a:t>OpenUI5:</a:t>
            </a:r>
          </a:p>
          <a:p>
            <a:pPr lvl="0"/>
            <a:r>
              <a:rPr lang="en-US" sz="6000" dirty="0">
                <a:hlinkClick r:id="rId2"/>
              </a:rPr>
              <a:t>https://openui5.hana.ondemand.com/</a:t>
            </a:r>
            <a:endParaRPr lang="en-US" sz="6000" dirty="0"/>
          </a:p>
          <a:p>
            <a:pPr lvl="0"/>
            <a:r>
              <a:rPr lang="en-US" sz="6000" dirty="0"/>
              <a:t>Adaptive Web Components (AWC): </a:t>
            </a:r>
            <a:r>
              <a:rPr lang="en-US" sz="6000" dirty="0">
                <a:hlinkClick r:id="rId3"/>
              </a:rPr>
              <a:t>https://github.com/FraunhoferIAO/awc-core</a:t>
            </a:r>
            <a:endParaRPr lang="en-US" sz="6000" dirty="0"/>
          </a:p>
          <a:p>
            <a:pPr lvl="0"/>
            <a:r>
              <a:rPr lang="en-US" sz="6000" dirty="0"/>
              <a:t>Generic Sensor API:</a:t>
            </a:r>
          </a:p>
          <a:p>
            <a:pPr lvl="0"/>
            <a:r>
              <a:rPr lang="en-US" sz="6000" u="sng" dirty="0">
                <a:hlinkClick r:id="rId4"/>
              </a:rPr>
              <a:t>https://www.w3.org/TR/generic-sensor/</a:t>
            </a:r>
            <a:endParaRPr lang="en-US" sz="6000" u="sng" dirty="0"/>
          </a:p>
          <a:p>
            <a:pPr lvl="0"/>
            <a:r>
              <a:rPr lang="en-US" sz="6000" dirty="0"/>
              <a:t>Generic Sensor API Demo: </a:t>
            </a:r>
            <a:br>
              <a:rPr lang="en-US" sz="6000" dirty="0"/>
            </a:br>
            <a:r>
              <a:rPr lang="en-US" sz="6000" dirty="0"/>
              <a:t> </a:t>
            </a:r>
            <a:r>
              <a:rPr lang="en-US" sz="6000" dirty="0">
                <a:hlinkClick r:id="rId5"/>
              </a:rPr>
              <a:t>https://intel.github.io/generic-sensor-demos/</a:t>
            </a:r>
            <a:endParaRPr lang="en-US" sz="6000" dirty="0"/>
          </a:p>
          <a:p>
            <a:pPr marL="0" lvl="0" indent="0">
              <a:buNone/>
            </a:pPr>
            <a:endParaRPr lang="en-US" sz="6000" dirty="0"/>
          </a:p>
          <a:p>
            <a:pPr lvl="0"/>
            <a:endParaRPr 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9341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2">
            <a:extLst>
              <a:ext uri="{FF2B5EF4-FFF2-40B4-BE49-F238E27FC236}">
                <a16:creationId xmlns:a16="http://schemas.microsoft.com/office/drawing/2014/main" id="{9181AC70-CF92-48F6-A521-39B09FFA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00" y="0"/>
            <a:ext cx="15290800" cy="6705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sp>
        <p:nvSpPr>
          <p:cNvPr id="7170" name="Content Placeholder 3">
            <a:extLst>
              <a:ext uri="{FF2B5EF4-FFF2-40B4-BE49-F238E27FC236}">
                <a16:creationId xmlns:a16="http://schemas.microsoft.com/office/drawing/2014/main" id="{01DAEBAA-8298-4F56-9F5D-58B7011B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Elena Makarenko, SAP SE</a:t>
            </a:r>
          </a:p>
          <a:p>
            <a:r>
              <a:rPr lang="en-US" altLang="en-US" dirty="0">
                <a:hlinkClick r:id="rId2"/>
              </a:rPr>
              <a:t>Elena.Makarenko@sap.com</a:t>
            </a:r>
            <a:endParaRPr lang="en-US" altLang="en-US" dirty="0"/>
          </a:p>
          <a:p>
            <a:endParaRPr lang="en-US" altLang="en-US" dirty="0"/>
          </a:p>
          <a:p>
            <a:r>
              <a:rPr lang="en-US" dirty="0"/>
              <a:t>July 18, 2018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33545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55027-EBB1-4754-A948-27A14F0D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261" y="276828"/>
            <a:ext cx="17635478" cy="117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616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Context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45064658-68A2-4235-9C99-C28FEBF5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2514600"/>
            <a:ext cx="23134637" cy="11201400"/>
          </a:xfrm>
        </p:spPr>
        <p:txBody>
          <a:bodyPr/>
          <a:lstStyle/>
          <a:p>
            <a:r>
              <a:rPr lang="en-US" dirty="0"/>
              <a:t>Light level</a:t>
            </a:r>
          </a:p>
          <a:p>
            <a:r>
              <a:rPr lang="en-US" dirty="0"/>
              <a:t>Location</a:t>
            </a:r>
          </a:p>
          <a:p>
            <a:pPr lvl="0"/>
            <a:r>
              <a:rPr lang="en-US" dirty="0"/>
              <a:t>Velocity</a:t>
            </a:r>
          </a:p>
          <a:p>
            <a:pPr lvl="0"/>
            <a:r>
              <a:rPr lang="en-US" dirty="0"/>
              <a:t>Time</a:t>
            </a:r>
          </a:p>
          <a:p>
            <a:pPr lvl="0"/>
            <a:r>
              <a:rPr lang="en-US" dirty="0"/>
              <a:t>Temperature</a:t>
            </a:r>
          </a:p>
          <a:p>
            <a:pPr lvl="0"/>
            <a:r>
              <a:rPr lang="en-US" altLang="en-US" dirty="0"/>
              <a:t>Battery charging level</a:t>
            </a:r>
          </a:p>
          <a:p>
            <a:pPr lvl="0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50830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88900"/>
            <a:ext cx="23134637" cy="1892300"/>
          </a:xfrm>
        </p:spPr>
        <p:txBody>
          <a:bodyPr/>
          <a:lstStyle/>
          <a:p>
            <a:r>
              <a:rPr lang="en-US" altLang="en-US" dirty="0"/>
              <a:t>Sensor Data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A3C3CB-6C5D-420B-98AC-9696FD3EBDBF}"/>
              </a:ext>
            </a:extLst>
          </p:cNvPr>
          <p:cNvGrpSpPr/>
          <p:nvPr/>
        </p:nvGrpSpPr>
        <p:grpSpPr>
          <a:xfrm>
            <a:off x="-902395" y="1276625"/>
            <a:ext cx="11946948" cy="11114397"/>
            <a:chOff x="5707855" y="762000"/>
            <a:chExt cx="13258800" cy="11882017"/>
          </a:xfrm>
        </p:grpSpPr>
        <p:pic>
          <p:nvPicPr>
            <p:cNvPr id="3" name="Graphic 2" descr="Smart Phone">
              <a:extLst>
                <a:ext uri="{FF2B5EF4-FFF2-40B4-BE49-F238E27FC236}">
                  <a16:creationId xmlns:a16="http://schemas.microsoft.com/office/drawing/2014/main" id="{03CD6913-D445-4D08-B351-BEEC587B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07855" y="762000"/>
              <a:ext cx="13258800" cy="11882017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DC340E-7E40-400C-81C5-7344CA414D41}"/>
                </a:ext>
              </a:extLst>
            </p:cNvPr>
            <p:cNvGrpSpPr/>
            <p:nvPr/>
          </p:nvGrpSpPr>
          <p:grpSpPr>
            <a:xfrm>
              <a:off x="10168412" y="2989806"/>
              <a:ext cx="4337685" cy="3599406"/>
              <a:chOff x="2520315" y="3124199"/>
              <a:chExt cx="4337685" cy="3599406"/>
            </a:xfrm>
          </p:grpSpPr>
          <p:pic>
            <p:nvPicPr>
              <p:cNvPr id="15" name="Graphic 14" descr="Gears">
                <a:extLst>
                  <a:ext uri="{FF2B5EF4-FFF2-40B4-BE49-F238E27FC236}">
                    <a16:creationId xmlns:a16="http://schemas.microsoft.com/office/drawing/2014/main" id="{E5C091B7-EC78-4E13-9B16-EF0216C1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20315" y="3334027"/>
                <a:ext cx="1676122" cy="1676122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68524ED-E8CD-4BFB-A89D-0A76A1BE510F}"/>
                  </a:ext>
                </a:extLst>
              </p:cNvPr>
              <p:cNvGrpSpPr/>
              <p:nvPr/>
            </p:nvGrpSpPr>
            <p:grpSpPr>
              <a:xfrm>
                <a:off x="2520315" y="3124199"/>
                <a:ext cx="4337685" cy="3599406"/>
                <a:chOff x="3276600" y="5244882"/>
                <a:chExt cx="3359651" cy="3272021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9F8BAB7B-F0AB-4775-9373-DCA05759F1B8}"/>
                    </a:ext>
                  </a:extLst>
                </p:cNvPr>
                <p:cNvSpPr/>
                <p:nvPr/>
              </p:nvSpPr>
              <p:spPr bwMode="auto">
                <a:xfrm>
                  <a:off x="3276600" y="5244882"/>
                  <a:ext cx="3359651" cy="3272021"/>
                </a:xfrm>
                <a:prstGeom prst="roundRect">
                  <a:avLst>
                    <a:gd name="adj" fmla="val 5069"/>
                  </a:avLst>
                </a:prstGeom>
                <a:noFill/>
                <a:ln w="508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Heiti SC Light" charset="0"/>
                    <a:cs typeface="Heiti SC Light" charset="0"/>
                    <a:sym typeface="Gill Sans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8B9A41-0272-4140-8019-5074FBFD02E3}"/>
                    </a:ext>
                  </a:extLst>
                </p:cNvPr>
                <p:cNvSpPr txBox="1"/>
                <p:nvPr/>
              </p:nvSpPr>
              <p:spPr>
                <a:xfrm>
                  <a:off x="4090665" y="5683834"/>
                  <a:ext cx="25146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dirty="0">
                      <a:solidFill>
                        <a:schemeClr val="bg1"/>
                      </a:solidFill>
                      <a:latin typeface="+mn-lt"/>
                    </a:rPr>
                    <a:t>Native App</a:t>
                  </a: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CF8B49-6FCC-4ED8-B125-C4823779C71C}"/>
                </a:ext>
              </a:extLst>
            </p:cNvPr>
            <p:cNvGrpSpPr/>
            <p:nvPr/>
          </p:nvGrpSpPr>
          <p:grpSpPr>
            <a:xfrm>
              <a:off x="10128406" y="8839200"/>
              <a:ext cx="4337685" cy="1524001"/>
              <a:chOff x="17678400" y="7010399"/>
              <a:chExt cx="4337685" cy="1524001"/>
            </a:xfrm>
          </p:grpSpPr>
          <p:pic>
            <p:nvPicPr>
              <p:cNvPr id="5" name="Graphic 4" descr="Eye">
                <a:extLst>
                  <a:ext uri="{FF2B5EF4-FFF2-40B4-BE49-F238E27FC236}">
                    <a16:creationId xmlns:a16="http://schemas.microsoft.com/office/drawing/2014/main" id="{C7735943-556A-43BB-95F3-AB9E055E9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390042" y="73151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Full Battery">
                <a:extLst>
                  <a:ext uri="{FF2B5EF4-FFF2-40B4-BE49-F238E27FC236}">
                    <a16:creationId xmlns:a16="http://schemas.microsoft.com/office/drawing/2014/main" id="{14DD0AC4-4373-4611-8A7F-243655437C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855833" y="73151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Radio microphone">
                <a:extLst>
                  <a:ext uri="{FF2B5EF4-FFF2-40B4-BE49-F238E27FC236}">
                    <a16:creationId xmlns:a16="http://schemas.microsoft.com/office/drawing/2014/main" id="{CB24446E-DD2F-444F-AF1E-F5DD07965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005873" y="731519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61A47C2-22DD-44B8-A650-EE13CD5640C0}"/>
                  </a:ext>
                </a:extLst>
              </p:cNvPr>
              <p:cNvSpPr/>
              <p:nvPr/>
            </p:nvSpPr>
            <p:spPr bwMode="auto">
              <a:xfrm>
                <a:off x="17678400" y="7010399"/>
                <a:ext cx="4337685" cy="1524001"/>
              </a:xfrm>
              <a:prstGeom prst="roundRect">
                <a:avLst>
                  <a:gd name="adj" fmla="val 11450"/>
                </a:avLst>
              </a:prstGeom>
              <a:noFill/>
              <a:ln w="508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Heiti SC Light" charset="0"/>
                  <a:cs typeface="Heiti SC Light" charset="0"/>
                  <a:sym typeface="Gill Sans" charset="0"/>
                </a:endParaRPr>
              </a:p>
            </p:txBody>
          </p:sp>
        </p:grp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D080BA08-601D-40FE-91F6-30D9D7D6FF73}"/>
                </a:ext>
              </a:extLst>
            </p:cNvPr>
            <p:cNvSpPr/>
            <p:nvPr/>
          </p:nvSpPr>
          <p:spPr bwMode="auto">
            <a:xfrm>
              <a:off x="11575254" y="6894013"/>
              <a:ext cx="1524000" cy="173459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0A7EDF-8DA4-4800-A890-61BF9FF7081D}"/>
              </a:ext>
            </a:extLst>
          </p:cNvPr>
          <p:cNvGrpSpPr/>
          <p:nvPr/>
        </p:nvGrpSpPr>
        <p:grpSpPr>
          <a:xfrm>
            <a:off x="13337165" y="1309378"/>
            <a:ext cx="11946948" cy="11114397"/>
            <a:chOff x="13337165" y="1309378"/>
            <a:chExt cx="11946948" cy="1111439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7762CCB-4BAC-4773-850B-671F7857A9DB}"/>
                </a:ext>
              </a:extLst>
            </p:cNvPr>
            <p:cNvGrpSpPr/>
            <p:nvPr/>
          </p:nvGrpSpPr>
          <p:grpSpPr>
            <a:xfrm>
              <a:off x="13337165" y="1309378"/>
              <a:ext cx="11946948" cy="11114397"/>
              <a:chOff x="11322342" y="1415823"/>
              <a:chExt cx="11946948" cy="11114397"/>
            </a:xfrm>
          </p:grpSpPr>
          <p:pic>
            <p:nvPicPr>
              <p:cNvPr id="57" name="Graphic 56" descr="Smart Phone">
                <a:extLst>
                  <a:ext uri="{FF2B5EF4-FFF2-40B4-BE49-F238E27FC236}">
                    <a16:creationId xmlns:a16="http://schemas.microsoft.com/office/drawing/2014/main" id="{B9620037-5D0A-4FE0-B092-470CF6446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322342" y="1415823"/>
                <a:ext cx="11946948" cy="11114397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D2B059C-0C57-4CAC-8A53-D2789FF28249}"/>
                  </a:ext>
                </a:extLst>
              </p:cNvPr>
              <p:cNvGrpSpPr/>
              <p:nvPr/>
            </p:nvGrpSpPr>
            <p:grpSpPr>
              <a:xfrm>
                <a:off x="15341563" y="3499705"/>
                <a:ext cx="3908506" cy="3366872"/>
                <a:chOff x="3276600" y="5244882"/>
                <a:chExt cx="3359651" cy="3272021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69338881-5805-44DD-95D1-CDF6325B5A36}"/>
                    </a:ext>
                  </a:extLst>
                </p:cNvPr>
                <p:cNvSpPr/>
                <p:nvPr/>
              </p:nvSpPr>
              <p:spPr bwMode="auto">
                <a:xfrm>
                  <a:off x="3276600" y="5244882"/>
                  <a:ext cx="3359651" cy="3272021"/>
                </a:xfrm>
                <a:prstGeom prst="roundRect">
                  <a:avLst>
                    <a:gd name="adj" fmla="val 5069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Heiti SC Light" charset="0"/>
                    <a:cs typeface="Heiti SC Light" charset="0"/>
                    <a:sym typeface="Gill Sans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90E6F43-E7CA-46A6-81AE-FF73B9B11601}"/>
                    </a:ext>
                  </a:extLst>
                </p:cNvPr>
                <p:cNvSpPr txBox="1"/>
                <p:nvPr/>
              </p:nvSpPr>
              <p:spPr>
                <a:xfrm>
                  <a:off x="3713296" y="6507451"/>
                  <a:ext cx="2514600" cy="17049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dirty="0">
                      <a:solidFill>
                        <a:schemeClr val="bg1"/>
                      </a:solidFill>
                    </a:rPr>
                    <a:t>Browser App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6D65184-9832-4A17-BBE6-A619B9F7D36C}"/>
                  </a:ext>
                </a:extLst>
              </p:cNvPr>
              <p:cNvGrpSpPr/>
              <p:nvPr/>
            </p:nvGrpSpPr>
            <p:grpSpPr>
              <a:xfrm>
                <a:off x="15305515" y="8971208"/>
                <a:ext cx="3908506" cy="1425545"/>
                <a:chOff x="17678400" y="7010399"/>
                <a:chExt cx="4337685" cy="1524001"/>
              </a:xfrm>
            </p:grpSpPr>
            <p:pic>
              <p:nvPicPr>
                <p:cNvPr id="61" name="Graphic 60" descr="Eye">
                  <a:extLst>
                    <a:ext uri="{FF2B5EF4-FFF2-40B4-BE49-F238E27FC236}">
                      <a16:creationId xmlns:a16="http://schemas.microsoft.com/office/drawing/2014/main" id="{0CB93F65-65EB-4B4B-877C-C5221F810B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90042" y="731519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Full Battery">
                  <a:extLst>
                    <a:ext uri="{FF2B5EF4-FFF2-40B4-BE49-F238E27FC236}">
                      <a16:creationId xmlns:a16="http://schemas.microsoft.com/office/drawing/2014/main" id="{EBE1308E-20E5-44B5-BF7E-C107B188D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55833" y="731519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3" name="Graphic 62" descr="Radio microphone">
                  <a:extLst>
                    <a:ext uri="{FF2B5EF4-FFF2-40B4-BE49-F238E27FC236}">
                      <a16:creationId xmlns:a16="http://schemas.microsoft.com/office/drawing/2014/main" id="{602DCD7E-D079-4F29-9276-DCC82EF0E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5873" y="731519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F177A36F-80DC-4A39-B9E1-17DCE7924671}"/>
                    </a:ext>
                  </a:extLst>
                </p:cNvPr>
                <p:cNvSpPr/>
                <p:nvPr/>
              </p:nvSpPr>
              <p:spPr bwMode="auto">
                <a:xfrm>
                  <a:off x="17678400" y="7010399"/>
                  <a:ext cx="4337685" cy="1524001"/>
                </a:xfrm>
                <a:prstGeom prst="roundRect">
                  <a:avLst>
                    <a:gd name="adj" fmla="val 11450"/>
                  </a:avLst>
                </a:prstGeom>
                <a:noFill/>
                <a:ln w="508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ill Sans" charset="0"/>
                    <a:ea typeface="Heiti SC Light" charset="0"/>
                    <a:cs typeface="Heiti SC Light" charset="0"/>
                    <a:sym typeface="Gill Sans" charset="0"/>
                  </a:endParaRPr>
                </a:p>
              </p:txBody>
            </p:sp>
          </p:grpSp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FD7D6934-70AA-4D97-8CFF-11986ECB9C26}"/>
                  </a:ext>
                </a:extLst>
              </p:cNvPr>
              <p:cNvSpPr/>
              <p:nvPr/>
            </p:nvSpPr>
            <p:spPr bwMode="auto">
              <a:xfrm>
                <a:off x="16609209" y="7151686"/>
                <a:ext cx="1373212" cy="1622533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Heiti SC Light" charset="0"/>
                  <a:cs typeface="Heiti SC Light" charset="0"/>
                  <a:sym typeface="Gill Sans" charset="0"/>
                </a:endParaRPr>
              </a:p>
            </p:txBody>
          </p:sp>
        </p:grp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12D487D-7BC7-412E-8ADE-99B93CEE8D41}"/>
                </a:ext>
              </a:extLst>
            </p:cNvPr>
            <p:cNvSpPr/>
            <p:nvPr/>
          </p:nvSpPr>
          <p:spPr bwMode="auto">
            <a:xfrm>
              <a:off x="17523152" y="3539948"/>
              <a:ext cx="3607946" cy="803452"/>
            </a:xfrm>
            <a:prstGeom prst="roundRect">
              <a:avLst>
                <a:gd name="adj" fmla="val 1145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pic>
          <p:nvPicPr>
            <p:cNvPr id="42" name="Graphic 41" descr="Magnifying glass">
              <a:extLst>
                <a:ext uri="{FF2B5EF4-FFF2-40B4-BE49-F238E27FC236}">
                  <a16:creationId xmlns:a16="http://schemas.microsoft.com/office/drawing/2014/main" id="{C9DB637F-F41B-45C9-8809-979D1859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345400" y="3581400"/>
              <a:ext cx="714769" cy="714769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3F00B4-4A64-4BCF-8154-80F971442EED}"/>
              </a:ext>
            </a:extLst>
          </p:cNvPr>
          <p:cNvGrpSpPr/>
          <p:nvPr/>
        </p:nvGrpSpPr>
        <p:grpSpPr>
          <a:xfrm>
            <a:off x="8629246" y="6594450"/>
            <a:ext cx="7111220" cy="2458607"/>
            <a:chOff x="9220200" y="6913993"/>
            <a:chExt cx="6332031" cy="181952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1C8DEBD-45E6-4097-BA97-BE25080EF10F}"/>
                </a:ext>
              </a:extLst>
            </p:cNvPr>
            <p:cNvSpPr/>
            <p:nvPr/>
          </p:nvSpPr>
          <p:spPr bwMode="auto">
            <a:xfrm>
              <a:off x="9220200" y="6913993"/>
              <a:ext cx="6332031" cy="1819522"/>
            </a:xfrm>
            <a:prstGeom prst="roundRect">
              <a:avLst>
                <a:gd name="adj" fmla="val 5069"/>
              </a:avLst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9991492-FF98-4B40-A50A-790222FF9888}"/>
                </a:ext>
              </a:extLst>
            </p:cNvPr>
            <p:cNvSpPr txBox="1"/>
            <p:nvPr/>
          </p:nvSpPr>
          <p:spPr>
            <a:xfrm>
              <a:off x="9613805" y="7482092"/>
              <a:ext cx="5544820" cy="68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n-lt"/>
                  <a:hlinkClick r:id="rId15"/>
                </a:rPr>
                <a:t>Generic Sensor API</a:t>
              </a:r>
              <a:endParaRPr lang="en-US" sz="5400" dirty="0">
                <a:solidFill>
                  <a:schemeClr val="bg1"/>
                </a:solidFill>
                <a:latin typeface="+mn-lt"/>
              </a:endParaRP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6A30EE-CEAC-42DC-BF84-C5C15776B60E}"/>
              </a:ext>
            </a:extLst>
          </p:cNvPr>
          <p:cNvCxnSpPr/>
          <p:nvPr/>
        </p:nvCxnSpPr>
        <p:spPr bwMode="auto">
          <a:xfrm>
            <a:off x="15740465" y="7707765"/>
            <a:ext cx="3206910" cy="0"/>
          </a:xfrm>
          <a:prstGeom prst="line">
            <a:avLst/>
          </a:prstGeom>
          <a:ln w="50800">
            <a:headEnd type="none" w="med" len="med"/>
            <a:tailEnd type="oval" w="lg" len="lg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16FE-C665-41F6-AF32-08017D43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Web Components (AWC)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5AD3-495F-4EFB-B2F3-FD8FDD1B7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2514600"/>
            <a:ext cx="23134637" cy="11201400"/>
          </a:xfrm>
        </p:spPr>
        <p:txBody>
          <a:bodyPr/>
          <a:lstStyle/>
          <a:p>
            <a:r>
              <a:rPr lang="en-US" dirty="0">
                <a:hlinkClick r:id="rId3"/>
              </a:rPr>
              <a:t>Web Components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HTML Templates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AWC on GitHub: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https://github.com/FraunhoferIAO/awc-core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946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AWC – Context Style</a:t>
            </a:r>
            <a:endParaRPr lang="en-US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BFA26-007B-423A-B258-7BF43C85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2819400"/>
            <a:ext cx="16548120" cy="378565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9370DB"/>
                </a:solidFill>
                <a:effectLst/>
                <a:latin typeface="Consolas" panose="020B0609020204030204" pitchFamily="49" charset="0"/>
              </a:rPr>
              <a:t>@context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FBC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87CEFA"/>
                </a:solidFill>
                <a:effectLst/>
                <a:latin typeface="Consolas" panose="020B0609020204030204" pitchFamily="49" charset="0"/>
              </a:rPr>
              <a:t>lightLevel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FBC8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FBC8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87CEFA"/>
                </a:solidFill>
                <a:effectLst/>
                <a:latin typeface="Consolas" panose="020B0609020204030204" pitchFamily="49" charset="0"/>
              </a:rPr>
              <a:t>lightLevel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FBC8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D96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7CEFA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black;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87CEF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white;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7104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B2D23C-21BC-442D-95B4-181F2A73EB80}"/>
              </a:ext>
            </a:extLst>
          </p:cNvPr>
          <p:cNvSpPr/>
          <p:nvPr/>
        </p:nvSpPr>
        <p:spPr bwMode="auto">
          <a:xfrm>
            <a:off x="8225113" y="6493512"/>
            <a:ext cx="15015885" cy="1878137"/>
          </a:xfrm>
          <a:prstGeom prst="rect">
            <a:avLst/>
          </a:prstGeom>
          <a:solidFill>
            <a:srgbClr val="BBE0E3">
              <a:alpha val="40000"/>
            </a:srgbClr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88900"/>
            <a:ext cx="23134637" cy="189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AWC – Variants</a:t>
            </a:r>
            <a:endParaRPr lang="en-US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BFA26-007B-423A-B258-7BF43C85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72956"/>
            <a:ext cx="184731" cy="110799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4C103-9C74-4D6A-AD74-E2B6B4FF5E4B}"/>
              </a:ext>
            </a:extLst>
          </p:cNvPr>
          <p:cNvSpPr txBox="1"/>
          <p:nvPr/>
        </p:nvSpPr>
        <p:spPr>
          <a:xfrm>
            <a:off x="1447800" y="199171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AD0FD-1F5B-4CC0-BC38-86881D51BAE6}"/>
              </a:ext>
            </a:extLst>
          </p:cNvPr>
          <p:cNvSpPr txBox="1"/>
          <p:nvPr/>
        </p:nvSpPr>
        <p:spPr>
          <a:xfrm>
            <a:off x="8610600" y="1981200"/>
            <a:ext cx="1013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Person :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0AEDD-F681-48D5-AE04-3C49A199578D}"/>
              </a:ext>
            </a:extLst>
          </p:cNvPr>
          <p:cNvSpPr txBox="1"/>
          <p:nvPr/>
        </p:nvSpPr>
        <p:spPr>
          <a:xfrm>
            <a:off x="16013940" y="4032146"/>
            <a:ext cx="6968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Variant “text”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ADE3D-E39E-4BB7-8BD8-31217CD687FD}"/>
              </a:ext>
            </a:extLst>
          </p:cNvPr>
          <p:cNvSpPr txBox="1"/>
          <p:nvPr/>
        </p:nvSpPr>
        <p:spPr>
          <a:xfrm>
            <a:off x="1484586" y="9144000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Mixed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CF337-421C-4800-81EC-C780AAA1BD6B}"/>
              </a:ext>
            </a:extLst>
          </p:cNvPr>
          <p:cNvSpPr txBox="1"/>
          <p:nvPr/>
        </p:nvSpPr>
        <p:spPr>
          <a:xfrm>
            <a:off x="1447800" y="4226508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675CA-CE2E-49A0-A732-7246390D8755}"/>
              </a:ext>
            </a:extLst>
          </p:cNvPr>
          <p:cNvSpPr txBox="1"/>
          <p:nvPr/>
        </p:nvSpPr>
        <p:spPr>
          <a:xfrm>
            <a:off x="1447800" y="668525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Graphic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BA119-362F-4E95-A0A8-7A414D4B9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441" y="4189548"/>
            <a:ext cx="2354784" cy="1714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86229C-E95A-43B1-99F6-4C0ADAA1E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427" y="6586691"/>
            <a:ext cx="2385267" cy="1752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80F8BC-5611-4AEC-AAF5-9193FD7A3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9021937"/>
            <a:ext cx="6424217" cy="1646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44C13F-AF10-44B8-A667-01B76949DABF}"/>
              </a:ext>
            </a:extLst>
          </p:cNvPr>
          <p:cNvSpPr txBox="1"/>
          <p:nvPr/>
        </p:nvSpPr>
        <p:spPr>
          <a:xfrm>
            <a:off x="15392400" y="6695532"/>
            <a:ext cx="7589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Variant “graphic”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E09A5-5B5E-43F6-842C-03F676406860}"/>
              </a:ext>
            </a:extLst>
          </p:cNvPr>
          <p:cNvSpPr txBox="1"/>
          <p:nvPr/>
        </p:nvSpPr>
        <p:spPr>
          <a:xfrm>
            <a:off x="15392400" y="9183248"/>
            <a:ext cx="7589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Variant “mixed”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C5BFA-40DC-4E9D-BE05-FFD2A5B7AC4E}"/>
              </a:ext>
            </a:extLst>
          </p:cNvPr>
          <p:cNvSpPr/>
          <p:nvPr/>
        </p:nvSpPr>
        <p:spPr bwMode="auto">
          <a:xfrm>
            <a:off x="457200" y="1752600"/>
            <a:ext cx="5867400" cy="9677400"/>
          </a:xfrm>
          <a:prstGeom prst="rect">
            <a:avLst/>
          </a:prstGeom>
          <a:noFill/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FEC2D-720C-4635-BD46-87E694E7471D}"/>
              </a:ext>
            </a:extLst>
          </p:cNvPr>
          <p:cNvSpPr/>
          <p:nvPr/>
        </p:nvSpPr>
        <p:spPr bwMode="auto">
          <a:xfrm>
            <a:off x="8225114" y="1768850"/>
            <a:ext cx="15015885" cy="9677400"/>
          </a:xfrm>
          <a:prstGeom prst="rect">
            <a:avLst/>
          </a:prstGeom>
          <a:noFill/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8A860-18A4-47D8-9946-8138A59E8573}"/>
              </a:ext>
            </a:extLst>
          </p:cNvPr>
          <p:cNvSpPr/>
          <p:nvPr/>
        </p:nvSpPr>
        <p:spPr bwMode="auto">
          <a:xfrm>
            <a:off x="457200" y="6503863"/>
            <a:ext cx="5867400" cy="1878137"/>
          </a:xfrm>
          <a:prstGeom prst="rect">
            <a:avLst/>
          </a:prstGeom>
          <a:solidFill>
            <a:srgbClr val="BBE0E3">
              <a:alpha val="40000"/>
            </a:srgbClr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894A48F-7310-48D2-BB20-9188EB3D1B6E}"/>
              </a:ext>
            </a:extLst>
          </p:cNvPr>
          <p:cNvSpPr/>
          <p:nvPr/>
        </p:nvSpPr>
        <p:spPr bwMode="auto">
          <a:xfrm>
            <a:off x="6362998" y="6739167"/>
            <a:ext cx="1862114" cy="1447800"/>
          </a:xfrm>
          <a:prstGeom prst="rightArrow">
            <a:avLst/>
          </a:prstGeom>
          <a:solidFill>
            <a:srgbClr val="BBE0E3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65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C76306-6D6D-4BEC-ABCC-7DBB8C48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586454"/>
            <a:ext cx="14630400" cy="8832660"/>
          </a:xfrm>
          <a:prstGeom prst="rect">
            <a:avLst/>
          </a:prstGeom>
          <a:effectLst>
            <a:innerShdw blurRad="1270000" dist="2527300" dir="16200000">
              <a:schemeClr val="tx1">
                <a:alpha val="82000"/>
              </a:schemeClr>
            </a:innerShdw>
          </a:effectLst>
        </p:spPr>
      </p:pic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Demo: Context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53EF8-131B-4FBF-AE2C-9EAB9048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8" y="2227155"/>
            <a:ext cx="6606222" cy="9202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F6F366-357A-4717-A855-A8E1D270CD86}"/>
              </a:ext>
            </a:extLst>
          </p:cNvPr>
          <p:cNvSpPr txBox="1"/>
          <p:nvPr/>
        </p:nvSpPr>
        <p:spPr>
          <a:xfrm>
            <a:off x="8050212" y="1812451"/>
            <a:ext cx="154955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Ever sat in one of the shaking cable cars in San Francisco and ordered a wrong pizza because the train is rattling along so the buttons get all mixed up? …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645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02133CC3-37D5-4BC7-AD3C-1E8E14E3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 App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45064658-68A2-4235-9C99-C28FEBF5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OpenUI5:</a:t>
            </a:r>
            <a:br>
              <a:rPr lang="en-US" dirty="0"/>
            </a:br>
            <a:r>
              <a:rPr lang="en-US" dirty="0">
                <a:hlinkClick r:id="rId3"/>
              </a:rPr>
              <a:t>https://openui5.hana.ondemand.com/</a:t>
            </a:r>
            <a:endParaRPr lang="en-US" dirty="0"/>
          </a:p>
          <a:p>
            <a:r>
              <a:rPr lang="en-US" dirty="0"/>
              <a:t>Adaptive Web Components: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https://github.com/FraunhoferIAO/awc-core</a:t>
            </a:r>
            <a:endParaRPr lang="en-US" dirty="0"/>
          </a:p>
          <a:p>
            <a:pPr lvl="0"/>
            <a:r>
              <a:rPr lang="en-US" dirty="0"/>
              <a:t>Generic Sensor API:</a:t>
            </a:r>
            <a:br>
              <a:rPr lang="en-US" b="1" i="1" dirty="0"/>
            </a:br>
            <a:r>
              <a:rPr lang="en-US" dirty="0">
                <a:hlinkClick r:id="rId5"/>
              </a:rPr>
              <a:t>https://www.w3.org/TR/generic-sensor/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78463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old"/>
        <a:ea typeface="Heiti SC Medium"/>
        <a:cs typeface="Heiti SC Medium"/>
      </a:majorFont>
      <a:minorFont>
        <a:latin typeface="Arial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DD2D6"/>
      </a:hlink>
      <a:folHlink>
        <a:srgbClr val="71BEC4"/>
      </a:folHlink>
    </a:clrScheme>
    <a:fontScheme name="Default - Title and Content">
      <a:majorFont>
        <a:latin typeface="Arial Bold"/>
        <a:ea typeface="Heiti SC Medium"/>
        <a:cs typeface="Heiti SC Medium"/>
      </a:majorFont>
      <a:minorFont>
        <a:latin typeface="Arial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 Bold"/>
        <a:ea typeface="Heiti SC Medium"/>
        <a:cs typeface="Heiti SC Medium"/>
      </a:majorFont>
      <a:minorFont>
        <a:latin typeface="Arial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Pages>0</Pages>
  <Words>430</Words>
  <Characters>0</Characters>
  <Application>Microsoft Office PowerPoint</Application>
  <PresentationFormat>Custom</PresentationFormat>
  <Lines>0</Lines>
  <Paragraphs>118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Bold</vt:lpstr>
      <vt:lpstr>Calibri</vt:lpstr>
      <vt:lpstr>Consolas</vt:lpstr>
      <vt:lpstr>Gill Sans</vt:lpstr>
      <vt:lpstr>Heiti SC Light</vt:lpstr>
      <vt:lpstr>Heiti SC Medium</vt:lpstr>
      <vt:lpstr>Wingdings</vt:lpstr>
      <vt:lpstr>1_Default - Title Slide</vt:lpstr>
      <vt:lpstr>Default - Title and Content</vt:lpstr>
      <vt:lpstr>1_Default - 1_Title Slide</vt:lpstr>
      <vt:lpstr>Adaptive Web Components: Context Matters!</vt:lpstr>
      <vt:lpstr>PowerPoint Presentation</vt:lpstr>
      <vt:lpstr>Extended Context</vt:lpstr>
      <vt:lpstr>Sensor Data </vt:lpstr>
      <vt:lpstr>Adaptive Web Components (AWC)</vt:lpstr>
      <vt:lpstr>AWC – Context Style</vt:lpstr>
      <vt:lpstr>AWC – Variants</vt:lpstr>
      <vt:lpstr>Demo: Context Styles</vt:lpstr>
      <vt:lpstr>Demo App</vt:lpstr>
      <vt:lpstr>1 - Context queries</vt:lpstr>
      <vt:lpstr>2 – AWC Profile Store</vt:lpstr>
      <vt:lpstr>3 – Sensor Event handler</vt:lpstr>
      <vt:lpstr>Demo: Adaptive Variants</vt:lpstr>
      <vt:lpstr>Traveler App</vt:lpstr>
      <vt:lpstr>Live Coding</vt:lpstr>
      <vt:lpstr>Demo Apps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Makarenko, Elena</cp:lastModifiedBy>
  <cp:revision>121</cp:revision>
  <dcterms:modified xsi:type="dcterms:W3CDTF">2018-07-16T16:38:16Z</dcterms:modified>
</cp:coreProperties>
</file>