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0" r:id="rId2"/>
    <p:sldId id="313" r:id="rId3"/>
    <p:sldId id="317" r:id="rId4"/>
    <p:sldId id="314" r:id="rId5"/>
    <p:sldId id="320" r:id="rId6"/>
    <p:sldId id="316" r:id="rId7"/>
    <p:sldId id="319" r:id="rId8"/>
    <p:sldId id="328" r:id="rId9"/>
    <p:sldId id="321" r:id="rId10"/>
    <p:sldId id="322" r:id="rId11"/>
    <p:sldId id="323" r:id="rId12"/>
    <p:sldId id="324" r:id="rId13"/>
    <p:sldId id="325" r:id="rId14"/>
    <p:sldId id="327" r:id="rId15"/>
    <p:sldId id="329" r:id="rId16"/>
    <p:sldId id="331" r:id="rId17"/>
    <p:sldId id="333" r:id="rId18"/>
    <p:sldId id="334" r:id="rId19"/>
    <p:sldId id="336" r:id="rId20"/>
    <p:sldId id="335" r:id="rId21"/>
    <p:sldId id="330" r:id="rId22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50121" autoAdjust="0"/>
  </p:normalViewPr>
  <p:slideViewPr>
    <p:cSldViewPr snapToGrid="0">
      <p:cViewPr varScale="1">
        <p:scale>
          <a:sx n="59" d="100"/>
          <a:sy n="59" d="100"/>
        </p:scale>
        <p:origin x="2174" y="48"/>
      </p:cViewPr>
      <p:guideLst/>
    </p:cSldViewPr>
  </p:slideViewPr>
  <p:outlineViewPr>
    <p:cViewPr>
      <p:scale>
        <a:sx n="33" d="100"/>
        <a:sy n="33" d="100"/>
      </p:scale>
      <p:origin x="0" y="-7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July 19, 2018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June 5, 2018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July 19,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job, you did it!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en-US" baseline="0" dirty="0" smtClean="0"/>
              <a:t> you built the program, you identified the necessary things to bootstrap</a:t>
            </a:r>
          </a:p>
          <a:p>
            <a:r>
              <a:rPr lang="en-US" baseline="0" dirty="0" smtClean="0"/>
              <a:t>   Continue those things – ensure you are tracking and reporting important bits</a:t>
            </a:r>
          </a:p>
          <a:p>
            <a:r>
              <a:rPr lang="en-US" baseline="0" dirty="0" smtClean="0"/>
              <a:t>   Are all of your stakeholders happy? Does your executive sponsor have the info they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may be time to review the core team and adjust the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8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comes up, the best thing to do is to have a clear reason why</a:t>
            </a:r>
            <a:r>
              <a:rPr lang="en-US" baseline="0" dirty="0" smtClean="0"/>
              <a:t> the license was chosen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be concerned with copyright</a:t>
            </a:r>
          </a:p>
          <a:p>
            <a:r>
              <a:rPr lang="en-US" dirty="0" smtClean="0"/>
              <a:t>   Copyright allows a venue for defending your</a:t>
            </a:r>
            <a:r>
              <a:rPr lang="en-US" baseline="0" dirty="0" smtClean="0"/>
              <a:t> project</a:t>
            </a:r>
          </a:p>
          <a:p>
            <a:r>
              <a:rPr lang="en-US" baseline="0" dirty="0" smtClean="0"/>
              <a:t>   Copyright ownership allows you to change the OSS license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read: the CC0 rationale:</a:t>
            </a:r>
            <a:br>
              <a:rPr lang="en-US" baseline="0" dirty="0" smtClean="0"/>
            </a:br>
            <a:r>
              <a:rPr lang="en-US" baseline="0" dirty="0" smtClean="0"/>
              <a:t>https://creativecommons.org/share-your-work/public-domain/cc0/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2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Humans make mistakes</a:t>
            </a:r>
          </a:p>
          <a:p>
            <a:r>
              <a:rPr lang="en-US" dirty="0" smtClean="0"/>
              <a:t>   At some point, someone will do something that isn’t the best</a:t>
            </a:r>
          </a:p>
          <a:p>
            <a:endParaRPr lang="en-US" dirty="0" smtClean="0"/>
          </a:p>
          <a:p>
            <a:r>
              <a:rPr lang="en-US" dirty="0" smtClean="0"/>
              <a:t>How will you respond to scenarios?</a:t>
            </a:r>
          </a:p>
          <a:p>
            <a:r>
              <a:rPr lang="en-US" dirty="0" smtClean="0"/>
              <a:t>   Most</a:t>
            </a:r>
            <a:r>
              <a:rPr lang="en-US" baseline="0" dirty="0" smtClean="0"/>
              <a:t> important point: Be available for the discoverer</a:t>
            </a:r>
          </a:p>
          <a:p>
            <a:r>
              <a:rPr lang="en-US" baseline="0" dirty="0" smtClean="0"/>
              <a:t>   Sometimes this is audit, security, legal,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Our approach</a:t>
            </a:r>
          </a:p>
          <a:p>
            <a:r>
              <a:rPr lang="en-US" baseline="0" dirty="0" smtClean="0"/>
              <a:t>   The program owns the process and light oversight</a:t>
            </a:r>
          </a:p>
          <a:p>
            <a:r>
              <a:rPr lang="en-US" baseline="0" dirty="0" smtClean="0"/>
              <a:t>   The developers own the repo</a:t>
            </a:r>
          </a:p>
          <a:p>
            <a:r>
              <a:rPr lang="en-US" baseline="0" dirty="0" smtClean="0"/>
              <a:t>   There is a named individual for each repo that bears accountability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1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Some advice</a:t>
            </a:r>
            <a:r>
              <a:rPr lang="en-US" baseline="0" dirty="0" smtClean="0"/>
              <a:t> is a bit out of touch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Founded by member banks as a cooperative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   Born from process-oriented industry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   Highly rigorous,</a:t>
            </a:r>
            <a:r>
              <a:rPr lang="en-US" sz="1400" baseline="0" dirty="0" smtClean="0"/>
              <a:t> military-level discipline</a:t>
            </a:r>
            <a:endParaRPr lang="en-US" sz="1400" dirty="0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Organic growth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 smtClean="0"/>
              <a:t>   </a:t>
            </a:r>
            <a:r>
              <a:rPr lang="en-US" sz="1400" dirty="0" smtClean="0"/>
              <a:t>Even from US to EU through partnerships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   Ke</a:t>
            </a:r>
            <a:r>
              <a:rPr lang="en-US" sz="1400" baseline="0" dirty="0" smtClean="0"/>
              <a:t>y focus was all about the banks and “wiring the world”</a:t>
            </a:r>
            <a:endParaRPr lang="en-US" sz="1400" dirty="0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dirty="0" smtClean="0"/>
              <a:t>Public company on NYSE (MA)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 smtClean="0"/>
              <a:t>   </a:t>
            </a:r>
            <a:r>
              <a:rPr lang="en-US" sz="1400" dirty="0" smtClean="0"/>
              <a:t>“We are a tech company in the finance industry” became our mantra circa 2010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Born in the 70’s</a:t>
            </a:r>
            <a:br>
              <a:rPr lang="en-US" dirty="0" smtClean="0"/>
            </a:br>
            <a:r>
              <a:rPr lang="en-US" dirty="0" smtClean="0"/>
              <a:t>   Became a MOVEMENT in the late 70’s to early 80’s</a:t>
            </a:r>
          </a:p>
          <a:p>
            <a:endParaRPr lang="en-US" dirty="0" smtClean="0"/>
          </a:p>
          <a:p>
            <a:r>
              <a:rPr lang="en-US" dirty="0" err="1" smtClean="0"/>
              <a:t>Xwindow’s</a:t>
            </a:r>
            <a:r>
              <a:rPr lang="en-US" dirty="0" smtClean="0"/>
              <a:t> business</a:t>
            </a:r>
            <a:r>
              <a:rPr lang="en-US" baseline="0" dirty="0" smtClean="0"/>
              <a:t> focus – nice, but…</a:t>
            </a:r>
            <a:endParaRPr lang="en-US" dirty="0" smtClean="0"/>
          </a:p>
          <a:p>
            <a:r>
              <a:rPr lang="en-US" dirty="0" smtClean="0"/>
              <a:t>   FSF</a:t>
            </a:r>
            <a:r>
              <a:rPr lang="en-US" baseline="0" dirty="0" smtClean="0"/>
              <a:t> dominated the conversation as a God-given right. Kept OSS “niche”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Foundations and other movements</a:t>
            </a:r>
          </a:p>
          <a:p>
            <a:r>
              <a:rPr lang="en-US" baseline="0" dirty="0" smtClean="0"/>
              <a:t>   OSI helped change the rhetoric and focused on the business value</a:t>
            </a:r>
          </a:p>
          <a:p>
            <a:r>
              <a:rPr lang="en-US" baseline="0" dirty="0" smtClean="0"/>
              <a:t>   Foundations helped create vendor-neutral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champion…</a:t>
            </a:r>
          </a:p>
          <a:p>
            <a:r>
              <a:rPr lang="en-US" dirty="0" smtClean="0"/>
              <a:t>   Has integrity</a:t>
            </a:r>
          </a:p>
          <a:p>
            <a:r>
              <a:rPr lang="en-US" dirty="0" smtClean="0"/>
              <a:t>   Is willing to</a:t>
            </a:r>
            <a:r>
              <a:rPr lang="en-US" baseline="0" dirty="0" smtClean="0"/>
              <a:t> step up</a:t>
            </a:r>
          </a:p>
          <a:p>
            <a:r>
              <a:rPr lang="en-US" baseline="0" dirty="0" smtClean="0"/>
              <a:t>   Has perseverance</a:t>
            </a:r>
          </a:p>
          <a:p>
            <a:r>
              <a:rPr lang="en-US" baseline="0" dirty="0" smtClean="0"/>
              <a:t>   Is an evangelist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probably</a:t>
            </a:r>
            <a:r>
              <a:rPr lang="en-US" baseline="0" dirty="0" smtClean="0"/>
              <a:t> </a:t>
            </a:r>
            <a:r>
              <a:rPr lang="en-US" dirty="0" smtClean="0"/>
              <a:t>be a long journey</a:t>
            </a:r>
          </a:p>
          <a:p>
            <a:r>
              <a:rPr lang="en-US" dirty="0" smtClean="0"/>
              <a:t>   YOU can make or break this effort</a:t>
            </a:r>
          </a:p>
          <a:p>
            <a:r>
              <a:rPr lang="en-US" baseline="0" dirty="0" smtClean="0"/>
              <a:t>   … just be ready to own the responsibility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most important part: KNOW YOUR STUFF COLD</a:t>
            </a:r>
          </a:p>
          <a:p>
            <a:r>
              <a:rPr lang="en-US" dirty="0" smtClean="0"/>
              <a:t>   Be well versed in all</a:t>
            </a:r>
            <a:r>
              <a:rPr lang="en-US" baseline="0" dirty="0" smtClean="0"/>
              <a:t> the links included in this presentation</a:t>
            </a:r>
          </a:p>
          <a:p>
            <a:r>
              <a:rPr lang="en-US" baseline="0" dirty="0" smtClean="0"/>
              <a:t>   Be a master of internal processes</a:t>
            </a:r>
          </a:p>
          <a:p>
            <a:r>
              <a:rPr lang="en-US" baseline="0" dirty="0" smtClean="0"/>
              <a:t>      Legal review</a:t>
            </a:r>
          </a:p>
          <a:p>
            <a:r>
              <a:rPr lang="en-US" baseline="0" dirty="0" smtClean="0"/>
              <a:t>      How developers work</a:t>
            </a:r>
          </a:p>
          <a:p>
            <a:r>
              <a:rPr lang="en-US" baseline="0" dirty="0" smtClean="0"/>
              <a:t>      Who to reach out to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can be more than one champion</a:t>
            </a:r>
          </a:p>
          <a:p>
            <a:r>
              <a:rPr lang="en-US" baseline="0" dirty="0" smtClean="0"/>
              <a:t>   Leverage the drive of others, too. We had two driving champions for 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8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</a:t>
            </a:r>
            <a:r>
              <a:rPr lang="en-US" baseline="0" dirty="0" smtClean="0"/>
              <a:t> the “bootstrap team”</a:t>
            </a:r>
          </a:p>
          <a:p>
            <a:r>
              <a:rPr lang="en-US" baseline="0" dirty="0" smtClean="0"/>
              <a:t>   Approach as: “We WILL be contributing to OSS. What do we need to know?</a:t>
            </a:r>
          </a:p>
          <a:p>
            <a:r>
              <a:rPr lang="en-US" baseline="0" dirty="0" smtClean="0"/>
              <a:t>   Who HAS to be involved from the beginning?</a:t>
            </a:r>
          </a:p>
          <a:p>
            <a:r>
              <a:rPr lang="en-US" baseline="0" dirty="0" smtClean="0"/>
              <a:t>   If you would feel foolish for responding `no` to the question of “Did XYZ review this?”, they should be on the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two ears and one mouth…</a:t>
            </a:r>
          </a:p>
          <a:p>
            <a:r>
              <a:rPr lang="en-US" baseline="0" dirty="0" smtClean="0"/>
              <a:t>   because you should listen twice as much as you talk</a:t>
            </a:r>
          </a:p>
          <a:p>
            <a:r>
              <a:rPr lang="en-US" baseline="0" dirty="0" smtClean="0"/>
              <a:t>   Although you are the champion, they are the experts at their field</a:t>
            </a:r>
          </a:p>
          <a:p>
            <a:r>
              <a:rPr lang="en-US" dirty="0" smtClean="0"/>
              <a:t>   This team will make or break the success of</a:t>
            </a:r>
            <a:r>
              <a:rPr lang="en-US" baseline="0" dirty="0" smtClean="0"/>
              <a:t>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bootstrap team, by chance of how we went about it</a:t>
            </a:r>
          </a:p>
          <a:p>
            <a:r>
              <a:rPr lang="en-US" baseline="0" dirty="0" smtClean="0"/>
              <a:t>   You may need others such as….</a:t>
            </a:r>
          </a:p>
          <a:p>
            <a:r>
              <a:rPr lang="en-US" baseline="0" dirty="0" smtClean="0"/>
              <a:t>      Enterprise Architecture</a:t>
            </a:r>
          </a:p>
          <a:p>
            <a:r>
              <a:rPr lang="en-US" baseline="0" dirty="0" smtClean="0"/>
              <a:t>      Internal Audit/Compliance</a:t>
            </a:r>
          </a:p>
          <a:p>
            <a:r>
              <a:rPr lang="en-US" baseline="0" dirty="0" smtClean="0"/>
              <a:t>      Tools Support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Having an executive sponsor can help lend weight to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8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able to answer why</a:t>
            </a:r>
          </a:p>
          <a:p>
            <a:r>
              <a:rPr lang="en-US" dirty="0" smtClean="0"/>
              <a:t>   Your</a:t>
            </a:r>
            <a:r>
              <a:rPr lang="en-US" baseline="0" dirty="0" smtClean="0"/>
              <a:t> company is unlikely to be opposed to against OSS – just apathetic because of the many competing priorities</a:t>
            </a:r>
          </a:p>
          <a:p>
            <a:r>
              <a:rPr lang="en-US" baseline="0" dirty="0" smtClean="0"/>
              <a:t>   Remember that you are on an education campaign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starting points worked for us</a:t>
            </a:r>
          </a:p>
          <a:p>
            <a:r>
              <a:rPr lang="en-US" baseline="0" dirty="0" smtClean="0"/>
              <a:t>   Maintaining custom patches and builds is awful. Let’s just push that upstream.</a:t>
            </a:r>
          </a:p>
          <a:p>
            <a:r>
              <a:rPr lang="en-US" baseline="0" dirty="0" smtClean="0"/>
              <a:t>   By contributing back to the industry, we are giving back to the world. This is a donation/philanthropy.</a:t>
            </a:r>
          </a:p>
          <a:p>
            <a:r>
              <a:rPr lang="en-US" baseline="0" dirty="0" smtClean="0"/>
              <a:t>   Being consumers only forces you to react to what the community gives you. This allows us to help steer the direction</a:t>
            </a:r>
          </a:p>
          <a:p>
            <a:r>
              <a:rPr lang="en-US" baseline="0" dirty="0" smtClean="0"/>
              <a:t>   We are always looking for top talent and we care greatly about the talent we have. Technologists WANT to do this</a:t>
            </a:r>
          </a:p>
          <a:p>
            <a:r>
              <a:rPr lang="en-US" baseline="0" dirty="0" smtClean="0"/>
              <a:t>   Forming a community around a project we run gives diverse perspectives!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Everyone on the team should be able to articulate this to the “uninitiated”</a:t>
            </a:r>
          </a:p>
          <a:p>
            <a:r>
              <a:rPr lang="en-US" baseline="0" dirty="0" smtClean="0"/>
              <a:t>   This helps remind you of how important your team is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Nearly every company has philanthropic objectives and ways to participate in the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1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Ways to collaborate:</a:t>
            </a:r>
          </a:p>
          <a:p>
            <a:r>
              <a:rPr lang="en-US" dirty="0" smtClean="0"/>
              <a:t>   “</a:t>
            </a:r>
            <a:r>
              <a:rPr lang="en-US" dirty="0" err="1" smtClean="0"/>
              <a:t>Innersourcing</a:t>
            </a:r>
            <a:r>
              <a:rPr lang="en-US" dirty="0" smtClean="0"/>
              <a:t>” – running the program like an OSS project</a:t>
            </a:r>
          </a:p>
          <a:p>
            <a:r>
              <a:rPr lang="en-US" dirty="0" smtClean="0"/>
              <a:t>   Keeping visible internal pages of info (wiki, website, project site,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Do you have</a:t>
            </a:r>
            <a:r>
              <a:rPr lang="en-US" baseline="0" dirty="0" smtClean="0"/>
              <a:t> the right tooling?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people engage</a:t>
            </a:r>
            <a:r>
              <a:rPr lang="en-US" baseline="0" dirty="0" smtClean="0"/>
              <a:t> and work: </a:t>
            </a:r>
            <a:r>
              <a:rPr lang="en-US" dirty="0" smtClean="0"/>
              <a:t>The hard part</a:t>
            </a:r>
          </a:p>
          <a:p>
            <a:r>
              <a:rPr lang="en-US" dirty="0" smtClean="0"/>
              <a:t>   Your customer is the team you’re helping open up a project</a:t>
            </a:r>
          </a:p>
          <a:p>
            <a:r>
              <a:rPr lang="en-US" dirty="0" smtClean="0"/>
              <a:t>   How will your customers work with you?</a:t>
            </a:r>
          </a:p>
          <a:p>
            <a:r>
              <a:rPr lang="en-US" dirty="0" smtClean="0"/>
              <a:t>   How</a:t>
            </a:r>
            <a:r>
              <a:rPr lang="en-US" baseline="0" dirty="0" smtClean="0"/>
              <a:t> will the public community work with your customers?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note about education:</a:t>
            </a:r>
          </a:p>
          <a:p>
            <a:r>
              <a:rPr lang="en-US" dirty="0" smtClean="0"/>
              <a:t>   Your customers need to know that they are representing your company</a:t>
            </a:r>
          </a:p>
          <a:p>
            <a:r>
              <a:rPr lang="en-US" dirty="0" smtClean="0"/>
              <a:t>   Do they know what is safe and unsafe to publish?</a:t>
            </a:r>
          </a:p>
          <a:p>
            <a:r>
              <a:rPr lang="en-US" baseline="0" dirty="0" smtClean="0"/>
              <a:t>   Do they understand why we are open sourcing stuff?</a:t>
            </a:r>
          </a:p>
          <a:p>
            <a:r>
              <a:rPr lang="en-US" baseline="0" dirty="0" smtClean="0"/>
              <a:t>   … would they be a good evangelist to have?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importance of process in the enterprise…</a:t>
            </a:r>
          </a:p>
          <a:p>
            <a:r>
              <a:rPr lang="en-US" baseline="0" dirty="0" smtClean="0"/>
              <a:t>   This was vital for us</a:t>
            </a:r>
          </a:p>
          <a:p>
            <a:r>
              <a:rPr lang="en-US" baseline="0" dirty="0" smtClean="0"/>
              <a:t>   Ensures certain tasks are performed and certain folks are accountable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ignore CLA</a:t>
            </a:r>
            <a:r>
              <a:rPr lang="en-US" baseline="0" dirty="0" smtClean="0"/>
              <a:t> for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a well-known</a:t>
            </a:r>
            <a:r>
              <a:rPr lang="en-US" baseline="0" dirty="0" smtClean="0"/>
              <a:t> license…</a:t>
            </a:r>
          </a:p>
          <a:p>
            <a:r>
              <a:rPr lang="en-US" baseline="0" dirty="0" smtClean="0"/>
              <a:t>   Avoids potentially costly legal reviews (for consumers/contributors)</a:t>
            </a:r>
          </a:p>
          <a:p>
            <a:r>
              <a:rPr lang="en-US" baseline="0" dirty="0" smtClean="0"/>
              <a:t>   Shows you have common sense (avoid reinventing the wheel)</a:t>
            </a:r>
          </a:p>
          <a:p>
            <a:endParaRPr lang="en-US" dirty="0" smtClean="0"/>
          </a:p>
          <a:p>
            <a:r>
              <a:rPr lang="en-US" dirty="0" smtClean="0"/>
              <a:t>Importance of LICENSE</a:t>
            </a:r>
          </a:p>
          <a:p>
            <a:r>
              <a:rPr lang="en-US" dirty="0" smtClean="0"/>
              <a:t>   Copyright is *very important*</a:t>
            </a:r>
          </a:p>
          <a:p>
            <a:r>
              <a:rPr lang="en-US" dirty="0" smtClean="0"/>
              <a:t>   It says how you can use/share the software</a:t>
            </a:r>
          </a:p>
          <a:p>
            <a:r>
              <a:rPr lang="en-US" dirty="0" smtClean="0"/>
              <a:t>   Owning copyright allows you to change the license later</a:t>
            </a:r>
          </a:p>
          <a:p>
            <a:r>
              <a:rPr lang="en-US" baseline="0" dirty="0" smtClean="0"/>
              <a:t>      Remember this… if you don’t own all the copyright…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you want a CLA?</a:t>
            </a:r>
          </a:p>
          <a:p>
            <a:r>
              <a:rPr lang="en-US" dirty="0" smtClean="0"/>
              <a:t>   Explicitly assigns copyright and acknowledges</a:t>
            </a:r>
            <a:r>
              <a:rPr lang="en-US" baseline="0" dirty="0" smtClean="0"/>
              <a:t> the contributor is allowed to contribute this code</a:t>
            </a:r>
          </a:p>
          <a:p>
            <a:r>
              <a:rPr lang="en-US" baseline="0" dirty="0" smtClean="0"/>
              <a:t>   Potential paperwork involved – is legal ready for that?</a:t>
            </a:r>
          </a:p>
          <a:p>
            <a:endParaRPr lang="en-US" baseline="0" dirty="0" smtClean="0"/>
          </a:p>
          <a:p>
            <a:r>
              <a:rPr lang="en-US" dirty="0" smtClean="0"/>
              <a:t>Apache License 2</a:t>
            </a:r>
          </a:p>
          <a:p>
            <a:r>
              <a:rPr lang="en-US" baseline="0" dirty="0" smtClean="0"/>
              <a:t>   Permissive (business friendly)</a:t>
            </a:r>
          </a:p>
          <a:p>
            <a:r>
              <a:rPr lang="en-US" baseline="0" dirty="0" smtClean="0"/>
              <a:t>   Includes patent grant (protects us and contributors)</a:t>
            </a:r>
          </a:p>
          <a:p>
            <a:r>
              <a:rPr lang="en-US" baseline="0" dirty="0" smtClean="0"/>
              <a:t>   Assigns license for contributions to be Apache License 2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3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   I never said it was all going to be fun</a:t>
            </a:r>
          </a:p>
          <a:p>
            <a:r>
              <a:rPr lang="en-US" baseline="0" dirty="0" smtClean="0"/>
              <a:t>   Pointing people to the documentation helps get them going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Minimal docs</a:t>
            </a:r>
          </a:p>
          <a:p>
            <a:r>
              <a:rPr lang="en-US" baseline="0" dirty="0" smtClean="0"/>
              <a:t>   Don’t assume the enterprise understands what OSS is to the level you do</a:t>
            </a:r>
          </a:p>
          <a:p>
            <a:r>
              <a:rPr lang="en-US" baseline="0" dirty="0" smtClean="0"/>
              <a:t>   Remember the WHY question? Answer it thoroughly here</a:t>
            </a:r>
          </a:p>
          <a:p>
            <a:r>
              <a:rPr lang="en-US" baseline="0" dirty="0" smtClean="0"/>
              <a:t>   The process should be in the forefront so people know how to get up and going</a:t>
            </a:r>
          </a:p>
          <a:p>
            <a:r>
              <a:rPr lang="en-US" baseline="0" dirty="0" smtClean="0"/>
              <a:t>   Be sure to tell them where they can go for guidance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sales point!</a:t>
            </a:r>
          </a:p>
          <a:p>
            <a:r>
              <a:rPr lang="en-US" baseline="0" dirty="0" smtClean="0"/>
              <a:t>   People who have gone through the process can point others to it</a:t>
            </a:r>
          </a:p>
          <a:p>
            <a:r>
              <a:rPr lang="en-US" baseline="0" dirty="0" smtClean="0"/>
              <a:t>   When bumps happen on the journey, rely on your </a:t>
            </a:r>
            <a:r>
              <a:rPr lang="en-US" baseline="0" dirty="0" err="1" smtClean="0"/>
              <a:t>doco</a:t>
            </a:r>
            <a:r>
              <a:rPr lang="en-US" baseline="0" dirty="0" smtClean="0"/>
              <a:t> and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24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ong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567928" cy="310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4" name="Attribution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9863" y="1934578"/>
            <a:ext cx="2813050" cy="617538"/>
          </a:xfrm>
        </p:spPr>
        <p:txBody>
          <a:bodyPr/>
          <a:lstStyle>
            <a:lvl1pPr marL="0" indent="0">
              <a:buNone/>
              <a:defRPr lang="en-US" sz="1400" b="0" kern="1200" dirty="0">
                <a:solidFill>
                  <a:schemeClr val="tx1"/>
                </a:solidFill>
                <a:latin typeface="MarkForMC Nrw O" panose="020B0506020201010104" pitchFamily="34" charset="0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 attribution</a:t>
            </a:r>
            <a:endParaRPr lang="en-US" dirty="0"/>
          </a:p>
        </p:txBody>
      </p:sp>
      <p:sp>
        <p:nvSpPr>
          <p:cNvPr id="12" name="Quote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863" y="112582"/>
            <a:ext cx="4059237" cy="1821996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114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68161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/>
          </p:nvPr>
        </p:nvSpPr>
        <p:spPr bwMode="gray">
          <a:xfrm>
            <a:off x="4119851" y="3881173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idx="18"/>
          </p:nvPr>
        </p:nvSpPr>
        <p:spPr bwMode="gray">
          <a:xfrm>
            <a:off x="4119851" y="3612234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2"/>
          </p:nvPr>
        </p:nvSpPr>
        <p:spPr bwMode="gray">
          <a:xfrm>
            <a:off x="3205451" y="3612294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5"/>
          </p:nvPr>
        </p:nvSpPr>
        <p:spPr bwMode="gray">
          <a:xfrm>
            <a:off x="4119851" y="273697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idx="17"/>
          </p:nvPr>
        </p:nvSpPr>
        <p:spPr bwMode="gray">
          <a:xfrm>
            <a:off x="4119851" y="2468193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1"/>
          </p:nvPr>
        </p:nvSpPr>
        <p:spPr bwMode="gray">
          <a:xfrm>
            <a:off x="3205451" y="2468192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/>
          </p:nvPr>
        </p:nvSpPr>
        <p:spPr bwMode="gray">
          <a:xfrm>
            <a:off x="4119851" y="159525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4"/>
          </p:nvPr>
        </p:nvSpPr>
        <p:spPr bwMode="gray">
          <a:xfrm>
            <a:off x="4119851" y="1324092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 bwMode="gray">
          <a:xfrm>
            <a:off x="3205451" y="1324091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3"/>
          </p:nvPr>
        </p:nvSpPr>
        <p:spPr bwMode="gray">
          <a:xfrm>
            <a:off x="4119851" y="451147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 bwMode="gray">
          <a:xfrm>
            <a:off x="4119851" y="179989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 bwMode="gray">
          <a:xfrm>
            <a:off x="3205451" y="179990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4761915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042416"/>
            <a:ext cx="5786438" cy="3282696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smtClean="0">
                <a:solidFill>
                  <a:srgbClr val="A2A2A2"/>
                </a:solidFill>
                <a:latin typeface="Mark Offc For MC" panose="020B0504020101010102" pitchFamily="34" charset="0"/>
              </a:rPr>
              <a:t>©2018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June 5, 2018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1" r:id="rId2"/>
    <p:sldLayoutId id="2147483682" r:id="rId3"/>
    <p:sldLayoutId id="2147483701" r:id="rId4"/>
    <p:sldLayoutId id="2147483688" r:id="rId5"/>
    <p:sldLayoutId id="2147483687" r:id="rId6"/>
    <p:sldLayoutId id="2147483702" r:id="rId7"/>
    <p:sldLayoutId id="2147483650" r:id="rId8"/>
    <p:sldLayoutId id="2147483712" r:id="rId9"/>
    <p:sldLayoutId id="2147483710" r:id="rId10"/>
    <p:sldLayoutId id="2147483709" r:id="rId11"/>
    <p:sldLayoutId id="2147483708" r:id="rId12"/>
    <p:sldLayoutId id="2147483707" r:id="rId13"/>
    <p:sldLayoutId id="2147483706" r:id="rId14"/>
    <p:sldLayoutId id="2147483704" r:id="rId15"/>
    <p:sldLayoutId id="2147483711" r:id="rId16"/>
    <p:sldLayoutId id="2147483655" r:id="rId17"/>
    <p:sldLayoutId id="2147483695" r:id="rId18"/>
    <p:sldLayoutId id="2147483671" r:id="rId19"/>
    <p:sldLayoutId id="2147483677" r:id="rId20"/>
    <p:sldLayoutId id="2147483713" r:id="rId21"/>
    <p:sldLayoutId id="2147483699" r:id="rId22"/>
    <p:sldLayoutId id="2147483700" r:id="rId23"/>
    <p:sldLayoutId id="2147483651" r:id="rId24"/>
    <p:sldLayoutId id="2147483691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dcio.defense.gov/Open-Source-Software-FAQ/" TargetMode="External"/><Relationship Id="rId3" Type="http://schemas.openxmlformats.org/officeDocument/2006/relationships/hyperlink" Target="https://todogroup.org/" TargetMode="External"/><Relationship Id="rId7" Type="http://schemas.openxmlformats.org/officeDocument/2006/relationships/hyperlink" Target="https://www.apache.org/legal/resolv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fossmarks.org/" TargetMode="External"/><Relationship Id="rId5" Type="http://schemas.openxmlformats.org/officeDocument/2006/relationships/hyperlink" Target="https://opensource.guide/legal/" TargetMode="External"/><Relationship Id="rId10" Type="http://schemas.openxmlformats.org/officeDocument/2006/relationships/hyperlink" Target="https://people.apache.org/~druggeri/presentations/" TargetMode="External"/><Relationship Id="rId4" Type="http://schemas.openxmlformats.org/officeDocument/2006/relationships/hyperlink" Target="https://en.wikipedia.org/wiki/License_compatibility" TargetMode="External"/><Relationship Id="rId9" Type="http://schemas.openxmlformats.org/officeDocument/2006/relationships/hyperlink" Target="https://github.com/druggeri/OSSCla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Daniel Ruggeri, Principal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we did it…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1181961"/>
            <a:ext cx="7850999" cy="1274195"/>
          </a:xfrm>
        </p:spPr>
        <p:txBody>
          <a:bodyPr/>
          <a:lstStyle/>
          <a:p>
            <a:r>
              <a:rPr lang="en-US" sz="4800" dirty="0" smtClean="0"/>
              <a:t>Bringing the Enterprise into the Open Source World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You must be able to answer, “Why are we doing this?”</a:t>
            </a:r>
          </a:p>
          <a:p>
            <a:pPr lvl="1"/>
            <a:r>
              <a:rPr lang="en-US" dirty="0" smtClean="0"/>
              <a:t>There IS a benefit to your company, so explain it</a:t>
            </a:r>
          </a:p>
          <a:p>
            <a:pPr lvl="1"/>
            <a:r>
              <a:rPr lang="en-US" dirty="0" smtClean="0"/>
              <a:t>This is not everyone’s day job, so be patient</a:t>
            </a:r>
          </a:p>
          <a:p>
            <a:endParaRPr lang="en-US" dirty="0" smtClean="0"/>
          </a:p>
          <a:p>
            <a:r>
              <a:rPr lang="en-US" dirty="0" smtClean="0"/>
              <a:t>Some starting points</a:t>
            </a:r>
          </a:p>
          <a:p>
            <a:pPr lvl="1"/>
            <a:r>
              <a:rPr lang="en-US" dirty="0" smtClean="0"/>
              <a:t>“We don’t want to maintain patches and custom builds”</a:t>
            </a:r>
          </a:p>
          <a:p>
            <a:pPr lvl="1"/>
            <a:r>
              <a:rPr lang="en-US" dirty="0" smtClean="0"/>
              <a:t>“Do well by doing good”</a:t>
            </a:r>
          </a:p>
          <a:p>
            <a:pPr lvl="1"/>
            <a:r>
              <a:rPr lang="en-US" dirty="0" smtClean="0"/>
              <a:t>“Give our company a seat at the global table”</a:t>
            </a:r>
          </a:p>
          <a:p>
            <a:pPr lvl="1"/>
            <a:r>
              <a:rPr lang="en-US" dirty="0" smtClean="0"/>
              <a:t>“This drives technologists to us and enhances our careers”</a:t>
            </a:r>
          </a:p>
          <a:p>
            <a:pPr lvl="1"/>
            <a:r>
              <a:rPr lang="en-US" dirty="0" smtClean="0"/>
              <a:t>“It’s FREE!”</a:t>
            </a:r>
          </a:p>
          <a:p>
            <a:endParaRPr lang="en-US" dirty="0"/>
          </a:p>
          <a:p>
            <a:r>
              <a:rPr lang="en-US" dirty="0" smtClean="0"/>
              <a:t>The whole team should be able to do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Articulate WHY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Check your corporate objectives. I bet they can help!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Figure out how to collaborate</a:t>
            </a:r>
          </a:p>
          <a:p>
            <a:pPr lvl="1"/>
            <a:r>
              <a:rPr lang="en-US" dirty="0" smtClean="0"/>
              <a:t>How will the core team work?</a:t>
            </a:r>
          </a:p>
          <a:p>
            <a:pPr lvl="1"/>
            <a:r>
              <a:rPr lang="en-US" dirty="0" smtClean="0"/>
              <a:t>This is OSS, so be transparent</a:t>
            </a:r>
          </a:p>
          <a:p>
            <a:endParaRPr lang="en-US" dirty="0" smtClean="0"/>
          </a:p>
          <a:p>
            <a:r>
              <a:rPr lang="en-US" dirty="0" smtClean="0"/>
              <a:t>Define how people engage and work</a:t>
            </a:r>
          </a:p>
          <a:p>
            <a:pPr lvl="1"/>
            <a:r>
              <a:rPr lang="en-US" dirty="0" smtClean="0"/>
              <a:t>Balance stakeholder and contributor needs</a:t>
            </a:r>
          </a:p>
          <a:p>
            <a:pPr lvl="1"/>
            <a:r>
              <a:rPr lang="en-US" dirty="0" smtClean="0"/>
              <a:t>Be concerned about Internal </a:t>
            </a:r>
            <a:r>
              <a:rPr lang="en-US" dirty="0" smtClean="0">
                <a:sym typeface="Wingdings" panose="05000000000000000000" pitchFamily="2" charset="2"/>
              </a:rPr>
              <a:t> External, too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Education and understanding is a top goal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VERY IMPORTANT in most enterprises</a:t>
            </a:r>
          </a:p>
          <a:p>
            <a:pPr lvl="1"/>
            <a:r>
              <a:rPr lang="en-US" dirty="0" smtClean="0"/>
              <a:t>There must be a process</a:t>
            </a:r>
          </a:p>
          <a:p>
            <a:pPr lvl="1"/>
            <a:r>
              <a:rPr lang="en-US" dirty="0" smtClean="0"/>
              <a:t>Be thorough in putting this together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Establish The Process™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Make the process as easy as possible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This saves big headaches</a:t>
            </a:r>
          </a:p>
          <a:p>
            <a:pPr lvl="1"/>
            <a:r>
              <a:rPr lang="en-US" dirty="0" smtClean="0"/>
              <a:t>Suggest a license so people have a starting point</a:t>
            </a:r>
          </a:p>
          <a:p>
            <a:pPr lvl="1"/>
            <a:r>
              <a:rPr lang="en-US" dirty="0" smtClean="0"/>
              <a:t>Choose a well-known license</a:t>
            </a:r>
          </a:p>
          <a:p>
            <a:endParaRPr lang="en-US" dirty="0"/>
          </a:p>
          <a:p>
            <a:r>
              <a:rPr lang="en-US" dirty="0" smtClean="0"/>
              <a:t>This is important</a:t>
            </a:r>
          </a:p>
          <a:p>
            <a:pPr lvl="1"/>
            <a:r>
              <a:rPr lang="en-US" dirty="0" smtClean="0"/>
              <a:t>LICENSE establishes copyright and legal use of the 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CLA or not to CLA</a:t>
            </a:r>
          </a:p>
          <a:p>
            <a:pPr lvl="1"/>
            <a:r>
              <a:rPr lang="en-US" dirty="0" smtClean="0"/>
              <a:t>CLA = Contributor License Agreement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chose Apache License v2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Pick a LICENSE.txt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Start with one of the top five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Documentation (everyone’s favorite part)</a:t>
            </a:r>
          </a:p>
          <a:p>
            <a:pPr lvl="1"/>
            <a:r>
              <a:rPr lang="en-US" dirty="0" smtClean="0"/>
              <a:t>Important for 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Minimal docs:</a:t>
            </a:r>
          </a:p>
          <a:p>
            <a:pPr lvl="1"/>
            <a:r>
              <a:rPr lang="en-US" dirty="0" smtClean="0"/>
              <a:t>What is Open Source</a:t>
            </a:r>
          </a:p>
          <a:p>
            <a:pPr lvl="1"/>
            <a:r>
              <a:rPr lang="en-US" dirty="0" smtClean="0"/>
              <a:t>Why are we doing this?</a:t>
            </a:r>
          </a:p>
          <a:p>
            <a:pPr lvl="1"/>
            <a:r>
              <a:rPr lang="en-US" dirty="0" smtClean="0"/>
              <a:t>The Process™</a:t>
            </a:r>
          </a:p>
          <a:p>
            <a:pPr lvl="1"/>
            <a:r>
              <a:rPr lang="en-US" dirty="0" smtClean="0"/>
              <a:t>Who to talk to for help</a:t>
            </a:r>
          </a:p>
          <a:p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 err="1" smtClean="0"/>
              <a:t>doco</a:t>
            </a:r>
            <a:r>
              <a:rPr lang="en-US" dirty="0" smtClean="0"/>
              <a:t> helps sell the program</a:t>
            </a:r>
            <a:endParaRPr lang="en-US" dirty="0"/>
          </a:p>
          <a:p>
            <a:pPr lvl="1"/>
            <a:r>
              <a:rPr lang="en-US" dirty="0" smtClean="0"/>
              <a:t>Accidental communities may form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Document and Socialize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Take the show on the road and involve your exec. sponsor</a:t>
              </a:r>
              <a:endParaRPr lang="en-US" sz="1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Assumption:</a:t>
            </a:r>
            <a:endParaRPr lang="en-US" dirty="0"/>
          </a:p>
          <a:p>
            <a:pPr lvl="1"/>
            <a:r>
              <a:rPr lang="en-US" dirty="0" smtClean="0"/>
              <a:t>You successfully bootstrapped the program</a:t>
            </a:r>
          </a:p>
          <a:p>
            <a:endParaRPr lang="en-US" dirty="0" smtClean="0"/>
          </a:p>
          <a:p>
            <a:r>
              <a:rPr lang="en-US" dirty="0" smtClean="0"/>
              <a:t>Enter maintenance mode</a:t>
            </a:r>
          </a:p>
          <a:p>
            <a:pPr lvl="1"/>
            <a:r>
              <a:rPr lang="en-US" dirty="0" smtClean="0"/>
              <a:t>Grow the program</a:t>
            </a:r>
          </a:p>
          <a:p>
            <a:pPr lvl="1"/>
            <a:r>
              <a:rPr lang="en-US" dirty="0" smtClean="0"/>
              <a:t>Check in with stakeholders and exec. sponsor</a:t>
            </a:r>
          </a:p>
          <a:p>
            <a:pPr lvl="1"/>
            <a:r>
              <a:rPr lang="en-US" dirty="0" smtClean="0"/>
              <a:t>Track and report</a:t>
            </a:r>
          </a:p>
          <a:p>
            <a:endParaRPr lang="en-US" dirty="0" smtClean="0"/>
          </a:p>
          <a:p>
            <a:r>
              <a:rPr lang="en-US" dirty="0" smtClean="0"/>
              <a:t>Look at the core team again</a:t>
            </a:r>
          </a:p>
          <a:p>
            <a:pPr lvl="1"/>
            <a:r>
              <a:rPr lang="en-US" dirty="0" smtClean="0"/>
              <a:t>We chose to add several evangelists at this point</a:t>
            </a:r>
          </a:p>
          <a:p>
            <a:pPr lvl="1"/>
            <a:r>
              <a:rPr lang="en-US" dirty="0" smtClean="0"/>
              <a:t>Helps spread the load and shows the program is here to stay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Keep it Going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Find some evangelists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4" y="606172"/>
            <a:ext cx="4198001" cy="563231"/>
          </a:xfrm>
        </p:spPr>
        <p:txBody>
          <a:bodyPr/>
          <a:lstStyle/>
          <a:p>
            <a:r>
              <a:rPr lang="en-US" dirty="0" smtClean="0"/>
              <a:t>Potential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9025" y="4818063"/>
            <a:ext cx="434975" cy="27305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Probably not a big deal</a:t>
            </a:r>
          </a:p>
          <a:p>
            <a:pPr lvl="1"/>
            <a:r>
              <a:rPr lang="en-US" dirty="0" smtClean="0"/>
              <a:t>Experience: “Why X instead of Y?”</a:t>
            </a:r>
          </a:p>
          <a:p>
            <a:endParaRPr lang="en-US" dirty="0" smtClean="0"/>
          </a:p>
          <a:p>
            <a:r>
              <a:rPr lang="en-US" dirty="0" smtClean="0"/>
              <a:t>Articulate your reasons for choosing the license</a:t>
            </a:r>
          </a:p>
          <a:p>
            <a:pPr lvl="1"/>
            <a:r>
              <a:rPr lang="en-US" dirty="0" smtClean="0"/>
              <a:t>Be flexible since no license is a perfect fit all the time</a:t>
            </a:r>
          </a:p>
          <a:p>
            <a:pPr lvl="1"/>
            <a:r>
              <a:rPr lang="en-US" dirty="0" smtClean="0"/>
              <a:t>Brace the team for this, too</a:t>
            </a:r>
          </a:p>
          <a:p>
            <a:endParaRPr lang="en-US" dirty="0" smtClean="0"/>
          </a:p>
          <a:p>
            <a:r>
              <a:rPr lang="en-US" dirty="0" smtClean="0"/>
              <a:t>Do be worried about copyright</a:t>
            </a:r>
          </a:p>
          <a:p>
            <a:pPr lvl="1"/>
            <a:r>
              <a:rPr lang="en-US" dirty="0" smtClean="0"/>
              <a:t>Side note: It’s hard to lose copyright</a:t>
            </a:r>
          </a:p>
          <a:p>
            <a:endParaRPr lang="en-US" dirty="0"/>
          </a:p>
          <a:p>
            <a:r>
              <a:rPr lang="en-US" dirty="0" smtClean="0"/>
              <a:t>Defense: Know your stuff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535531"/>
          </a:xfrm>
        </p:spPr>
        <p:txBody>
          <a:bodyPr/>
          <a:lstStyle/>
          <a:p>
            <a:r>
              <a:rPr lang="en-US" dirty="0" smtClean="0"/>
              <a:t>The License Will Be Questioned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Involve your team for their input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Prepare an action plan for these scenarios:</a:t>
            </a:r>
          </a:p>
          <a:p>
            <a:pPr lvl="1"/>
            <a:r>
              <a:rPr lang="en-US" dirty="0" smtClean="0"/>
              <a:t>Stuff that </a:t>
            </a:r>
            <a:r>
              <a:rPr lang="en-US" i="1" dirty="0" smtClean="0"/>
              <a:t>probably</a:t>
            </a:r>
            <a:r>
              <a:rPr lang="en-US" dirty="0" smtClean="0"/>
              <a:t> shouldn’t be public made it out there</a:t>
            </a:r>
          </a:p>
          <a:p>
            <a:pPr lvl="1"/>
            <a:r>
              <a:rPr lang="en-US" dirty="0" smtClean="0"/>
              <a:t>We committed something *sensitive*</a:t>
            </a:r>
          </a:p>
          <a:p>
            <a:pPr lvl="1"/>
            <a:r>
              <a:rPr lang="en-US" dirty="0" smtClean="0"/>
              <a:t>We committed something *private*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it happens, handle it promptly</a:t>
            </a:r>
          </a:p>
          <a:p>
            <a:pPr lvl="1"/>
            <a:r>
              <a:rPr lang="en-US" dirty="0" smtClean="0"/>
              <a:t>You and the core team are accountable</a:t>
            </a:r>
          </a:p>
          <a:p>
            <a:endParaRPr lang="en-US" dirty="0" smtClean="0"/>
          </a:p>
          <a:p>
            <a:r>
              <a:rPr lang="en-US" dirty="0" smtClean="0"/>
              <a:t>Defense: judicious use of delegation</a:t>
            </a:r>
          </a:p>
          <a:p>
            <a:pPr lvl="1"/>
            <a:r>
              <a:rPr lang="en-US" dirty="0" smtClean="0"/>
              <a:t>You can only own so much</a:t>
            </a:r>
          </a:p>
          <a:p>
            <a:pPr lvl="1"/>
            <a:r>
              <a:rPr lang="en-US" dirty="0" smtClean="0"/>
              <a:t>Expect common sense from your customers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Errors Will Be Made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Remember that distributed version control has history!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56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There may be non-company addresses in SCM history</a:t>
            </a:r>
          </a:p>
          <a:p>
            <a:endParaRPr lang="en-US" dirty="0" smtClean="0"/>
          </a:p>
          <a:p>
            <a:r>
              <a:rPr lang="en-US" dirty="0" smtClean="0"/>
              <a:t>Community contributions</a:t>
            </a:r>
          </a:p>
          <a:p>
            <a:pPr lvl="1"/>
            <a:r>
              <a:rPr lang="en-US" dirty="0" smtClean="0"/>
              <a:t>This is normal</a:t>
            </a:r>
          </a:p>
          <a:p>
            <a:endParaRPr lang="en-US" dirty="0" smtClean="0"/>
          </a:p>
          <a:p>
            <a:r>
              <a:rPr lang="en-US" dirty="0" smtClean="0"/>
              <a:t>We permit personal accounts in our repos</a:t>
            </a:r>
          </a:p>
          <a:p>
            <a:pPr lvl="1"/>
            <a:r>
              <a:rPr lang="en-US" dirty="0" smtClean="0"/>
              <a:t>This is unique</a:t>
            </a:r>
          </a:p>
          <a:p>
            <a:pPr lvl="1"/>
            <a:r>
              <a:rPr lang="en-US" dirty="0" smtClean="0"/>
              <a:t>We keep an inside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outside the firewall translation</a:t>
            </a:r>
          </a:p>
          <a:p>
            <a:pPr lvl="1"/>
            <a:r>
              <a:rPr lang="en-US" dirty="0" smtClean="0"/>
              <a:t>Self service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“Who is THAT?”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Maintain an audit trail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9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the program grows/grew, were your assumptions right?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Identity specifically</a:t>
            </a:r>
            <a:endParaRPr lang="en-US" dirty="0" smtClean="0"/>
          </a:p>
          <a:p>
            <a:pPr lvl="1"/>
            <a:r>
              <a:rPr lang="en-US" dirty="0" smtClean="0"/>
              <a:t>Inside the firewall vs outside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 concerned with protections</a:t>
            </a:r>
          </a:p>
          <a:p>
            <a:pPr lvl="1"/>
            <a:r>
              <a:rPr lang="en-US" dirty="0" smtClean="0"/>
              <a:t>You as a company</a:t>
            </a:r>
          </a:p>
          <a:p>
            <a:pPr lvl="1"/>
            <a:r>
              <a:rPr lang="en-US" dirty="0" smtClean="0"/>
              <a:t>Your people as users/contributors</a:t>
            </a:r>
          </a:p>
          <a:p>
            <a:pPr lvl="1"/>
            <a:r>
              <a:rPr lang="en-US" dirty="0" smtClean="0"/>
              <a:t>The projects as consumers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Business vs Personal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</a:t>
              </a:r>
              <a:r>
                <a:rPr lang="en-US" sz="1400" dirty="0" smtClean="0"/>
                <a:t>Remember the labor laws!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3872" y="918942"/>
            <a:ext cx="1721385" cy="256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Work:</a:t>
            </a:r>
          </a:p>
          <a:p>
            <a:r>
              <a:rPr lang="en-US" dirty="0" smtClean="0"/>
              <a:t>Principal Engineer</a:t>
            </a:r>
          </a:p>
          <a:p>
            <a:pPr lvl="1"/>
            <a:r>
              <a:rPr lang="en-US" dirty="0" smtClean="0"/>
              <a:t>Design and implement on/off-</a:t>
            </a:r>
            <a:r>
              <a:rPr lang="en-US" dirty="0" err="1" smtClean="0"/>
              <a:t>prem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Grew up in Internet space</a:t>
            </a:r>
          </a:p>
          <a:p>
            <a:r>
              <a:rPr lang="en-US" dirty="0" smtClean="0"/>
              <a:t>Open Source advocate</a:t>
            </a:r>
          </a:p>
          <a:p>
            <a:pPr lvl="1"/>
            <a:r>
              <a:rPr lang="en-US" dirty="0" smtClean="0"/>
              <a:t>Founding member of our OSS program</a:t>
            </a:r>
          </a:p>
          <a:p>
            <a:pPr lvl="1"/>
            <a:r>
              <a:rPr lang="en-US" dirty="0" smtClean="0"/>
              <a:t>We’ll talk all about this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Play:</a:t>
            </a:r>
          </a:p>
          <a:p>
            <a:r>
              <a:rPr lang="en-US" dirty="0" smtClean="0"/>
              <a:t>Apache Software Foundation</a:t>
            </a:r>
          </a:p>
          <a:p>
            <a:pPr lvl="1"/>
            <a:r>
              <a:rPr lang="en-US" dirty="0" smtClean="0"/>
              <a:t>VP Fundraising, member, </a:t>
            </a:r>
            <a:r>
              <a:rPr lang="en-US" dirty="0" err="1" smtClean="0"/>
              <a:t>httpd</a:t>
            </a:r>
            <a:r>
              <a:rPr lang="en-US" dirty="0" smtClean="0"/>
              <a:t> PMC</a:t>
            </a:r>
          </a:p>
          <a:p>
            <a:r>
              <a:rPr lang="en-US" dirty="0" smtClean="0"/>
              <a:t>Adjunct instructor</a:t>
            </a:r>
          </a:p>
          <a:p>
            <a:pPr lvl="1"/>
            <a:r>
              <a:rPr lang="en-US" dirty="0" smtClean="0"/>
              <a:t>Open Source Software Development (University of MO – St. Louis)</a:t>
            </a:r>
          </a:p>
          <a:p>
            <a:pPr lvl="1"/>
            <a:r>
              <a:rPr lang="en-US" dirty="0" smtClean="0"/>
              <a:t>Software Development (Washington University)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9025" y="4818063"/>
            <a:ext cx="434975" cy="27305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 bwMode="gray">
          <a:xfrm>
            <a:off x="164593" y="3565428"/>
            <a:ext cx="2044961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600" dirty="0" smtClean="0"/>
              <a:t>Daniel Ruggeri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DRuggeri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&lt;at&gt; apache.org</a:t>
            </a:r>
          </a:p>
        </p:txBody>
      </p:sp>
    </p:spTree>
    <p:extLst>
      <p:ext uri="{BB962C8B-B14F-4D97-AF65-F5344CB8AC3E}">
        <p14:creationId xmlns:p14="http://schemas.microsoft.com/office/powerpoint/2010/main" val="38592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dvAuto="5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4" y="606172"/>
            <a:ext cx="4198001" cy="563231"/>
          </a:xfrm>
        </p:spPr>
        <p:txBody>
          <a:bodyPr/>
          <a:lstStyle/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9025" y="4818063"/>
            <a:ext cx="434975" cy="27305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19438" y="192087"/>
            <a:ext cx="5786438" cy="4625867"/>
          </a:xfrm>
        </p:spPr>
        <p:txBody>
          <a:bodyPr/>
          <a:lstStyle/>
          <a:p>
            <a:r>
              <a:rPr lang="en-US" dirty="0" smtClean="0"/>
              <a:t>People who do this for a living: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https://todogroup.org</a:t>
            </a:r>
            <a:endParaRPr lang="en-US" dirty="0" smtClean="0"/>
          </a:p>
          <a:p>
            <a:r>
              <a:rPr lang="en-US" dirty="0" smtClean="0"/>
              <a:t>License </a:t>
            </a:r>
            <a:r>
              <a:rPr lang="en-US" dirty="0"/>
              <a:t>compatibility matrices: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en.wikipedia.org/wiki/License_compatibility</a:t>
            </a:r>
            <a:endParaRPr lang="en-US" dirty="0" smtClean="0"/>
          </a:p>
          <a:p>
            <a:r>
              <a:rPr lang="en-US" dirty="0" smtClean="0"/>
              <a:t>Some good notes about choosing a </a:t>
            </a:r>
            <a:r>
              <a:rPr lang="en-US" dirty="0"/>
              <a:t>license:</a:t>
            </a:r>
            <a:br>
              <a:rPr lang="en-US" dirty="0"/>
            </a:br>
            <a:r>
              <a:rPr lang="en-US" dirty="0">
                <a:hlinkClick r:id="rId5"/>
              </a:rPr>
              <a:t>https://opensource.guide/legal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Trademarks and OSS</a:t>
            </a:r>
            <a:r>
              <a:rPr lang="en-US" dirty="0" smtClean="0"/>
              <a:t>? Yes, please!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http://fossmarks.org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/>
              <a:t>Software </a:t>
            </a:r>
            <a:r>
              <a:rPr lang="en-US" dirty="0" smtClean="0"/>
              <a:t>Foundation resolved legal questions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www.apache.org/legal/resolved.html</a:t>
            </a:r>
            <a:endParaRPr lang="en-US" dirty="0" smtClean="0"/>
          </a:p>
          <a:p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of Defense FAQ on </a:t>
            </a:r>
            <a:r>
              <a:rPr lang="en-US" dirty="0" smtClean="0"/>
              <a:t>OSS*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8"/>
              </a:rPr>
              <a:t>https://dodcio.defense.gov/Open-Source-Software-FAQ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Teach a class on </a:t>
            </a:r>
            <a:r>
              <a:rPr lang="en-US" dirty="0"/>
              <a:t>this stuff</a:t>
            </a:r>
            <a:br>
              <a:rPr lang="en-US" dirty="0"/>
            </a:b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github.com/druggeri/OSSClass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10"/>
              </a:rPr>
              <a:t>https://people.apache.org/~druggeri/presentations/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Handy links and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4" y="606172"/>
            <a:ext cx="4198001" cy="563231"/>
          </a:xfrm>
        </p:spPr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9025" y="4818063"/>
            <a:ext cx="434975" cy="27305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We’ve been around a while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89" y="1295024"/>
            <a:ext cx="1149415" cy="717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43" y="1313665"/>
            <a:ext cx="1149415" cy="67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97" y="1310619"/>
            <a:ext cx="1149415" cy="685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51" y="1308704"/>
            <a:ext cx="1149415" cy="689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12" y="1256980"/>
            <a:ext cx="1016791" cy="793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1382084" y="2162316"/>
            <a:ext cx="114941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1969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2932332" y="2148636"/>
            <a:ext cx="114941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1979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482584" y="2148636"/>
            <a:ext cx="114942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1990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6032839" y="2137673"/>
            <a:ext cx="11494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1997</a:t>
            </a:r>
          </a:p>
        </p:txBody>
      </p:sp>
      <p:sp>
        <p:nvSpPr>
          <p:cNvPr id="17" name="TextBox 16"/>
          <p:cNvSpPr txBox="1"/>
          <p:nvPr/>
        </p:nvSpPr>
        <p:spPr bwMode="gray">
          <a:xfrm>
            <a:off x="7583096" y="2148636"/>
            <a:ext cx="114942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2016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226979" y="3015574"/>
            <a:ext cx="846111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Founded by member banks as a cooperative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Organic growth</a:t>
            </a:r>
          </a:p>
          <a:p>
            <a:pPr marL="6286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Public company on NYSE (MA) in 2006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9" y="1276393"/>
            <a:ext cx="754271" cy="7542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gray">
          <a:xfrm>
            <a:off x="226979" y="2148636"/>
            <a:ext cx="7542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1966</a:t>
            </a:r>
          </a:p>
        </p:txBody>
      </p:sp>
    </p:spTree>
    <p:extLst>
      <p:ext uri="{BB962C8B-B14F-4D97-AF65-F5344CB8AC3E}">
        <p14:creationId xmlns:p14="http://schemas.microsoft.com/office/powerpoint/2010/main" val="37077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Related OSS history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 bwMode="gray">
          <a:xfrm>
            <a:off x="226979" y="3015574"/>
            <a:ext cx="846111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OSS was being born in the 70’s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X window and its business focus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Foundations helped change the game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1385" y="1411420"/>
            <a:ext cx="1083227" cy="1023448"/>
            <a:chOff x="61385" y="1411420"/>
            <a:chExt cx="1083227" cy="1023448"/>
          </a:xfrm>
        </p:grpSpPr>
        <p:sp>
          <p:nvSpPr>
            <p:cNvPr id="51" name="TextBox 50"/>
            <p:cNvSpPr txBox="1"/>
            <p:nvPr/>
          </p:nvSpPr>
          <p:spPr bwMode="gray">
            <a:xfrm>
              <a:off x="226979" y="2148636"/>
              <a:ext cx="754272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1978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5" y="1411420"/>
              <a:ext cx="1083227" cy="677017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382084" y="1257281"/>
            <a:ext cx="1149415" cy="1191267"/>
            <a:chOff x="1382084" y="1257281"/>
            <a:chExt cx="1149415" cy="1191267"/>
          </a:xfrm>
        </p:grpSpPr>
        <p:sp>
          <p:nvSpPr>
            <p:cNvPr id="46" name="TextBox 45"/>
            <p:cNvSpPr txBox="1"/>
            <p:nvPr/>
          </p:nvSpPr>
          <p:spPr bwMode="gray">
            <a:xfrm>
              <a:off x="1382084" y="2162316"/>
              <a:ext cx="1149415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1983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321" y="1257281"/>
              <a:ext cx="985295" cy="985295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932332" y="1540653"/>
            <a:ext cx="1149419" cy="894215"/>
            <a:chOff x="2932332" y="1540653"/>
            <a:chExt cx="1149419" cy="894215"/>
          </a:xfrm>
        </p:grpSpPr>
        <p:sp>
          <p:nvSpPr>
            <p:cNvPr id="47" name="TextBox 46"/>
            <p:cNvSpPr txBox="1"/>
            <p:nvPr/>
          </p:nvSpPr>
          <p:spPr bwMode="gray">
            <a:xfrm>
              <a:off x="2932332" y="2148636"/>
              <a:ext cx="114941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1989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933" y="1540653"/>
              <a:ext cx="418550" cy="41855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405302" y="1485439"/>
            <a:ext cx="1296751" cy="949429"/>
            <a:chOff x="4405302" y="1485439"/>
            <a:chExt cx="1296751" cy="949429"/>
          </a:xfrm>
        </p:grpSpPr>
        <p:sp>
          <p:nvSpPr>
            <p:cNvPr id="48" name="TextBox 47"/>
            <p:cNvSpPr txBox="1"/>
            <p:nvPr/>
          </p:nvSpPr>
          <p:spPr bwMode="gray">
            <a:xfrm>
              <a:off x="4482580" y="2148636"/>
              <a:ext cx="1149422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 smtClean="0"/>
                <a:t>1994*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302" y="1485439"/>
              <a:ext cx="1296751" cy="52897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6032839" y="1390657"/>
            <a:ext cx="1149424" cy="1033248"/>
            <a:chOff x="6032839" y="1390657"/>
            <a:chExt cx="1149424" cy="1033248"/>
          </a:xfrm>
        </p:grpSpPr>
        <p:sp>
          <p:nvSpPr>
            <p:cNvPr id="49" name="TextBox 48"/>
            <p:cNvSpPr txBox="1"/>
            <p:nvPr/>
          </p:nvSpPr>
          <p:spPr bwMode="gray">
            <a:xfrm>
              <a:off x="6032839" y="2137673"/>
              <a:ext cx="1149424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1998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470" y="1390657"/>
              <a:ext cx="508162" cy="71854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535385" y="1561936"/>
            <a:ext cx="1236798" cy="872932"/>
            <a:chOff x="7535385" y="1561936"/>
            <a:chExt cx="1236798" cy="872932"/>
          </a:xfrm>
        </p:grpSpPr>
        <p:sp>
          <p:nvSpPr>
            <p:cNvPr id="50" name="TextBox 49"/>
            <p:cNvSpPr txBox="1"/>
            <p:nvPr/>
          </p:nvSpPr>
          <p:spPr bwMode="gray">
            <a:xfrm>
              <a:off x="7583096" y="2148636"/>
              <a:ext cx="1149424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2000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85" y="1561936"/>
              <a:ext cx="1236798" cy="37598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 bwMode="gray">
          <a:xfrm>
            <a:off x="1" y="4847936"/>
            <a:ext cx="914400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All logos copyright by their respective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700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0" y="1558595"/>
            <a:ext cx="914400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“Real enterprises do not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use open source software.”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0" y="1965471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“We &lt;3 Open Source!”</a:t>
            </a:r>
          </a:p>
        </p:txBody>
      </p:sp>
    </p:spTree>
    <p:extLst>
      <p:ext uri="{BB962C8B-B14F-4D97-AF65-F5344CB8AC3E}">
        <p14:creationId xmlns:p14="http://schemas.microsoft.com/office/powerpoint/2010/main" val="28225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4" y="606172"/>
            <a:ext cx="4198001" cy="563231"/>
          </a:xfrm>
        </p:spPr>
        <p:txBody>
          <a:bodyPr/>
          <a:lstStyle/>
          <a:p>
            <a:r>
              <a:rPr lang="en-US" dirty="0" smtClean="0"/>
              <a:t>How We Did 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9025" y="4818063"/>
            <a:ext cx="434975" cy="27305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Prepare for the long haul</a:t>
            </a:r>
          </a:p>
          <a:p>
            <a:pPr lvl="1"/>
            <a:r>
              <a:rPr lang="en-US" dirty="0" smtClean="0"/>
              <a:t>You own responsibility</a:t>
            </a:r>
          </a:p>
          <a:p>
            <a:pPr lvl="1"/>
            <a:r>
              <a:rPr lang="en-US" dirty="0" smtClean="0"/>
              <a:t>Do you &lt;3 OSS enough?</a:t>
            </a:r>
          </a:p>
          <a:p>
            <a:endParaRPr lang="en-US" dirty="0"/>
          </a:p>
          <a:p>
            <a:r>
              <a:rPr lang="en-US" dirty="0" smtClean="0"/>
              <a:t>Know your stuff</a:t>
            </a:r>
          </a:p>
          <a:p>
            <a:pPr lvl="1"/>
            <a:r>
              <a:rPr lang="en-US" dirty="0" smtClean="0"/>
              <a:t>Licenses, intellectual property, legal, copyright,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Company processes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Identify barriers and define success</a:t>
            </a:r>
          </a:p>
          <a:p>
            <a:pPr lvl="1"/>
            <a:r>
              <a:rPr lang="en-US" dirty="0" smtClean="0"/>
              <a:t>Get ready for the barriers</a:t>
            </a:r>
          </a:p>
          <a:p>
            <a:pPr lvl="1"/>
            <a:r>
              <a:rPr lang="en-US" dirty="0" smtClean="0"/>
              <a:t>Be prepared to track progress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en-US" dirty="0" smtClean="0"/>
              <a:t>Become the Champion(s)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There can be more than one champion</a:t>
              </a:r>
              <a:endParaRPr lang="en-US" sz="14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59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Establish the bootstrap team</a:t>
            </a:r>
          </a:p>
          <a:p>
            <a:pPr lvl="1"/>
            <a:r>
              <a:rPr lang="en-US" dirty="0" smtClean="0"/>
              <a:t>You may need to educate team members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“You have two ears and one mouth”</a:t>
            </a:r>
          </a:p>
          <a:p>
            <a:pPr lvl="1"/>
            <a:r>
              <a:rPr lang="en-US" dirty="0" smtClean="0"/>
              <a:t>The team should be experts of their domain</a:t>
            </a:r>
          </a:p>
          <a:p>
            <a:endParaRPr lang="en-US" dirty="0"/>
          </a:p>
          <a:p>
            <a:r>
              <a:rPr lang="en-US" dirty="0"/>
              <a:t>Our bootstrap </a:t>
            </a:r>
            <a:r>
              <a:rPr lang="en-US" dirty="0" smtClean="0"/>
              <a:t>team:</a:t>
            </a:r>
            <a:endParaRPr lang="en-US" dirty="0"/>
          </a:p>
          <a:p>
            <a:pPr lvl="1"/>
            <a:r>
              <a:rPr lang="en-US" dirty="0" smtClean="0"/>
              <a:t>Development &amp; Operations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 smtClean="0"/>
              <a:t>Legal</a:t>
            </a:r>
            <a:endParaRPr lang="en-US" dirty="0"/>
          </a:p>
          <a:p>
            <a:pPr lvl="1"/>
            <a:r>
              <a:rPr lang="en-US" dirty="0"/>
              <a:t>Intellectual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535531"/>
          </a:xfrm>
        </p:spPr>
        <p:txBody>
          <a:bodyPr/>
          <a:lstStyle/>
          <a:p>
            <a:r>
              <a:rPr lang="en-US" dirty="0" smtClean="0"/>
              <a:t>Form a Team of Stakeholders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19438" y="3848146"/>
            <a:ext cx="5947159" cy="469684"/>
            <a:chOff x="2770122" y="3821377"/>
            <a:chExt cx="5947159" cy="469684"/>
          </a:xfrm>
        </p:grpSpPr>
        <p:sp>
          <p:nvSpPr>
            <p:cNvPr id="7" name="Rectangle 6"/>
            <p:cNvSpPr/>
            <p:nvPr/>
          </p:nvSpPr>
          <p:spPr>
            <a:xfrm>
              <a:off x="3119439" y="3902331"/>
              <a:ext cx="5597842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400" dirty="0" smtClean="0"/>
                <a:t>Pro tip: Get an Executive sponsor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122" y="3821377"/>
              <a:ext cx="469684" cy="46968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7275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1047</TotalTime>
  <Words>2097</Words>
  <Application>Microsoft Office PowerPoint</Application>
  <PresentationFormat>On-screen Show (16:9)</PresentationFormat>
  <Paragraphs>402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Courier New</vt:lpstr>
      <vt:lpstr>Mark Offc For MC</vt:lpstr>
      <vt:lpstr>Mark Offc For MC Light</vt:lpstr>
      <vt:lpstr>Mark Offc For MC Medium</vt:lpstr>
      <vt:lpstr>MarkForMC Nrw Medium</vt:lpstr>
      <vt:lpstr>MarkForMC Nrw O</vt:lpstr>
      <vt:lpstr>Wingdings</vt:lpstr>
      <vt:lpstr>mc_template</vt:lpstr>
      <vt:lpstr>Bringing the Enterprise into the Open Source World</vt:lpstr>
      <vt:lpstr>An Introduction</vt:lpstr>
      <vt:lpstr>Some History</vt:lpstr>
      <vt:lpstr>We’ve been around a while</vt:lpstr>
      <vt:lpstr>Related OSS history</vt:lpstr>
      <vt:lpstr>PowerPoint Presentation</vt:lpstr>
      <vt:lpstr>How We Did It</vt:lpstr>
      <vt:lpstr>Become the Champion(s)</vt:lpstr>
      <vt:lpstr>Form a Team of Stakeholders</vt:lpstr>
      <vt:lpstr>Articulate WHY</vt:lpstr>
      <vt:lpstr>Establish The Process™</vt:lpstr>
      <vt:lpstr>Pick a LICENSE.txt</vt:lpstr>
      <vt:lpstr>Document and Socialize</vt:lpstr>
      <vt:lpstr>Keep it Going</vt:lpstr>
      <vt:lpstr>Potential Gotchas</vt:lpstr>
      <vt:lpstr>The License Will Be Questioned</vt:lpstr>
      <vt:lpstr>Errors Will Be Made</vt:lpstr>
      <vt:lpstr>“Who is THAT?”</vt:lpstr>
      <vt:lpstr>Business vs Personal</vt:lpstr>
      <vt:lpstr>Wrap it Up</vt:lpstr>
      <vt:lpstr>Handy links and notes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Enterprise into the Open Source World</dc:title>
  <dc:creator>Ruggeri, Daniel</dc:creator>
  <cp:lastModifiedBy>Ruggeri, Daniel</cp:lastModifiedBy>
  <cp:revision>92</cp:revision>
  <cp:lastPrinted>2016-08-25T18:25:26Z</cp:lastPrinted>
  <dcterms:created xsi:type="dcterms:W3CDTF">2018-06-05T16:22:49Z</dcterms:created>
  <dcterms:modified xsi:type="dcterms:W3CDTF">2018-07-19T17:38:13Z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